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3" r:id="rId5"/>
  </p:sldMasterIdLst>
  <p:notesMasterIdLst>
    <p:notesMasterId r:id="rId36"/>
  </p:notesMasterIdLst>
  <p:sldIdLst>
    <p:sldId id="276" r:id="rId6"/>
    <p:sldId id="257" r:id="rId7"/>
    <p:sldId id="279" r:id="rId8"/>
    <p:sldId id="280" r:id="rId9"/>
    <p:sldId id="281" r:id="rId10"/>
    <p:sldId id="3962" r:id="rId11"/>
    <p:sldId id="3987" r:id="rId12"/>
    <p:sldId id="3984" r:id="rId13"/>
    <p:sldId id="3979" r:id="rId14"/>
    <p:sldId id="3982" r:id="rId15"/>
    <p:sldId id="3983" r:id="rId16"/>
    <p:sldId id="3988" r:id="rId17"/>
    <p:sldId id="3977" r:id="rId18"/>
    <p:sldId id="3969" r:id="rId19"/>
    <p:sldId id="284" r:id="rId20"/>
    <p:sldId id="286" r:id="rId21"/>
    <p:sldId id="3990" r:id="rId22"/>
    <p:sldId id="3963" r:id="rId23"/>
    <p:sldId id="287" r:id="rId24"/>
    <p:sldId id="3964" r:id="rId25"/>
    <p:sldId id="288" r:id="rId26"/>
    <p:sldId id="289" r:id="rId27"/>
    <p:sldId id="293" r:id="rId28"/>
    <p:sldId id="3971" r:id="rId29"/>
    <p:sldId id="3972" r:id="rId30"/>
    <p:sldId id="294" r:id="rId31"/>
    <p:sldId id="291" r:id="rId32"/>
    <p:sldId id="355" r:id="rId33"/>
    <p:sldId id="3970" r:id="rId34"/>
    <p:sldId id="3989" r:id="rId35"/>
  </p:sldIdLst>
  <p:sldSz cx="9144000" cy="6858000" type="screen4x3"/>
  <p:notesSz cx="6858000" cy="2676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AA57982-52B4-4C19-9427-2541056305C4}">
          <p14:sldIdLst>
            <p14:sldId id="276"/>
          </p14:sldIdLst>
        </p14:section>
        <p14:section name="Context" id="{2834033D-4CA4-49D2-B265-D47443BC1C0C}">
          <p14:sldIdLst>
            <p14:sldId id="257"/>
            <p14:sldId id="279"/>
            <p14:sldId id="280"/>
            <p14:sldId id="281"/>
            <p14:sldId id="3962"/>
            <p14:sldId id="3987"/>
            <p14:sldId id="3984"/>
            <p14:sldId id="3979"/>
            <p14:sldId id="3982"/>
            <p14:sldId id="3983"/>
            <p14:sldId id="3988"/>
            <p14:sldId id="3977"/>
          </p14:sldIdLst>
        </p14:section>
        <p14:section name="Guidance Overview" id="{B631A6B0-6EEA-49ED-A97B-C5EB38C6A488}">
          <p14:sldIdLst>
            <p14:sldId id="3969"/>
            <p14:sldId id="284"/>
            <p14:sldId id="286"/>
            <p14:sldId id="3990"/>
            <p14:sldId id="3963"/>
            <p14:sldId id="287"/>
            <p14:sldId id="3964"/>
            <p14:sldId id="288"/>
            <p14:sldId id="289"/>
            <p14:sldId id="293"/>
            <p14:sldId id="3971"/>
            <p14:sldId id="3972"/>
            <p14:sldId id="294"/>
            <p14:sldId id="291"/>
            <p14:sldId id="355"/>
          </p14:sldIdLst>
        </p14:section>
        <p14:section name="Appendices" id="{EF4558AB-E241-4B6D-AFF0-FCA827E23BEF}">
          <p14:sldIdLst>
            <p14:sldId id="3970"/>
            <p14:sldId id="3989"/>
          </p14:sldIdLst>
        </p14:section>
      </p14:sectionLst>
    </p:ex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vsich, Laurie (MCCSS)" initials="I(" lastIdx="11" clrIdx="6">
    <p:extLst>
      <p:ext uri="{19B8F6BF-5375-455C-9EA6-DF929625EA0E}">
        <p15:presenceInfo xmlns:p15="http://schemas.microsoft.com/office/powerpoint/2012/main" userId="S::laurie.ivsich@ontario.ca::359b67cf-5a60-4c9a-94a2-5e61baffebdd" providerId="AD"/>
      </p:ext>
    </p:extLst>
  </p:cmAuthor>
  <p:cmAuthor id="1" name="Mosu, Daniella (MCCSS)" initials="M(" lastIdx="97" clrIdx="0">
    <p:extLst>
      <p:ext uri="{19B8F6BF-5375-455C-9EA6-DF929625EA0E}">
        <p15:presenceInfo xmlns:p15="http://schemas.microsoft.com/office/powerpoint/2012/main" userId="S::daniella.mosu2@ontario.ca::7c3c10c6-2056-4f29-aea0-54bef912446e" providerId="AD"/>
      </p:ext>
    </p:extLst>
  </p:cmAuthor>
  <p:cmAuthor id="8" name="Cho, Julia (MCCSS)" initials="CJ(" lastIdx="44" clrIdx="7">
    <p:extLst>
      <p:ext uri="{19B8F6BF-5375-455C-9EA6-DF929625EA0E}">
        <p15:presenceInfo xmlns:p15="http://schemas.microsoft.com/office/powerpoint/2012/main" userId="S::Julia.Cho@ontario.ca::a0808f8e-2a7e-4766-8a35-1809c69c449d" providerId="AD"/>
      </p:ext>
    </p:extLst>
  </p:cmAuthor>
  <p:cmAuthor id="2" name="Syed, Ahad (MCCSS)" initials="SA(" lastIdx="5" clrIdx="1">
    <p:extLst>
      <p:ext uri="{19B8F6BF-5375-455C-9EA6-DF929625EA0E}">
        <p15:presenceInfo xmlns:p15="http://schemas.microsoft.com/office/powerpoint/2012/main" userId="S::Ahad.Syed@ontario.ca::2bf29c8e-6a27-4bd7-8cbf-56d69f27d0ed" providerId="AD"/>
      </p:ext>
    </p:extLst>
  </p:cmAuthor>
  <p:cmAuthor id="9" name="Deol, Meena (MCCSS)" initials="DM(" lastIdx="6" clrIdx="8">
    <p:extLst>
      <p:ext uri="{19B8F6BF-5375-455C-9EA6-DF929625EA0E}">
        <p15:presenceInfo xmlns:p15="http://schemas.microsoft.com/office/powerpoint/2012/main" userId="S::Meena.Deol@ontario.ca::ff08c62f-2085-4204-ac47-73fc4de8e69f" providerId="AD"/>
      </p:ext>
    </p:extLst>
  </p:cmAuthor>
  <p:cmAuthor id="3" name="Sheard, Erin (MCCSS)" initials="SE(" lastIdx="227" clrIdx="2">
    <p:extLst>
      <p:ext uri="{19B8F6BF-5375-455C-9EA6-DF929625EA0E}">
        <p15:presenceInfo xmlns:p15="http://schemas.microsoft.com/office/powerpoint/2012/main" userId="S::Erin.Sheard@ontario.ca::8d319bcb-5bf7-4cff-a8be-db457f30b7a0" providerId="AD"/>
      </p:ext>
    </p:extLst>
  </p:cmAuthor>
  <p:cmAuthor id="10" name="Summers, Laura (MCCSS)" initials="SL(" lastIdx="8" clrIdx="9">
    <p:extLst>
      <p:ext uri="{19B8F6BF-5375-455C-9EA6-DF929625EA0E}">
        <p15:presenceInfo xmlns:p15="http://schemas.microsoft.com/office/powerpoint/2012/main" userId="S::Laura.Summers@ontario.ca::936082b5-a2bd-4476-a7a3-6f07c1df31b3" providerId="AD"/>
      </p:ext>
    </p:extLst>
  </p:cmAuthor>
  <p:cmAuthor id="4" name="Tousignant, Stephanie (MCCSS)" initials="T(" lastIdx="11" clrIdx="3">
    <p:extLst>
      <p:ext uri="{19B8F6BF-5375-455C-9EA6-DF929625EA0E}">
        <p15:presenceInfo xmlns:p15="http://schemas.microsoft.com/office/powerpoint/2012/main" userId="S::stephanie.tousignant@ontario.ca::4f9e50ac-d027-412a-a472-add2c51795c9" providerId="AD"/>
      </p:ext>
    </p:extLst>
  </p:cmAuthor>
  <p:cmAuthor id="5" name="Bhatti, Anika (MCCSS)" initials="BA(" lastIdx="38" clrIdx="4">
    <p:extLst>
      <p:ext uri="{19B8F6BF-5375-455C-9EA6-DF929625EA0E}">
        <p15:presenceInfo xmlns:p15="http://schemas.microsoft.com/office/powerpoint/2012/main" userId="S::Anika.Bhatti@ontario.ca::65b3d10e-6b59-478f-9bd5-f7e7134a3c65" providerId="AD"/>
      </p:ext>
    </p:extLst>
  </p:cmAuthor>
  <p:cmAuthor id="6" name="Wiltshire, Bonnie (MCCSS)" initials="W(" lastIdx="44" clrIdx="5">
    <p:extLst>
      <p:ext uri="{19B8F6BF-5375-455C-9EA6-DF929625EA0E}">
        <p15:presenceInfo xmlns:p15="http://schemas.microsoft.com/office/powerpoint/2012/main" userId="S::bonnie.wiltshire@ontario.ca::7a884c56-18bd-48fd-a319-f0a193251a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A68"/>
    <a:srgbClr val="68CECC"/>
    <a:srgbClr val="DCF4F3"/>
    <a:srgbClr val="009999"/>
    <a:srgbClr val="376092"/>
    <a:srgbClr val="60205C"/>
    <a:srgbClr val="4CC4C1"/>
    <a:srgbClr val="5A9ACA"/>
    <a:srgbClr val="ADCDE5"/>
    <a:srgbClr val="84B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78" autoAdjust="0"/>
  </p:normalViewPr>
  <p:slideViewPr>
    <p:cSldViewPr snapToGrid="0">
      <p:cViewPr varScale="1">
        <p:scale>
          <a:sx n="66" d="100"/>
          <a:sy n="66" d="100"/>
        </p:scale>
        <p:origin x="2826" y="60"/>
      </p:cViewPr>
      <p:guideLst>
        <p:guide orient="horz" pos="4099"/>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1</a:t>
            </a:fld>
            <a:endParaRPr lang="en-US"/>
          </a:p>
        </p:txBody>
      </p:sp>
    </p:spTree>
    <p:extLst>
      <p:ext uri="{BB962C8B-B14F-4D97-AF65-F5344CB8AC3E}">
        <p14:creationId xmlns:p14="http://schemas.microsoft.com/office/powerpoint/2010/main" val="161733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10</a:t>
            </a:fld>
            <a:endParaRPr lang="en-US"/>
          </a:p>
        </p:txBody>
      </p:sp>
    </p:spTree>
    <p:extLst>
      <p:ext uri="{BB962C8B-B14F-4D97-AF65-F5344CB8AC3E}">
        <p14:creationId xmlns:p14="http://schemas.microsoft.com/office/powerpoint/2010/main" val="282955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11</a:t>
            </a:fld>
            <a:endParaRPr lang="en-US"/>
          </a:p>
        </p:txBody>
      </p:sp>
    </p:spTree>
    <p:extLst>
      <p:ext uri="{BB962C8B-B14F-4D97-AF65-F5344CB8AC3E}">
        <p14:creationId xmlns:p14="http://schemas.microsoft.com/office/powerpoint/2010/main" val="93518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12</a:t>
            </a:fld>
            <a:endParaRPr lang="en-US"/>
          </a:p>
        </p:txBody>
      </p:sp>
    </p:spTree>
    <p:extLst>
      <p:ext uri="{BB962C8B-B14F-4D97-AF65-F5344CB8AC3E}">
        <p14:creationId xmlns:p14="http://schemas.microsoft.com/office/powerpoint/2010/main" val="259281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13</a:t>
            </a:fld>
            <a:endParaRPr lang="en-US"/>
          </a:p>
        </p:txBody>
      </p:sp>
    </p:spTree>
    <p:extLst>
      <p:ext uri="{BB962C8B-B14F-4D97-AF65-F5344CB8AC3E}">
        <p14:creationId xmlns:p14="http://schemas.microsoft.com/office/powerpoint/2010/main" val="210264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14</a:t>
            </a:fld>
            <a:endParaRPr lang="en-US"/>
          </a:p>
        </p:txBody>
      </p:sp>
    </p:spTree>
    <p:extLst>
      <p:ext uri="{BB962C8B-B14F-4D97-AF65-F5344CB8AC3E}">
        <p14:creationId xmlns:p14="http://schemas.microsoft.com/office/powerpoint/2010/main" val="283277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15</a:t>
            </a:fld>
            <a:endParaRPr lang="en-US"/>
          </a:p>
        </p:txBody>
      </p:sp>
    </p:spTree>
    <p:extLst>
      <p:ext uri="{BB962C8B-B14F-4D97-AF65-F5344CB8AC3E}">
        <p14:creationId xmlns:p14="http://schemas.microsoft.com/office/powerpoint/2010/main" val="90913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16</a:t>
            </a:fld>
            <a:endParaRPr lang="en-US"/>
          </a:p>
        </p:txBody>
      </p:sp>
    </p:spTree>
    <p:extLst>
      <p:ext uri="{BB962C8B-B14F-4D97-AF65-F5344CB8AC3E}">
        <p14:creationId xmlns:p14="http://schemas.microsoft.com/office/powerpoint/2010/main" val="206353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17</a:t>
            </a:fld>
            <a:endParaRPr lang="en-US"/>
          </a:p>
        </p:txBody>
      </p:sp>
    </p:spTree>
    <p:extLst>
      <p:ext uri="{BB962C8B-B14F-4D97-AF65-F5344CB8AC3E}">
        <p14:creationId xmlns:p14="http://schemas.microsoft.com/office/powerpoint/2010/main" val="292332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18</a:t>
            </a:fld>
            <a:endParaRPr lang="en-US"/>
          </a:p>
        </p:txBody>
      </p:sp>
    </p:spTree>
    <p:extLst>
      <p:ext uri="{BB962C8B-B14F-4D97-AF65-F5344CB8AC3E}">
        <p14:creationId xmlns:p14="http://schemas.microsoft.com/office/powerpoint/2010/main" val="295918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19</a:t>
            </a:fld>
            <a:endParaRPr lang="en-US"/>
          </a:p>
        </p:txBody>
      </p:sp>
    </p:spTree>
    <p:extLst>
      <p:ext uri="{BB962C8B-B14F-4D97-AF65-F5344CB8AC3E}">
        <p14:creationId xmlns:p14="http://schemas.microsoft.com/office/powerpoint/2010/main" val="413508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a:t>
            </a:fld>
            <a:endParaRPr lang="en-US"/>
          </a:p>
        </p:txBody>
      </p:sp>
    </p:spTree>
    <p:extLst>
      <p:ext uri="{BB962C8B-B14F-4D97-AF65-F5344CB8AC3E}">
        <p14:creationId xmlns:p14="http://schemas.microsoft.com/office/powerpoint/2010/main" val="412100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20</a:t>
            </a:fld>
            <a:endParaRPr lang="en-US"/>
          </a:p>
        </p:txBody>
      </p:sp>
    </p:spTree>
    <p:extLst>
      <p:ext uri="{BB962C8B-B14F-4D97-AF65-F5344CB8AC3E}">
        <p14:creationId xmlns:p14="http://schemas.microsoft.com/office/powerpoint/2010/main" val="36918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21</a:t>
            </a:fld>
            <a:endParaRPr lang="en-US"/>
          </a:p>
        </p:txBody>
      </p:sp>
    </p:spTree>
    <p:extLst>
      <p:ext uri="{BB962C8B-B14F-4D97-AF65-F5344CB8AC3E}">
        <p14:creationId xmlns:p14="http://schemas.microsoft.com/office/powerpoint/2010/main" val="155405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22</a:t>
            </a:fld>
            <a:endParaRPr lang="en-US"/>
          </a:p>
        </p:txBody>
      </p:sp>
    </p:spTree>
    <p:extLst>
      <p:ext uri="{BB962C8B-B14F-4D97-AF65-F5344CB8AC3E}">
        <p14:creationId xmlns:p14="http://schemas.microsoft.com/office/powerpoint/2010/main" val="81964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23</a:t>
            </a:fld>
            <a:endParaRPr lang="en-US"/>
          </a:p>
        </p:txBody>
      </p:sp>
    </p:spTree>
    <p:extLst>
      <p:ext uri="{BB962C8B-B14F-4D97-AF65-F5344CB8AC3E}">
        <p14:creationId xmlns:p14="http://schemas.microsoft.com/office/powerpoint/2010/main" val="141463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24</a:t>
            </a:fld>
            <a:endParaRPr lang="en-US"/>
          </a:p>
        </p:txBody>
      </p:sp>
    </p:spTree>
    <p:extLst>
      <p:ext uri="{BB962C8B-B14F-4D97-AF65-F5344CB8AC3E}">
        <p14:creationId xmlns:p14="http://schemas.microsoft.com/office/powerpoint/2010/main" val="37959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25</a:t>
            </a:fld>
            <a:endParaRPr lang="en-US"/>
          </a:p>
        </p:txBody>
      </p:sp>
    </p:spTree>
    <p:extLst>
      <p:ext uri="{BB962C8B-B14F-4D97-AF65-F5344CB8AC3E}">
        <p14:creationId xmlns:p14="http://schemas.microsoft.com/office/powerpoint/2010/main" val="50141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26</a:t>
            </a:fld>
            <a:endParaRPr lang="en-US"/>
          </a:p>
        </p:txBody>
      </p:sp>
    </p:spTree>
    <p:extLst>
      <p:ext uri="{BB962C8B-B14F-4D97-AF65-F5344CB8AC3E}">
        <p14:creationId xmlns:p14="http://schemas.microsoft.com/office/powerpoint/2010/main" val="116765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27</a:t>
            </a:fld>
            <a:endParaRPr lang="en-US"/>
          </a:p>
        </p:txBody>
      </p:sp>
    </p:spTree>
    <p:extLst>
      <p:ext uri="{BB962C8B-B14F-4D97-AF65-F5344CB8AC3E}">
        <p14:creationId xmlns:p14="http://schemas.microsoft.com/office/powerpoint/2010/main" val="382321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28</a:t>
            </a:fld>
            <a:endParaRPr lang="en-US"/>
          </a:p>
        </p:txBody>
      </p:sp>
    </p:spTree>
    <p:extLst>
      <p:ext uri="{BB962C8B-B14F-4D97-AF65-F5344CB8AC3E}">
        <p14:creationId xmlns:p14="http://schemas.microsoft.com/office/powerpoint/2010/main" val="3165326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29</a:t>
            </a:fld>
            <a:endParaRPr lang="en-US"/>
          </a:p>
        </p:txBody>
      </p:sp>
    </p:spTree>
    <p:extLst>
      <p:ext uri="{BB962C8B-B14F-4D97-AF65-F5344CB8AC3E}">
        <p14:creationId xmlns:p14="http://schemas.microsoft.com/office/powerpoint/2010/main" val="15574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3</a:t>
            </a:fld>
            <a:endParaRPr lang="en-US"/>
          </a:p>
        </p:txBody>
      </p:sp>
    </p:spTree>
    <p:extLst>
      <p:ext uri="{BB962C8B-B14F-4D97-AF65-F5344CB8AC3E}">
        <p14:creationId xmlns:p14="http://schemas.microsoft.com/office/powerpoint/2010/main" val="225707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6AFAB16-4C07-5141-8688-34B493849C85}" type="slidenum">
              <a:rPr lang="en-US" smtClean="0"/>
              <a:t>30</a:t>
            </a:fld>
            <a:endParaRPr lang="en-US"/>
          </a:p>
        </p:txBody>
      </p:sp>
    </p:spTree>
    <p:extLst>
      <p:ext uri="{BB962C8B-B14F-4D97-AF65-F5344CB8AC3E}">
        <p14:creationId xmlns:p14="http://schemas.microsoft.com/office/powerpoint/2010/main" val="338214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4</a:t>
            </a:fld>
            <a:endParaRPr lang="en-US"/>
          </a:p>
        </p:txBody>
      </p:sp>
    </p:spTree>
    <p:extLst>
      <p:ext uri="{BB962C8B-B14F-4D97-AF65-F5344CB8AC3E}">
        <p14:creationId xmlns:p14="http://schemas.microsoft.com/office/powerpoint/2010/main" val="294732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5</a:t>
            </a:fld>
            <a:endParaRPr lang="en-US"/>
          </a:p>
        </p:txBody>
      </p:sp>
    </p:spTree>
    <p:extLst>
      <p:ext uri="{BB962C8B-B14F-4D97-AF65-F5344CB8AC3E}">
        <p14:creationId xmlns:p14="http://schemas.microsoft.com/office/powerpoint/2010/main" val="95367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AB16-4C07-5141-8688-34B493849C85}" type="slidenum">
              <a:rPr lang="en-US" smtClean="0"/>
              <a:t>6</a:t>
            </a:fld>
            <a:endParaRPr lang="en-US"/>
          </a:p>
        </p:txBody>
      </p:sp>
    </p:spTree>
    <p:extLst>
      <p:ext uri="{BB962C8B-B14F-4D97-AF65-F5344CB8AC3E}">
        <p14:creationId xmlns:p14="http://schemas.microsoft.com/office/powerpoint/2010/main" val="230850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7</a:t>
            </a:fld>
            <a:endParaRPr lang="en-US"/>
          </a:p>
        </p:txBody>
      </p:sp>
    </p:spTree>
    <p:extLst>
      <p:ext uri="{BB962C8B-B14F-4D97-AF65-F5344CB8AC3E}">
        <p14:creationId xmlns:p14="http://schemas.microsoft.com/office/powerpoint/2010/main" val="257394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8</a:t>
            </a:fld>
            <a:endParaRPr lang="en-US"/>
          </a:p>
        </p:txBody>
      </p:sp>
    </p:spTree>
    <p:extLst>
      <p:ext uri="{BB962C8B-B14F-4D97-AF65-F5344CB8AC3E}">
        <p14:creationId xmlns:p14="http://schemas.microsoft.com/office/powerpoint/2010/main" val="364736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9</a:t>
            </a:fld>
            <a:endParaRPr lang="en-US"/>
          </a:p>
        </p:txBody>
      </p:sp>
    </p:spTree>
    <p:extLst>
      <p:ext uri="{BB962C8B-B14F-4D97-AF65-F5344CB8AC3E}">
        <p14:creationId xmlns:p14="http://schemas.microsoft.com/office/powerpoint/2010/main" val="394041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D22400-C385-284E-AAA5-73F5A10DA9EB}"/>
              </a:ext>
            </a:extLst>
          </p:cNvPr>
          <p:cNvPicPr>
            <a:picLocks noChangeAspect="1"/>
          </p:cNvPicPr>
          <p:nvPr userDrawn="1"/>
        </p:nvPicPr>
        <p:blipFill>
          <a:blip r:embed="rId2"/>
          <a:stretch>
            <a:fillRect/>
          </a:stretch>
        </p:blipFill>
        <p:spPr>
          <a:xfrm>
            <a:off x="0" y="542"/>
            <a:ext cx="9144000" cy="6858000"/>
          </a:xfrm>
          <a:prstGeom prst="rect">
            <a:avLst/>
          </a:prstGeom>
        </p:spPr>
      </p:pic>
      <p:sp>
        <p:nvSpPr>
          <p:cNvPr id="2" name="Title 1"/>
          <p:cNvSpPr>
            <a:spLocks noGrp="1"/>
          </p:cNvSpPr>
          <p:nvPr>
            <p:ph type="ctrTitle"/>
          </p:nvPr>
        </p:nvSpPr>
        <p:spPr>
          <a:xfrm>
            <a:off x="347295" y="747225"/>
            <a:ext cx="5004000" cy="1667984"/>
          </a:xfrm>
        </p:spPr>
        <p:txBody>
          <a:bodyPr anchor="t">
            <a:normAutofit/>
          </a:bodyPr>
          <a:lstStyle>
            <a:lvl1pPr algn="l">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347295" y="2505809"/>
            <a:ext cx="5004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347295" y="6276602"/>
            <a:ext cx="51435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12" name="Subtitle 2">
            <a:extLst>
              <a:ext uri="{FF2B5EF4-FFF2-40B4-BE49-F238E27FC236}">
                <a16:creationId xmlns:a16="http://schemas.microsoft.com/office/drawing/2014/main" id="{C6D22DDE-0338-EE43-9682-13F339D2994E}"/>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a:solidFill>
                  <a:schemeClr val="tx1"/>
                </a:solidFill>
              </a:rPr>
              <a:t>Ministry of Children, Community and Social Services</a:t>
            </a:r>
          </a:p>
        </p:txBody>
      </p:sp>
      <p:sp>
        <p:nvSpPr>
          <p:cNvPr id="5" name="Footer Placeholder 4"/>
          <p:cNvSpPr>
            <a:spLocks noGrp="1"/>
          </p:cNvSpPr>
          <p:nvPr>
            <p:ph type="ftr" sz="quarter" idx="11"/>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b="1">
                <a:cs typeface="Calibri"/>
              </a:rPr>
              <a:t>COVID-19 Guidance: Congregate Living for Vulnerable Populations </a:t>
            </a:r>
            <a:endParaRPr lang="en-US"/>
          </a:p>
        </p:txBody>
      </p:sp>
      <p:pic>
        <p:nvPicPr>
          <p:cNvPr id="11" name="Picture 10">
            <a:extLst>
              <a:ext uri="{FF2B5EF4-FFF2-40B4-BE49-F238E27FC236}">
                <a16:creationId xmlns:a16="http://schemas.microsoft.com/office/drawing/2014/main" id="{7F40C798-8167-C644-88B9-2F6847C0BBE8}"/>
              </a:ext>
            </a:extLst>
          </p:cNvPr>
          <p:cNvPicPr>
            <a:picLocks noChangeAspect="1"/>
          </p:cNvPicPr>
          <p:nvPr userDrawn="1"/>
        </p:nvPicPr>
        <p:blipFill>
          <a:blip r:embed="rId3"/>
          <a:stretch>
            <a:fillRect/>
          </a:stretch>
        </p:blipFill>
        <p:spPr>
          <a:xfrm>
            <a:off x="6860067" y="5807071"/>
            <a:ext cx="2235200" cy="894080"/>
          </a:xfrm>
          <a:prstGeom prst="rect">
            <a:avLst/>
          </a:prstGeom>
        </p:spPr>
      </p:pic>
    </p:spTree>
    <p:extLst>
      <p:ext uri="{BB962C8B-B14F-4D97-AF65-F5344CB8AC3E}">
        <p14:creationId xmlns:p14="http://schemas.microsoft.com/office/powerpoint/2010/main" val="72758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_Colour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2F88AE-7375-7F45-A50C-A6D8BF36E0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170"/>
            <a:ext cx="9139773" cy="6854830"/>
          </a:xfrm>
          <a:prstGeom prst="rect">
            <a:avLst/>
          </a:prstGeom>
        </p:spPr>
      </p:pic>
      <p:sp>
        <p:nvSpPr>
          <p:cNvPr id="12" name="Text Placeholder 5">
            <a:extLst>
              <a:ext uri="{FF2B5EF4-FFF2-40B4-BE49-F238E27FC236}">
                <a16:creationId xmlns:a16="http://schemas.microsoft.com/office/drawing/2014/main" id="{D20E6718-DD3F-8942-9671-C1E35914D58E}"/>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0810F048-C556-6F40-A4A8-768A49E212C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A3595CDF-E030-324C-B3E4-B48887AB9877}"/>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59E10765-B2B9-6849-97CD-6834B40B149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09D8743F-4962-C04A-A188-9FD5792931EB}"/>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F0F7977B-847E-5C4C-878F-6C67C2BF8D0C}"/>
              </a:ext>
            </a:extLst>
          </p:cNvPr>
          <p:cNvPicPr>
            <a:picLocks noChangeAspect="1"/>
          </p:cNvPicPr>
          <p:nvPr userDrawn="1"/>
        </p:nvPicPr>
        <p:blipFill>
          <a:blip r:embed="rId4"/>
          <a:stretch>
            <a:fillRect/>
          </a:stretch>
        </p:blipFill>
        <p:spPr>
          <a:xfrm>
            <a:off x="7369936" y="6202844"/>
            <a:ext cx="1633927" cy="653571"/>
          </a:xfrm>
          <a:prstGeom prst="rect">
            <a:avLst/>
          </a:prstGeom>
        </p:spPr>
      </p:pic>
    </p:spTree>
    <p:extLst>
      <p:ext uri="{BB962C8B-B14F-4D97-AF65-F5344CB8AC3E}">
        <p14:creationId xmlns:p14="http://schemas.microsoft.com/office/powerpoint/2010/main" val="63317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8F29-75E8-9A46-9CEF-E796EED9CB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0DA9B8A2-7F18-C646-94B1-FDD12EB9A804}"/>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27B2D072-8CF4-F040-B5C2-886BDDB917EC}"/>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8269EFE1-7F98-A74E-BAA9-DF143E6DFE1A}"/>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57B71AC3-92F3-FB45-9FC4-E4624C41E64E}"/>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97BF2019-E31E-7841-A51B-052B3631DB5F}"/>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0B083CD5-E0DB-0B43-8A66-4D196F121722}"/>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3523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904D84-DFD7-2B4D-8D5C-18DC477F46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1F8B1BD1-8036-244F-92E4-E7611A98A8F0}"/>
              </a:ext>
            </a:extLst>
          </p:cNvPr>
          <p:cNvSpPr>
            <a:spLocks noGrp="1"/>
          </p:cNvSpPr>
          <p:nvPr>
            <p:ph type="body" sz="quarter" idx="12" hasCustomPrompt="1"/>
          </p:nvPr>
        </p:nvSpPr>
        <p:spPr>
          <a:xfrm>
            <a:off x="347294" y="358636"/>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AF99D8E7-6984-6744-801F-406449F41DBA}"/>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1790899D-22FE-1448-8950-F38A2C84ADEE}"/>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F193C992-7F6B-5249-9FD3-B5E9FC9375C7}"/>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CD5C2E51-FE32-264E-95A7-1A783657626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8073920A-8E92-974E-8DFD-59B4CBA8CBCA}"/>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87814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2AD9FC84-C5BF-5E49-B275-D66F15FC9D69}"/>
              </a:ext>
            </a:extLst>
          </p:cNvPr>
          <p:cNvSpPr>
            <a:spLocks noGrp="1"/>
          </p:cNvSpPr>
          <p:nvPr>
            <p:ph type="body" sz="quarter" idx="13"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C0F4943C-661C-1D47-BA1C-52018A96E81D}"/>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872DB1DB-4C55-1746-91D7-F4A350149628}"/>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3" name="Picture 12" descr="Government of Ontario" title="ontario">
            <a:extLst>
              <a:ext uri="{FF2B5EF4-FFF2-40B4-BE49-F238E27FC236}">
                <a16:creationId xmlns:a16="http://schemas.microsoft.com/office/drawing/2014/main" id="{DF4AFA91-DFAB-5241-8663-9669E71258C5}"/>
              </a:ext>
            </a:extLst>
          </p:cNvPr>
          <p:cNvPicPr>
            <a:picLocks noChangeAspect="1"/>
          </p:cNvPicPr>
          <p:nvPr userDrawn="1"/>
        </p:nvPicPr>
        <p:blipFill>
          <a:blip r:embed="rId4"/>
          <a:stretch>
            <a:fillRect/>
          </a:stretch>
        </p:blipFill>
        <p:spPr>
          <a:xfrm>
            <a:off x="6833555" y="5977374"/>
            <a:ext cx="2201567" cy="880626"/>
          </a:xfrm>
          <a:prstGeom prst="rect">
            <a:avLst/>
          </a:prstGeom>
        </p:spPr>
      </p:pic>
    </p:spTree>
    <p:extLst>
      <p:ext uri="{BB962C8B-B14F-4D97-AF65-F5344CB8AC3E}">
        <p14:creationId xmlns:p14="http://schemas.microsoft.com/office/powerpoint/2010/main" val="37780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11" name="Text Placeholder 5">
            <a:extLst>
              <a:ext uri="{FF2B5EF4-FFF2-40B4-BE49-F238E27FC236}">
                <a16:creationId xmlns:a16="http://schemas.microsoft.com/office/drawing/2014/main" id="{943D92FE-83A1-534C-9504-1F50604754BC}"/>
              </a:ext>
            </a:extLst>
          </p:cNvPr>
          <p:cNvSpPr>
            <a:spLocks noGrp="1"/>
          </p:cNvSpPr>
          <p:nvPr>
            <p:ph type="body" sz="quarter" idx="12"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358E3EA1-AAF8-B749-B70A-9B60981B8E29}"/>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2CA96C9B-ACF4-DA44-9A08-520D86A1C254}"/>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4C92DB0E-2C85-E64E-A3EB-182164338FE7}"/>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412654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9" name="Text Placeholder 5">
            <a:extLst>
              <a:ext uri="{FF2B5EF4-FFF2-40B4-BE49-F238E27FC236}">
                <a16:creationId xmlns:a16="http://schemas.microsoft.com/office/drawing/2014/main" id="{48FFC444-657B-8540-A5B4-4FA36C14DDC3}"/>
              </a:ext>
            </a:extLst>
          </p:cNvPr>
          <p:cNvSpPr>
            <a:spLocks noGrp="1"/>
          </p:cNvSpPr>
          <p:nvPr>
            <p:ph type="body" sz="quarter" idx="12"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2BA46D27-D2C7-B349-8886-B2D8D10D7413}"/>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3B2D83E2-A3CB-B745-9182-B07C43BAEED9}"/>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5A75CB5D-89D5-4445-BA71-B83379D4F2DB}"/>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490165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_Image Sampl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1A87C429-4760-5148-B53B-BF130EC2ACBD}"/>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80528"/>
            <a:ext cx="2201565" cy="880626"/>
          </a:xfrm>
          <a:prstGeom prst="rect">
            <a:avLst/>
          </a:prstGeom>
        </p:spPr>
      </p:pic>
    </p:spTree>
    <p:extLst>
      <p:ext uri="{BB962C8B-B14F-4D97-AF65-F5344CB8AC3E}">
        <p14:creationId xmlns:p14="http://schemas.microsoft.com/office/powerpoint/2010/main" val="18382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_Image Sampl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0D352564-67A5-B244-B29A-E974C2CEC259}"/>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729406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_Image Sampl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2C84C488-1AD5-8C4C-AECF-2C1924367087}"/>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398881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_Image Sample 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16" name="Text Placeholder 5">
            <a:extLst>
              <a:ext uri="{FF2B5EF4-FFF2-40B4-BE49-F238E27FC236}">
                <a16:creationId xmlns:a16="http://schemas.microsoft.com/office/drawing/2014/main" id="{DBD354F2-C9A2-2F4E-9872-996111AACD89}"/>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tx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383404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23081"/>
            <a:ext cx="1638370" cy="655348"/>
          </a:xfrm>
          <a:prstGeom prst="rect">
            <a:avLst/>
          </a:prstGeom>
        </p:spPr>
      </p:pic>
      <p:sp>
        <p:nvSpPr>
          <p:cNvPr id="8" name="Footer Placeholder 4">
            <a:extLst>
              <a:ext uri="{FF2B5EF4-FFF2-40B4-BE49-F238E27FC236}">
                <a16:creationId xmlns:a16="http://schemas.microsoft.com/office/drawing/2014/main" id="{684CBCC6-DAA4-463B-A7E0-789CBFA7E8D8}"/>
              </a:ext>
            </a:extLst>
          </p:cNvPr>
          <p:cNvSpPr>
            <a:spLocks noGrp="1"/>
          </p:cNvSpPr>
          <p:nvPr>
            <p:ph type="ftr" sz="quarter" idx="11"/>
          </p:nvPr>
        </p:nvSpPr>
        <p:spPr>
          <a:xfrm>
            <a:off x="862095" y="6268192"/>
            <a:ext cx="2518163" cy="365125"/>
          </a:xfrm>
          <a:prstGeom prst="rect">
            <a:avLst/>
          </a:prstGeom>
        </p:spPr>
        <p:txBody>
          <a:bodyPr anchor="ctr"/>
          <a:lstStyle>
            <a:lvl1pPr algn="r">
              <a:defRPr sz="1200">
                <a:solidFill>
                  <a:schemeClr val="tx1"/>
                </a:solidFill>
              </a:defRPr>
            </a:lvl1pPr>
          </a:lstStyle>
          <a:p>
            <a:pPr algn="l"/>
            <a:r>
              <a:rPr lang="en-US" b="1">
                <a:cs typeface="Calibri"/>
              </a:rPr>
              <a:t>COVID-19 Guidance: Congregate Living for Vulnerable Populations </a:t>
            </a:r>
            <a:endParaRPr lang="en-US"/>
          </a:p>
        </p:txBody>
      </p:sp>
      <p:sp>
        <p:nvSpPr>
          <p:cNvPr id="9" name="Footer Placeholder 4">
            <a:extLst>
              <a:ext uri="{FF2B5EF4-FFF2-40B4-BE49-F238E27FC236}">
                <a16:creationId xmlns:a16="http://schemas.microsoft.com/office/drawing/2014/main" id="{6D5F09EE-3681-46B9-BCD7-DFCB3013CF61}"/>
              </a:ext>
            </a:extLst>
          </p:cNvPr>
          <p:cNvSpPr txBox="1">
            <a:spLocks/>
          </p:cNvSpPr>
          <p:nvPr userDrawn="1"/>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245243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_Image Sample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5">
            <a:extLst>
              <a:ext uri="{FF2B5EF4-FFF2-40B4-BE49-F238E27FC236}">
                <a16:creationId xmlns:a16="http://schemas.microsoft.com/office/drawing/2014/main" id="{DC643CB9-9C04-774A-AD32-0ABF208C47C5}"/>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tx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109890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itle 1">
            <a:extLst>
              <a:ext uri="{FF2B5EF4-FFF2-40B4-BE49-F238E27FC236}">
                <a16:creationId xmlns:a16="http://schemas.microsoft.com/office/drawing/2014/main" id="{6E62E9AE-1CF7-CC48-A1AD-D9110690C2F9}"/>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902FDC52-E761-8643-BEDE-601D7100F16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5">
            <a:extLst>
              <a:ext uri="{FF2B5EF4-FFF2-40B4-BE49-F238E27FC236}">
                <a16:creationId xmlns:a16="http://schemas.microsoft.com/office/drawing/2014/main" id="{16A699DA-3ECA-BC4E-A5CC-1E0FCE09C4DE}"/>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6853094" y="2290938"/>
            <a:ext cx="2201570" cy="880627"/>
          </a:xfrm>
          <a:prstGeom prst="rect">
            <a:avLst/>
          </a:prstGeom>
        </p:spPr>
      </p:pic>
    </p:spTree>
    <p:extLst>
      <p:ext uri="{BB962C8B-B14F-4D97-AF65-F5344CB8AC3E}">
        <p14:creationId xmlns:p14="http://schemas.microsoft.com/office/powerpoint/2010/main" val="19804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_Colour 2">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340EBA33-26C5-6A42-B22F-9D6B068EC1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78E8CAE2-79E9-A346-A60C-F1F7183D8556}"/>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2" name="Picture 11" descr="Government of Ontario" title="Ontario">
            <a:extLst>
              <a:ext uri="{FF2B5EF4-FFF2-40B4-BE49-F238E27FC236}">
                <a16:creationId xmlns:a16="http://schemas.microsoft.com/office/drawing/2014/main" id="{D40808F7-D114-144B-ADA0-9304B93A9032}"/>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95318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3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13" name="Title 1">
            <a:extLst>
              <a:ext uri="{FF2B5EF4-FFF2-40B4-BE49-F238E27FC236}">
                <a16:creationId xmlns:a16="http://schemas.microsoft.com/office/drawing/2014/main" id="{FBDBBF5D-16D9-D14B-B035-8CA71FC9E06A}"/>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4" name="Subtitle 2">
            <a:extLst>
              <a:ext uri="{FF2B5EF4-FFF2-40B4-BE49-F238E27FC236}">
                <a16:creationId xmlns:a16="http://schemas.microsoft.com/office/drawing/2014/main" id="{DC5727A9-77DB-CA4E-9AB2-E60A762CCF2B}"/>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5">
            <a:extLst>
              <a:ext uri="{FF2B5EF4-FFF2-40B4-BE49-F238E27FC236}">
                <a16:creationId xmlns:a16="http://schemas.microsoft.com/office/drawing/2014/main" id="{F0C26F96-9EA2-3447-8BD8-2CDEDD2352B8}"/>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2" name="Picture 11" descr="Government of Ontario" title="Ontario">
            <a:extLst>
              <a:ext uri="{FF2B5EF4-FFF2-40B4-BE49-F238E27FC236}">
                <a16:creationId xmlns:a16="http://schemas.microsoft.com/office/drawing/2014/main" id="{89405D2E-66F8-FE41-80BE-CBED596D2407}"/>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428542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3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035EA-D23B-824A-850B-DCD617265A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6" name="Title 1">
            <a:extLst>
              <a:ext uri="{FF2B5EF4-FFF2-40B4-BE49-F238E27FC236}">
                <a16:creationId xmlns:a16="http://schemas.microsoft.com/office/drawing/2014/main" id="{01DA790F-32A2-8F4A-ABF3-C9A5A9066073}"/>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7" name="Subtitle 2">
            <a:extLst>
              <a:ext uri="{FF2B5EF4-FFF2-40B4-BE49-F238E27FC236}">
                <a16:creationId xmlns:a16="http://schemas.microsoft.com/office/drawing/2014/main" id="{987BF5CE-F5C0-3743-AC68-17D220F41F4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5">
            <a:extLst>
              <a:ext uri="{FF2B5EF4-FFF2-40B4-BE49-F238E27FC236}">
                <a16:creationId xmlns:a16="http://schemas.microsoft.com/office/drawing/2014/main" id="{1E1135B0-3B1D-B940-9C3C-A3650857002F}"/>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pic>
        <p:nvPicPr>
          <p:cNvPr id="12" name="Picture 11" descr="Government of Ontario" title="Ontario">
            <a:extLst>
              <a:ext uri="{FF2B5EF4-FFF2-40B4-BE49-F238E27FC236}">
                <a16:creationId xmlns:a16="http://schemas.microsoft.com/office/drawing/2014/main" id="{CE2B3BAC-5E53-6F42-A60D-A66F1372C56C}"/>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9" name="Slide Number Placeholder 2">
            <a:extLst>
              <a:ext uri="{FF2B5EF4-FFF2-40B4-BE49-F238E27FC236}">
                <a16:creationId xmlns:a16="http://schemas.microsoft.com/office/drawing/2014/main" id="{EAD2F269-54EC-8F4A-8D5E-3A6F8F0E77B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20" name="Footer Placeholder 3">
            <a:extLst>
              <a:ext uri="{FF2B5EF4-FFF2-40B4-BE49-F238E27FC236}">
                <a16:creationId xmlns:a16="http://schemas.microsoft.com/office/drawing/2014/main" id="{D9BCC9A7-76DC-8A4E-BD26-D9601C6F62B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25219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descr="Government of Ontario" title="Ontario">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43401"/>
            <a:ext cx="1638370"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14590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B8D35EC8-7466-5043-9C5A-C0AD8A482085}"/>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11" name="Footer Placeholder 4">
            <a:extLst>
              <a:ext uri="{FF2B5EF4-FFF2-40B4-BE49-F238E27FC236}">
                <a16:creationId xmlns:a16="http://schemas.microsoft.com/office/drawing/2014/main" id="{04A6EF88-AF6F-C44E-8CBE-DB877DB6F52A}"/>
              </a:ext>
            </a:extLst>
          </p:cNvPr>
          <p:cNvSpPr>
            <a:spLocks noGrp="1"/>
          </p:cNvSpPr>
          <p:nvPr>
            <p:ph type="ftr" sz="quarter" idx="3"/>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289909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742B2B-982C-AE48-83F7-36A593B3B401}"/>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90582B2-60B7-A246-AED8-153D513BEEC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3576CCF-518B-8943-AABA-2CBDF3B5C6B7}"/>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756899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CC8D942B-19C1-5447-A615-264D3CA73DE7}"/>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4A985809-2050-EC4C-8B78-3CB867F25BD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09547DE9-A287-C949-9CC0-28FBBAAF5093}"/>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726378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Magent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50055-15C4-D747-ABB0-718F7EF89625}"/>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2581B77C-ACC0-D847-874A-C78740E1A1C2}"/>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690F1594-0E92-D74B-B2C6-C106E4A9BE7A}"/>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4922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7295" y="42334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47295" y="2781515"/>
            <a:ext cx="5004000"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72E4154-5A68-4624-B1CC-B2C9C39BBBF7}"/>
              </a:ext>
            </a:extLst>
          </p:cNvPr>
          <p:cNvSpPr>
            <a:spLocks noGrp="1"/>
          </p:cNvSpPr>
          <p:nvPr>
            <p:ph type="ftr" sz="quarter" idx="11"/>
          </p:nvPr>
        </p:nvSpPr>
        <p:spPr>
          <a:xfrm>
            <a:off x="861645" y="6276602"/>
            <a:ext cx="3247776" cy="365125"/>
          </a:xfrm>
          <a:prstGeom prst="rect">
            <a:avLst/>
          </a:prstGeom>
        </p:spPr>
        <p:txBody>
          <a:bodyPr anchor="ctr"/>
          <a:lstStyle>
            <a:lvl1pPr algn="r">
              <a:defRPr sz="1200">
                <a:solidFill>
                  <a:schemeClr val="tx1"/>
                </a:solidFill>
              </a:defRPr>
            </a:lvl1pPr>
          </a:lstStyle>
          <a:p>
            <a:pPr algn="l"/>
            <a:r>
              <a:rPr lang="en-CA" b="1">
                <a:cs typeface="Calibri"/>
              </a:rPr>
              <a:t>COVID-19 Guidance: Congregate Living for Vulnerable Populations </a:t>
            </a:r>
          </a:p>
        </p:txBody>
      </p:sp>
    </p:spTree>
    <p:extLst>
      <p:ext uri="{BB962C8B-B14F-4D97-AF65-F5344CB8AC3E}">
        <p14:creationId xmlns:p14="http://schemas.microsoft.com/office/powerpoint/2010/main" val="4204961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Dark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252C64A-2B8C-3B46-959D-A78E38DC6B6A}"/>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3510678-E164-E04A-98E0-0E4EB3DA1CAF}"/>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CE84325A-408F-594A-85AA-C6A51536F47B}"/>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151691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22B88737-E8B4-314B-AC70-038C722E82B6}"/>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F699D5EF-DC0D-D14C-9075-C07FDEAF0218}"/>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3E065D2B-AB18-C24D-9290-25C866B857BF}"/>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018782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AB5150-B7CE-3247-88F7-0E036ACDC3CD}"/>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5D2EFFEE-9A9F-6A4A-8584-0A08C2817C9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5CD0D97-A8B3-8B49-8342-71CF1578FB8D}"/>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733308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C6799BDD-269F-1346-A631-CAB4732F26BA}"/>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3EFD1E3F-0EE2-5743-9C5C-868908F28875}"/>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4B11BD08-9998-4646-B67C-E536B01F6AB9}"/>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1970850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Tau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2BF29FAE-77C4-6B44-80FC-8BF9C8426CFB}"/>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530F50E-FFED-A846-AF37-1C359841FE9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6C06E6A2-693C-0042-8689-0FAC0451E684}"/>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491810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1C8B90B-282B-D746-A44B-82D9D168B037}"/>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5E21D8A6-0F48-C14A-9396-5AE57984E372}"/>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4AB9B4F-C9A8-2545-810F-3A3287BEF62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375061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492ACF2D-65DD-F44D-A72E-CA94A9AF7A63}"/>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F424FC3-54A4-7B41-9DC9-67D1976D309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E6E35BF7-42D0-094A-BB0C-3D49B075E751}"/>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010255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D32DDD4F-673F-774B-A8D3-12EF9C377FF4}"/>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9B989903-4993-2449-A134-5B14BEB20796}"/>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D2ACB859-33A4-374D-8052-8A4E950793B8}"/>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26697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Full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75B063FC-FB63-AA41-8358-A264247BDD55}"/>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0C6C3A4-CB7B-E748-8B0E-0A325E1A7B0E}"/>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953044C-7CB4-714B-9EA3-DD663996DC84}"/>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1193244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descr="Government of Ontario" title="Ontario">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8501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alphaModFix amt="47000"/>
          </a:blip>
          <a:stretch>
            <a:fillRect/>
          </a:stretch>
        </p:blipFill>
        <p:spPr>
          <a:xfrm>
            <a:off x="0" y="0"/>
            <a:ext cx="9144000" cy="6858000"/>
          </a:xfrm>
          <a:prstGeom prst="rect">
            <a:avLst/>
          </a:prstGeom>
        </p:spPr>
      </p:pic>
      <p:sp>
        <p:nvSpPr>
          <p:cNvPr id="2" name="Title 1"/>
          <p:cNvSpPr>
            <a:spLocks noGrp="1"/>
          </p:cNvSpPr>
          <p:nvPr>
            <p:ph type="title"/>
          </p:nvPr>
        </p:nvSpPr>
        <p:spPr>
          <a:xfrm>
            <a:off x="347295" y="423347"/>
            <a:ext cx="3491999" cy="2260218"/>
          </a:xfrm>
        </p:spPr>
        <p:txBody>
          <a:bodyPr anchor="t">
            <a:normAutofit/>
          </a:bodyPr>
          <a:lstStyle>
            <a:lvl1pPr>
              <a:defRPr sz="3600">
                <a:solidFill>
                  <a:schemeClr val="tx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CCA8216D-CED5-4C83-A14C-B52C5EE30387}"/>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654789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heading</a:t>
            </a:r>
          </a:p>
        </p:txBody>
      </p:sp>
      <p:sp>
        <p:nvSpPr>
          <p:cNvPr id="4" name="Footer Placeholder 3"/>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7" name="Picture 6" descr="Government of Ontario" title="Ontario">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3942603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6" name="Picture 5" descr="Government of Ontario" title="Ontario">
            <a:extLst>
              <a:ext uri="{FF2B5EF4-FFF2-40B4-BE49-F238E27FC236}">
                <a16:creationId xmlns:a16="http://schemas.microsoft.com/office/drawing/2014/main" id="{6F1B42CC-F0B9-AA48-AA58-1799EDAEF6C5}"/>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557755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9" name="Picture 8" descr="Government of Ontario" title="Ontario">
            <a:extLst>
              <a:ext uri="{FF2B5EF4-FFF2-40B4-BE49-F238E27FC236}">
                <a16:creationId xmlns:a16="http://schemas.microsoft.com/office/drawing/2014/main" id="{0AF18566-8853-8D4E-A1E1-1E2A5D970C0E}"/>
              </a:ext>
            </a:extLst>
          </p:cNvPr>
          <p:cNvPicPr>
            <a:picLocks noChangeAspect="1"/>
          </p:cNvPicPr>
          <p:nvPr userDrawn="1"/>
        </p:nvPicPr>
        <p:blipFill>
          <a:blip r:embed="rId2"/>
          <a:stretch>
            <a:fillRect/>
          </a:stretch>
        </p:blipFill>
        <p:spPr>
          <a:xfrm>
            <a:off x="7361695" y="6148086"/>
            <a:ext cx="1626657" cy="650663"/>
          </a:xfrm>
          <a:prstGeom prst="rect">
            <a:avLst/>
          </a:prstGeom>
        </p:spPr>
      </p:pic>
      <p:sp>
        <p:nvSpPr>
          <p:cNvPr id="8" name="Footer Placeholder 4">
            <a:extLst>
              <a:ext uri="{FF2B5EF4-FFF2-40B4-BE49-F238E27FC236}">
                <a16:creationId xmlns:a16="http://schemas.microsoft.com/office/drawing/2014/main" id="{3863BEE4-3BD0-413E-B9A0-EA04E3454F6F}"/>
              </a:ext>
            </a:extLst>
          </p:cNvPr>
          <p:cNvSpPr>
            <a:spLocks noGrp="1"/>
          </p:cNvSpPr>
          <p:nvPr>
            <p:ph type="ftr" sz="quarter" idx="11"/>
          </p:nvPr>
        </p:nvSpPr>
        <p:spPr>
          <a:xfrm>
            <a:off x="861645" y="6295652"/>
            <a:ext cx="3247776"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124192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descr="Government of Ontario" title="Ontario">
            <a:extLst>
              <a:ext uri="{FF2B5EF4-FFF2-40B4-BE49-F238E27FC236}">
                <a16:creationId xmlns:a16="http://schemas.microsoft.com/office/drawing/2014/main" id="{8688E0E7-80E8-FC40-AE68-C4C99CA745A7}"/>
              </a:ext>
            </a:extLst>
          </p:cNvPr>
          <p:cNvPicPr>
            <a:picLocks noChangeAspect="1"/>
          </p:cNvPicPr>
          <p:nvPr userDrawn="1"/>
        </p:nvPicPr>
        <p:blipFill>
          <a:blip r:embed="rId2"/>
          <a:stretch>
            <a:fillRect/>
          </a:stretch>
        </p:blipFill>
        <p:spPr>
          <a:xfrm>
            <a:off x="7361695" y="6148086"/>
            <a:ext cx="1626657" cy="650663"/>
          </a:xfrm>
          <a:prstGeom prst="rect">
            <a:avLst/>
          </a:prstGeom>
        </p:spPr>
      </p:pic>
      <p:sp>
        <p:nvSpPr>
          <p:cNvPr id="8" name="Footer Placeholder 4">
            <a:extLst>
              <a:ext uri="{FF2B5EF4-FFF2-40B4-BE49-F238E27FC236}">
                <a16:creationId xmlns:a16="http://schemas.microsoft.com/office/drawing/2014/main" id="{0A174A40-9385-4B10-94FA-D7E9DA43DA1A}"/>
              </a:ext>
            </a:extLst>
          </p:cNvPr>
          <p:cNvSpPr>
            <a:spLocks noGrp="1"/>
          </p:cNvSpPr>
          <p:nvPr>
            <p:ph type="ftr" sz="quarter" idx="11"/>
          </p:nvPr>
        </p:nvSpPr>
        <p:spPr>
          <a:xfrm>
            <a:off x="861645" y="6276602"/>
            <a:ext cx="3247776"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02686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12" name="Footer Placeholder 4">
            <a:extLst>
              <a:ext uri="{FF2B5EF4-FFF2-40B4-BE49-F238E27FC236}">
                <a16:creationId xmlns:a16="http://schemas.microsoft.com/office/drawing/2014/main" id="{60AA1DAF-82B0-429A-ACE7-345F7B21324E}"/>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9441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7" name="Picture 6">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6" name="Footer Placeholder 4">
            <a:extLst>
              <a:ext uri="{FF2B5EF4-FFF2-40B4-BE49-F238E27FC236}">
                <a16:creationId xmlns:a16="http://schemas.microsoft.com/office/drawing/2014/main" id="{C250FA09-B8A5-4EAD-9E49-CB2DF971E998}"/>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383259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5" name="Picture 4">
            <a:extLst>
              <a:ext uri="{FF2B5EF4-FFF2-40B4-BE49-F238E27FC236}">
                <a16:creationId xmlns:a16="http://schemas.microsoft.com/office/drawing/2014/main" id="{0A775088-CCA2-B44D-BBB0-79C7113AA73C}"/>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7" name="Footer Placeholder 4">
            <a:extLst>
              <a:ext uri="{FF2B5EF4-FFF2-40B4-BE49-F238E27FC236}">
                <a16:creationId xmlns:a16="http://schemas.microsoft.com/office/drawing/2014/main" id="{A095C5B9-05C7-4D07-B935-D1E2E2D1B00C}"/>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0216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742B2B-982C-AE48-83F7-36A593B3B401}"/>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90582B2-60B7-A246-AED8-153D513BEEC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10" name="Footer Placeholder 4">
            <a:extLst>
              <a:ext uri="{FF2B5EF4-FFF2-40B4-BE49-F238E27FC236}">
                <a16:creationId xmlns:a16="http://schemas.microsoft.com/office/drawing/2014/main" id="{E3CC0142-BFBA-4014-90B8-A07E75AF6121}"/>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16110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28380569-8EFE-F647-94CD-911656A0B8DB}"/>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b="1">
                <a:cs typeface="Calibri"/>
              </a:rPr>
              <a:t>COVID-19 Guidance: Congregate Living for Vulnerable Populations </a:t>
            </a:r>
            <a:endParaRPr lang="en-US"/>
          </a:p>
        </p:txBody>
      </p:sp>
      <p:pic>
        <p:nvPicPr>
          <p:cNvPr id="13" name="Picture 12" descr="Government of Ontario" title="Ontario">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7369936" y="6204429"/>
            <a:ext cx="1633928" cy="653571"/>
          </a:xfrm>
          <a:prstGeom prst="rect">
            <a:avLst/>
          </a:prstGeom>
        </p:spPr>
      </p:pic>
    </p:spTree>
    <p:extLst>
      <p:ext uri="{BB962C8B-B14F-4D97-AF65-F5344CB8AC3E}">
        <p14:creationId xmlns:p14="http://schemas.microsoft.com/office/powerpoint/2010/main" val="17821249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65" r:id="rId5"/>
    <p:sldLayoutId id="2147483666" r:id="rId6"/>
    <p:sldLayoutId id="2147483667" r:id="rId7"/>
    <p:sldLayoutId id="2147483719" r:id="rId8"/>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38888513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ontario.ca/page/covid-19-action-plan-protecting-vulnerable-ontaria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publichealthontario.ca/-/media/documents/ncov/cong/2020/05/managing-covid-19-outbreaks-congregate-living-settings.pdf?la=en" TargetMode="External"/><Relationship Id="rId13" Type="http://schemas.openxmlformats.org/officeDocument/2006/relationships/hyperlink" Target="https://www.publichealthontario.ca/en/diseases-and-conditions/infectious-diseases/respiratory-diseases/novel-coronavirus/health-care-resources" TargetMode="External"/><Relationship Id="rId3" Type="http://schemas.openxmlformats.org/officeDocument/2006/relationships/hyperlink" Target="http://www.health.gov.on.ca/en/pro/programs/publichealth/coronavirus/2019_guidance.aspx" TargetMode="External"/><Relationship Id="rId7" Type="http://schemas.openxmlformats.org/officeDocument/2006/relationships/hyperlink" Target="https://www.publichealthontario.ca/-/media/documents/ncov/cong/2020/05/covid-19-preparedness-prevention-congregate-living-settings.pdf?la=en" TargetMode="External"/><Relationship Id="rId12" Type="http://schemas.openxmlformats.org/officeDocument/2006/relationships/hyperlink" Target="https://www.publichealthontario.ca/-/media/documents/ncov/factsheet/2020/05/factsheet-covid-19-non-medical-masks.pdf?la=en" TargetMode="External"/><Relationship Id="rId17" Type="http://schemas.openxmlformats.org/officeDocument/2006/relationships/hyperlink" Target="https://covid-19.ontario.ca/self-assessment/" TargetMode="External"/><Relationship Id="rId2" Type="http://schemas.openxmlformats.org/officeDocument/2006/relationships/notesSlide" Target="../notesSlides/notesSlide30.xml"/><Relationship Id="rId16" Type="http://schemas.openxmlformats.org/officeDocument/2006/relationships/hyperlink" Target="https://www.ontario.ca/page/covid-19-action-plan-protecting-vulnerable-ontarians" TargetMode="External"/><Relationship Id="rId1" Type="http://schemas.openxmlformats.org/officeDocument/2006/relationships/slideLayout" Target="../slideLayouts/slideLayout2.xml"/><Relationship Id="rId6" Type="http://schemas.openxmlformats.org/officeDocument/2006/relationships/hyperlink" Target="http://www.health.gov.on.ca/en/pro/programs/publichealth/coronavirus/docs/2019_patient_screening_guidance.pdf" TargetMode="External"/><Relationship Id="rId11" Type="http://schemas.openxmlformats.org/officeDocument/2006/relationships/hyperlink" Target="https://www.publichealthontario.ca/-/media/documents/ncov/factsheet-covid-19-self-monitor.pdf?la=en" TargetMode="External"/><Relationship Id="rId5" Type="http://schemas.openxmlformats.org/officeDocument/2006/relationships/hyperlink" Target="http://www.health.gov.on.ca/en/pro/programs/publichealth/coronavirus/docs/2019_covid_testing_guidance.pdf" TargetMode="External"/><Relationship Id="rId15" Type="http://schemas.openxmlformats.org/officeDocument/2006/relationships/hyperlink" Target="https://www.phdapps.health.gov.on.ca/PHULocator/" TargetMode="External"/><Relationship Id="rId10" Type="http://schemas.openxmlformats.org/officeDocument/2006/relationships/hyperlink" Target="https://www.publichealthontario.ca/en/diseases-and-conditions/infectious-diseases/respiratory-diseases/novel-coronavirus/public-resources" TargetMode="External"/><Relationship Id="rId4" Type="http://schemas.openxmlformats.org/officeDocument/2006/relationships/hyperlink" Target="http://www.health.gov.on.ca/en/pro/programs/publichealth/coronavirus/docs/2019_reference_doc_symptoms.pdf" TargetMode="External"/><Relationship Id="rId9" Type="http://schemas.openxmlformats.org/officeDocument/2006/relationships/hyperlink" Target="https://www.publichealthontario.ca/-/media/documents/ncov/cong/2020/06/covid-19-congregate-living-setting-resources-toolkit.pdf?la=en" TargetMode="External"/><Relationship Id="rId14" Type="http://schemas.openxmlformats.org/officeDocument/2006/relationships/hyperlink" Target="https://www.publichealthontario.ca/-/media/documents/ncov/ipac/ipac-aerosol-generating-procedures.pdf?la=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ealth.gov.on.ca/en/pro/programs/publichealth/coronavirus/2019_guidanc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gov.on.ca/en/pro/programs/publichealth/coronavirus/2019_guidanc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EE5DF6-E876-7A44-9F5E-B547A18BDAAD}"/>
              </a:ext>
            </a:extLst>
          </p:cNvPr>
          <p:cNvSpPr>
            <a:spLocks noGrp="1"/>
          </p:cNvSpPr>
          <p:nvPr>
            <p:ph type="subTitle" idx="1"/>
          </p:nvPr>
        </p:nvSpPr>
        <p:spPr>
          <a:xfrm>
            <a:off x="347295" y="801700"/>
            <a:ext cx="6100026" cy="2426676"/>
          </a:xfrm>
        </p:spPr>
        <p:txBody>
          <a:bodyPr vert="horz" lIns="91440" tIns="45720" rIns="91440" bIns="45720" rtlCol="0" anchor="t">
            <a:normAutofit fontScale="92500"/>
          </a:bodyPr>
          <a:lstStyle/>
          <a:p>
            <a:pPr>
              <a:spcBef>
                <a:spcPct val="0"/>
              </a:spcBef>
            </a:pPr>
            <a:endParaRPr lang="en-US" sz="4000" b="1" dirty="0">
              <a:solidFill>
                <a:srgbClr val="FF0000"/>
              </a:solidFill>
              <a:latin typeface="Calibri"/>
              <a:ea typeface="+mj-ea"/>
              <a:cs typeface="Calibri"/>
            </a:endParaRPr>
          </a:p>
          <a:p>
            <a:pPr>
              <a:spcBef>
                <a:spcPct val="0"/>
              </a:spcBef>
            </a:pPr>
            <a:r>
              <a:rPr lang="en-US" sz="4000" b="1" dirty="0">
                <a:latin typeface="Calibri"/>
                <a:ea typeface="+mj-ea"/>
                <a:cs typeface="Calibri"/>
              </a:rPr>
              <a:t>Ministry of Health COVID-19 Guidance: Congregate Living for Vulnerable Populations </a:t>
            </a:r>
            <a:endParaRPr lang="en-US" sz="4000" b="1" dirty="0">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60EB5525-98DE-495B-9360-31D53F756166}"/>
              </a:ext>
            </a:extLst>
          </p:cNvPr>
          <p:cNvSpPr txBox="1"/>
          <p:nvPr/>
        </p:nvSpPr>
        <p:spPr>
          <a:xfrm>
            <a:off x="446809" y="3792682"/>
            <a:ext cx="5162191" cy="954107"/>
          </a:xfrm>
          <a:prstGeom prst="rect">
            <a:avLst/>
          </a:prstGeom>
          <a:noFill/>
        </p:spPr>
        <p:txBody>
          <a:bodyPr wrap="square" rtlCol="0" anchor="t">
            <a:spAutoFit/>
          </a:bodyPr>
          <a:lstStyle/>
          <a:p>
            <a:r>
              <a:rPr lang="en-US" dirty="0"/>
              <a:t> </a:t>
            </a:r>
          </a:p>
          <a:p>
            <a:endParaRPr lang="en-US" dirty="0">
              <a:solidFill>
                <a:srgbClr val="FF0000"/>
              </a:solidFill>
            </a:endParaRPr>
          </a:p>
          <a:p>
            <a:r>
              <a:rPr lang="en-US" sz="2000" b="1" dirty="0"/>
              <a:t>June  2020</a:t>
            </a:r>
            <a:endParaRPr lang="en-CA" sz="2000" b="1" dirty="0"/>
          </a:p>
        </p:txBody>
      </p:sp>
    </p:spTree>
    <p:extLst>
      <p:ext uri="{BB962C8B-B14F-4D97-AF65-F5344CB8AC3E}">
        <p14:creationId xmlns:p14="http://schemas.microsoft.com/office/powerpoint/2010/main" val="36620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en-US" smtClean="0"/>
              <a:pPr/>
              <a:t>10</a:t>
            </a:fld>
            <a:endParaRPr lang="en-US"/>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604695" y="6318056"/>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en-CA">
                <a:latin typeface="Calibri"/>
                <a:cs typeface="Calibri"/>
              </a:rPr>
              <a:t>Allocation, Supply and Distribution Process </a:t>
            </a:r>
            <a:endParaRPr lang="en-CA"/>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6" y="1285419"/>
            <a:ext cx="3773300" cy="4930649"/>
          </a:xfrm>
        </p:spPr>
        <p:txBody>
          <a:bodyPr vert="horz" lIns="68580" tIns="34290" rIns="0" bIns="34290" rtlCol="0" anchor="t">
            <a:noAutofit/>
          </a:bodyPr>
          <a:lstStyle/>
          <a:p>
            <a:pPr marL="535781" lvl="1" indent="-264319">
              <a:buFont typeface="Courier New" panose="02070309020205020404" pitchFamily="49" charset="0"/>
              <a:buChar char="o"/>
            </a:pPr>
            <a:endParaRPr lang="en-US">
              <a:ea typeface="+mn-lt"/>
              <a:cs typeface="+mn-lt"/>
            </a:endParaRPr>
          </a:p>
          <a:p>
            <a:pPr marL="535781" lvl="1" indent="-264319">
              <a:buFont typeface="Courier New" panose="02070309020205020404" pitchFamily="49" charset="0"/>
              <a:buChar char="o"/>
            </a:pPr>
            <a:endParaRPr lang="en-US" sz="1050">
              <a:ea typeface="+mn-lt"/>
              <a:cs typeface="+mn-lt"/>
            </a:endParaRPr>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B46B9AA2-3E24-45D3-B294-742D3D1C2CAF}"/>
              </a:ext>
            </a:extLst>
          </p:cNvPr>
          <p:cNvSpPr/>
          <p:nvPr/>
        </p:nvSpPr>
        <p:spPr>
          <a:xfrm>
            <a:off x="1978340" y="2208950"/>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1. CSE Survey</a:t>
            </a:r>
            <a:endParaRPr lang="en-CA" sz="1600" kern="1200"/>
          </a:p>
        </p:txBody>
      </p:sp>
      <p:sp>
        <p:nvSpPr>
          <p:cNvPr id="12" name="Arrow: Circular 11">
            <a:extLst>
              <a:ext uri="{FF2B5EF4-FFF2-40B4-BE49-F238E27FC236}">
                <a16:creationId xmlns:a16="http://schemas.microsoft.com/office/drawing/2014/main" id="{A6487B22-469D-4A4D-A9B7-AABB759BEBB7}"/>
              </a:ext>
            </a:extLst>
          </p:cNvPr>
          <p:cNvSpPr/>
          <p:nvPr/>
        </p:nvSpPr>
        <p:spPr>
          <a:xfrm>
            <a:off x="113254" y="2142132"/>
            <a:ext cx="2990312" cy="2990312"/>
          </a:xfrm>
          <a:prstGeom prst="circularArrow">
            <a:avLst>
              <a:gd name="adj1" fmla="val 6902"/>
              <a:gd name="adj2" fmla="val 465342"/>
              <a:gd name="adj3" fmla="val 549458"/>
              <a:gd name="adj4" fmla="val 205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77715296-E139-47DF-BE22-A6FE1C391812}"/>
              </a:ext>
            </a:extLst>
          </p:cNvPr>
          <p:cNvSpPr/>
          <p:nvPr/>
        </p:nvSpPr>
        <p:spPr>
          <a:xfrm>
            <a:off x="1978340" y="4007219"/>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2. Non-Health Allocation</a:t>
            </a:r>
            <a:endParaRPr lang="en-CA" sz="1600" kern="1200"/>
          </a:p>
        </p:txBody>
      </p:sp>
      <p:sp>
        <p:nvSpPr>
          <p:cNvPr id="14" name="Arrow: Circular 13">
            <a:extLst>
              <a:ext uri="{FF2B5EF4-FFF2-40B4-BE49-F238E27FC236}">
                <a16:creationId xmlns:a16="http://schemas.microsoft.com/office/drawing/2014/main" id="{33E33BA0-EDF8-4FA4-B1CD-EA87ADBD8BB0}"/>
              </a:ext>
            </a:extLst>
          </p:cNvPr>
          <p:cNvSpPr/>
          <p:nvPr/>
        </p:nvSpPr>
        <p:spPr>
          <a:xfrm>
            <a:off x="113254" y="2142132"/>
            <a:ext cx="2990312" cy="2990312"/>
          </a:xfrm>
          <a:prstGeom prst="circularArrow">
            <a:avLst>
              <a:gd name="adj1" fmla="val 6902"/>
              <a:gd name="adj2" fmla="val 465342"/>
              <a:gd name="adj3" fmla="val 5949458"/>
              <a:gd name="adj4" fmla="val 43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CDC53CBB-A941-461F-8033-B88FD0883206}"/>
              </a:ext>
            </a:extLst>
          </p:cNvPr>
          <p:cNvSpPr/>
          <p:nvPr/>
        </p:nvSpPr>
        <p:spPr>
          <a:xfrm>
            <a:off x="180072" y="4007219"/>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3. Social Sector Warehouse Supply</a:t>
            </a:r>
            <a:endParaRPr lang="en-CA" sz="1600" kern="1200"/>
          </a:p>
        </p:txBody>
      </p:sp>
      <p:sp>
        <p:nvSpPr>
          <p:cNvPr id="16" name="Arrow: Circular 15">
            <a:extLst>
              <a:ext uri="{FF2B5EF4-FFF2-40B4-BE49-F238E27FC236}">
                <a16:creationId xmlns:a16="http://schemas.microsoft.com/office/drawing/2014/main" id="{63F27E26-1A1B-42B0-BCBE-6FBF657BC247}"/>
              </a:ext>
            </a:extLst>
          </p:cNvPr>
          <p:cNvSpPr/>
          <p:nvPr/>
        </p:nvSpPr>
        <p:spPr>
          <a:xfrm>
            <a:off x="113254" y="2142132"/>
            <a:ext cx="2990312" cy="2990312"/>
          </a:xfrm>
          <a:prstGeom prst="circularArrow">
            <a:avLst>
              <a:gd name="adj1" fmla="val 6902"/>
              <a:gd name="adj2" fmla="val 465342"/>
              <a:gd name="adj3" fmla="val 11349458"/>
              <a:gd name="adj4" fmla="val 97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E16209E3-D32C-40EA-8A13-A41105BC2F93}"/>
              </a:ext>
            </a:extLst>
          </p:cNvPr>
          <p:cNvSpPr/>
          <p:nvPr/>
        </p:nvSpPr>
        <p:spPr>
          <a:xfrm>
            <a:off x="180072" y="2208950"/>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4. Local Distribution</a:t>
            </a:r>
            <a:endParaRPr lang="en-CA" sz="1600" kern="1200"/>
          </a:p>
        </p:txBody>
      </p:sp>
      <p:sp>
        <p:nvSpPr>
          <p:cNvPr id="18" name="Arrow: Circular 17">
            <a:extLst>
              <a:ext uri="{FF2B5EF4-FFF2-40B4-BE49-F238E27FC236}">
                <a16:creationId xmlns:a16="http://schemas.microsoft.com/office/drawing/2014/main" id="{5BCB1E50-A051-4BF9-B5D7-69045E18DCEC}"/>
              </a:ext>
            </a:extLst>
          </p:cNvPr>
          <p:cNvSpPr/>
          <p:nvPr/>
        </p:nvSpPr>
        <p:spPr>
          <a:xfrm>
            <a:off x="113254" y="2142132"/>
            <a:ext cx="2990312" cy="2990312"/>
          </a:xfrm>
          <a:prstGeom prst="circularArrow">
            <a:avLst>
              <a:gd name="adj1" fmla="val 6902"/>
              <a:gd name="adj2" fmla="val 465342"/>
              <a:gd name="adj3" fmla="val 16749458"/>
              <a:gd name="adj4" fmla="val 151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1FA4DA79-3FB2-4D44-95A0-B5887FDB9D8F}"/>
              </a:ext>
            </a:extLst>
          </p:cNvPr>
          <p:cNvSpPr/>
          <p:nvPr/>
        </p:nvSpPr>
        <p:spPr>
          <a:xfrm>
            <a:off x="5486479" y="1492005"/>
            <a:ext cx="3780683" cy="1008000"/>
          </a:xfrm>
          <a:custGeom>
            <a:avLst/>
            <a:gdLst>
              <a:gd name="connsiteX0" fmla="*/ 0 w 1081432"/>
              <a:gd name="connsiteY0" fmla="*/ 0 h 3544018"/>
              <a:gd name="connsiteX1" fmla="*/ 1081432 w 1081432"/>
              <a:gd name="connsiteY1" fmla="*/ 0 h 3544018"/>
              <a:gd name="connsiteX2" fmla="*/ 1081432 w 1081432"/>
              <a:gd name="connsiteY2" fmla="*/ 3544018 h 3544018"/>
              <a:gd name="connsiteX3" fmla="*/ 0 w 1081432"/>
              <a:gd name="connsiteY3" fmla="*/ 3544018 h 3544018"/>
              <a:gd name="connsiteX4" fmla="*/ 0 w 1081432"/>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32" h="3544018">
                <a:moveTo>
                  <a:pt x="1081432" y="0"/>
                </a:moveTo>
                <a:lnTo>
                  <a:pt x="1081432" y="3544018"/>
                </a:lnTo>
                <a:lnTo>
                  <a:pt x="0" y="3544018"/>
                </a:lnTo>
                <a:lnTo>
                  <a:pt x="0" y="0"/>
                </a:lnTo>
                <a:lnTo>
                  <a:pt x="1081432" y="0"/>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en-US" sz="1200" kern="1200"/>
              <a:t>Non-Health weekly survey distributed to all service providers every Thursday; submissions are due by 5pm the following Monday</a:t>
            </a:r>
            <a:endParaRPr lang="en-CA" sz="1200" kern="1200"/>
          </a:p>
          <a:p>
            <a:pPr marL="171450" lvl="1" indent="-171450" algn="l" defTabSz="488950">
              <a:lnSpc>
                <a:spcPct val="90000"/>
              </a:lnSpc>
              <a:spcBef>
                <a:spcPct val="0"/>
              </a:spcBef>
              <a:buFont typeface="Wingdings" panose="05000000000000000000" pitchFamily="2" charset="2"/>
              <a:buChar char="§"/>
            </a:pPr>
            <a:r>
              <a:rPr lang="en-US" sz="1200" kern="1200"/>
              <a:t>Data in the survey reflects inventory provided by government supply chain and agency-sourced supply</a:t>
            </a:r>
            <a:endParaRPr lang="en-CA" sz="1200" kern="1200"/>
          </a:p>
        </p:txBody>
      </p:sp>
      <p:sp>
        <p:nvSpPr>
          <p:cNvPr id="21" name="Freeform: Shape 20">
            <a:extLst>
              <a:ext uri="{FF2B5EF4-FFF2-40B4-BE49-F238E27FC236}">
                <a16:creationId xmlns:a16="http://schemas.microsoft.com/office/drawing/2014/main" id="{4296BDCB-0545-4CC1-B397-2A03D5992BA1}"/>
              </a:ext>
            </a:extLst>
          </p:cNvPr>
          <p:cNvSpPr/>
          <p:nvPr/>
        </p:nvSpPr>
        <p:spPr>
          <a:xfrm>
            <a:off x="3492970" y="1433771"/>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1. CRITICAL SUPPLIES AND EQUIPMENT (CSE) SURVEY</a:t>
            </a:r>
            <a:endParaRPr lang="en-CA" sz="1800" b="1" kern="1200"/>
          </a:p>
        </p:txBody>
      </p:sp>
      <p:sp>
        <p:nvSpPr>
          <p:cNvPr id="22" name="Freeform: Shape 21">
            <a:extLst>
              <a:ext uri="{FF2B5EF4-FFF2-40B4-BE49-F238E27FC236}">
                <a16:creationId xmlns:a16="http://schemas.microsoft.com/office/drawing/2014/main" id="{8E6A5728-4258-455B-860C-F9109C39F2D9}"/>
              </a:ext>
            </a:extLst>
          </p:cNvPr>
          <p:cNvSpPr/>
          <p:nvPr/>
        </p:nvSpPr>
        <p:spPr>
          <a:xfrm>
            <a:off x="5492455" y="2672697"/>
            <a:ext cx="3773300" cy="1008000"/>
          </a:xfrm>
          <a:custGeom>
            <a:avLst/>
            <a:gdLst>
              <a:gd name="connsiteX0" fmla="*/ 0 w 1103391"/>
              <a:gd name="connsiteY0" fmla="*/ 0 h 3537096"/>
              <a:gd name="connsiteX1" fmla="*/ 1103391 w 1103391"/>
              <a:gd name="connsiteY1" fmla="*/ 0 h 3537096"/>
              <a:gd name="connsiteX2" fmla="*/ 1103391 w 1103391"/>
              <a:gd name="connsiteY2" fmla="*/ 3537096 h 3537096"/>
              <a:gd name="connsiteX3" fmla="*/ 0 w 1103391"/>
              <a:gd name="connsiteY3" fmla="*/ 3537096 h 3537096"/>
              <a:gd name="connsiteX4" fmla="*/ 0 w 1103391"/>
              <a:gd name="connsiteY4" fmla="*/ 0 h 353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91" h="3537096">
                <a:moveTo>
                  <a:pt x="1103391" y="2"/>
                </a:moveTo>
                <a:lnTo>
                  <a:pt x="1103391" y="3537094"/>
                </a:lnTo>
                <a:lnTo>
                  <a:pt x="0" y="3537094"/>
                </a:lnTo>
                <a:lnTo>
                  <a:pt x="0" y="2"/>
                </a:lnTo>
                <a:lnTo>
                  <a:pt x="1103391"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en-US" sz="1200" kern="1200"/>
              <a:t>Based on survey results and the demand model ministry allocations are determined by the COVID-19 Command Table</a:t>
            </a:r>
            <a:endParaRPr lang="en-CA" sz="1200" kern="1200"/>
          </a:p>
          <a:p>
            <a:pPr marL="171450" lvl="1" indent="-171450" algn="l" defTabSz="488950">
              <a:lnSpc>
                <a:spcPct val="90000"/>
              </a:lnSpc>
              <a:spcBef>
                <a:spcPct val="0"/>
              </a:spcBef>
              <a:buFont typeface="Wingdings" panose="05000000000000000000" pitchFamily="2" charset="2"/>
              <a:buChar char="§"/>
            </a:pPr>
            <a:r>
              <a:rPr lang="en-US" sz="1200" kern="1200"/>
              <a:t>Survey results indicate the level of supply available in the sector and the weekly demand</a:t>
            </a:r>
            <a:endParaRPr lang="en-CA" sz="1200" kern="1200"/>
          </a:p>
        </p:txBody>
      </p:sp>
      <p:sp>
        <p:nvSpPr>
          <p:cNvPr id="23" name="Freeform: Shape 22">
            <a:extLst>
              <a:ext uri="{FF2B5EF4-FFF2-40B4-BE49-F238E27FC236}">
                <a16:creationId xmlns:a16="http://schemas.microsoft.com/office/drawing/2014/main" id="{346892C5-F139-4B19-AC13-DCB628EC5830}"/>
              </a:ext>
            </a:extLst>
          </p:cNvPr>
          <p:cNvSpPr/>
          <p:nvPr/>
        </p:nvSpPr>
        <p:spPr>
          <a:xfrm>
            <a:off x="3492970" y="2614463"/>
            <a:ext cx="1999485" cy="1124468"/>
          </a:xfrm>
          <a:custGeom>
            <a:avLst/>
            <a:gdLst>
              <a:gd name="connsiteX0" fmla="*/ 0 w 1999485"/>
              <a:gd name="connsiteY0" fmla="*/ 0 h 1124468"/>
              <a:gd name="connsiteX1" fmla="*/ 1999485 w 1999485"/>
              <a:gd name="connsiteY1" fmla="*/ 0 h 1124468"/>
              <a:gd name="connsiteX2" fmla="*/ 1999485 w 1999485"/>
              <a:gd name="connsiteY2" fmla="*/ 1124468 h 1124468"/>
              <a:gd name="connsiteX3" fmla="*/ 0 w 1999485"/>
              <a:gd name="connsiteY3" fmla="*/ 1124468 h 1124468"/>
              <a:gd name="connsiteX4" fmla="*/ 0 w 1999485"/>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485" h="1124468">
                <a:moveTo>
                  <a:pt x="0" y="0"/>
                </a:moveTo>
                <a:lnTo>
                  <a:pt x="1999485" y="0"/>
                </a:lnTo>
                <a:lnTo>
                  <a:pt x="1999485"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2. NON-HEALTH ALLOCATION</a:t>
            </a:r>
            <a:endParaRPr lang="en-CA" sz="1800" b="1" kern="1200"/>
          </a:p>
        </p:txBody>
      </p:sp>
      <p:sp>
        <p:nvSpPr>
          <p:cNvPr id="24" name="Freeform: Shape 23">
            <a:extLst>
              <a:ext uri="{FF2B5EF4-FFF2-40B4-BE49-F238E27FC236}">
                <a16:creationId xmlns:a16="http://schemas.microsoft.com/office/drawing/2014/main" id="{9BBC99FF-82DD-4677-9EAC-7CE19A699FB6}"/>
              </a:ext>
            </a:extLst>
          </p:cNvPr>
          <p:cNvSpPr/>
          <p:nvPr/>
        </p:nvSpPr>
        <p:spPr>
          <a:xfrm>
            <a:off x="5486480" y="3853389"/>
            <a:ext cx="3780000" cy="1008000"/>
          </a:xfrm>
          <a:custGeom>
            <a:avLst/>
            <a:gdLst>
              <a:gd name="connsiteX0" fmla="*/ 0 w 1078149"/>
              <a:gd name="connsiteY0" fmla="*/ 0 h 3544018"/>
              <a:gd name="connsiteX1" fmla="*/ 1078149 w 1078149"/>
              <a:gd name="connsiteY1" fmla="*/ 0 h 3544018"/>
              <a:gd name="connsiteX2" fmla="*/ 1078149 w 1078149"/>
              <a:gd name="connsiteY2" fmla="*/ 3544018 h 3544018"/>
              <a:gd name="connsiteX3" fmla="*/ 0 w 1078149"/>
              <a:gd name="connsiteY3" fmla="*/ 3544018 h 3544018"/>
              <a:gd name="connsiteX4" fmla="*/ 0 w 1078149"/>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149" h="3544018">
                <a:moveTo>
                  <a:pt x="1078149" y="2"/>
                </a:moveTo>
                <a:lnTo>
                  <a:pt x="1078149" y="3544016"/>
                </a:lnTo>
                <a:lnTo>
                  <a:pt x="0" y="3544016"/>
                </a:lnTo>
                <a:lnTo>
                  <a:pt x="0" y="2"/>
                </a:lnTo>
                <a:lnTo>
                  <a:pt x="1078149"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en-US" sz="1200" kern="1200"/>
              <a:t>Allocations identified at Command Table are delivered to the social sector centralized warehouse</a:t>
            </a:r>
            <a:endParaRPr lang="en-CA" sz="1200" kern="1200"/>
          </a:p>
          <a:p>
            <a:pPr marL="171450" lvl="1" indent="-171450" algn="l" defTabSz="488950">
              <a:lnSpc>
                <a:spcPct val="90000"/>
              </a:lnSpc>
              <a:spcBef>
                <a:spcPct val="0"/>
              </a:spcBef>
              <a:buFont typeface="Wingdings" panose="05000000000000000000" pitchFamily="2" charset="2"/>
              <a:buChar char="§"/>
            </a:pPr>
            <a:r>
              <a:rPr lang="en-US" sz="1200" kern="1200"/>
              <a:t>PPE is distributed in coordination with the ministry based on needs identified through the CSE survey</a:t>
            </a:r>
            <a:endParaRPr lang="en-CA" sz="1200" kern="1200"/>
          </a:p>
        </p:txBody>
      </p:sp>
      <p:sp>
        <p:nvSpPr>
          <p:cNvPr id="25" name="Freeform: Shape 24">
            <a:extLst>
              <a:ext uri="{FF2B5EF4-FFF2-40B4-BE49-F238E27FC236}">
                <a16:creationId xmlns:a16="http://schemas.microsoft.com/office/drawing/2014/main" id="{267B7E1A-BA0C-49F0-BEE6-4BA06127EC5A}"/>
              </a:ext>
            </a:extLst>
          </p:cNvPr>
          <p:cNvSpPr/>
          <p:nvPr/>
        </p:nvSpPr>
        <p:spPr>
          <a:xfrm>
            <a:off x="3492970" y="3795155"/>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3. SOCIAL SECTOR WAREHOUSE SUPPLY</a:t>
            </a:r>
            <a:endParaRPr lang="en-CA" sz="1800" b="1" kern="1200"/>
          </a:p>
        </p:txBody>
      </p:sp>
      <p:sp>
        <p:nvSpPr>
          <p:cNvPr id="26" name="Freeform: Shape 25">
            <a:extLst>
              <a:ext uri="{FF2B5EF4-FFF2-40B4-BE49-F238E27FC236}">
                <a16:creationId xmlns:a16="http://schemas.microsoft.com/office/drawing/2014/main" id="{35264EA5-92FE-427A-A551-523F8F16E06E}"/>
              </a:ext>
            </a:extLst>
          </p:cNvPr>
          <p:cNvSpPr/>
          <p:nvPr/>
        </p:nvSpPr>
        <p:spPr>
          <a:xfrm>
            <a:off x="5486479" y="4998080"/>
            <a:ext cx="3780684" cy="1080000"/>
          </a:xfrm>
          <a:custGeom>
            <a:avLst/>
            <a:gdLst>
              <a:gd name="connsiteX0" fmla="*/ 0 w 1100107"/>
              <a:gd name="connsiteY0" fmla="*/ 0 h 3544018"/>
              <a:gd name="connsiteX1" fmla="*/ 1100107 w 1100107"/>
              <a:gd name="connsiteY1" fmla="*/ 0 h 3544018"/>
              <a:gd name="connsiteX2" fmla="*/ 1100107 w 1100107"/>
              <a:gd name="connsiteY2" fmla="*/ 3544018 h 3544018"/>
              <a:gd name="connsiteX3" fmla="*/ 0 w 1100107"/>
              <a:gd name="connsiteY3" fmla="*/ 3544018 h 3544018"/>
              <a:gd name="connsiteX4" fmla="*/ 0 w 1100107"/>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07" h="3544018">
                <a:moveTo>
                  <a:pt x="1100107" y="2"/>
                </a:moveTo>
                <a:lnTo>
                  <a:pt x="1100107" y="3544016"/>
                </a:lnTo>
                <a:lnTo>
                  <a:pt x="0" y="3544016"/>
                </a:lnTo>
                <a:lnTo>
                  <a:pt x="0" y="2"/>
                </a:lnTo>
                <a:lnTo>
                  <a:pt x="1100107"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en-US" sz="1200" kern="1200"/>
              <a:t>All regular shipments are processed within 24 to 48 hours</a:t>
            </a:r>
            <a:endParaRPr lang="en-CA" sz="1200" kern="1200"/>
          </a:p>
          <a:p>
            <a:pPr marL="171450" lvl="1" indent="-171450" algn="l" defTabSz="488950">
              <a:lnSpc>
                <a:spcPct val="90000"/>
              </a:lnSpc>
              <a:spcBef>
                <a:spcPct val="0"/>
              </a:spcBef>
              <a:buFont typeface="Wingdings" panose="05000000000000000000" pitchFamily="2" charset="2"/>
              <a:buChar char="§"/>
            </a:pPr>
            <a:r>
              <a:rPr lang="en-US" sz="1200" kern="1200"/>
              <a:t>Emergency orders and orders for agencies with outbreaks are processed and shipped within 24 hours</a:t>
            </a:r>
            <a:endParaRPr lang="en-CA" sz="1200" kern="1200"/>
          </a:p>
          <a:p>
            <a:pPr marL="171450" lvl="1" indent="-171450" algn="l" defTabSz="488950">
              <a:lnSpc>
                <a:spcPct val="90000"/>
              </a:lnSpc>
              <a:spcBef>
                <a:spcPct val="0"/>
              </a:spcBef>
              <a:buFont typeface="Wingdings" panose="05000000000000000000" pitchFamily="2" charset="2"/>
              <a:buChar char="§"/>
            </a:pPr>
            <a:r>
              <a:rPr lang="en-US" sz="1200" kern="1200"/>
              <a:t>Distribution of supplies is province-wide</a:t>
            </a:r>
            <a:endParaRPr lang="en-CA" sz="1200" kern="1200"/>
          </a:p>
        </p:txBody>
      </p:sp>
      <p:sp>
        <p:nvSpPr>
          <p:cNvPr id="27" name="Freeform: Shape 26">
            <a:extLst>
              <a:ext uri="{FF2B5EF4-FFF2-40B4-BE49-F238E27FC236}">
                <a16:creationId xmlns:a16="http://schemas.microsoft.com/office/drawing/2014/main" id="{1473896F-765A-4DF0-AF5E-B74322DAE434}"/>
              </a:ext>
            </a:extLst>
          </p:cNvPr>
          <p:cNvSpPr/>
          <p:nvPr/>
        </p:nvSpPr>
        <p:spPr>
          <a:xfrm>
            <a:off x="3492970" y="4975846"/>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4. LOCAL DISTRIBUTION</a:t>
            </a:r>
            <a:endParaRPr lang="en-CA" sz="1800" b="1" kern="1200"/>
          </a:p>
        </p:txBody>
      </p:sp>
    </p:spTree>
    <p:extLst>
      <p:ext uri="{BB962C8B-B14F-4D97-AF65-F5344CB8AC3E}">
        <p14:creationId xmlns:p14="http://schemas.microsoft.com/office/powerpoint/2010/main" val="131384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en-US" smtClean="0"/>
              <a:pPr/>
              <a:t>11</a:t>
            </a:fld>
            <a:endParaRPr lang="en-US"/>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en-CA">
                <a:latin typeface="Calibri"/>
                <a:cs typeface="Calibri"/>
              </a:rPr>
              <a:t>Warehouse Supply and Distribution</a:t>
            </a:r>
            <a:endParaRPr lang="en-CA"/>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535781" lvl="1" indent="-264319">
              <a:buFont typeface="Courier New" panose="02070309020205020404" pitchFamily="49" charset="0"/>
              <a:buChar char="o"/>
            </a:pPr>
            <a:endParaRPr lang="en-US">
              <a:ea typeface="+mn-lt"/>
              <a:cs typeface="+mn-lt"/>
            </a:endParaRPr>
          </a:p>
          <a:p>
            <a:pPr marL="535781" lvl="1" indent="-264319">
              <a:buFont typeface="Courier New" panose="02070309020205020404" pitchFamily="49" charset="0"/>
              <a:buChar char="o"/>
            </a:pPr>
            <a:endParaRPr lang="en-US" sz="1050">
              <a:ea typeface="+mn-lt"/>
              <a:cs typeface="+mn-lt"/>
            </a:endParaRPr>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5">
            <a:extLst>
              <a:ext uri="{FF2B5EF4-FFF2-40B4-BE49-F238E27FC236}">
                <a16:creationId xmlns:a16="http://schemas.microsoft.com/office/drawing/2014/main" id="{A92852D0-4EC8-418D-9800-3642DFDD2441}"/>
              </a:ext>
            </a:extLst>
          </p:cNvPr>
          <p:cNvGraphicFramePr>
            <a:graphicFrameLocks/>
          </p:cNvGraphicFramePr>
          <p:nvPr>
            <p:extLst>
              <p:ext uri="{D42A27DB-BD31-4B8C-83A1-F6EECF244321}">
                <p14:modId xmlns:p14="http://schemas.microsoft.com/office/powerpoint/2010/main" val="3255945053"/>
              </p:ext>
            </p:extLst>
          </p:nvPr>
        </p:nvGraphicFramePr>
        <p:xfrm>
          <a:off x="299214" y="2721198"/>
          <a:ext cx="8676000" cy="3352800"/>
        </p:xfrm>
        <a:graphic>
          <a:graphicData uri="http://schemas.openxmlformats.org/drawingml/2006/table">
            <a:tbl>
              <a:tblPr firstRow="1" bandRow="1">
                <a:tableStyleId>{5C22544A-7EE6-4342-B048-85BDC9FD1C3A}</a:tableStyleId>
              </a:tblPr>
              <a:tblGrid>
                <a:gridCol w="1995750">
                  <a:extLst>
                    <a:ext uri="{9D8B030D-6E8A-4147-A177-3AD203B41FA5}">
                      <a16:colId xmlns:a16="http://schemas.microsoft.com/office/drawing/2014/main" val="671014048"/>
                    </a:ext>
                  </a:extLst>
                </a:gridCol>
                <a:gridCol w="2976282">
                  <a:extLst>
                    <a:ext uri="{9D8B030D-6E8A-4147-A177-3AD203B41FA5}">
                      <a16:colId xmlns:a16="http://schemas.microsoft.com/office/drawing/2014/main" val="1210534947"/>
                    </a:ext>
                  </a:extLst>
                </a:gridCol>
                <a:gridCol w="3703968">
                  <a:extLst>
                    <a:ext uri="{9D8B030D-6E8A-4147-A177-3AD203B41FA5}">
                      <a16:colId xmlns:a16="http://schemas.microsoft.com/office/drawing/2014/main" val="2503594889"/>
                    </a:ext>
                  </a:extLst>
                </a:gridCol>
              </a:tblGrid>
              <a:tr h="370840">
                <a:tc>
                  <a:txBody>
                    <a:bodyPr/>
                    <a:lstStyle/>
                    <a:p>
                      <a:pPr algn="ctr"/>
                      <a:r>
                        <a:rPr lang="en-US" sz="1800"/>
                        <a:t>PPE CATEGORY</a:t>
                      </a:r>
                      <a:endParaRPr lang="en-CA" sz="1800">
                        <a:solidFill>
                          <a:schemeClr val="bg1"/>
                        </a:solidFill>
                        <a:latin typeface="Arial Narrow" panose="020B0606020202030204" pitchFamily="34" charset="0"/>
                      </a:endParaRPr>
                    </a:p>
                  </a:txBody>
                  <a:tcPr marL="0" marR="0" marT="0" marB="0" anchor="ctr">
                    <a:lnB w="38100" cmpd="sng">
                      <a:noFill/>
                    </a:lnB>
                    <a:solidFill>
                      <a:srgbClr val="224A68"/>
                    </a:solidFill>
                  </a:tcPr>
                </a:tc>
                <a:tc>
                  <a:txBody>
                    <a:bodyPr/>
                    <a:lstStyle/>
                    <a:p>
                      <a:pPr algn="ctr"/>
                      <a:r>
                        <a:rPr lang="en-US" sz="1800"/>
                        <a:t>SOCIAL SECTOR WAREHOUSE AVAILABILITY (MAY 29)</a:t>
                      </a:r>
                      <a:endParaRPr lang="en-CA" sz="1800">
                        <a:solidFill>
                          <a:schemeClr val="bg1"/>
                        </a:solidFill>
                        <a:latin typeface="Arial Narrow" panose="020B0606020202030204" pitchFamily="34" charset="0"/>
                      </a:endParaRPr>
                    </a:p>
                  </a:txBody>
                  <a:tcPr marL="0" marR="0" marT="0" marB="0" anchor="ctr">
                    <a:lnB w="38100" cmpd="sng">
                      <a:noFill/>
                    </a:lnB>
                    <a:solidFill>
                      <a:srgbClr val="224A68"/>
                    </a:solidFill>
                  </a:tcPr>
                </a:tc>
                <a:tc>
                  <a:txBody>
                    <a:bodyPr/>
                    <a:lstStyle/>
                    <a:p>
                      <a:pPr algn="ctr"/>
                      <a:r>
                        <a:rPr lang="en-US" sz="1800"/>
                        <a:t>NOTES</a:t>
                      </a:r>
                      <a:endParaRPr lang="en-CA" sz="1800">
                        <a:solidFill>
                          <a:schemeClr val="bg1"/>
                        </a:solidFill>
                        <a:latin typeface="Arial Narrow" panose="020B0606020202030204" pitchFamily="34" charset="0"/>
                      </a:endParaRPr>
                    </a:p>
                  </a:txBody>
                  <a:tcPr marL="0" marR="0" marT="0" marB="0" anchor="ctr">
                    <a:lnB w="38100" cmpd="sng">
                      <a:noFill/>
                    </a:lnB>
                    <a:solidFill>
                      <a:srgbClr val="224A68"/>
                    </a:solidFill>
                  </a:tcPr>
                </a:tc>
                <a:extLst>
                  <a:ext uri="{0D108BD9-81ED-4DB2-BD59-A6C34878D82A}">
                    <a16:rowId xmlns:a16="http://schemas.microsoft.com/office/drawing/2014/main" val="869231602"/>
                  </a:ext>
                </a:extLst>
              </a:tr>
              <a:tr h="370840">
                <a:tc>
                  <a:txBody>
                    <a:bodyPr/>
                    <a:lstStyle/>
                    <a:p>
                      <a:pPr marL="72000"/>
                      <a:r>
                        <a:rPr lang="en-US" sz="1600"/>
                        <a:t>Gloves</a:t>
                      </a:r>
                      <a:endParaRPr lang="en-CA" sz="160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t>600,000+</a:t>
                      </a:r>
                      <a:endParaRPr lang="en-CA" sz="160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r>
                        <a:rPr lang="en-US" sz="1600"/>
                        <a:t>Nitrile S/M/L/XL</a:t>
                      </a:r>
                      <a:endParaRPr lang="en-CA" sz="160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6654359"/>
                  </a:ext>
                </a:extLst>
              </a:tr>
              <a:tr h="370840">
                <a:tc>
                  <a:txBody>
                    <a:bodyPr/>
                    <a:lstStyle/>
                    <a:p>
                      <a:pPr marL="72000"/>
                      <a:r>
                        <a:rPr lang="en-US" sz="1600"/>
                        <a:t>Surgical Masks</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600,000+</a:t>
                      </a:r>
                      <a:endParaRPr lang="en-US"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a:t>Level 1 and Pediatric </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756966"/>
                  </a:ext>
                </a:extLst>
              </a:tr>
              <a:tr h="370840">
                <a:tc>
                  <a:txBody>
                    <a:bodyPr/>
                    <a:lstStyle/>
                    <a:p>
                      <a:pPr marL="72000"/>
                      <a:r>
                        <a:rPr lang="en-US" sz="1600"/>
                        <a:t>Gowns</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10,000+</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a:t>Disposable</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7119997"/>
                  </a:ext>
                </a:extLst>
              </a:tr>
              <a:tr h="370840">
                <a:tc>
                  <a:txBody>
                    <a:bodyPr/>
                    <a:lstStyle/>
                    <a:p>
                      <a:pPr marL="72000"/>
                      <a:r>
                        <a:rPr lang="en-US" sz="1600"/>
                        <a:t>Hand Sanitizer</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80,000+</a:t>
                      </a:r>
                      <a:endParaRPr lang="en-US"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a:t>0-999ml bottles</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1293168"/>
                  </a:ext>
                </a:extLst>
              </a:tr>
              <a:tr h="370840">
                <a:tc>
                  <a:txBody>
                    <a:bodyPr/>
                    <a:lstStyle/>
                    <a:p>
                      <a:pPr marL="72000"/>
                      <a:r>
                        <a:rPr lang="en-US" sz="1600"/>
                        <a:t>Face Shields</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30,000+</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a:t>Disposable</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929481"/>
                  </a:ext>
                </a:extLst>
              </a:tr>
              <a:tr h="370840">
                <a:tc>
                  <a:txBody>
                    <a:bodyPr/>
                    <a:lstStyle/>
                    <a:p>
                      <a:pPr marL="72000"/>
                      <a:r>
                        <a:rPr lang="en-US" sz="1600"/>
                        <a:t>Disinfectant Wipes </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40,000+</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a:t>Antiseptic Wipes </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092637"/>
                  </a:ext>
                </a:extLst>
              </a:tr>
              <a:tr h="205546">
                <a:tc>
                  <a:txBody>
                    <a:bodyPr/>
                    <a:lstStyle/>
                    <a:p>
                      <a:pPr marL="72000"/>
                      <a:r>
                        <a:rPr lang="en-US" sz="1600"/>
                        <a:t>Other PPE</a:t>
                      </a:r>
                      <a:endParaRPr lang="en-CA"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1,400+</a:t>
                      </a:r>
                      <a:endParaRPr lang="en-US" sz="160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en-US" sz="1600" dirty="0"/>
                        <a:t>Safety Glasses, Booties and Thermometers</a:t>
                      </a:r>
                      <a:endParaRPr lang="en-CA" sz="1600" strike="sngStrike" dirty="0">
                        <a:highlight>
                          <a:srgbClr val="FFFF00"/>
                        </a:highlight>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13669"/>
                  </a:ext>
                </a:extLst>
              </a:tr>
            </a:tbl>
          </a:graphicData>
        </a:graphic>
      </p:graphicFrame>
      <p:sp>
        <p:nvSpPr>
          <p:cNvPr id="2" name="TextBox 1">
            <a:extLst>
              <a:ext uri="{FF2B5EF4-FFF2-40B4-BE49-F238E27FC236}">
                <a16:creationId xmlns:a16="http://schemas.microsoft.com/office/drawing/2014/main" id="{8C7095DE-B2E2-40DC-A05F-0BA591919F2B}"/>
              </a:ext>
            </a:extLst>
          </p:cNvPr>
          <p:cNvSpPr txBox="1"/>
          <p:nvPr/>
        </p:nvSpPr>
        <p:spPr>
          <a:xfrm>
            <a:off x="388859" y="1366930"/>
            <a:ext cx="8330423" cy="1200329"/>
          </a:xfrm>
          <a:prstGeom prst="rect">
            <a:avLst/>
          </a:prstGeom>
          <a:noFill/>
        </p:spPr>
        <p:txBody>
          <a:bodyPr wrap="square" rtlCol="0">
            <a:spAutoFit/>
          </a:bodyPr>
          <a:lstStyle/>
          <a:p>
            <a:pPr marL="285750" indent="-285750">
              <a:buFont typeface="Arial" panose="020B0604020202020204" pitchFamily="34" charset="0"/>
              <a:buChar char="•"/>
            </a:pPr>
            <a:r>
              <a:rPr lang="en-US"/>
              <a:t>Sector warehouse supply includes government PPE supplies purchased from multiple sources.</a:t>
            </a:r>
          </a:p>
          <a:p>
            <a:pPr marL="285750" indent="-285750">
              <a:buFont typeface="Arial" panose="020B0604020202020204" pitchFamily="34" charset="0"/>
              <a:buChar char="•"/>
            </a:pPr>
            <a:r>
              <a:rPr lang="en-US"/>
              <a:t>Sector warehouse capacity is continuously expanding to include new classes of PPE including cloth masks to support the reopening of the province.</a:t>
            </a:r>
            <a:endParaRPr lang="en-CA"/>
          </a:p>
        </p:txBody>
      </p:sp>
    </p:spTree>
    <p:extLst>
      <p:ext uri="{BB962C8B-B14F-4D97-AF65-F5344CB8AC3E}">
        <p14:creationId xmlns:p14="http://schemas.microsoft.com/office/powerpoint/2010/main" val="19571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87E5-C4A8-4ACD-96E9-F00C55DF426A}"/>
              </a:ext>
            </a:extLst>
          </p:cNvPr>
          <p:cNvSpPr>
            <a:spLocks noGrp="1"/>
          </p:cNvSpPr>
          <p:nvPr>
            <p:ph type="title"/>
          </p:nvPr>
        </p:nvSpPr>
        <p:spPr>
          <a:xfrm>
            <a:off x="347295" y="167908"/>
            <a:ext cx="8456735" cy="674780"/>
          </a:xfrm>
        </p:spPr>
        <p:txBody>
          <a:bodyPr>
            <a:noAutofit/>
          </a:bodyPr>
          <a:lstStyle/>
          <a:p>
            <a:r>
              <a:rPr lang="en-CA"/>
              <a:t>Residential Risk Assessment for Congregate Settings</a:t>
            </a:r>
          </a:p>
        </p:txBody>
      </p:sp>
      <p:sp>
        <p:nvSpPr>
          <p:cNvPr id="5" name="Slide Number Placeholder 4">
            <a:extLst>
              <a:ext uri="{FF2B5EF4-FFF2-40B4-BE49-F238E27FC236}">
                <a16:creationId xmlns:a16="http://schemas.microsoft.com/office/drawing/2014/main" id="{47612D30-4532-476F-A99F-6426279689BB}"/>
              </a:ext>
            </a:extLst>
          </p:cNvPr>
          <p:cNvSpPr>
            <a:spLocks noGrp="1"/>
          </p:cNvSpPr>
          <p:nvPr>
            <p:ph type="sldNum" sz="quarter" idx="12"/>
          </p:nvPr>
        </p:nvSpPr>
        <p:spPr/>
        <p:txBody>
          <a:bodyPr/>
          <a:lstStyle/>
          <a:p>
            <a:fld id="{9CAA33A2-411E-8443-83D0-3263C24E97A5}" type="slidenum">
              <a:rPr lang="en-US" smtClean="0"/>
              <a:pPr/>
              <a:t>12</a:t>
            </a:fld>
            <a:endParaRPr lang="en-US"/>
          </a:p>
        </p:txBody>
      </p:sp>
      <p:sp>
        <p:nvSpPr>
          <p:cNvPr id="6" name="Footer Placeholder 5">
            <a:extLst>
              <a:ext uri="{FF2B5EF4-FFF2-40B4-BE49-F238E27FC236}">
                <a16:creationId xmlns:a16="http://schemas.microsoft.com/office/drawing/2014/main" id="{34CE4A0F-5354-42A1-87BC-BDF7358F45AD}"/>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
        <p:nvSpPr>
          <p:cNvPr id="7" name="Oval 6">
            <a:extLst>
              <a:ext uri="{FF2B5EF4-FFF2-40B4-BE49-F238E27FC236}">
                <a16:creationId xmlns:a16="http://schemas.microsoft.com/office/drawing/2014/main" id="{06F22D65-C0AA-4C25-B5C2-CE07D311F860}"/>
              </a:ext>
            </a:extLst>
          </p:cNvPr>
          <p:cNvSpPr/>
          <p:nvPr/>
        </p:nvSpPr>
        <p:spPr>
          <a:xfrm>
            <a:off x="373655" y="2262910"/>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C881E22-7253-4BB2-99B0-926584EDCAA7}"/>
              </a:ext>
            </a:extLst>
          </p:cNvPr>
          <p:cNvSpPr/>
          <p:nvPr/>
        </p:nvSpPr>
        <p:spPr>
          <a:xfrm>
            <a:off x="355078" y="3492061"/>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B72BEFEC-C529-4A70-955C-C8AE3676A93A}"/>
              </a:ext>
            </a:extLst>
          </p:cNvPr>
          <p:cNvSpPr/>
          <p:nvPr/>
        </p:nvSpPr>
        <p:spPr>
          <a:xfrm>
            <a:off x="388725" y="4835279"/>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1CF71B49-FDE2-4692-9814-ECE54947F458}"/>
              </a:ext>
            </a:extLst>
          </p:cNvPr>
          <p:cNvPicPr>
            <a:picLocks noChangeAspect="1"/>
          </p:cNvPicPr>
          <p:nvPr/>
        </p:nvPicPr>
        <p:blipFill>
          <a:blip r:embed="rId3"/>
          <a:stretch>
            <a:fillRect/>
          </a:stretch>
        </p:blipFill>
        <p:spPr>
          <a:xfrm>
            <a:off x="385975" y="2229562"/>
            <a:ext cx="936000" cy="936000"/>
          </a:xfrm>
          <a:prstGeom prst="rect">
            <a:avLst/>
          </a:prstGeom>
        </p:spPr>
      </p:pic>
      <p:pic>
        <p:nvPicPr>
          <p:cNvPr id="11" name="Picture 10">
            <a:extLst>
              <a:ext uri="{FF2B5EF4-FFF2-40B4-BE49-F238E27FC236}">
                <a16:creationId xmlns:a16="http://schemas.microsoft.com/office/drawing/2014/main" id="{D2EBDE0E-7167-4542-9908-377AD89F9BEB}"/>
              </a:ext>
            </a:extLst>
          </p:cNvPr>
          <p:cNvPicPr>
            <a:picLocks noChangeAspect="1"/>
          </p:cNvPicPr>
          <p:nvPr/>
        </p:nvPicPr>
        <p:blipFill>
          <a:blip r:embed="rId4"/>
          <a:stretch>
            <a:fillRect/>
          </a:stretch>
        </p:blipFill>
        <p:spPr>
          <a:xfrm>
            <a:off x="367975" y="3466473"/>
            <a:ext cx="936000" cy="936000"/>
          </a:xfrm>
          <a:prstGeom prst="rect">
            <a:avLst/>
          </a:prstGeom>
        </p:spPr>
      </p:pic>
      <p:pic>
        <p:nvPicPr>
          <p:cNvPr id="12" name="Picture 11">
            <a:extLst>
              <a:ext uri="{FF2B5EF4-FFF2-40B4-BE49-F238E27FC236}">
                <a16:creationId xmlns:a16="http://schemas.microsoft.com/office/drawing/2014/main" id="{A0A98AE5-2C88-4EB9-8C08-0267B7D4DBE1}"/>
              </a:ext>
            </a:extLst>
          </p:cNvPr>
          <p:cNvPicPr>
            <a:picLocks noChangeAspect="1"/>
          </p:cNvPicPr>
          <p:nvPr/>
        </p:nvPicPr>
        <p:blipFill>
          <a:blip r:embed="rId5"/>
          <a:stretch>
            <a:fillRect/>
          </a:stretch>
        </p:blipFill>
        <p:spPr>
          <a:xfrm>
            <a:off x="415699" y="4835279"/>
            <a:ext cx="936000" cy="936000"/>
          </a:xfrm>
          <a:prstGeom prst="rect">
            <a:avLst/>
          </a:prstGeom>
        </p:spPr>
      </p:pic>
      <p:sp>
        <p:nvSpPr>
          <p:cNvPr id="13" name="Rectangle 12">
            <a:extLst>
              <a:ext uri="{FF2B5EF4-FFF2-40B4-BE49-F238E27FC236}">
                <a16:creationId xmlns:a16="http://schemas.microsoft.com/office/drawing/2014/main" id="{0AADB65D-904C-4740-80AA-E46DB6B17F80}"/>
              </a:ext>
            </a:extLst>
          </p:cNvPr>
          <p:cNvSpPr/>
          <p:nvPr/>
        </p:nvSpPr>
        <p:spPr>
          <a:xfrm>
            <a:off x="415699" y="1256197"/>
            <a:ext cx="8839199" cy="823302"/>
          </a:xfrm>
          <a:prstGeom prst="rect">
            <a:avLst/>
          </a:prstGeom>
        </p:spPr>
        <p:txBody>
          <a:bodyPr wrap="square">
            <a:spAutoFit/>
          </a:bodyPr>
          <a:lstStyle/>
          <a:p>
            <a:pPr>
              <a:lnSpc>
                <a:spcPts val="1900"/>
              </a:lnSpc>
              <a:spcBef>
                <a:spcPts val="0"/>
              </a:spcBef>
              <a:spcAft>
                <a:spcPts val="1000"/>
              </a:spcAft>
            </a:pPr>
            <a:r>
              <a:rPr lang="en-CA">
                <a:ea typeface="Arial" panose="020B0604020202020204" pitchFamily="34" charset="0"/>
                <a:cs typeface="Arial" panose="020B0604020202020204" pitchFamily="34" charset="0"/>
              </a:rPr>
              <a:t>To support and address objectives of the COVID-19 Action Plan for Vulnerable People, targeted outreach activities are occurring with residential service providers that are tailored to support the following: </a:t>
            </a:r>
          </a:p>
        </p:txBody>
      </p:sp>
      <p:sp>
        <p:nvSpPr>
          <p:cNvPr id="14" name="Rectangle 13">
            <a:extLst>
              <a:ext uri="{FF2B5EF4-FFF2-40B4-BE49-F238E27FC236}">
                <a16:creationId xmlns:a16="http://schemas.microsoft.com/office/drawing/2014/main" id="{1AAE6C37-40CE-4BDE-99E8-4DC871160A4A}"/>
              </a:ext>
            </a:extLst>
          </p:cNvPr>
          <p:cNvSpPr/>
          <p:nvPr/>
        </p:nvSpPr>
        <p:spPr>
          <a:xfrm>
            <a:off x="1499108" y="2404082"/>
            <a:ext cx="7252448" cy="710707"/>
          </a:xfrm>
          <a:prstGeom prst="rect">
            <a:avLst/>
          </a:prstGeom>
        </p:spPr>
        <p:txBody>
          <a:bodyPr wrap="square" tIns="0" bIns="0">
            <a:noAutofit/>
          </a:bodyPr>
          <a:lstStyle/>
          <a:p>
            <a:pPr marL="0" lvl="2">
              <a:lnSpc>
                <a:spcPct val="115000"/>
              </a:lnSpc>
              <a:spcAft>
                <a:spcPts val="1000"/>
              </a:spcAft>
            </a:pPr>
            <a:r>
              <a:rPr lang="en-US">
                <a:ea typeface="Arial" panose="020B0604020202020204" pitchFamily="34" charset="0"/>
                <a:cs typeface="Arial" panose="020B0604020202020204" pitchFamily="34" charset="0"/>
              </a:rPr>
              <a:t>Identify situations where there are increased risks contributing to or resulting from an COVID-19 outbreak</a:t>
            </a:r>
          </a:p>
        </p:txBody>
      </p:sp>
      <p:sp>
        <p:nvSpPr>
          <p:cNvPr id="15" name="Rectangle 14">
            <a:extLst>
              <a:ext uri="{FF2B5EF4-FFF2-40B4-BE49-F238E27FC236}">
                <a16:creationId xmlns:a16="http://schemas.microsoft.com/office/drawing/2014/main" id="{4F50CB63-54C6-4C98-BFF1-352B9121965C}"/>
              </a:ext>
            </a:extLst>
          </p:cNvPr>
          <p:cNvSpPr/>
          <p:nvPr/>
        </p:nvSpPr>
        <p:spPr>
          <a:xfrm>
            <a:off x="1499108" y="3590335"/>
            <a:ext cx="7252447" cy="646331"/>
          </a:xfrm>
          <a:prstGeom prst="rect">
            <a:avLst/>
          </a:prstGeom>
        </p:spPr>
        <p:txBody>
          <a:bodyPr wrap="square" tIns="0" bIns="0">
            <a:noAutofit/>
          </a:bodyPr>
          <a:lstStyle/>
          <a:p>
            <a:pPr marL="0" lvl="2"/>
            <a:r>
              <a:rPr lang="en-US">
                <a:ea typeface="Arial" panose="020B0604020202020204" pitchFamily="34" charset="0"/>
                <a:cs typeface="Arial" panose="020B0604020202020204" pitchFamily="34" charset="0"/>
              </a:rPr>
              <a:t>Using available mechanisms, continue to engage on prevention, outbreak management and resources.</a:t>
            </a:r>
          </a:p>
        </p:txBody>
      </p:sp>
      <p:sp>
        <p:nvSpPr>
          <p:cNvPr id="16" name="Rectangle 15">
            <a:extLst>
              <a:ext uri="{FF2B5EF4-FFF2-40B4-BE49-F238E27FC236}">
                <a16:creationId xmlns:a16="http://schemas.microsoft.com/office/drawing/2014/main" id="{3FF5BD7F-4577-4FC9-8BC8-A9F695F507D2}"/>
              </a:ext>
            </a:extLst>
          </p:cNvPr>
          <p:cNvSpPr/>
          <p:nvPr/>
        </p:nvSpPr>
        <p:spPr>
          <a:xfrm>
            <a:off x="1499108" y="4721905"/>
            <a:ext cx="7644892" cy="1656000"/>
          </a:xfrm>
          <a:prstGeom prst="rect">
            <a:avLst/>
          </a:prstGeom>
        </p:spPr>
        <p:txBody>
          <a:bodyPr wrap="square" tIns="0" bIns="0">
            <a:noAutofit/>
          </a:bodyPr>
          <a:lstStyle/>
          <a:p>
            <a:pPr marL="0" lvl="1"/>
            <a:r>
              <a:rPr lang="en-US">
                <a:ea typeface="Arial" panose="020B0604020202020204" pitchFamily="34" charset="0"/>
                <a:cs typeface="Arial" panose="020B0604020202020204" pitchFamily="34" charset="0"/>
              </a:rPr>
              <a:t>Action/Intervention to prevent and/or mitigate the impact of potential COVID-19 outbreaks.  This includes efforts related to:</a:t>
            </a:r>
            <a:endParaRPr lang="en-CA">
              <a:cs typeface="Arial" panose="020B0604020202020204" pitchFamily="34" charset="0"/>
            </a:endParaRPr>
          </a:p>
          <a:p>
            <a:pPr marL="504000" indent="-457200">
              <a:buFont typeface="Wingdings" panose="05000000000000000000" pitchFamily="2" charset="2"/>
              <a:buChar char="§"/>
            </a:pPr>
            <a:r>
              <a:rPr lang="en-US">
                <a:ea typeface="Arial" panose="020B0604020202020204" pitchFamily="34" charset="0"/>
                <a:cs typeface="Arial" panose="020B0604020202020204" pitchFamily="34" charset="0"/>
              </a:rPr>
              <a:t>Prevention – enhanced screening and reduced exposure to prevent spread</a:t>
            </a:r>
            <a:endParaRPr lang="en-CA">
              <a:cs typeface="Arial" panose="020B0604020202020204" pitchFamily="34" charset="0"/>
            </a:endParaRPr>
          </a:p>
          <a:p>
            <a:pPr marL="504000" indent="-457200">
              <a:buFont typeface="Wingdings" panose="05000000000000000000" pitchFamily="2" charset="2"/>
              <a:buChar char="§"/>
            </a:pPr>
            <a:r>
              <a:rPr lang="en-US">
                <a:ea typeface="Arial" panose="020B0604020202020204" pitchFamily="34" charset="0"/>
                <a:cs typeface="Arial" panose="020B0604020202020204" pitchFamily="34" charset="0"/>
              </a:rPr>
              <a:t>Infection control – managing outbreaks and limiting spread</a:t>
            </a:r>
            <a:endParaRPr lang="en-CA">
              <a:cs typeface="Arial" panose="020B0604020202020204" pitchFamily="34" charset="0"/>
            </a:endParaRPr>
          </a:p>
          <a:p>
            <a:pPr marL="504000" indent="-457200">
              <a:buFont typeface="Wingdings" panose="05000000000000000000" pitchFamily="2" charset="2"/>
              <a:buChar char="§"/>
            </a:pPr>
            <a:r>
              <a:rPr lang="en-US">
                <a:ea typeface="Arial" panose="020B0604020202020204" pitchFamily="34" charset="0"/>
                <a:cs typeface="Arial" panose="020B0604020202020204" pitchFamily="34" charset="0"/>
              </a:rPr>
              <a:t>Sustaining existing staff and managing critical staff shortages </a:t>
            </a:r>
            <a:endParaRPr lang="en-CA">
              <a:cs typeface="Arial" panose="020B0604020202020204" pitchFamily="34" charset="0"/>
            </a:endParaRPr>
          </a:p>
        </p:txBody>
      </p:sp>
    </p:spTree>
    <p:extLst>
      <p:ext uri="{BB962C8B-B14F-4D97-AF65-F5344CB8AC3E}">
        <p14:creationId xmlns:p14="http://schemas.microsoft.com/office/powerpoint/2010/main" val="429105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84DB-DB14-480B-ABC1-CA7C285E4AB5}"/>
              </a:ext>
            </a:extLst>
          </p:cNvPr>
          <p:cNvSpPr>
            <a:spLocks noGrp="1"/>
          </p:cNvSpPr>
          <p:nvPr>
            <p:ph type="title"/>
          </p:nvPr>
        </p:nvSpPr>
        <p:spPr>
          <a:xfrm>
            <a:off x="330835" y="175229"/>
            <a:ext cx="8456735" cy="704966"/>
          </a:xfrm>
        </p:spPr>
        <p:txBody>
          <a:bodyPr>
            <a:normAutofit/>
          </a:bodyPr>
          <a:lstStyle/>
          <a:p>
            <a:r>
              <a:rPr lang="en-US"/>
              <a:t>Linkages and Next Steps</a:t>
            </a:r>
            <a:endParaRPr lang="en-CA"/>
          </a:p>
        </p:txBody>
      </p:sp>
      <p:sp>
        <p:nvSpPr>
          <p:cNvPr id="3" name="Footer Placeholder 25">
            <a:extLst>
              <a:ext uri="{FF2B5EF4-FFF2-40B4-BE49-F238E27FC236}">
                <a16:creationId xmlns:a16="http://schemas.microsoft.com/office/drawing/2014/main" id="{447F658E-585F-498F-A63B-DFE056F90DF9}"/>
              </a:ext>
            </a:extLst>
          </p:cNvPr>
          <p:cNvSpPr txBox="1">
            <a:spLocks/>
          </p:cNvSpPr>
          <p:nvPr/>
        </p:nvSpPr>
        <p:spPr>
          <a:xfrm>
            <a:off x="861645" y="6276602"/>
            <a:ext cx="25181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t>COVID-19 Guidance: Congregate Living for Vulnerable Populations </a:t>
            </a:r>
            <a:endParaRPr lang="en-US" sz="1200"/>
          </a:p>
        </p:txBody>
      </p:sp>
      <p:sp>
        <p:nvSpPr>
          <p:cNvPr id="4" name="Slide Number Placeholder 3">
            <a:extLst>
              <a:ext uri="{FF2B5EF4-FFF2-40B4-BE49-F238E27FC236}">
                <a16:creationId xmlns:a16="http://schemas.microsoft.com/office/drawing/2014/main" id="{7E3D30E0-ABFC-48AB-8D1B-076B2B726466}"/>
              </a:ext>
            </a:extLst>
          </p:cNvPr>
          <p:cNvSpPr>
            <a:spLocks noGrp="1"/>
          </p:cNvSpPr>
          <p:nvPr>
            <p:ph type="sldNum" sz="quarter" idx="12"/>
          </p:nvPr>
        </p:nvSpPr>
        <p:spPr/>
        <p:txBody>
          <a:bodyPr/>
          <a:lstStyle/>
          <a:p>
            <a:fld id="{9CAA33A2-411E-8443-83D0-3263C24E97A5}" type="slidenum">
              <a:rPr lang="en-US" smtClean="0"/>
              <a:pPr/>
              <a:t>13</a:t>
            </a:fld>
            <a:endParaRPr lang="en-US"/>
          </a:p>
        </p:txBody>
      </p:sp>
      <p:sp>
        <p:nvSpPr>
          <p:cNvPr id="5" name="Content Placeholder 2">
            <a:extLst>
              <a:ext uri="{FF2B5EF4-FFF2-40B4-BE49-F238E27FC236}">
                <a16:creationId xmlns:a16="http://schemas.microsoft.com/office/drawing/2014/main" id="{EF75E3FC-8F28-4A67-9FEE-2C8C49B5AC18}"/>
              </a:ext>
            </a:extLst>
          </p:cNvPr>
          <p:cNvSpPr>
            <a:spLocks noGrp="1"/>
          </p:cNvSpPr>
          <p:nvPr>
            <p:ph idx="1"/>
          </p:nvPr>
        </p:nvSpPr>
        <p:spPr>
          <a:xfrm>
            <a:off x="356430" y="880194"/>
            <a:ext cx="8456735" cy="5396407"/>
          </a:xfrm>
        </p:spPr>
        <p:txBody>
          <a:bodyPr>
            <a:normAutofit/>
          </a:bodyPr>
          <a:lstStyle/>
          <a:p>
            <a:pPr marL="342900" indent="-342900">
              <a:lnSpc>
                <a:spcPct val="110000"/>
              </a:lnSpc>
              <a:spcBef>
                <a:spcPts val="600"/>
              </a:spcBef>
              <a:buClrTx/>
              <a:buFont typeface="Wingdings" panose="05000000000000000000" pitchFamily="2" charset="2"/>
              <a:buChar char="§"/>
            </a:pPr>
            <a:r>
              <a:rPr lang="en-US">
                <a:cs typeface="Arial" panose="020B0604020202020204" pitchFamily="34" charset="0"/>
              </a:rPr>
              <a:t>The Risk Assessment process has :</a:t>
            </a:r>
          </a:p>
          <a:p>
            <a:pPr marL="1028700" lvl="1" indent="-342900">
              <a:lnSpc>
                <a:spcPct val="110000"/>
              </a:lnSpc>
              <a:spcBef>
                <a:spcPts val="600"/>
              </a:spcBef>
              <a:buClrTx/>
              <a:buFont typeface="Wingdings" panose="05000000000000000000" pitchFamily="2" charset="2"/>
              <a:buChar char="§"/>
            </a:pPr>
            <a:r>
              <a:rPr lang="en-US"/>
              <a:t>Created a structure for ongoing and collaborative discussions between the ministry and agencies about managing risk on an ongoing basis </a:t>
            </a:r>
          </a:p>
          <a:p>
            <a:pPr marL="1028700" lvl="1" indent="-342900">
              <a:lnSpc>
                <a:spcPct val="110000"/>
              </a:lnSpc>
              <a:spcBef>
                <a:spcPts val="600"/>
              </a:spcBef>
              <a:buClrTx/>
              <a:buFont typeface="Wingdings" panose="05000000000000000000" pitchFamily="2" charset="2"/>
              <a:buChar char="§"/>
            </a:pPr>
            <a:r>
              <a:rPr lang="en-US">
                <a:cs typeface="Arial" panose="020B0604020202020204" pitchFamily="34" charset="0"/>
              </a:rPr>
              <a:t>Positioned us to be prepared for subsequent waves of outbreak</a:t>
            </a:r>
          </a:p>
          <a:p>
            <a:pPr marL="1028700" lvl="1" indent="-342900">
              <a:lnSpc>
                <a:spcPct val="110000"/>
              </a:lnSpc>
              <a:spcBef>
                <a:spcPts val="600"/>
              </a:spcBef>
              <a:buClrTx/>
              <a:buFont typeface="Wingdings" panose="05000000000000000000" pitchFamily="2" charset="2"/>
              <a:buChar char="§"/>
            </a:pPr>
            <a:endParaRPr lang="en-US">
              <a:cs typeface="Arial" panose="020B0604020202020204" pitchFamily="34" charset="0"/>
            </a:endParaRPr>
          </a:p>
          <a:p>
            <a:pPr marL="342900" indent="-342900">
              <a:lnSpc>
                <a:spcPct val="110000"/>
              </a:lnSpc>
              <a:spcBef>
                <a:spcPts val="600"/>
              </a:spcBef>
              <a:buClrTx/>
              <a:buFont typeface="Wingdings" panose="05000000000000000000" pitchFamily="2" charset="2"/>
              <a:buChar char="§"/>
            </a:pPr>
            <a:r>
              <a:rPr lang="en-US"/>
              <a:t>Ministry program staff will continue to engage with agencies to assist with any resources that may help to support mitigation of vulnerabilities.    (</a:t>
            </a:r>
            <a:r>
              <a:rPr lang="en-US" err="1"/>
              <a:t>eg.</a:t>
            </a:r>
            <a:r>
              <a:rPr lang="en-US"/>
              <a:t> accessing local public health unit resources and capacity for assistance in Infection Prevention and Control or outbreak management planning activities)</a:t>
            </a:r>
          </a:p>
          <a:p>
            <a:pPr>
              <a:lnSpc>
                <a:spcPct val="110000"/>
              </a:lnSpc>
              <a:spcBef>
                <a:spcPts val="600"/>
              </a:spcBef>
              <a:buClrTx/>
            </a:pPr>
            <a:endParaRPr lang="en-US"/>
          </a:p>
          <a:p>
            <a:pPr marL="342900" indent="-342900">
              <a:lnSpc>
                <a:spcPct val="110000"/>
              </a:lnSpc>
              <a:spcBef>
                <a:spcPts val="600"/>
              </a:spcBef>
              <a:buClrTx/>
              <a:buFont typeface="Wingdings" panose="05000000000000000000" pitchFamily="2" charset="2"/>
              <a:buChar char="§"/>
            </a:pPr>
            <a:r>
              <a:rPr lang="en-CA">
                <a:cs typeface="Arial" panose="020B0604020202020204" pitchFamily="34" charset="0"/>
              </a:rPr>
              <a:t>Outreach activities have taken place for Developmental Services, Violence Against Women, Anti-Human Trafficking and Intervenor Services transfer payment recipients. Children’s Residential Risk Assessment is also in development.</a:t>
            </a:r>
            <a:endParaRPr lang="en-CA"/>
          </a:p>
          <a:p>
            <a:pPr marL="228600" marR="0">
              <a:spcBef>
                <a:spcPts val="0"/>
              </a:spcBef>
              <a:spcAft>
                <a:spcPts val="0"/>
              </a:spcAft>
            </a:pPr>
            <a:endParaRPr lang="en-CA">
              <a:latin typeface="Arial" panose="020B0604020202020204" pitchFamily="34" charset="0"/>
              <a:ea typeface="Times New Roman" panose="02020603050405020304" pitchFamily="18" charset="0"/>
              <a:cs typeface="Times New Roman" panose="02020603050405020304" pitchFamily="18"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43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BC7AE-28E1-493A-95DD-E824C042EFB3}"/>
              </a:ext>
            </a:extLst>
          </p:cNvPr>
          <p:cNvSpPr>
            <a:spLocks noGrp="1"/>
          </p:cNvSpPr>
          <p:nvPr>
            <p:ph type="title"/>
          </p:nvPr>
        </p:nvSpPr>
        <p:spPr>
          <a:xfrm>
            <a:off x="171450" y="423347"/>
            <a:ext cx="8762999" cy="1214384"/>
          </a:xfrm>
        </p:spPr>
        <p:txBody>
          <a:bodyPr>
            <a:normAutofit/>
          </a:bodyPr>
          <a:lstStyle/>
          <a:p>
            <a:r>
              <a:rPr lang="en-US"/>
              <a:t>Review of Guidance and </a:t>
            </a:r>
            <a:br>
              <a:rPr lang="en-US"/>
            </a:br>
            <a:r>
              <a:rPr lang="en-US"/>
              <a:t>MCCSS Operational Direction</a:t>
            </a:r>
            <a:endParaRPr lang="en-CA"/>
          </a:p>
        </p:txBody>
      </p:sp>
      <p:sp>
        <p:nvSpPr>
          <p:cNvPr id="8" name="TextBox 7">
            <a:extLst>
              <a:ext uri="{FF2B5EF4-FFF2-40B4-BE49-F238E27FC236}">
                <a16:creationId xmlns:a16="http://schemas.microsoft.com/office/drawing/2014/main" id="{022FF1D6-D430-4F7D-A113-53CC7A181334}"/>
              </a:ext>
            </a:extLst>
          </p:cNvPr>
          <p:cNvSpPr txBox="1"/>
          <p:nvPr/>
        </p:nvSpPr>
        <p:spPr>
          <a:xfrm>
            <a:off x="166625" y="1584670"/>
            <a:ext cx="720000" cy="584775"/>
          </a:xfrm>
          <a:prstGeom prst="rect">
            <a:avLst/>
          </a:prstGeom>
          <a:noFill/>
        </p:spPr>
        <p:txBody>
          <a:bodyPr wrap="square" rtlCol="0">
            <a:spAutoFit/>
          </a:bodyPr>
          <a:lstStyle/>
          <a:p>
            <a:r>
              <a:rPr lang="en-US" sz="3200" b="1">
                <a:solidFill>
                  <a:schemeClr val="tx1">
                    <a:lumMod val="50000"/>
                    <a:lumOff val="50000"/>
                  </a:schemeClr>
                </a:solidFill>
              </a:rPr>
              <a:t>01</a:t>
            </a:r>
            <a:endParaRPr lang="en-CA" sz="1400" b="1">
              <a:solidFill>
                <a:schemeClr val="tx1">
                  <a:lumMod val="50000"/>
                  <a:lumOff val="50000"/>
                </a:schemeClr>
              </a:solidFill>
            </a:endParaRPr>
          </a:p>
        </p:txBody>
      </p:sp>
      <p:sp>
        <p:nvSpPr>
          <p:cNvPr id="9" name="TextBox 8">
            <a:extLst>
              <a:ext uri="{FF2B5EF4-FFF2-40B4-BE49-F238E27FC236}">
                <a16:creationId xmlns:a16="http://schemas.microsoft.com/office/drawing/2014/main" id="{1573D8A0-0129-4472-901D-AD592CF96D70}"/>
              </a:ext>
            </a:extLst>
          </p:cNvPr>
          <p:cNvSpPr txBox="1"/>
          <p:nvPr/>
        </p:nvSpPr>
        <p:spPr>
          <a:xfrm>
            <a:off x="886625" y="1723169"/>
            <a:ext cx="4423311" cy="307777"/>
          </a:xfrm>
          <a:prstGeom prst="rect">
            <a:avLst/>
          </a:prstGeom>
          <a:noFill/>
        </p:spPr>
        <p:txBody>
          <a:bodyPr wrap="square" lIns="0" tIns="0" rIns="0" bIns="0" rtlCol="0">
            <a:spAutoFit/>
          </a:bodyPr>
          <a:lstStyle/>
          <a:p>
            <a:pPr lvl="0">
              <a:spcAft>
                <a:spcPts val="1200"/>
              </a:spcAft>
            </a:pPr>
            <a:r>
              <a:rPr lang="en-US" sz="2000" b="1">
                <a:solidFill>
                  <a:srgbClr val="224A68"/>
                </a:solidFill>
              </a:rPr>
              <a:t>General Advice and Planning Activities</a:t>
            </a:r>
          </a:p>
        </p:txBody>
      </p:sp>
      <p:sp>
        <p:nvSpPr>
          <p:cNvPr id="10" name="TextBox 9">
            <a:extLst>
              <a:ext uri="{FF2B5EF4-FFF2-40B4-BE49-F238E27FC236}">
                <a16:creationId xmlns:a16="http://schemas.microsoft.com/office/drawing/2014/main" id="{7E8D7D42-F708-497C-912A-C3CACF188675}"/>
              </a:ext>
            </a:extLst>
          </p:cNvPr>
          <p:cNvSpPr txBox="1"/>
          <p:nvPr/>
        </p:nvSpPr>
        <p:spPr>
          <a:xfrm>
            <a:off x="166625" y="2109179"/>
            <a:ext cx="720000" cy="584775"/>
          </a:xfrm>
          <a:prstGeom prst="rect">
            <a:avLst/>
          </a:prstGeom>
          <a:noFill/>
        </p:spPr>
        <p:txBody>
          <a:bodyPr wrap="square" rtlCol="0">
            <a:spAutoFit/>
          </a:bodyPr>
          <a:lstStyle/>
          <a:p>
            <a:r>
              <a:rPr lang="en-US" sz="3200" b="1">
                <a:solidFill>
                  <a:schemeClr val="tx1">
                    <a:lumMod val="50000"/>
                    <a:lumOff val="50000"/>
                  </a:schemeClr>
                </a:solidFill>
              </a:rPr>
              <a:t>02</a:t>
            </a:r>
            <a:endParaRPr lang="en-CA" sz="1400" b="1">
              <a:solidFill>
                <a:schemeClr val="tx1">
                  <a:lumMod val="50000"/>
                  <a:lumOff val="50000"/>
                </a:schemeClr>
              </a:solidFill>
            </a:endParaRPr>
          </a:p>
        </p:txBody>
      </p:sp>
      <p:sp>
        <p:nvSpPr>
          <p:cNvPr id="11" name="TextBox 10">
            <a:extLst>
              <a:ext uri="{FF2B5EF4-FFF2-40B4-BE49-F238E27FC236}">
                <a16:creationId xmlns:a16="http://schemas.microsoft.com/office/drawing/2014/main" id="{BF5DE9B3-3ACB-49FB-91E9-7E12528A9A09}"/>
              </a:ext>
            </a:extLst>
          </p:cNvPr>
          <p:cNvSpPr txBox="1"/>
          <p:nvPr/>
        </p:nvSpPr>
        <p:spPr>
          <a:xfrm>
            <a:off x="879574" y="2247678"/>
            <a:ext cx="4423311" cy="307777"/>
          </a:xfrm>
          <a:prstGeom prst="rect">
            <a:avLst/>
          </a:prstGeom>
          <a:noFill/>
        </p:spPr>
        <p:txBody>
          <a:bodyPr wrap="square" lIns="0" tIns="0" rIns="0" bIns="0" rtlCol="0">
            <a:spAutoFit/>
          </a:bodyPr>
          <a:lstStyle/>
          <a:p>
            <a:pPr lvl="0">
              <a:spcAft>
                <a:spcPts val="1200"/>
              </a:spcAft>
            </a:pPr>
            <a:r>
              <a:rPr lang="en-US" sz="2000" b="1">
                <a:solidFill>
                  <a:srgbClr val="224A68"/>
                </a:solidFill>
              </a:rPr>
              <a:t>Prevention of Disease Transmission</a:t>
            </a:r>
          </a:p>
        </p:txBody>
      </p:sp>
      <p:sp>
        <p:nvSpPr>
          <p:cNvPr id="16" name="TextBox 15">
            <a:extLst>
              <a:ext uri="{FF2B5EF4-FFF2-40B4-BE49-F238E27FC236}">
                <a16:creationId xmlns:a16="http://schemas.microsoft.com/office/drawing/2014/main" id="{B8FDC801-A435-48B3-9C4B-D5DD7A010907}"/>
              </a:ext>
            </a:extLst>
          </p:cNvPr>
          <p:cNvSpPr txBox="1"/>
          <p:nvPr/>
        </p:nvSpPr>
        <p:spPr>
          <a:xfrm>
            <a:off x="166625" y="2680613"/>
            <a:ext cx="720000" cy="584775"/>
          </a:xfrm>
          <a:prstGeom prst="rect">
            <a:avLst/>
          </a:prstGeom>
          <a:noFill/>
        </p:spPr>
        <p:txBody>
          <a:bodyPr wrap="square" rtlCol="0">
            <a:spAutoFit/>
          </a:bodyPr>
          <a:lstStyle/>
          <a:p>
            <a:r>
              <a:rPr lang="en-US" sz="3200" b="1">
                <a:solidFill>
                  <a:schemeClr val="tx1">
                    <a:lumMod val="50000"/>
                    <a:lumOff val="50000"/>
                  </a:schemeClr>
                </a:solidFill>
              </a:rPr>
              <a:t>03</a:t>
            </a:r>
            <a:endParaRPr lang="en-CA" sz="1400" b="1">
              <a:solidFill>
                <a:schemeClr val="tx1">
                  <a:lumMod val="50000"/>
                  <a:lumOff val="50000"/>
                </a:schemeClr>
              </a:solidFill>
            </a:endParaRPr>
          </a:p>
        </p:txBody>
      </p:sp>
      <p:sp>
        <p:nvSpPr>
          <p:cNvPr id="17" name="TextBox 16">
            <a:extLst>
              <a:ext uri="{FF2B5EF4-FFF2-40B4-BE49-F238E27FC236}">
                <a16:creationId xmlns:a16="http://schemas.microsoft.com/office/drawing/2014/main" id="{E3464664-3405-4C9E-801D-0C7DC5F9C410}"/>
              </a:ext>
            </a:extLst>
          </p:cNvPr>
          <p:cNvSpPr txBox="1"/>
          <p:nvPr/>
        </p:nvSpPr>
        <p:spPr>
          <a:xfrm>
            <a:off x="886625" y="2819112"/>
            <a:ext cx="4423311" cy="307777"/>
          </a:xfrm>
          <a:prstGeom prst="rect">
            <a:avLst/>
          </a:prstGeom>
          <a:noFill/>
        </p:spPr>
        <p:txBody>
          <a:bodyPr wrap="square" lIns="0" tIns="0" rIns="0" bIns="0" rtlCol="0">
            <a:spAutoFit/>
          </a:bodyPr>
          <a:lstStyle/>
          <a:p>
            <a:pPr lvl="0">
              <a:spcAft>
                <a:spcPts val="1200"/>
              </a:spcAft>
            </a:pPr>
            <a:r>
              <a:rPr lang="en-US" sz="2000" b="1">
                <a:solidFill>
                  <a:srgbClr val="224A68"/>
                </a:solidFill>
              </a:rPr>
              <a:t>Screening</a:t>
            </a:r>
          </a:p>
        </p:txBody>
      </p:sp>
      <p:sp>
        <p:nvSpPr>
          <p:cNvPr id="18" name="TextBox 17">
            <a:extLst>
              <a:ext uri="{FF2B5EF4-FFF2-40B4-BE49-F238E27FC236}">
                <a16:creationId xmlns:a16="http://schemas.microsoft.com/office/drawing/2014/main" id="{0E83E59D-D1EF-4947-BCBE-03E93EF18464}"/>
              </a:ext>
            </a:extLst>
          </p:cNvPr>
          <p:cNvSpPr txBox="1"/>
          <p:nvPr/>
        </p:nvSpPr>
        <p:spPr>
          <a:xfrm>
            <a:off x="166625" y="3252046"/>
            <a:ext cx="720000" cy="584775"/>
          </a:xfrm>
          <a:prstGeom prst="rect">
            <a:avLst/>
          </a:prstGeom>
          <a:noFill/>
        </p:spPr>
        <p:txBody>
          <a:bodyPr wrap="square" rtlCol="0">
            <a:spAutoFit/>
          </a:bodyPr>
          <a:lstStyle/>
          <a:p>
            <a:r>
              <a:rPr lang="en-US" sz="3200" b="1">
                <a:solidFill>
                  <a:schemeClr val="tx1">
                    <a:lumMod val="50000"/>
                    <a:lumOff val="50000"/>
                  </a:schemeClr>
                </a:solidFill>
              </a:rPr>
              <a:t>04</a:t>
            </a:r>
            <a:endParaRPr lang="en-CA" sz="1400" b="1">
              <a:solidFill>
                <a:schemeClr val="tx1">
                  <a:lumMod val="50000"/>
                  <a:lumOff val="50000"/>
                </a:schemeClr>
              </a:solidFill>
            </a:endParaRPr>
          </a:p>
        </p:txBody>
      </p:sp>
      <p:sp>
        <p:nvSpPr>
          <p:cNvPr id="19" name="TextBox 18">
            <a:extLst>
              <a:ext uri="{FF2B5EF4-FFF2-40B4-BE49-F238E27FC236}">
                <a16:creationId xmlns:a16="http://schemas.microsoft.com/office/drawing/2014/main" id="{4D0D2139-F1DD-42FF-A89B-95F00F991B4C}"/>
              </a:ext>
            </a:extLst>
          </p:cNvPr>
          <p:cNvSpPr txBox="1"/>
          <p:nvPr/>
        </p:nvSpPr>
        <p:spPr>
          <a:xfrm>
            <a:off x="879574" y="3390545"/>
            <a:ext cx="5553310" cy="307777"/>
          </a:xfrm>
          <a:prstGeom prst="rect">
            <a:avLst/>
          </a:prstGeom>
          <a:noFill/>
        </p:spPr>
        <p:txBody>
          <a:bodyPr wrap="square" lIns="0" tIns="0" rIns="0" bIns="0" rtlCol="0">
            <a:spAutoFit/>
          </a:bodyPr>
          <a:lstStyle/>
          <a:p>
            <a:pPr lvl="0">
              <a:spcAft>
                <a:spcPts val="1200"/>
              </a:spcAft>
            </a:pPr>
            <a:r>
              <a:rPr lang="en-CA" sz="2000" b="1">
                <a:solidFill>
                  <a:srgbClr val="224A68"/>
                </a:solidFill>
              </a:rPr>
              <a:t>Caring for Residents that Need to Self-Isolate</a:t>
            </a:r>
          </a:p>
        </p:txBody>
      </p:sp>
      <p:sp>
        <p:nvSpPr>
          <p:cNvPr id="20" name="TextBox 19">
            <a:extLst>
              <a:ext uri="{FF2B5EF4-FFF2-40B4-BE49-F238E27FC236}">
                <a16:creationId xmlns:a16="http://schemas.microsoft.com/office/drawing/2014/main" id="{AC464ACC-DBA5-4E2F-B772-079072EF8617}"/>
              </a:ext>
            </a:extLst>
          </p:cNvPr>
          <p:cNvSpPr txBox="1"/>
          <p:nvPr/>
        </p:nvSpPr>
        <p:spPr>
          <a:xfrm>
            <a:off x="166625" y="3823479"/>
            <a:ext cx="720000" cy="584775"/>
          </a:xfrm>
          <a:prstGeom prst="rect">
            <a:avLst/>
          </a:prstGeom>
          <a:noFill/>
        </p:spPr>
        <p:txBody>
          <a:bodyPr wrap="square" rtlCol="0">
            <a:spAutoFit/>
          </a:bodyPr>
          <a:lstStyle/>
          <a:p>
            <a:r>
              <a:rPr lang="en-US" sz="3200" b="1">
                <a:solidFill>
                  <a:schemeClr val="tx1">
                    <a:lumMod val="50000"/>
                    <a:lumOff val="50000"/>
                  </a:schemeClr>
                </a:solidFill>
              </a:rPr>
              <a:t>05</a:t>
            </a:r>
            <a:endParaRPr lang="en-CA" sz="1400" b="1">
              <a:solidFill>
                <a:schemeClr val="tx1">
                  <a:lumMod val="50000"/>
                  <a:lumOff val="50000"/>
                </a:schemeClr>
              </a:solidFill>
            </a:endParaRPr>
          </a:p>
        </p:txBody>
      </p:sp>
      <p:sp>
        <p:nvSpPr>
          <p:cNvPr id="21" name="TextBox 20">
            <a:extLst>
              <a:ext uri="{FF2B5EF4-FFF2-40B4-BE49-F238E27FC236}">
                <a16:creationId xmlns:a16="http://schemas.microsoft.com/office/drawing/2014/main" id="{5C7C60E9-E424-4A27-93CC-667E9FBFD959}"/>
              </a:ext>
            </a:extLst>
          </p:cNvPr>
          <p:cNvSpPr txBox="1"/>
          <p:nvPr/>
        </p:nvSpPr>
        <p:spPr>
          <a:xfrm>
            <a:off x="886625" y="3961978"/>
            <a:ext cx="5553310" cy="307777"/>
          </a:xfrm>
          <a:prstGeom prst="rect">
            <a:avLst/>
          </a:prstGeom>
          <a:noFill/>
        </p:spPr>
        <p:txBody>
          <a:bodyPr wrap="square" lIns="0" tIns="0" rIns="0" bIns="0" rtlCol="0">
            <a:spAutoFit/>
          </a:bodyPr>
          <a:lstStyle/>
          <a:p>
            <a:pPr lvl="0">
              <a:spcAft>
                <a:spcPts val="1200"/>
              </a:spcAft>
            </a:pPr>
            <a:r>
              <a:rPr lang="en-CA" sz="2000" b="1">
                <a:solidFill>
                  <a:srgbClr val="224A68"/>
                </a:solidFill>
              </a:rPr>
              <a:t>Reporting</a:t>
            </a:r>
          </a:p>
        </p:txBody>
      </p:sp>
      <p:sp>
        <p:nvSpPr>
          <p:cNvPr id="22" name="TextBox 21">
            <a:extLst>
              <a:ext uri="{FF2B5EF4-FFF2-40B4-BE49-F238E27FC236}">
                <a16:creationId xmlns:a16="http://schemas.microsoft.com/office/drawing/2014/main" id="{34CA1202-F245-46E4-BEB9-31C49AD0D142}"/>
              </a:ext>
            </a:extLst>
          </p:cNvPr>
          <p:cNvSpPr txBox="1"/>
          <p:nvPr/>
        </p:nvSpPr>
        <p:spPr>
          <a:xfrm>
            <a:off x="166625" y="4394912"/>
            <a:ext cx="720000" cy="584775"/>
          </a:xfrm>
          <a:prstGeom prst="rect">
            <a:avLst/>
          </a:prstGeom>
          <a:noFill/>
        </p:spPr>
        <p:txBody>
          <a:bodyPr wrap="square" rtlCol="0">
            <a:spAutoFit/>
          </a:bodyPr>
          <a:lstStyle/>
          <a:p>
            <a:r>
              <a:rPr lang="en-US" sz="3200" b="1">
                <a:solidFill>
                  <a:schemeClr val="tx1">
                    <a:lumMod val="50000"/>
                    <a:lumOff val="50000"/>
                  </a:schemeClr>
                </a:solidFill>
              </a:rPr>
              <a:t>06</a:t>
            </a:r>
            <a:endParaRPr lang="en-CA" sz="1400" b="1">
              <a:solidFill>
                <a:schemeClr val="tx1">
                  <a:lumMod val="50000"/>
                  <a:lumOff val="50000"/>
                </a:schemeClr>
              </a:solidFill>
            </a:endParaRPr>
          </a:p>
        </p:txBody>
      </p:sp>
      <p:sp>
        <p:nvSpPr>
          <p:cNvPr id="23" name="TextBox 22">
            <a:extLst>
              <a:ext uri="{FF2B5EF4-FFF2-40B4-BE49-F238E27FC236}">
                <a16:creationId xmlns:a16="http://schemas.microsoft.com/office/drawing/2014/main" id="{89355927-7208-44D3-B27B-E4A299CAFF4E}"/>
              </a:ext>
            </a:extLst>
          </p:cNvPr>
          <p:cNvSpPr txBox="1"/>
          <p:nvPr/>
        </p:nvSpPr>
        <p:spPr>
          <a:xfrm>
            <a:off x="915967" y="4533411"/>
            <a:ext cx="5553310" cy="307777"/>
          </a:xfrm>
          <a:prstGeom prst="rect">
            <a:avLst/>
          </a:prstGeom>
          <a:noFill/>
        </p:spPr>
        <p:txBody>
          <a:bodyPr wrap="square" lIns="0" tIns="0" rIns="0" bIns="0" rtlCol="0">
            <a:spAutoFit/>
          </a:bodyPr>
          <a:lstStyle/>
          <a:p>
            <a:pPr lvl="0">
              <a:spcAft>
                <a:spcPts val="1200"/>
              </a:spcAft>
            </a:pPr>
            <a:r>
              <a:rPr lang="en-CA" sz="2000" b="1">
                <a:solidFill>
                  <a:srgbClr val="224A68"/>
                </a:solidFill>
              </a:rPr>
              <a:t>Outbreak Management</a:t>
            </a:r>
          </a:p>
        </p:txBody>
      </p:sp>
      <p:sp>
        <p:nvSpPr>
          <p:cNvPr id="24" name="TextBox 23">
            <a:extLst>
              <a:ext uri="{FF2B5EF4-FFF2-40B4-BE49-F238E27FC236}">
                <a16:creationId xmlns:a16="http://schemas.microsoft.com/office/drawing/2014/main" id="{F6A7CE90-C938-4754-AD17-9EB82804E0C9}"/>
              </a:ext>
            </a:extLst>
          </p:cNvPr>
          <p:cNvSpPr txBox="1"/>
          <p:nvPr/>
        </p:nvSpPr>
        <p:spPr>
          <a:xfrm>
            <a:off x="166625" y="4966347"/>
            <a:ext cx="720000" cy="584775"/>
          </a:xfrm>
          <a:prstGeom prst="rect">
            <a:avLst/>
          </a:prstGeom>
          <a:noFill/>
        </p:spPr>
        <p:txBody>
          <a:bodyPr wrap="square" rtlCol="0">
            <a:spAutoFit/>
          </a:bodyPr>
          <a:lstStyle/>
          <a:p>
            <a:r>
              <a:rPr lang="en-US" sz="3200" b="1">
                <a:solidFill>
                  <a:schemeClr val="tx1">
                    <a:lumMod val="50000"/>
                    <a:lumOff val="50000"/>
                  </a:schemeClr>
                </a:solidFill>
              </a:rPr>
              <a:t>07</a:t>
            </a:r>
            <a:endParaRPr lang="en-CA" sz="1400" b="1">
              <a:solidFill>
                <a:schemeClr val="tx1">
                  <a:lumMod val="50000"/>
                  <a:lumOff val="50000"/>
                </a:schemeClr>
              </a:solidFill>
            </a:endParaRPr>
          </a:p>
        </p:txBody>
      </p:sp>
      <p:sp>
        <p:nvSpPr>
          <p:cNvPr id="25" name="TextBox 24">
            <a:extLst>
              <a:ext uri="{FF2B5EF4-FFF2-40B4-BE49-F238E27FC236}">
                <a16:creationId xmlns:a16="http://schemas.microsoft.com/office/drawing/2014/main" id="{4661F250-D65A-44F3-90BF-59F2E3C7462F}"/>
              </a:ext>
            </a:extLst>
          </p:cNvPr>
          <p:cNvSpPr txBox="1"/>
          <p:nvPr/>
        </p:nvSpPr>
        <p:spPr>
          <a:xfrm>
            <a:off x="888169" y="5104846"/>
            <a:ext cx="5553310" cy="307777"/>
          </a:xfrm>
          <a:prstGeom prst="rect">
            <a:avLst/>
          </a:prstGeom>
          <a:noFill/>
        </p:spPr>
        <p:txBody>
          <a:bodyPr wrap="square" lIns="0" tIns="0" rIns="0" bIns="0" rtlCol="0">
            <a:spAutoFit/>
          </a:bodyPr>
          <a:lstStyle/>
          <a:p>
            <a:pPr>
              <a:spcAft>
                <a:spcPts val="1200"/>
              </a:spcAft>
            </a:pPr>
            <a:r>
              <a:rPr lang="en-US" sz="2000" b="1">
                <a:solidFill>
                  <a:srgbClr val="224A68"/>
                </a:solidFill>
              </a:rPr>
              <a:t>Occupational Health and Safety</a:t>
            </a:r>
          </a:p>
        </p:txBody>
      </p:sp>
      <p:sp>
        <p:nvSpPr>
          <p:cNvPr id="26" name="Footer Placeholder 25">
            <a:extLst>
              <a:ext uri="{FF2B5EF4-FFF2-40B4-BE49-F238E27FC236}">
                <a16:creationId xmlns:a16="http://schemas.microsoft.com/office/drawing/2014/main" id="{DAE45478-A70A-4EBD-A8ED-B8E5A732E331}"/>
              </a:ext>
            </a:extLst>
          </p:cNvPr>
          <p:cNvSpPr>
            <a:spLocks noGrp="1"/>
          </p:cNvSpPr>
          <p:nvPr>
            <p:ph type="ftr" sz="quarter" idx="3"/>
          </p:nvPr>
        </p:nvSpPr>
        <p:spPr/>
        <p:txBody>
          <a:bodyPr/>
          <a:lstStyle/>
          <a:p>
            <a:pPr algn="l"/>
            <a:r>
              <a:rPr lang="en-CA"/>
              <a:t>COVID-19 Guidance: Congregate Living for Vulnerable Populations </a:t>
            </a:r>
            <a:endParaRPr lang="en-US"/>
          </a:p>
        </p:txBody>
      </p:sp>
      <p:sp>
        <p:nvSpPr>
          <p:cNvPr id="27" name="Slide Number Placeholder 26">
            <a:extLst>
              <a:ext uri="{FF2B5EF4-FFF2-40B4-BE49-F238E27FC236}">
                <a16:creationId xmlns:a16="http://schemas.microsoft.com/office/drawing/2014/main" id="{50B94851-BA70-4BC4-B0C8-5A8F651E4DE0}"/>
              </a:ext>
            </a:extLst>
          </p:cNvPr>
          <p:cNvSpPr>
            <a:spLocks noGrp="1"/>
          </p:cNvSpPr>
          <p:nvPr>
            <p:ph type="sldNum" sz="quarter" idx="4"/>
          </p:nvPr>
        </p:nvSpPr>
        <p:spPr/>
        <p:txBody>
          <a:bodyPr/>
          <a:lstStyle/>
          <a:p>
            <a:fld id="{9CAA33A2-411E-8443-83D0-3263C24E97A5}" type="slidenum">
              <a:rPr lang="en-US" smtClean="0"/>
              <a:pPr/>
              <a:t>14</a:t>
            </a:fld>
            <a:endParaRPr lang="en-US"/>
          </a:p>
        </p:txBody>
      </p:sp>
      <p:sp>
        <p:nvSpPr>
          <p:cNvPr id="28" name="Footer Placeholder 4">
            <a:extLst>
              <a:ext uri="{FF2B5EF4-FFF2-40B4-BE49-F238E27FC236}">
                <a16:creationId xmlns:a16="http://schemas.microsoft.com/office/drawing/2014/main" id="{1984012C-1B5A-4698-B15D-C02DD34666C0}"/>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372171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55A26-952A-4A22-ACDC-3D4F8194CCA4}"/>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en-US" smtClean="0"/>
              <a:pPr/>
              <a:t>15</a:t>
            </a:fld>
            <a:endParaRPr lang="en-US"/>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976245" y="629565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en-CA">
                <a:latin typeface="Calibri"/>
                <a:cs typeface="Calibri"/>
              </a:rPr>
              <a:t>01. General Advice and Planning Activities</a:t>
            </a:r>
            <a:endParaRPr lang="en-CA"/>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285750" indent="-285750" fontAlgn="base">
              <a:buClr>
                <a:srgbClr val="224A68"/>
              </a:buClr>
              <a:buSzPct val="100000"/>
              <a:buFont typeface="Wingdings" panose="05000000000000000000" pitchFamily="2" charset="2"/>
              <a:buChar char="§"/>
            </a:pPr>
            <a:r>
              <a:rPr lang="en-CA"/>
              <a:t>Review services and operations to identify ways to reduce the risk of exposure to COVID-19</a:t>
            </a:r>
          </a:p>
          <a:p>
            <a:pPr marL="285750" indent="-285750" fontAlgn="base">
              <a:buClr>
                <a:srgbClr val="224A68"/>
              </a:buClr>
              <a:buSzPct val="100000"/>
              <a:buFont typeface="Wingdings" panose="05000000000000000000" pitchFamily="2" charset="2"/>
              <a:buChar char="§"/>
            </a:pPr>
            <a:r>
              <a:rPr lang="en-CA"/>
              <a:t>Policies and procedures related to outbreak management should be in place, reviewed, communicated and updated regularly </a:t>
            </a:r>
          </a:p>
          <a:p>
            <a:pPr marL="285750" indent="-285750" fontAlgn="base">
              <a:buClr>
                <a:srgbClr val="224A68"/>
              </a:buClr>
              <a:buSzPct val="100000"/>
              <a:buFont typeface="Wingdings" panose="05000000000000000000" pitchFamily="2" charset="2"/>
              <a:buChar char="§"/>
            </a:pPr>
            <a:r>
              <a:rPr lang="en-CA"/>
              <a:t>Education, instruction and training about disease transmission and prevention reviewed regularly with residents, staff and essential visitors</a:t>
            </a:r>
          </a:p>
          <a:p>
            <a:pPr marL="285750" indent="-285750" fontAlgn="base">
              <a:buClr>
                <a:srgbClr val="224A68"/>
              </a:buClr>
              <a:buSzPct val="100000"/>
              <a:buFont typeface="Wingdings" panose="05000000000000000000" pitchFamily="2" charset="2"/>
              <a:buChar char="§"/>
            </a:pPr>
            <a:r>
              <a:rPr lang="en-CA"/>
              <a:t>A training program to support the safe implementation of recommended precautions</a:t>
            </a:r>
          </a:p>
          <a:p>
            <a:pPr marL="285750" indent="-285750" fontAlgn="base">
              <a:buClr>
                <a:srgbClr val="224A68"/>
              </a:buClr>
              <a:buSzPct val="100000"/>
              <a:buFont typeface="Wingdings" panose="05000000000000000000" pitchFamily="2" charset="2"/>
              <a:buChar char="§"/>
            </a:pPr>
            <a:r>
              <a:rPr lang="en-CA"/>
              <a:t>Procedures in place to transfer the care of a resident, if at any time they are unable to safely support that resident because of COVID-19</a:t>
            </a:r>
            <a:endParaRPr lang="en-US">
              <a:ea typeface="+mn-lt"/>
              <a:cs typeface="+mn-lt"/>
            </a:endParaRPr>
          </a:p>
        </p:txBody>
      </p:sp>
      <p:sp>
        <p:nvSpPr>
          <p:cNvPr id="2" name="Rectangle 1">
            <a:extLst>
              <a:ext uri="{FF2B5EF4-FFF2-40B4-BE49-F238E27FC236}">
                <a16:creationId xmlns:a16="http://schemas.microsoft.com/office/drawing/2014/main" id="{29AEE138-25EF-4365-91BD-5352CE675D79}"/>
              </a:ext>
            </a:extLst>
          </p:cNvPr>
          <p:cNvSpPr/>
          <p:nvPr/>
        </p:nvSpPr>
        <p:spPr>
          <a:xfrm>
            <a:off x="4075953" y="1281033"/>
            <a:ext cx="4968000" cy="5210657"/>
          </a:xfrm>
          <a:prstGeom prst="rect">
            <a:avLst/>
          </a:prstGeom>
        </p:spPr>
        <p:txBody>
          <a:bodyPr wrap="square">
            <a:spAutoFit/>
          </a:bodyPr>
          <a:lstStyle/>
          <a:p>
            <a:pPr marL="285750" indent="-285750" fontAlgn="base">
              <a:lnSpc>
                <a:spcPts val="1900"/>
              </a:lnSpc>
              <a:spcBef>
                <a:spcPts val="1000"/>
              </a:spcBef>
              <a:buClr>
                <a:srgbClr val="224A68"/>
              </a:buClr>
              <a:buSzPct val="100000"/>
              <a:buFont typeface="Wingdings" panose="05000000000000000000" pitchFamily="2" charset="2"/>
              <a:buChar char="§"/>
            </a:pPr>
            <a:r>
              <a:rPr lang="en-CA" sz="1780"/>
              <a:t>Review the Outbreak Management section of the COVID-19 Guidance: Congregate Living Settings and update your organization’s outbreak plan accordingly, working with bargaining agents where appropriate </a:t>
            </a:r>
          </a:p>
          <a:p>
            <a:pPr fontAlgn="base">
              <a:lnSpc>
                <a:spcPts val="1900"/>
              </a:lnSpc>
              <a:buClr>
                <a:srgbClr val="224A68"/>
              </a:buClr>
              <a:buSzPct val="100000"/>
            </a:pPr>
            <a:endParaRPr lang="en-CA" sz="1780"/>
          </a:p>
          <a:p>
            <a:pPr marL="252000" indent="-252000" fontAlgn="base">
              <a:lnSpc>
                <a:spcPts val="1900"/>
              </a:lnSpc>
              <a:buSzPct val="100000"/>
              <a:buFont typeface="Wingdings" panose="05000000000000000000" pitchFamily="2" charset="2"/>
              <a:buChar char="§"/>
            </a:pPr>
            <a:r>
              <a:rPr lang="en-CA" sz="1780">
                <a:ea typeface="+mn-lt"/>
                <a:cs typeface="+mn-lt"/>
              </a:rPr>
              <a:t>MCCSS’ Directly Operated Facilities and funded agencies participate in the Ontario Government’s mandatory Critical Supplies and Equipment </a:t>
            </a:r>
            <a:r>
              <a:rPr lang="en-CA" sz="1780"/>
              <a:t>(CSE) Non-Health Survey to inform the Government on your current inventory of PPE and to determine the demand across the sector</a:t>
            </a:r>
          </a:p>
          <a:p>
            <a:pPr marL="709200" lvl="1" indent="-252000" fontAlgn="base">
              <a:buSzPct val="100000"/>
              <a:buFont typeface="Wingdings" panose="05000000000000000000" pitchFamily="2" charset="2"/>
              <a:buChar char="§"/>
            </a:pPr>
            <a:r>
              <a:rPr lang="en-CA" sz="1780">
                <a:ea typeface="+mn-lt"/>
                <a:cs typeface="+mn-lt"/>
              </a:rPr>
              <a:t>Organizations </a:t>
            </a:r>
            <a:r>
              <a:rPr lang="en-CA" sz="1780" b="1">
                <a:ea typeface="+mn-lt"/>
                <a:cs typeface="+mn-lt"/>
              </a:rPr>
              <a:t>must</a:t>
            </a:r>
            <a:r>
              <a:rPr lang="en-CA" sz="1780">
                <a:ea typeface="+mn-lt"/>
                <a:cs typeface="+mn-lt"/>
              </a:rPr>
              <a:t> complete this survey </a:t>
            </a:r>
            <a:r>
              <a:rPr lang="en-CA" sz="1780" b="1">
                <a:ea typeface="+mn-lt"/>
                <a:cs typeface="+mn-lt"/>
              </a:rPr>
              <a:t>every week</a:t>
            </a:r>
            <a:r>
              <a:rPr lang="en-CA" sz="1780">
                <a:ea typeface="+mn-lt"/>
                <a:cs typeface="+mn-lt"/>
              </a:rPr>
              <a:t> to receive supply from the Ontario Government </a:t>
            </a:r>
          </a:p>
          <a:p>
            <a:pPr marL="709200" lvl="1" indent="-252000" fontAlgn="base">
              <a:buSzPct val="100000"/>
              <a:buFont typeface="Wingdings" panose="05000000000000000000" pitchFamily="2" charset="2"/>
              <a:buChar char="§"/>
            </a:pPr>
            <a:r>
              <a:rPr lang="en-CA" sz="1780">
                <a:ea typeface="+mn-lt"/>
                <a:cs typeface="+mn-lt"/>
              </a:rPr>
              <a:t>The survey must also be completed to receive reimbursement through the COVID-19 Resident Relief Fund for the costs of PPE acquired outside the CSE</a:t>
            </a:r>
          </a:p>
          <a:p>
            <a:pPr fontAlgn="base">
              <a:buClrTx/>
              <a:buSzPct val="100000"/>
            </a:pPr>
            <a:r>
              <a:rPr lang="en-CA">
                <a:ea typeface="+mn-lt"/>
                <a:cs typeface="+mn-lt"/>
              </a:rPr>
              <a:t> </a:t>
            </a:r>
            <a:endParaRPr lang="en-CA"/>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B8D88B-1FBF-44DF-A3F2-18ACFC2CF602}"/>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1" name="TextBox 10">
            <a:extLst>
              <a:ext uri="{FF2B5EF4-FFF2-40B4-BE49-F238E27FC236}">
                <a16:creationId xmlns:a16="http://schemas.microsoft.com/office/drawing/2014/main" id="{2C1AF2C5-EAC6-4D83-B9C4-EEDAF825B452}"/>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197756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5515DC-BD14-4892-9004-56462716B74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D6736D75-CF65-4B8B-BFD0-778F399938F4}"/>
              </a:ext>
            </a:extLst>
          </p:cNvPr>
          <p:cNvSpPr>
            <a:spLocks noGrp="1"/>
          </p:cNvSpPr>
          <p:nvPr>
            <p:ph type="sldNum" sz="quarter" idx="12"/>
          </p:nvPr>
        </p:nvSpPr>
        <p:spPr/>
        <p:txBody>
          <a:bodyPr/>
          <a:lstStyle/>
          <a:p>
            <a:fld id="{9CAA33A2-411E-8443-83D0-3263C24E97A5}" type="slidenum">
              <a:rPr lang="en-US" smtClean="0"/>
              <a:pPr/>
              <a:t>16</a:t>
            </a:fld>
            <a:endParaRPr lang="en-US"/>
          </a:p>
        </p:txBody>
      </p:sp>
      <p:sp>
        <p:nvSpPr>
          <p:cNvPr id="7" name="Title 1">
            <a:extLst>
              <a:ext uri="{FF2B5EF4-FFF2-40B4-BE49-F238E27FC236}">
                <a16:creationId xmlns:a16="http://schemas.microsoft.com/office/drawing/2014/main" id="{BB9B7A0D-D6F3-49EB-A744-10A49CEE8E09}"/>
              </a:ext>
            </a:extLst>
          </p:cNvPr>
          <p:cNvSpPr>
            <a:spLocks noGrp="1"/>
          </p:cNvSpPr>
          <p:nvPr>
            <p:ph type="title"/>
          </p:nvPr>
        </p:nvSpPr>
        <p:spPr>
          <a:xfrm>
            <a:off x="347295" y="216272"/>
            <a:ext cx="8602187" cy="488156"/>
          </a:xfrm>
        </p:spPr>
        <p:txBody>
          <a:bodyPr>
            <a:noAutofit/>
          </a:bodyPr>
          <a:lstStyle/>
          <a:p>
            <a:r>
              <a:rPr lang="en-CA">
                <a:latin typeface="Calibri"/>
                <a:cs typeface="Calibri"/>
              </a:rPr>
              <a:t>02. Prevention of Disease Transmission</a:t>
            </a:r>
            <a:endParaRPr lang="en-CA"/>
          </a:p>
        </p:txBody>
      </p:sp>
      <p:sp>
        <p:nvSpPr>
          <p:cNvPr id="10" name="Content Placeholder 2">
            <a:extLst>
              <a:ext uri="{FF2B5EF4-FFF2-40B4-BE49-F238E27FC236}">
                <a16:creationId xmlns:a16="http://schemas.microsoft.com/office/drawing/2014/main" id="{BD769C33-3805-4545-A48F-3C7F9590A6E2}"/>
              </a:ext>
            </a:extLst>
          </p:cNvPr>
          <p:cNvSpPr>
            <a:spLocks noGrp="1"/>
          </p:cNvSpPr>
          <p:nvPr>
            <p:ph idx="1"/>
          </p:nvPr>
        </p:nvSpPr>
        <p:spPr>
          <a:xfrm>
            <a:off x="15148" y="1296542"/>
            <a:ext cx="4068000" cy="4500000"/>
          </a:xfrm>
        </p:spPr>
        <p:txBody>
          <a:bodyPr vert="horz" lIns="36000" tIns="34290" rIns="36000" bIns="34290" rtlCol="0" anchor="t">
            <a:noAutofit/>
          </a:bodyPr>
          <a:lstStyle/>
          <a:p>
            <a:pPr>
              <a:spcBef>
                <a:spcPts val="600"/>
              </a:spcBef>
              <a:buClrTx/>
              <a:buSzPct val="100000"/>
            </a:pPr>
            <a:r>
              <a:rPr lang="en-US" dirty="0"/>
              <a:t>Prevent/limit the spread of COVID-19 through:</a:t>
            </a:r>
          </a:p>
          <a:p>
            <a:pPr>
              <a:lnSpc>
                <a:spcPct val="100000"/>
              </a:lnSpc>
              <a:spcBef>
                <a:spcPts val="0"/>
              </a:spcBef>
              <a:buClrTx/>
              <a:buSzPct val="100000"/>
            </a:pPr>
            <a:endParaRPr lang="en-US" sz="600" dirty="0"/>
          </a:p>
          <a:p>
            <a:pPr>
              <a:spcBef>
                <a:spcPts val="600"/>
              </a:spcBef>
              <a:buClrTx/>
              <a:buSzPct val="100000"/>
            </a:pPr>
            <a:r>
              <a:rPr lang="en-US" b="1" dirty="0"/>
              <a:t>Visitors</a:t>
            </a:r>
            <a:r>
              <a:rPr lang="en-US" dirty="0"/>
              <a:t>:  Limit non-essential visitors into congregate living settings to reduce risk (see </a:t>
            </a:r>
            <a:r>
              <a:rPr lang="en-US" b="1" dirty="0">
                <a:solidFill>
                  <a:srgbClr val="224A68"/>
                </a:solidFill>
              </a:rPr>
              <a:t>Visitors</a:t>
            </a:r>
            <a:r>
              <a:rPr lang="en-US" dirty="0"/>
              <a:t> </a:t>
            </a:r>
            <a:r>
              <a:rPr lang="en-US" b="1" dirty="0">
                <a:solidFill>
                  <a:schemeClr val="tx2"/>
                </a:solidFill>
              </a:rPr>
              <a:t>Guidance </a:t>
            </a:r>
            <a:r>
              <a:rPr lang="en-US" dirty="0"/>
              <a:t>for outdoor visits )</a:t>
            </a:r>
          </a:p>
          <a:p>
            <a:pPr>
              <a:lnSpc>
                <a:spcPct val="100000"/>
              </a:lnSpc>
              <a:spcBef>
                <a:spcPts val="0"/>
              </a:spcBef>
              <a:buClrTx/>
              <a:buSzPct val="100000"/>
            </a:pPr>
            <a:endParaRPr lang="en-US" sz="600" b="1" dirty="0">
              <a:cs typeface="Calibri" panose="020F0502020204030204"/>
            </a:endParaRPr>
          </a:p>
          <a:p>
            <a:pPr>
              <a:lnSpc>
                <a:spcPct val="100000"/>
              </a:lnSpc>
              <a:spcBef>
                <a:spcPts val="600"/>
              </a:spcBef>
              <a:buClrTx/>
              <a:buSzPct val="100000"/>
            </a:pPr>
            <a:r>
              <a:rPr lang="en-US" b="1" dirty="0">
                <a:cs typeface="Calibri" panose="020F0502020204030204"/>
              </a:rPr>
              <a:t>Hand hygiene: </a:t>
            </a:r>
            <a:r>
              <a:rPr lang="en-US" dirty="0">
                <a:cs typeface="Calibri" panose="020F0502020204030204"/>
              </a:rPr>
              <a:t>Frequent hand washing, or hand sanitizing, </a:t>
            </a:r>
            <a:r>
              <a:rPr lang="en-CA" dirty="0"/>
              <a:t>to maintain clean hands and fingernails</a:t>
            </a:r>
          </a:p>
          <a:p>
            <a:pPr>
              <a:lnSpc>
                <a:spcPct val="100000"/>
              </a:lnSpc>
              <a:spcBef>
                <a:spcPts val="0"/>
              </a:spcBef>
              <a:buClrTx/>
              <a:buSzPct val="100000"/>
            </a:pPr>
            <a:endParaRPr lang="en-CA" sz="600" dirty="0"/>
          </a:p>
          <a:p>
            <a:pPr>
              <a:lnSpc>
                <a:spcPct val="100000"/>
              </a:lnSpc>
              <a:spcBef>
                <a:spcPts val="0"/>
              </a:spcBef>
              <a:buClrTx/>
              <a:buSzPct val="100000"/>
            </a:pPr>
            <a:endParaRPr lang="en-US" sz="600" dirty="0"/>
          </a:p>
          <a:p>
            <a:pPr>
              <a:lnSpc>
                <a:spcPct val="100000"/>
              </a:lnSpc>
              <a:spcBef>
                <a:spcPts val="0"/>
              </a:spcBef>
              <a:buClrTx/>
              <a:buSzPct val="100000"/>
            </a:pPr>
            <a:r>
              <a:rPr lang="en-US" b="1" dirty="0">
                <a:cs typeface="Calibri" panose="020F0502020204030204"/>
              </a:rPr>
              <a:t>Physical distancing: </a:t>
            </a:r>
            <a:r>
              <a:rPr lang="en-CA" dirty="0"/>
              <a:t>a minimum of 2 metres or 6 feet from other individuals (including shared bedrooms) and limiting activities outside the congregate living setting </a:t>
            </a:r>
          </a:p>
          <a:p>
            <a:pPr>
              <a:lnSpc>
                <a:spcPct val="100000"/>
              </a:lnSpc>
              <a:spcBef>
                <a:spcPts val="0"/>
              </a:spcBef>
              <a:buClrTx/>
              <a:buSzPct val="100000"/>
            </a:pPr>
            <a:endParaRPr lang="en-US" sz="600" b="1" dirty="0">
              <a:cs typeface="Calibri" panose="020F0502020204030204"/>
            </a:endParaRPr>
          </a:p>
          <a:p>
            <a:pPr>
              <a:lnSpc>
                <a:spcPct val="100000"/>
              </a:lnSpc>
              <a:spcBef>
                <a:spcPts val="0"/>
              </a:spcBef>
              <a:buClrTx/>
              <a:buSzPct val="100000"/>
            </a:pPr>
            <a:r>
              <a:rPr lang="en-US" b="1" dirty="0">
                <a:cs typeface="Calibri" panose="020F0502020204030204"/>
              </a:rPr>
              <a:t>Cleaning and disinfecting:</a:t>
            </a:r>
            <a:r>
              <a:rPr lang="en-US" dirty="0">
                <a:cs typeface="Calibri" panose="020F0502020204030204"/>
              </a:rPr>
              <a:t> all high-touch surfaces should be cleaned and disinfected </a:t>
            </a:r>
            <a:r>
              <a:rPr lang="en-CA" dirty="0">
                <a:cs typeface="Calibri" panose="020F0502020204030204"/>
              </a:rPr>
              <a:t>at least twice a day and when visibly dirty </a:t>
            </a:r>
            <a:endParaRPr lang="en-US" dirty="0">
              <a:cs typeface="Calibri" panose="020F0502020204030204"/>
            </a:endParaRPr>
          </a:p>
          <a:p>
            <a:pPr marL="535781" lvl="1" indent="-264319">
              <a:buFont typeface="Courier New" panose="02070309020205020404" pitchFamily="49" charset="0"/>
              <a:buChar char="o"/>
            </a:pPr>
            <a:endParaRPr lang="en-US" sz="1100" dirty="0">
              <a:solidFill>
                <a:schemeClr val="bg1"/>
              </a:solidFill>
              <a:ea typeface="+mn-lt"/>
              <a:cs typeface="+mn-lt"/>
            </a:endParaRPr>
          </a:p>
          <a:p>
            <a:pPr marL="21431" indent="-264319">
              <a:buFont typeface="Courier New" panose="02070309020205020404" pitchFamily="49" charset="0"/>
              <a:buChar char="o"/>
            </a:pPr>
            <a:endParaRPr lang="en-US" sz="1100" dirty="0">
              <a:solidFill>
                <a:schemeClr val="bg1"/>
              </a:solidFill>
              <a:ea typeface="+mn-lt"/>
              <a:cs typeface="+mn-lt"/>
            </a:endParaRPr>
          </a:p>
        </p:txBody>
      </p:sp>
      <p:sp>
        <p:nvSpPr>
          <p:cNvPr id="11" name="Content Placeholder 2">
            <a:extLst>
              <a:ext uri="{FF2B5EF4-FFF2-40B4-BE49-F238E27FC236}">
                <a16:creationId xmlns:a16="http://schemas.microsoft.com/office/drawing/2014/main" id="{26CB770C-131F-4AF7-A9AA-24DEA8A15327}"/>
              </a:ext>
            </a:extLst>
          </p:cNvPr>
          <p:cNvSpPr txBox="1">
            <a:spLocks/>
          </p:cNvSpPr>
          <p:nvPr/>
        </p:nvSpPr>
        <p:spPr>
          <a:xfrm>
            <a:off x="4083148" y="3738803"/>
            <a:ext cx="4904683" cy="2098047"/>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SzPct val="100000"/>
              <a:buFont typeface="Wingdings" panose="05000000000000000000" pitchFamily="2" charset="2"/>
              <a:buChar char="§"/>
            </a:pPr>
            <a:r>
              <a:rPr lang="en-US" dirty="0">
                <a:cs typeface="Calibri" panose="020F0502020204030204"/>
              </a:rPr>
              <a:t>Limit entry to staff and essential visitors, and maintain a log of the entry of essential visitors</a:t>
            </a:r>
          </a:p>
          <a:p>
            <a:pPr marL="285750" indent="-285750">
              <a:buClrTx/>
              <a:buSzPct val="100000"/>
              <a:buFont typeface="Wingdings" panose="05000000000000000000" pitchFamily="2" charset="2"/>
              <a:buChar char="§"/>
            </a:pPr>
            <a:r>
              <a:rPr lang="en-CA" dirty="0">
                <a:cs typeface="Calibri" panose="020F0502020204030204"/>
              </a:rPr>
              <a:t>Different family units within a setting must keep a distance of at least 2 metres from other family units, to the extent possible</a:t>
            </a:r>
            <a:endParaRPr lang="en-US" dirty="0">
              <a:ea typeface="+mn-lt"/>
              <a:cs typeface="+mn-lt"/>
            </a:endParaRPr>
          </a:p>
          <a:p>
            <a:pPr marL="21431" indent="-264319">
              <a:buFont typeface="Courier New" panose="02070309020205020404" pitchFamily="49" charset="0"/>
              <a:buChar char="o"/>
            </a:pPr>
            <a:endParaRPr lang="en-US" dirty="0">
              <a:ea typeface="+mn-lt"/>
              <a:cs typeface="+mn-lt"/>
            </a:endParaRPr>
          </a:p>
        </p:txBody>
      </p:sp>
      <p:cxnSp>
        <p:nvCxnSpPr>
          <p:cNvPr id="3" name="Straight Connector 2">
            <a:extLst>
              <a:ext uri="{FF2B5EF4-FFF2-40B4-BE49-F238E27FC236}">
                <a16:creationId xmlns:a16="http://schemas.microsoft.com/office/drawing/2014/main" id="{D42DE612-1BFD-403C-A29A-F71722FB504D}"/>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5C34A1-3886-4293-9F39-7E50648AE5D6}"/>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
        <p:nvSpPr>
          <p:cNvPr id="17" name="TextBox 16">
            <a:extLst>
              <a:ext uri="{FF2B5EF4-FFF2-40B4-BE49-F238E27FC236}">
                <a16:creationId xmlns:a16="http://schemas.microsoft.com/office/drawing/2014/main" id="{B51C5B9B-269F-4C8B-B80D-CEE4D75F3C0E}"/>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2" name="Footer Placeholder 1">
            <a:extLst>
              <a:ext uri="{FF2B5EF4-FFF2-40B4-BE49-F238E27FC236}">
                <a16:creationId xmlns:a16="http://schemas.microsoft.com/office/drawing/2014/main" id="{0F8BCB7C-1B29-47E2-88D5-B30F005C7B4E}"/>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
        <p:nvSpPr>
          <p:cNvPr id="14" name="TextBox 13">
            <a:extLst>
              <a:ext uri="{FF2B5EF4-FFF2-40B4-BE49-F238E27FC236}">
                <a16:creationId xmlns:a16="http://schemas.microsoft.com/office/drawing/2014/main" id="{64E256FF-49DE-46FC-A3D0-2B6DB1B07C9D}"/>
              </a:ext>
            </a:extLst>
          </p:cNvPr>
          <p:cNvSpPr txBox="1"/>
          <p:nvPr/>
        </p:nvSpPr>
        <p:spPr>
          <a:xfrm>
            <a:off x="4165600" y="1353008"/>
            <a:ext cx="4783882" cy="2339102"/>
          </a:xfrm>
          <a:prstGeom prst="rect">
            <a:avLst/>
          </a:prstGeom>
          <a:noFill/>
        </p:spPr>
        <p:txBody>
          <a:bodyPr wrap="square" rtlCol="0">
            <a:spAutoFit/>
          </a:bodyPr>
          <a:lstStyle/>
          <a:p>
            <a:r>
              <a:rPr lang="en-CA" dirty="0"/>
              <a:t>An </a:t>
            </a:r>
            <a:r>
              <a:rPr lang="en-CA" b="1" dirty="0">
                <a:solidFill>
                  <a:srgbClr val="224A68"/>
                </a:solidFill>
              </a:rPr>
              <a:t>ESSENTIAL VISITOR </a:t>
            </a:r>
            <a:r>
              <a:rPr lang="en-CA" dirty="0"/>
              <a:t>is generally a person (including a contractor) who performs essential services to support the ongoing operation of a service agency or is a person considered necessary by a service agency to maintain the health, wellness and safety, or any applicable legal rights, of a resident</a:t>
            </a:r>
          </a:p>
          <a:p>
            <a:endParaRPr lang="en-CA" sz="2000" dirty="0"/>
          </a:p>
        </p:txBody>
      </p:sp>
      <p:cxnSp>
        <p:nvCxnSpPr>
          <p:cNvPr id="15" name="Straight Connector 14">
            <a:extLst>
              <a:ext uri="{FF2B5EF4-FFF2-40B4-BE49-F238E27FC236}">
                <a16:creationId xmlns:a16="http://schemas.microsoft.com/office/drawing/2014/main" id="{141B6201-2F88-49B9-AD1F-86C985B92B71}"/>
              </a:ext>
            </a:extLst>
          </p:cNvPr>
          <p:cNvCxnSpPr/>
          <p:nvPr/>
        </p:nvCxnSpPr>
        <p:spPr>
          <a:xfrm>
            <a:off x="4230265" y="3592040"/>
            <a:ext cx="4752000" cy="0"/>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0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EFBEC8-A4BC-470A-8645-1A8D73353B5B}"/>
              </a:ext>
            </a:extLst>
          </p:cNvPr>
          <p:cNvSpPr>
            <a:spLocks noGrp="1"/>
          </p:cNvSpPr>
          <p:nvPr>
            <p:ph type="sldNum" sz="quarter" idx="12"/>
          </p:nvPr>
        </p:nvSpPr>
        <p:spPr/>
        <p:txBody>
          <a:bodyPr/>
          <a:lstStyle/>
          <a:p>
            <a:fld id="{9CAA33A2-411E-8443-83D0-3263C24E97A5}" type="slidenum">
              <a:rPr lang="en-US" smtClean="0"/>
              <a:pPr/>
              <a:t>17</a:t>
            </a:fld>
            <a:endParaRPr lang="en-US"/>
          </a:p>
        </p:txBody>
      </p:sp>
      <p:sp>
        <p:nvSpPr>
          <p:cNvPr id="6" name="Footer Placeholder 5">
            <a:extLst>
              <a:ext uri="{FF2B5EF4-FFF2-40B4-BE49-F238E27FC236}">
                <a16:creationId xmlns:a16="http://schemas.microsoft.com/office/drawing/2014/main" id="{A91B8757-C5CF-4434-9C8F-5F5B75D66FE8}"/>
              </a:ext>
            </a:extLst>
          </p:cNvPr>
          <p:cNvSpPr>
            <a:spLocks noGrp="1"/>
          </p:cNvSpPr>
          <p:nvPr>
            <p:ph type="ftr" sz="quarter" idx="11"/>
          </p:nvPr>
        </p:nvSpPr>
        <p:spPr/>
        <p:txBody>
          <a:bodyPr/>
          <a:lstStyle/>
          <a:p>
            <a:pPr algn="l"/>
            <a:r>
              <a:rPr lang="en-US" b="1">
                <a:cs typeface="Calibri"/>
              </a:rPr>
              <a:t>COVID-19 Guidance: Congregate Living for Vulnerable Populations </a:t>
            </a:r>
            <a:endParaRPr lang="en-US"/>
          </a:p>
        </p:txBody>
      </p:sp>
      <p:sp>
        <p:nvSpPr>
          <p:cNvPr id="7" name="Title 1">
            <a:extLst>
              <a:ext uri="{FF2B5EF4-FFF2-40B4-BE49-F238E27FC236}">
                <a16:creationId xmlns:a16="http://schemas.microsoft.com/office/drawing/2014/main" id="{214549D8-5D35-4A6B-9E62-7E20B4B1B691}"/>
              </a:ext>
            </a:extLst>
          </p:cNvPr>
          <p:cNvSpPr txBox="1">
            <a:spLocks/>
          </p:cNvSpPr>
          <p:nvPr/>
        </p:nvSpPr>
        <p:spPr>
          <a:xfrm>
            <a:off x="347295" y="216272"/>
            <a:ext cx="8602187" cy="488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r>
              <a:rPr lang="en-CA" dirty="0">
                <a:latin typeface="Calibri"/>
                <a:cs typeface="Calibri"/>
              </a:rPr>
              <a:t>02. Prevention of Disease Transmission (Visitors)</a:t>
            </a:r>
            <a:endParaRPr lang="en-CA" dirty="0"/>
          </a:p>
        </p:txBody>
      </p:sp>
      <p:sp>
        <p:nvSpPr>
          <p:cNvPr id="8" name="Rectangle 7">
            <a:extLst>
              <a:ext uri="{FF2B5EF4-FFF2-40B4-BE49-F238E27FC236}">
                <a16:creationId xmlns:a16="http://schemas.microsoft.com/office/drawing/2014/main" id="{51F96DCB-7C0F-4023-B863-43C5AFC2241D}"/>
              </a:ext>
            </a:extLst>
          </p:cNvPr>
          <p:cNvSpPr/>
          <p:nvPr/>
        </p:nvSpPr>
        <p:spPr>
          <a:xfrm>
            <a:off x="-62144" y="792550"/>
            <a:ext cx="9242409" cy="5454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848E59F3-EA80-4802-B06E-CADD5848CD0B}"/>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F1B0E9-0DB1-4141-BC9D-6BDA37B147EA}"/>
              </a:ext>
            </a:extLst>
          </p:cNvPr>
          <p:cNvSpPr txBox="1"/>
          <p:nvPr/>
        </p:nvSpPr>
        <p:spPr>
          <a:xfrm>
            <a:off x="2148396" y="882220"/>
            <a:ext cx="6369071" cy="369332"/>
          </a:xfrm>
          <a:prstGeom prst="rect">
            <a:avLst/>
          </a:prstGeom>
          <a:noFill/>
        </p:spPr>
        <p:txBody>
          <a:bodyPr wrap="square" rtlCol="0">
            <a:spAutoFit/>
          </a:bodyPr>
          <a:lstStyle/>
          <a:p>
            <a:r>
              <a:rPr lang="en-US" b="1" dirty="0">
                <a:solidFill>
                  <a:srgbClr val="224A68"/>
                </a:solidFill>
              </a:rPr>
              <a:t>MCCSS GUIDANCE AND OPERATIONAL DIRECTION</a:t>
            </a:r>
            <a:endParaRPr lang="en-CA" b="1" dirty="0">
              <a:solidFill>
                <a:srgbClr val="224A68"/>
              </a:solidFill>
            </a:endParaRPr>
          </a:p>
        </p:txBody>
      </p:sp>
      <p:sp>
        <p:nvSpPr>
          <p:cNvPr id="15" name="Content Placeholder 2">
            <a:extLst>
              <a:ext uri="{FF2B5EF4-FFF2-40B4-BE49-F238E27FC236}">
                <a16:creationId xmlns:a16="http://schemas.microsoft.com/office/drawing/2014/main" id="{35FA8332-309B-40F7-A808-FBC56D258BF5}"/>
              </a:ext>
            </a:extLst>
          </p:cNvPr>
          <p:cNvSpPr txBox="1">
            <a:spLocks/>
          </p:cNvSpPr>
          <p:nvPr/>
        </p:nvSpPr>
        <p:spPr>
          <a:xfrm>
            <a:off x="568171" y="1298195"/>
            <a:ext cx="8466453" cy="4824000"/>
          </a:xfrm>
          <a:prstGeom prst="rect">
            <a:avLst/>
          </a:prstGeom>
        </p:spPr>
        <p:txBody>
          <a:bodyPr vert="horz" lIns="68580" tIns="34290" rIns="3600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800"/>
              </a:lnSpc>
              <a:buClrTx/>
              <a:buSzPct val="100000"/>
              <a:buFont typeface="Wingdings" panose="05000000000000000000" pitchFamily="2" charset="2"/>
              <a:buChar char="§"/>
            </a:pPr>
            <a:endParaRPr lang="en-CA" sz="1600" dirty="0"/>
          </a:p>
          <a:p>
            <a:pPr marL="285750" indent="-285750">
              <a:lnSpc>
                <a:spcPts val="1800"/>
              </a:lnSpc>
              <a:buClrTx/>
              <a:buSzPct val="100000"/>
              <a:buFont typeface="Wingdings" panose="05000000000000000000" pitchFamily="2" charset="2"/>
              <a:buChar char="§"/>
            </a:pPr>
            <a:r>
              <a:rPr lang="en-CA" dirty="0"/>
              <a:t>Visits may occur with non-essential visitors in </a:t>
            </a:r>
            <a:r>
              <a:rPr lang="en-CA" b="1" dirty="0"/>
              <a:t>outdoor spaces</a:t>
            </a:r>
            <a:r>
              <a:rPr lang="en-CA" dirty="0"/>
              <a:t>, where there is sufficient staff capacity to support the visits</a:t>
            </a:r>
          </a:p>
          <a:p>
            <a:pPr marL="285750" indent="-285750">
              <a:lnSpc>
                <a:spcPts val="1800"/>
              </a:lnSpc>
              <a:buClrTx/>
              <a:buSzPct val="100000"/>
              <a:buFont typeface="Wingdings" panose="05000000000000000000" pitchFamily="2" charset="2"/>
              <a:buChar char="§"/>
            </a:pPr>
            <a:r>
              <a:rPr lang="en-US" dirty="0">
                <a:ea typeface="+mn-lt"/>
                <a:cs typeface="+mn-lt"/>
              </a:rPr>
              <a:t>If a setting is in an outbreak situation, outdoor visits must be suspended until the local public health unit has declared it resolves</a:t>
            </a:r>
            <a:endParaRPr lang="en-CA" dirty="0"/>
          </a:p>
          <a:p>
            <a:pPr marL="285750" indent="-285750">
              <a:lnSpc>
                <a:spcPts val="1800"/>
              </a:lnSpc>
              <a:buClrTx/>
              <a:buSzPct val="100000"/>
              <a:buFont typeface="Wingdings" panose="05000000000000000000" pitchFamily="2" charset="2"/>
              <a:buChar char="§"/>
            </a:pPr>
            <a:r>
              <a:rPr lang="en-US" dirty="0"/>
              <a:t>Agencies should have a clear process for communicating with </a:t>
            </a:r>
            <a:r>
              <a:rPr lang="en-CA" dirty="0"/>
              <a:t>residents, families and staff about visits, including:</a:t>
            </a:r>
          </a:p>
          <a:p>
            <a:pPr marL="504000" lvl="1" indent="-216000">
              <a:lnSpc>
                <a:spcPts val="1800"/>
              </a:lnSpc>
              <a:buClrTx/>
              <a:buSzPct val="100000"/>
              <a:buFont typeface="Wingdings" panose="05000000000000000000" pitchFamily="2" charset="2"/>
              <a:buChar char="§"/>
            </a:pPr>
            <a:r>
              <a:rPr lang="en-CA" dirty="0"/>
              <a:t>Scheduling visits, including number of visitors, length</a:t>
            </a:r>
          </a:p>
          <a:p>
            <a:pPr marL="504000" lvl="1" indent="-216000">
              <a:lnSpc>
                <a:spcPts val="1800"/>
              </a:lnSpc>
              <a:buClrTx/>
              <a:buSzPct val="100000"/>
              <a:buFont typeface="Wingdings" panose="05000000000000000000" pitchFamily="2" charset="2"/>
              <a:buChar char="§"/>
            </a:pPr>
            <a:r>
              <a:rPr lang="en-CA" dirty="0">
                <a:ea typeface="+mn-lt"/>
                <a:cs typeface="+mn-lt"/>
              </a:rPr>
              <a:t>Screening visitors, including written documentation demonstrating that the visitors have tested negative for COVID-19 in the previous 2 weeks </a:t>
            </a:r>
            <a:r>
              <a:rPr lang="en-US" dirty="0"/>
              <a:t>and subsequently not tested positive</a:t>
            </a:r>
            <a:endParaRPr lang="en-CA" dirty="0">
              <a:ea typeface="+mn-lt"/>
              <a:cs typeface="+mn-lt"/>
            </a:endParaRPr>
          </a:p>
          <a:p>
            <a:pPr marL="504000" lvl="1" indent="-216000">
              <a:lnSpc>
                <a:spcPts val="1800"/>
              </a:lnSpc>
              <a:buClrTx/>
              <a:buSzPct val="100000"/>
              <a:buFont typeface="Wingdings" panose="05000000000000000000" pitchFamily="2" charset="2"/>
              <a:buChar char="§"/>
            </a:pPr>
            <a:r>
              <a:rPr lang="en-CA" dirty="0">
                <a:ea typeface="+mn-lt"/>
                <a:cs typeface="+mn-lt"/>
              </a:rPr>
              <a:t>Maintaining proper hand hygiene, physical distancing and masking</a:t>
            </a:r>
          </a:p>
          <a:p>
            <a:pPr marL="504000" lvl="1" indent="-216000">
              <a:lnSpc>
                <a:spcPts val="1800"/>
              </a:lnSpc>
              <a:buClrTx/>
              <a:buSzPct val="100000"/>
              <a:buFont typeface="Wingdings" panose="05000000000000000000" pitchFamily="2" charset="2"/>
              <a:buChar char="§"/>
            </a:pPr>
            <a:r>
              <a:rPr lang="en-CA" dirty="0">
                <a:ea typeface="+mn-lt"/>
                <a:cs typeface="+mn-lt"/>
              </a:rPr>
              <a:t>Handling of gifts shared during visits, including sanitizing prior to sharing</a:t>
            </a:r>
          </a:p>
          <a:p>
            <a:pPr marL="504000" lvl="1" indent="-216000">
              <a:lnSpc>
                <a:spcPts val="1800"/>
              </a:lnSpc>
              <a:buClrTx/>
              <a:buSzPct val="100000"/>
              <a:buFont typeface="Wingdings" panose="05000000000000000000" pitchFamily="2" charset="2"/>
              <a:buChar char="§"/>
            </a:pPr>
            <a:r>
              <a:rPr lang="en-CA" dirty="0"/>
              <a:t>Consequences of non-adherence with the policies and procedures</a:t>
            </a:r>
          </a:p>
          <a:p>
            <a:pPr marL="285750" indent="-285750" fontAlgn="base">
              <a:buClr>
                <a:srgbClr val="224A68"/>
              </a:buClr>
              <a:buSzPct val="100000"/>
              <a:buFont typeface="Wingdings" panose="05000000000000000000" pitchFamily="2" charset="2"/>
              <a:buChar char="§"/>
            </a:pPr>
            <a:endParaRPr lang="en-CA" dirty="0"/>
          </a:p>
          <a:p>
            <a:pPr marL="285750" indent="-285750" fontAlgn="base">
              <a:buClr>
                <a:srgbClr val="224A68"/>
              </a:buClr>
              <a:buSzPct val="100000"/>
              <a:buFont typeface="Wingdings" panose="05000000000000000000" pitchFamily="2" charset="2"/>
              <a:buChar char="§"/>
            </a:pPr>
            <a:r>
              <a:rPr lang="en-CA" dirty="0"/>
              <a:t>These changes do not apply to the youth justice sector at this time</a:t>
            </a:r>
          </a:p>
          <a:p>
            <a:pPr marL="25313" indent="-214313">
              <a:buClrTx/>
              <a:buSzPct val="100000"/>
              <a:buFont typeface="Wingdings" panose="05000000000000000000" pitchFamily="2" charset="2"/>
              <a:buChar char="§"/>
            </a:pPr>
            <a:endParaRPr lang="en-US" dirty="0">
              <a:ea typeface="+mn-lt"/>
              <a:cs typeface="+mn-lt"/>
            </a:endParaRPr>
          </a:p>
          <a:p>
            <a:pPr marL="21431" indent="-264319">
              <a:buFont typeface="Courier New" panose="02070309020205020404" pitchFamily="49" charset="0"/>
              <a:buChar char="o"/>
            </a:pPr>
            <a:endParaRPr lang="en-US" sz="1050" dirty="0">
              <a:ea typeface="+mn-lt"/>
              <a:cs typeface="+mn-lt"/>
            </a:endParaRPr>
          </a:p>
        </p:txBody>
      </p:sp>
    </p:spTree>
    <p:extLst>
      <p:ext uri="{BB962C8B-B14F-4D97-AF65-F5344CB8AC3E}">
        <p14:creationId xmlns:p14="http://schemas.microsoft.com/office/powerpoint/2010/main" val="290857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5515DC-BD14-4892-9004-56462716B74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D6736D75-CF65-4B8B-BFD0-778F399938F4}"/>
              </a:ext>
            </a:extLst>
          </p:cNvPr>
          <p:cNvSpPr>
            <a:spLocks noGrp="1"/>
          </p:cNvSpPr>
          <p:nvPr>
            <p:ph type="sldNum" sz="quarter" idx="12"/>
          </p:nvPr>
        </p:nvSpPr>
        <p:spPr/>
        <p:txBody>
          <a:bodyPr/>
          <a:lstStyle/>
          <a:p>
            <a:fld id="{9CAA33A2-411E-8443-83D0-3263C24E97A5}" type="slidenum">
              <a:rPr lang="en-US" smtClean="0"/>
              <a:pPr/>
              <a:t>18</a:t>
            </a:fld>
            <a:endParaRPr lang="en-US"/>
          </a:p>
        </p:txBody>
      </p:sp>
      <p:sp>
        <p:nvSpPr>
          <p:cNvPr id="7" name="Title 1">
            <a:extLst>
              <a:ext uri="{FF2B5EF4-FFF2-40B4-BE49-F238E27FC236}">
                <a16:creationId xmlns:a16="http://schemas.microsoft.com/office/drawing/2014/main" id="{BB9B7A0D-D6F3-49EB-A744-10A49CEE8E09}"/>
              </a:ext>
            </a:extLst>
          </p:cNvPr>
          <p:cNvSpPr>
            <a:spLocks noGrp="1"/>
          </p:cNvSpPr>
          <p:nvPr>
            <p:ph type="title"/>
          </p:nvPr>
        </p:nvSpPr>
        <p:spPr>
          <a:xfrm>
            <a:off x="347295" y="216272"/>
            <a:ext cx="8602187" cy="488156"/>
          </a:xfrm>
        </p:spPr>
        <p:txBody>
          <a:bodyPr>
            <a:noAutofit/>
          </a:bodyPr>
          <a:lstStyle/>
          <a:p>
            <a:r>
              <a:rPr lang="en-CA">
                <a:latin typeface="Calibri"/>
                <a:cs typeface="Calibri"/>
              </a:rPr>
              <a:t>02. Prevention of Disease Transmission (Masking)</a:t>
            </a:r>
            <a:endParaRPr lang="en-CA"/>
          </a:p>
        </p:txBody>
      </p:sp>
      <p:sp>
        <p:nvSpPr>
          <p:cNvPr id="10" name="Content Placeholder 2">
            <a:extLst>
              <a:ext uri="{FF2B5EF4-FFF2-40B4-BE49-F238E27FC236}">
                <a16:creationId xmlns:a16="http://schemas.microsoft.com/office/drawing/2014/main" id="{BD769C33-3805-4545-A48F-3C7F9590A6E2}"/>
              </a:ext>
            </a:extLst>
          </p:cNvPr>
          <p:cNvSpPr>
            <a:spLocks noGrp="1"/>
          </p:cNvSpPr>
          <p:nvPr>
            <p:ph idx="1"/>
          </p:nvPr>
        </p:nvSpPr>
        <p:spPr>
          <a:xfrm>
            <a:off x="-2" y="1279610"/>
            <a:ext cx="4032267" cy="4840993"/>
          </a:xfrm>
        </p:spPr>
        <p:txBody>
          <a:bodyPr vert="horz" lIns="90000" tIns="34290" rIns="68580" bIns="34290" rtlCol="0" anchor="t">
            <a:noAutofit/>
          </a:bodyPr>
          <a:lstStyle/>
          <a:p>
            <a:pPr>
              <a:buClrTx/>
              <a:buSzPct val="100000"/>
            </a:pPr>
            <a:r>
              <a:rPr lang="en-US"/>
              <a:t>Prevent and limit the spread of COVID-19 through:</a:t>
            </a:r>
          </a:p>
          <a:p>
            <a:pPr>
              <a:buClrTx/>
              <a:buSzPct val="100000"/>
            </a:pPr>
            <a:r>
              <a:rPr lang="en-US" b="1">
                <a:cs typeface="Calibri" panose="020F0502020204030204"/>
              </a:rPr>
              <a:t>Routine masking:</a:t>
            </a:r>
            <a:r>
              <a:rPr lang="en-US">
                <a:cs typeface="Calibri" panose="020F0502020204030204"/>
              </a:rPr>
              <a:t>  </a:t>
            </a:r>
          </a:p>
          <a:p>
            <a:pPr marL="285750" indent="-285750">
              <a:buClrTx/>
              <a:buSzPct val="100000"/>
              <a:buFont typeface="Wingdings" panose="05000000000000000000" pitchFamily="2" charset="2"/>
              <a:buChar char="§"/>
            </a:pPr>
            <a:r>
              <a:rPr lang="en-CA">
                <a:cs typeface="Calibri" panose="020F0502020204030204"/>
              </a:rPr>
              <a:t>recommended that all staff and essential visitors wear non-medical masks when in the congregate living setting for the duration of their shifts or visits </a:t>
            </a:r>
          </a:p>
          <a:p>
            <a:pPr marL="285750" indent="-285750">
              <a:buClrTx/>
              <a:buSzPct val="100000"/>
              <a:buFont typeface="Wingdings" panose="05000000000000000000" pitchFamily="2" charset="2"/>
              <a:buChar char="§"/>
            </a:pPr>
            <a:r>
              <a:rPr lang="en-CA">
                <a:cs typeface="Calibri" panose="020F0502020204030204"/>
              </a:rPr>
              <a:t>residents may choose to wear non-medical masks or be encouraged to do so</a:t>
            </a:r>
            <a:endParaRPr lang="en-US">
              <a:cs typeface="Calibri" panose="020F0502020204030204"/>
            </a:endParaRPr>
          </a:p>
          <a:p>
            <a:pPr>
              <a:buClrTx/>
              <a:buSzPct val="100000"/>
            </a:pPr>
            <a:r>
              <a:rPr lang="en-US" b="1">
                <a:cs typeface="Calibri" panose="020F0502020204030204"/>
              </a:rPr>
              <a:t>Masking while providing direct resident care:</a:t>
            </a:r>
          </a:p>
          <a:p>
            <a:pPr marL="285750" indent="-285750">
              <a:buClrTx/>
              <a:buSzPct val="100000"/>
              <a:buFont typeface="Wingdings" panose="05000000000000000000" pitchFamily="2" charset="2"/>
              <a:buChar char="§"/>
            </a:pPr>
            <a:r>
              <a:rPr lang="en-US">
                <a:cs typeface="Calibri" panose="020F0502020204030204"/>
              </a:rPr>
              <a:t>the need for PPE </a:t>
            </a:r>
            <a:r>
              <a:rPr lang="en-US"/>
              <a:t>should be assessed based on the type of interaction</a:t>
            </a:r>
          </a:p>
          <a:p>
            <a:pPr marL="285750" indent="-285750">
              <a:buClrTx/>
              <a:buSzPct val="100000"/>
              <a:buFont typeface="Wingdings" panose="05000000000000000000" pitchFamily="2" charset="2"/>
              <a:buChar char="§"/>
            </a:pPr>
            <a:endParaRPr lang="en-US" b="1">
              <a:cs typeface="Calibri" panose="020F0502020204030204"/>
            </a:endParaRPr>
          </a:p>
          <a:p>
            <a:pPr marL="535781" lvl="1" indent="-264319">
              <a:buFont typeface="Courier New" panose="02070309020205020404" pitchFamily="49" charset="0"/>
              <a:buChar char="o"/>
            </a:pPr>
            <a:endParaRPr lang="en-US">
              <a:solidFill>
                <a:schemeClr val="bg1"/>
              </a:solidFill>
              <a:ea typeface="+mn-lt"/>
              <a:cs typeface="+mn-lt"/>
            </a:endParaRPr>
          </a:p>
          <a:p>
            <a:pPr marL="21431" indent="-264319">
              <a:buFont typeface="Courier New" panose="02070309020205020404" pitchFamily="49" charset="0"/>
              <a:buChar char="o"/>
            </a:pPr>
            <a:endParaRPr lang="en-US">
              <a:solidFill>
                <a:schemeClr val="bg1"/>
              </a:solidFill>
              <a:ea typeface="+mn-lt"/>
              <a:cs typeface="+mn-lt"/>
            </a:endParaRPr>
          </a:p>
        </p:txBody>
      </p:sp>
      <p:sp>
        <p:nvSpPr>
          <p:cNvPr id="11" name="Content Placeholder 2">
            <a:extLst>
              <a:ext uri="{FF2B5EF4-FFF2-40B4-BE49-F238E27FC236}">
                <a16:creationId xmlns:a16="http://schemas.microsoft.com/office/drawing/2014/main" id="{26CB770C-131F-4AF7-A9AA-24DEA8A15327}"/>
              </a:ext>
            </a:extLst>
          </p:cNvPr>
          <p:cNvSpPr txBox="1">
            <a:spLocks/>
          </p:cNvSpPr>
          <p:nvPr/>
        </p:nvSpPr>
        <p:spPr>
          <a:xfrm>
            <a:off x="4178134" y="1432007"/>
            <a:ext cx="4929866" cy="4543773"/>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SzPct val="100000"/>
              <a:buFont typeface="Wingdings" panose="05000000000000000000" pitchFamily="2" charset="2"/>
              <a:buChar char="§"/>
            </a:pPr>
            <a:r>
              <a:rPr lang="en-US"/>
              <a:t>All staff and essential visitors </a:t>
            </a:r>
            <a:r>
              <a:rPr lang="en-US" b="1"/>
              <a:t>MUST</a:t>
            </a:r>
            <a:r>
              <a:rPr lang="en-US"/>
              <a:t> wear masks for source control </a:t>
            </a:r>
            <a:r>
              <a:rPr lang="en-US" b="1"/>
              <a:t>AT ALL TIMES </a:t>
            </a:r>
            <a:r>
              <a:rPr lang="en-US"/>
              <a:t>while in the setting</a:t>
            </a:r>
          </a:p>
          <a:p>
            <a:pPr marL="285750" indent="-285750">
              <a:buClrTx/>
              <a:buSzPct val="100000"/>
              <a:buFont typeface="Wingdings" panose="05000000000000000000" pitchFamily="2" charset="2"/>
              <a:buChar char="§"/>
            </a:pPr>
            <a:r>
              <a:rPr lang="en-US"/>
              <a:t>Non-medical masks (e.g. cloth masks) are appropriate equipment for source control, but </a:t>
            </a:r>
            <a:r>
              <a:rPr lang="en-US" b="1"/>
              <a:t>are not</a:t>
            </a:r>
            <a:r>
              <a:rPr lang="en-US"/>
              <a:t> considered PPE</a:t>
            </a:r>
          </a:p>
          <a:p>
            <a:pPr marL="285750" indent="-285750">
              <a:buClrTx/>
              <a:buSzPct val="100000"/>
              <a:buFont typeface="Wingdings" panose="05000000000000000000" pitchFamily="2" charset="2"/>
              <a:buChar char="§"/>
            </a:pPr>
            <a:r>
              <a:rPr lang="en-CA"/>
              <a:t>Non-medical masks are an excellent way to achieve source protection while conserving medical PPE</a:t>
            </a:r>
          </a:p>
          <a:p>
            <a:pPr marL="285750" indent="-285750">
              <a:buClrTx/>
              <a:buSzPct val="100000"/>
              <a:buFont typeface="Wingdings" panose="05000000000000000000" pitchFamily="2" charset="2"/>
              <a:buChar char="§"/>
            </a:pPr>
            <a:r>
              <a:rPr lang="en-CA"/>
              <a:t>If non-medical masks are not available, medical masks can be used</a:t>
            </a:r>
            <a:endParaRPr lang="en-US"/>
          </a:p>
          <a:p>
            <a:pPr marL="285750" indent="-285750">
              <a:buClrTx/>
              <a:buSzPct val="100000"/>
              <a:buFont typeface="Wingdings" panose="05000000000000000000" pitchFamily="2" charset="2"/>
              <a:buChar char="§"/>
            </a:pPr>
            <a:r>
              <a:rPr lang="en-CA">
                <a:ea typeface="+mn-lt"/>
                <a:cs typeface="+mn-lt"/>
              </a:rPr>
              <a:t>Staff may remove their mask during breaks but must remain two metres away from other staff</a:t>
            </a:r>
          </a:p>
          <a:p>
            <a:pPr>
              <a:buClrTx/>
              <a:buSzPct val="100000"/>
            </a:pPr>
            <a:endParaRPr lang="en-CA">
              <a:ea typeface="+mn-lt"/>
              <a:cs typeface="+mn-lt"/>
            </a:endParaRPr>
          </a:p>
          <a:p>
            <a:pPr marL="285750" indent="-285750">
              <a:buClrTx/>
              <a:buSzPct val="100000"/>
              <a:buFont typeface="Wingdings" panose="05000000000000000000" pitchFamily="2" charset="2"/>
              <a:buChar char="§"/>
            </a:pPr>
            <a:endParaRPr lang="en-CA">
              <a:ea typeface="+mn-lt"/>
              <a:cs typeface="+mn-lt"/>
            </a:endParaRPr>
          </a:p>
          <a:p>
            <a:pPr marL="25313" indent="-214313">
              <a:buClrTx/>
              <a:buSzPct val="100000"/>
              <a:buFont typeface="Wingdings" panose="05000000000000000000" pitchFamily="2" charset="2"/>
              <a:buChar char="§"/>
            </a:pPr>
            <a:endParaRPr lang="en-US">
              <a:ea typeface="+mn-lt"/>
              <a:cs typeface="+mn-lt"/>
            </a:endParaRPr>
          </a:p>
          <a:p>
            <a:pPr marL="21431" indent="-264319">
              <a:buFont typeface="Courier New" panose="02070309020205020404" pitchFamily="49" charset="0"/>
              <a:buChar char="o"/>
            </a:pPr>
            <a:endParaRPr lang="en-US" sz="1050">
              <a:ea typeface="+mn-lt"/>
              <a:cs typeface="+mn-lt"/>
            </a:endParaRPr>
          </a:p>
        </p:txBody>
      </p:sp>
      <p:cxnSp>
        <p:nvCxnSpPr>
          <p:cNvPr id="3" name="Straight Connector 2">
            <a:extLst>
              <a:ext uri="{FF2B5EF4-FFF2-40B4-BE49-F238E27FC236}">
                <a16:creationId xmlns:a16="http://schemas.microsoft.com/office/drawing/2014/main" id="{D42DE612-1BFD-403C-A29A-F71722FB504D}"/>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51C5B9B-269F-4C8B-B80D-CEE4D75F3C0E}"/>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2" name="TextBox 11">
            <a:extLst>
              <a:ext uri="{FF2B5EF4-FFF2-40B4-BE49-F238E27FC236}">
                <a16:creationId xmlns:a16="http://schemas.microsoft.com/office/drawing/2014/main" id="{48E1A95C-6B67-4093-B948-105263EBB4D2}"/>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
        <p:nvSpPr>
          <p:cNvPr id="2" name="Footer Placeholder 1">
            <a:extLst>
              <a:ext uri="{FF2B5EF4-FFF2-40B4-BE49-F238E27FC236}">
                <a16:creationId xmlns:a16="http://schemas.microsoft.com/office/drawing/2014/main" id="{422AFBDF-1544-4C9C-83A4-4648C6614CA7}"/>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15019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0FBF37-A2FB-491F-B159-911AD7D141F0}"/>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D752A8B3-0780-4DAB-9C3F-301DEB86CBF2}"/>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03470B-FA9B-4389-9783-AE701AC66625}"/>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5" name="Slide Number Placeholder 4">
            <a:extLst>
              <a:ext uri="{FF2B5EF4-FFF2-40B4-BE49-F238E27FC236}">
                <a16:creationId xmlns:a16="http://schemas.microsoft.com/office/drawing/2014/main" id="{986059C1-A3D9-4C3D-B3FB-231CB664D716}"/>
              </a:ext>
            </a:extLst>
          </p:cNvPr>
          <p:cNvSpPr>
            <a:spLocks noGrp="1"/>
          </p:cNvSpPr>
          <p:nvPr>
            <p:ph type="sldNum" sz="quarter" idx="12"/>
          </p:nvPr>
        </p:nvSpPr>
        <p:spPr/>
        <p:txBody>
          <a:bodyPr/>
          <a:lstStyle/>
          <a:p>
            <a:fld id="{9CAA33A2-411E-8443-83D0-3263C24E97A5}" type="slidenum">
              <a:rPr lang="en-US" smtClean="0"/>
              <a:pPr/>
              <a:t>19</a:t>
            </a:fld>
            <a:endParaRPr lang="en-US"/>
          </a:p>
        </p:txBody>
      </p:sp>
      <p:sp>
        <p:nvSpPr>
          <p:cNvPr id="7" name="Title 1">
            <a:extLst>
              <a:ext uri="{FF2B5EF4-FFF2-40B4-BE49-F238E27FC236}">
                <a16:creationId xmlns:a16="http://schemas.microsoft.com/office/drawing/2014/main" id="{1C78855C-6030-42C8-8FEC-D5F8419FE77F}"/>
              </a:ext>
            </a:extLst>
          </p:cNvPr>
          <p:cNvSpPr>
            <a:spLocks noGrp="1"/>
          </p:cNvSpPr>
          <p:nvPr>
            <p:ph type="title"/>
          </p:nvPr>
        </p:nvSpPr>
        <p:spPr>
          <a:xfrm>
            <a:off x="352140" y="216272"/>
            <a:ext cx="6280293" cy="777218"/>
          </a:xfrm>
        </p:spPr>
        <p:txBody>
          <a:bodyPr>
            <a:noAutofit/>
          </a:bodyPr>
          <a:lstStyle/>
          <a:p>
            <a:r>
              <a:rPr lang="en-CA">
                <a:latin typeface="Calibri"/>
                <a:cs typeface="Calibri"/>
              </a:rPr>
              <a:t>03. Screening (Entry)</a:t>
            </a:r>
            <a:endParaRPr lang="en-CA"/>
          </a:p>
        </p:txBody>
      </p:sp>
      <p:sp>
        <p:nvSpPr>
          <p:cNvPr id="13" name="Content Placeholder 2">
            <a:extLst>
              <a:ext uri="{FF2B5EF4-FFF2-40B4-BE49-F238E27FC236}">
                <a16:creationId xmlns:a16="http://schemas.microsoft.com/office/drawing/2014/main" id="{7E84E49F-2D75-40CD-93AB-AFE7C47ADA12}"/>
              </a:ext>
            </a:extLst>
          </p:cNvPr>
          <p:cNvSpPr txBox="1">
            <a:spLocks/>
          </p:cNvSpPr>
          <p:nvPr/>
        </p:nvSpPr>
        <p:spPr>
          <a:xfrm>
            <a:off x="24182" y="1283656"/>
            <a:ext cx="3889551" cy="4955478"/>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Pct val="100000"/>
            </a:pPr>
            <a:r>
              <a:rPr lang="en-US" b="1">
                <a:cs typeface="Calibri" panose="020F0502020204030204"/>
              </a:rPr>
              <a:t>Screening activities</a:t>
            </a:r>
          </a:p>
          <a:p>
            <a:pPr marL="285750" indent="-285750">
              <a:buClrTx/>
              <a:buSzPct val="100000"/>
              <a:buFont typeface="Wingdings" panose="05000000000000000000" pitchFamily="2" charset="2"/>
              <a:buChar char="§"/>
            </a:pPr>
            <a:r>
              <a:rPr lang="en-US">
                <a:cs typeface="Calibri" panose="020F0502020204030204"/>
              </a:rPr>
              <a:t>Establish a formal process for screening staff and essential visitors</a:t>
            </a:r>
          </a:p>
          <a:p>
            <a:pPr marL="285750" indent="-285750">
              <a:buClrTx/>
              <a:buSzPct val="100000"/>
              <a:buFont typeface="Wingdings" panose="05000000000000000000" pitchFamily="2" charset="2"/>
              <a:buChar char="§"/>
            </a:pPr>
            <a:r>
              <a:rPr lang="en-CA"/>
              <a:t>Staff and essential visitors who do not pass the screening should not be permitted to enter the congregate living setting</a:t>
            </a:r>
          </a:p>
          <a:p>
            <a:pPr marL="285750" indent="-285750">
              <a:buClrTx/>
              <a:buSzPct val="100000"/>
              <a:buFont typeface="Wingdings" panose="05000000000000000000" pitchFamily="2" charset="2"/>
              <a:buChar char="§"/>
            </a:pPr>
            <a:r>
              <a:rPr lang="en-CA">
                <a:cs typeface="Calibri" panose="020F0502020204030204"/>
              </a:rPr>
              <a:t>Residents who do not pass the screening should self-isolate and wait for assessment</a:t>
            </a:r>
            <a:endParaRPr lang="en-US">
              <a:cs typeface="Calibri" panose="020F0502020204030204"/>
            </a:endParaRPr>
          </a:p>
          <a:p>
            <a:pPr>
              <a:buClrTx/>
              <a:buSzPct val="100000"/>
            </a:pPr>
            <a:r>
              <a:rPr lang="en-US" b="1">
                <a:cs typeface="Calibri" panose="020F0502020204030204"/>
              </a:rPr>
              <a:t>New admissions and transfers</a:t>
            </a:r>
          </a:p>
          <a:p>
            <a:pPr marL="285750" indent="-285750">
              <a:buClrTx/>
              <a:buSzPct val="100000"/>
              <a:buFont typeface="Wingdings" panose="05000000000000000000" pitchFamily="2" charset="2"/>
              <a:buChar char="§"/>
            </a:pPr>
            <a:r>
              <a:rPr lang="en-CA"/>
              <a:t>Where possible, new admissions or transfers should be screened and tested for COVID-19 prior to arrival</a:t>
            </a:r>
          </a:p>
          <a:p>
            <a:pPr marL="285750" indent="-285750">
              <a:buClrTx/>
              <a:buSzPct val="100000"/>
              <a:buFont typeface="Wingdings" panose="05000000000000000000" pitchFamily="2" charset="2"/>
              <a:buChar char="§"/>
            </a:pPr>
            <a:r>
              <a:rPr lang="en-CA"/>
              <a:t>New residents should self-isolate for a period of 14 days upon arrival</a:t>
            </a:r>
          </a:p>
          <a:p>
            <a:pPr marL="285750" indent="-285750">
              <a:buClrTx/>
              <a:buSzPct val="100000"/>
              <a:buFont typeface="Wingdings" panose="05000000000000000000" pitchFamily="2" charset="2"/>
              <a:buChar char="§"/>
            </a:pPr>
            <a:endParaRPr lang="en-US" b="1">
              <a:cs typeface="Calibri" panose="020F0502020204030204"/>
            </a:endParaRPr>
          </a:p>
          <a:p>
            <a:pPr marL="25313" indent="-214313">
              <a:buClrTx/>
              <a:buFont typeface="Wingdings" panose="05000000000000000000" pitchFamily="2" charset="2"/>
              <a:buChar char="§"/>
            </a:pPr>
            <a:endParaRPr lang="en-US" sz="1350">
              <a:cs typeface="Calibri" panose="020F0502020204030204"/>
            </a:endParaRPr>
          </a:p>
          <a:p>
            <a:pPr marL="535781" lvl="1" indent="-264319">
              <a:buFont typeface="Courier New" panose="02070309020205020404" pitchFamily="49" charset="0"/>
              <a:buChar char="o"/>
            </a:pPr>
            <a:endParaRPr lang="en-US" sz="1050">
              <a:ea typeface="+mn-lt"/>
              <a:cs typeface="+mn-lt"/>
            </a:endParaRPr>
          </a:p>
          <a:p>
            <a:pPr marL="21431" indent="-264319">
              <a:buFont typeface="Courier New" panose="02070309020205020404" pitchFamily="49" charset="0"/>
              <a:buChar char="o"/>
            </a:pPr>
            <a:endParaRPr lang="en-US" sz="1050">
              <a:ea typeface="+mn-lt"/>
              <a:cs typeface="+mn-lt"/>
            </a:endParaRPr>
          </a:p>
        </p:txBody>
      </p:sp>
      <p:sp>
        <p:nvSpPr>
          <p:cNvPr id="2" name="Rectangle 1">
            <a:extLst>
              <a:ext uri="{FF2B5EF4-FFF2-40B4-BE49-F238E27FC236}">
                <a16:creationId xmlns:a16="http://schemas.microsoft.com/office/drawing/2014/main" id="{6D42C6BE-0660-491E-B8E4-7DDF57250BE3}"/>
              </a:ext>
            </a:extLst>
          </p:cNvPr>
          <p:cNvSpPr/>
          <p:nvPr/>
        </p:nvSpPr>
        <p:spPr>
          <a:xfrm>
            <a:off x="4161143" y="1317522"/>
            <a:ext cx="4946857" cy="3808222"/>
          </a:xfrm>
          <a:prstGeom prst="rect">
            <a:avLst/>
          </a:prstGeom>
        </p:spPr>
        <p:txBody>
          <a:bodyPr wrap="square">
            <a:spAutoFit/>
          </a:bodyPr>
          <a:lstStyle/>
          <a:p>
            <a:pPr marL="285750" indent="-285750">
              <a:lnSpc>
                <a:spcPct val="90000"/>
              </a:lnSpc>
              <a:spcBef>
                <a:spcPts val="1000"/>
              </a:spcBef>
              <a:buSzPct val="100000"/>
              <a:buFont typeface="Wingdings" panose="05000000000000000000" pitchFamily="2" charset="2"/>
              <a:buChar char="§"/>
            </a:pPr>
            <a:r>
              <a:rPr lang="en-US"/>
              <a:t>Do not accept new admissions/readmissions during an outbreak </a:t>
            </a:r>
          </a:p>
          <a:p>
            <a:pPr marL="285750" indent="-285750">
              <a:lnSpc>
                <a:spcPct val="90000"/>
              </a:lnSpc>
              <a:spcBef>
                <a:spcPts val="1000"/>
              </a:spcBef>
              <a:buSzPct val="100000"/>
              <a:buFont typeface="Wingdings" panose="05000000000000000000" pitchFamily="2" charset="2"/>
              <a:buChar char="§"/>
            </a:pPr>
            <a:r>
              <a:rPr lang="en-US"/>
              <a:t>Make limited exceptions:</a:t>
            </a:r>
          </a:p>
          <a:p>
            <a:pPr marL="742950" lvl="1" indent="-285750">
              <a:lnSpc>
                <a:spcPct val="90000"/>
              </a:lnSpc>
              <a:spcBef>
                <a:spcPts val="1000"/>
              </a:spcBef>
              <a:buSzPct val="100000"/>
              <a:buFont typeface="Wingdings" panose="05000000000000000000" pitchFamily="2" charset="2"/>
              <a:buChar char="§"/>
            </a:pPr>
            <a:r>
              <a:rPr lang="en-US"/>
              <a:t>where the safety is at risk </a:t>
            </a:r>
          </a:p>
          <a:p>
            <a:pPr marL="742950" lvl="1" indent="-285750">
              <a:lnSpc>
                <a:spcPct val="90000"/>
              </a:lnSpc>
              <a:spcBef>
                <a:spcPts val="1000"/>
              </a:spcBef>
              <a:buSzPct val="100000"/>
              <a:buFont typeface="Wingdings" panose="05000000000000000000" pitchFamily="2" charset="2"/>
              <a:buChar char="§"/>
            </a:pPr>
            <a:r>
              <a:rPr lang="en-US"/>
              <a:t>no alternative available</a:t>
            </a:r>
          </a:p>
          <a:p>
            <a:pPr marL="742950" lvl="1" indent="-285750">
              <a:lnSpc>
                <a:spcPct val="90000"/>
              </a:lnSpc>
              <a:spcBef>
                <a:spcPts val="1000"/>
              </a:spcBef>
              <a:buSzPct val="100000"/>
              <a:buFont typeface="Wingdings" panose="05000000000000000000" pitchFamily="2" charset="2"/>
              <a:buChar char="§"/>
            </a:pPr>
            <a:r>
              <a:rPr lang="en-US"/>
              <a:t>new admission is mandatory</a:t>
            </a:r>
          </a:p>
          <a:p>
            <a:pPr marL="285750" indent="-285750">
              <a:lnSpc>
                <a:spcPct val="90000"/>
              </a:lnSpc>
              <a:spcBef>
                <a:spcPts val="1000"/>
              </a:spcBef>
              <a:buSzPct val="100000"/>
              <a:buFont typeface="Wingdings" panose="05000000000000000000" pitchFamily="2" charset="2"/>
              <a:buChar char="§"/>
            </a:pPr>
            <a:r>
              <a:rPr lang="en-US">
                <a:cs typeface="Calibri" panose="020F0502020204030204"/>
              </a:rPr>
              <a:t>Decisions on new admissions or transfer should be made with the advice of the local public health unit</a:t>
            </a:r>
            <a:endParaRPr lang="en-CA">
              <a:cs typeface="Calibri" panose="020F0502020204030204"/>
            </a:endParaRPr>
          </a:p>
          <a:p>
            <a:pPr marL="25313" indent="-214313">
              <a:buClrTx/>
              <a:buFont typeface="Wingdings" panose="05000000000000000000" pitchFamily="2" charset="2"/>
              <a:buChar char="§"/>
            </a:pPr>
            <a:endParaRPr lang="en-US">
              <a:cs typeface="Calibri" panose="020F0502020204030204"/>
            </a:endParaRPr>
          </a:p>
          <a:p>
            <a:pPr marL="285750" indent="-285750">
              <a:buClrTx/>
              <a:buFont typeface="Wingdings" panose="05000000000000000000" pitchFamily="2" charset="2"/>
              <a:buChar char="§"/>
            </a:pPr>
            <a:r>
              <a:rPr lang="en-US">
                <a:cs typeface="Calibri" panose="020F0502020204030204"/>
              </a:rPr>
              <a:t>Plans and processes should be in place to support residents who are self-isolating</a:t>
            </a:r>
          </a:p>
        </p:txBody>
      </p:sp>
      <p:sp>
        <p:nvSpPr>
          <p:cNvPr id="10" name="TextBox 9">
            <a:extLst>
              <a:ext uri="{FF2B5EF4-FFF2-40B4-BE49-F238E27FC236}">
                <a16:creationId xmlns:a16="http://schemas.microsoft.com/office/drawing/2014/main" id="{C0F67DA6-928C-40E9-AA31-93F76C4F6BC0}"/>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
        <p:nvSpPr>
          <p:cNvPr id="3" name="Footer Placeholder 2">
            <a:extLst>
              <a:ext uri="{FF2B5EF4-FFF2-40B4-BE49-F238E27FC236}">
                <a16:creationId xmlns:a16="http://schemas.microsoft.com/office/drawing/2014/main" id="{A8056300-DB24-4415-815F-55A4C4326BB5}"/>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305124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47552FC-7682-8845-BF4E-2C70D1433602}"/>
              </a:ext>
            </a:extLst>
          </p:cNvPr>
          <p:cNvSpPr>
            <a:spLocks noGrp="1"/>
          </p:cNvSpPr>
          <p:nvPr>
            <p:ph type="title"/>
          </p:nvPr>
        </p:nvSpPr>
        <p:spPr>
          <a:xfrm>
            <a:off x="347296" y="182829"/>
            <a:ext cx="8456735" cy="777218"/>
          </a:xfrm>
        </p:spPr>
        <p:txBody>
          <a:bodyPr>
            <a:normAutofit/>
          </a:bodyPr>
          <a:lstStyle/>
          <a:p>
            <a:r>
              <a:rPr lang="en-US" sz="2800"/>
              <a:t>Overview</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1346962" y="1317227"/>
            <a:ext cx="7501205" cy="1508105"/>
          </a:xfrm>
        </p:spPr>
        <p:txBody>
          <a:bodyPr lIns="0" bIns="0">
            <a:spAutoFit/>
          </a:bodyPr>
          <a:lstStyle/>
          <a:p>
            <a:pPr marL="533400" indent="-342900">
              <a:lnSpc>
                <a:spcPct val="100000"/>
              </a:lnSpc>
              <a:spcBef>
                <a:spcPts val="300"/>
              </a:spcBef>
              <a:buClr>
                <a:schemeClr val="tx2"/>
              </a:buClr>
              <a:buSzPct val="100000"/>
              <a:buFont typeface="Wingdings" panose="05000000000000000000" pitchFamily="2" charset="2"/>
              <a:buChar char="§"/>
            </a:pPr>
            <a:r>
              <a:rPr lang="en-CA">
                <a:ea typeface="+mn-lt"/>
                <a:cs typeface="+mn-lt"/>
              </a:rPr>
              <a:t>Protecting Vulnerable Ontarians: COVID-19 Action Plan for Vulnerable People</a:t>
            </a:r>
            <a:endParaRPr lang="en-CA"/>
          </a:p>
          <a:p>
            <a:pPr marL="533400" indent="-342900">
              <a:lnSpc>
                <a:spcPct val="100000"/>
              </a:lnSpc>
              <a:spcBef>
                <a:spcPts val="300"/>
              </a:spcBef>
              <a:buClr>
                <a:schemeClr val="tx2"/>
              </a:buClr>
              <a:buSzPct val="100000"/>
              <a:buFont typeface="Wingdings" panose="05000000000000000000" pitchFamily="2" charset="2"/>
              <a:buChar char="§"/>
            </a:pPr>
            <a:r>
              <a:rPr lang="en-CA"/>
              <a:t>COVID-19 Guidance: Congregate Living for Vulnerable Populations</a:t>
            </a:r>
            <a:endParaRPr lang="en-CA">
              <a:ea typeface="+mn-lt"/>
              <a:cs typeface="+mn-lt"/>
            </a:endParaRPr>
          </a:p>
          <a:p>
            <a:pPr marL="533400" indent="-342900">
              <a:lnSpc>
                <a:spcPct val="100000"/>
              </a:lnSpc>
              <a:spcBef>
                <a:spcPts val="300"/>
              </a:spcBef>
              <a:buClr>
                <a:schemeClr val="tx2"/>
              </a:buClr>
              <a:buSzPct val="100000"/>
              <a:buFont typeface="Wingdings" panose="05000000000000000000" pitchFamily="2" charset="2"/>
              <a:buChar char="§"/>
            </a:pPr>
            <a:r>
              <a:rPr lang="en-CA">
                <a:ea typeface="+mn-lt"/>
                <a:cs typeface="+mn-lt"/>
              </a:rPr>
              <a:t>Application of the Guidance to Ministry of Children, Community and Social Services (MCCSS) Settings</a:t>
            </a:r>
            <a:endParaRPr lang="en-CA">
              <a:cs typeface="Calibri"/>
            </a:endParaRPr>
          </a:p>
        </p:txBody>
      </p:sp>
      <p:sp>
        <p:nvSpPr>
          <p:cNvPr id="4" name="Slide Number Placeholder 6">
            <a:extLst>
              <a:ext uri="{FF2B5EF4-FFF2-40B4-BE49-F238E27FC236}">
                <a16:creationId xmlns:a16="http://schemas.microsoft.com/office/drawing/2014/main" id="{8F97C71C-7072-41E4-A096-8B852749E198}"/>
              </a:ext>
            </a:extLst>
          </p:cNvPr>
          <p:cNvSpPr>
            <a:spLocks noGrp="1"/>
          </p:cNvSpPr>
          <p:nvPr>
            <p:ph type="sldNum" sz="quarter" idx="12"/>
          </p:nvPr>
        </p:nvSpPr>
        <p:spPr>
          <a:xfrm>
            <a:off x="347295" y="6276602"/>
            <a:ext cx="514800" cy="365125"/>
          </a:xfrm>
        </p:spPr>
        <p:txBody>
          <a:bodyPr/>
          <a:lstStyle/>
          <a:p>
            <a:fld id="{9CAA33A2-411E-8443-83D0-3263C24E97A5}" type="slidenum">
              <a:rPr lang="en-US" smtClean="0"/>
              <a:pPr/>
              <a:t>2</a:t>
            </a:fld>
            <a:endParaRPr lang="en-US"/>
          </a:p>
        </p:txBody>
      </p:sp>
      <p:sp>
        <p:nvSpPr>
          <p:cNvPr id="5" name="TextBox 4">
            <a:extLst>
              <a:ext uri="{FF2B5EF4-FFF2-40B4-BE49-F238E27FC236}">
                <a16:creationId xmlns:a16="http://schemas.microsoft.com/office/drawing/2014/main" id="{DB59C8C0-1E83-410C-AF9C-06CFFAFB4A7B}"/>
              </a:ext>
            </a:extLst>
          </p:cNvPr>
          <p:cNvSpPr txBox="1"/>
          <p:nvPr/>
        </p:nvSpPr>
        <p:spPr>
          <a:xfrm>
            <a:off x="317139" y="657929"/>
            <a:ext cx="972000" cy="900000"/>
          </a:xfrm>
          <a:prstGeom prst="rect">
            <a:avLst/>
          </a:prstGeom>
          <a:noFill/>
        </p:spPr>
        <p:txBody>
          <a:bodyPr wrap="square" rtlCol="0">
            <a:spAutoFit/>
          </a:bodyPr>
          <a:lstStyle/>
          <a:p>
            <a:r>
              <a:rPr lang="en-US" sz="5400" b="1">
                <a:solidFill>
                  <a:schemeClr val="tx1">
                    <a:lumMod val="50000"/>
                    <a:lumOff val="50000"/>
                  </a:schemeClr>
                </a:solidFill>
              </a:rPr>
              <a:t>01</a:t>
            </a:r>
            <a:endParaRPr lang="en-CA" b="1">
              <a:solidFill>
                <a:schemeClr val="tx1">
                  <a:lumMod val="50000"/>
                  <a:lumOff val="50000"/>
                </a:schemeClr>
              </a:solidFill>
            </a:endParaRPr>
          </a:p>
        </p:txBody>
      </p:sp>
      <p:sp>
        <p:nvSpPr>
          <p:cNvPr id="6" name="TextBox 5">
            <a:extLst>
              <a:ext uri="{FF2B5EF4-FFF2-40B4-BE49-F238E27FC236}">
                <a16:creationId xmlns:a16="http://schemas.microsoft.com/office/drawing/2014/main" id="{351A10AC-5B0B-44D7-9BB9-D8B3FE0A2C30}"/>
              </a:ext>
            </a:extLst>
          </p:cNvPr>
          <p:cNvSpPr txBox="1"/>
          <p:nvPr/>
        </p:nvSpPr>
        <p:spPr>
          <a:xfrm>
            <a:off x="1496252" y="937416"/>
            <a:ext cx="3892373" cy="307777"/>
          </a:xfrm>
          <a:prstGeom prst="rect">
            <a:avLst/>
          </a:prstGeom>
          <a:noFill/>
        </p:spPr>
        <p:txBody>
          <a:bodyPr wrap="square" lIns="0" tIns="0" rIns="0" bIns="0" rtlCol="0">
            <a:spAutoFit/>
          </a:bodyPr>
          <a:lstStyle/>
          <a:p>
            <a:pPr defTabSz="514350"/>
            <a:r>
              <a:rPr lang="en-CA" sz="2000" b="1">
                <a:solidFill>
                  <a:srgbClr val="002060"/>
                </a:solidFill>
                <a:latin typeface="Arial"/>
                <a:ea typeface="+mn-lt"/>
                <a:cs typeface="Arial"/>
              </a:rPr>
              <a:t>Context and What’s New</a:t>
            </a:r>
          </a:p>
        </p:txBody>
      </p:sp>
      <p:sp>
        <p:nvSpPr>
          <p:cNvPr id="7" name="TextBox 6">
            <a:extLst>
              <a:ext uri="{FF2B5EF4-FFF2-40B4-BE49-F238E27FC236}">
                <a16:creationId xmlns:a16="http://schemas.microsoft.com/office/drawing/2014/main" id="{D9939F72-9EBB-4F30-BFC5-9D8BF4316DB5}"/>
              </a:ext>
            </a:extLst>
          </p:cNvPr>
          <p:cNvSpPr txBox="1"/>
          <p:nvPr/>
        </p:nvSpPr>
        <p:spPr>
          <a:xfrm>
            <a:off x="347295" y="2845894"/>
            <a:ext cx="972000" cy="923330"/>
          </a:xfrm>
          <a:prstGeom prst="rect">
            <a:avLst/>
          </a:prstGeom>
          <a:noFill/>
        </p:spPr>
        <p:txBody>
          <a:bodyPr wrap="square" rtlCol="0">
            <a:spAutoFit/>
          </a:bodyPr>
          <a:lstStyle/>
          <a:p>
            <a:r>
              <a:rPr lang="en-US" sz="5400" b="1">
                <a:solidFill>
                  <a:schemeClr val="tx1">
                    <a:lumMod val="50000"/>
                    <a:lumOff val="50000"/>
                  </a:schemeClr>
                </a:solidFill>
              </a:rPr>
              <a:t>02</a:t>
            </a:r>
            <a:endParaRPr lang="en-CA" b="1">
              <a:solidFill>
                <a:schemeClr val="tx1">
                  <a:lumMod val="50000"/>
                  <a:lumOff val="50000"/>
                </a:schemeClr>
              </a:solidFill>
            </a:endParaRPr>
          </a:p>
        </p:txBody>
      </p:sp>
      <p:sp>
        <p:nvSpPr>
          <p:cNvPr id="8" name="TextBox 7">
            <a:extLst>
              <a:ext uri="{FF2B5EF4-FFF2-40B4-BE49-F238E27FC236}">
                <a16:creationId xmlns:a16="http://schemas.microsoft.com/office/drawing/2014/main" id="{20D8F8BD-CC99-496C-B7D8-65CB59A7F12B}"/>
              </a:ext>
            </a:extLst>
          </p:cNvPr>
          <p:cNvSpPr txBox="1"/>
          <p:nvPr/>
        </p:nvSpPr>
        <p:spPr>
          <a:xfrm>
            <a:off x="1490395" y="3971294"/>
            <a:ext cx="6452335" cy="307777"/>
          </a:xfrm>
          <a:prstGeom prst="rect">
            <a:avLst/>
          </a:prstGeom>
          <a:noFill/>
        </p:spPr>
        <p:txBody>
          <a:bodyPr wrap="square" lIns="0" tIns="0" rIns="0" bIns="0" rtlCol="0">
            <a:spAutoFit/>
          </a:bodyPr>
          <a:lstStyle/>
          <a:p>
            <a:pPr defTabSz="514350"/>
            <a:r>
              <a:rPr lang="en-CA" sz="2000" b="1">
                <a:solidFill>
                  <a:srgbClr val="002060"/>
                </a:solidFill>
                <a:latin typeface="Arial"/>
                <a:ea typeface="+mn-lt"/>
                <a:cs typeface="Arial"/>
              </a:rPr>
              <a:t>Overview of Guidance &amp; Operational Direction </a:t>
            </a:r>
          </a:p>
        </p:txBody>
      </p:sp>
      <p:sp>
        <p:nvSpPr>
          <p:cNvPr id="9" name="TextBox 8">
            <a:extLst>
              <a:ext uri="{FF2B5EF4-FFF2-40B4-BE49-F238E27FC236}">
                <a16:creationId xmlns:a16="http://schemas.microsoft.com/office/drawing/2014/main" id="{3378E34B-92FE-4D7E-84BA-F9822FEEEB72}"/>
              </a:ext>
            </a:extLst>
          </p:cNvPr>
          <p:cNvSpPr txBox="1"/>
          <p:nvPr/>
        </p:nvSpPr>
        <p:spPr>
          <a:xfrm>
            <a:off x="317139" y="4469282"/>
            <a:ext cx="972000" cy="923330"/>
          </a:xfrm>
          <a:prstGeom prst="rect">
            <a:avLst/>
          </a:prstGeom>
          <a:noFill/>
        </p:spPr>
        <p:txBody>
          <a:bodyPr wrap="square" rtlCol="0">
            <a:spAutoFit/>
          </a:bodyPr>
          <a:lstStyle/>
          <a:p>
            <a:r>
              <a:rPr lang="en-US" sz="5400" b="1">
                <a:solidFill>
                  <a:schemeClr val="tx1">
                    <a:lumMod val="50000"/>
                    <a:lumOff val="50000"/>
                  </a:schemeClr>
                </a:solidFill>
              </a:rPr>
              <a:t>04</a:t>
            </a:r>
            <a:endParaRPr lang="en-CA" b="1">
              <a:solidFill>
                <a:schemeClr val="tx1">
                  <a:lumMod val="50000"/>
                  <a:lumOff val="50000"/>
                </a:schemeClr>
              </a:solidFill>
            </a:endParaRPr>
          </a:p>
        </p:txBody>
      </p:sp>
      <p:sp>
        <p:nvSpPr>
          <p:cNvPr id="10" name="TextBox 9">
            <a:extLst>
              <a:ext uri="{FF2B5EF4-FFF2-40B4-BE49-F238E27FC236}">
                <a16:creationId xmlns:a16="http://schemas.microsoft.com/office/drawing/2014/main" id="{DDA1FEF2-BF52-4F8A-86A0-9298DB5A2116}"/>
              </a:ext>
            </a:extLst>
          </p:cNvPr>
          <p:cNvSpPr txBox="1"/>
          <p:nvPr/>
        </p:nvSpPr>
        <p:spPr>
          <a:xfrm>
            <a:off x="1490395" y="4753589"/>
            <a:ext cx="2268000" cy="307777"/>
          </a:xfrm>
          <a:prstGeom prst="rect">
            <a:avLst/>
          </a:prstGeom>
          <a:noFill/>
        </p:spPr>
        <p:txBody>
          <a:bodyPr wrap="square" lIns="0" tIns="0" rIns="0" bIns="0" rtlCol="0">
            <a:spAutoFit/>
          </a:bodyPr>
          <a:lstStyle/>
          <a:p>
            <a:pPr defTabSz="514350"/>
            <a:r>
              <a:rPr lang="en-CA" sz="2000" b="1">
                <a:solidFill>
                  <a:srgbClr val="002060"/>
                </a:solidFill>
                <a:latin typeface="Arial"/>
                <a:ea typeface="+mn-lt"/>
                <a:cs typeface="Arial"/>
              </a:rPr>
              <a:t>Questions</a:t>
            </a:r>
          </a:p>
        </p:txBody>
      </p:sp>
      <p:sp>
        <p:nvSpPr>
          <p:cNvPr id="11" name="TextBox 10">
            <a:extLst>
              <a:ext uri="{FF2B5EF4-FFF2-40B4-BE49-F238E27FC236}">
                <a16:creationId xmlns:a16="http://schemas.microsoft.com/office/drawing/2014/main" id="{D0BE366B-BCA7-46D8-924E-BEA18BF76C66}"/>
              </a:ext>
            </a:extLst>
          </p:cNvPr>
          <p:cNvSpPr txBox="1"/>
          <p:nvPr/>
        </p:nvSpPr>
        <p:spPr>
          <a:xfrm>
            <a:off x="302744" y="5280975"/>
            <a:ext cx="972000" cy="923330"/>
          </a:xfrm>
          <a:prstGeom prst="rect">
            <a:avLst/>
          </a:prstGeom>
          <a:noFill/>
        </p:spPr>
        <p:txBody>
          <a:bodyPr wrap="square" rtlCol="0">
            <a:spAutoFit/>
          </a:bodyPr>
          <a:lstStyle/>
          <a:p>
            <a:r>
              <a:rPr lang="en-US" sz="5400" b="1">
                <a:solidFill>
                  <a:schemeClr val="tx1">
                    <a:lumMod val="50000"/>
                    <a:lumOff val="50000"/>
                  </a:schemeClr>
                </a:solidFill>
              </a:rPr>
              <a:t>05</a:t>
            </a:r>
            <a:endParaRPr lang="en-CA" b="1">
              <a:solidFill>
                <a:schemeClr val="tx1">
                  <a:lumMod val="50000"/>
                  <a:lumOff val="50000"/>
                </a:schemeClr>
              </a:solidFill>
            </a:endParaRPr>
          </a:p>
        </p:txBody>
      </p:sp>
      <p:sp>
        <p:nvSpPr>
          <p:cNvPr id="12" name="TextBox 11">
            <a:extLst>
              <a:ext uri="{FF2B5EF4-FFF2-40B4-BE49-F238E27FC236}">
                <a16:creationId xmlns:a16="http://schemas.microsoft.com/office/drawing/2014/main" id="{BFA0B2AE-2397-4F5A-B4EF-AA18CBEF98EB}"/>
              </a:ext>
            </a:extLst>
          </p:cNvPr>
          <p:cNvSpPr txBox="1"/>
          <p:nvPr/>
        </p:nvSpPr>
        <p:spPr>
          <a:xfrm>
            <a:off x="1490395" y="5585773"/>
            <a:ext cx="2268000" cy="307777"/>
          </a:xfrm>
          <a:prstGeom prst="rect">
            <a:avLst/>
          </a:prstGeom>
          <a:noFill/>
        </p:spPr>
        <p:txBody>
          <a:bodyPr wrap="square" lIns="0" tIns="0" rIns="0" bIns="0" rtlCol="0">
            <a:spAutoFit/>
          </a:bodyPr>
          <a:lstStyle/>
          <a:p>
            <a:pPr defTabSz="514350"/>
            <a:r>
              <a:rPr lang="en-CA" sz="2000" b="1">
                <a:solidFill>
                  <a:srgbClr val="002060"/>
                </a:solidFill>
                <a:latin typeface="Arial"/>
                <a:ea typeface="+mn-lt"/>
                <a:cs typeface="Arial"/>
              </a:rPr>
              <a:t>Appendix</a:t>
            </a:r>
          </a:p>
        </p:txBody>
      </p:sp>
      <p:sp>
        <p:nvSpPr>
          <p:cNvPr id="14" name="Footer Placeholder 13">
            <a:extLst>
              <a:ext uri="{FF2B5EF4-FFF2-40B4-BE49-F238E27FC236}">
                <a16:creationId xmlns:a16="http://schemas.microsoft.com/office/drawing/2014/main" id="{E9ADE3DF-5A0A-4262-9668-2F39528A1523}"/>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
        <p:nvSpPr>
          <p:cNvPr id="15" name="TextBox 14">
            <a:extLst>
              <a:ext uri="{FF2B5EF4-FFF2-40B4-BE49-F238E27FC236}">
                <a16:creationId xmlns:a16="http://schemas.microsoft.com/office/drawing/2014/main" id="{BBBFA7AE-54EF-4760-9836-8537349A2139}"/>
              </a:ext>
            </a:extLst>
          </p:cNvPr>
          <p:cNvSpPr txBox="1"/>
          <p:nvPr/>
        </p:nvSpPr>
        <p:spPr>
          <a:xfrm>
            <a:off x="319910" y="3657588"/>
            <a:ext cx="972000" cy="923330"/>
          </a:xfrm>
          <a:prstGeom prst="rect">
            <a:avLst/>
          </a:prstGeom>
          <a:noFill/>
        </p:spPr>
        <p:txBody>
          <a:bodyPr wrap="square" rtlCol="0">
            <a:spAutoFit/>
          </a:bodyPr>
          <a:lstStyle/>
          <a:p>
            <a:r>
              <a:rPr lang="en-US" sz="5400" b="1">
                <a:solidFill>
                  <a:schemeClr val="tx1">
                    <a:lumMod val="50000"/>
                    <a:lumOff val="50000"/>
                  </a:schemeClr>
                </a:solidFill>
              </a:rPr>
              <a:t>03</a:t>
            </a:r>
            <a:endParaRPr lang="en-CA" b="1">
              <a:solidFill>
                <a:schemeClr val="tx1">
                  <a:lumMod val="50000"/>
                  <a:lumOff val="50000"/>
                </a:schemeClr>
              </a:solidFill>
            </a:endParaRPr>
          </a:p>
        </p:txBody>
      </p:sp>
      <p:sp>
        <p:nvSpPr>
          <p:cNvPr id="16" name="TextBox 15">
            <a:extLst>
              <a:ext uri="{FF2B5EF4-FFF2-40B4-BE49-F238E27FC236}">
                <a16:creationId xmlns:a16="http://schemas.microsoft.com/office/drawing/2014/main" id="{2DD0D78D-B1A8-4DCE-BF65-21474462D1AC}"/>
              </a:ext>
            </a:extLst>
          </p:cNvPr>
          <p:cNvSpPr txBox="1"/>
          <p:nvPr/>
        </p:nvSpPr>
        <p:spPr>
          <a:xfrm>
            <a:off x="1493165" y="3159420"/>
            <a:ext cx="6452335" cy="307777"/>
          </a:xfrm>
          <a:prstGeom prst="rect">
            <a:avLst/>
          </a:prstGeom>
          <a:noFill/>
        </p:spPr>
        <p:txBody>
          <a:bodyPr wrap="square" lIns="0" tIns="0" rIns="0" bIns="0" rtlCol="0">
            <a:spAutoFit/>
          </a:bodyPr>
          <a:lstStyle/>
          <a:p>
            <a:pPr defTabSz="514350"/>
            <a:r>
              <a:rPr lang="en-CA" sz="2000" b="1">
                <a:solidFill>
                  <a:srgbClr val="002060"/>
                </a:solidFill>
                <a:latin typeface="Arial"/>
                <a:ea typeface="+mn-lt"/>
                <a:cs typeface="Arial"/>
              </a:rPr>
              <a:t>MCCSS COVID-19 Response Management Activities</a:t>
            </a:r>
          </a:p>
        </p:txBody>
      </p:sp>
    </p:spTree>
    <p:extLst>
      <p:ext uri="{BB962C8B-B14F-4D97-AF65-F5344CB8AC3E}">
        <p14:creationId xmlns:p14="http://schemas.microsoft.com/office/powerpoint/2010/main" val="95745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0FBF37-A2FB-491F-B159-911AD7D141F0}"/>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D752A8B3-0780-4DAB-9C3F-301DEB86CBF2}"/>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03470B-FA9B-4389-9783-AE701AC66625}"/>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5" name="Slide Number Placeholder 4">
            <a:extLst>
              <a:ext uri="{FF2B5EF4-FFF2-40B4-BE49-F238E27FC236}">
                <a16:creationId xmlns:a16="http://schemas.microsoft.com/office/drawing/2014/main" id="{986059C1-A3D9-4C3D-B3FB-231CB664D716}"/>
              </a:ext>
            </a:extLst>
          </p:cNvPr>
          <p:cNvSpPr>
            <a:spLocks noGrp="1"/>
          </p:cNvSpPr>
          <p:nvPr>
            <p:ph type="sldNum" sz="quarter" idx="12"/>
          </p:nvPr>
        </p:nvSpPr>
        <p:spPr/>
        <p:txBody>
          <a:bodyPr/>
          <a:lstStyle/>
          <a:p>
            <a:fld id="{9CAA33A2-411E-8443-83D0-3263C24E97A5}" type="slidenum">
              <a:rPr lang="en-US" smtClean="0"/>
              <a:pPr/>
              <a:t>20</a:t>
            </a:fld>
            <a:endParaRPr lang="en-US"/>
          </a:p>
        </p:txBody>
      </p:sp>
      <p:sp>
        <p:nvSpPr>
          <p:cNvPr id="7" name="Title 1">
            <a:extLst>
              <a:ext uri="{FF2B5EF4-FFF2-40B4-BE49-F238E27FC236}">
                <a16:creationId xmlns:a16="http://schemas.microsoft.com/office/drawing/2014/main" id="{1C78855C-6030-42C8-8FEC-D5F8419FE77F}"/>
              </a:ext>
            </a:extLst>
          </p:cNvPr>
          <p:cNvSpPr>
            <a:spLocks noGrp="1"/>
          </p:cNvSpPr>
          <p:nvPr>
            <p:ph type="title"/>
          </p:nvPr>
        </p:nvSpPr>
        <p:spPr>
          <a:xfrm>
            <a:off x="352140" y="216272"/>
            <a:ext cx="6280293" cy="777218"/>
          </a:xfrm>
        </p:spPr>
        <p:txBody>
          <a:bodyPr>
            <a:noAutofit/>
          </a:bodyPr>
          <a:lstStyle/>
          <a:p>
            <a:r>
              <a:rPr lang="en-CA">
                <a:latin typeface="Calibri"/>
                <a:cs typeface="Calibri"/>
              </a:rPr>
              <a:t>03. Screening</a:t>
            </a:r>
            <a:endParaRPr lang="en-CA"/>
          </a:p>
        </p:txBody>
      </p:sp>
      <p:sp>
        <p:nvSpPr>
          <p:cNvPr id="13" name="Content Placeholder 2">
            <a:extLst>
              <a:ext uri="{FF2B5EF4-FFF2-40B4-BE49-F238E27FC236}">
                <a16:creationId xmlns:a16="http://schemas.microsoft.com/office/drawing/2014/main" id="{7E84E49F-2D75-40CD-93AB-AFE7C47ADA12}"/>
              </a:ext>
            </a:extLst>
          </p:cNvPr>
          <p:cNvSpPr txBox="1">
            <a:spLocks/>
          </p:cNvSpPr>
          <p:nvPr/>
        </p:nvSpPr>
        <p:spPr>
          <a:xfrm>
            <a:off x="41115" y="1283656"/>
            <a:ext cx="3889551" cy="4938545"/>
          </a:xfrm>
          <a:prstGeom prst="rect">
            <a:avLst/>
          </a:prstGeom>
        </p:spPr>
        <p:txBody>
          <a:bodyPr vert="horz" lIns="68580" tIns="34290" rIns="3600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Pct val="100000"/>
            </a:pPr>
            <a:r>
              <a:rPr lang="en-CA" b="1"/>
              <a:t>Daily screenings</a:t>
            </a:r>
          </a:p>
          <a:p>
            <a:pPr marL="285750" indent="-285750">
              <a:buClrTx/>
              <a:buSzPct val="100000"/>
              <a:buFont typeface="Wingdings" panose="05000000000000000000" pitchFamily="2" charset="2"/>
              <a:buChar char="§"/>
            </a:pPr>
            <a:r>
              <a:rPr lang="en-CA"/>
              <a:t>Residents, staff and essential visitors should be screened twice daily for COVID-19 signs and symptoms</a:t>
            </a:r>
          </a:p>
          <a:p>
            <a:pPr marL="285750" indent="-285750">
              <a:buClrTx/>
              <a:buSzPct val="100000"/>
              <a:buFont typeface="Wingdings" panose="05000000000000000000" pitchFamily="2" charset="2"/>
              <a:buChar char="§"/>
            </a:pPr>
            <a:r>
              <a:rPr lang="en-CA"/>
              <a:t>Staff and essential visitors should be screened at the start and end of each shift or visit</a:t>
            </a:r>
          </a:p>
          <a:p>
            <a:pPr>
              <a:buClrTx/>
              <a:buSzPct val="100000"/>
            </a:pPr>
            <a:r>
              <a:rPr lang="en-US" b="1">
                <a:cs typeface="Calibri" panose="020F0502020204030204"/>
              </a:rPr>
              <a:t>Positive screenings</a:t>
            </a:r>
          </a:p>
          <a:p>
            <a:pPr marL="285750" indent="-285750">
              <a:buClrTx/>
              <a:buFont typeface="Wingdings" panose="05000000000000000000" pitchFamily="2" charset="2"/>
              <a:buChar char="§"/>
            </a:pPr>
            <a:r>
              <a:rPr lang="en-CA">
                <a:cs typeface="Calibri" panose="020F0502020204030204"/>
              </a:rPr>
              <a:t>If a resident develops signs and symptoms, they should be placed in a single room with a door that closes </a:t>
            </a:r>
          </a:p>
          <a:p>
            <a:pPr marL="285750" indent="-285750">
              <a:buClrTx/>
              <a:buFont typeface="Wingdings" panose="05000000000000000000" pitchFamily="2" charset="2"/>
              <a:buChar char="§"/>
            </a:pPr>
            <a:r>
              <a:rPr lang="en-CA"/>
              <a:t>If staff or an essential visitor develops signs or symptoms, they should tell their supervisor immediately and separate themselves from others, and contact their primary care provider or Telehealth Ontario</a:t>
            </a:r>
            <a:endParaRPr lang="en-US">
              <a:cs typeface="Calibri" panose="020F0502020204030204"/>
            </a:endParaRPr>
          </a:p>
          <a:p>
            <a:pPr marL="535781" lvl="1" indent="-264319">
              <a:buFont typeface="Courier New" panose="02070309020205020404" pitchFamily="49" charset="0"/>
              <a:buChar char="o"/>
            </a:pPr>
            <a:endParaRPr lang="en-US" sz="1050">
              <a:ea typeface="+mn-lt"/>
              <a:cs typeface="+mn-lt"/>
            </a:endParaRPr>
          </a:p>
          <a:p>
            <a:pPr marL="21431" indent="-264319">
              <a:buFont typeface="Courier New" panose="02070309020205020404" pitchFamily="49" charset="0"/>
              <a:buChar char="o"/>
            </a:pPr>
            <a:endParaRPr lang="en-US" sz="1050">
              <a:ea typeface="+mn-lt"/>
              <a:cs typeface="+mn-lt"/>
            </a:endParaRPr>
          </a:p>
        </p:txBody>
      </p:sp>
      <p:sp>
        <p:nvSpPr>
          <p:cNvPr id="2" name="Rectangle 1">
            <a:extLst>
              <a:ext uri="{FF2B5EF4-FFF2-40B4-BE49-F238E27FC236}">
                <a16:creationId xmlns:a16="http://schemas.microsoft.com/office/drawing/2014/main" id="{6D42C6BE-0660-491E-B8E4-7DDF57250BE3}"/>
              </a:ext>
            </a:extLst>
          </p:cNvPr>
          <p:cNvSpPr/>
          <p:nvPr/>
        </p:nvSpPr>
        <p:spPr>
          <a:xfrm>
            <a:off x="4161143" y="1486853"/>
            <a:ext cx="4890943" cy="3219343"/>
          </a:xfrm>
          <a:prstGeom prst="rect">
            <a:avLst/>
          </a:prstGeom>
        </p:spPr>
        <p:txBody>
          <a:bodyPr wrap="square">
            <a:spAutoFit/>
          </a:bodyPr>
          <a:lstStyle/>
          <a:p>
            <a:pPr marL="285750" indent="-285750">
              <a:lnSpc>
                <a:spcPct val="90000"/>
              </a:lnSpc>
              <a:spcBef>
                <a:spcPts val="1000"/>
              </a:spcBef>
              <a:buSzPct val="100000"/>
              <a:buFont typeface="Wingdings" panose="05000000000000000000" pitchFamily="2" charset="2"/>
              <a:buChar char="§"/>
            </a:pPr>
            <a:r>
              <a:rPr lang="en-CA"/>
              <a:t>Screen residents, essential visitors and staff twice per day for symptoms, including fever </a:t>
            </a:r>
          </a:p>
          <a:p>
            <a:pPr marL="285750" indent="-285750">
              <a:lnSpc>
                <a:spcPct val="90000"/>
              </a:lnSpc>
              <a:spcBef>
                <a:spcPts val="1000"/>
              </a:spcBef>
              <a:buSzPct val="100000"/>
              <a:buFont typeface="Wingdings" panose="05000000000000000000" pitchFamily="2" charset="2"/>
              <a:buChar char="§"/>
            </a:pPr>
            <a:r>
              <a:rPr lang="en-US"/>
              <a:t>Residents and staff who do not pass this screen should be treated as though they may have COVID-19</a:t>
            </a:r>
          </a:p>
          <a:p>
            <a:pPr marL="285750" indent="-285750">
              <a:lnSpc>
                <a:spcPct val="90000"/>
              </a:lnSpc>
              <a:spcBef>
                <a:spcPts val="1000"/>
              </a:spcBef>
              <a:buSzPct val="100000"/>
              <a:buFont typeface="Wingdings" panose="05000000000000000000" pitchFamily="2" charset="2"/>
              <a:buChar char="§"/>
            </a:pPr>
            <a:r>
              <a:rPr lang="en-CA"/>
              <a:t>Suspected or confirmed cases of COVID-19 among staff, essential visitors or residents are serious occurrences and are required to be reported both to MCCSS and your local public health unit</a:t>
            </a:r>
            <a:r>
              <a:rPr lang="en-US"/>
              <a:t> </a:t>
            </a:r>
            <a:endParaRPr lang="en-CA"/>
          </a:p>
          <a:p>
            <a:pPr marL="285750" indent="-285750">
              <a:lnSpc>
                <a:spcPct val="90000"/>
              </a:lnSpc>
              <a:spcBef>
                <a:spcPts val="1000"/>
              </a:spcBef>
              <a:buSzPct val="100000"/>
              <a:buFont typeface="Wingdings" panose="05000000000000000000" pitchFamily="2" charset="2"/>
              <a:buChar char="§"/>
            </a:pPr>
            <a:endParaRPr lang="en-US">
              <a:cs typeface="Calibri" panose="020F0502020204030204"/>
            </a:endParaRPr>
          </a:p>
        </p:txBody>
      </p:sp>
      <p:sp>
        <p:nvSpPr>
          <p:cNvPr id="10" name="TextBox 9">
            <a:extLst>
              <a:ext uri="{FF2B5EF4-FFF2-40B4-BE49-F238E27FC236}">
                <a16:creationId xmlns:a16="http://schemas.microsoft.com/office/drawing/2014/main" id="{FF3C97E2-CB92-4796-9B79-F4E6A490F811}"/>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
        <p:nvSpPr>
          <p:cNvPr id="3" name="Footer Placeholder 2">
            <a:extLst>
              <a:ext uri="{FF2B5EF4-FFF2-40B4-BE49-F238E27FC236}">
                <a16:creationId xmlns:a16="http://schemas.microsoft.com/office/drawing/2014/main" id="{30820E47-81B3-446D-B1E7-81D542E8A351}"/>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25119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CC135-15EB-4B3E-A72A-0D70547B071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9497FE6C-9506-4E70-8ED5-FE68C57194BC}"/>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6A648-D426-4243-BA40-8E1320FB6075}"/>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5" name="Slide Number Placeholder 4">
            <a:extLst>
              <a:ext uri="{FF2B5EF4-FFF2-40B4-BE49-F238E27FC236}">
                <a16:creationId xmlns:a16="http://schemas.microsoft.com/office/drawing/2014/main" id="{BA57359F-1B2D-4EF9-9D5C-8D71754DDB4F}"/>
              </a:ext>
            </a:extLst>
          </p:cNvPr>
          <p:cNvSpPr>
            <a:spLocks noGrp="1"/>
          </p:cNvSpPr>
          <p:nvPr>
            <p:ph type="sldNum" sz="quarter" idx="12"/>
          </p:nvPr>
        </p:nvSpPr>
        <p:spPr/>
        <p:txBody>
          <a:bodyPr/>
          <a:lstStyle/>
          <a:p>
            <a:fld id="{9CAA33A2-411E-8443-83D0-3263C24E97A5}" type="slidenum">
              <a:rPr lang="en-US" smtClean="0"/>
              <a:pPr/>
              <a:t>21</a:t>
            </a:fld>
            <a:endParaRPr lang="en-US"/>
          </a:p>
        </p:txBody>
      </p:sp>
      <p:sp>
        <p:nvSpPr>
          <p:cNvPr id="6" name="Footer Placeholder 5">
            <a:extLst>
              <a:ext uri="{FF2B5EF4-FFF2-40B4-BE49-F238E27FC236}">
                <a16:creationId xmlns:a16="http://schemas.microsoft.com/office/drawing/2014/main" id="{4EFCD9BC-5388-456B-B044-66009B7490FD}"/>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E3D61B31-EB73-4A0F-A664-B48554720F79}"/>
              </a:ext>
            </a:extLst>
          </p:cNvPr>
          <p:cNvSpPr>
            <a:spLocks noGrp="1"/>
          </p:cNvSpPr>
          <p:nvPr>
            <p:ph type="title"/>
          </p:nvPr>
        </p:nvSpPr>
        <p:spPr>
          <a:xfrm>
            <a:off x="347295" y="216272"/>
            <a:ext cx="8364071" cy="777218"/>
          </a:xfrm>
        </p:spPr>
        <p:txBody>
          <a:bodyPr>
            <a:noAutofit/>
          </a:bodyPr>
          <a:lstStyle/>
          <a:p>
            <a:r>
              <a:rPr lang="en-CA">
                <a:latin typeface="Calibri"/>
                <a:cs typeface="Calibri"/>
              </a:rPr>
              <a:t>04. Caring for Residents that Need to Self Isolate</a:t>
            </a:r>
            <a:endParaRPr lang="en-CA"/>
          </a:p>
        </p:txBody>
      </p:sp>
      <p:sp>
        <p:nvSpPr>
          <p:cNvPr id="12" name="Content Placeholder 11">
            <a:extLst>
              <a:ext uri="{FF2B5EF4-FFF2-40B4-BE49-F238E27FC236}">
                <a16:creationId xmlns:a16="http://schemas.microsoft.com/office/drawing/2014/main" id="{AF9A5B12-3ABE-44BB-92CD-CD3618EE86FF}"/>
              </a:ext>
            </a:extLst>
          </p:cNvPr>
          <p:cNvSpPr>
            <a:spLocks noGrp="1"/>
          </p:cNvSpPr>
          <p:nvPr>
            <p:ph idx="1"/>
          </p:nvPr>
        </p:nvSpPr>
        <p:spPr>
          <a:xfrm>
            <a:off x="-1" y="1285418"/>
            <a:ext cx="4032265" cy="4991183"/>
          </a:xfrm>
        </p:spPr>
        <p:txBody>
          <a:bodyPr lIns="72000" rIns="36000" bIns="0">
            <a:noAutofit/>
          </a:bodyPr>
          <a:lstStyle/>
          <a:p>
            <a:pPr lvl="0">
              <a:spcBef>
                <a:spcPts val="600"/>
              </a:spcBef>
              <a:buClrTx/>
              <a:buSzPct val="100000"/>
            </a:pPr>
            <a:r>
              <a:rPr lang="en-CA" b="1"/>
              <a:t>Self-isolation</a:t>
            </a:r>
          </a:p>
          <a:p>
            <a:pPr marL="285750" lvl="0" indent="-285750">
              <a:spcBef>
                <a:spcPts val="600"/>
              </a:spcBef>
              <a:buClrTx/>
              <a:buSzPct val="100000"/>
              <a:buFont typeface="Wingdings" panose="05000000000000000000" pitchFamily="2" charset="2"/>
              <a:buChar char="§"/>
            </a:pPr>
            <a:r>
              <a:rPr lang="en-CA"/>
              <a:t>Residents should self-isolate if they feel unwell, are awaiting test results, or have tested positive for COVID-19</a:t>
            </a:r>
          </a:p>
          <a:p>
            <a:pPr>
              <a:spcBef>
                <a:spcPts val="600"/>
              </a:spcBef>
              <a:buClrTx/>
              <a:buSzPct val="100000"/>
            </a:pPr>
            <a:r>
              <a:rPr lang="en-CA" b="1"/>
              <a:t>Maintaining physical distance</a:t>
            </a:r>
            <a:r>
              <a:rPr lang="en-CA"/>
              <a:t> </a:t>
            </a:r>
          </a:p>
          <a:p>
            <a:pPr marL="285750" indent="-285750">
              <a:spcBef>
                <a:spcPts val="600"/>
              </a:spcBef>
              <a:buClrTx/>
              <a:buSzPct val="100000"/>
              <a:buFont typeface="Wingdings" panose="05000000000000000000" pitchFamily="2" charset="2"/>
              <a:buChar char="§"/>
            </a:pPr>
            <a:r>
              <a:rPr lang="en-CA"/>
              <a:t>Residents may be grouped with others who are in the same situation as them, if there is not enough space to self-isolate</a:t>
            </a:r>
          </a:p>
          <a:p>
            <a:pPr marL="285750" indent="-285750">
              <a:spcBef>
                <a:spcPts val="600"/>
              </a:spcBef>
              <a:buClrTx/>
              <a:buSzPct val="100000"/>
              <a:buFont typeface="Wingdings" panose="05000000000000000000" pitchFamily="2" charset="2"/>
              <a:buChar char="§"/>
            </a:pPr>
            <a:r>
              <a:rPr lang="en-CA"/>
              <a:t>Where residents are grouped, maintain as much distance as possible from other individuals of groups </a:t>
            </a:r>
            <a:r>
              <a:rPr lang="en-US"/>
              <a:t> </a:t>
            </a:r>
          </a:p>
          <a:p>
            <a:pPr>
              <a:spcBef>
                <a:spcPts val="600"/>
              </a:spcBef>
              <a:buClrTx/>
              <a:buSzPct val="100000"/>
            </a:pPr>
            <a:r>
              <a:rPr lang="en-CA" b="1"/>
              <a:t>Providing direct care</a:t>
            </a:r>
          </a:p>
          <a:p>
            <a:pPr marL="285750" indent="-285750">
              <a:spcBef>
                <a:spcPts val="600"/>
              </a:spcBef>
              <a:buClrTx/>
              <a:buSzPct val="100000"/>
              <a:buFont typeface="Wingdings" panose="05000000000000000000" pitchFamily="2" charset="2"/>
              <a:buChar char="§"/>
            </a:pPr>
            <a:r>
              <a:rPr lang="en-CA"/>
              <a:t>Staff providing direct care should take appropriate precautions depending on the nature of the planned interaction and what is known about the health status of the resident</a:t>
            </a:r>
            <a:endParaRPr lang="en-US"/>
          </a:p>
        </p:txBody>
      </p:sp>
      <p:sp>
        <p:nvSpPr>
          <p:cNvPr id="8" name="Content Placeholder 2">
            <a:extLst>
              <a:ext uri="{FF2B5EF4-FFF2-40B4-BE49-F238E27FC236}">
                <a16:creationId xmlns:a16="http://schemas.microsoft.com/office/drawing/2014/main" id="{56182227-041E-415E-B77B-73EA2B764125}"/>
              </a:ext>
            </a:extLst>
          </p:cNvPr>
          <p:cNvSpPr txBox="1">
            <a:spLocks/>
          </p:cNvSpPr>
          <p:nvPr/>
        </p:nvSpPr>
        <p:spPr>
          <a:xfrm>
            <a:off x="4142529" y="1456127"/>
            <a:ext cx="4612024" cy="1908000"/>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ClrTx/>
              <a:buSzPct val="100000"/>
              <a:buFont typeface="Wingdings" panose="05000000000000000000" pitchFamily="2" charset="2"/>
              <a:buChar char="§"/>
            </a:pPr>
            <a:r>
              <a:rPr lang="en-CA"/>
              <a:t>Isolate any residents who are showing signs and symptoms of COVID-19 and/or who are awaiting test results </a:t>
            </a:r>
          </a:p>
          <a:p>
            <a:pPr marL="285750" indent="-285750" fontAlgn="base">
              <a:buClrTx/>
              <a:buSzPct val="100000"/>
              <a:buFont typeface="Wingdings" panose="05000000000000000000" pitchFamily="2" charset="2"/>
              <a:buChar char="§"/>
            </a:pPr>
            <a:r>
              <a:rPr lang="en-CA"/>
              <a:t>Testing should be facilitated for any resident who is symptomatic </a:t>
            </a:r>
          </a:p>
          <a:p>
            <a:pPr indent="-228600" fontAlgn="base">
              <a:buClrTx/>
            </a:pPr>
            <a:endParaRPr lang="en-CA"/>
          </a:p>
          <a:p>
            <a:pPr lvl="1" fontAlgn="base"/>
            <a:endParaRPr lang="en-CA"/>
          </a:p>
          <a:p>
            <a:pPr marL="21431" indent="-264319">
              <a:buFont typeface="Courier New" panose="02070309020205020404" pitchFamily="49" charset="0"/>
              <a:buChar char="o"/>
            </a:pPr>
            <a:endParaRPr lang="en-US" sz="1050">
              <a:ea typeface="+mn-lt"/>
              <a:cs typeface="+mn-lt"/>
            </a:endParaRPr>
          </a:p>
        </p:txBody>
      </p:sp>
      <p:sp>
        <p:nvSpPr>
          <p:cNvPr id="11" name="TextBox 10">
            <a:extLst>
              <a:ext uri="{FF2B5EF4-FFF2-40B4-BE49-F238E27FC236}">
                <a16:creationId xmlns:a16="http://schemas.microsoft.com/office/drawing/2014/main" id="{807F93A2-9821-47AB-B9B7-E6A97DAD28F8}"/>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152811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20FB0E-34B3-4D99-B49F-DC0C96BB0A8B}"/>
              </a:ext>
            </a:extLst>
          </p:cNvPr>
          <p:cNvSpPr/>
          <p:nvPr/>
        </p:nvSpPr>
        <p:spPr>
          <a:xfrm>
            <a:off x="4032265" y="792550"/>
            <a:ext cx="5148000" cy="547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B806C3B9-F2E7-42BD-87C4-E8FDF3DCB173}"/>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6813611-8FE0-4108-A246-A1904053F6B7}"/>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en-US" smtClean="0"/>
              <a:pPr/>
              <a:t>22</a:t>
            </a:fld>
            <a:endParaRPr lang="en-US"/>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47295" y="216272"/>
            <a:ext cx="6280293" cy="777218"/>
          </a:xfrm>
        </p:spPr>
        <p:txBody>
          <a:bodyPr>
            <a:noAutofit/>
          </a:bodyPr>
          <a:lstStyle/>
          <a:p>
            <a:r>
              <a:rPr lang="en-CA">
                <a:latin typeface="Calibri"/>
                <a:cs typeface="Calibri"/>
              </a:rPr>
              <a:t>05. Reporting</a:t>
            </a:r>
            <a:endParaRPr lang="en-CA"/>
          </a:p>
        </p:txBody>
      </p:sp>
      <p:sp>
        <p:nvSpPr>
          <p:cNvPr id="13" name="Content Placeholder 11">
            <a:extLst>
              <a:ext uri="{FF2B5EF4-FFF2-40B4-BE49-F238E27FC236}">
                <a16:creationId xmlns:a16="http://schemas.microsoft.com/office/drawing/2014/main" id="{A1F14D86-C1B2-4B15-A67C-12B5983B8AB6}"/>
              </a:ext>
            </a:extLst>
          </p:cNvPr>
          <p:cNvSpPr txBox="1">
            <a:spLocks/>
          </p:cNvSpPr>
          <p:nvPr/>
        </p:nvSpPr>
        <p:spPr>
          <a:xfrm>
            <a:off x="0" y="1452492"/>
            <a:ext cx="3995998" cy="4827713"/>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Tx/>
              <a:buSzPct val="100000"/>
            </a:pPr>
            <a:r>
              <a:rPr lang="en-CA" b="1"/>
              <a:t>Duty to report</a:t>
            </a:r>
          </a:p>
          <a:p>
            <a:pPr marL="285750" indent="-285750">
              <a:lnSpc>
                <a:spcPct val="100000"/>
              </a:lnSpc>
              <a:buClrTx/>
              <a:buSzPct val="100000"/>
              <a:buFont typeface="Wingdings" panose="05000000000000000000" pitchFamily="2" charset="2"/>
              <a:buChar char="§"/>
            </a:pPr>
            <a:r>
              <a:rPr lang="en-CA"/>
              <a:t>COVID-19 is designated as a disease of public health significance and reportable under the Health Protection and Promotion Act</a:t>
            </a:r>
            <a:endParaRPr lang="en-US"/>
          </a:p>
          <a:p>
            <a:pPr>
              <a:lnSpc>
                <a:spcPct val="100000"/>
              </a:lnSpc>
              <a:buClrTx/>
              <a:buSzPct val="100000"/>
            </a:pPr>
            <a:r>
              <a:rPr lang="en-US" b="1"/>
              <a:t>Contacting public health</a:t>
            </a:r>
          </a:p>
          <a:p>
            <a:pPr marL="285750" indent="-285750">
              <a:lnSpc>
                <a:spcPct val="100000"/>
              </a:lnSpc>
              <a:buClrTx/>
              <a:buSzPct val="100000"/>
              <a:buFont typeface="Wingdings" panose="05000000000000000000" pitchFamily="2" charset="2"/>
              <a:buChar char="§"/>
            </a:pPr>
            <a:r>
              <a:rPr lang="en-US"/>
              <a:t>Work with the local public health unit to </a:t>
            </a:r>
            <a:r>
              <a:rPr lang="en-CA"/>
              <a:t>facilitate timely contact tracing and outbreak management</a:t>
            </a:r>
          </a:p>
          <a:p>
            <a:pPr marL="285750" indent="-285750">
              <a:lnSpc>
                <a:spcPct val="100000"/>
              </a:lnSpc>
              <a:buClrTx/>
              <a:buSzPct val="100000"/>
              <a:buFont typeface="Wingdings" panose="05000000000000000000" pitchFamily="2" charset="2"/>
              <a:buChar char="§"/>
            </a:pPr>
            <a:r>
              <a:rPr lang="en-CA"/>
              <a:t>Indicate the type of care setting to assist with public health tracking of cases</a:t>
            </a:r>
          </a:p>
        </p:txBody>
      </p:sp>
      <p:sp>
        <p:nvSpPr>
          <p:cNvPr id="2" name="Rectangle 1">
            <a:extLst>
              <a:ext uri="{FF2B5EF4-FFF2-40B4-BE49-F238E27FC236}">
                <a16:creationId xmlns:a16="http://schemas.microsoft.com/office/drawing/2014/main" id="{4590AA1B-01C8-4DED-AFFE-FB5B936213C5}"/>
              </a:ext>
            </a:extLst>
          </p:cNvPr>
          <p:cNvSpPr/>
          <p:nvPr/>
        </p:nvSpPr>
        <p:spPr>
          <a:xfrm>
            <a:off x="3975114" y="1298161"/>
            <a:ext cx="5148000" cy="4644000"/>
          </a:xfrm>
          <a:prstGeom prst="rect">
            <a:avLst/>
          </a:prstGeom>
        </p:spPr>
        <p:txBody>
          <a:bodyPr wrap="square" tIns="0" rIns="0" bIns="0">
            <a:noAutofit/>
          </a:bodyPr>
          <a:lstStyle/>
          <a:p>
            <a:pPr marL="285750" lvl="0" indent="-285750" fontAlgn="base">
              <a:lnSpc>
                <a:spcPts val="2000"/>
              </a:lnSpc>
              <a:spcBef>
                <a:spcPts val="600"/>
              </a:spcBef>
              <a:spcAft>
                <a:spcPts val="300"/>
              </a:spcAft>
              <a:buClrTx/>
              <a:buFont typeface="Wingdings" panose="05000000000000000000" pitchFamily="2" charset="2"/>
              <a:buChar char="§"/>
            </a:pPr>
            <a:r>
              <a:rPr lang="en-CA" sz="1760"/>
              <a:t>Where you become aware that </a:t>
            </a:r>
            <a:r>
              <a:rPr lang="en-CA" sz="1760" b="1">
                <a:solidFill>
                  <a:srgbClr val="002060"/>
                </a:solidFill>
              </a:rPr>
              <a:t>a resident, staff or essential visitor </a:t>
            </a:r>
            <a:r>
              <a:rPr lang="en-CA" sz="1760"/>
              <a:t>has or may have COVID-19:</a:t>
            </a:r>
            <a:r>
              <a:rPr lang="en-US" sz="1760"/>
              <a:t> </a:t>
            </a:r>
            <a:endParaRPr lang="en-CA" sz="1760"/>
          </a:p>
          <a:p>
            <a:pPr marL="742950" lvl="1" indent="-285750" fontAlgn="base">
              <a:lnSpc>
                <a:spcPts val="2000"/>
              </a:lnSpc>
              <a:spcAft>
                <a:spcPts val="300"/>
              </a:spcAft>
              <a:buFont typeface="Wingdings" panose="05000000000000000000" pitchFamily="2" charset="2"/>
              <a:buChar char="§"/>
            </a:pPr>
            <a:r>
              <a:rPr lang="en-CA" sz="1760"/>
              <a:t>Contact your local public health unit to facilitate timely outbreak management</a:t>
            </a:r>
            <a:r>
              <a:rPr lang="en-US" sz="1760"/>
              <a:t> </a:t>
            </a:r>
            <a:endParaRPr lang="en-CA" sz="1760"/>
          </a:p>
          <a:p>
            <a:pPr marL="742950" lvl="1" indent="-285750" fontAlgn="base">
              <a:lnSpc>
                <a:spcPts val="2000"/>
              </a:lnSpc>
              <a:spcAft>
                <a:spcPts val="300"/>
              </a:spcAft>
              <a:buFont typeface="Wingdings" panose="05000000000000000000" pitchFamily="2" charset="2"/>
              <a:buChar char="§"/>
            </a:pPr>
            <a:r>
              <a:rPr lang="en-CA" sz="1760"/>
              <a:t>Advise your MCCSS program supervisor</a:t>
            </a:r>
            <a:r>
              <a:rPr lang="en-US" sz="1760"/>
              <a:t> </a:t>
            </a:r>
            <a:endParaRPr lang="en-CA" sz="1760"/>
          </a:p>
          <a:p>
            <a:pPr marL="742950" lvl="1" indent="-285750" fontAlgn="base">
              <a:lnSpc>
                <a:spcPts val="2000"/>
              </a:lnSpc>
              <a:spcAft>
                <a:spcPts val="300"/>
              </a:spcAft>
              <a:buFont typeface="Wingdings" panose="05000000000000000000" pitchFamily="2" charset="2"/>
              <a:buChar char="§"/>
            </a:pPr>
            <a:r>
              <a:rPr lang="en-CA" sz="1760"/>
              <a:t>Complete a Serious Occurrence Report</a:t>
            </a:r>
          </a:p>
          <a:p>
            <a:pPr marL="285750" indent="-285750" fontAlgn="base">
              <a:lnSpc>
                <a:spcPts val="2000"/>
              </a:lnSpc>
              <a:spcBef>
                <a:spcPts val="600"/>
              </a:spcBef>
              <a:spcAft>
                <a:spcPts val="300"/>
              </a:spcAft>
              <a:buFont typeface="Wingdings" panose="05000000000000000000" pitchFamily="2" charset="2"/>
              <a:buChar char="§"/>
            </a:pPr>
            <a:r>
              <a:rPr lang="en-CA" sz="1760"/>
              <a:t>Isolate any residents who are showing signs and symptoms of COVID-19 and/or who are awaiting test results </a:t>
            </a:r>
          </a:p>
          <a:p>
            <a:pPr marL="285750" indent="-285750" fontAlgn="base">
              <a:lnSpc>
                <a:spcPts val="2000"/>
              </a:lnSpc>
              <a:spcBef>
                <a:spcPts val="600"/>
              </a:spcBef>
              <a:spcAft>
                <a:spcPts val="300"/>
              </a:spcAft>
              <a:buFont typeface="Wingdings" panose="05000000000000000000" pitchFamily="2" charset="2"/>
              <a:buChar char="§"/>
            </a:pPr>
            <a:r>
              <a:rPr lang="en-CA" sz="1760"/>
              <a:t>When a staff member has/may have COVID-19, they must tell their supervisor, go home and contact their primary care provider or Telehealth Ontario</a:t>
            </a:r>
          </a:p>
          <a:p>
            <a:pPr marL="285750" indent="-285750" fontAlgn="base">
              <a:lnSpc>
                <a:spcPts val="2000"/>
              </a:lnSpc>
              <a:spcBef>
                <a:spcPts val="600"/>
              </a:spcBef>
              <a:spcAft>
                <a:spcPts val="300"/>
              </a:spcAft>
              <a:buFont typeface="Wingdings" panose="05000000000000000000" pitchFamily="2" charset="2"/>
              <a:buChar char="§"/>
            </a:pPr>
            <a:r>
              <a:rPr lang="en-CA" sz="1760"/>
              <a:t>If an employer is advised that a worker has an illness due to exposure in the workplace, employer must notify the Ministry of Labour, Training and Skills Development in writing within four days</a:t>
            </a:r>
          </a:p>
        </p:txBody>
      </p:sp>
      <p:sp>
        <p:nvSpPr>
          <p:cNvPr id="11" name="TextBox 10">
            <a:extLst>
              <a:ext uri="{FF2B5EF4-FFF2-40B4-BE49-F238E27FC236}">
                <a16:creationId xmlns:a16="http://schemas.microsoft.com/office/drawing/2014/main" id="{28E50024-B740-4E75-B855-9E66C4125CE2}"/>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383709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en-US" smtClean="0"/>
              <a:pPr/>
              <a:t>23</a:t>
            </a:fld>
            <a:endParaRPr lang="en-US"/>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6280293" cy="777218"/>
          </a:xfrm>
        </p:spPr>
        <p:txBody>
          <a:bodyPr>
            <a:noAutofit/>
          </a:bodyPr>
          <a:lstStyle/>
          <a:p>
            <a:r>
              <a:rPr lang="en-CA">
                <a:latin typeface="Calibri"/>
                <a:cs typeface="Calibri"/>
              </a:rPr>
              <a:t>06. Outbreak Management</a:t>
            </a:r>
            <a:endParaRPr lang="en-CA"/>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68580" tIns="34290" rIns="68580" bIns="34290" rtlCol="0" anchor="t">
            <a:noAutofit/>
          </a:bodyPr>
          <a:lstStyle/>
          <a:p>
            <a:pPr>
              <a:buClrTx/>
              <a:buSzPct val="100000"/>
            </a:pPr>
            <a:r>
              <a:rPr lang="en-US" b="1">
                <a:ea typeface="+mn-lt"/>
                <a:cs typeface="+mn-lt"/>
              </a:rPr>
              <a:t>Declaring an outbreak</a:t>
            </a:r>
          </a:p>
          <a:p>
            <a:pPr marL="252000" indent="-252000">
              <a:buClrTx/>
              <a:buSzPct val="100000"/>
              <a:buFont typeface="Wingdings" panose="05000000000000000000" pitchFamily="2" charset="2"/>
              <a:buChar char="§"/>
            </a:pPr>
            <a:r>
              <a:rPr lang="en-CA"/>
              <a:t>An outbreak is one laboratory confirmed case in a resident or staff</a:t>
            </a:r>
          </a:p>
          <a:p>
            <a:pPr marL="252000" indent="-252000">
              <a:buClrTx/>
              <a:buSzPct val="100000"/>
              <a:buFont typeface="Wingdings" panose="05000000000000000000" pitchFamily="2" charset="2"/>
              <a:buChar char="§"/>
            </a:pPr>
            <a:r>
              <a:rPr lang="en-CA"/>
              <a:t>Outbreaks are declared by the local medical officer of health or their designate in coordination with the administrator</a:t>
            </a:r>
            <a:endParaRPr lang="en-US">
              <a:ea typeface="+mn-lt"/>
              <a:cs typeface="+mn-lt"/>
            </a:endParaRPr>
          </a:p>
          <a:p>
            <a:pPr marL="285750" indent="-285750">
              <a:buClrTx/>
              <a:buSzPct val="100000"/>
              <a:buFont typeface="Wingdings" panose="05000000000000000000" pitchFamily="2" charset="2"/>
              <a:buChar char="§"/>
            </a:pPr>
            <a:r>
              <a:rPr lang="en-US">
                <a:ea typeface="+mn-lt"/>
                <a:cs typeface="+mn-lt"/>
              </a:rPr>
              <a:t>In an outbreak situation, the local public health unit will direct testing and public health management of residents </a:t>
            </a:r>
          </a:p>
          <a:p>
            <a:pPr marL="285750" indent="-285750">
              <a:buClrTx/>
              <a:buSzPct val="100000"/>
              <a:buFont typeface="Wingdings" panose="05000000000000000000" pitchFamily="2" charset="2"/>
              <a:buChar char="§"/>
            </a:pPr>
            <a:r>
              <a:rPr lang="en-US">
                <a:ea typeface="+mn-lt"/>
                <a:cs typeface="+mn-lt"/>
              </a:rPr>
              <a:t>Residents and agencies should be notified about the outbreak and outbreak measures being implemented </a:t>
            </a:r>
            <a:endParaRPr lang="en-US">
              <a:cs typeface="Calibri" panose="020F0502020204030204"/>
            </a:endParaRPr>
          </a:p>
          <a:p>
            <a:pPr marL="535781" lvl="1" indent="-264319">
              <a:buFont typeface="Courier New" panose="02070309020205020404" pitchFamily="49" charset="0"/>
              <a:buChar char="o"/>
            </a:pPr>
            <a:endParaRPr lang="en-US" sz="1050">
              <a:ea typeface="+mn-lt"/>
              <a:cs typeface="+mn-lt"/>
            </a:endParaRPr>
          </a:p>
          <a:p>
            <a:pPr marL="535781" lvl="1" indent="-264319">
              <a:buFont typeface="Courier New" panose="02070309020205020404" pitchFamily="49" charset="0"/>
              <a:buChar char="o"/>
            </a:pPr>
            <a:endParaRPr lang="en-US" sz="105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502724"/>
            <a:ext cx="4840828" cy="2721436"/>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en-CA">
                <a:ea typeface="+mn-lt"/>
                <a:cs typeface="+mn-lt"/>
              </a:rPr>
              <a:t>Continue </a:t>
            </a:r>
            <a:r>
              <a:rPr lang="en-US">
                <a:ea typeface="+mn-lt"/>
                <a:cs typeface="+mn-lt"/>
              </a:rPr>
              <a:t>rigorous physical distancing, hand hygiene, and respiratory etiquette</a:t>
            </a:r>
          </a:p>
          <a:p>
            <a:pPr marL="252000" indent="-252000" fontAlgn="base">
              <a:buClrTx/>
              <a:buSzPct val="100000"/>
              <a:buFont typeface="Wingdings" panose="05000000000000000000" pitchFamily="2" charset="2"/>
              <a:buChar char="§"/>
            </a:pPr>
            <a:r>
              <a:rPr lang="en-CA">
                <a:ea typeface="+mn-lt"/>
                <a:cs typeface="+mn-lt"/>
              </a:rPr>
              <a:t>Under O. Reg 177/20, exposed staff in applicable settings may only work at a single site where an outbreak occurs</a:t>
            </a:r>
          </a:p>
          <a:p>
            <a:pPr marL="285750" indent="-285750" fontAlgn="base">
              <a:buClr>
                <a:srgbClr val="224A68"/>
              </a:buClr>
              <a:buSzPct val="100000"/>
              <a:buFont typeface="Wingdings" panose="05000000000000000000" pitchFamily="2" charset="2"/>
              <a:buChar char="§"/>
            </a:pPr>
            <a:r>
              <a:rPr lang="en-CA">
                <a:ea typeface="+mn-lt"/>
                <a:cs typeface="+mn-lt"/>
              </a:rPr>
              <a:t>MCCSS’ Directly Operated Facilities and funded agencies participate participate in the Ontario Government’s mandatory Critical Supplies and Equipment </a:t>
            </a:r>
            <a:r>
              <a:rPr lang="en-CA"/>
              <a:t>(CSE) Non-Health Survey to inform the government on your current inventory of PPE and to determine the demand across the sector</a:t>
            </a:r>
          </a:p>
          <a:p>
            <a:pPr lvl="1" fontAlgn="base"/>
            <a:endParaRPr lang="en-CA"/>
          </a:p>
          <a:p>
            <a:pPr marL="21431" indent="-264319">
              <a:buFont typeface="Courier New" panose="02070309020205020404" pitchFamily="49" charset="0"/>
              <a:buChar char="o"/>
            </a:pPr>
            <a:endParaRPr lang="en-US" sz="105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398232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en-US" smtClean="0"/>
              <a:pPr/>
              <a:t>24</a:t>
            </a:fld>
            <a:endParaRPr lang="en-US"/>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8756010" cy="777218"/>
          </a:xfrm>
        </p:spPr>
        <p:txBody>
          <a:bodyPr>
            <a:noAutofit/>
          </a:bodyPr>
          <a:lstStyle/>
          <a:p>
            <a:r>
              <a:rPr lang="en-CA">
                <a:latin typeface="Calibri"/>
                <a:cs typeface="Calibri"/>
              </a:rPr>
              <a:t>06. Outbreak Management (Control Measures)</a:t>
            </a:r>
            <a:endParaRPr lang="en-CA"/>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36000" tIns="34290" rIns="36000" bIns="34290" rtlCol="0" anchor="t">
            <a:noAutofit/>
          </a:bodyPr>
          <a:lstStyle/>
          <a:p>
            <a:pPr>
              <a:spcBef>
                <a:spcPts val="0"/>
              </a:spcBef>
              <a:buClrTx/>
              <a:buSzPct val="100000"/>
            </a:pPr>
            <a:r>
              <a:rPr lang="en-US" b="1">
                <a:ea typeface="+mn-lt"/>
                <a:cs typeface="+mn-lt"/>
              </a:rPr>
              <a:t>Control measures</a:t>
            </a:r>
          </a:p>
          <a:p>
            <a:pPr marL="252000" indent="-252000">
              <a:buClrTx/>
              <a:buSzPct val="100000"/>
              <a:buFont typeface="Wingdings" panose="05000000000000000000" pitchFamily="2" charset="2"/>
              <a:buChar char="§"/>
            </a:pPr>
            <a:r>
              <a:rPr lang="en-US" b="1"/>
              <a:t>Control Measures</a:t>
            </a:r>
            <a:r>
              <a:rPr lang="en-US"/>
              <a:t>: </a:t>
            </a:r>
            <a:r>
              <a:rPr lang="en-CA"/>
              <a:t>action or activity that can be used to prevent, eliminate or reduce a hazard</a:t>
            </a:r>
          </a:p>
          <a:p>
            <a:pPr marL="252000" indent="-252000">
              <a:buClrTx/>
              <a:buSzPct val="100000"/>
              <a:buFont typeface="Wingdings" panose="05000000000000000000" pitchFamily="2" charset="2"/>
              <a:buChar char="§"/>
            </a:pPr>
            <a:r>
              <a:rPr lang="en-CA"/>
              <a:t>The local public health unit will provide direction to help manage the outbreak and control measures that can be implemented</a:t>
            </a:r>
          </a:p>
          <a:p>
            <a:pPr>
              <a:buClrTx/>
              <a:buSzPct val="100000"/>
            </a:pPr>
            <a:r>
              <a:rPr lang="en-CA" b="1"/>
              <a:t>Declaring an outbreak over</a:t>
            </a:r>
            <a:endParaRPr lang="en-US" b="1"/>
          </a:p>
          <a:p>
            <a:pPr marL="285750" indent="-285750">
              <a:buClrTx/>
              <a:buSzPct val="100000"/>
              <a:buFont typeface="Wingdings" panose="05000000000000000000" pitchFamily="2" charset="2"/>
              <a:buChar char="§"/>
            </a:pPr>
            <a:r>
              <a:rPr lang="en-CA"/>
              <a:t>The local medical officer of health or their designate will declare when the outbreak is over </a:t>
            </a:r>
          </a:p>
          <a:p>
            <a:pPr marL="285750" indent="-285750">
              <a:buClrTx/>
              <a:buSzPct val="100000"/>
              <a:buFont typeface="Wingdings" panose="05000000000000000000" pitchFamily="2" charset="2"/>
              <a:buChar char="§"/>
            </a:pPr>
            <a:r>
              <a:rPr lang="en-CA"/>
              <a:t>Generally, an outbreak is declared over when there are no new cases of COVID-19 in residents or staff after 14 days </a:t>
            </a:r>
            <a:endParaRPr lang="en-US" sz="1050">
              <a:ea typeface="+mn-lt"/>
              <a:cs typeface="+mn-lt"/>
            </a:endParaRPr>
          </a:p>
          <a:p>
            <a:pPr marL="535781" lvl="1" indent="-264319">
              <a:spcBef>
                <a:spcPts val="0"/>
              </a:spcBef>
              <a:buFont typeface="Courier New" panose="02070309020205020404" pitchFamily="49" charset="0"/>
              <a:buChar char="o"/>
            </a:pPr>
            <a:endParaRPr lang="en-US" sz="105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362822"/>
            <a:ext cx="4840828" cy="4982918"/>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en-US">
                <a:ea typeface="+mn-lt"/>
                <a:cs typeface="+mn-lt"/>
              </a:rPr>
              <a:t>The local public health unit may provide specific guidance and direction for outbreak management, including:</a:t>
            </a:r>
          </a:p>
          <a:p>
            <a:pPr marL="939600" lvl="1" indent="-252000" fontAlgn="base">
              <a:buClrTx/>
              <a:buFont typeface="Wingdings" panose="05000000000000000000" pitchFamily="2" charset="2"/>
              <a:buChar char="§"/>
            </a:pPr>
            <a:r>
              <a:rPr lang="en-US"/>
              <a:t>defining the outbreak area (entire facility vs an affected unit or floor)</a:t>
            </a:r>
            <a:endParaRPr lang="en-CA"/>
          </a:p>
          <a:p>
            <a:pPr marL="939600" lvl="1" indent="-252000" fontAlgn="base">
              <a:buClrTx/>
              <a:buFont typeface="Wingdings" panose="05000000000000000000" pitchFamily="2" charset="2"/>
              <a:buChar char="§"/>
            </a:pPr>
            <a:r>
              <a:rPr lang="en-US"/>
              <a:t>enhanced cleaning</a:t>
            </a:r>
            <a:endParaRPr lang="en-CA"/>
          </a:p>
          <a:p>
            <a:pPr marL="939600" lvl="1" indent="-252000" fontAlgn="base">
              <a:buClrTx/>
              <a:buFont typeface="Wingdings" panose="05000000000000000000" pitchFamily="2" charset="2"/>
              <a:buChar char="§"/>
            </a:pPr>
            <a:r>
              <a:rPr lang="en-US"/>
              <a:t>isolation of positive cases and </a:t>
            </a:r>
            <a:r>
              <a:rPr lang="en-US" err="1"/>
              <a:t>cohorting</a:t>
            </a:r>
            <a:r>
              <a:rPr lang="en-US"/>
              <a:t> ill residents together and well residents together, and the staff who support them, including whether any residents should be re-located</a:t>
            </a:r>
            <a:endParaRPr lang="en-CA"/>
          </a:p>
          <a:p>
            <a:pPr marL="939600" lvl="1" indent="-252000" fontAlgn="base">
              <a:buClrTx/>
              <a:buFont typeface="Wingdings" panose="05000000000000000000" pitchFamily="2" charset="2"/>
              <a:buChar char="§"/>
            </a:pPr>
            <a:r>
              <a:rPr lang="en-US"/>
              <a:t>enhanced screening or monitoring needed</a:t>
            </a:r>
          </a:p>
          <a:p>
            <a:pPr marL="939600" lvl="1" indent="-252000" fontAlgn="base">
              <a:buClrTx/>
              <a:buFont typeface="Wingdings" panose="05000000000000000000" pitchFamily="2" charset="2"/>
              <a:buChar char="§"/>
            </a:pPr>
            <a:r>
              <a:rPr lang="en-US"/>
              <a:t>guidance on how to implement infection prevention and control (IPAC) measures</a:t>
            </a:r>
            <a:endParaRPr lang="en-US">
              <a:ea typeface="+mn-lt"/>
              <a:cs typeface="+mn-lt"/>
            </a:endParaRPr>
          </a:p>
          <a:p>
            <a:pPr lvl="1" fontAlgn="base"/>
            <a:endParaRPr lang="en-CA"/>
          </a:p>
          <a:p>
            <a:pPr marL="21431" indent="-264319">
              <a:buFont typeface="Courier New" panose="02070309020205020404" pitchFamily="49" charset="0"/>
              <a:buChar char="o"/>
            </a:pPr>
            <a:endParaRPr lang="en-US" sz="105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336463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en-US" smtClean="0"/>
              <a:pPr/>
              <a:t>25</a:t>
            </a:fld>
            <a:endParaRPr lang="en-US"/>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8756010" cy="777218"/>
          </a:xfrm>
        </p:spPr>
        <p:txBody>
          <a:bodyPr>
            <a:noAutofit/>
          </a:bodyPr>
          <a:lstStyle/>
          <a:p>
            <a:r>
              <a:rPr lang="en-CA">
                <a:latin typeface="Calibri"/>
                <a:cs typeface="Calibri"/>
              </a:rPr>
              <a:t>06. Outbreak Management (Use of PPE)</a:t>
            </a:r>
            <a:endParaRPr lang="en-CA"/>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36000" tIns="34290" rIns="36000" bIns="34290" rtlCol="0" anchor="t">
            <a:noAutofit/>
          </a:bodyPr>
          <a:lstStyle/>
          <a:p>
            <a:pPr>
              <a:spcBef>
                <a:spcPts val="0"/>
              </a:spcBef>
              <a:buClrTx/>
              <a:buSzPct val="100000"/>
            </a:pPr>
            <a:r>
              <a:rPr lang="en-CA" b="1">
                <a:ea typeface="+mn-lt"/>
                <a:cs typeface="+mn-lt"/>
              </a:rPr>
              <a:t>Personal protective equipment</a:t>
            </a:r>
            <a:endParaRPr lang="en-US" b="1">
              <a:ea typeface="+mn-lt"/>
              <a:cs typeface="+mn-lt"/>
            </a:endParaRPr>
          </a:p>
          <a:p>
            <a:pPr marL="252000" indent="-252000">
              <a:buClrTx/>
              <a:buSzPct val="100000"/>
              <a:buFont typeface="Wingdings" panose="05000000000000000000" pitchFamily="2" charset="2"/>
              <a:buChar char="§"/>
            </a:pPr>
            <a:r>
              <a:rPr lang="en-US"/>
              <a:t>Appropriate PPE is based on </a:t>
            </a:r>
            <a:r>
              <a:rPr lang="en-CA"/>
              <a:t>the nature of the patient interaction – resources on the recommended PPE and their use, including an outbreak, is available through Public Health Ontario</a:t>
            </a:r>
          </a:p>
          <a:p>
            <a:pPr marL="252000" indent="-252000">
              <a:buClrTx/>
              <a:buSzPct val="100000"/>
              <a:buFont typeface="Wingdings" panose="05000000000000000000" pitchFamily="2" charset="2"/>
              <a:buChar char="§"/>
            </a:pPr>
            <a:r>
              <a:rPr lang="en-CA"/>
              <a:t>Staff should wear a </a:t>
            </a:r>
            <a:r>
              <a:rPr lang="en-GB"/>
              <a:t>medical (surgical/procedure) mask, eye protection and gown when in the outbreak area where resident interactions are possible; gloves are used when providing direct care and hand hygiene performed when removed</a:t>
            </a:r>
            <a:endParaRPr lang="en-CA"/>
          </a:p>
          <a:p>
            <a:pPr marL="252000" indent="-252000">
              <a:buClrTx/>
              <a:buSzPct val="100000"/>
              <a:buFont typeface="Wingdings" panose="05000000000000000000" pitchFamily="2" charset="2"/>
              <a:buChar char="§"/>
            </a:pPr>
            <a:r>
              <a:rPr lang="en-CA"/>
              <a:t>An N95 respirator is only required if an aerosol-generating medical procedure is being performed </a:t>
            </a:r>
          </a:p>
          <a:p>
            <a:pPr marL="171450" indent="-171450">
              <a:spcBef>
                <a:spcPts val="0"/>
              </a:spcBef>
              <a:buClrTx/>
              <a:buSzPct val="100000"/>
              <a:buFont typeface="Wingdings" panose="05000000000000000000" pitchFamily="2" charset="2"/>
              <a:buChar char="§"/>
            </a:pPr>
            <a:endParaRPr lang="en-US">
              <a:cs typeface="Calibri" panose="020F0502020204030204"/>
            </a:endParaRPr>
          </a:p>
          <a:p>
            <a:pPr marL="535781" lvl="1" indent="-264319">
              <a:spcBef>
                <a:spcPts val="0"/>
              </a:spcBef>
              <a:buFont typeface="Courier New" panose="02070309020205020404" pitchFamily="49" charset="0"/>
              <a:buChar char="o"/>
            </a:pPr>
            <a:endParaRPr lang="en-US" sz="1050">
              <a:ea typeface="+mn-lt"/>
              <a:cs typeface="+mn-lt"/>
            </a:endParaRPr>
          </a:p>
          <a:p>
            <a:pPr marL="535781" lvl="1" indent="-264319">
              <a:spcBef>
                <a:spcPts val="0"/>
              </a:spcBef>
              <a:buFont typeface="Courier New" panose="02070309020205020404" pitchFamily="49" charset="0"/>
              <a:buChar char="o"/>
            </a:pPr>
            <a:endParaRPr lang="en-US" sz="105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320690"/>
            <a:ext cx="4840828" cy="5025050"/>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en-US"/>
              <a:t>The use and type of PPE changes when in an active outbreak situation</a:t>
            </a:r>
          </a:p>
          <a:p>
            <a:pPr marL="252000" indent="-252000" fontAlgn="base">
              <a:buClrTx/>
              <a:buSzPct val="100000"/>
              <a:buFont typeface="Wingdings" panose="05000000000000000000" pitchFamily="2" charset="2"/>
              <a:buChar char="§"/>
            </a:pPr>
            <a:r>
              <a:rPr lang="en-US"/>
              <a:t>When working directly and in close contact with those with symptoms or a confirmed COVID-19 cases, Droplet and Contact Precautions are required, which includes the following PPE:</a:t>
            </a:r>
          </a:p>
          <a:p>
            <a:pPr marL="937800" lvl="1" indent="-252000" fontAlgn="base">
              <a:buClrTx/>
              <a:buSzPct val="100000"/>
              <a:buFont typeface="Wingdings" panose="05000000000000000000" pitchFamily="2" charset="2"/>
              <a:buChar char="§"/>
            </a:pPr>
            <a:r>
              <a:rPr lang="en-US"/>
              <a:t>gloves</a:t>
            </a:r>
          </a:p>
          <a:p>
            <a:pPr marL="937800" lvl="1" indent="-252000" fontAlgn="base">
              <a:buClrTx/>
              <a:buSzPct val="100000"/>
              <a:buFont typeface="Wingdings" panose="05000000000000000000" pitchFamily="2" charset="2"/>
              <a:buChar char="§"/>
            </a:pPr>
            <a:r>
              <a:rPr lang="en-US"/>
              <a:t>gown</a:t>
            </a:r>
          </a:p>
          <a:p>
            <a:pPr marL="937800" lvl="1" indent="-252000" fontAlgn="base">
              <a:buClrTx/>
              <a:buSzPct val="100000"/>
              <a:buFont typeface="Wingdings" panose="05000000000000000000" pitchFamily="2" charset="2"/>
              <a:buChar char="§"/>
            </a:pPr>
            <a:r>
              <a:rPr lang="en-US"/>
              <a:t>surgical masks</a:t>
            </a:r>
          </a:p>
          <a:p>
            <a:pPr marL="937800" lvl="1" indent="-252000" fontAlgn="base">
              <a:buClrTx/>
              <a:buSzPct val="100000"/>
              <a:buFont typeface="Wingdings" panose="05000000000000000000" pitchFamily="2" charset="2"/>
              <a:buChar char="§"/>
            </a:pPr>
            <a:r>
              <a:rPr lang="en-US"/>
              <a:t>eye protection (goggles or face shields).</a:t>
            </a:r>
          </a:p>
          <a:p>
            <a:pPr marL="252000" indent="-252000" fontAlgn="base">
              <a:buClrTx/>
              <a:buSzPct val="100000"/>
              <a:buFont typeface="Wingdings" panose="05000000000000000000" pitchFamily="2" charset="2"/>
              <a:buChar char="§"/>
            </a:pPr>
            <a:r>
              <a:rPr lang="en-US"/>
              <a:t>Aerosol-generating medical procedures should be performed by trained staff members, using an N95 respirator  </a:t>
            </a:r>
          </a:p>
          <a:p>
            <a:pPr marL="252000" indent="-252000" fontAlgn="base">
              <a:buClrTx/>
              <a:buSzPct val="100000"/>
              <a:buFont typeface="Wingdings" panose="05000000000000000000" pitchFamily="2" charset="2"/>
              <a:buChar char="§"/>
            </a:pPr>
            <a:r>
              <a:rPr lang="en-US"/>
              <a:t>Staff should be fit tested and trained on the appropriate use and care of N95 respirators </a:t>
            </a:r>
            <a:endParaRPr lang="en-CA"/>
          </a:p>
          <a:p>
            <a:pPr marL="252000" indent="-252000" fontAlgn="base">
              <a:buClrTx/>
              <a:buSzPct val="100000"/>
              <a:buFont typeface="Wingdings" panose="05000000000000000000" pitchFamily="2" charset="2"/>
              <a:buChar char="§"/>
            </a:pPr>
            <a:endParaRPr lang="en-CA"/>
          </a:p>
          <a:p>
            <a:pPr marL="21431" indent="-264319">
              <a:buFont typeface="Courier New" panose="02070309020205020404" pitchFamily="49" charset="0"/>
              <a:buChar char="o"/>
            </a:pPr>
            <a:endParaRPr lang="en-US" sz="105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706242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370390-4D85-43F5-9E91-B7B4CCADE1EA}"/>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en-US" smtClean="0"/>
              <a:pPr/>
              <a:t>26</a:t>
            </a:fld>
            <a:endParaRPr lang="en-US"/>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47295" y="216272"/>
            <a:ext cx="6280293" cy="411138"/>
          </a:xfrm>
        </p:spPr>
        <p:txBody>
          <a:bodyPr>
            <a:noAutofit/>
          </a:bodyPr>
          <a:lstStyle/>
          <a:p>
            <a:r>
              <a:rPr lang="en-CA">
                <a:latin typeface="Calibri"/>
                <a:cs typeface="Calibri"/>
              </a:rPr>
              <a:t>07. </a:t>
            </a:r>
            <a:r>
              <a:rPr lang="en-US"/>
              <a:t>Occupational Health and Safety</a:t>
            </a:r>
            <a:endParaRPr lang="en-CA"/>
          </a:p>
        </p:txBody>
      </p:sp>
      <p:sp>
        <p:nvSpPr>
          <p:cNvPr id="2" name="Rectangle 1">
            <a:extLst>
              <a:ext uri="{FF2B5EF4-FFF2-40B4-BE49-F238E27FC236}">
                <a16:creationId xmlns:a16="http://schemas.microsoft.com/office/drawing/2014/main" id="{26E7BED6-85A1-4AE6-8395-DE3032A4FB3F}"/>
              </a:ext>
            </a:extLst>
          </p:cNvPr>
          <p:cNvSpPr/>
          <p:nvPr/>
        </p:nvSpPr>
        <p:spPr>
          <a:xfrm>
            <a:off x="22046" y="1298191"/>
            <a:ext cx="4012071" cy="4896000"/>
          </a:xfrm>
          <a:prstGeom prst="rect">
            <a:avLst/>
          </a:prstGeom>
        </p:spPr>
        <p:txBody>
          <a:bodyPr wrap="square" lIns="72000" rIns="0" bIns="0">
            <a:noAutofit/>
          </a:bodyPr>
          <a:lstStyle/>
          <a:p>
            <a:pPr>
              <a:lnSpc>
                <a:spcPts val="1700"/>
              </a:lnSpc>
              <a:buClrTx/>
              <a:buSzPct val="100000"/>
            </a:pPr>
            <a:r>
              <a:rPr lang="en-US" b="1">
                <a:ea typeface="+mn-lt"/>
                <a:cs typeface="+mn-lt"/>
              </a:rPr>
              <a:t>Health and Safety of Workers</a:t>
            </a:r>
          </a:p>
          <a:p>
            <a:pPr marL="285750" indent="-285750">
              <a:lnSpc>
                <a:spcPts val="1700"/>
              </a:lnSpc>
              <a:spcBef>
                <a:spcPts val="600"/>
              </a:spcBef>
              <a:buClrTx/>
              <a:buSzPct val="100000"/>
              <a:buFont typeface="Wingdings" panose="05000000000000000000" pitchFamily="2" charset="2"/>
              <a:buChar char="§"/>
            </a:pPr>
            <a:r>
              <a:rPr lang="en-US">
                <a:ea typeface="+mn-lt"/>
                <a:cs typeface="+mn-lt"/>
              </a:rPr>
              <a:t>Employers have legal duties to protect the health and safety of workers, under the </a:t>
            </a:r>
            <a:r>
              <a:rPr lang="en-CA"/>
              <a:t>Occupational Health and Safety Act </a:t>
            </a:r>
          </a:p>
          <a:p>
            <a:pPr marL="252000" indent="-252000">
              <a:lnSpc>
                <a:spcPts val="1700"/>
              </a:lnSpc>
              <a:buClrTx/>
              <a:buSzPct val="100000"/>
              <a:buFont typeface="Wingdings" panose="05000000000000000000" pitchFamily="2" charset="2"/>
              <a:buChar char="§"/>
            </a:pPr>
            <a:endParaRPr lang="en-CA"/>
          </a:p>
          <a:p>
            <a:pPr>
              <a:lnSpc>
                <a:spcPts val="1700"/>
              </a:lnSpc>
              <a:buClrTx/>
              <a:buSzPct val="100000"/>
            </a:pPr>
            <a:r>
              <a:rPr lang="en-CA" b="1"/>
              <a:t>Policies for Non-Medical Masks</a:t>
            </a:r>
          </a:p>
          <a:p>
            <a:pPr marL="342900" indent="-342900">
              <a:lnSpc>
                <a:spcPts val="1700"/>
              </a:lnSpc>
              <a:spcBef>
                <a:spcPts val="600"/>
              </a:spcBef>
              <a:buSzPct val="100000"/>
              <a:buFont typeface="Wingdings" panose="05000000000000000000" pitchFamily="2" charset="2"/>
              <a:buChar char="§"/>
            </a:pPr>
            <a:r>
              <a:rPr lang="en-US">
                <a:ea typeface="+mn-lt"/>
                <a:cs typeface="+mn-lt"/>
              </a:rPr>
              <a:t>Policies for use of non-medical masks should consider occupational requirements and the workspace configuration</a:t>
            </a:r>
            <a:br>
              <a:rPr lang="en-US">
                <a:ea typeface="+mn-lt"/>
                <a:cs typeface="+mn-lt"/>
              </a:rPr>
            </a:br>
            <a:endParaRPr lang="en-US">
              <a:ea typeface="+mn-lt"/>
              <a:cs typeface="+mn-lt"/>
            </a:endParaRPr>
          </a:p>
          <a:p>
            <a:pPr>
              <a:lnSpc>
                <a:spcPts val="1700"/>
              </a:lnSpc>
              <a:buClrTx/>
              <a:buSzPct val="100000"/>
            </a:pPr>
            <a:r>
              <a:rPr lang="en-US" b="1">
                <a:ea typeface="+mn-lt"/>
                <a:cs typeface="+mn-lt"/>
              </a:rPr>
              <a:t>Return to Work</a:t>
            </a:r>
          </a:p>
          <a:p>
            <a:pPr marL="285750" indent="-285750">
              <a:lnSpc>
                <a:spcPts val="1700"/>
              </a:lnSpc>
              <a:spcBef>
                <a:spcPts val="600"/>
              </a:spcBef>
              <a:buClrTx/>
              <a:buSzPct val="100000"/>
              <a:buFont typeface="Wingdings" panose="05000000000000000000" pitchFamily="2" charset="2"/>
              <a:buChar char="§"/>
            </a:pPr>
            <a:r>
              <a:rPr lang="en-CA"/>
              <a:t>Should be determined by the individual, in consultation with their healthcare provider and local public health unit </a:t>
            </a:r>
          </a:p>
          <a:p>
            <a:pPr marL="285750" indent="-285750">
              <a:lnSpc>
                <a:spcPts val="1700"/>
              </a:lnSpc>
              <a:spcBef>
                <a:spcPts val="600"/>
              </a:spcBef>
              <a:buClrTx/>
              <a:buSzPct val="100000"/>
              <a:buFont typeface="Wingdings" panose="05000000000000000000" pitchFamily="2" charset="2"/>
              <a:buChar char="§"/>
            </a:pPr>
            <a:r>
              <a:rPr lang="en-CA">
                <a:ea typeface="+mn-lt"/>
                <a:cs typeface="+mn-lt"/>
              </a:rPr>
              <a:t>Health and safety guidelines are available through MOH and </a:t>
            </a:r>
            <a:r>
              <a:rPr lang="en-CA"/>
              <a:t>Ministry of Labour, Training and Skills Development </a:t>
            </a:r>
            <a:endParaRPr lang="en-US">
              <a:ea typeface="+mn-lt"/>
              <a:cs typeface="+mn-lt"/>
            </a:endParaRPr>
          </a:p>
        </p:txBody>
      </p:sp>
      <p:sp>
        <p:nvSpPr>
          <p:cNvPr id="14" name="Content Placeholder 2">
            <a:extLst>
              <a:ext uri="{FF2B5EF4-FFF2-40B4-BE49-F238E27FC236}">
                <a16:creationId xmlns:a16="http://schemas.microsoft.com/office/drawing/2014/main" id="{BB0F69DD-D3AD-49A5-9C1C-4BDDBE2F0725}"/>
              </a:ext>
            </a:extLst>
          </p:cNvPr>
          <p:cNvSpPr txBox="1">
            <a:spLocks/>
          </p:cNvSpPr>
          <p:nvPr/>
        </p:nvSpPr>
        <p:spPr>
          <a:xfrm>
            <a:off x="4329659" y="1473210"/>
            <a:ext cx="4616161" cy="3367682"/>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en-CA">
                <a:ea typeface="+mn-lt"/>
                <a:cs typeface="+mn-lt"/>
              </a:rPr>
              <a:t>It is the employer’s responsibility to ensure all staff and essential visitors are instructed and trained on the safe use, limitations, conservation, as well as proper maintenance and storage of all supplies and equipment, including PPE</a:t>
            </a:r>
          </a:p>
          <a:p>
            <a:pPr marL="57150" indent="-285750" fontAlgn="base">
              <a:buClrTx/>
              <a:buFont typeface="Wingdings" panose="05000000000000000000" pitchFamily="2" charset="2"/>
              <a:buChar char="§"/>
            </a:pPr>
            <a:endParaRPr lang="en-US" sz="1050">
              <a:ea typeface="+mn-lt"/>
              <a:cs typeface="+mn-lt"/>
            </a:endParaRPr>
          </a:p>
        </p:txBody>
      </p:sp>
      <p:cxnSp>
        <p:nvCxnSpPr>
          <p:cNvPr id="19" name="Straight Connector 18">
            <a:extLst>
              <a:ext uri="{FF2B5EF4-FFF2-40B4-BE49-F238E27FC236}">
                <a16:creationId xmlns:a16="http://schemas.microsoft.com/office/drawing/2014/main" id="{87489708-F9E8-448E-BA5F-3B685548B05B}"/>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275E8C-D8D2-4AA8-9351-74252F65CF0E}"/>
              </a:ext>
            </a:extLst>
          </p:cNvPr>
          <p:cNvSpPr txBox="1"/>
          <p:nvPr/>
        </p:nvSpPr>
        <p:spPr>
          <a:xfrm>
            <a:off x="-6114" y="899156"/>
            <a:ext cx="2592000" cy="369332"/>
          </a:xfrm>
          <a:prstGeom prst="rect">
            <a:avLst/>
          </a:prstGeom>
          <a:noFill/>
        </p:spPr>
        <p:txBody>
          <a:bodyPr wrap="square" rtlCol="0">
            <a:spAutoFit/>
          </a:bodyPr>
          <a:lstStyle/>
          <a:p>
            <a:r>
              <a:rPr lang="en-US" b="1">
                <a:solidFill>
                  <a:srgbClr val="224A68"/>
                </a:solidFill>
              </a:rPr>
              <a:t>MOH GUIDANCE</a:t>
            </a:r>
            <a:endParaRPr lang="en-CA" b="1">
              <a:solidFill>
                <a:srgbClr val="224A68"/>
              </a:solidFill>
            </a:endParaRPr>
          </a:p>
        </p:txBody>
      </p:sp>
      <p:sp>
        <p:nvSpPr>
          <p:cNvPr id="11" name="TextBox 10">
            <a:extLst>
              <a:ext uri="{FF2B5EF4-FFF2-40B4-BE49-F238E27FC236}">
                <a16:creationId xmlns:a16="http://schemas.microsoft.com/office/drawing/2014/main" id="{95FBF81D-D875-44F2-9F6B-1851A8950495}"/>
              </a:ext>
            </a:extLst>
          </p:cNvPr>
          <p:cNvSpPr txBox="1"/>
          <p:nvPr/>
        </p:nvSpPr>
        <p:spPr>
          <a:xfrm>
            <a:off x="4379615" y="882220"/>
            <a:ext cx="4137852" cy="369332"/>
          </a:xfrm>
          <a:prstGeom prst="rect">
            <a:avLst/>
          </a:prstGeom>
          <a:noFill/>
        </p:spPr>
        <p:txBody>
          <a:bodyPr wrap="square" rtlCol="0">
            <a:spAutoFit/>
          </a:bodyPr>
          <a:lstStyle/>
          <a:p>
            <a:r>
              <a:rPr lang="en-US" b="1">
                <a:solidFill>
                  <a:srgbClr val="224A68"/>
                </a:solidFill>
              </a:rPr>
              <a:t>MCCSS OPERATIONAL DIRECTION</a:t>
            </a:r>
            <a:endParaRPr lang="en-CA" b="1">
              <a:solidFill>
                <a:srgbClr val="224A68"/>
              </a:solidFill>
            </a:endParaRPr>
          </a:p>
        </p:txBody>
      </p:sp>
    </p:spTree>
    <p:extLst>
      <p:ext uri="{BB962C8B-B14F-4D97-AF65-F5344CB8AC3E}">
        <p14:creationId xmlns:p14="http://schemas.microsoft.com/office/powerpoint/2010/main" val="63860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1E77-0C0D-419B-B389-075A183FF028}"/>
              </a:ext>
            </a:extLst>
          </p:cNvPr>
          <p:cNvSpPr>
            <a:spLocks noGrp="1"/>
          </p:cNvSpPr>
          <p:nvPr>
            <p:ph type="title"/>
          </p:nvPr>
        </p:nvSpPr>
        <p:spPr>
          <a:xfrm>
            <a:off x="343632" y="216272"/>
            <a:ext cx="8456735" cy="1036291"/>
          </a:xfrm>
        </p:spPr>
        <p:txBody>
          <a:bodyPr/>
          <a:lstStyle/>
          <a:p>
            <a:r>
              <a:rPr lang="en-US"/>
              <a:t>Communications to Sectors and Next Steps</a:t>
            </a:r>
            <a:endParaRPr lang="en-CA"/>
          </a:p>
        </p:txBody>
      </p:sp>
      <p:sp>
        <p:nvSpPr>
          <p:cNvPr id="5" name="Slide Number Placeholder 4">
            <a:extLst>
              <a:ext uri="{FF2B5EF4-FFF2-40B4-BE49-F238E27FC236}">
                <a16:creationId xmlns:a16="http://schemas.microsoft.com/office/drawing/2014/main" id="{73048320-10ED-4C70-B335-5C56E128EAC9}"/>
              </a:ext>
            </a:extLst>
          </p:cNvPr>
          <p:cNvSpPr>
            <a:spLocks noGrp="1"/>
          </p:cNvSpPr>
          <p:nvPr>
            <p:ph type="sldNum" sz="quarter" idx="12"/>
          </p:nvPr>
        </p:nvSpPr>
        <p:spPr/>
        <p:txBody>
          <a:bodyPr/>
          <a:lstStyle/>
          <a:p>
            <a:fld id="{9CAA33A2-411E-8443-83D0-3263C24E97A5}" type="slidenum">
              <a:rPr lang="en-US" smtClean="0"/>
              <a:pPr/>
              <a:t>27</a:t>
            </a:fld>
            <a:endParaRPr lang="en-US"/>
          </a:p>
        </p:txBody>
      </p:sp>
      <p:sp>
        <p:nvSpPr>
          <p:cNvPr id="7" name="TextBox 6">
            <a:extLst>
              <a:ext uri="{FF2B5EF4-FFF2-40B4-BE49-F238E27FC236}">
                <a16:creationId xmlns:a16="http://schemas.microsoft.com/office/drawing/2014/main" id="{FCB2DA3B-86ED-4411-9368-4CAC2AC77F69}"/>
              </a:ext>
            </a:extLst>
          </p:cNvPr>
          <p:cNvSpPr txBox="1"/>
          <p:nvPr/>
        </p:nvSpPr>
        <p:spPr>
          <a:xfrm>
            <a:off x="465221" y="1042737"/>
            <a:ext cx="8005011" cy="3139321"/>
          </a:xfrm>
          <a:prstGeom prst="rect">
            <a:avLst/>
          </a:prstGeom>
          <a:noFill/>
        </p:spPr>
        <p:txBody>
          <a:bodyPr wrap="square" rtlCol="0" anchor="t">
            <a:spAutoFit/>
          </a:bodyPr>
          <a:lstStyle/>
          <a:p>
            <a:r>
              <a:rPr lang="en-US"/>
              <a:t>MOH issued this guidance on May 28, 2020.</a:t>
            </a:r>
          </a:p>
          <a:p>
            <a:endParaRPr lang="en-US"/>
          </a:p>
          <a:p>
            <a:r>
              <a:rPr lang="en-US"/>
              <a:t>MCCSS released communications to </a:t>
            </a:r>
            <a:r>
              <a:rPr lang="en-CA"/>
              <a:t>service providers and bargaining agents </a:t>
            </a:r>
            <a:r>
              <a:rPr lang="en-US"/>
              <a:t>on June 2, 2020, including:</a:t>
            </a:r>
            <a:endParaRPr lang="en-US">
              <a:cs typeface="Calibri"/>
            </a:endParaRPr>
          </a:p>
          <a:p>
            <a:pPr marL="742950" lvl="1" indent="-285750">
              <a:buFont typeface="Wingdings" panose="05000000000000000000" pitchFamily="2" charset="2"/>
              <a:buChar char="§"/>
            </a:pPr>
            <a:r>
              <a:rPr lang="en-US"/>
              <a:t>Memo </a:t>
            </a:r>
            <a:endParaRPr lang="en-US">
              <a:cs typeface="Calibri"/>
            </a:endParaRPr>
          </a:p>
          <a:p>
            <a:pPr marL="742950" lvl="1" indent="-285750">
              <a:buFont typeface="Wingdings" panose="05000000000000000000" pitchFamily="2" charset="2"/>
              <a:buChar char="§"/>
            </a:pPr>
            <a:r>
              <a:rPr lang="en-US"/>
              <a:t>Important Direction to Follow (To Know/To Do)</a:t>
            </a:r>
            <a:endParaRPr lang="en-US">
              <a:cs typeface="Calibri"/>
            </a:endParaRPr>
          </a:p>
          <a:p>
            <a:pPr marL="285750" indent="-285750">
              <a:buFont typeface="Wingdings" panose="05000000000000000000" pitchFamily="2" charset="2"/>
              <a:buChar char="§"/>
            </a:pPr>
            <a:endParaRPr lang="en-CA"/>
          </a:p>
          <a:p>
            <a:r>
              <a:rPr lang="en-CA"/>
              <a:t>MOH shared MCCSS communication and operational guidance with local public health units on June 6, 2020. </a:t>
            </a:r>
            <a:endParaRPr lang="en-CA">
              <a:highlight>
                <a:srgbClr val="FFFF00"/>
              </a:highlight>
              <a:cs typeface="Calibri"/>
            </a:endParaRPr>
          </a:p>
          <a:p>
            <a:endParaRPr lang="en-CA"/>
          </a:p>
          <a:p>
            <a:endParaRPr lang="en-US"/>
          </a:p>
        </p:txBody>
      </p:sp>
      <p:sp>
        <p:nvSpPr>
          <p:cNvPr id="8" name="Footer Placeholder 25">
            <a:extLst>
              <a:ext uri="{FF2B5EF4-FFF2-40B4-BE49-F238E27FC236}">
                <a16:creationId xmlns:a16="http://schemas.microsoft.com/office/drawing/2014/main" id="{59BFED54-5FDF-4F86-8292-F8F6EBDB4BD2}"/>
              </a:ext>
            </a:extLst>
          </p:cNvPr>
          <p:cNvSpPr txBox="1">
            <a:spLocks/>
          </p:cNvSpPr>
          <p:nvPr/>
        </p:nvSpPr>
        <p:spPr>
          <a:xfrm>
            <a:off x="861645" y="6276602"/>
            <a:ext cx="25181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t>COVID-19 Guidance: Congregate Living for Vulnerable Populations </a:t>
            </a:r>
            <a:endParaRPr lang="en-US" sz="1200"/>
          </a:p>
        </p:txBody>
      </p:sp>
    </p:spTree>
    <p:extLst>
      <p:ext uri="{BB962C8B-B14F-4D97-AF65-F5344CB8AC3E}">
        <p14:creationId xmlns:p14="http://schemas.microsoft.com/office/powerpoint/2010/main" val="104167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28</a:t>
            </a:fld>
            <a:endParaRPr lang="en-US"/>
          </a:p>
        </p:txBody>
      </p:sp>
      <p:sp>
        <p:nvSpPr>
          <p:cNvPr id="10" name="Content Placeholder 2">
            <a:extLst>
              <a:ext uri="{FF2B5EF4-FFF2-40B4-BE49-F238E27FC236}">
                <a16:creationId xmlns:a16="http://schemas.microsoft.com/office/drawing/2014/main" id="{E2CE5D40-292A-4C22-8658-23DE4C1DCF95}"/>
              </a:ext>
            </a:extLst>
          </p:cNvPr>
          <p:cNvSpPr>
            <a:spLocks noGrp="1"/>
          </p:cNvSpPr>
          <p:nvPr>
            <p:ph idx="1"/>
          </p:nvPr>
        </p:nvSpPr>
        <p:spPr>
          <a:xfrm>
            <a:off x="1521733" y="2962674"/>
            <a:ext cx="6100534" cy="932652"/>
          </a:xfrm>
        </p:spPr>
        <p:txBody>
          <a:bodyPr vert="horz" lIns="91440" tIns="45720" rIns="91440" bIns="45720" rtlCol="0" anchor="t">
            <a:noAutofit/>
          </a:bodyPr>
          <a:lstStyle/>
          <a:p>
            <a:pPr marL="355600" lvl="2" indent="0" algn="ctr">
              <a:buNone/>
            </a:pPr>
            <a:r>
              <a:rPr lang="en-US" sz="6000" b="1">
                <a:solidFill>
                  <a:srgbClr val="224A68"/>
                </a:solidFill>
                <a:cs typeface="Calibri" panose="020F0502020204030204"/>
              </a:rPr>
              <a:t>Questions?</a:t>
            </a:r>
          </a:p>
          <a:p>
            <a:pPr marL="355600" lvl="2" indent="0" algn="ctr">
              <a:buNone/>
            </a:pPr>
            <a:endParaRPr lang="en-US" sz="7200" b="1">
              <a:solidFill>
                <a:srgbClr val="224A68"/>
              </a:solidFill>
              <a:cs typeface="Calibri" panose="020F0502020204030204"/>
            </a:endParaRPr>
          </a:p>
          <a:p>
            <a:pPr marL="361950" lvl="1" indent="0" algn="ctr">
              <a:buNone/>
            </a:pPr>
            <a:endParaRPr lang="en-US" sz="7200" b="1">
              <a:solidFill>
                <a:srgbClr val="224A68"/>
              </a:solidFill>
              <a:ea typeface="+mn-lt"/>
              <a:cs typeface="+mn-lt"/>
            </a:endParaRPr>
          </a:p>
          <a:p>
            <a:pPr marL="714375" lvl="1" indent="-352425" algn="ctr">
              <a:buFont typeface="Courier New" panose="02070309020205020404" pitchFamily="49" charset="0"/>
              <a:buChar char="o"/>
            </a:pPr>
            <a:endParaRPr lang="en-US" sz="7200" b="1">
              <a:solidFill>
                <a:srgbClr val="224A68"/>
              </a:solidFill>
              <a:ea typeface="+mn-lt"/>
              <a:cs typeface="+mn-lt"/>
            </a:endParaRPr>
          </a:p>
        </p:txBody>
      </p:sp>
      <p:sp>
        <p:nvSpPr>
          <p:cNvPr id="2" name="Footer Placeholder 1">
            <a:extLst>
              <a:ext uri="{FF2B5EF4-FFF2-40B4-BE49-F238E27FC236}">
                <a16:creationId xmlns:a16="http://schemas.microsoft.com/office/drawing/2014/main" id="{31AC4B27-19CE-4EEE-9737-8598A9A5ED52}"/>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063519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602F87-E295-4A35-A823-3C7545905FB2}"/>
              </a:ext>
            </a:extLst>
          </p:cNvPr>
          <p:cNvSpPr>
            <a:spLocks noGrp="1"/>
          </p:cNvSpPr>
          <p:nvPr>
            <p:ph type="title"/>
          </p:nvPr>
        </p:nvSpPr>
        <p:spPr>
          <a:xfrm>
            <a:off x="347295" y="423347"/>
            <a:ext cx="3491999" cy="1060532"/>
          </a:xfrm>
        </p:spPr>
        <p:txBody>
          <a:bodyPr/>
          <a:lstStyle/>
          <a:p>
            <a:r>
              <a:rPr lang="en-US"/>
              <a:t>Appendices</a:t>
            </a:r>
            <a:endParaRPr lang="en-CA"/>
          </a:p>
        </p:txBody>
      </p:sp>
      <p:sp>
        <p:nvSpPr>
          <p:cNvPr id="10" name="TextBox 9">
            <a:extLst>
              <a:ext uri="{FF2B5EF4-FFF2-40B4-BE49-F238E27FC236}">
                <a16:creationId xmlns:a16="http://schemas.microsoft.com/office/drawing/2014/main" id="{1DB95D9A-4485-411D-8EDC-0A75C94CDD23}"/>
              </a:ext>
            </a:extLst>
          </p:cNvPr>
          <p:cNvSpPr txBox="1"/>
          <p:nvPr/>
        </p:nvSpPr>
        <p:spPr>
          <a:xfrm>
            <a:off x="166625" y="1674314"/>
            <a:ext cx="972000" cy="923330"/>
          </a:xfrm>
          <a:prstGeom prst="rect">
            <a:avLst/>
          </a:prstGeom>
          <a:noFill/>
        </p:spPr>
        <p:txBody>
          <a:bodyPr wrap="square" rtlCol="0">
            <a:spAutoFit/>
          </a:bodyPr>
          <a:lstStyle/>
          <a:p>
            <a:r>
              <a:rPr lang="en-US" sz="5400" b="1">
                <a:solidFill>
                  <a:schemeClr val="tx1">
                    <a:lumMod val="50000"/>
                    <a:lumOff val="50000"/>
                  </a:schemeClr>
                </a:solidFill>
              </a:rPr>
              <a:t>01</a:t>
            </a:r>
            <a:endParaRPr lang="en-CA" sz="2800" b="1">
              <a:solidFill>
                <a:schemeClr val="tx1">
                  <a:lumMod val="50000"/>
                  <a:lumOff val="50000"/>
                </a:schemeClr>
              </a:solidFill>
            </a:endParaRPr>
          </a:p>
        </p:txBody>
      </p:sp>
      <p:sp>
        <p:nvSpPr>
          <p:cNvPr id="11" name="TextBox 10">
            <a:extLst>
              <a:ext uri="{FF2B5EF4-FFF2-40B4-BE49-F238E27FC236}">
                <a16:creationId xmlns:a16="http://schemas.microsoft.com/office/drawing/2014/main" id="{405085A6-5461-444C-A8C1-27B994E8314F}"/>
              </a:ext>
            </a:extLst>
          </p:cNvPr>
          <p:cNvSpPr txBox="1"/>
          <p:nvPr/>
        </p:nvSpPr>
        <p:spPr>
          <a:xfrm>
            <a:off x="1271634" y="1958028"/>
            <a:ext cx="4423311" cy="369332"/>
          </a:xfrm>
          <a:prstGeom prst="rect">
            <a:avLst/>
          </a:prstGeom>
          <a:noFill/>
        </p:spPr>
        <p:txBody>
          <a:bodyPr wrap="square" lIns="0" tIns="0" rIns="0" bIns="0" rtlCol="0">
            <a:spAutoFit/>
          </a:bodyPr>
          <a:lstStyle/>
          <a:p>
            <a:pPr lvl="0">
              <a:spcAft>
                <a:spcPts val="1200"/>
              </a:spcAft>
            </a:pPr>
            <a:r>
              <a:rPr lang="en-US" sz="2400" b="1">
                <a:solidFill>
                  <a:srgbClr val="224A68"/>
                </a:solidFill>
              </a:rPr>
              <a:t>Additional Resources</a:t>
            </a:r>
          </a:p>
        </p:txBody>
      </p:sp>
      <p:sp>
        <p:nvSpPr>
          <p:cNvPr id="4" name="Footer Placeholder 3">
            <a:extLst>
              <a:ext uri="{FF2B5EF4-FFF2-40B4-BE49-F238E27FC236}">
                <a16:creationId xmlns:a16="http://schemas.microsoft.com/office/drawing/2014/main" id="{A489211E-C8E0-4B1D-88CC-FC7334308FE6}"/>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
        <p:nvSpPr>
          <p:cNvPr id="5" name="Slide Number Placeholder 4">
            <a:extLst>
              <a:ext uri="{FF2B5EF4-FFF2-40B4-BE49-F238E27FC236}">
                <a16:creationId xmlns:a16="http://schemas.microsoft.com/office/drawing/2014/main" id="{150B294E-4094-4D2C-AEC3-02563E4A5465}"/>
              </a:ext>
            </a:extLst>
          </p:cNvPr>
          <p:cNvSpPr>
            <a:spLocks noGrp="1"/>
          </p:cNvSpPr>
          <p:nvPr>
            <p:ph type="sldNum" sz="quarter" idx="4"/>
          </p:nvPr>
        </p:nvSpPr>
        <p:spPr/>
        <p:txBody>
          <a:bodyPr/>
          <a:lstStyle/>
          <a:p>
            <a:fld id="{9CAA33A2-411E-8443-83D0-3263C24E97A5}" type="slidenum">
              <a:rPr lang="en-US" smtClean="0"/>
              <a:pPr/>
              <a:t>29</a:t>
            </a:fld>
            <a:endParaRPr lang="en-US"/>
          </a:p>
        </p:txBody>
      </p:sp>
      <p:sp>
        <p:nvSpPr>
          <p:cNvPr id="9" name="Footer Placeholder 4">
            <a:extLst>
              <a:ext uri="{FF2B5EF4-FFF2-40B4-BE49-F238E27FC236}">
                <a16:creationId xmlns:a16="http://schemas.microsoft.com/office/drawing/2014/main" id="{207A865B-90E1-4872-AA5B-574A9AC1F7B7}"/>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4263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DF5795-4930-42C0-9E35-9ED9E70B197E}"/>
              </a:ext>
            </a:extLst>
          </p:cNvPr>
          <p:cNvSpPr>
            <a:spLocks noGrp="1"/>
          </p:cNvSpPr>
          <p:nvPr>
            <p:ph type="sldNum" sz="quarter" idx="12"/>
          </p:nvPr>
        </p:nvSpPr>
        <p:spPr/>
        <p:txBody>
          <a:bodyPr/>
          <a:lstStyle/>
          <a:p>
            <a:fld id="{9CAA33A2-411E-8443-83D0-3263C24E97A5}" type="slidenum">
              <a:rPr lang="en-US" smtClean="0"/>
              <a:pPr/>
              <a:t>3</a:t>
            </a:fld>
            <a:endParaRPr lang="en-US"/>
          </a:p>
        </p:txBody>
      </p:sp>
      <p:sp>
        <p:nvSpPr>
          <p:cNvPr id="8" name="Title 1">
            <a:extLst>
              <a:ext uri="{FF2B5EF4-FFF2-40B4-BE49-F238E27FC236}">
                <a16:creationId xmlns:a16="http://schemas.microsoft.com/office/drawing/2014/main" id="{341B8382-2E79-44BE-BCD2-6F596F27B300}"/>
              </a:ext>
            </a:extLst>
          </p:cNvPr>
          <p:cNvSpPr>
            <a:spLocks noGrp="1"/>
          </p:cNvSpPr>
          <p:nvPr>
            <p:ph type="title"/>
          </p:nvPr>
        </p:nvSpPr>
        <p:spPr>
          <a:xfrm>
            <a:off x="322729" y="144508"/>
            <a:ext cx="8668871" cy="777218"/>
          </a:xfrm>
        </p:spPr>
        <p:txBody>
          <a:bodyPr>
            <a:noAutofit/>
          </a:bodyPr>
          <a:lstStyle/>
          <a:p>
            <a:r>
              <a:rPr lang="en-CA" sz="2800">
                <a:latin typeface="Calibri"/>
                <a:cs typeface="Calibri"/>
              </a:rPr>
              <a:t>Protecting Vulnerable Ontarians: </a:t>
            </a:r>
            <a:r>
              <a:rPr lang="en-CA" sz="2800"/>
              <a:t>COVID-19 Action Plan for Vulnerable People</a:t>
            </a:r>
          </a:p>
        </p:txBody>
      </p:sp>
      <p:sp>
        <p:nvSpPr>
          <p:cNvPr id="9" name="Content Placeholder 2">
            <a:extLst>
              <a:ext uri="{FF2B5EF4-FFF2-40B4-BE49-F238E27FC236}">
                <a16:creationId xmlns:a16="http://schemas.microsoft.com/office/drawing/2014/main" id="{8216753D-21A2-42E0-B883-91F118E86448}"/>
              </a:ext>
            </a:extLst>
          </p:cNvPr>
          <p:cNvSpPr>
            <a:spLocks noGrp="1"/>
          </p:cNvSpPr>
          <p:nvPr>
            <p:ph idx="1"/>
          </p:nvPr>
        </p:nvSpPr>
        <p:spPr>
          <a:xfrm>
            <a:off x="407894" y="1239852"/>
            <a:ext cx="8614898" cy="923331"/>
          </a:xfrm>
        </p:spPr>
        <p:txBody>
          <a:bodyPr vert="horz" lIns="68580" tIns="34290" rIns="68580" bIns="34290" rtlCol="0" anchor="t">
            <a:noAutofit/>
          </a:bodyPr>
          <a:lstStyle/>
          <a:p>
            <a:pPr>
              <a:lnSpc>
                <a:spcPct val="100000"/>
              </a:lnSpc>
            </a:pPr>
            <a:r>
              <a:rPr lang="en-CA"/>
              <a:t>On April 23, 2020, the government announced the </a:t>
            </a:r>
            <a:r>
              <a:rPr lang="en-CA" b="1">
                <a:hlinkClick r:id="rId3"/>
              </a:rPr>
              <a:t>COVID-19 Action Plan for Vulnerable People </a:t>
            </a:r>
            <a:r>
              <a:rPr lang="en-CA"/>
              <a:t>(Action Plan) to better protect those living in high risk setting residential settings, including Indigenous residential settings on and off reserve.</a:t>
            </a:r>
            <a:endParaRPr lang="en-US" sz="1050">
              <a:cs typeface="Calibri" panose="020F0502020204030204"/>
            </a:endParaRPr>
          </a:p>
          <a:p>
            <a:pPr marL="535781" lvl="1" indent="-264319">
              <a:buFont typeface="Courier New" panose="02070309020205020404" pitchFamily="49" charset="0"/>
              <a:buChar char="o"/>
            </a:pPr>
            <a:endParaRPr lang="en-US" sz="1050">
              <a:ea typeface="+mn-lt"/>
              <a:cs typeface="+mn-lt"/>
            </a:endParaRPr>
          </a:p>
          <a:p>
            <a:pPr marL="535781" lvl="1" indent="-264319">
              <a:buFont typeface="Courier New" panose="02070309020205020404" pitchFamily="49" charset="0"/>
              <a:buChar char="o"/>
            </a:pPr>
            <a:endParaRPr lang="en-US" sz="1050">
              <a:ea typeface="+mn-lt"/>
              <a:cs typeface="+mn-lt"/>
            </a:endParaRPr>
          </a:p>
        </p:txBody>
      </p:sp>
      <p:sp>
        <p:nvSpPr>
          <p:cNvPr id="16" name="TextBox 15">
            <a:extLst>
              <a:ext uri="{FF2B5EF4-FFF2-40B4-BE49-F238E27FC236}">
                <a16:creationId xmlns:a16="http://schemas.microsoft.com/office/drawing/2014/main" id="{5451F6A7-4D64-4872-9CA6-574595F39840}"/>
              </a:ext>
            </a:extLst>
          </p:cNvPr>
          <p:cNvSpPr txBox="1"/>
          <p:nvPr/>
        </p:nvSpPr>
        <p:spPr>
          <a:xfrm>
            <a:off x="-2786" y="2624967"/>
            <a:ext cx="720000" cy="707886"/>
          </a:xfrm>
          <a:prstGeom prst="rect">
            <a:avLst/>
          </a:prstGeom>
          <a:noFill/>
        </p:spPr>
        <p:txBody>
          <a:bodyPr wrap="square" rtlCol="0">
            <a:spAutoFit/>
          </a:bodyPr>
          <a:lstStyle/>
          <a:p>
            <a:r>
              <a:rPr lang="en-US" sz="4000" b="1">
                <a:solidFill>
                  <a:schemeClr val="tx1">
                    <a:lumMod val="50000"/>
                    <a:lumOff val="50000"/>
                  </a:schemeClr>
                </a:solidFill>
              </a:rPr>
              <a:t>01</a:t>
            </a:r>
            <a:endParaRPr lang="en-CA" b="1">
              <a:solidFill>
                <a:schemeClr val="tx1">
                  <a:lumMod val="50000"/>
                  <a:lumOff val="50000"/>
                </a:schemeClr>
              </a:solidFill>
            </a:endParaRPr>
          </a:p>
        </p:txBody>
      </p:sp>
      <p:sp>
        <p:nvSpPr>
          <p:cNvPr id="18" name="TextBox 17">
            <a:extLst>
              <a:ext uri="{FF2B5EF4-FFF2-40B4-BE49-F238E27FC236}">
                <a16:creationId xmlns:a16="http://schemas.microsoft.com/office/drawing/2014/main" id="{4DC2A212-9800-4DC0-8696-C0766937DE0B}"/>
              </a:ext>
            </a:extLst>
          </p:cNvPr>
          <p:cNvSpPr txBox="1"/>
          <p:nvPr/>
        </p:nvSpPr>
        <p:spPr>
          <a:xfrm>
            <a:off x="710164" y="2616622"/>
            <a:ext cx="2268000" cy="1047570"/>
          </a:xfrm>
          <a:prstGeom prst="rect">
            <a:avLst/>
          </a:prstGeom>
          <a:noFill/>
        </p:spPr>
        <p:txBody>
          <a:bodyPr wrap="square" lIns="0" tIns="0" rIns="0" bIns="0" rtlCol="0">
            <a:spAutoFit/>
          </a:bodyPr>
          <a:lstStyle/>
          <a:p>
            <a:pPr defTabSz="514350"/>
            <a:r>
              <a:rPr lang="en-CA" sz="1500" b="1">
                <a:solidFill>
                  <a:srgbClr val="002060"/>
                </a:solidFill>
                <a:latin typeface="Arial"/>
                <a:ea typeface="+mn-lt"/>
                <a:cs typeface="Arial"/>
              </a:rPr>
              <a:t>Prevention – Enhanced Screening and Reduced Exposure to Prevent Spread </a:t>
            </a:r>
          </a:p>
        </p:txBody>
      </p:sp>
      <p:sp>
        <p:nvSpPr>
          <p:cNvPr id="19" name="TextBox 18">
            <a:extLst>
              <a:ext uri="{FF2B5EF4-FFF2-40B4-BE49-F238E27FC236}">
                <a16:creationId xmlns:a16="http://schemas.microsoft.com/office/drawing/2014/main" id="{AACE21C0-2BB0-427F-A830-683F48C44120}"/>
              </a:ext>
            </a:extLst>
          </p:cNvPr>
          <p:cNvSpPr txBox="1"/>
          <p:nvPr/>
        </p:nvSpPr>
        <p:spPr>
          <a:xfrm>
            <a:off x="3083218" y="2624967"/>
            <a:ext cx="720000" cy="707886"/>
          </a:xfrm>
          <a:prstGeom prst="rect">
            <a:avLst/>
          </a:prstGeom>
          <a:noFill/>
        </p:spPr>
        <p:txBody>
          <a:bodyPr wrap="square" rtlCol="0">
            <a:spAutoFit/>
          </a:bodyPr>
          <a:lstStyle/>
          <a:p>
            <a:r>
              <a:rPr lang="en-US" sz="4000" b="1">
                <a:solidFill>
                  <a:schemeClr val="tx1">
                    <a:lumMod val="50000"/>
                    <a:lumOff val="50000"/>
                  </a:schemeClr>
                </a:solidFill>
              </a:rPr>
              <a:t>02</a:t>
            </a:r>
            <a:endParaRPr lang="en-CA" sz="1600" b="1">
              <a:solidFill>
                <a:schemeClr val="tx1">
                  <a:lumMod val="50000"/>
                  <a:lumOff val="50000"/>
                </a:schemeClr>
              </a:solidFill>
            </a:endParaRPr>
          </a:p>
        </p:txBody>
      </p:sp>
      <p:sp>
        <p:nvSpPr>
          <p:cNvPr id="20" name="TextBox 19">
            <a:extLst>
              <a:ext uri="{FF2B5EF4-FFF2-40B4-BE49-F238E27FC236}">
                <a16:creationId xmlns:a16="http://schemas.microsoft.com/office/drawing/2014/main" id="{E9E8C156-921B-4D6B-8702-C8868E61EC6C}"/>
              </a:ext>
            </a:extLst>
          </p:cNvPr>
          <p:cNvSpPr txBox="1"/>
          <p:nvPr/>
        </p:nvSpPr>
        <p:spPr>
          <a:xfrm>
            <a:off x="3824422" y="2616622"/>
            <a:ext cx="2268000" cy="785677"/>
          </a:xfrm>
          <a:prstGeom prst="rect">
            <a:avLst/>
          </a:prstGeom>
          <a:noFill/>
        </p:spPr>
        <p:txBody>
          <a:bodyPr wrap="square" lIns="0" tIns="0" rIns="0" bIns="0" rtlCol="0">
            <a:spAutoFit/>
          </a:bodyPr>
          <a:lstStyle/>
          <a:p>
            <a:pPr defTabSz="514350"/>
            <a:r>
              <a:rPr lang="en-CA" sz="1500" b="1">
                <a:solidFill>
                  <a:srgbClr val="002060"/>
                </a:solidFill>
                <a:latin typeface="Arial"/>
                <a:ea typeface="+mn-lt"/>
                <a:cs typeface="Arial"/>
              </a:rPr>
              <a:t>Infection Control – Managing Outbreaks and Limiting Spread</a:t>
            </a:r>
          </a:p>
        </p:txBody>
      </p:sp>
      <p:sp>
        <p:nvSpPr>
          <p:cNvPr id="21" name="TextBox 20">
            <a:extLst>
              <a:ext uri="{FF2B5EF4-FFF2-40B4-BE49-F238E27FC236}">
                <a16:creationId xmlns:a16="http://schemas.microsoft.com/office/drawing/2014/main" id="{3F9040CE-5D94-430E-8806-89593BE10C2A}"/>
              </a:ext>
            </a:extLst>
          </p:cNvPr>
          <p:cNvSpPr txBox="1"/>
          <p:nvPr/>
        </p:nvSpPr>
        <p:spPr>
          <a:xfrm>
            <a:off x="6155565" y="2624967"/>
            <a:ext cx="720000" cy="707886"/>
          </a:xfrm>
          <a:prstGeom prst="rect">
            <a:avLst/>
          </a:prstGeom>
          <a:noFill/>
        </p:spPr>
        <p:txBody>
          <a:bodyPr wrap="square" rtlCol="0">
            <a:spAutoFit/>
          </a:bodyPr>
          <a:lstStyle/>
          <a:p>
            <a:r>
              <a:rPr lang="en-US" sz="4000" b="1">
                <a:solidFill>
                  <a:schemeClr val="tx1">
                    <a:lumMod val="50000"/>
                    <a:lumOff val="50000"/>
                  </a:schemeClr>
                </a:solidFill>
              </a:rPr>
              <a:t>03</a:t>
            </a:r>
            <a:endParaRPr lang="en-CA" sz="1400" b="1">
              <a:solidFill>
                <a:schemeClr val="tx1">
                  <a:lumMod val="50000"/>
                  <a:lumOff val="50000"/>
                </a:schemeClr>
              </a:solidFill>
            </a:endParaRPr>
          </a:p>
        </p:txBody>
      </p:sp>
      <p:sp>
        <p:nvSpPr>
          <p:cNvPr id="22" name="TextBox 21">
            <a:extLst>
              <a:ext uri="{FF2B5EF4-FFF2-40B4-BE49-F238E27FC236}">
                <a16:creationId xmlns:a16="http://schemas.microsoft.com/office/drawing/2014/main" id="{8D574F9E-0DC7-40F3-8122-88289557F761}"/>
              </a:ext>
            </a:extLst>
          </p:cNvPr>
          <p:cNvSpPr txBox="1"/>
          <p:nvPr/>
        </p:nvSpPr>
        <p:spPr>
          <a:xfrm>
            <a:off x="6876000" y="2616622"/>
            <a:ext cx="2268000" cy="785677"/>
          </a:xfrm>
          <a:prstGeom prst="rect">
            <a:avLst/>
          </a:prstGeom>
          <a:noFill/>
        </p:spPr>
        <p:txBody>
          <a:bodyPr wrap="square" lIns="0" tIns="0" rIns="0" bIns="0" rtlCol="0">
            <a:spAutoFit/>
          </a:bodyPr>
          <a:lstStyle/>
          <a:p>
            <a:pPr defTabSz="514350"/>
            <a:r>
              <a:rPr lang="en-CA" sz="1500" b="1">
                <a:solidFill>
                  <a:srgbClr val="002060"/>
                </a:solidFill>
                <a:latin typeface="Arial"/>
                <a:ea typeface="+mn-lt"/>
                <a:cs typeface="Arial"/>
              </a:rPr>
              <a:t>Sustaining Existing  Staff and Managing Critical Staff Shortages</a:t>
            </a:r>
            <a:endParaRPr lang="en-US" sz="1500" b="1">
              <a:solidFill>
                <a:srgbClr val="002060"/>
              </a:solidFill>
              <a:latin typeface="Arial"/>
              <a:ea typeface="+mn-lt"/>
              <a:cs typeface="Arial"/>
            </a:endParaRPr>
          </a:p>
        </p:txBody>
      </p:sp>
      <p:sp>
        <p:nvSpPr>
          <p:cNvPr id="23" name="Rectangle 22">
            <a:extLst>
              <a:ext uri="{FF2B5EF4-FFF2-40B4-BE49-F238E27FC236}">
                <a16:creationId xmlns:a16="http://schemas.microsoft.com/office/drawing/2014/main" id="{486506EA-C8FF-4AD6-94AA-BD992E5A26E0}"/>
              </a:ext>
            </a:extLst>
          </p:cNvPr>
          <p:cNvSpPr/>
          <p:nvPr/>
        </p:nvSpPr>
        <p:spPr>
          <a:xfrm>
            <a:off x="322729" y="3611950"/>
            <a:ext cx="2693405" cy="1938992"/>
          </a:xfrm>
          <a:prstGeom prst="rect">
            <a:avLst/>
          </a:prstGeom>
        </p:spPr>
        <p:txBody>
          <a:bodyPr wrap="square">
            <a:spAutoFit/>
          </a:bodyPr>
          <a:lstStyle/>
          <a:p>
            <a:pPr marL="280392" indent="-214313" defTabSz="514350">
              <a:buFont typeface="Wingdings" panose="05000000000000000000" pitchFamily="2" charset="2"/>
              <a:buChar char="§"/>
            </a:pPr>
            <a:r>
              <a:rPr lang="en-CA" sz="1500">
                <a:solidFill>
                  <a:srgbClr val="000000"/>
                </a:solidFill>
                <a:latin typeface="Arial"/>
                <a:ea typeface="+mn-lt"/>
                <a:cs typeface="Arial"/>
              </a:rPr>
              <a:t>Consistently apply Public Health guidance</a:t>
            </a:r>
          </a:p>
          <a:p>
            <a:pPr marL="280392" indent="-214313" defTabSz="514350">
              <a:buFont typeface="Wingdings" panose="05000000000000000000" pitchFamily="2" charset="2"/>
              <a:buChar char="§"/>
            </a:pPr>
            <a:r>
              <a:rPr lang="en-CA" sz="1500">
                <a:solidFill>
                  <a:srgbClr val="000000"/>
                </a:solidFill>
                <a:latin typeface="Arial"/>
                <a:ea typeface="+mn-lt"/>
                <a:cs typeface="Arial"/>
              </a:rPr>
              <a:t>Enhanced screening</a:t>
            </a:r>
          </a:p>
          <a:p>
            <a:pPr marL="280392" indent="-214313" defTabSz="514350">
              <a:buFont typeface="Wingdings" panose="05000000000000000000" pitchFamily="2" charset="2"/>
              <a:buChar char="§"/>
            </a:pPr>
            <a:r>
              <a:rPr lang="en-CA" sz="1500">
                <a:solidFill>
                  <a:srgbClr val="000000"/>
                </a:solidFill>
                <a:latin typeface="Arial"/>
                <a:ea typeface="+mn-lt"/>
                <a:cs typeface="Arial"/>
              </a:rPr>
              <a:t>Restrict visitors</a:t>
            </a:r>
          </a:p>
          <a:p>
            <a:pPr marL="280392" indent="-214313" defTabSz="514350">
              <a:buFont typeface="Wingdings" panose="05000000000000000000" pitchFamily="2" charset="2"/>
              <a:buChar char="§"/>
            </a:pPr>
            <a:r>
              <a:rPr lang="en-CA" sz="1500">
                <a:solidFill>
                  <a:srgbClr val="000000"/>
                </a:solidFill>
                <a:latin typeface="Arial"/>
                <a:ea typeface="+mn-lt"/>
                <a:cs typeface="Arial"/>
              </a:rPr>
              <a:t>Use of surgical masks (subject to risk/availability) </a:t>
            </a:r>
          </a:p>
          <a:p>
            <a:pPr marL="280392" indent="-214313" defTabSz="514350">
              <a:buFont typeface="Wingdings" panose="05000000000000000000" pitchFamily="2" charset="2"/>
              <a:buChar char="§"/>
            </a:pPr>
            <a:r>
              <a:rPr lang="en-CA" sz="1500">
                <a:solidFill>
                  <a:srgbClr val="000000"/>
                </a:solidFill>
                <a:latin typeface="Arial"/>
                <a:ea typeface="+mn-lt"/>
                <a:cs typeface="Arial"/>
              </a:rPr>
              <a:t>Limit staff mobility</a:t>
            </a:r>
          </a:p>
          <a:p>
            <a:pPr marL="280392" indent="-214313" defTabSz="514350">
              <a:buFont typeface="Wingdings" panose="05000000000000000000" pitchFamily="2" charset="2"/>
              <a:buChar char="§"/>
            </a:pPr>
            <a:r>
              <a:rPr lang="en-CA" sz="1500">
                <a:solidFill>
                  <a:srgbClr val="000000"/>
                </a:solidFill>
                <a:latin typeface="Arial"/>
                <a:ea typeface="+mn-lt"/>
                <a:cs typeface="Arial"/>
              </a:rPr>
              <a:t>Staff training</a:t>
            </a:r>
          </a:p>
        </p:txBody>
      </p:sp>
      <p:sp>
        <p:nvSpPr>
          <p:cNvPr id="24" name="Rectangle 23">
            <a:extLst>
              <a:ext uri="{FF2B5EF4-FFF2-40B4-BE49-F238E27FC236}">
                <a16:creationId xmlns:a16="http://schemas.microsoft.com/office/drawing/2014/main" id="{68F8EEE7-4EE1-4D6D-AECC-FEF67587A227}"/>
              </a:ext>
            </a:extLst>
          </p:cNvPr>
          <p:cNvSpPr/>
          <p:nvPr/>
        </p:nvSpPr>
        <p:spPr>
          <a:xfrm>
            <a:off x="3216473" y="3421450"/>
            <a:ext cx="2997740" cy="3093154"/>
          </a:xfrm>
          <a:prstGeom prst="rect">
            <a:avLst/>
          </a:prstGeom>
        </p:spPr>
        <p:txBody>
          <a:bodyPr wrap="square">
            <a:spAutoFit/>
          </a:bodyPr>
          <a:lstStyle/>
          <a:p>
            <a:pPr marL="241994" indent="-214313" defTabSz="514350">
              <a:buFont typeface="Wingdings" panose="05000000000000000000" pitchFamily="2" charset="2"/>
              <a:buChar char="§"/>
            </a:pPr>
            <a:r>
              <a:rPr lang="en-CA" sz="1500">
                <a:solidFill>
                  <a:srgbClr val="000000"/>
                </a:solidFill>
                <a:latin typeface="Arial"/>
                <a:ea typeface="+mn-lt"/>
                <a:cs typeface="Arial"/>
              </a:rPr>
              <a:t>Enhance testing</a:t>
            </a:r>
          </a:p>
          <a:p>
            <a:pPr marL="241994" indent="-214313" defTabSz="514350">
              <a:buFont typeface="Wingdings" panose="05000000000000000000" pitchFamily="2" charset="2"/>
              <a:buChar char="§"/>
            </a:pPr>
            <a:r>
              <a:rPr lang="en-CA" sz="1500">
                <a:solidFill>
                  <a:srgbClr val="000000"/>
                </a:solidFill>
                <a:latin typeface="Arial"/>
                <a:ea typeface="+mn-lt"/>
                <a:cs typeface="Arial"/>
              </a:rPr>
              <a:t>Contact tracing</a:t>
            </a:r>
          </a:p>
          <a:p>
            <a:pPr marL="241994" indent="-214313" defTabSz="514350">
              <a:buFont typeface="Wingdings" panose="05000000000000000000" pitchFamily="2" charset="2"/>
              <a:buChar char="§"/>
            </a:pPr>
            <a:r>
              <a:rPr lang="en-CA" sz="1500">
                <a:solidFill>
                  <a:srgbClr val="000000"/>
                </a:solidFill>
                <a:latin typeface="Arial"/>
                <a:ea typeface="+mn-lt"/>
                <a:cs typeface="Arial"/>
              </a:rPr>
              <a:t>Restrict staff to work at a single location</a:t>
            </a:r>
          </a:p>
          <a:p>
            <a:pPr marL="241994" indent="-214313" defTabSz="514350">
              <a:buFont typeface="Wingdings" panose="05000000000000000000" pitchFamily="2" charset="2"/>
              <a:buChar char="§"/>
            </a:pPr>
            <a:r>
              <a:rPr lang="en-CA" sz="1500">
                <a:solidFill>
                  <a:srgbClr val="000000"/>
                </a:solidFill>
                <a:latin typeface="Arial"/>
                <a:ea typeface="+mn-lt"/>
                <a:cs typeface="Arial"/>
              </a:rPr>
              <a:t>Mandatory use of surgical masks/PPE during an outbreak</a:t>
            </a:r>
          </a:p>
          <a:p>
            <a:pPr marL="241994" indent="-214313" defTabSz="514350">
              <a:buFont typeface="Wingdings" panose="05000000000000000000" pitchFamily="2" charset="2"/>
              <a:buChar char="§"/>
            </a:pPr>
            <a:r>
              <a:rPr lang="en-CA" sz="1500">
                <a:solidFill>
                  <a:srgbClr val="000000"/>
                </a:solidFill>
                <a:latin typeface="Arial"/>
                <a:ea typeface="+mn-lt"/>
                <a:cs typeface="Arial"/>
              </a:rPr>
              <a:t>Enhanced guidance on PPE usage and conservation</a:t>
            </a:r>
          </a:p>
          <a:p>
            <a:pPr marL="241994" indent="-214313" defTabSz="514350">
              <a:buFont typeface="Wingdings" panose="05000000000000000000" pitchFamily="2" charset="2"/>
              <a:buChar char="§"/>
            </a:pPr>
            <a:r>
              <a:rPr lang="en-CA" sz="1500">
                <a:solidFill>
                  <a:srgbClr val="000000"/>
                </a:solidFill>
                <a:latin typeface="Arial"/>
                <a:ea typeface="+mn-lt"/>
                <a:cs typeface="Arial"/>
              </a:rPr>
              <a:t>Enhanced training for staff on outbreak protocols</a:t>
            </a:r>
          </a:p>
          <a:p>
            <a:pPr marL="241994" indent="-214313" defTabSz="514350">
              <a:buFont typeface="Wingdings" panose="05000000000000000000" pitchFamily="2" charset="2"/>
              <a:buChar char="§"/>
            </a:pPr>
            <a:r>
              <a:rPr lang="en-CA" sz="1500">
                <a:solidFill>
                  <a:srgbClr val="000000"/>
                </a:solidFill>
                <a:latin typeface="Arial"/>
                <a:ea typeface="+mn-lt"/>
                <a:cs typeface="Arial"/>
              </a:rPr>
              <a:t>Provide alternate sites for congregate living</a:t>
            </a:r>
          </a:p>
        </p:txBody>
      </p:sp>
      <p:sp>
        <p:nvSpPr>
          <p:cNvPr id="25" name="Rectangle 24">
            <a:extLst>
              <a:ext uri="{FF2B5EF4-FFF2-40B4-BE49-F238E27FC236}">
                <a16:creationId xmlns:a16="http://schemas.microsoft.com/office/drawing/2014/main" id="{BC255A88-9594-4C70-AED2-FC533BFC1321}"/>
              </a:ext>
            </a:extLst>
          </p:cNvPr>
          <p:cNvSpPr/>
          <p:nvPr/>
        </p:nvSpPr>
        <p:spPr>
          <a:xfrm>
            <a:off x="6398777" y="3535750"/>
            <a:ext cx="2592823" cy="784830"/>
          </a:xfrm>
          <a:prstGeom prst="rect">
            <a:avLst/>
          </a:prstGeom>
        </p:spPr>
        <p:txBody>
          <a:bodyPr wrap="square">
            <a:spAutoFit/>
          </a:bodyPr>
          <a:lstStyle/>
          <a:p>
            <a:pPr marL="214313" indent="-214313" defTabSz="514350">
              <a:buFont typeface="Wingdings" panose="05000000000000000000" pitchFamily="2" charset="2"/>
              <a:buChar char="§"/>
            </a:pPr>
            <a:r>
              <a:rPr lang="en-CA" sz="1500">
                <a:solidFill>
                  <a:srgbClr val="000000"/>
                </a:solidFill>
                <a:latin typeface="Arial"/>
                <a:ea typeface="+mn-lt"/>
                <a:cs typeface="Arial"/>
              </a:rPr>
              <a:t>Leverage community agency capacity</a:t>
            </a:r>
          </a:p>
          <a:p>
            <a:pPr marL="214313" indent="-214313" defTabSz="514350">
              <a:buFont typeface="Wingdings" panose="05000000000000000000" pitchFamily="2" charset="2"/>
              <a:buChar char="§"/>
            </a:pPr>
            <a:r>
              <a:rPr lang="en-CA" sz="1500">
                <a:solidFill>
                  <a:srgbClr val="000000"/>
                </a:solidFill>
                <a:latin typeface="Arial"/>
                <a:ea typeface="+mn-lt"/>
                <a:cs typeface="Arial"/>
              </a:rPr>
              <a:t>Wage premium</a:t>
            </a:r>
          </a:p>
        </p:txBody>
      </p:sp>
      <p:cxnSp>
        <p:nvCxnSpPr>
          <p:cNvPr id="4" name="Straight Connector 3">
            <a:extLst>
              <a:ext uri="{FF2B5EF4-FFF2-40B4-BE49-F238E27FC236}">
                <a16:creationId xmlns:a16="http://schemas.microsoft.com/office/drawing/2014/main" id="{5B5EAE09-58A7-4FF9-A62C-3AEC7037AB6E}"/>
              </a:ext>
            </a:extLst>
          </p:cNvPr>
          <p:cNvCxnSpPr/>
          <p:nvPr/>
        </p:nvCxnSpPr>
        <p:spPr>
          <a:xfrm>
            <a:off x="3042331" y="2616622"/>
            <a:ext cx="0" cy="365998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CFC523-E4E4-4846-A899-42B8724DD767}"/>
              </a:ext>
            </a:extLst>
          </p:cNvPr>
          <p:cNvCxnSpPr/>
          <p:nvPr/>
        </p:nvCxnSpPr>
        <p:spPr>
          <a:xfrm>
            <a:off x="6130433" y="2616622"/>
            <a:ext cx="0" cy="365998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F3B3734B-90B1-4C27-AB73-12F218040DA0}"/>
              </a:ext>
            </a:extLst>
          </p:cNvPr>
          <p:cNvSpPr>
            <a:spLocks noGrp="1"/>
          </p:cNvSpPr>
          <p:nvPr>
            <p:ph type="ftr" sz="quarter" idx="11"/>
          </p:nvPr>
        </p:nvSpPr>
        <p:spPr>
          <a:xfrm>
            <a:off x="633045" y="6314702"/>
            <a:ext cx="3247776" cy="365125"/>
          </a:xfrm>
          <a:prstGeom prst="rect">
            <a:avLst/>
          </a:prstGeom>
        </p:spPr>
        <p:txBody>
          <a:bodyPr anchor="ctr"/>
          <a:lstStyle>
            <a:lvl1pPr algn="r">
              <a:defRPr sz="1200">
                <a:solidFill>
                  <a:schemeClr val="tx1"/>
                </a:solidFill>
              </a:defRPr>
            </a:lvl1pPr>
          </a:lstStyle>
          <a:p>
            <a:pPr algn="l"/>
            <a:r>
              <a:rPr lang="en-US">
                <a:cs typeface="Calibri"/>
              </a:rPr>
              <a:t>COVID-19 Guidance: Congregate </a:t>
            </a:r>
          </a:p>
          <a:p>
            <a:pPr algn="l"/>
            <a:r>
              <a:rPr lang="en-US">
                <a:cs typeface="Calibri"/>
              </a:rPr>
              <a:t>Living for Vulnerable Populations </a:t>
            </a:r>
            <a:endParaRPr lang="en-US"/>
          </a:p>
        </p:txBody>
      </p:sp>
    </p:spTree>
    <p:extLst>
      <p:ext uri="{BB962C8B-B14F-4D97-AF65-F5344CB8AC3E}">
        <p14:creationId xmlns:p14="http://schemas.microsoft.com/office/powerpoint/2010/main" val="395722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35BC-E4BF-45F0-8D1E-47266CB65C8C}"/>
              </a:ext>
            </a:extLst>
          </p:cNvPr>
          <p:cNvSpPr>
            <a:spLocks noGrp="1"/>
          </p:cNvSpPr>
          <p:nvPr>
            <p:ph type="title"/>
          </p:nvPr>
        </p:nvSpPr>
        <p:spPr/>
        <p:txBody>
          <a:bodyPr/>
          <a:lstStyle/>
          <a:p>
            <a:r>
              <a:rPr lang="en-US"/>
              <a:t>Additional Resources</a:t>
            </a:r>
            <a:endParaRPr lang="en-CA"/>
          </a:p>
        </p:txBody>
      </p:sp>
      <p:sp>
        <p:nvSpPr>
          <p:cNvPr id="3" name="Content Placeholder 2">
            <a:extLst>
              <a:ext uri="{FF2B5EF4-FFF2-40B4-BE49-F238E27FC236}">
                <a16:creationId xmlns:a16="http://schemas.microsoft.com/office/drawing/2014/main" id="{CB76150F-3D5A-431F-99DE-63043CCCFAAF}"/>
              </a:ext>
            </a:extLst>
          </p:cNvPr>
          <p:cNvSpPr>
            <a:spLocks noGrp="1"/>
          </p:cNvSpPr>
          <p:nvPr>
            <p:ph idx="1"/>
          </p:nvPr>
        </p:nvSpPr>
        <p:spPr>
          <a:xfrm>
            <a:off x="124663" y="2692234"/>
            <a:ext cx="4322675" cy="2521819"/>
          </a:xfrm>
        </p:spPr>
        <p:txBody>
          <a:bodyPr>
            <a:normAutofit fontScale="92500"/>
          </a:bodyPr>
          <a:lstStyle/>
          <a:p>
            <a:r>
              <a:rPr lang="en-CA" b="1"/>
              <a:t>Ministry of Health</a:t>
            </a:r>
            <a:endParaRPr lang="en-CA"/>
          </a:p>
          <a:p>
            <a:r>
              <a:rPr lang="en-CA" sz="1600" u="sng">
                <a:hlinkClick r:id="rId3"/>
              </a:rPr>
              <a:t>COVID-19 Guidance: Congregate Living for Vulnerable Populations</a:t>
            </a:r>
            <a:r>
              <a:rPr lang="en-CA" sz="1600"/>
              <a:t> </a:t>
            </a:r>
          </a:p>
          <a:p>
            <a:pPr>
              <a:lnSpc>
                <a:spcPct val="110000"/>
              </a:lnSpc>
            </a:pPr>
            <a:r>
              <a:rPr lang="en-CA" sz="1600" u="sng">
                <a:hlinkClick r:id="rId3"/>
              </a:rPr>
              <a:t>COVID-19 Guidance for the Health Sector</a:t>
            </a:r>
            <a:r>
              <a:rPr lang="en-CA" sz="1600"/>
              <a:t>, including:</a:t>
            </a:r>
          </a:p>
          <a:p>
            <a:pPr marL="285750" lvl="0" indent="-285750">
              <a:buClrTx/>
              <a:buFont typeface="Wingdings" panose="05000000000000000000" pitchFamily="2" charset="2"/>
              <a:buChar char="§"/>
            </a:pPr>
            <a:r>
              <a:rPr lang="en-CA" sz="1600" u="sng">
                <a:hlinkClick r:id="rId4"/>
              </a:rPr>
              <a:t>COVID-19 Reference Document for Symptoms</a:t>
            </a:r>
            <a:endParaRPr lang="en-CA" sz="1600"/>
          </a:p>
          <a:p>
            <a:pPr marL="285750" lvl="0" indent="-285750">
              <a:buClrTx/>
              <a:buFont typeface="Wingdings" panose="05000000000000000000" pitchFamily="2" charset="2"/>
              <a:buChar char="§"/>
            </a:pPr>
            <a:r>
              <a:rPr lang="en-CA" sz="1600" u="sng">
                <a:hlinkClick r:id="rId5"/>
              </a:rPr>
              <a:t>COVID-19 Provincial Testing Guidance Update</a:t>
            </a:r>
            <a:endParaRPr lang="en-CA" sz="1600"/>
          </a:p>
          <a:p>
            <a:pPr marL="285750" lvl="0" indent="-285750">
              <a:buClrTx/>
              <a:buFont typeface="Wingdings" panose="05000000000000000000" pitchFamily="2" charset="2"/>
              <a:buChar char="§"/>
            </a:pPr>
            <a:r>
              <a:rPr lang="en-CA" sz="1600" u="sng">
                <a:hlinkClick r:id="rId6"/>
              </a:rPr>
              <a:t>COVID-19 Patient Screening Guidance Document</a:t>
            </a:r>
            <a:endParaRPr lang="en-CA" sz="1600"/>
          </a:p>
        </p:txBody>
      </p:sp>
      <p:sp>
        <p:nvSpPr>
          <p:cNvPr id="5" name="Slide Number Placeholder 4">
            <a:extLst>
              <a:ext uri="{FF2B5EF4-FFF2-40B4-BE49-F238E27FC236}">
                <a16:creationId xmlns:a16="http://schemas.microsoft.com/office/drawing/2014/main" id="{E75C58DF-43A9-4F86-8554-ED22FCE8D8D0}"/>
              </a:ext>
            </a:extLst>
          </p:cNvPr>
          <p:cNvSpPr>
            <a:spLocks noGrp="1"/>
          </p:cNvSpPr>
          <p:nvPr>
            <p:ph type="sldNum" sz="quarter" idx="12"/>
          </p:nvPr>
        </p:nvSpPr>
        <p:spPr/>
        <p:txBody>
          <a:bodyPr/>
          <a:lstStyle/>
          <a:p>
            <a:fld id="{9CAA33A2-411E-8443-83D0-3263C24E97A5}" type="slidenum">
              <a:rPr lang="en-US" smtClean="0"/>
              <a:pPr/>
              <a:t>30</a:t>
            </a:fld>
            <a:endParaRPr lang="en-US"/>
          </a:p>
        </p:txBody>
      </p:sp>
      <p:sp>
        <p:nvSpPr>
          <p:cNvPr id="6" name="Content Placeholder 2">
            <a:extLst>
              <a:ext uri="{FF2B5EF4-FFF2-40B4-BE49-F238E27FC236}">
                <a16:creationId xmlns:a16="http://schemas.microsoft.com/office/drawing/2014/main" id="{3F4289D4-B9EE-4280-AD1A-C5A1FEF54546}"/>
              </a:ext>
            </a:extLst>
          </p:cNvPr>
          <p:cNvSpPr txBox="1">
            <a:spLocks/>
          </p:cNvSpPr>
          <p:nvPr/>
        </p:nvSpPr>
        <p:spPr>
          <a:xfrm>
            <a:off x="4662645" y="1312965"/>
            <a:ext cx="4548885" cy="51461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 Public Health Ontario</a:t>
            </a:r>
            <a:endParaRPr lang="en-CA"/>
          </a:p>
          <a:p>
            <a:r>
              <a:rPr lang="en-US" sz="1600" u="sng">
                <a:hlinkClick r:id="rId7"/>
              </a:rPr>
              <a:t>COVID-19 Preparedness and Prevention in Congregate Living Settings</a:t>
            </a:r>
            <a:endParaRPr lang="en-CA" sz="1600"/>
          </a:p>
          <a:p>
            <a:r>
              <a:rPr lang="en-US" sz="1600" u="sng">
                <a:hlinkClick r:id="rId8"/>
              </a:rPr>
              <a:t>Managing COVID-19 Outbreaks in Congregate Living Settings</a:t>
            </a:r>
            <a:endParaRPr lang="en-US" sz="1600" u="sng"/>
          </a:p>
          <a:p>
            <a:r>
              <a:rPr lang="en-CA" sz="1600">
                <a:hlinkClick r:id="rId9"/>
              </a:rPr>
              <a:t>Congregate Living Setting Resources Toolkit</a:t>
            </a:r>
            <a:endParaRPr lang="en-CA" sz="1600"/>
          </a:p>
          <a:p>
            <a:r>
              <a:rPr lang="en-US" sz="1600" u="sng">
                <a:hlinkClick r:id="rId10"/>
              </a:rPr>
              <a:t>Fact Sheets</a:t>
            </a:r>
            <a:r>
              <a:rPr lang="en-US" sz="1600"/>
              <a:t>, including: </a:t>
            </a:r>
            <a:endParaRPr lang="en-CA" sz="1600"/>
          </a:p>
          <a:p>
            <a:pPr marL="285750" indent="-285750">
              <a:buClrTx/>
              <a:buFont typeface="Wingdings" panose="05000000000000000000" pitchFamily="2" charset="2"/>
              <a:buChar char="§"/>
            </a:pPr>
            <a:r>
              <a:rPr lang="en-CA" sz="1600" u="sng">
                <a:hlinkClick r:id="rId11"/>
              </a:rPr>
              <a:t>How to Self-Monitor</a:t>
            </a:r>
            <a:endParaRPr lang="en-CA" sz="1600"/>
          </a:p>
          <a:p>
            <a:pPr marL="285750" indent="-285750">
              <a:buClrTx/>
              <a:buFont typeface="Wingdings" panose="05000000000000000000" pitchFamily="2" charset="2"/>
              <a:buChar char="§"/>
            </a:pPr>
            <a:r>
              <a:rPr lang="en-CA" sz="1600" u="sng">
                <a:hlinkClick r:id="rId12"/>
              </a:rPr>
              <a:t>COVID-19 Non-Medical Masks and Face Coverings</a:t>
            </a:r>
            <a:endParaRPr lang="en-CA" sz="1600"/>
          </a:p>
          <a:p>
            <a:pPr>
              <a:buClrTx/>
            </a:pPr>
            <a:r>
              <a:rPr lang="en-US" sz="1600" u="sng">
                <a:hlinkClick r:id="rId13"/>
              </a:rPr>
              <a:t>COVID-19 Health Care Resources</a:t>
            </a:r>
            <a:r>
              <a:rPr lang="en-US" sz="1600"/>
              <a:t>, including: </a:t>
            </a:r>
            <a:endParaRPr lang="en-CA" sz="1600"/>
          </a:p>
          <a:p>
            <a:pPr marL="285750" indent="-285750">
              <a:buClrTx/>
              <a:buFont typeface="Wingdings" panose="05000000000000000000" pitchFamily="2" charset="2"/>
              <a:buChar char="§"/>
            </a:pPr>
            <a:r>
              <a:rPr lang="en-US" sz="1600" u="sng">
                <a:hlinkClick r:id="rId14"/>
              </a:rPr>
              <a:t>Infection Prevention and Control Requirements for Aerosol-Generating Medical Procedures</a:t>
            </a:r>
            <a:endParaRPr lang="en-CA" sz="1600"/>
          </a:p>
          <a:p>
            <a:pPr marL="285750" indent="-285750">
              <a:buClrTx/>
              <a:buFont typeface="Wingdings" panose="05000000000000000000" pitchFamily="2" charset="2"/>
              <a:buChar char="§"/>
            </a:pPr>
            <a:r>
              <a:rPr lang="en-US" sz="1600" u="sng">
                <a:hlinkClick r:id="rId15"/>
              </a:rPr>
              <a:t>Public health unit locator</a:t>
            </a:r>
            <a:endParaRPr lang="en-US" sz="1600" u="sng"/>
          </a:p>
          <a:p>
            <a:pPr marL="285750" indent="-285750">
              <a:buClrTx/>
              <a:buFont typeface="Wingdings" panose="05000000000000000000" pitchFamily="2" charset="2"/>
              <a:buChar char="§"/>
            </a:pPr>
            <a:endParaRPr lang="en-US" sz="1600" u="sng"/>
          </a:p>
        </p:txBody>
      </p:sp>
      <p:sp>
        <p:nvSpPr>
          <p:cNvPr id="7" name="Content Placeholder 2">
            <a:extLst>
              <a:ext uri="{FF2B5EF4-FFF2-40B4-BE49-F238E27FC236}">
                <a16:creationId xmlns:a16="http://schemas.microsoft.com/office/drawing/2014/main" id="{731BC5FD-E763-4E1F-B98D-2885D59BCCC2}"/>
              </a:ext>
            </a:extLst>
          </p:cNvPr>
          <p:cNvSpPr txBox="1">
            <a:spLocks/>
          </p:cNvSpPr>
          <p:nvPr/>
        </p:nvSpPr>
        <p:spPr>
          <a:xfrm>
            <a:off x="124663" y="1312965"/>
            <a:ext cx="4141386" cy="1233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t>Government of Ontario</a:t>
            </a:r>
            <a:endParaRPr lang="en-CA"/>
          </a:p>
          <a:p>
            <a:r>
              <a:rPr lang="en-CA" sz="1600" u="sng">
                <a:hlinkClick r:id="rId16"/>
              </a:rPr>
              <a:t>COVID-19 Action Plan for Vulnerable Ontarians</a:t>
            </a:r>
            <a:endParaRPr lang="en-CA" sz="1600"/>
          </a:p>
          <a:p>
            <a:r>
              <a:rPr lang="en-CA" sz="1600" u="sng">
                <a:hlinkClick r:id="rId17"/>
              </a:rPr>
              <a:t>COVID-19 Self-Assessment</a:t>
            </a:r>
            <a:endParaRPr lang="en-CA" sz="1600" u="sng"/>
          </a:p>
        </p:txBody>
      </p:sp>
      <p:cxnSp>
        <p:nvCxnSpPr>
          <p:cNvPr id="8" name="Straight Connector 7">
            <a:extLst>
              <a:ext uri="{FF2B5EF4-FFF2-40B4-BE49-F238E27FC236}">
                <a16:creationId xmlns:a16="http://schemas.microsoft.com/office/drawing/2014/main" id="{729DF451-DB1F-4447-96DF-8398D0514545}"/>
              </a:ext>
            </a:extLst>
          </p:cNvPr>
          <p:cNvCxnSpPr/>
          <p:nvPr/>
        </p:nvCxnSpPr>
        <p:spPr>
          <a:xfrm>
            <a:off x="4447338" y="1312965"/>
            <a:ext cx="0" cy="446400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50697ACD-2EFB-469E-ABE9-F0D2D886FAB6}"/>
              </a:ext>
            </a:extLst>
          </p:cNvPr>
          <p:cNvSpPr>
            <a:spLocks noGrp="1"/>
          </p:cNvSpPr>
          <p:nvPr>
            <p:ph type="ftr" sz="quarter" idx="11"/>
          </p:nvPr>
        </p:nvSpPr>
        <p:spPr/>
        <p:txBody>
          <a:body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1175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84B6D9-0C2C-40E1-A837-7E3463013E9A}"/>
              </a:ext>
            </a:extLst>
          </p:cNvPr>
          <p:cNvSpPr>
            <a:spLocks noGrp="1"/>
          </p:cNvSpPr>
          <p:nvPr>
            <p:ph type="sldNum" sz="quarter" idx="12"/>
          </p:nvPr>
        </p:nvSpPr>
        <p:spPr/>
        <p:txBody>
          <a:bodyPr/>
          <a:lstStyle/>
          <a:p>
            <a:fld id="{9CAA33A2-411E-8443-83D0-3263C24E97A5}" type="slidenum">
              <a:rPr lang="en-US" smtClean="0"/>
              <a:pPr/>
              <a:t>4</a:t>
            </a:fld>
            <a:endParaRPr lang="en-US"/>
          </a:p>
        </p:txBody>
      </p:sp>
      <p:sp>
        <p:nvSpPr>
          <p:cNvPr id="7" name="Title 1">
            <a:extLst>
              <a:ext uri="{FF2B5EF4-FFF2-40B4-BE49-F238E27FC236}">
                <a16:creationId xmlns:a16="http://schemas.microsoft.com/office/drawing/2014/main" id="{AF98DB4B-7FD4-492E-9472-8B4AB0993B0C}"/>
              </a:ext>
            </a:extLst>
          </p:cNvPr>
          <p:cNvSpPr>
            <a:spLocks noGrp="1"/>
          </p:cNvSpPr>
          <p:nvPr>
            <p:ph type="title"/>
          </p:nvPr>
        </p:nvSpPr>
        <p:spPr>
          <a:xfrm>
            <a:off x="322729" y="216695"/>
            <a:ext cx="8569363" cy="777218"/>
          </a:xfrm>
        </p:spPr>
        <p:txBody>
          <a:bodyPr>
            <a:noAutofit/>
          </a:bodyPr>
          <a:lstStyle/>
          <a:p>
            <a:r>
              <a:rPr lang="en-CA" sz="2800"/>
              <a:t>COVID-19 Guidance: Congregate Living for Vulnerable Populations</a:t>
            </a:r>
            <a:br>
              <a:rPr lang="en-CA" sz="2800"/>
            </a:br>
            <a:endParaRPr lang="en-CA" sz="2800"/>
          </a:p>
        </p:txBody>
      </p:sp>
      <p:sp>
        <p:nvSpPr>
          <p:cNvPr id="8" name="Content Placeholder 2">
            <a:extLst>
              <a:ext uri="{FF2B5EF4-FFF2-40B4-BE49-F238E27FC236}">
                <a16:creationId xmlns:a16="http://schemas.microsoft.com/office/drawing/2014/main" id="{C75CA8EA-04BB-4A4B-98F4-786B141FCF67}"/>
              </a:ext>
            </a:extLst>
          </p:cNvPr>
          <p:cNvSpPr>
            <a:spLocks noGrp="1"/>
          </p:cNvSpPr>
          <p:nvPr>
            <p:ph idx="1"/>
          </p:nvPr>
        </p:nvSpPr>
        <p:spPr>
          <a:xfrm>
            <a:off x="186420" y="1202334"/>
            <a:ext cx="8705672" cy="2232000"/>
          </a:xfrm>
        </p:spPr>
        <p:txBody>
          <a:bodyPr vert="horz" lIns="0" tIns="34290" rIns="0" bIns="34290" rtlCol="0" anchor="t">
            <a:noAutofit/>
          </a:bodyPr>
          <a:lstStyle/>
          <a:p>
            <a:pPr>
              <a:lnSpc>
                <a:spcPct val="100000"/>
              </a:lnSpc>
              <a:spcBef>
                <a:spcPts val="0"/>
              </a:spcBef>
              <a:buClrTx/>
            </a:pPr>
            <a:r>
              <a:rPr lang="en-CA"/>
              <a:t>As part of the government’s ongoing activities to support the Action Plan, the Ministry of Health (MOH) has released new </a:t>
            </a:r>
            <a:r>
              <a:rPr lang="en-CA" b="1">
                <a:hlinkClick r:id="rId3"/>
              </a:rPr>
              <a:t>COVID-19 Guidance: Congregate Living for Vulnerable Populations</a:t>
            </a:r>
            <a:r>
              <a:rPr lang="en-CA"/>
              <a:t>.</a:t>
            </a:r>
          </a:p>
          <a:p>
            <a:pPr>
              <a:lnSpc>
                <a:spcPct val="100000"/>
              </a:lnSpc>
              <a:spcBef>
                <a:spcPts val="0"/>
              </a:spcBef>
              <a:buClrTx/>
            </a:pPr>
            <a:endParaRPr lang="en-CA"/>
          </a:p>
          <a:p>
            <a:pPr>
              <a:lnSpc>
                <a:spcPct val="100000"/>
              </a:lnSpc>
              <a:spcBef>
                <a:spcPts val="0"/>
              </a:spcBef>
              <a:buClrTx/>
            </a:pPr>
            <a:r>
              <a:rPr lang="en-CA"/>
              <a:t>The guidance provides recommendations and actions to help protect vulnerable populations and staff in congregate settings from COVID-19, and reflects the current best advice from MOH and Public Health Ontario (PHO).  This guidance </a:t>
            </a:r>
            <a:r>
              <a:rPr lang="en-CA" b="1">
                <a:solidFill>
                  <a:srgbClr val="002060"/>
                </a:solidFill>
              </a:rPr>
              <a:t>replaces</a:t>
            </a:r>
            <a:r>
              <a:rPr lang="en-CA"/>
              <a:t> previous guidance and direction issued, including:</a:t>
            </a:r>
          </a:p>
          <a:p>
            <a:pPr marL="535781" lvl="1" indent="-264319">
              <a:buFont typeface="Courier New" panose="02070309020205020404" pitchFamily="49" charset="0"/>
              <a:buChar char="o"/>
            </a:pPr>
            <a:endParaRPr lang="en-US" sz="1200">
              <a:ea typeface="+mn-lt"/>
              <a:cs typeface="+mn-lt"/>
            </a:endParaRPr>
          </a:p>
        </p:txBody>
      </p:sp>
      <p:sp>
        <p:nvSpPr>
          <p:cNvPr id="6" name="Rectangle 5">
            <a:extLst>
              <a:ext uri="{FF2B5EF4-FFF2-40B4-BE49-F238E27FC236}">
                <a16:creationId xmlns:a16="http://schemas.microsoft.com/office/drawing/2014/main" id="{ADF83E4B-6BA9-4D96-8ACF-642880C1B0DF}"/>
              </a:ext>
            </a:extLst>
          </p:cNvPr>
          <p:cNvSpPr/>
          <p:nvPr/>
        </p:nvSpPr>
        <p:spPr>
          <a:xfrm>
            <a:off x="186420" y="3568569"/>
            <a:ext cx="8705672" cy="2215991"/>
          </a:xfrm>
          <a:prstGeom prst="rect">
            <a:avLst/>
          </a:prstGeom>
        </p:spPr>
        <p:txBody>
          <a:bodyPr wrap="square" lIns="0" tIns="0" rIns="0" bIns="0">
            <a:spAutoFit/>
          </a:bodyPr>
          <a:lstStyle/>
          <a:p>
            <a:pPr marL="360000" lvl="1" indent="-214313">
              <a:lnSpc>
                <a:spcPct val="100000"/>
              </a:lnSpc>
              <a:spcBef>
                <a:spcPts val="0"/>
              </a:spcBef>
              <a:buClrTx/>
              <a:buFont typeface="Wingdings" panose="05000000000000000000" pitchFamily="2" charset="2"/>
              <a:buChar char="§"/>
            </a:pPr>
            <a:r>
              <a:rPr lang="en-CA"/>
              <a:t>Guidance for Group Homes and Co-Living Settings and Guidance for Homeless Shelters </a:t>
            </a:r>
            <a:r>
              <a:rPr lang="en-CA" b="1">
                <a:solidFill>
                  <a:srgbClr val="224A68"/>
                </a:solidFill>
              </a:rPr>
              <a:t>(April 1)</a:t>
            </a:r>
          </a:p>
          <a:p>
            <a:pPr marL="360000" lvl="1" indent="-214313">
              <a:lnSpc>
                <a:spcPct val="100000"/>
              </a:lnSpc>
              <a:spcBef>
                <a:spcPts val="0"/>
              </a:spcBef>
              <a:buClrTx/>
              <a:buFont typeface="Wingdings" panose="05000000000000000000" pitchFamily="2" charset="2"/>
              <a:buChar char="§"/>
            </a:pPr>
            <a:r>
              <a:rPr lang="en-CA"/>
              <a:t>Guidance for Community-Based Mental Health and Addictions Service Providers in Residential Settings </a:t>
            </a:r>
            <a:r>
              <a:rPr lang="en-CA" b="1">
                <a:solidFill>
                  <a:srgbClr val="224A68"/>
                </a:solidFill>
              </a:rPr>
              <a:t>(April 17)</a:t>
            </a:r>
          </a:p>
          <a:p>
            <a:pPr marL="360000" lvl="1" indent="-214313">
              <a:lnSpc>
                <a:spcPct val="100000"/>
              </a:lnSpc>
              <a:spcBef>
                <a:spcPts val="0"/>
              </a:spcBef>
              <a:buClrTx/>
              <a:buFont typeface="Wingdings" panose="05000000000000000000" pitchFamily="2" charset="2"/>
              <a:buChar char="§"/>
            </a:pPr>
            <a:r>
              <a:rPr lang="en-CA"/>
              <a:t>Ministry of Children, Community and Social Services (MCCSS) memos to Developmental Services, Violence Against Women, Anti-human Trafficking, Intervenor and Indigenous Healing and Wellness Strategy Residential Agencies </a:t>
            </a:r>
            <a:r>
              <a:rPr lang="en-CA" b="1">
                <a:solidFill>
                  <a:srgbClr val="224A68"/>
                </a:solidFill>
              </a:rPr>
              <a:t>(April 27)</a:t>
            </a:r>
          </a:p>
          <a:p>
            <a:pPr marL="360000" lvl="1" indent="-214313">
              <a:lnSpc>
                <a:spcPct val="100000"/>
              </a:lnSpc>
              <a:spcBef>
                <a:spcPts val="0"/>
              </a:spcBef>
              <a:buClrTx/>
              <a:buFont typeface="Wingdings" panose="05000000000000000000" pitchFamily="2" charset="2"/>
              <a:buChar char="§"/>
            </a:pPr>
            <a:r>
              <a:rPr lang="en-CA"/>
              <a:t>MCCSS memo to Children’s Residential Service Providers</a:t>
            </a:r>
            <a:r>
              <a:rPr lang="en-CA" b="1">
                <a:solidFill>
                  <a:srgbClr val="224A68"/>
                </a:solidFill>
              </a:rPr>
              <a:t> (May 8)</a:t>
            </a:r>
          </a:p>
        </p:txBody>
      </p:sp>
      <p:sp>
        <p:nvSpPr>
          <p:cNvPr id="9" name="Footer Placeholder 4">
            <a:extLst>
              <a:ext uri="{FF2B5EF4-FFF2-40B4-BE49-F238E27FC236}">
                <a16:creationId xmlns:a16="http://schemas.microsoft.com/office/drawing/2014/main" id="{4769CA24-0C2A-47AE-8AD8-589A2458FE87}"/>
              </a:ext>
            </a:extLst>
          </p:cNvPr>
          <p:cNvSpPr>
            <a:spLocks noGrp="1"/>
          </p:cNvSpPr>
          <p:nvPr>
            <p:ph type="ftr" sz="quarter" idx="11"/>
          </p:nvPr>
        </p:nvSpPr>
        <p:spPr>
          <a:xfrm>
            <a:off x="633045" y="6314702"/>
            <a:ext cx="3247776" cy="365125"/>
          </a:xfrm>
          <a:prstGeom prst="rect">
            <a:avLst/>
          </a:prstGeom>
        </p:spPr>
        <p:txBody>
          <a:bodyPr anchor="ctr"/>
          <a:lstStyle>
            <a:lvl1pPr algn="r">
              <a:defRPr sz="1200">
                <a:solidFill>
                  <a:schemeClr val="tx1"/>
                </a:solidFill>
              </a:defRPr>
            </a:lvl1pPr>
          </a:lstStyle>
          <a:p>
            <a:pPr algn="l"/>
            <a:r>
              <a:rPr lang="en-US">
                <a:cs typeface="Calibri"/>
              </a:rPr>
              <a:t>COVID-19 Guidance: Congregate </a:t>
            </a:r>
          </a:p>
          <a:p>
            <a:pPr algn="l"/>
            <a:r>
              <a:rPr lang="en-US">
                <a:cs typeface="Calibri"/>
              </a:rPr>
              <a:t>Living for Vulnerable Populations </a:t>
            </a:r>
            <a:endParaRPr lang="en-US"/>
          </a:p>
        </p:txBody>
      </p:sp>
    </p:spTree>
    <p:extLst>
      <p:ext uri="{BB962C8B-B14F-4D97-AF65-F5344CB8AC3E}">
        <p14:creationId xmlns:p14="http://schemas.microsoft.com/office/powerpoint/2010/main" val="123197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8EA37F-F607-44E0-8059-7CA0FE156420}"/>
              </a:ext>
            </a:extLst>
          </p:cNvPr>
          <p:cNvSpPr>
            <a:spLocks noGrp="1"/>
          </p:cNvSpPr>
          <p:nvPr>
            <p:ph type="sldNum" sz="quarter" idx="12"/>
          </p:nvPr>
        </p:nvSpPr>
        <p:spPr/>
        <p:txBody>
          <a:bodyPr/>
          <a:lstStyle/>
          <a:p>
            <a:fld id="{9CAA33A2-411E-8443-83D0-3263C24E97A5}" type="slidenum">
              <a:rPr lang="en-US" smtClean="0"/>
              <a:pPr/>
              <a:t>5</a:t>
            </a:fld>
            <a:endParaRPr lang="en-US"/>
          </a:p>
        </p:txBody>
      </p:sp>
      <p:sp>
        <p:nvSpPr>
          <p:cNvPr id="7" name="Title 1">
            <a:extLst>
              <a:ext uri="{FF2B5EF4-FFF2-40B4-BE49-F238E27FC236}">
                <a16:creationId xmlns:a16="http://schemas.microsoft.com/office/drawing/2014/main" id="{CD3BECBD-8E8B-4A3D-B450-F47136BA9423}"/>
              </a:ext>
            </a:extLst>
          </p:cNvPr>
          <p:cNvSpPr>
            <a:spLocks noGrp="1"/>
          </p:cNvSpPr>
          <p:nvPr>
            <p:ph type="title"/>
          </p:nvPr>
        </p:nvSpPr>
        <p:spPr>
          <a:xfrm>
            <a:off x="322729" y="178595"/>
            <a:ext cx="8706971" cy="777218"/>
          </a:xfrm>
        </p:spPr>
        <p:txBody>
          <a:bodyPr>
            <a:noAutofit/>
          </a:bodyPr>
          <a:lstStyle/>
          <a:p>
            <a:r>
              <a:rPr lang="en-CA" sz="2800">
                <a:ea typeface="+mn-lt"/>
                <a:cs typeface="+mn-lt"/>
              </a:rPr>
              <a:t>Requirements under the Congregate Care Settings Emergency Order</a:t>
            </a:r>
            <a:br>
              <a:rPr lang="en-CA">
                <a:cs typeface="Calibri"/>
              </a:rPr>
            </a:br>
            <a:endParaRPr lang="en-CA"/>
          </a:p>
        </p:txBody>
      </p:sp>
      <p:sp>
        <p:nvSpPr>
          <p:cNvPr id="25" name="Rectangle 24">
            <a:extLst>
              <a:ext uri="{FF2B5EF4-FFF2-40B4-BE49-F238E27FC236}">
                <a16:creationId xmlns:a16="http://schemas.microsoft.com/office/drawing/2014/main" id="{594E8FB6-7C40-41CD-A534-213B9FFD1DD5}"/>
              </a:ext>
            </a:extLst>
          </p:cNvPr>
          <p:cNvSpPr/>
          <p:nvPr/>
        </p:nvSpPr>
        <p:spPr>
          <a:xfrm>
            <a:off x="444501" y="1401212"/>
            <a:ext cx="8496299" cy="3416320"/>
          </a:xfrm>
          <a:prstGeom prst="rect">
            <a:avLst/>
          </a:prstGeom>
        </p:spPr>
        <p:txBody>
          <a:bodyPr wrap="square">
            <a:spAutoFit/>
          </a:bodyPr>
          <a:lstStyle/>
          <a:p>
            <a:r>
              <a:rPr lang="en-CA"/>
              <a:t>The </a:t>
            </a:r>
            <a:r>
              <a:rPr lang="en-CA" b="1">
                <a:solidFill>
                  <a:srgbClr val="224A68"/>
                </a:solidFill>
              </a:rPr>
              <a:t>congregate care settings emergency order </a:t>
            </a:r>
            <a:r>
              <a:rPr lang="en-CA"/>
              <a:t>(O. Reg. 177/20) filed on April 24, 2020, under the Emergency Management and Civil Protection Act was renewed on May 26, 2020 and remains in effect.</a:t>
            </a:r>
          </a:p>
          <a:p>
            <a:endParaRPr lang="en-CA"/>
          </a:p>
          <a:p>
            <a:r>
              <a:rPr lang="en-CA"/>
              <a:t>Under s. 9 of this emergency order, all developmental services, violence against women, anti-human trafficking and intervenor settings covered by the regulation must follow the </a:t>
            </a:r>
            <a:r>
              <a:rPr lang="en-CA">
                <a:hlinkClick r:id="rId3"/>
              </a:rPr>
              <a:t>COVID-19 Guidance: Congregate Living for Vulnerable Populations</a:t>
            </a:r>
            <a:r>
              <a:rPr lang="en-CA"/>
              <a:t>.</a:t>
            </a:r>
          </a:p>
          <a:p>
            <a:endParaRPr lang="en-CA"/>
          </a:p>
          <a:p>
            <a:r>
              <a:rPr lang="en-CA"/>
              <a:t>Although the emergency order does not apply to </a:t>
            </a:r>
            <a:r>
              <a:rPr lang="en-US"/>
              <a:t>children’s residential, child welfare, and youth justice settings, and</a:t>
            </a:r>
            <a:r>
              <a:rPr lang="en-CA"/>
              <a:t> programs under the Indigenous Healing and Wellness Strategy, they are </a:t>
            </a:r>
            <a:r>
              <a:rPr lang="en-CA" b="1">
                <a:solidFill>
                  <a:srgbClr val="224A68"/>
                </a:solidFill>
              </a:rPr>
              <a:t>strongly encouraged to review and follow </a:t>
            </a:r>
            <a:r>
              <a:rPr lang="en-CA"/>
              <a:t>the guidance, and implement operational direction applicable to their settings. </a:t>
            </a:r>
          </a:p>
        </p:txBody>
      </p:sp>
      <p:sp>
        <p:nvSpPr>
          <p:cNvPr id="9" name="Footer Placeholder 25">
            <a:extLst>
              <a:ext uri="{FF2B5EF4-FFF2-40B4-BE49-F238E27FC236}">
                <a16:creationId xmlns:a16="http://schemas.microsoft.com/office/drawing/2014/main" id="{EA0C9C08-8186-4F6A-9371-CF7599E28870}"/>
              </a:ext>
            </a:extLst>
          </p:cNvPr>
          <p:cNvSpPr txBox="1">
            <a:spLocks/>
          </p:cNvSpPr>
          <p:nvPr/>
        </p:nvSpPr>
        <p:spPr>
          <a:xfrm>
            <a:off x="861645" y="6276602"/>
            <a:ext cx="25181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t>COVID-19 Guidance: Congregate Living for Vulnerable Populations </a:t>
            </a:r>
            <a:endParaRPr lang="en-US" sz="1200"/>
          </a:p>
        </p:txBody>
      </p:sp>
    </p:spTree>
    <p:extLst>
      <p:ext uri="{BB962C8B-B14F-4D97-AF65-F5344CB8AC3E}">
        <p14:creationId xmlns:p14="http://schemas.microsoft.com/office/powerpoint/2010/main" val="355712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FCF6-5F44-45FD-9A7B-725D60A19BFF}"/>
              </a:ext>
            </a:extLst>
          </p:cNvPr>
          <p:cNvSpPr>
            <a:spLocks noGrp="1"/>
          </p:cNvSpPr>
          <p:nvPr>
            <p:ph type="title"/>
          </p:nvPr>
        </p:nvSpPr>
        <p:spPr>
          <a:xfrm>
            <a:off x="347295" y="365127"/>
            <a:ext cx="8456735" cy="758824"/>
          </a:xfrm>
        </p:spPr>
        <p:txBody>
          <a:bodyPr/>
          <a:lstStyle/>
          <a:p>
            <a:r>
              <a:rPr lang="en-US"/>
              <a:t>What’s New</a:t>
            </a:r>
            <a:endParaRPr lang="en-CA"/>
          </a:p>
        </p:txBody>
      </p:sp>
      <p:sp>
        <p:nvSpPr>
          <p:cNvPr id="5" name="Slide Number Placeholder 4">
            <a:extLst>
              <a:ext uri="{FF2B5EF4-FFF2-40B4-BE49-F238E27FC236}">
                <a16:creationId xmlns:a16="http://schemas.microsoft.com/office/drawing/2014/main" id="{D578AA79-06C6-40FD-A798-6C741A982F45}"/>
              </a:ext>
            </a:extLst>
          </p:cNvPr>
          <p:cNvSpPr>
            <a:spLocks noGrp="1"/>
          </p:cNvSpPr>
          <p:nvPr>
            <p:ph type="sldNum" sz="quarter" idx="12"/>
          </p:nvPr>
        </p:nvSpPr>
        <p:spPr/>
        <p:txBody>
          <a:bodyPr/>
          <a:lstStyle/>
          <a:p>
            <a:fld id="{9CAA33A2-411E-8443-83D0-3263C24E97A5}" type="slidenum">
              <a:rPr lang="en-US" smtClean="0"/>
              <a:pPr/>
              <a:t>6</a:t>
            </a:fld>
            <a:endParaRPr lang="en-US"/>
          </a:p>
        </p:txBody>
      </p:sp>
      <p:sp>
        <p:nvSpPr>
          <p:cNvPr id="6" name="Footer Placeholder 4">
            <a:extLst>
              <a:ext uri="{FF2B5EF4-FFF2-40B4-BE49-F238E27FC236}">
                <a16:creationId xmlns:a16="http://schemas.microsoft.com/office/drawing/2014/main" id="{2E21B4DB-EB2B-44AF-B5F2-0DE3E3771B3B}"/>
              </a:ext>
            </a:extLst>
          </p:cNvPr>
          <p:cNvSpPr>
            <a:spLocks noGrp="1"/>
          </p:cNvSpPr>
          <p:nvPr>
            <p:ph type="ftr" sz="quarter" idx="11"/>
          </p:nvPr>
        </p:nvSpPr>
        <p:spPr>
          <a:xfrm>
            <a:off x="633045" y="6314702"/>
            <a:ext cx="3247776" cy="365125"/>
          </a:xfrm>
          <a:prstGeom prst="rect">
            <a:avLst/>
          </a:prstGeom>
        </p:spPr>
        <p:txBody>
          <a:bodyPr anchor="ctr"/>
          <a:lstStyle>
            <a:lvl1pPr algn="r">
              <a:defRPr sz="1200">
                <a:solidFill>
                  <a:schemeClr val="tx1"/>
                </a:solidFill>
              </a:defRPr>
            </a:lvl1pPr>
          </a:lstStyle>
          <a:p>
            <a:pPr algn="l"/>
            <a:r>
              <a:rPr lang="en-US">
                <a:cs typeface="Calibri"/>
              </a:rPr>
              <a:t>COVID-19 Guidance: Congregate </a:t>
            </a:r>
          </a:p>
          <a:p>
            <a:pPr algn="l"/>
            <a:r>
              <a:rPr lang="en-US">
                <a:cs typeface="Calibri"/>
              </a:rPr>
              <a:t>Living for Vulnerable Populations </a:t>
            </a:r>
            <a:endParaRPr lang="en-US"/>
          </a:p>
        </p:txBody>
      </p:sp>
      <p:sp>
        <p:nvSpPr>
          <p:cNvPr id="7" name="Rectangle 6">
            <a:extLst>
              <a:ext uri="{FF2B5EF4-FFF2-40B4-BE49-F238E27FC236}">
                <a16:creationId xmlns:a16="http://schemas.microsoft.com/office/drawing/2014/main" id="{C11A0D86-6540-4683-BDAD-8C2E7F094790}"/>
              </a:ext>
            </a:extLst>
          </p:cNvPr>
          <p:cNvSpPr/>
          <p:nvPr/>
        </p:nvSpPr>
        <p:spPr>
          <a:xfrm>
            <a:off x="616420" y="1045676"/>
            <a:ext cx="8170985" cy="5220403"/>
          </a:xfrm>
          <a:prstGeom prst="rect">
            <a:avLst/>
          </a:prstGeom>
        </p:spPr>
        <p:txBody>
          <a:bodyPr wrap="square">
            <a:spAutoFit/>
          </a:bodyPr>
          <a:lstStyle/>
          <a:p>
            <a:pPr marL="342900" lvl="0" indent="-342900">
              <a:lnSpc>
                <a:spcPct val="105000"/>
              </a:lnSpc>
              <a:spcBef>
                <a:spcPts val="600"/>
              </a:spcBef>
              <a:spcAft>
                <a:spcPts val="0"/>
              </a:spcAft>
              <a:buFont typeface="Wingdings" panose="05000000000000000000" pitchFamily="2" charset="2"/>
              <a:buChar char="§"/>
            </a:pPr>
            <a:r>
              <a:rPr lang="en-US" sz="1900" b="1">
                <a:solidFill>
                  <a:srgbClr val="224A68"/>
                </a:solidFill>
                <a:latin typeface="+mj-lt"/>
                <a:ea typeface="Times New Roman" panose="02020603050405020304" pitchFamily="18" charset="0"/>
              </a:rPr>
              <a:t>Definitions</a:t>
            </a:r>
            <a:r>
              <a:rPr lang="en-US">
                <a:latin typeface="+mj-lt"/>
                <a:ea typeface="Times New Roman" panose="02020603050405020304" pitchFamily="18" charset="0"/>
              </a:rPr>
              <a:t> to guide operational consideration (e.g. physical distancing, hand hygiene)</a:t>
            </a: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Consistent approach to engaging with, and seeking advice from, local </a:t>
            </a:r>
            <a:r>
              <a:rPr lang="en-US" sz="1900" b="1">
                <a:solidFill>
                  <a:srgbClr val="224A68"/>
                </a:solidFill>
                <a:latin typeface="+mj-lt"/>
                <a:ea typeface="Times New Roman" panose="02020603050405020304" pitchFamily="18" charset="0"/>
              </a:rPr>
              <a:t>public health units</a:t>
            </a: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New guidance advising routine </a:t>
            </a:r>
            <a:r>
              <a:rPr lang="en-US" sz="1900" b="1">
                <a:solidFill>
                  <a:srgbClr val="224A68"/>
                </a:solidFill>
                <a:latin typeface="+mj-lt"/>
                <a:ea typeface="Times New Roman" panose="02020603050405020304" pitchFamily="18" charset="0"/>
              </a:rPr>
              <a:t>use of masks</a:t>
            </a:r>
            <a:r>
              <a:rPr lang="en-US" b="1">
                <a:solidFill>
                  <a:srgbClr val="224A68"/>
                </a:solidFill>
                <a:latin typeface="+mj-lt"/>
                <a:ea typeface="Times New Roman" panose="02020603050405020304" pitchFamily="18" charset="0"/>
              </a:rPr>
              <a:t> </a:t>
            </a:r>
            <a:r>
              <a:rPr lang="en-US">
                <a:latin typeface="+mj-lt"/>
                <a:ea typeface="Times New Roman" panose="02020603050405020304" pitchFamily="18" charset="0"/>
              </a:rPr>
              <a:t>by staff and essential visitors to protect others (source control)</a:t>
            </a:r>
            <a:endParaRPr lang="en-CA">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More guidance for active and passive </a:t>
            </a:r>
            <a:r>
              <a:rPr lang="en-US" sz="1900" b="1">
                <a:solidFill>
                  <a:srgbClr val="224A68"/>
                </a:solidFill>
                <a:latin typeface="+mj-lt"/>
              </a:rPr>
              <a:t>screening</a:t>
            </a:r>
            <a:r>
              <a:rPr lang="en-US">
                <a:latin typeface="+mj-lt"/>
                <a:ea typeface="Times New Roman" panose="02020603050405020304" pitchFamily="18" charset="0"/>
              </a:rPr>
              <a:t> of staff, essential visitors and residents</a:t>
            </a:r>
            <a:endParaRPr lang="en-CA">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en-US">
                <a:latin typeface="+mj-lt"/>
              </a:rPr>
              <a:t>Emphasis on </a:t>
            </a:r>
            <a:r>
              <a:rPr lang="en-US" sz="1900" b="1">
                <a:solidFill>
                  <a:srgbClr val="224A68"/>
                </a:solidFill>
                <a:latin typeface="+mj-lt"/>
              </a:rPr>
              <a:t>physical distancing </a:t>
            </a:r>
            <a:r>
              <a:rPr lang="en-US">
                <a:latin typeface="+mj-lt"/>
                <a:ea typeface="Times New Roman" panose="02020603050405020304" pitchFamily="18" charset="0"/>
              </a:rPr>
              <a:t>to prevent transmission, with guidance, advice and recommendations to achieve physical distancing</a:t>
            </a:r>
            <a:endParaRPr lang="en-CA">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Expanded guidance for </a:t>
            </a:r>
            <a:r>
              <a:rPr lang="en-US" sz="1900" b="1">
                <a:solidFill>
                  <a:srgbClr val="224A68"/>
                </a:solidFill>
                <a:latin typeface="+mj-lt"/>
              </a:rPr>
              <a:t>caring for residents </a:t>
            </a:r>
            <a:r>
              <a:rPr lang="en-US">
                <a:latin typeface="+mj-lt"/>
                <a:ea typeface="Times New Roman" panose="02020603050405020304" pitchFamily="18" charset="0"/>
              </a:rPr>
              <a:t>who need to self-isolate</a:t>
            </a: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New guidance for selecting appropriate </a:t>
            </a:r>
            <a:r>
              <a:rPr lang="en-US" sz="1900" b="1">
                <a:solidFill>
                  <a:srgbClr val="224A68"/>
                </a:solidFill>
                <a:latin typeface="+mj-lt"/>
                <a:ea typeface="Times New Roman" panose="02020603050405020304" pitchFamily="18" charset="0"/>
              </a:rPr>
              <a:t>personal protective equipment (PPE)</a:t>
            </a:r>
          </a:p>
          <a:p>
            <a:pPr marL="342900" lvl="0" indent="-342900">
              <a:lnSpc>
                <a:spcPct val="105000"/>
              </a:lnSpc>
              <a:spcBef>
                <a:spcPts val="600"/>
              </a:spcBef>
              <a:spcAft>
                <a:spcPts val="0"/>
              </a:spcAft>
              <a:buFont typeface="Wingdings" panose="05000000000000000000" pitchFamily="2" charset="2"/>
              <a:buChar char="§"/>
            </a:pPr>
            <a:r>
              <a:rPr lang="en-US">
                <a:latin typeface="+mj-lt"/>
                <a:ea typeface="Calibri" panose="020F0502020204030204" pitchFamily="34" charset="0"/>
              </a:rPr>
              <a:t>New guidance on addressing new </a:t>
            </a:r>
            <a:r>
              <a:rPr lang="en-US" sz="1900" b="1">
                <a:solidFill>
                  <a:srgbClr val="224A68"/>
                </a:solidFill>
                <a:latin typeface="+mj-lt"/>
              </a:rPr>
              <a:t>admissions and transfers</a:t>
            </a:r>
            <a:endParaRPr lang="en-CA" sz="1900" b="1">
              <a:solidFill>
                <a:srgbClr val="224A68"/>
              </a:solidFill>
              <a:latin typeface="+mj-lt"/>
            </a:endParaRPr>
          </a:p>
          <a:p>
            <a:pPr marL="342900" lvl="0" indent="-342900">
              <a:lnSpc>
                <a:spcPct val="105000"/>
              </a:lnSpc>
              <a:spcBef>
                <a:spcPts val="600"/>
              </a:spcBef>
              <a:spcAft>
                <a:spcPts val="0"/>
              </a:spcAft>
              <a:buFont typeface="Wingdings" panose="05000000000000000000" pitchFamily="2" charset="2"/>
              <a:buChar char="§"/>
            </a:pPr>
            <a:r>
              <a:rPr lang="en-US">
                <a:latin typeface="+mj-lt"/>
                <a:ea typeface="Times New Roman" panose="02020603050405020304" pitchFamily="18" charset="0"/>
              </a:rPr>
              <a:t>New guidance for </a:t>
            </a:r>
            <a:r>
              <a:rPr lang="en-US" sz="1900" b="1">
                <a:solidFill>
                  <a:srgbClr val="224A68"/>
                </a:solidFill>
                <a:latin typeface="+mj-lt"/>
              </a:rPr>
              <a:t>outbreak management</a:t>
            </a:r>
            <a:r>
              <a:rPr lang="en-US">
                <a:latin typeface="+mj-lt"/>
                <a:ea typeface="Times New Roman" panose="02020603050405020304" pitchFamily="18" charset="0"/>
              </a:rPr>
              <a:t>, including direction and support that can be expected from public health units  </a:t>
            </a:r>
            <a:endParaRPr lang="en-CA">
              <a:latin typeface="+mj-lt"/>
              <a:ea typeface="Calibri" panose="020F0502020204030204" pitchFamily="34" charset="0"/>
            </a:endParaRPr>
          </a:p>
        </p:txBody>
      </p:sp>
    </p:spTree>
    <p:extLst>
      <p:ext uri="{BB962C8B-B14F-4D97-AF65-F5344CB8AC3E}">
        <p14:creationId xmlns:p14="http://schemas.microsoft.com/office/powerpoint/2010/main" val="66994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BC7AE-28E1-493A-95DD-E824C042EFB3}"/>
              </a:ext>
            </a:extLst>
          </p:cNvPr>
          <p:cNvSpPr>
            <a:spLocks noGrp="1"/>
          </p:cNvSpPr>
          <p:nvPr>
            <p:ph type="title"/>
          </p:nvPr>
        </p:nvSpPr>
        <p:spPr>
          <a:xfrm>
            <a:off x="171450" y="423347"/>
            <a:ext cx="8762999" cy="1214384"/>
          </a:xfrm>
        </p:spPr>
        <p:txBody>
          <a:bodyPr>
            <a:normAutofit/>
          </a:bodyPr>
          <a:lstStyle/>
          <a:p>
            <a:pPr defTabSz="514350"/>
            <a:r>
              <a:rPr lang="en-CA" sz="3200">
                <a:latin typeface="Arial"/>
                <a:ea typeface="+mn-lt"/>
                <a:cs typeface="Arial"/>
              </a:rPr>
              <a:t>MCCSS COVID-19 Response Management Activities</a:t>
            </a:r>
          </a:p>
        </p:txBody>
      </p:sp>
      <p:sp>
        <p:nvSpPr>
          <p:cNvPr id="8" name="TextBox 7">
            <a:extLst>
              <a:ext uri="{FF2B5EF4-FFF2-40B4-BE49-F238E27FC236}">
                <a16:creationId xmlns:a16="http://schemas.microsoft.com/office/drawing/2014/main" id="{022FF1D6-D430-4F7D-A113-53CC7A181334}"/>
              </a:ext>
            </a:extLst>
          </p:cNvPr>
          <p:cNvSpPr txBox="1"/>
          <p:nvPr/>
        </p:nvSpPr>
        <p:spPr>
          <a:xfrm>
            <a:off x="166625" y="1907395"/>
            <a:ext cx="1044000" cy="828000"/>
          </a:xfrm>
          <a:prstGeom prst="rect">
            <a:avLst/>
          </a:prstGeom>
          <a:noFill/>
        </p:spPr>
        <p:txBody>
          <a:bodyPr wrap="square" rtlCol="0">
            <a:spAutoFit/>
          </a:bodyPr>
          <a:lstStyle/>
          <a:p>
            <a:r>
              <a:rPr lang="en-US" sz="5400" b="1">
                <a:solidFill>
                  <a:schemeClr val="tx1">
                    <a:lumMod val="50000"/>
                    <a:lumOff val="50000"/>
                  </a:schemeClr>
                </a:solidFill>
              </a:rPr>
              <a:t>01</a:t>
            </a:r>
            <a:endParaRPr lang="en-CA" sz="2800" b="1">
              <a:solidFill>
                <a:schemeClr val="tx1">
                  <a:lumMod val="50000"/>
                  <a:lumOff val="50000"/>
                </a:schemeClr>
              </a:solidFill>
            </a:endParaRPr>
          </a:p>
        </p:txBody>
      </p:sp>
      <p:sp>
        <p:nvSpPr>
          <p:cNvPr id="9" name="TextBox 8">
            <a:extLst>
              <a:ext uri="{FF2B5EF4-FFF2-40B4-BE49-F238E27FC236}">
                <a16:creationId xmlns:a16="http://schemas.microsoft.com/office/drawing/2014/main" id="{1573D8A0-0129-4472-901D-AD592CF96D70}"/>
              </a:ext>
            </a:extLst>
          </p:cNvPr>
          <p:cNvSpPr txBox="1"/>
          <p:nvPr/>
        </p:nvSpPr>
        <p:spPr>
          <a:xfrm>
            <a:off x="1298997" y="2203365"/>
            <a:ext cx="4896000" cy="369332"/>
          </a:xfrm>
          <a:prstGeom prst="rect">
            <a:avLst/>
          </a:prstGeom>
          <a:noFill/>
        </p:spPr>
        <p:txBody>
          <a:bodyPr wrap="square" lIns="0" tIns="0" rIns="0" bIns="0" rtlCol="0">
            <a:spAutoFit/>
          </a:bodyPr>
          <a:lstStyle/>
          <a:p>
            <a:pPr lvl="0">
              <a:spcAft>
                <a:spcPts val="1200"/>
              </a:spcAft>
            </a:pPr>
            <a:r>
              <a:rPr lang="en-US" sz="2400" b="1">
                <a:solidFill>
                  <a:srgbClr val="224A68"/>
                </a:solidFill>
              </a:rPr>
              <a:t>Hierarchy of Controls</a:t>
            </a:r>
          </a:p>
        </p:txBody>
      </p:sp>
      <p:sp>
        <p:nvSpPr>
          <p:cNvPr id="10" name="TextBox 9">
            <a:extLst>
              <a:ext uri="{FF2B5EF4-FFF2-40B4-BE49-F238E27FC236}">
                <a16:creationId xmlns:a16="http://schemas.microsoft.com/office/drawing/2014/main" id="{7E8D7D42-F708-497C-912A-C3CACF188675}"/>
              </a:ext>
            </a:extLst>
          </p:cNvPr>
          <p:cNvSpPr txBox="1"/>
          <p:nvPr/>
        </p:nvSpPr>
        <p:spPr>
          <a:xfrm>
            <a:off x="166625" y="2923824"/>
            <a:ext cx="1044000" cy="828000"/>
          </a:xfrm>
          <a:prstGeom prst="rect">
            <a:avLst/>
          </a:prstGeom>
          <a:noFill/>
        </p:spPr>
        <p:txBody>
          <a:bodyPr wrap="square" rtlCol="0">
            <a:spAutoFit/>
          </a:bodyPr>
          <a:lstStyle/>
          <a:p>
            <a:r>
              <a:rPr lang="en-US" sz="5400" b="1">
                <a:solidFill>
                  <a:schemeClr val="tx1">
                    <a:lumMod val="50000"/>
                    <a:lumOff val="50000"/>
                  </a:schemeClr>
                </a:solidFill>
              </a:rPr>
              <a:t>02</a:t>
            </a:r>
            <a:endParaRPr lang="en-CA" sz="2800" b="1">
              <a:solidFill>
                <a:schemeClr val="tx1">
                  <a:lumMod val="50000"/>
                  <a:lumOff val="50000"/>
                </a:schemeClr>
              </a:solidFill>
            </a:endParaRPr>
          </a:p>
        </p:txBody>
      </p:sp>
      <p:sp>
        <p:nvSpPr>
          <p:cNvPr id="11" name="TextBox 10">
            <a:extLst>
              <a:ext uri="{FF2B5EF4-FFF2-40B4-BE49-F238E27FC236}">
                <a16:creationId xmlns:a16="http://schemas.microsoft.com/office/drawing/2014/main" id="{BF5DE9B3-3ACB-49FB-91E9-7E12528A9A09}"/>
              </a:ext>
            </a:extLst>
          </p:cNvPr>
          <p:cNvSpPr txBox="1"/>
          <p:nvPr/>
        </p:nvSpPr>
        <p:spPr>
          <a:xfrm>
            <a:off x="1291946" y="3219794"/>
            <a:ext cx="4896000" cy="738664"/>
          </a:xfrm>
          <a:prstGeom prst="rect">
            <a:avLst/>
          </a:prstGeom>
          <a:noFill/>
        </p:spPr>
        <p:txBody>
          <a:bodyPr wrap="square" lIns="0" tIns="0" rIns="0" bIns="0" rtlCol="0">
            <a:spAutoFit/>
          </a:bodyPr>
          <a:lstStyle/>
          <a:p>
            <a:pPr lvl="0">
              <a:spcAft>
                <a:spcPts val="1200"/>
              </a:spcAft>
            </a:pPr>
            <a:r>
              <a:rPr lang="en-US" sz="2400" b="1">
                <a:solidFill>
                  <a:srgbClr val="224A68"/>
                </a:solidFill>
              </a:rPr>
              <a:t>Management and Distribution of PPE</a:t>
            </a:r>
          </a:p>
        </p:txBody>
      </p:sp>
      <p:sp>
        <p:nvSpPr>
          <p:cNvPr id="16" name="TextBox 15">
            <a:extLst>
              <a:ext uri="{FF2B5EF4-FFF2-40B4-BE49-F238E27FC236}">
                <a16:creationId xmlns:a16="http://schemas.microsoft.com/office/drawing/2014/main" id="{B8FDC801-A435-48B3-9C4B-D5DD7A010907}"/>
              </a:ext>
            </a:extLst>
          </p:cNvPr>
          <p:cNvSpPr txBox="1"/>
          <p:nvPr/>
        </p:nvSpPr>
        <p:spPr>
          <a:xfrm>
            <a:off x="166625" y="3940253"/>
            <a:ext cx="1044000" cy="828000"/>
          </a:xfrm>
          <a:prstGeom prst="rect">
            <a:avLst/>
          </a:prstGeom>
          <a:noFill/>
        </p:spPr>
        <p:txBody>
          <a:bodyPr wrap="square" rtlCol="0">
            <a:spAutoFit/>
          </a:bodyPr>
          <a:lstStyle/>
          <a:p>
            <a:r>
              <a:rPr lang="en-US" sz="5400" b="1">
                <a:solidFill>
                  <a:schemeClr val="tx1">
                    <a:lumMod val="50000"/>
                    <a:lumOff val="50000"/>
                  </a:schemeClr>
                </a:solidFill>
              </a:rPr>
              <a:t>03</a:t>
            </a:r>
            <a:endParaRPr lang="en-CA" sz="2800" b="1">
              <a:solidFill>
                <a:schemeClr val="tx1">
                  <a:lumMod val="50000"/>
                  <a:lumOff val="50000"/>
                </a:schemeClr>
              </a:solidFill>
            </a:endParaRPr>
          </a:p>
        </p:txBody>
      </p:sp>
      <p:sp>
        <p:nvSpPr>
          <p:cNvPr id="17" name="TextBox 16">
            <a:extLst>
              <a:ext uri="{FF2B5EF4-FFF2-40B4-BE49-F238E27FC236}">
                <a16:creationId xmlns:a16="http://schemas.microsoft.com/office/drawing/2014/main" id="{E3464664-3405-4C9E-801D-0C7DC5F9C410}"/>
              </a:ext>
            </a:extLst>
          </p:cNvPr>
          <p:cNvSpPr txBox="1"/>
          <p:nvPr/>
        </p:nvSpPr>
        <p:spPr>
          <a:xfrm>
            <a:off x="1298997" y="4236223"/>
            <a:ext cx="4896000" cy="369332"/>
          </a:xfrm>
          <a:prstGeom prst="rect">
            <a:avLst/>
          </a:prstGeom>
          <a:noFill/>
        </p:spPr>
        <p:txBody>
          <a:bodyPr wrap="square" lIns="0" tIns="0" rIns="0" bIns="0" rtlCol="0">
            <a:spAutoFit/>
          </a:bodyPr>
          <a:lstStyle/>
          <a:p>
            <a:pPr lvl="0">
              <a:spcAft>
                <a:spcPts val="1200"/>
              </a:spcAft>
            </a:pPr>
            <a:r>
              <a:rPr lang="en-US" sz="2400" b="1">
                <a:solidFill>
                  <a:srgbClr val="224A68"/>
                </a:solidFill>
              </a:rPr>
              <a:t>Risk Management Approach</a:t>
            </a:r>
          </a:p>
        </p:txBody>
      </p:sp>
      <p:sp>
        <p:nvSpPr>
          <p:cNvPr id="26" name="Footer Placeholder 25">
            <a:extLst>
              <a:ext uri="{FF2B5EF4-FFF2-40B4-BE49-F238E27FC236}">
                <a16:creationId xmlns:a16="http://schemas.microsoft.com/office/drawing/2014/main" id="{DAE45478-A70A-4EBD-A8ED-B8E5A732E331}"/>
              </a:ext>
            </a:extLst>
          </p:cNvPr>
          <p:cNvSpPr>
            <a:spLocks noGrp="1"/>
          </p:cNvSpPr>
          <p:nvPr>
            <p:ph type="ftr" sz="quarter" idx="3"/>
          </p:nvPr>
        </p:nvSpPr>
        <p:spPr>
          <a:xfrm>
            <a:off x="861645" y="6276602"/>
            <a:ext cx="2518163" cy="365125"/>
          </a:xfrm>
          <a:prstGeom prst="rect">
            <a:avLst/>
          </a:prstGeom>
        </p:spPr>
        <p:txBody>
          <a:bodyPr anchor="ctr"/>
          <a:lstStyle>
            <a:defPPr>
              <a:defRPr lang="en-US"/>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Living for Vulnerable Populations </a:t>
            </a:r>
            <a:endParaRPr lang="en-US"/>
          </a:p>
        </p:txBody>
      </p:sp>
      <p:sp>
        <p:nvSpPr>
          <p:cNvPr id="27" name="Slide Number Placeholder 26">
            <a:extLst>
              <a:ext uri="{FF2B5EF4-FFF2-40B4-BE49-F238E27FC236}">
                <a16:creationId xmlns:a16="http://schemas.microsoft.com/office/drawing/2014/main" id="{50B94851-BA70-4BC4-B0C8-5A8F651E4DE0}"/>
              </a:ext>
            </a:extLst>
          </p:cNvPr>
          <p:cNvSpPr>
            <a:spLocks noGrp="1"/>
          </p:cNvSpPr>
          <p:nvPr>
            <p:ph type="sldNum" sz="quarter" idx="4"/>
          </p:nvPr>
        </p:nvSpPr>
        <p:spPr/>
        <p:txBody>
          <a:bodyPr/>
          <a:lstStyle/>
          <a:p>
            <a:fld id="{9CAA33A2-411E-8443-83D0-3263C24E97A5}" type="slidenum">
              <a:rPr lang="en-US" smtClean="0"/>
              <a:pPr/>
              <a:t>7</a:t>
            </a:fld>
            <a:endParaRPr lang="en-US"/>
          </a:p>
        </p:txBody>
      </p:sp>
      <p:sp>
        <p:nvSpPr>
          <p:cNvPr id="12" name="Footer Placeholder 4">
            <a:extLst>
              <a:ext uri="{FF2B5EF4-FFF2-40B4-BE49-F238E27FC236}">
                <a16:creationId xmlns:a16="http://schemas.microsoft.com/office/drawing/2014/main" id="{8B957493-D830-4A63-AFFE-FF1D26D8F68C}"/>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73777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en-US" smtClean="0"/>
              <a:pPr/>
              <a:t>8</a:t>
            </a:fld>
            <a:endParaRPr lang="en-US"/>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284634" y="216273"/>
            <a:ext cx="8490473" cy="777218"/>
          </a:xfrm>
        </p:spPr>
        <p:txBody>
          <a:bodyPr>
            <a:noAutofit/>
          </a:bodyPr>
          <a:lstStyle/>
          <a:p>
            <a:r>
              <a:rPr lang="en-CA">
                <a:latin typeface="Calibri"/>
                <a:cs typeface="Calibri"/>
              </a:rPr>
              <a:t>Hierarchy of Controls</a:t>
            </a:r>
            <a:endParaRPr lang="en-CA"/>
          </a:p>
        </p:txBody>
      </p:sp>
      <p:grpSp>
        <p:nvGrpSpPr>
          <p:cNvPr id="11" name="Google Shape;102;p18">
            <a:extLst>
              <a:ext uri="{FF2B5EF4-FFF2-40B4-BE49-F238E27FC236}">
                <a16:creationId xmlns:a16="http://schemas.microsoft.com/office/drawing/2014/main" id="{15C109D6-F7B9-44ED-B307-0094067A8F3E}"/>
              </a:ext>
            </a:extLst>
          </p:cNvPr>
          <p:cNvGrpSpPr/>
          <p:nvPr/>
        </p:nvGrpSpPr>
        <p:grpSpPr>
          <a:xfrm>
            <a:off x="127050" y="2692720"/>
            <a:ext cx="4225930" cy="3633757"/>
            <a:chOff x="1135907" y="1518160"/>
            <a:chExt cx="2781000" cy="2812467"/>
          </a:xfrm>
        </p:grpSpPr>
        <p:sp>
          <p:nvSpPr>
            <p:cNvPr id="12" name="Google Shape;103;p18">
              <a:extLst>
                <a:ext uri="{FF2B5EF4-FFF2-40B4-BE49-F238E27FC236}">
                  <a16:creationId xmlns:a16="http://schemas.microsoft.com/office/drawing/2014/main" id="{20581ED7-1E12-427C-B5E2-414D854EB544}"/>
                </a:ext>
              </a:extLst>
            </p:cNvPr>
            <p:cNvSpPr/>
            <p:nvPr/>
          </p:nvSpPr>
          <p:spPr>
            <a:xfrm rot="10800000" flipH="1">
              <a:off x="1135907" y="1518160"/>
              <a:ext cx="2781000" cy="444003"/>
            </a:xfrm>
            <a:prstGeom prst="trapezoid">
              <a:avLst>
                <a:gd name="adj" fmla="val 59752"/>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Calibri"/>
                <a:ea typeface="Calibri"/>
                <a:cs typeface="Calibri"/>
                <a:sym typeface="Calibri"/>
              </a:endParaRPr>
            </a:p>
          </p:txBody>
        </p:sp>
        <p:sp>
          <p:nvSpPr>
            <p:cNvPr id="13" name="Google Shape;104;p18">
              <a:extLst>
                <a:ext uri="{FF2B5EF4-FFF2-40B4-BE49-F238E27FC236}">
                  <a16:creationId xmlns:a16="http://schemas.microsoft.com/office/drawing/2014/main" id="{B1B57A51-AB0C-44AA-8AE0-7D1BBCF7594F}"/>
                </a:ext>
              </a:extLst>
            </p:cNvPr>
            <p:cNvSpPr/>
            <p:nvPr/>
          </p:nvSpPr>
          <p:spPr>
            <a:xfrm rot="10800000" flipH="1">
              <a:off x="1395153" y="2034150"/>
              <a:ext cx="2262509" cy="378635"/>
            </a:xfrm>
            <a:prstGeom prst="trapezoid">
              <a:avLst>
                <a:gd name="adj" fmla="val 59752"/>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Calibri"/>
                <a:ea typeface="Calibri"/>
                <a:cs typeface="Calibri"/>
                <a:sym typeface="Calibri"/>
              </a:endParaRPr>
            </a:p>
          </p:txBody>
        </p:sp>
        <p:sp>
          <p:nvSpPr>
            <p:cNvPr id="14" name="Google Shape;105;p18">
              <a:extLst>
                <a:ext uri="{FF2B5EF4-FFF2-40B4-BE49-F238E27FC236}">
                  <a16:creationId xmlns:a16="http://schemas.microsoft.com/office/drawing/2014/main" id="{0EAB3226-70C8-4D8A-A433-6BF72B814D1B}"/>
                </a:ext>
              </a:extLst>
            </p:cNvPr>
            <p:cNvSpPr/>
            <p:nvPr/>
          </p:nvSpPr>
          <p:spPr>
            <a:xfrm rot="10800000" flipH="1">
              <a:off x="1603118" y="2496902"/>
              <a:ext cx="1846578" cy="434857"/>
            </a:xfrm>
            <a:prstGeom prst="trapezoid">
              <a:avLst>
                <a:gd name="adj" fmla="val 57940"/>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Calibri"/>
                <a:ea typeface="Calibri"/>
                <a:cs typeface="Calibri"/>
                <a:sym typeface="Calibri"/>
              </a:endParaRPr>
            </a:p>
          </p:txBody>
        </p:sp>
        <p:sp>
          <p:nvSpPr>
            <p:cNvPr id="15" name="Google Shape;106;p18">
              <a:extLst>
                <a:ext uri="{FF2B5EF4-FFF2-40B4-BE49-F238E27FC236}">
                  <a16:creationId xmlns:a16="http://schemas.microsoft.com/office/drawing/2014/main" id="{375D8F8D-3D59-472A-AC3B-DE69B7CB5D2F}"/>
                </a:ext>
              </a:extLst>
            </p:cNvPr>
            <p:cNvSpPr/>
            <p:nvPr/>
          </p:nvSpPr>
          <p:spPr>
            <a:xfrm rot="10800000" flipH="1">
              <a:off x="1861791" y="3015877"/>
              <a:ext cx="1329234" cy="645574"/>
            </a:xfrm>
            <a:prstGeom prst="trapezoid">
              <a:avLst>
                <a:gd name="adj" fmla="val 5922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Calibri"/>
                <a:ea typeface="Calibri"/>
                <a:cs typeface="Calibri"/>
                <a:sym typeface="Calibri"/>
              </a:endParaRPr>
            </a:p>
          </p:txBody>
        </p:sp>
        <p:sp>
          <p:nvSpPr>
            <p:cNvPr id="16" name="Google Shape;107;p18">
              <a:extLst>
                <a:ext uri="{FF2B5EF4-FFF2-40B4-BE49-F238E27FC236}">
                  <a16:creationId xmlns:a16="http://schemas.microsoft.com/office/drawing/2014/main" id="{591C5734-F0F3-4B01-9C07-FAE94B2D7FA9}"/>
                </a:ext>
              </a:extLst>
            </p:cNvPr>
            <p:cNvSpPr/>
            <p:nvPr/>
          </p:nvSpPr>
          <p:spPr>
            <a:xfrm rot="10800000" flipH="1">
              <a:off x="2246991" y="3717561"/>
              <a:ext cx="558835" cy="613066"/>
            </a:xfrm>
            <a:prstGeom prst="triangle">
              <a:avLst>
                <a:gd name="adj" fmla="val 5043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Calibri"/>
                <a:ea typeface="Calibri"/>
                <a:cs typeface="Calibri"/>
                <a:sym typeface="Calibri"/>
              </a:endParaRPr>
            </a:p>
          </p:txBody>
        </p:sp>
        <p:sp>
          <p:nvSpPr>
            <p:cNvPr id="17" name="Google Shape;108;p18">
              <a:extLst>
                <a:ext uri="{FF2B5EF4-FFF2-40B4-BE49-F238E27FC236}">
                  <a16:creationId xmlns:a16="http://schemas.microsoft.com/office/drawing/2014/main" id="{5BD8D086-7D71-4B18-8123-1779A5B51801}"/>
                </a:ext>
              </a:extLst>
            </p:cNvPr>
            <p:cNvSpPr txBox="1"/>
            <p:nvPr/>
          </p:nvSpPr>
          <p:spPr>
            <a:xfrm>
              <a:off x="1786984" y="1591510"/>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 sz="1600" b="1" kern="0">
                  <a:solidFill>
                    <a:srgbClr val="FFFFFF"/>
                  </a:solidFill>
                  <a:latin typeface="Calibri"/>
                  <a:ea typeface="Calibri"/>
                  <a:cs typeface="Calibri"/>
                  <a:sym typeface="Calibri"/>
                </a:rPr>
                <a:t>Elimination</a:t>
              </a:r>
              <a:endParaRPr sz="1600" b="1" kern="0">
                <a:solidFill>
                  <a:srgbClr val="FFFFFF"/>
                </a:solidFill>
                <a:latin typeface="Calibri"/>
                <a:ea typeface="Calibri"/>
                <a:cs typeface="Calibri"/>
                <a:sym typeface="Calibri"/>
              </a:endParaRPr>
            </a:p>
          </p:txBody>
        </p:sp>
        <p:sp>
          <p:nvSpPr>
            <p:cNvPr id="18" name="Google Shape;109;p18">
              <a:extLst>
                <a:ext uri="{FF2B5EF4-FFF2-40B4-BE49-F238E27FC236}">
                  <a16:creationId xmlns:a16="http://schemas.microsoft.com/office/drawing/2014/main" id="{241F825E-6535-4F99-990F-C827EADE25F5}"/>
                </a:ext>
              </a:extLst>
            </p:cNvPr>
            <p:cNvSpPr txBox="1"/>
            <p:nvPr/>
          </p:nvSpPr>
          <p:spPr>
            <a:xfrm>
              <a:off x="1786984" y="2092400"/>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 sz="1600" b="1" strike="sngStrike" kern="0">
                  <a:solidFill>
                    <a:srgbClr val="FFFFFF"/>
                  </a:solidFill>
                  <a:latin typeface="Calibri"/>
                  <a:ea typeface="Calibri"/>
                  <a:cs typeface="Calibri"/>
                  <a:sym typeface="Calibri"/>
                </a:rPr>
                <a:t>Substitution</a:t>
              </a:r>
              <a:endParaRPr sz="1600" b="1" strike="sngStrike" kern="0">
                <a:solidFill>
                  <a:srgbClr val="FFFFFF"/>
                </a:solidFill>
                <a:latin typeface="Calibri"/>
                <a:ea typeface="Calibri"/>
                <a:cs typeface="Calibri"/>
                <a:sym typeface="Calibri"/>
              </a:endParaRPr>
            </a:p>
          </p:txBody>
        </p:sp>
        <p:sp>
          <p:nvSpPr>
            <p:cNvPr id="19" name="Google Shape;110;p18">
              <a:extLst>
                <a:ext uri="{FF2B5EF4-FFF2-40B4-BE49-F238E27FC236}">
                  <a16:creationId xmlns:a16="http://schemas.microsoft.com/office/drawing/2014/main" id="{94455C1D-3DE2-48E0-97DD-1D43F4CDB099}"/>
                </a:ext>
              </a:extLst>
            </p:cNvPr>
            <p:cNvSpPr txBox="1"/>
            <p:nvPr/>
          </p:nvSpPr>
          <p:spPr>
            <a:xfrm>
              <a:off x="1786984" y="2558443"/>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 sz="1600" b="1" kern="0">
                  <a:solidFill>
                    <a:srgbClr val="FFFFFF"/>
                  </a:solidFill>
                  <a:latin typeface="Calibri"/>
                  <a:ea typeface="Calibri"/>
                  <a:cs typeface="Calibri"/>
                  <a:sym typeface="Calibri"/>
                </a:rPr>
                <a:t>Engineering</a:t>
              </a:r>
              <a:endParaRPr sz="1600" b="1" kern="0">
                <a:solidFill>
                  <a:srgbClr val="FFFFFF"/>
                </a:solidFill>
                <a:latin typeface="Calibri"/>
                <a:ea typeface="Calibri"/>
                <a:cs typeface="Calibri"/>
                <a:sym typeface="Calibri"/>
              </a:endParaRPr>
            </a:p>
          </p:txBody>
        </p:sp>
        <p:sp>
          <p:nvSpPr>
            <p:cNvPr id="20" name="Google Shape;111;p18">
              <a:extLst>
                <a:ext uri="{FF2B5EF4-FFF2-40B4-BE49-F238E27FC236}">
                  <a16:creationId xmlns:a16="http://schemas.microsoft.com/office/drawing/2014/main" id="{8786C930-3A36-4A00-BC67-AA3F13EEA7B6}"/>
                </a:ext>
              </a:extLst>
            </p:cNvPr>
            <p:cNvSpPr txBox="1"/>
            <p:nvPr/>
          </p:nvSpPr>
          <p:spPr>
            <a:xfrm>
              <a:off x="1786984" y="3181115"/>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 sz="1600" b="1" kern="0">
                  <a:solidFill>
                    <a:srgbClr val="000000"/>
                  </a:solidFill>
                  <a:latin typeface="Calibri"/>
                  <a:ea typeface="Calibri"/>
                  <a:cs typeface="Calibri"/>
                  <a:sym typeface="Calibri"/>
                </a:rPr>
                <a:t>Administrative</a:t>
              </a:r>
              <a:br>
                <a:rPr lang="en" sz="1600" b="1" kern="0">
                  <a:solidFill>
                    <a:srgbClr val="000000"/>
                  </a:solidFill>
                  <a:latin typeface="Calibri"/>
                  <a:ea typeface="Calibri"/>
                  <a:cs typeface="Calibri"/>
                  <a:sym typeface="Calibri"/>
                </a:rPr>
              </a:br>
              <a:r>
                <a:rPr lang="en" sz="1600" b="1" kern="0">
                  <a:solidFill>
                    <a:srgbClr val="000000"/>
                  </a:solidFill>
                  <a:latin typeface="Calibri"/>
                  <a:ea typeface="Calibri"/>
                  <a:cs typeface="Calibri"/>
                  <a:sym typeface="Calibri"/>
                </a:rPr>
                <a:t>Process</a:t>
              </a:r>
              <a:endParaRPr sz="1600" b="1" kern="0">
                <a:solidFill>
                  <a:srgbClr val="000000"/>
                </a:solidFill>
                <a:latin typeface="Calibri"/>
                <a:ea typeface="Calibri"/>
                <a:cs typeface="Calibri"/>
                <a:sym typeface="Calibri"/>
              </a:endParaRPr>
            </a:p>
          </p:txBody>
        </p:sp>
        <p:sp>
          <p:nvSpPr>
            <p:cNvPr id="21" name="Google Shape;112;p18">
              <a:extLst>
                <a:ext uri="{FF2B5EF4-FFF2-40B4-BE49-F238E27FC236}">
                  <a16:creationId xmlns:a16="http://schemas.microsoft.com/office/drawing/2014/main" id="{E1C10A9C-18C0-4FFE-AB34-2F10B8C02DAB}"/>
                </a:ext>
              </a:extLst>
            </p:cNvPr>
            <p:cNvSpPr txBox="1"/>
            <p:nvPr/>
          </p:nvSpPr>
          <p:spPr>
            <a:xfrm>
              <a:off x="1786984" y="3786638"/>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 sz="1600" b="1" kern="0">
                  <a:solidFill>
                    <a:srgbClr val="000000"/>
                  </a:solidFill>
                  <a:latin typeface="Calibri"/>
                  <a:ea typeface="Calibri"/>
                  <a:cs typeface="Calibri"/>
                  <a:sym typeface="Calibri"/>
                </a:rPr>
                <a:t>PPE</a:t>
              </a:r>
              <a:endParaRPr sz="1600" b="1" kern="0">
                <a:solidFill>
                  <a:srgbClr val="000000"/>
                </a:solidFill>
                <a:latin typeface="Calibri"/>
                <a:ea typeface="Calibri"/>
                <a:cs typeface="Calibri"/>
                <a:sym typeface="Calibri"/>
              </a:endParaRPr>
            </a:p>
          </p:txBody>
        </p:sp>
      </p:grpSp>
      <p:sp>
        <p:nvSpPr>
          <p:cNvPr id="28" name="Google Shape;120;p18">
            <a:extLst>
              <a:ext uri="{FF2B5EF4-FFF2-40B4-BE49-F238E27FC236}">
                <a16:creationId xmlns:a16="http://schemas.microsoft.com/office/drawing/2014/main" id="{7E384183-32F2-4212-9496-D89C52CA4172}"/>
              </a:ext>
            </a:extLst>
          </p:cNvPr>
          <p:cNvSpPr txBox="1"/>
          <p:nvPr/>
        </p:nvSpPr>
        <p:spPr>
          <a:xfrm>
            <a:off x="4172372" y="2860926"/>
            <a:ext cx="1224000" cy="3600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CA" sz="1200" b="1" kern="0">
                <a:solidFill>
                  <a:srgbClr val="000000"/>
                </a:solidFill>
                <a:latin typeface="Calibri"/>
                <a:ea typeface="Calibri"/>
                <a:cs typeface="Calibri"/>
                <a:sym typeface="Calibri"/>
              </a:rPr>
              <a:t>Remove the hazard</a:t>
            </a:r>
          </a:p>
        </p:txBody>
      </p:sp>
      <p:sp>
        <p:nvSpPr>
          <p:cNvPr id="29" name="Google Shape;121;p18">
            <a:extLst>
              <a:ext uri="{FF2B5EF4-FFF2-40B4-BE49-F238E27FC236}">
                <a16:creationId xmlns:a16="http://schemas.microsoft.com/office/drawing/2014/main" id="{03F25112-84B9-466E-9867-27E3805F27C3}"/>
              </a:ext>
            </a:extLst>
          </p:cNvPr>
          <p:cNvSpPr txBox="1"/>
          <p:nvPr/>
        </p:nvSpPr>
        <p:spPr>
          <a:xfrm>
            <a:off x="3810518" y="3489436"/>
            <a:ext cx="126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CA" sz="1200" b="1" strike="sngStrike" kern="0">
                <a:solidFill>
                  <a:srgbClr val="000000"/>
                </a:solidFill>
                <a:latin typeface="Calibri"/>
                <a:ea typeface="Calibri"/>
                <a:cs typeface="Calibri"/>
                <a:sym typeface="Calibri"/>
              </a:rPr>
              <a:t>Replace the hazard</a:t>
            </a:r>
          </a:p>
        </p:txBody>
      </p:sp>
      <p:sp>
        <p:nvSpPr>
          <p:cNvPr id="30" name="Google Shape;122;p18">
            <a:extLst>
              <a:ext uri="{FF2B5EF4-FFF2-40B4-BE49-F238E27FC236}">
                <a16:creationId xmlns:a16="http://schemas.microsoft.com/office/drawing/2014/main" id="{11C8760D-0E87-49AD-866D-081D3ACBA1CC}"/>
              </a:ext>
            </a:extLst>
          </p:cNvPr>
          <p:cNvSpPr txBox="1"/>
          <p:nvPr/>
        </p:nvSpPr>
        <p:spPr>
          <a:xfrm>
            <a:off x="3504727" y="4108868"/>
            <a:ext cx="144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CA" sz="1200" b="1" kern="0">
                <a:solidFill>
                  <a:srgbClr val="000000"/>
                </a:solidFill>
                <a:latin typeface="Calibri"/>
                <a:ea typeface="Calibri"/>
                <a:cs typeface="Calibri"/>
                <a:sym typeface="Calibri"/>
              </a:rPr>
              <a:t>Isolate people from the hazard</a:t>
            </a:r>
          </a:p>
        </p:txBody>
      </p:sp>
      <p:sp>
        <p:nvSpPr>
          <p:cNvPr id="31" name="Google Shape;123;p18">
            <a:extLst>
              <a:ext uri="{FF2B5EF4-FFF2-40B4-BE49-F238E27FC236}">
                <a16:creationId xmlns:a16="http://schemas.microsoft.com/office/drawing/2014/main" id="{D9EE31DA-AA6E-4D01-874D-8AF0884EDD81}"/>
              </a:ext>
            </a:extLst>
          </p:cNvPr>
          <p:cNvSpPr txBox="1"/>
          <p:nvPr/>
        </p:nvSpPr>
        <p:spPr>
          <a:xfrm>
            <a:off x="3002087" y="4922088"/>
            <a:ext cx="1224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CA" sz="1200" b="1" kern="0">
                <a:solidFill>
                  <a:srgbClr val="000000"/>
                </a:solidFill>
                <a:latin typeface="Calibri"/>
                <a:ea typeface="Calibri"/>
                <a:cs typeface="Calibri"/>
                <a:sym typeface="Calibri"/>
              </a:rPr>
              <a:t>Change behaviour</a:t>
            </a:r>
          </a:p>
        </p:txBody>
      </p:sp>
      <p:sp>
        <p:nvSpPr>
          <p:cNvPr id="32" name="Google Shape;124;p18">
            <a:extLst>
              <a:ext uri="{FF2B5EF4-FFF2-40B4-BE49-F238E27FC236}">
                <a16:creationId xmlns:a16="http://schemas.microsoft.com/office/drawing/2014/main" id="{BBEE7361-1484-4298-872E-E1A816B8CAEE}"/>
              </a:ext>
            </a:extLst>
          </p:cNvPr>
          <p:cNvSpPr txBox="1"/>
          <p:nvPr/>
        </p:nvSpPr>
        <p:spPr>
          <a:xfrm>
            <a:off x="2508211" y="5669456"/>
            <a:ext cx="180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en-CA" sz="1200" b="1" kern="0">
                <a:solidFill>
                  <a:srgbClr val="C00000"/>
                </a:solidFill>
                <a:latin typeface="Calibri"/>
                <a:ea typeface="Calibri"/>
                <a:cs typeface="Calibri"/>
                <a:sym typeface="Calibri"/>
              </a:rPr>
              <a:t>Use personal protective equipment</a:t>
            </a:r>
          </a:p>
        </p:txBody>
      </p:sp>
      <p:graphicFrame>
        <p:nvGraphicFramePr>
          <p:cNvPr id="33" name="Google Shape;125;p18">
            <a:extLst>
              <a:ext uri="{FF2B5EF4-FFF2-40B4-BE49-F238E27FC236}">
                <a16:creationId xmlns:a16="http://schemas.microsoft.com/office/drawing/2014/main" id="{801E483C-3B86-4C79-9069-1609CF8AA4AC}"/>
              </a:ext>
            </a:extLst>
          </p:cNvPr>
          <p:cNvGraphicFramePr/>
          <p:nvPr>
            <p:extLst>
              <p:ext uri="{D42A27DB-BD31-4B8C-83A1-F6EECF244321}">
                <p14:modId xmlns:p14="http://schemas.microsoft.com/office/powerpoint/2010/main" val="3428620581"/>
              </p:ext>
            </p:extLst>
          </p:nvPr>
        </p:nvGraphicFramePr>
        <p:xfrm>
          <a:off x="322066" y="1949464"/>
          <a:ext cx="4104000" cy="654985"/>
        </p:xfrm>
        <a:graphic>
          <a:graphicData uri="http://schemas.openxmlformats.org/drawingml/2006/table">
            <a:tbl>
              <a:tblPr>
                <a:noFill/>
              </a:tblPr>
              <a:tblGrid>
                <a:gridCol w="4104000">
                  <a:extLst>
                    <a:ext uri="{9D8B030D-6E8A-4147-A177-3AD203B41FA5}">
                      <a16:colId xmlns:a16="http://schemas.microsoft.com/office/drawing/2014/main" val="20000"/>
                    </a:ext>
                  </a:extLst>
                </a:gridCol>
              </a:tblGrid>
              <a:tr h="654985">
                <a:tc>
                  <a:txBody>
                    <a:bodyPr/>
                    <a:lstStyle/>
                    <a:p>
                      <a:pPr marL="0" marR="0" lvl="0" indent="0" algn="ctr" rtl="0">
                        <a:lnSpc>
                          <a:spcPct val="100000"/>
                        </a:lnSpc>
                        <a:spcBef>
                          <a:spcPts val="0"/>
                        </a:spcBef>
                        <a:spcAft>
                          <a:spcPts val="0"/>
                        </a:spcAft>
                        <a:buClr>
                          <a:srgbClr val="000000"/>
                        </a:buClr>
                        <a:buSzPts val="1100"/>
                        <a:buFont typeface="Arial"/>
                        <a:buNone/>
                      </a:pPr>
                      <a:r>
                        <a:rPr lang="en-CA" sz="1400" b="1" dirty="0">
                          <a:latin typeface="+mn-lt"/>
                          <a:ea typeface="Calibri"/>
                          <a:cs typeface="Calibri"/>
                          <a:sym typeface="Calibri"/>
                        </a:rPr>
                        <a:t>National Institute of Occupational Safety and Health</a:t>
                      </a:r>
                      <a:r>
                        <a:rPr lang="en-CA" sz="1400" b="1"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100"/>
                        <a:buFont typeface="Arial"/>
                        <a:buNone/>
                      </a:pPr>
                      <a:r>
                        <a:rPr lang="en-CA" sz="1400" b="1" dirty="0">
                          <a:latin typeface="Calibri"/>
                          <a:ea typeface="Calibri"/>
                          <a:cs typeface="Calibri"/>
                          <a:sym typeface="Calibri"/>
                        </a:rPr>
                        <a:t>Hierarchy of Controls </a:t>
                      </a:r>
                      <a:endParaRPr lang="en-CA" sz="1400" b="1" u="none" strike="noStrike" cap="none" dirty="0">
                        <a:latin typeface="Calibri"/>
                        <a:ea typeface="Calibri"/>
                        <a:cs typeface="Calibri"/>
                        <a:sym typeface="Calibri"/>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 name="Google Shape;126;p18">
            <a:extLst>
              <a:ext uri="{FF2B5EF4-FFF2-40B4-BE49-F238E27FC236}">
                <a16:creationId xmlns:a16="http://schemas.microsoft.com/office/drawing/2014/main" id="{B2BE7708-6AF5-4254-B283-E472A9E5CADC}"/>
              </a:ext>
            </a:extLst>
          </p:cNvPr>
          <p:cNvSpPr/>
          <p:nvPr/>
        </p:nvSpPr>
        <p:spPr>
          <a:xfrm>
            <a:off x="5549941" y="2684096"/>
            <a:ext cx="3538800" cy="777218"/>
          </a:xfrm>
          <a:prstGeom prst="rect">
            <a:avLst/>
          </a:prstGeom>
          <a:noFill/>
          <a:ln w="9525" cap="flat" cmpd="sng">
            <a:solidFill>
              <a:schemeClr val="dk2"/>
            </a:solidFill>
            <a:prstDash val="dot"/>
            <a:round/>
            <a:headEnd type="none" w="sm" len="sm"/>
            <a:tailEnd type="none" w="sm" len="sm"/>
          </a:ln>
        </p:spPr>
        <p:txBody>
          <a:bodyPr spcFirstLastPara="1" wrap="square" lIns="36000" tIns="36000" rIns="36000" bIns="36000" anchor="ctr" anchorCtr="0">
            <a:noAutofit/>
          </a:bodyPr>
          <a:lstStyle/>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Virtual approaches (e.g., risk assessments; diagnostic assessments; counselling)</a:t>
            </a:r>
          </a:p>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Closure of day programs and community activities</a:t>
            </a:r>
          </a:p>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Work from home</a:t>
            </a:r>
          </a:p>
        </p:txBody>
      </p:sp>
      <p:sp>
        <p:nvSpPr>
          <p:cNvPr id="35" name="Google Shape;127;p18">
            <a:extLst>
              <a:ext uri="{FF2B5EF4-FFF2-40B4-BE49-F238E27FC236}">
                <a16:creationId xmlns:a16="http://schemas.microsoft.com/office/drawing/2014/main" id="{14FA3EA7-BF25-4FCC-A19E-561AEFD51796}"/>
              </a:ext>
            </a:extLst>
          </p:cNvPr>
          <p:cNvSpPr/>
          <p:nvPr/>
        </p:nvSpPr>
        <p:spPr>
          <a:xfrm>
            <a:off x="5549941" y="4554553"/>
            <a:ext cx="3538800" cy="9360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Distancing measures at facilities; </a:t>
            </a:r>
            <a:r>
              <a:rPr lang="en-CA" sz="1200" kern="0" err="1">
                <a:solidFill>
                  <a:srgbClr val="000000"/>
                </a:solidFill>
                <a:latin typeface="Calibri"/>
                <a:ea typeface="Calibri"/>
                <a:cs typeface="Calibri"/>
                <a:sym typeface="Calibri"/>
              </a:rPr>
              <a:t>cohorting</a:t>
            </a:r>
            <a:endParaRPr lang="en-CA" sz="1200" kern="0">
              <a:solidFill>
                <a:srgbClr val="000000"/>
              </a:solidFill>
              <a:latin typeface="Calibri"/>
              <a:ea typeface="Calibri"/>
              <a:cs typeface="Calibri"/>
              <a:sym typeface="Calibri"/>
            </a:endParaRPr>
          </a:p>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Hand washing and hygiene measures</a:t>
            </a:r>
          </a:p>
          <a:p>
            <a:pPr marL="171450" indent="-171450" defTabSz="914378">
              <a:buClr>
                <a:srgbClr val="000000"/>
              </a:buClr>
              <a:buFont typeface="Arial" panose="020B0604020202020204" pitchFamily="34" charset="0"/>
              <a:buChar char="•"/>
            </a:pPr>
            <a:r>
              <a:rPr lang="en-CA" sz="1200" kern="0">
                <a:solidFill>
                  <a:srgbClr val="000000"/>
                </a:solidFill>
                <a:ea typeface="Calibri"/>
                <a:cs typeface="Calibri"/>
                <a:sym typeface="Calibri"/>
              </a:rPr>
              <a:t>Resident admission rules, staffing changes, screening</a:t>
            </a:r>
          </a:p>
          <a:p>
            <a:pPr marL="171450" indent="-171450" defTabSz="914378">
              <a:buClr>
                <a:srgbClr val="000000"/>
              </a:buClr>
              <a:buFont typeface="Arial" panose="020B0604020202020204" pitchFamily="34" charset="0"/>
              <a:buChar char="•"/>
            </a:pPr>
            <a:r>
              <a:rPr lang="en-CA" sz="1200" kern="0">
                <a:solidFill>
                  <a:srgbClr val="000000"/>
                </a:solidFill>
                <a:ea typeface="Calibri"/>
                <a:cs typeface="Calibri"/>
                <a:sym typeface="Calibri"/>
              </a:rPr>
              <a:t>Training, signage </a:t>
            </a:r>
          </a:p>
        </p:txBody>
      </p:sp>
      <p:sp>
        <p:nvSpPr>
          <p:cNvPr id="36" name="Google Shape;128;p18">
            <a:extLst>
              <a:ext uri="{FF2B5EF4-FFF2-40B4-BE49-F238E27FC236}">
                <a16:creationId xmlns:a16="http://schemas.microsoft.com/office/drawing/2014/main" id="{567DB8D3-A389-4D6D-845A-C3AE40C41724}"/>
              </a:ext>
            </a:extLst>
          </p:cNvPr>
          <p:cNvSpPr/>
          <p:nvPr/>
        </p:nvSpPr>
        <p:spPr>
          <a:xfrm>
            <a:off x="5549941" y="3954971"/>
            <a:ext cx="3537116" cy="466693"/>
          </a:xfrm>
          <a:prstGeom prst="rect">
            <a:avLst/>
          </a:prstGeom>
          <a:noFill/>
          <a:ln w="9525" cap="flat" cmpd="sng">
            <a:solidFill>
              <a:schemeClr val="dk2"/>
            </a:solidFill>
            <a:prstDash val="dot"/>
            <a:round/>
            <a:headEnd type="none" w="sm" len="sm"/>
            <a:tailEnd type="none" w="sm" len="sm"/>
          </a:ln>
        </p:spPr>
        <p:txBody>
          <a:bodyPr spcFirstLastPara="1" wrap="square" lIns="91425" tIns="91425" rIns="0" bIns="91425" anchor="ctr" anchorCtr="0">
            <a:noAutofit/>
          </a:bodyPr>
          <a:lstStyle/>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Plexiglass shields at ODSP and FRO counters</a:t>
            </a:r>
          </a:p>
        </p:txBody>
      </p:sp>
      <p:sp>
        <p:nvSpPr>
          <p:cNvPr id="37" name="Google Shape;129;p18">
            <a:extLst>
              <a:ext uri="{FF2B5EF4-FFF2-40B4-BE49-F238E27FC236}">
                <a16:creationId xmlns:a16="http://schemas.microsoft.com/office/drawing/2014/main" id="{3FE5BD6B-B8B6-42F8-9AD7-99423E185795}"/>
              </a:ext>
            </a:extLst>
          </p:cNvPr>
          <p:cNvSpPr/>
          <p:nvPr/>
        </p:nvSpPr>
        <p:spPr>
          <a:xfrm>
            <a:off x="5549941" y="5617950"/>
            <a:ext cx="3538800" cy="579825"/>
          </a:xfrm>
          <a:prstGeom prst="rect">
            <a:avLst/>
          </a:prstGeom>
          <a:solidFill>
            <a:schemeClr val="bg1"/>
          </a:solidFill>
          <a:ln w="19050" cap="flat" cmpd="sng">
            <a:solidFill>
              <a:srgbClr val="C00000"/>
            </a:solidFill>
            <a:prstDash val="sysDash"/>
            <a:round/>
            <a:headEnd type="none" w="sm" len="sm"/>
            <a:tailEnd type="none" w="sm" len="sm"/>
          </a:ln>
        </p:spPr>
        <p:txBody>
          <a:bodyPr spcFirstLastPara="1" wrap="square" lIns="91425" tIns="91425" rIns="91425" bIns="91425" anchor="ctr" anchorCtr="0">
            <a:noAutofit/>
          </a:bodyPr>
          <a:lstStyle/>
          <a:p>
            <a:pPr marL="171450" indent="-171450" defTabSz="914378">
              <a:buClr>
                <a:srgbClr val="000000"/>
              </a:buClr>
              <a:buFont typeface="Arial" panose="020B0604020202020204" pitchFamily="34" charset="0"/>
              <a:buChar char="•"/>
            </a:pPr>
            <a:r>
              <a:rPr lang="en-CA" sz="1200" kern="0">
                <a:solidFill>
                  <a:srgbClr val="000000"/>
                </a:solidFill>
                <a:latin typeface="Calibri"/>
                <a:ea typeface="Calibri"/>
                <a:cs typeface="Calibri"/>
                <a:sym typeface="Calibri"/>
              </a:rPr>
              <a:t>Providing TPR staff and Ministry staff with appropriate PPE based on guidelines and occupation</a:t>
            </a:r>
          </a:p>
        </p:txBody>
      </p:sp>
      <p:graphicFrame>
        <p:nvGraphicFramePr>
          <p:cNvPr id="38" name="Google Shape;130;p18">
            <a:extLst>
              <a:ext uri="{FF2B5EF4-FFF2-40B4-BE49-F238E27FC236}">
                <a16:creationId xmlns:a16="http://schemas.microsoft.com/office/drawing/2014/main" id="{22B3AD66-1691-431B-8045-C71D9A0DA968}"/>
              </a:ext>
            </a:extLst>
          </p:cNvPr>
          <p:cNvGraphicFramePr/>
          <p:nvPr>
            <p:extLst>
              <p:ext uri="{D42A27DB-BD31-4B8C-83A1-F6EECF244321}">
                <p14:modId xmlns:p14="http://schemas.microsoft.com/office/powerpoint/2010/main" val="540303827"/>
              </p:ext>
            </p:extLst>
          </p:nvPr>
        </p:nvGraphicFramePr>
        <p:xfrm>
          <a:off x="5634826" y="2152807"/>
          <a:ext cx="3140281" cy="396210"/>
        </p:xfrm>
        <a:graphic>
          <a:graphicData uri="http://schemas.openxmlformats.org/drawingml/2006/table">
            <a:tbl>
              <a:tblPr>
                <a:noFill/>
              </a:tblPr>
              <a:tblGrid>
                <a:gridCol w="3140281">
                  <a:extLst>
                    <a:ext uri="{9D8B030D-6E8A-4147-A177-3AD203B41FA5}">
                      <a16:colId xmlns:a16="http://schemas.microsoft.com/office/drawing/2014/main" val="20000"/>
                    </a:ext>
                  </a:extLst>
                </a:gridCol>
              </a:tblGrid>
              <a:tr h="365730">
                <a:tc>
                  <a:txBody>
                    <a:bodyPr/>
                    <a:lstStyle/>
                    <a:p>
                      <a:pPr marL="0" marR="0" lvl="0" indent="0" algn="ctr" rtl="0">
                        <a:lnSpc>
                          <a:spcPct val="100000"/>
                        </a:lnSpc>
                        <a:spcBef>
                          <a:spcPts val="0"/>
                        </a:spcBef>
                        <a:spcAft>
                          <a:spcPts val="0"/>
                        </a:spcAft>
                        <a:buClr>
                          <a:srgbClr val="000000"/>
                        </a:buClr>
                        <a:buSzPts val="1100"/>
                        <a:buFont typeface="Arial"/>
                        <a:buNone/>
                      </a:pPr>
                      <a:r>
                        <a:rPr lang="en-CA" sz="1400" b="1" dirty="0">
                          <a:latin typeface="Calibri"/>
                          <a:ea typeface="Calibri"/>
                          <a:cs typeface="Calibri"/>
                          <a:sym typeface="Calibri"/>
                        </a:rPr>
                        <a:t>Social Sector Implementation - Examples</a:t>
                      </a:r>
                      <a:endParaRPr lang="en-CA" sz="1400" b="1" u="none" strike="noStrike" cap="none" dirty="0">
                        <a:latin typeface="Calibri"/>
                        <a:ea typeface="Calibri"/>
                        <a:cs typeface="Calibri"/>
                        <a:sym typeface="Calibri"/>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 name="TextBox 38">
            <a:extLst>
              <a:ext uri="{FF2B5EF4-FFF2-40B4-BE49-F238E27FC236}">
                <a16:creationId xmlns:a16="http://schemas.microsoft.com/office/drawing/2014/main" id="{7473E1DE-72E9-4D84-AEC0-1F8B6D4097D6}"/>
              </a:ext>
            </a:extLst>
          </p:cNvPr>
          <p:cNvSpPr txBox="1"/>
          <p:nvPr/>
        </p:nvSpPr>
        <p:spPr>
          <a:xfrm>
            <a:off x="284634" y="710099"/>
            <a:ext cx="8330423" cy="1200329"/>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As the province reopens, ensuring optimal alignment and clarity of guidelines related to the hierarchy of controls, including the appropriate use and conservation of PPE, will be a vital mechanism for managing the anticipated increase in demand and continued constraints on PPE supply across the system. </a:t>
            </a:r>
            <a:endParaRPr lang="en-CA">
              <a:latin typeface="Calibri" panose="020F0502020204030204" pitchFamily="34" charset="0"/>
              <a:cs typeface="Calibri" panose="020F0502020204030204" pitchFamily="34" charset="0"/>
            </a:endParaRPr>
          </a:p>
        </p:txBody>
      </p:sp>
      <p:sp>
        <p:nvSpPr>
          <p:cNvPr id="40" name="Footer Placeholder 5">
            <a:extLst>
              <a:ext uri="{FF2B5EF4-FFF2-40B4-BE49-F238E27FC236}">
                <a16:creationId xmlns:a16="http://schemas.microsoft.com/office/drawing/2014/main" id="{6BB0E927-5936-4E9E-B5CD-69F7EB5CD0AA}"/>
              </a:ext>
            </a:extLst>
          </p:cNvPr>
          <p:cNvSpPr>
            <a:spLocks noGrp="1"/>
          </p:cNvSpPr>
          <p:nvPr>
            <p:ph type="ftr" sz="quarter" idx="11"/>
          </p:nvPr>
        </p:nvSpPr>
        <p:spPr>
          <a:xfrm>
            <a:off x="957195" y="637185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Tree>
    <p:extLst>
      <p:ext uri="{BB962C8B-B14F-4D97-AF65-F5344CB8AC3E}">
        <p14:creationId xmlns:p14="http://schemas.microsoft.com/office/powerpoint/2010/main" val="418809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en-US" smtClean="0"/>
              <a:pPr/>
              <a:t>9</a:t>
            </a:fld>
            <a:endParaRPr lang="en-US"/>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a:t>COVID-19 Guidance: Congregate </a:t>
            </a:r>
          </a:p>
          <a:p>
            <a:pPr algn="l"/>
            <a:r>
              <a:rPr lang="en-CA"/>
              <a:t>Living for Vulnerable Populations </a:t>
            </a:r>
            <a:endParaRPr lang="en-US"/>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en-CA">
                <a:latin typeface="Calibri"/>
                <a:cs typeface="Calibri"/>
              </a:rPr>
              <a:t>Guiding Principles for Distribution of PPE</a:t>
            </a:r>
            <a:endParaRPr lang="en-CA"/>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535781" lvl="1" indent="-264319">
              <a:buFont typeface="Courier New" panose="02070309020205020404" pitchFamily="49" charset="0"/>
              <a:buChar char="o"/>
            </a:pPr>
            <a:endParaRPr lang="en-US">
              <a:ea typeface="+mn-lt"/>
              <a:cs typeface="+mn-lt"/>
            </a:endParaRPr>
          </a:p>
          <a:p>
            <a:pPr marL="535781" lvl="1" indent="-264319">
              <a:buFont typeface="Courier New" panose="02070309020205020404" pitchFamily="49" charset="0"/>
              <a:buChar char="o"/>
            </a:pPr>
            <a:endParaRPr lang="en-US" sz="1050">
              <a:ea typeface="+mn-lt"/>
              <a:cs typeface="+mn-lt"/>
            </a:endParaRPr>
          </a:p>
        </p:txBody>
      </p:sp>
      <p:graphicFrame>
        <p:nvGraphicFramePr>
          <p:cNvPr id="3" name="Table 2">
            <a:extLst>
              <a:ext uri="{FF2B5EF4-FFF2-40B4-BE49-F238E27FC236}">
                <a16:creationId xmlns:a16="http://schemas.microsoft.com/office/drawing/2014/main" id="{692EE599-9CE3-4558-9EBB-C2393E8A24FF}"/>
              </a:ext>
            </a:extLst>
          </p:cNvPr>
          <p:cNvGraphicFramePr>
            <a:graphicFrameLocks noGrp="1"/>
          </p:cNvGraphicFramePr>
          <p:nvPr>
            <p:extLst>
              <p:ext uri="{D42A27DB-BD31-4B8C-83A1-F6EECF244321}">
                <p14:modId xmlns:p14="http://schemas.microsoft.com/office/powerpoint/2010/main" val="822425474"/>
              </p:ext>
            </p:extLst>
          </p:nvPr>
        </p:nvGraphicFramePr>
        <p:xfrm>
          <a:off x="224834" y="1285419"/>
          <a:ext cx="8694333" cy="4873313"/>
        </p:xfrm>
        <a:graphic>
          <a:graphicData uri="http://schemas.openxmlformats.org/drawingml/2006/table">
            <a:tbl>
              <a:tblPr firstRow="1" bandRow="1">
                <a:tableStyleId>{5C22544A-7EE6-4342-B048-85BDC9FD1C3A}</a:tableStyleId>
              </a:tblPr>
              <a:tblGrid>
                <a:gridCol w="1926695">
                  <a:extLst>
                    <a:ext uri="{9D8B030D-6E8A-4147-A177-3AD203B41FA5}">
                      <a16:colId xmlns:a16="http://schemas.microsoft.com/office/drawing/2014/main" val="3419843586"/>
                    </a:ext>
                  </a:extLst>
                </a:gridCol>
                <a:gridCol w="6767638">
                  <a:extLst>
                    <a:ext uri="{9D8B030D-6E8A-4147-A177-3AD203B41FA5}">
                      <a16:colId xmlns:a16="http://schemas.microsoft.com/office/drawing/2014/main" val="1320764030"/>
                    </a:ext>
                  </a:extLst>
                </a:gridCol>
              </a:tblGrid>
              <a:tr h="803206">
                <a:tc>
                  <a:txBody>
                    <a:bodyPr/>
                    <a:lstStyle/>
                    <a:p>
                      <a:r>
                        <a:rPr lang="en-US"/>
                        <a:t>Topic:</a:t>
                      </a:r>
                      <a:endParaRPr lang="en-CA"/>
                    </a:p>
                  </a:txBody>
                  <a:tcPr>
                    <a:solidFill>
                      <a:srgbClr val="224A68"/>
                    </a:solidFill>
                  </a:tcPr>
                </a:tc>
                <a:tc>
                  <a:txBody>
                    <a:bodyPr/>
                    <a:lstStyle/>
                    <a:p>
                      <a:r>
                        <a:rPr lang="en-US" sz="1800" b="1" kern="1200">
                          <a:solidFill>
                            <a:schemeClr val="lt1"/>
                          </a:solidFill>
                          <a:effectLst/>
                          <a:latin typeface="+mn-lt"/>
                          <a:ea typeface="+mn-ea"/>
                          <a:cs typeface="+mn-cs"/>
                        </a:rPr>
                        <a:t>The following are the guiding principles by which the ministry is managing the distribution of PPE supplies across the sector:</a:t>
                      </a:r>
                      <a:endParaRPr lang="en-CA" sz="1800" b="1" kern="1200">
                        <a:solidFill>
                          <a:schemeClr val="lt1"/>
                        </a:solidFill>
                        <a:effectLst/>
                        <a:latin typeface="+mn-lt"/>
                        <a:ea typeface="+mn-ea"/>
                        <a:cs typeface="+mn-cs"/>
                      </a:endParaRPr>
                    </a:p>
                  </a:txBody>
                  <a:tcPr>
                    <a:solidFill>
                      <a:srgbClr val="224A68"/>
                    </a:solidFill>
                  </a:tcPr>
                </a:tc>
                <a:extLst>
                  <a:ext uri="{0D108BD9-81ED-4DB2-BD59-A6C34878D82A}">
                    <a16:rowId xmlns:a16="http://schemas.microsoft.com/office/drawing/2014/main" val="312320788"/>
                  </a:ext>
                </a:extLst>
              </a:tr>
              <a:tr h="956275">
                <a:tc>
                  <a:txBody>
                    <a:bodyPr/>
                    <a:lstStyle/>
                    <a:p>
                      <a:r>
                        <a:rPr lang="en-US"/>
                        <a:t>Maintenance of Sector Inventory</a:t>
                      </a:r>
                      <a:endParaRPr lang="en-CA"/>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Understanding the supply and demand across the sector using the weekly CSE survey and maintaining consistent inventory of supplies to meet Public Health standards.</a:t>
                      </a:r>
                      <a:endParaRPr lang="en-CA" sz="1800" kern="1200">
                        <a:solidFill>
                          <a:schemeClr val="dk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139246"/>
                  </a:ext>
                </a:extLst>
              </a:tr>
              <a:tr h="803206">
                <a:tc>
                  <a:txBody>
                    <a:bodyPr/>
                    <a:lstStyle/>
                    <a:p>
                      <a:r>
                        <a:rPr lang="en-US"/>
                        <a:t>Proactive Response </a:t>
                      </a:r>
                      <a:endParaRPr lang="en-CA"/>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1800" kern="1200">
                          <a:solidFill>
                            <a:schemeClr val="dk1"/>
                          </a:solidFill>
                          <a:effectLst/>
                          <a:latin typeface="+mn-lt"/>
                          <a:ea typeface="+mn-ea"/>
                          <a:cs typeface="+mn-cs"/>
                        </a:rPr>
                        <a:t>PPE supplies are provided to all essential front-line staff proactively to reduce outbreaks and the spread of COVID-19 through cyclical weekly top-up, ad hoc order and emergency response order processes. </a:t>
                      </a:r>
                      <a:endParaRPr lang="en-CA" sz="1800" kern="120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35005"/>
                  </a:ext>
                </a:extLst>
              </a:tr>
              <a:tr h="1243157">
                <a:tc>
                  <a:txBody>
                    <a:bodyPr/>
                    <a:lstStyle/>
                    <a:p>
                      <a:r>
                        <a:rPr lang="en-US"/>
                        <a:t>Centralized Distribution</a:t>
                      </a:r>
                      <a:endParaRPr lang="en-CA"/>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1800" kern="1200">
                          <a:solidFill>
                            <a:schemeClr val="dk1"/>
                          </a:solidFill>
                          <a:effectLst/>
                          <a:latin typeface="+mn-lt"/>
                          <a:ea typeface="+mn-ea"/>
                          <a:cs typeface="+mn-cs"/>
                        </a:rPr>
                        <a:t>Established a central supply source, to meet the direct needs of the MCCSS sectors and ensure that both preventative and reactive demands are actioned appropriately and are responsive to the specific needs of the social sector. </a:t>
                      </a:r>
                      <a:endParaRPr lang="en-CA" sz="1800" kern="120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990867"/>
                  </a:ext>
                </a:extLst>
              </a:tr>
              <a:tr h="956275">
                <a:tc>
                  <a:txBody>
                    <a:bodyPr/>
                    <a:lstStyle/>
                    <a:p>
                      <a:r>
                        <a:rPr lang="en-US"/>
                        <a:t>Supply Levels</a:t>
                      </a:r>
                      <a:endParaRPr lang="en-CA"/>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Maintain a minimum two-week supply of medical PPE inventory in the social services sector (assuming ongoing supply), with an emergency backstop supply capable of supporting outbreak requirements.</a:t>
                      </a:r>
                      <a:endParaRPr lang="en-CA" sz="18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062709"/>
                  </a:ext>
                </a:extLst>
              </a:tr>
            </a:tbl>
          </a:graphicData>
        </a:graphic>
      </p:graphicFrame>
    </p:spTree>
    <p:extLst>
      <p:ext uri="{BB962C8B-B14F-4D97-AF65-F5344CB8AC3E}">
        <p14:creationId xmlns:p14="http://schemas.microsoft.com/office/powerpoint/2010/main" val="2908510287"/>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CB1BF-5038-44C1-BC42-93CAC9CB4D4B}" vid="{1FC53EFC-E336-4A1A-8ED8-A470DC69C280}"/>
    </a:ext>
  </a:extLst>
</a:theme>
</file>

<file path=ppt/theme/theme2.xml><?xml version="1.0" encoding="utf-8"?>
<a:theme xmlns:a="http://schemas.openxmlformats.org/drawingml/2006/main" name="1_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6" id="{D0F32AF9-3640-4B48-BF88-4E987BC473E0}" vid="{4D76CDAA-B602-B34E-80C2-8B5754B0F9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52BA778C6B4744B48C52EF1ECA79E2" ma:contentTypeVersion="8" ma:contentTypeDescription="Create a new document." ma:contentTypeScope="" ma:versionID="51c695a8831f782ee28d81a196eb96a3">
  <xsd:schema xmlns:xsd="http://www.w3.org/2001/XMLSchema" xmlns:xs="http://www.w3.org/2001/XMLSchema" xmlns:p="http://schemas.microsoft.com/office/2006/metadata/properties" xmlns:ns3="e72f6b18-cfaf-4c43-85ef-1646e688c2c6" targetNamespace="http://schemas.microsoft.com/office/2006/metadata/properties" ma:root="true" ma:fieldsID="2f240831a04696a15295a1eb3722b3e2" ns3:_="">
    <xsd:import namespace="e72f6b18-cfaf-4c43-85ef-1646e688c2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f6b18-cfaf-4c43-85ef-1646e688c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99DC-A13B-4C3C-BC3F-A3331AB704E8}">
  <ds:schemaRefs>
    <ds:schemaRef ds:uri="e72f6b18-cfaf-4c43-85ef-1646e688c2c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8AC78B0-81F3-41CC-91EB-AA83FFF07D6A}">
  <ds:schemaRefs>
    <ds:schemaRef ds:uri="http://schemas.microsoft.com/sharepoint/v3/contenttype/forms"/>
  </ds:schemaRefs>
</ds:datastoreItem>
</file>

<file path=customXml/itemProps3.xml><?xml version="1.0" encoding="utf-8"?>
<ds:datastoreItem xmlns:ds="http://schemas.openxmlformats.org/officeDocument/2006/customXml" ds:itemID="{1D1E3C88-6A83-417B-86E5-975073611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f6b18-cfaf-4c43-85ef-1646e688c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3751</Words>
  <Application>Microsoft Office PowerPoint</Application>
  <PresentationFormat>On-screen Show (4:3)</PresentationFormat>
  <Paragraphs>496</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Narrow</vt:lpstr>
      <vt:lpstr>Calibri</vt:lpstr>
      <vt:lpstr>Courier New</vt:lpstr>
      <vt:lpstr>Wingdings</vt:lpstr>
      <vt:lpstr>Office Theme</vt:lpstr>
      <vt:lpstr>1_Office Theme</vt:lpstr>
      <vt:lpstr>PowerPoint Presentation</vt:lpstr>
      <vt:lpstr>Overview</vt:lpstr>
      <vt:lpstr>Protecting Vulnerable Ontarians: COVID-19 Action Plan for Vulnerable People</vt:lpstr>
      <vt:lpstr>COVID-19 Guidance: Congregate Living for Vulnerable Populations </vt:lpstr>
      <vt:lpstr>Requirements under the Congregate Care Settings Emergency Order </vt:lpstr>
      <vt:lpstr>What’s New</vt:lpstr>
      <vt:lpstr>MCCSS COVID-19 Response Management Activities</vt:lpstr>
      <vt:lpstr>Hierarchy of Controls</vt:lpstr>
      <vt:lpstr>Guiding Principles for Distribution of PPE</vt:lpstr>
      <vt:lpstr>Allocation, Supply and Distribution Process </vt:lpstr>
      <vt:lpstr>Warehouse Supply and Distribution</vt:lpstr>
      <vt:lpstr>Residential Risk Assessment for Congregate Settings</vt:lpstr>
      <vt:lpstr>Linkages and Next Steps</vt:lpstr>
      <vt:lpstr>Review of Guidance and  MCCSS Operational Direction</vt:lpstr>
      <vt:lpstr>01. General Advice and Planning Activities</vt:lpstr>
      <vt:lpstr>02. Prevention of Disease Transmission</vt:lpstr>
      <vt:lpstr>PowerPoint Presentation</vt:lpstr>
      <vt:lpstr>02. Prevention of Disease Transmission (Masking)</vt:lpstr>
      <vt:lpstr>03. Screening (Entry)</vt:lpstr>
      <vt:lpstr>03. Screening</vt:lpstr>
      <vt:lpstr>04. Caring for Residents that Need to Self Isolate</vt:lpstr>
      <vt:lpstr>05. Reporting</vt:lpstr>
      <vt:lpstr>06. Outbreak Management</vt:lpstr>
      <vt:lpstr>06. Outbreak Management (Control Measures)</vt:lpstr>
      <vt:lpstr>06. Outbreak Management (Use of PPE)</vt:lpstr>
      <vt:lpstr>07. Occupational Health and Safety</vt:lpstr>
      <vt:lpstr>Communications to Sectors and Next Steps</vt:lpstr>
      <vt:lpstr>PowerPoint Presentation</vt:lpstr>
      <vt:lpstr>Appendices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Bhatti, Anika (MCCSS)</dc:creator>
  <cp:lastModifiedBy>Syed, Ahad (MCCSS)</cp:lastModifiedBy>
  <cp:revision>5</cp:revision>
  <dcterms:created xsi:type="dcterms:W3CDTF">2020-05-26T21:38:57Z</dcterms:created>
  <dcterms:modified xsi:type="dcterms:W3CDTF">2020-06-30T15:43:01Z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Anika.Bhatti@ontario.ca</vt:lpwstr>
  </property>
  <property fmtid="{D5CDD505-2E9C-101B-9397-08002B2CF9AE}" pid="5" name="MSIP_Label_034a106e-6316-442c-ad35-738afd673d2b_SetDate">
    <vt:lpwstr>2020-05-26T21:50:24.6029221Z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ad6e6958-be84-45eb-b1cc-0e73ba06429e</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0x010100C452BA778C6B4744B48C52EF1ECA79E2</vt:lpwstr>
  </property>
</Properties>
</file>