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3" r:id="rId5"/>
  </p:sldMasterIdLst>
  <p:notesMasterIdLst>
    <p:notesMasterId r:id="rId36"/>
  </p:notesMasterIdLst>
  <p:sldIdLst>
    <p:sldId id="276" r:id="rId6"/>
    <p:sldId id="257" r:id="rId7"/>
    <p:sldId id="279" r:id="rId8"/>
    <p:sldId id="280" r:id="rId9"/>
    <p:sldId id="281" r:id="rId10"/>
    <p:sldId id="3962" r:id="rId11"/>
    <p:sldId id="3987" r:id="rId12"/>
    <p:sldId id="3984" r:id="rId13"/>
    <p:sldId id="3979" r:id="rId14"/>
    <p:sldId id="3982" r:id="rId15"/>
    <p:sldId id="3983" r:id="rId16"/>
    <p:sldId id="3988" r:id="rId17"/>
    <p:sldId id="3977" r:id="rId18"/>
    <p:sldId id="3969" r:id="rId19"/>
    <p:sldId id="284" r:id="rId20"/>
    <p:sldId id="286" r:id="rId21"/>
    <p:sldId id="3990" r:id="rId22"/>
    <p:sldId id="3963" r:id="rId23"/>
    <p:sldId id="287" r:id="rId24"/>
    <p:sldId id="3964" r:id="rId25"/>
    <p:sldId id="288" r:id="rId26"/>
    <p:sldId id="289" r:id="rId27"/>
    <p:sldId id="293" r:id="rId28"/>
    <p:sldId id="3971" r:id="rId29"/>
    <p:sldId id="3972" r:id="rId30"/>
    <p:sldId id="294" r:id="rId31"/>
    <p:sldId id="291" r:id="rId32"/>
    <p:sldId id="355" r:id="rId33"/>
    <p:sldId id="3970" r:id="rId34"/>
    <p:sldId id="3989" r:id="rId35"/>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AA57982-52B4-4C19-9427-2541056305C4}">
          <p14:sldIdLst>
            <p14:sldId id="276"/>
          </p14:sldIdLst>
        </p14:section>
        <p14:section name="Context" id="{2834033D-4CA4-49D2-B265-D47443BC1C0C}">
          <p14:sldIdLst>
            <p14:sldId id="257"/>
            <p14:sldId id="279"/>
            <p14:sldId id="280"/>
            <p14:sldId id="281"/>
            <p14:sldId id="3962"/>
            <p14:sldId id="3987"/>
            <p14:sldId id="3984"/>
            <p14:sldId id="3979"/>
            <p14:sldId id="3982"/>
            <p14:sldId id="3983"/>
            <p14:sldId id="3988"/>
            <p14:sldId id="3977"/>
          </p14:sldIdLst>
        </p14:section>
        <p14:section name="Guidance Overview" id="{B631A6B0-6EEA-49ED-A97B-C5EB38C6A488}">
          <p14:sldIdLst>
            <p14:sldId id="3969"/>
            <p14:sldId id="284"/>
            <p14:sldId id="286"/>
            <p14:sldId id="3990"/>
            <p14:sldId id="3963"/>
            <p14:sldId id="287"/>
            <p14:sldId id="3964"/>
            <p14:sldId id="288"/>
            <p14:sldId id="289"/>
            <p14:sldId id="293"/>
            <p14:sldId id="3971"/>
            <p14:sldId id="3972"/>
            <p14:sldId id="294"/>
            <p14:sldId id="291"/>
            <p14:sldId id="355"/>
          </p14:sldIdLst>
        </p14:section>
        <p14:section name="Appendices" id="{EF4558AB-E241-4B6D-AFF0-FCA827E23BEF}">
          <p14:sldIdLst>
            <p14:sldId id="3970"/>
            <p14:sldId id="3989"/>
          </p14:sldIdLst>
        </p14:section>
      </p14:sectionLst>
    </p:ext>
    <p:ext uri="{EFAFB233-063F-42B5-8137-9DF3F51BA10A}">
      <p15:sldGuideLst xmlns:p15="http://schemas.microsoft.com/office/powerpoint/2012/main">
        <p15:guide id="1" orient="horz" pos="409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vsich, Laurie (MCCSS)" initials="I(" lastIdx="11" clrIdx="6">
    <p:extLst>
      <p:ext uri="{19B8F6BF-5375-455C-9EA6-DF929625EA0E}">
        <p15:presenceInfo xmlns:p15="http://schemas.microsoft.com/office/powerpoint/2012/main" userId="S::laurie.ivsich@ontario.ca::359b67cf-5a60-4c9a-94a2-5e61baffebdd" providerId="AD"/>
      </p:ext>
    </p:extLst>
  </p:cmAuthor>
  <p:cmAuthor id="1" name="Mosu, Daniella (MCCSS)" initials="M(" lastIdx="97" clrIdx="0">
    <p:extLst>
      <p:ext uri="{19B8F6BF-5375-455C-9EA6-DF929625EA0E}">
        <p15:presenceInfo xmlns:p15="http://schemas.microsoft.com/office/powerpoint/2012/main" userId="S::daniella.mosu2@ontario.ca::7c3c10c6-2056-4f29-aea0-54bef912446e" providerId="AD"/>
      </p:ext>
    </p:extLst>
  </p:cmAuthor>
  <p:cmAuthor id="8" name="Cho, Julia (MCCSS)" initials="CJ(" lastIdx="44" clrIdx="7">
    <p:extLst>
      <p:ext uri="{19B8F6BF-5375-455C-9EA6-DF929625EA0E}">
        <p15:presenceInfo xmlns:p15="http://schemas.microsoft.com/office/powerpoint/2012/main" userId="S::Julia.Cho@ontario.ca::a0808f8e-2a7e-4766-8a35-1809c69c449d" providerId="AD"/>
      </p:ext>
    </p:extLst>
  </p:cmAuthor>
  <p:cmAuthor id="2" name="Syed, Ahad (MCCSS)" initials="SA(" lastIdx="5" clrIdx="1">
    <p:extLst>
      <p:ext uri="{19B8F6BF-5375-455C-9EA6-DF929625EA0E}">
        <p15:presenceInfo xmlns:p15="http://schemas.microsoft.com/office/powerpoint/2012/main" userId="S::Ahad.Syed@ontario.ca::2bf29c8e-6a27-4bd7-8cbf-56d69f27d0ed" providerId="AD"/>
      </p:ext>
    </p:extLst>
  </p:cmAuthor>
  <p:cmAuthor id="9" name="Deol, Meena (MCCSS)" initials="DM(" lastIdx="6" clrIdx="8">
    <p:extLst>
      <p:ext uri="{19B8F6BF-5375-455C-9EA6-DF929625EA0E}">
        <p15:presenceInfo xmlns:p15="http://schemas.microsoft.com/office/powerpoint/2012/main" userId="S::Meena.Deol@ontario.ca::ff08c62f-2085-4204-ac47-73fc4de8e69f" providerId="AD"/>
      </p:ext>
    </p:extLst>
  </p:cmAuthor>
  <p:cmAuthor id="3" name="Sheard, Erin (MCCSS)" initials="SE(" lastIdx="227" clrIdx="2">
    <p:extLst>
      <p:ext uri="{19B8F6BF-5375-455C-9EA6-DF929625EA0E}">
        <p15:presenceInfo xmlns:p15="http://schemas.microsoft.com/office/powerpoint/2012/main" userId="S::Erin.Sheard@ontario.ca::8d319bcb-5bf7-4cff-a8be-db457f30b7a0" providerId="AD"/>
      </p:ext>
    </p:extLst>
  </p:cmAuthor>
  <p:cmAuthor id="10" name="Summers, Laura (MCCSS)" initials="SL(" lastIdx="8" clrIdx="9">
    <p:extLst>
      <p:ext uri="{19B8F6BF-5375-455C-9EA6-DF929625EA0E}">
        <p15:presenceInfo xmlns:p15="http://schemas.microsoft.com/office/powerpoint/2012/main" userId="S::Laura.Summers@ontario.ca::936082b5-a2bd-4476-a7a3-6f07c1df31b3" providerId="AD"/>
      </p:ext>
    </p:extLst>
  </p:cmAuthor>
  <p:cmAuthor id="4" name="Tousignant, Stephanie (MCCSS)" initials="T(" lastIdx="11" clrIdx="3">
    <p:extLst>
      <p:ext uri="{19B8F6BF-5375-455C-9EA6-DF929625EA0E}">
        <p15:presenceInfo xmlns:p15="http://schemas.microsoft.com/office/powerpoint/2012/main" userId="S::stephanie.tousignant@ontario.ca::4f9e50ac-d027-412a-a472-add2c51795c9" providerId="AD"/>
      </p:ext>
    </p:extLst>
  </p:cmAuthor>
  <p:cmAuthor id="5" name="Bhatti, Anika (MCCSS)" initials="BA(" lastIdx="38" clrIdx="4">
    <p:extLst>
      <p:ext uri="{19B8F6BF-5375-455C-9EA6-DF929625EA0E}">
        <p15:presenceInfo xmlns:p15="http://schemas.microsoft.com/office/powerpoint/2012/main" userId="S::Anika.Bhatti@ontario.ca::65b3d10e-6b59-478f-9bd5-f7e7134a3c65" providerId="AD"/>
      </p:ext>
    </p:extLst>
  </p:cmAuthor>
  <p:cmAuthor id="6" name="Wiltshire, Bonnie (MCCSS)" initials="W(" lastIdx="44" clrIdx="5">
    <p:extLst>
      <p:ext uri="{19B8F6BF-5375-455C-9EA6-DF929625EA0E}">
        <p15:presenceInfo xmlns:p15="http://schemas.microsoft.com/office/powerpoint/2012/main" userId="S::bonnie.wiltshire@ontario.ca::7a884c56-18bd-48fd-a319-f0a193251a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A68"/>
    <a:srgbClr val="68CECC"/>
    <a:srgbClr val="DCF4F3"/>
    <a:srgbClr val="009999"/>
    <a:srgbClr val="376092"/>
    <a:srgbClr val="60205C"/>
    <a:srgbClr val="4CC4C1"/>
    <a:srgbClr val="5A9ACA"/>
    <a:srgbClr val="ADCDE5"/>
    <a:srgbClr val="84B4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169" autoAdjust="0"/>
  </p:normalViewPr>
  <p:slideViewPr>
    <p:cSldViewPr snapToGrid="0">
      <p:cViewPr varScale="1">
        <p:scale>
          <a:sx n="58" d="100"/>
          <a:sy n="58" d="100"/>
        </p:scale>
        <p:origin x="1520" y="56"/>
      </p:cViewPr>
      <p:guideLst>
        <p:guide orient="horz" pos="4099"/>
        <p:guide pos="2880"/>
      </p:guideLst>
    </p:cSldViewPr>
  </p:slideViewPr>
  <p:notesTextViewPr>
    <p:cViewPr>
      <p:scale>
        <a:sx n="1" d="1"/>
        <a:sy n="1" d="1"/>
      </p:scale>
      <p:origin x="0" y="0"/>
    </p:cViewPr>
  </p:notesTextViewPr>
  <p:notesViewPr>
    <p:cSldViewPr snapToGrid="0">
      <p:cViewPr>
        <p:scale>
          <a:sx n="40" d="100"/>
          <a:sy n="40" d="100"/>
        </p:scale>
        <p:origin x="339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1201665"/>
          </a:xfrm>
          <a:prstGeom prst="rect">
            <a:avLst/>
          </a:prstGeom>
        </p:spPr>
        <p:txBody>
          <a:bodyPr vert="horz" lIns="154927" tIns="77463" rIns="154927" bIns="77463" rtlCol="0"/>
          <a:lstStyle>
            <a:lvl1pPr algn="l">
              <a:defRPr sz="2000"/>
            </a:lvl1pPr>
          </a:lstStyle>
          <a:p>
            <a:endParaRPr lang="en-US"/>
          </a:p>
        </p:txBody>
      </p:sp>
      <p:sp>
        <p:nvSpPr>
          <p:cNvPr id="3" name="Date Placeholder 2"/>
          <p:cNvSpPr>
            <a:spLocks noGrp="1"/>
          </p:cNvSpPr>
          <p:nvPr>
            <p:ph type="dt" idx="1"/>
          </p:nvPr>
        </p:nvSpPr>
        <p:spPr>
          <a:xfrm>
            <a:off x="5231639" y="0"/>
            <a:ext cx="4002299" cy="1201665"/>
          </a:xfrm>
          <a:prstGeom prst="rect">
            <a:avLst/>
          </a:prstGeom>
        </p:spPr>
        <p:txBody>
          <a:bodyPr vert="horz" lIns="154927" tIns="77463" rIns="154927" bIns="77463" rtlCol="0"/>
          <a:lstStyle>
            <a:lvl1pPr algn="r">
              <a:defRPr sz="2000"/>
            </a:lvl1pPr>
          </a:lstStyle>
          <a:p>
            <a:fld id="{D260AEBD-DCD3-5748-8ACE-ABF4DF55CD19}" type="datetimeFigureOut">
              <a:rPr lang="en-US" smtClean="0"/>
              <a:t>6/30/2020</a:t>
            </a:fld>
            <a:endParaRPr lang="en-US"/>
          </a:p>
        </p:txBody>
      </p:sp>
      <p:sp>
        <p:nvSpPr>
          <p:cNvPr id="4" name="Slide Image Placeholder 3"/>
          <p:cNvSpPr>
            <a:spLocks noGrp="1" noRot="1" noChangeAspect="1"/>
          </p:cNvSpPr>
          <p:nvPr>
            <p:ph type="sldImg" idx="2"/>
          </p:nvPr>
        </p:nvSpPr>
        <p:spPr>
          <a:xfrm>
            <a:off x="-769938" y="2994025"/>
            <a:ext cx="10775951" cy="8083550"/>
          </a:xfrm>
          <a:prstGeom prst="rect">
            <a:avLst/>
          </a:prstGeom>
          <a:noFill/>
          <a:ln w="12700">
            <a:solidFill>
              <a:prstClr val="black"/>
            </a:solidFill>
          </a:ln>
        </p:spPr>
        <p:txBody>
          <a:bodyPr vert="horz" lIns="154927" tIns="77463" rIns="154927" bIns="77463" rtlCol="0" anchor="ctr"/>
          <a:lstStyle/>
          <a:p>
            <a:endParaRPr lang="en-US"/>
          </a:p>
        </p:txBody>
      </p:sp>
      <p:sp>
        <p:nvSpPr>
          <p:cNvPr id="5" name="Notes Placeholder 4"/>
          <p:cNvSpPr>
            <a:spLocks noGrp="1"/>
          </p:cNvSpPr>
          <p:nvPr>
            <p:ph type="body" sz="quarter" idx="3"/>
          </p:nvPr>
        </p:nvSpPr>
        <p:spPr>
          <a:xfrm>
            <a:off x="923608" y="11525996"/>
            <a:ext cx="7388860" cy="9430360"/>
          </a:xfrm>
          <a:prstGeom prst="rect">
            <a:avLst/>
          </a:prstGeom>
        </p:spPr>
        <p:txBody>
          <a:bodyPr vert="horz" lIns="154927" tIns="77463" rIns="154927" bIns="774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2748460"/>
            <a:ext cx="4002299" cy="1201663"/>
          </a:xfrm>
          <a:prstGeom prst="rect">
            <a:avLst/>
          </a:prstGeom>
        </p:spPr>
        <p:txBody>
          <a:bodyPr vert="horz" lIns="154927" tIns="77463" rIns="154927" bIns="77463" rtlCol="0" anchor="b"/>
          <a:lstStyle>
            <a:lvl1pPr algn="l">
              <a:defRPr sz="2000"/>
            </a:lvl1pPr>
          </a:lstStyle>
          <a:p>
            <a:endParaRPr lang="en-US"/>
          </a:p>
        </p:txBody>
      </p:sp>
      <p:sp>
        <p:nvSpPr>
          <p:cNvPr id="7" name="Slide Number Placeholder 6"/>
          <p:cNvSpPr>
            <a:spLocks noGrp="1"/>
          </p:cNvSpPr>
          <p:nvPr>
            <p:ph type="sldNum" sz="quarter" idx="5"/>
          </p:nvPr>
        </p:nvSpPr>
        <p:spPr>
          <a:xfrm>
            <a:off x="5231639" y="22748460"/>
            <a:ext cx="4002299" cy="1201663"/>
          </a:xfrm>
          <a:prstGeom prst="rect">
            <a:avLst/>
          </a:prstGeom>
        </p:spPr>
        <p:txBody>
          <a:bodyPr vert="horz" lIns="154927" tIns="77463" rIns="154927" bIns="77463" rtlCol="0" anchor="b"/>
          <a:lstStyle>
            <a:lvl1pPr algn="r">
              <a:defRPr sz="20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56AFAB16-4C07-5141-8688-34B493849C85}" type="slidenum">
              <a:rPr lang="en-US" smtClean="0"/>
              <a:t>1</a:t>
            </a:fld>
            <a:endParaRPr lang="en-US"/>
          </a:p>
        </p:txBody>
      </p:sp>
    </p:spTree>
    <p:extLst>
      <p:ext uri="{BB962C8B-B14F-4D97-AF65-F5344CB8AC3E}">
        <p14:creationId xmlns:p14="http://schemas.microsoft.com/office/powerpoint/2010/main" val="161733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10</a:t>
            </a:fld>
            <a:endParaRPr lang="en-US"/>
          </a:p>
        </p:txBody>
      </p:sp>
    </p:spTree>
    <p:extLst>
      <p:ext uri="{BB962C8B-B14F-4D97-AF65-F5344CB8AC3E}">
        <p14:creationId xmlns:p14="http://schemas.microsoft.com/office/powerpoint/2010/main" val="282955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11</a:t>
            </a:fld>
            <a:endParaRPr lang="en-US"/>
          </a:p>
        </p:txBody>
      </p:sp>
    </p:spTree>
    <p:extLst>
      <p:ext uri="{BB962C8B-B14F-4D97-AF65-F5344CB8AC3E}">
        <p14:creationId xmlns:p14="http://schemas.microsoft.com/office/powerpoint/2010/main" val="93518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12</a:t>
            </a:fld>
            <a:endParaRPr lang="en-US"/>
          </a:p>
        </p:txBody>
      </p:sp>
    </p:spTree>
    <p:extLst>
      <p:ext uri="{BB962C8B-B14F-4D97-AF65-F5344CB8AC3E}">
        <p14:creationId xmlns:p14="http://schemas.microsoft.com/office/powerpoint/2010/main" val="259281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AFAB16-4C07-5141-8688-34B493849C85}" type="slidenum">
              <a:rPr lang="en-US" smtClean="0"/>
              <a:t>13</a:t>
            </a:fld>
            <a:endParaRPr lang="en-US"/>
          </a:p>
        </p:txBody>
      </p:sp>
      <p:sp>
        <p:nvSpPr>
          <p:cNvPr id="5" name="Notes Placeholder 4"/>
          <p:cNvSpPr>
            <a:spLocks noGrp="1"/>
          </p:cNvSpPr>
          <p:nvPr>
            <p:ph type="body" sz="quarter" idx="10"/>
          </p:nvPr>
        </p:nvSpPr>
        <p:spPr/>
        <p:txBody>
          <a:bodyPr/>
          <a:lstStyle/>
          <a:p>
            <a:endParaRPr lang="en-CA" dirty="0"/>
          </a:p>
        </p:txBody>
      </p:sp>
    </p:spTree>
    <p:extLst>
      <p:ext uri="{BB962C8B-B14F-4D97-AF65-F5344CB8AC3E}">
        <p14:creationId xmlns:p14="http://schemas.microsoft.com/office/powerpoint/2010/main" val="210264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14</a:t>
            </a:fld>
            <a:endParaRPr lang="en-US"/>
          </a:p>
        </p:txBody>
      </p:sp>
    </p:spTree>
    <p:extLst>
      <p:ext uri="{BB962C8B-B14F-4D97-AF65-F5344CB8AC3E}">
        <p14:creationId xmlns:p14="http://schemas.microsoft.com/office/powerpoint/2010/main" val="283277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15</a:t>
            </a:fld>
            <a:endParaRPr lang="en-US"/>
          </a:p>
        </p:txBody>
      </p:sp>
    </p:spTree>
    <p:extLst>
      <p:ext uri="{BB962C8B-B14F-4D97-AF65-F5344CB8AC3E}">
        <p14:creationId xmlns:p14="http://schemas.microsoft.com/office/powerpoint/2010/main" val="90913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16</a:t>
            </a:fld>
            <a:endParaRPr lang="en-US"/>
          </a:p>
        </p:txBody>
      </p:sp>
    </p:spTree>
    <p:extLst>
      <p:ext uri="{BB962C8B-B14F-4D97-AF65-F5344CB8AC3E}">
        <p14:creationId xmlns:p14="http://schemas.microsoft.com/office/powerpoint/2010/main" val="206353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17</a:t>
            </a:fld>
            <a:endParaRPr lang="en-US"/>
          </a:p>
        </p:txBody>
      </p:sp>
    </p:spTree>
    <p:extLst>
      <p:ext uri="{BB962C8B-B14F-4D97-AF65-F5344CB8AC3E}">
        <p14:creationId xmlns:p14="http://schemas.microsoft.com/office/powerpoint/2010/main" val="292332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18</a:t>
            </a:fld>
            <a:endParaRPr lang="en-US"/>
          </a:p>
        </p:txBody>
      </p:sp>
    </p:spTree>
    <p:extLst>
      <p:ext uri="{BB962C8B-B14F-4D97-AF65-F5344CB8AC3E}">
        <p14:creationId xmlns:p14="http://schemas.microsoft.com/office/powerpoint/2010/main" val="295918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19</a:t>
            </a:fld>
            <a:endParaRPr lang="en-US"/>
          </a:p>
        </p:txBody>
      </p:sp>
    </p:spTree>
    <p:extLst>
      <p:ext uri="{BB962C8B-B14F-4D97-AF65-F5344CB8AC3E}">
        <p14:creationId xmlns:p14="http://schemas.microsoft.com/office/powerpoint/2010/main" val="413508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a:t>
            </a:fld>
            <a:endParaRPr lang="en-US"/>
          </a:p>
        </p:txBody>
      </p:sp>
    </p:spTree>
    <p:extLst>
      <p:ext uri="{BB962C8B-B14F-4D97-AF65-F5344CB8AC3E}">
        <p14:creationId xmlns:p14="http://schemas.microsoft.com/office/powerpoint/2010/main" val="412100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20</a:t>
            </a:fld>
            <a:endParaRPr lang="en-US"/>
          </a:p>
        </p:txBody>
      </p:sp>
    </p:spTree>
    <p:extLst>
      <p:ext uri="{BB962C8B-B14F-4D97-AF65-F5344CB8AC3E}">
        <p14:creationId xmlns:p14="http://schemas.microsoft.com/office/powerpoint/2010/main" val="36918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21</a:t>
            </a:fld>
            <a:endParaRPr lang="en-US"/>
          </a:p>
        </p:txBody>
      </p:sp>
    </p:spTree>
    <p:extLst>
      <p:ext uri="{BB962C8B-B14F-4D97-AF65-F5344CB8AC3E}">
        <p14:creationId xmlns:p14="http://schemas.microsoft.com/office/powerpoint/2010/main" val="155405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22</a:t>
            </a:fld>
            <a:endParaRPr lang="en-US"/>
          </a:p>
        </p:txBody>
      </p:sp>
    </p:spTree>
    <p:extLst>
      <p:ext uri="{BB962C8B-B14F-4D97-AF65-F5344CB8AC3E}">
        <p14:creationId xmlns:p14="http://schemas.microsoft.com/office/powerpoint/2010/main" val="819643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23</a:t>
            </a:fld>
            <a:endParaRPr lang="en-US"/>
          </a:p>
        </p:txBody>
      </p:sp>
    </p:spTree>
    <p:extLst>
      <p:ext uri="{BB962C8B-B14F-4D97-AF65-F5344CB8AC3E}">
        <p14:creationId xmlns:p14="http://schemas.microsoft.com/office/powerpoint/2010/main" val="141463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24</a:t>
            </a:fld>
            <a:endParaRPr lang="en-US"/>
          </a:p>
        </p:txBody>
      </p:sp>
    </p:spTree>
    <p:extLst>
      <p:ext uri="{BB962C8B-B14F-4D97-AF65-F5344CB8AC3E}">
        <p14:creationId xmlns:p14="http://schemas.microsoft.com/office/powerpoint/2010/main" val="37959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25</a:t>
            </a:fld>
            <a:endParaRPr lang="en-US"/>
          </a:p>
        </p:txBody>
      </p:sp>
    </p:spTree>
    <p:extLst>
      <p:ext uri="{BB962C8B-B14F-4D97-AF65-F5344CB8AC3E}">
        <p14:creationId xmlns:p14="http://schemas.microsoft.com/office/powerpoint/2010/main" val="50141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26</a:t>
            </a:fld>
            <a:endParaRPr lang="en-US"/>
          </a:p>
        </p:txBody>
      </p:sp>
    </p:spTree>
    <p:extLst>
      <p:ext uri="{BB962C8B-B14F-4D97-AF65-F5344CB8AC3E}">
        <p14:creationId xmlns:p14="http://schemas.microsoft.com/office/powerpoint/2010/main" val="1167659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27</a:t>
            </a:fld>
            <a:endParaRPr lang="en-US"/>
          </a:p>
        </p:txBody>
      </p:sp>
    </p:spTree>
    <p:extLst>
      <p:ext uri="{BB962C8B-B14F-4D97-AF65-F5344CB8AC3E}">
        <p14:creationId xmlns:p14="http://schemas.microsoft.com/office/powerpoint/2010/main" val="382321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28</a:t>
            </a:fld>
            <a:endParaRPr lang="en-US"/>
          </a:p>
        </p:txBody>
      </p:sp>
    </p:spTree>
    <p:extLst>
      <p:ext uri="{BB962C8B-B14F-4D97-AF65-F5344CB8AC3E}">
        <p14:creationId xmlns:p14="http://schemas.microsoft.com/office/powerpoint/2010/main" val="3165326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29</a:t>
            </a:fld>
            <a:endParaRPr lang="en-US"/>
          </a:p>
        </p:txBody>
      </p:sp>
    </p:spTree>
    <p:extLst>
      <p:ext uri="{BB962C8B-B14F-4D97-AF65-F5344CB8AC3E}">
        <p14:creationId xmlns:p14="http://schemas.microsoft.com/office/powerpoint/2010/main" val="155748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3</a:t>
            </a:fld>
            <a:endParaRPr lang="en-US"/>
          </a:p>
        </p:txBody>
      </p:sp>
    </p:spTree>
    <p:extLst>
      <p:ext uri="{BB962C8B-B14F-4D97-AF65-F5344CB8AC3E}">
        <p14:creationId xmlns:p14="http://schemas.microsoft.com/office/powerpoint/2010/main" val="2257077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56AFAB16-4C07-5141-8688-34B493849C85}" type="slidenum">
              <a:rPr lang="en-US" smtClean="0"/>
              <a:t>30</a:t>
            </a:fld>
            <a:endParaRPr lang="en-US"/>
          </a:p>
        </p:txBody>
      </p:sp>
    </p:spTree>
    <p:extLst>
      <p:ext uri="{BB962C8B-B14F-4D97-AF65-F5344CB8AC3E}">
        <p14:creationId xmlns:p14="http://schemas.microsoft.com/office/powerpoint/2010/main" val="338214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4</a:t>
            </a:fld>
            <a:endParaRPr lang="en-US"/>
          </a:p>
        </p:txBody>
      </p:sp>
    </p:spTree>
    <p:extLst>
      <p:ext uri="{BB962C8B-B14F-4D97-AF65-F5344CB8AC3E}">
        <p14:creationId xmlns:p14="http://schemas.microsoft.com/office/powerpoint/2010/main" val="294732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5</a:t>
            </a:fld>
            <a:endParaRPr lang="en-US"/>
          </a:p>
        </p:txBody>
      </p:sp>
    </p:spTree>
    <p:extLst>
      <p:ext uri="{BB962C8B-B14F-4D97-AF65-F5344CB8AC3E}">
        <p14:creationId xmlns:p14="http://schemas.microsoft.com/office/powerpoint/2010/main" val="95367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6</a:t>
            </a:fld>
            <a:endParaRPr lang="en-US"/>
          </a:p>
        </p:txBody>
      </p:sp>
    </p:spTree>
    <p:extLst>
      <p:ext uri="{BB962C8B-B14F-4D97-AF65-F5344CB8AC3E}">
        <p14:creationId xmlns:p14="http://schemas.microsoft.com/office/powerpoint/2010/main" val="230850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7</a:t>
            </a:fld>
            <a:endParaRPr lang="en-US"/>
          </a:p>
        </p:txBody>
      </p:sp>
    </p:spTree>
    <p:extLst>
      <p:ext uri="{BB962C8B-B14F-4D97-AF65-F5344CB8AC3E}">
        <p14:creationId xmlns:p14="http://schemas.microsoft.com/office/powerpoint/2010/main" val="257394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8</a:t>
            </a:fld>
            <a:endParaRPr lang="en-US"/>
          </a:p>
        </p:txBody>
      </p:sp>
    </p:spTree>
    <p:extLst>
      <p:ext uri="{BB962C8B-B14F-4D97-AF65-F5344CB8AC3E}">
        <p14:creationId xmlns:p14="http://schemas.microsoft.com/office/powerpoint/2010/main" val="364736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9</a:t>
            </a:fld>
            <a:endParaRPr lang="en-US"/>
          </a:p>
        </p:txBody>
      </p:sp>
    </p:spTree>
    <p:extLst>
      <p:ext uri="{BB962C8B-B14F-4D97-AF65-F5344CB8AC3E}">
        <p14:creationId xmlns:p14="http://schemas.microsoft.com/office/powerpoint/2010/main" val="394041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D22400-C385-284E-AAA5-73F5A10DA9EB}"/>
              </a:ext>
            </a:extLst>
          </p:cNvPr>
          <p:cNvPicPr>
            <a:picLocks noChangeAspect="1"/>
          </p:cNvPicPr>
          <p:nvPr userDrawn="1"/>
        </p:nvPicPr>
        <p:blipFill>
          <a:blip r:embed="rId2"/>
          <a:stretch>
            <a:fillRect/>
          </a:stretch>
        </p:blipFill>
        <p:spPr>
          <a:xfrm>
            <a:off x="0" y="542"/>
            <a:ext cx="9144000" cy="6858000"/>
          </a:xfrm>
          <a:prstGeom prst="rect">
            <a:avLst/>
          </a:prstGeom>
        </p:spPr>
      </p:pic>
      <p:sp>
        <p:nvSpPr>
          <p:cNvPr id="2" name="Title 1"/>
          <p:cNvSpPr>
            <a:spLocks noGrp="1"/>
          </p:cNvSpPr>
          <p:nvPr>
            <p:ph type="ctrTitle"/>
          </p:nvPr>
        </p:nvSpPr>
        <p:spPr>
          <a:xfrm>
            <a:off x="347295" y="747225"/>
            <a:ext cx="5004000" cy="1667984"/>
          </a:xfrm>
        </p:spPr>
        <p:txBody>
          <a:bodyPr anchor="t">
            <a:normAutofit/>
          </a:bodyPr>
          <a:lstStyle>
            <a:lvl1pPr algn="l">
              <a:defRPr sz="4000">
                <a:solidFill>
                  <a:schemeClr val="tx1"/>
                </a:solidFill>
              </a:defRPr>
            </a:lvl1pPr>
          </a:lstStyle>
          <a:p>
            <a:r>
              <a:rPr lang="en-US"/>
              <a:t>Click to edit Master title style</a:t>
            </a:r>
          </a:p>
        </p:txBody>
      </p:sp>
      <p:sp>
        <p:nvSpPr>
          <p:cNvPr id="3" name="Subtitle 2"/>
          <p:cNvSpPr>
            <a:spLocks noGrp="1"/>
          </p:cNvSpPr>
          <p:nvPr>
            <p:ph type="subTitle" idx="1"/>
          </p:nvPr>
        </p:nvSpPr>
        <p:spPr>
          <a:xfrm>
            <a:off x="347295" y="2505809"/>
            <a:ext cx="5004000" cy="2426676"/>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C4854175-F1B1-7D4F-A73B-91105A852046}"/>
              </a:ext>
            </a:extLst>
          </p:cNvPr>
          <p:cNvSpPr>
            <a:spLocks noGrp="1"/>
          </p:cNvSpPr>
          <p:nvPr>
            <p:ph type="sldNum" sz="quarter" idx="12"/>
          </p:nvPr>
        </p:nvSpPr>
        <p:spPr>
          <a:xfrm>
            <a:off x="347295" y="6276602"/>
            <a:ext cx="51435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12" name="Subtitle 2">
            <a:extLst>
              <a:ext uri="{FF2B5EF4-FFF2-40B4-BE49-F238E27FC236}">
                <a16:creationId xmlns:a16="http://schemas.microsoft.com/office/drawing/2014/main" id="{C6D22DDE-0338-EE43-9682-13F339D2994E}"/>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a:solidFill>
                  <a:schemeClr val="tx1"/>
                </a:solidFill>
              </a:rPr>
              <a:t>Ministry of Children, Community and Social Services</a:t>
            </a:r>
          </a:p>
        </p:txBody>
      </p:sp>
      <p:sp>
        <p:nvSpPr>
          <p:cNvPr id="5" name="Footer Placeholder 4"/>
          <p:cNvSpPr>
            <a:spLocks noGrp="1"/>
          </p:cNvSpPr>
          <p:nvPr>
            <p:ph type="ftr" sz="quarter" idx="11"/>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US" b="1">
                <a:cs typeface="Calibri"/>
              </a:rPr>
              <a:t>COVID-19 Guidance: Congregate Living for Vulnerable Populations </a:t>
            </a:r>
            <a:endParaRPr lang="en-US"/>
          </a:p>
        </p:txBody>
      </p:sp>
      <p:pic>
        <p:nvPicPr>
          <p:cNvPr id="11" name="Picture 10">
            <a:extLst>
              <a:ext uri="{FF2B5EF4-FFF2-40B4-BE49-F238E27FC236}">
                <a16:creationId xmlns:a16="http://schemas.microsoft.com/office/drawing/2014/main" id="{7F40C798-8167-C644-88B9-2F6847C0BBE8}"/>
              </a:ext>
            </a:extLst>
          </p:cNvPr>
          <p:cNvPicPr>
            <a:picLocks noChangeAspect="1"/>
          </p:cNvPicPr>
          <p:nvPr userDrawn="1"/>
        </p:nvPicPr>
        <p:blipFill>
          <a:blip r:embed="rId3"/>
          <a:stretch>
            <a:fillRect/>
          </a:stretch>
        </p:blipFill>
        <p:spPr>
          <a:xfrm>
            <a:off x="6860067" y="5807071"/>
            <a:ext cx="2235200" cy="894080"/>
          </a:xfrm>
          <a:prstGeom prst="rect">
            <a:avLst/>
          </a:prstGeom>
        </p:spPr>
      </p:pic>
    </p:spTree>
    <p:extLst>
      <p:ext uri="{BB962C8B-B14F-4D97-AF65-F5344CB8AC3E}">
        <p14:creationId xmlns:p14="http://schemas.microsoft.com/office/powerpoint/2010/main" val="72758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_Colour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2F88AE-7375-7F45-A50C-A6D8BF36E0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170"/>
            <a:ext cx="9139773" cy="6854830"/>
          </a:xfrm>
          <a:prstGeom prst="rect">
            <a:avLst/>
          </a:prstGeom>
        </p:spPr>
      </p:pic>
      <p:sp>
        <p:nvSpPr>
          <p:cNvPr id="12" name="Text Placeholder 5">
            <a:extLst>
              <a:ext uri="{FF2B5EF4-FFF2-40B4-BE49-F238E27FC236}">
                <a16:creationId xmlns:a16="http://schemas.microsoft.com/office/drawing/2014/main" id="{D20E6718-DD3F-8942-9671-C1E35914D58E}"/>
              </a:ext>
            </a:extLst>
          </p:cNvPr>
          <p:cNvSpPr>
            <a:spLocks noGrp="1"/>
          </p:cNvSpPr>
          <p:nvPr>
            <p:ph type="body" sz="quarter" idx="12" hasCustomPrompt="1"/>
          </p:nvPr>
        </p:nvSpPr>
        <p:spPr>
          <a:xfrm>
            <a:off x="347294" y="358636"/>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0810F048-C556-6F40-A4A8-768A49E212C7}"/>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A3595CDF-E030-324C-B3E4-B48887AB9877}"/>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59E10765-B2B9-6849-97CD-6834B40B149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09D8743F-4962-C04A-A188-9FD5792931EB}"/>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F0F7977B-847E-5C4C-878F-6C67C2BF8D0C}"/>
              </a:ext>
            </a:extLst>
          </p:cNvPr>
          <p:cNvPicPr>
            <a:picLocks noChangeAspect="1"/>
          </p:cNvPicPr>
          <p:nvPr userDrawn="1"/>
        </p:nvPicPr>
        <p:blipFill>
          <a:blip r:embed="rId4"/>
          <a:stretch>
            <a:fillRect/>
          </a:stretch>
        </p:blipFill>
        <p:spPr>
          <a:xfrm>
            <a:off x="7369936" y="6202844"/>
            <a:ext cx="1633927" cy="653571"/>
          </a:xfrm>
          <a:prstGeom prst="rect">
            <a:avLst/>
          </a:prstGeom>
        </p:spPr>
      </p:pic>
    </p:spTree>
    <p:extLst>
      <p:ext uri="{BB962C8B-B14F-4D97-AF65-F5344CB8AC3E}">
        <p14:creationId xmlns:p14="http://schemas.microsoft.com/office/powerpoint/2010/main" val="63317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8F29-75E8-9A46-9CEF-E796EED9CB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ext Placeholder 5">
            <a:extLst>
              <a:ext uri="{FF2B5EF4-FFF2-40B4-BE49-F238E27FC236}">
                <a16:creationId xmlns:a16="http://schemas.microsoft.com/office/drawing/2014/main" id="{0DA9B8A2-7F18-C646-94B1-FDD12EB9A804}"/>
              </a:ext>
            </a:extLst>
          </p:cNvPr>
          <p:cNvSpPr>
            <a:spLocks noGrp="1"/>
          </p:cNvSpPr>
          <p:nvPr>
            <p:ph type="body" sz="quarter" idx="12" hasCustomPrompt="1"/>
          </p:nvPr>
        </p:nvSpPr>
        <p:spPr>
          <a:xfrm>
            <a:off x="347294" y="358636"/>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27B2D072-8CF4-F040-B5C2-886BDDB917EC}"/>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8269EFE1-7F98-A74E-BAA9-DF143E6DFE1A}"/>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57B71AC3-92F3-FB45-9FC4-E4624C41E64E}"/>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97BF2019-E31E-7841-A51B-052B3631DB5F}"/>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0B083CD5-E0DB-0B43-8A66-4D196F121722}"/>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35236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904D84-DFD7-2B4D-8D5C-18DC477F46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ext Placeholder 5">
            <a:extLst>
              <a:ext uri="{FF2B5EF4-FFF2-40B4-BE49-F238E27FC236}">
                <a16:creationId xmlns:a16="http://schemas.microsoft.com/office/drawing/2014/main" id="{1F8B1BD1-8036-244F-92E4-E7611A98A8F0}"/>
              </a:ext>
            </a:extLst>
          </p:cNvPr>
          <p:cNvSpPr>
            <a:spLocks noGrp="1"/>
          </p:cNvSpPr>
          <p:nvPr>
            <p:ph type="body" sz="quarter" idx="12" hasCustomPrompt="1"/>
          </p:nvPr>
        </p:nvSpPr>
        <p:spPr>
          <a:xfrm>
            <a:off x="347294" y="358636"/>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AF99D8E7-6984-6744-801F-406449F41DBA}"/>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1790899D-22FE-1448-8950-F38A2C84ADEE}"/>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F193C992-7F6B-5249-9FD3-B5E9FC9375C7}"/>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CD5C2E51-FE32-264E-95A7-1A783657626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8073920A-8E92-974E-8DFD-59B4CBA8CBCA}"/>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87814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ext Placeholder 5">
            <a:extLst>
              <a:ext uri="{FF2B5EF4-FFF2-40B4-BE49-F238E27FC236}">
                <a16:creationId xmlns:a16="http://schemas.microsoft.com/office/drawing/2014/main" id="{2AD9FC84-C5BF-5E49-B275-D66F15FC9D69}"/>
              </a:ext>
            </a:extLst>
          </p:cNvPr>
          <p:cNvSpPr>
            <a:spLocks noGrp="1"/>
          </p:cNvSpPr>
          <p:nvPr>
            <p:ph type="body" sz="quarter" idx="13" hasCustomPrompt="1"/>
          </p:nvPr>
        </p:nvSpPr>
        <p:spPr>
          <a:xfrm>
            <a:off x="347294" y="356028"/>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C0F4943C-661C-1D47-BA1C-52018A96E81D}"/>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872DB1DB-4C55-1746-91D7-F4A350149628}"/>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3" name="Picture 12" descr="Government of Ontario" title="ontario">
            <a:extLst>
              <a:ext uri="{FF2B5EF4-FFF2-40B4-BE49-F238E27FC236}">
                <a16:creationId xmlns:a16="http://schemas.microsoft.com/office/drawing/2014/main" id="{DF4AFA91-DFAB-5241-8663-9669E71258C5}"/>
              </a:ext>
            </a:extLst>
          </p:cNvPr>
          <p:cNvPicPr>
            <a:picLocks noChangeAspect="1"/>
          </p:cNvPicPr>
          <p:nvPr userDrawn="1"/>
        </p:nvPicPr>
        <p:blipFill>
          <a:blip r:embed="rId4"/>
          <a:stretch>
            <a:fillRect/>
          </a:stretch>
        </p:blipFill>
        <p:spPr>
          <a:xfrm>
            <a:off x="6833555" y="5977374"/>
            <a:ext cx="2201567" cy="880626"/>
          </a:xfrm>
          <a:prstGeom prst="rect">
            <a:avLst/>
          </a:prstGeom>
        </p:spPr>
      </p:pic>
    </p:spTree>
    <p:extLst>
      <p:ext uri="{BB962C8B-B14F-4D97-AF65-F5344CB8AC3E}">
        <p14:creationId xmlns:p14="http://schemas.microsoft.com/office/powerpoint/2010/main" val="377803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2FE0D-F130-3E45-AE7B-FF55DFDCCAC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11" name="Text Placeholder 5">
            <a:extLst>
              <a:ext uri="{FF2B5EF4-FFF2-40B4-BE49-F238E27FC236}">
                <a16:creationId xmlns:a16="http://schemas.microsoft.com/office/drawing/2014/main" id="{943D92FE-83A1-534C-9504-1F50604754BC}"/>
              </a:ext>
            </a:extLst>
          </p:cNvPr>
          <p:cNvSpPr>
            <a:spLocks noGrp="1"/>
          </p:cNvSpPr>
          <p:nvPr>
            <p:ph type="body" sz="quarter" idx="12" hasCustomPrompt="1"/>
          </p:nvPr>
        </p:nvSpPr>
        <p:spPr>
          <a:xfrm>
            <a:off x="347294" y="356028"/>
            <a:ext cx="7314832" cy="449629"/>
          </a:xfrm>
        </p:spPr>
        <p:txBody>
          <a:bodyPr>
            <a:normAutofit/>
          </a:bodyPr>
          <a:lstStyle>
            <a:lvl1pPr>
              <a:defRPr sz="1200"/>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358E3EA1-AAF8-B749-B70A-9B60981B8E29}"/>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2CA96C9B-ACF4-DA44-9A08-520D86A1C254}"/>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4C92DB0E-2C85-E64E-A3EB-182164338FE7}"/>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412654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9" name="Text Placeholder 5">
            <a:extLst>
              <a:ext uri="{FF2B5EF4-FFF2-40B4-BE49-F238E27FC236}">
                <a16:creationId xmlns:a16="http://schemas.microsoft.com/office/drawing/2014/main" id="{48FFC444-657B-8540-A5B4-4FA36C14DDC3}"/>
              </a:ext>
            </a:extLst>
          </p:cNvPr>
          <p:cNvSpPr>
            <a:spLocks noGrp="1"/>
          </p:cNvSpPr>
          <p:nvPr>
            <p:ph type="body" sz="quarter" idx="12" hasCustomPrompt="1"/>
          </p:nvPr>
        </p:nvSpPr>
        <p:spPr>
          <a:xfrm>
            <a:off x="347294" y="356028"/>
            <a:ext cx="7314832" cy="449629"/>
          </a:xfrm>
        </p:spPr>
        <p:txBody>
          <a:bodyPr>
            <a:normAutofit/>
          </a:bodyPr>
          <a:lstStyle>
            <a:lvl1pPr>
              <a:defRPr sz="1200"/>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2BA46D27-D2C7-B349-8886-B2D8D10D7413}"/>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3B2D83E2-A3CB-B745-9182-B07C43BAEED9}"/>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5A75CB5D-89D5-4445-BA71-B83379D4F2DB}"/>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490165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_Image Sampl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Text Placeholder 5">
            <a:extLst>
              <a:ext uri="{FF2B5EF4-FFF2-40B4-BE49-F238E27FC236}">
                <a16:creationId xmlns:a16="http://schemas.microsoft.com/office/drawing/2014/main" id="{1A87C429-4760-5148-B53B-BF130EC2ACBD}"/>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80528"/>
            <a:ext cx="2201565" cy="880626"/>
          </a:xfrm>
          <a:prstGeom prst="rect">
            <a:avLst/>
          </a:prstGeom>
        </p:spPr>
      </p:pic>
    </p:spTree>
    <p:extLst>
      <p:ext uri="{BB962C8B-B14F-4D97-AF65-F5344CB8AC3E}">
        <p14:creationId xmlns:p14="http://schemas.microsoft.com/office/powerpoint/2010/main" val="18382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_Image Sampl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Text Placeholder 5">
            <a:extLst>
              <a:ext uri="{FF2B5EF4-FFF2-40B4-BE49-F238E27FC236}">
                <a16:creationId xmlns:a16="http://schemas.microsoft.com/office/drawing/2014/main" id="{0D352564-67A5-B244-B29A-E974C2CEC259}"/>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729406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_Image Sampl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Text Placeholder 5">
            <a:extLst>
              <a:ext uri="{FF2B5EF4-FFF2-40B4-BE49-F238E27FC236}">
                <a16:creationId xmlns:a16="http://schemas.microsoft.com/office/drawing/2014/main" id="{2C84C488-1AD5-8C4C-AECF-2C1924367087}"/>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398881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_Image Sample 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16" name="Text Placeholder 5">
            <a:extLst>
              <a:ext uri="{FF2B5EF4-FFF2-40B4-BE49-F238E27FC236}">
                <a16:creationId xmlns:a16="http://schemas.microsoft.com/office/drawing/2014/main" id="{DBD354F2-C9A2-2F4E-9872-996111AACD89}"/>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tx1"/>
                </a:solidFill>
              </a:defRPr>
            </a:lvl1pPr>
            <a:lvl2pPr marL="457200" indent="0">
              <a:buNone/>
              <a:defRPr/>
            </a:lvl2pPr>
          </a:lstStyle>
          <a:p>
            <a:pPr lvl="0"/>
            <a:r>
              <a:rPr lang="en-US"/>
              <a:t>Insert ministry name here</a:t>
            </a:r>
          </a:p>
        </p:txBody>
      </p:sp>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383404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1036291"/>
          </a:xfrm>
        </p:spPr>
        <p:txBody>
          <a:bodyPr/>
          <a:lstStyle/>
          <a:p>
            <a:r>
              <a:rPr lang="en-US"/>
              <a:t>Click to edit Master title style</a:t>
            </a:r>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7349982" y="6123081"/>
            <a:ext cx="1638370" cy="655348"/>
          </a:xfrm>
          <a:prstGeom prst="rect">
            <a:avLst/>
          </a:prstGeom>
        </p:spPr>
      </p:pic>
      <p:sp>
        <p:nvSpPr>
          <p:cNvPr id="8" name="Footer Placeholder 4">
            <a:extLst>
              <a:ext uri="{FF2B5EF4-FFF2-40B4-BE49-F238E27FC236}">
                <a16:creationId xmlns:a16="http://schemas.microsoft.com/office/drawing/2014/main" id="{684CBCC6-DAA4-463B-A7E0-789CBFA7E8D8}"/>
              </a:ext>
            </a:extLst>
          </p:cNvPr>
          <p:cNvSpPr>
            <a:spLocks noGrp="1"/>
          </p:cNvSpPr>
          <p:nvPr>
            <p:ph type="ftr" sz="quarter" idx="11"/>
          </p:nvPr>
        </p:nvSpPr>
        <p:spPr>
          <a:xfrm>
            <a:off x="862095" y="6268192"/>
            <a:ext cx="2518163" cy="365125"/>
          </a:xfrm>
          <a:prstGeom prst="rect">
            <a:avLst/>
          </a:prstGeom>
        </p:spPr>
        <p:txBody>
          <a:bodyPr anchor="ctr"/>
          <a:lstStyle>
            <a:lvl1pPr algn="r">
              <a:defRPr sz="1200">
                <a:solidFill>
                  <a:schemeClr val="tx1"/>
                </a:solidFill>
              </a:defRPr>
            </a:lvl1pPr>
          </a:lstStyle>
          <a:p>
            <a:pPr algn="l"/>
            <a:r>
              <a:rPr lang="en-US" b="1">
                <a:cs typeface="Calibri"/>
              </a:rPr>
              <a:t>COVID-19 Guidance: Congregate Living for Vulnerable Populations </a:t>
            </a:r>
            <a:endParaRPr lang="en-US"/>
          </a:p>
        </p:txBody>
      </p:sp>
      <p:sp>
        <p:nvSpPr>
          <p:cNvPr id="9" name="Footer Placeholder 4">
            <a:extLst>
              <a:ext uri="{FF2B5EF4-FFF2-40B4-BE49-F238E27FC236}">
                <a16:creationId xmlns:a16="http://schemas.microsoft.com/office/drawing/2014/main" id="{6D5F09EE-3681-46B9-BCD7-DFCB3013CF61}"/>
              </a:ext>
            </a:extLst>
          </p:cNvPr>
          <p:cNvSpPr txBox="1">
            <a:spLocks/>
          </p:cNvSpPr>
          <p:nvPr userDrawn="1"/>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a:cs typeface="Calibri"/>
              </a:rPr>
              <a:t>Low sensitivity</a:t>
            </a:r>
            <a:endParaRPr lang="en-US" b="0"/>
          </a:p>
        </p:txBody>
      </p:sp>
    </p:spTree>
    <p:extLst>
      <p:ext uri="{BB962C8B-B14F-4D97-AF65-F5344CB8AC3E}">
        <p14:creationId xmlns:p14="http://schemas.microsoft.com/office/powerpoint/2010/main" val="2452436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_Image Sample 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CECD51-61E7-1A42-8C3B-8284757813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D08C0656-B163-F147-8932-C8BE337926F5}"/>
              </a:ext>
            </a:extLst>
          </p:cNvPr>
          <p:cNvPicPr>
            <a:picLocks noChangeAspect="1"/>
          </p:cNvPicPr>
          <p:nvPr userDrawn="1"/>
        </p:nvPicPr>
        <p:blipFill>
          <a:blip r:embed="rId3"/>
          <a:stretch>
            <a:fillRect/>
          </a:stretch>
        </p:blipFill>
        <p:spPr>
          <a:xfrm>
            <a:off x="0" y="5475773"/>
            <a:ext cx="9144000" cy="1371600"/>
          </a:xfrm>
          <a:prstGeom prst="rect">
            <a:avLst/>
          </a:prstGeom>
        </p:spPr>
      </p:pic>
      <p:sp>
        <p:nvSpPr>
          <p:cNvPr id="12" name="Title 1">
            <a:extLst>
              <a:ext uri="{FF2B5EF4-FFF2-40B4-BE49-F238E27FC236}">
                <a16:creationId xmlns:a16="http://schemas.microsoft.com/office/drawing/2014/main" id="{DF9DF41D-C464-5A4B-A0BB-84E1F3DA3F66}"/>
              </a:ext>
            </a:extLst>
          </p:cNvPr>
          <p:cNvSpPr>
            <a:spLocks noGrp="1"/>
          </p:cNvSpPr>
          <p:nvPr>
            <p:ph type="ctrTitle"/>
          </p:nvPr>
        </p:nvSpPr>
        <p:spPr>
          <a:xfrm>
            <a:off x="347294" y="31554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A7366227-2181-894C-8918-341CA66A398E}"/>
              </a:ext>
            </a:extLst>
          </p:cNvPr>
          <p:cNvSpPr>
            <a:spLocks noGrp="1"/>
          </p:cNvSpPr>
          <p:nvPr>
            <p:ph type="subTitle" idx="1"/>
          </p:nvPr>
        </p:nvSpPr>
        <p:spPr>
          <a:xfrm>
            <a:off x="347295" y="43866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5">
            <a:extLst>
              <a:ext uri="{FF2B5EF4-FFF2-40B4-BE49-F238E27FC236}">
                <a16:creationId xmlns:a16="http://schemas.microsoft.com/office/drawing/2014/main" id="{DC643CB9-9C04-774A-AD32-0ABF208C47C5}"/>
              </a:ext>
            </a:extLst>
          </p:cNvPr>
          <p:cNvSpPr>
            <a:spLocks noGrp="1"/>
          </p:cNvSpPr>
          <p:nvPr>
            <p:ph type="body" sz="quarter" idx="12" hasCustomPrompt="1"/>
          </p:nvPr>
        </p:nvSpPr>
        <p:spPr>
          <a:xfrm>
            <a:off x="347294" y="356028"/>
            <a:ext cx="7314832" cy="449629"/>
          </a:xfrm>
        </p:spPr>
        <p:txBody>
          <a:bodyPr>
            <a:normAutofit/>
          </a:bodyPr>
          <a:lstStyle>
            <a:lvl1pPr>
              <a:defRPr sz="1200">
                <a:solidFill>
                  <a:schemeClr val="tx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pic>
        <p:nvPicPr>
          <p:cNvPr id="14" name="Picture 13" descr="Government of Ontario" title="Ontario">
            <a:extLst>
              <a:ext uri="{FF2B5EF4-FFF2-40B4-BE49-F238E27FC236}">
                <a16:creationId xmlns:a16="http://schemas.microsoft.com/office/drawing/2014/main" id="{171ABB91-E279-164F-AE5E-CE16936020ED}"/>
              </a:ext>
            </a:extLst>
          </p:cNvPr>
          <p:cNvPicPr>
            <a:picLocks noChangeAspect="1"/>
          </p:cNvPicPr>
          <p:nvPr userDrawn="1"/>
        </p:nvPicPr>
        <p:blipFill>
          <a:blip r:embed="rId4"/>
          <a:stretch>
            <a:fillRect/>
          </a:stretch>
        </p:blipFill>
        <p:spPr>
          <a:xfrm>
            <a:off x="6834808" y="5977374"/>
            <a:ext cx="2201565" cy="880626"/>
          </a:xfrm>
          <a:prstGeom prst="rect">
            <a:avLst/>
          </a:prstGeom>
        </p:spPr>
      </p:pic>
    </p:spTree>
    <p:extLst>
      <p:ext uri="{BB962C8B-B14F-4D97-AF65-F5344CB8AC3E}">
        <p14:creationId xmlns:p14="http://schemas.microsoft.com/office/powerpoint/2010/main" val="109890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3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2" name="Title 1">
            <a:extLst>
              <a:ext uri="{FF2B5EF4-FFF2-40B4-BE49-F238E27FC236}">
                <a16:creationId xmlns:a16="http://schemas.microsoft.com/office/drawing/2014/main" id="{6E62E9AE-1CF7-CC48-A1AD-D9110690C2F9}"/>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3" name="Subtitle 2">
            <a:extLst>
              <a:ext uri="{FF2B5EF4-FFF2-40B4-BE49-F238E27FC236}">
                <a16:creationId xmlns:a16="http://schemas.microsoft.com/office/drawing/2014/main" id="{902FDC52-E761-8643-BEDE-601D7100F16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5">
            <a:extLst>
              <a:ext uri="{FF2B5EF4-FFF2-40B4-BE49-F238E27FC236}">
                <a16:creationId xmlns:a16="http://schemas.microsoft.com/office/drawing/2014/main" id="{16A699DA-3ECA-BC4E-A5CC-1E0FCE09C4DE}"/>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CA"/>
              <a:t>COVID-19 Guidance: Congregate Living for Vulnerable Populations </a:t>
            </a:r>
            <a:endParaRPr lang="en-US"/>
          </a:p>
        </p:txBody>
      </p:sp>
      <p:pic>
        <p:nvPicPr>
          <p:cNvPr id="11" name="Picture 10" descr="Government of Ontario" title="Ontario">
            <a:extLst>
              <a:ext uri="{FF2B5EF4-FFF2-40B4-BE49-F238E27FC236}">
                <a16:creationId xmlns:a16="http://schemas.microsoft.com/office/drawing/2014/main" id="{33EB3B4E-83BD-FF43-9B8A-C4B0629DECD2}"/>
              </a:ext>
            </a:extLst>
          </p:cNvPr>
          <p:cNvPicPr>
            <a:picLocks noChangeAspect="1"/>
          </p:cNvPicPr>
          <p:nvPr userDrawn="1"/>
        </p:nvPicPr>
        <p:blipFill>
          <a:blip r:embed="rId4"/>
          <a:stretch>
            <a:fillRect/>
          </a:stretch>
        </p:blipFill>
        <p:spPr>
          <a:xfrm>
            <a:off x="6853094" y="2290938"/>
            <a:ext cx="2201570" cy="880627"/>
          </a:xfrm>
          <a:prstGeom prst="rect">
            <a:avLst/>
          </a:prstGeom>
        </p:spPr>
      </p:pic>
    </p:spTree>
    <p:extLst>
      <p:ext uri="{BB962C8B-B14F-4D97-AF65-F5344CB8AC3E}">
        <p14:creationId xmlns:p14="http://schemas.microsoft.com/office/powerpoint/2010/main" val="198044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_Colour 2">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340EBA33-26C5-6A42-B22F-9D6B068EC12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2F6EFA-A478-CB4C-9D06-347675245782}"/>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129CB3EE-894C-3F4A-A648-530BCB4CACBF}"/>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78E8CAE2-79E9-A346-A60C-F1F7183D8556}"/>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CA"/>
              <a:t>COVID-19 Guidance: Congregate Living for Vulnerable Populations </a:t>
            </a:r>
            <a:endParaRPr lang="en-US"/>
          </a:p>
        </p:txBody>
      </p:sp>
      <p:pic>
        <p:nvPicPr>
          <p:cNvPr id="12" name="Picture 11" descr="Government of Ontario" title="Ontario">
            <a:extLst>
              <a:ext uri="{FF2B5EF4-FFF2-40B4-BE49-F238E27FC236}">
                <a16:creationId xmlns:a16="http://schemas.microsoft.com/office/drawing/2014/main" id="{D40808F7-D114-144B-ADA0-9304B93A9032}"/>
              </a:ext>
            </a:extLst>
          </p:cNvPr>
          <p:cNvPicPr>
            <a:picLocks noChangeAspect="1"/>
          </p:cNvPicPr>
          <p:nvPr userDrawn="1"/>
        </p:nvPicPr>
        <p:blipFill>
          <a:blip r:embed="rId4"/>
          <a:stretch>
            <a:fillRect/>
          </a:stretch>
        </p:blipFill>
        <p:spPr>
          <a:xfrm>
            <a:off x="6853095" y="2290938"/>
            <a:ext cx="2201567" cy="880627"/>
          </a:xfrm>
          <a:prstGeom prst="rect">
            <a:avLst/>
          </a:prstGeom>
        </p:spPr>
      </p:pic>
    </p:spTree>
    <p:extLst>
      <p:ext uri="{BB962C8B-B14F-4D97-AF65-F5344CB8AC3E}">
        <p14:creationId xmlns:p14="http://schemas.microsoft.com/office/powerpoint/2010/main" val="95318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3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13" name="Title 1">
            <a:extLst>
              <a:ext uri="{FF2B5EF4-FFF2-40B4-BE49-F238E27FC236}">
                <a16:creationId xmlns:a16="http://schemas.microsoft.com/office/drawing/2014/main" id="{FBDBBF5D-16D9-D14B-B035-8CA71FC9E06A}"/>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4" name="Subtitle 2">
            <a:extLst>
              <a:ext uri="{FF2B5EF4-FFF2-40B4-BE49-F238E27FC236}">
                <a16:creationId xmlns:a16="http://schemas.microsoft.com/office/drawing/2014/main" id="{DC5727A9-77DB-CA4E-9AB2-E60A762CCF2B}"/>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5">
            <a:extLst>
              <a:ext uri="{FF2B5EF4-FFF2-40B4-BE49-F238E27FC236}">
                <a16:creationId xmlns:a16="http://schemas.microsoft.com/office/drawing/2014/main" id="{F0C26F96-9EA2-3447-8BD8-2CDEDD2352B8}"/>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CA"/>
              <a:t>COVID-19 Guidance: Congregate Living for Vulnerable Populations </a:t>
            </a:r>
            <a:endParaRPr lang="en-US"/>
          </a:p>
        </p:txBody>
      </p:sp>
      <p:pic>
        <p:nvPicPr>
          <p:cNvPr id="12" name="Picture 11" descr="Government of Ontario" title="Ontario">
            <a:extLst>
              <a:ext uri="{FF2B5EF4-FFF2-40B4-BE49-F238E27FC236}">
                <a16:creationId xmlns:a16="http://schemas.microsoft.com/office/drawing/2014/main" id="{89405D2E-66F8-FE41-80BE-CBED596D2407}"/>
              </a:ext>
            </a:extLst>
          </p:cNvPr>
          <p:cNvPicPr>
            <a:picLocks noChangeAspect="1"/>
          </p:cNvPicPr>
          <p:nvPr userDrawn="1"/>
        </p:nvPicPr>
        <p:blipFill>
          <a:blip r:embed="rId4"/>
          <a:stretch>
            <a:fillRect/>
          </a:stretch>
        </p:blipFill>
        <p:spPr>
          <a:xfrm>
            <a:off x="6853095" y="2290938"/>
            <a:ext cx="2201567" cy="880627"/>
          </a:xfrm>
          <a:prstGeom prst="rect">
            <a:avLst/>
          </a:prstGeom>
        </p:spPr>
      </p:pic>
    </p:spTree>
    <p:extLst>
      <p:ext uri="{BB962C8B-B14F-4D97-AF65-F5344CB8AC3E}">
        <p14:creationId xmlns:p14="http://schemas.microsoft.com/office/powerpoint/2010/main" val="428542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3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035EA-D23B-824A-850B-DCD617265A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16" name="Title 1">
            <a:extLst>
              <a:ext uri="{FF2B5EF4-FFF2-40B4-BE49-F238E27FC236}">
                <a16:creationId xmlns:a16="http://schemas.microsoft.com/office/drawing/2014/main" id="{01DA790F-32A2-8F4A-ABF3-C9A5A9066073}"/>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17" name="Subtitle 2">
            <a:extLst>
              <a:ext uri="{FF2B5EF4-FFF2-40B4-BE49-F238E27FC236}">
                <a16:creationId xmlns:a16="http://schemas.microsoft.com/office/drawing/2014/main" id="{987BF5CE-F5C0-3743-AC68-17D220F41F4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5">
            <a:extLst>
              <a:ext uri="{FF2B5EF4-FFF2-40B4-BE49-F238E27FC236}">
                <a16:creationId xmlns:a16="http://schemas.microsoft.com/office/drawing/2014/main" id="{1E1135B0-3B1D-B940-9C3C-A3650857002F}"/>
              </a:ext>
            </a:extLst>
          </p:cNvPr>
          <p:cNvSpPr>
            <a:spLocks noGrp="1"/>
          </p:cNvSpPr>
          <p:nvPr>
            <p:ph type="body" sz="quarter" idx="12" hasCustomPrompt="1"/>
          </p:nvPr>
        </p:nvSpPr>
        <p:spPr>
          <a:xfrm>
            <a:off x="347294" y="2650465"/>
            <a:ext cx="5972225" cy="449629"/>
          </a:xfrm>
        </p:spPr>
        <p:txBody>
          <a:bodyPr>
            <a:normAutofit/>
          </a:bodyPr>
          <a:lstStyle>
            <a:lvl1pPr>
              <a:defRPr sz="1200">
                <a:solidFill>
                  <a:schemeClr val="bg1"/>
                </a:solidFill>
              </a:defRPr>
            </a:lvl1pPr>
            <a:lvl2pPr marL="457200" indent="0">
              <a:buNone/>
              <a:defRPr/>
            </a:lvl2pPr>
          </a:lstStyle>
          <a:p>
            <a:pPr lvl="0"/>
            <a:r>
              <a:rPr lang="en-US"/>
              <a:t>Insert ministry name here</a:t>
            </a:r>
          </a:p>
        </p:txBody>
      </p:sp>
      <p:pic>
        <p:nvPicPr>
          <p:cNvPr id="12" name="Picture 11" descr="Government of Ontario" title="Ontario">
            <a:extLst>
              <a:ext uri="{FF2B5EF4-FFF2-40B4-BE49-F238E27FC236}">
                <a16:creationId xmlns:a16="http://schemas.microsoft.com/office/drawing/2014/main" id="{CE2B3BAC-5E53-6F42-A60D-A66F1372C56C}"/>
              </a:ext>
            </a:extLst>
          </p:cNvPr>
          <p:cNvPicPr>
            <a:picLocks noChangeAspect="1"/>
          </p:cNvPicPr>
          <p:nvPr userDrawn="1"/>
        </p:nvPicPr>
        <p:blipFill>
          <a:blip r:embed="rId4"/>
          <a:stretch>
            <a:fillRect/>
          </a:stretch>
        </p:blipFill>
        <p:spPr>
          <a:xfrm>
            <a:off x="6853095" y="2290938"/>
            <a:ext cx="2201567" cy="880627"/>
          </a:xfrm>
          <a:prstGeom prst="rect">
            <a:avLst/>
          </a:prstGeom>
        </p:spPr>
      </p:pic>
      <p:sp>
        <p:nvSpPr>
          <p:cNvPr id="19" name="Slide Number Placeholder 2">
            <a:extLst>
              <a:ext uri="{FF2B5EF4-FFF2-40B4-BE49-F238E27FC236}">
                <a16:creationId xmlns:a16="http://schemas.microsoft.com/office/drawing/2014/main" id="{EAD2F269-54EC-8F4A-8D5E-3A6F8F0E77B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a:p>
        </p:txBody>
      </p:sp>
      <p:sp>
        <p:nvSpPr>
          <p:cNvPr id="20" name="Footer Placeholder 3">
            <a:extLst>
              <a:ext uri="{FF2B5EF4-FFF2-40B4-BE49-F238E27FC236}">
                <a16:creationId xmlns:a16="http://schemas.microsoft.com/office/drawing/2014/main" id="{D9BCC9A7-76DC-8A4E-BD26-D9601C6F62B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252198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1036291"/>
          </a:xfrm>
        </p:spPr>
        <p:txBody>
          <a:bodyPr/>
          <a:lstStyle/>
          <a:p>
            <a:r>
              <a:rPr lang="en-US"/>
              <a:t>Click to edit Master title style</a:t>
            </a:r>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a:p>
        </p:txBody>
      </p:sp>
      <p:pic>
        <p:nvPicPr>
          <p:cNvPr id="17" name="Picture 16" descr="Government of Ontario" title="Ontario">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7349982" y="6143401"/>
            <a:ext cx="1638370" cy="655348"/>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4145907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B8D35EC8-7466-5043-9C5A-C0AD8A482085}"/>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11" name="Footer Placeholder 4">
            <a:extLst>
              <a:ext uri="{FF2B5EF4-FFF2-40B4-BE49-F238E27FC236}">
                <a16:creationId xmlns:a16="http://schemas.microsoft.com/office/drawing/2014/main" id="{04A6EF88-AF6F-C44E-8CBE-DB877DB6F52A}"/>
              </a:ext>
            </a:extLst>
          </p:cNvPr>
          <p:cNvSpPr>
            <a:spLocks noGrp="1"/>
          </p:cNvSpPr>
          <p:nvPr>
            <p:ph type="ftr" sz="quarter" idx="3"/>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4289909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C742B2B-982C-AE48-83F7-36A593B3B401}"/>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90582B2-60B7-A246-AED8-153D513BEECA}"/>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93576CCF-518B-8943-AABA-2CBDF3B5C6B7}"/>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756899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CC8D942B-19C1-5447-A615-264D3CA73DE7}"/>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4A985809-2050-EC4C-8B78-3CB867F25BD3}"/>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09547DE9-A287-C949-9CC0-28FBBAAF5093}"/>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726378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Magent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50055-15C4-D747-ABB0-718F7EF89625}"/>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2581B77C-ACC0-D847-874A-C78740E1A1C2}"/>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690F1594-0E92-D74B-B2C6-C106E4A9BE7A}"/>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49224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7295" y="42334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47295" y="2781515"/>
            <a:ext cx="5004000" cy="20469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72E4154-5A68-4624-B1CC-B2C9C39BBBF7}"/>
              </a:ext>
            </a:extLst>
          </p:cNvPr>
          <p:cNvSpPr>
            <a:spLocks noGrp="1"/>
          </p:cNvSpPr>
          <p:nvPr>
            <p:ph type="ftr" sz="quarter" idx="11"/>
          </p:nvPr>
        </p:nvSpPr>
        <p:spPr>
          <a:xfrm>
            <a:off x="861645" y="6276602"/>
            <a:ext cx="3247776" cy="365125"/>
          </a:xfrm>
          <a:prstGeom prst="rect">
            <a:avLst/>
          </a:prstGeom>
        </p:spPr>
        <p:txBody>
          <a:bodyPr anchor="ctr"/>
          <a:lstStyle>
            <a:lvl1pPr algn="r">
              <a:defRPr sz="1200">
                <a:solidFill>
                  <a:schemeClr val="tx1"/>
                </a:solidFill>
              </a:defRPr>
            </a:lvl1pPr>
          </a:lstStyle>
          <a:p>
            <a:pPr algn="l"/>
            <a:r>
              <a:rPr lang="en-CA" b="1">
                <a:cs typeface="Calibri"/>
              </a:rPr>
              <a:t>COVID-19 Guidance: Congregate Living for Vulnerable Populations </a:t>
            </a:r>
          </a:p>
        </p:txBody>
      </p:sp>
    </p:spTree>
    <p:extLst>
      <p:ext uri="{BB962C8B-B14F-4D97-AF65-F5344CB8AC3E}">
        <p14:creationId xmlns:p14="http://schemas.microsoft.com/office/powerpoint/2010/main" val="4204961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Dark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252C64A-2B8C-3B46-959D-A78E38DC6B6A}"/>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C3510678-E164-E04A-98E0-0E4EB3DA1CAF}"/>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CE84325A-408F-594A-85AA-C6A51536F47B}"/>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151691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22B88737-E8B4-314B-AC70-038C722E82B6}"/>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F699D5EF-DC0D-D14C-9075-C07FDEAF0218}"/>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3E065D2B-AB18-C24D-9290-25C866B857BF}"/>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018782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CAB5150-B7CE-3247-88F7-0E036ACDC3CD}"/>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5D2EFFEE-9A9F-6A4A-8584-0A08C2817C9A}"/>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B5CD0D97-A8B3-8B49-8342-71CF1578FB8D}"/>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733308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C6799BDD-269F-1346-A631-CAB4732F26BA}"/>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3EFD1E3F-0EE2-5743-9C5C-868908F28875}"/>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4B11BD08-9998-4646-B67C-E536B01F6AB9}"/>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1970850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Tau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2BF29FAE-77C4-6B44-80FC-8BF9C8426CFB}"/>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530F50E-FFED-A846-AF37-1C359841FE93}"/>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6C06E6A2-693C-0042-8689-0FAC0451E684}"/>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491810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Ligh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1C8B90B-282B-D746-A44B-82D9D168B037}"/>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5E21D8A6-0F48-C14A-9396-5AE57984E372}"/>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B4AB9B4F-C9A8-2545-810F-3A3287BEF62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2375061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492ACF2D-65DD-F44D-A72E-CA94A9AF7A63}"/>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F424FC3-54A4-7B41-9DC9-67D1976D3093}"/>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E6E35BF7-42D0-094A-BB0C-3D49B075E751}"/>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010255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D32DDD4F-673F-774B-A8D3-12EF9C377FF4}"/>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9B989903-4993-2449-A134-5B14BEB20796}"/>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D2ACB859-33A4-374D-8052-8A4E950793B8}"/>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326697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Full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75B063FC-FB63-AA41-8358-A264247BDD55}"/>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C0C6C3A4-CB7B-E748-8B0E-0A325E1A7B0E}"/>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B953044C-7CB4-714B-9EA3-DD663996DC84}"/>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CA"/>
              <a:t>COVID-19 Guidance: Congregate Living for Vulnerable Populations </a:t>
            </a:r>
            <a:endParaRPr lang="en-US"/>
          </a:p>
        </p:txBody>
      </p:sp>
    </p:spTree>
    <p:extLst>
      <p:ext uri="{BB962C8B-B14F-4D97-AF65-F5344CB8AC3E}">
        <p14:creationId xmlns:p14="http://schemas.microsoft.com/office/powerpoint/2010/main" val="1193244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365127"/>
            <a:ext cx="8456734" cy="986595"/>
          </a:xfrm>
        </p:spPr>
        <p:txBody>
          <a:bodyPr/>
          <a:lstStyle/>
          <a:p>
            <a:r>
              <a:rPr lang="en-US"/>
              <a:t>Click to edit Master title style</a:t>
            </a:r>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860400" y="6278400"/>
            <a:ext cx="2516400" cy="365125"/>
          </a:xfrm>
          <a:prstGeom prst="rect">
            <a:avLst/>
          </a:prstGeom>
        </p:spPr>
        <p:txBody>
          <a:bodyPr/>
          <a:lstStyle>
            <a:lvl1pPr algn="l">
              <a:defRPr b="0"/>
            </a:lvl1pPr>
          </a:lstStyle>
          <a:p>
            <a:r>
              <a:rPr lang="en-US">
                <a:cs typeface="Calibri"/>
              </a:rPr>
              <a:t>COVID-19 Guidance: Congregate Living for Vulnerable Populations </a:t>
            </a:r>
            <a:endParaRPr lang="en-US"/>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descr="Government of Ontario" title="Ontario">
            <a:extLst>
              <a:ext uri="{FF2B5EF4-FFF2-40B4-BE49-F238E27FC236}">
                <a16:creationId xmlns:a16="http://schemas.microsoft.com/office/drawing/2014/main" id="{74F839BD-D2F0-124C-8264-6B5B57E366DA}"/>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8501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alphaModFix amt="47000"/>
          </a:blip>
          <a:stretch>
            <a:fillRect/>
          </a:stretch>
        </p:blipFill>
        <p:spPr>
          <a:xfrm>
            <a:off x="0" y="0"/>
            <a:ext cx="9144000" cy="6858000"/>
          </a:xfrm>
          <a:prstGeom prst="rect">
            <a:avLst/>
          </a:prstGeom>
        </p:spPr>
      </p:pic>
      <p:sp>
        <p:nvSpPr>
          <p:cNvPr id="2" name="Title 1"/>
          <p:cNvSpPr>
            <a:spLocks noGrp="1"/>
          </p:cNvSpPr>
          <p:nvPr>
            <p:ph type="title"/>
          </p:nvPr>
        </p:nvSpPr>
        <p:spPr>
          <a:xfrm>
            <a:off x="347295" y="423347"/>
            <a:ext cx="3491999" cy="2260218"/>
          </a:xfrm>
        </p:spPr>
        <p:txBody>
          <a:bodyPr anchor="t">
            <a:normAutofit/>
          </a:bodyPr>
          <a:lstStyle>
            <a:lvl1pPr>
              <a:defRPr sz="3600">
                <a:solidFill>
                  <a:schemeClr val="tx1"/>
                </a:solidFill>
              </a:defRPr>
            </a:lvl1pPr>
          </a:lstStyle>
          <a:p>
            <a:r>
              <a:rPr lang="en-US"/>
              <a:t>Click to edit Master title style</a:t>
            </a:r>
          </a:p>
        </p:txBody>
      </p:sp>
      <p:sp>
        <p:nvSpPr>
          <p:cNvPr id="7" name="Footer Placeholder 4">
            <a:extLst>
              <a:ext uri="{FF2B5EF4-FFF2-40B4-BE49-F238E27FC236}">
                <a16:creationId xmlns:a16="http://schemas.microsoft.com/office/drawing/2014/main" id="{CCA8216D-CED5-4C83-A14C-B52C5EE30387}"/>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1654789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926961"/>
          </a:xfrm>
        </p:spPr>
        <p:txBody>
          <a:bodyPr/>
          <a:lstStyle/>
          <a:p>
            <a:r>
              <a:rPr lang="en-US"/>
              <a:t>Click to edit Master title style</a:t>
            </a:r>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347295" y="1366837"/>
            <a:ext cx="63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heading</a:t>
            </a:r>
          </a:p>
        </p:txBody>
      </p:sp>
      <p:sp>
        <p:nvSpPr>
          <p:cNvPr id="4" name="Footer Placeholder 3"/>
          <p:cNvSpPr>
            <a:spLocks noGrp="1"/>
          </p:cNvSpPr>
          <p:nvPr>
            <p:ph type="ftr" sz="quarter" idx="11"/>
          </p:nvPr>
        </p:nvSpPr>
        <p:spPr>
          <a:xfrm>
            <a:off x="860400" y="6278400"/>
            <a:ext cx="2516400" cy="365125"/>
          </a:xfrm>
          <a:prstGeom prst="rect">
            <a:avLst/>
          </a:prstGeom>
        </p:spPr>
        <p:txBody>
          <a:bodyPr/>
          <a:lstStyle>
            <a:lvl1pPr algn="l">
              <a:defRPr b="0"/>
            </a:lvl1pPr>
          </a:lstStyle>
          <a:p>
            <a:r>
              <a:rPr lang="en-US">
                <a:cs typeface="Calibri"/>
              </a:rPr>
              <a:t>COVID-19 Guidance: Congregate Living for Vulnerable Populations </a:t>
            </a:r>
            <a:endParaRPr lang="en-US"/>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7" name="Picture 6" descr="Government of Ontario" title="Ontario">
            <a:extLst>
              <a:ext uri="{FF2B5EF4-FFF2-40B4-BE49-F238E27FC236}">
                <a16:creationId xmlns:a16="http://schemas.microsoft.com/office/drawing/2014/main" id="{3AA503A7-D068-BE47-80E3-72224AD72A70}"/>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3942603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60400" y="6278400"/>
            <a:ext cx="2516400" cy="365125"/>
          </a:xfrm>
          <a:prstGeom prst="rect">
            <a:avLst/>
          </a:prstGeom>
        </p:spPr>
        <p:txBody>
          <a:bodyPr/>
          <a:lstStyle>
            <a:lvl1pPr algn="l">
              <a:defRPr b="0"/>
            </a:lvl1pPr>
          </a:lstStyle>
          <a:p>
            <a:r>
              <a:rPr lang="en-US">
                <a:cs typeface="Calibri"/>
              </a:rPr>
              <a:t>COVID-19 Guidance: Congregate Living for Vulnerable Populations </a:t>
            </a:r>
            <a:endParaRPr lang="en-US"/>
          </a:p>
        </p:txBody>
      </p:sp>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6" name="Picture 5" descr="Government of Ontario" title="Ontario">
            <a:extLst>
              <a:ext uri="{FF2B5EF4-FFF2-40B4-BE49-F238E27FC236}">
                <a16:creationId xmlns:a16="http://schemas.microsoft.com/office/drawing/2014/main" id="{6F1B42CC-F0B9-AA48-AA58-1799EDAEF6C5}"/>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557755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9" name="Picture 8" descr="Government of Ontario" title="Ontario">
            <a:extLst>
              <a:ext uri="{FF2B5EF4-FFF2-40B4-BE49-F238E27FC236}">
                <a16:creationId xmlns:a16="http://schemas.microsoft.com/office/drawing/2014/main" id="{0AF18566-8853-8D4E-A1E1-1E2A5D970C0E}"/>
              </a:ext>
            </a:extLst>
          </p:cNvPr>
          <p:cNvPicPr>
            <a:picLocks noChangeAspect="1"/>
          </p:cNvPicPr>
          <p:nvPr userDrawn="1"/>
        </p:nvPicPr>
        <p:blipFill>
          <a:blip r:embed="rId2"/>
          <a:stretch>
            <a:fillRect/>
          </a:stretch>
        </p:blipFill>
        <p:spPr>
          <a:xfrm>
            <a:off x="7361695" y="6148086"/>
            <a:ext cx="1626657" cy="650663"/>
          </a:xfrm>
          <a:prstGeom prst="rect">
            <a:avLst/>
          </a:prstGeom>
        </p:spPr>
      </p:pic>
      <p:sp>
        <p:nvSpPr>
          <p:cNvPr id="8" name="Footer Placeholder 4">
            <a:extLst>
              <a:ext uri="{FF2B5EF4-FFF2-40B4-BE49-F238E27FC236}">
                <a16:creationId xmlns:a16="http://schemas.microsoft.com/office/drawing/2014/main" id="{3863BEE4-3BD0-413E-B9A0-EA04E3454F6F}"/>
              </a:ext>
            </a:extLst>
          </p:cNvPr>
          <p:cNvSpPr>
            <a:spLocks noGrp="1"/>
          </p:cNvSpPr>
          <p:nvPr>
            <p:ph type="ftr" sz="quarter" idx="11"/>
          </p:nvPr>
        </p:nvSpPr>
        <p:spPr>
          <a:xfrm>
            <a:off x="861645" y="6295652"/>
            <a:ext cx="3247776"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2124192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descr="Government of Ontario" title="Ontario">
            <a:extLst>
              <a:ext uri="{FF2B5EF4-FFF2-40B4-BE49-F238E27FC236}">
                <a16:creationId xmlns:a16="http://schemas.microsoft.com/office/drawing/2014/main" id="{8688E0E7-80E8-FC40-AE68-C4C99CA745A7}"/>
              </a:ext>
            </a:extLst>
          </p:cNvPr>
          <p:cNvPicPr>
            <a:picLocks noChangeAspect="1"/>
          </p:cNvPicPr>
          <p:nvPr userDrawn="1"/>
        </p:nvPicPr>
        <p:blipFill>
          <a:blip r:embed="rId2"/>
          <a:stretch>
            <a:fillRect/>
          </a:stretch>
        </p:blipFill>
        <p:spPr>
          <a:xfrm>
            <a:off x="7361695" y="6148086"/>
            <a:ext cx="1626657" cy="650663"/>
          </a:xfrm>
          <a:prstGeom prst="rect">
            <a:avLst/>
          </a:prstGeom>
        </p:spPr>
      </p:pic>
      <p:sp>
        <p:nvSpPr>
          <p:cNvPr id="8" name="Footer Placeholder 4">
            <a:extLst>
              <a:ext uri="{FF2B5EF4-FFF2-40B4-BE49-F238E27FC236}">
                <a16:creationId xmlns:a16="http://schemas.microsoft.com/office/drawing/2014/main" id="{0A174A40-9385-4B10-94FA-D7E9DA43DA1A}"/>
              </a:ext>
            </a:extLst>
          </p:cNvPr>
          <p:cNvSpPr>
            <a:spLocks noGrp="1"/>
          </p:cNvSpPr>
          <p:nvPr>
            <p:ph type="ftr" sz="quarter" idx="11"/>
          </p:nvPr>
        </p:nvSpPr>
        <p:spPr>
          <a:xfrm>
            <a:off x="861645" y="6276602"/>
            <a:ext cx="3247776"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402686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365127"/>
            <a:ext cx="8456734" cy="986595"/>
          </a:xfrm>
        </p:spPr>
        <p:txBody>
          <a:bodyPr/>
          <a:lstStyle/>
          <a:p>
            <a:r>
              <a:rPr lang="en-US"/>
              <a:t>Click to edit Master title style</a:t>
            </a:r>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a:extLst>
              <a:ext uri="{FF2B5EF4-FFF2-40B4-BE49-F238E27FC236}">
                <a16:creationId xmlns:a16="http://schemas.microsoft.com/office/drawing/2014/main" id="{74F839BD-D2F0-124C-8264-6B5B57E366DA}"/>
              </a:ext>
            </a:extLst>
          </p:cNvPr>
          <p:cNvPicPr>
            <a:picLocks noChangeAspect="1"/>
          </p:cNvPicPr>
          <p:nvPr userDrawn="1"/>
        </p:nvPicPr>
        <p:blipFill>
          <a:blip r:embed="rId2"/>
          <a:stretch>
            <a:fillRect/>
          </a:stretch>
        </p:blipFill>
        <p:spPr>
          <a:xfrm>
            <a:off x="7361695" y="6127766"/>
            <a:ext cx="1626657" cy="650663"/>
          </a:xfrm>
          <a:prstGeom prst="rect">
            <a:avLst/>
          </a:prstGeom>
        </p:spPr>
      </p:pic>
      <p:sp>
        <p:nvSpPr>
          <p:cNvPr id="12" name="Footer Placeholder 4">
            <a:extLst>
              <a:ext uri="{FF2B5EF4-FFF2-40B4-BE49-F238E27FC236}">
                <a16:creationId xmlns:a16="http://schemas.microsoft.com/office/drawing/2014/main" id="{60AA1DAF-82B0-429A-ACE7-345F7B21324E}"/>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19441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926961"/>
          </a:xfrm>
        </p:spPr>
        <p:txBody>
          <a:bodyPr/>
          <a:lstStyle/>
          <a:p>
            <a:r>
              <a:rPr lang="en-US"/>
              <a:t>Click to edit Master title style</a:t>
            </a:r>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7" name="Picture 6">
            <a:extLst>
              <a:ext uri="{FF2B5EF4-FFF2-40B4-BE49-F238E27FC236}">
                <a16:creationId xmlns:a16="http://schemas.microsoft.com/office/drawing/2014/main" id="{3AA503A7-D068-BE47-80E3-72224AD72A70}"/>
              </a:ext>
            </a:extLst>
          </p:cNvPr>
          <p:cNvPicPr>
            <a:picLocks noChangeAspect="1"/>
          </p:cNvPicPr>
          <p:nvPr userDrawn="1"/>
        </p:nvPicPr>
        <p:blipFill>
          <a:blip r:embed="rId2"/>
          <a:stretch>
            <a:fillRect/>
          </a:stretch>
        </p:blipFill>
        <p:spPr>
          <a:xfrm>
            <a:off x="7361695" y="6127766"/>
            <a:ext cx="1626657" cy="650663"/>
          </a:xfrm>
          <a:prstGeom prst="rect">
            <a:avLst/>
          </a:prstGeom>
        </p:spPr>
      </p:pic>
      <p:sp>
        <p:nvSpPr>
          <p:cNvPr id="6" name="Footer Placeholder 4">
            <a:extLst>
              <a:ext uri="{FF2B5EF4-FFF2-40B4-BE49-F238E27FC236}">
                <a16:creationId xmlns:a16="http://schemas.microsoft.com/office/drawing/2014/main" id="{C250FA09-B8A5-4EAD-9E49-CB2DF971E998}"/>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383259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5" name="Picture 4">
            <a:extLst>
              <a:ext uri="{FF2B5EF4-FFF2-40B4-BE49-F238E27FC236}">
                <a16:creationId xmlns:a16="http://schemas.microsoft.com/office/drawing/2014/main" id="{0A775088-CCA2-B44D-BBB0-79C7113AA73C}"/>
              </a:ext>
            </a:extLst>
          </p:cNvPr>
          <p:cNvPicPr>
            <a:picLocks noChangeAspect="1"/>
          </p:cNvPicPr>
          <p:nvPr userDrawn="1"/>
        </p:nvPicPr>
        <p:blipFill>
          <a:blip r:embed="rId2"/>
          <a:stretch>
            <a:fillRect/>
          </a:stretch>
        </p:blipFill>
        <p:spPr>
          <a:xfrm>
            <a:off x="7361695" y="6127766"/>
            <a:ext cx="1626657" cy="650663"/>
          </a:xfrm>
          <a:prstGeom prst="rect">
            <a:avLst/>
          </a:prstGeom>
        </p:spPr>
      </p:pic>
      <p:sp>
        <p:nvSpPr>
          <p:cNvPr id="7" name="Footer Placeholder 4">
            <a:extLst>
              <a:ext uri="{FF2B5EF4-FFF2-40B4-BE49-F238E27FC236}">
                <a16:creationId xmlns:a16="http://schemas.microsoft.com/office/drawing/2014/main" id="{A095C5B9-05C7-4D07-B935-D1E2E2D1B00C}"/>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202164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Da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AC742B2B-982C-AE48-83F7-36A593B3B401}"/>
              </a:ext>
            </a:extLst>
          </p:cNvPr>
          <p:cNvSpPr>
            <a:spLocks noGrp="1"/>
          </p:cNvSpPr>
          <p:nvPr>
            <p:ph type="body" idx="1"/>
          </p:nvPr>
        </p:nvSpPr>
        <p:spPr>
          <a:xfrm>
            <a:off x="347295" y="5040591"/>
            <a:ext cx="5004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90582B2-60B7-A246-AED8-153D513BEECA}"/>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10" name="Footer Placeholder 4">
            <a:extLst>
              <a:ext uri="{FF2B5EF4-FFF2-40B4-BE49-F238E27FC236}">
                <a16:creationId xmlns:a16="http://schemas.microsoft.com/office/drawing/2014/main" id="{E3CC0142-BFBA-4014-90B8-A07E75AF6121}"/>
              </a:ext>
            </a:extLst>
          </p:cNvPr>
          <p:cNvSpPr>
            <a:spLocks noGrp="1"/>
          </p:cNvSpPr>
          <p:nvPr>
            <p:ph type="ftr" sz="quarter" idx="11"/>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116110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1EDAD-01EF-4F4E-9B92-0559E4FEC40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28380569-8EFE-F647-94CD-911656A0B8DB}"/>
              </a:ext>
            </a:extLst>
          </p:cNvPr>
          <p:cNvSpPr>
            <a:spLocks noGrp="1"/>
          </p:cNvSpPr>
          <p:nvPr>
            <p:ph type="body" sz="quarter" idx="12" hasCustomPrompt="1"/>
          </p:nvPr>
        </p:nvSpPr>
        <p:spPr>
          <a:xfrm>
            <a:off x="347294" y="358636"/>
            <a:ext cx="7314832" cy="449629"/>
          </a:xfrm>
        </p:spPr>
        <p:txBody>
          <a:bodyPr>
            <a:normAutofit/>
          </a:bodyPr>
          <a:lstStyle>
            <a:lvl1pPr>
              <a:defRPr sz="1200"/>
            </a:lvl1pPr>
            <a:lvl2pPr marL="457200" indent="0">
              <a:buNone/>
              <a:defRPr/>
            </a:lvl2pPr>
          </a:lstStyle>
          <a:p>
            <a:pPr lvl="0"/>
            <a:r>
              <a:rPr lang="en-US"/>
              <a:t>Insert ministry name here</a:t>
            </a:r>
          </a:p>
        </p:txBody>
      </p:sp>
      <p:sp>
        <p:nvSpPr>
          <p:cNvPr id="8" name="Title 1">
            <a:extLst>
              <a:ext uri="{FF2B5EF4-FFF2-40B4-BE49-F238E27FC236}">
                <a16:creationId xmlns:a16="http://schemas.microsoft.com/office/drawing/2014/main" id="{87BC1A3C-3CD9-0749-A12B-149E459AD451}"/>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A706D7DD-2E1D-AA4A-B0EA-55401041B939}"/>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3F42CA90-E7E7-C346-BABB-74C3CD8EECD2}"/>
              </a:ext>
            </a:extLst>
          </p:cNvPr>
          <p:cNvSpPr>
            <a:spLocks noGrp="1"/>
          </p:cNvSpPr>
          <p:nvPr>
            <p:ph type="sldNum" sz="quarter" idx="10"/>
          </p:nvPr>
        </p:nvSpPr>
        <p:spPr/>
        <p:txBody>
          <a:bodyPr/>
          <a:lstStyle>
            <a:lvl1pPr>
              <a:defRPr>
                <a:solidFill>
                  <a:schemeClr val="bg1"/>
                </a:solidFill>
              </a:defRPr>
            </a:lvl1pPr>
          </a:lstStyle>
          <a:p>
            <a:fld id="{9CAA33A2-411E-8443-83D0-3263C24E97A5}" type="slidenum">
              <a:rPr lang="en-US" smtClean="0"/>
              <a:pPr/>
              <a:t>‹#›</a:t>
            </a:fld>
            <a:endParaRPr lang="en-US"/>
          </a:p>
        </p:txBody>
      </p:sp>
      <p:sp>
        <p:nvSpPr>
          <p:cNvPr id="4" name="Footer Placeholder 3">
            <a:extLst>
              <a:ext uri="{FF2B5EF4-FFF2-40B4-BE49-F238E27FC236}">
                <a16:creationId xmlns:a16="http://schemas.microsoft.com/office/drawing/2014/main" id="{80D9D6F9-382A-314E-A09D-02372A981708}"/>
              </a:ext>
            </a:extLst>
          </p:cNvPr>
          <p:cNvSpPr>
            <a:spLocks noGrp="1"/>
          </p:cNvSpPr>
          <p:nvPr>
            <p:ph type="ftr" sz="quarter" idx="11"/>
          </p:nvPr>
        </p:nvSpPr>
        <p:spPr/>
        <p:txBody>
          <a:bodyPr/>
          <a:lstStyle>
            <a:lvl1pPr>
              <a:defRPr>
                <a:solidFill>
                  <a:schemeClr val="bg1"/>
                </a:solidFill>
              </a:defRPr>
            </a:lvl1pPr>
          </a:lstStyle>
          <a:p>
            <a:pPr algn="l"/>
            <a:r>
              <a:rPr lang="en-US" b="1">
                <a:cs typeface="Calibri"/>
              </a:rPr>
              <a:t>COVID-19 Guidance: Congregate Living for Vulnerable Populations </a:t>
            </a:r>
            <a:endParaRPr lang="en-US"/>
          </a:p>
        </p:txBody>
      </p:sp>
      <p:pic>
        <p:nvPicPr>
          <p:cNvPr id="13" name="Picture 12" descr="Government of Ontario" title="Ontario">
            <a:extLst>
              <a:ext uri="{FF2B5EF4-FFF2-40B4-BE49-F238E27FC236}">
                <a16:creationId xmlns:a16="http://schemas.microsoft.com/office/drawing/2014/main" id="{3678B50F-C948-C14D-86D4-6410DFC66B7B}"/>
              </a:ext>
            </a:extLst>
          </p:cNvPr>
          <p:cNvPicPr>
            <a:picLocks noChangeAspect="1"/>
          </p:cNvPicPr>
          <p:nvPr userDrawn="1"/>
        </p:nvPicPr>
        <p:blipFill>
          <a:blip r:embed="rId4"/>
          <a:stretch>
            <a:fillRect/>
          </a:stretch>
        </p:blipFill>
        <p:spPr>
          <a:xfrm>
            <a:off x="7369936" y="6204429"/>
            <a:ext cx="1633928" cy="653571"/>
          </a:xfrm>
          <a:prstGeom prst="rect">
            <a:avLst/>
          </a:prstGeom>
        </p:spPr>
      </p:pic>
    </p:spTree>
    <p:extLst>
      <p:ext uri="{BB962C8B-B14F-4D97-AF65-F5344CB8AC3E}">
        <p14:creationId xmlns:p14="http://schemas.microsoft.com/office/powerpoint/2010/main" val="17821249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1" r:id="rId4"/>
    <p:sldLayoutId id="2147483665" r:id="rId5"/>
    <p:sldLayoutId id="2147483666" r:id="rId6"/>
    <p:sldLayoutId id="2147483667" r:id="rId7"/>
    <p:sldLayoutId id="2147483719" r:id="rId8"/>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861645" y="6276602"/>
            <a:ext cx="2518163" cy="365125"/>
          </a:xfrm>
          <a:prstGeom prst="rect">
            <a:avLst/>
          </a:prstGeom>
        </p:spPr>
        <p:txBody>
          <a:bodyPr anchor="ctr"/>
          <a:lstStyle>
            <a:lvl1pPr algn="r">
              <a:defRPr sz="1200" b="0">
                <a:solidFill>
                  <a:schemeClr val="tx1"/>
                </a:solidFill>
              </a:defRPr>
            </a:lvl1pPr>
          </a:lstStyle>
          <a:p>
            <a:pPr algn="l"/>
            <a:r>
              <a:rPr lang="en-US">
                <a:cs typeface="Calibri"/>
              </a:rPr>
              <a:t>COVID-19 Guidance: Congregate Living for Vulnerable Populations </a:t>
            </a:r>
            <a:endParaRPr lang="en-US"/>
          </a:p>
        </p:txBody>
      </p:sp>
    </p:spTree>
    <p:extLst>
      <p:ext uri="{BB962C8B-B14F-4D97-AF65-F5344CB8AC3E}">
        <p14:creationId xmlns:p14="http://schemas.microsoft.com/office/powerpoint/2010/main" val="38888513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ontario.ca/fr/page/plan-daction-covid-19-plan-protection-protection-des-ontariens-vulnerab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publichealthontario.ca/-/media/documents/ncov/cong/2020/05/covid-19-preparedness-prevention-congregate-living-settings.pdf?la=fr" TargetMode="External"/><Relationship Id="rId13" Type="http://schemas.openxmlformats.org/officeDocument/2006/relationships/hyperlink" Target="https://www.publichealthontario.ca/-/media/documents/ncov/factsheet/2020/05/factsheet-covid-19-non-medical-masks.pdf?la=fr" TargetMode="External"/><Relationship Id="rId18" Type="http://schemas.openxmlformats.org/officeDocument/2006/relationships/hyperlink" Target="https://covid-19.ontario.ca/autoevaluation/" TargetMode="External"/><Relationship Id="rId3" Type="http://schemas.openxmlformats.org/officeDocument/2006/relationships/hyperlink" Target="http://www.health.gov.on.ca/fr/pro/programs/publichealth/coronavirus/docs/2019_congregate_living_guidance.pdf" TargetMode="External"/><Relationship Id="rId7" Type="http://schemas.openxmlformats.org/officeDocument/2006/relationships/hyperlink" Target="http://www.health.gov.on.ca/fr/pro/programs/publichealth/coronavirus/docs/2019_patient_screening_guidance.pdf" TargetMode="External"/><Relationship Id="rId12" Type="http://schemas.openxmlformats.org/officeDocument/2006/relationships/hyperlink" Target="https://www.publichealthontario.ca/-/media/documents/ncov/factsheet-covid-19-self-monitor.pdf?la=fr" TargetMode="External"/><Relationship Id="rId17" Type="http://schemas.openxmlformats.org/officeDocument/2006/relationships/hyperlink" Target="https://www.ontario.ca/fr/page/plan-daction-covid-19-plan-protection-protection-des-ontariens-vulnerables" TargetMode="External"/><Relationship Id="rId2" Type="http://schemas.openxmlformats.org/officeDocument/2006/relationships/notesSlide" Target="../notesSlides/notesSlide30.xml"/><Relationship Id="rId16" Type="http://schemas.openxmlformats.org/officeDocument/2006/relationships/hyperlink" Target="hhttps://www.phdapps.health.gov.on.ca/PHULocator/fr/Default.aspx" TargetMode="External"/><Relationship Id="rId1" Type="http://schemas.openxmlformats.org/officeDocument/2006/relationships/slideLayout" Target="../slideLayouts/slideLayout2.xml"/><Relationship Id="rId6" Type="http://schemas.openxmlformats.org/officeDocument/2006/relationships/hyperlink" Target="http://www.health.gov.on.ca/fr/pro/programs/publichealth/coronavirus/docs/2019_covid_testing_guidance.pdf" TargetMode="External"/><Relationship Id="rId11" Type="http://schemas.openxmlformats.org/officeDocument/2006/relationships/hyperlink" Target="https://www.publichealthontario.ca/fr/diseases-and-conditions/infectious-diseases/respiratory-diseases/novel-coronavirus/public-resources" TargetMode="External"/><Relationship Id="rId5" Type="http://schemas.openxmlformats.org/officeDocument/2006/relationships/hyperlink" Target="http://www.health.gov.on.ca/fr/pro/programs/publichealth/coronavirus/docs/2019_reference_doc_symptoms.pdf" TargetMode="External"/><Relationship Id="rId15" Type="http://schemas.openxmlformats.org/officeDocument/2006/relationships/hyperlink" Target="https://www.publichealthontario.ca/-/media/documents/ncov/ipac/ipac-aerosol-generating-procedures.pdf?la=fr" TargetMode="External"/><Relationship Id="rId10" Type="http://schemas.openxmlformats.org/officeDocument/2006/relationships/hyperlink" Target="https://www.publichealthontario.ca/-/media/documents/ncov/cong/2020/06/covid-19-congregate-living-setting-resources-toolkit.pdf?la=fr" TargetMode="External"/><Relationship Id="rId4" Type="http://schemas.openxmlformats.org/officeDocument/2006/relationships/hyperlink" Target="http://www.health.gov.on.ca/fr/pro/programs/publichealth/coronavirus/2019_guidance.aspx" TargetMode="External"/><Relationship Id="rId9" Type="http://schemas.openxmlformats.org/officeDocument/2006/relationships/hyperlink" Target="https://www.publichealthontario.ca/-/media/documents/ncov/cong/2020/05/managing-covid-19-outbreaks-congregate-living-settings.pdf?la=fr" TargetMode="External"/><Relationship Id="rId14" Type="http://schemas.openxmlformats.org/officeDocument/2006/relationships/hyperlink" Target="https://www.publichealthontario.ca/fr/diseases-and-conditions/infectious-diseases/respiratory-diseases/novel-coronavirus/health-care-resour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health.gov.on.ca/en/pro/programs/publichealth/coronavirus/2019_guidance.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ealth.gov.on.ca/en/pro/programs/publichealth/coronavirus/2019_guidanc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EE5DF6-E876-7A44-9F5E-B547A18BDAAD}"/>
              </a:ext>
            </a:extLst>
          </p:cNvPr>
          <p:cNvSpPr>
            <a:spLocks noGrp="1"/>
          </p:cNvSpPr>
          <p:nvPr>
            <p:ph type="subTitle" idx="1"/>
          </p:nvPr>
        </p:nvSpPr>
        <p:spPr>
          <a:xfrm>
            <a:off x="347295" y="801700"/>
            <a:ext cx="6100026" cy="2426676"/>
          </a:xfrm>
        </p:spPr>
        <p:txBody>
          <a:bodyPr vert="horz" lIns="91440" tIns="45720" rIns="91440" bIns="45720" rtlCol="0" anchor="t">
            <a:normAutofit fontScale="92500" lnSpcReduction="10000"/>
          </a:bodyPr>
          <a:lstStyle/>
          <a:p>
            <a:pPr>
              <a:spcBef>
                <a:spcPct val="0"/>
              </a:spcBef>
            </a:pPr>
            <a:endParaRPr lang="fr-CA" sz="4000" b="1" dirty="0">
              <a:solidFill>
                <a:srgbClr val="FF0000"/>
              </a:solidFill>
              <a:latin typeface="Calibri"/>
              <a:ea typeface="+mj-ea"/>
              <a:cs typeface="Calibri"/>
            </a:endParaRPr>
          </a:p>
          <a:p>
            <a:pPr>
              <a:spcBef>
                <a:spcPct val="0"/>
              </a:spcBef>
            </a:pPr>
            <a:r>
              <a:rPr lang="fr-CA" sz="4000" b="1" dirty="0">
                <a:latin typeface="Calibri"/>
                <a:ea typeface="+mj-ea"/>
                <a:cs typeface="Calibri"/>
              </a:rPr>
              <a:t>Document d’orientation sur la COVID-19 : Habitation collective pour les populations vulnérables </a:t>
            </a:r>
            <a:endParaRPr lang="fr-CA" sz="4000" b="1" dirty="0">
              <a:latin typeface="Calibri" panose="020F0502020204030204" pitchFamily="34" charset="0"/>
              <a:ea typeface="+mj-ea"/>
              <a:cs typeface="Calibri" panose="020F0502020204030204" pitchFamily="34" charset="0"/>
            </a:endParaRPr>
          </a:p>
        </p:txBody>
      </p:sp>
      <p:sp>
        <p:nvSpPr>
          <p:cNvPr id="6" name="TextBox 5">
            <a:extLst>
              <a:ext uri="{FF2B5EF4-FFF2-40B4-BE49-F238E27FC236}">
                <a16:creationId xmlns:a16="http://schemas.microsoft.com/office/drawing/2014/main" id="{60EB5525-98DE-495B-9360-31D53F756166}"/>
              </a:ext>
            </a:extLst>
          </p:cNvPr>
          <p:cNvSpPr txBox="1"/>
          <p:nvPr/>
        </p:nvSpPr>
        <p:spPr>
          <a:xfrm>
            <a:off x="446809" y="3792682"/>
            <a:ext cx="5162191" cy="369332"/>
          </a:xfrm>
          <a:prstGeom prst="rect">
            <a:avLst/>
          </a:prstGeom>
          <a:noFill/>
        </p:spPr>
        <p:txBody>
          <a:bodyPr wrap="square" rtlCol="0" anchor="t">
            <a:spAutoFit/>
          </a:bodyPr>
          <a:lstStyle/>
          <a:p>
            <a:r>
              <a:rPr lang="fr-CA"/>
              <a:t>Juin </a:t>
            </a:r>
            <a:r>
              <a:rPr lang="fr-CA" dirty="0"/>
              <a:t>2020</a:t>
            </a:r>
          </a:p>
        </p:txBody>
      </p:sp>
    </p:spTree>
    <p:extLst>
      <p:ext uri="{BB962C8B-B14F-4D97-AF65-F5344CB8AC3E}">
        <p14:creationId xmlns:p14="http://schemas.microsoft.com/office/powerpoint/2010/main" val="366209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fr-CA" smtClean="0"/>
              <a:pPr/>
              <a:t>10</a:t>
            </a:fld>
            <a:endParaRPr lang="fr-CA" dirty="0"/>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604695" y="6318056"/>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t> </a:t>
            </a:r>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fr-CA" dirty="0">
                <a:latin typeface="Calibri"/>
                <a:cs typeface="Calibri"/>
              </a:rPr>
              <a:t>Processus d’attribution, d’approvisionnement et de distribution</a:t>
            </a:r>
            <a:endParaRPr lang="fr-CA" dirty="0"/>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6" y="1285419"/>
            <a:ext cx="3773300" cy="4930649"/>
          </a:xfrm>
        </p:spPr>
        <p:txBody>
          <a:bodyPr vert="horz" lIns="68580" tIns="34290" rIns="0" bIns="34290" rtlCol="0" anchor="t">
            <a:noAutofit/>
          </a:bodyPr>
          <a:lstStyle/>
          <a:p>
            <a:pPr marL="535781" lvl="1" indent="-264319">
              <a:buFont typeface="Courier New" panose="02070309020205020404" pitchFamily="49" charset="0"/>
              <a:buChar char="o"/>
            </a:pPr>
            <a:endParaRPr lang="fr-CA" dirty="0">
              <a:ea typeface="+mn-lt"/>
              <a:cs typeface="+mn-lt"/>
            </a:endParaRPr>
          </a:p>
          <a:p>
            <a:pPr marL="535781" lvl="1" indent="-264319">
              <a:buFont typeface="Courier New" panose="02070309020205020404" pitchFamily="49" charset="0"/>
              <a:buChar char="o"/>
            </a:pPr>
            <a:endParaRPr lang="fr-CA" sz="1050" dirty="0">
              <a:ea typeface="+mn-lt"/>
              <a:cs typeface="+mn-lt"/>
            </a:endParaRPr>
          </a:p>
        </p:txBody>
      </p:sp>
      <p:cxnSp>
        <p:nvCxnSpPr>
          <p:cNvPr id="10" name="Straight Connector 9">
            <a:extLst>
              <a:ext uri="{FF2B5EF4-FFF2-40B4-BE49-F238E27FC236}">
                <a16:creationId xmlns:a16="http://schemas.microsoft.com/office/drawing/2014/main" id="{3DFC5478-0690-4F9A-B596-87B5160255A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B46B9AA2-3E24-45D3-B294-742D3D1C2CAF}"/>
              </a:ext>
            </a:extLst>
          </p:cNvPr>
          <p:cNvSpPr/>
          <p:nvPr/>
        </p:nvSpPr>
        <p:spPr>
          <a:xfrm>
            <a:off x="1978340" y="2208950"/>
            <a:ext cx="1058407" cy="1058407"/>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dirty="0"/>
              <a:t>1. Sondage sur les </a:t>
            </a:r>
            <a:r>
              <a:rPr lang="fr-CA" sz="1600" kern="1200" dirty="0" err="1"/>
              <a:t>FEE</a:t>
            </a:r>
            <a:endParaRPr lang="fr-CA" sz="1600" kern="1200" dirty="0"/>
          </a:p>
        </p:txBody>
      </p:sp>
      <p:sp>
        <p:nvSpPr>
          <p:cNvPr id="12" name="Arrow: Circular 11">
            <a:extLst>
              <a:ext uri="{FF2B5EF4-FFF2-40B4-BE49-F238E27FC236}">
                <a16:creationId xmlns:a16="http://schemas.microsoft.com/office/drawing/2014/main" id="{A6487B22-469D-4A4D-A9B7-AABB759BEBB7}"/>
              </a:ext>
            </a:extLst>
          </p:cNvPr>
          <p:cNvSpPr/>
          <p:nvPr/>
        </p:nvSpPr>
        <p:spPr>
          <a:xfrm>
            <a:off x="113254" y="2142132"/>
            <a:ext cx="2990312" cy="2990312"/>
          </a:xfrm>
          <a:prstGeom prst="circularArrow">
            <a:avLst>
              <a:gd name="adj1" fmla="val 6902"/>
              <a:gd name="adj2" fmla="val 465342"/>
              <a:gd name="adj3" fmla="val 549458"/>
              <a:gd name="adj4" fmla="val 205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77715296-E139-47DF-BE22-A6FE1C391812}"/>
              </a:ext>
            </a:extLst>
          </p:cNvPr>
          <p:cNvSpPr/>
          <p:nvPr/>
        </p:nvSpPr>
        <p:spPr>
          <a:xfrm>
            <a:off x="1978340" y="4007219"/>
            <a:ext cx="1058407" cy="1058407"/>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dirty="0"/>
              <a:t>2. Attribution pour des services non liés à la santé</a:t>
            </a:r>
          </a:p>
        </p:txBody>
      </p:sp>
      <p:sp>
        <p:nvSpPr>
          <p:cNvPr id="14" name="Arrow: Circular 13">
            <a:extLst>
              <a:ext uri="{FF2B5EF4-FFF2-40B4-BE49-F238E27FC236}">
                <a16:creationId xmlns:a16="http://schemas.microsoft.com/office/drawing/2014/main" id="{33E33BA0-EDF8-4FA4-B1CD-EA87ADBD8BB0}"/>
              </a:ext>
            </a:extLst>
          </p:cNvPr>
          <p:cNvSpPr/>
          <p:nvPr/>
        </p:nvSpPr>
        <p:spPr>
          <a:xfrm>
            <a:off x="113254" y="2142132"/>
            <a:ext cx="2990312" cy="2990312"/>
          </a:xfrm>
          <a:prstGeom prst="circularArrow">
            <a:avLst>
              <a:gd name="adj1" fmla="val 6902"/>
              <a:gd name="adj2" fmla="val 465342"/>
              <a:gd name="adj3" fmla="val 5949458"/>
              <a:gd name="adj4" fmla="val 43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CDC53CBB-A941-461F-8033-B88FD0883206}"/>
              </a:ext>
            </a:extLst>
          </p:cNvPr>
          <p:cNvSpPr/>
          <p:nvPr/>
        </p:nvSpPr>
        <p:spPr>
          <a:xfrm>
            <a:off x="113254" y="4007219"/>
            <a:ext cx="1125226" cy="1776361"/>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dirty="0"/>
              <a:t>3. </a:t>
            </a:r>
            <a:r>
              <a:rPr lang="fr-CA" sz="1600" kern="1200" dirty="0" err="1"/>
              <a:t>Approvision</a:t>
            </a:r>
            <a:r>
              <a:rPr lang="fr-CA" sz="1600" kern="1200" dirty="0"/>
              <a:t>- </a:t>
            </a:r>
            <a:r>
              <a:rPr lang="fr-CA" sz="1600" kern="1200" dirty="0" err="1"/>
              <a:t>nement</a:t>
            </a:r>
            <a:r>
              <a:rPr lang="fr-CA" sz="1600" kern="1200" dirty="0"/>
              <a:t> </a:t>
            </a:r>
            <a:r>
              <a:rPr lang="fr-CA" sz="1600" dirty="0"/>
              <a:t>à l’entrepôt </a:t>
            </a:r>
            <a:r>
              <a:rPr lang="fr-CA" sz="1600" kern="1200" dirty="0"/>
              <a:t>du secteur social</a:t>
            </a:r>
          </a:p>
        </p:txBody>
      </p:sp>
      <p:sp>
        <p:nvSpPr>
          <p:cNvPr id="16" name="Arrow: Circular 15">
            <a:extLst>
              <a:ext uri="{FF2B5EF4-FFF2-40B4-BE49-F238E27FC236}">
                <a16:creationId xmlns:a16="http://schemas.microsoft.com/office/drawing/2014/main" id="{63F27E26-1A1B-42B0-BCBE-6FBF657BC247}"/>
              </a:ext>
            </a:extLst>
          </p:cNvPr>
          <p:cNvSpPr/>
          <p:nvPr/>
        </p:nvSpPr>
        <p:spPr>
          <a:xfrm>
            <a:off x="113254" y="2142132"/>
            <a:ext cx="2990312" cy="2990312"/>
          </a:xfrm>
          <a:prstGeom prst="circularArrow">
            <a:avLst>
              <a:gd name="adj1" fmla="val 6902"/>
              <a:gd name="adj2" fmla="val 465342"/>
              <a:gd name="adj3" fmla="val 11349458"/>
              <a:gd name="adj4" fmla="val 97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E16209E3-D32C-40EA-8A13-A41105BC2F93}"/>
              </a:ext>
            </a:extLst>
          </p:cNvPr>
          <p:cNvSpPr/>
          <p:nvPr/>
        </p:nvSpPr>
        <p:spPr>
          <a:xfrm>
            <a:off x="180072" y="2208950"/>
            <a:ext cx="1058407" cy="1058407"/>
          </a:xfrm>
          <a:custGeom>
            <a:avLst/>
            <a:gdLst>
              <a:gd name="connsiteX0" fmla="*/ 0 w 1058407"/>
              <a:gd name="connsiteY0" fmla="*/ 0 h 1058407"/>
              <a:gd name="connsiteX1" fmla="*/ 1058407 w 1058407"/>
              <a:gd name="connsiteY1" fmla="*/ 0 h 1058407"/>
              <a:gd name="connsiteX2" fmla="*/ 1058407 w 1058407"/>
              <a:gd name="connsiteY2" fmla="*/ 1058407 h 1058407"/>
              <a:gd name="connsiteX3" fmla="*/ 0 w 1058407"/>
              <a:gd name="connsiteY3" fmla="*/ 1058407 h 1058407"/>
              <a:gd name="connsiteX4" fmla="*/ 0 w 1058407"/>
              <a:gd name="connsiteY4" fmla="*/ 0 h 105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07" h="1058407">
                <a:moveTo>
                  <a:pt x="0" y="0"/>
                </a:moveTo>
                <a:lnTo>
                  <a:pt x="1058407" y="0"/>
                </a:lnTo>
                <a:lnTo>
                  <a:pt x="1058407" y="1058407"/>
                </a:lnTo>
                <a:lnTo>
                  <a:pt x="0" y="10584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dirty="0"/>
              <a:t>4. Distribution locale</a:t>
            </a:r>
          </a:p>
        </p:txBody>
      </p:sp>
      <p:sp>
        <p:nvSpPr>
          <p:cNvPr id="18" name="Arrow: Circular 17">
            <a:extLst>
              <a:ext uri="{FF2B5EF4-FFF2-40B4-BE49-F238E27FC236}">
                <a16:creationId xmlns:a16="http://schemas.microsoft.com/office/drawing/2014/main" id="{5BCB1E50-A051-4BF9-B5D7-69045E18DCEC}"/>
              </a:ext>
            </a:extLst>
          </p:cNvPr>
          <p:cNvSpPr/>
          <p:nvPr/>
        </p:nvSpPr>
        <p:spPr>
          <a:xfrm>
            <a:off x="113254" y="2142132"/>
            <a:ext cx="2990312" cy="2990312"/>
          </a:xfrm>
          <a:prstGeom prst="circularArrow">
            <a:avLst>
              <a:gd name="adj1" fmla="val 6902"/>
              <a:gd name="adj2" fmla="val 465342"/>
              <a:gd name="adj3" fmla="val 16749458"/>
              <a:gd name="adj4" fmla="val 15185200"/>
              <a:gd name="adj5" fmla="val 8052"/>
            </a:avLst>
          </a:prstGeom>
          <a:solidFill>
            <a:srgbClr val="224A68"/>
          </a:solidFill>
          <a:ln>
            <a:solidFill>
              <a:srgbClr val="224A6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1FA4DA79-3FB2-4D44-95A0-B5887FDB9D8F}"/>
              </a:ext>
            </a:extLst>
          </p:cNvPr>
          <p:cNvSpPr/>
          <p:nvPr/>
        </p:nvSpPr>
        <p:spPr>
          <a:xfrm>
            <a:off x="5486479" y="1297081"/>
            <a:ext cx="3780683" cy="1317382"/>
          </a:xfrm>
          <a:custGeom>
            <a:avLst/>
            <a:gdLst>
              <a:gd name="connsiteX0" fmla="*/ 0 w 1081432"/>
              <a:gd name="connsiteY0" fmla="*/ 0 h 3544018"/>
              <a:gd name="connsiteX1" fmla="*/ 1081432 w 1081432"/>
              <a:gd name="connsiteY1" fmla="*/ 0 h 3544018"/>
              <a:gd name="connsiteX2" fmla="*/ 1081432 w 1081432"/>
              <a:gd name="connsiteY2" fmla="*/ 3544018 h 3544018"/>
              <a:gd name="connsiteX3" fmla="*/ 0 w 1081432"/>
              <a:gd name="connsiteY3" fmla="*/ 3544018 h 3544018"/>
              <a:gd name="connsiteX4" fmla="*/ 0 w 1081432"/>
              <a:gd name="connsiteY4" fmla="*/ 0 h 354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32" h="3544018">
                <a:moveTo>
                  <a:pt x="1081432" y="0"/>
                </a:moveTo>
                <a:lnTo>
                  <a:pt x="1081432" y="3544018"/>
                </a:lnTo>
                <a:lnTo>
                  <a:pt x="0" y="3544018"/>
                </a:lnTo>
                <a:lnTo>
                  <a:pt x="0" y="0"/>
                </a:lnTo>
                <a:lnTo>
                  <a:pt x="1081432" y="0"/>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fr-CA" sz="1100" kern="1200" dirty="0"/>
              <a:t>Un sondage hebdomadaire de nature non médicale est distribué à tous les fournisseurs de services tous les jeudis; les questionnaires doivent être retournés d’ici 17 h le lundi suivant.</a:t>
            </a:r>
          </a:p>
          <a:p>
            <a:pPr marL="171450" lvl="1" indent="-171450" algn="l" defTabSz="488950">
              <a:lnSpc>
                <a:spcPct val="90000"/>
              </a:lnSpc>
              <a:spcBef>
                <a:spcPct val="0"/>
              </a:spcBef>
              <a:buFont typeface="Wingdings" panose="05000000000000000000" pitchFamily="2" charset="2"/>
              <a:buChar char="§"/>
            </a:pPr>
            <a:r>
              <a:rPr lang="fr-CA" sz="1100" kern="1200" dirty="0"/>
              <a:t>Les données contenues dans le sondage reflètent les stocks fournis par la chaîne d’approvisionnement du gouvernement ainsi </a:t>
            </a:r>
            <a:r>
              <a:rPr lang="fr-CA" sz="1100" kern="1200" dirty="0">
                <a:solidFill>
                  <a:schemeClr val="tx1"/>
                </a:solidFill>
              </a:rPr>
              <a:t>que les approvisionnements </a:t>
            </a:r>
            <a:r>
              <a:rPr lang="fr-CA" sz="1100" dirty="0">
                <a:solidFill>
                  <a:schemeClr val="tx1"/>
                </a:solidFill>
              </a:rPr>
              <a:t>que les organismes se sont procurés</a:t>
            </a:r>
            <a:endParaRPr lang="fr-CA" sz="1100" kern="1200" dirty="0">
              <a:solidFill>
                <a:schemeClr val="tx1"/>
              </a:solidFill>
            </a:endParaRPr>
          </a:p>
        </p:txBody>
      </p:sp>
      <p:sp>
        <p:nvSpPr>
          <p:cNvPr id="21" name="Freeform: Shape 20">
            <a:extLst>
              <a:ext uri="{FF2B5EF4-FFF2-40B4-BE49-F238E27FC236}">
                <a16:creationId xmlns:a16="http://schemas.microsoft.com/office/drawing/2014/main" id="{4296BDCB-0545-4CC1-B397-2A03D5992BA1}"/>
              </a:ext>
            </a:extLst>
          </p:cNvPr>
          <p:cNvSpPr/>
          <p:nvPr/>
        </p:nvSpPr>
        <p:spPr>
          <a:xfrm>
            <a:off x="3492970" y="1433771"/>
            <a:ext cx="1993510" cy="1124468"/>
          </a:xfrm>
          <a:custGeom>
            <a:avLst/>
            <a:gdLst>
              <a:gd name="connsiteX0" fmla="*/ 0 w 1993510"/>
              <a:gd name="connsiteY0" fmla="*/ 0 h 1124468"/>
              <a:gd name="connsiteX1" fmla="*/ 1993510 w 1993510"/>
              <a:gd name="connsiteY1" fmla="*/ 0 h 1124468"/>
              <a:gd name="connsiteX2" fmla="*/ 1993510 w 1993510"/>
              <a:gd name="connsiteY2" fmla="*/ 1124468 h 1124468"/>
              <a:gd name="connsiteX3" fmla="*/ 0 w 1993510"/>
              <a:gd name="connsiteY3" fmla="*/ 1124468 h 1124468"/>
              <a:gd name="connsiteX4" fmla="*/ 0 w 1993510"/>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10" h="1124468">
                <a:moveTo>
                  <a:pt x="0" y="0"/>
                </a:moveTo>
                <a:lnTo>
                  <a:pt x="1993510" y="0"/>
                </a:lnTo>
                <a:lnTo>
                  <a:pt x="1993510"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CA" sz="1800" b="1" kern="1200" dirty="0"/>
              <a:t>1. SONDAGE SUR LES FOURNITURES ET ÉQUIPEMENTS ESSENTIELS (</a:t>
            </a:r>
            <a:r>
              <a:rPr lang="fr-CA" sz="1800" b="1" kern="1200" dirty="0" err="1"/>
              <a:t>FEE</a:t>
            </a:r>
            <a:r>
              <a:rPr lang="fr-CA" sz="1800" b="1" kern="1200" dirty="0"/>
              <a:t>)</a:t>
            </a:r>
          </a:p>
        </p:txBody>
      </p:sp>
      <p:sp>
        <p:nvSpPr>
          <p:cNvPr id="22" name="Freeform: Shape 21">
            <a:extLst>
              <a:ext uri="{FF2B5EF4-FFF2-40B4-BE49-F238E27FC236}">
                <a16:creationId xmlns:a16="http://schemas.microsoft.com/office/drawing/2014/main" id="{8E6A5728-4258-455B-860C-F9109C39F2D9}"/>
              </a:ext>
            </a:extLst>
          </p:cNvPr>
          <p:cNvSpPr/>
          <p:nvPr/>
        </p:nvSpPr>
        <p:spPr>
          <a:xfrm>
            <a:off x="5492455" y="2672697"/>
            <a:ext cx="3773300" cy="1180692"/>
          </a:xfrm>
          <a:custGeom>
            <a:avLst/>
            <a:gdLst>
              <a:gd name="connsiteX0" fmla="*/ 0 w 1103391"/>
              <a:gd name="connsiteY0" fmla="*/ 0 h 3537096"/>
              <a:gd name="connsiteX1" fmla="*/ 1103391 w 1103391"/>
              <a:gd name="connsiteY1" fmla="*/ 0 h 3537096"/>
              <a:gd name="connsiteX2" fmla="*/ 1103391 w 1103391"/>
              <a:gd name="connsiteY2" fmla="*/ 3537096 h 3537096"/>
              <a:gd name="connsiteX3" fmla="*/ 0 w 1103391"/>
              <a:gd name="connsiteY3" fmla="*/ 3537096 h 3537096"/>
              <a:gd name="connsiteX4" fmla="*/ 0 w 1103391"/>
              <a:gd name="connsiteY4" fmla="*/ 0 h 353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91" h="3537096">
                <a:moveTo>
                  <a:pt x="1103391" y="2"/>
                </a:moveTo>
                <a:lnTo>
                  <a:pt x="1103391" y="3537094"/>
                </a:lnTo>
                <a:lnTo>
                  <a:pt x="0" y="3537094"/>
                </a:lnTo>
                <a:lnTo>
                  <a:pt x="0" y="2"/>
                </a:lnTo>
                <a:lnTo>
                  <a:pt x="1103391" y="2"/>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fr-CA" sz="1200" kern="1200" dirty="0"/>
              <a:t>Selon les résultats du sondage et le modèle de la demande, les attributions du Ministère sont déterminées pa</a:t>
            </a:r>
            <a:r>
              <a:rPr lang="fr-CA" sz="1200" dirty="0"/>
              <a:t>r le Groupe de commandement pour la lutte contre la COVID-19</a:t>
            </a:r>
            <a:endParaRPr lang="fr-CA" sz="1200" kern="1200" dirty="0"/>
          </a:p>
          <a:p>
            <a:pPr marL="171450" lvl="1" indent="-171450" algn="l" defTabSz="488950">
              <a:lnSpc>
                <a:spcPct val="90000"/>
              </a:lnSpc>
              <a:spcBef>
                <a:spcPct val="0"/>
              </a:spcBef>
              <a:buFont typeface="Wingdings" panose="05000000000000000000" pitchFamily="2" charset="2"/>
              <a:buChar char="§"/>
            </a:pPr>
            <a:r>
              <a:rPr lang="fr-CA" sz="1200" kern="1200" dirty="0"/>
              <a:t>Les résultats du sondage indiquent le niveau d’approvisionnement disponible dans le secteur ainsi que la demande hebdomadaire</a:t>
            </a:r>
          </a:p>
        </p:txBody>
      </p:sp>
      <p:sp>
        <p:nvSpPr>
          <p:cNvPr id="23" name="Freeform: Shape 22">
            <a:extLst>
              <a:ext uri="{FF2B5EF4-FFF2-40B4-BE49-F238E27FC236}">
                <a16:creationId xmlns:a16="http://schemas.microsoft.com/office/drawing/2014/main" id="{346892C5-F139-4B19-AC13-DCB628EC5830}"/>
              </a:ext>
            </a:extLst>
          </p:cNvPr>
          <p:cNvSpPr/>
          <p:nvPr/>
        </p:nvSpPr>
        <p:spPr>
          <a:xfrm>
            <a:off x="3492970" y="2614463"/>
            <a:ext cx="1999485" cy="1124468"/>
          </a:xfrm>
          <a:custGeom>
            <a:avLst/>
            <a:gdLst>
              <a:gd name="connsiteX0" fmla="*/ 0 w 1999485"/>
              <a:gd name="connsiteY0" fmla="*/ 0 h 1124468"/>
              <a:gd name="connsiteX1" fmla="*/ 1999485 w 1999485"/>
              <a:gd name="connsiteY1" fmla="*/ 0 h 1124468"/>
              <a:gd name="connsiteX2" fmla="*/ 1999485 w 1999485"/>
              <a:gd name="connsiteY2" fmla="*/ 1124468 h 1124468"/>
              <a:gd name="connsiteX3" fmla="*/ 0 w 1999485"/>
              <a:gd name="connsiteY3" fmla="*/ 1124468 h 1124468"/>
              <a:gd name="connsiteX4" fmla="*/ 0 w 1999485"/>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485" h="1124468">
                <a:moveTo>
                  <a:pt x="0" y="0"/>
                </a:moveTo>
                <a:lnTo>
                  <a:pt x="1999485" y="0"/>
                </a:lnTo>
                <a:lnTo>
                  <a:pt x="1999485"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CA" sz="1800" b="1" kern="1200" dirty="0"/>
              <a:t>2. </a:t>
            </a:r>
            <a:r>
              <a:rPr lang="fr-CA" b="1" dirty="0"/>
              <a:t>ATTRIBUTION POUR DES SERVICES NON LIÉS À LA SANTÉ</a:t>
            </a:r>
            <a:endParaRPr lang="fr-CA" sz="1800" b="1" kern="1200" dirty="0"/>
          </a:p>
        </p:txBody>
      </p:sp>
      <p:sp>
        <p:nvSpPr>
          <p:cNvPr id="24" name="Freeform: Shape 23">
            <a:extLst>
              <a:ext uri="{FF2B5EF4-FFF2-40B4-BE49-F238E27FC236}">
                <a16:creationId xmlns:a16="http://schemas.microsoft.com/office/drawing/2014/main" id="{9BBC99FF-82DD-4677-9EAC-7CE19A699FB6}"/>
              </a:ext>
            </a:extLst>
          </p:cNvPr>
          <p:cNvSpPr/>
          <p:nvPr/>
        </p:nvSpPr>
        <p:spPr>
          <a:xfrm>
            <a:off x="5486480" y="3853389"/>
            <a:ext cx="3780000" cy="1008000"/>
          </a:xfrm>
          <a:custGeom>
            <a:avLst/>
            <a:gdLst>
              <a:gd name="connsiteX0" fmla="*/ 0 w 1078149"/>
              <a:gd name="connsiteY0" fmla="*/ 0 h 3544018"/>
              <a:gd name="connsiteX1" fmla="*/ 1078149 w 1078149"/>
              <a:gd name="connsiteY1" fmla="*/ 0 h 3544018"/>
              <a:gd name="connsiteX2" fmla="*/ 1078149 w 1078149"/>
              <a:gd name="connsiteY2" fmla="*/ 3544018 h 3544018"/>
              <a:gd name="connsiteX3" fmla="*/ 0 w 1078149"/>
              <a:gd name="connsiteY3" fmla="*/ 3544018 h 3544018"/>
              <a:gd name="connsiteX4" fmla="*/ 0 w 1078149"/>
              <a:gd name="connsiteY4" fmla="*/ 0 h 354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149" h="3544018">
                <a:moveTo>
                  <a:pt x="1078149" y="2"/>
                </a:moveTo>
                <a:lnTo>
                  <a:pt x="1078149" y="3544016"/>
                </a:lnTo>
                <a:lnTo>
                  <a:pt x="0" y="3544016"/>
                </a:lnTo>
                <a:lnTo>
                  <a:pt x="0" y="2"/>
                </a:lnTo>
                <a:lnTo>
                  <a:pt x="1078149" y="2"/>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fr-CA" sz="1200" kern="1200" dirty="0"/>
              <a:t>Les attributions déterminées au sein du Groupe de commandement sont acheminées à l’entrepôt centralisé du secteur social</a:t>
            </a:r>
          </a:p>
          <a:p>
            <a:pPr marL="171450" lvl="1" indent="-171450" algn="l" defTabSz="488950">
              <a:lnSpc>
                <a:spcPct val="90000"/>
              </a:lnSpc>
              <a:spcBef>
                <a:spcPct val="0"/>
              </a:spcBef>
              <a:buFont typeface="Wingdings" panose="05000000000000000000" pitchFamily="2" charset="2"/>
              <a:buChar char="§"/>
            </a:pPr>
            <a:r>
              <a:rPr lang="fr-CA" sz="1200" kern="1200" dirty="0"/>
              <a:t>L’EPI est distribué en coordination avec le Ministère selon les besoins cernés à l’aide du sondage sur les </a:t>
            </a:r>
            <a:r>
              <a:rPr lang="fr-CA" sz="1200" kern="1200" dirty="0" err="1"/>
              <a:t>FEE</a:t>
            </a:r>
            <a:endParaRPr lang="fr-CA" sz="1200" kern="1200" dirty="0"/>
          </a:p>
        </p:txBody>
      </p:sp>
      <p:sp>
        <p:nvSpPr>
          <p:cNvPr id="25" name="Freeform: Shape 24">
            <a:extLst>
              <a:ext uri="{FF2B5EF4-FFF2-40B4-BE49-F238E27FC236}">
                <a16:creationId xmlns:a16="http://schemas.microsoft.com/office/drawing/2014/main" id="{267B7E1A-BA0C-49F0-BEE6-4BA06127EC5A}"/>
              </a:ext>
            </a:extLst>
          </p:cNvPr>
          <p:cNvSpPr/>
          <p:nvPr/>
        </p:nvSpPr>
        <p:spPr>
          <a:xfrm>
            <a:off x="3492970" y="3795155"/>
            <a:ext cx="1993510" cy="1124468"/>
          </a:xfrm>
          <a:custGeom>
            <a:avLst/>
            <a:gdLst>
              <a:gd name="connsiteX0" fmla="*/ 0 w 1993510"/>
              <a:gd name="connsiteY0" fmla="*/ 0 h 1124468"/>
              <a:gd name="connsiteX1" fmla="*/ 1993510 w 1993510"/>
              <a:gd name="connsiteY1" fmla="*/ 0 h 1124468"/>
              <a:gd name="connsiteX2" fmla="*/ 1993510 w 1993510"/>
              <a:gd name="connsiteY2" fmla="*/ 1124468 h 1124468"/>
              <a:gd name="connsiteX3" fmla="*/ 0 w 1993510"/>
              <a:gd name="connsiteY3" fmla="*/ 1124468 h 1124468"/>
              <a:gd name="connsiteX4" fmla="*/ 0 w 1993510"/>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10" h="1124468">
                <a:moveTo>
                  <a:pt x="0" y="0"/>
                </a:moveTo>
                <a:lnTo>
                  <a:pt x="1993510" y="0"/>
                </a:lnTo>
                <a:lnTo>
                  <a:pt x="1993510"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CA" sz="1800" b="1" kern="1200" dirty="0"/>
              <a:t>3. </a:t>
            </a:r>
            <a:r>
              <a:rPr lang="fr-CA" b="1" dirty="0" err="1"/>
              <a:t>APPROVISION-NEMENT</a:t>
            </a:r>
            <a:r>
              <a:rPr lang="fr-CA" b="1" dirty="0"/>
              <a:t> À L’ENTREPÔT DU SECTEUR SOCIAL</a:t>
            </a:r>
            <a:endParaRPr lang="fr-CA" sz="1800" b="1" kern="1200" dirty="0"/>
          </a:p>
        </p:txBody>
      </p:sp>
      <p:sp>
        <p:nvSpPr>
          <p:cNvPr id="26" name="Freeform: Shape 25">
            <a:extLst>
              <a:ext uri="{FF2B5EF4-FFF2-40B4-BE49-F238E27FC236}">
                <a16:creationId xmlns:a16="http://schemas.microsoft.com/office/drawing/2014/main" id="{35264EA5-92FE-427A-A551-523F8F16E06E}"/>
              </a:ext>
            </a:extLst>
          </p:cNvPr>
          <p:cNvSpPr/>
          <p:nvPr/>
        </p:nvSpPr>
        <p:spPr>
          <a:xfrm>
            <a:off x="5486479" y="4998079"/>
            <a:ext cx="3780684" cy="1158457"/>
          </a:xfrm>
          <a:custGeom>
            <a:avLst/>
            <a:gdLst>
              <a:gd name="connsiteX0" fmla="*/ 0 w 1100107"/>
              <a:gd name="connsiteY0" fmla="*/ 0 h 3544018"/>
              <a:gd name="connsiteX1" fmla="*/ 1100107 w 1100107"/>
              <a:gd name="connsiteY1" fmla="*/ 0 h 3544018"/>
              <a:gd name="connsiteX2" fmla="*/ 1100107 w 1100107"/>
              <a:gd name="connsiteY2" fmla="*/ 3544018 h 3544018"/>
              <a:gd name="connsiteX3" fmla="*/ 0 w 1100107"/>
              <a:gd name="connsiteY3" fmla="*/ 3544018 h 3544018"/>
              <a:gd name="connsiteX4" fmla="*/ 0 w 1100107"/>
              <a:gd name="connsiteY4" fmla="*/ 0 h 354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07" h="3544018">
                <a:moveTo>
                  <a:pt x="1100107" y="2"/>
                </a:moveTo>
                <a:lnTo>
                  <a:pt x="1100107" y="3544016"/>
                </a:lnTo>
                <a:lnTo>
                  <a:pt x="0" y="3544016"/>
                </a:lnTo>
                <a:lnTo>
                  <a:pt x="0" y="2"/>
                </a:lnTo>
                <a:lnTo>
                  <a:pt x="1100107" y="2"/>
                </a:lnTo>
                <a:close/>
              </a:path>
            </a:pathLst>
          </a:custGeom>
          <a:solidFill>
            <a:schemeClr val="bg1"/>
          </a:solidFill>
          <a:ln w="28575">
            <a:solidFill>
              <a:srgbClr val="224A68">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171450" lvl="1" indent="-171450" algn="l" defTabSz="488950">
              <a:lnSpc>
                <a:spcPct val="90000"/>
              </a:lnSpc>
              <a:spcBef>
                <a:spcPct val="0"/>
              </a:spcBef>
              <a:buFont typeface="Wingdings" panose="05000000000000000000" pitchFamily="2" charset="2"/>
              <a:buChar char="§"/>
            </a:pPr>
            <a:r>
              <a:rPr lang="fr-CA" sz="1200" kern="1200" dirty="0"/>
              <a:t>Toutes les expéditions courantes sont traitées dans les 24 à 48 heures</a:t>
            </a:r>
          </a:p>
          <a:p>
            <a:pPr marL="171450" lvl="1" indent="-171450" algn="l" defTabSz="488950">
              <a:lnSpc>
                <a:spcPct val="90000"/>
              </a:lnSpc>
              <a:spcBef>
                <a:spcPct val="0"/>
              </a:spcBef>
              <a:buFont typeface="Wingdings" panose="05000000000000000000" pitchFamily="2" charset="2"/>
              <a:buChar char="§"/>
            </a:pPr>
            <a:r>
              <a:rPr lang="fr-CA" sz="1200" kern="1200" dirty="0"/>
              <a:t>Les commande d’urgence et les commandes pour les organismes </a:t>
            </a:r>
            <a:r>
              <a:rPr lang="fr-CA" sz="1200" dirty="0"/>
              <a:t>qui ont des éclosions sont traitées et expédiées dans les 24 heures</a:t>
            </a:r>
          </a:p>
          <a:p>
            <a:pPr marL="171450" lvl="1" indent="-171450" algn="l" defTabSz="488950">
              <a:lnSpc>
                <a:spcPct val="90000"/>
              </a:lnSpc>
              <a:spcBef>
                <a:spcPct val="0"/>
              </a:spcBef>
              <a:buFont typeface="Wingdings" panose="05000000000000000000" pitchFamily="2" charset="2"/>
              <a:buChar char="§"/>
            </a:pPr>
            <a:r>
              <a:rPr lang="fr-CA" sz="1200" kern="1200" dirty="0"/>
              <a:t>La distribution des fournitures se fait à l’échelle de la province</a:t>
            </a:r>
          </a:p>
        </p:txBody>
      </p:sp>
      <p:sp>
        <p:nvSpPr>
          <p:cNvPr id="27" name="Freeform: Shape 26">
            <a:extLst>
              <a:ext uri="{FF2B5EF4-FFF2-40B4-BE49-F238E27FC236}">
                <a16:creationId xmlns:a16="http://schemas.microsoft.com/office/drawing/2014/main" id="{1473896F-765A-4DF0-AF5E-B74322DAE434}"/>
              </a:ext>
            </a:extLst>
          </p:cNvPr>
          <p:cNvSpPr/>
          <p:nvPr/>
        </p:nvSpPr>
        <p:spPr>
          <a:xfrm>
            <a:off x="3492970" y="4975846"/>
            <a:ext cx="1993510" cy="1124468"/>
          </a:xfrm>
          <a:custGeom>
            <a:avLst/>
            <a:gdLst>
              <a:gd name="connsiteX0" fmla="*/ 0 w 1993510"/>
              <a:gd name="connsiteY0" fmla="*/ 0 h 1124468"/>
              <a:gd name="connsiteX1" fmla="*/ 1993510 w 1993510"/>
              <a:gd name="connsiteY1" fmla="*/ 0 h 1124468"/>
              <a:gd name="connsiteX2" fmla="*/ 1993510 w 1993510"/>
              <a:gd name="connsiteY2" fmla="*/ 1124468 h 1124468"/>
              <a:gd name="connsiteX3" fmla="*/ 0 w 1993510"/>
              <a:gd name="connsiteY3" fmla="*/ 1124468 h 1124468"/>
              <a:gd name="connsiteX4" fmla="*/ 0 w 1993510"/>
              <a:gd name="connsiteY4" fmla="*/ 0 h 11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10" h="1124468">
                <a:moveTo>
                  <a:pt x="0" y="0"/>
                </a:moveTo>
                <a:lnTo>
                  <a:pt x="1993510" y="0"/>
                </a:lnTo>
                <a:lnTo>
                  <a:pt x="1993510" y="1124468"/>
                </a:lnTo>
                <a:lnTo>
                  <a:pt x="0" y="1124468"/>
                </a:lnTo>
                <a:lnTo>
                  <a:pt x="0" y="0"/>
                </a:lnTo>
                <a:close/>
              </a:path>
            </a:pathLst>
          </a:custGeom>
          <a:solidFill>
            <a:srgbClr val="224A68"/>
          </a:solidFill>
          <a:ln>
            <a:solidFill>
              <a:srgbClr val="224A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CA" sz="1800" b="1" kern="1200" dirty="0"/>
              <a:t>4. DISTRIBUTION LOCALE</a:t>
            </a:r>
          </a:p>
        </p:txBody>
      </p:sp>
    </p:spTree>
    <p:extLst>
      <p:ext uri="{BB962C8B-B14F-4D97-AF65-F5344CB8AC3E}">
        <p14:creationId xmlns:p14="http://schemas.microsoft.com/office/powerpoint/2010/main" val="131384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fr-CA" smtClean="0"/>
              <a:pPr/>
              <a:t>11</a:t>
            </a:fld>
            <a:endParaRPr lang="fr-CA" dirty="0"/>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862095" y="6377554"/>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t> </a:t>
            </a:r>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fr-CA" dirty="0">
                <a:latin typeface="Calibri"/>
                <a:cs typeface="Calibri"/>
              </a:rPr>
              <a:t>Approvisionnement à l’entrepôt et distribution</a:t>
            </a:r>
            <a:endParaRPr lang="fr-CA" dirty="0"/>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5" y="1285419"/>
            <a:ext cx="4024139" cy="4930649"/>
          </a:xfrm>
        </p:spPr>
        <p:txBody>
          <a:bodyPr vert="horz" lIns="68580" tIns="34290" rIns="0" bIns="34290" rtlCol="0" anchor="t">
            <a:noAutofit/>
          </a:bodyPr>
          <a:lstStyle/>
          <a:p>
            <a:pPr marL="535781" lvl="1" indent="-264319">
              <a:buFont typeface="Courier New" panose="02070309020205020404" pitchFamily="49" charset="0"/>
              <a:buChar char="o"/>
            </a:pPr>
            <a:endParaRPr lang="fr-CA" dirty="0">
              <a:ea typeface="+mn-lt"/>
              <a:cs typeface="+mn-lt"/>
            </a:endParaRPr>
          </a:p>
          <a:p>
            <a:pPr marL="535781" lvl="1" indent="-264319">
              <a:buFont typeface="Courier New" panose="02070309020205020404" pitchFamily="49" charset="0"/>
              <a:buChar char="o"/>
            </a:pPr>
            <a:endParaRPr lang="fr-CA" sz="1050" dirty="0">
              <a:ea typeface="+mn-lt"/>
              <a:cs typeface="+mn-lt"/>
            </a:endParaRPr>
          </a:p>
        </p:txBody>
      </p:sp>
      <p:cxnSp>
        <p:nvCxnSpPr>
          <p:cNvPr id="10" name="Straight Connector 9">
            <a:extLst>
              <a:ext uri="{FF2B5EF4-FFF2-40B4-BE49-F238E27FC236}">
                <a16:creationId xmlns:a16="http://schemas.microsoft.com/office/drawing/2014/main" id="{3DFC5478-0690-4F9A-B596-87B5160255A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5">
            <a:extLst>
              <a:ext uri="{FF2B5EF4-FFF2-40B4-BE49-F238E27FC236}">
                <a16:creationId xmlns:a16="http://schemas.microsoft.com/office/drawing/2014/main" id="{A92852D0-4EC8-418D-9800-3642DFDD2441}"/>
              </a:ext>
            </a:extLst>
          </p:cNvPr>
          <p:cNvGraphicFramePr>
            <a:graphicFrameLocks/>
          </p:cNvGraphicFramePr>
          <p:nvPr>
            <p:extLst>
              <p:ext uri="{D42A27DB-BD31-4B8C-83A1-F6EECF244321}">
                <p14:modId xmlns:p14="http://schemas.microsoft.com/office/powerpoint/2010/main" val="2498907373"/>
              </p:ext>
            </p:extLst>
          </p:nvPr>
        </p:nvGraphicFramePr>
        <p:xfrm>
          <a:off x="347295" y="2588084"/>
          <a:ext cx="8676000" cy="3525520"/>
        </p:xfrm>
        <a:graphic>
          <a:graphicData uri="http://schemas.openxmlformats.org/drawingml/2006/table">
            <a:tbl>
              <a:tblPr firstRow="1" bandRow="1">
                <a:tableStyleId>{5C22544A-7EE6-4342-B048-85BDC9FD1C3A}</a:tableStyleId>
              </a:tblPr>
              <a:tblGrid>
                <a:gridCol w="1995750">
                  <a:extLst>
                    <a:ext uri="{9D8B030D-6E8A-4147-A177-3AD203B41FA5}">
                      <a16:colId xmlns:a16="http://schemas.microsoft.com/office/drawing/2014/main" val="671014048"/>
                    </a:ext>
                  </a:extLst>
                </a:gridCol>
                <a:gridCol w="2976282">
                  <a:extLst>
                    <a:ext uri="{9D8B030D-6E8A-4147-A177-3AD203B41FA5}">
                      <a16:colId xmlns:a16="http://schemas.microsoft.com/office/drawing/2014/main" val="1210534947"/>
                    </a:ext>
                  </a:extLst>
                </a:gridCol>
                <a:gridCol w="3703968">
                  <a:extLst>
                    <a:ext uri="{9D8B030D-6E8A-4147-A177-3AD203B41FA5}">
                      <a16:colId xmlns:a16="http://schemas.microsoft.com/office/drawing/2014/main" val="2503594889"/>
                    </a:ext>
                  </a:extLst>
                </a:gridCol>
              </a:tblGrid>
              <a:tr h="370840">
                <a:tc>
                  <a:txBody>
                    <a:bodyPr/>
                    <a:lstStyle/>
                    <a:p>
                      <a:pPr algn="ctr"/>
                      <a:r>
                        <a:rPr lang="fr-CA" sz="1600" noProof="0" dirty="0">
                          <a:solidFill>
                            <a:schemeClr val="lt1"/>
                          </a:solidFill>
                          <a:latin typeface="+mn-lt"/>
                        </a:rPr>
                        <a:t>CATÉGORIE</a:t>
                      </a:r>
                      <a:r>
                        <a:rPr lang="fr-CA" sz="1600" baseline="0" noProof="0" dirty="0">
                          <a:solidFill>
                            <a:schemeClr val="lt1"/>
                          </a:solidFill>
                          <a:latin typeface="+mn-lt"/>
                        </a:rPr>
                        <a:t> D’EPI</a:t>
                      </a:r>
                      <a:endParaRPr lang="fr-CA" sz="1600" noProof="0" dirty="0">
                        <a:solidFill>
                          <a:schemeClr val="bg1"/>
                        </a:solidFill>
                        <a:latin typeface="Arial Narrow" panose="020B0606020202030204" pitchFamily="34" charset="0"/>
                      </a:endParaRPr>
                    </a:p>
                  </a:txBody>
                  <a:tcPr marL="0" marR="0" marT="0" marB="0" anchor="ctr">
                    <a:lnB w="38100" cmpd="sng">
                      <a:noFill/>
                    </a:lnB>
                    <a:solidFill>
                      <a:srgbClr val="224A68"/>
                    </a:solidFill>
                  </a:tcPr>
                </a:tc>
                <a:tc>
                  <a:txBody>
                    <a:bodyPr/>
                    <a:lstStyle/>
                    <a:p>
                      <a:pPr algn="ctr"/>
                      <a:r>
                        <a:rPr lang="fr-CA" sz="1600" noProof="0" dirty="0"/>
                        <a:t>CAPACITÉ DE L’ENTREPÔT</a:t>
                      </a:r>
                      <a:r>
                        <a:rPr lang="fr-CA" sz="1600" baseline="0" noProof="0" dirty="0"/>
                        <a:t> DU SECTEUR SOCIAL (29 MAI</a:t>
                      </a:r>
                      <a:r>
                        <a:rPr lang="fr-CA" sz="1600" noProof="0" dirty="0"/>
                        <a:t>)</a:t>
                      </a:r>
                      <a:endParaRPr lang="fr-CA" sz="1600" noProof="0" dirty="0">
                        <a:solidFill>
                          <a:schemeClr val="bg1"/>
                        </a:solidFill>
                        <a:latin typeface="Arial Narrow" panose="020B0606020202030204" pitchFamily="34" charset="0"/>
                      </a:endParaRPr>
                    </a:p>
                  </a:txBody>
                  <a:tcPr marL="0" marR="0" marT="0" marB="0" anchor="ctr">
                    <a:lnB w="38100" cmpd="sng">
                      <a:noFill/>
                    </a:lnB>
                    <a:solidFill>
                      <a:srgbClr val="224A68"/>
                    </a:solidFill>
                  </a:tcPr>
                </a:tc>
                <a:tc>
                  <a:txBody>
                    <a:bodyPr/>
                    <a:lstStyle/>
                    <a:p>
                      <a:pPr algn="ctr"/>
                      <a:r>
                        <a:rPr lang="fr-CA" sz="1600" noProof="0" dirty="0"/>
                        <a:t>NOTES</a:t>
                      </a:r>
                      <a:endParaRPr lang="fr-CA" sz="1600" noProof="0" dirty="0">
                        <a:solidFill>
                          <a:schemeClr val="bg1"/>
                        </a:solidFill>
                        <a:latin typeface="Arial Narrow" panose="020B0606020202030204" pitchFamily="34" charset="0"/>
                      </a:endParaRPr>
                    </a:p>
                  </a:txBody>
                  <a:tcPr marL="0" marR="0" marT="0" marB="0" anchor="ctr">
                    <a:lnB w="38100" cmpd="sng">
                      <a:noFill/>
                    </a:lnB>
                    <a:solidFill>
                      <a:srgbClr val="224A68"/>
                    </a:solidFill>
                  </a:tcPr>
                </a:tc>
                <a:extLst>
                  <a:ext uri="{0D108BD9-81ED-4DB2-BD59-A6C34878D82A}">
                    <a16:rowId xmlns:a16="http://schemas.microsoft.com/office/drawing/2014/main" val="869231602"/>
                  </a:ext>
                </a:extLst>
              </a:tr>
              <a:tr h="370840">
                <a:tc>
                  <a:txBody>
                    <a:bodyPr/>
                    <a:lstStyle/>
                    <a:p>
                      <a:pPr marL="72000"/>
                      <a:r>
                        <a:rPr lang="fr-CA" sz="1400" noProof="0" dirty="0"/>
                        <a:t>Gants</a:t>
                      </a:r>
                      <a:endParaRPr lang="fr-CA" sz="1400" noProof="0" dirty="0">
                        <a:latin typeface="Arial Narrow" panose="020B0606020202030204" pitchFamily="34" charset="0"/>
                      </a:endParaRPr>
                    </a:p>
                  </a:txBody>
                  <a:tcPr marL="97284" marR="97284"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400" noProof="0" dirty="0"/>
                        <a:t>600 000+</a:t>
                      </a:r>
                      <a:endParaRPr lang="fr-CA" sz="1400" noProof="0" dirty="0">
                        <a:latin typeface="Arial Narrow" panose="020B0606020202030204" pitchFamily="34" charset="0"/>
                      </a:endParaRPr>
                    </a:p>
                  </a:txBody>
                  <a:tcPr marL="97284" marR="97284"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r>
                        <a:rPr lang="fr-CA" sz="1400" noProof="0" dirty="0"/>
                        <a:t>En nitrile P/M/G/TG</a:t>
                      </a:r>
                      <a:endParaRPr lang="fr-CA" sz="1400" noProof="0" dirty="0">
                        <a:latin typeface="Arial Narrow" panose="020B0606020202030204" pitchFamily="34" charset="0"/>
                      </a:endParaRPr>
                    </a:p>
                  </a:txBody>
                  <a:tcPr marL="97284" marR="97284"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6654359"/>
                  </a:ext>
                </a:extLst>
              </a:tr>
              <a:tr h="370840">
                <a:tc>
                  <a:txBody>
                    <a:bodyPr/>
                    <a:lstStyle/>
                    <a:p>
                      <a:pPr marL="72000"/>
                      <a:r>
                        <a:rPr lang="fr-CA" sz="1400" noProof="0" dirty="0"/>
                        <a:t>Masques chirurgicaux</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400" noProof="0" dirty="0"/>
                        <a:t>600 000+</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fr-CA" sz="1400" noProof="0" dirty="0"/>
                        <a:t>De niveau 1 et pédiatriques</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756966"/>
                  </a:ext>
                </a:extLst>
              </a:tr>
              <a:tr h="370840">
                <a:tc>
                  <a:txBody>
                    <a:bodyPr/>
                    <a:lstStyle/>
                    <a:p>
                      <a:pPr marL="72000"/>
                      <a:r>
                        <a:rPr lang="fr-CA" sz="1400" noProof="0" dirty="0"/>
                        <a:t>Blouses</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400" noProof="0" dirty="0"/>
                        <a:t>10 000+</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fr-CA" sz="1400" noProof="0" dirty="0"/>
                        <a:t>Jetables</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7119997"/>
                  </a:ext>
                </a:extLst>
              </a:tr>
              <a:tr h="370840">
                <a:tc>
                  <a:txBody>
                    <a:bodyPr/>
                    <a:lstStyle/>
                    <a:p>
                      <a:pPr marL="72000"/>
                      <a:r>
                        <a:rPr lang="fr-CA" sz="1400" noProof="0" dirty="0"/>
                        <a:t>Désinfectants pour les mains</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400" noProof="0" dirty="0"/>
                        <a:t>80 000+</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fr-CA" sz="1400" noProof="0" dirty="0"/>
                        <a:t>Bouteilles</a:t>
                      </a:r>
                      <a:r>
                        <a:rPr lang="fr-CA" sz="1400" baseline="0" noProof="0" dirty="0"/>
                        <a:t> de </a:t>
                      </a:r>
                      <a:r>
                        <a:rPr lang="fr-CA" sz="1400" noProof="0" dirty="0"/>
                        <a:t>0 à 999 ml</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1293168"/>
                  </a:ext>
                </a:extLst>
              </a:tr>
              <a:tr h="370840">
                <a:tc>
                  <a:txBody>
                    <a:bodyPr/>
                    <a:lstStyle/>
                    <a:p>
                      <a:pPr marL="72000"/>
                      <a:r>
                        <a:rPr lang="fr-CA" sz="1400" noProof="0" dirty="0"/>
                        <a:t>Écrans</a:t>
                      </a:r>
                      <a:r>
                        <a:rPr lang="fr-CA" sz="1400" baseline="0" noProof="0" dirty="0"/>
                        <a:t> faciaux</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400" noProof="0" dirty="0"/>
                        <a:t>30 000+</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fr-CA" sz="1400" noProof="0" dirty="0"/>
                        <a:t>Jetables</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929481"/>
                  </a:ext>
                </a:extLst>
              </a:tr>
              <a:tr h="370840">
                <a:tc>
                  <a:txBody>
                    <a:bodyPr/>
                    <a:lstStyle/>
                    <a:p>
                      <a:pPr marL="72000"/>
                      <a:r>
                        <a:rPr lang="fr-CA" sz="1400" noProof="0" dirty="0"/>
                        <a:t>Lingettes désinfectantes</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400" noProof="0" dirty="0"/>
                        <a:t>40 000+</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fr-CA" sz="1400" noProof="0" dirty="0"/>
                        <a:t>Lingettes antiseptiques</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092637"/>
                  </a:ext>
                </a:extLst>
              </a:tr>
              <a:tr h="205546">
                <a:tc>
                  <a:txBody>
                    <a:bodyPr/>
                    <a:lstStyle/>
                    <a:p>
                      <a:pPr marL="72000"/>
                      <a:r>
                        <a:rPr lang="fr-CA" sz="1400" noProof="0" dirty="0"/>
                        <a:t>Autre EPI</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400" noProof="0" dirty="0"/>
                        <a:t>1 400+</a:t>
                      </a:r>
                      <a:endParaRPr lang="fr-CA" sz="1400" noProof="0" dirty="0">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a:r>
                        <a:rPr lang="fr-CA" sz="1400" noProof="0" dirty="0"/>
                        <a:t>Lunettes</a:t>
                      </a:r>
                      <a:r>
                        <a:rPr lang="fr-CA" sz="1400" baseline="0" noProof="0" dirty="0"/>
                        <a:t> de protection, couvre-chaussures et thermomètres</a:t>
                      </a:r>
                      <a:endParaRPr lang="fr-CA" sz="1400" strike="sngStrike" noProof="0" dirty="0">
                        <a:highlight>
                          <a:srgbClr val="FFFF00"/>
                        </a:highlight>
                        <a:latin typeface="Arial Narrow" panose="020B0606020202030204" pitchFamily="34" charset="0"/>
                      </a:endParaRPr>
                    </a:p>
                  </a:txBody>
                  <a:tcPr marL="97284" marR="9728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13669"/>
                  </a:ext>
                </a:extLst>
              </a:tr>
            </a:tbl>
          </a:graphicData>
        </a:graphic>
      </p:graphicFrame>
      <p:sp>
        <p:nvSpPr>
          <p:cNvPr id="2" name="TextBox 1">
            <a:extLst>
              <a:ext uri="{FF2B5EF4-FFF2-40B4-BE49-F238E27FC236}">
                <a16:creationId xmlns:a16="http://schemas.microsoft.com/office/drawing/2014/main" id="{8C7095DE-B2E2-40DC-A05F-0BA591919F2B}"/>
              </a:ext>
            </a:extLst>
          </p:cNvPr>
          <p:cNvSpPr txBox="1"/>
          <p:nvPr/>
        </p:nvSpPr>
        <p:spPr>
          <a:xfrm>
            <a:off x="347295" y="1264645"/>
            <a:ext cx="8330423" cy="1323439"/>
          </a:xfrm>
          <a:prstGeom prst="rect">
            <a:avLst/>
          </a:prstGeom>
          <a:noFill/>
        </p:spPr>
        <p:txBody>
          <a:bodyPr wrap="square" rtlCol="0">
            <a:spAutoFit/>
          </a:bodyPr>
          <a:lstStyle/>
          <a:p>
            <a:pPr marL="285750" indent="-285750">
              <a:buFont typeface="Arial" panose="020B0604020202020204" pitchFamily="34" charset="0"/>
              <a:buChar char="•"/>
            </a:pPr>
            <a:r>
              <a:rPr lang="fr-CA" sz="1600" dirty="0"/>
              <a:t>L’approvisionnement à l’entrepôt du secteur comprend les EPI achetés auprès de plusieurs sources.</a:t>
            </a:r>
          </a:p>
          <a:p>
            <a:pPr marL="285750" indent="-285750">
              <a:buFont typeface="Arial" panose="020B0604020202020204" pitchFamily="34" charset="0"/>
              <a:buChar char="•"/>
            </a:pPr>
            <a:r>
              <a:rPr lang="fr-CA" sz="1600" dirty="0"/>
              <a:t>La capacité de l’entrepôt du secteur est continuellement en expansion de manière à inclure de nouvelles classes d’EPI, dont des masques en tissu, afin de faciliter la réouverture de la province.</a:t>
            </a:r>
          </a:p>
        </p:txBody>
      </p:sp>
    </p:spTree>
    <p:extLst>
      <p:ext uri="{BB962C8B-B14F-4D97-AF65-F5344CB8AC3E}">
        <p14:creationId xmlns:p14="http://schemas.microsoft.com/office/powerpoint/2010/main" val="195711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87E5-C4A8-4ACD-96E9-F00C55DF426A}"/>
              </a:ext>
            </a:extLst>
          </p:cNvPr>
          <p:cNvSpPr>
            <a:spLocks noGrp="1"/>
          </p:cNvSpPr>
          <p:nvPr>
            <p:ph type="title"/>
          </p:nvPr>
        </p:nvSpPr>
        <p:spPr>
          <a:xfrm>
            <a:off x="347295" y="167908"/>
            <a:ext cx="8456735" cy="674780"/>
          </a:xfrm>
        </p:spPr>
        <p:txBody>
          <a:bodyPr>
            <a:noAutofit/>
          </a:bodyPr>
          <a:lstStyle/>
          <a:p>
            <a:r>
              <a:rPr lang="fr-CA" dirty="0"/>
              <a:t>Évaluation des risques à l’établissement pour les habitations collectives</a:t>
            </a:r>
          </a:p>
        </p:txBody>
      </p:sp>
      <p:sp>
        <p:nvSpPr>
          <p:cNvPr id="5" name="Slide Number Placeholder 4">
            <a:extLst>
              <a:ext uri="{FF2B5EF4-FFF2-40B4-BE49-F238E27FC236}">
                <a16:creationId xmlns:a16="http://schemas.microsoft.com/office/drawing/2014/main" id="{47612D30-4532-476F-A99F-6426279689BB}"/>
              </a:ext>
            </a:extLst>
          </p:cNvPr>
          <p:cNvSpPr>
            <a:spLocks noGrp="1"/>
          </p:cNvSpPr>
          <p:nvPr>
            <p:ph type="sldNum" sz="quarter" idx="12"/>
          </p:nvPr>
        </p:nvSpPr>
        <p:spPr/>
        <p:txBody>
          <a:bodyPr/>
          <a:lstStyle/>
          <a:p>
            <a:fld id="{9CAA33A2-411E-8443-83D0-3263C24E97A5}" type="slidenum">
              <a:rPr lang="fr-CA" smtClean="0"/>
              <a:pPr/>
              <a:t>12</a:t>
            </a:fld>
            <a:endParaRPr lang="fr-CA" dirty="0"/>
          </a:p>
        </p:txBody>
      </p:sp>
      <p:sp>
        <p:nvSpPr>
          <p:cNvPr id="6" name="Footer Placeholder 5">
            <a:extLst>
              <a:ext uri="{FF2B5EF4-FFF2-40B4-BE49-F238E27FC236}">
                <a16:creationId xmlns:a16="http://schemas.microsoft.com/office/drawing/2014/main" id="{34CE4A0F-5354-42A1-87BC-BDF7358F45AD}"/>
              </a:ext>
            </a:extLst>
          </p:cNvPr>
          <p:cNvSpPr>
            <a:spLocks noGrp="1"/>
          </p:cNvSpPr>
          <p:nvPr>
            <p:ph type="ftr" sz="quarter" idx="11"/>
          </p:nvPr>
        </p:nvSpPr>
        <p:spPr>
          <a:xfrm>
            <a:off x="740175" y="6364704"/>
            <a:ext cx="2518163" cy="628938"/>
          </a:xfrm>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cs typeface="Calibri"/>
              </a:rPr>
              <a:t> </a:t>
            </a:r>
            <a:endParaRPr lang="fr-CA" dirty="0"/>
          </a:p>
        </p:txBody>
      </p:sp>
      <p:sp>
        <p:nvSpPr>
          <p:cNvPr id="7" name="Oval 6">
            <a:extLst>
              <a:ext uri="{FF2B5EF4-FFF2-40B4-BE49-F238E27FC236}">
                <a16:creationId xmlns:a16="http://schemas.microsoft.com/office/drawing/2014/main" id="{06F22D65-C0AA-4C25-B5C2-CE07D311F860}"/>
              </a:ext>
            </a:extLst>
          </p:cNvPr>
          <p:cNvSpPr/>
          <p:nvPr/>
        </p:nvSpPr>
        <p:spPr>
          <a:xfrm>
            <a:off x="373655" y="2262910"/>
            <a:ext cx="936000" cy="936000"/>
          </a:xfrm>
          <a:prstGeom prst="ellipse">
            <a:avLst/>
          </a:prstGeom>
          <a:solidFill>
            <a:schemeClr val="tx2"/>
          </a:solidFill>
          <a:ln>
            <a:solidFill>
              <a:srgbClr val="22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Oval 7">
            <a:extLst>
              <a:ext uri="{FF2B5EF4-FFF2-40B4-BE49-F238E27FC236}">
                <a16:creationId xmlns:a16="http://schemas.microsoft.com/office/drawing/2014/main" id="{BC881E22-7253-4BB2-99B0-926584EDCAA7}"/>
              </a:ext>
            </a:extLst>
          </p:cNvPr>
          <p:cNvSpPr/>
          <p:nvPr/>
        </p:nvSpPr>
        <p:spPr>
          <a:xfrm>
            <a:off x="355078" y="3492061"/>
            <a:ext cx="936000" cy="936000"/>
          </a:xfrm>
          <a:prstGeom prst="ellipse">
            <a:avLst/>
          </a:prstGeom>
          <a:solidFill>
            <a:schemeClr val="tx2"/>
          </a:solidFill>
          <a:ln>
            <a:solidFill>
              <a:srgbClr val="22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Oval 8">
            <a:extLst>
              <a:ext uri="{FF2B5EF4-FFF2-40B4-BE49-F238E27FC236}">
                <a16:creationId xmlns:a16="http://schemas.microsoft.com/office/drawing/2014/main" id="{B72BEFEC-C529-4A70-955C-C8AE3676A93A}"/>
              </a:ext>
            </a:extLst>
          </p:cNvPr>
          <p:cNvSpPr/>
          <p:nvPr/>
        </p:nvSpPr>
        <p:spPr>
          <a:xfrm>
            <a:off x="388725" y="4835279"/>
            <a:ext cx="936000" cy="936000"/>
          </a:xfrm>
          <a:prstGeom prst="ellipse">
            <a:avLst/>
          </a:prstGeom>
          <a:solidFill>
            <a:schemeClr val="tx2"/>
          </a:solidFill>
          <a:ln>
            <a:solidFill>
              <a:srgbClr val="22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0" name="Picture 9">
            <a:extLst>
              <a:ext uri="{FF2B5EF4-FFF2-40B4-BE49-F238E27FC236}">
                <a16:creationId xmlns:a16="http://schemas.microsoft.com/office/drawing/2014/main" id="{1CF71B49-FDE2-4692-9814-ECE54947F458}"/>
              </a:ext>
            </a:extLst>
          </p:cNvPr>
          <p:cNvPicPr>
            <a:picLocks noChangeAspect="1"/>
          </p:cNvPicPr>
          <p:nvPr/>
        </p:nvPicPr>
        <p:blipFill>
          <a:blip r:embed="rId3"/>
          <a:stretch>
            <a:fillRect/>
          </a:stretch>
        </p:blipFill>
        <p:spPr>
          <a:xfrm>
            <a:off x="385975" y="2229562"/>
            <a:ext cx="936000" cy="936000"/>
          </a:xfrm>
          <a:prstGeom prst="rect">
            <a:avLst/>
          </a:prstGeom>
        </p:spPr>
      </p:pic>
      <p:pic>
        <p:nvPicPr>
          <p:cNvPr id="11" name="Picture 10">
            <a:extLst>
              <a:ext uri="{FF2B5EF4-FFF2-40B4-BE49-F238E27FC236}">
                <a16:creationId xmlns:a16="http://schemas.microsoft.com/office/drawing/2014/main" id="{D2EBDE0E-7167-4542-9908-377AD89F9BEB}"/>
              </a:ext>
            </a:extLst>
          </p:cNvPr>
          <p:cNvPicPr>
            <a:picLocks noChangeAspect="1"/>
          </p:cNvPicPr>
          <p:nvPr/>
        </p:nvPicPr>
        <p:blipFill>
          <a:blip r:embed="rId4"/>
          <a:stretch>
            <a:fillRect/>
          </a:stretch>
        </p:blipFill>
        <p:spPr>
          <a:xfrm>
            <a:off x="367975" y="3466473"/>
            <a:ext cx="936000" cy="936000"/>
          </a:xfrm>
          <a:prstGeom prst="rect">
            <a:avLst/>
          </a:prstGeom>
        </p:spPr>
      </p:pic>
      <p:pic>
        <p:nvPicPr>
          <p:cNvPr id="12" name="Picture 11">
            <a:extLst>
              <a:ext uri="{FF2B5EF4-FFF2-40B4-BE49-F238E27FC236}">
                <a16:creationId xmlns:a16="http://schemas.microsoft.com/office/drawing/2014/main" id="{A0A98AE5-2C88-4EB9-8C08-0267B7D4DBE1}"/>
              </a:ext>
            </a:extLst>
          </p:cNvPr>
          <p:cNvPicPr>
            <a:picLocks noChangeAspect="1"/>
          </p:cNvPicPr>
          <p:nvPr/>
        </p:nvPicPr>
        <p:blipFill>
          <a:blip r:embed="rId5"/>
          <a:stretch>
            <a:fillRect/>
          </a:stretch>
        </p:blipFill>
        <p:spPr>
          <a:xfrm>
            <a:off x="415699" y="4835279"/>
            <a:ext cx="936000" cy="936000"/>
          </a:xfrm>
          <a:prstGeom prst="rect">
            <a:avLst/>
          </a:prstGeom>
        </p:spPr>
      </p:pic>
      <p:sp>
        <p:nvSpPr>
          <p:cNvPr id="13" name="Rectangle 12">
            <a:extLst>
              <a:ext uri="{FF2B5EF4-FFF2-40B4-BE49-F238E27FC236}">
                <a16:creationId xmlns:a16="http://schemas.microsoft.com/office/drawing/2014/main" id="{0AADB65D-904C-4740-80AA-E46DB6B17F80}"/>
              </a:ext>
            </a:extLst>
          </p:cNvPr>
          <p:cNvSpPr/>
          <p:nvPr/>
        </p:nvSpPr>
        <p:spPr>
          <a:xfrm>
            <a:off x="415699" y="1256197"/>
            <a:ext cx="8839199" cy="823302"/>
          </a:xfrm>
          <a:prstGeom prst="rect">
            <a:avLst/>
          </a:prstGeom>
        </p:spPr>
        <p:txBody>
          <a:bodyPr wrap="square">
            <a:spAutoFit/>
          </a:bodyPr>
          <a:lstStyle/>
          <a:p>
            <a:pPr>
              <a:lnSpc>
                <a:spcPts val="1900"/>
              </a:lnSpc>
              <a:spcBef>
                <a:spcPts val="0"/>
              </a:spcBef>
              <a:spcAft>
                <a:spcPts val="1000"/>
              </a:spcAft>
            </a:pPr>
            <a:r>
              <a:rPr lang="fr-CA" dirty="0">
                <a:ea typeface="Arial" panose="020B0604020202020204" pitchFamily="34" charset="0"/>
                <a:cs typeface="Arial" panose="020B0604020202020204" pitchFamily="34" charset="0"/>
              </a:rPr>
              <a:t>Afin de soutenir et d’aborder les objectifs du Plan d’action contre la COVID-19 pour les personnes vulnérables, des activités de sensibilisation ciblées avec les fournisseurs de services résidentiels sont personnalisées afin de faciliter les efforts suivants :</a:t>
            </a:r>
          </a:p>
        </p:txBody>
      </p:sp>
      <p:sp>
        <p:nvSpPr>
          <p:cNvPr id="14" name="Rectangle 13">
            <a:extLst>
              <a:ext uri="{FF2B5EF4-FFF2-40B4-BE49-F238E27FC236}">
                <a16:creationId xmlns:a16="http://schemas.microsoft.com/office/drawing/2014/main" id="{1AAE6C37-40CE-4BDE-99E8-4DC871160A4A}"/>
              </a:ext>
            </a:extLst>
          </p:cNvPr>
          <p:cNvSpPr/>
          <p:nvPr/>
        </p:nvSpPr>
        <p:spPr>
          <a:xfrm>
            <a:off x="1499108" y="2404082"/>
            <a:ext cx="7252448" cy="710707"/>
          </a:xfrm>
          <a:prstGeom prst="rect">
            <a:avLst/>
          </a:prstGeom>
        </p:spPr>
        <p:txBody>
          <a:bodyPr wrap="square" tIns="0" bIns="0">
            <a:noAutofit/>
          </a:bodyPr>
          <a:lstStyle/>
          <a:p>
            <a:pPr marL="0" lvl="2">
              <a:lnSpc>
                <a:spcPct val="115000"/>
              </a:lnSpc>
              <a:spcAft>
                <a:spcPts val="1000"/>
              </a:spcAft>
            </a:pPr>
            <a:r>
              <a:rPr lang="fr-CA" sz="1700" dirty="0">
                <a:ea typeface="Arial" panose="020B0604020202020204" pitchFamily="34" charset="0"/>
                <a:cs typeface="Arial" panose="020B0604020202020204" pitchFamily="34" charset="0"/>
              </a:rPr>
              <a:t>Repérer les situations où il y a des risques accrus de contribuer à une éclosion de COVID-19 ou d’en provoquer une.</a:t>
            </a:r>
          </a:p>
        </p:txBody>
      </p:sp>
      <p:sp>
        <p:nvSpPr>
          <p:cNvPr id="15" name="Rectangle 14">
            <a:extLst>
              <a:ext uri="{FF2B5EF4-FFF2-40B4-BE49-F238E27FC236}">
                <a16:creationId xmlns:a16="http://schemas.microsoft.com/office/drawing/2014/main" id="{4F50CB63-54C6-4C98-BFF1-352B9121965C}"/>
              </a:ext>
            </a:extLst>
          </p:cNvPr>
          <p:cNvSpPr/>
          <p:nvPr/>
        </p:nvSpPr>
        <p:spPr>
          <a:xfrm>
            <a:off x="1499108" y="3412052"/>
            <a:ext cx="7252447" cy="646331"/>
          </a:xfrm>
          <a:prstGeom prst="rect">
            <a:avLst/>
          </a:prstGeom>
        </p:spPr>
        <p:txBody>
          <a:bodyPr wrap="square" tIns="0" bIns="0">
            <a:noAutofit/>
          </a:bodyPr>
          <a:lstStyle/>
          <a:p>
            <a:pPr marL="0" lvl="2"/>
            <a:r>
              <a:rPr lang="fr-CA" sz="1700" dirty="0">
                <a:ea typeface="Arial" panose="020B0604020202020204" pitchFamily="34" charset="0"/>
                <a:cs typeface="Arial" panose="020B0604020202020204" pitchFamily="34" charset="0"/>
              </a:rPr>
              <a:t>À l’aide des mécanismes disponibles, poursuivre la mobilisation sur la prévention, la gestion des éclosions et les ressources.</a:t>
            </a:r>
          </a:p>
        </p:txBody>
      </p:sp>
      <p:sp>
        <p:nvSpPr>
          <p:cNvPr id="16" name="Rectangle 15">
            <a:extLst>
              <a:ext uri="{FF2B5EF4-FFF2-40B4-BE49-F238E27FC236}">
                <a16:creationId xmlns:a16="http://schemas.microsoft.com/office/drawing/2014/main" id="{3FF5BD7F-4577-4FC9-8BC8-A9F695F507D2}"/>
              </a:ext>
            </a:extLst>
          </p:cNvPr>
          <p:cNvSpPr/>
          <p:nvPr/>
        </p:nvSpPr>
        <p:spPr>
          <a:xfrm>
            <a:off x="1499108" y="4203381"/>
            <a:ext cx="7644892" cy="1656000"/>
          </a:xfrm>
          <a:prstGeom prst="rect">
            <a:avLst/>
          </a:prstGeom>
        </p:spPr>
        <p:txBody>
          <a:bodyPr wrap="square" tIns="0" bIns="0">
            <a:noAutofit/>
          </a:bodyPr>
          <a:lstStyle/>
          <a:p>
            <a:pPr marL="0" lvl="1"/>
            <a:r>
              <a:rPr lang="fr-CA" sz="1700" dirty="0">
                <a:ea typeface="Arial" panose="020B0604020202020204" pitchFamily="34" charset="0"/>
                <a:cs typeface="Arial" panose="020B0604020202020204" pitchFamily="34" charset="0"/>
              </a:rPr>
              <a:t>Agir ou intervenir afin de prévenir et/ou d’atténuer l’impact des éclosions de COVID-19 potentielles. Cela comprend les efforts liés aux aspects suivants :</a:t>
            </a:r>
            <a:endParaRPr lang="fr-CA" sz="1700" dirty="0">
              <a:cs typeface="Arial" panose="020B0604020202020204" pitchFamily="34" charset="0"/>
            </a:endParaRPr>
          </a:p>
          <a:p>
            <a:pPr marL="504000" indent="-457200">
              <a:buFont typeface="Wingdings" panose="05000000000000000000" pitchFamily="2" charset="2"/>
              <a:buChar char="§"/>
            </a:pPr>
            <a:r>
              <a:rPr lang="fr-CA" sz="1700" dirty="0">
                <a:ea typeface="Arial" panose="020B0604020202020204" pitchFamily="34" charset="0"/>
                <a:cs typeface="Arial" panose="020B0604020202020204" pitchFamily="34" charset="0"/>
              </a:rPr>
              <a:t>La prévention – en améliorant le dépistage et en réduisant l’exposition afin de prévenir la propagation </a:t>
            </a:r>
          </a:p>
          <a:p>
            <a:pPr marL="504000" indent="-457200">
              <a:buFont typeface="Wingdings" panose="05000000000000000000" pitchFamily="2" charset="2"/>
              <a:buChar char="§"/>
            </a:pPr>
            <a:r>
              <a:rPr lang="fr-CA" sz="1700" dirty="0">
                <a:ea typeface="Arial" panose="020B0604020202020204" pitchFamily="34" charset="0"/>
                <a:cs typeface="Arial" panose="020B0604020202020204" pitchFamily="34" charset="0"/>
              </a:rPr>
              <a:t>La lutte contre les infections – en gérant les éclosions et en limitant la propagation</a:t>
            </a:r>
          </a:p>
          <a:p>
            <a:pPr marL="504000" indent="-457200">
              <a:buFont typeface="Wingdings" panose="05000000000000000000" pitchFamily="2" charset="2"/>
              <a:buChar char="§"/>
            </a:pPr>
            <a:r>
              <a:rPr lang="fr-CA" sz="1700" dirty="0">
                <a:ea typeface="Arial" panose="020B0604020202020204" pitchFamily="34" charset="0"/>
                <a:cs typeface="Arial" panose="020B0604020202020204" pitchFamily="34" charset="0"/>
              </a:rPr>
              <a:t>Le maintien du personnel existant et la gestion des pénuries de travailleurs essentiels</a:t>
            </a:r>
            <a:endParaRPr lang="fr-CA" sz="1700" dirty="0">
              <a:cs typeface="Arial" panose="020B0604020202020204" pitchFamily="34" charset="0"/>
            </a:endParaRPr>
          </a:p>
        </p:txBody>
      </p:sp>
    </p:spTree>
    <p:extLst>
      <p:ext uri="{BB962C8B-B14F-4D97-AF65-F5344CB8AC3E}">
        <p14:creationId xmlns:p14="http://schemas.microsoft.com/office/powerpoint/2010/main" val="429105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84DB-DB14-480B-ABC1-CA7C285E4AB5}"/>
              </a:ext>
            </a:extLst>
          </p:cNvPr>
          <p:cNvSpPr>
            <a:spLocks noGrp="1"/>
          </p:cNvSpPr>
          <p:nvPr>
            <p:ph type="title"/>
          </p:nvPr>
        </p:nvSpPr>
        <p:spPr>
          <a:xfrm>
            <a:off x="330835" y="175229"/>
            <a:ext cx="8456735" cy="704966"/>
          </a:xfrm>
        </p:spPr>
        <p:txBody>
          <a:bodyPr>
            <a:normAutofit/>
          </a:bodyPr>
          <a:lstStyle/>
          <a:p>
            <a:r>
              <a:rPr lang="fr-CA" dirty="0"/>
              <a:t>Liens et prochaines étapes</a:t>
            </a:r>
          </a:p>
        </p:txBody>
      </p:sp>
      <p:sp>
        <p:nvSpPr>
          <p:cNvPr id="3" name="Footer Placeholder 25">
            <a:extLst>
              <a:ext uri="{FF2B5EF4-FFF2-40B4-BE49-F238E27FC236}">
                <a16:creationId xmlns:a16="http://schemas.microsoft.com/office/drawing/2014/main" id="{447F658E-585F-498F-A63B-DFE056F90DF9}"/>
              </a:ext>
            </a:extLst>
          </p:cNvPr>
          <p:cNvSpPr txBox="1">
            <a:spLocks/>
          </p:cNvSpPr>
          <p:nvPr/>
        </p:nvSpPr>
        <p:spPr>
          <a:xfrm>
            <a:off x="861645" y="6276602"/>
            <a:ext cx="2518163" cy="5051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CA" sz="1050" dirty="0">
                <a:solidFill>
                  <a:srgbClr val="000000"/>
                </a:solidFill>
                <a:cs typeface="Calibri"/>
              </a:rPr>
              <a:t>Document d’orientation sur la COVID-19 :</a:t>
            </a:r>
          </a:p>
          <a:p>
            <a:pPr lvl="0"/>
            <a:r>
              <a:rPr lang="fr-CA" sz="1050" dirty="0">
                <a:solidFill>
                  <a:srgbClr val="000000"/>
                </a:solidFill>
                <a:cs typeface="Calibri"/>
              </a:rPr>
              <a:t>Habitation collective pour les populations vulnérables</a:t>
            </a:r>
            <a:endParaRPr lang="fr-CA" sz="1050" dirty="0">
              <a:solidFill>
                <a:srgbClr val="000000"/>
              </a:solidFill>
            </a:endParaRPr>
          </a:p>
          <a:p>
            <a:r>
              <a:rPr lang="fr-CA" sz="1200" dirty="0"/>
              <a:t> </a:t>
            </a:r>
          </a:p>
        </p:txBody>
      </p:sp>
      <p:sp>
        <p:nvSpPr>
          <p:cNvPr id="4" name="Slide Number Placeholder 3">
            <a:extLst>
              <a:ext uri="{FF2B5EF4-FFF2-40B4-BE49-F238E27FC236}">
                <a16:creationId xmlns:a16="http://schemas.microsoft.com/office/drawing/2014/main" id="{7E3D30E0-ABFC-48AB-8D1B-076B2B726466}"/>
              </a:ext>
            </a:extLst>
          </p:cNvPr>
          <p:cNvSpPr>
            <a:spLocks noGrp="1"/>
          </p:cNvSpPr>
          <p:nvPr>
            <p:ph type="sldNum" sz="quarter" idx="12"/>
          </p:nvPr>
        </p:nvSpPr>
        <p:spPr/>
        <p:txBody>
          <a:bodyPr/>
          <a:lstStyle/>
          <a:p>
            <a:fld id="{9CAA33A2-411E-8443-83D0-3263C24E97A5}" type="slidenum">
              <a:rPr lang="fr-CA" smtClean="0"/>
              <a:pPr/>
              <a:t>13</a:t>
            </a:fld>
            <a:endParaRPr lang="fr-CA" dirty="0"/>
          </a:p>
        </p:txBody>
      </p:sp>
      <p:sp>
        <p:nvSpPr>
          <p:cNvPr id="5" name="Content Placeholder 2">
            <a:extLst>
              <a:ext uri="{FF2B5EF4-FFF2-40B4-BE49-F238E27FC236}">
                <a16:creationId xmlns:a16="http://schemas.microsoft.com/office/drawing/2014/main" id="{EF75E3FC-8F28-4A67-9FEE-2C8C49B5AC18}"/>
              </a:ext>
            </a:extLst>
          </p:cNvPr>
          <p:cNvSpPr>
            <a:spLocks noGrp="1"/>
          </p:cNvSpPr>
          <p:nvPr>
            <p:ph idx="1"/>
          </p:nvPr>
        </p:nvSpPr>
        <p:spPr>
          <a:xfrm>
            <a:off x="356430" y="880194"/>
            <a:ext cx="8456735" cy="5396407"/>
          </a:xfrm>
        </p:spPr>
        <p:txBody>
          <a:bodyPr>
            <a:normAutofit fontScale="92500"/>
          </a:bodyPr>
          <a:lstStyle/>
          <a:p>
            <a:pPr marL="342900" indent="-342900">
              <a:lnSpc>
                <a:spcPct val="110000"/>
              </a:lnSpc>
              <a:spcBef>
                <a:spcPts val="600"/>
              </a:spcBef>
              <a:buClrTx/>
              <a:buFont typeface="Wingdings" panose="05000000000000000000" pitchFamily="2" charset="2"/>
              <a:buChar char="§"/>
            </a:pPr>
            <a:r>
              <a:rPr lang="fr-CA" dirty="0">
                <a:cs typeface="Arial" panose="020B0604020202020204" pitchFamily="34" charset="0"/>
              </a:rPr>
              <a:t>Le processus d’évaluation des risques a permis de :</a:t>
            </a:r>
          </a:p>
          <a:p>
            <a:pPr marL="1028700" lvl="1" indent="-342900">
              <a:lnSpc>
                <a:spcPct val="110000"/>
              </a:lnSpc>
              <a:spcBef>
                <a:spcPts val="600"/>
              </a:spcBef>
              <a:buClrTx/>
              <a:buFont typeface="Wingdings" panose="05000000000000000000" pitchFamily="2" charset="2"/>
              <a:buChar char="§"/>
            </a:pPr>
            <a:r>
              <a:rPr lang="fr-CA" dirty="0"/>
              <a:t>créer une structure pour les discussions courantes et collaboratives entre le Ministère et les organismes qui portent sur la gestion des risques de façon continue</a:t>
            </a:r>
          </a:p>
          <a:p>
            <a:pPr marL="1028700" lvl="1" indent="-342900">
              <a:lnSpc>
                <a:spcPct val="110000"/>
              </a:lnSpc>
              <a:spcBef>
                <a:spcPts val="600"/>
              </a:spcBef>
              <a:buClrTx/>
              <a:buFont typeface="Wingdings" panose="05000000000000000000" pitchFamily="2" charset="2"/>
              <a:buChar char="§"/>
            </a:pPr>
            <a:r>
              <a:rPr lang="fr-CA" dirty="0">
                <a:cs typeface="Arial" panose="020B0604020202020204" pitchFamily="34" charset="0"/>
              </a:rPr>
              <a:t>nous positionner afin de nous préparer pour les vagues d’éclosions subséquentes</a:t>
            </a:r>
          </a:p>
          <a:p>
            <a:pPr marL="1028700" lvl="1" indent="-342900">
              <a:lnSpc>
                <a:spcPct val="110000"/>
              </a:lnSpc>
              <a:spcBef>
                <a:spcPts val="600"/>
              </a:spcBef>
              <a:buClrTx/>
              <a:buFont typeface="Wingdings" panose="05000000000000000000" pitchFamily="2" charset="2"/>
              <a:buChar char="§"/>
            </a:pPr>
            <a:endParaRPr lang="fr-CA" dirty="0">
              <a:cs typeface="Arial" panose="020B0604020202020204" pitchFamily="34" charset="0"/>
            </a:endParaRPr>
          </a:p>
          <a:p>
            <a:pPr marL="342900" indent="-342900">
              <a:lnSpc>
                <a:spcPct val="110000"/>
              </a:lnSpc>
              <a:spcBef>
                <a:spcPts val="600"/>
              </a:spcBef>
              <a:buClrTx/>
              <a:buFont typeface="Wingdings" panose="05000000000000000000" pitchFamily="2" charset="2"/>
              <a:buChar char="§"/>
            </a:pPr>
            <a:r>
              <a:rPr lang="fr-CA" dirty="0"/>
              <a:t>Le personnel des programmes du Ministère continuera de s’entretenir avec les organismes afin de leur donner un coup de main avec les ressources qui peuvent contribuer à atténuer les vulnérabilités (p. ex. un accès aux ressources des bureaux de santé publique et la capacité de prêter assistance dans le cadre des activités de prévention et de lutte ou de planification de la gestion des éclosions).</a:t>
            </a:r>
          </a:p>
          <a:p>
            <a:pPr>
              <a:lnSpc>
                <a:spcPct val="110000"/>
              </a:lnSpc>
              <a:spcBef>
                <a:spcPts val="600"/>
              </a:spcBef>
              <a:buClrTx/>
            </a:pPr>
            <a:endParaRPr lang="fr-CA" dirty="0"/>
          </a:p>
          <a:p>
            <a:pPr marL="342900" indent="-342900">
              <a:lnSpc>
                <a:spcPct val="110000"/>
              </a:lnSpc>
              <a:spcBef>
                <a:spcPts val="600"/>
              </a:spcBef>
              <a:buClrTx/>
              <a:buFont typeface="Wingdings" panose="05000000000000000000" pitchFamily="2" charset="2"/>
              <a:buChar char="§"/>
            </a:pPr>
            <a:r>
              <a:rPr lang="fr-CA" dirty="0">
                <a:cs typeface="Arial" panose="020B0604020202020204" pitchFamily="34" charset="0"/>
              </a:rPr>
              <a:t>Des activités de sensibilisation ont eu lieu pour les services aux personnes ayant une déficience intellectuelle, les services de lutte contre la violence faite aux femmes et contre la traite des personnes ainsi que pour les bénéficiaires de paiements de transfert qui offrent des services d’intervention. Une évaluation des risques dans les foyers pour enfants est également en cours d’élaboration.</a:t>
            </a:r>
            <a:endParaRPr lang="fr-CA" dirty="0"/>
          </a:p>
          <a:p>
            <a:pPr marL="228600" marR="0">
              <a:spcBef>
                <a:spcPts val="0"/>
              </a:spcBef>
              <a:spcAft>
                <a:spcPts val="0"/>
              </a:spcAft>
            </a:pPr>
            <a:endParaRPr lang="fr-CA" dirty="0">
              <a:latin typeface="Arial" panose="020B0604020202020204" pitchFamily="34" charset="0"/>
              <a:ea typeface="Times New Roman" panose="02020603050405020304" pitchFamily="18" charset="0"/>
              <a:cs typeface="Times New Roman" panose="02020603050405020304" pitchFamily="18" charset="0"/>
            </a:endParaRPr>
          </a:p>
          <a:p>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43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8BC7AE-28E1-493A-95DD-E824C042EFB3}"/>
              </a:ext>
            </a:extLst>
          </p:cNvPr>
          <p:cNvSpPr>
            <a:spLocks noGrp="1"/>
          </p:cNvSpPr>
          <p:nvPr>
            <p:ph type="title"/>
          </p:nvPr>
        </p:nvSpPr>
        <p:spPr>
          <a:xfrm>
            <a:off x="171450" y="423347"/>
            <a:ext cx="8762999" cy="1214384"/>
          </a:xfrm>
        </p:spPr>
        <p:txBody>
          <a:bodyPr>
            <a:normAutofit/>
          </a:bodyPr>
          <a:lstStyle/>
          <a:p>
            <a:r>
              <a:rPr lang="fr-CA" dirty="0"/>
              <a:t>Examen du document d’orientation et de la DIRECTIVE OPÉRATIONNELLE DU </a:t>
            </a:r>
            <a:r>
              <a:rPr lang="fr-CA" dirty="0" err="1"/>
              <a:t>MSESC</a:t>
            </a:r>
            <a:endParaRPr lang="fr-CA" dirty="0"/>
          </a:p>
        </p:txBody>
      </p:sp>
      <p:sp>
        <p:nvSpPr>
          <p:cNvPr id="8" name="TextBox 7">
            <a:extLst>
              <a:ext uri="{FF2B5EF4-FFF2-40B4-BE49-F238E27FC236}">
                <a16:creationId xmlns:a16="http://schemas.microsoft.com/office/drawing/2014/main" id="{022FF1D6-D430-4F7D-A113-53CC7A181334}"/>
              </a:ext>
            </a:extLst>
          </p:cNvPr>
          <p:cNvSpPr txBox="1"/>
          <p:nvPr/>
        </p:nvSpPr>
        <p:spPr>
          <a:xfrm>
            <a:off x="166625" y="1584670"/>
            <a:ext cx="720000" cy="584775"/>
          </a:xfrm>
          <a:prstGeom prst="rect">
            <a:avLst/>
          </a:prstGeom>
          <a:noFill/>
        </p:spPr>
        <p:txBody>
          <a:bodyPr wrap="square" rtlCol="0">
            <a:spAutoFit/>
          </a:bodyPr>
          <a:lstStyle/>
          <a:p>
            <a:r>
              <a:rPr lang="fr-CA" sz="3200" b="1" dirty="0">
                <a:solidFill>
                  <a:schemeClr val="tx1">
                    <a:lumMod val="50000"/>
                    <a:lumOff val="50000"/>
                  </a:schemeClr>
                </a:solidFill>
              </a:rPr>
              <a:t>01</a:t>
            </a:r>
            <a:endParaRPr lang="fr-CA" sz="1400" b="1" dirty="0">
              <a:solidFill>
                <a:schemeClr val="tx1">
                  <a:lumMod val="50000"/>
                  <a:lumOff val="50000"/>
                </a:schemeClr>
              </a:solidFill>
            </a:endParaRPr>
          </a:p>
        </p:txBody>
      </p:sp>
      <p:sp>
        <p:nvSpPr>
          <p:cNvPr id="9" name="TextBox 8">
            <a:extLst>
              <a:ext uri="{FF2B5EF4-FFF2-40B4-BE49-F238E27FC236}">
                <a16:creationId xmlns:a16="http://schemas.microsoft.com/office/drawing/2014/main" id="{1573D8A0-0129-4472-901D-AD592CF96D70}"/>
              </a:ext>
            </a:extLst>
          </p:cNvPr>
          <p:cNvSpPr txBox="1"/>
          <p:nvPr/>
        </p:nvSpPr>
        <p:spPr>
          <a:xfrm>
            <a:off x="886624" y="1723169"/>
            <a:ext cx="6840055" cy="307777"/>
          </a:xfrm>
          <a:prstGeom prst="rect">
            <a:avLst/>
          </a:prstGeom>
          <a:noFill/>
        </p:spPr>
        <p:txBody>
          <a:bodyPr wrap="square" lIns="0" tIns="0" rIns="0" bIns="0" rtlCol="0">
            <a:spAutoFit/>
          </a:bodyPr>
          <a:lstStyle/>
          <a:p>
            <a:pPr lvl="0">
              <a:spcAft>
                <a:spcPts val="1200"/>
              </a:spcAft>
            </a:pPr>
            <a:r>
              <a:rPr lang="fr-CA" sz="2000" b="1" dirty="0">
                <a:solidFill>
                  <a:srgbClr val="224A68"/>
                </a:solidFill>
              </a:rPr>
              <a:t>Renseignements généraux et activités de planification</a:t>
            </a:r>
          </a:p>
        </p:txBody>
      </p:sp>
      <p:sp>
        <p:nvSpPr>
          <p:cNvPr id="10" name="TextBox 9">
            <a:extLst>
              <a:ext uri="{FF2B5EF4-FFF2-40B4-BE49-F238E27FC236}">
                <a16:creationId xmlns:a16="http://schemas.microsoft.com/office/drawing/2014/main" id="{7E8D7D42-F708-497C-912A-C3CACF188675}"/>
              </a:ext>
            </a:extLst>
          </p:cNvPr>
          <p:cNvSpPr txBox="1"/>
          <p:nvPr/>
        </p:nvSpPr>
        <p:spPr>
          <a:xfrm>
            <a:off x="166625" y="2109179"/>
            <a:ext cx="720000" cy="584775"/>
          </a:xfrm>
          <a:prstGeom prst="rect">
            <a:avLst/>
          </a:prstGeom>
          <a:noFill/>
        </p:spPr>
        <p:txBody>
          <a:bodyPr wrap="square" rtlCol="0">
            <a:spAutoFit/>
          </a:bodyPr>
          <a:lstStyle/>
          <a:p>
            <a:r>
              <a:rPr lang="fr-CA" sz="3200" b="1" dirty="0">
                <a:solidFill>
                  <a:schemeClr val="tx1">
                    <a:lumMod val="50000"/>
                    <a:lumOff val="50000"/>
                  </a:schemeClr>
                </a:solidFill>
              </a:rPr>
              <a:t>02</a:t>
            </a:r>
            <a:endParaRPr lang="fr-CA" sz="1400" b="1" dirty="0">
              <a:solidFill>
                <a:schemeClr val="tx1">
                  <a:lumMod val="50000"/>
                  <a:lumOff val="50000"/>
                </a:schemeClr>
              </a:solidFill>
            </a:endParaRPr>
          </a:p>
        </p:txBody>
      </p:sp>
      <p:sp>
        <p:nvSpPr>
          <p:cNvPr id="11" name="TextBox 10">
            <a:extLst>
              <a:ext uri="{FF2B5EF4-FFF2-40B4-BE49-F238E27FC236}">
                <a16:creationId xmlns:a16="http://schemas.microsoft.com/office/drawing/2014/main" id="{BF5DE9B3-3ACB-49FB-91E9-7E12528A9A09}"/>
              </a:ext>
            </a:extLst>
          </p:cNvPr>
          <p:cNvSpPr txBox="1"/>
          <p:nvPr/>
        </p:nvSpPr>
        <p:spPr>
          <a:xfrm>
            <a:off x="879574" y="2247678"/>
            <a:ext cx="5467886" cy="307777"/>
          </a:xfrm>
          <a:prstGeom prst="rect">
            <a:avLst/>
          </a:prstGeom>
          <a:noFill/>
        </p:spPr>
        <p:txBody>
          <a:bodyPr wrap="square" lIns="0" tIns="0" rIns="0" bIns="0" rtlCol="0">
            <a:spAutoFit/>
          </a:bodyPr>
          <a:lstStyle/>
          <a:p>
            <a:pPr lvl="0">
              <a:spcAft>
                <a:spcPts val="1200"/>
              </a:spcAft>
            </a:pPr>
            <a:r>
              <a:rPr lang="fr-CA" sz="2000" b="1" dirty="0">
                <a:solidFill>
                  <a:srgbClr val="224A68"/>
                </a:solidFill>
              </a:rPr>
              <a:t>Prévention de la transmission de la maladie</a:t>
            </a:r>
          </a:p>
        </p:txBody>
      </p:sp>
      <p:sp>
        <p:nvSpPr>
          <p:cNvPr id="16" name="TextBox 15">
            <a:extLst>
              <a:ext uri="{FF2B5EF4-FFF2-40B4-BE49-F238E27FC236}">
                <a16:creationId xmlns:a16="http://schemas.microsoft.com/office/drawing/2014/main" id="{B8FDC801-A435-48B3-9C4B-D5DD7A010907}"/>
              </a:ext>
            </a:extLst>
          </p:cNvPr>
          <p:cNvSpPr txBox="1"/>
          <p:nvPr/>
        </p:nvSpPr>
        <p:spPr>
          <a:xfrm>
            <a:off x="166625" y="2680613"/>
            <a:ext cx="720000" cy="584775"/>
          </a:xfrm>
          <a:prstGeom prst="rect">
            <a:avLst/>
          </a:prstGeom>
          <a:noFill/>
        </p:spPr>
        <p:txBody>
          <a:bodyPr wrap="square" rtlCol="0">
            <a:spAutoFit/>
          </a:bodyPr>
          <a:lstStyle/>
          <a:p>
            <a:r>
              <a:rPr lang="fr-CA" sz="3200" b="1" dirty="0">
                <a:solidFill>
                  <a:schemeClr val="tx1">
                    <a:lumMod val="50000"/>
                    <a:lumOff val="50000"/>
                  </a:schemeClr>
                </a:solidFill>
              </a:rPr>
              <a:t>03</a:t>
            </a:r>
            <a:endParaRPr lang="fr-CA" sz="1400" b="1" dirty="0">
              <a:solidFill>
                <a:schemeClr val="tx1">
                  <a:lumMod val="50000"/>
                  <a:lumOff val="50000"/>
                </a:schemeClr>
              </a:solidFill>
            </a:endParaRPr>
          </a:p>
        </p:txBody>
      </p:sp>
      <p:sp>
        <p:nvSpPr>
          <p:cNvPr id="17" name="TextBox 16">
            <a:extLst>
              <a:ext uri="{FF2B5EF4-FFF2-40B4-BE49-F238E27FC236}">
                <a16:creationId xmlns:a16="http://schemas.microsoft.com/office/drawing/2014/main" id="{E3464664-3405-4C9E-801D-0C7DC5F9C410}"/>
              </a:ext>
            </a:extLst>
          </p:cNvPr>
          <p:cNvSpPr txBox="1"/>
          <p:nvPr/>
        </p:nvSpPr>
        <p:spPr>
          <a:xfrm>
            <a:off x="886625" y="2819112"/>
            <a:ext cx="4423311" cy="307777"/>
          </a:xfrm>
          <a:prstGeom prst="rect">
            <a:avLst/>
          </a:prstGeom>
          <a:noFill/>
        </p:spPr>
        <p:txBody>
          <a:bodyPr wrap="square" lIns="0" tIns="0" rIns="0" bIns="0" rtlCol="0">
            <a:spAutoFit/>
          </a:bodyPr>
          <a:lstStyle/>
          <a:p>
            <a:pPr lvl="0">
              <a:spcAft>
                <a:spcPts val="1200"/>
              </a:spcAft>
            </a:pPr>
            <a:r>
              <a:rPr lang="fr-CA" sz="2000" b="1" dirty="0">
                <a:solidFill>
                  <a:srgbClr val="224A68"/>
                </a:solidFill>
              </a:rPr>
              <a:t>Dépistage</a:t>
            </a:r>
          </a:p>
        </p:txBody>
      </p:sp>
      <p:sp>
        <p:nvSpPr>
          <p:cNvPr id="18" name="TextBox 17">
            <a:extLst>
              <a:ext uri="{FF2B5EF4-FFF2-40B4-BE49-F238E27FC236}">
                <a16:creationId xmlns:a16="http://schemas.microsoft.com/office/drawing/2014/main" id="{0E83E59D-D1EF-4947-BCBE-03E93EF18464}"/>
              </a:ext>
            </a:extLst>
          </p:cNvPr>
          <p:cNvSpPr txBox="1"/>
          <p:nvPr/>
        </p:nvSpPr>
        <p:spPr>
          <a:xfrm>
            <a:off x="166625" y="3252046"/>
            <a:ext cx="720000" cy="584775"/>
          </a:xfrm>
          <a:prstGeom prst="rect">
            <a:avLst/>
          </a:prstGeom>
          <a:noFill/>
        </p:spPr>
        <p:txBody>
          <a:bodyPr wrap="square" rtlCol="0">
            <a:spAutoFit/>
          </a:bodyPr>
          <a:lstStyle/>
          <a:p>
            <a:r>
              <a:rPr lang="fr-CA" sz="3200" b="1" dirty="0">
                <a:solidFill>
                  <a:schemeClr val="tx1">
                    <a:lumMod val="50000"/>
                    <a:lumOff val="50000"/>
                  </a:schemeClr>
                </a:solidFill>
              </a:rPr>
              <a:t>04</a:t>
            </a:r>
            <a:endParaRPr lang="fr-CA" sz="1400" b="1" dirty="0">
              <a:solidFill>
                <a:schemeClr val="tx1">
                  <a:lumMod val="50000"/>
                  <a:lumOff val="50000"/>
                </a:schemeClr>
              </a:solidFill>
            </a:endParaRPr>
          </a:p>
        </p:txBody>
      </p:sp>
      <p:sp>
        <p:nvSpPr>
          <p:cNvPr id="19" name="TextBox 18">
            <a:extLst>
              <a:ext uri="{FF2B5EF4-FFF2-40B4-BE49-F238E27FC236}">
                <a16:creationId xmlns:a16="http://schemas.microsoft.com/office/drawing/2014/main" id="{4D0D2139-F1DD-42FF-A89B-95F00F991B4C}"/>
              </a:ext>
            </a:extLst>
          </p:cNvPr>
          <p:cNvSpPr txBox="1"/>
          <p:nvPr/>
        </p:nvSpPr>
        <p:spPr>
          <a:xfrm>
            <a:off x="879574" y="3390545"/>
            <a:ext cx="5553310" cy="307777"/>
          </a:xfrm>
          <a:prstGeom prst="rect">
            <a:avLst/>
          </a:prstGeom>
          <a:noFill/>
        </p:spPr>
        <p:txBody>
          <a:bodyPr wrap="square" lIns="0" tIns="0" rIns="0" bIns="0" rtlCol="0">
            <a:spAutoFit/>
          </a:bodyPr>
          <a:lstStyle/>
          <a:p>
            <a:pPr lvl="0">
              <a:spcAft>
                <a:spcPts val="1200"/>
              </a:spcAft>
            </a:pPr>
            <a:r>
              <a:rPr lang="fr-CA" sz="2000" b="1" dirty="0">
                <a:solidFill>
                  <a:srgbClr val="224A68"/>
                </a:solidFill>
              </a:rPr>
              <a:t>Prendre soin des résidents qui doivent s’auto-isoler</a:t>
            </a:r>
          </a:p>
        </p:txBody>
      </p:sp>
      <p:sp>
        <p:nvSpPr>
          <p:cNvPr id="20" name="TextBox 19">
            <a:extLst>
              <a:ext uri="{FF2B5EF4-FFF2-40B4-BE49-F238E27FC236}">
                <a16:creationId xmlns:a16="http://schemas.microsoft.com/office/drawing/2014/main" id="{AC464ACC-DBA5-4E2F-B772-079072EF8617}"/>
              </a:ext>
            </a:extLst>
          </p:cNvPr>
          <p:cNvSpPr txBox="1"/>
          <p:nvPr/>
        </p:nvSpPr>
        <p:spPr>
          <a:xfrm>
            <a:off x="166625" y="3823479"/>
            <a:ext cx="720000" cy="584775"/>
          </a:xfrm>
          <a:prstGeom prst="rect">
            <a:avLst/>
          </a:prstGeom>
          <a:noFill/>
        </p:spPr>
        <p:txBody>
          <a:bodyPr wrap="square" rtlCol="0">
            <a:spAutoFit/>
          </a:bodyPr>
          <a:lstStyle/>
          <a:p>
            <a:r>
              <a:rPr lang="fr-CA" sz="3200" b="1" dirty="0">
                <a:solidFill>
                  <a:schemeClr val="tx1">
                    <a:lumMod val="50000"/>
                    <a:lumOff val="50000"/>
                  </a:schemeClr>
                </a:solidFill>
              </a:rPr>
              <a:t>05</a:t>
            </a:r>
            <a:endParaRPr lang="fr-CA" sz="1400" b="1" dirty="0">
              <a:solidFill>
                <a:schemeClr val="tx1">
                  <a:lumMod val="50000"/>
                  <a:lumOff val="50000"/>
                </a:schemeClr>
              </a:solidFill>
            </a:endParaRPr>
          </a:p>
        </p:txBody>
      </p:sp>
      <p:sp>
        <p:nvSpPr>
          <p:cNvPr id="21" name="TextBox 20">
            <a:extLst>
              <a:ext uri="{FF2B5EF4-FFF2-40B4-BE49-F238E27FC236}">
                <a16:creationId xmlns:a16="http://schemas.microsoft.com/office/drawing/2014/main" id="{5C7C60E9-E424-4A27-93CC-667E9FBFD959}"/>
              </a:ext>
            </a:extLst>
          </p:cNvPr>
          <p:cNvSpPr txBox="1"/>
          <p:nvPr/>
        </p:nvSpPr>
        <p:spPr>
          <a:xfrm>
            <a:off x="886625" y="3961978"/>
            <a:ext cx="5553310" cy="307777"/>
          </a:xfrm>
          <a:prstGeom prst="rect">
            <a:avLst/>
          </a:prstGeom>
          <a:noFill/>
        </p:spPr>
        <p:txBody>
          <a:bodyPr wrap="square" lIns="0" tIns="0" rIns="0" bIns="0" rtlCol="0">
            <a:spAutoFit/>
          </a:bodyPr>
          <a:lstStyle/>
          <a:p>
            <a:pPr lvl="0">
              <a:spcAft>
                <a:spcPts val="1200"/>
              </a:spcAft>
            </a:pPr>
            <a:r>
              <a:rPr lang="fr-CA" sz="2000" b="1" dirty="0">
                <a:solidFill>
                  <a:srgbClr val="224A68"/>
                </a:solidFill>
              </a:rPr>
              <a:t>Signalement</a:t>
            </a:r>
          </a:p>
        </p:txBody>
      </p:sp>
      <p:sp>
        <p:nvSpPr>
          <p:cNvPr id="22" name="TextBox 21">
            <a:extLst>
              <a:ext uri="{FF2B5EF4-FFF2-40B4-BE49-F238E27FC236}">
                <a16:creationId xmlns:a16="http://schemas.microsoft.com/office/drawing/2014/main" id="{34CA1202-F245-46E4-BEB9-31C49AD0D142}"/>
              </a:ext>
            </a:extLst>
          </p:cNvPr>
          <p:cNvSpPr txBox="1"/>
          <p:nvPr/>
        </p:nvSpPr>
        <p:spPr>
          <a:xfrm>
            <a:off x="166625" y="4394912"/>
            <a:ext cx="720000" cy="584775"/>
          </a:xfrm>
          <a:prstGeom prst="rect">
            <a:avLst/>
          </a:prstGeom>
          <a:noFill/>
        </p:spPr>
        <p:txBody>
          <a:bodyPr wrap="square" rtlCol="0">
            <a:spAutoFit/>
          </a:bodyPr>
          <a:lstStyle/>
          <a:p>
            <a:r>
              <a:rPr lang="fr-CA" sz="3200" b="1" dirty="0">
                <a:solidFill>
                  <a:schemeClr val="tx1">
                    <a:lumMod val="50000"/>
                    <a:lumOff val="50000"/>
                  </a:schemeClr>
                </a:solidFill>
              </a:rPr>
              <a:t>06</a:t>
            </a:r>
            <a:endParaRPr lang="fr-CA" sz="1400" b="1" dirty="0">
              <a:solidFill>
                <a:schemeClr val="tx1">
                  <a:lumMod val="50000"/>
                  <a:lumOff val="50000"/>
                </a:schemeClr>
              </a:solidFill>
            </a:endParaRPr>
          </a:p>
        </p:txBody>
      </p:sp>
      <p:sp>
        <p:nvSpPr>
          <p:cNvPr id="23" name="TextBox 22">
            <a:extLst>
              <a:ext uri="{FF2B5EF4-FFF2-40B4-BE49-F238E27FC236}">
                <a16:creationId xmlns:a16="http://schemas.microsoft.com/office/drawing/2014/main" id="{89355927-7208-44D3-B27B-E4A299CAFF4E}"/>
              </a:ext>
            </a:extLst>
          </p:cNvPr>
          <p:cNvSpPr txBox="1"/>
          <p:nvPr/>
        </p:nvSpPr>
        <p:spPr>
          <a:xfrm>
            <a:off x="915967" y="4533411"/>
            <a:ext cx="5553310" cy="307777"/>
          </a:xfrm>
          <a:prstGeom prst="rect">
            <a:avLst/>
          </a:prstGeom>
          <a:noFill/>
        </p:spPr>
        <p:txBody>
          <a:bodyPr wrap="square" lIns="0" tIns="0" rIns="0" bIns="0" rtlCol="0">
            <a:spAutoFit/>
          </a:bodyPr>
          <a:lstStyle/>
          <a:p>
            <a:pPr lvl="0">
              <a:spcAft>
                <a:spcPts val="1200"/>
              </a:spcAft>
            </a:pPr>
            <a:r>
              <a:rPr lang="fr-CA" sz="2000" b="1" dirty="0">
                <a:solidFill>
                  <a:srgbClr val="224A68"/>
                </a:solidFill>
              </a:rPr>
              <a:t>Gestion des éclosions</a:t>
            </a:r>
          </a:p>
        </p:txBody>
      </p:sp>
      <p:sp>
        <p:nvSpPr>
          <p:cNvPr id="24" name="TextBox 23">
            <a:extLst>
              <a:ext uri="{FF2B5EF4-FFF2-40B4-BE49-F238E27FC236}">
                <a16:creationId xmlns:a16="http://schemas.microsoft.com/office/drawing/2014/main" id="{F6A7CE90-C938-4754-AD17-9EB82804E0C9}"/>
              </a:ext>
            </a:extLst>
          </p:cNvPr>
          <p:cNvSpPr txBox="1"/>
          <p:nvPr/>
        </p:nvSpPr>
        <p:spPr>
          <a:xfrm>
            <a:off x="166625" y="4966347"/>
            <a:ext cx="720000" cy="584775"/>
          </a:xfrm>
          <a:prstGeom prst="rect">
            <a:avLst/>
          </a:prstGeom>
          <a:noFill/>
        </p:spPr>
        <p:txBody>
          <a:bodyPr wrap="square" rtlCol="0">
            <a:spAutoFit/>
          </a:bodyPr>
          <a:lstStyle/>
          <a:p>
            <a:r>
              <a:rPr lang="fr-CA" sz="3200" b="1" dirty="0">
                <a:solidFill>
                  <a:schemeClr val="tx1">
                    <a:lumMod val="50000"/>
                    <a:lumOff val="50000"/>
                  </a:schemeClr>
                </a:solidFill>
              </a:rPr>
              <a:t>07</a:t>
            </a:r>
            <a:endParaRPr lang="fr-CA" sz="1400" b="1" dirty="0">
              <a:solidFill>
                <a:schemeClr val="tx1">
                  <a:lumMod val="50000"/>
                  <a:lumOff val="50000"/>
                </a:schemeClr>
              </a:solidFill>
            </a:endParaRPr>
          </a:p>
        </p:txBody>
      </p:sp>
      <p:sp>
        <p:nvSpPr>
          <p:cNvPr id="25" name="TextBox 24">
            <a:extLst>
              <a:ext uri="{FF2B5EF4-FFF2-40B4-BE49-F238E27FC236}">
                <a16:creationId xmlns:a16="http://schemas.microsoft.com/office/drawing/2014/main" id="{4661F250-D65A-44F3-90BF-59F2E3C7462F}"/>
              </a:ext>
            </a:extLst>
          </p:cNvPr>
          <p:cNvSpPr txBox="1"/>
          <p:nvPr/>
        </p:nvSpPr>
        <p:spPr>
          <a:xfrm>
            <a:off x="888169" y="5104846"/>
            <a:ext cx="5553310" cy="307777"/>
          </a:xfrm>
          <a:prstGeom prst="rect">
            <a:avLst/>
          </a:prstGeom>
          <a:noFill/>
        </p:spPr>
        <p:txBody>
          <a:bodyPr wrap="square" lIns="0" tIns="0" rIns="0" bIns="0" rtlCol="0">
            <a:spAutoFit/>
          </a:bodyPr>
          <a:lstStyle/>
          <a:p>
            <a:pPr>
              <a:spcAft>
                <a:spcPts val="1200"/>
              </a:spcAft>
            </a:pPr>
            <a:r>
              <a:rPr lang="fr-CA" sz="2000" b="1" dirty="0">
                <a:solidFill>
                  <a:srgbClr val="224A68"/>
                </a:solidFill>
              </a:rPr>
              <a:t>Santé et sécurité au travail</a:t>
            </a:r>
          </a:p>
        </p:txBody>
      </p:sp>
      <p:sp>
        <p:nvSpPr>
          <p:cNvPr id="26" name="Footer Placeholder 25">
            <a:extLst>
              <a:ext uri="{FF2B5EF4-FFF2-40B4-BE49-F238E27FC236}">
                <a16:creationId xmlns:a16="http://schemas.microsoft.com/office/drawing/2014/main" id="{DAE45478-A70A-4EBD-A8ED-B8E5A732E331}"/>
              </a:ext>
            </a:extLst>
          </p:cNvPr>
          <p:cNvSpPr>
            <a:spLocks noGrp="1"/>
          </p:cNvSpPr>
          <p:nvPr>
            <p:ph type="ftr" sz="quarter" idx="3"/>
          </p:nvPr>
        </p:nvSpPr>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t> </a:t>
            </a:r>
          </a:p>
        </p:txBody>
      </p:sp>
      <p:sp>
        <p:nvSpPr>
          <p:cNvPr id="27" name="Slide Number Placeholder 26">
            <a:extLst>
              <a:ext uri="{FF2B5EF4-FFF2-40B4-BE49-F238E27FC236}">
                <a16:creationId xmlns:a16="http://schemas.microsoft.com/office/drawing/2014/main" id="{50B94851-BA70-4BC4-B0C8-5A8F651E4DE0}"/>
              </a:ext>
            </a:extLst>
          </p:cNvPr>
          <p:cNvSpPr>
            <a:spLocks noGrp="1"/>
          </p:cNvSpPr>
          <p:nvPr>
            <p:ph type="sldNum" sz="quarter" idx="4"/>
          </p:nvPr>
        </p:nvSpPr>
        <p:spPr/>
        <p:txBody>
          <a:bodyPr/>
          <a:lstStyle/>
          <a:p>
            <a:fld id="{9CAA33A2-411E-8443-83D0-3263C24E97A5}" type="slidenum">
              <a:rPr lang="fr-CA" smtClean="0"/>
              <a:pPr/>
              <a:t>14</a:t>
            </a:fld>
            <a:endParaRPr lang="fr-CA" dirty="0"/>
          </a:p>
        </p:txBody>
      </p:sp>
      <p:sp>
        <p:nvSpPr>
          <p:cNvPr id="28" name="Footer Placeholder 4">
            <a:extLst>
              <a:ext uri="{FF2B5EF4-FFF2-40B4-BE49-F238E27FC236}">
                <a16:creationId xmlns:a16="http://schemas.microsoft.com/office/drawing/2014/main" id="{1984012C-1B5A-4698-B15D-C02DD34666C0}"/>
              </a:ext>
            </a:extLst>
          </p:cNvPr>
          <p:cNvSpPr txBox="1">
            <a:spLocks/>
          </p:cNvSpPr>
          <p:nvPr/>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0" dirty="0" err="1">
                <a:cs typeface="Calibri"/>
              </a:rPr>
              <a:t>Low</a:t>
            </a:r>
            <a:r>
              <a:rPr lang="fr-CA" b="0" dirty="0">
                <a:cs typeface="Calibri"/>
              </a:rPr>
              <a:t> </a:t>
            </a:r>
            <a:r>
              <a:rPr lang="fr-CA" b="0" dirty="0" err="1">
                <a:cs typeface="Calibri"/>
              </a:rPr>
              <a:t>sensitivity</a:t>
            </a:r>
            <a:endParaRPr lang="fr-CA" b="0" dirty="0"/>
          </a:p>
        </p:txBody>
      </p:sp>
    </p:spTree>
    <p:extLst>
      <p:ext uri="{BB962C8B-B14F-4D97-AF65-F5344CB8AC3E}">
        <p14:creationId xmlns:p14="http://schemas.microsoft.com/office/powerpoint/2010/main" val="372171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155A26-952A-4A22-ACDC-3D4F8194CCA4}"/>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fr-CA" smtClean="0"/>
              <a:pPr/>
              <a:t>15</a:t>
            </a:fld>
            <a:endParaRPr lang="fr-CA" dirty="0"/>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718402" y="6319714"/>
            <a:ext cx="3357551" cy="427779"/>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lvl="0" algn="l"/>
            <a:r>
              <a:rPr lang="fr-CA" dirty="0"/>
              <a:t> </a:t>
            </a:r>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fr-CA" dirty="0">
                <a:latin typeface="Calibri"/>
                <a:cs typeface="Calibri"/>
              </a:rPr>
              <a:t>01. Conseils généraux et activités de planification</a:t>
            </a:r>
            <a:endParaRPr lang="fr-CA" dirty="0"/>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5" y="1285419"/>
            <a:ext cx="4024139" cy="4930649"/>
          </a:xfrm>
        </p:spPr>
        <p:txBody>
          <a:bodyPr vert="horz" lIns="68580" tIns="34290" rIns="0" bIns="34290" rtlCol="0" anchor="t">
            <a:noAutofit/>
          </a:bodyPr>
          <a:lstStyle/>
          <a:p>
            <a:pPr marL="285750" indent="-285750" fontAlgn="base">
              <a:buClr>
                <a:srgbClr val="224A68"/>
              </a:buClr>
              <a:buSzPct val="100000"/>
              <a:buFont typeface="Wingdings" panose="05000000000000000000" pitchFamily="2" charset="2"/>
              <a:buChar char="§"/>
            </a:pPr>
            <a:r>
              <a:rPr lang="fr-CA" sz="1600" dirty="0"/>
              <a:t>Examiner les services et les activités afin de trouver des moyens pour diminuer le risque d’exposition à la COVID-19</a:t>
            </a:r>
          </a:p>
          <a:p>
            <a:pPr marL="285750" indent="-285750" fontAlgn="base">
              <a:buClr>
                <a:srgbClr val="224A68"/>
              </a:buClr>
              <a:buSzPct val="100000"/>
              <a:buFont typeface="Wingdings" panose="05000000000000000000" pitchFamily="2" charset="2"/>
              <a:buChar char="§"/>
            </a:pPr>
            <a:r>
              <a:rPr lang="fr-CA" sz="1600" dirty="0"/>
              <a:t>Les politiques et les procédures liées à la gestion des éclosions doivent être mises en place, examinées, communiquées et mises à jour régulièrement</a:t>
            </a:r>
          </a:p>
          <a:p>
            <a:pPr marL="285750" indent="-285750" fontAlgn="base">
              <a:buClr>
                <a:srgbClr val="224A68"/>
              </a:buClr>
              <a:buSzPct val="100000"/>
              <a:buFont typeface="Wingdings" panose="05000000000000000000" pitchFamily="2" charset="2"/>
              <a:buChar char="§"/>
            </a:pPr>
            <a:r>
              <a:rPr lang="fr-CA" sz="1600" dirty="0"/>
              <a:t>L’éducation, les instructions et la formation sur la transmission et la prévention de la maladie sont examinées régulièrement avec les résidents, le personnel et les visiteurs essentiels</a:t>
            </a:r>
          </a:p>
          <a:p>
            <a:pPr marL="285750" indent="-285750" fontAlgn="base">
              <a:buClr>
                <a:srgbClr val="224A68"/>
              </a:buClr>
              <a:buSzPct val="100000"/>
              <a:buFont typeface="Wingdings" panose="05000000000000000000" pitchFamily="2" charset="2"/>
              <a:buChar char="§"/>
            </a:pPr>
            <a:r>
              <a:rPr lang="fr-CA" sz="1600" dirty="0"/>
              <a:t>Un programme de formation est offert afin de soutenir la mise en </a:t>
            </a:r>
            <a:r>
              <a:rPr lang="fr-CA" sz="1600" dirty="0">
                <a:cs typeface="Arial" panose="020B0604020202020204" pitchFamily="34" charset="0"/>
              </a:rPr>
              <a:t>œuvre </a:t>
            </a:r>
            <a:r>
              <a:rPr lang="fr-CA" sz="1600" dirty="0"/>
              <a:t>sécuritaire des précautions recommandées</a:t>
            </a:r>
          </a:p>
          <a:p>
            <a:pPr marL="285750" indent="-285750" fontAlgn="base">
              <a:buClr>
                <a:srgbClr val="224A68"/>
              </a:buClr>
              <a:buSzPct val="100000"/>
              <a:buFont typeface="Wingdings" panose="05000000000000000000" pitchFamily="2" charset="2"/>
              <a:buChar char="§"/>
            </a:pPr>
            <a:r>
              <a:rPr lang="fr-CA" sz="1600" dirty="0"/>
              <a:t>Des procédures doivent être en place pour transférer les soins fournis à un résident, si, à un moment donné, on n’est pas en mesure de lui offrir un soutien sécuritaire en raison de la COVID-19</a:t>
            </a:r>
            <a:endParaRPr lang="fr-CA" sz="1600" dirty="0">
              <a:ea typeface="+mn-lt"/>
              <a:cs typeface="+mn-lt"/>
            </a:endParaRPr>
          </a:p>
        </p:txBody>
      </p:sp>
      <p:sp>
        <p:nvSpPr>
          <p:cNvPr id="2" name="Rectangle 1">
            <a:extLst>
              <a:ext uri="{FF2B5EF4-FFF2-40B4-BE49-F238E27FC236}">
                <a16:creationId xmlns:a16="http://schemas.microsoft.com/office/drawing/2014/main" id="{29AEE138-25EF-4365-91BD-5352CE675D79}"/>
              </a:ext>
            </a:extLst>
          </p:cNvPr>
          <p:cNvSpPr/>
          <p:nvPr/>
        </p:nvSpPr>
        <p:spPr>
          <a:xfrm>
            <a:off x="4075953" y="1281033"/>
            <a:ext cx="4968000" cy="5047536"/>
          </a:xfrm>
          <a:prstGeom prst="rect">
            <a:avLst/>
          </a:prstGeom>
        </p:spPr>
        <p:txBody>
          <a:bodyPr wrap="square">
            <a:spAutoFit/>
          </a:bodyPr>
          <a:lstStyle/>
          <a:p>
            <a:pPr marL="285750" indent="-285750" fontAlgn="base">
              <a:lnSpc>
                <a:spcPts val="1900"/>
              </a:lnSpc>
              <a:spcBef>
                <a:spcPts val="1000"/>
              </a:spcBef>
              <a:buClr>
                <a:srgbClr val="224A68"/>
              </a:buClr>
              <a:buSzPct val="100000"/>
              <a:buFont typeface="Wingdings" panose="05000000000000000000" pitchFamily="2" charset="2"/>
              <a:buChar char="§"/>
            </a:pPr>
            <a:r>
              <a:rPr lang="fr-CA" sz="1650" dirty="0"/>
              <a:t>Examiner la section Gestion des éclosions du Document d’orientation sur la COVID-19 : Habitation collective pour les populations vulnérables</a:t>
            </a:r>
          </a:p>
          <a:p>
            <a:pPr fontAlgn="base">
              <a:lnSpc>
                <a:spcPts val="1900"/>
              </a:lnSpc>
              <a:buClr>
                <a:srgbClr val="224A68"/>
              </a:buClr>
              <a:buSzPct val="100000"/>
            </a:pPr>
            <a:endParaRPr lang="fr-CA" sz="1650" dirty="0"/>
          </a:p>
          <a:p>
            <a:pPr marL="252000" indent="-252000" fontAlgn="base">
              <a:lnSpc>
                <a:spcPts val="1900"/>
              </a:lnSpc>
              <a:buSzPct val="100000"/>
              <a:buFont typeface="Wingdings" panose="05000000000000000000" pitchFamily="2" charset="2"/>
              <a:buChar char="§"/>
            </a:pPr>
            <a:r>
              <a:rPr lang="fr-CA" sz="1650" dirty="0">
                <a:ea typeface="+mn-lt"/>
                <a:cs typeface="+mn-lt"/>
              </a:rPr>
              <a:t>Les établissements directement administrés et les organismes subventionnés du </a:t>
            </a:r>
            <a:r>
              <a:rPr lang="fr-CA" sz="1650" dirty="0" err="1">
                <a:ea typeface="+mn-lt"/>
                <a:cs typeface="+mn-lt"/>
              </a:rPr>
              <a:t>MSESC</a:t>
            </a:r>
            <a:r>
              <a:rPr lang="fr-CA" sz="1650" dirty="0">
                <a:ea typeface="+mn-lt"/>
                <a:cs typeface="+mn-lt"/>
              </a:rPr>
              <a:t> participent au sondage obligatoire sur les fournitures et équipements essentiels (</a:t>
            </a:r>
            <a:r>
              <a:rPr lang="fr-CA" sz="1650" dirty="0" err="1">
                <a:ea typeface="+mn-lt"/>
                <a:cs typeface="+mn-lt"/>
              </a:rPr>
              <a:t>FEE</a:t>
            </a:r>
            <a:r>
              <a:rPr lang="fr-CA" sz="1650" dirty="0">
                <a:ea typeface="+mn-lt"/>
                <a:cs typeface="+mn-lt"/>
              </a:rPr>
              <a:t>) du gouvernement de l’Ontario pour des services non liés à la santé afin d’informer le gouvernement au sujet de vos stocks actuels en EPI et de déterminer la demande dans l’ensemble du secteur</a:t>
            </a:r>
            <a:endParaRPr lang="fr-CA" sz="1650" dirty="0"/>
          </a:p>
          <a:p>
            <a:pPr marL="709200" lvl="1" indent="-252000" fontAlgn="base">
              <a:buSzPct val="100000"/>
              <a:buFont typeface="Wingdings" panose="05000000000000000000" pitchFamily="2" charset="2"/>
              <a:buChar char="§"/>
            </a:pPr>
            <a:r>
              <a:rPr lang="fr-CA" sz="1650" dirty="0">
                <a:ea typeface="+mn-lt"/>
                <a:cs typeface="+mn-lt"/>
              </a:rPr>
              <a:t>Les organismes </a:t>
            </a:r>
            <a:r>
              <a:rPr lang="fr-CA" sz="1650" b="1" dirty="0">
                <a:ea typeface="+mn-lt"/>
                <a:cs typeface="+mn-lt"/>
              </a:rPr>
              <a:t>doivent </a:t>
            </a:r>
            <a:r>
              <a:rPr lang="fr-CA" sz="1650" dirty="0">
                <a:ea typeface="+mn-lt"/>
                <a:cs typeface="+mn-lt"/>
              </a:rPr>
              <a:t>répondre à ce sondage </a:t>
            </a:r>
            <a:r>
              <a:rPr lang="fr-CA" sz="1650" b="1" dirty="0">
                <a:ea typeface="+mn-lt"/>
                <a:cs typeface="+mn-lt"/>
              </a:rPr>
              <a:t>chaque semaine </a:t>
            </a:r>
            <a:r>
              <a:rPr lang="fr-CA" sz="1650" dirty="0">
                <a:ea typeface="+mn-lt"/>
                <a:cs typeface="+mn-lt"/>
              </a:rPr>
              <a:t>afin de recevoir des approvisionnements du gouvernement de l’Ontario </a:t>
            </a:r>
          </a:p>
          <a:p>
            <a:pPr marL="709200" lvl="1" indent="-252000" fontAlgn="base">
              <a:buSzPct val="100000"/>
              <a:buFont typeface="Wingdings" panose="05000000000000000000" pitchFamily="2" charset="2"/>
              <a:buChar char="§"/>
            </a:pPr>
            <a:r>
              <a:rPr lang="fr-CA" sz="1650" dirty="0">
                <a:ea typeface="+mn-lt"/>
                <a:cs typeface="+mn-lt"/>
              </a:rPr>
              <a:t>Il faut également répondre au sondage pour recevoir un remboursement des coûts d’acquisition de l’EPI qui ne fait pas partie des </a:t>
            </a:r>
            <a:r>
              <a:rPr lang="fr-CA" sz="1650" dirty="0" err="1">
                <a:ea typeface="+mn-lt"/>
                <a:cs typeface="+mn-lt"/>
              </a:rPr>
              <a:t>FEE</a:t>
            </a:r>
            <a:endParaRPr lang="fr-CA" sz="1650" dirty="0"/>
          </a:p>
        </p:txBody>
      </p:sp>
      <p:cxnSp>
        <p:nvCxnSpPr>
          <p:cNvPr id="10" name="Straight Connector 9">
            <a:extLst>
              <a:ext uri="{FF2B5EF4-FFF2-40B4-BE49-F238E27FC236}">
                <a16:creationId xmlns:a16="http://schemas.microsoft.com/office/drawing/2014/main" id="{3DFC5478-0690-4F9A-B596-87B5160255A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B8D88B-1FBF-44DF-A3F2-18ACFC2CF602}"/>
              </a:ext>
            </a:extLst>
          </p:cNvPr>
          <p:cNvSpPr txBox="1"/>
          <p:nvPr/>
        </p:nvSpPr>
        <p:spPr>
          <a:xfrm>
            <a:off x="-6114" y="899156"/>
            <a:ext cx="4038378" cy="369332"/>
          </a:xfrm>
          <a:prstGeom prst="rect">
            <a:avLst/>
          </a:prstGeom>
          <a:noFill/>
        </p:spPr>
        <p:txBody>
          <a:bodyPr wrap="square" rtlCol="0">
            <a:spAutoFit/>
          </a:bodyPr>
          <a:lstStyle/>
          <a:p>
            <a:r>
              <a:rPr lang="fr-CA" b="1" dirty="0">
                <a:solidFill>
                  <a:srgbClr val="224A68"/>
                </a:solidFill>
              </a:rPr>
              <a:t>ORIENTATION DU MS</a:t>
            </a:r>
          </a:p>
        </p:txBody>
      </p:sp>
      <p:sp>
        <p:nvSpPr>
          <p:cNvPr id="11" name="TextBox 10">
            <a:extLst>
              <a:ext uri="{FF2B5EF4-FFF2-40B4-BE49-F238E27FC236}">
                <a16:creationId xmlns:a16="http://schemas.microsoft.com/office/drawing/2014/main" id="{2C1AF2C5-EAC6-4D83-B9C4-EEDAF825B452}"/>
              </a:ext>
            </a:extLst>
          </p:cNvPr>
          <p:cNvSpPr txBox="1"/>
          <p:nvPr/>
        </p:nvSpPr>
        <p:spPr>
          <a:xfrm>
            <a:off x="4175760" y="882220"/>
            <a:ext cx="4341707"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Tree>
    <p:extLst>
      <p:ext uri="{BB962C8B-B14F-4D97-AF65-F5344CB8AC3E}">
        <p14:creationId xmlns:p14="http://schemas.microsoft.com/office/powerpoint/2010/main" val="197756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5515DC-BD14-4892-9004-56462716B742}"/>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Slide Number Placeholder 4">
            <a:extLst>
              <a:ext uri="{FF2B5EF4-FFF2-40B4-BE49-F238E27FC236}">
                <a16:creationId xmlns:a16="http://schemas.microsoft.com/office/drawing/2014/main" id="{D6736D75-CF65-4B8B-BFD0-778F399938F4}"/>
              </a:ext>
            </a:extLst>
          </p:cNvPr>
          <p:cNvSpPr>
            <a:spLocks noGrp="1"/>
          </p:cNvSpPr>
          <p:nvPr>
            <p:ph type="sldNum" sz="quarter" idx="12"/>
          </p:nvPr>
        </p:nvSpPr>
        <p:spPr/>
        <p:txBody>
          <a:bodyPr/>
          <a:lstStyle/>
          <a:p>
            <a:fld id="{9CAA33A2-411E-8443-83D0-3263C24E97A5}" type="slidenum">
              <a:rPr lang="fr-CA" smtClean="0"/>
              <a:pPr/>
              <a:t>16</a:t>
            </a:fld>
            <a:endParaRPr lang="fr-CA" dirty="0"/>
          </a:p>
        </p:txBody>
      </p:sp>
      <p:sp>
        <p:nvSpPr>
          <p:cNvPr id="7" name="Title 1">
            <a:extLst>
              <a:ext uri="{FF2B5EF4-FFF2-40B4-BE49-F238E27FC236}">
                <a16:creationId xmlns:a16="http://schemas.microsoft.com/office/drawing/2014/main" id="{BB9B7A0D-D6F3-49EB-A744-10A49CEE8E09}"/>
              </a:ext>
            </a:extLst>
          </p:cNvPr>
          <p:cNvSpPr>
            <a:spLocks noGrp="1"/>
          </p:cNvSpPr>
          <p:nvPr>
            <p:ph type="title"/>
          </p:nvPr>
        </p:nvSpPr>
        <p:spPr>
          <a:xfrm>
            <a:off x="347295" y="216272"/>
            <a:ext cx="8602187" cy="488156"/>
          </a:xfrm>
        </p:spPr>
        <p:txBody>
          <a:bodyPr>
            <a:noAutofit/>
          </a:bodyPr>
          <a:lstStyle/>
          <a:p>
            <a:r>
              <a:rPr lang="fr-CA" dirty="0">
                <a:latin typeface="Calibri"/>
                <a:cs typeface="Calibri"/>
              </a:rPr>
              <a:t>02. Prévention de la transmission de la maladie</a:t>
            </a:r>
            <a:endParaRPr lang="fr-CA" dirty="0"/>
          </a:p>
        </p:txBody>
      </p:sp>
      <p:sp>
        <p:nvSpPr>
          <p:cNvPr id="10" name="Content Placeholder 2">
            <a:extLst>
              <a:ext uri="{FF2B5EF4-FFF2-40B4-BE49-F238E27FC236}">
                <a16:creationId xmlns:a16="http://schemas.microsoft.com/office/drawing/2014/main" id="{BD769C33-3805-4545-A48F-3C7F9590A6E2}"/>
              </a:ext>
            </a:extLst>
          </p:cNvPr>
          <p:cNvSpPr>
            <a:spLocks noGrp="1"/>
          </p:cNvSpPr>
          <p:nvPr>
            <p:ph idx="1"/>
          </p:nvPr>
        </p:nvSpPr>
        <p:spPr>
          <a:xfrm>
            <a:off x="15148" y="1296542"/>
            <a:ext cx="4068000" cy="4500000"/>
          </a:xfrm>
        </p:spPr>
        <p:txBody>
          <a:bodyPr vert="horz" lIns="36000" tIns="34290" rIns="36000" bIns="34290" rtlCol="0" anchor="t">
            <a:noAutofit/>
          </a:bodyPr>
          <a:lstStyle/>
          <a:p>
            <a:pPr>
              <a:spcBef>
                <a:spcPts val="600"/>
              </a:spcBef>
              <a:buClrTx/>
              <a:buSzPct val="100000"/>
            </a:pPr>
            <a:r>
              <a:rPr lang="fr-CA" sz="1400" dirty="0"/>
              <a:t>Prévenir et limiter la propagation de la COVID-19 à l’aide des précautions suivantes :</a:t>
            </a:r>
          </a:p>
          <a:p>
            <a:pPr>
              <a:lnSpc>
                <a:spcPct val="100000"/>
              </a:lnSpc>
              <a:spcBef>
                <a:spcPts val="0"/>
              </a:spcBef>
              <a:buClrTx/>
              <a:buSzPct val="100000"/>
            </a:pPr>
            <a:endParaRPr lang="fr-CA" sz="1400" dirty="0"/>
          </a:p>
          <a:p>
            <a:pPr>
              <a:spcBef>
                <a:spcPts val="600"/>
              </a:spcBef>
              <a:buClrTx/>
              <a:buSzPct val="100000"/>
            </a:pPr>
            <a:r>
              <a:rPr lang="fr-CA" sz="1400" b="1" dirty="0"/>
              <a:t>Visiteurs </a:t>
            </a:r>
            <a:r>
              <a:rPr lang="fr-CA" sz="1400" dirty="0"/>
              <a:t>: Limitez les visiteurs non essentiels dans les habitations collectives afin de réduire le risque (voir le </a:t>
            </a:r>
            <a:r>
              <a:rPr lang="fr-CA" sz="1400" b="1" dirty="0">
                <a:solidFill>
                  <a:srgbClr val="224A68"/>
                </a:solidFill>
              </a:rPr>
              <a:t>document d’orientation sur les visiteurs </a:t>
            </a:r>
            <a:r>
              <a:rPr lang="fr-CA" sz="1400" dirty="0"/>
              <a:t>pour les visites en plein air)</a:t>
            </a:r>
          </a:p>
          <a:p>
            <a:pPr>
              <a:lnSpc>
                <a:spcPct val="100000"/>
              </a:lnSpc>
              <a:spcBef>
                <a:spcPts val="0"/>
              </a:spcBef>
              <a:buClrTx/>
              <a:buSzPct val="100000"/>
            </a:pPr>
            <a:endParaRPr lang="fr-CA" sz="1400" b="1" dirty="0">
              <a:cs typeface="Calibri" panose="020F0502020204030204"/>
            </a:endParaRPr>
          </a:p>
          <a:p>
            <a:pPr>
              <a:lnSpc>
                <a:spcPct val="100000"/>
              </a:lnSpc>
              <a:spcBef>
                <a:spcPts val="600"/>
              </a:spcBef>
              <a:buClrTx/>
              <a:buSzPct val="100000"/>
            </a:pPr>
            <a:r>
              <a:rPr lang="fr-CA" sz="1400" b="1" dirty="0">
                <a:cs typeface="Calibri" panose="020F0502020204030204"/>
              </a:rPr>
              <a:t>Hygiène des mains : </a:t>
            </a:r>
            <a:r>
              <a:rPr lang="fr-CA" sz="1400" dirty="0">
                <a:cs typeface="Calibri" panose="020F0502020204030204"/>
              </a:rPr>
              <a:t>Lavez-vous souvent les mains ou utilisez du désinfectant afin de garder vos mains et vos ongles propres</a:t>
            </a:r>
            <a:endParaRPr lang="fr-CA" sz="1400" dirty="0"/>
          </a:p>
          <a:p>
            <a:pPr>
              <a:lnSpc>
                <a:spcPct val="100000"/>
              </a:lnSpc>
              <a:spcBef>
                <a:spcPts val="0"/>
              </a:spcBef>
              <a:buClrTx/>
              <a:buSzPct val="100000"/>
            </a:pPr>
            <a:endParaRPr lang="fr-CA" sz="1400" dirty="0"/>
          </a:p>
          <a:p>
            <a:pPr>
              <a:lnSpc>
                <a:spcPct val="100000"/>
              </a:lnSpc>
              <a:spcBef>
                <a:spcPts val="0"/>
              </a:spcBef>
              <a:buClrTx/>
              <a:buSzPct val="100000"/>
            </a:pPr>
            <a:endParaRPr lang="fr-CA" sz="1400" dirty="0"/>
          </a:p>
          <a:p>
            <a:pPr>
              <a:lnSpc>
                <a:spcPct val="100000"/>
              </a:lnSpc>
              <a:spcBef>
                <a:spcPts val="0"/>
              </a:spcBef>
              <a:buClrTx/>
              <a:buSzPct val="100000"/>
            </a:pPr>
            <a:r>
              <a:rPr lang="fr-CA" sz="1400" b="1" dirty="0">
                <a:cs typeface="Calibri" panose="020F0502020204030204"/>
              </a:rPr>
              <a:t>Distanciation physique : </a:t>
            </a:r>
            <a:r>
              <a:rPr lang="fr-CA" sz="1400" dirty="0"/>
              <a:t>Gardez une distance d’au moins 2 mètres ou 6 pieds avec les autres personnes (y compris dans les chambres communes) et tenez les activités à l’extérieur de l’habitation collective</a:t>
            </a:r>
          </a:p>
          <a:p>
            <a:pPr>
              <a:lnSpc>
                <a:spcPct val="100000"/>
              </a:lnSpc>
              <a:spcBef>
                <a:spcPts val="0"/>
              </a:spcBef>
              <a:buClrTx/>
              <a:buSzPct val="100000"/>
            </a:pPr>
            <a:endParaRPr lang="fr-CA" sz="1400" b="1" dirty="0">
              <a:cs typeface="Calibri" panose="020F0502020204030204"/>
            </a:endParaRPr>
          </a:p>
          <a:p>
            <a:pPr>
              <a:lnSpc>
                <a:spcPct val="100000"/>
              </a:lnSpc>
              <a:spcBef>
                <a:spcPts val="0"/>
              </a:spcBef>
              <a:buClrTx/>
              <a:buSzPct val="100000"/>
            </a:pPr>
            <a:r>
              <a:rPr lang="fr-CA" sz="1400" b="1" dirty="0">
                <a:cs typeface="Calibri" panose="020F0502020204030204"/>
              </a:rPr>
              <a:t>Nettoyage et désinfection :</a:t>
            </a:r>
            <a:r>
              <a:rPr lang="fr-CA" sz="1400" dirty="0">
                <a:cs typeface="Calibri" panose="020F0502020204030204"/>
              </a:rPr>
              <a:t> Toutes les surfaces fréquemment touchées doivent être nettoyées et désinfectées au moins deux fois par jour et quand elles sont visiblement sales</a:t>
            </a:r>
          </a:p>
          <a:p>
            <a:pPr marL="535781" lvl="1" indent="-264319">
              <a:buFont typeface="Courier New" panose="02070309020205020404" pitchFamily="49" charset="0"/>
              <a:buChar char="o"/>
            </a:pPr>
            <a:endParaRPr lang="fr-CA" sz="1600" dirty="0">
              <a:solidFill>
                <a:schemeClr val="bg1"/>
              </a:solidFill>
              <a:ea typeface="+mn-lt"/>
              <a:cs typeface="+mn-lt"/>
            </a:endParaRPr>
          </a:p>
          <a:p>
            <a:pPr marL="21431" indent="-264319">
              <a:buFont typeface="Courier New" panose="02070309020205020404" pitchFamily="49" charset="0"/>
              <a:buChar char="o"/>
            </a:pPr>
            <a:endParaRPr lang="fr-CA" sz="1600" dirty="0">
              <a:solidFill>
                <a:schemeClr val="bg1"/>
              </a:solidFill>
              <a:ea typeface="+mn-lt"/>
              <a:cs typeface="+mn-lt"/>
            </a:endParaRPr>
          </a:p>
        </p:txBody>
      </p:sp>
      <p:sp>
        <p:nvSpPr>
          <p:cNvPr id="11" name="Content Placeholder 2">
            <a:extLst>
              <a:ext uri="{FF2B5EF4-FFF2-40B4-BE49-F238E27FC236}">
                <a16:creationId xmlns:a16="http://schemas.microsoft.com/office/drawing/2014/main" id="{26CB770C-131F-4AF7-A9AA-24DEA8A15327}"/>
              </a:ext>
            </a:extLst>
          </p:cNvPr>
          <p:cNvSpPr txBox="1">
            <a:spLocks/>
          </p:cNvSpPr>
          <p:nvPr/>
        </p:nvSpPr>
        <p:spPr>
          <a:xfrm>
            <a:off x="4083148" y="3738803"/>
            <a:ext cx="4904683" cy="2098047"/>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SzPct val="100000"/>
              <a:buFont typeface="Wingdings" panose="05000000000000000000" pitchFamily="2" charset="2"/>
              <a:buChar char="§"/>
            </a:pPr>
            <a:r>
              <a:rPr lang="fr-CA" dirty="0">
                <a:cs typeface="Calibri" panose="020F0502020204030204"/>
              </a:rPr>
              <a:t>Laissez seulement entrer les membres du personnel et les visiteurs essentiels et tenez un registre des visiteurs essentiels qui entrent</a:t>
            </a:r>
          </a:p>
          <a:p>
            <a:pPr marL="285750" indent="-285750">
              <a:buClrTx/>
              <a:buSzPct val="100000"/>
              <a:buFont typeface="Wingdings" panose="05000000000000000000" pitchFamily="2" charset="2"/>
              <a:buChar char="§"/>
            </a:pPr>
            <a:r>
              <a:rPr lang="fr-CA" dirty="0">
                <a:cs typeface="Calibri" panose="020F0502020204030204"/>
              </a:rPr>
              <a:t>Les différentes unités familiales dans un milieu doivent garder une distance d’au moins 2 mètres avec les autres unités familiales, dans la mesure du possible</a:t>
            </a:r>
            <a:endParaRPr lang="fr-CA" dirty="0">
              <a:ea typeface="+mn-lt"/>
              <a:cs typeface="+mn-lt"/>
            </a:endParaRPr>
          </a:p>
          <a:p>
            <a:pPr marL="21431" indent="-264319">
              <a:buFont typeface="Courier New" panose="02070309020205020404" pitchFamily="49" charset="0"/>
              <a:buChar char="o"/>
            </a:pPr>
            <a:endParaRPr lang="fr-CA" dirty="0">
              <a:ea typeface="+mn-lt"/>
              <a:cs typeface="+mn-lt"/>
            </a:endParaRPr>
          </a:p>
        </p:txBody>
      </p:sp>
      <p:cxnSp>
        <p:nvCxnSpPr>
          <p:cNvPr id="3" name="Straight Connector 2">
            <a:extLst>
              <a:ext uri="{FF2B5EF4-FFF2-40B4-BE49-F238E27FC236}">
                <a16:creationId xmlns:a16="http://schemas.microsoft.com/office/drawing/2014/main" id="{D42DE612-1BFD-403C-A29A-F71722FB504D}"/>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5C34A1-3886-4293-9F39-7E50648AE5D6}"/>
              </a:ext>
            </a:extLst>
          </p:cNvPr>
          <p:cNvSpPr txBox="1"/>
          <p:nvPr/>
        </p:nvSpPr>
        <p:spPr>
          <a:xfrm>
            <a:off x="4379614" y="882220"/>
            <a:ext cx="4368145"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
        <p:nvSpPr>
          <p:cNvPr id="17" name="TextBox 16">
            <a:extLst>
              <a:ext uri="{FF2B5EF4-FFF2-40B4-BE49-F238E27FC236}">
                <a16:creationId xmlns:a16="http://schemas.microsoft.com/office/drawing/2014/main" id="{B51C5B9B-269F-4C8B-B80D-CEE4D75F3C0E}"/>
              </a:ext>
            </a:extLst>
          </p:cNvPr>
          <p:cNvSpPr txBox="1"/>
          <p:nvPr/>
        </p:nvSpPr>
        <p:spPr>
          <a:xfrm>
            <a:off x="15147" y="852912"/>
            <a:ext cx="3584611" cy="369332"/>
          </a:xfrm>
          <a:prstGeom prst="rect">
            <a:avLst/>
          </a:prstGeom>
          <a:noFill/>
        </p:spPr>
        <p:txBody>
          <a:bodyPr wrap="square" rtlCol="0">
            <a:spAutoFit/>
          </a:bodyPr>
          <a:lstStyle/>
          <a:p>
            <a:r>
              <a:rPr lang="fr-CA" b="1" dirty="0">
                <a:solidFill>
                  <a:srgbClr val="224A68"/>
                </a:solidFill>
              </a:rPr>
              <a:t>ORIENTATION DU MS</a:t>
            </a:r>
          </a:p>
        </p:txBody>
      </p:sp>
      <p:sp>
        <p:nvSpPr>
          <p:cNvPr id="2" name="Footer Placeholder 1">
            <a:extLst>
              <a:ext uri="{FF2B5EF4-FFF2-40B4-BE49-F238E27FC236}">
                <a16:creationId xmlns:a16="http://schemas.microsoft.com/office/drawing/2014/main" id="{0F8BCB7C-1B29-47E2-88D5-B30F005C7B4E}"/>
              </a:ext>
            </a:extLst>
          </p:cNvPr>
          <p:cNvSpPr>
            <a:spLocks noGrp="1"/>
          </p:cNvSpPr>
          <p:nvPr>
            <p:ph type="ftr" sz="quarter" idx="11"/>
          </p:nvPr>
        </p:nvSpPr>
        <p:spPr>
          <a:xfrm>
            <a:off x="862095" y="6306043"/>
            <a:ext cx="2518163" cy="365125"/>
          </a:xfrm>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cs typeface="Calibri"/>
              </a:rPr>
              <a:t> </a:t>
            </a:r>
            <a:endParaRPr lang="fr-CA" dirty="0"/>
          </a:p>
        </p:txBody>
      </p:sp>
      <p:sp>
        <p:nvSpPr>
          <p:cNvPr id="14" name="TextBox 13">
            <a:extLst>
              <a:ext uri="{FF2B5EF4-FFF2-40B4-BE49-F238E27FC236}">
                <a16:creationId xmlns:a16="http://schemas.microsoft.com/office/drawing/2014/main" id="{64E256FF-49DE-46FC-A3D0-2B6DB1B07C9D}"/>
              </a:ext>
            </a:extLst>
          </p:cNvPr>
          <p:cNvSpPr txBox="1"/>
          <p:nvPr/>
        </p:nvSpPr>
        <p:spPr>
          <a:xfrm>
            <a:off x="4165600" y="1353008"/>
            <a:ext cx="4783882" cy="2308324"/>
          </a:xfrm>
          <a:prstGeom prst="rect">
            <a:avLst/>
          </a:prstGeom>
          <a:noFill/>
        </p:spPr>
        <p:txBody>
          <a:bodyPr wrap="square" rtlCol="0">
            <a:spAutoFit/>
          </a:bodyPr>
          <a:lstStyle/>
          <a:p>
            <a:r>
              <a:rPr lang="fr-CA" dirty="0"/>
              <a:t>Un </a:t>
            </a:r>
            <a:r>
              <a:rPr lang="fr-CA" b="1" dirty="0">
                <a:solidFill>
                  <a:srgbClr val="224A68"/>
                </a:solidFill>
              </a:rPr>
              <a:t>VISITEUR ESSENTIEL </a:t>
            </a:r>
            <a:r>
              <a:rPr lang="fr-CA" dirty="0"/>
              <a:t>est généralement une personne (y compris un entrepreneur) qui assure des services essentiels afin de soutenir le fonctionnement continu d’un organisme de services ou une personne jugée essentielle par un organisme de services pour préserver la santé, le bien-être et la sécurité, ou tous les droits légaux applicables, d’un résident</a:t>
            </a:r>
            <a:endParaRPr lang="fr-CA" sz="2000" dirty="0"/>
          </a:p>
        </p:txBody>
      </p:sp>
      <p:cxnSp>
        <p:nvCxnSpPr>
          <p:cNvPr id="15" name="Straight Connector 14">
            <a:extLst>
              <a:ext uri="{FF2B5EF4-FFF2-40B4-BE49-F238E27FC236}">
                <a16:creationId xmlns:a16="http://schemas.microsoft.com/office/drawing/2014/main" id="{141B6201-2F88-49B9-AD1F-86C985B92B71}"/>
              </a:ext>
            </a:extLst>
          </p:cNvPr>
          <p:cNvCxnSpPr/>
          <p:nvPr/>
        </p:nvCxnSpPr>
        <p:spPr>
          <a:xfrm>
            <a:off x="4230265" y="3592040"/>
            <a:ext cx="4752000" cy="0"/>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0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EFBEC8-A4BC-470A-8645-1A8D73353B5B}"/>
              </a:ext>
            </a:extLst>
          </p:cNvPr>
          <p:cNvSpPr>
            <a:spLocks noGrp="1"/>
          </p:cNvSpPr>
          <p:nvPr>
            <p:ph type="sldNum" sz="quarter" idx="12"/>
          </p:nvPr>
        </p:nvSpPr>
        <p:spPr/>
        <p:txBody>
          <a:bodyPr/>
          <a:lstStyle/>
          <a:p>
            <a:fld id="{9CAA33A2-411E-8443-83D0-3263C24E97A5}" type="slidenum">
              <a:rPr lang="fr-CA" smtClean="0"/>
              <a:pPr/>
              <a:t>17</a:t>
            </a:fld>
            <a:endParaRPr lang="fr-CA" dirty="0"/>
          </a:p>
        </p:txBody>
      </p:sp>
      <p:sp>
        <p:nvSpPr>
          <p:cNvPr id="6" name="Footer Placeholder 5">
            <a:extLst>
              <a:ext uri="{FF2B5EF4-FFF2-40B4-BE49-F238E27FC236}">
                <a16:creationId xmlns:a16="http://schemas.microsoft.com/office/drawing/2014/main" id="{A91B8757-C5CF-4434-9C8F-5F5B75D66FE8}"/>
              </a:ext>
            </a:extLst>
          </p:cNvPr>
          <p:cNvSpPr>
            <a:spLocks noGrp="1"/>
          </p:cNvSpPr>
          <p:nvPr>
            <p:ph type="ftr" sz="quarter" idx="11"/>
          </p:nvPr>
        </p:nvSpPr>
        <p:spPr>
          <a:xfrm>
            <a:off x="889314" y="6338149"/>
            <a:ext cx="2518163" cy="443651"/>
          </a:xfrm>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p:txBody>
      </p:sp>
      <p:sp>
        <p:nvSpPr>
          <p:cNvPr id="7" name="Title 1">
            <a:extLst>
              <a:ext uri="{FF2B5EF4-FFF2-40B4-BE49-F238E27FC236}">
                <a16:creationId xmlns:a16="http://schemas.microsoft.com/office/drawing/2014/main" id="{214549D8-5D35-4A6B-9E62-7E20B4B1B691}"/>
              </a:ext>
            </a:extLst>
          </p:cNvPr>
          <p:cNvSpPr txBox="1">
            <a:spLocks/>
          </p:cNvSpPr>
          <p:nvPr/>
        </p:nvSpPr>
        <p:spPr>
          <a:xfrm>
            <a:off x="68581" y="53340"/>
            <a:ext cx="8880902" cy="651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r>
              <a:rPr lang="fr-CA" sz="2800" dirty="0">
                <a:latin typeface="Calibri"/>
                <a:cs typeface="Calibri"/>
              </a:rPr>
              <a:t>02. Prévention de la transmission de la maladie (visiteurs)</a:t>
            </a:r>
            <a:endParaRPr lang="fr-CA" sz="2800" dirty="0"/>
          </a:p>
        </p:txBody>
      </p:sp>
      <p:sp>
        <p:nvSpPr>
          <p:cNvPr id="8" name="Rectangle 7">
            <a:extLst>
              <a:ext uri="{FF2B5EF4-FFF2-40B4-BE49-F238E27FC236}">
                <a16:creationId xmlns:a16="http://schemas.microsoft.com/office/drawing/2014/main" id="{51F96DCB-7C0F-4023-B863-43C5AFC2241D}"/>
              </a:ext>
            </a:extLst>
          </p:cNvPr>
          <p:cNvSpPr/>
          <p:nvPr/>
        </p:nvSpPr>
        <p:spPr>
          <a:xfrm>
            <a:off x="-62144" y="792550"/>
            <a:ext cx="9242409" cy="5454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9" name="Straight Connector 8">
            <a:extLst>
              <a:ext uri="{FF2B5EF4-FFF2-40B4-BE49-F238E27FC236}">
                <a16:creationId xmlns:a16="http://schemas.microsoft.com/office/drawing/2014/main" id="{848E59F3-EA80-4802-B06E-CADD5848CD0B}"/>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F1B0E9-0DB1-4141-BC9D-6BDA37B147EA}"/>
              </a:ext>
            </a:extLst>
          </p:cNvPr>
          <p:cNvSpPr txBox="1"/>
          <p:nvPr/>
        </p:nvSpPr>
        <p:spPr>
          <a:xfrm>
            <a:off x="2148396" y="882220"/>
            <a:ext cx="6369071" cy="369332"/>
          </a:xfrm>
          <a:prstGeom prst="rect">
            <a:avLst/>
          </a:prstGeom>
          <a:noFill/>
        </p:spPr>
        <p:txBody>
          <a:bodyPr wrap="square" rtlCol="0">
            <a:spAutoFit/>
          </a:bodyPr>
          <a:lstStyle/>
          <a:p>
            <a:r>
              <a:rPr lang="fr-CA" b="1" dirty="0">
                <a:solidFill>
                  <a:srgbClr val="224A68"/>
                </a:solidFill>
              </a:rPr>
              <a:t>CONSIGNES ET DIRECTIVE OPÉRATIONNELLE DU </a:t>
            </a:r>
            <a:r>
              <a:rPr lang="fr-CA" b="1" dirty="0" err="1">
                <a:solidFill>
                  <a:srgbClr val="224A68"/>
                </a:solidFill>
              </a:rPr>
              <a:t>MSESC</a:t>
            </a:r>
            <a:endParaRPr lang="fr-CA" b="1" dirty="0">
              <a:solidFill>
                <a:srgbClr val="224A68"/>
              </a:solidFill>
            </a:endParaRPr>
          </a:p>
        </p:txBody>
      </p:sp>
      <p:sp>
        <p:nvSpPr>
          <p:cNvPr id="15" name="Content Placeholder 2">
            <a:extLst>
              <a:ext uri="{FF2B5EF4-FFF2-40B4-BE49-F238E27FC236}">
                <a16:creationId xmlns:a16="http://schemas.microsoft.com/office/drawing/2014/main" id="{35FA8332-309B-40F7-A808-FBC56D258BF5}"/>
              </a:ext>
            </a:extLst>
          </p:cNvPr>
          <p:cNvSpPr txBox="1">
            <a:spLocks/>
          </p:cNvSpPr>
          <p:nvPr/>
        </p:nvSpPr>
        <p:spPr>
          <a:xfrm>
            <a:off x="568171" y="1298195"/>
            <a:ext cx="8466453" cy="4824000"/>
          </a:xfrm>
          <a:prstGeom prst="rect">
            <a:avLst/>
          </a:prstGeom>
        </p:spPr>
        <p:txBody>
          <a:bodyPr vert="horz" lIns="68580" tIns="34290" rIns="3600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800"/>
              </a:lnSpc>
              <a:buClrTx/>
              <a:buSzPct val="100000"/>
              <a:buFont typeface="Wingdings" panose="05000000000000000000" pitchFamily="2" charset="2"/>
              <a:buChar char="§"/>
            </a:pPr>
            <a:endParaRPr lang="fr-CA" sz="1600" dirty="0"/>
          </a:p>
          <a:p>
            <a:pPr marL="285750" indent="-285750">
              <a:lnSpc>
                <a:spcPts val="1800"/>
              </a:lnSpc>
              <a:buClrTx/>
              <a:buSzPct val="100000"/>
              <a:buFont typeface="Wingdings" panose="05000000000000000000" pitchFamily="2" charset="2"/>
              <a:buChar char="§"/>
            </a:pPr>
            <a:r>
              <a:rPr lang="fr-CA" sz="1600" dirty="0"/>
              <a:t>Des rencontres peuvent avoir lieu avec des visiteurs non essentiels à des </a:t>
            </a:r>
            <a:r>
              <a:rPr lang="fr-CA" sz="1600" b="1" dirty="0"/>
              <a:t>endroits en plein air</a:t>
            </a:r>
            <a:r>
              <a:rPr lang="fr-CA" sz="1600" dirty="0"/>
              <a:t>, où les capacités en matière de personnel sont suffisantes pour faciliter la visite</a:t>
            </a:r>
          </a:p>
          <a:p>
            <a:pPr marL="285750" indent="-285750">
              <a:lnSpc>
                <a:spcPts val="1800"/>
              </a:lnSpc>
              <a:buClrTx/>
              <a:buSzPct val="100000"/>
              <a:buFont typeface="Wingdings" panose="05000000000000000000" pitchFamily="2" charset="2"/>
              <a:buChar char="§"/>
            </a:pPr>
            <a:r>
              <a:rPr lang="fr-CA" sz="1600" dirty="0">
                <a:ea typeface="+mn-lt"/>
                <a:cs typeface="+mn-lt"/>
              </a:rPr>
              <a:t>S’il y a une éclosion dans le milieu, les visites en plein air doivent être suspendues jusqu’à ce que le bureau local de santé publique ait déclaré qu’elle est réglée</a:t>
            </a:r>
            <a:endParaRPr lang="fr-CA" sz="1600" dirty="0"/>
          </a:p>
          <a:p>
            <a:pPr marL="285750" indent="-285750">
              <a:lnSpc>
                <a:spcPts val="1800"/>
              </a:lnSpc>
              <a:buClrTx/>
              <a:buSzPct val="100000"/>
              <a:buFont typeface="Wingdings" panose="05000000000000000000" pitchFamily="2" charset="2"/>
              <a:buChar char="§"/>
            </a:pPr>
            <a:r>
              <a:rPr lang="fr-CA" sz="1600" dirty="0"/>
              <a:t>Les organismes devraient disposer d’un processus clair pour communiquer avec les résidents, les familles et le personnel au sujet des visites, notamment en prenant les précautions suivantes :</a:t>
            </a:r>
          </a:p>
          <a:p>
            <a:pPr marL="504000" lvl="1" indent="-216000">
              <a:lnSpc>
                <a:spcPts val="1800"/>
              </a:lnSpc>
              <a:buClrTx/>
              <a:buSzPct val="100000"/>
              <a:buFont typeface="Wingdings" panose="05000000000000000000" pitchFamily="2" charset="2"/>
              <a:buChar char="§"/>
            </a:pPr>
            <a:r>
              <a:rPr lang="fr-CA" sz="1600" dirty="0"/>
              <a:t>Planifiez les visites, y compris le nombre de visiteurs et la durée</a:t>
            </a:r>
          </a:p>
          <a:p>
            <a:pPr marL="504000" lvl="1" indent="-216000">
              <a:lnSpc>
                <a:spcPts val="1800"/>
              </a:lnSpc>
              <a:buClrTx/>
              <a:buSzPct val="100000"/>
              <a:buFont typeface="Wingdings" panose="05000000000000000000" pitchFamily="2" charset="2"/>
              <a:buChar char="§"/>
            </a:pPr>
            <a:r>
              <a:rPr lang="fr-CA" sz="1600" dirty="0">
                <a:ea typeface="+mn-lt"/>
                <a:cs typeface="+mn-lt"/>
              </a:rPr>
              <a:t>Triez les visiteurs, notamment en leur demandant de produire des documents écrits qui montrent qu’ils ont obtenu un résultat négatif à un test de dépistage de la COVID-19 au cours des 2 semaines précédentes et qu’ils n’ont pas obtenu un résultat positif par la suite</a:t>
            </a:r>
          </a:p>
          <a:p>
            <a:pPr marL="504000" lvl="1" indent="-216000">
              <a:lnSpc>
                <a:spcPts val="1800"/>
              </a:lnSpc>
              <a:buClrTx/>
              <a:buSzPct val="100000"/>
              <a:buFont typeface="Wingdings" panose="05000000000000000000" pitchFamily="2" charset="2"/>
              <a:buChar char="§"/>
            </a:pPr>
            <a:r>
              <a:rPr lang="fr-CA" sz="1600" dirty="0">
                <a:ea typeface="+mn-lt"/>
                <a:cs typeface="+mn-lt"/>
              </a:rPr>
              <a:t>Pratiquez une bonne hygiène des mains, la distanciation physique ainsi que le port du masque</a:t>
            </a:r>
          </a:p>
          <a:p>
            <a:pPr marL="504000" lvl="1" indent="-216000">
              <a:lnSpc>
                <a:spcPts val="1800"/>
              </a:lnSpc>
              <a:buClrTx/>
              <a:buSzPct val="100000"/>
              <a:buFont typeface="Wingdings" panose="05000000000000000000" pitchFamily="2" charset="2"/>
              <a:buChar char="§"/>
            </a:pPr>
            <a:r>
              <a:rPr lang="fr-CA" sz="1600" dirty="0">
                <a:ea typeface="+mn-lt"/>
                <a:cs typeface="+mn-lt"/>
              </a:rPr>
              <a:t>Occupez-vous de la manipulation des cadeaux pendant les visites, notamment en les désinfectant avant de les partager </a:t>
            </a:r>
          </a:p>
          <a:p>
            <a:pPr marL="504000" lvl="1" indent="-216000">
              <a:lnSpc>
                <a:spcPts val="1800"/>
              </a:lnSpc>
              <a:buClrTx/>
              <a:buSzPct val="100000"/>
              <a:buFont typeface="Wingdings" panose="05000000000000000000" pitchFamily="2" charset="2"/>
              <a:buChar char="§"/>
            </a:pPr>
            <a:r>
              <a:rPr lang="fr-CA" sz="1600" dirty="0"/>
              <a:t>Expliquez les conséquences de ne pas observer les politiques et procédures</a:t>
            </a:r>
          </a:p>
          <a:p>
            <a:pPr marL="285750" indent="-285750" fontAlgn="base">
              <a:buClr>
                <a:srgbClr val="224A68"/>
              </a:buClr>
              <a:buSzPct val="100000"/>
              <a:buFont typeface="Wingdings" panose="05000000000000000000" pitchFamily="2" charset="2"/>
              <a:buChar char="§"/>
            </a:pPr>
            <a:endParaRPr lang="fr-CA" sz="1600" dirty="0"/>
          </a:p>
          <a:p>
            <a:pPr marL="285750" indent="-285750" fontAlgn="base">
              <a:buClr>
                <a:srgbClr val="224A68"/>
              </a:buClr>
              <a:buSzPct val="100000"/>
              <a:buFont typeface="Wingdings" panose="05000000000000000000" pitchFamily="2" charset="2"/>
              <a:buChar char="§"/>
            </a:pPr>
            <a:r>
              <a:rPr lang="fr-CA" sz="1600" dirty="0"/>
              <a:t>Ces changements ne s’appliquent pas au secteur de la justice pour la jeunesse à cette étape-ci</a:t>
            </a:r>
            <a:endParaRPr lang="fr-CA" sz="1600" dirty="0">
              <a:ea typeface="+mn-lt"/>
              <a:cs typeface="+mn-lt"/>
            </a:endParaRPr>
          </a:p>
          <a:p>
            <a:pPr lvl="0">
              <a:lnSpc>
                <a:spcPct val="100000"/>
              </a:lnSpc>
              <a:spcBef>
                <a:spcPts val="0"/>
              </a:spcBef>
              <a:buClrTx/>
              <a:buSzTx/>
            </a:pPr>
            <a:endParaRPr lang="fr-CA" sz="1050" dirty="0">
              <a:solidFill>
                <a:srgbClr val="000000"/>
              </a:solidFill>
              <a:cs typeface="Calibri"/>
            </a:endParaRPr>
          </a:p>
        </p:txBody>
      </p:sp>
    </p:spTree>
    <p:extLst>
      <p:ext uri="{BB962C8B-B14F-4D97-AF65-F5344CB8AC3E}">
        <p14:creationId xmlns:p14="http://schemas.microsoft.com/office/powerpoint/2010/main" val="290857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5515DC-BD14-4892-9004-56462716B742}"/>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Slide Number Placeholder 4">
            <a:extLst>
              <a:ext uri="{FF2B5EF4-FFF2-40B4-BE49-F238E27FC236}">
                <a16:creationId xmlns:a16="http://schemas.microsoft.com/office/drawing/2014/main" id="{D6736D75-CF65-4B8B-BFD0-778F399938F4}"/>
              </a:ext>
            </a:extLst>
          </p:cNvPr>
          <p:cNvSpPr>
            <a:spLocks noGrp="1"/>
          </p:cNvSpPr>
          <p:nvPr>
            <p:ph type="sldNum" sz="quarter" idx="12"/>
          </p:nvPr>
        </p:nvSpPr>
        <p:spPr/>
        <p:txBody>
          <a:bodyPr/>
          <a:lstStyle/>
          <a:p>
            <a:fld id="{9CAA33A2-411E-8443-83D0-3263C24E97A5}" type="slidenum">
              <a:rPr lang="fr-CA" smtClean="0"/>
              <a:pPr/>
              <a:t>18</a:t>
            </a:fld>
            <a:endParaRPr lang="fr-CA" dirty="0"/>
          </a:p>
        </p:txBody>
      </p:sp>
      <p:sp>
        <p:nvSpPr>
          <p:cNvPr id="7" name="Title 1">
            <a:extLst>
              <a:ext uri="{FF2B5EF4-FFF2-40B4-BE49-F238E27FC236}">
                <a16:creationId xmlns:a16="http://schemas.microsoft.com/office/drawing/2014/main" id="{BB9B7A0D-D6F3-49EB-A744-10A49CEE8E09}"/>
              </a:ext>
            </a:extLst>
          </p:cNvPr>
          <p:cNvSpPr>
            <a:spLocks noGrp="1"/>
          </p:cNvSpPr>
          <p:nvPr>
            <p:ph type="title"/>
          </p:nvPr>
        </p:nvSpPr>
        <p:spPr>
          <a:xfrm>
            <a:off x="1" y="24104"/>
            <a:ext cx="9180264" cy="488156"/>
          </a:xfrm>
        </p:spPr>
        <p:txBody>
          <a:bodyPr>
            <a:noAutofit/>
          </a:bodyPr>
          <a:lstStyle/>
          <a:p>
            <a:r>
              <a:rPr lang="fr-CA" sz="2600" dirty="0">
                <a:latin typeface="Calibri"/>
                <a:cs typeface="Calibri"/>
              </a:rPr>
              <a:t>02. Prévention de la transmission de la maladie (port du masque)</a:t>
            </a:r>
            <a:endParaRPr lang="fr-CA" sz="2600" dirty="0"/>
          </a:p>
        </p:txBody>
      </p:sp>
      <p:sp>
        <p:nvSpPr>
          <p:cNvPr id="10" name="Content Placeholder 2">
            <a:extLst>
              <a:ext uri="{FF2B5EF4-FFF2-40B4-BE49-F238E27FC236}">
                <a16:creationId xmlns:a16="http://schemas.microsoft.com/office/drawing/2014/main" id="{BD769C33-3805-4545-A48F-3C7F9590A6E2}"/>
              </a:ext>
            </a:extLst>
          </p:cNvPr>
          <p:cNvSpPr>
            <a:spLocks noGrp="1"/>
          </p:cNvSpPr>
          <p:nvPr>
            <p:ph idx="1"/>
          </p:nvPr>
        </p:nvSpPr>
        <p:spPr>
          <a:xfrm>
            <a:off x="-2" y="1279610"/>
            <a:ext cx="4032267" cy="4840993"/>
          </a:xfrm>
        </p:spPr>
        <p:txBody>
          <a:bodyPr vert="horz" lIns="90000" tIns="34290" rIns="68580" bIns="34290" rtlCol="0" anchor="t">
            <a:noAutofit/>
          </a:bodyPr>
          <a:lstStyle/>
          <a:p>
            <a:pPr>
              <a:buClrTx/>
              <a:buSzPct val="100000"/>
            </a:pPr>
            <a:r>
              <a:rPr lang="fr-CA" sz="1600" dirty="0"/>
              <a:t>Prévenir et limiter la propagation de la COVID-19 à l’aide des précautions suivantes :</a:t>
            </a:r>
          </a:p>
          <a:p>
            <a:pPr>
              <a:buClrTx/>
              <a:buSzPct val="100000"/>
            </a:pPr>
            <a:r>
              <a:rPr lang="fr-CA" sz="1600" b="1" dirty="0">
                <a:cs typeface="Calibri" panose="020F0502020204030204"/>
              </a:rPr>
              <a:t>Port systématique du masque :</a:t>
            </a:r>
            <a:r>
              <a:rPr lang="fr-CA" sz="1600" dirty="0">
                <a:cs typeface="Calibri" panose="020F0502020204030204"/>
              </a:rPr>
              <a:t>  </a:t>
            </a:r>
          </a:p>
          <a:p>
            <a:pPr marL="285750" indent="-285750">
              <a:buClrTx/>
              <a:buSzPct val="100000"/>
              <a:buFont typeface="Wingdings" panose="05000000000000000000" pitchFamily="2" charset="2"/>
              <a:buChar char="§"/>
            </a:pPr>
            <a:r>
              <a:rPr lang="fr-CA" sz="1600" dirty="0">
                <a:cs typeface="Calibri" panose="020F0502020204030204"/>
              </a:rPr>
              <a:t>On recommande que tous les membres du personnel et les visiteurs essentiels portent un masque non médical lorsqu’ils sont dans l’habitation collective pendant la durée de leurs quarts de travail ou de leurs rencontres</a:t>
            </a:r>
          </a:p>
          <a:p>
            <a:pPr marL="285750" indent="-285750">
              <a:buClrTx/>
              <a:buSzPct val="100000"/>
              <a:buFont typeface="Wingdings" panose="05000000000000000000" pitchFamily="2" charset="2"/>
              <a:buChar char="§"/>
            </a:pPr>
            <a:r>
              <a:rPr lang="fr-CA" sz="1600" dirty="0">
                <a:cs typeface="Calibri" panose="020F0502020204030204"/>
              </a:rPr>
              <a:t>Les résidents peuvent choisir de porter un masque non médical ou être encouragés à le faire</a:t>
            </a:r>
          </a:p>
          <a:p>
            <a:pPr>
              <a:buClrTx/>
              <a:buSzPct val="100000"/>
            </a:pPr>
            <a:r>
              <a:rPr lang="fr-CA" sz="1600" b="1" dirty="0">
                <a:cs typeface="Calibri" panose="020F0502020204030204"/>
              </a:rPr>
              <a:t>Port du masque pendant la prestation de soins directs aux résidents :</a:t>
            </a:r>
          </a:p>
          <a:p>
            <a:pPr marL="285750" indent="-285750">
              <a:buClrTx/>
              <a:buSzPct val="100000"/>
              <a:buFont typeface="Wingdings" panose="05000000000000000000" pitchFamily="2" charset="2"/>
              <a:buChar char="§"/>
            </a:pPr>
            <a:r>
              <a:rPr lang="fr-CA" sz="1600" dirty="0">
                <a:cs typeface="Calibri" panose="020F0502020204030204"/>
              </a:rPr>
              <a:t>On doit évaluer la nécessité de porter un EPI selon la nature de l’interaction</a:t>
            </a:r>
            <a:endParaRPr lang="fr-CA" sz="1600" dirty="0"/>
          </a:p>
          <a:p>
            <a:pPr marL="285750" indent="-285750">
              <a:buClrTx/>
              <a:buSzPct val="100000"/>
              <a:buFont typeface="Wingdings" panose="05000000000000000000" pitchFamily="2" charset="2"/>
              <a:buChar char="§"/>
            </a:pPr>
            <a:endParaRPr lang="fr-CA" sz="1600" b="1" dirty="0">
              <a:cs typeface="Calibri" panose="020F0502020204030204"/>
            </a:endParaRPr>
          </a:p>
          <a:p>
            <a:pPr marL="535781" lvl="1" indent="-264319">
              <a:buFont typeface="Courier New" panose="02070309020205020404" pitchFamily="49" charset="0"/>
              <a:buChar char="o"/>
            </a:pPr>
            <a:endParaRPr lang="fr-CA" sz="1600" dirty="0">
              <a:solidFill>
                <a:schemeClr val="bg1"/>
              </a:solidFill>
              <a:ea typeface="+mn-lt"/>
              <a:cs typeface="+mn-lt"/>
            </a:endParaRPr>
          </a:p>
          <a:p>
            <a:pPr marL="21431" indent="-264319">
              <a:buFont typeface="Courier New" panose="02070309020205020404" pitchFamily="49" charset="0"/>
              <a:buChar char="o"/>
            </a:pPr>
            <a:endParaRPr lang="fr-CA" sz="1600" dirty="0">
              <a:solidFill>
                <a:schemeClr val="bg1"/>
              </a:solidFill>
              <a:ea typeface="+mn-lt"/>
              <a:cs typeface="+mn-lt"/>
            </a:endParaRPr>
          </a:p>
        </p:txBody>
      </p:sp>
      <p:sp>
        <p:nvSpPr>
          <p:cNvPr id="11" name="Content Placeholder 2">
            <a:extLst>
              <a:ext uri="{FF2B5EF4-FFF2-40B4-BE49-F238E27FC236}">
                <a16:creationId xmlns:a16="http://schemas.microsoft.com/office/drawing/2014/main" id="{26CB770C-131F-4AF7-A9AA-24DEA8A15327}"/>
              </a:ext>
            </a:extLst>
          </p:cNvPr>
          <p:cNvSpPr txBox="1">
            <a:spLocks/>
          </p:cNvSpPr>
          <p:nvPr/>
        </p:nvSpPr>
        <p:spPr>
          <a:xfrm>
            <a:off x="4178134" y="1432007"/>
            <a:ext cx="4929866" cy="4543773"/>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Tx/>
              <a:buSzPct val="100000"/>
              <a:buFont typeface="Wingdings" panose="05000000000000000000" pitchFamily="2" charset="2"/>
              <a:buChar char="§"/>
            </a:pPr>
            <a:r>
              <a:rPr lang="fr-CA" sz="1600" dirty="0"/>
              <a:t>Tous les membres du personnel et les visiteurs essentiels </a:t>
            </a:r>
            <a:r>
              <a:rPr lang="fr-CA" sz="1600" b="1" dirty="0"/>
              <a:t>DOIVENT</a:t>
            </a:r>
            <a:r>
              <a:rPr lang="fr-CA" sz="1600" dirty="0"/>
              <a:t> porter un masque </a:t>
            </a:r>
            <a:r>
              <a:rPr lang="fr-CA" sz="1600" b="1" dirty="0"/>
              <a:t>EN TOUT TEMPS </a:t>
            </a:r>
            <a:r>
              <a:rPr lang="fr-CA" sz="1600" dirty="0"/>
              <a:t>pour assurer un contrôle des sources pendant qu’ils sont dans le milieu </a:t>
            </a:r>
          </a:p>
          <a:p>
            <a:pPr marL="285750" indent="-285750">
              <a:buClrTx/>
              <a:buSzPct val="100000"/>
              <a:buFont typeface="Wingdings" panose="05000000000000000000" pitchFamily="2" charset="2"/>
              <a:buChar char="§"/>
            </a:pPr>
            <a:r>
              <a:rPr lang="fr-CA" sz="1600" dirty="0"/>
              <a:t>Les masques non médicaux (comme les masques en tissu) sont un équipement adéquat pour le contrôle des sources, mais ils </a:t>
            </a:r>
            <a:r>
              <a:rPr lang="fr-CA" sz="1600" b="1" dirty="0"/>
              <a:t>ne sont pas </a:t>
            </a:r>
            <a:r>
              <a:rPr lang="fr-CA" sz="1600" dirty="0"/>
              <a:t>considérés comme un EPI </a:t>
            </a:r>
          </a:p>
          <a:p>
            <a:pPr marL="285750" indent="-285750">
              <a:buClrTx/>
              <a:buSzPct val="100000"/>
              <a:buFont typeface="Wingdings" panose="05000000000000000000" pitchFamily="2" charset="2"/>
              <a:buChar char="§"/>
            </a:pPr>
            <a:r>
              <a:rPr lang="fr-CA" sz="1600" dirty="0"/>
              <a:t>Les masques non médicaux sont un excellent moyen pour se protéger des sources d’infection tout en conservant l’EPI médical </a:t>
            </a:r>
          </a:p>
          <a:p>
            <a:pPr marL="285750" indent="-285750">
              <a:buClrTx/>
              <a:buSzPct val="100000"/>
              <a:buFont typeface="Wingdings" panose="05000000000000000000" pitchFamily="2" charset="2"/>
              <a:buChar char="§"/>
            </a:pPr>
            <a:r>
              <a:rPr lang="fr-CA" sz="1600" dirty="0"/>
              <a:t>S’il n’y a pas de masques non médicaux accessibles, on peut utiliser des masques médicaux</a:t>
            </a:r>
          </a:p>
          <a:p>
            <a:pPr marL="285750" indent="-285750">
              <a:buClrTx/>
              <a:buSzPct val="100000"/>
              <a:buFont typeface="Wingdings" panose="05000000000000000000" pitchFamily="2" charset="2"/>
              <a:buChar char="§"/>
            </a:pPr>
            <a:r>
              <a:rPr lang="fr-CA" sz="1600" dirty="0">
                <a:ea typeface="+mn-lt"/>
                <a:cs typeface="+mn-lt"/>
              </a:rPr>
              <a:t>Les membres du personnel peuvent retirer leur masque pendant les pauses, mais ils doivent conserver une distance de 2 mètres entre eux</a:t>
            </a:r>
          </a:p>
          <a:p>
            <a:pPr>
              <a:buClrTx/>
              <a:buSzPct val="100000"/>
            </a:pPr>
            <a:endParaRPr lang="fr-CA" dirty="0">
              <a:ea typeface="+mn-lt"/>
              <a:cs typeface="+mn-lt"/>
            </a:endParaRPr>
          </a:p>
          <a:p>
            <a:pPr marL="285750" indent="-285750">
              <a:buClrTx/>
              <a:buSzPct val="100000"/>
              <a:buFont typeface="Wingdings" panose="05000000000000000000" pitchFamily="2" charset="2"/>
              <a:buChar char="§"/>
            </a:pPr>
            <a:endParaRPr lang="fr-CA" dirty="0">
              <a:ea typeface="+mn-lt"/>
              <a:cs typeface="+mn-lt"/>
            </a:endParaRPr>
          </a:p>
          <a:p>
            <a:pPr marL="25313" indent="-214313">
              <a:buClrTx/>
              <a:buSzPct val="100000"/>
              <a:buFont typeface="Wingdings" panose="05000000000000000000" pitchFamily="2" charset="2"/>
              <a:buChar char="§"/>
            </a:pPr>
            <a:endParaRPr lang="fr-CA" dirty="0">
              <a:ea typeface="+mn-lt"/>
              <a:cs typeface="+mn-lt"/>
            </a:endParaRPr>
          </a:p>
          <a:p>
            <a:pPr marL="21431" indent="-264319">
              <a:buFont typeface="Courier New" panose="02070309020205020404" pitchFamily="49" charset="0"/>
              <a:buChar char="o"/>
            </a:pPr>
            <a:endParaRPr lang="fr-CA" sz="1050" dirty="0">
              <a:ea typeface="+mn-lt"/>
              <a:cs typeface="+mn-lt"/>
            </a:endParaRPr>
          </a:p>
        </p:txBody>
      </p:sp>
      <p:cxnSp>
        <p:nvCxnSpPr>
          <p:cNvPr id="3" name="Straight Connector 2">
            <a:extLst>
              <a:ext uri="{FF2B5EF4-FFF2-40B4-BE49-F238E27FC236}">
                <a16:creationId xmlns:a16="http://schemas.microsoft.com/office/drawing/2014/main" id="{D42DE612-1BFD-403C-A29A-F71722FB504D}"/>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51C5B9B-269F-4C8B-B80D-CEE4D75F3C0E}"/>
              </a:ext>
            </a:extLst>
          </p:cNvPr>
          <p:cNvSpPr txBox="1"/>
          <p:nvPr/>
        </p:nvSpPr>
        <p:spPr>
          <a:xfrm>
            <a:off x="-6114" y="899156"/>
            <a:ext cx="3671334" cy="369332"/>
          </a:xfrm>
          <a:prstGeom prst="rect">
            <a:avLst/>
          </a:prstGeom>
          <a:noFill/>
        </p:spPr>
        <p:txBody>
          <a:bodyPr wrap="square" rtlCol="0">
            <a:spAutoFit/>
          </a:bodyPr>
          <a:lstStyle/>
          <a:p>
            <a:r>
              <a:rPr lang="fr-CA" b="1" dirty="0">
                <a:solidFill>
                  <a:srgbClr val="224A68"/>
                </a:solidFill>
              </a:rPr>
              <a:t>ORIENTATION DU MS</a:t>
            </a:r>
          </a:p>
        </p:txBody>
      </p:sp>
      <p:sp>
        <p:nvSpPr>
          <p:cNvPr id="12" name="TextBox 11">
            <a:extLst>
              <a:ext uri="{FF2B5EF4-FFF2-40B4-BE49-F238E27FC236}">
                <a16:creationId xmlns:a16="http://schemas.microsoft.com/office/drawing/2014/main" id="{48E1A95C-6B67-4093-B948-105263EBB4D2}"/>
              </a:ext>
            </a:extLst>
          </p:cNvPr>
          <p:cNvSpPr txBox="1"/>
          <p:nvPr/>
        </p:nvSpPr>
        <p:spPr>
          <a:xfrm>
            <a:off x="4178134" y="882220"/>
            <a:ext cx="4339333"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
        <p:nvSpPr>
          <p:cNvPr id="2" name="Footer Placeholder 1">
            <a:extLst>
              <a:ext uri="{FF2B5EF4-FFF2-40B4-BE49-F238E27FC236}">
                <a16:creationId xmlns:a16="http://schemas.microsoft.com/office/drawing/2014/main" id="{422AFBDF-1544-4C9C-83A4-4648C6614CA7}"/>
              </a:ext>
            </a:extLst>
          </p:cNvPr>
          <p:cNvSpPr>
            <a:spLocks noGrp="1"/>
          </p:cNvSpPr>
          <p:nvPr>
            <p:ph type="ftr" sz="quarter" idx="11"/>
          </p:nvPr>
        </p:nvSpPr>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cs typeface="Calibri"/>
              </a:rPr>
              <a:t> </a:t>
            </a:r>
            <a:endParaRPr lang="fr-CA" dirty="0"/>
          </a:p>
        </p:txBody>
      </p:sp>
    </p:spTree>
    <p:extLst>
      <p:ext uri="{BB962C8B-B14F-4D97-AF65-F5344CB8AC3E}">
        <p14:creationId xmlns:p14="http://schemas.microsoft.com/office/powerpoint/2010/main" val="215019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0FBF37-A2FB-491F-B159-911AD7D141F0}"/>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6" name="Straight Connector 15">
            <a:extLst>
              <a:ext uri="{FF2B5EF4-FFF2-40B4-BE49-F238E27FC236}">
                <a16:creationId xmlns:a16="http://schemas.microsoft.com/office/drawing/2014/main" id="{D752A8B3-0780-4DAB-9C3F-301DEB86CBF2}"/>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03470B-FA9B-4389-9783-AE701AC66625}"/>
              </a:ext>
            </a:extLst>
          </p:cNvPr>
          <p:cNvSpPr txBox="1"/>
          <p:nvPr/>
        </p:nvSpPr>
        <p:spPr>
          <a:xfrm>
            <a:off x="-6114" y="899156"/>
            <a:ext cx="3678954" cy="369332"/>
          </a:xfrm>
          <a:prstGeom prst="rect">
            <a:avLst/>
          </a:prstGeom>
          <a:noFill/>
        </p:spPr>
        <p:txBody>
          <a:bodyPr wrap="square" rtlCol="0">
            <a:spAutoFit/>
          </a:bodyPr>
          <a:lstStyle/>
          <a:p>
            <a:r>
              <a:rPr lang="fr-CA" b="1" dirty="0">
                <a:solidFill>
                  <a:srgbClr val="224A68"/>
                </a:solidFill>
              </a:rPr>
              <a:t>ORIENTATION DU MS</a:t>
            </a:r>
          </a:p>
        </p:txBody>
      </p:sp>
      <p:sp>
        <p:nvSpPr>
          <p:cNvPr id="5" name="Slide Number Placeholder 4">
            <a:extLst>
              <a:ext uri="{FF2B5EF4-FFF2-40B4-BE49-F238E27FC236}">
                <a16:creationId xmlns:a16="http://schemas.microsoft.com/office/drawing/2014/main" id="{986059C1-A3D9-4C3D-B3FB-231CB664D716}"/>
              </a:ext>
            </a:extLst>
          </p:cNvPr>
          <p:cNvSpPr>
            <a:spLocks noGrp="1"/>
          </p:cNvSpPr>
          <p:nvPr>
            <p:ph type="sldNum" sz="quarter" idx="12"/>
          </p:nvPr>
        </p:nvSpPr>
        <p:spPr/>
        <p:txBody>
          <a:bodyPr/>
          <a:lstStyle/>
          <a:p>
            <a:fld id="{9CAA33A2-411E-8443-83D0-3263C24E97A5}" type="slidenum">
              <a:rPr lang="fr-CA" smtClean="0"/>
              <a:pPr/>
              <a:t>19</a:t>
            </a:fld>
            <a:endParaRPr lang="fr-CA" dirty="0"/>
          </a:p>
        </p:txBody>
      </p:sp>
      <p:sp>
        <p:nvSpPr>
          <p:cNvPr id="7" name="Title 1">
            <a:extLst>
              <a:ext uri="{FF2B5EF4-FFF2-40B4-BE49-F238E27FC236}">
                <a16:creationId xmlns:a16="http://schemas.microsoft.com/office/drawing/2014/main" id="{1C78855C-6030-42C8-8FEC-D5F8419FE77F}"/>
              </a:ext>
            </a:extLst>
          </p:cNvPr>
          <p:cNvSpPr>
            <a:spLocks noGrp="1"/>
          </p:cNvSpPr>
          <p:nvPr>
            <p:ph type="title"/>
          </p:nvPr>
        </p:nvSpPr>
        <p:spPr>
          <a:xfrm>
            <a:off x="352140" y="216272"/>
            <a:ext cx="6280293" cy="777218"/>
          </a:xfrm>
        </p:spPr>
        <p:txBody>
          <a:bodyPr>
            <a:noAutofit/>
          </a:bodyPr>
          <a:lstStyle/>
          <a:p>
            <a:r>
              <a:rPr lang="fr-CA" dirty="0">
                <a:latin typeface="Calibri"/>
                <a:cs typeface="Calibri"/>
              </a:rPr>
              <a:t>03. Dépistage (à l’entrée)</a:t>
            </a:r>
            <a:endParaRPr lang="fr-CA" dirty="0"/>
          </a:p>
        </p:txBody>
      </p:sp>
      <p:sp>
        <p:nvSpPr>
          <p:cNvPr id="13" name="Content Placeholder 2">
            <a:extLst>
              <a:ext uri="{FF2B5EF4-FFF2-40B4-BE49-F238E27FC236}">
                <a16:creationId xmlns:a16="http://schemas.microsoft.com/office/drawing/2014/main" id="{7E84E49F-2D75-40CD-93AB-AFE7C47ADA12}"/>
              </a:ext>
            </a:extLst>
          </p:cNvPr>
          <p:cNvSpPr txBox="1">
            <a:spLocks/>
          </p:cNvSpPr>
          <p:nvPr/>
        </p:nvSpPr>
        <p:spPr>
          <a:xfrm>
            <a:off x="24182" y="1283656"/>
            <a:ext cx="3889551" cy="4955478"/>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SzPct val="100000"/>
            </a:pPr>
            <a:r>
              <a:rPr lang="fr-CA" sz="1550" b="1" dirty="0">
                <a:cs typeface="Calibri" panose="020F0502020204030204"/>
              </a:rPr>
              <a:t>Activités de dépistage</a:t>
            </a:r>
          </a:p>
          <a:p>
            <a:pPr marL="285750" indent="-285750">
              <a:buClrTx/>
              <a:buSzPct val="100000"/>
              <a:buFont typeface="Wingdings" panose="05000000000000000000" pitchFamily="2" charset="2"/>
              <a:buChar char="§"/>
            </a:pPr>
            <a:r>
              <a:rPr lang="fr-CA" sz="1550" dirty="0">
                <a:cs typeface="Calibri" panose="020F0502020204030204"/>
              </a:rPr>
              <a:t>Établissez un processus officiel pour trier les membres du personnel et les visiteurs essentiels</a:t>
            </a:r>
          </a:p>
          <a:p>
            <a:pPr marL="285750" indent="-285750">
              <a:buClrTx/>
              <a:buSzPct val="100000"/>
              <a:buFont typeface="Wingdings" panose="05000000000000000000" pitchFamily="2" charset="2"/>
              <a:buChar char="§"/>
            </a:pPr>
            <a:r>
              <a:rPr lang="fr-CA" sz="1550" dirty="0"/>
              <a:t>Les membres du personnel et les visiteurs essentiels qui échouent au dépistage ne doivent pas être autorisés à entrer dans l’habitation collective</a:t>
            </a:r>
          </a:p>
          <a:p>
            <a:pPr marL="285750" indent="-285750">
              <a:buClrTx/>
              <a:buSzPct val="100000"/>
              <a:buFont typeface="Wingdings" panose="05000000000000000000" pitchFamily="2" charset="2"/>
              <a:buChar char="§"/>
            </a:pPr>
            <a:r>
              <a:rPr lang="fr-CA" sz="1550" dirty="0">
                <a:cs typeface="Calibri" panose="020F0502020204030204"/>
              </a:rPr>
              <a:t>Les résidents qui échouent au dépistage doivent s’auto-isoler et attendre une évaluation</a:t>
            </a:r>
          </a:p>
          <a:p>
            <a:pPr>
              <a:buClrTx/>
              <a:buSzPct val="100000"/>
            </a:pPr>
            <a:r>
              <a:rPr lang="fr-CA" sz="1550" b="1" dirty="0">
                <a:cs typeface="Calibri" panose="020F0502020204030204"/>
              </a:rPr>
              <a:t>Nouveaux résidents et résidents transférés</a:t>
            </a:r>
          </a:p>
          <a:p>
            <a:pPr marL="285750" indent="-285750">
              <a:buClrTx/>
              <a:buSzPct val="100000"/>
              <a:buFont typeface="Wingdings" panose="05000000000000000000" pitchFamily="2" charset="2"/>
              <a:buChar char="§"/>
            </a:pPr>
            <a:r>
              <a:rPr lang="fr-CA" sz="1550" dirty="0"/>
              <a:t>Dans la mesure du possible, les nouveaux résidents ou les résidents transférés doivent être triés et soumis à un test de dépistage de la COVID-19 avant leur admission</a:t>
            </a:r>
          </a:p>
          <a:p>
            <a:pPr marL="285750" indent="-285750">
              <a:buClrTx/>
              <a:buSzPct val="100000"/>
              <a:buFont typeface="Wingdings" panose="05000000000000000000" pitchFamily="2" charset="2"/>
              <a:buChar char="§"/>
            </a:pPr>
            <a:r>
              <a:rPr lang="fr-CA" sz="1550" dirty="0"/>
              <a:t>Les nouveaux résidents doivent s’auto-isoler pendant une période de 14 jours dès leur arrivée</a:t>
            </a:r>
          </a:p>
          <a:p>
            <a:pPr marL="285750" indent="-285750">
              <a:buClrTx/>
              <a:buSzPct val="100000"/>
              <a:buFont typeface="Wingdings" panose="05000000000000000000" pitchFamily="2" charset="2"/>
              <a:buChar char="§"/>
            </a:pPr>
            <a:endParaRPr lang="fr-CA" b="1" dirty="0">
              <a:cs typeface="Calibri" panose="020F0502020204030204"/>
            </a:endParaRPr>
          </a:p>
          <a:p>
            <a:pPr marL="25313" indent="-214313">
              <a:buClrTx/>
              <a:buFont typeface="Wingdings" panose="05000000000000000000" pitchFamily="2" charset="2"/>
              <a:buChar char="§"/>
            </a:pPr>
            <a:endParaRPr lang="fr-CA" sz="1350" dirty="0">
              <a:cs typeface="Calibri" panose="020F0502020204030204"/>
            </a:endParaRPr>
          </a:p>
          <a:p>
            <a:pPr marL="535781" lvl="1" indent="-264319">
              <a:buFont typeface="Courier New" panose="02070309020205020404" pitchFamily="49" charset="0"/>
              <a:buChar char="o"/>
            </a:pPr>
            <a:endParaRPr lang="fr-CA" sz="1050" dirty="0">
              <a:ea typeface="+mn-lt"/>
              <a:cs typeface="+mn-lt"/>
            </a:endParaRPr>
          </a:p>
          <a:p>
            <a:pPr marL="21431" indent="-264319">
              <a:buFont typeface="Courier New" panose="02070309020205020404" pitchFamily="49" charset="0"/>
              <a:buChar char="o"/>
            </a:pPr>
            <a:endParaRPr lang="fr-CA" sz="1050" dirty="0">
              <a:ea typeface="+mn-lt"/>
              <a:cs typeface="+mn-lt"/>
            </a:endParaRPr>
          </a:p>
        </p:txBody>
      </p:sp>
      <p:sp>
        <p:nvSpPr>
          <p:cNvPr id="2" name="Rectangle 1">
            <a:extLst>
              <a:ext uri="{FF2B5EF4-FFF2-40B4-BE49-F238E27FC236}">
                <a16:creationId xmlns:a16="http://schemas.microsoft.com/office/drawing/2014/main" id="{6D42C6BE-0660-491E-B8E4-7DDF57250BE3}"/>
              </a:ext>
            </a:extLst>
          </p:cNvPr>
          <p:cNvSpPr/>
          <p:nvPr/>
        </p:nvSpPr>
        <p:spPr>
          <a:xfrm>
            <a:off x="4161143" y="1317522"/>
            <a:ext cx="4946857" cy="4057521"/>
          </a:xfrm>
          <a:prstGeom prst="rect">
            <a:avLst/>
          </a:prstGeom>
        </p:spPr>
        <p:txBody>
          <a:bodyPr wrap="square">
            <a:spAutoFit/>
          </a:bodyPr>
          <a:lstStyle/>
          <a:p>
            <a:pPr marL="285750" indent="-285750">
              <a:lnSpc>
                <a:spcPct val="90000"/>
              </a:lnSpc>
              <a:spcBef>
                <a:spcPts val="1000"/>
              </a:spcBef>
              <a:buSzPct val="100000"/>
              <a:buFont typeface="Wingdings" panose="05000000000000000000" pitchFamily="2" charset="2"/>
              <a:buChar char="§"/>
            </a:pPr>
            <a:r>
              <a:rPr lang="fr-CA" dirty="0"/>
              <a:t>N’acceptez pas de nouveaux résidents ou de résidents réadmis pendant une pause </a:t>
            </a:r>
          </a:p>
          <a:p>
            <a:pPr marL="285750" indent="-285750">
              <a:lnSpc>
                <a:spcPct val="90000"/>
              </a:lnSpc>
              <a:spcBef>
                <a:spcPts val="1000"/>
              </a:spcBef>
              <a:buSzPct val="100000"/>
              <a:buFont typeface="Wingdings" panose="05000000000000000000" pitchFamily="2" charset="2"/>
              <a:buChar char="§"/>
            </a:pPr>
            <a:r>
              <a:rPr lang="fr-CA" dirty="0"/>
              <a:t>Faites des exceptions limitées :</a:t>
            </a:r>
          </a:p>
          <a:p>
            <a:pPr marL="742950" lvl="1" indent="-285750">
              <a:lnSpc>
                <a:spcPct val="90000"/>
              </a:lnSpc>
              <a:spcBef>
                <a:spcPts val="1000"/>
              </a:spcBef>
              <a:buSzPct val="100000"/>
              <a:buFont typeface="Wingdings" panose="05000000000000000000" pitchFamily="2" charset="2"/>
              <a:buChar char="§"/>
            </a:pPr>
            <a:r>
              <a:rPr lang="fr-CA" dirty="0"/>
              <a:t>lorsque la sécurité est compromise</a:t>
            </a:r>
          </a:p>
          <a:p>
            <a:pPr marL="742950" lvl="1" indent="-285750">
              <a:lnSpc>
                <a:spcPct val="90000"/>
              </a:lnSpc>
              <a:spcBef>
                <a:spcPts val="1000"/>
              </a:spcBef>
              <a:buSzPct val="100000"/>
              <a:buFont typeface="Wingdings" panose="05000000000000000000" pitchFamily="2" charset="2"/>
              <a:buChar char="§"/>
            </a:pPr>
            <a:r>
              <a:rPr lang="fr-CA" dirty="0"/>
              <a:t>quand il n’y a pas de solution de rechange</a:t>
            </a:r>
          </a:p>
          <a:p>
            <a:pPr marL="742950" lvl="1" indent="-285750">
              <a:lnSpc>
                <a:spcPct val="90000"/>
              </a:lnSpc>
              <a:spcBef>
                <a:spcPts val="1000"/>
              </a:spcBef>
              <a:buSzPct val="100000"/>
              <a:buFont typeface="Wingdings" panose="05000000000000000000" pitchFamily="2" charset="2"/>
              <a:buChar char="§"/>
            </a:pPr>
            <a:r>
              <a:rPr lang="fr-CA" dirty="0"/>
              <a:t>lorsque la nouvelle admission est obligatoire</a:t>
            </a:r>
          </a:p>
          <a:p>
            <a:pPr marL="285750" indent="-285750">
              <a:lnSpc>
                <a:spcPct val="90000"/>
              </a:lnSpc>
              <a:spcBef>
                <a:spcPts val="1000"/>
              </a:spcBef>
              <a:buSzPct val="100000"/>
              <a:buFont typeface="Wingdings" panose="05000000000000000000" pitchFamily="2" charset="2"/>
              <a:buChar char="§"/>
            </a:pPr>
            <a:r>
              <a:rPr lang="fr-CA" dirty="0">
                <a:cs typeface="Calibri" panose="020F0502020204030204"/>
              </a:rPr>
              <a:t>Les décisions liées aux nouveaux résidents ou aux résidents transférés devraient se prendre avec l’avis du bureau local de santé publique</a:t>
            </a:r>
          </a:p>
          <a:p>
            <a:pPr marL="25313" indent="-214313">
              <a:buClrTx/>
              <a:buFont typeface="Wingdings" panose="05000000000000000000" pitchFamily="2" charset="2"/>
              <a:buChar char="§"/>
            </a:pPr>
            <a:endParaRPr lang="fr-CA" dirty="0">
              <a:cs typeface="Calibri" panose="020F0502020204030204"/>
            </a:endParaRPr>
          </a:p>
          <a:p>
            <a:pPr marL="285750" indent="-285750">
              <a:buClrTx/>
              <a:buFont typeface="Wingdings" panose="05000000000000000000" pitchFamily="2" charset="2"/>
              <a:buChar char="§"/>
            </a:pPr>
            <a:r>
              <a:rPr lang="fr-CA" dirty="0">
                <a:cs typeface="Calibri" panose="020F0502020204030204"/>
              </a:rPr>
              <a:t>Des plans et des processus doivent être en place pour aider les résidents en isolement</a:t>
            </a:r>
          </a:p>
        </p:txBody>
      </p:sp>
      <p:sp>
        <p:nvSpPr>
          <p:cNvPr id="10" name="TextBox 9">
            <a:extLst>
              <a:ext uri="{FF2B5EF4-FFF2-40B4-BE49-F238E27FC236}">
                <a16:creationId xmlns:a16="http://schemas.microsoft.com/office/drawing/2014/main" id="{C0F67DA6-928C-40E9-AA31-93F76C4F6BC0}"/>
              </a:ext>
            </a:extLst>
          </p:cNvPr>
          <p:cNvSpPr txBox="1"/>
          <p:nvPr/>
        </p:nvSpPr>
        <p:spPr>
          <a:xfrm>
            <a:off x="4379614" y="882220"/>
            <a:ext cx="4566265"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
        <p:nvSpPr>
          <p:cNvPr id="3" name="Footer Placeholder 2">
            <a:extLst>
              <a:ext uri="{FF2B5EF4-FFF2-40B4-BE49-F238E27FC236}">
                <a16:creationId xmlns:a16="http://schemas.microsoft.com/office/drawing/2014/main" id="{A8056300-DB24-4415-815F-55A4C4326BB5}"/>
              </a:ext>
            </a:extLst>
          </p:cNvPr>
          <p:cNvSpPr>
            <a:spLocks noGrp="1"/>
          </p:cNvSpPr>
          <p:nvPr>
            <p:ph type="ftr" sz="quarter" idx="11"/>
          </p:nvPr>
        </p:nvSpPr>
        <p:spPr>
          <a:xfrm>
            <a:off x="709875" y="6361006"/>
            <a:ext cx="2518163" cy="636377"/>
          </a:xfrm>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cs typeface="Calibri"/>
              </a:rPr>
              <a:t> </a:t>
            </a:r>
            <a:endParaRPr lang="fr-CA" dirty="0"/>
          </a:p>
        </p:txBody>
      </p:sp>
    </p:spTree>
    <p:extLst>
      <p:ext uri="{BB962C8B-B14F-4D97-AF65-F5344CB8AC3E}">
        <p14:creationId xmlns:p14="http://schemas.microsoft.com/office/powerpoint/2010/main" val="305124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47552FC-7682-8845-BF4E-2C70D1433602}"/>
              </a:ext>
            </a:extLst>
          </p:cNvPr>
          <p:cNvSpPr>
            <a:spLocks noGrp="1"/>
          </p:cNvSpPr>
          <p:nvPr>
            <p:ph type="title"/>
          </p:nvPr>
        </p:nvSpPr>
        <p:spPr>
          <a:xfrm>
            <a:off x="347296" y="182829"/>
            <a:ext cx="8456735" cy="777218"/>
          </a:xfrm>
        </p:spPr>
        <p:txBody>
          <a:bodyPr>
            <a:normAutofit/>
          </a:bodyPr>
          <a:lstStyle/>
          <a:p>
            <a:r>
              <a:rPr lang="fr-CA" sz="2800" dirty="0"/>
              <a:t>Aperçu</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1346962" y="1317227"/>
            <a:ext cx="7501205" cy="1692771"/>
          </a:xfrm>
        </p:spPr>
        <p:txBody>
          <a:bodyPr lIns="0" bIns="0">
            <a:spAutoFit/>
          </a:bodyPr>
          <a:lstStyle/>
          <a:p>
            <a:pPr marL="533400" indent="-342900">
              <a:lnSpc>
                <a:spcPct val="100000"/>
              </a:lnSpc>
              <a:spcBef>
                <a:spcPts val="300"/>
              </a:spcBef>
              <a:buClr>
                <a:schemeClr val="tx2"/>
              </a:buClr>
              <a:buSzPct val="100000"/>
              <a:buFont typeface="Wingdings" panose="05000000000000000000" pitchFamily="2" charset="2"/>
              <a:buChar char="§"/>
            </a:pPr>
            <a:r>
              <a:rPr lang="fr-CA" sz="1700" dirty="0">
                <a:ea typeface="+mn-lt"/>
                <a:cs typeface="+mn-lt"/>
              </a:rPr>
              <a:t>Plan d’action COVID-19 : protection des Ontariens vulnérables</a:t>
            </a:r>
            <a:endParaRPr lang="fr-CA" sz="1700" dirty="0"/>
          </a:p>
          <a:p>
            <a:pPr marL="533400" indent="-342900">
              <a:lnSpc>
                <a:spcPct val="100000"/>
              </a:lnSpc>
              <a:spcBef>
                <a:spcPts val="300"/>
              </a:spcBef>
              <a:buClr>
                <a:schemeClr val="tx2"/>
              </a:buClr>
              <a:buSzPct val="100000"/>
              <a:buFont typeface="Wingdings" panose="05000000000000000000" pitchFamily="2" charset="2"/>
              <a:buChar char="§"/>
            </a:pPr>
            <a:r>
              <a:rPr lang="fr-CA" sz="1700" dirty="0"/>
              <a:t>Document d’orientation sur la COVID-10 : Habitation collective pour les populations vulnérables</a:t>
            </a:r>
            <a:endParaRPr lang="fr-CA" sz="1700" dirty="0">
              <a:ea typeface="+mn-lt"/>
              <a:cs typeface="+mn-lt"/>
            </a:endParaRPr>
          </a:p>
          <a:p>
            <a:pPr marL="533400" indent="-342900">
              <a:lnSpc>
                <a:spcPct val="100000"/>
              </a:lnSpc>
              <a:spcBef>
                <a:spcPts val="300"/>
              </a:spcBef>
              <a:buClr>
                <a:schemeClr val="tx2"/>
              </a:buClr>
              <a:buSzPct val="100000"/>
              <a:buFont typeface="Wingdings" panose="05000000000000000000" pitchFamily="2" charset="2"/>
              <a:buChar char="§"/>
            </a:pPr>
            <a:r>
              <a:rPr lang="fr-CA" sz="1700" dirty="0">
                <a:ea typeface="+mn-lt"/>
                <a:cs typeface="+mn-lt"/>
              </a:rPr>
              <a:t>Mise en application du document d’orientation pour les établissements du ministère des Services à l’enfance et des Services sociaux et communautaires (</a:t>
            </a:r>
            <a:r>
              <a:rPr lang="fr-CA" sz="1700" dirty="0" err="1">
                <a:ea typeface="+mn-lt"/>
                <a:cs typeface="+mn-lt"/>
              </a:rPr>
              <a:t>MSESC</a:t>
            </a:r>
            <a:r>
              <a:rPr lang="fr-CA" sz="1700" dirty="0">
                <a:ea typeface="+mn-lt"/>
                <a:cs typeface="+mn-lt"/>
              </a:rPr>
              <a:t>)</a:t>
            </a:r>
            <a:endParaRPr lang="fr-CA" sz="1700" dirty="0">
              <a:cs typeface="Calibri"/>
            </a:endParaRPr>
          </a:p>
        </p:txBody>
      </p:sp>
      <p:sp>
        <p:nvSpPr>
          <p:cNvPr id="4" name="Slide Number Placeholder 6">
            <a:extLst>
              <a:ext uri="{FF2B5EF4-FFF2-40B4-BE49-F238E27FC236}">
                <a16:creationId xmlns:a16="http://schemas.microsoft.com/office/drawing/2014/main" id="{8F97C71C-7072-41E4-A096-8B852749E198}"/>
              </a:ext>
            </a:extLst>
          </p:cNvPr>
          <p:cNvSpPr>
            <a:spLocks noGrp="1"/>
          </p:cNvSpPr>
          <p:nvPr>
            <p:ph type="sldNum" sz="quarter" idx="12"/>
          </p:nvPr>
        </p:nvSpPr>
        <p:spPr>
          <a:xfrm>
            <a:off x="347295" y="6276602"/>
            <a:ext cx="514800" cy="365125"/>
          </a:xfrm>
        </p:spPr>
        <p:txBody>
          <a:bodyPr/>
          <a:lstStyle/>
          <a:p>
            <a:fld id="{9CAA33A2-411E-8443-83D0-3263C24E97A5}" type="slidenum">
              <a:rPr lang="fr-CA" smtClean="0"/>
              <a:pPr/>
              <a:t>2</a:t>
            </a:fld>
            <a:endParaRPr lang="fr-CA" dirty="0"/>
          </a:p>
        </p:txBody>
      </p:sp>
      <p:sp>
        <p:nvSpPr>
          <p:cNvPr id="5" name="TextBox 4">
            <a:extLst>
              <a:ext uri="{FF2B5EF4-FFF2-40B4-BE49-F238E27FC236}">
                <a16:creationId xmlns:a16="http://schemas.microsoft.com/office/drawing/2014/main" id="{DB59C8C0-1E83-410C-AF9C-06CFFAFB4A7B}"/>
              </a:ext>
            </a:extLst>
          </p:cNvPr>
          <p:cNvSpPr txBox="1"/>
          <p:nvPr/>
        </p:nvSpPr>
        <p:spPr>
          <a:xfrm>
            <a:off x="317139" y="657929"/>
            <a:ext cx="972000" cy="923330"/>
          </a:xfrm>
          <a:prstGeom prst="rect">
            <a:avLst/>
          </a:prstGeom>
          <a:noFill/>
        </p:spPr>
        <p:txBody>
          <a:bodyPr wrap="square" rtlCol="0">
            <a:spAutoFit/>
          </a:bodyPr>
          <a:lstStyle/>
          <a:p>
            <a:r>
              <a:rPr lang="fr-CA" sz="5400" b="1" dirty="0">
                <a:solidFill>
                  <a:schemeClr val="tx1">
                    <a:lumMod val="50000"/>
                    <a:lumOff val="50000"/>
                  </a:schemeClr>
                </a:solidFill>
              </a:rPr>
              <a:t>01</a:t>
            </a:r>
            <a:endParaRPr lang="fr-CA" b="1" dirty="0">
              <a:solidFill>
                <a:schemeClr val="tx1">
                  <a:lumMod val="50000"/>
                  <a:lumOff val="50000"/>
                </a:schemeClr>
              </a:solidFill>
            </a:endParaRPr>
          </a:p>
        </p:txBody>
      </p:sp>
      <p:sp>
        <p:nvSpPr>
          <p:cNvPr id="6" name="TextBox 5">
            <a:extLst>
              <a:ext uri="{FF2B5EF4-FFF2-40B4-BE49-F238E27FC236}">
                <a16:creationId xmlns:a16="http://schemas.microsoft.com/office/drawing/2014/main" id="{351A10AC-5B0B-44D7-9BB9-D8B3FE0A2C30}"/>
              </a:ext>
            </a:extLst>
          </p:cNvPr>
          <p:cNvSpPr txBox="1"/>
          <p:nvPr/>
        </p:nvSpPr>
        <p:spPr>
          <a:xfrm>
            <a:off x="1496252" y="937416"/>
            <a:ext cx="3892373" cy="307777"/>
          </a:xfrm>
          <a:prstGeom prst="rect">
            <a:avLst/>
          </a:prstGeom>
          <a:noFill/>
        </p:spPr>
        <p:txBody>
          <a:bodyPr wrap="square" lIns="0" tIns="0" rIns="0" bIns="0" rtlCol="0">
            <a:spAutoFit/>
          </a:bodyPr>
          <a:lstStyle/>
          <a:p>
            <a:pPr defTabSz="514350"/>
            <a:r>
              <a:rPr lang="fr-CA" sz="2000" b="1" dirty="0">
                <a:solidFill>
                  <a:srgbClr val="002060"/>
                </a:solidFill>
                <a:latin typeface="Arial"/>
                <a:ea typeface="+mn-lt"/>
                <a:cs typeface="Arial"/>
              </a:rPr>
              <a:t>Contexte et quoi de neuf?</a:t>
            </a:r>
          </a:p>
        </p:txBody>
      </p:sp>
      <p:sp>
        <p:nvSpPr>
          <p:cNvPr id="7" name="TextBox 6">
            <a:extLst>
              <a:ext uri="{FF2B5EF4-FFF2-40B4-BE49-F238E27FC236}">
                <a16:creationId xmlns:a16="http://schemas.microsoft.com/office/drawing/2014/main" id="{D9939F72-9EBB-4F30-BFC5-9D8BF4316DB5}"/>
              </a:ext>
            </a:extLst>
          </p:cNvPr>
          <p:cNvSpPr txBox="1"/>
          <p:nvPr/>
        </p:nvSpPr>
        <p:spPr>
          <a:xfrm>
            <a:off x="347295" y="2845894"/>
            <a:ext cx="972000" cy="923330"/>
          </a:xfrm>
          <a:prstGeom prst="rect">
            <a:avLst/>
          </a:prstGeom>
          <a:noFill/>
        </p:spPr>
        <p:txBody>
          <a:bodyPr wrap="square" rtlCol="0">
            <a:spAutoFit/>
          </a:bodyPr>
          <a:lstStyle/>
          <a:p>
            <a:r>
              <a:rPr lang="fr-CA" sz="5400" b="1" dirty="0">
                <a:solidFill>
                  <a:schemeClr val="tx1">
                    <a:lumMod val="50000"/>
                    <a:lumOff val="50000"/>
                  </a:schemeClr>
                </a:solidFill>
              </a:rPr>
              <a:t>02</a:t>
            </a:r>
            <a:endParaRPr lang="fr-CA" b="1" dirty="0">
              <a:solidFill>
                <a:schemeClr val="tx1">
                  <a:lumMod val="50000"/>
                  <a:lumOff val="50000"/>
                </a:schemeClr>
              </a:solidFill>
            </a:endParaRPr>
          </a:p>
        </p:txBody>
      </p:sp>
      <p:sp>
        <p:nvSpPr>
          <p:cNvPr id="8" name="TextBox 7">
            <a:extLst>
              <a:ext uri="{FF2B5EF4-FFF2-40B4-BE49-F238E27FC236}">
                <a16:creationId xmlns:a16="http://schemas.microsoft.com/office/drawing/2014/main" id="{20D8F8BD-CC99-496C-B7D8-65CB59A7F12B}"/>
              </a:ext>
            </a:extLst>
          </p:cNvPr>
          <p:cNvSpPr txBox="1"/>
          <p:nvPr/>
        </p:nvSpPr>
        <p:spPr>
          <a:xfrm>
            <a:off x="1490395" y="3971294"/>
            <a:ext cx="6452335" cy="615553"/>
          </a:xfrm>
          <a:prstGeom prst="rect">
            <a:avLst/>
          </a:prstGeom>
          <a:noFill/>
        </p:spPr>
        <p:txBody>
          <a:bodyPr wrap="square" lIns="0" tIns="0" rIns="0" bIns="0" rtlCol="0">
            <a:spAutoFit/>
          </a:bodyPr>
          <a:lstStyle/>
          <a:p>
            <a:pPr defTabSz="514350"/>
            <a:r>
              <a:rPr lang="fr-CA" sz="2000" b="1" dirty="0">
                <a:solidFill>
                  <a:srgbClr val="002060"/>
                </a:solidFill>
                <a:latin typeface="Arial"/>
                <a:ea typeface="+mn-lt"/>
                <a:cs typeface="Arial"/>
              </a:rPr>
              <a:t>Aperçu du document d’orientation et de la directive opérationnelle</a:t>
            </a:r>
          </a:p>
        </p:txBody>
      </p:sp>
      <p:sp>
        <p:nvSpPr>
          <p:cNvPr id="9" name="TextBox 8">
            <a:extLst>
              <a:ext uri="{FF2B5EF4-FFF2-40B4-BE49-F238E27FC236}">
                <a16:creationId xmlns:a16="http://schemas.microsoft.com/office/drawing/2014/main" id="{3378E34B-92FE-4D7E-84BA-F9822FEEEB72}"/>
              </a:ext>
            </a:extLst>
          </p:cNvPr>
          <p:cNvSpPr txBox="1"/>
          <p:nvPr/>
        </p:nvSpPr>
        <p:spPr>
          <a:xfrm>
            <a:off x="317139" y="4469282"/>
            <a:ext cx="972000" cy="923330"/>
          </a:xfrm>
          <a:prstGeom prst="rect">
            <a:avLst/>
          </a:prstGeom>
          <a:noFill/>
        </p:spPr>
        <p:txBody>
          <a:bodyPr wrap="square" rtlCol="0">
            <a:spAutoFit/>
          </a:bodyPr>
          <a:lstStyle/>
          <a:p>
            <a:r>
              <a:rPr lang="fr-CA" sz="5400" b="1" dirty="0">
                <a:solidFill>
                  <a:schemeClr val="tx1">
                    <a:lumMod val="50000"/>
                    <a:lumOff val="50000"/>
                  </a:schemeClr>
                </a:solidFill>
              </a:rPr>
              <a:t>04</a:t>
            </a:r>
            <a:endParaRPr lang="fr-CA" b="1" dirty="0">
              <a:solidFill>
                <a:schemeClr val="tx1">
                  <a:lumMod val="50000"/>
                  <a:lumOff val="50000"/>
                </a:schemeClr>
              </a:solidFill>
            </a:endParaRPr>
          </a:p>
        </p:txBody>
      </p:sp>
      <p:sp>
        <p:nvSpPr>
          <p:cNvPr id="10" name="TextBox 9">
            <a:extLst>
              <a:ext uri="{FF2B5EF4-FFF2-40B4-BE49-F238E27FC236}">
                <a16:creationId xmlns:a16="http://schemas.microsoft.com/office/drawing/2014/main" id="{DDA1FEF2-BF52-4F8A-86A0-9298DB5A2116}"/>
              </a:ext>
            </a:extLst>
          </p:cNvPr>
          <p:cNvSpPr txBox="1"/>
          <p:nvPr/>
        </p:nvSpPr>
        <p:spPr>
          <a:xfrm>
            <a:off x="1490395" y="4753589"/>
            <a:ext cx="2268000" cy="307777"/>
          </a:xfrm>
          <a:prstGeom prst="rect">
            <a:avLst/>
          </a:prstGeom>
          <a:noFill/>
        </p:spPr>
        <p:txBody>
          <a:bodyPr wrap="square" lIns="0" tIns="0" rIns="0" bIns="0" rtlCol="0">
            <a:spAutoFit/>
          </a:bodyPr>
          <a:lstStyle/>
          <a:p>
            <a:pPr defTabSz="514350"/>
            <a:r>
              <a:rPr lang="fr-CA" sz="2000" b="1" dirty="0">
                <a:solidFill>
                  <a:srgbClr val="002060"/>
                </a:solidFill>
                <a:latin typeface="Arial"/>
                <a:ea typeface="+mn-lt"/>
                <a:cs typeface="Arial"/>
              </a:rPr>
              <a:t>Questions</a:t>
            </a:r>
          </a:p>
        </p:txBody>
      </p:sp>
      <p:sp>
        <p:nvSpPr>
          <p:cNvPr id="11" name="TextBox 10">
            <a:extLst>
              <a:ext uri="{FF2B5EF4-FFF2-40B4-BE49-F238E27FC236}">
                <a16:creationId xmlns:a16="http://schemas.microsoft.com/office/drawing/2014/main" id="{D0BE366B-BCA7-46D8-924E-BEA18BF76C66}"/>
              </a:ext>
            </a:extLst>
          </p:cNvPr>
          <p:cNvSpPr txBox="1"/>
          <p:nvPr/>
        </p:nvSpPr>
        <p:spPr>
          <a:xfrm>
            <a:off x="302744" y="5280975"/>
            <a:ext cx="972000" cy="923330"/>
          </a:xfrm>
          <a:prstGeom prst="rect">
            <a:avLst/>
          </a:prstGeom>
          <a:noFill/>
        </p:spPr>
        <p:txBody>
          <a:bodyPr wrap="square" rtlCol="0">
            <a:spAutoFit/>
          </a:bodyPr>
          <a:lstStyle/>
          <a:p>
            <a:r>
              <a:rPr lang="fr-CA" sz="5400" b="1" dirty="0">
                <a:solidFill>
                  <a:schemeClr val="tx1">
                    <a:lumMod val="50000"/>
                    <a:lumOff val="50000"/>
                  </a:schemeClr>
                </a:solidFill>
              </a:rPr>
              <a:t>05</a:t>
            </a:r>
            <a:endParaRPr lang="fr-CA" b="1" dirty="0">
              <a:solidFill>
                <a:schemeClr val="tx1">
                  <a:lumMod val="50000"/>
                  <a:lumOff val="50000"/>
                </a:schemeClr>
              </a:solidFill>
            </a:endParaRPr>
          </a:p>
        </p:txBody>
      </p:sp>
      <p:sp>
        <p:nvSpPr>
          <p:cNvPr id="12" name="TextBox 11">
            <a:extLst>
              <a:ext uri="{FF2B5EF4-FFF2-40B4-BE49-F238E27FC236}">
                <a16:creationId xmlns:a16="http://schemas.microsoft.com/office/drawing/2014/main" id="{BFA0B2AE-2397-4F5A-B4EF-AA18CBEF98EB}"/>
              </a:ext>
            </a:extLst>
          </p:cNvPr>
          <p:cNvSpPr txBox="1"/>
          <p:nvPr/>
        </p:nvSpPr>
        <p:spPr>
          <a:xfrm>
            <a:off x="1490395" y="5585773"/>
            <a:ext cx="2268000" cy="307777"/>
          </a:xfrm>
          <a:prstGeom prst="rect">
            <a:avLst/>
          </a:prstGeom>
          <a:noFill/>
        </p:spPr>
        <p:txBody>
          <a:bodyPr wrap="square" lIns="0" tIns="0" rIns="0" bIns="0" rtlCol="0">
            <a:spAutoFit/>
          </a:bodyPr>
          <a:lstStyle/>
          <a:p>
            <a:pPr defTabSz="514350"/>
            <a:r>
              <a:rPr lang="fr-CA" sz="2000" b="1" dirty="0">
                <a:solidFill>
                  <a:srgbClr val="002060"/>
                </a:solidFill>
                <a:latin typeface="Arial"/>
                <a:ea typeface="+mn-lt"/>
                <a:cs typeface="Arial"/>
              </a:rPr>
              <a:t>Annexe</a:t>
            </a:r>
          </a:p>
        </p:txBody>
      </p:sp>
      <p:sp>
        <p:nvSpPr>
          <p:cNvPr id="14" name="Footer Placeholder 13">
            <a:extLst>
              <a:ext uri="{FF2B5EF4-FFF2-40B4-BE49-F238E27FC236}">
                <a16:creationId xmlns:a16="http://schemas.microsoft.com/office/drawing/2014/main" id="{E9ADE3DF-5A0A-4262-9668-2F39528A1523}"/>
              </a:ext>
            </a:extLst>
          </p:cNvPr>
          <p:cNvSpPr>
            <a:spLocks noGrp="1"/>
          </p:cNvSpPr>
          <p:nvPr>
            <p:ph type="ftr" sz="quarter" idx="11"/>
          </p:nvPr>
        </p:nvSpPr>
        <p:spPr/>
        <p:txBody>
          <a:bodyPr/>
          <a:lstStyle/>
          <a:p>
            <a:pPr algn="l"/>
            <a:r>
              <a:rPr lang="fr-CA" sz="1050" dirty="0">
                <a:cs typeface="Calibri"/>
              </a:rPr>
              <a:t>Document d’orientation sur la COVID-19 : Habitation collective pour les populations vulnérables</a:t>
            </a:r>
            <a:endParaRPr lang="fr-CA" sz="1050" dirty="0"/>
          </a:p>
        </p:txBody>
      </p:sp>
      <p:sp>
        <p:nvSpPr>
          <p:cNvPr id="15" name="TextBox 14">
            <a:extLst>
              <a:ext uri="{FF2B5EF4-FFF2-40B4-BE49-F238E27FC236}">
                <a16:creationId xmlns:a16="http://schemas.microsoft.com/office/drawing/2014/main" id="{BBBFA7AE-54EF-4760-9836-8537349A2139}"/>
              </a:ext>
            </a:extLst>
          </p:cNvPr>
          <p:cNvSpPr txBox="1"/>
          <p:nvPr/>
        </p:nvSpPr>
        <p:spPr>
          <a:xfrm>
            <a:off x="319910" y="3657588"/>
            <a:ext cx="972000" cy="923330"/>
          </a:xfrm>
          <a:prstGeom prst="rect">
            <a:avLst/>
          </a:prstGeom>
          <a:noFill/>
        </p:spPr>
        <p:txBody>
          <a:bodyPr wrap="square" rtlCol="0">
            <a:spAutoFit/>
          </a:bodyPr>
          <a:lstStyle/>
          <a:p>
            <a:r>
              <a:rPr lang="fr-CA" sz="5400" b="1" dirty="0">
                <a:solidFill>
                  <a:schemeClr val="tx1">
                    <a:lumMod val="50000"/>
                    <a:lumOff val="50000"/>
                  </a:schemeClr>
                </a:solidFill>
              </a:rPr>
              <a:t>03</a:t>
            </a:r>
            <a:endParaRPr lang="fr-CA" b="1" dirty="0">
              <a:solidFill>
                <a:schemeClr val="tx1">
                  <a:lumMod val="50000"/>
                  <a:lumOff val="50000"/>
                </a:schemeClr>
              </a:solidFill>
            </a:endParaRPr>
          </a:p>
        </p:txBody>
      </p:sp>
      <p:sp>
        <p:nvSpPr>
          <p:cNvPr id="16" name="TextBox 15">
            <a:extLst>
              <a:ext uri="{FF2B5EF4-FFF2-40B4-BE49-F238E27FC236}">
                <a16:creationId xmlns:a16="http://schemas.microsoft.com/office/drawing/2014/main" id="{2DD0D78D-B1A8-4DCE-BF65-21474462D1AC}"/>
              </a:ext>
            </a:extLst>
          </p:cNvPr>
          <p:cNvSpPr txBox="1"/>
          <p:nvPr/>
        </p:nvSpPr>
        <p:spPr>
          <a:xfrm>
            <a:off x="1493165" y="3159420"/>
            <a:ext cx="6452335" cy="615553"/>
          </a:xfrm>
          <a:prstGeom prst="rect">
            <a:avLst/>
          </a:prstGeom>
          <a:noFill/>
        </p:spPr>
        <p:txBody>
          <a:bodyPr wrap="square" lIns="0" tIns="0" rIns="0" bIns="0" rtlCol="0">
            <a:spAutoFit/>
          </a:bodyPr>
          <a:lstStyle/>
          <a:p>
            <a:pPr defTabSz="514350"/>
            <a:r>
              <a:rPr lang="fr-CA" sz="2000" b="1" dirty="0">
                <a:solidFill>
                  <a:srgbClr val="002060"/>
                </a:solidFill>
                <a:latin typeface="Arial"/>
                <a:ea typeface="+mn-lt"/>
                <a:cs typeface="Arial"/>
              </a:rPr>
              <a:t>Activités de gestion de la réponse à la COVID-19 du </a:t>
            </a:r>
            <a:r>
              <a:rPr lang="fr-CA" sz="2000" b="1" dirty="0" err="1">
                <a:solidFill>
                  <a:srgbClr val="002060"/>
                </a:solidFill>
                <a:latin typeface="Arial"/>
                <a:ea typeface="+mn-lt"/>
                <a:cs typeface="Arial"/>
              </a:rPr>
              <a:t>MSESC</a:t>
            </a:r>
            <a:endParaRPr lang="fr-CA" sz="2000" b="1" dirty="0">
              <a:solidFill>
                <a:srgbClr val="002060"/>
              </a:solidFill>
              <a:latin typeface="Arial"/>
              <a:ea typeface="+mn-lt"/>
              <a:cs typeface="Arial"/>
            </a:endParaRPr>
          </a:p>
        </p:txBody>
      </p:sp>
    </p:spTree>
    <p:extLst>
      <p:ext uri="{BB962C8B-B14F-4D97-AF65-F5344CB8AC3E}">
        <p14:creationId xmlns:p14="http://schemas.microsoft.com/office/powerpoint/2010/main" val="957458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0FBF37-A2FB-491F-B159-911AD7D141F0}"/>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6" name="Straight Connector 15">
            <a:extLst>
              <a:ext uri="{FF2B5EF4-FFF2-40B4-BE49-F238E27FC236}">
                <a16:creationId xmlns:a16="http://schemas.microsoft.com/office/drawing/2014/main" id="{D752A8B3-0780-4DAB-9C3F-301DEB86CBF2}"/>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03470B-FA9B-4389-9783-AE701AC66625}"/>
              </a:ext>
            </a:extLst>
          </p:cNvPr>
          <p:cNvSpPr txBox="1"/>
          <p:nvPr/>
        </p:nvSpPr>
        <p:spPr>
          <a:xfrm>
            <a:off x="-6114" y="899156"/>
            <a:ext cx="3587514" cy="369332"/>
          </a:xfrm>
          <a:prstGeom prst="rect">
            <a:avLst/>
          </a:prstGeom>
          <a:noFill/>
        </p:spPr>
        <p:txBody>
          <a:bodyPr wrap="square" rtlCol="0">
            <a:spAutoFit/>
          </a:bodyPr>
          <a:lstStyle/>
          <a:p>
            <a:r>
              <a:rPr lang="fr-CA" b="1" dirty="0">
                <a:solidFill>
                  <a:srgbClr val="224A68"/>
                </a:solidFill>
              </a:rPr>
              <a:t>ORIENTATION DU MS</a:t>
            </a:r>
          </a:p>
        </p:txBody>
      </p:sp>
      <p:sp>
        <p:nvSpPr>
          <p:cNvPr id="5" name="Slide Number Placeholder 4">
            <a:extLst>
              <a:ext uri="{FF2B5EF4-FFF2-40B4-BE49-F238E27FC236}">
                <a16:creationId xmlns:a16="http://schemas.microsoft.com/office/drawing/2014/main" id="{986059C1-A3D9-4C3D-B3FB-231CB664D716}"/>
              </a:ext>
            </a:extLst>
          </p:cNvPr>
          <p:cNvSpPr>
            <a:spLocks noGrp="1"/>
          </p:cNvSpPr>
          <p:nvPr>
            <p:ph type="sldNum" sz="quarter" idx="12"/>
          </p:nvPr>
        </p:nvSpPr>
        <p:spPr/>
        <p:txBody>
          <a:bodyPr/>
          <a:lstStyle/>
          <a:p>
            <a:fld id="{9CAA33A2-411E-8443-83D0-3263C24E97A5}" type="slidenum">
              <a:rPr lang="fr-CA" smtClean="0"/>
              <a:pPr/>
              <a:t>20</a:t>
            </a:fld>
            <a:endParaRPr lang="fr-CA" dirty="0"/>
          </a:p>
        </p:txBody>
      </p:sp>
      <p:sp>
        <p:nvSpPr>
          <p:cNvPr id="7" name="Title 1">
            <a:extLst>
              <a:ext uri="{FF2B5EF4-FFF2-40B4-BE49-F238E27FC236}">
                <a16:creationId xmlns:a16="http://schemas.microsoft.com/office/drawing/2014/main" id="{1C78855C-6030-42C8-8FEC-D5F8419FE77F}"/>
              </a:ext>
            </a:extLst>
          </p:cNvPr>
          <p:cNvSpPr>
            <a:spLocks noGrp="1"/>
          </p:cNvSpPr>
          <p:nvPr>
            <p:ph type="title"/>
          </p:nvPr>
        </p:nvSpPr>
        <p:spPr>
          <a:xfrm>
            <a:off x="352140" y="216272"/>
            <a:ext cx="6280293" cy="777218"/>
          </a:xfrm>
        </p:spPr>
        <p:txBody>
          <a:bodyPr>
            <a:noAutofit/>
          </a:bodyPr>
          <a:lstStyle/>
          <a:p>
            <a:r>
              <a:rPr lang="fr-CA" dirty="0">
                <a:latin typeface="Calibri"/>
                <a:cs typeface="Calibri"/>
              </a:rPr>
              <a:t>03. Dépistage</a:t>
            </a:r>
            <a:endParaRPr lang="fr-CA" dirty="0"/>
          </a:p>
        </p:txBody>
      </p:sp>
      <p:sp>
        <p:nvSpPr>
          <p:cNvPr id="13" name="Content Placeholder 2">
            <a:extLst>
              <a:ext uri="{FF2B5EF4-FFF2-40B4-BE49-F238E27FC236}">
                <a16:creationId xmlns:a16="http://schemas.microsoft.com/office/drawing/2014/main" id="{7E84E49F-2D75-40CD-93AB-AFE7C47ADA12}"/>
              </a:ext>
            </a:extLst>
          </p:cNvPr>
          <p:cNvSpPr txBox="1">
            <a:spLocks/>
          </p:cNvSpPr>
          <p:nvPr/>
        </p:nvSpPr>
        <p:spPr>
          <a:xfrm>
            <a:off x="41115" y="1283656"/>
            <a:ext cx="3889551" cy="4938545"/>
          </a:xfrm>
          <a:prstGeom prst="rect">
            <a:avLst/>
          </a:prstGeom>
        </p:spPr>
        <p:txBody>
          <a:bodyPr vert="horz" lIns="68580" tIns="34290" rIns="3600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SzPct val="100000"/>
            </a:pPr>
            <a:r>
              <a:rPr lang="fr-CA" sz="1500" b="1" dirty="0"/>
              <a:t>Dépistages quotidiens</a:t>
            </a:r>
          </a:p>
          <a:p>
            <a:pPr marL="285750" indent="-285750">
              <a:buClrTx/>
              <a:buSzPct val="100000"/>
              <a:buFont typeface="Wingdings" panose="05000000000000000000" pitchFamily="2" charset="2"/>
              <a:buChar char="§"/>
            </a:pPr>
            <a:r>
              <a:rPr lang="fr-CA" sz="1500" dirty="0"/>
              <a:t>Les résidents, les membres du personnel et les visiteurs essentiels doivent être soumis à un dépistage de la COVID-19  deux fois par jour afin de déceler des signes et des symptômes</a:t>
            </a:r>
          </a:p>
          <a:p>
            <a:pPr marL="285750" indent="-285750">
              <a:buClrTx/>
              <a:buSzPct val="100000"/>
              <a:buFont typeface="Wingdings" panose="05000000000000000000" pitchFamily="2" charset="2"/>
              <a:buChar char="§"/>
            </a:pPr>
            <a:r>
              <a:rPr lang="fr-CA" sz="1500" dirty="0"/>
              <a:t>Les membres du personnel et les visiteurs essentiels doivent se soumettre à un dépistage au début et à la fin de chaque quart de travail ou visite</a:t>
            </a:r>
          </a:p>
          <a:p>
            <a:pPr>
              <a:buClrTx/>
              <a:buSzPct val="100000"/>
            </a:pPr>
            <a:r>
              <a:rPr lang="fr-CA" sz="1500" b="1" dirty="0">
                <a:cs typeface="Calibri" panose="020F0502020204030204"/>
              </a:rPr>
              <a:t>Résultat positif au dépistage</a:t>
            </a:r>
          </a:p>
          <a:p>
            <a:pPr marL="285750" indent="-285750">
              <a:buClrTx/>
              <a:buFont typeface="Wingdings" panose="05000000000000000000" pitchFamily="2" charset="2"/>
              <a:buChar char="§"/>
            </a:pPr>
            <a:r>
              <a:rPr lang="fr-CA" sz="1500" dirty="0">
                <a:cs typeface="Calibri" panose="020F0502020204030204"/>
              </a:rPr>
              <a:t>Si un résident présente des signes et des symptômes de la COVID-19, il faut le placer dans une chambre individuelle munie d’une porte qui se ferme</a:t>
            </a:r>
          </a:p>
          <a:p>
            <a:pPr marL="285750" indent="-285750">
              <a:buClrTx/>
              <a:buFont typeface="Wingdings" panose="05000000000000000000" pitchFamily="2" charset="2"/>
              <a:buChar char="§"/>
            </a:pPr>
            <a:r>
              <a:rPr lang="fr-CA" sz="1500" dirty="0"/>
              <a:t>Si un membre du personnel ou un visiteur essentiel présente des signes ou des symptômes, il doit en aviser son superviseur immédiatement, se mettre à l’écart des autres et communiquer avec son fournisseur de soins primaires ou avec Télésanté Ontario</a:t>
            </a:r>
            <a:endParaRPr lang="fr-CA" sz="1500" dirty="0">
              <a:cs typeface="Calibri" panose="020F0502020204030204"/>
            </a:endParaRPr>
          </a:p>
          <a:p>
            <a:pPr marL="535781" lvl="1" indent="-264319">
              <a:buFont typeface="Courier New" panose="02070309020205020404" pitchFamily="49" charset="0"/>
              <a:buChar char="o"/>
            </a:pPr>
            <a:endParaRPr lang="fr-CA" sz="1500" dirty="0">
              <a:ea typeface="+mn-lt"/>
              <a:cs typeface="+mn-lt"/>
            </a:endParaRPr>
          </a:p>
          <a:p>
            <a:pPr marL="21431" indent="-264319">
              <a:buFont typeface="Courier New" panose="02070309020205020404" pitchFamily="49" charset="0"/>
              <a:buChar char="o"/>
            </a:pPr>
            <a:r>
              <a:rPr lang="fr-CA" sz="1500" dirty="0">
                <a:ea typeface="+mn-lt"/>
                <a:cs typeface="+mn-lt"/>
              </a:rPr>
              <a:t> </a:t>
            </a:r>
          </a:p>
        </p:txBody>
      </p:sp>
      <p:sp>
        <p:nvSpPr>
          <p:cNvPr id="2" name="Rectangle 1">
            <a:extLst>
              <a:ext uri="{FF2B5EF4-FFF2-40B4-BE49-F238E27FC236}">
                <a16:creationId xmlns:a16="http://schemas.microsoft.com/office/drawing/2014/main" id="{6D42C6BE-0660-491E-B8E4-7DDF57250BE3}"/>
              </a:ext>
            </a:extLst>
          </p:cNvPr>
          <p:cNvSpPr/>
          <p:nvPr/>
        </p:nvSpPr>
        <p:spPr>
          <a:xfrm>
            <a:off x="4161143" y="1486853"/>
            <a:ext cx="4890943" cy="3967240"/>
          </a:xfrm>
          <a:prstGeom prst="rect">
            <a:avLst/>
          </a:prstGeom>
        </p:spPr>
        <p:txBody>
          <a:bodyPr wrap="square">
            <a:spAutoFit/>
          </a:bodyPr>
          <a:lstStyle/>
          <a:p>
            <a:pPr marL="285750" indent="-285750">
              <a:lnSpc>
                <a:spcPct val="90000"/>
              </a:lnSpc>
              <a:spcBef>
                <a:spcPts val="1000"/>
              </a:spcBef>
              <a:buSzPct val="100000"/>
              <a:buFont typeface="Wingdings" panose="05000000000000000000" pitchFamily="2" charset="2"/>
              <a:buChar char="§"/>
            </a:pPr>
            <a:r>
              <a:rPr lang="fr-CA" dirty="0"/>
              <a:t>Soumettez les résidents, les visiteurs essentiels et les membres du personnel à un dépistage deux fois par jour afin de déceler des symptômes, comme de la fièvre</a:t>
            </a:r>
          </a:p>
          <a:p>
            <a:pPr marL="285750" indent="-285750">
              <a:lnSpc>
                <a:spcPct val="90000"/>
              </a:lnSpc>
              <a:spcBef>
                <a:spcPts val="1000"/>
              </a:spcBef>
              <a:buSzPct val="100000"/>
              <a:buFont typeface="Wingdings" panose="05000000000000000000" pitchFamily="2" charset="2"/>
              <a:buChar char="§"/>
            </a:pPr>
            <a:r>
              <a:rPr lang="fr-CA" dirty="0"/>
              <a:t>Les résidents et les membres du personnel qui échouent à ce dépistage doivent être traités comme s’ils pouvait avoir contracté la COVID-19</a:t>
            </a:r>
          </a:p>
          <a:p>
            <a:pPr marL="285750" indent="-285750">
              <a:lnSpc>
                <a:spcPct val="90000"/>
              </a:lnSpc>
              <a:spcBef>
                <a:spcPts val="1000"/>
              </a:spcBef>
              <a:buSzPct val="100000"/>
              <a:buFont typeface="Wingdings" panose="05000000000000000000" pitchFamily="2" charset="2"/>
              <a:buChar char="§"/>
            </a:pPr>
            <a:r>
              <a:rPr lang="fr-CA" dirty="0"/>
              <a:t>Les cas soupçonnés ou confirmés de COVID-19 parmi les membres du personnel, les visiteurs essentiels ou les résidents sont des cas graves qui doivent être signalés au </a:t>
            </a:r>
            <a:r>
              <a:rPr lang="fr-CA" dirty="0" err="1"/>
              <a:t>MSESC</a:t>
            </a:r>
            <a:r>
              <a:rPr lang="fr-CA" dirty="0"/>
              <a:t> ainsi qu’à votre bureau local de santé publique </a:t>
            </a:r>
          </a:p>
          <a:p>
            <a:pPr marL="285750" indent="-285750">
              <a:lnSpc>
                <a:spcPct val="90000"/>
              </a:lnSpc>
              <a:spcBef>
                <a:spcPts val="1000"/>
              </a:spcBef>
              <a:buSzPct val="100000"/>
              <a:buFont typeface="Wingdings" panose="05000000000000000000" pitchFamily="2" charset="2"/>
              <a:buChar char="§"/>
            </a:pPr>
            <a:endParaRPr lang="fr-CA" dirty="0">
              <a:cs typeface="Calibri" panose="020F0502020204030204"/>
            </a:endParaRPr>
          </a:p>
        </p:txBody>
      </p:sp>
      <p:sp>
        <p:nvSpPr>
          <p:cNvPr id="10" name="TextBox 9">
            <a:extLst>
              <a:ext uri="{FF2B5EF4-FFF2-40B4-BE49-F238E27FC236}">
                <a16:creationId xmlns:a16="http://schemas.microsoft.com/office/drawing/2014/main" id="{FF3C97E2-CB92-4796-9B79-F4E6A490F811}"/>
              </a:ext>
            </a:extLst>
          </p:cNvPr>
          <p:cNvSpPr txBox="1"/>
          <p:nvPr/>
        </p:nvSpPr>
        <p:spPr>
          <a:xfrm>
            <a:off x="4379614" y="882220"/>
            <a:ext cx="4413865"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
        <p:nvSpPr>
          <p:cNvPr id="3" name="Footer Placeholder 2">
            <a:extLst>
              <a:ext uri="{FF2B5EF4-FFF2-40B4-BE49-F238E27FC236}">
                <a16:creationId xmlns:a16="http://schemas.microsoft.com/office/drawing/2014/main" id="{30820E47-81B3-446D-B1E7-81D542E8A351}"/>
              </a:ext>
            </a:extLst>
          </p:cNvPr>
          <p:cNvSpPr>
            <a:spLocks noGrp="1"/>
          </p:cNvSpPr>
          <p:nvPr>
            <p:ph type="ftr" sz="quarter" idx="11"/>
          </p:nvPr>
        </p:nvSpPr>
        <p:spPr>
          <a:xfrm>
            <a:off x="726808" y="6422052"/>
            <a:ext cx="2518163" cy="365125"/>
          </a:xfrm>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p:txBody>
      </p:sp>
    </p:spTree>
    <p:extLst>
      <p:ext uri="{BB962C8B-B14F-4D97-AF65-F5344CB8AC3E}">
        <p14:creationId xmlns:p14="http://schemas.microsoft.com/office/powerpoint/2010/main" val="2251199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CC135-15EB-4B3E-A72A-0D70547B0712}"/>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7" name="Straight Connector 16">
            <a:extLst>
              <a:ext uri="{FF2B5EF4-FFF2-40B4-BE49-F238E27FC236}">
                <a16:creationId xmlns:a16="http://schemas.microsoft.com/office/drawing/2014/main" id="{9497FE6C-9506-4E70-8ED5-FE68C57194BC}"/>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6A648-D426-4243-BA40-8E1320FB6075}"/>
              </a:ext>
            </a:extLst>
          </p:cNvPr>
          <p:cNvSpPr txBox="1"/>
          <p:nvPr/>
        </p:nvSpPr>
        <p:spPr>
          <a:xfrm>
            <a:off x="-6115" y="899156"/>
            <a:ext cx="3612667" cy="369332"/>
          </a:xfrm>
          <a:prstGeom prst="rect">
            <a:avLst/>
          </a:prstGeom>
          <a:noFill/>
        </p:spPr>
        <p:txBody>
          <a:bodyPr wrap="square" rtlCol="0">
            <a:spAutoFit/>
          </a:bodyPr>
          <a:lstStyle/>
          <a:p>
            <a:r>
              <a:rPr lang="fr-CA" b="1" dirty="0">
                <a:solidFill>
                  <a:srgbClr val="224A68"/>
                </a:solidFill>
              </a:rPr>
              <a:t>ORIENTATION DU MS</a:t>
            </a:r>
          </a:p>
        </p:txBody>
      </p:sp>
      <p:sp>
        <p:nvSpPr>
          <p:cNvPr id="5" name="Slide Number Placeholder 4">
            <a:extLst>
              <a:ext uri="{FF2B5EF4-FFF2-40B4-BE49-F238E27FC236}">
                <a16:creationId xmlns:a16="http://schemas.microsoft.com/office/drawing/2014/main" id="{BA57359F-1B2D-4EF9-9D5C-8D71754DDB4F}"/>
              </a:ext>
            </a:extLst>
          </p:cNvPr>
          <p:cNvSpPr>
            <a:spLocks noGrp="1"/>
          </p:cNvSpPr>
          <p:nvPr>
            <p:ph type="sldNum" sz="quarter" idx="12"/>
          </p:nvPr>
        </p:nvSpPr>
        <p:spPr/>
        <p:txBody>
          <a:bodyPr/>
          <a:lstStyle/>
          <a:p>
            <a:fld id="{9CAA33A2-411E-8443-83D0-3263C24E97A5}" type="slidenum">
              <a:rPr lang="fr-CA" smtClean="0"/>
              <a:pPr/>
              <a:t>21</a:t>
            </a:fld>
            <a:endParaRPr lang="fr-CA" dirty="0"/>
          </a:p>
        </p:txBody>
      </p:sp>
      <p:sp>
        <p:nvSpPr>
          <p:cNvPr id="6" name="Footer Placeholder 5">
            <a:extLst>
              <a:ext uri="{FF2B5EF4-FFF2-40B4-BE49-F238E27FC236}">
                <a16:creationId xmlns:a16="http://schemas.microsoft.com/office/drawing/2014/main" id="{4EFCD9BC-5388-456B-B044-66009B7490FD}"/>
              </a:ext>
            </a:extLst>
          </p:cNvPr>
          <p:cNvSpPr>
            <a:spLocks noGrp="1"/>
          </p:cNvSpPr>
          <p:nvPr>
            <p:ph type="ftr" sz="quarter" idx="11"/>
          </p:nvPr>
        </p:nvSpPr>
        <p:spPr>
          <a:xfrm>
            <a:off x="784978" y="6447311"/>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a:t>
            </a:r>
          </a:p>
          <a:p>
            <a:pPr lvl="0" algn="l"/>
            <a:r>
              <a:rPr lang="fr-CA" sz="1050" dirty="0">
                <a:solidFill>
                  <a:srgbClr val="000000"/>
                </a:solidFill>
                <a:cs typeface="Calibri"/>
              </a:rPr>
              <a:t>vulnérables</a:t>
            </a:r>
            <a:endParaRPr lang="fr-CA" sz="1050" dirty="0">
              <a:solidFill>
                <a:srgbClr val="000000"/>
              </a:solidFill>
            </a:endParaRPr>
          </a:p>
          <a:p>
            <a:pPr algn="l"/>
            <a:r>
              <a:rPr lang="fr-CA" dirty="0"/>
              <a:t> </a:t>
            </a:r>
          </a:p>
        </p:txBody>
      </p:sp>
      <p:sp>
        <p:nvSpPr>
          <p:cNvPr id="7" name="Title 1">
            <a:extLst>
              <a:ext uri="{FF2B5EF4-FFF2-40B4-BE49-F238E27FC236}">
                <a16:creationId xmlns:a16="http://schemas.microsoft.com/office/drawing/2014/main" id="{E3D61B31-EB73-4A0F-A664-B48554720F79}"/>
              </a:ext>
            </a:extLst>
          </p:cNvPr>
          <p:cNvSpPr>
            <a:spLocks noGrp="1"/>
          </p:cNvSpPr>
          <p:nvPr>
            <p:ph type="title"/>
          </p:nvPr>
        </p:nvSpPr>
        <p:spPr>
          <a:xfrm>
            <a:off x="121921" y="216272"/>
            <a:ext cx="8589446" cy="777218"/>
          </a:xfrm>
        </p:spPr>
        <p:txBody>
          <a:bodyPr>
            <a:noAutofit/>
          </a:bodyPr>
          <a:lstStyle/>
          <a:p>
            <a:r>
              <a:rPr lang="fr-CA" sz="2800" dirty="0">
                <a:latin typeface="Calibri"/>
                <a:cs typeface="Calibri"/>
              </a:rPr>
              <a:t>04. Prendre soin des résidents qui doivent s’auto-isoler</a:t>
            </a:r>
            <a:endParaRPr lang="fr-CA" sz="2800" dirty="0"/>
          </a:p>
        </p:txBody>
      </p:sp>
      <p:sp>
        <p:nvSpPr>
          <p:cNvPr id="12" name="Content Placeholder 11">
            <a:extLst>
              <a:ext uri="{FF2B5EF4-FFF2-40B4-BE49-F238E27FC236}">
                <a16:creationId xmlns:a16="http://schemas.microsoft.com/office/drawing/2014/main" id="{AF9A5B12-3ABE-44BB-92CD-CD3618EE86FF}"/>
              </a:ext>
            </a:extLst>
          </p:cNvPr>
          <p:cNvSpPr>
            <a:spLocks noGrp="1"/>
          </p:cNvSpPr>
          <p:nvPr>
            <p:ph idx="1"/>
          </p:nvPr>
        </p:nvSpPr>
        <p:spPr>
          <a:xfrm>
            <a:off x="-1" y="1285418"/>
            <a:ext cx="4032265" cy="4991183"/>
          </a:xfrm>
        </p:spPr>
        <p:txBody>
          <a:bodyPr lIns="72000" rIns="36000" bIns="0">
            <a:noAutofit/>
          </a:bodyPr>
          <a:lstStyle/>
          <a:p>
            <a:pPr lvl="0">
              <a:spcBef>
                <a:spcPts val="600"/>
              </a:spcBef>
              <a:buClrTx/>
              <a:buSzPct val="100000"/>
            </a:pPr>
            <a:r>
              <a:rPr lang="fr-CA" b="1" dirty="0"/>
              <a:t>S’auto-isoler</a:t>
            </a:r>
            <a:endParaRPr lang="fr-CA" sz="1600" b="1" dirty="0"/>
          </a:p>
          <a:p>
            <a:pPr marL="285750" lvl="0" indent="-285750">
              <a:spcBef>
                <a:spcPts val="600"/>
              </a:spcBef>
              <a:buClrTx/>
              <a:buSzPct val="100000"/>
              <a:buFont typeface="Wingdings" panose="05000000000000000000" pitchFamily="2" charset="2"/>
              <a:buChar char="§"/>
            </a:pPr>
            <a:r>
              <a:rPr lang="fr-CA" sz="1600" dirty="0"/>
              <a:t>Les résidents doivent s’auto-isoler s’ils ne se sentent pas bien, s’ils attendent les résultats d’un test ou s’ils ont reçu un résultat positif à la suite d’un test de dépistage de la COVID-19</a:t>
            </a:r>
          </a:p>
          <a:p>
            <a:pPr>
              <a:spcBef>
                <a:spcPts val="600"/>
              </a:spcBef>
              <a:buClrTx/>
              <a:buSzPct val="100000"/>
            </a:pPr>
            <a:r>
              <a:rPr lang="fr-CA" sz="1600" b="1" dirty="0"/>
              <a:t>Maintenir une distance physique</a:t>
            </a:r>
            <a:r>
              <a:rPr lang="fr-CA" sz="1600" dirty="0"/>
              <a:t> </a:t>
            </a:r>
          </a:p>
          <a:p>
            <a:pPr marL="285750" indent="-285750">
              <a:spcBef>
                <a:spcPts val="600"/>
              </a:spcBef>
              <a:buClrTx/>
              <a:buSzPct val="100000"/>
              <a:buFont typeface="Wingdings" panose="05000000000000000000" pitchFamily="2" charset="2"/>
              <a:buChar char="§"/>
            </a:pPr>
            <a:r>
              <a:rPr lang="fr-CA" sz="1600" dirty="0"/>
              <a:t>Les résidents peuvent être regroupés avec d’autres résidents qui sont dans la même situation, s’il n’y a pas suffisamment d’espace pour s’auto-isoler</a:t>
            </a:r>
          </a:p>
          <a:p>
            <a:pPr marL="285750" indent="-285750">
              <a:spcBef>
                <a:spcPts val="600"/>
              </a:spcBef>
              <a:buClrTx/>
              <a:buSzPct val="100000"/>
              <a:buFont typeface="Wingdings" panose="05000000000000000000" pitchFamily="2" charset="2"/>
              <a:buChar char="§"/>
            </a:pPr>
            <a:r>
              <a:rPr lang="fr-CA" sz="1600" dirty="0"/>
              <a:t>Lorsque les résidents sont regroupés, gardez la plus grande distance possible avec les autres membres du groupe</a:t>
            </a:r>
          </a:p>
          <a:p>
            <a:pPr>
              <a:spcBef>
                <a:spcPts val="600"/>
              </a:spcBef>
              <a:buClrTx/>
              <a:buSzPct val="100000"/>
            </a:pPr>
            <a:r>
              <a:rPr lang="fr-CA" sz="1600" b="1" dirty="0"/>
              <a:t>Prodiguer des soins directs</a:t>
            </a:r>
          </a:p>
          <a:p>
            <a:pPr marL="285750" indent="-285750">
              <a:spcBef>
                <a:spcPts val="600"/>
              </a:spcBef>
              <a:buClrTx/>
              <a:buSzPct val="100000"/>
              <a:buFont typeface="Wingdings" panose="05000000000000000000" pitchFamily="2" charset="2"/>
              <a:buChar char="§"/>
            </a:pPr>
            <a:r>
              <a:rPr lang="fr-CA" sz="1600" dirty="0"/>
              <a:t>Les membres du personnel qui prodiguent des soins directs doivent prendre les précautions appropriées selon la nature de l’interaction prévue et ce que l’on connaît de l’état de santé du résident</a:t>
            </a:r>
          </a:p>
        </p:txBody>
      </p:sp>
      <p:sp>
        <p:nvSpPr>
          <p:cNvPr id="8" name="Content Placeholder 2">
            <a:extLst>
              <a:ext uri="{FF2B5EF4-FFF2-40B4-BE49-F238E27FC236}">
                <a16:creationId xmlns:a16="http://schemas.microsoft.com/office/drawing/2014/main" id="{56182227-041E-415E-B77B-73EA2B764125}"/>
              </a:ext>
            </a:extLst>
          </p:cNvPr>
          <p:cNvSpPr txBox="1">
            <a:spLocks/>
          </p:cNvSpPr>
          <p:nvPr/>
        </p:nvSpPr>
        <p:spPr>
          <a:xfrm>
            <a:off x="4142529" y="1456127"/>
            <a:ext cx="4612024" cy="1908000"/>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ClrTx/>
              <a:buSzPct val="100000"/>
              <a:buFont typeface="Wingdings" panose="05000000000000000000" pitchFamily="2" charset="2"/>
              <a:buChar char="§"/>
            </a:pPr>
            <a:r>
              <a:rPr lang="fr-CA" dirty="0"/>
              <a:t>Isolez les résidents qui présentent des signes et des symptômes de la COVID-19 et/ou qui attendent les résultats d’un test</a:t>
            </a:r>
          </a:p>
          <a:p>
            <a:pPr marL="285750" indent="-285750" fontAlgn="base">
              <a:buClrTx/>
              <a:buSzPct val="100000"/>
              <a:buFont typeface="Wingdings" panose="05000000000000000000" pitchFamily="2" charset="2"/>
              <a:buChar char="§"/>
            </a:pPr>
            <a:r>
              <a:rPr lang="fr-CA" dirty="0"/>
              <a:t>Tout résident symptomatique devrait pouvoir subir facilement des tests</a:t>
            </a:r>
          </a:p>
          <a:p>
            <a:pPr indent="-228600" fontAlgn="base">
              <a:buClrTx/>
            </a:pPr>
            <a:endParaRPr lang="fr-CA" dirty="0"/>
          </a:p>
          <a:p>
            <a:pPr lvl="1" fontAlgn="base"/>
            <a:endParaRPr lang="fr-CA" dirty="0"/>
          </a:p>
          <a:p>
            <a:pPr marL="21431" indent="-264319">
              <a:buFont typeface="Courier New" panose="02070309020205020404" pitchFamily="49" charset="0"/>
              <a:buChar char="o"/>
            </a:pPr>
            <a:endParaRPr lang="fr-CA" sz="1050" dirty="0">
              <a:ea typeface="+mn-lt"/>
              <a:cs typeface="+mn-lt"/>
            </a:endParaRPr>
          </a:p>
        </p:txBody>
      </p:sp>
      <p:sp>
        <p:nvSpPr>
          <p:cNvPr id="11" name="TextBox 10">
            <a:extLst>
              <a:ext uri="{FF2B5EF4-FFF2-40B4-BE49-F238E27FC236}">
                <a16:creationId xmlns:a16="http://schemas.microsoft.com/office/drawing/2014/main" id="{807F93A2-9821-47AB-B9B7-E6A97DAD28F8}"/>
              </a:ext>
            </a:extLst>
          </p:cNvPr>
          <p:cNvSpPr txBox="1"/>
          <p:nvPr/>
        </p:nvSpPr>
        <p:spPr>
          <a:xfrm>
            <a:off x="4379615" y="882220"/>
            <a:ext cx="4374938"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Tree>
    <p:extLst>
      <p:ext uri="{BB962C8B-B14F-4D97-AF65-F5344CB8AC3E}">
        <p14:creationId xmlns:p14="http://schemas.microsoft.com/office/powerpoint/2010/main" val="1528118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20FB0E-34B3-4D99-B49F-DC0C96BB0A8B}"/>
              </a:ext>
            </a:extLst>
          </p:cNvPr>
          <p:cNvSpPr/>
          <p:nvPr/>
        </p:nvSpPr>
        <p:spPr>
          <a:xfrm>
            <a:off x="4032265" y="792550"/>
            <a:ext cx="5148000" cy="547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6" name="Straight Connector 15">
            <a:extLst>
              <a:ext uri="{FF2B5EF4-FFF2-40B4-BE49-F238E27FC236}">
                <a16:creationId xmlns:a16="http://schemas.microsoft.com/office/drawing/2014/main" id="{B806C3B9-F2E7-42BD-87C4-E8FDF3DCB173}"/>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6813611-8FE0-4108-A246-A1904053F6B7}"/>
              </a:ext>
            </a:extLst>
          </p:cNvPr>
          <p:cNvSpPr txBox="1"/>
          <p:nvPr/>
        </p:nvSpPr>
        <p:spPr>
          <a:xfrm>
            <a:off x="63020" y="895554"/>
            <a:ext cx="3662468" cy="369332"/>
          </a:xfrm>
          <a:prstGeom prst="rect">
            <a:avLst/>
          </a:prstGeom>
          <a:noFill/>
        </p:spPr>
        <p:txBody>
          <a:bodyPr wrap="square" rtlCol="0">
            <a:spAutoFit/>
          </a:bodyPr>
          <a:lstStyle/>
          <a:p>
            <a:r>
              <a:rPr lang="fr-CA" b="1" dirty="0">
                <a:solidFill>
                  <a:srgbClr val="224A68"/>
                </a:solidFill>
              </a:rPr>
              <a:t>ORIENTATION DU MS</a:t>
            </a:r>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fr-CA" smtClean="0"/>
              <a:pPr/>
              <a:t>22</a:t>
            </a:fld>
            <a:endParaRPr lang="fr-CA" dirty="0"/>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638447" y="6285248"/>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a:t>
            </a:r>
          </a:p>
          <a:p>
            <a:pPr lvl="0" algn="l"/>
            <a:r>
              <a:rPr lang="fr-CA" sz="1050" dirty="0">
                <a:solidFill>
                  <a:srgbClr val="000000"/>
                </a:solidFill>
                <a:cs typeface="Calibri"/>
              </a:rPr>
              <a:t>vulnérables</a:t>
            </a:r>
            <a:r>
              <a:rPr lang="fr-CA" dirty="0"/>
              <a:t> </a:t>
            </a:r>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47295" y="216272"/>
            <a:ext cx="6280293" cy="777218"/>
          </a:xfrm>
        </p:spPr>
        <p:txBody>
          <a:bodyPr>
            <a:noAutofit/>
          </a:bodyPr>
          <a:lstStyle/>
          <a:p>
            <a:r>
              <a:rPr lang="fr-CA" dirty="0">
                <a:latin typeface="Calibri"/>
                <a:cs typeface="Calibri"/>
              </a:rPr>
              <a:t>05. Signalement</a:t>
            </a:r>
            <a:endParaRPr lang="fr-CA" dirty="0"/>
          </a:p>
        </p:txBody>
      </p:sp>
      <p:sp>
        <p:nvSpPr>
          <p:cNvPr id="13" name="Content Placeholder 11">
            <a:extLst>
              <a:ext uri="{FF2B5EF4-FFF2-40B4-BE49-F238E27FC236}">
                <a16:creationId xmlns:a16="http://schemas.microsoft.com/office/drawing/2014/main" id="{A1F14D86-C1B2-4B15-A67C-12B5983B8AB6}"/>
              </a:ext>
            </a:extLst>
          </p:cNvPr>
          <p:cNvSpPr txBox="1">
            <a:spLocks/>
          </p:cNvSpPr>
          <p:nvPr/>
        </p:nvSpPr>
        <p:spPr>
          <a:xfrm>
            <a:off x="0" y="1452492"/>
            <a:ext cx="3995998" cy="4827713"/>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Tx/>
              <a:buSzPct val="100000"/>
            </a:pPr>
            <a:r>
              <a:rPr lang="fr-CA" b="1" dirty="0"/>
              <a:t>Devoir de signaler</a:t>
            </a:r>
          </a:p>
          <a:p>
            <a:pPr marL="285750" indent="-285750">
              <a:lnSpc>
                <a:spcPct val="100000"/>
              </a:lnSpc>
              <a:buClrTx/>
              <a:buSzPct val="100000"/>
              <a:buFont typeface="Wingdings" panose="05000000000000000000" pitchFamily="2" charset="2"/>
              <a:buChar char="§"/>
            </a:pPr>
            <a:r>
              <a:rPr lang="fr-CA" dirty="0"/>
              <a:t>La COVID-19 est désignée comme une maladie importante sur le plan de la santé publique et comme une maladie à déclaration obligatoire en vertu de la </a:t>
            </a:r>
            <a:r>
              <a:rPr lang="fr-CA" i="1" dirty="0"/>
              <a:t>Loi sur la protection et la promotion de la santé</a:t>
            </a:r>
          </a:p>
          <a:p>
            <a:pPr>
              <a:lnSpc>
                <a:spcPct val="100000"/>
              </a:lnSpc>
              <a:buClrTx/>
              <a:buSzPct val="100000"/>
            </a:pPr>
            <a:r>
              <a:rPr lang="fr-CA" b="1" dirty="0"/>
              <a:t>Communiquer avec la santé publique</a:t>
            </a:r>
          </a:p>
          <a:p>
            <a:pPr marL="285750" indent="-285750">
              <a:lnSpc>
                <a:spcPct val="100000"/>
              </a:lnSpc>
              <a:buClrTx/>
              <a:buSzPct val="100000"/>
              <a:buFont typeface="Wingdings" panose="05000000000000000000" pitchFamily="2" charset="2"/>
              <a:buChar char="§"/>
            </a:pPr>
            <a:r>
              <a:rPr lang="fr-CA" dirty="0"/>
              <a:t>Collaborez avec le bureau local de santé publique afin de pouvoir retracer les contacts et gérer les éclosions rapidement </a:t>
            </a:r>
          </a:p>
          <a:p>
            <a:pPr marL="285750" indent="-285750">
              <a:lnSpc>
                <a:spcPct val="100000"/>
              </a:lnSpc>
              <a:buClrTx/>
              <a:buSzPct val="100000"/>
              <a:buFont typeface="Wingdings" panose="05000000000000000000" pitchFamily="2" charset="2"/>
              <a:buChar char="§"/>
            </a:pPr>
            <a:r>
              <a:rPr lang="fr-CA" dirty="0"/>
              <a:t>Indiquez le type de milieu de soins afin de faciliter le traçage des cas par la santé publique</a:t>
            </a:r>
          </a:p>
        </p:txBody>
      </p:sp>
      <p:sp>
        <p:nvSpPr>
          <p:cNvPr id="2" name="Rectangle 1">
            <a:extLst>
              <a:ext uri="{FF2B5EF4-FFF2-40B4-BE49-F238E27FC236}">
                <a16:creationId xmlns:a16="http://schemas.microsoft.com/office/drawing/2014/main" id="{4590AA1B-01C8-4DED-AFFE-FB5B936213C5}"/>
              </a:ext>
            </a:extLst>
          </p:cNvPr>
          <p:cNvSpPr/>
          <p:nvPr/>
        </p:nvSpPr>
        <p:spPr>
          <a:xfrm>
            <a:off x="3975114" y="1298161"/>
            <a:ext cx="5148000" cy="4644000"/>
          </a:xfrm>
          <a:prstGeom prst="rect">
            <a:avLst/>
          </a:prstGeom>
        </p:spPr>
        <p:txBody>
          <a:bodyPr wrap="square" tIns="0" rIns="0" bIns="0">
            <a:noAutofit/>
          </a:bodyPr>
          <a:lstStyle/>
          <a:p>
            <a:pPr marL="285750" lvl="0" indent="-285750" fontAlgn="base">
              <a:lnSpc>
                <a:spcPts val="2000"/>
              </a:lnSpc>
              <a:spcBef>
                <a:spcPts val="600"/>
              </a:spcBef>
              <a:spcAft>
                <a:spcPts val="300"/>
              </a:spcAft>
              <a:buClrTx/>
              <a:buFont typeface="Wingdings" panose="05000000000000000000" pitchFamily="2" charset="2"/>
              <a:buChar char="§"/>
            </a:pPr>
            <a:r>
              <a:rPr lang="fr-CA" sz="1450" dirty="0"/>
              <a:t>Dès que vous remarquez qu’</a:t>
            </a:r>
            <a:r>
              <a:rPr lang="fr-CA" sz="1450" b="1" dirty="0">
                <a:solidFill>
                  <a:srgbClr val="002060"/>
                </a:solidFill>
              </a:rPr>
              <a:t>un résident, un membre du personnel ou un visiteur essentiel </a:t>
            </a:r>
            <a:r>
              <a:rPr lang="fr-CA" sz="1450" dirty="0"/>
              <a:t>est ou peut être atteint de la COVID-19 : </a:t>
            </a:r>
          </a:p>
          <a:p>
            <a:pPr marL="742950" lvl="1" indent="-285750" fontAlgn="base">
              <a:lnSpc>
                <a:spcPts val="2000"/>
              </a:lnSpc>
              <a:spcAft>
                <a:spcPts val="300"/>
              </a:spcAft>
              <a:buFont typeface="Wingdings" panose="05000000000000000000" pitchFamily="2" charset="2"/>
              <a:buChar char="§"/>
            </a:pPr>
            <a:r>
              <a:rPr lang="fr-CA" sz="1450" dirty="0"/>
              <a:t>Communiquez avec votre bureau local de santé publique afin de faciliter une gestion rapide des éclosions</a:t>
            </a:r>
          </a:p>
          <a:p>
            <a:pPr marL="742950" lvl="1" indent="-285750" fontAlgn="base">
              <a:lnSpc>
                <a:spcPts val="2000"/>
              </a:lnSpc>
              <a:spcAft>
                <a:spcPts val="300"/>
              </a:spcAft>
              <a:buFont typeface="Wingdings" panose="05000000000000000000" pitchFamily="2" charset="2"/>
              <a:buChar char="§"/>
            </a:pPr>
            <a:r>
              <a:rPr lang="fr-CA" sz="1450" dirty="0"/>
              <a:t>Avisez votre superviseur de programme du </a:t>
            </a:r>
            <a:r>
              <a:rPr lang="fr-CA" sz="1450" dirty="0" err="1"/>
              <a:t>MSESC</a:t>
            </a:r>
            <a:r>
              <a:rPr lang="fr-CA" sz="1450" dirty="0"/>
              <a:t> </a:t>
            </a:r>
          </a:p>
          <a:p>
            <a:pPr marL="742950" lvl="1" indent="-285750" fontAlgn="base">
              <a:lnSpc>
                <a:spcPts val="2000"/>
              </a:lnSpc>
              <a:spcAft>
                <a:spcPts val="300"/>
              </a:spcAft>
              <a:buFont typeface="Wingdings" panose="05000000000000000000" pitchFamily="2" charset="2"/>
              <a:buChar char="§"/>
            </a:pPr>
            <a:r>
              <a:rPr lang="fr-CA" sz="1450" dirty="0"/>
              <a:t>Remplissez un rapport d’incident grave</a:t>
            </a:r>
          </a:p>
          <a:p>
            <a:pPr marL="285750" indent="-285750" fontAlgn="base">
              <a:lnSpc>
                <a:spcPts val="2000"/>
              </a:lnSpc>
              <a:spcBef>
                <a:spcPts val="600"/>
              </a:spcBef>
              <a:spcAft>
                <a:spcPts val="300"/>
              </a:spcAft>
              <a:buFont typeface="Wingdings" panose="05000000000000000000" pitchFamily="2" charset="2"/>
              <a:buChar char="§"/>
            </a:pPr>
            <a:r>
              <a:rPr lang="fr-CA" sz="1450" dirty="0"/>
              <a:t>Isolez tout résident qui présente des signes et des symptômes de la COVID-19 et/ou qui attend les résultats d’un test</a:t>
            </a:r>
          </a:p>
          <a:p>
            <a:pPr marL="285750" indent="-285750" fontAlgn="base">
              <a:lnSpc>
                <a:spcPts val="2000"/>
              </a:lnSpc>
              <a:spcBef>
                <a:spcPts val="600"/>
              </a:spcBef>
              <a:spcAft>
                <a:spcPts val="300"/>
              </a:spcAft>
              <a:buFont typeface="Wingdings" panose="05000000000000000000" pitchFamily="2" charset="2"/>
              <a:buChar char="§"/>
            </a:pPr>
            <a:r>
              <a:rPr lang="fr-CA" sz="1450" dirty="0"/>
              <a:t>Lorsqu’un membre du personnel est atteint ou peut être atteint de la COVID-19, il doit en aviser son superviseur, rentrer chez lui et communiquer avec son fournisseur de soins primaires ou avec Télésanté Ontario</a:t>
            </a:r>
          </a:p>
          <a:p>
            <a:pPr marL="285750" indent="-285750" fontAlgn="base">
              <a:lnSpc>
                <a:spcPts val="2000"/>
              </a:lnSpc>
              <a:spcBef>
                <a:spcPts val="600"/>
              </a:spcBef>
              <a:spcAft>
                <a:spcPts val="300"/>
              </a:spcAft>
              <a:buFont typeface="Wingdings" panose="05000000000000000000" pitchFamily="2" charset="2"/>
              <a:buChar char="§"/>
            </a:pPr>
            <a:r>
              <a:rPr lang="fr-CA" sz="1450" dirty="0"/>
              <a:t>Si un employeur apprend qu’un travailleur a contracté une maladie à cause d’une exposition dans le milieu de travail,  il doit en aviser le ministère du Travail, de la Formation et du Développement des compétences par écrit dans les 4 jours</a:t>
            </a:r>
          </a:p>
        </p:txBody>
      </p:sp>
      <p:sp>
        <p:nvSpPr>
          <p:cNvPr id="11" name="TextBox 10">
            <a:extLst>
              <a:ext uri="{FF2B5EF4-FFF2-40B4-BE49-F238E27FC236}">
                <a16:creationId xmlns:a16="http://schemas.microsoft.com/office/drawing/2014/main" id="{28E50024-B740-4E75-B855-9E66C4125CE2}"/>
              </a:ext>
            </a:extLst>
          </p:cNvPr>
          <p:cNvSpPr txBox="1"/>
          <p:nvPr/>
        </p:nvSpPr>
        <p:spPr>
          <a:xfrm>
            <a:off x="4379614" y="882220"/>
            <a:ext cx="4551025"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Tree>
    <p:extLst>
      <p:ext uri="{BB962C8B-B14F-4D97-AF65-F5344CB8AC3E}">
        <p14:creationId xmlns:p14="http://schemas.microsoft.com/office/powerpoint/2010/main" val="383709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166-030B-46DD-B2AF-344C128074D8}"/>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fr-CA" smtClean="0"/>
              <a:pPr/>
              <a:t>23</a:t>
            </a:fld>
            <a:endParaRPr lang="fr-CA" dirty="0"/>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a:t>
            </a:r>
            <a:r>
              <a:rPr lang="fr-CA" dirty="0">
                <a:solidFill>
                  <a:srgbClr val="000000"/>
                </a:solidFill>
              </a:rPr>
              <a:t> </a:t>
            </a:r>
          </a:p>
          <a:p>
            <a:pPr algn="l"/>
            <a:r>
              <a:rPr lang="fr-CA" dirty="0"/>
              <a:t> </a:t>
            </a:r>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51990" y="216272"/>
            <a:ext cx="6280293" cy="777218"/>
          </a:xfrm>
        </p:spPr>
        <p:txBody>
          <a:bodyPr>
            <a:noAutofit/>
          </a:bodyPr>
          <a:lstStyle/>
          <a:p>
            <a:r>
              <a:rPr lang="fr-CA" dirty="0">
                <a:latin typeface="Calibri"/>
                <a:cs typeface="Calibri"/>
              </a:rPr>
              <a:t>06. Gestion des éclosions</a:t>
            </a:r>
            <a:endParaRPr lang="fr-CA" dirty="0"/>
          </a:p>
        </p:txBody>
      </p:sp>
      <p:sp>
        <p:nvSpPr>
          <p:cNvPr id="8" name="Content Placeholder 2">
            <a:extLst>
              <a:ext uri="{FF2B5EF4-FFF2-40B4-BE49-F238E27FC236}">
                <a16:creationId xmlns:a16="http://schemas.microsoft.com/office/drawing/2014/main" id="{CD151919-B006-433A-83F7-CB539589EE1C}"/>
              </a:ext>
            </a:extLst>
          </p:cNvPr>
          <p:cNvSpPr>
            <a:spLocks noGrp="1"/>
          </p:cNvSpPr>
          <p:nvPr>
            <p:ph idx="1"/>
          </p:nvPr>
        </p:nvSpPr>
        <p:spPr>
          <a:xfrm>
            <a:off x="3437" y="1251552"/>
            <a:ext cx="4002445" cy="5025050"/>
          </a:xfrm>
        </p:spPr>
        <p:txBody>
          <a:bodyPr vert="horz" lIns="68580" tIns="34290" rIns="68580" bIns="34290" rtlCol="0" anchor="t">
            <a:noAutofit/>
          </a:bodyPr>
          <a:lstStyle/>
          <a:p>
            <a:pPr>
              <a:buClrTx/>
              <a:buSzPct val="100000"/>
            </a:pPr>
            <a:r>
              <a:rPr lang="fr-CA" b="1" dirty="0">
                <a:ea typeface="+mn-lt"/>
                <a:cs typeface="+mn-lt"/>
              </a:rPr>
              <a:t>Déclaration d’une éclosion</a:t>
            </a:r>
          </a:p>
          <a:p>
            <a:pPr marL="252000" indent="-252000">
              <a:buClrTx/>
              <a:buSzPct val="100000"/>
              <a:buFont typeface="Wingdings" panose="05000000000000000000" pitchFamily="2" charset="2"/>
              <a:buChar char="§"/>
            </a:pPr>
            <a:r>
              <a:rPr lang="fr-CA" dirty="0"/>
              <a:t>Une éclosion est un cas confirmé par un laboratoire parmi les résidents ou les membres du personnel</a:t>
            </a:r>
          </a:p>
          <a:p>
            <a:pPr marL="252000" indent="-252000">
              <a:buClrTx/>
              <a:buSzPct val="100000"/>
              <a:buFont typeface="Wingdings" panose="05000000000000000000" pitchFamily="2" charset="2"/>
              <a:buChar char="§"/>
            </a:pPr>
            <a:r>
              <a:rPr lang="fr-CA" dirty="0"/>
              <a:t>Les éclosions sont déclarées par le médecin hygiéniste local ou son remplaçant en coordination avec l’administrateur</a:t>
            </a:r>
            <a:endParaRPr lang="fr-CA" dirty="0">
              <a:ea typeface="+mn-lt"/>
              <a:cs typeface="+mn-lt"/>
            </a:endParaRPr>
          </a:p>
          <a:p>
            <a:pPr marL="285750" indent="-285750">
              <a:buClrTx/>
              <a:buSzPct val="100000"/>
              <a:buFont typeface="Wingdings" panose="05000000000000000000" pitchFamily="2" charset="2"/>
              <a:buChar char="§"/>
            </a:pPr>
            <a:r>
              <a:rPr lang="fr-CA" dirty="0">
                <a:ea typeface="+mn-lt"/>
                <a:cs typeface="+mn-lt"/>
              </a:rPr>
              <a:t>En présence d’une éclosion, le bureau local de santé publique dirigera les tests ainsi que la gestion des résidents par la santé publique</a:t>
            </a:r>
          </a:p>
          <a:p>
            <a:pPr marL="285750" indent="-285750">
              <a:buClrTx/>
              <a:buSzPct val="100000"/>
              <a:buFont typeface="Wingdings" panose="05000000000000000000" pitchFamily="2" charset="2"/>
              <a:buChar char="§"/>
            </a:pPr>
            <a:r>
              <a:rPr lang="fr-CA" dirty="0">
                <a:ea typeface="+mn-lt"/>
                <a:cs typeface="+mn-lt"/>
              </a:rPr>
              <a:t>Les résidents et les organismes doivent être avisés de l’éclosion et des mesures à mettre en place pour la combattre</a:t>
            </a:r>
            <a:endParaRPr lang="fr-CA" dirty="0">
              <a:cs typeface="Calibri" panose="020F0502020204030204"/>
            </a:endParaRPr>
          </a:p>
          <a:p>
            <a:pPr marL="535781" lvl="1" indent="-264319">
              <a:buFont typeface="Courier New" panose="02070309020205020404" pitchFamily="49" charset="0"/>
              <a:buChar char="o"/>
            </a:pPr>
            <a:endParaRPr lang="fr-CA" sz="1050" dirty="0">
              <a:ea typeface="+mn-lt"/>
              <a:cs typeface="+mn-lt"/>
            </a:endParaRPr>
          </a:p>
          <a:p>
            <a:pPr marL="535781" lvl="1" indent="-264319">
              <a:buFont typeface="Courier New" panose="02070309020205020404" pitchFamily="49" charset="0"/>
              <a:buChar char="o"/>
            </a:pPr>
            <a:endParaRPr lang="fr-CA" sz="1050" dirty="0">
              <a:ea typeface="+mn-lt"/>
              <a:cs typeface="+mn-lt"/>
            </a:endParaRPr>
          </a:p>
        </p:txBody>
      </p:sp>
      <p:sp>
        <p:nvSpPr>
          <p:cNvPr id="13" name="Content Placeholder 2">
            <a:extLst>
              <a:ext uri="{FF2B5EF4-FFF2-40B4-BE49-F238E27FC236}">
                <a16:creationId xmlns:a16="http://schemas.microsoft.com/office/drawing/2014/main" id="{A6457B42-8F72-4CA8-8A0E-0DF47C0FAD77}"/>
              </a:ext>
            </a:extLst>
          </p:cNvPr>
          <p:cNvSpPr txBox="1">
            <a:spLocks/>
          </p:cNvSpPr>
          <p:nvPr/>
        </p:nvSpPr>
        <p:spPr>
          <a:xfrm>
            <a:off x="4078147" y="1502724"/>
            <a:ext cx="4840828" cy="2721436"/>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fr-CA" dirty="0">
                <a:ea typeface="+mn-lt"/>
                <a:cs typeface="+mn-lt"/>
              </a:rPr>
              <a:t>Continuer de pratiquer une distanciation physique, une hygiène des mains et une étiquette respiratoire rigoureuses</a:t>
            </a:r>
          </a:p>
          <a:p>
            <a:pPr marL="252000" indent="-252000" fontAlgn="base">
              <a:buClrTx/>
              <a:buSzPct val="100000"/>
              <a:buFont typeface="Wingdings" panose="05000000000000000000" pitchFamily="2" charset="2"/>
              <a:buChar char="§"/>
            </a:pPr>
            <a:r>
              <a:rPr lang="fr-CA" dirty="0">
                <a:ea typeface="+mn-lt"/>
                <a:cs typeface="+mn-lt"/>
              </a:rPr>
              <a:t>En vertu du </a:t>
            </a:r>
            <a:r>
              <a:rPr lang="fr-CA" dirty="0" err="1">
                <a:ea typeface="+mn-lt"/>
                <a:cs typeface="+mn-lt"/>
              </a:rPr>
              <a:t>Règl</a:t>
            </a:r>
            <a:r>
              <a:rPr lang="fr-CA" dirty="0">
                <a:ea typeface="+mn-lt"/>
                <a:cs typeface="+mn-lt"/>
              </a:rPr>
              <a:t>. de l’Ont. 177/20, les membres du personnel exposés dans le milieu en question peuvent travailler seulement à l’endroit où il y a une éclosion </a:t>
            </a:r>
          </a:p>
          <a:p>
            <a:pPr marL="252000" indent="-252000" fontAlgn="base">
              <a:buClrTx/>
              <a:buSzPct val="100000"/>
              <a:buFont typeface="Wingdings" panose="05000000000000000000" pitchFamily="2" charset="2"/>
              <a:buChar char="§"/>
            </a:pPr>
            <a:r>
              <a:rPr lang="fr-CA" dirty="0">
                <a:ea typeface="+mn-lt"/>
                <a:cs typeface="+mn-lt"/>
              </a:rPr>
              <a:t>Les établissements directement administrés et les organismes subventionnés du </a:t>
            </a:r>
            <a:r>
              <a:rPr lang="fr-CA" dirty="0" err="1">
                <a:ea typeface="+mn-lt"/>
                <a:cs typeface="+mn-lt"/>
              </a:rPr>
              <a:t>MSESC</a:t>
            </a:r>
            <a:r>
              <a:rPr lang="fr-CA" dirty="0">
                <a:ea typeface="+mn-lt"/>
                <a:cs typeface="+mn-lt"/>
              </a:rPr>
              <a:t> participent au sondage obligatoire sur les fournitures et les équipements essentiels (</a:t>
            </a:r>
            <a:r>
              <a:rPr lang="fr-CA" dirty="0" err="1">
                <a:ea typeface="+mn-lt"/>
                <a:cs typeface="+mn-lt"/>
              </a:rPr>
              <a:t>FEE</a:t>
            </a:r>
            <a:r>
              <a:rPr lang="fr-CA" dirty="0">
                <a:ea typeface="+mn-lt"/>
                <a:cs typeface="+mn-lt"/>
              </a:rPr>
              <a:t>) du gouvernement de l’Ontario qui ne s’adresse pas au personnel de la santé afin d’informer le gouvernement au sujet de vos stocks actuels en EPI et de déterminer la demande dans l’ensemble du secteur</a:t>
            </a:r>
            <a:endParaRPr lang="fr-CA" dirty="0"/>
          </a:p>
          <a:p>
            <a:pPr marL="21431" indent="-264319">
              <a:buFont typeface="Courier New" panose="02070309020205020404" pitchFamily="49" charset="0"/>
              <a:buChar char="o"/>
            </a:pPr>
            <a:endParaRPr lang="fr-CA" sz="1050" dirty="0">
              <a:ea typeface="+mn-lt"/>
              <a:cs typeface="+mn-lt"/>
            </a:endParaRPr>
          </a:p>
        </p:txBody>
      </p:sp>
      <p:cxnSp>
        <p:nvCxnSpPr>
          <p:cNvPr id="10" name="Straight Connector 9">
            <a:extLst>
              <a:ext uri="{FF2B5EF4-FFF2-40B4-BE49-F238E27FC236}">
                <a16:creationId xmlns:a16="http://schemas.microsoft.com/office/drawing/2014/main" id="{8B8BEB03-2A78-4348-893F-FEAF08E8AB3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88E9B6-D22D-4E39-8B2E-E28FAF790FD1}"/>
              </a:ext>
            </a:extLst>
          </p:cNvPr>
          <p:cNvSpPr txBox="1"/>
          <p:nvPr/>
        </p:nvSpPr>
        <p:spPr>
          <a:xfrm>
            <a:off x="-6114" y="899156"/>
            <a:ext cx="3602754" cy="369332"/>
          </a:xfrm>
          <a:prstGeom prst="rect">
            <a:avLst/>
          </a:prstGeom>
          <a:noFill/>
        </p:spPr>
        <p:txBody>
          <a:bodyPr wrap="square" rtlCol="0">
            <a:spAutoFit/>
          </a:bodyPr>
          <a:lstStyle/>
          <a:p>
            <a:r>
              <a:rPr lang="fr-CA" b="1" dirty="0">
                <a:solidFill>
                  <a:srgbClr val="224A68"/>
                </a:solidFill>
              </a:rPr>
              <a:t>ORIENTATION DU MS</a:t>
            </a:r>
          </a:p>
        </p:txBody>
      </p:sp>
      <p:sp>
        <p:nvSpPr>
          <p:cNvPr id="11" name="TextBox 10">
            <a:extLst>
              <a:ext uri="{FF2B5EF4-FFF2-40B4-BE49-F238E27FC236}">
                <a16:creationId xmlns:a16="http://schemas.microsoft.com/office/drawing/2014/main" id="{A27AB120-584E-4DAD-8A8A-1CD1B01C0AC0}"/>
              </a:ext>
            </a:extLst>
          </p:cNvPr>
          <p:cNvSpPr txBox="1"/>
          <p:nvPr/>
        </p:nvSpPr>
        <p:spPr>
          <a:xfrm>
            <a:off x="4379614" y="882220"/>
            <a:ext cx="4444345"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Tree>
    <p:extLst>
      <p:ext uri="{BB962C8B-B14F-4D97-AF65-F5344CB8AC3E}">
        <p14:creationId xmlns:p14="http://schemas.microsoft.com/office/powerpoint/2010/main" val="3982324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166-030B-46DD-B2AF-344C128074D8}"/>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fr-CA" smtClean="0"/>
              <a:pPr/>
              <a:t>24</a:t>
            </a:fld>
            <a:endParaRPr lang="fr-CA" dirty="0"/>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a:t>
            </a:r>
            <a:r>
              <a:rPr lang="fr-CA" dirty="0">
                <a:solidFill>
                  <a:srgbClr val="000000"/>
                </a:solidFill>
              </a:rPr>
              <a:t> </a:t>
            </a:r>
          </a:p>
          <a:p>
            <a:pPr algn="l"/>
            <a:r>
              <a:rPr lang="fr-CA" dirty="0"/>
              <a:t> </a:t>
            </a:r>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51990" y="216272"/>
            <a:ext cx="8756010" cy="777218"/>
          </a:xfrm>
        </p:spPr>
        <p:txBody>
          <a:bodyPr>
            <a:noAutofit/>
          </a:bodyPr>
          <a:lstStyle/>
          <a:p>
            <a:r>
              <a:rPr lang="fr-CA" dirty="0">
                <a:latin typeface="Calibri"/>
                <a:cs typeface="Calibri"/>
              </a:rPr>
              <a:t>06. Gestion des éclosions (mesures de contrôle)</a:t>
            </a:r>
            <a:endParaRPr lang="fr-CA" dirty="0"/>
          </a:p>
        </p:txBody>
      </p:sp>
      <p:sp>
        <p:nvSpPr>
          <p:cNvPr id="8" name="Content Placeholder 2">
            <a:extLst>
              <a:ext uri="{FF2B5EF4-FFF2-40B4-BE49-F238E27FC236}">
                <a16:creationId xmlns:a16="http://schemas.microsoft.com/office/drawing/2014/main" id="{CD151919-B006-433A-83F7-CB539589EE1C}"/>
              </a:ext>
            </a:extLst>
          </p:cNvPr>
          <p:cNvSpPr>
            <a:spLocks noGrp="1"/>
          </p:cNvSpPr>
          <p:nvPr>
            <p:ph idx="1"/>
          </p:nvPr>
        </p:nvSpPr>
        <p:spPr>
          <a:xfrm>
            <a:off x="3437" y="1251552"/>
            <a:ext cx="4002445" cy="5025050"/>
          </a:xfrm>
        </p:spPr>
        <p:txBody>
          <a:bodyPr vert="horz" lIns="36000" tIns="34290" rIns="36000" bIns="34290" rtlCol="0" anchor="t">
            <a:noAutofit/>
          </a:bodyPr>
          <a:lstStyle/>
          <a:p>
            <a:pPr>
              <a:spcBef>
                <a:spcPts val="0"/>
              </a:spcBef>
              <a:buClrTx/>
              <a:buSzPct val="100000"/>
            </a:pPr>
            <a:r>
              <a:rPr lang="fr-CA" sz="1600" b="1" dirty="0">
                <a:ea typeface="+mn-lt"/>
                <a:cs typeface="+mn-lt"/>
              </a:rPr>
              <a:t>Mesures de contrôle</a:t>
            </a:r>
          </a:p>
          <a:p>
            <a:pPr marL="252000" indent="-252000">
              <a:buClrTx/>
              <a:buSzPct val="100000"/>
              <a:buFont typeface="Wingdings" panose="05000000000000000000" pitchFamily="2" charset="2"/>
              <a:buChar char="§"/>
            </a:pPr>
            <a:r>
              <a:rPr lang="fr-CA" sz="1600" b="1" dirty="0"/>
              <a:t>Mesures de contrôle </a:t>
            </a:r>
            <a:r>
              <a:rPr lang="fr-CA" sz="1600" dirty="0"/>
              <a:t>: une action ou une activité qui peut servir à prévenir, à éliminer ou à réduire un danger</a:t>
            </a:r>
          </a:p>
          <a:p>
            <a:pPr marL="252000" indent="-252000">
              <a:buClrTx/>
              <a:buSzPct val="100000"/>
              <a:buFont typeface="Wingdings" panose="05000000000000000000" pitchFamily="2" charset="2"/>
              <a:buChar char="§"/>
            </a:pPr>
            <a:r>
              <a:rPr lang="fr-CA" sz="1600" dirty="0"/>
              <a:t>Le bureau local de santé publique donnera des directives afin d’aider à gérer l’éclosion ainsi que les mesures de contrôle qui peuvent être mises en place</a:t>
            </a:r>
          </a:p>
          <a:p>
            <a:pPr>
              <a:buClrTx/>
              <a:buSzPct val="100000"/>
            </a:pPr>
            <a:r>
              <a:rPr lang="fr-CA" sz="1600" b="1" dirty="0"/>
              <a:t>Déclaration d’une éclosion</a:t>
            </a:r>
          </a:p>
          <a:p>
            <a:pPr marL="285750" indent="-285750">
              <a:buClrTx/>
              <a:buSzPct val="100000"/>
              <a:buFont typeface="Wingdings" panose="05000000000000000000" pitchFamily="2" charset="2"/>
              <a:buChar char="§"/>
            </a:pPr>
            <a:r>
              <a:rPr lang="fr-CA" sz="1600" dirty="0"/>
              <a:t>Le médecin hygiéniste local ou son remplaçant déclarera le moment où l’éclosion sera terminée</a:t>
            </a:r>
          </a:p>
          <a:p>
            <a:pPr marL="285750" indent="-285750">
              <a:buClrTx/>
              <a:buSzPct val="100000"/>
              <a:buFont typeface="Wingdings" panose="05000000000000000000" pitchFamily="2" charset="2"/>
              <a:buChar char="§"/>
            </a:pPr>
            <a:r>
              <a:rPr lang="fr-CA" sz="1600" dirty="0"/>
              <a:t>En règle générale, on déclare qu’une éclosion est terminée lorsqu’il n’y a pas de nouveaux cas de COVID-19 parmi les résidents ou les membres du personnel après une période de 14 jours</a:t>
            </a:r>
            <a:endParaRPr lang="fr-CA" sz="1600" dirty="0">
              <a:ea typeface="+mn-lt"/>
              <a:cs typeface="+mn-lt"/>
            </a:endParaRPr>
          </a:p>
        </p:txBody>
      </p:sp>
      <p:sp>
        <p:nvSpPr>
          <p:cNvPr id="13" name="Content Placeholder 2">
            <a:extLst>
              <a:ext uri="{FF2B5EF4-FFF2-40B4-BE49-F238E27FC236}">
                <a16:creationId xmlns:a16="http://schemas.microsoft.com/office/drawing/2014/main" id="{A6457B42-8F72-4CA8-8A0E-0DF47C0FAD77}"/>
              </a:ext>
            </a:extLst>
          </p:cNvPr>
          <p:cNvSpPr txBox="1">
            <a:spLocks/>
          </p:cNvSpPr>
          <p:nvPr/>
        </p:nvSpPr>
        <p:spPr>
          <a:xfrm>
            <a:off x="4078147" y="1362822"/>
            <a:ext cx="4840828" cy="4982918"/>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fr-CA" sz="1650" dirty="0">
                <a:ea typeface="+mn-lt"/>
                <a:cs typeface="+mn-lt"/>
              </a:rPr>
              <a:t>Le bureau local de santé publique peut donner des consignes précises ainsi qu’une orientation pour gérer l’éclosion, notamment en :</a:t>
            </a:r>
          </a:p>
          <a:p>
            <a:pPr marL="939600" lvl="1" indent="-252000" fontAlgn="base">
              <a:buClrTx/>
              <a:buFont typeface="Wingdings" panose="05000000000000000000" pitchFamily="2" charset="2"/>
              <a:buChar char="§"/>
            </a:pPr>
            <a:r>
              <a:rPr lang="fr-CA" sz="1650" dirty="0"/>
              <a:t>définissant la zone d’éclosion (l’établissement au complet par rapport à une unité ou un plancher touché)</a:t>
            </a:r>
          </a:p>
          <a:p>
            <a:pPr marL="939600" lvl="1" indent="-252000" fontAlgn="base">
              <a:buClrTx/>
              <a:buFont typeface="Wingdings" panose="05000000000000000000" pitchFamily="2" charset="2"/>
              <a:buChar char="§"/>
            </a:pPr>
            <a:r>
              <a:rPr lang="fr-CA" sz="1650" dirty="0"/>
              <a:t>procédant à un nettoyage accru</a:t>
            </a:r>
          </a:p>
          <a:p>
            <a:pPr marL="939600" lvl="1" indent="-252000" fontAlgn="base">
              <a:buClrTx/>
              <a:buFont typeface="Wingdings" panose="05000000000000000000" pitchFamily="2" charset="2"/>
              <a:buChar char="§"/>
            </a:pPr>
            <a:r>
              <a:rPr lang="fr-CA" sz="1650" dirty="0"/>
              <a:t>isolant les cas positifs et en formant des cohortes de résidents qui vont mal et de résidents qui vont bien avec les membres du personnel qui les accompagnent, notamment en déterminant si des résidents doivent être déplacés</a:t>
            </a:r>
          </a:p>
          <a:p>
            <a:pPr marL="939600" lvl="1" indent="-252000" fontAlgn="base">
              <a:buClrTx/>
              <a:buFont typeface="Wingdings" panose="05000000000000000000" pitchFamily="2" charset="2"/>
              <a:buChar char="§"/>
            </a:pPr>
            <a:r>
              <a:rPr lang="fr-CA" sz="1650" dirty="0"/>
              <a:t>effectuant la surveillance et le dépistage accrus nécessaires</a:t>
            </a:r>
          </a:p>
          <a:p>
            <a:pPr marL="939600" lvl="1" indent="-252000" fontAlgn="base">
              <a:buClrTx/>
              <a:buFont typeface="Wingdings" panose="05000000000000000000" pitchFamily="2" charset="2"/>
              <a:buChar char="§"/>
            </a:pPr>
            <a:r>
              <a:rPr lang="fr-CA" sz="1650" dirty="0"/>
              <a:t>donnant des consignes sur la façon de procéder pour mettre en place les mesures de prévention et de contrôle des infections (PCI)</a:t>
            </a:r>
            <a:endParaRPr lang="fr-CA" sz="1650" dirty="0">
              <a:ea typeface="+mn-lt"/>
              <a:cs typeface="+mn-lt"/>
            </a:endParaRPr>
          </a:p>
          <a:p>
            <a:pPr lvl="1" fontAlgn="base"/>
            <a:endParaRPr lang="fr-CA" dirty="0"/>
          </a:p>
          <a:p>
            <a:pPr marL="21431" indent="-264319">
              <a:buFont typeface="Courier New" panose="02070309020205020404" pitchFamily="49" charset="0"/>
              <a:buChar char="o"/>
            </a:pPr>
            <a:endParaRPr lang="fr-CA" sz="1050" dirty="0">
              <a:ea typeface="+mn-lt"/>
              <a:cs typeface="+mn-lt"/>
            </a:endParaRPr>
          </a:p>
        </p:txBody>
      </p:sp>
      <p:cxnSp>
        <p:nvCxnSpPr>
          <p:cNvPr id="10" name="Straight Connector 9">
            <a:extLst>
              <a:ext uri="{FF2B5EF4-FFF2-40B4-BE49-F238E27FC236}">
                <a16:creationId xmlns:a16="http://schemas.microsoft.com/office/drawing/2014/main" id="{8B8BEB03-2A78-4348-893F-FEAF08E8AB3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88E9B6-D22D-4E39-8B2E-E28FAF790FD1}"/>
              </a:ext>
            </a:extLst>
          </p:cNvPr>
          <p:cNvSpPr txBox="1"/>
          <p:nvPr/>
        </p:nvSpPr>
        <p:spPr>
          <a:xfrm>
            <a:off x="-6115" y="899156"/>
            <a:ext cx="3777089" cy="369332"/>
          </a:xfrm>
          <a:prstGeom prst="rect">
            <a:avLst/>
          </a:prstGeom>
          <a:noFill/>
        </p:spPr>
        <p:txBody>
          <a:bodyPr wrap="square" rtlCol="0">
            <a:spAutoFit/>
          </a:bodyPr>
          <a:lstStyle/>
          <a:p>
            <a:r>
              <a:rPr lang="fr-CA" b="1" dirty="0">
                <a:solidFill>
                  <a:srgbClr val="224A68"/>
                </a:solidFill>
              </a:rPr>
              <a:t>ORIENTATION DU MS</a:t>
            </a:r>
          </a:p>
        </p:txBody>
      </p:sp>
      <p:sp>
        <p:nvSpPr>
          <p:cNvPr id="11" name="TextBox 10">
            <a:extLst>
              <a:ext uri="{FF2B5EF4-FFF2-40B4-BE49-F238E27FC236}">
                <a16:creationId xmlns:a16="http://schemas.microsoft.com/office/drawing/2014/main" id="{A27AB120-584E-4DAD-8A8A-1CD1B01C0AC0}"/>
              </a:ext>
            </a:extLst>
          </p:cNvPr>
          <p:cNvSpPr txBox="1"/>
          <p:nvPr/>
        </p:nvSpPr>
        <p:spPr>
          <a:xfrm>
            <a:off x="4379615" y="882220"/>
            <a:ext cx="4539360"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Tree>
    <p:extLst>
      <p:ext uri="{BB962C8B-B14F-4D97-AF65-F5344CB8AC3E}">
        <p14:creationId xmlns:p14="http://schemas.microsoft.com/office/powerpoint/2010/main" val="336463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166-030B-46DD-B2AF-344C128074D8}"/>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fr-CA" smtClean="0"/>
              <a:pPr/>
              <a:t>25</a:t>
            </a:fld>
            <a:endParaRPr lang="fr-CA" dirty="0"/>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 </a:t>
            </a:r>
            <a:r>
              <a:rPr lang="fr-CA" dirty="0"/>
              <a:t> </a:t>
            </a:r>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51990" y="216272"/>
            <a:ext cx="8756010" cy="777218"/>
          </a:xfrm>
        </p:spPr>
        <p:txBody>
          <a:bodyPr>
            <a:noAutofit/>
          </a:bodyPr>
          <a:lstStyle/>
          <a:p>
            <a:r>
              <a:rPr lang="fr-CA" dirty="0">
                <a:latin typeface="Calibri"/>
                <a:cs typeface="Calibri"/>
              </a:rPr>
              <a:t>06. Gestion des éclosions (utilisation de l’EPI)</a:t>
            </a:r>
            <a:endParaRPr lang="fr-CA" dirty="0"/>
          </a:p>
        </p:txBody>
      </p:sp>
      <p:sp>
        <p:nvSpPr>
          <p:cNvPr id="8" name="Content Placeholder 2">
            <a:extLst>
              <a:ext uri="{FF2B5EF4-FFF2-40B4-BE49-F238E27FC236}">
                <a16:creationId xmlns:a16="http://schemas.microsoft.com/office/drawing/2014/main" id="{CD151919-B006-433A-83F7-CB539589EE1C}"/>
              </a:ext>
            </a:extLst>
          </p:cNvPr>
          <p:cNvSpPr>
            <a:spLocks noGrp="1"/>
          </p:cNvSpPr>
          <p:nvPr>
            <p:ph idx="1"/>
          </p:nvPr>
        </p:nvSpPr>
        <p:spPr>
          <a:xfrm>
            <a:off x="3437" y="1251552"/>
            <a:ext cx="4002445" cy="5025050"/>
          </a:xfrm>
        </p:spPr>
        <p:txBody>
          <a:bodyPr vert="horz" lIns="36000" tIns="34290" rIns="36000" bIns="34290" rtlCol="0" anchor="t">
            <a:noAutofit/>
          </a:bodyPr>
          <a:lstStyle/>
          <a:p>
            <a:pPr>
              <a:spcBef>
                <a:spcPts val="0"/>
              </a:spcBef>
              <a:buClrTx/>
              <a:buSzPct val="100000"/>
            </a:pPr>
            <a:r>
              <a:rPr lang="fr-CA" sz="1600" b="1" dirty="0">
                <a:ea typeface="+mn-lt"/>
                <a:cs typeface="+mn-lt"/>
              </a:rPr>
              <a:t>Équipement de protection individuelle</a:t>
            </a:r>
          </a:p>
          <a:p>
            <a:pPr marL="252000" indent="-252000">
              <a:buClrTx/>
              <a:buSzPct val="100000"/>
              <a:buFont typeface="Wingdings" panose="05000000000000000000" pitchFamily="2" charset="2"/>
              <a:buChar char="§"/>
            </a:pPr>
            <a:r>
              <a:rPr lang="fr-CA" sz="1600" dirty="0"/>
              <a:t>Le choix de l’EPI approprié est fondé sur la nature de l’interaction avec le patient – les ressources sur l’EPI recommandé et son utilisation, notamment pendant une éclosion, qui sont accessibles auprès de Santé publique Ontario</a:t>
            </a:r>
          </a:p>
          <a:p>
            <a:pPr marL="252000" indent="-252000">
              <a:buClrTx/>
              <a:buSzPct val="100000"/>
              <a:buFont typeface="Wingdings" panose="05000000000000000000" pitchFamily="2" charset="2"/>
              <a:buChar char="§"/>
            </a:pPr>
            <a:r>
              <a:rPr lang="fr-CA" sz="1600" dirty="0"/>
              <a:t>Le personnel doit porter un masque médical (chirurgical ou de procédure), une protection oculaire et une blouse dans la zone d’éclosion lorsque des interactions avec les résidents sont possibles. Il faut porter des gans au moment de prodiguer des soins directs et se laver les mains après les avoir retirés</a:t>
            </a:r>
          </a:p>
          <a:p>
            <a:pPr marL="252000" indent="-252000">
              <a:buClrTx/>
              <a:buSzPct val="100000"/>
              <a:buFont typeface="Wingdings" panose="05000000000000000000" pitchFamily="2" charset="2"/>
              <a:buChar char="§"/>
            </a:pPr>
            <a:r>
              <a:rPr lang="fr-CA" sz="1600" dirty="0"/>
              <a:t>L’utilisation d’un respirateur N95 est recommandée uniquement en cas d’intervention médicale générant des aérosols</a:t>
            </a:r>
          </a:p>
          <a:p>
            <a:pPr marL="171450" indent="-171450">
              <a:spcBef>
                <a:spcPts val="0"/>
              </a:spcBef>
              <a:buClrTx/>
              <a:buSzPct val="100000"/>
              <a:buFont typeface="Wingdings" panose="05000000000000000000" pitchFamily="2" charset="2"/>
              <a:buChar char="§"/>
            </a:pPr>
            <a:endParaRPr lang="fr-CA" dirty="0">
              <a:cs typeface="Calibri" panose="020F0502020204030204"/>
            </a:endParaRPr>
          </a:p>
          <a:p>
            <a:pPr marL="535781" lvl="1" indent="-264319">
              <a:spcBef>
                <a:spcPts val="0"/>
              </a:spcBef>
              <a:buFont typeface="Courier New" panose="02070309020205020404" pitchFamily="49" charset="0"/>
              <a:buChar char="o"/>
            </a:pPr>
            <a:endParaRPr lang="fr-CA" sz="1050" dirty="0">
              <a:ea typeface="+mn-lt"/>
              <a:cs typeface="+mn-lt"/>
            </a:endParaRPr>
          </a:p>
          <a:p>
            <a:pPr marL="535781" lvl="1" indent="-264319">
              <a:spcBef>
                <a:spcPts val="0"/>
              </a:spcBef>
              <a:buFont typeface="Courier New" panose="02070309020205020404" pitchFamily="49" charset="0"/>
              <a:buChar char="o"/>
            </a:pPr>
            <a:endParaRPr lang="fr-CA" sz="1050" dirty="0">
              <a:ea typeface="+mn-lt"/>
              <a:cs typeface="+mn-lt"/>
            </a:endParaRPr>
          </a:p>
        </p:txBody>
      </p:sp>
      <p:sp>
        <p:nvSpPr>
          <p:cNvPr id="13" name="Content Placeholder 2">
            <a:extLst>
              <a:ext uri="{FF2B5EF4-FFF2-40B4-BE49-F238E27FC236}">
                <a16:creationId xmlns:a16="http://schemas.microsoft.com/office/drawing/2014/main" id="{A6457B42-8F72-4CA8-8A0E-0DF47C0FAD77}"/>
              </a:ext>
            </a:extLst>
          </p:cNvPr>
          <p:cNvSpPr txBox="1">
            <a:spLocks/>
          </p:cNvSpPr>
          <p:nvPr/>
        </p:nvSpPr>
        <p:spPr>
          <a:xfrm>
            <a:off x="4078147" y="1320690"/>
            <a:ext cx="4840828" cy="5025050"/>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fr-CA" sz="1600" dirty="0"/>
              <a:t>L’utilisation et le type d’EPI changent en présence d’une éclosion active</a:t>
            </a:r>
          </a:p>
          <a:p>
            <a:pPr marL="252000" indent="-252000" fontAlgn="base">
              <a:buClrTx/>
              <a:buSzPct val="100000"/>
              <a:buFont typeface="Wingdings" panose="05000000000000000000" pitchFamily="2" charset="2"/>
              <a:buChar char="§"/>
            </a:pPr>
            <a:r>
              <a:rPr lang="fr-CA" sz="1600" dirty="0"/>
              <a:t>Lorsque vous travaillez directement auprès de résidents qui présentent des symptômes ou qui sont des cas de COVID-19 confirmés, des précautions contre les contacts et l’exposition aux gouttelettes s’imposent, ce qui comprend l’EPI suivant  :</a:t>
            </a:r>
          </a:p>
          <a:p>
            <a:pPr marL="937800" lvl="1" indent="-252000" fontAlgn="base">
              <a:buClrTx/>
              <a:buSzPct val="100000"/>
              <a:buFont typeface="Wingdings" panose="05000000000000000000" pitchFamily="2" charset="2"/>
              <a:buChar char="§"/>
            </a:pPr>
            <a:r>
              <a:rPr lang="fr-CA" sz="1600" dirty="0"/>
              <a:t>des gants</a:t>
            </a:r>
          </a:p>
          <a:p>
            <a:pPr marL="937800" lvl="1" indent="-252000" fontAlgn="base">
              <a:buClrTx/>
              <a:buSzPct val="100000"/>
              <a:buFont typeface="Wingdings" panose="05000000000000000000" pitchFamily="2" charset="2"/>
              <a:buChar char="§"/>
            </a:pPr>
            <a:r>
              <a:rPr lang="fr-CA" sz="1600" dirty="0"/>
              <a:t>une blouse</a:t>
            </a:r>
          </a:p>
          <a:p>
            <a:pPr marL="937800" lvl="1" indent="-252000" fontAlgn="base">
              <a:buClrTx/>
              <a:buSzPct val="100000"/>
              <a:buFont typeface="Wingdings" panose="05000000000000000000" pitchFamily="2" charset="2"/>
              <a:buChar char="§"/>
            </a:pPr>
            <a:r>
              <a:rPr lang="fr-CA" sz="1600" dirty="0"/>
              <a:t>des masques chirurgicaux</a:t>
            </a:r>
          </a:p>
          <a:p>
            <a:pPr marL="937800" lvl="1" indent="-252000" fontAlgn="base">
              <a:buClrTx/>
              <a:buSzPct val="100000"/>
              <a:buFont typeface="Wingdings" panose="05000000000000000000" pitchFamily="2" charset="2"/>
              <a:buChar char="§"/>
            </a:pPr>
            <a:r>
              <a:rPr lang="fr-CA" sz="1600" dirty="0"/>
              <a:t>une protection oculaire (lunettes de protection ou écrans faciaux)</a:t>
            </a:r>
          </a:p>
          <a:p>
            <a:pPr marL="252000" indent="-252000" fontAlgn="base">
              <a:buClrTx/>
              <a:buSzPct val="100000"/>
              <a:buFont typeface="Wingdings" panose="05000000000000000000" pitchFamily="2" charset="2"/>
              <a:buChar char="§"/>
            </a:pPr>
            <a:r>
              <a:rPr lang="fr-CA" sz="1600" dirty="0"/>
              <a:t>Les interventions médicales qui génèrent des aérosols doivent être pratiquées à l’aide d’un respirateur N95 par des membres du personnel formés </a:t>
            </a:r>
          </a:p>
          <a:p>
            <a:pPr marL="252000" indent="-252000" fontAlgn="base">
              <a:buClrTx/>
              <a:buSzPct val="100000"/>
              <a:buFont typeface="Wingdings" panose="05000000000000000000" pitchFamily="2" charset="2"/>
              <a:buChar char="§"/>
            </a:pPr>
            <a:r>
              <a:rPr lang="fr-CA" sz="1600" dirty="0"/>
              <a:t>Les membres du personnel doivent faire des essais d’ajustement et apprendre à utiliser et à entretenir adéquatement les respirateurs N95 </a:t>
            </a:r>
          </a:p>
          <a:p>
            <a:pPr marL="252000" indent="-252000" fontAlgn="base">
              <a:buClrTx/>
              <a:buSzPct val="100000"/>
              <a:buFont typeface="Wingdings" panose="05000000000000000000" pitchFamily="2" charset="2"/>
              <a:buChar char="§"/>
            </a:pPr>
            <a:endParaRPr lang="fr-CA" dirty="0"/>
          </a:p>
          <a:p>
            <a:pPr marL="21431" indent="-264319">
              <a:buFont typeface="Courier New" panose="02070309020205020404" pitchFamily="49" charset="0"/>
              <a:buChar char="o"/>
            </a:pPr>
            <a:endParaRPr lang="fr-CA" sz="1050" dirty="0">
              <a:ea typeface="+mn-lt"/>
              <a:cs typeface="+mn-lt"/>
            </a:endParaRPr>
          </a:p>
        </p:txBody>
      </p:sp>
      <p:cxnSp>
        <p:nvCxnSpPr>
          <p:cNvPr id="10" name="Straight Connector 9">
            <a:extLst>
              <a:ext uri="{FF2B5EF4-FFF2-40B4-BE49-F238E27FC236}">
                <a16:creationId xmlns:a16="http://schemas.microsoft.com/office/drawing/2014/main" id="{8B8BEB03-2A78-4348-893F-FEAF08E8AB30}"/>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88E9B6-D22D-4E39-8B2E-E28FAF790FD1}"/>
              </a:ext>
            </a:extLst>
          </p:cNvPr>
          <p:cNvSpPr txBox="1"/>
          <p:nvPr/>
        </p:nvSpPr>
        <p:spPr>
          <a:xfrm>
            <a:off x="-6115" y="899156"/>
            <a:ext cx="3722931" cy="369332"/>
          </a:xfrm>
          <a:prstGeom prst="rect">
            <a:avLst/>
          </a:prstGeom>
          <a:noFill/>
        </p:spPr>
        <p:txBody>
          <a:bodyPr wrap="square" rtlCol="0">
            <a:spAutoFit/>
          </a:bodyPr>
          <a:lstStyle/>
          <a:p>
            <a:r>
              <a:rPr lang="fr-CA" b="1" dirty="0">
                <a:solidFill>
                  <a:srgbClr val="224A68"/>
                </a:solidFill>
              </a:rPr>
              <a:t>ORIENTATION DU MS</a:t>
            </a:r>
          </a:p>
        </p:txBody>
      </p:sp>
      <p:sp>
        <p:nvSpPr>
          <p:cNvPr id="11" name="TextBox 10">
            <a:extLst>
              <a:ext uri="{FF2B5EF4-FFF2-40B4-BE49-F238E27FC236}">
                <a16:creationId xmlns:a16="http://schemas.microsoft.com/office/drawing/2014/main" id="{A27AB120-584E-4DAD-8A8A-1CD1B01C0AC0}"/>
              </a:ext>
            </a:extLst>
          </p:cNvPr>
          <p:cNvSpPr txBox="1"/>
          <p:nvPr/>
        </p:nvSpPr>
        <p:spPr>
          <a:xfrm>
            <a:off x="4379615" y="882220"/>
            <a:ext cx="4539360" cy="369332"/>
          </a:xfrm>
          <a:prstGeom prst="rect">
            <a:avLst/>
          </a:prstGeom>
          <a:noFill/>
        </p:spPr>
        <p:txBody>
          <a:bodyPr wrap="square" rtlCol="0">
            <a:spAutoFit/>
          </a:bodyPr>
          <a:lstStyle/>
          <a:p>
            <a:r>
              <a:rPr lang="fr-CA" b="1" dirty="0">
                <a:solidFill>
                  <a:srgbClr val="224A68"/>
                </a:solidFill>
              </a:rPr>
              <a:t>ORIENTATION OPÉRATIONNELLE DU </a:t>
            </a:r>
            <a:r>
              <a:rPr lang="fr-CA" b="1" dirty="0" err="1">
                <a:solidFill>
                  <a:srgbClr val="224A68"/>
                </a:solidFill>
              </a:rPr>
              <a:t>MSESC</a:t>
            </a:r>
            <a:endParaRPr lang="fr-CA" b="1" dirty="0">
              <a:solidFill>
                <a:srgbClr val="224A68"/>
              </a:solidFill>
            </a:endParaRPr>
          </a:p>
        </p:txBody>
      </p:sp>
    </p:spTree>
    <p:extLst>
      <p:ext uri="{BB962C8B-B14F-4D97-AF65-F5344CB8AC3E}">
        <p14:creationId xmlns:p14="http://schemas.microsoft.com/office/powerpoint/2010/main" val="706242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370390-4D85-43F5-9E91-B7B4CCADE1EA}"/>
              </a:ext>
            </a:extLst>
          </p:cNvPr>
          <p:cNvSpPr/>
          <p:nvPr/>
        </p:nvSpPr>
        <p:spPr>
          <a:xfrm>
            <a:off x="4032265" y="792550"/>
            <a:ext cx="5148000" cy="54635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Slide Number Placeholder 4">
            <a:extLst>
              <a:ext uri="{FF2B5EF4-FFF2-40B4-BE49-F238E27FC236}">
                <a16:creationId xmlns:a16="http://schemas.microsoft.com/office/drawing/2014/main" id="{845A4D41-0B11-4084-91EF-93EE15219585}"/>
              </a:ext>
            </a:extLst>
          </p:cNvPr>
          <p:cNvSpPr>
            <a:spLocks noGrp="1"/>
          </p:cNvSpPr>
          <p:nvPr>
            <p:ph type="sldNum" sz="quarter" idx="12"/>
          </p:nvPr>
        </p:nvSpPr>
        <p:spPr/>
        <p:txBody>
          <a:bodyPr/>
          <a:lstStyle/>
          <a:p>
            <a:fld id="{9CAA33A2-411E-8443-83D0-3263C24E97A5}" type="slidenum">
              <a:rPr lang="fr-CA" smtClean="0"/>
              <a:pPr/>
              <a:t>26</a:t>
            </a:fld>
            <a:endParaRPr lang="fr-CA" dirty="0"/>
          </a:p>
        </p:txBody>
      </p:sp>
      <p:sp>
        <p:nvSpPr>
          <p:cNvPr id="6" name="Footer Placeholder 5">
            <a:extLst>
              <a:ext uri="{FF2B5EF4-FFF2-40B4-BE49-F238E27FC236}">
                <a16:creationId xmlns:a16="http://schemas.microsoft.com/office/drawing/2014/main" id="{577D76B7-098C-402D-A613-9A0AB3646472}"/>
              </a:ext>
            </a:extLst>
          </p:cNvPr>
          <p:cNvSpPr>
            <a:spLocks noGrp="1"/>
          </p:cNvSpPr>
          <p:nvPr>
            <p:ph type="ftr" sz="quarter" idx="11"/>
          </p:nvPr>
        </p:nvSpPr>
        <p:spPr>
          <a:xfrm>
            <a:off x="976245" y="627660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 </a:t>
            </a:r>
            <a:r>
              <a:rPr lang="fr-CA" dirty="0"/>
              <a:t> </a:t>
            </a:r>
          </a:p>
        </p:txBody>
      </p:sp>
      <p:sp>
        <p:nvSpPr>
          <p:cNvPr id="7" name="Title 1">
            <a:extLst>
              <a:ext uri="{FF2B5EF4-FFF2-40B4-BE49-F238E27FC236}">
                <a16:creationId xmlns:a16="http://schemas.microsoft.com/office/drawing/2014/main" id="{AB176BA4-B807-4319-8FDC-390615630F3F}"/>
              </a:ext>
            </a:extLst>
          </p:cNvPr>
          <p:cNvSpPr>
            <a:spLocks noGrp="1"/>
          </p:cNvSpPr>
          <p:nvPr>
            <p:ph type="title"/>
          </p:nvPr>
        </p:nvSpPr>
        <p:spPr>
          <a:xfrm>
            <a:off x="347295" y="216272"/>
            <a:ext cx="6280293" cy="411138"/>
          </a:xfrm>
        </p:spPr>
        <p:txBody>
          <a:bodyPr>
            <a:noAutofit/>
          </a:bodyPr>
          <a:lstStyle/>
          <a:p>
            <a:r>
              <a:rPr lang="fr-CA" dirty="0">
                <a:latin typeface="Calibri"/>
                <a:cs typeface="Calibri"/>
              </a:rPr>
              <a:t>07. </a:t>
            </a:r>
            <a:r>
              <a:rPr lang="fr-CA" dirty="0"/>
              <a:t>Santé et sécurité au travail</a:t>
            </a:r>
          </a:p>
        </p:txBody>
      </p:sp>
      <p:sp>
        <p:nvSpPr>
          <p:cNvPr id="2" name="Rectangle 1">
            <a:extLst>
              <a:ext uri="{FF2B5EF4-FFF2-40B4-BE49-F238E27FC236}">
                <a16:creationId xmlns:a16="http://schemas.microsoft.com/office/drawing/2014/main" id="{26E7BED6-85A1-4AE6-8395-DE3032A4FB3F}"/>
              </a:ext>
            </a:extLst>
          </p:cNvPr>
          <p:cNvSpPr/>
          <p:nvPr/>
        </p:nvSpPr>
        <p:spPr>
          <a:xfrm>
            <a:off x="22046" y="1298191"/>
            <a:ext cx="4012071" cy="4896000"/>
          </a:xfrm>
          <a:prstGeom prst="rect">
            <a:avLst/>
          </a:prstGeom>
        </p:spPr>
        <p:txBody>
          <a:bodyPr wrap="square" lIns="72000" rIns="0" bIns="0">
            <a:noAutofit/>
          </a:bodyPr>
          <a:lstStyle/>
          <a:p>
            <a:pPr>
              <a:lnSpc>
                <a:spcPts val="1700"/>
              </a:lnSpc>
              <a:buClrTx/>
              <a:buSzPct val="100000"/>
            </a:pPr>
            <a:r>
              <a:rPr lang="fr-CA" sz="1600" b="1" dirty="0">
                <a:ea typeface="+mn-lt"/>
                <a:cs typeface="+mn-lt"/>
              </a:rPr>
              <a:t>Santé et sécurité des travailleurs</a:t>
            </a:r>
          </a:p>
          <a:p>
            <a:pPr marL="285750" indent="-285750">
              <a:lnSpc>
                <a:spcPts val="1700"/>
              </a:lnSpc>
              <a:spcBef>
                <a:spcPts val="600"/>
              </a:spcBef>
              <a:buClrTx/>
              <a:buSzPct val="100000"/>
              <a:buFont typeface="Wingdings" panose="05000000000000000000" pitchFamily="2" charset="2"/>
              <a:buChar char="§"/>
            </a:pPr>
            <a:r>
              <a:rPr lang="fr-CA" sz="1600" dirty="0">
                <a:ea typeface="+mn-lt"/>
                <a:cs typeface="+mn-lt"/>
              </a:rPr>
              <a:t>Les employeurs sont tenus par des obligations légales de protéger la santé et la sécurité des travailleurs en vertu de la </a:t>
            </a:r>
            <a:r>
              <a:rPr lang="fr-CA" sz="1600" i="1" dirty="0">
                <a:ea typeface="+mn-lt"/>
                <a:cs typeface="+mn-lt"/>
              </a:rPr>
              <a:t>Loi sur la santé et la sécurité au travail</a:t>
            </a:r>
          </a:p>
          <a:p>
            <a:pPr marL="285750" indent="-285750">
              <a:lnSpc>
                <a:spcPts val="1700"/>
              </a:lnSpc>
              <a:spcBef>
                <a:spcPts val="600"/>
              </a:spcBef>
              <a:buClrTx/>
              <a:buSzPct val="100000"/>
              <a:buFont typeface="Wingdings" panose="05000000000000000000" pitchFamily="2" charset="2"/>
              <a:buChar char="§"/>
            </a:pPr>
            <a:endParaRPr lang="fr-CA" sz="1600" i="1" dirty="0"/>
          </a:p>
          <a:p>
            <a:pPr>
              <a:lnSpc>
                <a:spcPts val="1700"/>
              </a:lnSpc>
              <a:buClrTx/>
              <a:buSzPct val="100000"/>
            </a:pPr>
            <a:r>
              <a:rPr lang="fr-CA" sz="1600" b="1" dirty="0"/>
              <a:t>Politiques pour les masques non médicaux</a:t>
            </a:r>
          </a:p>
          <a:p>
            <a:pPr marL="342900" indent="-342900">
              <a:lnSpc>
                <a:spcPts val="1700"/>
              </a:lnSpc>
              <a:spcBef>
                <a:spcPts val="600"/>
              </a:spcBef>
              <a:buSzPct val="100000"/>
              <a:buFont typeface="Wingdings" panose="05000000000000000000" pitchFamily="2" charset="2"/>
              <a:buChar char="§"/>
            </a:pPr>
            <a:r>
              <a:rPr lang="fr-CA" sz="1600" dirty="0">
                <a:ea typeface="+mn-lt"/>
                <a:cs typeface="+mn-lt"/>
              </a:rPr>
              <a:t>Les politiques pour l’utilisation des masques non médicaux doivent tenir compte des exigences de la profession et de la configuration de l’espace de travail</a:t>
            </a:r>
            <a:br>
              <a:rPr lang="fr-CA" sz="1600" dirty="0">
                <a:ea typeface="+mn-lt"/>
                <a:cs typeface="+mn-lt"/>
              </a:rPr>
            </a:br>
            <a:endParaRPr lang="fr-CA" sz="1600" dirty="0">
              <a:ea typeface="+mn-lt"/>
              <a:cs typeface="+mn-lt"/>
            </a:endParaRPr>
          </a:p>
          <a:p>
            <a:pPr>
              <a:lnSpc>
                <a:spcPts val="1700"/>
              </a:lnSpc>
              <a:buClrTx/>
              <a:buSzPct val="100000"/>
            </a:pPr>
            <a:r>
              <a:rPr lang="fr-CA" sz="1600" b="1" dirty="0">
                <a:ea typeface="+mn-lt"/>
                <a:cs typeface="+mn-lt"/>
              </a:rPr>
              <a:t>Retour au travail</a:t>
            </a:r>
          </a:p>
          <a:p>
            <a:pPr marL="285750" indent="-285750">
              <a:lnSpc>
                <a:spcPts val="1700"/>
              </a:lnSpc>
              <a:spcBef>
                <a:spcPts val="600"/>
              </a:spcBef>
              <a:buClrTx/>
              <a:buSzPct val="100000"/>
              <a:buFont typeface="Wingdings" panose="05000000000000000000" pitchFamily="2" charset="2"/>
              <a:buChar char="§"/>
            </a:pPr>
            <a:r>
              <a:rPr lang="fr-CA" sz="1600" dirty="0"/>
              <a:t>Le retour doit être déterminé par la personne, en consultation avec son fournisseur de soins de santé et son bureau local de santé publique</a:t>
            </a:r>
          </a:p>
          <a:p>
            <a:pPr marL="285750" indent="-285750">
              <a:lnSpc>
                <a:spcPts val="1700"/>
              </a:lnSpc>
              <a:spcBef>
                <a:spcPts val="600"/>
              </a:spcBef>
              <a:buClrTx/>
              <a:buSzPct val="100000"/>
              <a:buFont typeface="Wingdings" panose="05000000000000000000" pitchFamily="2" charset="2"/>
              <a:buChar char="§"/>
            </a:pPr>
            <a:r>
              <a:rPr lang="fr-CA" sz="1600" dirty="0">
                <a:ea typeface="+mn-lt"/>
                <a:cs typeface="+mn-lt"/>
              </a:rPr>
              <a:t>Des lignes directrices en matière de santé et de sécurité sont accessibles auprès du MS et du </a:t>
            </a:r>
            <a:r>
              <a:rPr lang="fr-CA" sz="1600" dirty="0" err="1">
                <a:ea typeface="+mn-lt"/>
                <a:cs typeface="+mn-lt"/>
              </a:rPr>
              <a:t>MTFDC</a:t>
            </a:r>
            <a:endParaRPr lang="fr-CA" sz="1600" dirty="0">
              <a:ea typeface="+mn-lt"/>
              <a:cs typeface="+mn-lt"/>
            </a:endParaRPr>
          </a:p>
        </p:txBody>
      </p:sp>
      <p:sp>
        <p:nvSpPr>
          <p:cNvPr id="14" name="Content Placeholder 2">
            <a:extLst>
              <a:ext uri="{FF2B5EF4-FFF2-40B4-BE49-F238E27FC236}">
                <a16:creationId xmlns:a16="http://schemas.microsoft.com/office/drawing/2014/main" id="{BB0F69DD-D3AD-49A5-9C1C-4BDDBE2F0725}"/>
              </a:ext>
            </a:extLst>
          </p:cNvPr>
          <p:cNvSpPr txBox="1">
            <a:spLocks/>
          </p:cNvSpPr>
          <p:nvPr/>
        </p:nvSpPr>
        <p:spPr>
          <a:xfrm>
            <a:off x="4329659" y="1473210"/>
            <a:ext cx="4616161" cy="3367682"/>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fontAlgn="base">
              <a:buClrTx/>
              <a:buSzPct val="100000"/>
              <a:buFont typeface="Wingdings" panose="05000000000000000000" pitchFamily="2" charset="2"/>
              <a:buChar char="§"/>
            </a:pPr>
            <a:r>
              <a:rPr lang="fr-CA" dirty="0">
                <a:ea typeface="+mn-lt"/>
                <a:cs typeface="+mn-lt"/>
              </a:rPr>
              <a:t>Il incombe à l’employeur de veiller à ce que tous les membres du personnel et les visiteurs essentiels reçoivent des instructions et une formation sur l’utilisation efficace, les limites, la conservation ainsi que l’entretien et l’entreposage appropriés de toutes les fournitures et de tous les équipements, y compris de l’EPI</a:t>
            </a:r>
          </a:p>
          <a:p>
            <a:pPr marL="57150" indent="-285750" fontAlgn="base">
              <a:buClrTx/>
              <a:buFont typeface="Wingdings" panose="05000000000000000000" pitchFamily="2" charset="2"/>
              <a:buChar char="§"/>
            </a:pPr>
            <a:endParaRPr lang="fr-CA" sz="1050" dirty="0">
              <a:ea typeface="+mn-lt"/>
              <a:cs typeface="+mn-lt"/>
            </a:endParaRPr>
          </a:p>
        </p:txBody>
      </p:sp>
      <p:cxnSp>
        <p:nvCxnSpPr>
          <p:cNvPr id="19" name="Straight Connector 18">
            <a:extLst>
              <a:ext uri="{FF2B5EF4-FFF2-40B4-BE49-F238E27FC236}">
                <a16:creationId xmlns:a16="http://schemas.microsoft.com/office/drawing/2014/main" id="{87489708-F9E8-448E-BA5F-3B685548B05B}"/>
              </a:ext>
            </a:extLst>
          </p:cNvPr>
          <p:cNvCxnSpPr>
            <a:cxnSpLocks/>
          </p:cNvCxnSpPr>
          <p:nvPr/>
        </p:nvCxnSpPr>
        <p:spPr>
          <a:xfrm flipV="1">
            <a:off x="0" y="1251552"/>
            <a:ext cx="9108000" cy="13334"/>
          </a:xfrm>
          <a:prstGeom prst="line">
            <a:avLst/>
          </a:prstGeom>
          <a:ln w="28575">
            <a:solidFill>
              <a:srgbClr val="224A68"/>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275E8C-D8D2-4AA8-9351-74252F65CF0E}"/>
              </a:ext>
            </a:extLst>
          </p:cNvPr>
          <p:cNvSpPr txBox="1"/>
          <p:nvPr/>
        </p:nvSpPr>
        <p:spPr>
          <a:xfrm>
            <a:off x="-6114" y="899156"/>
            <a:ext cx="3731478" cy="369332"/>
          </a:xfrm>
          <a:prstGeom prst="rect">
            <a:avLst/>
          </a:prstGeom>
          <a:noFill/>
        </p:spPr>
        <p:txBody>
          <a:bodyPr wrap="square" rtlCol="0">
            <a:spAutoFit/>
          </a:bodyPr>
          <a:lstStyle/>
          <a:p>
            <a:r>
              <a:rPr lang="fr-CA" b="1" dirty="0">
                <a:solidFill>
                  <a:srgbClr val="224A68"/>
                </a:solidFill>
              </a:rPr>
              <a:t>ORIENTATION DU MS</a:t>
            </a:r>
          </a:p>
        </p:txBody>
      </p:sp>
      <p:sp>
        <p:nvSpPr>
          <p:cNvPr id="11" name="TextBox 10">
            <a:extLst>
              <a:ext uri="{FF2B5EF4-FFF2-40B4-BE49-F238E27FC236}">
                <a16:creationId xmlns:a16="http://schemas.microsoft.com/office/drawing/2014/main" id="{95FBF81D-D875-44F2-9F6B-1851A8950495}"/>
              </a:ext>
            </a:extLst>
          </p:cNvPr>
          <p:cNvSpPr txBox="1"/>
          <p:nvPr/>
        </p:nvSpPr>
        <p:spPr>
          <a:xfrm>
            <a:off x="4379614" y="882220"/>
            <a:ext cx="4421485" cy="369332"/>
          </a:xfrm>
          <a:prstGeom prst="rect">
            <a:avLst/>
          </a:prstGeom>
          <a:noFill/>
        </p:spPr>
        <p:txBody>
          <a:bodyPr wrap="square" rtlCol="0">
            <a:spAutoFit/>
          </a:bodyPr>
          <a:lstStyle/>
          <a:p>
            <a:r>
              <a:rPr lang="fr-CA" b="1" dirty="0">
                <a:solidFill>
                  <a:srgbClr val="224A68"/>
                </a:solidFill>
              </a:rPr>
              <a:t>DIRECTIVE OPÉRATIONNELLE DU </a:t>
            </a:r>
            <a:r>
              <a:rPr lang="fr-CA" b="1" dirty="0" err="1">
                <a:solidFill>
                  <a:srgbClr val="224A68"/>
                </a:solidFill>
              </a:rPr>
              <a:t>MSESC</a:t>
            </a:r>
            <a:endParaRPr lang="fr-CA" b="1" dirty="0">
              <a:solidFill>
                <a:srgbClr val="224A68"/>
              </a:solidFill>
            </a:endParaRPr>
          </a:p>
        </p:txBody>
      </p:sp>
    </p:spTree>
    <p:extLst>
      <p:ext uri="{BB962C8B-B14F-4D97-AF65-F5344CB8AC3E}">
        <p14:creationId xmlns:p14="http://schemas.microsoft.com/office/powerpoint/2010/main" val="63860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1E77-0C0D-419B-B389-075A183FF028}"/>
              </a:ext>
            </a:extLst>
          </p:cNvPr>
          <p:cNvSpPr>
            <a:spLocks noGrp="1"/>
          </p:cNvSpPr>
          <p:nvPr>
            <p:ph type="title"/>
          </p:nvPr>
        </p:nvSpPr>
        <p:spPr>
          <a:xfrm>
            <a:off x="83820" y="216272"/>
            <a:ext cx="8877300" cy="1036291"/>
          </a:xfrm>
        </p:spPr>
        <p:txBody>
          <a:bodyPr/>
          <a:lstStyle/>
          <a:p>
            <a:r>
              <a:rPr lang="fr-CA" dirty="0"/>
              <a:t>Communications aux secteurs et prochaines étapes</a:t>
            </a:r>
          </a:p>
        </p:txBody>
      </p:sp>
      <p:sp>
        <p:nvSpPr>
          <p:cNvPr id="5" name="Slide Number Placeholder 4">
            <a:extLst>
              <a:ext uri="{FF2B5EF4-FFF2-40B4-BE49-F238E27FC236}">
                <a16:creationId xmlns:a16="http://schemas.microsoft.com/office/drawing/2014/main" id="{73048320-10ED-4C70-B335-5C56E128EAC9}"/>
              </a:ext>
            </a:extLst>
          </p:cNvPr>
          <p:cNvSpPr>
            <a:spLocks noGrp="1"/>
          </p:cNvSpPr>
          <p:nvPr>
            <p:ph type="sldNum" sz="quarter" idx="12"/>
          </p:nvPr>
        </p:nvSpPr>
        <p:spPr/>
        <p:txBody>
          <a:bodyPr/>
          <a:lstStyle/>
          <a:p>
            <a:fld id="{9CAA33A2-411E-8443-83D0-3263C24E97A5}" type="slidenum">
              <a:rPr lang="fr-CA" smtClean="0"/>
              <a:pPr/>
              <a:t>27</a:t>
            </a:fld>
            <a:endParaRPr lang="fr-CA" dirty="0"/>
          </a:p>
        </p:txBody>
      </p:sp>
      <p:sp>
        <p:nvSpPr>
          <p:cNvPr id="7" name="TextBox 6">
            <a:extLst>
              <a:ext uri="{FF2B5EF4-FFF2-40B4-BE49-F238E27FC236}">
                <a16:creationId xmlns:a16="http://schemas.microsoft.com/office/drawing/2014/main" id="{FCB2DA3B-86ED-4411-9368-4CAC2AC77F69}"/>
              </a:ext>
            </a:extLst>
          </p:cNvPr>
          <p:cNvSpPr txBox="1"/>
          <p:nvPr/>
        </p:nvSpPr>
        <p:spPr>
          <a:xfrm>
            <a:off x="347295" y="1420108"/>
            <a:ext cx="8005011" cy="3139321"/>
          </a:xfrm>
          <a:prstGeom prst="rect">
            <a:avLst/>
          </a:prstGeom>
          <a:noFill/>
        </p:spPr>
        <p:txBody>
          <a:bodyPr wrap="square" rtlCol="0" anchor="t">
            <a:spAutoFit/>
          </a:bodyPr>
          <a:lstStyle/>
          <a:p>
            <a:r>
              <a:rPr lang="fr-CA" dirty="0"/>
              <a:t>Le MS a diffusé cette orientation le 28 mai 2020.</a:t>
            </a:r>
          </a:p>
          <a:p>
            <a:endParaRPr lang="fr-CA" dirty="0"/>
          </a:p>
          <a:p>
            <a:r>
              <a:rPr lang="fr-CA" dirty="0"/>
              <a:t>Le </a:t>
            </a:r>
            <a:r>
              <a:rPr lang="fr-CA" dirty="0" err="1"/>
              <a:t>MSESC</a:t>
            </a:r>
            <a:r>
              <a:rPr lang="fr-CA" dirty="0"/>
              <a:t> a diffusé des communications aux fournisseurs de services et aux agents de négociation le 2 juin 2020, y compris :</a:t>
            </a:r>
            <a:endParaRPr lang="fr-CA" dirty="0">
              <a:cs typeface="Calibri"/>
            </a:endParaRPr>
          </a:p>
          <a:p>
            <a:pPr marL="742950" lvl="1" indent="-285750">
              <a:buFont typeface="Wingdings" panose="05000000000000000000" pitchFamily="2" charset="2"/>
              <a:buChar char="§"/>
            </a:pPr>
            <a:r>
              <a:rPr lang="fr-CA" dirty="0"/>
              <a:t>Une note de service </a:t>
            </a:r>
            <a:endParaRPr lang="fr-CA" dirty="0">
              <a:cs typeface="Calibri"/>
            </a:endParaRPr>
          </a:p>
          <a:p>
            <a:pPr marL="742950" lvl="1" indent="-285750">
              <a:buFont typeface="Wingdings" panose="05000000000000000000" pitchFamily="2" charset="2"/>
              <a:buChar char="§"/>
            </a:pPr>
            <a:r>
              <a:rPr lang="fr-CA" dirty="0"/>
              <a:t>Une orientation importante à suivre (à savoir et à faire)</a:t>
            </a:r>
          </a:p>
          <a:p>
            <a:pPr marL="742950" lvl="1" indent="-285750">
              <a:buFont typeface="Wingdings" panose="05000000000000000000" pitchFamily="2" charset="2"/>
              <a:buChar char="§"/>
            </a:pPr>
            <a:endParaRPr lang="fr-CA" dirty="0"/>
          </a:p>
          <a:p>
            <a:r>
              <a:rPr lang="fr-CA" dirty="0"/>
              <a:t>Le MS a transmis une communication et un guide opérationnel du </a:t>
            </a:r>
            <a:r>
              <a:rPr lang="fr-CA" dirty="0" err="1"/>
              <a:t>MSESC</a:t>
            </a:r>
            <a:r>
              <a:rPr lang="fr-CA" dirty="0"/>
              <a:t> aux bureaux locaux de santé publique le 6 juin 2020. </a:t>
            </a:r>
            <a:endParaRPr lang="fr-CA" dirty="0">
              <a:highlight>
                <a:srgbClr val="FFFF00"/>
              </a:highlight>
              <a:cs typeface="Calibri"/>
            </a:endParaRPr>
          </a:p>
          <a:p>
            <a:endParaRPr lang="fr-CA" dirty="0"/>
          </a:p>
          <a:p>
            <a:endParaRPr lang="fr-CA" dirty="0"/>
          </a:p>
        </p:txBody>
      </p:sp>
      <p:sp>
        <p:nvSpPr>
          <p:cNvPr id="8" name="Footer Placeholder 25">
            <a:extLst>
              <a:ext uri="{FF2B5EF4-FFF2-40B4-BE49-F238E27FC236}">
                <a16:creationId xmlns:a16="http://schemas.microsoft.com/office/drawing/2014/main" id="{59BFED54-5FDF-4F86-8292-F8F6EBDB4BD2}"/>
              </a:ext>
            </a:extLst>
          </p:cNvPr>
          <p:cNvSpPr txBox="1">
            <a:spLocks/>
          </p:cNvSpPr>
          <p:nvPr/>
        </p:nvSpPr>
        <p:spPr>
          <a:xfrm>
            <a:off x="861645" y="6276602"/>
            <a:ext cx="25181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CA" sz="1050" dirty="0">
                <a:solidFill>
                  <a:srgbClr val="000000"/>
                </a:solidFill>
                <a:cs typeface="Calibri"/>
              </a:rPr>
              <a:t>Document d’orientation sur la COVID-19 :</a:t>
            </a:r>
          </a:p>
          <a:p>
            <a:pPr lvl="0"/>
            <a:r>
              <a:rPr lang="fr-CA" sz="1050" dirty="0">
                <a:solidFill>
                  <a:srgbClr val="000000"/>
                </a:solidFill>
                <a:cs typeface="Calibri"/>
              </a:rPr>
              <a:t>Habitation collective pour les populations vulnérable </a:t>
            </a:r>
            <a:r>
              <a:rPr lang="fr-CA" sz="1200" dirty="0"/>
              <a:t> </a:t>
            </a:r>
          </a:p>
        </p:txBody>
      </p:sp>
    </p:spTree>
    <p:extLst>
      <p:ext uri="{BB962C8B-B14F-4D97-AF65-F5344CB8AC3E}">
        <p14:creationId xmlns:p14="http://schemas.microsoft.com/office/powerpoint/2010/main" val="104167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28</a:t>
            </a:fld>
            <a:endParaRPr lang="en-US"/>
          </a:p>
        </p:txBody>
      </p:sp>
      <p:sp>
        <p:nvSpPr>
          <p:cNvPr id="10" name="Content Placeholder 2">
            <a:extLst>
              <a:ext uri="{FF2B5EF4-FFF2-40B4-BE49-F238E27FC236}">
                <a16:creationId xmlns:a16="http://schemas.microsoft.com/office/drawing/2014/main" id="{E2CE5D40-292A-4C22-8658-23DE4C1DCF95}"/>
              </a:ext>
            </a:extLst>
          </p:cNvPr>
          <p:cNvSpPr>
            <a:spLocks noGrp="1"/>
          </p:cNvSpPr>
          <p:nvPr>
            <p:ph idx="1"/>
          </p:nvPr>
        </p:nvSpPr>
        <p:spPr>
          <a:xfrm>
            <a:off x="1521733" y="2962674"/>
            <a:ext cx="6100534" cy="932652"/>
          </a:xfrm>
        </p:spPr>
        <p:txBody>
          <a:bodyPr vert="horz" lIns="91440" tIns="45720" rIns="91440" bIns="45720" rtlCol="0" anchor="t">
            <a:noAutofit/>
          </a:bodyPr>
          <a:lstStyle/>
          <a:p>
            <a:pPr marL="355600" lvl="2" indent="0" algn="ctr">
              <a:buNone/>
            </a:pPr>
            <a:r>
              <a:rPr lang="fr-CA" sz="6000" b="1" dirty="0">
                <a:solidFill>
                  <a:srgbClr val="224A68"/>
                </a:solidFill>
                <a:cs typeface="Calibri" panose="020F0502020204030204"/>
              </a:rPr>
              <a:t>Des questions?</a:t>
            </a:r>
          </a:p>
          <a:p>
            <a:pPr marL="355600" lvl="2" indent="0" algn="ctr">
              <a:buNone/>
            </a:pPr>
            <a:endParaRPr lang="en-US" sz="7200" b="1" dirty="0">
              <a:solidFill>
                <a:srgbClr val="224A68"/>
              </a:solidFill>
              <a:cs typeface="Calibri" panose="020F0502020204030204"/>
            </a:endParaRPr>
          </a:p>
          <a:p>
            <a:pPr marL="361950" lvl="1" indent="0" algn="ctr">
              <a:buNone/>
            </a:pPr>
            <a:endParaRPr lang="en-US" sz="7200" b="1" dirty="0">
              <a:solidFill>
                <a:srgbClr val="224A68"/>
              </a:solidFill>
              <a:ea typeface="+mn-lt"/>
              <a:cs typeface="+mn-lt"/>
            </a:endParaRPr>
          </a:p>
          <a:p>
            <a:pPr marL="714375" lvl="1" indent="-352425" algn="ctr">
              <a:buFont typeface="Courier New" panose="02070309020205020404" pitchFamily="49" charset="0"/>
              <a:buChar char="o"/>
            </a:pPr>
            <a:endParaRPr lang="en-US" sz="7200" b="1" dirty="0">
              <a:solidFill>
                <a:srgbClr val="224A68"/>
              </a:solidFill>
              <a:ea typeface="+mn-lt"/>
              <a:cs typeface="+mn-lt"/>
            </a:endParaRPr>
          </a:p>
        </p:txBody>
      </p:sp>
      <p:sp>
        <p:nvSpPr>
          <p:cNvPr id="2" name="Footer Placeholder 1">
            <a:extLst>
              <a:ext uri="{FF2B5EF4-FFF2-40B4-BE49-F238E27FC236}">
                <a16:creationId xmlns:a16="http://schemas.microsoft.com/office/drawing/2014/main" id="{31AC4B27-19CE-4EEE-9737-8598A9A5ED52}"/>
              </a:ext>
            </a:extLst>
          </p:cNvPr>
          <p:cNvSpPr>
            <a:spLocks noGrp="1"/>
          </p:cNvSpPr>
          <p:nvPr>
            <p:ph type="ftr" sz="quarter" idx="11"/>
          </p:nvPr>
        </p:nvSpPr>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 </a:t>
            </a:r>
            <a:r>
              <a:rPr lang="en-US" dirty="0">
                <a:cs typeface="Calibri"/>
              </a:rPr>
              <a:t> </a:t>
            </a:r>
            <a:endParaRPr lang="en-US" dirty="0"/>
          </a:p>
        </p:txBody>
      </p:sp>
    </p:spTree>
    <p:extLst>
      <p:ext uri="{BB962C8B-B14F-4D97-AF65-F5344CB8AC3E}">
        <p14:creationId xmlns:p14="http://schemas.microsoft.com/office/powerpoint/2010/main" val="1063519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602F87-E295-4A35-A823-3C7545905FB2}"/>
              </a:ext>
            </a:extLst>
          </p:cNvPr>
          <p:cNvSpPr>
            <a:spLocks noGrp="1"/>
          </p:cNvSpPr>
          <p:nvPr>
            <p:ph type="title"/>
          </p:nvPr>
        </p:nvSpPr>
        <p:spPr>
          <a:xfrm>
            <a:off x="347295" y="423347"/>
            <a:ext cx="3491999" cy="1060532"/>
          </a:xfrm>
        </p:spPr>
        <p:txBody>
          <a:bodyPr/>
          <a:lstStyle/>
          <a:p>
            <a:r>
              <a:rPr lang="fr-CA" dirty="0"/>
              <a:t>Annexe</a:t>
            </a:r>
          </a:p>
        </p:txBody>
      </p:sp>
      <p:sp>
        <p:nvSpPr>
          <p:cNvPr id="10" name="TextBox 9">
            <a:extLst>
              <a:ext uri="{FF2B5EF4-FFF2-40B4-BE49-F238E27FC236}">
                <a16:creationId xmlns:a16="http://schemas.microsoft.com/office/drawing/2014/main" id="{1DB95D9A-4485-411D-8EDC-0A75C94CDD23}"/>
              </a:ext>
            </a:extLst>
          </p:cNvPr>
          <p:cNvSpPr txBox="1"/>
          <p:nvPr/>
        </p:nvSpPr>
        <p:spPr>
          <a:xfrm>
            <a:off x="166625" y="1674314"/>
            <a:ext cx="972000" cy="923330"/>
          </a:xfrm>
          <a:prstGeom prst="rect">
            <a:avLst/>
          </a:prstGeom>
          <a:noFill/>
        </p:spPr>
        <p:txBody>
          <a:bodyPr wrap="square" rtlCol="0">
            <a:spAutoFit/>
          </a:bodyPr>
          <a:lstStyle/>
          <a:p>
            <a:r>
              <a:rPr lang="en-US" sz="5400" b="1">
                <a:solidFill>
                  <a:schemeClr val="tx1">
                    <a:lumMod val="50000"/>
                    <a:lumOff val="50000"/>
                  </a:schemeClr>
                </a:solidFill>
              </a:rPr>
              <a:t>01</a:t>
            </a:r>
            <a:endParaRPr lang="en-CA" sz="2800" b="1">
              <a:solidFill>
                <a:schemeClr val="tx1">
                  <a:lumMod val="50000"/>
                  <a:lumOff val="50000"/>
                </a:schemeClr>
              </a:solidFill>
            </a:endParaRPr>
          </a:p>
        </p:txBody>
      </p:sp>
      <p:sp>
        <p:nvSpPr>
          <p:cNvPr id="11" name="TextBox 10">
            <a:extLst>
              <a:ext uri="{FF2B5EF4-FFF2-40B4-BE49-F238E27FC236}">
                <a16:creationId xmlns:a16="http://schemas.microsoft.com/office/drawing/2014/main" id="{405085A6-5461-444C-A8C1-27B994E8314F}"/>
              </a:ext>
            </a:extLst>
          </p:cNvPr>
          <p:cNvSpPr txBox="1"/>
          <p:nvPr/>
        </p:nvSpPr>
        <p:spPr>
          <a:xfrm>
            <a:off x="1271634" y="1958028"/>
            <a:ext cx="4423311" cy="369332"/>
          </a:xfrm>
          <a:prstGeom prst="rect">
            <a:avLst/>
          </a:prstGeom>
          <a:noFill/>
        </p:spPr>
        <p:txBody>
          <a:bodyPr wrap="square" lIns="0" tIns="0" rIns="0" bIns="0" rtlCol="0">
            <a:spAutoFit/>
          </a:bodyPr>
          <a:lstStyle/>
          <a:p>
            <a:pPr lvl="0">
              <a:spcAft>
                <a:spcPts val="1200"/>
              </a:spcAft>
            </a:pPr>
            <a:r>
              <a:rPr lang="fr-CA" sz="2400" b="1" dirty="0">
                <a:solidFill>
                  <a:srgbClr val="224A68"/>
                </a:solidFill>
              </a:rPr>
              <a:t>Ressources supplémentaires</a:t>
            </a:r>
          </a:p>
        </p:txBody>
      </p:sp>
      <p:sp>
        <p:nvSpPr>
          <p:cNvPr id="4" name="Footer Placeholder 3">
            <a:extLst>
              <a:ext uri="{FF2B5EF4-FFF2-40B4-BE49-F238E27FC236}">
                <a16:creationId xmlns:a16="http://schemas.microsoft.com/office/drawing/2014/main" id="{A489211E-C8E0-4B1D-88CC-FC7334308FE6}"/>
              </a:ext>
            </a:extLst>
          </p:cNvPr>
          <p:cNvSpPr>
            <a:spLocks noGrp="1"/>
          </p:cNvSpPr>
          <p:nvPr>
            <p:ph type="ftr" sz="quarter" idx="11"/>
          </p:nvPr>
        </p:nvSpPr>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 </a:t>
            </a:r>
            <a:r>
              <a:rPr lang="en-US" dirty="0">
                <a:cs typeface="Calibri"/>
              </a:rPr>
              <a:t> </a:t>
            </a:r>
            <a:endParaRPr lang="en-US" dirty="0"/>
          </a:p>
        </p:txBody>
      </p:sp>
      <p:sp>
        <p:nvSpPr>
          <p:cNvPr id="5" name="Slide Number Placeholder 4">
            <a:extLst>
              <a:ext uri="{FF2B5EF4-FFF2-40B4-BE49-F238E27FC236}">
                <a16:creationId xmlns:a16="http://schemas.microsoft.com/office/drawing/2014/main" id="{150B294E-4094-4D2C-AEC3-02563E4A5465}"/>
              </a:ext>
            </a:extLst>
          </p:cNvPr>
          <p:cNvSpPr>
            <a:spLocks noGrp="1"/>
          </p:cNvSpPr>
          <p:nvPr>
            <p:ph type="sldNum" sz="quarter" idx="4"/>
          </p:nvPr>
        </p:nvSpPr>
        <p:spPr/>
        <p:txBody>
          <a:bodyPr/>
          <a:lstStyle/>
          <a:p>
            <a:fld id="{9CAA33A2-411E-8443-83D0-3263C24E97A5}" type="slidenum">
              <a:rPr lang="en-US" smtClean="0"/>
              <a:pPr/>
              <a:t>29</a:t>
            </a:fld>
            <a:endParaRPr lang="en-US"/>
          </a:p>
        </p:txBody>
      </p:sp>
      <p:sp>
        <p:nvSpPr>
          <p:cNvPr id="9" name="Footer Placeholder 4">
            <a:extLst>
              <a:ext uri="{FF2B5EF4-FFF2-40B4-BE49-F238E27FC236}">
                <a16:creationId xmlns:a16="http://schemas.microsoft.com/office/drawing/2014/main" id="{207A865B-90E1-4872-AA5B-574A9AC1F7B7}"/>
              </a:ext>
            </a:extLst>
          </p:cNvPr>
          <p:cNvSpPr txBox="1">
            <a:spLocks/>
          </p:cNvSpPr>
          <p:nvPr/>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a:cs typeface="Calibri"/>
              </a:rPr>
              <a:t>Low sensitivity</a:t>
            </a:r>
            <a:endParaRPr lang="en-US" b="0"/>
          </a:p>
        </p:txBody>
      </p:sp>
    </p:spTree>
    <p:extLst>
      <p:ext uri="{BB962C8B-B14F-4D97-AF65-F5344CB8AC3E}">
        <p14:creationId xmlns:p14="http://schemas.microsoft.com/office/powerpoint/2010/main" val="426396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DF5795-4930-42C0-9E35-9ED9E70B197E}"/>
              </a:ext>
            </a:extLst>
          </p:cNvPr>
          <p:cNvSpPr>
            <a:spLocks noGrp="1"/>
          </p:cNvSpPr>
          <p:nvPr>
            <p:ph type="sldNum" sz="quarter" idx="12"/>
          </p:nvPr>
        </p:nvSpPr>
        <p:spPr/>
        <p:txBody>
          <a:bodyPr/>
          <a:lstStyle/>
          <a:p>
            <a:fld id="{9CAA33A2-411E-8443-83D0-3263C24E97A5}" type="slidenum">
              <a:rPr lang="fr-CA" smtClean="0"/>
              <a:pPr/>
              <a:t>3</a:t>
            </a:fld>
            <a:endParaRPr lang="fr-CA" dirty="0"/>
          </a:p>
        </p:txBody>
      </p:sp>
      <p:sp>
        <p:nvSpPr>
          <p:cNvPr id="8" name="Title 1">
            <a:extLst>
              <a:ext uri="{FF2B5EF4-FFF2-40B4-BE49-F238E27FC236}">
                <a16:creationId xmlns:a16="http://schemas.microsoft.com/office/drawing/2014/main" id="{341B8382-2E79-44BE-BCD2-6F596F27B300}"/>
              </a:ext>
            </a:extLst>
          </p:cNvPr>
          <p:cNvSpPr>
            <a:spLocks noGrp="1"/>
          </p:cNvSpPr>
          <p:nvPr>
            <p:ph type="title"/>
          </p:nvPr>
        </p:nvSpPr>
        <p:spPr>
          <a:xfrm>
            <a:off x="322729" y="144508"/>
            <a:ext cx="8668871" cy="777218"/>
          </a:xfrm>
        </p:spPr>
        <p:txBody>
          <a:bodyPr>
            <a:noAutofit/>
          </a:bodyPr>
          <a:lstStyle/>
          <a:p>
            <a:r>
              <a:rPr lang="fr-CA" sz="2800" dirty="0">
                <a:latin typeface="Calibri"/>
                <a:cs typeface="Calibri"/>
              </a:rPr>
              <a:t>Plan d’action </a:t>
            </a:r>
            <a:r>
              <a:rPr lang="fr-CA" sz="2800" dirty="0"/>
              <a:t>COVID-19 : protection des Ontariens vulnérables</a:t>
            </a:r>
          </a:p>
        </p:txBody>
      </p:sp>
      <p:sp>
        <p:nvSpPr>
          <p:cNvPr id="9" name="Content Placeholder 2">
            <a:extLst>
              <a:ext uri="{FF2B5EF4-FFF2-40B4-BE49-F238E27FC236}">
                <a16:creationId xmlns:a16="http://schemas.microsoft.com/office/drawing/2014/main" id="{8216753D-21A2-42E0-B883-91F118E86448}"/>
              </a:ext>
            </a:extLst>
          </p:cNvPr>
          <p:cNvSpPr>
            <a:spLocks noGrp="1"/>
          </p:cNvSpPr>
          <p:nvPr>
            <p:ph idx="1"/>
          </p:nvPr>
        </p:nvSpPr>
        <p:spPr>
          <a:xfrm>
            <a:off x="376702" y="1055177"/>
            <a:ext cx="8614898" cy="1165509"/>
          </a:xfrm>
        </p:spPr>
        <p:txBody>
          <a:bodyPr vert="horz" lIns="68580" tIns="34290" rIns="68580" bIns="34290" rtlCol="0" anchor="t">
            <a:noAutofit/>
          </a:bodyPr>
          <a:lstStyle/>
          <a:p>
            <a:pPr>
              <a:lnSpc>
                <a:spcPct val="100000"/>
              </a:lnSpc>
            </a:pPr>
            <a:r>
              <a:rPr lang="fr-CA" dirty="0"/>
              <a:t>Le 23 avril 2020, le gouvernement a annoncé le </a:t>
            </a:r>
            <a:r>
              <a:rPr lang="fr-CA" b="1" dirty="0">
                <a:hlinkClick r:id="rId3"/>
              </a:rPr>
              <a:t>Plan d’action COVID-19 : protection des Ontariens vulnérables </a:t>
            </a:r>
            <a:r>
              <a:rPr lang="fr-CA" dirty="0"/>
              <a:t>(le Plan d’action) afin de mieux protéger les gens qui habitent dans des milieux résidentiels à haut risque, y compris des milieux résidentiels autochtones à l’intérieur et à l’extérieur des réserves.</a:t>
            </a:r>
            <a:endParaRPr lang="fr-CA" sz="1050" dirty="0">
              <a:cs typeface="Calibri" panose="020F0502020204030204"/>
            </a:endParaRPr>
          </a:p>
          <a:p>
            <a:pPr marL="535781" lvl="1" indent="-264319">
              <a:buFont typeface="Courier New" panose="02070309020205020404" pitchFamily="49" charset="0"/>
              <a:buChar char="o"/>
            </a:pPr>
            <a:endParaRPr lang="fr-CA" sz="1050" dirty="0">
              <a:ea typeface="+mn-lt"/>
              <a:cs typeface="+mn-lt"/>
            </a:endParaRPr>
          </a:p>
          <a:p>
            <a:pPr marL="535781" lvl="1" indent="-264319">
              <a:buFont typeface="Courier New" panose="02070309020205020404" pitchFamily="49" charset="0"/>
              <a:buChar char="o"/>
            </a:pPr>
            <a:endParaRPr lang="fr-CA" sz="1050" dirty="0">
              <a:ea typeface="+mn-lt"/>
              <a:cs typeface="+mn-lt"/>
            </a:endParaRPr>
          </a:p>
        </p:txBody>
      </p:sp>
      <p:sp>
        <p:nvSpPr>
          <p:cNvPr id="16" name="TextBox 15">
            <a:extLst>
              <a:ext uri="{FF2B5EF4-FFF2-40B4-BE49-F238E27FC236}">
                <a16:creationId xmlns:a16="http://schemas.microsoft.com/office/drawing/2014/main" id="{5451F6A7-4D64-4872-9CA6-574595F39840}"/>
              </a:ext>
            </a:extLst>
          </p:cNvPr>
          <p:cNvSpPr txBox="1"/>
          <p:nvPr/>
        </p:nvSpPr>
        <p:spPr>
          <a:xfrm>
            <a:off x="-2786" y="2624967"/>
            <a:ext cx="720000" cy="707886"/>
          </a:xfrm>
          <a:prstGeom prst="rect">
            <a:avLst/>
          </a:prstGeom>
          <a:noFill/>
        </p:spPr>
        <p:txBody>
          <a:bodyPr wrap="square" rtlCol="0">
            <a:spAutoFit/>
          </a:bodyPr>
          <a:lstStyle/>
          <a:p>
            <a:r>
              <a:rPr lang="fr-CA" sz="4000" b="1" dirty="0">
                <a:solidFill>
                  <a:schemeClr val="tx1">
                    <a:lumMod val="50000"/>
                    <a:lumOff val="50000"/>
                  </a:schemeClr>
                </a:solidFill>
              </a:rPr>
              <a:t>01</a:t>
            </a:r>
            <a:endParaRPr lang="fr-CA" b="1" dirty="0">
              <a:solidFill>
                <a:schemeClr val="tx1">
                  <a:lumMod val="50000"/>
                  <a:lumOff val="50000"/>
                </a:schemeClr>
              </a:solidFill>
            </a:endParaRPr>
          </a:p>
        </p:txBody>
      </p:sp>
      <p:sp>
        <p:nvSpPr>
          <p:cNvPr id="18" name="TextBox 17">
            <a:extLst>
              <a:ext uri="{FF2B5EF4-FFF2-40B4-BE49-F238E27FC236}">
                <a16:creationId xmlns:a16="http://schemas.microsoft.com/office/drawing/2014/main" id="{4DC2A212-9800-4DC0-8696-C0766937DE0B}"/>
              </a:ext>
            </a:extLst>
          </p:cNvPr>
          <p:cNvSpPr txBox="1"/>
          <p:nvPr/>
        </p:nvSpPr>
        <p:spPr>
          <a:xfrm>
            <a:off x="717214" y="2369265"/>
            <a:ext cx="2268000" cy="1154162"/>
          </a:xfrm>
          <a:prstGeom prst="rect">
            <a:avLst/>
          </a:prstGeom>
          <a:noFill/>
        </p:spPr>
        <p:txBody>
          <a:bodyPr wrap="square" lIns="0" tIns="0" rIns="0" bIns="0" rtlCol="0">
            <a:spAutoFit/>
          </a:bodyPr>
          <a:lstStyle/>
          <a:p>
            <a:pPr defTabSz="514350"/>
            <a:r>
              <a:rPr lang="fr-CA" sz="1500" b="1" dirty="0">
                <a:solidFill>
                  <a:srgbClr val="002060"/>
                </a:solidFill>
                <a:latin typeface="Arial"/>
                <a:ea typeface="+mn-lt"/>
                <a:cs typeface="Arial"/>
              </a:rPr>
              <a:t>Prévention – Amélioration du dépistage et réduction de l’exposition pour prévenir la propagation</a:t>
            </a:r>
          </a:p>
        </p:txBody>
      </p:sp>
      <p:sp>
        <p:nvSpPr>
          <p:cNvPr id="19" name="TextBox 18">
            <a:extLst>
              <a:ext uri="{FF2B5EF4-FFF2-40B4-BE49-F238E27FC236}">
                <a16:creationId xmlns:a16="http://schemas.microsoft.com/office/drawing/2014/main" id="{AACE21C0-2BB0-427F-A830-683F48C44120}"/>
              </a:ext>
            </a:extLst>
          </p:cNvPr>
          <p:cNvSpPr txBox="1"/>
          <p:nvPr/>
        </p:nvSpPr>
        <p:spPr>
          <a:xfrm>
            <a:off x="3083218" y="2624967"/>
            <a:ext cx="720000" cy="707886"/>
          </a:xfrm>
          <a:prstGeom prst="rect">
            <a:avLst/>
          </a:prstGeom>
          <a:noFill/>
        </p:spPr>
        <p:txBody>
          <a:bodyPr wrap="square" rtlCol="0">
            <a:spAutoFit/>
          </a:bodyPr>
          <a:lstStyle/>
          <a:p>
            <a:r>
              <a:rPr lang="fr-CA" sz="4000" b="1" dirty="0">
                <a:solidFill>
                  <a:schemeClr val="tx1">
                    <a:lumMod val="50000"/>
                    <a:lumOff val="50000"/>
                  </a:schemeClr>
                </a:solidFill>
              </a:rPr>
              <a:t>02</a:t>
            </a:r>
            <a:endParaRPr lang="fr-CA" sz="1600" b="1" dirty="0">
              <a:solidFill>
                <a:schemeClr val="tx1">
                  <a:lumMod val="50000"/>
                  <a:lumOff val="50000"/>
                </a:schemeClr>
              </a:solidFill>
            </a:endParaRPr>
          </a:p>
        </p:txBody>
      </p:sp>
      <p:sp>
        <p:nvSpPr>
          <p:cNvPr id="20" name="TextBox 19">
            <a:extLst>
              <a:ext uri="{FF2B5EF4-FFF2-40B4-BE49-F238E27FC236}">
                <a16:creationId xmlns:a16="http://schemas.microsoft.com/office/drawing/2014/main" id="{E9E8C156-921B-4D6B-8702-C8868E61EC6C}"/>
              </a:ext>
            </a:extLst>
          </p:cNvPr>
          <p:cNvSpPr txBox="1"/>
          <p:nvPr/>
        </p:nvSpPr>
        <p:spPr>
          <a:xfrm>
            <a:off x="3827076" y="2312140"/>
            <a:ext cx="2268000" cy="923330"/>
          </a:xfrm>
          <a:prstGeom prst="rect">
            <a:avLst/>
          </a:prstGeom>
          <a:noFill/>
        </p:spPr>
        <p:txBody>
          <a:bodyPr wrap="square" lIns="0" tIns="0" rIns="0" bIns="0" rtlCol="0">
            <a:spAutoFit/>
          </a:bodyPr>
          <a:lstStyle/>
          <a:p>
            <a:pPr defTabSz="514350"/>
            <a:r>
              <a:rPr lang="fr-CA" sz="1500" b="1" dirty="0">
                <a:solidFill>
                  <a:srgbClr val="002060"/>
                </a:solidFill>
                <a:latin typeface="Arial"/>
                <a:ea typeface="+mn-lt"/>
                <a:cs typeface="Arial"/>
              </a:rPr>
              <a:t>Lutte contre les infections – Gérer les épidémies et limiter la propagation</a:t>
            </a:r>
          </a:p>
        </p:txBody>
      </p:sp>
      <p:sp>
        <p:nvSpPr>
          <p:cNvPr id="21" name="TextBox 20">
            <a:extLst>
              <a:ext uri="{FF2B5EF4-FFF2-40B4-BE49-F238E27FC236}">
                <a16:creationId xmlns:a16="http://schemas.microsoft.com/office/drawing/2014/main" id="{3F9040CE-5D94-430E-8806-89593BE10C2A}"/>
              </a:ext>
            </a:extLst>
          </p:cNvPr>
          <p:cNvSpPr txBox="1"/>
          <p:nvPr/>
        </p:nvSpPr>
        <p:spPr>
          <a:xfrm>
            <a:off x="6155565" y="2624967"/>
            <a:ext cx="720000" cy="707886"/>
          </a:xfrm>
          <a:prstGeom prst="rect">
            <a:avLst/>
          </a:prstGeom>
          <a:noFill/>
        </p:spPr>
        <p:txBody>
          <a:bodyPr wrap="square" rtlCol="0">
            <a:spAutoFit/>
          </a:bodyPr>
          <a:lstStyle/>
          <a:p>
            <a:r>
              <a:rPr lang="fr-CA" sz="4000" b="1" dirty="0">
                <a:solidFill>
                  <a:schemeClr val="tx1">
                    <a:lumMod val="50000"/>
                    <a:lumOff val="50000"/>
                  </a:schemeClr>
                </a:solidFill>
              </a:rPr>
              <a:t>03</a:t>
            </a:r>
            <a:endParaRPr lang="fr-CA" sz="1400" b="1" dirty="0">
              <a:solidFill>
                <a:schemeClr val="tx1">
                  <a:lumMod val="50000"/>
                  <a:lumOff val="50000"/>
                </a:schemeClr>
              </a:solidFill>
            </a:endParaRPr>
          </a:p>
        </p:txBody>
      </p:sp>
      <p:sp>
        <p:nvSpPr>
          <p:cNvPr id="22" name="TextBox 21">
            <a:extLst>
              <a:ext uri="{FF2B5EF4-FFF2-40B4-BE49-F238E27FC236}">
                <a16:creationId xmlns:a16="http://schemas.microsoft.com/office/drawing/2014/main" id="{8D574F9E-0DC7-40F3-8122-88289557F761}"/>
              </a:ext>
            </a:extLst>
          </p:cNvPr>
          <p:cNvSpPr txBox="1"/>
          <p:nvPr/>
        </p:nvSpPr>
        <p:spPr>
          <a:xfrm>
            <a:off x="6876000" y="2616622"/>
            <a:ext cx="2268000" cy="923330"/>
          </a:xfrm>
          <a:prstGeom prst="rect">
            <a:avLst/>
          </a:prstGeom>
          <a:noFill/>
        </p:spPr>
        <p:txBody>
          <a:bodyPr wrap="square" lIns="0" tIns="0" rIns="0" bIns="0" rtlCol="0">
            <a:spAutoFit/>
          </a:bodyPr>
          <a:lstStyle/>
          <a:p>
            <a:pPr defTabSz="514350"/>
            <a:r>
              <a:rPr lang="fr-CA" sz="1500" b="1" dirty="0">
                <a:solidFill>
                  <a:srgbClr val="002060"/>
                </a:solidFill>
                <a:latin typeface="Arial"/>
                <a:ea typeface="+mn-lt"/>
                <a:cs typeface="Arial"/>
              </a:rPr>
              <a:t>Maintien du personnel existant et gestion des pénuries de personnel critiques</a:t>
            </a:r>
          </a:p>
        </p:txBody>
      </p:sp>
      <p:sp>
        <p:nvSpPr>
          <p:cNvPr id="23" name="Rectangle 22">
            <a:extLst>
              <a:ext uri="{FF2B5EF4-FFF2-40B4-BE49-F238E27FC236}">
                <a16:creationId xmlns:a16="http://schemas.microsoft.com/office/drawing/2014/main" id="{486506EA-C8FF-4AD6-94AA-BD992E5A26E0}"/>
              </a:ext>
            </a:extLst>
          </p:cNvPr>
          <p:cNvSpPr/>
          <p:nvPr/>
        </p:nvSpPr>
        <p:spPr>
          <a:xfrm>
            <a:off x="439289" y="3523427"/>
            <a:ext cx="2693405" cy="2462213"/>
          </a:xfrm>
          <a:prstGeom prst="rect">
            <a:avLst/>
          </a:prstGeom>
        </p:spPr>
        <p:txBody>
          <a:bodyPr wrap="square">
            <a:spAutoFit/>
          </a:bodyPr>
          <a:lstStyle/>
          <a:p>
            <a:pPr marL="280392" indent="-214313" defTabSz="514350">
              <a:buFont typeface="Wingdings" panose="05000000000000000000" pitchFamily="2" charset="2"/>
              <a:buChar char="§"/>
            </a:pPr>
            <a:r>
              <a:rPr lang="fr-CA" sz="1400" dirty="0">
                <a:solidFill>
                  <a:srgbClr val="000000"/>
                </a:solidFill>
                <a:latin typeface="Arial"/>
                <a:ea typeface="+mn-lt"/>
                <a:cs typeface="Arial"/>
              </a:rPr>
              <a:t>Mettre en application les consignes de santé publique de façon uniforme</a:t>
            </a:r>
          </a:p>
          <a:p>
            <a:pPr marL="280392" indent="-214313" defTabSz="514350">
              <a:buFont typeface="Wingdings" panose="05000000000000000000" pitchFamily="2" charset="2"/>
              <a:buChar char="§"/>
            </a:pPr>
            <a:r>
              <a:rPr lang="fr-CA" sz="1400" dirty="0">
                <a:solidFill>
                  <a:srgbClr val="000000"/>
                </a:solidFill>
                <a:latin typeface="Arial"/>
                <a:ea typeface="+mn-lt"/>
                <a:cs typeface="Arial"/>
              </a:rPr>
              <a:t>Améliorer le dépistage</a:t>
            </a:r>
          </a:p>
          <a:p>
            <a:pPr marL="280392" indent="-214313" defTabSz="514350">
              <a:buFont typeface="Wingdings" panose="05000000000000000000" pitchFamily="2" charset="2"/>
              <a:buChar char="§"/>
            </a:pPr>
            <a:r>
              <a:rPr lang="fr-CA" sz="1400" dirty="0">
                <a:solidFill>
                  <a:srgbClr val="000000"/>
                </a:solidFill>
                <a:latin typeface="Arial"/>
                <a:ea typeface="+mn-lt"/>
                <a:cs typeface="Arial"/>
              </a:rPr>
              <a:t>Restreindre les visiteurs</a:t>
            </a:r>
          </a:p>
          <a:p>
            <a:pPr marL="280392" indent="-214313" defTabSz="514350">
              <a:buFont typeface="Wingdings" panose="05000000000000000000" pitchFamily="2" charset="2"/>
              <a:buChar char="§"/>
            </a:pPr>
            <a:r>
              <a:rPr lang="fr-CA" sz="1400" dirty="0">
                <a:solidFill>
                  <a:srgbClr val="000000"/>
                </a:solidFill>
                <a:latin typeface="Arial"/>
                <a:ea typeface="+mn-lt"/>
                <a:cs typeface="Arial"/>
              </a:rPr>
              <a:t>Porter systématiquement le masque chirurgical (selon le risque et la disponibilité) </a:t>
            </a:r>
          </a:p>
          <a:p>
            <a:pPr marL="280392" indent="-214313" defTabSz="514350">
              <a:buFont typeface="Wingdings" panose="05000000000000000000" pitchFamily="2" charset="2"/>
              <a:buChar char="§"/>
            </a:pPr>
            <a:r>
              <a:rPr lang="fr-CA" sz="1400" dirty="0">
                <a:solidFill>
                  <a:srgbClr val="000000"/>
                </a:solidFill>
                <a:latin typeface="Arial"/>
                <a:ea typeface="+mn-lt"/>
                <a:cs typeface="Arial"/>
              </a:rPr>
              <a:t>Limiter la mobilité du personnel</a:t>
            </a:r>
          </a:p>
          <a:p>
            <a:pPr marL="280392" indent="-214313" defTabSz="514350">
              <a:buFont typeface="Wingdings" panose="05000000000000000000" pitchFamily="2" charset="2"/>
              <a:buChar char="§"/>
            </a:pPr>
            <a:r>
              <a:rPr lang="fr-CA" sz="1400" dirty="0">
                <a:solidFill>
                  <a:srgbClr val="000000"/>
                </a:solidFill>
                <a:latin typeface="Arial"/>
                <a:ea typeface="+mn-lt"/>
                <a:cs typeface="Arial"/>
              </a:rPr>
              <a:t>Former le personnel</a:t>
            </a:r>
          </a:p>
        </p:txBody>
      </p:sp>
      <p:sp>
        <p:nvSpPr>
          <p:cNvPr id="24" name="Rectangle 23">
            <a:extLst>
              <a:ext uri="{FF2B5EF4-FFF2-40B4-BE49-F238E27FC236}">
                <a16:creationId xmlns:a16="http://schemas.microsoft.com/office/drawing/2014/main" id="{68F8EEE7-4EE1-4D6D-AECC-FEF67587A227}"/>
              </a:ext>
            </a:extLst>
          </p:cNvPr>
          <p:cNvSpPr/>
          <p:nvPr/>
        </p:nvSpPr>
        <p:spPr>
          <a:xfrm>
            <a:off x="3263139" y="3271194"/>
            <a:ext cx="2997740" cy="3323987"/>
          </a:xfrm>
          <a:prstGeom prst="rect">
            <a:avLst/>
          </a:prstGeom>
        </p:spPr>
        <p:txBody>
          <a:bodyPr wrap="square">
            <a:spAutoFit/>
          </a:bodyPr>
          <a:lstStyle/>
          <a:p>
            <a:pPr marL="241994" indent="-214313" defTabSz="514350">
              <a:buFont typeface="Wingdings" panose="05000000000000000000" pitchFamily="2" charset="2"/>
              <a:buChar char="§"/>
            </a:pPr>
            <a:r>
              <a:rPr lang="fr-CA" sz="1350" dirty="0">
                <a:solidFill>
                  <a:srgbClr val="000000"/>
                </a:solidFill>
                <a:latin typeface="Arial"/>
                <a:ea typeface="+mn-lt"/>
                <a:cs typeface="Arial"/>
              </a:rPr>
              <a:t>Améliorer le dépistage</a:t>
            </a:r>
          </a:p>
          <a:p>
            <a:pPr marL="241994" indent="-214313" defTabSz="514350">
              <a:buFont typeface="Wingdings" panose="05000000000000000000" pitchFamily="2" charset="2"/>
              <a:buChar char="§"/>
            </a:pPr>
            <a:r>
              <a:rPr lang="fr-CA" sz="1350" dirty="0">
                <a:solidFill>
                  <a:srgbClr val="000000"/>
                </a:solidFill>
                <a:latin typeface="Arial"/>
                <a:ea typeface="+mn-lt"/>
                <a:cs typeface="Arial"/>
              </a:rPr>
              <a:t>Rechercher les contacts</a:t>
            </a:r>
          </a:p>
          <a:p>
            <a:pPr marL="241994" indent="-214313" defTabSz="514350">
              <a:buFont typeface="Wingdings" panose="05000000000000000000" pitchFamily="2" charset="2"/>
              <a:buChar char="§"/>
            </a:pPr>
            <a:r>
              <a:rPr lang="fr-CA" sz="1350" dirty="0">
                <a:solidFill>
                  <a:srgbClr val="000000"/>
                </a:solidFill>
                <a:latin typeface="Arial"/>
                <a:ea typeface="+mn-lt"/>
                <a:cs typeface="Arial"/>
              </a:rPr>
              <a:t>Contraindre le personnel à travailler à un seul endroit</a:t>
            </a:r>
          </a:p>
          <a:p>
            <a:pPr marL="241994" indent="-214313" defTabSz="514350">
              <a:buFont typeface="Wingdings" panose="05000000000000000000" pitchFamily="2" charset="2"/>
              <a:buChar char="§"/>
            </a:pPr>
            <a:r>
              <a:rPr lang="fr-CA" sz="1350" dirty="0">
                <a:solidFill>
                  <a:srgbClr val="000000"/>
                </a:solidFill>
                <a:latin typeface="Arial"/>
                <a:ea typeface="+mn-lt"/>
                <a:cs typeface="Arial"/>
              </a:rPr>
              <a:t>Rendre obligatoire le port du masque chirurgical et de l’EPI pendant une éclosion</a:t>
            </a:r>
          </a:p>
          <a:p>
            <a:pPr marL="241994" indent="-214313" defTabSz="514350">
              <a:buFont typeface="Wingdings" panose="05000000000000000000" pitchFamily="2" charset="2"/>
              <a:buChar char="§"/>
            </a:pPr>
            <a:r>
              <a:rPr lang="fr-CA" sz="1350" dirty="0">
                <a:solidFill>
                  <a:srgbClr val="000000"/>
                </a:solidFill>
                <a:latin typeface="Arial"/>
                <a:ea typeface="+mn-lt"/>
                <a:cs typeface="Arial"/>
              </a:rPr>
              <a:t>Améliorer les consignes sur l’utilisation et la conservation de l’EPI</a:t>
            </a:r>
          </a:p>
          <a:p>
            <a:pPr marL="241994" indent="-214313" defTabSz="514350">
              <a:buFont typeface="Wingdings" panose="05000000000000000000" pitchFamily="2" charset="2"/>
              <a:buChar char="§"/>
            </a:pPr>
            <a:r>
              <a:rPr lang="fr-CA" sz="1350" dirty="0">
                <a:solidFill>
                  <a:srgbClr val="000000"/>
                </a:solidFill>
                <a:latin typeface="Arial"/>
                <a:ea typeface="+mn-lt"/>
                <a:cs typeface="Arial"/>
              </a:rPr>
              <a:t>Améliorer la formation du personnel sur les protocoles liés aux éclosions</a:t>
            </a:r>
          </a:p>
          <a:p>
            <a:pPr marL="241994" indent="-214313" defTabSz="514350">
              <a:buFont typeface="Wingdings" panose="05000000000000000000" pitchFamily="2" charset="2"/>
              <a:buChar char="§"/>
            </a:pPr>
            <a:r>
              <a:rPr lang="fr-CA" sz="1350" dirty="0">
                <a:solidFill>
                  <a:srgbClr val="000000"/>
                </a:solidFill>
                <a:latin typeface="Arial"/>
                <a:ea typeface="+mn-lt"/>
                <a:cs typeface="Arial"/>
              </a:rPr>
              <a:t>Aménager d’autres lieux d’habitation collective</a:t>
            </a:r>
          </a:p>
        </p:txBody>
      </p:sp>
      <p:sp>
        <p:nvSpPr>
          <p:cNvPr id="25" name="Rectangle 24">
            <a:extLst>
              <a:ext uri="{FF2B5EF4-FFF2-40B4-BE49-F238E27FC236}">
                <a16:creationId xmlns:a16="http://schemas.microsoft.com/office/drawing/2014/main" id="{BC255A88-9594-4C70-AED2-FC533BFC1321}"/>
              </a:ext>
            </a:extLst>
          </p:cNvPr>
          <p:cNvSpPr/>
          <p:nvPr/>
        </p:nvSpPr>
        <p:spPr>
          <a:xfrm>
            <a:off x="6398777" y="3535750"/>
            <a:ext cx="2592823" cy="1015663"/>
          </a:xfrm>
          <a:prstGeom prst="rect">
            <a:avLst/>
          </a:prstGeom>
        </p:spPr>
        <p:txBody>
          <a:bodyPr wrap="square">
            <a:spAutoFit/>
          </a:bodyPr>
          <a:lstStyle/>
          <a:p>
            <a:pPr marL="214313" indent="-214313" defTabSz="514350">
              <a:buFont typeface="Wingdings" panose="05000000000000000000" pitchFamily="2" charset="2"/>
              <a:buChar char="§"/>
            </a:pPr>
            <a:r>
              <a:rPr lang="fr-CA" sz="1500" dirty="0">
                <a:solidFill>
                  <a:srgbClr val="000000"/>
                </a:solidFill>
                <a:latin typeface="Arial"/>
                <a:ea typeface="+mn-lt"/>
                <a:cs typeface="Arial"/>
              </a:rPr>
              <a:t>Tirer parti des capacités des organismes communautaires</a:t>
            </a:r>
          </a:p>
          <a:p>
            <a:pPr marL="214313" indent="-214313" defTabSz="514350">
              <a:buFont typeface="Wingdings" panose="05000000000000000000" pitchFamily="2" charset="2"/>
              <a:buChar char="§"/>
            </a:pPr>
            <a:r>
              <a:rPr lang="fr-CA" sz="1500" dirty="0">
                <a:solidFill>
                  <a:srgbClr val="000000"/>
                </a:solidFill>
                <a:latin typeface="Arial"/>
                <a:ea typeface="+mn-lt"/>
                <a:cs typeface="Arial"/>
              </a:rPr>
              <a:t>Offrir une prime salariale</a:t>
            </a:r>
          </a:p>
        </p:txBody>
      </p:sp>
      <p:cxnSp>
        <p:nvCxnSpPr>
          <p:cNvPr id="4" name="Straight Connector 3">
            <a:extLst>
              <a:ext uri="{FF2B5EF4-FFF2-40B4-BE49-F238E27FC236}">
                <a16:creationId xmlns:a16="http://schemas.microsoft.com/office/drawing/2014/main" id="{5B5EAE09-58A7-4FF9-A62C-3AEC7037AB6E}"/>
              </a:ext>
            </a:extLst>
          </p:cNvPr>
          <p:cNvCxnSpPr/>
          <p:nvPr/>
        </p:nvCxnSpPr>
        <p:spPr>
          <a:xfrm>
            <a:off x="3042331" y="2616622"/>
            <a:ext cx="0" cy="365998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CFC523-E4E4-4846-A899-42B8724DD767}"/>
              </a:ext>
            </a:extLst>
          </p:cNvPr>
          <p:cNvCxnSpPr/>
          <p:nvPr/>
        </p:nvCxnSpPr>
        <p:spPr>
          <a:xfrm>
            <a:off x="6130433" y="2616622"/>
            <a:ext cx="0" cy="365998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F3B3734B-90B1-4C27-AB73-12F218040DA0}"/>
              </a:ext>
            </a:extLst>
          </p:cNvPr>
          <p:cNvSpPr>
            <a:spLocks noGrp="1"/>
          </p:cNvSpPr>
          <p:nvPr>
            <p:ph type="ftr" sz="quarter" idx="11"/>
          </p:nvPr>
        </p:nvSpPr>
        <p:spPr>
          <a:xfrm>
            <a:off x="717214" y="6459164"/>
            <a:ext cx="3247776" cy="503613"/>
          </a:xfrm>
          <a:prstGeom prst="rect">
            <a:avLst/>
          </a:prstGeom>
        </p:spPr>
        <p:txBody>
          <a:bodyPr anchor="ctr"/>
          <a:lstStyle>
            <a:lvl1pPr algn="r">
              <a:defRPr sz="1200">
                <a:solidFill>
                  <a:schemeClr val="tx1"/>
                </a:solidFill>
              </a:defRPr>
            </a:lvl1pPr>
          </a:lstStyle>
          <a:p>
            <a:pPr algn="l"/>
            <a:r>
              <a:rPr lang="fr-CA" sz="1050" dirty="0">
                <a:cs typeface="Calibri"/>
              </a:rPr>
              <a:t>Document d’orientation sur la COVID-19 :</a:t>
            </a:r>
          </a:p>
          <a:p>
            <a:pPr algn="l"/>
            <a:r>
              <a:rPr lang="fr-CA" sz="1050" dirty="0">
                <a:cs typeface="Calibri"/>
              </a:rPr>
              <a:t>Habitation collective pour les populations vulnérable</a:t>
            </a:r>
            <a:r>
              <a:rPr lang="fr-CA" dirty="0">
                <a:cs typeface="Calibri"/>
              </a:rPr>
              <a:t>s</a:t>
            </a:r>
            <a:endParaRPr lang="fr-CA" dirty="0"/>
          </a:p>
          <a:p>
            <a:pPr algn="l"/>
            <a:endParaRPr lang="fr-CA" dirty="0"/>
          </a:p>
        </p:txBody>
      </p:sp>
    </p:spTree>
    <p:extLst>
      <p:ext uri="{BB962C8B-B14F-4D97-AF65-F5344CB8AC3E}">
        <p14:creationId xmlns:p14="http://schemas.microsoft.com/office/powerpoint/2010/main" val="3957228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35BC-E4BF-45F0-8D1E-47266CB65C8C}"/>
              </a:ext>
            </a:extLst>
          </p:cNvPr>
          <p:cNvSpPr>
            <a:spLocks noGrp="1"/>
          </p:cNvSpPr>
          <p:nvPr>
            <p:ph type="title"/>
          </p:nvPr>
        </p:nvSpPr>
        <p:spPr/>
        <p:txBody>
          <a:bodyPr/>
          <a:lstStyle/>
          <a:p>
            <a:r>
              <a:rPr lang="fr-CA" dirty="0"/>
              <a:t>Ressources supplémentaires</a:t>
            </a:r>
          </a:p>
        </p:txBody>
      </p:sp>
      <p:sp>
        <p:nvSpPr>
          <p:cNvPr id="3" name="Content Placeholder 2">
            <a:extLst>
              <a:ext uri="{FF2B5EF4-FFF2-40B4-BE49-F238E27FC236}">
                <a16:creationId xmlns:a16="http://schemas.microsoft.com/office/drawing/2014/main" id="{CB76150F-3D5A-431F-99DE-63043CCCFAAF}"/>
              </a:ext>
            </a:extLst>
          </p:cNvPr>
          <p:cNvSpPr>
            <a:spLocks noGrp="1"/>
          </p:cNvSpPr>
          <p:nvPr>
            <p:ph idx="1"/>
          </p:nvPr>
        </p:nvSpPr>
        <p:spPr>
          <a:xfrm>
            <a:off x="124663" y="2692234"/>
            <a:ext cx="4322675" cy="2521819"/>
          </a:xfrm>
        </p:spPr>
        <p:txBody>
          <a:bodyPr>
            <a:normAutofit fontScale="85000" lnSpcReduction="20000"/>
          </a:bodyPr>
          <a:lstStyle/>
          <a:p>
            <a:r>
              <a:rPr lang="fr-CA" b="1" dirty="0"/>
              <a:t>Ministère de la Santé</a:t>
            </a:r>
            <a:endParaRPr lang="fr-CA" dirty="0"/>
          </a:p>
          <a:p>
            <a:r>
              <a:rPr lang="fr-CA" sz="1600" u="sng" dirty="0">
                <a:hlinkClick r:id="rId3"/>
              </a:rPr>
              <a:t>Document d’orientation sur la COVID-19 : Habitation collective pour les populations vulnérables</a:t>
            </a:r>
            <a:r>
              <a:rPr lang="fr-CA" sz="1600" dirty="0"/>
              <a:t> </a:t>
            </a:r>
          </a:p>
          <a:p>
            <a:pPr>
              <a:lnSpc>
                <a:spcPct val="110000"/>
              </a:lnSpc>
            </a:pPr>
            <a:r>
              <a:rPr lang="fr-CA" sz="1600" u="sng" dirty="0">
                <a:hlinkClick r:id="rId4"/>
              </a:rPr>
              <a:t>COVID-19 Document d’orientation à l’intention du secteur de la santé</a:t>
            </a:r>
            <a:r>
              <a:rPr lang="fr-CA" sz="1600" dirty="0"/>
              <a:t>, y compris :</a:t>
            </a:r>
          </a:p>
          <a:p>
            <a:pPr marL="285750" lvl="0" indent="-285750">
              <a:buClrTx/>
              <a:buFont typeface="Wingdings" panose="05000000000000000000" pitchFamily="2" charset="2"/>
              <a:buChar char="§"/>
            </a:pPr>
            <a:r>
              <a:rPr lang="fr-CA" sz="1600" u="sng" dirty="0">
                <a:hlinkClick r:id="rId5"/>
              </a:rPr>
              <a:t>COVID-19 – Document de référence sur les symptômes</a:t>
            </a:r>
            <a:endParaRPr lang="fr-CA" sz="1600" dirty="0"/>
          </a:p>
          <a:p>
            <a:pPr marL="285750" lvl="0" indent="-285750">
              <a:buClrTx/>
              <a:buFont typeface="Wingdings" panose="05000000000000000000" pitchFamily="2" charset="2"/>
              <a:buChar char="§"/>
            </a:pPr>
            <a:r>
              <a:rPr lang="fr-CA" sz="1600" u="sng" dirty="0">
                <a:hlinkClick r:id="rId6"/>
              </a:rPr>
              <a:t>Mise à jour sur le document d’orientation sur la COVID-19 : Tests de dépistage provinciaux</a:t>
            </a:r>
            <a:endParaRPr lang="fr-CA" sz="1600" dirty="0"/>
          </a:p>
          <a:p>
            <a:pPr marL="285750" lvl="0" indent="-285750">
              <a:buClrTx/>
              <a:buFont typeface="Wingdings" panose="05000000000000000000" pitchFamily="2" charset="2"/>
              <a:buChar char="§"/>
            </a:pPr>
            <a:r>
              <a:rPr lang="fr-CA" sz="1600" u="sng" dirty="0">
                <a:hlinkClick r:id="rId7"/>
              </a:rPr>
              <a:t>Document d’orientation sur le dépistage de la COVID-19 auprès des patients</a:t>
            </a:r>
            <a:endParaRPr lang="fr-CA" sz="1600" dirty="0"/>
          </a:p>
        </p:txBody>
      </p:sp>
      <p:sp>
        <p:nvSpPr>
          <p:cNvPr id="5" name="Slide Number Placeholder 4">
            <a:extLst>
              <a:ext uri="{FF2B5EF4-FFF2-40B4-BE49-F238E27FC236}">
                <a16:creationId xmlns:a16="http://schemas.microsoft.com/office/drawing/2014/main" id="{E75C58DF-43A9-4F86-8554-ED22FCE8D8D0}"/>
              </a:ext>
            </a:extLst>
          </p:cNvPr>
          <p:cNvSpPr>
            <a:spLocks noGrp="1"/>
          </p:cNvSpPr>
          <p:nvPr>
            <p:ph type="sldNum" sz="quarter" idx="12"/>
          </p:nvPr>
        </p:nvSpPr>
        <p:spPr/>
        <p:txBody>
          <a:bodyPr/>
          <a:lstStyle/>
          <a:p>
            <a:fld id="{9CAA33A2-411E-8443-83D0-3263C24E97A5}" type="slidenum">
              <a:rPr lang="fr-CA" smtClean="0"/>
              <a:pPr/>
              <a:t>30</a:t>
            </a:fld>
            <a:endParaRPr lang="fr-CA" dirty="0"/>
          </a:p>
        </p:txBody>
      </p:sp>
      <p:sp>
        <p:nvSpPr>
          <p:cNvPr id="6" name="Content Placeholder 2">
            <a:extLst>
              <a:ext uri="{FF2B5EF4-FFF2-40B4-BE49-F238E27FC236}">
                <a16:creationId xmlns:a16="http://schemas.microsoft.com/office/drawing/2014/main" id="{3F4289D4-B9EE-4280-AD1A-C5A1FEF54546}"/>
              </a:ext>
            </a:extLst>
          </p:cNvPr>
          <p:cNvSpPr txBox="1">
            <a:spLocks/>
          </p:cNvSpPr>
          <p:nvPr/>
        </p:nvSpPr>
        <p:spPr>
          <a:xfrm>
            <a:off x="4662645" y="1312965"/>
            <a:ext cx="4548885" cy="51461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b="1" dirty="0"/>
              <a:t> Santé publique Ontario</a:t>
            </a:r>
            <a:endParaRPr lang="fr-CA" dirty="0"/>
          </a:p>
          <a:p>
            <a:r>
              <a:rPr lang="fr-CA" sz="1600" u="sng" dirty="0">
                <a:hlinkClick r:id="rId8"/>
              </a:rPr>
              <a:t>Préparatifs et prévention de la COVID-19 dans les lieux d’hébergement collectif</a:t>
            </a:r>
            <a:endParaRPr lang="fr-CA" sz="1600" dirty="0"/>
          </a:p>
          <a:p>
            <a:r>
              <a:rPr lang="fr-CA" sz="1600" u="sng" dirty="0">
                <a:hlinkClick r:id="rId9"/>
              </a:rPr>
              <a:t>Gérer les éclosions de COVID-19 dans les lieux d’hébergement collectif</a:t>
            </a:r>
            <a:endParaRPr lang="fr-CA" sz="1600" u="sng" dirty="0"/>
          </a:p>
          <a:p>
            <a:r>
              <a:rPr lang="fr-CA" sz="1600" dirty="0">
                <a:hlinkClick r:id="rId10"/>
              </a:rPr>
              <a:t>Boîte à outils sur les ressources à l’intention des lieux d’hébergement collectif</a:t>
            </a:r>
            <a:endParaRPr lang="fr-CA" sz="1600" dirty="0"/>
          </a:p>
          <a:p>
            <a:r>
              <a:rPr lang="fr-CA" sz="1600" u="sng" dirty="0">
                <a:hlinkClick r:id="rId11"/>
              </a:rPr>
              <a:t>Feuilles de renseignements</a:t>
            </a:r>
            <a:r>
              <a:rPr lang="fr-CA" sz="1600" dirty="0"/>
              <a:t>, y compris : </a:t>
            </a:r>
          </a:p>
          <a:p>
            <a:pPr marL="285750" indent="-285750">
              <a:buClrTx/>
              <a:buFont typeface="Wingdings" panose="05000000000000000000" pitchFamily="2" charset="2"/>
              <a:buChar char="§"/>
            </a:pPr>
            <a:r>
              <a:rPr lang="fr-CA" sz="1600" u="sng" dirty="0">
                <a:hlinkClick r:id="rId12"/>
              </a:rPr>
              <a:t>Comment s’</a:t>
            </a:r>
            <a:r>
              <a:rPr lang="fr-CA" sz="1600" u="sng" dirty="0" err="1">
                <a:hlinkClick r:id="rId12"/>
              </a:rPr>
              <a:t>autosurveiller</a:t>
            </a:r>
            <a:endParaRPr lang="fr-CA" sz="1600" dirty="0"/>
          </a:p>
          <a:p>
            <a:pPr marL="285750" indent="-285750">
              <a:buClrTx/>
              <a:buFont typeface="Wingdings" panose="05000000000000000000" pitchFamily="2" charset="2"/>
              <a:buChar char="§"/>
            </a:pPr>
            <a:r>
              <a:rPr lang="fr-CA" sz="1600" u="sng" dirty="0">
                <a:hlinkClick r:id="rId13"/>
              </a:rPr>
              <a:t>COVID-19 Masques non médicaux et couvre-visage</a:t>
            </a:r>
            <a:endParaRPr lang="fr-CA" sz="1600" dirty="0"/>
          </a:p>
          <a:p>
            <a:pPr>
              <a:buClrTx/>
            </a:pPr>
            <a:r>
              <a:rPr lang="fr-CA" sz="1600" u="sng" dirty="0">
                <a:hlinkClick r:id="rId14"/>
              </a:rPr>
              <a:t>Ressources sur les soins de santé liés à la COVID-19</a:t>
            </a:r>
            <a:r>
              <a:rPr lang="fr-CA" sz="1600" dirty="0"/>
              <a:t>, y compris : </a:t>
            </a:r>
          </a:p>
          <a:p>
            <a:pPr marL="285750" indent="-285750">
              <a:buClrTx/>
              <a:buFont typeface="Wingdings" panose="05000000000000000000" pitchFamily="2" charset="2"/>
              <a:buChar char="§"/>
            </a:pPr>
            <a:r>
              <a:rPr lang="fr-CA" sz="1600" u="sng" dirty="0">
                <a:hlinkClick r:id="rId15"/>
              </a:rPr>
              <a:t>Exigences relatives à la prévention et au contrôle des infections durant l’exécution d’interventions médicales générant des aérosols</a:t>
            </a:r>
            <a:endParaRPr lang="fr-CA" sz="1600" dirty="0"/>
          </a:p>
          <a:p>
            <a:pPr marL="285750" indent="-285750">
              <a:buClrTx/>
              <a:buFont typeface="Wingdings" panose="05000000000000000000" pitchFamily="2" charset="2"/>
              <a:buChar char="§"/>
            </a:pPr>
            <a:r>
              <a:rPr lang="fr-CA" sz="1600" u="sng" dirty="0">
                <a:hlinkClick r:id="rId16"/>
              </a:rPr>
              <a:t>Localisateur de bureau de santé publique</a:t>
            </a:r>
            <a:endParaRPr lang="fr-CA" sz="1600" u="sng" dirty="0"/>
          </a:p>
          <a:p>
            <a:pPr marL="285750" indent="-285750">
              <a:buClrTx/>
              <a:buFont typeface="Wingdings" panose="05000000000000000000" pitchFamily="2" charset="2"/>
              <a:buChar char="§"/>
            </a:pPr>
            <a:endParaRPr lang="fr-CA" sz="1600" u="sng" dirty="0"/>
          </a:p>
        </p:txBody>
      </p:sp>
      <p:sp>
        <p:nvSpPr>
          <p:cNvPr id="7" name="Content Placeholder 2">
            <a:extLst>
              <a:ext uri="{FF2B5EF4-FFF2-40B4-BE49-F238E27FC236}">
                <a16:creationId xmlns:a16="http://schemas.microsoft.com/office/drawing/2014/main" id="{731BC5FD-E763-4E1F-B98D-2885D59BCCC2}"/>
              </a:ext>
            </a:extLst>
          </p:cNvPr>
          <p:cNvSpPr txBox="1">
            <a:spLocks/>
          </p:cNvSpPr>
          <p:nvPr/>
        </p:nvSpPr>
        <p:spPr>
          <a:xfrm>
            <a:off x="124663" y="1312965"/>
            <a:ext cx="4141386" cy="123301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b="1" dirty="0"/>
              <a:t>Gouvernement de l’Ontario</a:t>
            </a:r>
            <a:endParaRPr lang="fr-CA" dirty="0"/>
          </a:p>
          <a:p>
            <a:r>
              <a:rPr lang="fr-CA" sz="1600" u="sng" dirty="0">
                <a:hlinkClick r:id="rId17"/>
              </a:rPr>
              <a:t>Plan d’action COVID-19 : protection des Ontariens vulnérables</a:t>
            </a:r>
            <a:endParaRPr lang="fr-CA" sz="1600" dirty="0"/>
          </a:p>
          <a:p>
            <a:r>
              <a:rPr lang="fr-CA" sz="1600" u="sng" dirty="0">
                <a:hlinkClick r:id="rId18"/>
              </a:rPr>
              <a:t>Auto-évaluation pour la COVID-19</a:t>
            </a:r>
            <a:endParaRPr lang="fr-CA" sz="1600" u="sng" dirty="0"/>
          </a:p>
        </p:txBody>
      </p:sp>
      <p:cxnSp>
        <p:nvCxnSpPr>
          <p:cNvPr id="8" name="Straight Connector 7">
            <a:extLst>
              <a:ext uri="{FF2B5EF4-FFF2-40B4-BE49-F238E27FC236}">
                <a16:creationId xmlns:a16="http://schemas.microsoft.com/office/drawing/2014/main" id="{729DF451-DB1F-4447-96DF-8398D0514545}"/>
              </a:ext>
            </a:extLst>
          </p:cNvPr>
          <p:cNvCxnSpPr/>
          <p:nvPr/>
        </p:nvCxnSpPr>
        <p:spPr>
          <a:xfrm>
            <a:off x="4447338" y="1312965"/>
            <a:ext cx="0" cy="446400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50697ACD-2EFB-469E-ABE9-F0D2D886FAB6}"/>
              </a:ext>
            </a:extLst>
          </p:cNvPr>
          <p:cNvSpPr>
            <a:spLocks noGrp="1"/>
          </p:cNvSpPr>
          <p:nvPr>
            <p:ph type="ftr" sz="quarter" idx="11"/>
          </p:nvPr>
        </p:nvSpPr>
        <p:spPr/>
        <p:txBody>
          <a:body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 </a:t>
            </a:r>
            <a:r>
              <a:rPr lang="fr-CA" dirty="0">
                <a:cs typeface="Calibri"/>
              </a:rPr>
              <a:t> </a:t>
            </a:r>
            <a:endParaRPr lang="fr-CA" dirty="0"/>
          </a:p>
        </p:txBody>
      </p:sp>
    </p:spTree>
    <p:extLst>
      <p:ext uri="{BB962C8B-B14F-4D97-AF65-F5344CB8AC3E}">
        <p14:creationId xmlns:p14="http://schemas.microsoft.com/office/powerpoint/2010/main" val="21175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84B6D9-0C2C-40E1-A837-7E3463013E9A}"/>
              </a:ext>
            </a:extLst>
          </p:cNvPr>
          <p:cNvSpPr>
            <a:spLocks noGrp="1"/>
          </p:cNvSpPr>
          <p:nvPr>
            <p:ph type="sldNum" sz="quarter" idx="12"/>
          </p:nvPr>
        </p:nvSpPr>
        <p:spPr/>
        <p:txBody>
          <a:bodyPr/>
          <a:lstStyle/>
          <a:p>
            <a:fld id="{9CAA33A2-411E-8443-83D0-3263C24E97A5}" type="slidenum">
              <a:rPr lang="fr-CA" smtClean="0"/>
              <a:pPr/>
              <a:t>4</a:t>
            </a:fld>
            <a:endParaRPr lang="fr-CA" dirty="0"/>
          </a:p>
        </p:txBody>
      </p:sp>
      <p:sp>
        <p:nvSpPr>
          <p:cNvPr id="7" name="Title 1">
            <a:extLst>
              <a:ext uri="{FF2B5EF4-FFF2-40B4-BE49-F238E27FC236}">
                <a16:creationId xmlns:a16="http://schemas.microsoft.com/office/drawing/2014/main" id="{AF98DB4B-7FD4-492E-9472-8B4AB0993B0C}"/>
              </a:ext>
            </a:extLst>
          </p:cNvPr>
          <p:cNvSpPr>
            <a:spLocks noGrp="1"/>
          </p:cNvSpPr>
          <p:nvPr>
            <p:ph type="title"/>
          </p:nvPr>
        </p:nvSpPr>
        <p:spPr>
          <a:xfrm>
            <a:off x="322729" y="216695"/>
            <a:ext cx="8569363" cy="777218"/>
          </a:xfrm>
        </p:spPr>
        <p:txBody>
          <a:bodyPr>
            <a:noAutofit/>
          </a:bodyPr>
          <a:lstStyle/>
          <a:p>
            <a:r>
              <a:rPr lang="fr-CA" sz="2800" dirty="0"/>
              <a:t>Document d’orientation sur la COVID-19 : Habitation collective pour les populations vulnérables</a:t>
            </a:r>
            <a:br>
              <a:rPr lang="fr-CA" sz="2800" dirty="0"/>
            </a:br>
            <a:endParaRPr lang="fr-CA" sz="2800" dirty="0"/>
          </a:p>
        </p:txBody>
      </p:sp>
      <p:sp>
        <p:nvSpPr>
          <p:cNvPr id="8" name="Content Placeholder 2">
            <a:extLst>
              <a:ext uri="{FF2B5EF4-FFF2-40B4-BE49-F238E27FC236}">
                <a16:creationId xmlns:a16="http://schemas.microsoft.com/office/drawing/2014/main" id="{C75CA8EA-04BB-4A4B-98F4-786B141FCF67}"/>
              </a:ext>
            </a:extLst>
          </p:cNvPr>
          <p:cNvSpPr>
            <a:spLocks noGrp="1"/>
          </p:cNvSpPr>
          <p:nvPr>
            <p:ph idx="1"/>
          </p:nvPr>
        </p:nvSpPr>
        <p:spPr>
          <a:xfrm>
            <a:off x="186420" y="1202334"/>
            <a:ext cx="8705672" cy="2127606"/>
          </a:xfrm>
        </p:spPr>
        <p:txBody>
          <a:bodyPr vert="horz" lIns="0" tIns="34290" rIns="0" bIns="34290" rtlCol="0" anchor="t">
            <a:noAutofit/>
          </a:bodyPr>
          <a:lstStyle/>
          <a:p>
            <a:pPr>
              <a:lnSpc>
                <a:spcPct val="100000"/>
              </a:lnSpc>
              <a:spcBef>
                <a:spcPts val="0"/>
              </a:spcBef>
              <a:buClrTx/>
            </a:pPr>
            <a:r>
              <a:rPr lang="fr-CA" sz="1600" dirty="0"/>
              <a:t>Dans la foulée des efforts continus du gouvernement pour soutenir le Plan d’action, le ministère de la Santé (MS) a diffusé le nouveau </a:t>
            </a:r>
            <a:r>
              <a:rPr lang="fr-CA" sz="1600" b="1" dirty="0">
                <a:hlinkClick r:id="rId3"/>
              </a:rPr>
              <a:t>Document d’orientation sur la COVID-19 : Habitation collective pour les populations vulnérables</a:t>
            </a:r>
            <a:r>
              <a:rPr lang="fr-CA" sz="1600" dirty="0"/>
              <a:t>.</a:t>
            </a:r>
          </a:p>
          <a:p>
            <a:pPr>
              <a:lnSpc>
                <a:spcPct val="100000"/>
              </a:lnSpc>
              <a:spcBef>
                <a:spcPts val="0"/>
              </a:spcBef>
              <a:buClrTx/>
            </a:pPr>
            <a:endParaRPr lang="fr-CA" sz="1600" dirty="0"/>
          </a:p>
          <a:p>
            <a:pPr>
              <a:lnSpc>
                <a:spcPct val="100000"/>
              </a:lnSpc>
              <a:spcBef>
                <a:spcPts val="0"/>
              </a:spcBef>
              <a:buClrTx/>
            </a:pPr>
            <a:r>
              <a:rPr lang="fr-CA" sz="1600" dirty="0"/>
              <a:t>Ce document d’orientation, qui contient des recommandations et des mesures afin de protéger les populations vulnérables et le personnel dans les milieux collectifs contre la COVID-19,  prend en considération les meilleurs conseils actuels du MS et de Santé publique Ontario (</a:t>
            </a:r>
            <a:r>
              <a:rPr lang="fr-CA" sz="1600" dirty="0" err="1"/>
              <a:t>SPO</a:t>
            </a:r>
            <a:r>
              <a:rPr lang="fr-CA" sz="1600" dirty="0"/>
              <a:t>).  Ce document d’orientation </a:t>
            </a:r>
            <a:r>
              <a:rPr lang="fr-CA" sz="1600" b="1" dirty="0">
                <a:solidFill>
                  <a:srgbClr val="002060"/>
                </a:solidFill>
              </a:rPr>
              <a:t>remplace </a:t>
            </a:r>
            <a:r>
              <a:rPr lang="fr-CA" sz="1600" dirty="0"/>
              <a:t>les orientations et directives précédentes diffusées, notamment :</a:t>
            </a:r>
          </a:p>
          <a:p>
            <a:pPr marL="535781" lvl="1" indent="-264319">
              <a:buFont typeface="Courier New" panose="02070309020205020404" pitchFamily="49" charset="0"/>
              <a:buChar char="o"/>
            </a:pPr>
            <a:endParaRPr lang="fr-CA" sz="1200" dirty="0">
              <a:ea typeface="+mn-lt"/>
              <a:cs typeface="+mn-lt"/>
            </a:endParaRPr>
          </a:p>
        </p:txBody>
      </p:sp>
      <p:sp>
        <p:nvSpPr>
          <p:cNvPr id="6" name="Rectangle 5">
            <a:extLst>
              <a:ext uri="{FF2B5EF4-FFF2-40B4-BE49-F238E27FC236}">
                <a16:creationId xmlns:a16="http://schemas.microsoft.com/office/drawing/2014/main" id="{ADF83E4B-6BA9-4D96-8ACF-642880C1B0DF}"/>
              </a:ext>
            </a:extLst>
          </p:cNvPr>
          <p:cNvSpPr/>
          <p:nvPr/>
        </p:nvSpPr>
        <p:spPr>
          <a:xfrm>
            <a:off x="254574" y="3329940"/>
            <a:ext cx="8705672" cy="2708434"/>
          </a:xfrm>
          <a:prstGeom prst="rect">
            <a:avLst/>
          </a:prstGeom>
        </p:spPr>
        <p:txBody>
          <a:bodyPr wrap="square" lIns="0" tIns="0" rIns="0" bIns="0">
            <a:spAutoFit/>
          </a:bodyPr>
          <a:lstStyle/>
          <a:p>
            <a:pPr marL="360000" lvl="1" indent="-214313">
              <a:lnSpc>
                <a:spcPct val="100000"/>
              </a:lnSpc>
              <a:spcBef>
                <a:spcPts val="0"/>
              </a:spcBef>
              <a:buClrTx/>
              <a:buFont typeface="Wingdings" panose="05000000000000000000" pitchFamily="2" charset="2"/>
              <a:buChar char="§"/>
            </a:pPr>
            <a:r>
              <a:rPr lang="fr-CA" sz="1600" dirty="0"/>
              <a:t>Document d’orientation sur la COVID-10 : Foyers de groupe et milieux en coe</a:t>
            </a:r>
            <a:r>
              <a:rPr lang="fr-CA" sz="1600" dirty="0">
                <a:cs typeface="Arial" panose="020B0604020202020204" pitchFamily="34" charset="0"/>
              </a:rPr>
              <a:t>xistence et Document d’orientation sur la COVID-19 : Refuges pour sans abri</a:t>
            </a:r>
            <a:r>
              <a:rPr lang="fr-CA" sz="1600" dirty="0"/>
              <a:t> </a:t>
            </a:r>
            <a:r>
              <a:rPr lang="fr-CA" sz="1600" b="1" dirty="0">
                <a:solidFill>
                  <a:srgbClr val="224A68"/>
                </a:solidFill>
              </a:rPr>
              <a:t>(1</a:t>
            </a:r>
            <a:r>
              <a:rPr lang="fr-CA" sz="1600" b="1" baseline="30000" dirty="0">
                <a:solidFill>
                  <a:srgbClr val="224A68"/>
                </a:solidFill>
              </a:rPr>
              <a:t>er </a:t>
            </a:r>
            <a:r>
              <a:rPr lang="fr-CA" sz="1600" b="1" dirty="0">
                <a:solidFill>
                  <a:srgbClr val="224A68"/>
                </a:solidFill>
              </a:rPr>
              <a:t>avril)</a:t>
            </a:r>
          </a:p>
          <a:p>
            <a:pPr marL="360000" lvl="1" indent="-214313">
              <a:lnSpc>
                <a:spcPct val="100000"/>
              </a:lnSpc>
              <a:spcBef>
                <a:spcPts val="0"/>
              </a:spcBef>
              <a:buClrTx/>
              <a:buFont typeface="Wingdings" panose="05000000000000000000" pitchFamily="2" charset="2"/>
              <a:buChar char="§"/>
            </a:pPr>
            <a:r>
              <a:rPr lang="fr-CA" sz="1600" dirty="0"/>
              <a:t>Document d’orientation sur la COVID-19 : Fournisseurs de services communautaires de santé mentale et de lutte contre les dépendances en établissement </a:t>
            </a:r>
            <a:r>
              <a:rPr lang="fr-CA" sz="1600" b="1" dirty="0">
                <a:solidFill>
                  <a:srgbClr val="224A68"/>
                </a:solidFill>
              </a:rPr>
              <a:t>(17 avril)</a:t>
            </a:r>
          </a:p>
          <a:p>
            <a:pPr marL="360000" lvl="1" indent="-214313">
              <a:lnSpc>
                <a:spcPct val="100000"/>
              </a:lnSpc>
              <a:spcBef>
                <a:spcPts val="0"/>
              </a:spcBef>
              <a:buClrTx/>
              <a:buFont typeface="Wingdings" panose="05000000000000000000" pitchFamily="2" charset="2"/>
              <a:buChar char="§"/>
            </a:pPr>
            <a:r>
              <a:rPr lang="fr-CA" sz="1600" dirty="0"/>
              <a:t>Notes de services du ministère des Services à l’enfance et des Services sociaux et communautaires (</a:t>
            </a:r>
            <a:r>
              <a:rPr lang="fr-CA" sz="1600" dirty="0" err="1"/>
              <a:t>MSESC</a:t>
            </a:r>
            <a:r>
              <a:rPr lang="fr-CA" sz="1600" dirty="0"/>
              <a:t>) pour les services aux personnes ayant une déficience intellectuelle, les services de lutte contre la violence faite aux femmes et contre la traite des personnes et pour les organismes d’hébergement qui offrent des services d’intervention dans le cadre de la Stratégie de ressourcement pour le mieux-être des Autochtones </a:t>
            </a:r>
            <a:r>
              <a:rPr lang="fr-CA" sz="1600" b="1" dirty="0">
                <a:solidFill>
                  <a:srgbClr val="224A68"/>
                </a:solidFill>
              </a:rPr>
              <a:t>(27 avril)</a:t>
            </a:r>
          </a:p>
          <a:p>
            <a:pPr marL="360000" lvl="1" indent="-214313">
              <a:lnSpc>
                <a:spcPct val="100000"/>
              </a:lnSpc>
              <a:spcBef>
                <a:spcPts val="0"/>
              </a:spcBef>
              <a:buClrTx/>
              <a:buFont typeface="Wingdings" panose="05000000000000000000" pitchFamily="2" charset="2"/>
              <a:buChar char="§"/>
            </a:pPr>
            <a:r>
              <a:rPr lang="fr-CA" sz="1600" dirty="0"/>
              <a:t>Note de service du </a:t>
            </a:r>
            <a:r>
              <a:rPr lang="fr-CA" sz="1600" dirty="0" err="1"/>
              <a:t>MSESC</a:t>
            </a:r>
            <a:r>
              <a:rPr lang="fr-CA" sz="1600" dirty="0"/>
              <a:t> à l’intention des fournisseurs de services dans les foyers pour enfants </a:t>
            </a:r>
            <a:r>
              <a:rPr lang="fr-CA" sz="1600" b="1" dirty="0">
                <a:solidFill>
                  <a:srgbClr val="224A68"/>
                </a:solidFill>
              </a:rPr>
              <a:t>(8 mai)</a:t>
            </a:r>
          </a:p>
        </p:txBody>
      </p:sp>
      <p:sp>
        <p:nvSpPr>
          <p:cNvPr id="9" name="Footer Placeholder 4">
            <a:extLst>
              <a:ext uri="{FF2B5EF4-FFF2-40B4-BE49-F238E27FC236}">
                <a16:creationId xmlns:a16="http://schemas.microsoft.com/office/drawing/2014/main" id="{4769CA24-0C2A-47AE-8AD8-589A2458FE87}"/>
              </a:ext>
            </a:extLst>
          </p:cNvPr>
          <p:cNvSpPr>
            <a:spLocks noGrp="1"/>
          </p:cNvSpPr>
          <p:nvPr>
            <p:ph type="ftr" sz="quarter" idx="11"/>
          </p:nvPr>
        </p:nvSpPr>
        <p:spPr>
          <a:xfrm>
            <a:off x="467535" y="6185983"/>
            <a:ext cx="3247776" cy="911487"/>
          </a:xfrm>
          <a:prstGeom prst="rect">
            <a:avLst/>
          </a:prstGeom>
        </p:spPr>
        <p:txBody>
          <a:bodyPr anchor="ctr"/>
          <a:lstStyle>
            <a:lvl1pPr algn="r">
              <a:defRPr sz="1200">
                <a:solidFill>
                  <a:schemeClr val="tx1"/>
                </a:solidFill>
              </a:defRPr>
            </a:lvl1pPr>
          </a:lstStyle>
          <a:p>
            <a:pPr algn="l"/>
            <a:r>
              <a:rPr lang="fr-CA" sz="1050" dirty="0">
                <a:cs typeface="Calibri"/>
              </a:rPr>
              <a:t>Document d’orientation sur la COVID-19 :</a:t>
            </a:r>
          </a:p>
          <a:p>
            <a:pPr algn="l"/>
            <a:r>
              <a:rPr lang="fr-CA" sz="1050" dirty="0">
                <a:cs typeface="Calibri"/>
              </a:rPr>
              <a:t>Habitation collective pour les populations vulnérables</a:t>
            </a:r>
            <a:endParaRPr lang="fr-CA" sz="1050" dirty="0"/>
          </a:p>
          <a:p>
            <a:pPr algn="l"/>
            <a:r>
              <a:rPr lang="fr-CA" dirty="0">
                <a:cs typeface="Calibri"/>
              </a:rPr>
              <a:t> </a:t>
            </a:r>
            <a:endParaRPr lang="fr-CA" dirty="0"/>
          </a:p>
        </p:txBody>
      </p:sp>
    </p:spTree>
    <p:extLst>
      <p:ext uri="{BB962C8B-B14F-4D97-AF65-F5344CB8AC3E}">
        <p14:creationId xmlns:p14="http://schemas.microsoft.com/office/powerpoint/2010/main" val="123197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8EA37F-F607-44E0-8059-7CA0FE156420}"/>
              </a:ext>
            </a:extLst>
          </p:cNvPr>
          <p:cNvSpPr>
            <a:spLocks noGrp="1"/>
          </p:cNvSpPr>
          <p:nvPr>
            <p:ph type="sldNum" sz="quarter" idx="12"/>
          </p:nvPr>
        </p:nvSpPr>
        <p:spPr/>
        <p:txBody>
          <a:bodyPr/>
          <a:lstStyle/>
          <a:p>
            <a:fld id="{9CAA33A2-411E-8443-83D0-3263C24E97A5}" type="slidenum">
              <a:rPr lang="fr-CA" smtClean="0"/>
              <a:pPr/>
              <a:t>5</a:t>
            </a:fld>
            <a:endParaRPr lang="fr-CA" dirty="0"/>
          </a:p>
        </p:txBody>
      </p:sp>
      <p:sp>
        <p:nvSpPr>
          <p:cNvPr id="7" name="Title 1">
            <a:extLst>
              <a:ext uri="{FF2B5EF4-FFF2-40B4-BE49-F238E27FC236}">
                <a16:creationId xmlns:a16="http://schemas.microsoft.com/office/drawing/2014/main" id="{CD3BECBD-8E8B-4A3D-B450-F47136BA9423}"/>
              </a:ext>
            </a:extLst>
          </p:cNvPr>
          <p:cNvSpPr>
            <a:spLocks noGrp="1"/>
          </p:cNvSpPr>
          <p:nvPr>
            <p:ph type="title"/>
          </p:nvPr>
        </p:nvSpPr>
        <p:spPr>
          <a:xfrm>
            <a:off x="322729" y="178595"/>
            <a:ext cx="8706971" cy="777218"/>
          </a:xfrm>
        </p:spPr>
        <p:txBody>
          <a:bodyPr>
            <a:noAutofit/>
          </a:bodyPr>
          <a:lstStyle/>
          <a:p>
            <a:r>
              <a:rPr lang="fr-CA" sz="2800" dirty="0">
                <a:ea typeface="+mn-lt"/>
                <a:cs typeface="+mn-lt"/>
              </a:rPr>
              <a:t>Exigences en vertu du décret d’urgence pour les habitations collectives</a:t>
            </a:r>
            <a:endParaRPr lang="fr-CA" dirty="0"/>
          </a:p>
        </p:txBody>
      </p:sp>
      <p:sp>
        <p:nvSpPr>
          <p:cNvPr id="25" name="Rectangle 24">
            <a:extLst>
              <a:ext uri="{FF2B5EF4-FFF2-40B4-BE49-F238E27FC236}">
                <a16:creationId xmlns:a16="http://schemas.microsoft.com/office/drawing/2014/main" id="{594E8FB6-7C40-41CD-A534-213B9FFD1DD5}"/>
              </a:ext>
            </a:extLst>
          </p:cNvPr>
          <p:cNvSpPr/>
          <p:nvPr/>
        </p:nvSpPr>
        <p:spPr>
          <a:xfrm>
            <a:off x="444501" y="1401212"/>
            <a:ext cx="8496299" cy="4247317"/>
          </a:xfrm>
          <a:prstGeom prst="rect">
            <a:avLst/>
          </a:prstGeom>
        </p:spPr>
        <p:txBody>
          <a:bodyPr wrap="square">
            <a:spAutoFit/>
          </a:bodyPr>
          <a:lstStyle/>
          <a:p>
            <a:r>
              <a:rPr lang="fr-CA" dirty="0"/>
              <a:t>Le </a:t>
            </a:r>
            <a:r>
              <a:rPr lang="fr-CA" b="1" dirty="0">
                <a:solidFill>
                  <a:srgbClr val="224A68"/>
                </a:solidFill>
              </a:rPr>
              <a:t>décret d’urgence visant les établissements de soins collectifs </a:t>
            </a:r>
            <a:r>
              <a:rPr lang="fr-CA" dirty="0"/>
              <a:t>(</a:t>
            </a:r>
            <a:r>
              <a:rPr lang="fr-CA" dirty="0" err="1"/>
              <a:t>Règl</a:t>
            </a:r>
            <a:r>
              <a:rPr lang="fr-CA" dirty="0"/>
              <a:t>. de l’Ont. 177/20) déposé le 24 avril 2020 en vertu de la </a:t>
            </a:r>
            <a:r>
              <a:rPr lang="fr-CA" i="1" dirty="0"/>
              <a:t>Loi sur la protection civile et la gestion des situations d’urgence</a:t>
            </a:r>
            <a:r>
              <a:rPr lang="fr-CA" dirty="0"/>
              <a:t> a été renouvelé le 26 mai 2020 et demeure en vigueur. </a:t>
            </a:r>
          </a:p>
          <a:p>
            <a:endParaRPr lang="fr-CA" dirty="0"/>
          </a:p>
          <a:p>
            <a:r>
              <a:rPr lang="fr-CA" dirty="0"/>
              <a:t>En vertu de l’art. 9 de ce décret d’urgence, tous les services aux personnes ayant une déficience intellectuelle, de lutte contre la violence faite aux femmes et contre la traite des personnes et les milieux d’intervention visés par le Règlement doivent suivre le </a:t>
            </a:r>
            <a:r>
              <a:rPr lang="fr-CA" dirty="0">
                <a:hlinkClick r:id="rId3"/>
              </a:rPr>
              <a:t>Document d’orientation sur la COVID-19 : Habitation collective pour les populations vulnérables</a:t>
            </a:r>
            <a:r>
              <a:rPr lang="fr-CA" dirty="0"/>
              <a:t>.</a:t>
            </a:r>
          </a:p>
          <a:p>
            <a:endParaRPr lang="fr-CA" dirty="0"/>
          </a:p>
          <a:p>
            <a:r>
              <a:rPr lang="fr-CA" dirty="0"/>
              <a:t>Bien que le décret d’urgence ne s’applique pas aux foyers pour enfants ni aux établissements et programmes voués au bien-être de l’enfance et à la justice pour la jeunesse, ces milieux sont </a:t>
            </a:r>
            <a:r>
              <a:rPr lang="fr-CA" b="1" dirty="0">
                <a:solidFill>
                  <a:srgbClr val="224A68"/>
                </a:solidFill>
              </a:rPr>
              <a:t>fortement encouragés à examiner et à suivre </a:t>
            </a:r>
            <a:r>
              <a:rPr lang="fr-CA" dirty="0"/>
              <a:t>le document d’orientation et à mettre en </a:t>
            </a:r>
            <a:r>
              <a:rPr lang="fr-CA" dirty="0">
                <a:cs typeface="Arial" panose="020B0604020202020204" pitchFamily="34" charset="0"/>
              </a:rPr>
              <a:t>œuvre la directive opérationnelle qui s’applique à leurs milieux respectifs. </a:t>
            </a:r>
            <a:endParaRPr lang="fr-CA" dirty="0"/>
          </a:p>
        </p:txBody>
      </p:sp>
      <p:sp>
        <p:nvSpPr>
          <p:cNvPr id="9" name="Footer Placeholder 25">
            <a:extLst>
              <a:ext uri="{FF2B5EF4-FFF2-40B4-BE49-F238E27FC236}">
                <a16:creationId xmlns:a16="http://schemas.microsoft.com/office/drawing/2014/main" id="{EA0C9C08-8186-4F6A-9371-CF7599E28870}"/>
              </a:ext>
            </a:extLst>
          </p:cNvPr>
          <p:cNvSpPr txBox="1">
            <a:spLocks/>
          </p:cNvSpPr>
          <p:nvPr/>
        </p:nvSpPr>
        <p:spPr>
          <a:xfrm>
            <a:off x="861645" y="6276602"/>
            <a:ext cx="2518163" cy="5813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050" dirty="0">
                <a:cs typeface="Calibri"/>
              </a:rPr>
              <a:t>Document d’orientation sur la COVID-19 :</a:t>
            </a:r>
          </a:p>
          <a:p>
            <a:r>
              <a:rPr lang="fr-CA" sz="1050" dirty="0">
                <a:cs typeface="Calibri"/>
              </a:rPr>
              <a:t>Habitation collective pour les populations vulnérables</a:t>
            </a:r>
            <a:endParaRPr lang="fr-CA" sz="1050" dirty="0"/>
          </a:p>
          <a:p>
            <a:r>
              <a:rPr lang="fr-CA" sz="1200" dirty="0"/>
              <a:t> </a:t>
            </a:r>
          </a:p>
        </p:txBody>
      </p:sp>
    </p:spTree>
    <p:extLst>
      <p:ext uri="{BB962C8B-B14F-4D97-AF65-F5344CB8AC3E}">
        <p14:creationId xmlns:p14="http://schemas.microsoft.com/office/powerpoint/2010/main" val="355712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FCF6-5F44-45FD-9A7B-725D60A19BFF}"/>
              </a:ext>
            </a:extLst>
          </p:cNvPr>
          <p:cNvSpPr>
            <a:spLocks noGrp="1"/>
          </p:cNvSpPr>
          <p:nvPr>
            <p:ph type="title"/>
          </p:nvPr>
        </p:nvSpPr>
        <p:spPr>
          <a:xfrm>
            <a:off x="347295" y="365127"/>
            <a:ext cx="8456735" cy="758824"/>
          </a:xfrm>
        </p:spPr>
        <p:txBody>
          <a:bodyPr/>
          <a:lstStyle/>
          <a:p>
            <a:r>
              <a:rPr lang="fr-CA" dirty="0"/>
              <a:t>Quoi de neuf?</a:t>
            </a:r>
          </a:p>
        </p:txBody>
      </p:sp>
      <p:sp>
        <p:nvSpPr>
          <p:cNvPr id="5" name="Slide Number Placeholder 4">
            <a:extLst>
              <a:ext uri="{FF2B5EF4-FFF2-40B4-BE49-F238E27FC236}">
                <a16:creationId xmlns:a16="http://schemas.microsoft.com/office/drawing/2014/main" id="{D578AA79-06C6-40FD-A798-6C741A982F45}"/>
              </a:ext>
            </a:extLst>
          </p:cNvPr>
          <p:cNvSpPr>
            <a:spLocks noGrp="1"/>
          </p:cNvSpPr>
          <p:nvPr>
            <p:ph type="sldNum" sz="quarter" idx="12"/>
          </p:nvPr>
        </p:nvSpPr>
        <p:spPr/>
        <p:txBody>
          <a:bodyPr/>
          <a:lstStyle/>
          <a:p>
            <a:fld id="{9CAA33A2-411E-8443-83D0-3263C24E97A5}" type="slidenum">
              <a:rPr lang="fr-CA" smtClean="0"/>
              <a:pPr/>
              <a:t>6</a:t>
            </a:fld>
            <a:endParaRPr lang="fr-CA" dirty="0"/>
          </a:p>
        </p:txBody>
      </p:sp>
      <p:sp>
        <p:nvSpPr>
          <p:cNvPr id="6" name="Footer Placeholder 4">
            <a:extLst>
              <a:ext uri="{FF2B5EF4-FFF2-40B4-BE49-F238E27FC236}">
                <a16:creationId xmlns:a16="http://schemas.microsoft.com/office/drawing/2014/main" id="{2E21B4DB-EB2B-44AF-B5F2-0DE3E3771B3B}"/>
              </a:ext>
            </a:extLst>
          </p:cNvPr>
          <p:cNvSpPr>
            <a:spLocks noGrp="1"/>
          </p:cNvSpPr>
          <p:nvPr>
            <p:ph type="ftr" sz="quarter" idx="11"/>
          </p:nvPr>
        </p:nvSpPr>
        <p:spPr>
          <a:xfrm>
            <a:off x="633045" y="6195060"/>
            <a:ext cx="3247776" cy="484767"/>
          </a:xfrm>
          <a:prstGeom prst="rect">
            <a:avLst/>
          </a:prstGeom>
        </p:spPr>
        <p:txBody>
          <a:bodyPr anchor="ctr"/>
          <a:lstStyle>
            <a:lvl1pPr algn="r">
              <a:defRPr sz="1200">
                <a:solidFill>
                  <a:schemeClr val="tx1"/>
                </a:solidFill>
              </a:defRPr>
            </a:lvl1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cs typeface="Calibri"/>
              </a:rPr>
              <a:t> </a:t>
            </a:r>
            <a:endParaRPr lang="fr-CA" dirty="0"/>
          </a:p>
        </p:txBody>
      </p:sp>
      <p:sp>
        <p:nvSpPr>
          <p:cNvPr id="7" name="Rectangle 6">
            <a:extLst>
              <a:ext uri="{FF2B5EF4-FFF2-40B4-BE49-F238E27FC236}">
                <a16:creationId xmlns:a16="http://schemas.microsoft.com/office/drawing/2014/main" id="{C11A0D86-6540-4683-BDAD-8C2E7F094790}"/>
              </a:ext>
            </a:extLst>
          </p:cNvPr>
          <p:cNvSpPr/>
          <p:nvPr/>
        </p:nvSpPr>
        <p:spPr>
          <a:xfrm>
            <a:off x="604695" y="908516"/>
            <a:ext cx="8170985" cy="5102935"/>
          </a:xfrm>
          <a:prstGeom prst="rect">
            <a:avLst/>
          </a:prstGeom>
        </p:spPr>
        <p:txBody>
          <a:bodyPr wrap="square">
            <a:spAutoFit/>
          </a:bodyPr>
          <a:lstStyle/>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Times New Roman" panose="02020603050405020304" pitchFamily="18" charset="0"/>
              </a:rPr>
              <a:t>Les</a:t>
            </a:r>
            <a:r>
              <a:rPr lang="fr-CA" sz="1600" b="1" dirty="0">
                <a:solidFill>
                  <a:srgbClr val="224A68"/>
                </a:solidFill>
                <a:latin typeface="+mj-lt"/>
                <a:ea typeface="Times New Roman" panose="02020603050405020304" pitchFamily="18" charset="0"/>
              </a:rPr>
              <a:t> définitions</a:t>
            </a:r>
            <a:r>
              <a:rPr lang="fr-CA" sz="1600" dirty="0">
                <a:latin typeface="+mj-lt"/>
                <a:ea typeface="Times New Roman" panose="02020603050405020304" pitchFamily="18" charset="0"/>
              </a:rPr>
              <a:t> pour guider les considérations opérationnelles (p. ex. la distanciation physique, l’hygiène des mains)</a:t>
            </a:r>
          </a:p>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Times New Roman" panose="02020603050405020304" pitchFamily="18" charset="0"/>
              </a:rPr>
              <a:t>Une approche uniforme pour s’entretenir avec les </a:t>
            </a:r>
            <a:r>
              <a:rPr lang="fr-CA" sz="1600" b="1" dirty="0">
                <a:solidFill>
                  <a:srgbClr val="224A68"/>
                </a:solidFill>
                <a:latin typeface="+mj-lt"/>
                <a:ea typeface="Times New Roman" panose="02020603050405020304" pitchFamily="18" charset="0"/>
              </a:rPr>
              <a:t>bureaux de santé publique </a:t>
            </a:r>
            <a:r>
              <a:rPr lang="fr-CA" sz="1600" dirty="0">
                <a:latin typeface="+mj-lt"/>
                <a:ea typeface="Times New Roman" panose="02020603050405020304" pitchFamily="18" charset="0"/>
              </a:rPr>
              <a:t>locaux et leur demander des conseils</a:t>
            </a:r>
          </a:p>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Times New Roman" panose="02020603050405020304" pitchFamily="18" charset="0"/>
              </a:rPr>
              <a:t>De nouvelles consignes qui conseillent aux membres du personnel et aux visiteurs essentiels comment </a:t>
            </a:r>
            <a:r>
              <a:rPr lang="fr-CA" sz="1600" b="1" dirty="0">
                <a:solidFill>
                  <a:srgbClr val="224A68"/>
                </a:solidFill>
                <a:latin typeface="+mj-lt"/>
                <a:ea typeface="Times New Roman" panose="02020603050405020304" pitchFamily="18" charset="0"/>
              </a:rPr>
              <a:t>porter le masque </a:t>
            </a:r>
            <a:r>
              <a:rPr lang="fr-CA" sz="1600" dirty="0">
                <a:latin typeface="+mj-lt"/>
                <a:ea typeface="Times New Roman" panose="02020603050405020304" pitchFamily="18" charset="0"/>
              </a:rPr>
              <a:t>afin de protéger les autres (contrôle des sources)</a:t>
            </a:r>
            <a:endParaRPr lang="fr-CA" sz="1600" dirty="0">
              <a:latin typeface="+mj-lt"/>
              <a:ea typeface="Calibri" panose="020F0502020204030204" pitchFamily="34" charset="0"/>
            </a:endParaRPr>
          </a:p>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Times New Roman" panose="02020603050405020304" pitchFamily="18" charset="0"/>
              </a:rPr>
              <a:t>D’autres consignes pour le </a:t>
            </a:r>
            <a:r>
              <a:rPr lang="fr-CA" sz="1600" b="1" dirty="0">
                <a:solidFill>
                  <a:srgbClr val="224A68"/>
                </a:solidFill>
                <a:latin typeface="+mj-lt"/>
              </a:rPr>
              <a:t>dépistage </a:t>
            </a:r>
            <a:r>
              <a:rPr lang="fr-CA" sz="1600" dirty="0">
                <a:latin typeface="+mj-lt"/>
              </a:rPr>
              <a:t>actif et passif des membres du personnel, des visiteurs essentiels et des résidents</a:t>
            </a:r>
            <a:endParaRPr lang="fr-CA" sz="1600" dirty="0">
              <a:latin typeface="+mj-lt"/>
              <a:ea typeface="Calibri" panose="020F0502020204030204" pitchFamily="34" charset="0"/>
            </a:endParaRPr>
          </a:p>
          <a:p>
            <a:pPr marL="342900" lvl="0" indent="-342900">
              <a:lnSpc>
                <a:spcPct val="105000"/>
              </a:lnSpc>
              <a:spcBef>
                <a:spcPts val="600"/>
              </a:spcBef>
              <a:spcAft>
                <a:spcPts val="0"/>
              </a:spcAft>
              <a:buFont typeface="Wingdings" panose="05000000000000000000" pitchFamily="2" charset="2"/>
              <a:buChar char="§"/>
            </a:pPr>
            <a:r>
              <a:rPr lang="fr-CA" sz="1600" dirty="0">
                <a:latin typeface="+mj-lt"/>
              </a:rPr>
              <a:t>L’accent accordé à la </a:t>
            </a:r>
            <a:r>
              <a:rPr lang="fr-CA" sz="1600" b="1" dirty="0">
                <a:solidFill>
                  <a:srgbClr val="224A68"/>
                </a:solidFill>
                <a:latin typeface="+mj-lt"/>
              </a:rPr>
              <a:t>distanciation physique </a:t>
            </a:r>
            <a:r>
              <a:rPr lang="fr-CA" sz="1600" dirty="0">
                <a:latin typeface="+mj-lt"/>
              </a:rPr>
              <a:t>pour prévenir la transmission à l’aide d’orientations, de conseils et de recommandations afin de parvenir à la distanciation physique</a:t>
            </a:r>
            <a:endParaRPr lang="fr-CA" sz="1600" dirty="0">
              <a:latin typeface="+mj-lt"/>
              <a:ea typeface="Calibri" panose="020F0502020204030204" pitchFamily="34" charset="0"/>
            </a:endParaRPr>
          </a:p>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Times New Roman" panose="02020603050405020304" pitchFamily="18" charset="0"/>
              </a:rPr>
              <a:t>La consigne élargie pour </a:t>
            </a:r>
            <a:r>
              <a:rPr lang="fr-CA" sz="1600" b="1" dirty="0">
                <a:solidFill>
                  <a:srgbClr val="224A68"/>
                </a:solidFill>
                <a:latin typeface="+mj-lt"/>
              </a:rPr>
              <a:t>prendre soin des résidents </a:t>
            </a:r>
            <a:r>
              <a:rPr lang="fr-CA" sz="1600" dirty="0">
                <a:latin typeface="+mj-lt"/>
                <a:ea typeface="Times New Roman" panose="02020603050405020304" pitchFamily="18" charset="0"/>
              </a:rPr>
              <a:t>qui doivent s’auto-isoler</a:t>
            </a:r>
          </a:p>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Times New Roman" panose="02020603050405020304" pitchFamily="18" charset="0"/>
              </a:rPr>
              <a:t>Une nouvelle consigne pour sélectionner l’</a:t>
            </a:r>
            <a:r>
              <a:rPr lang="fr-CA" sz="1600" b="1" dirty="0">
                <a:solidFill>
                  <a:srgbClr val="224A68"/>
                </a:solidFill>
                <a:latin typeface="+mj-lt"/>
                <a:ea typeface="Times New Roman" panose="02020603050405020304" pitchFamily="18" charset="0"/>
              </a:rPr>
              <a:t>équipement de protection individuelle (EPI) </a:t>
            </a:r>
            <a:r>
              <a:rPr lang="fr-CA" sz="1600" dirty="0">
                <a:latin typeface="+mj-lt"/>
                <a:ea typeface="Times New Roman" panose="02020603050405020304" pitchFamily="18" charset="0"/>
              </a:rPr>
              <a:t>adéquat</a:t>
            </a:r>
          </a:p>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Calibri" panose="020F0502020204030204" pitchFamily="34" charset="0"/>
              </a:rPr>
              <a:t>Une nouvelle consigne pour aborder </a:t>
            </a:r>
            <a:r>
              <a:rPr lang="fr-CA" sz="1600" b="1" dirty="0">
                <a:solidFill>
                  <a:srgbClr val="224A68"/>
                </a:solidFill>
                <a:latin typeface="+mj-lt"/>
              </a:rPr>
              <a:t>les nouveaux résidents et les résidents transférés</a:t>
            </a:r>
          </a:p>
          <a:p>
            <a:pPr marL="342900" lvl="0" indent="-342900">
              <a:lnSpc>
                <a:spcPct val="105000"/>
              </a:lnSpc>
              <a:spcBef>
                <a:spcPts val="600"/>
              </a:spcBef>
              <a:spcAft>
                <a:spcPts val="0"/>
              </a:spcAft>
              <a:buFont typeface="Wingdings" panose="05000000000000000000" pitchFamily="2" charset="2"/>
              <a:buChar char="§"/>
            </a:pPr>
            <a:r>
              <a:rPr lang="fr-CA" sz="1600" dirty="0">
                <a:latin typeface="+mj-lt"/>
                <a:ea typeface="Times New Roman" panose="02020603050405020304" pitchFamily="18" charset="0"/>
              </a:rPr>
              <a:t>Une nouvelle consigne pour la </a:t>
            </a:r>
            <a:r>
              <a:rPr lang="fr-CA" sz="1600" b="1" dirty="0">
                <a:solidFill>
                  <a:srgbClr val="224A68"/>
                </a:solidFill>
                <a:latin typeface="+mj-lt"/>
              </a:rPr>
              <a:t>gestion des éclosions</a:t>
            </a:r>
            <a:r>
              <a:rPr lang="fr-CA" sz="1600" dirty="0">
                <a:latin typeface="+mj-lt"/>
                <a:ea typeface="Times New Roman" panose="02020603050405020304" pitchFamily="18" charset="0"/>
              </a:rPr>
              <a:t>, y compris l’orientation et le soutien que l’on attend des bureaux de santé publique  </a:t>
            </a:r>
            <a:endParaRPr lang="fr-CA" sz="1600" dirty="0">
              <a:latin typeface="+mj-lt"/>
              <a:ea typeface="Calibri" panose="020F0502020204030204" pitchFamily="34" charset="0"/>
            </a:endParaRPr>
          </a:p>
        </p:txBody>
      </p:sp>
    </p:spTree>
    <p:extLst>
      <p:ext uri="{BB962C8B-B14F-4D97-AF65-F5344CB8AC3E}">
        <p14:creationId xmlns:p14="http://schemas.microsoft.com/office/powerpoint/2010/main" val="66994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8BC7AE-28E1-493A-95DD-E824C042EFB3}"/>
              </a:ext>
            </a:extLst>
          </p:cNvPr>
          <p:cNvSpPr>
            <a:spLocks noGrp="1"/>
          </p:cNvSpPr>
          <p:nvPr>
            <p:ph type="title"/>
          </p:nvPr>
        </p:nvSpPr>
        <p:spPr>
          <a:xfrm>
            <a:off x="171450" y="423347"/>
            <a:ext cx="8762999" cy="1214384"/>
          </a:xfrm>
        </p:spPr>
        <p:txBody>
          <a:bodyPr>
            <a:normAutofit/>
          </a:bodyPr>
          <a:lstStyle/>
          <a:p>
            <a:pPr defTabSz="514350"/>
            <a:r>
              <a:rPr lang="fr-CA" sz="3200" dirty="0">
                <a:latin typeface="Arial"/>
                <a:ea typeface="+mn-lt"/>
                <a:cs typeface="Arial"/>
              </a:rPr>
              <a:t>Activités de gestion de la réponse à la COVID-19 du </a:t>
            </a:r>
            <a:r>
              <a:rPr lang="fr-CA" sz="3200" dirty="0" err="1">
                <a:latin typeface="Arial"/>
                <a:ea typeface="+mn-lt"/>
                <a:cs typeface="Arial"/>
              </a:rPr>
              <a:t>MSESC</a:t>
            </a:r>
            <a:endParaRPr lang="fr-CA" sz="3200" dirty="0">
              <a:latin typeface="Arial"/>
              <a:ea typeface="+mn-lt"/>
              <a:cs typeface="Arial"/>
            </a:endParaRPr>
          </a:p>
        </p:txBody>
      </p:sp>
      <p:sp>
        <p:nvSpPr>
          <p:cNvPr id="8" name="TextBox 7">
            <a:extLst>
              <a:ext uri="{FF2B5EF4-FFF2-40B4-BE49-F238E27FC236}">
                <a16:creationId xmlns:a16="http://schemas.microsoft.com/office/drawing/2014/main" id="{022FF1D6-D430-4F7D-A113-53CC7A181334}"/>
              </a:ext>
            </a:extLst>
          </p:cNvPr>
          <p:cNvSpPr txBox="1"/>
          <p:nvPr/>
        </p:nvSpPr>
        <p:spPr>
          <a:xfrm>
            <a:off x="166625" y="1907395"/>
            <a:ext cx="1044000" cy="923330"/>
          </a:xfrm>
          <a:prstGeom prst="rect">
            <a:avLst/>
          </a:prstGeom>
          <a:noFill/>
        </p:spPr>
        <p:txBody>
          <a:bodyPr wrap="square" rtlCol="0">
            <a:spAutoFit/>
          </a:bodyPr>
          <a:lstStyle/>
          <a:p>
            <a:r>
              <a:rPr lang="fr-CA" sz="5400" b="1" dirty="0">
                <a:solidFill>
                  <a:schemeClr val="tx1">
                    <a:lumMod val="50000"/>
                    <a:lumOff val="50000"/>
                  </a:schemeClr>
                </a:solidFill>
              </a:rPr>
              <a:t>01</a:t>
            </a:r>
            <a:endParaRPr lang="fr-CA" sz="2800" b="1" dirty="0">
              <a:solidFill>
                <a:schemeClr val="tx1">
                  <a:lumMod val="50000"/>
                  <a:lumOff val="50000"/>
                </a:schemeClr>
              </a:solidFill>
            </a:endParaRPr>
          </a:p>
        </p:txBody>
      </p:sp>
      <p:sp>
        <p:nvSpPr>
          <p:cNvPr id="9" name="TextBox 8">
            <a:extLst>
              <a:ext uri="{FF2B5EF4-FFF2-40B4-BE49-F238E27FC236}">
                <a16:creationId xmlns:a16="http://schemas.microsoft.com/office/drawing/2014/main" id="{1573D8A0-0129-4472-901D-AD592CF96D70}"/>
              </a:ext>
            </a:extLst>
          </p:cNvPr>
          <p:cNvSpPr txBox="1"/>
          <p:nvPr/>
        </p:nvSpPr>
        <p:spPr>
          <a:xfrm>
            <a:off x="1298997" y="2203365"/>
            <a:ext cx="4896000" cy="369332"/>
          </a:xfrm>
          <a:prstGeom prst="rect">
            <a:avLst/>
          </a:prstGeom>
          <a:noFill/>
        </p:spPr>
        <p:txBody>
          <a:bodyPr wrap="square" lIns="0" tIns="0" rIns="0" bIns="0" rtlCol="0">
            <a:spAutoFit/>
          </a:bodyPr>
          <a:lstStyle/>
          <a:p>
            <a:pPr lvl="0">
              <a:spcAft>
                <a:spcPts val="1200"/>
              </a:spcAft>
            </a:pPr>
            <a:r>
              <a:rPr lang="fr-CA" sz="2400" b="1" dirty="0">
                <a:solidFill>
                  <a:srgbClr val="224A68"/>
                </a:solidFill>
              </a:rPr>
              <a:t>Hiérarchie des contrôles</a:t>
            </a:r>
          </a:p>
        </p:txBody>
      </p:sp>
      <p:sp>
        <p:nvSpPr>
          <p:cNvPr id="10" name="TextBox 9">
            <a:extLst>
              <a:ext uri="{FF2B5EF4-FFF2-40B4-BE49-F238E27FC236}">
                <a16:creationId xmlns:a16="http://schemas.microsoft.com/office/drawing/2014/main" id="{7E8D7D42-F708-497C-912A-C3CACF188675}"/>
              </a:ext>
            </a:extLst>
          </p:cNvPr>
          <p:cNvSpPr txBox="1"/>
          <p:nvPr/>
        </p:nvSpPr>
        <p:spPr>
          <a:xfrm>
            <a:off x="166625" y="2923824"/>
            <a:ext cx="1044000" cy="923330"/>
          </a:xfrm>
          <a:prstGeom prst="rect">
            <a:avLst/>
          </a:prstGeom>
          <a:noFill/>
        </p:spPr>
        <p:txBody>
          <a:bodyPr wrap="square" rtlCol="0">
            <a:spAutoFit/>
          </a:bodyPr>
          <a:lstStyle/>
          <a:p>
            <a:r>
              <a:rPr lang="fr-CA" sz="5400" b="1" dirty="0">
                <a:solidFill>
                  <a:schemeClr val="tx1">
                    <a:lumMod val="50000"/>
                    <a:lumOff val="50000"/>
                  </a:schemeClr>
                </a:solidFill>
              </a:rPr>
              <a:t>02</a:t>
            </a:r>
            <a:endParaRPr lang="fr-CA" sz="2800" b="1" dirty="0">
              <a:solidFill>
                <a:schemeClr val="tx1">
                  <a:lumMod val="50000"/>
                  <a:lumOff val="50000"/>
                </a:schemeClr>
              </a:solidFill>
            </a:endParaRPr>
          </a:p>
        </p:txBody>
      </p:sp>
      <p:sp>
        <p:nvSpPr>
          <p:cNvPr id="11" name="TextBox 10">
            <a:extLst>
              <a:ext uri="{FF2B5EF4-FFF2-40B4-BE49-F238E27FC236}">
                <a16:creationId xmlns:a16="http://schemas.microsoft.com/office/drawing/2014/main" id="{BF5DE9B3-3ACB-49FB-91E9-7E12528A9A09}"/>
              </a:ext>
            </a:extLst>
          </p:cNvPr>
          <p:cNvSpPr txBox="1"/>
          <p:nvPr/>
        </p:nvSpPr>
        <p:spPr>
          <a:xfrm>
            <a:off x="1291946" y="3219794"/>
            <a:ext cx="4896000" cy="369332"/>
          </a:xfrm>
          <a:prstGeom prst="rect">
            <a:avLst/>
          </a:prstGeom>
          <a:noFill/>
        </p:spPr>
        <p:txBody>
          <a:bodyPr wrap="square" lIns="0" tIns="0" rIns="0" bIns="0" rtlCol="0">
            <a:spAutoFit/>
          </a:bodyPr>
          <a:lstStyle/>
          <a:p>
            <a:pPr lvl="0">
              <a:spcAft>
                <a:spcPts val="1200"/>
              </a:spcAft>
            </a:pPr>
            <a:r>
              <a:rPr lang="fr-CA" sz="2400" b="1" dirty="0">
                <a:solidFill>
                  <a:srgbClr val="224A68"/>
                </a:solidFill>
              </a:rPr>
              <a:t>Gestion et distribution de l’EPI</a:t>
            </a:r>
          </a:p>
        </p:txBody>
      </p:sp>
      <p:sp>
        <p:nvSpPr>
          <p:cNvPr id="16" name="TextBox 15">
            <a:extLst>
              <a:ext uri="{FF2B5EF4-FFF2-40B4-BE49-F238E27FC236}">
                <a16:creationId xmlns:a16="http://schemas.microsoft.com/office/drawing/2014/main" id="{B8FDC801-A435-48B3-9C4B-D5DD7A010907}"/>
              </a:ext>
            </a:extLst>
          </p:cNvPr>
          <p:cNvSpPr txBox="1"/>
          <p:nvPr/>
        </p:nvSpPr>
        <p:spPr>
          <a:xfrm>
            <a:off x="166625" y="3940253"/>
            <a:ext cx="1044000" cy="923330"/>
          </a:xfrm>
          <a:prstGeom prst="rect">
            <a:avLst/>
          </a:prstGeom>
          <a:noFill/>
        </p:spPr>
        <p:txBody>
          <a:bodyPr wrap="square" rtlCol="0">
            <a:spAutoFit/>
          </a:bodyPr>
          <a:lstStyle/>
          <a:p>
            <a:r>
              <a:rPr lang="fr-CA" sz="5400" b="1" dirty="0">
                <a:solidFill>
                  <a:schemeClr val="tx1">
                    <a:lumMod val="50000"/>
                    <a:lumOff val="50000"/>
                  </a:schemeClr>
                </a:solidFill>
              </a:rPr>
              <a:t>03</a:t>
            </a:r>
            <a:endParaRPr lang="fr-CA" sz="2800" b="1" dirty="0">
              <a:solidFill>
                <a:schemeClr val="tx1">
                  <a:lumMod val="50000"/>
                  <a:lumOff val="50000"/>
                </a:schemeClr>
              </a:solidFill>
            </a:endParaRPr>
          </a:p>
        </p:txBody>
      </p:sp>
      <p:sp>
        <p:nvSpPr>
          <p:cNvPr id="17" name="TextBox 16">
            <a:extLst>
              <a:ext uri="{FF2B5EF4-FFF2-40B4-BE49-F238E27FC236}">
                <a16:creationId xmlns:a16="http://schemas.microsoft.com/office/drawing/2014/main" id="{E3464664-3405-4C9E-801D-0C7DC5F9C410}"/>
              </a:ext>
            </a:extLst>
          </p:cNvPr>
          <p:cNvSpPr txBox="1"/>
          <p:nvPr/>
        </p:nvSpPr>
        <p:spPr>
          <a:xfrm>
            <a:off x="1298997" y="4236223"/>
            <a:ext cx="4896000" cy="369332"/>
          </a:xfrm>
          <a:prstGeom prst="rect">
            <a:avLst/>
          </a:prstGeom>
          <a:noFill/>
        </p:spPr>
        <p:txBody>
          <a:bodyPr wrap="square" lIns="0" tIns="0" rIns="0" bIns="0" rtlCol="0">
            <a:spAutoFit/>
          </a:bodyPr>
          <a:lstStyle/>
          <a:p>
            <a:pPr lvl="0">
              <a:spcAft>
                <a:spcPts val="1200"/>
              </a:spcAft>
            </a:pPr>
            <a:r>
              <a:rPr lang="fr-CA" sz="2400" b="1" dirty="0">
                <a:solidFill>
                  <a:srgbClr val="224A68"/>
                </a:solidFill>
              </a:rPr>
              <a:t>Approche de la gestion des risques</a:t>
            </a:r>
          </a:p>
        </p:txBody>
      </p:sp>
      <p:sp>
        <p:nvSpPr>
          <p:cNvPr id="26" name="Footer Placeholder 25">
            <a:extLst>
              <a:ext uri="{FF2B5EF4-FFF2-40B4-BE49-F238E27FC236}">
                <a16:creationId xmlns:a16="http://schemas.microsoft.com/office/drawing/2014/main" id="{DAE45478-A70A-4EBD-A8ED-B8E5A732E331}"/>
              </a:ext>
            </a:extLst>
          </p:cNvPr>
          <p:cNvSpPr>
            <a:spLocks noGrp="1"/>
          </p:cNvSpPr>
          <p:nvPr>
            <p:ph type="ftr" sz="quarter" idx="3"/>
          </p:nvPr>
        </p:nvSpPr>
        <p:spPr>
          <a:xfrm>
            <a:off x="861645" y="6276602"/>
            <a:ext cx="2518163" cy="365125"/>
          </a:xfrm>
          <a:prstGeom prst="rect">
            <a:avLst/>
          </a:prstGeom>
        </p:spPr>
        <p:txBody>
          <a:bodyPr anchor="ctr"/>
          <a:lstStyle>
            <a:defPPr>
              <a:defRPr lang="en-US"/>
            </a:defPPr>
            <a:lvl1pPr marL="0" algn="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p:txBody>
      </p:sp>
      <p:sp>
        <p:nvSpPr>
          <p:cNvPr id="27" name="Slide Number Placeholder 26">
            <a:extLst>
              <a:ext uri="{FF2B5EF4-FFF2-40B4-BE49-F238E27FC236}">
                <a16:creationId xmlns:a16="http://schemas.microsoft.com/office/drawing/2014/main" id="{50B94851-BA70-4BC4-B0C8-5A8F651E4DE0}"/>
              </a:ext>
            </a:extLst>
          </p:cNvPr>
          <p:cNvSpPr>
            <a:spLocks noGrp="1"/>
          </p:cNvSpPr>
          <p:nvPr>
            <p:ph type="sldNum" sz="quarter" idx="4"/>
          </p:nvPr>
        </p:nvSpPr>
        <p:spPr/>
        <p:txBody>
          <a:bodyPr/>
          <a:lstStyle/>
          <a:p>
            <a:fld id="{9CAA33A2-411E-8443-83D0-3263C24E97A5}" type="slidenum">
              <a:rPr lang="fr-CA" smtClean="0"/>
              <a:pPr/>
              <a:t>7</a:t>
            </a:fld>
            <a:endParaRPr lang="fr-CA" dirty="0"/>
          </a:p>
        </p:txBody>
      </p:sp>
      <p:sp>
        <p:nvSpPr>
          <p:cNvPr id="12" name="Footer Placeholder 4">
            <a:extLst>
              <a:ext uri="{FF2B5EF4-FFF2-40B4-BE49-F238E27FC236}">
                <a16:creationId xmlns:a16="http://schemas.microsoft.com/office/drawing/2014/main" id="{8B957493-D830-4A63-AFFE-FF1D26D8F68C}"/>
              </a:ext>
            </a:extLst>
          </p:cNvPr>
          <p:cNvSpPr txBox="1">
            <a:spLocks/>
          </p:cNvSpPr>
          <p:nvPr/>
        </p:nvSpPr>
        <p:spPr>
          <a:xfrm>
            <a:off x="3312919" y="6371852"/>
            <a:ext cx="2518163"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0" dirty="0" err="1">
                <a:cs typeface="Calibri"/>
              </a:rPr>
              <a:t>Low</a:t>
            </a:r>
            <a:r>
              <a:rPr lang="fr-CA" b="0" dirty="0">
                <a:cs typeface="Calibri"/>
              </a:rPr>
              <a:t> </a:t>
            </a:r>
            <a:r>
              <a:rPr lang="fr-CA" b="0" dirty="0" err="1">
                <a:cs typeface="Calibri"/>
              </a:rPr>
              <a:t>sensitivity</a:t>
            </a:r>
            <a:endParaRPr lang="fr-CA" b="0" dirty="0"/>
          </a:p>
        </p:txBody>
      </p:sp>
    </p:spTree>
    <p:extLst>
      <p:ext uri="{BB962C8B-B14F-4D97-AF65-F5344CB8AC3E}">
        <p14:creationId xmlns:p14="http://schemas.microsoft.com/office/powerpoint/2010/main" val="73777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fr-CA" smtClean="0"/>
              <a:pPr/>
              <a:t>8</a:t>
            </a:fld>
            <a:endParaRPr lang="fr-CA" dirty="0"/>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284634" y="216273"/>
            <a:ext cx="8490473" cy="777218"/>
          </a:xfrm>
        </p:spPr>
        <p:txBody>
          <a:bodyPr>
            <a:noAutofit/>
          </a:bodyPr>
          <a:lstStyle/>
          <a:p>
            <a:r>
              <a:rPr lang="fr-CA" dirty="0">
                <a:latin typeface="Calibri"/>
                <a:cs typeface="Calibri"/>
              </a:rPr>
              <a:t>Hiérarchie des contrôles</a:t>
            </a:r>
            <a:endParaRPr lang="fr-CA" dirty="0"/>
          </a:p>
        </p:txBody>
      </p:sp>
      <p:grpSp>
        <p:nvGrpSpPr>
          <p:cNvPr id="11" name="Google Shape;102;p18">
            <a:extLst>
              <a:ext uri="{FF2B5EF4-FFF2-40B4-BE49-F238E27FC236}">
                <a16:creationId xmlns:a16="http://schemas.microsoft.com/office/drawing/2014/main" id="{15C109D6-F7B9-44ED-B307-0094067A8F3E}"/>
              </a:ext>
            </a:extLst>
          </p:cNvPr>
          <p:cNvGrpSpPr/>
          <p:nvPr/>
        </p:nvGrpSpPr>
        <p:grpSpPr>
          <a:xfrm>
            <a:off x="127050" y="2692720"/>
            <a:ext cx="4225930" cy="3633757"/>
            <a:chOff x="1135907" y="1518160"/>
            <a:chExt cx="2781000" cy="2812467"/>
          </a:xfrm>
        </p:grpSpPr>
        <p:sp>
          <p:nvSpPr>
            <p:cNvPr id="12" name="Google Shape;103;p18">
              <a:extLst>
                <a:ext uri="{FF2B5EF4-FFF2-40B4-BE49-F238E27FC236}">
                  <a16:creationId xmlns:a16="http://schemas.microsoft.com/office/drawing/2014/main" id="{20581ED7-1E12-427C-B5E2-414D854EB544}"/>
                </a:ext>
              </a:extLst>
            </p:cNvPr>
            <p:cNvSpPr/>
            <p:nvPr/>
          </p:nvSpPr>
          <p:spPr>
            <a:xfrm rot="10800000" flipH="1">
              <a:off x="1135907" y="1518160"/>
              <a:ext cx="2781000" cy="444003"/>
            </a:xfrm>
            <a:prstGeom prst="trapezoid">
              <a:avLst>
                <a:gd name="adj" fmla="val 59752"/>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lang="fr-CA" sz="1400" kern="0" dirty="0">
                <a:solidFill>
                  <a:srgbClr val="000000"/>
                </a:solidFill>
                <a:latin typeface="Calibri"/>
                <a:ea typeface="Calibri"/>
                <a:cs typeface="Calibri"/>
                <a:sym typeface="Calibri"/>
              </a:endParaRPr>
            </a:p>
          </p:txBody>
        </p:sp>
        <p:sp>
          <p:nvSpPr>
            <p:cNvPr id="13" name="Google Shape;104;p18">
              <a:extLst>
                <a:ext uri="{FF2B5EF4-FFF2-40B4-BE49-F238E27FC236}">
                  <a16:creationId xmlns:a16="http://schemas.microsoft.com/office/drawing/2014/main" id="{B1B57A51-AB0C-44AA-8AE0-7D1BBCF7594F}"/>
                </a:ext>
              </a:extLst>
            </p:cNvPr>
            <p:cNvSpPr/>
            <p:nvPr/>
          </p:nvSpPr>
          <p:spPr>
            <a:xfrm rot="10800000" flipH="1">
              <a:off x="1395153" y="2034150"/>
              <a:ext cx="2262509" cy="378635"/>
            </a:xfrm>
            <a:prstGeom prst="trapezoid">
              <a:avLst>
                <a:gd name="adj" fmla="val 59752"/>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lang="fr-CA" sz="1400" kern="0" dirty="0">
                <a:solidFill>
                  <a:srgbClr val="000000"/>
                </a:solidFill>
                <a:latin typeface="Calibri"/>
                <a:ea typeface="Calibri"/>
                <a:cs typeface="Calibri"/>
                <a:sym typeface="Calibri"/>
              </a:endParaRPr>
            </a:p>
          </p:txBody>
        </p:sp>
        <p:sp>
          <p:nvSpPr>
            <p:cNvPr id="14" name="Google Shape;105;p18">
              <a:extLst>
                <a:ext uri="{FF2B5EF4-FFF2-40B4-BE49-F238E27FC236}">
                  <a16:creationId xmlns:a16="http://schemas.microsoft.com/office/drawing/2014/main" id="{0EAB3226-70C8-4D8A-A433-6BF72B814D1B}"/>
                </a:ext>
              </a:extLst>
            </p:cNvPr>
            <p:cNvSpPr/>
            <p:nvPr/>
          </p:nvSpPr>
          <p:spPr>
            <a:xfrm rot="10800000" flipH="1">
              <a:off x="1603118" y="2496902"/>
              <a:ext cx="1846578" cy="434857"/>
            </a:xfrm>
            <a:prstGeom prst="trapezoid">
              <a:avLst>
                <a:gd name="adj" fmla="val 57940"/>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lang="fr-CA" sz="1400" kern="0" dirty="0">
                <a:solidFill>
                  <a:srgbClr val="000000"/>
                </a:solidFill>
                <a:latin typeface="Calibri"/>
                <a:ea typeface="Calibri"/>
                <a:cs typeface="Calibri"/>
                <a:sym typeface="Calibri"/>
              </a:endParaRPr>
            </a:p>
          </p:txBody>
        </p:sp>
        <p:sp>
          <p:nvSpPr>
            <p:cNvPr id="15" name="Google Shape;106;p18">
              <a:extLst>
                <a:ext uri="{FF2B5EF4-FFF2-40B4-BE49-F238E27FC236}">
                  <a16:creationId xmlns:a16="http://schemas.microsoft.com/office/drawing/2014/main" id="{375D8F8D-3D59-472A-AC3B-DE69B7CB5D2F}"/>
                </a:ext>
              </a:extLst>
            </p:cNvPr>
            <p:cNvSpPr/>
            <p:nvPr/>
          </p:nvSpPr>
          <p:spPr>
            <a:xfrm rot="10800000" flipH="1">
              <a:off x="1861791" y="3015877"/>
              <a:ext cx="1329234" cy="645574"/>
            </a:xfrm>
            <a:prstGeom prst="trapezoid">
              <a:avLst>
                <a:gd name="adj" fmla="val 5922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lang="fr-CA" sz="1400" kern="0" dirty="0">
                <a:solidFill>
                  <a:srgbClr val="000000"/>
                </a:solidFill>
                <a:latin typeface="Calibri"/>
                <a:ea typeface="Calibri"/>
                <a:cs typeface="Calibri"/>
                <a:sym typeface="Calibri"/>
              </a:endParaRPr>
            </a:p>
          </p:txBody>
        </p:sp>
        <p:sp>
          <p:nvSpPr>
            <p:cNvPr id="16" name="Google Shape;107;p18">
              <a:extLst>
                <a:ext uri="{FF2B5EF4-FFF2-40B4-BE49-F238E27FC236}">
                  <a16:creationId xmlns:a16="http://schemas.microsoft.com/office/drawing/2014/main" id="{591C5734-F0F3-4B01-9C07-FAE94B2D7FA9}"/>
                </a:ext>
              </a:extLst>
            </p:cNvPr>
            <p:cNvSpPr/>
            <p:nvPr/>
          </p:nvSpPr>
          <p:spPr>
            <a:xfrm rot="10800000" flipH="1">
              <a:off x="2246991" y="3717561"/>
              <a:ext cx="558835" cy="613066"/>
            </a:xfrm>
            <a:prstGeom prst="triangle">
              <a:avLst>
                <a:gd name="adj" fmla="val 5043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lang="fr-CA" sz="1400" kern="0" dirty="0">
                <a:solidFill>
                  <a:srgbClr val="000000"/>
                </a:solidFill>
                <a:latin typeface="Calibri"/>
                <a:ea typeface="Calibri"/>
                <a:cs typeface="Calibri"/>
                <a:sym typeface="Calibri"/>
              </a:endParaRPr>
            </a:p>
          </p:txBody>
        </p:sp>
        <p:sp>
          <p:nvSpPr>
            <p:cNvPr id="17" name="Google Shape;108;p18">
              <a:extLst>
                <a:ext uri="{FF2B5EF4-FFF2-40B4-BE49-F238E27FC236}">
                  <a16:creationId xmlns:a16="http://schemas.microsoft.com/office/drawing/2014/main" id="{5BD8D086-7D71-4B18-8123-1779A5B51801}"/>
                </a:ext>
              </a:extLst>
            </p:cNvPr>
            <p:cNvSpPr txBox="1"/>
            <p:nvPr/>
          </p:nvSpPr>
          <p:spPr>
            <a:xfrm>
              <a:off x="1786984" y="1591510"/>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600" b="1" kern="0" dirty="0">
                  <a:solidFill>
                    <a:srgbClr val="FFFFFF"/>
                  </a:solidFill>
                  <a:latin typeface="Calibri"/>
                  <a:ea typeface="Calibri"/>
                  <a:cs typeface="Calibri"/>
                  <a:sym typeface="Calibri"/>
                </a:rPr>
                <a:t>Élimination</a:t>
              </a:r>
            </a:p>
          </p:txBody>
        </p:sp>
        <p:sp>
          <p:nvSpPr>
            <p:cNvPr id="18" name="Google Shape;109;p18">
              <a:extLst>
                <a:ext uri="{FF2B5EF4-FFF2-40B4-BE49-F238E27FC236}">
                  <a16:creationId xmlns:a16="http://schemas.microsoft.com/office/drawing/2014/main" id="{241F825E-6535-4F99-990F-C827EADE25F5}"/>
                </a:ext>
              </a:extLst>
            </p:cNvPr>
            <p:cNvSpPr txBox="1"/>
            <p:nvPr/>
          </p:nvSpPr>
          <p:spPr>
            <a:xfrm>
              <a:off x="1786984" y="2092400"/>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600" b="1" strike="sngStrike" kern="0" dirty="0">
                  <a:solidFill>
                    <a:srgbClr val="FFFFFF"/>
                  </a:solidFill>
                  <a:latin typeface="Calibri"/>
                  <a:ea typeface="Calibri"/>
                  <a:cs typeface="Calibri"/>
                  <a:sym typeface="Calibri"/>
                </a:rPr>
                <a:t>Substitution</a:t>
              </a:r>
            </a:p>
          </p:txBody>
        </p:sp>
        <p:sp>
          <p:nvSpPr>
            <p:cNvPr id="19" name="Google Shape;110;p18">
              <a:extLst>
                <a:ext uri="{FF2B5EF4-FFF2-40B4-BE49-F238E27FC236}">
                  <a16:creationId xmlns:a16="http://schemas.microsoft.com/office/drawing/2014/main" id="{94455C1D-3DE2-48E0-97DD-1D43F4CDB099}"/>
                </a:ext>
              </a:extLst>
            </p:cNvPr>
            <p:cNvSpPr txBox="1"/>
            <p:nvPr/>
          </p:nvSpPr>
          <p:spPr>
            <a:xfrm>
              <a:off x="1786984" y="2558443"/>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600" b="1" kern="0" dirty="0">
                  <a:solidFill>
                    <a:srgbClr val="FFFFFF"/>
                  </a:solidFill>
                  <a:latin typeface="Calibri"/>
                  <a:ea typeface="Calibri"/>
                  <a:cs typeface="Calibri"/>
                  <a:sym typeface="Calibri"/>
                </a:rPr>
                <a:t>Ingénierie</a:t>
              </a:r>
            </a:p>
          </p:txBody>
        </p:sp>
        <p:sp>
          <p:nvSpPr>
            <p:cNvPr id="20" name="Google Shape;111;p18">
              <a:extLst>
                <a:ext uri="{FF2B5EF4-FFF2-40B4-BE49-F238E27FC236}">
                  <a16:creationId xmlns:a16="http://schemas.microsoft.com/office/drawing/2014/main" id="{8786C930-3A36-4A00-BC67-AA3F13EEA7B6}"/>
                </a:ext>
              </a:extLst>
            </p:cNvPr>
            <p:cNvSpPr txBox="1"/>
            <p:nvPr/>
          </p:nvSpPr>
          <p:spPr>
            <a:xfrm>
              <a:off x="1786984" y="3181115"/>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600" b="1" kern="0" dirty="0">
                  <a:solidFill>
                    <a:srgbClr val="000000"/>
                  </a:solidFill>
                  <a:latin typeface="Calibri"/>
                  <a:ea typeface="Calibri"/>
                  <a:cs typeface="Calibri"/>
                  <a:sym typeface="Calibri"/>
                </a:rPr>
                <a:t>Processus</a:t>
              </a:r>
            </a:p>
            <a:p>
              <a:pPr algn="ctr" defTabSz="914378">
                <a:buClr>
                  <a:srgbClr val="000000"/>
                </a:buClr>
              </a:pPr>
              <a:r>
                <a:rPr lang="fr-CA" sz="1600" b="1" kern="0" dirty="0">
                  <a:solidFill>
                    <a:srgbClr val="000000"/>
                  </a:solidFill>
                  <a:latin typeface="Calibri"/>
                  <a:ea typeface="Calibri"/>
                  <a:cs typeface="Calibri"/>
                  <a:sym typeface="Calibri"/>
                </a:rPr>
                <a:t>administratif</a:t>
              </a:r>
            </a:p>
          </p:txBody>
        </p:sp>
        <p:sp>
          <p:nvSpPr>
            <p:cNvPr id="21" name="Google Shape;112;p18">
              <a:extLst>
                <a:ext uri="{FF2B5EF4-FFF2-40B4-BE49-F238E27FC236}">
                  <a16:creationId xmlns:a16="http://schemas.microsoft.com/office/drawing/2014/main" id="{E1C10A9C-18C0-4FFE-AB34-2F10B8C02DAB}"/>
                </a:ext>
              </a:extLst>
            </p:cNvPr>
            <p:cNvSpPr txBox="1"/>
            <p:nvPr/>
          </p:nvSpPr>
          <p:spPr>
            <a:xfrm>
              <a:off x="1786984" y="3786638"/>
              <a:ext cx="1525500" cy="2739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600" b="1" kern="0" dirty="0">
                  <a:solidFill>
                    <a:srgbClr val="000000"/>
                  </a:solidFill>
                  <a:latin typeface="Calibri"/>
                  <a:ea typeface="Calibri"/>
                  <a:cs typeface="Calibri"/>
                  <a:sym typeface="Calibri"/>
                </a:rPr>
                <a:t>EPI</a:t>
              </a:r>
            </a:p>
          </p:txBody>
        </p:sp>
      </p:grpSp>
      <p:sp>
        <p:nvSpPr>
          <p:cNvPr id="28" name="Google Shape;120;p18">
            <a:extLst>
              <a:ext uri="{FF2B5EF4-FFF2-40B4-BE49-F238E27FC236}">
                <a16:creationId xmlns:a16="http://schemas.microsoft.com/office/drawing/2014/main" id="{7E384183-32F2-4212-9496-D89C52CA4172}"/>
              </a:ext>
            </a:extLst>
          </p:cNvPr>
          <p:cNvSpPr txBox="1"/>
          <p:nvPr/>
        </p:nvSpPr>
        <p:spPr>
          <a:xfrm>
            <a:off x="4172372" y="2860926"/>
            <a:ext cx="1224000" cy="360000"/>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200" b="1" kern="0" dirty="0">
                <a:solidFill>
                  <a:srgbClr val="000000"/>
                </a:solidFill>
                <a:latin typeface="Calibri"/>
                <a:ea typeface="Calibri"/>
                <a:cs typeface="Calibri"/>
                <a:sym typeface="Calibri"/>
              </a:rPr>
              <a:t>Retirer le risque</a:t>
            </a:r>
          </a:p>
        </p:txBody>
      </p:sp>
      <p:sp>
        <p:nvSpPr>
          <p:cNvPr id="29" name="Google Shape;121;p18">
            <a:extLst>
              <a:ext uri="{FF2B5EF4-FFF2-40B4-BE49-F238E27FC236}">
                <a16:creationId xmlns:a16="http://schemas.microsoft.com/office/drawing/2014/main" id="{03F25112-84B9-466E-9867-27E3805F27C3}"/>
              </a:ext>
            </a:extLst>
          </p:cNvPr>
          <p:cNvSpPr txBox="1"/>
          <p:nvPr/>
        </p:nvSpPr>
        <p:spPr>
          <a:xfrm>
            <a:off x="3810518" y="3489436"/>
            <a:ext cx="1260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200" b="1" strike="sngStrike" kern="0" dirty="0">
                <a:solidFill>
                  <a:srgbClr val="000000"/>
                </a:solidFill>
                <a:latin typeface="Calibri"/>
                <a:ea typeface="Calibri"/>
                <a:cs typeface="Calibri"/>
                <a:sym typeface="Calibri"/>
              </a:rPr>
              <a:t>Remplacer le risque</a:t>
            </a:r>
          </a:p>
        </p:txBody>
      </p:sp>
      <p:sp>
        <p:nvSpPr>
          <p:cNvPr id="30" name="Google Shape;122;p18">
            <a:extLst>
              <a:ext uri="{FF2B5EF4-FFF2-40B4-BE49-F238E27FC236}">
                <a16:creationId xmlns:a16="http://schemas.microsoft.com/office/drawing/2014/main" id="{11C8760D-0E87-49AD-866D-081D3ACBA1CC}"/>
              </a:ext>
            </a:extLst>
          </p:cNvPr>
          <p:cNvSpPr txBox="1"/>
          <p:nvPr/>
        </p:nvSpPr>
        <p:spPr>
          <a:xfrm>
            <a:off x="3504727" y="4108868"/>
            <a:ext cx="1440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200" b="1" kern="0" dirty="0">
                <a:solidFill>
                  <a:srgbClr val="000000"/>
                </a:solidFill>
                <a:latin typeface="Calibri"/>
                <a:ea typeface="Calibri"/>
                <a:cs typeface="Calibri"/>
                <a:sym typeface="Calibri"/>
              </a:rPr>
              <a:t>Isoler les gens du risque</a:t>
            </a:r>
          </a:p>
        </p:txBody>
      </p:sp>
      <p:sp>
        <p:nvSpPr>
          <p:cNvPr id="31" name="Google Shape;123;p18">
            <a:extLst>
              <a:ext uri="{FF2B5EF4-FFF2-40B4-BE49-F238E27FC236}">
                <a16:creationId xmlns:a16="http://schemas.microsoft.com/office/drawing/2014/main" id="{D9EE31DA-AA6E-4D01-874D-8AF0884EDD81}"/>
              </a:ext>
            </a:extLst>
          </p:cNvPr>
          <p:cNvSpPr txBox="1"/>
          <p:nvPr/>
        </p:nvSpPr>
        <p:spPr>
          <a:xfrm>
            <a:off x="3002087" y="4922088"/>
            <a:ext cx="1224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200" b="1" kern="0" dirty="0">
                <a:solidFill>
                  <a:srgbClr val="000000"/>
                </a:solidFill>
                <a:latin typeface="Calibri"/>
                <a:ea typeface="Calibri"/>
                <a:cs typeface="Calibri"/>
                <a:sym typeface="Calibri"/>
              </a:rPr>
              <a:t>Changer le comportement</a:t>
            </a:r>
          </a:p>
        </p:txBody>
      </p:sp>
      <p:sp>
        <p:nvSpPr>
          <p:cNvPr id="32" name="Google Shape;124;p18">
            <a:extLst>
              <a:ext uri="{FF2B5EF4-FFF2-40B4-BE49-F238E27FC236}">
                <a16:creationId xmlns:a16="http://schemas.microsoft.com/office/drawing/2014/main" id="{BBEE7361-1484-4298-872E-E1A816B8CAEE}"/>
              </a:ext>
            </a:extLst>
          </p:cNvPr>
          <p:cNvSpPr txBox="1"/>
          <p:nvPr/>
        </p:nvSpPr>
        <p:spPr>
          <a:xfrm>
            <a:off x="2508211" y="5669456"/>
            <a:ext cx="1800000" cy="353955"/>
          </a:xfrm>
          <a:prstGeom prst="rect">
            <a:avLst/>
          </a:prstGeom>
          <a:noFill/>
          <a:ln>
            <a:noFill/>
          </a:ln>
        </p:spPr>
        <p:txBody>
          <a:bodyPr spcFirstLastPara="1" wrap="square" lIns="91425" tIns="91425" rIns="91425" bIns="91425" anchor="ctr" anchorCtr="0">
            <a:noAutofit/>
          </a:bodyPr>
          <a:lstStyle/>
          <a:p>
            <a:pPr algn="ctr" defTabSz="914378">
              <a:buClr>
                <a:srgbClr val="000000"/>
              </a:buClr>
            </a:pPr>
            <a:r>
              <a:rPr lang="fr-CA" sz="1200" b="1" kern="0" dirty="0">
                <a:solidFill>
                  <a:srgbClr val="C00000"/>
                </a:solidFill>
                <a:latin typeface="Calibri"/>
                <a:ea typeface="Calibri"/>
                <a:cs typeface="Calibri"/>
                <a:sym typeface="Calibri"/>
              </a:rPr>
              <a:t>Utiliser l’équipement de protection individuelle</a:t>
            </a:r>
          </a:p>
        </p:txBody>
      </p:sp>
      <p:graphicFrame>
        <p:nvGraphicFramePr>
          <p:cNvPr id="33" name="Google Shape;125;p18">
            <a:extLst>
              <a:ext uri="{FF2B5EF4-FFF2-40B4-BE49-F238E27FC236}">
                <a16:creationId xmlns:a16="http://schemas.microsoft.com/office/drawing/2014/main" id="{801E483C-3B86-4C79-9069-1609CF8AA4AC}"/>
              </a:ext>
            </a:extLst>
          </p:cNvPr>
          <p:cNvGraphicFramePr/>
          <p:nvPr>
            <p:extLst>
              <p:ext uri="{D42A27DB-BD31-4B8C-83A1-F6EECF244321}">
                <p14:modId xmlns:p14="http://schemas.microsoft.com/office/powerpoint/2010/main" val="187146778"/>
              </p:ext>
            </p:extLst>
          </p:nvPr>
        </p:nvGraphicFramePr>
        <p:xfrm>
          <a:off x="322066" y="1949464"/>
          <a:ext cx="4104000" cy="654985"/>
        </p:xfrm>
        <a:graphic>
          <a:graphicData uri="http://schemas.openxmlformats.org/drawingml/2006/table">
            <a:tbl>
              <a:tblPr>
                <a:noFill/>
              </a:tblPr>
              <a:tblGrid>
                <a:gridCol w="4104000">
                  <a:extLst>
                    <a:ext uri="{9D8B030D-6E8A-4147-A177-3AD203B41FA5}">
                      <a16:colId xmlns:a16="http://schemas.microsoft.com/office/drawing/2014/main" val="20000"/>
                    </a:ext>
                  </a:extLst>
                </a:gridCol>
              </a:tblGrid>
              <a:tr h="654985">
                <a:tc>
                  <a:txBody>
                    <a:bodyPr/>
                    <a:lstStyle/>
                    <a:p>
                      <a:pPr marL="0" marR="0" lvl="0" indent="0" algn="ctr" rtl="0">
                        <a:lnSpc>
                          <a:spcPct val="100000"/>
                        </a:lnSpc>
                        <a:spcBef>
                          <a:spcPts val="0"/>
                        </a:spcBef>
                        <a:spcAft>
                          <a:spcPts val="0"/>
                        </a:spcAft>
                        <a:buClr>
                          <a:srgbClr val="000000"/>
                        </a:buClr>
                        <a:buSzPts val="1100"/>
                        <a:buFont typeface="Arial"/>
                        <a:buNone/>
                      </a:pPr>
                      <a:r>
                        <a:rPr lang="fr-CA" sz="1400" b="1" noProof="0" dirty="0">
                          <a:latin typeface="+mn-lt"/>
                          <a:ea typeface="Calibri"/>
                          <a:cs typeface="Calibri"/>
                          <a:sym typeface="Calibri"/>
                        </a:rPr>
                        <a:t>National Institute of </a:t>
                      </a:r>
                      <a:r>
                        <a:rPr lang="fr-CA" sz="1400" b="1" noProof="0" dirty="0" err="1">
                          <a:latin typeface="+mn-lt"/>
                          <a:ea typeface="Calibri"/>
                          <a:cs typeface="Calibri"/>
                          <a:sym typeface="Calibri"/>
                        </a:rPr>
                        <a:t>Occupational</a:t>
                      </a:r>
                      <a:r>
                        <a:rPr lang="fr-CA" sz="1400" b="1" noProof="0" dirty="0">
                          <a:latin typeface="+mn-lt"/>
                          <a:ea typeface="Calibri"/>
                          <a:cs typeface="Calibri"/>
                          <a:sym typeface="Calibri"/>
                        </a:rPr>
                        <a:t> </a:t>
                      </a:r>
                      <a:r>
                        <a:rPr lang="fr-CA" sz="1400" b="1" noProof="0" dirty="0" err="1">
                          <a:latin typeface="+mn-lt"/>
                          <a:ea typeface="Calibri"/>
                          <a:cs typeface="Calibri"/>
                          <a:sym typeface="Calibri"/>
                        </a:rPr>
                        <a:t>Safety</a:t>
                      </a:r>
                      <a:r>
                        <a:rPr lang="fr-CA" sz="1400" b="1" noProof="0" dirty="0">
                          <a:latin typeface="+mn-lt"/>
                          <a:ea typeface="Calibri"/>
                          <a:cs typeface="Calibri"/>
                          <a:sym typeface="Calibri"/>
                        </a:rPr>
                        <a:t> and </a:t>
                      </a:r>
                      <a:r>
                        <a:rPr lang="fr-CA" sz="1400" b="1" noProof="0" dirty="0" err="1">
                          <a:latin typeface="+mn-lt"/>
                          <a:ea typeface="Calibri"/>
                          <a:cs typeface="Calibri"/>
                          <a:sym typeface="Calibri"/>
                        </a:rPr>
                        <a:t>Health</a:t>
                      </a:r>
                      <a:r>
                        <a:rPr lang="fr-CA" sz="1400" b="1" noProof="0" dirty="0">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1100"/>
                        <a:buFont typeface="Arial"/>
                        <a:buNone/>
                      </a:pPr>
                      <a:r>
                        <a:rPr lang="fr-CA" sz="1400" b="1" noProof="0" dirty="0">
                          <a:latin typeface="Calibri"/>
                          <a:ea typeface="Calibri"/>
                          <a:cs typeface="Calibri"/>
                          <a:sym typeface="Calibri"/>
                        </a:rPr>
                        <a:t>Hiérarchie des contrôles</a:t>
                      </a:r>
                      <a:endParaRPr lang="fr-CA" sz="1400" b="1" u="none" strike="noStrike" cap="none" noProof="0" dirty="0">
                        <a:latin typeface="Calibri"/>
                        <a:ea typeface="Calibri"/>
                        <a:cs typeface="Calibri"/>
                        <a:sym typeface="Calibri"/>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 name="Google Shape;126;p18">
            <a:extLst>
              <a:ext uri="{FF2B5EF4-FFF2-40B4-BE49-F238E27FC236}">
                <a16:creationId xmlns:a16="http://schemas.microsoft.com/office/drawing/2014/main" id="{B2BE7708-6AF5-4254-B283-E472A9E5CADC}"/>
              </a:ext>
            </a:extLst>
          </p:cNvPr>
          <p:cNvSpPr/>
          <p:nvPr/>
        </p:nvSpPr>
        <p:spPr>
          <a:xfrm>
            <a:off x="5549941" y="2684096"/>
            <a:ext cx="3538800" cy="927784"/>
          </a:xfrm>
          <a:prstGeom prst="rect">
            <a:avLst/>
          </a:prstGeom>
          <a:noFill/>
          <a:ln w="9525" cap="flat" cmpd="sng">
            <a:solidFill>
              <a:schemeClr val="dk2"/>
            </a:solidFill>
            <a:prstDash val="dot"/>
            <a:round/>
            <a:headEnd type="none" w="sm" len="sm"/>
            <a:tailEnd type="none" w="sm" len="sm"/>
          </a:ln>
        </p:spPr>
        <p:txBody>
          <a:bodyPr spcFirstLastPara="1" wrap="square" lIns="36000" tIns="36000" rIns="36000" bIns="36000" anchor="ctr" anchorCtr="0">
            <a:noAutofit/>
          </a:bodyPr>
          <a:lstStyle/>
          <a:p>
            <a:pPr marL="171450" indent="-171450" defTabSz="914378">
              <a:buClr>
                <a:srgbClr val="000000"/>
              </a:buClr>
              <a:buFont typeface="Arial" panose="020B0604020202020204" pitchFamily="34" charset="0"/>
              <a:buChar char="•"/>
            </a:pPr>
            <a:r>
              <a:rPr lang="fr-CA" sz="1200" kern="0" dirty="0">
                <a:solidFill>
                  <a:srgbClr val="000000"/>
                </a:solidFill>
                <a:latin typeface="Calibri"/>
                <a:ea typeface="Calibri"/>
                <a:cs typeface="Calibri"/>
                <a:sym typeface="Calibri"/>
              </a:rPr>
              <a:t>Approches virtuelles (p. ex. évaluations des risques; évaluations diagnostiques; counseling)</a:t>
            </a:r>
          </a:p>
          <a:p>
            <a:pPr marL="171450" indent="-171450" defTabSz="914378">
              <a:buClr>
                <a:srgbClr val="000000"/>
              </a:buClr>
              <a:buFont typeface="Arial" panose="020B0604020202020204" pitchFamily="34" charset="0"/>
              <a:buChar char="•"/>
            </a:pPr>
            <a:r>
              <a:rPr lang="fr-CA" sz="1200" kern="0" dirty="0">
                <a:solidFill>
                  <a:srgbClr val="000000"/>
                </a:solidFill>
                <a:latin typeface="Calibri"/>
                <a:ea typeface="Calibri"/>
                <a:cs typeface="Calibri"/>
                <a:sym typeface="Calibri"/>
              </a:rPr>
              <a:t>Fin des programmes de jour et des activités communautaires</a:t>
            </a:r>
          </a:p>
          <a:p>
            <a:pPr marL="171450" indent="-171450" defTabSz="914378">
              <a:buClr>
                <a:srgbClr val="000000"/>
              </a:buClr>
              <a:buFont typeface="Arial" panose="020B0604020202020204" pitchFamily="34" charset="0"/>
              <a:buChar char="•"/>
            </a:pPr>
            <a:r>
              <a:rPr lang="fr-CA" sz="1200" kern="0" dirty="0">
                <a:solidFill>
                  <a:srgbClr val="000000"/>
                </a:solidFill>
                <a:latin typeface="Calibri"/>
                <a:ea typeface="Calibri"/>
                <a:cs typeface="Calibri"/>
                <a:sym typeface="Calibri"/>
              </a:rPr>
              <a:t>Travail à domicile</a:t>
            </a:r>
          </a:p>
        </p:txBody>
      </p:sp>
      <p:sp>
        <p:nvSpPr>
          <p:cNvPr id="35" name="Google Shape;127;p18">
            <a:extLst>
              <a:ext uri="{FF2B5EF4-FFF2-40B4-BE49-F238E27FC236}">
                <a16:creationId xmlns:a16="http://schemas.microsoft.com/office/drawing/2014/main" id="{14FA3EA7-BF25-4FCC-A19E-561AEFD51796}"/>
              </a:ext>
            </a:extLst>
          </p:cNvPr>
          <p:cNvSpPr/>
          <p:nvPr/>
        </p:nvSpPr>
        <p:spPr>
          <a:xfrm>
            <a:off x="5548257" y="4462822"/>
            <a:ext cx="3538800" cy="1155127"/>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171450" indent="-171450" defTabSz="914378">
              <a:buClr>
                <a:srgbClr val="000000"/>
              </a:buClr>
              <a:buFont typeface="Arial" panose="020B0604020202020204" pitchFamily="34" charset="0"/>
              <a:buChar char="•"/>
            </a:pPr>
            <a:r>
              <a:rPr lang="fr-CA" sz="1200" kern="0" dirty="0">
                <a:solidFill>
                  <a:srgbClr val="000000"/>
                </a:solidFill>
                <a:latin typeface="Calibri"/>
                <a:ea typeface="Calibri"/>
                <a:cs typeface="Calibri"/>
                <a:sym typeface="Calibri"/>
              </a:rPr>
              <a:t>Mesures de distanciation aux établissements; formation de cohortes</a:t>
            </a:r>
          </a:p>
          <a:p>
            <a:pPr marL="171450" indent="-171450" defTabSz="914378">
              <a:buClr>
                <a:srgbClr val="000000"/>
              </a:buClr>
              <a:buFont typeface="Arial" panose="020B0604020202020204" pitchFamily="34" charset="0"/>
              <a:buChar char="•"/>
            </a:pPr>
            <a:r>
              <a:rPr lang="fr-CA" sz="1200" kern="0" dirty="0">
                <a:solidFill>
                  <a:srgbClr val="000000"/>
                </a:solidFill>
                <a:latin typeface="Calibri"/>
                <a:ea typeface="Calibri"/>
                <a:cs typeface="Calibri"/>
                <a:sym typeface="Calibri"/>
              </a:rPr>
              <a:t>Lavage des mains et mesures d’hygiène</a:t>
            </a:r>
          </a:p>
          <a:p>
            <a:pPr marL="171450" indent="-171450" defTabSz="914378">
              <a:buClr>
                <a:srgbClr val="000000"/>
              </a:buClr>
              <a:buFont typeface="Arial" panose="020B0604020202020204" pitchFamily="34" charset="0"/>
              <a:buChar char="•"/>
            </a:pPr>
            <a:r>
              <a:rPr lang="fr-CA" sz="1200" kern="0" dirty="0">
                <a:solidFill>
                  <a:srgbClr val="000000"/>
                </a:solidFill>
                <a:ea typeface="Calibri"/>
                <a:cs typeface="Calibri"/>
                <a:sym typeface="Calibri"/>
              </a:rPr>
              <a:t>Règles pour l’admission des résidents, changements liés à la dotation, dépistage</a:t>
            </a:r>
          </a:p>
          <a:p>
            <a:pPr marL="171450" indent="-171450" defTabSz="914378">
              <a:buClr>
                <a:srgbClr val="000000"/>
              </a:buClr>
              <a:buFont typeface="Arial" panose="020B0604020202020204" pitchFamily="34" charset="0"/>
              <a:buChar char="•"/>
            </a:pPr>
            <a:r>
              <a:rPr lang="fr-CA" sz="1200" kern="0" dirty="0">
                <a:solidFill>
                  <a:srgbClr val="000000"/>
                </a:solidFill>
                <a:ea typeface="Calibri"/>
                <a:cs typeface="Calibri"/>
                <a:sym typeface="Calibri"/>
              </a:rPr>
              <a:t>Formation, signalisation</a:t>
            </a:r>
          </a:p>
        </p:txBody>
      </p:sp>
      <p:sp>
        <p:nvSpPr>
          <p:cNvPr id="36" name="Google Shape;128;p18">
            <a:extLst>
              <a:ext uri="{FF2B5EF4-FFF2-40B4-BE49-F238E27FC236}">
                <a16:creationId xmlns:a16="http://schemas.microsoft.com/office/drawing/2014/main" id="{567DB8D3-A389-4D6D-845A-C3AE40C41724}"/>
              </a:ext>
            </a:extLst>
          </p:cNvPr>
          <p:cNvSpPr/>
          <p:nvPr/>
        </p:nvSpPr>
        <p:spPr>
          <a:xfrm>
            <a:off x="5549941" y="3954971"/>
            <a:ext cx="3537116" cy="466693"/>
          </a:xfrm>
          <a:prstGeom prst="rect">
            <a:avLst/>
          </a:prstGeom>
          <a:noFill/>
          <a:ln w="9525" cap="flat" cmpd="sng">
            <a:solidFill>
              <a:schemeClr val="dk2"/>
            </a:solidFill>
            <a:prstDash val="dot"/>
            <a:round/>
            <a:headEnd type="none" w="sm" len="sm"/>
            <a:tailEnd type="none" w="sm" len="sm"/>
          </a:ln>
        </p:spPr>
        <p:txBody>
          <a:bodyPr spcFirstLastPara="1" wrap="square" lIns="91425" tIns="91425" rIns="0" bIns="91425" anchor="ctr" anchorCtr="0">
            <a:noAutofit/>
          </a:bodyPr>
          <a:lstStyle/>
          <a:p>
            <a:pPr marL="171450" indent="-171450" defTabSz="914378">
              <a:buClr>
                <a:srgbClr val="000000"/>
              </a:buClr>
              <a:buFont typeface="Arial" panose="020B0604020202020204" pitchFamily="34" charset="0"/>
              <a:buChar char="•"/>
            </a:pPr>
            <a:r>
              <a:rPr lang="fr-CA" sz="1200" kern="0" dirty="0">
                <a:solidFill>
                  <a:srgbClr val="000000"/>
                </a:solidFill>
                <a:latin typeface="Calibri"/>
                <a:ea typeface="Calibri"/>
                <a:cs typeface="Calibri"/>
                <a:sym typeface="Calibri"/>
              </a:rPr>
              <a:t>Écrans de plexiglas aux comptoirs du </a:t>
            </a:r>
            <a:r>
              <a:rPr lang="fr-CA" sz="1200" kern="0" dirty="0" err="1">
                <a:solidFill>
                  <a:srgbClr val="000000"/>
                </a:solidFill>
                <a:latin typeface="Calibri"/>
                <a:ea typeface="Calibri"/>
                <a:cs typeface="Calibri"/>
                <a:sym typeface="Calibri"/>
              </a:rPr>
              <a:t>POSPH</a:t>
            </a:r>
            <a:r>
              <a:rPr lang="fr-CA" sz="1200" kern="0" dirty="0">
                <a:solidFill>
                  <a:srgbClr val="000000"/>
                </a:solidFill>
                <a:latin typeface="Calibri"/>
                <a:ea typeface="Calibri"/>
                <a:cs typeface="Calibri"/>
                <a:sym typeface="Calibri"/>
              </a:rPr>
              <a:t> et du BOF</a:t>
            </a:r>
          </a:p>
        </p:txBody>
      </p:sp>
      <p:sp>
        <p:nvSpPr>
          <p:cNvPr id="37" name="Google Shape;129;p18">
            <a:extLst>
              <a:ext uri="{FF2B5EF4-FFF2-40B4-BE49-F238E27FC236}">
                <a16:creationId xmlns:a16="http://schemas.microsoft.com/office/drawing/2014/main" id="{3FE5BD6B-B8B6-42F8-9AD7-99423E185795}"/>
              </a:ext>
            </a:extLst>
          </p:cNvPr>
          <p:cNvSpPr/>
          <p:nvPr/>
        </p:nvSpPr>
        <p:spPr>
          <a:xfrm>
            <a:off x="5549941" y="5617950"/>
            <a:ext cx="3538800" cy="579825"/>
          </a:xfrm>
          <a:prstGeom prst="rect">
            <a:avLst/>
          </a:prstGeom>
          <a:solidFill>
            <a:schemeClr val="bg1"/>
          </a:solidFill>
          <a:ln w="19050" cap="flat" cmpd="sng">
            <a:solidFill>
              <a:srgbClr val="C00000"/>
            </a:solidFill>
            <a:prstDash val="sysDash"/>
            <a:round/>
            <a:headEnd type="none" w="sm" len="sm"/>
            <a:tailEnd type="none" w="sm" len="sm"/>
          </a:ln>
        </p:spPr>
        <p:txBody>
          <a:bodyPr spcFirstLastPara="1" wrap="square" lIns="91425" tIns="91425" rIns="91425" bIns="91425" anchor="ctr" anchorCtr="0">
            <a:noAutofit/>
          </a:bodyPr>
          <a:lstStyle/>
          <a:p>
            <a:pPr marL="171450" indent="-171450" defTabSz="914378">
              <a:buClr>
                <a:srgbClr val="000000"/>
              </a:buClr>
              <a:buFont typeface="Arial" panose="020B0604020202020204" pitchFamily="34" charset="0"/>
              <a:buChar char="•"/>
            </a:pPr>
            <a:r>
              <a:rPr lang="fr-CA" sz="1200" kern="0" dirty="0">
                <a:solidFill>
                  <a:srgbClr val="000000"/>
                </a:solidFill>
                <a:latin typeface="Calibri"/>
                <a:ea typeface="Calibri"/>
                <a:cs typeface="Calibri"/>
                <a:sym typeface="Calibri"/>
              </a:rPr>
              <a:t>Fournir au personnel du </a:t>
            </a:r>
            <a:r>
              <a:rPr lang="fr-CA" sz="1200" kern="0" dirty="0" err="1">
                <a:solidFill>
                  <a:srgbClr val="000000"/>
                </a:solidFill>
                <a:latin typeface="Calibri"/>
                <a:ea typeface="Calibri"/>
                <a:cs typeface="Calibri"/>
                <a:sym typeface="Calibri"/>
              </a:rPr>
              <a:t>BPT</a:t>
            </a:r>
            <a:r>
              <a:rPr lang="fr-CA" sz="1200" kern="0" dirty="0">
                <a:solidFill>
                  <a:srgbClr val="000000"/>
                </a:solidFill>
                <a:latin typeface="Calibri"/>
                <a:ea typeface="Calibri"/>
                <a:cs typeface="Calibri"/>
                <a:sym typeface="Calibri"/>
              </a:rPr>
              <a:t> et au personnel du Ministère l’EPI adéquat conformément aux lignes directrices et au métier</a:t>
            </a:r>
          </a:p>
        </p:txBody>
      </p:sp>
      <p:graphicFrame>
        <p:nvGraphicFramePr>
          <p:cNvPr id="38" name="Google Shape;130;p18">
            <a:extLst>
              <a:ext uri="{FF2B5EF4-FFF2-40B4-BE49-F238E27FC236}">
                <a16:creationId xmlns:a16="http://schemas.microsoft.com/office/drawing/2014/main" id="{22B3AD66-1691-431B-8045-C71D9A0DA968}"/>
              </a:ext>
            </a:extLst>
          </p:cNvPr>
          <p:cNvGraphicFramePr/>
          <p:nvPr>
            <p:extLst>
              <p:ext uri="{D42A27DB-BD31-4B8C-83A1-F6EECF244321}">
                <p14:modId xmlns:p14="http://schemas.microsoft.com/office/powerpoint/2010/main" val="4050969621"/>
              </p:ext>
            </p:extLst>
          </p:nvPr>
        </p:nvGraphicFramePr>
        <p:xfrm>
          <a:off x="5634826" y="2037825"/>
          <a:ext cx="3140281" cy="609570"/>
        </p:xfrm>
        <a:graphic>
          <a:graphicData uri="http://schemas.openxmlformats.org/drawingml/2006/table">
            <a:tbl>
              <a:tblPr>
                <a:noFill/>
              </a:tblPr>
              <a:tblGrid>
                <a:gridCol w="3140281">
                  <a:extLst>
                    <a:ext uri="{9D8B030D-6E8A-4147-A177-3AD203B41FA5}">
                      <a16:colId xmlns:a16="http://schemas.microsoft.com/office/drawing/2014/main" val="20000"/>
                    </a:ext>
                  </a:extLst>
                </a:gridCol>
              </a:tblGrid>
              <a:tr h="365730">
                <a:tc>
                  <a:txBody>
                    <a:bodyPr/>
                    <a:lstStyle/>
                    <a:p>
                      <a:pPr marL="0" marR="0" lvl="0" indent="0" algn="ctr" rtl="0">
                        <a:lnSpc>
                          <a:spcPct val="100000"/>
                        </a:lnSpc>
                        <a:spcBef>
                          <a:spcPts val="0"/>
                        </a:spcBef>
                        <a:spcAft>
                          <a:spcPts val="0"/>
                        </a:spcAft>
                        <a:buClr>
                          <a:srgbClr val="000000"/>
                        </a:buClr>
                        <a:buSzPts val="1100"/>
                        <a:buFont typeface="Arial"/>
                        <a:buNone/>
                      </a:pPr>
                      <a:r>
                        <a:rPr lang="fr-CA" sz="1400" b="1" noProof="0" dirty="0">
                          <a:latin typeface="+mn-lt"/>
                          <a:ea typeface="Calibri"/>
                          <a:cs typeface="Calibri"/>
                          <a:sym typeface="Calibri"/>
                        </a:rPr>
                        <a:t>Exemples</a:t>
                      </a:r>
                      <a:r>
                        <a:rPr lang="fr-CA" sz="1400" b="1" baseline="0" noProof="0" dirty="0">
                          <a:latin typeface="+mn-lt"/>
                          <a:ea typeface="Calibri"/>
                          <a:cs typeface="Calibri"/>
                          <a:sym typeface="Calibri"/>
                        </a:rPr>
                        <a:t> de mise en </a:t>
                      </a:r>
                      <a:r>
                        <a:rPr lang="fr-CA" sz="1400" b="1" baseline="0" noProof="0" dirty="0">
                          <a:latin typeface="+mn-lt"/>
                          <a:ea typeface="Calibri"/>
                          <a:cs typeface="Arial" panose="020B0604020202020204" pitchFamily="34" charset="0"/>
                          <a:sym typeface="Calibri"/>
                        </a:rPr>
                        <a:t>œuvre dans le secteur social</a:t>
                      </a:r>
                      <a:endParaRPr lang="fr-CA" sz="1400" b="1" u="none" strike="noStrike" cap="none" noProof="0" dirty="0">
                        <a:latin typeface="+mn-lt"/>
                        <a:ea typeface="Calibri"/>
                        <a:cs typeface="Calibri"/>
                        <a:sym typeface="Calibri"/>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 name="TextBox 38">
            <a:extLst>
              <a:ext uri="{FF2B5EF4-FFF2-40B4-BE49-F238E27FC236}">
                <a16:creationId xmlns:a16="http://schemas.microsoft.com/office/drawing/2014/main" id="{7473E1DE-72E9-4D84-AEC0-1F8B6D4097D6}"/>
              </a:ext>
            </a:extLst>
          </p:cNvPr>
          <p:cNvSpPr txBox="1"/>
          <p:nvPr/>
        </p:nvSpPr>
        <p:spPr>
          <a:xfrm>
            <a:off x="149534" y="662594"/>
            <a:ext cx="8330423" cy="1477328"/>
          </a:xfrm>
          <a:prstGeom prst="rect">
            <a:avLst/>
          </a:prstGeom>
          <a:noFill/>
        </p:spPr>
        <p:txBody>
          <a:bodyPr wrap="square" rtlCol="0">
            <a:spAutoFit/>
          </a:bodyPr>
          <a:lstStyle/>
          <a:p>
            <a:r>
              <a:rPr lang="fr-CA" dirty="0">
                <a:latin typeface="Calibri" panose="020F0502020204030204" pitchFamily="34" charset="0"/>
                <a:cs typeface="Calibri" panose="020F0502020204030204" pitchFamily="34" charset="0"/>
              </a:rPr>
              <a:t>Au fil de la réouverture de la province, assurer une harmonisation optimale et des lignes directrices claires en ce qui concerne la hiérarchie des contrôles, y compris l’utilisation adéquate et la conservation de l’EPI, sera un mécanisme vital pour gérer l’augmentation anticipée de la demande ainsi que le maintien des contraintes liées à l’approvisionnement en EPI à l’échelle du système.</a:t>
            </a:r>
          </a:p>
        </p:txBody>
      </p:sp>
      <p:sp>
        <p:nvSpPr>
          <p:cNvPr id="40" name="Footer Placeholder 5">
            <a:extLst>
              <a:ext uri="{FF2B5EF4-FFF2-40B4-BE49-F238E27FC236}">
                <a16:creationId xmlns:a16="http://schemas.microsoft.com/office/drawing/2014/main" id="{6BB0E927-5936-4E9E-B5CD-69F7EB5CD0AA}"/>
              </a:ext>
            </a:extLst>
          </p:cNvPr>
          <p:cNvSpPr>
            <a:spLocks noGrp="1"/>
          </p:cNvSpPr>
          <p:nvPr>
            <p:ph type="ftr" sz="quarter" idx="11"/>
          </p:nvPr>
        </p:nvSpPr>
        <p:spPr>
          <a:xfrm>
            <a:off x="837010" y="6467320"/>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sz="1050" dirty="0">
                <a:solidFill>
                  <a:srgbClr val="000000"/>
                </a:solidFill>
                <a:cs typeface="Calibri"/>
              </a:rPr>
              <a:t>Document d’orientation sur la COVID-19 :</a:t>
            </a:r>
          </a:p>
          <a:p>
            <a:pPr lvl="0" algn="l"/>
            <a:r>
              <a:rPr lang="fr-CA" sz="1050" dirty="0">
                <a:solidFill>
                  <a:srgbClr val="000000"/>
                </a:solidFill>
                <a:cs typeface="Calibri"/>
              </a:rPr>
              <a:t>Habitation collective pour les populations vulnérables</a:t>
            </a:r>
            <a:endParaRPr lang="fr-CA" sz="1050" dirty="0">
              <a:solidFill>
                <a:srgbClr val="000000"/>
              </a:solidFill>
            </a:endParaRPr>
          </a:p>
          <a:p>
            <a:pPr algn="l"/>
            <a:r>
              <a:rPr lang="fr-CA" dirty="0"/>
              <a:t> </a:t>
            </a:r>
          </a:p>
        </p:txBody>
      </p:sp>
    </p:spTree>
    <p:extLst>
      <p:ext uri="{BB962C8B-B14F-4D97-AF65-F5344CB8AC3E}">
        <p14:creationId xmlns:p14="http://schemas.microsoft.com/office/powerpoint/2010/main" val="418809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FFEF1-C197-4711-8252-B63A9EF2777F}"/>
              </a:ext>
            </a:extLst>
          </p:cNvPr>
          <p:cNvSpPr>
            <a:spLocks noGrp="1"/>
          </p:cNvSpPr>
          <p:nvPr>
            <p:ph type="sldNum" sz="quarter" idx="12"/>
          </p:nvPr>
        </p:nvSpPr>
        <p:spPr/>
        <p:txBody>
          <a:bodyPr/>
          <a:lstStyle/>
          <a:p>
            <a:fld id="{9CAA33A2-411E-8443-83D0-3263C24E97A5}" type="slidenum">
              <a:rPr lang="fr-CA" smtClean="0"/>
              <a:pPr/>
              <a:t>9</a:t>
            </a:fld>
            <a:endParaRPr lang="fr-CA" dirty="0"/>
          </a:p>
        </p:txBody>
      </p:sp>
      <p:sp>
        <p:nvSpPr>
          <p:cNvPr id="6" name="Footer Placeholder 5">
            <a:extLst>
              <a:ext uri="{FF2B5EF4-FFF2-40B4-BE49-F238E27FC236}">
                <a16:creationId xmlns:a16="http://schemas.microsoft.com/office/drawing/2014/main" id="{48378E47-7445-45E4-B89B-BC6F7C68E9E2}"/>
              </a:ext>
            </a:extLst>
          </p:cNvPr>
          <p:cNvSpPr>
            <a:spLocks noGrp="1"/>
          </p:cNvSpPr>
          <p:nvPr>
            <p:ph type="ftr" sz="quarter" idx="11"/>
          </p:nvPr>
        </p:nvSpPr>
        <p:spPr>
          <a:xfrm>
            <a:off x="674713" y="6401433"/>
            <a:ext cx="3357551" cy="365125"/>
          </a:xfrm>
          <a:prstGeom prst="rect">
            <a:avLst/>
          </a:prstGeom>
        </p:spPr>
        <p:txBody>
          <a:bodyPr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CA" dirty="0"/>
              <a:t>Do</a:t>
            </a:r>
            <a:r>
              <a:rPr lang="fr-CA" sz="1050" dirty="0">
                <a:solidFill>
                  <a:srgbClr val="000000"/>
                </a:solidFill>
                <a:cs typeface="Calibri"/>
              </a:rPr>
              <a:t>cument d’orientation sur la COVID-19 :</a:t>
            </a:r>
          </a:p>
          <a:p>
            <a:pPr lvl="0" algn="l"/>
            <a:r>
              <a:rPr lang="fr-CA" sz="1050" dirty="0">
                <a:solidFill>
                  <a:srgbClr val="000000"/>
                </a:solidFill>
                <a:cs typeface="Calibri"/>
              </a:rPr>
              <a:t>Habitation collective pour les populations vulnérables</a:t>
            </a:r>
            <a:endParaRPr lang="fr-CA" dirty="0"/>
          </a:p>
          <a:p>
            <a:pPr algn="l"/>
            <a:r>
              <a:rPr lang="fr-CA" dirty="0"/>
              <a:t> </a:t>
            </a:r>
          </a:p>
        </p:txBody>
      </p:sp>
      <p:sp>
        <p:nvSpPr>
          <p:cNvPr id="7" name="Title 1">
            <a:extLst>
              <a:ext uri="{FF2B5EF4-FFF2-40B4-BE49-F238E27FC236}">
                <a16:creationId xmlns:a16="http://schemas.microsoft.com/office/drawing/2014/main" id="{F2E667D6-75EE-4A96-9E58-B237D35A3BDF}"/>
              </a:ext>
            </a:extLst>
          </p:cNvPr>
          <p:cNvSpPr>
            <a:spLocks noGrp="1"/>
          </p:cNvSpPr>
          <p:nvPr>
            <p:ph type="title"/>
          </p:nvPr>
        </p:nvSpPr>
        <p:spPr>
          <a:xfrm>
            <a:off x="347295" y="216272"/>
            <a:ext cx="8490473" cy="777218"/>
          </a:xfrm>
        </p:spPr>
        <p:txBody>
          <a:bodyPr>
            <a:noAutofit/>
          </a:bodyPr>
          <a:lstStyle/>
          <a:p>
            <a:r>
              <a:rPr lang="fr-CA" dirty="0">
                <a:latin typeface="Calibri"/>
                <a:cs typeface="Calibri"/>
              </a:rPr>
              <a:t>Principes directeurs pour la distribution de l’EPI</a:t>
            </a:r>
            <a:endParaRPr lang="fr-CA" dirty="0"/>
          </a:p>
        </p:txBody>
      </p:sp>
      <p:sp>
        <p:nvSpPr>
          <p:cNvPr id="8" name="Content Placeholder 2">
            <a:extLst>
              <a:ext uri="{FF2B5EF4-FFF2-40B4-BE49-F238E27FC236}">
                <a16:creationId xmlns:a16="http://schemas.microsoft.com/office/drawing/2014/main" id="{E096F7A5-1E52-41EA-B3CB-B792FE23056A}"/>
              </a:ext>
            </a:extLst>
          </p:cNvPr>
          <p:cNvSpPr>
            <a:spLocks noGrp="1"/>
          </p:cNvSpPr>
          <p:nvPr>
            <p:ph idx="1"/>
          </p:nvPr>
        </p:nvSpPr>
        <p:spPr>
          <a:xfrm>
            <a:off x="8125" y="1285419"/>
            <a:ext cx="4024139" cy="4930649"/>
          </a:xfrm>
        </p:spPr>
        <p:txBody>
          <a:bodyPr vert="horz" lIns="68580" tIns="34290" rIns="0" bIns="34290" rtlCol="0" anchor="t">
            <a:noAutofit/>
          </a:bodyPr>
          <a:lstStyle/>
          <a:p>
            <a:pPr marL="535781" lvl="1" indent="-264319">
              <a:buFont typeface="Courier New" panose="02070309020205020404" pitchFamily="49" charset="0"/>
              <a:buChar char="o"/>
            </a:pPr>
            <a:endParaRPr lang="fr-CA" dirty="0">
              <a:ea typeface="+mn-lt"/>
              <a:cs typeface="+mn-lt"/>
            </a:endParaRPr>
          </a:p>
          <a:p>
            <a:pPr marL="535781" lvl="1" indent="-264319">
              <a:buFont typeface="Courier New" panose="02070309020205020404" pitchFamily="49" charset="0"/>
              <a:buChar char="o"/>
            </a:pPr>
            <a:endParaRPr lang="fr-CA" sz="1050" dirty="0">
              <a:ea typeface="+mn-lt"/>
              <a:cs typeface="+mn-lt"/>
            </a:endParaRPr>
          </a:p>
        </p:txBody>
      </p:sp>
      <p:graphicFrame>
        <p:nvGraphicFramePr>
          <p:cNvPr id="3" name="Table 2">
            <a:extLst>
              <a:ext uri="{FF2B5EF4-FFF2-40B4-BE49-F238E27FC236}">
                <a16:creationId xmlns:a16="http://schemas.microsoft.com/office/drawing/2014/main" id="{692EE599-9CE3-4558-9EBB-C2393E8A24FF}"/>
              </a:ext>
            </a:extLst>
          </p:cNvPr>
          <p:cNvGraphicFramePr>
            <a:graphicFrameLocks noGrp="1"/>
          </p:cNvGraphicFramePr>
          <p:nvPr>
            <p:extLst>
              <p:ext uri="{D42A27DB-BD31-4B8C-83A1-F6EECF244321}">
                <p14:modId xmlns:p14="http://schemas.microsoft.com/office/powerpoint/2010/main" val="563464253"/>
              </p:ext>
            </p:extLst>
          </p:nvPr>
        </p:nvGraphicFramePr>
        <p:xfrm>
          <a:off x="143435" y="1060704"/>
          <a:ext cx="9000565" cy="5207612"/>
        </p:xfrm>
        <a:graphic>
          <a:graphicData uri="http://schemas.openxmlformats.org/drawingml/2006/table">
            <a:tbl>
              <a:tblPr firstRow="1" bandRow="1">
                <a:tableStyleId>{5C22544A-7EE6-4342-B048-85BDC9FD1C3A}</a:tableStyleId>
              </a:tblPr>
              <a:tblGrid>
                <a:gridCol w="2725195">
                  <a:extLst>
                    <a:ext uri="{9D8B030D-6E8A-4147-A177-3AD203B41FA5}">
                      <a16:colId xmlns:a16="http://schemas.microsoft.com/office/drawing/2014/main" val="3419843586"/>
                    </a:ext>
                  </a:extLst>
                </a:gridCol>
                <a:gridCol w="6275370">
                  <a:extLst>
                    <a:ext uri="{9D8B030D-6E8A-4147-A177-3AD203B41FA5}">
                      <a16:colId xmlns:a16="http://schemas.microsoft.com/office/drawing/2014/main" val="1320764030"/>
                    </a:ext>
                  </a:extLst>
                </a:gridCol>
              </a:tblGrid>
              <a:tr h="620759">
                <a:tc>
                  <a:txBody>
                    <a:bodyPr/>
                    <a:lstStyle/>
                    <a:p>
                      <a:r>
                        <a:rPr lang="fr-CA" sz="1600" noProof="0" dirty="0"/>
                        <a:t>Sujet :</a:t>
                      </a:r>
                    </a:p>
                  </a:txBody>
                  <a:tcPr>
                    <a:solidFill>
                      <a:srgbClr val="224A68"/>
                    </a:solidFill>
                  </a:tcPr>
                </a:tc>
                <a:tc>
                  <a:txBody>
                    <a:bodyPr/>
                    <a:lstStyle/>
                    <a:p>
                      <a:r>
                        <a:rPr lang="fr-CA" sz="1600" b="1" kern="1200" noProof="0" dirty="0">
                          <a:solidFill>
                            <a:schemeClr val="lt1"/>
                          </a:solidFill>
                          <a:effectLst/>
                          <a:latin typeface="+mn-lt"/>
                          <a:ea typeface="+mn-ea"/>
                          <a:cs typeface="+mn-cs"/>
                        </a:rPr>
                        <a:t>Voici les principes directeurs à l’aide desquels le Ministère gère la distribution</a:t>
                      </a:r>
                      <a:r>
                        <a:rPr lang="fr-CA" sz="1600" b="1" kern="1200" baseline="0" noProof="0" dirty="0">
                          <a:solidFill>
                            <a:schemeClr val="lt1"/>
                          </a:solidFill>
                          <a:effectLst/>
                          <a:latin typeface="+mn-lt"/>
                          <a:ea typeface="+mn-ea"/>
                          <a:cs typeface="+mn-cs"/>
                        </a:rPr>
                        <a:t> des approvisionnements en EPI à l’échelle du secteur </a:t>
                      </a:r>
                      <a:r>
                        <a:rPr lang="fr-CA" sz="1600" b="1" kern="1200" noProof="0" dirty="0">
                          <a:solidFill>
                            <a:schemeClr val="lt1"/>
                          </a:solidFill>
                          <a:effectLst/>
                          <a:latin typeface="+mn-lt"/>
                          <a:ea typeface="+mn-ea"/>
                          <a:cs typeface="+mn-cs"/>
                        </a:rPr>
                        <a:t>:</a:t>
                      </a:r>
                    </a:p>
                  </a:txBody>
                  <a:tcPr>
                    <a:solidFill>
                      <a:srgbClr val="224A68"/>
                    </a:solidFill>
                  </a:tcPr>
                </a:tc>
                <a:extLst>
                  <a:ext uri="{0D108BD9-81ED-4DB2-BD59-A6C34878D82A}">
                    <a16:rowId xmlns:a16="http://schemas.microsoft.com/office/drawing/2014/main" val="312320788"/>
                  </a:ext>
                </a:extLst>
              </a:tr>
              <a:tr h="916358">
                <a:tc>
                  <a:txBody>
                    <a:bodyPr/>
                    <a:lstStyle/>
                    <a:p>
                      <a:r>
                        <a:rPr lang="fr-CA" sz="1600" noProof="0" dirty="0"/>
                        <a:t>Maintien</a:t>
                      </a:r>
                      <a:r>
                        <a:rPr lang="fr-CA" sz="1600" baseline="0" noProof="0" dirty="0"/>
                        <a:t> des stocks du secteur</a:t>
                      </a:r>
                      <a:endParaRPr lang="fr-CA" sz="1600" noProof="0"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kern="1200" noProof="0" dirty="0">
                          <a:solidFill>
                            <a:schemeClr val="dk1"/>
                          </a:solidFill>
                          <a:effectLst/>
                          <a:latin typeface="+mn-lt"/>
                          <a:ea typeface="+mn-ea"/>
                          <a:cs typeface="+mn-cs"/>
                        </a:rPr>
                        <a:t>Comprendre l’offre et la</a:t>
                      </a:r>
                      <a:r>
                        <a:rPr lang="fr-CA" sz="1600" kern="1200" baseline="0" noProof="0" dirty="0">
                          <a:solidFill>
                            <a:schemeClr val="dk1"/>
                          </a:solidFill>
                          <a:effectLst/>
                          <a:latin typeface="+mn-lt"/>
                          <a:ea typeface="+mn-ea"/>
                          <a:cs typeface="+mn-cs"/>
                        </a:rPr>
                        <a:t> demande à l’échelle du secteur en consultant le sondage hebdomadaire sur les FEE et en maintenant des stocks constants de fournitures afin de répondre aux normes de santé publique. </a:t>
                      </a:r>
                      <a:endParaRPr lang="fr-CA" sz="1600" kern="1200" noProof="0" dirty="0">
                        <a:solidFill>
                          <a:schemeClr val="dk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1139246"/>
                  </a:ext>
                </a:extLst>
              </a:tr>
              <a:tr h="1383405">
                <a:tc>
                  <a:txBody>
                    <a:bodyPr/>
                    <a:lstStyle/>
                    <a:p>
                      <a:r>
                        <a:rPr lang="fr-CA" sz="1600" noProof="0" dirty="0"/>
                        <a:t>Réponse</a:t>
                      </a:r>
                      <a:r>
                        <a:rPr lang="fr-CA" sz="1600" baseline="0" noProof="0" dirty="0"/>
                        <a:t> proactive</a:t>
                      </a:r>
                      <a:endParaRPr lang="fr-CA" sz="1600"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fr-CA" sz="1600" kern="1200" noProof="0" dirty="0">
                          <a:solidFill>
                            <a:schemeClr val="dk1"/>
                          </a:solidFill>
                          <a:effectLst/>
                          <a:latin typeface="+mn-lt"/>
                          <a:ea typeface="+mn-ea"/>
                          <a:cs typeface="+mn-cs"/>
                        </a:rPr>
                        <a:t>Fournir des approvisionnements en</a:t>
                      </a:r>
                      <a:r>
                        <a:rPr lang="fr-CA" sz="1600" kern="1200" baseline="0" noProof="0" dirty="0">
                          <a:solidFill>
                            <a:schemeClr val="dk1"/>
                          </a:solidFill>
                          <a:effectLst/>
                          <a:latin typeface="+mn-lt"/>
                          <a:ea typeface="+mn-ea"/>
                          <a:cs typeface="+mn-cs"/>
                        </a:rPr>
                        <a:t> EPI à tous les travailleurs essentiels de première ligne de façon proactive afin de réduire les éclosions ainsi que la propagation de la COVID-19 à l’aide de suppléments salariaux hebdomadaires cycliques, de décrets ponctuels et de consignes d’intervention d’urgence</a:t>
                      </a:r>
                      <a:r>
                        <a:rPr lang="fr-CA" sz="1600" kern="1200" noProof="0" dirty="0">
                          <a:solidFill>
                            <a:schemeClr val="dk1"/>
                          </a:solidFill>
                          <a:effectLst/>
                          <a:latin typeface="+mn-lt"/>
                          <a:ea typeface="+mn-ea"/>
                          <a:cs typeface="+mn-cs"/>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35005"/>
                  </a:ext>
                </a:extLst>
              </a:tr>
              <a:tr h="1158750">
                <a:tc>
                  <a:txBody>
                    <a:bodyPr/>
                    <a:lstStyle/>
                    <a:p>
                      <a:r>
                        <a:rPr lang="fr-CA" sz="1600" noProof="0" dirty="0"/>
                        <a:t>Distribution centralisée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fr-CA" sz="1600" kern="1200" noProof="0" dirty="0">
                          <a:solidFill>
                            <a:schemeClr val="dk1"/>
                          </a:solidFill>
                          <a:effectLst/>
                          <a:latin typeface="+mn-lt"/>
                          <a:ea typeface="+mn-ea"/>
                          <a:cs typeface="+mn-cs"/>
                        </a:rPr>
                        <a:t>Déterminer une source d’approvisionnement centrale afin de répondre aux besoins directs des secteurs du MSESC et de faire en sorte que les demandes préventives</a:t>
                      </a:r>
                      <a:r>
                        <a:rPr lang="fr-CA" sz="1600" kern="1200" baseline="0" noProof="0" dirty="0">
                          <a:solidFill>
                            <a:schemeClr val="dk1"/>
                          </a:solidFill>
                          <a:effectLst/>
                          <a:latin typeface="+mn-lt"/>
                          <a:ea typeface="+mn-ea"/>
                          <a:cs typeface="+mn-cs"/>
                        </a:rPr>
                        <a:t> et réactives soient mises en branle adéquatement et qu’elles répondent aux besoins particuliers du secteur social.</a:t>
                      </a:r>
                      <a:r>
                        <a:rPr lang="fr-CA" sz="1600" kern="1200" noProof="0" dirty="0">
                          <a:solidFill>
                            <a:schemeClr val="dk1"/>
                          </a:solidFill>
                          <a:effectLst/>
                          <a:latin typeface="+mn-lt"/>
                          <a:ea typeface="+mn-ea"/>
                          <a:cs typeface="+mn-cs"/>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990867"/>
                  </a:ext>
                </a:extLst>
              </a:tr>
              <a:tr h="1128340">
                <a:tc>
                  <a:txBody>
                    <a:bodyPr/>
                    <a:lstStyle/>
                    <a:p>
                      <a:r>
                        <a:rPr lang="fr-CA" sz="1600" noProof="0" dirty="0"/>
                        <a:t>Niveaux</a:t>
                      </a:r>
                      <a:r>
                        <a:rPr lang="fr-CA" sz="1600" baseline="0" noProof="0" dirty="0"/>
                        <a:t> d’approvisionnement</a:t>
                      </a:r>
                      <a:endParaRPr lang="fr-CA" sz="1600"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kern="1200" noProof="0" dirty="0">
                          <a:solidFill>
                            <a:schemeClr val="dk1"/>
                          </a:solidFill>
                          <a:effectLst/>
                          <a:latin typeface="+mn-lt"/>
                          <a:ea typeface="+mn-ea"/>
                          <a:cs typeface="+mn-cs"/>
                        </a:rPr>
                        <a:t>Maintenir</a:t>
                      </a:r>
                      <a:r>
                        <a:rPr lang="fr-CA" sz="1600" kern="1200" baseline="0" noProof="0" dirty="0">
                          <a:solidFill>
                            <a:schemeClr val="dk1"/>
                          </a:solidFill>
                          <a:effectLst/>
                          <a:latin typeface="+mn-lt"/>
                          <a:ea typeface="+mn-ea"/>
                          <a:cs typeface="+mn-cs"/>
                        </a:rPr>
                        <a:t> un approvisionnement en EPI médical pour au moins deux semaines dans le secteur des services sociaux </a:t>
                      </a:r>
                      <a:r>
                        <a:rPr lang="fr-CA" sz="1600" kern="1200" noProof="0" dirty="0">
                          <a:solidFill>
                            <a:schemeClr val="dk1"/>
                          </a:solidFill>
                          <a:effectLst/>
                          <a:latin typeface="+mn-lt"/>
                          <a:ea typeface="+mn-ea"/>
                          <a:cs typeface="+mn-cs"/>
                        </a:rPr>
                        <a:t>(en présumant un approvisionnement continu), avec un approvisionnement de secours pour les urgences qui peut</a:t>
                      </a:r>
                      <a:r>
                        <a:rPr lang="fr-CA" sz="1600" kern="1200" baseline="0" noProof="0" dirty="0">
                          <a:solidFill>
                            <a:schemeClr val="dk1"/>
                          </a:solidFill>
                          <a:effectLst/>
                          <a:latin typeface="+mn-lt"/>
                          <a:ea typeface="+mn-ea"/>
                          <a:cs typeface="+mn-cs"/>
                        </a:rPr>
                        <a:t> répondre aux besoins en cas d’éclosion.</a:t>
                      </a:r>
                      <a:endParaRPr lang="fr-CA" sz="1600" kern="1200" noProof="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2062709"/>
                  </a:ext>
                </a:extLst>
              </a:tr>
            </a:tbl>
          </a:graphicData>
        </a:graphic>
      </p:graphicFrame>
    </p:spTree>
    <p:extLst>
      <p:ext uri="{BB962C8B-B14F-4D97-AF65-F5344CB8AC3E}">
        <p14:creationId xmlns:p14="http://schemas.microsoft.com/office/powerpoint/2010/main" val="2908510287"/>
      </p:ext>
    </p:extLst>
  </p:cSld>
  <p:clrMapOvr>
    <a:masterClrMapping/>
  </p:clrMapOvr>
</p:sld>
</file>

<file path=ppt/theme/theme1.xml><?xml version="1.0" encoding="utf-8"?>
<a:theme xmlns:a="http://schemas.openxmlformats.org/drawingml/2006/main" name="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FCB1BF-5038-44C1-BC42-93CAC9CB4D4B}" vid="{1FC53EFC-E336-4A1A-8ED8-A470DC69C280}"/>
    </a:ext>
  </a:extLst>
</a:theme>
</file>

<file path=ppt/theme/theme2.xml><?xml version="1.0" encoding="utf-8"?>
<a:theme xmlns:a="http://schemas.openxmlformats.org/drawingml/2006/main" name="1_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6" id="{D0F32AF9-3640-4B48-BF88-4E987BC473E0}" vid="{4D76CDAA-B602-B34E-80C2-8B5754B0F9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5C68A202BEE44ABD86B3C235F0DDB5" ma:contentTypeVersion="12" ma:contentTypeDescription="Create a new document." ma:contentTypeScope="" ma:versionID="5283545b7a339850bf5c08adbcafd97e">
  <xsd:schema xmlns:xsd="http://www.w3.org/2001/XMLSchema" xmlns:xs="http://www.w3.org/2001/XMLSchema" xmlns:p="http://schemas.microsoft.com/office/2006/metadata/properties" xmlns:ns3="f27707fe-77c7-4f1d-9d78-479bc4a82e29" xmlns:ns4="5d72ccb0-3c06-4892-bd34-b0050ef4c93f" targetNamespace="http://schemas.microsoft.com/office/2006/metadata/properties" ma:root="true" ma:fieldsID="93ccc699bbd4d22b515538bcbd2ddd88" ns3:_="" ns4:_="">
    <xsd:import namespace="f27707fe-77c7-4f1d-9d78-479bc4a82e29"/>
    <xsd:import namespace="5d72ccb0-3c06-4892-bd34-b0050ef4c93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707fe-77c7-4f1d-9d78-479bc4a82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72ccb0-3c06-4892-bd34-b0050ef4c93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E99DC-A13B-4C3C-BC3F-A3331AB704E8}">
  <ds:schemaRefs>
    <ds:schemaRef ds:uri="http://purl.org/dc/dcmitype/"/>
    <ds:schemaRef ds:uri="http://schemas.microsoft.com/office/infopath/2007/PartnerControls"/>
    <ds:schemaRef ds:uri="http://purl.org/dc/terms/"/>
    <ds:schemaRef ds:uri="http://schemas.microsoft.com/office/2006/documentManagement/types"/>
    <ds:schemaRef ds:uri="f27707fe-77c7-4f1d-9d78-479bc4a82e29"/>
    <ds:schemaRef ds:uri="http://purl.org/dc/elements/1.1/"/>
    <ds:schemaRef ds:uri="http://schemas.openxmlformats.org/package/2006/metadata/core-properties"/>
    <ds:schemaRef ds:uri="5d72ccb0-3c06-4892-bd34-b0050ef4c93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8AC78B0-81F3-41CC-91EB-AA83FFF07D6A}">
  <ds:schemaRefs>
    <ds:schemaRef ds:uri="http://schemas.microsoft.com/sharepoint/v3/contenttype/forms"/>
  </ds:schemaRefs>
</ds:datastoreItem>
</file>

<file path=customXml/itemProps3.xml><?xml version="1.0" encoding="utf-8"?>
<ds:datastoreItem xmlns:ds="http://schemas.openxmlformats.org/officeDocument/2006/customXml" ds:itemID="{5E49C23F-EDAF-4FAC-9B77-9935E576C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707fe-77c7-4f1d-9d78-479bc4a82e29"/>
    <ds:schemaRef ds:uri="5d72ccb0-3c06-4892-bd34-b0050ef4c9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1071</TotalTime>
  <Words>4841</Words>
  <Application>Microsoft Office PowerPoint</Application>
  <PresentationFormat>On-screen Show (4:3)</PresentationFormat>
  <Paragraphs>529</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Arial Narrow</vt:lpstr>
      <vt:lpstr>Calibri</vt:lpstr>
      <vt:lpstr>Courier New</vt:lpstr>
      <vt:lpstr>Wingdings</vt:lpstr>
      <vt:lpstr>Office Theme</vt:lpstr>
      <vt:lpstr>1_Office Theme</vt:lpstr>
      <vt:lpstr>PowerPoint Presentation</vt:lpstr>
      <vt:lpstr>Aperçu</vt:lpstr>
      <vt:lpstr>Plan d’action COVID-19 : protection des Ontariens vulnérables</vt:lpstr>
      <vt:lpstr>Document d’orientation sur la COVID-19 : Habitation collective pour les populations vulnérables </vt:lpstr>
      <vt:lpstr>Exigences en vertu du décret d’urgence pour les habitations collectives</vt:lpstr>
      <vt:lpstr>Quoi de neuf?</vt:lpstr>
      <vt:lpstr>Activités de gestion de la réponse à la COVID-19 du MSESC</vt:lpstr>
      <vt:lpstr>Hiérarchie des contrôles</vt:lpstr>
      <vt:lpstr>Principes directeurs pour la distribution de l’EPI</vt:lpstr>
      <vt:lpstr>Processus d’attribution, d’approvisionnement et de distribution</vt:lpstr>
      <vt:lpstr>Approvisionnement à l’entrepôt et distribution</vt:lpstr>
      <vt:lpstr>Évaluation des risques à l’établissement pour les habitations collectives</vt:lpstr>
      <vt:lpstr>Liens et prochaines étapes</vt:lpstr>
      <vt:lpstr>Examen du document d’orientation et de la DIRECTIVE OPÉRATIONNELLE DU MSESC</vt:lpstr>
      <vt:lpstr>01. Conseils généraux et activités de planification</vt:lpstr>
      <vt:lpstr>02. Prévention de la transmission de la maladie</vt:lpstr>
      <vt:lpstr>PowerPoint Presentation</vt:lpstr>
      <vt:lpstr>02. Prévention de la transmission de la maladie (port du masque)</vt:lpstr>
      <vt:lpstr>03. Dépistage (à l’entrée)</vt:lpstr>
      <vt:lpstr>03. Dépistage</vt:lpstr>
      <vt:lpstr>04. Prendre soin des résidents qui doivent s’auto-isoler</vt:lpstr>
      <vt:lpstr>05. Signalement</vt:lpstr>
      <vt:lpstr>06. Gestion des éclosions</vt:lpstr>
      <vt:lpstr>06. Gestion des éclosions (mesures de contrôle)</vt:lpstr>
      <vt:lpstr>06. Gestion des éclosions (utilisation de l’EPI)</vt:lpstr>
      <vt:lpstr>07. Santé et sécurité au travail</vt:lpstr>
      <vt:lpstr>Communications aux secteurs et prochaines étapes</vt:lpstr>
      <vt:lpstr>PowerPoint Presentation</vt:lpstr>
      <vt:lpstr>Annexe</vt:lpstr>
      <vt:lpstr>Ressources supplémentaires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Bhatti, Anika (MCCSS)</dc:creator>
  <cp:lastModifiedBy>Kashfia Hassan</cp:lastModifiedBy>
  <cp:revision>135</cp:revision>
  <cp:lastPrinted>2020-06-24T19:48:07Z</cp:lastPrinted>
  <dcterms:created xsi:type="dcterms:W3CDTF">2020-05-26T21:38:57Z</dcterms:created>
  <dcterms:modified xsi:type="dcterms:W3CDTF">2020-06-30T15:50:49Z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Anika.Bhatti@ontario.ca</vt:lpwstr>
  </property>
  <property fmtid="{D5CDD505-2E9C-101B-9397-08002B2CF9AE}" pid="5" name="MSIP_Label_034a106e-6316-442c-ad35-738afd673d2b_SetDate">
    <vt:lpwstr>2020-05-26T21:50:24.6029221Z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ad6e6958-be84-45eb-b1cc-0e73ba06429e</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0x010100035C68A202BEE44ABD86B3C235F0DDB5</vt:lpwstr>
  </property>
</Properties>
</file>