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1" r:id="rId2"/>
    <p:sldId id="285" r:id="rId3"/>
    <p:sldId id="269" r:id="rId4"/>
    <p:sldId id="270" r:id="rId5"/>
    <p:sldId id="259" r:id="rId6"/>
    <p:sldId id="258" r:id="rId7"/>
    <p:sldId id="260" r:id="rId8"/>
    <p:sldId id="261" r:id="rId9"/>
    <p:sldId id="262" r:id="rId10"/>
    <p:sldId id="263" r:id="rId11"/>
    <p:sldId id="264" r:id="rId12"/>
    <p:sldId id="265" r:id="rId13"/>
    <p:sldId id="266" r:id="rId14"/>
    <p:sldId id="267" r:id="rId15"/>
    <p:sldId id="268" r:id="rId16"/>
    <p:sldId id="272" r:id="rId17"/>
    <p:sldId id="278" r:id="rId18"/>
    <p:sldId id="271" r:id="rId19"/>
    <p:sldId id="257" r:id="rId20"/>
    <p:sldId id="279" r:id="rId21"/>
    <p:sldId id="283" r:id="rId22"/>
    <p:sldId id="284" r:id="rId23"/>
    <p:sldId id="273" r:id="rId24"/>
    <p:sldId id="274" r:id="rId25"/>
    <p:sldId id="275" r:id="rId26"/>
    <p:sldId id="276" r:id="rId27"/>
    <p:sldId id="277"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9DAB"/>
    <a:srgbClr val="F4F5F9"/>
    <a:srgbClr val="0497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83E1A-C0E8-486A-B16C-C947EDDFD112}" type="datetimeFigureOut">
              <a:rPr lang="en-US" smtClean="0"/>
              <a:t>7/19/2021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205D6-58EC-4949-A3BB-F762738F7F76}" type="slidenum">
              <a:rPr lang="en-US" smtClean="0"/>
              <a:t>‹#›</a:t>
            </a:fld>
            <a:endParaRPr lang="en-US"/>
          </a:p>
        </p:txBody>
      </p:sp>
    </p:spTree>
    <p:extLst>
      <p:ext uri="{BB962C8B-B14F-4D97-AF65-F5344CB8AC3E}">
        <p14:creationId xmlns:p14="http://schemas.microsoft.com/office/powerpoint/2010/main" val="788203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F205D6-58EC-4949-A3BB-F762738F7F76}" type="slidenum">
              <a:rPr lang="en-US" smtClean="0"/>
              <a:t>2</a:t>
            </a:fld>
            <a:endParaRPr lang="en-US"/>
          </a:p>
        </p:txBody>
      </p:sp>
    </p:spTree>
    <p:extLst>
      <p:ext uri="{BB962C8B-B14F-4D97-AF65-F5344CB8AC3E}">
        <p14:creationId xmlns:p14="http://schemas.microsoft.com/office/powerpoint/2010/main" val="1704222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9DE1-068A-44F4-9D1C-4CB9D418B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F7BD2-93F5-417C-9792-60EBF8F945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9E3878-9A50-40FA-8918-8F00577E04E5}"/>
              </a:ext>
            </a:extLst>
          </p:cNvPr>
          <p:cNvSpPr>
            <a:spLocks noGrp="1"/>
          </p:cNvSpPr>
          <p:nvPr>
            <p:ph type="dt" sz="half" idx="10"/>
          </p:nvPr>
        </p:nvSpPr>
        <p:spPr/>
        <p:txBody>
          <a:bodyPr/>
          <a:lstStyle/>
          <a:p>
            <a:fld id="{D7AE7BD2-8775-4DCD-99E6-4E07325CD5E7}" type="datetimeFigureOut">
              <a:rPr lang="en-US" smtClean="0"/>
              <a:t>7/19/2021</a:t>
            </a:fld>
            <a:endParaRPr lang="en-US"/>
          </a:p>
        </p:txBody>
      </p:sp>
      <p:sp>
        <p:nvSpPr>
          <p:cNvPr id="5" name="Footer Placeholder 4">
            <a:extLst>
              <a:ext uri="{FF2B5EF4-FFF2-40B4-BE49-F238E27FC236}">
                <a16:creationId xmlns:a16="http://schemas.microsoft.com/office/drawing/2014/main" id="{58D903C7-1A14-45BC-AEA8-5207DB6DB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65EAD-375A-459F-80A5-CAB08E1AA4E2}"/>
              </a:ext>
            </a:extLst>
          </p:cNvPr>
          <p:cNvSpPr>
            <a:spLocks noGrp="1"/>
          </p:cNvSpPr>
          <p:nvPr>
            <p:ph type="sldNum" sz="quarter" idx="12"/>
          </p:nvPr>
        </p:nvSpPr>
        <p:spPr/>
        <p:txBody>
          <a:bodyPr/>
          <a:lstStyle/>
          <a:p>
            <a:fld id="{D167EB01-78AD-4A64-88A3-D6BE877D4972}" type="slidenum">
              <a:rPr lang="en-US" smtClean="0"/>
              <a:t>‹#›</a:t>
            </a:fld>
            <a:endParaRPr lang="en-US"/>
          </a:p>
        </p:txBody>
      </p:sp>
    </p:spTree>
    <p:extLst>
      <p:ext uri="{BB962C8B-B14F-4D97-AF65-F5344CB8AC3E}">
        <p14:creationId xmlns:p14="http://schemas.microsoft.com/office/powerpoint/2010/main" val="3630216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3731-B0E8-4B7B-8F5E-000A2EC0CC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6633AA-5893-49EB-9A2B-086D35719EB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E3EF8A-7A38-4262-B25A-E9DD0E997E53}"/>
              </a:ext>
            </a:extLst>
          </p:cNvPr>
          <p:cNvSpPr>
            <a:spLocks noGrp="1"/>
          </p:cNvSpPr>
          <p:nvPr>
            <p:ph type="dt" sz="half" idx="10"/>
          </p:nvPr>
        </p:nvSpPr>
        <p:spPr/>
        <p:txBody>
          <a:bodyPr/>
          <a:lstStyle/>
          <a:p>
            <a:fld id="{D7AE7BD2-8775-4DCD-99E6-4E07325CD5E7}" type="datetimeFigureOut">
              <a:rPr lang="en-US" smtClean="0"/>
              <a:t>7/19/2021</a:t>
            </a:fld>
            <a:endParaRPr lang="en-US"/>
          </a:p>
        </p:txBody>
      </p:sp>
      <p:sp>
        <p:nvSpPr>
          <p:cNvPr id="5" name="Footer Placeholder 4">
            <a:extLst>
              <a:ext uri="{FF2B5EF4-FFF2-40B4-BE49-F238E27FC236}">
                <a16:creationId xmlns:a16="http://schemas.microsoft.com/office/drawing/2014/main" id="{516060E0-7D8D-42A7-A7BB-98291DC92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80214-38C0-498C-A909-4A23B8F09CC2}"/>
              </a:ext>
            </a:extLst>
          </p:cNvPr>
          <p:cNvSpPr>
            <a:spLocks noGrp="1"/>
          </p:cNvSpPr>
          <p:nvPr>
            <p:ph type="sldNum" sz="quarter" idx="12"/>
          </p:nvPr>
        </p:nvSpPr>
        <p:spPr/>
        <p:txBody>
          <a:bodyPr/>
          <a:lstStyle/>
          <a:p>
            <a:fld id="{D167EB01-78AD-4A64-88A3-D6BE877D4972}" type="slidenum">
              <a:rPr lang="en-US" smtClean="0"/>
              <a:t>‹#›</a:t>
            </a:fld>
            <a:endParaRPr lang="en-US"/>
          </a:p>
        </p:txBody>
      </p:sp>
    </p:spTree>
    <p:extLst>
      <p:ext uri="{BB962C8B-B14F-4D97-AF65-F5344CB8AC3E}">
        <p14:creationId xmlns:p14="http://schemas.microsoft.com/office/powerpoint/2010/main" val="191229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C5F7BE-4C2F-44D8-8155-8E5ABC96F6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1FAB94-60E8-4946-8318-BD4EDBF44E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FC707-C1D6-483A-8CF9-EE7EDB0546E2}"/>
              </a:ext>
            </a:extLst>
          </p:cNvPr>
          <p:cNvSpPr>
            <a:spLocks noGrp="1"/>
          </p:cNvSpPr>
          <p:nvPr>
            <p:ph type="dt" sz="half" idx="10"/>
          </p:nvPr>
        </p:nvSpPr>
        <p:spPr/>
        <p:txBody>
          <a:bodyPr/>
          <a:lstStyle/>
          <a:p>
            <a:fld id="{D7AE7BD2-8775-4DCD-99E6-4E07325CD5E7}" type="datetimeFigureOut">
              <a:rPr lang="en-US" smtClean="0"/>
              <a:t>7/19/2021</a:t>
            </a:fld>
            <a:endParaRPr lang="en-US"/>
          </a:p>
        </p:txBody>
      </p:sp>
      <p:sp>
        <p:nvSpPr>
          <p:cNvPr id="5" name="Footer Placeholder 4">
            <a:extLst>
              <a:ext uri="{FF2B5EF4-FFF2-40B4-BE49-F238E27FC236}">
                <a16:creationId xmlns:a16="http://schemas.microsoft.com/office/drawing/2014/main" id="{78C174B9-E235-4B9A-BA35-2462A5924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CCC1F-B131-41FF-96F1-EF98E4AF4B1C}"/>
              </a:ext>
            </a:extLst>
          </p:cNvPr>
          <p:cNvSpPr>
            <a:spLocks noGrp="1"/>
          </p:cNvSpPr>
          <p:nvPr>
            <p:ph type="sldNum" sz="quarter" idx="12"/>
          </p:nvPr>
        </p:nvSpPr>
        <p:spPr/>
        <p:txBody>
          <a:bodyPr/>
          <a:lstStyle/>
          <a:p>
            <a:fld id="{D167EB01-78AD-4A64-88A3-D6BE877D4972}" type="slidenum">
              <a:rPr lang="en-US" smtClean="0"/>
              <a:t>‹#›</a:t>
            </a:fld>
            <a:endParaRPr lang="en-US"/>
          </a:p>
        </p:txBody>
      </p:sp>
    </p:spTree>
    <p:extLst>
      <p:ext uri="{BB962C8B-B14F-4D97-AF65-F5344CB8AC3E}">
        <p14:creationId xmlns:p14="http://schemas.microsoft.com/office/powerpoint/2010/main" val="148020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35B9-3096-4BD7-9955-E8FC2D1A5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5F08F0-7777-4272-B195-A2CD3560ACB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08D445-9AC9-47F6-B7C8-B7D9DC25B50C}"/>
              </a:ext>
            </a:extLst>
          </p:cNvPr>
          <p:cNvSpPr>
            <a:spLocks noGrp="1"/>
          </p:cNvSpPr>
          <p:nvPr>
            <p:ph type="dt" sz="half" idx="10"/>
          </p:nvPr>
        </p:nvSpPr>
        <p:spPr/>
        <p:txBody>
          <a:bodyPr/>
          <a:lstStyle/>
          <a:p>
            <a:fld id="{D7AE7BD2-8775-4DCD-99E6-4E07325CD5E7}" type="datetimeFigureOut">
              <a:rPr lang="en-US" smtClean="0"/>
              <a:t>7/19/2021</a:t>
            </a:fld>
            <a:endParaRPr lang="en-US"/>
          </a:p>
        </p:txBody>
      </p:sp>
      <p:sp>
        <p:nvSpPr>
          <p:cNvPr id="5" name="Footer Placeholder 4">
            <a:extLst>
              <a:ext uri="{FF2B5EF4-FFF2-40B4-BE49-F238E27FC236}">
                <a16:creationId xmlns:a16="http://schemas.microsoft.com/office/drawing/2014/main" id="{3D25A4A7-8563-4235-BBE5-805BDD79F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5141F2-5E2F-4B99-B343-A31A06C7DA54}"/>
              </a:ext>
            </a:extLst>
          </p:cNvPr>
          <p:cNvSpPr>
            <a:spLocks noGrp="1"/>
          </p:cNvSpPr>
          <p:nvPr>
            <p:ph type="sldNum" sz="quarter" idx="12"/>
          </p:nvPr>
        </p:nvSpPr>
        <p:spPr/>
        <p:txBody>
          <a:bodyPr/>
          <a:lstStyle/>
          <a:p>
            <a:fld id="{D167EB01-78AD-4A64-88A3-D6BE877D4972}" type="slidenum">
              <a:rPr lang="en-US" smtClean="0"/>
              <a:t>‹#›</a:t>
            </a:fld>
            <a:endParaRPr lang="en-US"/>
          </a:p>
        </p:txBody>
      </p:sp>
    </p:spTree>
    <p:extLst>
      <p:ext uri="{BB962C8B-B14F-4D97-AF65-F5344CB8AC3E}">
        <p14:creationId xmlns:p14="http://schemas.microsoft.com/office/powerpoint/2010/main" val="3195053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29748-7DD5-4A4C-B668-F8B499EBBB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F03A1D-4D72-4AC6-9531-F2E6D2B2F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1B2058-0965-481F-9DCA-B8EB3E3E8E9F}"/>
              </a:ext>
            </a:extLst>
          </p:cNvPr>
          <p:cNvSpPr>
            <a:spLocks noGrp="1"/>
          </p:cNvSpPr>
          <p:nvPr>
            <p:ph type="dt" sz="half" idx="10"/>
          </p:nvPr>
        </p:nvSpPr>
        <p:spPr/>
        <p:txBody>
          <a:bodyPr/>
          <a:lstStyle/>
          <a:p>
            <a:fld id="{D7AE7BD2-8775-4DCD-99E6-4E07325CD5E7}" type="datetimeFigureOut">
              <a:rPr lang="en-US" smtClean="0"/>
              <a:t>7/19/2021</a:t>
            </a:fld>
            <a:endParaRPr lang="en-US"/>
          </a:p>
        </p:txBody>
      </p:sp>
      <p:sp>
        <p:nvSpPr>
          <p:cNvPr id="5" name="Footer Placeholder 4">
            <a:extLst>
              <a:ext uri="{FF2B5EF4-FFF2-40B4-BE49-F238E27FC236}">
                <a16:creationId xmlns:a16="http://schemas.microsoft.com/office/drawing/2014/main" id="{E98AB017-2056-4D6F-A430-C0725D690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74E49-EFC6-46AE-8915-47BC2424D189}"/>
              </a:ext>
            </a:extLst>
          </p:cNvPr>
          <p:cNvSpPr>
            <a:spLocks noGrp="1"/>
          </p:cNvSpPr>
          <p:nvPr>
            <p:ph type="sldNum" sz="quarter" idx="12"/>
          </p:nvPr>
        </p:nvSpPr>
        <p:spPr/>
        <p:txBody>
          <a:bodyPr/>
          <a:lstStyle/>
          <a:p>
            <a:fld id="{D167EB01-78AD-4A64-88A3-D6BE877D4972}" type="slidenum">
              <a:rPr lang="en-US" smtClean="0"/>
              <a:t>‹#›</a:t>
            </a:fld>
            <a:endParaRPr lang="en-US"/>
          </a:p>
        </p:txBody>
      </p:sp>
    </p:spTree>
    <p:extLst>
      <p:ext uri="{BB962C8B-B14F-4D97-AF65-F5344CB8AC3E}">
        <p14:creationId xmlns:p14="http://schemas.microsoft.com/office/powerpoint/2010/main" val="1850164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E2B18-7965-40C4-8AD2-0952027D4A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7C4C2-00BE-4A0F-8417-6DD672D6BE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F943B8-0A38-4293-B39C-41632D0331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E4FAC5-8561-4464-8286-F37B7966BF5B}"/>
              </a:ext>
            </a:extLst>
          </p:cNvPr>
          <p:cNvSpPr>
            <a:spLocks noGrp="1"/>
          </p:cNvSpPr>
          <p:nvPr>
            <p:ph type="dt" sz="half" idx="10"/>
          </p:nvPr>
        </p:nvSpPr>
        <p:spPr/>
        <p:txBody>
          <a:bodyPr/>
          <a:lstStyle/>
          <a:p>
            <a:fld id="{D7AE7BD2-8775-4DCD-99E6-4E07325CD5E7}" type="datetimeFigureOut">
              <a:rPr lang="en-US" smtClean="0"/>
              <a:t>7/19/2021</a:t>
            </a:fld>
            <a:endParaRPr lang="en-US"/>
          </a:p>
        </p:txBody>
      </p:sp>
      <p:sp>
        <p:nvSpPr>
          <p:cNvPr id="6" name="Footer Placeholder 5">
            <a:extLst>
              <a:ext uri="{FF2B5EF4-FFF2-40B4-BE49-F238E27FC236}">
                <a16:creationId xmlns:a16="http://schemas.microsoft.com/office/drawing/2014/main" id="{A64CD726-835F-447F-B5C6-B3DBCB9CBD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61E58-BDE1-49D4-AF88-8B93C45068C1}"/>
              </a:ext>
            </a:extLst>
          </p:cNvPr>
          <p:cNvSpPr>
            <a:spLocks noGrp="1"/>
          </p:cNvSpPr>
          <p:nvPr>
            <p:ph type="sldNum" sz="quarter" idx="12"/>
          </p:nvPr>
        </p:nvSpPr>
        <p:spPr/>
        <p:txBody>
          <a:bodyPr/>
          <a:lstStyle/>
          <a:p>
            <a:fld id="{D167EB01-78AD-4A64-88A3-D6BE877D4972}" type="slidenum">
              <a:rPr lang="en-US" smtClean="0"/>
              <a:t>‹#›</a:t>
            </a:fld>
            <a:endParaRPr lang="en-US"/>
          </a:p>
        </p:txBody>
      </p:sp>
    </p:spTree>
    <p:extLst>
      <p:ext uri="{BB962C8B-B14F-4D97-AF65-F5344CB8AC3E}">
        <p14:creationId xmlns:p14="http://schemas.microsoft.com/office/powerpoint/2010/main" val="152062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F6E2-C71F-415E-AB1F-C0CA86FFF5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D5CF58-2B03-4639-ADE4-8A1245EE2F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C36F5C-B89E-4580-8273-97200827183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67A497-6CBE-41D2-8527-896A38061D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1D09E4-5F0F-415C-ABBF-ABC0C8EB5F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79426A-7867-4214-A687-8C062B6EAB25}"/>
              </a:ext>
            </a:extLst>
          </p:cNvPr>
          <p:cNvSpPr>
            <a:spLocks noGrp="1"/>
          </p:cNvSpPr>
          <p:nvPr>
            <p:ph type="dt" sz="half" idx="10"/>
          </p:nvPr>
        </p:nvSpPr>
        <p:spPr/>
        <p:txBody>
          <a:bodyPr/>
          <a:lstStyle/>
          <a:p>
            <a:fld id="{D7AE7BD2-8775-4DCD-99E6-4E07325CD5E7}" type="datetimeFigureOut">
              <a:rPr lang="en-US" smtClean="0"/>
              <a:t>7/19/2021</a:t>
            </a:fld>
            <a:endParaRPr lang="en-US"/>
          </a:p>
        </p:txBody>
      </p:sp>
      <p:sp>
        <p:nvSpPr>
          <p:cNvPr id="8" name="Footer Placeholder 7">
            <a:extLst>
              <a:ext uri="{FF2B5EF4-FFF2-40B4-BE49-F238E27FC236}">
                <a16:creationId xmlns:a16="http://schemas.microsoft.com/office/drawing/2014/main" id="{31D648C2-5DBC-4F6B-9F5C-40E950780C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A865DA-2880-4ABE-8351-D3CCC98380F6}"/>
              </a:ext>
            </a:extLst>
          </p:cNvPr>
          <p:cNvSpPr>
            <a:spLocks noGrp="1"/>
          </p:cNvSpPr>
          <p:nvPr>
            <p:ph type="sldNum" sz="quarter" idx="12"/>
          </p:nvPr>
        </p:nvSpPr>
        <p:spPr/>
        <p:txBody>
          <a:bodyPr/>
          <a:lstStyle/>
          <a:p>
            <a:fld id="{D167EB01-78AD-4A64-88A3-D6BE877D4972}" type="slidenum">
              <a:rPr lang="en-US" smtClean="0"/>
              <a:t>‹#›</a:t>
            </a:fld>
            <a:endParaRPr lang="en-US"/>
          </a:p>
        </p:txBody>
      </p:sp>
    </p:spTree>
    <p:extLst>
      <p:ext uri="{BB962C8B-B14F-4D97-AF65-F5344CB8AC3E}">
        <p14:creationId xmlns:p14="http://schemas.microsoft.com/office/powerpoint/2010/main" val="9019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9C10-7EC3-4E88-81D9-381B774CBA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326416-8A36-45C3-9915-4BCA9683788D}"/>
              </a:ext>
            </a:extLst>
          </p:cNvPr>
          <p:cNvSpPr>
            <a:spLocks noGrp="1"/>
          </p:cNvSpPr>
          <p:nvPr>
            <p:ph type="dt" sz="half" idx="10"/>
          </p:nvPr>
        </p:nvSpPr>
        <p:spPr/>
        <p:txBody>
          <a:bodyPr/>
          <a:lstStyle/>
          <a:p>
            <a:fld id="{D7AE7BD2-8775-4DCD-99E6-4E07325CD5E7}" type="datetimeFigureOut">
              <a:rPr lang="en-US" smtClean="0"/>
              <a:t>7/19/2021</a:t>
            </a:fld>
            <a:endParaRPr lang="en-US"/>
          </a:p>
        </p:txBody>
      </p:sp>
      <p:sp>
        <p:nvSpPr>
          <p:cNvPr id="4" name="Footer Placeholder 3">
            <a:extLst>
              <a:ext uri="{FF2B5EF4-FFF2-40B4-BE49-F238E27FC236}">
                <a16:creationId xmlns:a16="http://schemas.microsoft.com/office/drawing/2014/main" id="{30DE7EF9-D36B-45DD-B337-32CD16E4A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13BA67-ECF0-4E5F-81C4-D189B4EA914B}"/>
              </a:ext>
            </a:extLst>
          </p:cNvPr>
          <p:cNvSpPr>
            <a:spLocks noGrp="1"/>
          </p:cNvSpPr>
          <p:nvPr>
            <p:ph type="sldNum" sz="quarter" idx="12"/>
          </p:nvPr>
        </p:nvSpPr>
        <p:spPr/>
        <p:txBody>
          <a:bodyPr/>
          <a:lstStyle/>
          <a:p>
            <a:fld id="{D167EB01-78AD-4A64-88A3-D6BE877D4972}" type="slidenum">
              <a:rPr lang="en-US" smtClean="0"/>
              <a:t>‹#›</a:t>
            </a:fld>
            <a:endParaRPr lang="en-US"/>
          </a:p>
        </p:txBody>
      </p:sp>
    </p:spTree>
    <p:extLst>
      <p:ext uri="{BB962C8B-B14F-4D97-AF65-F5344CB8AC3E}">
        <p14:creationId xmlns:p14="http://schemas.microsoft.com/office/powerpoint/2010/main" val="156900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C963BF-AE7B-40CD-982B-63A6DA9C9618}"/>
              </a:ext>
            </a:extLst>
          </p:cNvPr>
          <p:cNvSpPr>
            <a:spLocks noGrp="1"/>
          </p:cNvSpPr>
          <p:nvPr>
            <p:ph type="dt" sz="half" idx="10"/>
          </p:nvPr>
        </p:nvSpPr>
        <p:spPr/>
        <p:txBody>
          <a:bodyPr/>
          <a:lstStyle/>
          <a:p>
            <a:fld id="{D7AE7BD2-8775-4DCD-99E6-4E07325CD5E7}" type="datetimeFigureOut">
              <a:rPr lang="en-US" smtClean="0"/>
              <a:t>7/19/2021</a:t>
            </a:fld>
            <a:endParaRPr lang="en-US"/>
          </a:p>
        </p:txBody>
      </p:sp>
      <p:sp>
        <p:nvSpPr>
          <p:cNvPr id="3" name="Footer Placeholder 2">
            <a:extLst>
              <a:ext uri="{FF2B5EF4-FFF2-40B4-BE49-F238E27FC236}">
                <a16:creationId xmlns:a16="http://schemas.microsoft.com/office/drawing/2014/main" id="{073318D1-A715-41F7-AB63-993720E04B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07463B-063C-4249-B8D4-198DA5F2EB84}"/>
              </a:ext>
            </a:extLst>
          </p:cNvPr>
          <p:cNvSpPr>
            <a:spLocks noGrp="1"/>
          </p:cNvSpPr>
          <p:nvPr>
            <p:ph type="sldNum" sz="quarter" idx="12"/>
          </p:nvPr>
        </p:nvSpPr>
        <p:spPr/>
        <p:txBody>
          <a:bodyPr/>
          <a:lstStyle/>
          <a:p>
            <a:fld id="{D167EB01-78AD-4A64-88A3-D6BE877D4972}" type="slidenum">
              <a:rPr lang="en-US" smtClean="0"/>
              <a:t>‹#›</a:t>
            </a:fld>
            <a:endParaRPr lang="en-US"/>
          </a:p>
        </p:txBody>
      </p:sp>
    </p:spTree>
    <p:extLst>
      <p:ext uri="{BB962C8B-B14F-4D97-AF65-F5344CB8AC3E}">
        <p14:creationId xmlns:p14="http://schemas.microsoft.com/office/powerpoint/2010/main" val="1383539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1803-AF37-4D7C-A14F-B6EEE51EA9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56C388-F07B-417C-898A-E74C1D188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58BB89-1D7E-4621-A725-6E269F801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CBD7EC-B7A3-493E-BB89-77745C31BCB8}"/>
              </a:ext>
            </a:extLst>
          </p:cNvPr>
          <p:cNvSpPr>
            <a:spLocks noGrp="1"/>
          </p:cNvSpPr>
          <p:nvPr>
            <p:ph type="dt" sz="half" idx="10"/>
          </p:nvPr>
        </p:nvSpPr>
        <p:spPr/>
        <p:txBody>
          <a:bodyPr/>
          <a:lstStyle/>
          <a:p>
            <a:fld id="{D7AE7BD2-8775-4DCD-99E6-4E07325CD5E7}" type="datetimeFigureOut">
              <a:rPr lang="en-US" smtClean="0"/>
              <a:t>7/19/2021</a:t>
            </a:fld>
            <a:endParaRPr lang="en-US"/>
          </a:p>
        </p:txBody>
      </p:sp>
      <p:sp>
        <p:nvSpPr>
          <p:cNvPr id="6" name="Footer Placeholder 5">
            <a:extLst>
              <a:ext uri="{FF2B5EF4-FFF2-40B4-BE49-F238E27FC236}">
                <a16:creationId xmlns:a16="http://schemas.microsoft.com/office/drawing/2014/main" id="{58916C29-D740-4CAC-BFA8-B59494153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D49F1-9382-4942-8317-A9BDF734E312}"/>
              </a:ext>
            </a:extLst>
          </p:cNvPr>
          <p:cNvSpPr>
            <a:spLocks noGrp="1"/>
          </p:cNvSpPr>
          <p:nvPr>
            <p:ph type="sldNum" sz="quarter" idx="12"/>
          </p:nvPr>
        </p:nvSpPr>
        <p:spPr/>
        <p:txBody>
          <a:bodyPr/>
          <a:lstStyle/>
          <a:p>
            <a:fld id="{D167EB01-78AD-4A64-88A3-D6BE877D4972}" type="slidenum">
              <a:rPr lang="en-US" smtClean="0"/>
              <a:t>‹#›</a:t>
            </a:fld>
            <a:endParaRPr lang="en-US"/>
          </a:p>
        </p:txBody>
      </p:sp>
    </p:spTree>
    <p:extLst>
      <p:ext uri="{BB962C8B-B14F-4D97-AF65-F5344CB8AC3E}">
        <p14:creationId xmlns:p14="http://schemas.microsoft.com/office/powerpoint/2010/main" val="367906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E81D-506C-4945-B2F8-4F1355D80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BA21F9-511E-455E-A4BF-40A6768CA8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5CD9E5-FE97-4DAB-9C65-F9BF1F5EE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861594-CD48-41BD-9E7F-058E278091CA}"/>
              </a:ext>
            </a:extLst>
          </p:cNvPr>
          <p:cNvSpPr>
            <a:spLocks noGrp="1"/>
          </p:cNvSpPr>
          <p:nvPr>
            <p:ph type="dt" sz="half" idx="10"/>
          </p:nvPr>
        </p:nvSpPr>
        <p:spPr/>
        <p:txBody>
          <a:bodyPr/>
          <a:lstStyle/>
          <a:p>
            <a:fld id="{D7AE7BD2-8775-4DCD-99E6-4E07325CD5E7}" type="datetimeFigureOut">
              <a:rPr lang="en-US" smtClean="0"/>
              <a:t>7/19/2021</a:t>
            </a:fld>
            <a:endParaRPr lang="en-US"/>
          </a:p>
        </p:txBody>
      </p:sp>
      <p:sp>
        <p:nvSpPr>
          <p:cNvPr id="6" name="Footer Placeholder 5">
            <a:extLst>
              <a:ext uri="{FF2B5EF4-FFF2-40B4-BE49-F238E27FC236}">
                <a16:creationId xmlns:a16="http://schemas.microsoft.com/office/drawing/2014/main" id="{FFBEFE6C-0670-4BB9-9679-D3F1DA1BB7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107C8-BD90-49DF-9AB2-4C5FA5035C56}"/>
              </a:ext>
            </a:extLst>
          </p:cNvPr>
          <p:cNvSpPr>
            <a:spLocks noGrp="1"/>
          </p:cNvSpPr>
          <p:nvPr>
            <p:ph type="sldNum" sz="quarter" idx="12"/>
          </p:nvPr>
        </p:nvSpPr>
        <p:spPr/>
        <p:txBody>
          <a:bodyPr/>
          <a:lstStyle/>
          <a:p>
            <a:fld id="{D167EB01-78AD-4A64-88A3-D6BE877D4972}" type="slidenum">
              <a:rPr lang="en-US" smtClean="0"/>
              <a:t>‹#›</a:t>
            </a:fld>
            <a:endParaRPr lang="en-US"/>
          </a:p>
        </p:txBody>
      </p:sp>
    </p:spTree>
    <p:extLst>
      <p:ext uri="{BB962C8B-B14F-4D97-AF65-F5344CB8AC3E}">
        <p14:creationId xmlns:p14="http://schemas.microsoft.com/office/powerpoint/2010/main" val="313581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6B7C28-355E-4E87-B28E-9247CA8F50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3BFB8B-BC7D-42B4-AC00-D9E67079E0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CEED8-0F75-47D2-B4AC-9BA558207F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E7BD2-8775-4DCD-99E6-4E07325CD5E7}" type="datetimeFigureOut">
              <a:rPr lang="en-US" smtClean="0"/>
              <a:t>7/19/2021</a:t>
            </a:fld>
            <a:endParaRPr lang="en-US"/>
          </a:p>
        </p:txBody>
      </p:sp>
      <p:sp>
        <p:nvSpPr>
          <p:cNvPr id="5" name="Footer Placeholder 4">
            <a:extLst>
              <a:ext uri="{FF2B5EF4-FFF2-40B4-BE49-F238E27FC236}">
                <a16:creationId xmlns:a16="http://schemas.microsoft.com/office/drawing/2014/main" id="{F9AC543B-C6E4-49BF-8FD9-DCED29CEEB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1395E5-BEF8-4400-AA3E-16DCF41671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7EB01-78AD-4A64-88A3-D6BE877D4972}" type="slidenum">
              <a:rPr lang="en-US" smtClean="0"/>
              <a:t>‹#›</a:t>
            </a:fld>
            <a:endParaRPr lang="en-US"/>
          </a:p>
        </p:txBody>
      </p:sp>
    </p:spTree>
    <p:extLst>
      <p:ext uri="{BB962C8B-B14F-4D97-AF65-F5344CB8AC3E}">
        <p14:creationId xmlns:p14="http://schemas.microsoft.com/office/powerpoint/2010/main" val="603407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mailto:fosullivan@cwsds.ca" TargetMode="External"/><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jpeg"/><Relationship Id="rId4" Type="http://schemas.openxmlformats.org/officeDocument/2006/relationships/hyperlink" Target="mailto:sfattore@cwsds.ca" TargetMode="Externa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mailto:fosullivan@cwsds.ca"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mailto:sfattore@cwsds.c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fosullivan@cwsds.ca"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mailto:sfattore@cwsds.c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fosullivan@cwsds.ca"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mailto:sfattore@cwsds.c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fosullivan@cwsds.ca"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jpeg"/><Relationship Id="rId4" Type="http://schemas.openxmlformats.org/officeDocument/2006/relationships/hyperlink" Target="mailto:sfattore@cwsds.c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sfattore@cwsds.ca" TargetMode="External"/><Relationship Id="rId2" Type="http://schemas.openxmlformats.org/officeDocument/2006/relationships/hyperlink" Target="mailto:fosullivan@cwsds.ca"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jdemick@clps.c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jdemick@clps.ca" TargetMode="External"/><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gcrunican@Christian-horizons.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hyperlink" Target="mailto:gcrunican@christian-horizon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cwpooran@pooranlaw.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cwpooran@pooranlaw.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cwpooran@pooranlaw.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kelly.huntington@ontario.ca"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hyperlink" Target="mailto:ashley.chilvers@Ontario.c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kelly.huntington@ontario.ca"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mailto:ashley.chilvers@ontario.c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kelly.huntington@ontario.ca"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mailto:ashley.chilvers@ontario.c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kelly.huntington@ontario.ca"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mailto:ashley.chilvers@ontario.ca"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forms.office.com/r/5vgB6aCkYu" TargetMode="External"/><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ashley.chilvers@ontario.ca" TargetMode="External"/><Relationship Id="rId5" Type="http://schemas.openxmlformats.org/officeDocument/2006/relationships/hyperlink" Target="mailto:kelly.huntington@ontario.ca" TargetMode="External"/><Relationship Id="rId4" Type="http://schemas.openxmlformats.org/officeDocument/2006/relationships/hyperlink" Target="https://www.health.gov.on.ca/en/pro/programs/publichealth/coronavirus/docs/Antigen_Screening_Guidance_2021-03-5.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sfattore@cwsds.ca" TargetMode="External"/><Relationship Id="rId4" Type="http://schemas.openxmlformats.org/officeDocument/2006/relationships/hyperlink" Target="mailto:fosullivan@cwsds.c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fosullivan@cwsds.ca" TargetMode="External"/><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mailto:sfattore@cwsds.c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fosullivan@cwsds.ca"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mailto:sfattore@cwsds.c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fosullivan@cwsds.ca"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mailto:sfattore@cwsds.ca"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fosullivan@cwsds.ca" TargetMode="External"/><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hyperlink" Target="mailto:sfattore@cwsds.ca" TargetMode="External"/><Relationship Id="rId9" Type="http://schemas.openxmlformats.org/officeDocument/2006/relationships/hyperlink" Target="https://realxchange.communitylivingessex.org/covid-19-resourc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fosullivan@cwsds.ca"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jpeg"/><Relationship Id="rId4" Type="http://schemas.openxmlformats.org/officeDocument/2006/relationships/hyperlink" Target="mailto:sfattore@cwsds.c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fosullivan@cwsds.ca"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jpeg"/><Relationship Id="rId4" Type="http://schemas.openxmlformats.org/officeDocument/2006/relationships/hyperlink" Target="mailto:sfattore@cwsds.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9D8D463-ADB3-4FDF-B2B1-3274A86981F3}"/>
              </a:ext>
            </a:extLst>
          </p:cNvPr>
          <p:cNvGrpSpPr/>
          <p:nvPr/>
        </p:nvGrpSpPr>
        <p:grpSpPr>
          <a:xfrm>
            <a:off x="668806" y="736416"/>
            <a:ext cx="10854387" cy="1354217"/>
            <a:chOff x="71760" y="1543334"/>
            <a:chExt cx="10854387" cy="1354217"/>
          </a:xfrm>
        </p:grpSpPr>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0" y="1571545"/>
              <a:ext cx="2811173" cy="1297796"/>
            </a:xfrm>
            <a:prstGeom prst="rect">
              <a:avLst/>
            </a:prstGeom>
          </p:spPr>
        </p:pic>
        <p:sp>
          <p:nvSpPr>
            <p:cNvPr id="3" name="TextBox 2">
              <a:extLst>
                <a:ext uri="{FF2B5EF4-FFF2-40B4-BE49-F238E27FC236}">
                  <a16:creationId xmlns:a16="http://schemas.microsoft.com/office/drawing/2014/main" id="{40E092E3-932C-4D38-A18D-B6AA547E1C3C}"/>
                </a:ext>
              </a:extLst>
            </p:cNvPr>
            <p:cNvSpPr txBox="1"/>
            <p:nvPr/>
          </p:nvSpPr>
          <p:spPr>
            <a:xfrm>
              <a:off x="2528596" y="1543334"/>
              <a:ext cx="8397551" cy="1354217"/>
            </a:xfrm>
            <a:prstGeom prst="rect">
              <a:avLst/>
            </a:prstGeom>
            <a:noFill/>
          </p:spPr>
          <p:txBody>
            <a:bodyPr wrap="square" rtlCol="0">
              <a:spAutoFit/>
            </a:bodyPr>
            <a:lstStyle/>
            <a:p>
              <a:pPr algn="ctr"/>
              <a:r>
                <a:rPr lang="en-US" sz="2800" b="1" dirty="0">
                  <a:solidFill>
                    <a:srgbClr val="079DAB"/>
                  </a:solidFill>
                  <a:latin typeface="Open Sans" panose="020B0606030504020204" pitchFamily="34" charset="0"/>
                  <a:ea typeface="Open Sans" panose="020B0606030504020204" pitchFamily="34" charset="0"/>
                  <a:cs typeface="Open Sans" panose="020B0606030504020204" pitchFamily="34" charset="0"/>
                </a:rPr>
                <a:t>Resilience, Adaptation, and Reopening:</a:t>
              </a:r>
            </a:p>
            <a:p>
              <a:pPr algn="ctr"/>
              <a:r>
                <a:rPr lang="en-US" sz="5400" b="1" dirty="0">
                  <a:latin typeface="Open Sans" panose="020B0606030504020204" pitchFamily="34" charset="0"/>
                  <a:ea typeface="Open Sans" panose="020B0606030504020204" pitchFamily="34" charset="0"/>
                  <a:cs typeface="Open Sans" panose="020B0606030504020204" pitchFamily="34" charset="0"/>
                </a:rPr>
                <a:t>Rapid Antigen Testing</a:t>
              </a:r>
            </a:p>
          </p:txBody>
        </p:sp>
      </p:grpSp>
      <p:pic>
        <p:nvPicPr>
          <p:cNvPr id="15" name="Picture 14">
            <a:extLst>
              <a:ext uri="{FF2B5EF4-FFF2-40B4-BE49-F238E27FC236}">
                <a16:creationId xmlns:a16="http://schemas.microsoft.com/office/drawing/2014/main" id="{46F6377F-AB76-4525-AE97-DE173169BE57}"/>
              </a:ext>
            </a:extLst>
          </p:cNvPr>
          <p:cNvPicPr>
            <a:picLocks noChangeAspect="1"/>
          </p:cNvPicPr>
          <p:nvPr/>
        </p:nvPicPr>
        <p:blipFill rotWithShape="1">
          <a:blip r:embed="rId3"/>
          <a:srcRect l="1888" t="6072"/>
          <a:stretch/>
        </p:blipFill>
        <p:spPr>
          <a:xfrm>
            <a:off x="1117005" y="3657243"/>
            <a:ext cx="9957990" cy="2252817"/>
          </a:xfrm>
          <a:prstGeom prst="rect">
            <a:avLst/>
          </a:prstGeom>
        </p:spPr>
      </p:pic>
      <p:cxnSp>
        <p:nvCxnSpPr>
          <p:cNvPr id="17" name="Straight Connector 16">
            <a:extLst>
              <a:ext uri="{FF2B5EF4-FFF2-40B4-BE49-F238E27FC236}">
                <a16:creationId xmlns:a16="http://schemas.microsoft.com/office/drawing/2014/main" id="{361DB145-3410-4EE7-9FB1-E8FB4903C767}"/>
              </a:ext>
            </a:extLst>
          </p:cNvPr>
          <p:cNvCxnSpPr/>
          <p:nvPr/>
        </p:nvCxnSpPr>
        <p:spPr>
          <a:xfrm>
            <a:off x="903514" y="2827175"/>
            <a:ext cx="10384972" cy="0"/>
          </a:xfrm>
          <a:prstGeom prst="line">
            <a:avLst/>
          </a:prstGeom>
          <a:ln w="57150">
            <a:solidFill>
              <a:srgbClr val="079D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94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5632311"/>
          </a:xfrm>
          <a:prstGeom prst="rect">
            <a:avLst/>
          </a:prstGeom>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Overview of BD </a:t>
            </a:r>
            <a:r>
              <a:rPr lang="en-US" sz="2400" b="1" dirty="0" err="1">
                <a:latin typeface="Open Sans" panose="020B0606030504020204" pitchFamily="34" charset="0"/>
                <a:ea typeface="Open Sans" panose="020B0606030504020204" pitchFamily="34" charset="0"/>
                <a:cs typeface="Open Sans" panose="020B0606030504020204" pitchFamily="34" charset="0"/>
              </a:rPr>
              <a:t>Veritor</a:t>
            </a:r>
            <a:r>
              <a:rPr lang="en-US" sz="2400" dirty="0">
                <a:latin typeface="Open Sans" panose="020B0606030504020204" pitchFamily="34" charset="0"/>
                <a:ea typeface="Open Sans" panose="020B0606030504020204" pitchFamily="34" charset="0"/>
                <a:cs typeface="Open Sans" panose="020B0606030504020204" pitchFamily="34" charset="0"/>
              </a:rPr>
              <a:t>™</a:t>
            </a:r>
            <a:r>
              <a:rPr lang="en-US" sz="2400" b="1" dirty="0">
                <a:latin typeface="Open Sans" panose="020B0606030504020204" pitchFamily="34" charset="0"/>
                <a:ea typeface="Open Sans" panose="020B0606030504020204" pitchFamily="34" charset="0"/>
                <a:cs typeface="Open Sans" panose="020B0606030504020204" pitchFamily="34" charset="0"/>
              </a:rPr>
              <a:t> Rapid Testing Method</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514350" indent="-514350">
              <a:buFont typeface="+mj-lt"/>
              <a:buAutoNum type="arabicPeriod"/>
            </a:pPr>
            <a:r>
              <a:rPr lang="en-US" sz="2400" dirty="0"/>
              <a:t>Self –swabbing of nostrils</a:t>
            </a:r>
          </a:p>
          <a:p>
            <a:pPr marL="514350" indent="-514350">
              <a:buFont typeface="+mj-lt"/>
              <a:buAutoNum type="arabicPeriod"/>
            </a:pPr>
            <a:r>
              <a:rPr lang="en-US" sz="2400" dirty="0"/>
              <a:t>Process swab specimen in processing tube</a:t>
            </a:r>
          </a:p>
          <a:p>
            <a:pPr marL="514350" indent="-514350">
              <a:buFont typeface="+mj-lt"/>
              <a:buAutoNum type="arabicPeriod"/>
            </a:pPr>
            <a:r>
              <a:rPr lang="en-US" sz="2400" dirty="0"/>
              <a:t>Add 3 drops of the sample fluid to the Test Device Sample Well</a:t>
            </a:r>
          </a:p>
          <a:p>
            <a:pPr marL="514350" indent="-514350">
              <a:buFont typeface="+mj-lt"/>
              <a:buAutoNum type="arabicPeriod"/>
            </a:pPr>
            <a:r>
              <a:rPr lang="en-US" sz="2400" dirty="0"/>
              <a:t>Set the timer and wait 15-20 minutes</a:t>
            </a:r>
          </a:p>
          <a:p>
            <a:pPr marL="514350" indent="-514350">
              <a:buFont typeface="+mj-lt"/>
              <a:buAutoNum type="arabicPeriod"/>
            </a:pPr>
            <a:r>
              <a:rPr lang="en-US" sz="2400" dirty="0"/>
              <a:t>Insert Test Device into the BD </a:t>
            </a:r>
            <a:r>
              <a:rPr lang="en-US" sz="2400" dirty="0" err="1"/>
              <a:t>Veritor</a:t>
            </a:r>
            <a:r>
              <a:rPr lang="en-US" sz="2400" dirty="0"/>
              <a:t> ™ Analyzer Machine and the result will be displayed in 3 seconds!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4164" y="1748901"/>
            <a:ext cx="2954576" cy="1384995"/>
          </a:xfrm>
          <a:prstGeom prst="rect">
            <a:avLst/>
          </a:prstGeom>
          <a:noFill/>
        </p:spPr>
        <p:txBody>
          <a:bodyPr wrap="square" rtlCol="0">
            <a:spAutoFit/>
          </a:bodyPr>
          <a:lstStyle/>
          <a:p>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Dr. Fiona O’Sullivan</a:t>
            </a: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3"/>
              </a:rPr>
              <a:t>fosullivan@cwsds.ca</a:t>
            </a:r>
            <a:endParaRPr lang="en-US" sz="1300" u="sng" dirty="0">
              <a:latin typeface="Open Sans" panose="020B0606030504020204" pitchFamily="34" charset="0"/>
              <a:ea typeface="Open Sans" panose="020B0606030504020204" pitchFamily="34" charset="0"/>
              <a:cs typeface="Open Sans" panose="020B0606030504020204" pitchFamily="34" charset="0"/>
            </a:endParaRPr>
          </a:p>
          <a:p>
            <a:endParaRPr lang="en-US" sz="1300" u="sng" dirty="0">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Sylvia </a:t>
            </a:r>
            <a:r>
              <a:rPr lang="en-US" sz="15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Fattore</a:t>
            </a:r>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4"/>
              </a:rPr>
              <a:t>sfattore@cwsds.ca</a:t>
            </a:r>
            <a:r>
              <a:rPr lang="en-US" sz="1300" u="sng" dirty="0">
                <a:latin typeface="Open Sans" panose="020B0606030504020204" pitchFamily="34" charset="0"/>
                <a:ea typeface="Open Sans" panose="020B0606030504020204" pitchFamily="34" charset="0"/>
                <a:cs typeface="Open Sans" panose="020B0606030504020204" pitchFamily="34" charset="0"/>
              </a:rPr>
              <a:t> </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2" descr="Logo for email">
            <a:extLst>
              <a:ext uri="{FF2B5EF4-FFF2-40B4-BE49-F238E27FC236}">
                <a16:creationId xmlns:a16="http://schemas.microsoft.com/office/drawing/2014/main" id="{46B7FEA7-83FA-410D-9D1D-DF7F6413D0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14"/>
          <a:stretch/>
        </p:blipFill>
        <p:spPr bwMode="auto">
          <a:xfrm>
            <a:off x="399494" y="315138"/>
            <a:ext cx="2482987" cy="123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6BB7B7C8-3F05-416E-A634-E420ACE4C7B2}"/>
              </a:ext>
            </a:extLst>
          </p:cNvPr>
          <p:cNvGrpSpPr/>
          <p:nvPr/>
        </p:nvGrpSpPr>
        <p:grpSpPr>
          <a:xfrm>
            <a:off x="4021697" y="1551354"/>
            <a:ext cx="7204929" cy="1612218"/>
            <a:chOff x="838200" y="5212079"/>
            <a:chExt cx="5954486" cy="1332412"/>
          </a:xfrm>
        </p:grpSpPr>
        <p:pic>
          <p:nvPicPr>
            <p:cNvPr id="12" name="Picture 11">
              <a:extLst>
                <a:ext uri="{FF2B5EF4-FFF2-40B4-BE49-F238E27FC236}">
                  <a16:creationId xmlns:a16="http://schemas.microsoft.com/office/drawing/2014/main" id="{D99F9A65-69A2-4F20-AF7C-E769D5EAF0A8}"/>
                </a:ext>
              </a:extLst>
            </p:cNvPr>
            <p:cNvPicPr>
              <a:picLocks noChangeAspect="1"/>
            </p:cNvPicPr>
            <p:nvPr/>
          </p:nvPicPr>
          <p:blipFill rotWithShape="1">
            <a:blip r:embed="rId6"/>
            <a:srcRect t="15436" b="16107"/>
            <a:stretch/>
          </p:blipFill>
          <p:spPr>
            <a:xfrm>
              <a:off x="2823092" y="5212080"/>
              <a:ext cx="1807718" cy="1332411"/>
            </a:xfrm>
            <a:prstGeom prst="rect">
              <a:avLst/>
            </a:prstGeom>
          </p:spPr>
        </p:pic>
        <p:pic>
          <p:nvPicPr>
            <p:cNvPr id="13" name="Picture 2" descr="Image result for bd veritor pictures of analyzer">
              <a:extLst>
                <a:ext uri="{FF2B5EF4-FFF2-40B4-BE49-F238E27FC236}">
                  <a16:creationId xmlns:a16="http://schemas.microsoft.com/office/drawing/2014/main" id="{C8F6719E-776D-40DD-A0C5-9BA97E02FC3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381" b="11904"/>
            <a:stretch/>
          </p:blipFill>
          <p:spPr bwMode="auto">
            <a:xfrm>
              <a:off x="838200" y="5212079"/>
              <a:ext cx="1832519" cy="13324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C83F202-4948-424F-9419-4B8E00B4DDF2}"/>
                </a:ext>
              </a:extLst>
            </p:cNvPr>
            <p:cNvPicPr>
              <a:picLocks noChangeAspect="1"/>
            </p:cNvPicPr>
            <p:nvPr/>
          </p:nvPicPr>
          <p:blipFill>
            <a:blip r:embed="rId8"/>
            <a:stretch>
              <a:fillRect/>
            </a:stretch>
          </p:blipFill>
          <p:spPr>
            <a:xfrm>
              <a:off x="4783182" y="5212080"/>
              <a:ext cx="2009504" cy="1332411"/>
            </a:xfrm>
            <a:prstGeom prst="rect">
              <a:avLst/>
            </a:prstGeom>
          </p:spPr>
        </p:pic>
      </p:grpSp>
      <p:pic>
        <p:nvPicPr>
          <p:cNvPr id="15" name="Picture 14">
            <a:extLst>
              <a:ext uri="{FF2B5EF4-FFF2-40B4-BE49-F238E27FC236}">
                <a16:creationId xmlns:a16="http://schemas.microsoft.com/office/drawing/2014/main" id="{C23CA34D-EB7A-48F1-AA9F-9E41A1D32E8D}"/>
              </a:ext>
            </a:extLst>
          </p:cNvPr>
          <p:cNvPicPr>
            <a:picLocks noChangeAspect="1"/>
          </p:cNvPicPr>
          <p:nvPr/>
        </p:nvPicPr>
        <p:blipFill>
          <a:blip r:embed="rId9"/>
          <a:stretch>
            <a:fillRect/>
          </a:stretch>
        </p:blipFill>
        <p:spPr>
          <a:xfrm>
            <a:off x="119834" y="4238277"/>
            <a:ext cx="3323236" cy="1515341"/>
          </a:xfrm>
          <a:prstGeom prst="rect">
            <a:avLst/>
          </a:prstGeom>
        </p:spPr>
      </p:pic>
    </p:spTree>
    <p:extLst>
      <p:ext uri="{BB962C8B-B14F-4D97-AF65-F5344CB8AC3E}">
        <p14:creationId xmlns:p14="http://schemas.microsoft.com/office/powerpoint/2010/main" val="777440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5632311"/>
          </a:xfrm>
          <a:prstGeom prst="rect">
            <a:avLst/>
          </a:prstGeom>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Antigen Screening Method</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t>Dr. O’Sullivan and the Health Services Nurses </a:t>
            </a:r>
            <a:r>
              <a:rPr lang="en-US" sz="2400" b="1" dirty="0">
                <a:solidFill>
                  <a:srgbClr val="079DAB"/>
                </a:solidFill>
              </a:rPr>
              <a:t>facilitated training</a:t>
            </a:r>
            <a:r>
              <a:rPr lang="en-US" sz="2400" dirty="0">
                <a:solidFill>
                  <a:srgbClr val="079DAB"/>
                </a:solidFill>
              </a:rPr>
              <a:t> </a:t>
            </a:r>
            <a:r>
              <a:rPr lang="en-US" sz="2400" dirty="0"/>
              <a:t>of all employees at CWSDS utilizing the Train the Trainer model. </a:t>
            </a:r>
          </a:p>
          <a:p>
            <a:endParaRPr lang="en-US" sz="2400" dirty="0"/>
          </a:p>
          <a:p>
            <a:pPr marL="342900" indent="-342900">
              <a:buFont typeface="Arial" panose="020B0604020202020204" pitchFamily="34" charset="0"/>
              <a:buChar char="•"/>
            </a:pPr>
            <a:r>
              <a:rPr lang="en-US" sz="2400" dirty="0"/>
              <a:t>Training included oversight of self-swabbing, how to operate the test device, PPE requirements and how to safely dispose of waste.  </a:t>
            </a:r>
          </a:p>
          <a:p>
            <a:endParaRPr lang="en-US" sz="2400" dirty="0"/>
          </a:p>
          <a:p>
            <a:pPr marL="342900" indent="-342900">
              <a:buFont typeface="Arial" panose="020B0604020202020204" pitchFamily="34" charset="0"/>
              <a:buChar char="•"/>
            </a:pPr>
            <a:r>
              <a:rPr lang="en-US" sz="2400" dirty="0"/>
              <a:t>A </a:t>
            </a:r>
            <a:r>
              <a:rPr lang="en-US" sz="2400" b="1" dirty="0">
                <a:solidFill>
                  <a:srgbClr val="079DAB"/>
                </a:solidFill>
              </a:rPr>
              <a:t>designated screening area </a:t>
            </a:r>
            <a:r>
              <a:rPr lang="en-US" sz="2400" dirty="0"/>
              <a:t>was identified within each work environment (19 in total).</a:t>
            </a:r>
          </a:p>
          <a:p>
            <a:endParaRPr lang="en-US" sz="2400" dirty="0"/>
          </a:p>
          <a:p>
            <a:pPr marL="342900" indent="-342900">
              <a:buFont typeface="Arial" panose="020B0604020202020204" pitchFamily="34" charset="0"/>
              <a:buChar char="•"/>
            </a:pPr>
            <a:r>
              <a:rPr lang="en-US" sz="2400" b="1" dirty="0">
                <a:solidFill>
                  <a:srgbClr val="079DAB"/>
                </a:solidFill>
              </a:rPr>
              <a:t>Quality Control </a:t>
            </a:r>
            <a:r>
              <a:rPr lang="en-US" sz="2400" dirty="0"/>
              <a:t>Training was also facilitated.</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4164" y="1748901"/>
            <a:ext cx="2954576" cy="1384995"/>
          </a:xfrm>
          <a:prstGeom prst="rect">
            <a:avLst/>
          </a:prstGeom>
          <a:noFill/>
        </p:spPr>
        <p:txBody>
          <a:bodyPr wrap="square" rtlCol="0">
            <a:spAutoFit/>
          </a:bodyPr>
          <a:lstStyle/>
          <a:p>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Dr. Fiona O’Sullivan</a:t>
            </a: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3"/>
              </a:rPr>
              <a:t>fosullivan@cwsds.ca</a:t>
            </a:r>
            <a:endParaRPr lang="en-US" sz="1300" u="sng" dirty="0">
              <a:latin typeface="Open Sans" panose="020B0606030504020204" pitchFamily="34" charset="0"/>
              <a:ea typeface="Open Sans" panose="020B0606030504020204" pitchFamily="34" charset="0"/>
              <a:cs typeface="Open Sans" panose="020B0606030504020204" pitchFamily="34" charset="0"/>
            </a:endParaRPr>
          </a:p>
          <a:p>
            <a:endParaRPr lang="en-US" sz="1300" u="sng" dirty="0">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Sylvia </a:t>
            </a:r>
            <a:r>
              <a:rPr lang="en-US" sz="15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Fattore</a:t>
            </a:r>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4"/>
              </a:rPr>
              <a:t>sfattore@cwsds.ca</a:t>
            </a:r>
            <a:r>
              <a:rPr lang="en-US" sz="1300" u="sng" dirty="0">
                <a:latin typeface="Open Sans" panose="020B0606030504020204" pitchFamily="34" charset="0"/>
                <a:ea typeface="Open Sans" panose="020B0606030504020204" pitchFamily="34" charset="0"/>
                <a:cs typeface="Open Sans" panose="020B0606030504020204" pitchFamily="34" charset="0"/>
              </a:rPr>
              <a:t> </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2" descr="Logo for email">
            <a:extLst>
              <a:ext uri="{FF2B5EF4-FFF2-40B4-BE49-F238E27FC236}">
                <a16:creationId xmlns:a16="http://schemas.microsoft.com/office/drawing/2014/main" id="{46B7FEA7-83FA-410D-9D1D-DF7F6413D0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14"/>
          <a:stretch/>
        </p:blipFill>
        <p:spPr bwMode="auto">
          <a:xfrm>
            <a:off x="399494" y="315138"/>
            <a:ext cx="2482987" cy="123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38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4154984"/>
          </a:xfrm>
          <a:prstGeom prst="rect">
            <a:avLst/>
          </a:prstGeom>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Antigen Screening Method</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t>Each employee is responsible to </a:t>
            </a:r>
            <a:r>
              <a:rPr lang="en-US" sz="2400" b="1" dirty="0">
                <a:solidFill>
                  <a:srgbClr val="079DAB"/>
                </a:solidFill>
              </a:rPr>
              <a:t>immediately enter their results</a:t>
            </a:r>
            <a:r>
              <a:rPr lang="en-US" sz="2400" b="1" dirty="0">
                <a:solidFill>
                  <a:srgbClr val="00B050"/>
                </a:solidFill>
              </a:rPr>
              <a:t> </a:t>
            </a:r>
            <a:r>
              <a:rPr lang="en-US" sz="2400" dirty="0"/>
              <a:t>on the screening document via the screening QR code.</a:t>
            </a:r>
          </a:p>
          <a:p>
            <a:endParaRPr lang="en-US" sz="2400" dirty="0"/>
          </a:p>
          <a:p>
            <a:pPr marL="342900" indent="-342900">
              <a:buFont typeface="Arial" panose="020B0604020202020204" pitchFamily="34" charset="0"/>
              <a:buChar char="•"/>
            </a:pPr>
            <a:r>
              <a:rPr lang="en-US" sz="2400" dirty="0"/>
              <a:t>Medical Administrative Assistant is </a:t>
            </a:r>
            <a:r>
              <a:rPr lang="en-US" sz="2400" b="1" dirty="0">
                <a:solidFill>
                  <a:srgbClr val="079DAB"/>
                </a:solidFill>
              </a:rPr>
              <a:t>responsible for data entry </a:t>
            </a:r>
            <a:r>
              <a:rPr lang="en-US" sz="2400" dirty="0"/>
              <a:t>into the Ontario Health Portal.</a:t>
            </a:r>
          </a:p>
          <a:p>
            <a:endParaRPr lang="en-US" sz="2400" dirty="0"/>
          </a:p>
          <a:p>
            <a:pPr marL="342900" indent="-342900">
              <a:buFont typeface="Arial" panose="020B0604020202020204" pitchFamily="34" charset="0"/>
              <a:buChar char="•"/>
            </a:pPr>
            <a:r>
              <a:rPr lang="en-US" sz="2400" dirty="0"/>
              <a:t>Disposal of biohazardous materials through </a:t>
            </a:r>
            <a:r>
              <a:rPr lang="en-US" sz="2400" b="1" dirty="0">
                <a:solidFill>
                  <a:srgbClr val="079DAB"/>
                </a:solidFill>
              </a:rPr>
              <a:t>Stericycle.</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4164" y="1748901"/>
            <a:ext cx="2954576" cy="1384995"/>
          </a:xfrm>
          <a:prstGeom prst="rect">
            <a:avLst/>
          </a:prstGeom>
          <a:noFill/>
        </p:spPr>
        <p:txBody>
          <a:bodyPr wrap="square" rtlCol="0">
            <a:spAutoFit/>
          </a:bodyPr>
          <a:lstStyle/>
          <a:p>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Dr. Fiona O’Sullivan</a:t>
            </a: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3"/>
              </a:rPr>
              <a:t>fosullivan@cwsds.ca</a:t>
            </a:r>
            <a:endParaRPr lang="en-US" sz="1300" u="sng" dirty="0">
              <a:latin typeface="Open Sans" panose="020B0606030504020204" pitchFamily="34" charset="0"/>
              <a:ea typeface="Open Sans" panose="020B0606030504020204" pitchFamily="34" charset="0"/>
              <a:cs typeface="Open Sans" panose="020B0606030504020204" pitchFamily="34" charset="0"/>
            </a:endParaRPr>
          </a:p>
          <a:p>
            <a:endParaRPr lang="en-US" sz="1300" u="sng" dirty="0">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Sylvia </a:t>
            </a:r>
            <a:r>
              <a:rPr lang="en-US" sz="15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Fattore</a:t>
            </a:r>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4"/>
              </a:rPr>
              <a:t>sfattore@cwsds.ca</a:t>
            </a:r>
            <a:r>
              <a:rPr lang="en-US" sz="1300" u="sng" dirty="0">
                <a:latin typeface="Open Sans" panose="020B0606030504020204" pitchFamily="34" charset="0"/>
                <a:ea typeface="Open Sans" panose="020B0606030504020204" pitchFamily="34" charset="0"/>
                <a:cs typeface="Open Sans" panose="020B0606030504020204" pitchFamily="34" charset="0"/>
              </a:rPr>
              <a:t> </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2" descr="Logo for email">
            <a:extLst>
              <a:ext uri="{FF2B5EF4-FFF2-40B4-BE49-F238E27FC236}">
                <a16:creationId xmlns:a16="http://schemas.microsoft.com/office/drawing/2014/main" id="{46B7FEA7-83FA-410D-9D1D-DF7F6413D0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14"/>
          <a:stretch/>
        </p:blipFill>
        <p:spPr bwMode="auto">
          <a:xfrm>
            <a:off x="399494" y="315138"/>
            <a:ext cx="2482987" cy="123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90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5632311"/>
          </a:xfrm>
          <a:prstGeom prst="rect">
            <a:avLst/>
          </a:prstGeom>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BD </a:t>
            </a:r>
            <a:r>
              <a:rPr lang="en-US" sz="2400" b="1" dirty="0" err="1">
                <a:latin typeface="Open Sans" panose="020B0606030504020204" pitchFamily="34" charset="0"/>
                <a:ea typeface="Open Sans" panose="020B0606030504020204" pitchFamily="34" charset="0"/>
                <a:cs typeface="Open Sans" panose="020B0606030504020204" pitchFamily="34" charset="0"/>
              </a:rPr>
              <a:t>Veritor</a:t>
            </a:r>
            <a:r>
              <a:rPr lang="en-US" sz="2400" b="1" dirty="0">
                <a:latin typeface="Open Sans" panose="020B0606030504020204" pitchFamily="34" charset="0"/>
                <a:ea typeface="Open Sans" panose="020B0606030504020204" pitchFamily="34" charset="0"/>
                <a:cs typeface="Open Sans" panose="020B0606030504020204" pitchFamily="34" charset="0"/>
              </a:rPr>
              <a:t>™ Training  Resources</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lvl="0"/>
            <a:r>
              <a:rPr lang="en-US" sz="2400" dirty="0"/>
              <a:t>CWSDS provided the following resources for all staff:</a:t>
            </a:r>
          </a:p>
          <a:p>
            <a:pPr marL="342900" indent="-342900">
              <a:buFont typeface="Arial" panose="020B0604020202020204" pitchFamily="34" charset="0"/>
              <a:buChar char="•"/>
            </a:pPr>
            <a:r>
              <a:rPr lang="en-US" sz="2400" b="1" dirty="0">
                <a:solidFill>
                  <a:srgbClr val="079DAB"/>
                </a:solidFill>
              </a:rPr>
              <a:t>Memorandum-</a:t>
            </a:r>
            <a:r>
              <a:rPr lang="en-US" sz="2400" dirty="0"/>
              <a:t> Enhanced Screening</a:t>
            </a:r>
          </a:p>
          <a:p>
            <a:pPr marL="342900" lvl="0" indent="-342900">
              <a:buFont typeface="Arial" panose="020B0604020202020204" pitchFamily="34" charset="0"/>
              <a:buChar char="•"/>
            </a:pPr>
            <a:r>
              <a:rPr lang="en-US" sz="2400" b="1" dirty="0">
                <a:solidFill>
                  <a:srgbClr val="079DAB"/>
                </a:solidFill>
              </a:rPr>
              <a:t>Consents</a:t>
            </a:r>
            <a:r>
              <a:rPr lang="en-US" sz="2400" dirty="0"/>
              <a:t> as applicable (Employee, People We Support and Family) </a:t>
            </a:r>
          </a:p>
          <a:p>
            <a:pPr marL="342900" lvl="0" indent="-342900">
              <a:buFont typeface="Arial" panose="020B0604020202020204" pitchFamily="34" charset="0"/>
              <a:buChar char="•"/>
            </a:pPr>
            <a:r>
              <a:rPr lang="en-US" sz="2400" b="1" dirty="0">
                <a:solidFill>
                  <a:srgbClr val="079DAB"/>
                </a:solidFill>
              </a:rPr>
              <a:t>Agreement of Understanding</a:t>
            </a:r>
          </a:p>
          <a:p>
            <a:pPr marL="342900" lvl="0" indent="-342900">
              <a:buFont typeface="Arial" panose="020B0604020202020204" pitchFamily="34" charset="0"/>
              <a:buChar char="•"/>
            </a:pPr>
            <a:r>
              <a:rPr lang="en-US" sz="2400" dirty="0"/>
              <a:t>Rapid Antigen Testing </a:t>
            </a:r>
            <a:r>
              <a:rPr lang="en-US" sz="2400" b="1" dirty="0">
                <a:solidFill>
                  <a:srgbClr val="079DAB"/>
                </a:solidFill>
              </a:rPr>
              <a:t>Policy and Addendums </a:t>
            </a:r>
            <a:r>
              <a:rPr lang="en-US" sz="2400" dirty="0"/>
              <a:t>(BD </a:t>
            </a:r>
            <a:r>
              <a:rPr lang="en-US" sz="2400" dirty="0" err="1"/>
              <a:t>Veritor</a:t>
            </a:r>
            <a:r>
              <a:rPr lang="en-US" sz="2400" dirty="0"/>
              <a:t>™ Kits, Performing the Test, Reading and Certifying Results)</a:t>
            </a:r>
          </a:p>
          <a:p>
            <a:pPr marL="342900" lvl="0" indent="-342900">
              <a:buFont typeface="Arial" panose="020B0604020202020204" pitchFamily="34" charset="0"/>
              <a:buChar char="•"/>
            </a:pPr>
            <a:r>
              <a:rPr lang="en-US" sz="2400" dirty="0"/>
              <a:t>Quality Control </a:t>
            </a:r>
            <a:r>
              <a:rPr lang="en-US" sz="2400" b="1" dirty="0">
                <a:solidFill>
                  <a:srgbClr val="079DAB"/>
                </a:solidFill>
              </a:rPr>
              <a:t>Tracker</a:t>
            </a:r>
          </a:p>
          <a:p>
            <a:pPr marL="342900" indent="-342900">
              <a:buFont typeface="Arial" panose="020B0604020202020204" pitchFamily="34" charset="0"/>
              <a:buChar char="•"/>
            </a:pPr>
            <a:r>
              <a:rPr lang="en-US" sz="2400" dirty="0"/>
              <a:t>Safety Information and Troubleshooting</a:t>
            </a:r>
          </a:p>
          <a:p>
            <a:pPr marL="342900" indent="-342900">
              <a:buFont typeface="Arial" panose="020B0604020202020204" pitchFamily="34" charset="0"/>
              <a:buChar char="•"/>
            </a:pPr>
            <a:r>
              <a:rPr lang="en-US" sz="2400" dirty="0"/>
              <a:t>BD </a:t>
            </a:r>
            <a:r>
              <a:rPr lang="en-US" sz="2400" dirty="0" err="1"/>
              <a:t>Veritor</a:t>
            </a:r>
            <a:r>
              <a:rPr lang="en-US" sz="2400" dirty="0"/>
              <a:t>™ Training  </a:t>
            </a:r>
            <a:r>
              <a:rPr lang="en-US" sz="2400" b="1" dirty="0">
                <a:solidFill>
                  <a:srgbClr val="079DAB"/>
                </a:solidFill>
              </a:rPr>
              <a:t>video</a:t>
            </a:r>
            <a:r>
              <a:rPr lang="en-US" sz="2400" dirty="0">
                <a:solidFill>
                  <a:srgbClr val="079DAB"/>
                </a:solidFill>
              </a:rPr>
              <a:t> </a:t>
            </a:r>
            <a:r>
              <a:rPr lang="en-US" sz="2400" dirty="0"/>
              <a:t>developed by Dr. Fiona O’Sullivan</a:t>
            </a:r>
          </a:p>
          <a:p>
            <a:pPr marL="342900" indent="-342900">
              <a:buFont typeface="Arial" panose="020B0604020202020204" pitchFamily="34" charset="0"/>
              <a:buChar char="•"/>
            </a:pPr>
            <a:r>
              <a:rPr lang="en-US" sz="2400" b="1" dirty="0">
                <a:solidFill>
                  <a:srgbClr val="079DAB"/>
                </a:solidFill>
              </a:rPr>
              <a:t>Ministry Of Health </a:t>
            </a:r>
            <a:r>
              <a:rPr lang="en-US" sz="2400" dirty="0"/>
              <a:t>links to training videos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4164" y="1748901"/>
            <a:ext cx="2954576" cy="1384995"/>
          </a:xfrm>
          <a:prstGeom prst="rect">
            <a:avLst/>
          </a:prstGeom>
          <a:noFill/>
        </p:spPr>
        <p:txBody>
          <a:bodyPr wrap="square" rtlCol="0">
            <a:spAutoFit/>
          </a:bodyPr>
          <a:lstStyle/>
          <a:p>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Dr. Fiona O’Sullivan</a:t>
            </a: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3"/>
              </a:rPr>
              <a:t>fosullivan@cwsds.ca</a:t>
            </a:r>
            <a:endParaRPr lang="en-US" sz="1300" u="sng" dirty="0">
              <a:latin typeface="Open Sans" panose="020B0606030504020204" pitchFamily="34" charset="0"/>
              <a:ea typeface="Open Sans" panose="020B0606030504020204" pitchFamily="34" charset="0"/>
              <a:cs typeface="Open Sans" panose="020B0606030504020204" pitchFamily="34" charset="0"/>
            </a:endParaRPr>
          </a:p>
          <a:p>
            <a:endParaRPr lang="en-US" sz="1300" u="sng" dirty="0">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Sylvia </a:t>
            </a:r>
            <a:r>
              <a:rPr lang="en-US" sz="15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Fattore</a:t>
            </a:r>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4"/>
              </a:rPr>
              <a:t>sfattore@cwsds.ca</a:t>
            </a:r>
            <a:r>
              <a:rPr lang="en-US" sz="1300" u="sng" dirty="0">
                <a:latin typeface="Open Sans" panose="020B0606030504020204" pitchFamily="34" charset="0"/>
                <a:ea typeface="Open Sans" panose="020B0606030504020204" pitchFamily="34" charset="0"/>
                <a:cs typeface="Open Sans" panose="020B0606030504020204" pitchFamily="34" charset="0"/>
              </a:rPr>
              <a:t> </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2" descr="Logo for email">
            <a:extLst>
              <a:ext uri="{FF2B5EF4-FFF2-40B4-BE49-F238E27FC236}">
                <a16:creationId xmlns:a16="http://schemas.microsoft.com/office/drawing/2014/main" id="{46B7FEA7-83FA-410D-9D1D-DF7F6413D0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14"/>
          <a:stretch/>
        </p:blipFill>
        <p:spPr bwMode="auto">
          <a:xfrm>
            <a:off x="399494" y="315138"/>
            <a:ext cx="2482987" cy="123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04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5324535"/>
          </a:xfrm>
          <a:prstGeom prst="rect">
            <a:avLst/>
          </a:prstGeom>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BD </a:t>
            </a:r>
            <a:r>
              <a:rPr lang="en-US" sz="2400" b="1" dirty="0" err="1">
                <a:latin typeface="Open Sans" panose="020B0606030504020204" pitchFamily="34" charset="0"/>
                <a:ea typeface="Open Sans" panose="020B0606030504020204" pitchFamily="34" charset="0"/>
                <a:cs typeface="Open Sans" panose="020B0606030504020204" pitchFamily="34" charset="0"/>
              </a:rPr>
              <a:t>Veritor</a:t>
            </a:r>
            <a:r>
              <a:rPr lang="en-US" sz="2400" dirty="0">
                <a:latin typeface="Open Sans" panose="020B0606030504020204" pitchFamily="34" charset="0"/>
                <a:ea typeface="Open Sans" panose="020B0606030504020204" pitchFamily="34" charset="0"/>
                <a:cs typeface="Open Sans" panose="020B0606030504020204" pitchFamily="34" charset="0"/>
              </a:rPr>
              <a:t>™</a:t>
            </a:r>
            <a:r>
              <a:rPr lang="en-US" sz="2400" b="1" dirty="0">
                <a:latin typeface="Open Sans" panose="020B0606030504020204" pitchFamily="34" charset="0"/>
                <a:ea typeface="Open Sans" panose="020B0606030504020204" pitchFamily="34" charset="0"/>
                <a:cs typeface="Open Sans" panose="020B0606030504020204" pitchFamily="34" charset="0"/>
              </a:rPr>
              <a:t> Data</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t>Total # of Participants </a:t>
            </a:r>
            <a:r>
              <a:rPr lang="en-US" sz="2400" b="1" dirty="0">
                <a:solidFill>
                  <a:srgbClr val="079DAB"/>
                </a:solidFill>
              </a:rPr>
              <a:t>102</a:t>
            </a:r>
            <a:endParaRPr lang="en-US" sz="2400" dirty="0">
              <a:solidFill>
                <a:srgbClr val="079DAB"/>
              </a:solidFill>
            </a:endParaRPr>
          </a:p>
          <a:p>
            <a:pPr marL="342900" indent="-342900">
              <a:buFont typeface="Arial" panose="020B0604020202020204" pitchFamily="34" charset="0"/>
              <a:buChar char="•"/>
            </a:pPr>
            <a:r>
              <a:rPr lang="en-US" sz="2400" dirty="0"/>
              <a:t>Total # of  BD </a:t>
            </a:r>
            <a:r>
              <a:rPr lang="en-US" sz="2400" dirty="0" err="1"/>
              <a:t>Veritor</a:t>
            </a:r>
            <a:r>
              <a:rPr lang="en-US" sz="2400" dirty="0"/>
              <a:t>™ Rapid Antigen tests completed </a:t>
            </a:r>
            <a:r>
              <a:rPr lang="en-US" sz="2400" b="1" dirty="0">
                <a:solidFill>
                  <a:srgbClr val="079DAB"/>
                </a:solidFill>
              </a:rPr>
              <a:t>255</a:t>
            </a:r>
          </a:p>
          <a:p>
            <a:endParaRPr lang="en-US" sz="2400" dirty="0"/>
          </a:p>
          <a:p>
            <a:r>
              <a:rPr lang="en-US" sz="2400" dirty="0"/>
              <a:t>CWSDS engaged in a graduated start to ensure comprehensive BD </a:t>
            </a:r>
            <a:r>
              <a:rPr lang="en-US" sz="2400" dirty="0" err="1"/>
              <a:t>Veritor</a:t>
            </a:r>
            <a:r>
              <a:rPr lang="en-US" sz="2400" dirty="0"/>
              <a:t>™ training for all staff members</a:t>
            </a:r>
            <a:r>
              <a:rPr lang="en-US" sz="2800" dirty="0"/>
              <a:t>.</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4164" y="1748901"/>
            <a:ext cx="2954576" cy="1384995"/>
          </a:xfrm>
          <a:prstGeom prst="rect">
            <a:avLst/>
          </a:prstGeom>
          <a:noFill/>
        </p:spPr>
        <p:txBody>
          <a:bodyPr wrap="square" rtlCol="0">
            <a:spAutoFit/>
          </a:bodyPr>
          <a:lstStyle/>
          <a:p>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Dr. Fiona O’Sullivan</a:t>
            </a: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3"/>
              </a:rPr>
              <a:t>fosullivan@cwsds.ca</a:t>
            </a:r>
            <a:endParaRPr lang="en-US" sz="1300" u="sng" dirty="0">
              <a:latin typeface="Open Sans" panose="020B0606030504020204" pitchFamily="34" charset="0"/>
              <a:ea typeface="Open Sans" panose="020B0606030504020204" pitchFamily="34" charset="0"/>
              <a:cs typeface="Open Sans" panose="020B0606030504020204" pitchFamily="34" charset="0"/>
            </a:endParaRPr>
          </a:p>
          <a:p>
            <a:endParaRPr lang="en-US" sz="1300" u="sng" dirty="0">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Sylvia </a:t>
            </a:r>
            <a:r>
              <a:rPr lang="en-US" sz="15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Fattore</a:t>
            </a:r>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4"/>
              </a:rPr>
              <a:t>sfattore@cwsds.ca</a:t>
            </a:r>
            <a:r>
              <a:rPr lang="en-US" sz="1300" u="sng" dirty="0">
                <a:latin typeface="Open Sans" panose="020B0606030504020204" pitchFamily="34" charset="0"/>
                <a:ea typeface="Open Sans" panose="020B0606030504020204" pitchFamily="34" charset="0"/>
                <a:cs typeface="Open Sans" panose="020B0606030504020204" pitchFamily="34" charset="0"/>
              </a:rPr>
              <a:t> </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2" descr="Logo for email">
            <a:extLst>
              <a:ext uri="{FF2B5EF4-FFF2-40B4-BE49-F238E27FC236}">
                <a16:creationId xmlns:a16="http://schemas.microsoft.com/office/drawing/2014/main" id="{46B7FEA7-83FA-410D-9D1D-DF7F6413D0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14"/>
          <a:stretch/>
        </p:blipFill>
        <p:spPr bwMode="auto">
          <a:xfrm>
            <a:off x="399494" y="315138"/>
            <a:ext cx="2482987" cy="123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715D037-00AF-4283-8DE3-FFD40D32F872}"/>
              </a:ext>
            </a:extLst>
          </p:cNvPr>
          <p:cNvPicPr>
            <a:picLocks noChangeAspect="1"/>
          </p:cNvPicPr>
          <p:nvPr/>
        </p:nvPicPr>
        <p:blipFill>
          <a:blip r:embed="rId6"/>
          <a:stretch>
            <a:fillRect/>
          </a:stretch>
        </p:blipFill>
        <p:spPr>
          <a:xfrm>
            <a:off x="4074900" y="1551354"/>
            <a:ext cx="7731661" cy="1786650"/>
          </a:xfrm>
          <a:prstGeom prst="rect">
            <a:avLst/>
          </a:prstGeom>
        </p:spPr>
      </p:pic>
      <p:sp>
        <p:nvSpPr>
          <p:cNvPr id="3" name="TextBox 2">
            <a:extLst>
              <a:ext uri="{FF2B5EF4-FFF2-40B4-BE49-F238E27FC236}">
                <a16:creationId xmlns:a16="http://schemas.microsoft.com/office/drawing/2014/main" id="{B47DE059-4130-45ED-941D-42E8BDACB786}"/>
              </a:ext>
            </a:extLst>
          </p:cNvPr>
          <p:cNvSpPr txBox="1"/>
          <p:nvPr/>
        </p:nvSpPr>
        <p:spPr>
          <a:xfrm>
            <a:off x="4074603" y="3396886"/>
            <a:ext cx="4927057"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Data reflects the time frame of June 14 – July 9</a:t>
            </a:r>
            <a:endParaRPr lang="en-US" sz="1000" dirty="0"/>
          </a:p>
        </p:txBody>
      </p:sp>
      <p:sp>
        <p:nvSpPr>
          <p:cNvPr id="16" name="TextBox 15">
            <a:extLst>
              <a:ext uri="{FF2B5EF4-FFF2-40B4-BE49-F238E27FC236}">
                <a16:creationId xmlns:a16="http://schemas.microsoft.com/office/drawing/2014/main" id="{4180D0A0-2CDF-4C81-BB2F-1CE77942E642}"/>
              </a:ext>
            </a:extLst>
          </p:cNvPr>
          <p:cNvSpPr txBox="1"/>
          <p:nvPr/>
        </p:nvSpPr>
        <p:spPr>
          <a:xfrm>
            <a:off x="8376742" y="3396886"/>
            <a:ext cx="4927057"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*Tests that were confirmed negative through PCR tests</a:t>
            </a:r>
          </a:p>
        </p:txBody>
      </p:sp>
    </p:spTree>
    <p:extLst>
      <p:ext uri="{BB962C8B-B14F-4D97-AF65-F5344CB8AC3E}">
        <p14:creationId xmlns:p14="http://schemas.microsoft.com/office/powerpoint/2010/main" val="3651677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2308324"/>
          </a:xfrm>
          <a:prstGeom prst="rect">
            <a:avLst/>
          </a:prstGeom>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Staff Questions &amp; Feedback</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r>
              <a:rPr lang="en-US" sz="2300" b="1" dirty="0"/>
              <a:t>As our approach at CWSDS to antigen screening is messaged as ” highly encouraged” and is voluntary, we did not encounter significant resistance to participation.</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4164" y="1748901"/>
            <a:ext cx="2954576" cy="1384995"/>
          </a:xfrm>
          <a:prstGeom prst="rect">
            <a:avLst/>
          </a:prstGeom>
          <a:noFill/>
        </p:spPr>
        <p:txBody>
          <a:bodyPr wrap="square" rtlCol="0">
            <a:spAutoFit/>
          </a:bodyPr>
          <a:lstStyle/>
          <a:p>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Dr. Fiona O’Sullivan</a:t>
            </a: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2"/>
              </a:rPr>
              <a:t>fosullivan@cwsds.ca</a:t>
            </a:r>
            <a:endParaRPr lang="en-US" sz="1300" u="sng" dirty="0">
              <a:latin typeface="Open Sans" panose="020B0606030504020204" pitchFamily="34" charset="0"/>
              <a:ea typeface="Open Sans" panose="020B0606030504020204" pitchFamily="34" charset="0"/>
              <a:cs typeface="Open Sans" panose="020B0606030504020204" pitchFamily="34" charset="0"/>
            </a:endParaRPr>
          </a:p>
          <a:p>
            <a:endParaRPr lang="en-US" sz="1300" u="sng" dirty="0">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Sylvia </a:t>
            </a:r>
            <a:r>
              <a:rPr lang="en-US" sz="15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Fattore</a:t>
            </a:r>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3"/>
              </a:rPr>
              <a:t>sfattore@cwsds.ca</a:t>
            </a:r>
            <a:r>
              <a:rPr lang="en-US" sz="1300" u="sng" dirty="0">
                <a:latin typeface="Open Sans" panose="020B0606030504020204" pitchFamily="34" charset="0"/>
                <a:ea typeface="Open Sans" panose="020B0606030504020204" pitchFamily="34" charset="0"/>
                <a:cs typeface="Open Sans" panose="020B0606030504020204" pitchFamily="34" charset="0"/>
              </a:rPr>
              <a:t> </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2" descr="Logo for email">
            <a:extLst>
              <a:ext uri="{FF2B5EF4-FFF2-40B4-BE49-F238E27FC236}">
                <a16:creationId xmlns:a16="http://schemas.microsoft.com/office/drawing/2014/main" id="{46B7FEA7-83FA-410D-9D1D-DF7F6413D0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14"/>
          <a:stretch/>
        </p:blipFill>
        <p:spPr bwMode="auto">
          <a:xfrm>
            <a:off x="399494" y="315138"/>
            <a:ext cx="2482987" cy="123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58E78CC-4209-46BA-B904-CBC9EB8FF763}"/>
              </a:ext>
            </a:extLst>
          </p:cNvPr>
          <p:cNvSpPr/>
          <p:nvPr/>
        </p:nvSpPr>
        <p:spPr>
          <a:xfrm>
            <a:off x="4102101" y="2957110"/>
            <a:ext cx="2375404" cy="326613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As the BD </a:t>
            </a:r>
            <a:r>
              <a:rPr lang="en-US" dirty="0" err="1">
                <a:solidFill>
                  <a:schemeClr val="tx1"/>
                </a:solidFill>
              </a:rPr>
              <a:t>Veritor</a:t>
            </a:r>
            <a:r>
              <a:rPr lang="en-US" dirty="0">
                <a:solidFill>
                  <a:schemeClr val="tx1"/>
                </a:solidFill>
              </a:rPr>
              <a:t>™ Rapid Antigen Screening test is less sensitive and specific than lab-based PCR tests, results are not as accurate…Why are we using it? …Would it not be favorable to receive a PCR test, which is more reliable?</a:t>
            </a:r>
          </a:p>
        </p:txBody>
      </p:sp>
      <p:sp>
        <p:nvSpPr>
          <p:cNvPr id="10" name="Rectangle 9">
            <a:extLst>
              <a:ext uri="{FF2B5EF4-FFF2-40B4-BE49-F238E27FC236}">
                <a16:creationId xmlns:a16="http://schemas.microsoft.com/office/drawing/2014/main" id="{4FE4EFC0-BE46-42C7-A7D0-C709AD040DCB}"/>
              </a:ext>
            </a:extLst>
          </p:cNvPr>
          <p:cNvSpPr/>
          <p:nvPr/>
        </p:nvSpPr>
        <p:spPr>
          <a:xfrm>
            <a:off x="6699148" y="2957108"/>
            <a:ext cx="2360574" cy="324754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a result is positive for COVID-19 and retesting via PCR is negative, will staff be compensated for their time off?</a:t>
            </a:r>
          </a:p>
        </p:txBody>
      </p:sp>
      <p:sp>
        <p:nvSpPr>
          <p:cNvPr id="12" name="Rectangle 11">
            <a:extLst>
              <a:ext uri="{FF2B5EF4-FFF2-40B4-BE49-F238E27FC236}">
                <a16:creationId xmlns:a16="http://schemas.microsoft.com/office/drawing/2014/main" id="{4ABF1D80-0AAC-49A7-B5B7-FBCAFFFDF5A4}"/>
              </a:ext>
            </a:extLst>
          </p:cNvPr>
          <p:cNvSpPr/>
          <p:nvPr/>
        </p:nvSpPr>
        <p:spPr>
          <a:xfrm>
            <a:off x="9363342" y="2938510"/>
            <a:ext cx="2375404" cy="326613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What is the frequency of supportive living staff to be screened and how will this be monitored? </a:t>
            </a:r>
          </a:p>
          <a:p>
            <a:endParaRPr lang="en-US" dirty="0">
              <a:solidFill>
                <a:schemeClr val="tx1"/>
              </a:solidFill>
            </a:endParaRPr>
          </a:p>
          <a:p>
            <a:r>
              <a:rPr lang="en-US" dirty="0">
                <a:solidFill>
                  <a:schemeClr val="tx1"/>
                </a:solidFill>
              </a:rPr>
              <a:t>How will it be addressed if not followed?</a:t>
            </a:r>
          </a:p>
        </p:txBody>
      </p:sp>
    </p:spTree>
    <p:extLst>
      <p:ext uri="{BB962C8B-B14F-4D97-AF65-F5344CB8AC3E}">
        <p14:creationId xmlns:p14="http://schemas.microsoft.com/office/powerpoint/2010/main" val="1876727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pic>
        <p:nvPicPr>
          <p:cNvPr id="2" name="Picture 1">
            <a:extLst>
              <a:ext uri="{FF2B5EF4-FFF2-40B4-BE49-F238E27FC236}">
                <a16:creationId xmlns:a16="http://schemas.microsoft.com/office/drawing/2014/main" id="{378F3EB4-A51E-443B-8C57-A17512FD7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4676" y="944450"/>
            <a:ext cx="8042648" cy="2148648"/>
          </a:xfrm>
          <a:prstGeom prst="rect">
            <a:avLst/>
          </a:prstGeom>
        </p:spPr>
      </p:pic>
      <p:sp>
        <p:nvSpPr>
          <p:cNvPr id="12" name="TextBox 11">
            <a:extLst>
              <a:ext uri="{FF2B5EF4-FFF2-40B4-BE49-F238E27FC236}">
                <a16:creationId xmlns:a16="http://schemas.microsoft.com/office/drawing/2014/main" id="{812BCFFB-2516-4C91-AAB8-8C0871CAD1ED}"/>
              </a:ext>
            </a:extLst>
          </p:cNvPr>
          <p:cNvSpPr txBox="1"/>
          <p:nvPr/>
        </p:nvSpPr>
        <p:spPr>
          <a:xfrm>
            <a:off x="4196003" y="3764902"/>
            <a:ext cx="3799994" cy="830997"/>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Jo-Anne Demick</a:t>
            </a:r>
          </a:p>
          <a:p>
            <a:pPr algn="ctr"/>
            <a:r>
              <a:rPr lang="en-US" sz="2400" u="sng" dirty="0">
                <a:latin typeface="Open Sans" panose="020B0606030504020204" pitchFamily="34" charset="0"/>
                <a:ea typeface="Open Sans" panose="020B0606030504020204" pitchFamily="34" charset="0"/>
                <a:cs typeface="Open Sans" panose="020B0606030504020204" pitchFamily="34" charset="0"/>
                <a:hlinkClick r:id="rId4"/>
              </a:rPr>
              <a:t>jdemick@clps.ca</a:t>
            </a:r>
            <a:r>
              <a:rPr lang="en-US" sz="2400" u="sng"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292203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7C6F167-B7A7-442E-8CB4-D944CCD3805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65716" y="501591"/>
            <a:ext cx="3231472" cy="8633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B7F00AF8-5D28-40C1-8B1C-F31A9E775D98}"/>
              </a:ext>
            </a:extLst>
          </p:cNvPr>
          <p:cNvSpPr txBox="1"/>
          <p:nvPr/>
        </p:nvSpPr>
        <p:spPr>
          <a:xfrm>
            <a:off x="304164" y="1604881"/>
            <a:ext cx="2954576" cy="523220"/>
          </a:xfrm>
          <a:prstGeom prst="rect">
            <a:avLst/>
          </a:prstGeom>
          <a:noFill/>
        </p:spPr>
        <p:txBody>
          <a:bodyPr wrap="square" rtlCol="0">
            <a:spAutoFit/>
          </a:bodyPr>
          <a:lstStyle/>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Jo-Anne Demick</a:t>
            </a: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3"/>
              </a:rPr>
              <a:t>jdemick@clps.ca</a:t>
            </a:r>
            <a:r>
              <a:rPr lang="en-US" sz="1300" u="sng" dirty="0">
                <a:latin typeface="Open Sans" panose="020B0606030504020204" pitchFamily="34" charset="0"/>
                <a:ea typeface="Open Sans" panose="020B0606030504020204" pitchFamily="34" charset="0"/>
                <a:cs typeface="Open Sans" panose="020B0606030504020204" pitchFamily="34" charset="0"/>
              </a:rPr>
              <a:t> </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2913716E-5996-4B70-AA69-74BA2FBE26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21" y="234215"/>
            <a:ext cx="6389569" cy="6389569"/>
          </a:xfrm>
          <a:prstGeom prst="rect">
            <a:avLst/>
          </a:prstGeom>
        </p:spPr>
      </p:pic>
    </p:spTree>
    <p:extLst>
      <p:ext uri="{BB962C8B-B14F-4D97-AF65-F5344CB8AC3E}">
        <p14:creationId xmlns:p14="http://schemas.microsoft.com/office/powerpoint/2010/main" val="2915176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pic>
        <p:nvPicPr>
          <p:cNvPr id="2" name="Picture 1">
            <a:extLst>
              <a:ext uri="{FF2B5EF4-FFF2-40B4-BE49-F238E27FC236}">
                <a16:creationId xmlns:a16="http://schemas.microsoft.com/office/drawing/2014/main" id="{378F3EB4-A51E-443B-8C57-A17512FD7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996" y="919180"/>
            <a:ext cx="6830008" cy="1958794"/>
          </a:xfrm>
          <a:prstGeom prst="rect">
            <a:avLst/>
          </a:prstGeom>
        </p:spPr>
      </p:pic>
      <p:sp>
        <p:nvSpPr>
          <p:cNvPr id="12" name="TextBox 11">
            <a:extLst>
              <a:ext uri="{FF2B5EF4-FFF2-40B4-BE49-F238E27FC236}">
                <a16:creationId xmlns:a16="http://schemas.microsoft.com/office/drawing/2014/main" id="{812BCFFB-2516-4C91-AAB8-8C0871CAD1ED}"/>
              </a:ext>
            </a:extLst>
          </p:cNvPr>
          <p:cNvSpPr txBox="1"/>
          <p:nvPr/>
        </p:nvSpPr>
        <p:spPr>
          <a:xfrm>
            <a:off x="3412232" y="3980027"/>
            <a:ext cx="5367536" cy="830997"/>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Gregory Crunican</a:t>
            </a:r>
          </a:p>
          <a:p>
            <a:pPr algn="ctr"/>
            <a:r>
              <a:rPr lang="en-US" sz="2400" dirty="0">
                <a:latin typeface="Open Sans" panose="020B0606030504020204" pitchFamily="34" charset="0"/>
                <a:ea typeface="Open Sans" panose="020B0606030504020204" pitchFamily="34" charset="0"/>
                <a:cs typeface="Open Sans" panose="020B0606030504020204" pitchFamily="34" charset="0"/>
                <a:hlinkClick r:id="rId4"/>
              </a:rPr>
              <a:t>gcrunican@christian-horizons.org</a:t>
            </a:r>
            <a:r>
              <a:rPr lang="en-US" sz="24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39445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pic>
        <p:nvPicPr>
          <p:cNvPr id="7" name="Picture 6" descr="A close up of a sign  Description automatically generated">
            <a:extLst>
              <a:ext uri="{FF2B5EF4-FFF2-40B4-BE49-F238E27FC236}">
                <a16:creationId xmlns:a16="http://schemas.microsoft.com/office/drawing/2014/main" id="{B7C6F167-B7A7-442E-8CB4-D944CCD38051}"/>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65716" y="470513"/>
            <a:ext cx="3231472" cy="925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4893647"/>
          </a:xfrm>
          <a:prstGeom prst="rect">
            <a:avLst/>
          </a:prstGeom>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Rapid Antigen Screening Pilot Program</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RANT screening vs. testing</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Our approach for testing over large geographical area</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Training</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Waste management</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Data collection</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4164" y="1748901"/>
            <a:ext cx="2954576" cy="523220"/>
          </a:xfrm>
          <a:prstGeom prst="rect">
            <a:avLst/>
          </a:prstGeom>
          <a:noFill/>
        </p:spPr>
        <p:txBody>
          <a:bodyPr wrap="square" rtlCol="0">
            <a:spAutoFit/>
          </a:bodyPr>
          <a:lstStyle/>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Gregory Crunican</a:t>
            </a: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4"/>
              </a:rPr>
              <a:t>gcrunican@christian-horizons.org</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Panbio COVID-19 Ag Rapid Test Device | Abbott Point of Care Testing">
            <a:extLst>
              <a:ext uri="{FF2B5EF4-FFF2-40B4-BE49-F238E27FC236}">
                <a16:creationId xmlns:a16="http://schemas.microsoft.com/office/drawing/2014/main" id="{BE3E12F2-F5FB-4290-9F25-7D5FB04835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910" r="36802"/>
          <a:stretch/>
        </p:blipFill>
        <p:spPr bwMode="auto">
          <a:xfrm>
            <a:off x="1232892" y="2595419"/>
            <a:ext cx="1251750" cy="379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6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9D8D463-ADB3-4FDF-B2B1-3274A86981F3}"/>
              </a:ext>
            </a:extLst>
          </p:cNvPr>
          <p:cNvGrpSpPr/>
          <p:nvPr/>
        </p:nvGrpSpPr>
        <p:grpSpPr>
          <a:xfrm>
            <a:off x="668806" y="736416"/>
            <a:ext cx="10854387" cy="1354217"/>
            <a:chOff x="71760" y="1543334"/>
            <a:chExt cx="10854387" cy="1354217"/>
          </a:xfrm>
        </p:grpSpPr>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0" y="1571545"/>
              <a:ext cx="2811173" cy="1297796"/>
            </a:xfrm>
            <a:prstGeom prst="rect">
              <a:avLst/>
            </a:prstGeom>
          </p:spPr>
        </p:pic>
        <p:sp>
          <p:nvSpPr>
            <p:cNvPr id="3" name="TextBox 2">
              <a:extLst>
                <a:ext uri="{FF2B5EF4-FFF2-40B4-BE49-F238E27FC236}">
                  <a16:creationId xmlns:a16="http://schemas.microsoft.com/office/drawing/2014/main" id="{40E092E3-932C-4D38-A18D-B6AA547E1C3C}"/>
                </a:ext>
              </a:extLst>
            </p:cNvPr>
            <p:cNvSpPr txBox="1"/>
            <p:nvPr/>
          </p:nvSpPr>
          <p:spPr>
            <a:xfrm>
              <a:off x="2528596" y="1543334"/>
              <a:ext cx="8397551" cy="1354217"/>
            </a:xfrm>
            <a:prstGeom prst="rect">
              <a:avLst/>
            </a:prstGeom>
            <a:noFill/>
          </p:spPr>
          <p:txBody>
            <a:bodyPr wrap="square" rtlCol="0">
              <a:spAutoFit/>
            </a:bodyPr>
            <a:lstStyle/>
            <a:p>
              <a:pPr algn="ctr"/>
              <a:r>
                <a:rPr lang="en-US" sz="2800" b="1" dirty="0">
                  <a:solidFill>
                    <a:srgbClr val="079DAB"/>
                  </a:solidFill>
                  <a:latin typeface="Open Sans" panose="020B0606030504020204" pitchFamily="34" charset="0"/>
                  <a:ea typeface="Open Sans" panose="020B0606030504020204" pitchFamily="34" charset="0"/>
                  <a:cs typeface="Open Sans" panose="020B0606030504020204" pitchFamily="34" charset="0"/>
                </a:rPr>
                <a:t>Resilience, Adaptation, and Reopening:</a:t>
              </a:r>
            </a:p>
            <a:p>
              <a:pPr algn="ctr"/>
              <a:r>
                <a:rPr lang="en-US" sz="5400" b="1" dirty="0">
                  <a:latin typeface="Open Sans" panose="020B0606030504020204" pitchFamily="34" charset="0"/>
                  <a:ea typeface="Open Sans" panose="020B0606030504020204" pitchFamily="34" charset="0"/>
                  <a:cs typeface="Open Sans" panose="020B0606030504020204" pitchFamily="34" charset="0"/>
                </a:rPr>
                <a:t>Rapid Antigen Testing</a:t>
              </a:r>
            </a:p>
          </p:txBody>
        </p:sp>
      </p:grpSp>
      <p:cxnSp>
        <p:nvCxnSpPr>
          <p:cNvPr id="17" name="Straight Connector 16">
            <a:extLst>
              <a:ext uri="{FF2B5EF4-FFF2-40B4-BE49-F238E27FC236}">
                <a16:creationId xmlns:a16="http://schemas.microsoft.com/office/drawing/2014/main" id="{361DB145-3410-4EE7-9FB1-E8FB4903C767}"/>
              </a:ext>
            </a:extLst>
          </p:cNvPr>
          <p:cNvCxnSpPr/>
          <p:nvPr/>
        </p:nvCxnSpPr>
        <p:spPr>
          <a:xfrm>
            <a:off x="903514" y="2827175"/>
            <a:ext cx="10384972" cy="0"/>
          </a:xfrm>
          <a:prstGeom prst="line">
            <a:avLst/>
          </a:prstGeom>
          <a:ln w="57150">
            <a:solidFill>
              <a:srgbClr val="079DAB"/>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003466" y="3471354"/>
            <a:ext cx="8185068" cy="2354491"/>
          </a:xfrm>
          <a:prstGeom prst="rect">
            <a:avLst/>
          </a:prstGeom>
        </p:spPr>
        <p:txBody>
          <a:bodyPr wrap="square">
            <a:spAutoFit/>
          </a:bodyPr>
          <a:lstStyle/>
          <a:p>
            <a:r>
              <a:rPr lang="en-CA" sz="2100" dirty="0">
                <a:latin typeface="Open Sans" panose="020B0606030504020204"/>
                <a:ea typeface="Calibri" panose="020F0502020204030204" pitchFamily="34" charset="0"/>
              </a:rPr>
              <a:t>12:00 – 12:05                                  Welcome &amp;</a:t>
            </a:r>
            <a:r>
              <a:rPr lang="en-CA" sz="2100" dirty="0" smtClean="0">
                <a:latin typeface="Open Sans" panose="020B0606030504020204"/>
                <a:ea typeface="Calibri" panose="020F0502020204030204" pitchFamily="34" charset="0"/>
              </a:rPr>
              <a:t> </a:t>
            </a:r>
            <a:r>
              <a:rPr lang="en-CA" sz="2100" dirty="0">
                <a:latin typeface="Open Sans" panose="020B0606030504020204"/>
                <a:ea typeface="Calibri" panose="020F0502020204030204" pitchFamily="34" charset="0"/>
              </a:rPr>
              <a:t>opening </a:t>
            </a:r>
            <a:r>
              <a:rPr lang="en-CA" sz="2100" dirty="0" smtClean="0">
                <a:latin typeface="Open Sans" panose="020B0606030504020204"/>
                <a:ea typeface="Calibri" panose="020F0502020204030204" pitchFamily="34" charset="0"/>
              </a:rPr>
              <a:t>remarks - </a:t>
            </a:r>
            <a:r>
              <a:rPr lang="en-CA" sz="2100" dirty="0">
                <a:latin typeface="Open Sans" panose="020B0606030504020204"/>
                <a:ea typeface="Calibri" panose="020F0502020204030204" pitchFamily="34" charset="0"/>
              </a:rPr>
              <a:t>James Janeiro</a:t>
            </a:r>
            <a:endParaRPr lang="en-US" sz="2100" dirty="0">
              <a:latin typeface="Open Sans" panose="020B0606030504020204"/>
              <a:ea typeface="Calibri" panose="020F0502020204030204" pitchFamily="34" charset="0"/>
            </a:endParaRPr>
          </a:p>
          <a:p>
            <a:r>
              <a:rPr lang="en-CA" sz="2100" dirty="0">
                <a:latin typeface="Open Sans" panose="020B0606030504020204"/>
                <a:ea typeface="Calibri" panose="020F0502020204030204" pitchFamily="34" charset="0"/>
              </a:rPr>
              <a:t>12:05 – </a:t>
            </a:r>
            <a:r>
              <a:rPr lang="en-CA" sz="2100" dirty="0" smtClean="0">
                <a:latin typeface="Open Sans" panose="020B0606030504020204"/>
                <a:ea typeface="Calibri" panose="020F0502020204030204" pitchFamily="34" charset="0"/>
              </a:rPr>
              <a:t>12:15</a:t>
            </a:r>
            <a:r>
              <a:rPr lang="en-CA" sz="2100" dirty="0">
                <a:latin typeface="Open Sans" panose="020B0606030504020204"/>
                <a:ea typeface="Calibri" panose="020F0502020204030204" pitchFamily="34" charset="0"/>
              </a:rPr>
              <a:t>                                  Central West Specialized Developmental Services</a:t>
            </a:r>
            <a:endParaRPr lang="en-US" sz="2100" dirty="0">
              <a:latin typeface="Open Sans" panose="020B0606030504020204"/>
              <a:ea typeface="Calibri" panose="020F0502020204030204" pitchFamily="34" charset="0"/>
            </a:endParaRPr>
          </a:p>
          <a:p>
            <a:r>
              <a:rPr lang="en-CA" sz="2100" dirty="0">
                <a:latin typeface="Open Sans" panose="020B0606030504020204"/>
                <a:ea typeface="Calibri" panose="020F0502020204030204" pitchFamily="34" charset="0"/>
              </a:rPr>
              <a:t>12:15 – </a:t>
            </a:r>
            <a:r>
              <a:rPr lang="en-CA" sz="2100" dirty="0" smtClean="0">
                <a:latin typeface="Open Sans" panose="020B0606030504020204"/>
                <a:ea typeface="Calibri" panose="020F0502020204030204" pitchFamily="34" charset="0"/>
              </a:rPr>
              <a:t>12:20</a:t>
            </a:r>
            <a:r>
              <a:rPr lang="en-CA" sz="2100" dirty="0">
                <a:latin typeface="Open Sans" panose="020B0606030504020204"/>
                <a:ea typeface="Calibri" panose="020F0502020204030204" pitchFamily="34" charset="0"/>
              </a:rPr>
              <a:t>                                  Community Living Parry Sound</a:t>
            </a:r>
            <a:endParaRPr lang="en-US" sz="2100" dirty="0">
              <a:latin typeface="Open Sans" panose="020B0606030504020204"/>
              <a:ea typeface="Calibri" panose="020F0502020204030204" pitchFamily="34" charset="0"/>
            </a:endParaRPr>
          </a:p>
          <a:p>
            <a:r>
              <a:rPr lang="en-CA" sz="2100" dirty="0">
                <a:latin typeface="Open Sans" panose="020B0606030504020204"/>
                <a:ea typeface="Calibri" panose="020F0502020204030204" pitchFamily="34" charset="0"/>
              </a:rPr>
              <a:t>12:20 – 12:30                                  Christian Horizons</a:t>
            </a:r>
            <a:endParaRPr lang="en-US" sz="2100" dirty="0">
              <a:latin typeface="Open Sans" panose="020B0606030504020204"/>
              <a:ea typeface="Calibri" panose="020F0502020204030204" pitchFamily="34" charset="0"/>
            </a:endParaRPr>
          </a:p>
          <a:p>
            <a:r>
              <a:rPr lang="en-CA" sz="2100" dirty="0">
                <a:latin typeface="Open Sans" panose="020B0606030504020204"/>
                <a:ea typeface="Calibri" panose="020F0502020204030204" pitchFamily="34" charset="0"/>
              </a:rPr>
              <a:t>12:30 – 12:40                                  </a:t>
            </a:r>
            <a:r>
              <a:rPr lang="en-CA" sz="2100" dirty="0" err="1">
                <a:latin typeface="Open Sans" panose="020B0606030504020204"/>
                <a:ea typeface="Calibri" panose="020F0502020204030204" pitchFamily="34" charset="0"/>
              </a:rPr>
              <a:t>Pooran</a:t>
            </a:r>
            <a:r>
              <a:rPr lang="en-CA" sz="2100" dirty="0">
                <a:latin typeface="Open Sans" panose="020B0606030504020204"/>
                <a:ea typeface="Calibri" panose="020F0502020204030204" pitchFamily="34" charset="0"/>
              </a:rPr>
              <a:t> Law</a:t>
            </a:r>
            <a:endParaRPr lang="en-US" sz="2100" dirty="0">
              <a:latin typeface="Open Sans" panose="020B0606030504020204"/>
              <a:ea typeface="Calibri" panose="020F0502020204030204" pitchFamily="34" charset="0"/>
            </a:endParaRPr>
          </a:p>
          <a:p>
            <a:r>
              <a:rPr lang="en-CA" sz="2100" dirty="0" smtClean="0">
                <a:latin typeface="Open Sans" panose="020B0606030504020204"/>
                <a:ea typeface="Calibri" panose="020F0502020204030204" pitchFamily="34" charset="0"/>
              </a:rPr>
              <a:t>12:40</a:t>
            </a:r>
            <a:r>
              <a:rPr lang="en-CA" sz="2100" dirty="0">
                <a:latin typeface="Open Sans" panose="020B0606030504020204"/>
                <a:ea typeface="Calibri" panose="020F0502020204030204" pitchFamily="34" charset="0"/>
              </a:rPr>
              <a:t> –</a:t>
            </a:r>
            <a:r>
              <a:rPr lang="en-CA" sz="2100" dirty="0" smtClean="0">
                <a:latin typeface="Open Sans" panose="020B0606030504020204"/>
                <a:ea typeface="Calibri" panose="020F0502020204030204" pitchFamily="34" charset="0"/>
              </a:rPr>
              <a:t> </a:t>
            </a:r>
            <a:r>
              <a:rPr lang="en-CA" sz="2100" dirty="0">
                <a:latin typeface="Open Sans" panose="020B0606030504020204"/>
                <a:ea typeface="Calibri" panose="020F0502020204030204" pitchFamily="34" charset="0"/>
              </a:rPr>
              <a:t>12:50                                  </a:t>
            </a:r>
            <a:r>
              <a:rPr lang="en-CA" sz="2100" dirty="0" smtClean="0">
                <a:latin typeface="Open Sans" panose="020B0606030504020204"/>
                <a:ea typeface="Calibri" panose="020F0502020204030204" pitchFamily="34" charset="0"/>
              </a:rPr>
              <a:t>MCCSS</a:t>
            </a:r>
            <a:endParaRPr lang="en-US" sz="2100" dirty="0">
              <a:latin typeface="Open Sans" panose="020B0606030504020204"/>
              <a:ea typeface="Calibri" panose="020F0502020204030204" pitchFamily="34" charset="0"/>
            </a:endParaRPr>
          </a:p>
          <a:p>
            <a:r>
              <a:rPr lang="en-CA" sz="2100" dirty="0" smtClean="0">
                <a:latin typeface="Open Sans" panose="020B0606030504020204"/>
                <a:ea typeface="Calibri" panose="020F0502020204030204" pitchFamily="34" charset="0"/>
              </a:rPr>
              <a:t>12:50</a:t>
            </a:r>
            <a:r>
              <a:rPr lang="en-CA" sz="2100" dirty="0">
                <a:latin typeface="Open Sans" panose="020B0606030504020204"/>
                <a:ea typeface="Calibri" panose="020F0502020204030204" pitchFamily="34" charset="0"/>
              </a:rPr>
              <a:t> –</a:t>
            </a:r>
            <a:r>
              <a:rPr lang="en-CA" sz="2100" dirty="0" smtClean="0">
                <a:latin typeface="Open Sans" panose="020B0606030504020204"/>
                <a:ea typeface="Calibri" panose="020F0502020204030204" pitchFamily="34" charset="0"/>
              </a:rPr>
              <a:t> </a:t>
            </a:r>
            <a:r>
              <a:rPr lang="en-CA" sz="2100" dirty="0">
                <a:latin typeface="Open Sans" panose="020B0606030504020204"/>
                <a:ea typeface="Calibri" panose="020F0502020204030204" pitchFamily="34" charset="0"/>
              </a:rPr>
              <a:t>1:00                                     </a:t>
            </a:r>
            <a:r>
              <a:rPr lang="en-CA" sz="2100" dirty="0" smtClean="0">
                <a:latin typeface="Open Sans" panose="020B0606030504020204"/>
                <a:ea typeface="Calibri" panose="020F0502020204030204" pitchFamily="34" charset="0"/>
              </a:rPr>
              <a:t>Question &amp; answer period</a:t>
            </a:r>
            <a:r>
              <a:rPr lang="en-CA" sz="2100" dirty="0">
                <a:latin typeface="Open Sans" panose="020B0606030504020204"/>
                <a:ea typeface="Calibri" panose="020F0502020204030204" pitchFamily="34" charset="0"/>
              </a:rPr>
              <a:t>        </a:t>
            </a:r>
            <a:r>
              <a:rPr lang="en-CA" dirty="0">
                <a:latin typeface="Open Sans" panose="020B0606030504020204"/>
                <a:ea typeface="Calibri" panose="020F0502020204030204" pitchFamily="34" charset="0"/>
              </a:rPr>
              <a:t>            </a:t>
            </a:r>
            <a:endParaRPr lang="en-US" dirty="0">
              <a:latin typeface="Open Sans" panose="020B0606030504020204"/>
              <a:ea typeface="Calibri" panose="020F0502020204030204" pitchFamily="34" charset="0"/>
            </a:endParaRPr>
          </a:p>
        </p:txBody>
      </p:sp>
    </p:spTree>
    <p:extLst>
      <p:ext uri="{BB962C8B-B14F-4D97-AF65-F5344CB8AC3E}">
        <p14:creationId xmlns:p14="http://schemas.microsoft.com/office/powerpoint/2010/main" val="219472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sp>
        <p:nvSpPr>
          <p:cNvPr id="12" name="TextBox 11">
            <a:extLst>
              <a:ext uri="{FF2B5EF4-FFF2-40B4-BE49-F238E27FC236}">
                <a16:creationId xmlns:a16="http://schemas.microsoft.com/office/drawing/2014/main" id="{812BCFFB-2516-4C91-AAB8-8C0871CAD1ED}"/>
              </a:ext>
            </a:extLst>
          </p:cNvPr>
          <p:cNvSpPr txBox="1"/>
          <p:nvPr/>
        </p:nvSpPr>
        <p:spPr>
          <a:xfrm>
            <a:off x="3412232" y="3980027"/>
            <a:ext cx="5367536" cy="830997"/>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Cheryl Wiles </a:t>
            </a:r>
            <a:r>
              <a:rPr lang="en-US" sz="2400" dirty="0" err="1">
                <a:latin typeface="Open Sans" panose="020B0606030504020204" pitchFamily="34" charset="0"/>
                <a:ea typeface="Open Sans" panose="020B0606030504020204" pitchFamily="34" charset="0"/>
                <a:cs typeface="Open Sans" panose="020B0606030504020204" pitchFamily="34" charset="0"/>
              </a:rPr>
              <a:t>Pooran</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ctr"/>
            <a:r>
              <a:rPr lang="en-US" sz="2400" dirty="0">
                <a:latin typeface="Open Sans" panose="020B0606030504020204" pitchFamily="34" charset="0"/>
                <a:ea typeface="Open Sans" panose="020B0606030504020204" pitchFamily="34" charset="0"/>
                <a:cs typeface="Open Sans" panose="020B0606030504020204" pitchFamily="34" charset="0"/>
                <a:hlinkClick r:id="rId3"/>
              </a:rPr>
              <a:t>cwpooran@pooranlaw.com</a:t>
            </a:r>
            <a:r>
              <a:rPr lang="en-US" sz="240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3" name="Picture 2">
            <a:extLst>
              <a:ext uri="{FF2B5EF4-FFF2-40B4-BE49-F238E27FC236}">
                <a16:creationId xmlns:a16="http://schemas.microsoft.com/office/drawing/2014/main" id="{C375FCBB-D2CD-4592-8AE5-AEE6EE800D9C}"/>
              </a:ext>
            </a:extLst>
          </p:cNvPr>
          <p:cNvPicPr>
            <a:picLocks noChangeAspect="1"/>
          </p:cNvPicPr>
          <p:nvPr/>
        </p:nvPicPr>
        <p:blipFill>
          <a:blip r:embed="rId4"/>
          <a:stretch>
            <a:fillRect/>
          </a:stretch>
        </p:blipFill>
        <p:spPr>
          <a:xfrm>
            <a:off x="1819390" y="919180"/>
            <a:ext cx="8328609" cy="1958793"/>
          </a:xfrm>
          <a:prstGeom prst="rect">
            <a:avLst/>
          </a:prstGeom>
        </p:spPr>
      </p:pic>
    </p:spTree>
    <p:extLst>
      <p:ext uri="{BB962C8B-B14F-4D97-AF65-F5344CB8AC3E}">
        <p14:creationId xmlns:p14="http://schemas.microsoft.com/office/powerpoint/2010/main" val="3207514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pic>
        <p:nvPicPr>
          <p:cNvPr id="7" name="Picture 6">
            <a:extLst>
              <a:ext uri="{FF2B5EF4-FFF2-40B4-BE49-F238E27FC236}">
                <a16:creationId xmlns:a16="http://schemas.microsoft.com/office/drawing/2014/main" id="{B7C6F167-B7A7-442E-8CB4-D944CCD38051}"/>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65716" y="588089"/>
            <a:ext cx="3231472" cy="6903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5786199"/>
          </a:xfrm>
          <a:prstGeom prst="rect">
            <a:avLst/>
          </a:prstGeom>
        </p:spPr>
        <p:txBody>
          <a:bodyPr wrap="square">
            <a:spAutoFit/>
          </a:bodyPr>
          <a:lstStyle/>
          <a:p>
            <a:r>
              <a:rPr lang="en-US" sz="2400" b="1" dirty="0" smtClean="0">
                <a:latin typeface="Open Sans" panose="020B0606030504020204" pitchFamily="34" charset="0"/>
                <a:ea typeface="Open Sans" panose="020B0606030504020204" pitchFamily="34" charset="0"/>
                <a:cs typeface="Open Sans" panose="020B0606030504020204" pitchFamily="34" charset="0"/>
              </a:rPr>
              <a:t>Testing in the Workplace: Case Law Update</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sz="2400" dirty="0" smtClean="0">
                <a:latin typeface="Open Sans" panose="020B0606030504020204"/>
                <a:ea typeface="Open Sans" panose="020B0606030504020204" pitchFamily="34" charset="0"/>
                <a:cs typeface="Open Sans" panose="020B0606030504020204" pitchFamily="34" charset="0"/>
              </a:rPr>
              <a:t>December 2020 </a:t>
            </a:r>
            <a:r>
              <a:rPr lang="en-US" sz="2400" i="1" dirty="0" err="1">
                <a:solidFill>
                  <a:srgbClr val="222222"/>
                </a:solidFill>
                <a:latin typeface="Open Sans" panose="020B0606030504020204"/>
                <a:cs typeface="Arial" panose="020B0604020202020204" pitchFamily="34" charset="0"/>
              </a:rPr>
              <a:t>Caressant</a:t>
            </a:r>
            <a:r>
              <a:rPr lang="en-US" sz="2400" i="1" dirty="0">
                <a:solidFill>
                  <a:srgbClr val="222222"/>
                </a:solidFill>
                <a:latin typeface="Open Sans" panose="020B0606030504020204"/>
                <a:cs typeface="Arial" panose="020B0604020202020204" pitchFamily="34" charset="0"/>
              </a:rPr>
              <a:t> Care Nursing Homes v. C.L.A.C.</a:t>
            </a:r>
          </a:p>
          <a:p>
            <a:pPr marL="342900" indent="-342900">
              <a:spcBef>
                <a:spcPts val="0"/>
              </a:spcBef>
              <a:spcAft>
                <a:spcPts val="600"/>
              </a:spcAft>
              <a:buFont typeface="Arial" panose="020B0604020202020204" pitchFamily="34" charset="0"/>
              <a:buChar char="•"/>
            </a:pPr>
            <a:r>
              <a:rPr lang="en-US" sz="2000" dirty="0">
                <a:solidFill>
                  <a:srgbClr val="222222"/>
                </a:solidFill>
                <a:latin typeface="Open Sans" panose="020B0606030504020204"/>
                <a:cs typeface="Arial" panose="020B0604020202020204" pitchFamily="34" charset="0"/>
              </a:rPr>
              <a:t>Upheld employer’s decision to institute bi-weekly surveillance testing in retirement home (following a government recommendation). </a:t>
            </a:r>
          </a:p>
          <a:p>
            <a:pPr marL="342900" indent="-342900">
              <a:spcBef>
                <a:spcPts val="0"/>
              </a:spcBef>
              <a:spcAft>
                <a:spcPts val="600"/>
              </a:spcAft>
              <a:buFont typeface="Arial" panose="020B0604020202020204" pitchFamily="34" charset="0"/>
              <a:buChar char="•"/>
            </a:pPr>
            <a:r>
              <a:rPr lang="en-US" sz="2000" dirty="0">
                <a:solidFill>
                  <a:srgbClr val="222222"/>
                </a:solidFill>
                <a:latin typeface="Open Sans" panose="020B0606030504020204"/>
                <a:cs typeface="Arial" panose="020B0604020202020204" pitchFamily="34" charset="0"/>
              </a:rPr>
              <a:t>Policy used a bi-weekly nasal swab for all workers, with medical exceptions. Employees who refused the test would be held out of work without pay until they took the test. </a:t>
            </a:r>
          </a:p>
          <a:p>
            <a:pPr marL="342900" indent="-342900">
              <a:spcBef>
                <a:spcPts val="0"/>
              </a:spcBef>
              <a:spcAft>
                <a:spcPts val="600"/>
              </a:spcAft>
              <a:buFont typeface="Arial" panose="020B0604020202020204" pitchFamily="34" charset="0"/>
              <a:buChar char="•"/>
            </a:pPr>
            <a:r>
              <a:rPr lang="en-US" sz="2000" dirty="0">
                <a:solidFill>
                  <a:srgbClr val="222222"/>
                </a:solidFill>
                <a:latin typeface="Open Sans" panose="020B0606030504020204"/>
                <a:cs typeface="Arial" panose="020B0604020202020204" pitchFamily="34" charset="0"/>
              </a:rPr>
              <a:t>Arbitrator upheld policy as reasonable infringement on employee privacy given the risk of COVID-19. </a:t>
            </a:r>
          </a:p>
          <a:p>
            <a:pPr marL="342900" indent="-342900">
              <a:spcBef>
                <a:spcPts val="0"/>
              </a:spcBef>
              <a:spcAft>
                <a:spcPts val="600"/>
              </a:spcAft>
              <a:buFont typeface="Arial" panose="020B0604020202020204" pitchFamily="34" charset="0"/>
              <a:buChar char="•"/>
            </a:pPr>
            <a:r>
              <a:rPr lang="en-US" sz="2000" dirty="0">
                <a:solidFill>
                  <a:srgbClr val="222222"/>
                </a:solidFill>
                <a:latin typeface="Open Sans" panose="020B0606030504020204"/>
                <a:cs typeface="Arial" panose="020B0604020202020204" pitchFamily="34" charset="0"/>
              </a:rPr>
              <a:t>Employer did not have to wait until an outbreak occurred to show that the policy was needed – they could implement it proactively. </a:t>
            </a:r>
          </a:p>
          <a:p>
            <a:pPr marL="342900" indent="-342900">
              <a:spcBef>
                <a:spcPts val="0"/>
              </a:spcBef>
              <a:spcAft>
                <a:spcPts val="600"/>
              </a:spcAft>
              <a:buFont typeface="Arial" panose="020B0604020202020204" pitchFamily="34" charset="0"/>
              <a:buChar char="•"/>
            </a:pPr>
            <a:r>
              <a:rPr lang="en-US" sz="2000" dirty="0">
                <a:solidFill>
                  <a:srgbClr val="222222"/>
                </a:solidFill>
                <a:latin typeface="Open Sans" panose="020B0606030504020204"/>
                <a:cs typeface="Arial" panose="020B0604020202020204" pitchFamily="34" charset="0"/>
              </a:rPr>
              <a:t>Key implications for vaccination policies – indicates an openness to intrusive employer policies that increase health and safety related to COVID-19. </a:t>
            </a:r>
            <a:endParaRPr lang="en-CA" sz="2000" dirty="0">
              <a:latin typeface="Open Sans" panose="020B0606030504020204"/>
              <a:cs typeface="Arial"/>
            </a:endParaRPr>
          </a:p>
          <a:p>
            <a:endParaRPr lang="en-US" sz="2400" i="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4164" y="1748901"/>
            <a:ext cx="2954576" cy="538609"/>
          </a:xfrm>
          <a:prstGeom prst="rect">
            <a:avLst/>
          </a:prstGeom>
          <a:noFill/>
        </p:spPr>
        <p:txBody>
          <a:bodyPr wrap="square" rtlCol="0">
            <a:spAutoFit/>
          </a:bodyPr>
          <a:lstStyle/>
          <a:p>
            <a:r>
              <a:rPr lang="en-US" sz="15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Cheryl Wiles-</a:t>
            </a:r>
            <a:r>
              <a:rPr lang="en-US" sz="1500" dirty="0" err="1"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Pooran</a:t>
            </a:r>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latin typeface="Open Sans" panose="020B0606030504020204" pitchFamily="34" charset="0"/>
                <a:ea typeface="Open Sans" panose="020B0606030504020204" pitchFamily="34" charset="0"/>
                <a:cs typeface="Open Sans" panose="020B0606030504020204" pitchFamily="34" charset="0"/>
                <a:hlinkClick r:id="rId4"/>
              </a:rPr>
              <a:t>cwpooran@pooranlaw.com</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86147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pic>
        <p:nvPicPr>
          <p:cNvPr id="7" name="Picture 6">
            <a:extLst>
              <a:ext uri="{FF2B5EF4-FFF2-40B4-BE49-F238E27FC236}">
                <a16:creationId xmlns:a16="http://schemas.microsoft.com/office/drawing/2014/main" id="{B7C6F167-B7A7-442E-8CB4-D944CCD38051}"/>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65716" y="588089"/>
            <a:ext cx="3231472" cy="6903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5570756"/>
          </a:xfrm>
          <a:prstGeom prst="rect">
            <a:avLst/>
          </a:prstGeom>
        </p:spPr>
        <p:txBody>
          <a:bodyPr wrap="square">
            <a:spAutoFit/>
          </a:bodyPr>
          <a:lstStyle/>
          <a:p>
            <a:r>
              <a:rPr lang="en-US" sz="2400" b="1" dirty="0" smtClean="0">
                <a:latin typeface="Open Sans" panose="020B0606030504020204" pitchFamily="34" charset="0"/>
                <a:ea typeface="Open Sans" panose="020B0606030504020204" pitchFamily="34" charset="0"/>
                <a:cs typeface="Open Sans" panose="020B0606030504020204" pitchFamily="34" charset="0"/>
              </a:rPr>
              <a:t>Testing in the Workplace: Case Law Update</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spcBef>
                <a:spcPts val="760"/>
              </a:spcBef>
            </a:pPr>
            <a:r>
              <a:rPr lang="en-US" sz="2400" dirty="0" smtClean="0">
                <a:latin typeface="Open Sans" panose="020B0606030504020204"/>
                <a:ea typeface="Open Sans" panose="020B0606030504020204" pitchFamily="34" charset="0"/>
                <a:cs typeface="Open Sans" panose="020B0606030504020204" pitchFamily="34" charset="0"/>
              </a:rPr>
              <a:t>June 2021 </a:t>
            </a:r>
            <a:r>
              <a:rPr lang="en-CA" sz="2400" b="1" i="1" dirty="0" err="1">
                <a:latin typeface="Open Sans" panose="020B0606030504020204"/>
                <a:ea typeface="Times New Roman" panose="02020603050405020304" pitchFamily="18" charset="0"/>
              </a:rPr>
              <a:t>Ellisdon</a:t>
            </a:r>
            <a:r>
              <a:rPr lang="en-CA" sz="2400" b="1" i="1" dirty="0">
                <a:latin typeface="Open Sans" panose="020B0606030504020204"/>
                <a:ea typeface="Times New Roman" panose="02020603050405020304" pitchFamily="18" charset="0"/>
              </a:rPr>
              <a:t> Construction Ltd. v Labourers’ International Union of North America, Local 183</a:t>
            </a:r>
          </a:p>
          <a:p>
            <a:pPr marL="342900" indent="-342900">
              <a:spcBef>
                <a:spcPts val="760"/>
              </a:spcBef>
              <a:buFont typeface="Arial" panose="020B0604020202020204" pitchFamily="34" charset="0"/>
              <a:buChar char="•"/>
            </a:pPr>
            <a:r>
              <a:rPr lang="en-CA" sz="2000" dirty="0">
                <a:solidFill>
                  <a:srgbClr val="000000"/>
                </a:solidFill>
                <a:latin typeface="Open Sans" panose="020B0606030504020204"/>
                <a:ea typeface="Times New Roman" panose="02020603050405020304" pitchFamily="18" charset="0"/>
                <a:cs typeface="Times New Roman" panose="02020603050405020304" pitchFamily="18" charset="0"/>
              </a:rPr>
              <a:t>The union challenged twice-weekly rapid antigen testing as being an unreasonable intrusion on employee privacy</a:t>
            </a:r>
          </a:p>
          <a:p>
            <a:pPr marL="342900" indent="-342900">
              <a:spcBef>
                <a:spcPts val="760"/>
              </a:spcBef>
              <a:buFont typeface="Arial" panose="020B0604020202020204" pitchFamily="34" charset="0"/>
              <a:buChar char="•"/>
            </a:pPr>
            <a:r>
              <a:rPr lang="en-CA" sz="2000" dirty="0">
                <a:solidFill>
                  <a:srgbClr val="000000"/>
                </a:solidFill>
                <a:latin typeface="Open Sans" panose="020B0606030504020204"/>
                <a:ea typeface="Times New Roman" panose="02020603050405020304" pitchFamily="18" charset="0"/>
                <a:cs typeface="Times New Roman" panose="02020603050405020304" pitchFamily="18" charset="0"/>
              </a:rPr>
              <a:t>In dismissing the grievance the Arbitrator cited the following reasons: </a:t>
            </a:r>
          </a:p>
          <a:p>
            <a:pPr marL="800100" lvl="1" indent="-342900">
              <a:spcBef>
                <a:spcPts val="760"/>
              </a:spcBef>
              <a:buFont typeface="Arial" panose="020B0604020202020204" pitchFamily="34" charset="0"/>
              <a:buChar char="•"/>
            </a:pPr>
            <a:r>
              <a:rPr lang="en-CA" sz="2000" dirty="0">
                <a:solidFill>
                  <a:srgbClr val="000000"/>
                </a:solidFill>
                <a:latin typeface="Open Sans" panose="020B0606030504020204"/>
                <a:ea typeface="Times New Roman" panose="02020603050405020304" pitchFamily="18" charset="0"/>
                <a:cs typeface="Times New Roman" panose="02020603050405020304" pitchFamily="18" charset="0"/>
              </a:rPr>
              <a:t>Severe and ongoing threat of COVID-19 in the province</a:t>
            </a:r>
          </a:p>
          <a:p>
            <a:pPr marL="800100" lvl="1" indent="-342900">
              <a:spcBef>
                <a:spcPts val="760"/>
              </a:spcBef>
              <a:buFont typeface="Arial" panose="020B0604020202020204" pitchFamily="34" charset="0"/>
              <a:buChar char="•"/>
            </a:pPr>
            <a:r>
              <a:rPr lang="en-CA" sz="2000" dirty="0">
                <a:solidFill>
                  <a:srgbClr val="000000"/>
                </a:solidFill>
                <a:latin typeface="Open Sans" panose="020B0606030504020204"/>
                <a:ea typeface="Times New Roman" panose="02020603050405020304" pitchFamily="18" charset="0"/>
                <a:cs typeface="Times New Roman" panose="02020603050405020304" pitchFamily="18" charset="0"/>
              </a:rPr>
              <a:t>Employer had minimized the intrusion by only swabbing the lower nose and throat </a:t>
            </a:r>
          </a:p>
          <a:p>
            <a:pPr marL="800100" lvl="1" indent="-342900">
              <a:spcBef>
                <a:spcPts val="760"/>
              </a:spcBef>
              <a:buFont typeface="Arial" panose="020B0604020202020204" pitchFamily="34" charset="0"/>
              <a:buChar char="•"/>
            </a:pPr>
            <a:r>
              <a:rPr lang="en-CA" sz="2000" dirty="0">
                <a:solidFill>
                  <a:srgbClr val="000000"/>
                </a:solidFill>
                <a:latin typeface="Open Sans" panose="020B0606030504020204"/>
                <a:ea typeface="Times New Roman" panose="02020603050405020304" pitchFamily="18" charset="0"/>
                <a:cs typeface="Times New Roman" panose="02020603050405020304" pitchFamily="18" charset="0"/>
              </a:rPr>
              <a:t>Measures taken by the employer to ensure employee safety and privacy while the tests were being taken</a:t>
            </a:r>
            <a:endParaRPr lang="en-CA" sz="2000" dirty="0">
              <a:latin typeface="Open Sans" panose="020B0606030504020204"/>
              <a:ea typeface="Times New Roman" panose="02020603050405020304" pitchFamily="18" charset="0"/>
            </a:endParaRPr>
          </a:p>
          <a:p>
            <a:endParaRPr lang="en-US" sz="2400" i="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4164" y="1748901"/>
            <a:ext cx="2954576" cy="538609"/>
          </a:xfrm>
          <a:prstGeom prst="rect">
            <a:avLst/>
          </a:prstGeom>
          <a:noFill/>
        </p:spPr>
        <p:txBody>
          <a:bodyPr wrap="square" rtlCol="0">
            <a:spAutoFit/>
          </a:bodyPr>
          <a:lstStyle/>
          <a:p>
            <a:r>
              <a:rPr lang="en-US" sz="15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Cheryl Wiles-</a:t>
            </a:r>
            <a:r>
              <a:rPr lang="en-US" sz="1500" dirty="0" err="1"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Pooran</a:t>
            </a:r>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latin typeface="Open Sans" panose="020B0606030504020204" pitchFamily="34" charset="0"/>
                <a:ea typeface="Open Sans" panose="020B0606030504020204" pitchFamily="34" charset="0"/>
                <a:cs typeface="Open Sans" panose="020B0606030504020204" pitchFamily="34" charset="0"/>
                <a:hlinkClick r:id="rId4"/>
              </a:rPr>
              <a:t>cwpooran@pooranlaw.com</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7635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sp>
        <p:nvSpPr>
          <p:cNvPr id="12" name="TextBox 11">
            <a:extLst>
              <a:ext uri="{FF2B5EF4-FFF2-40B4-BE49-F238E27FC236}">
                <a16:creationId xmlns:a16="http://schemas.microsoft.com/office/drawing/2014/main" id="{812BCFFB-2516-4C91-AAB8-8C0871CAD1ED}"/>
              </a:ext>
            </a:extLst>
          </p:cNvPr>
          <p:cNvSpPr txBox="1"/>
          <p:nvPr/>
        </p:nvSpPr>
        <p:spPr>
          <a:xfrm>
            <a:off x="3813448" y="3617350"/>
            <a:ext cx="4565104" cy="1938992"/>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Kelly Huntington</a:t>
            </a:r>
          </a:p>
          <a:p>
            <a:pPr algn="ctr"/>
            <a:r>
              <a:rPr lang="en-US" sz="2400" u="sng" dirty="0">
                <a:latin typeface="Open Sans" panose="020B0606030504020204" pitchFamily="34" charset="0"/>
                <a:ea typeface="Open Sans" panose="020B0606030504020204" pitchFamily="34" charset="0"/>
                <a:cs typeface="Open Sans" panose="020B0606030504020204" pitchFamily="34" charset="0"/>
                <a:hlinkClick r:id="rId3"/>
              </a:rPr>
              <a:t>kelly.huntington@ontario.ca</a:t>
            </a:r>
            <a:r>
              <a:rPr lang="en-US" sz="2400" u="sng" dirty="0">
                <a:latin typeface="Open Sans" panose="020B0606030504020204" pitchFamily="34" charset="0"/>
                <a:ea typeface="Open Sans" panose="020B0606030504020204" pitchFamily="34" charset="0"/>
                <a:cs typeface="Open Sans" panose="020B0606030504020204" pitchFamily="34" charset="0"/>
              </a:rPr>
              <a:t> </a:t>
            </a:r>
          </a:p>
          <a:p>
            <a:pPr algn="ctr"/>
            <a:endParaRPr lang="en-US" sz="2400" u="sng" dirty="0">
              <a:latin typeface="Open Sans" panose="020B0606030504020204" pitchFamily="34" charset="0"/>
              <a:ea typeface="Open Sans" panose="020B0606030504020204" pitchFamily="34" charset="0"/>
              <a:cs typeface="Open Sans" panose="020B0606030504020204" pitchFamily="34" charset="0"/>
            </a:endParaRPr>
          </a:p>
          <a:p>
            <a:pPr algn="ctr"/>
            <a:r>
              <a:rPr lang="en-US" sz="2400" dirty="0">
                <a:latin typeface="Open Sans" panose="020B0606030504020204" pitchFamily="34" charset="0"/>
                <a:ea typeface="Open Sans" panose="020B0606030504020204" pitchFamily="34" charset="0"/>
                <a:cs typeface="Open Sans" panose="020B0606030504020204" pitchFamily="34" charset="0"/>
              </a:rPr>
              <a:t>Ashley </a:t>
            </a:r>
            <a:r>
              <a:rPr lang="en-US" sz="2400" dirty="0" err="1">
                <a:latin typeface="Open Sans" panose="020B0606030504020204" pitchFamily="34" charset="0"/>
                <a:ea typeface="Open Sans" panose="020B0606030504020204" pitchFamily="34" charset="0"/>
                <a:cs typeface="Open Sans" panose="020B0606030504020204" pitchFamily="34" charset="0"/>
              </a:rPr>
              <a:t>Chilvers</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ctr"/>
            <a:r>
              <a:rPr lang="en-US" sz="2400" u="sng" dirty="0">
                <a:latin typeface="Open Sans" panose="020B0606030504020204" pitchFamily="34" charset="0"/>
                <a:ea typeface="Open Sans" panose="020B0606030504020204" pitchFamily="34" charset="0"/>
                <a:cs typeface="Open Sans" panose="020B0606030504020204" pitchFamily="34" charset="0"/>
                <a:hlinkClick r:id="rId4"/>
              </a:rPr>
              <a:t>ashley.chilvers@ontario.ca</a:t>
            </a:r>
            <a:r>
              <a:rPr lang="en-US" sz="2400" u="sng" dirty="0">
                <a:latin typeface="Open Sans" panose="020B0606030504020204" pitchFamily="34" charset="0"/>
                <a:ea typeface="Open Sans" panose="020B0606030504020204" pitchFamily="34" charset="0"/>
                <a:cs typeface="Open Sans" panose="020B0606030504020204" pitchFamily="34" charset="0"/>
              </a:rPr>
              <a:t> </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572E5A48-0DAD-4CB1-8041-0545C4486A82}"/>
              </a:ext>
            </a:extLst>
          </p:cNvPr>
          <p:cNvPicPr>
            <a:picLocks noChangeAspect="1"/>
          </p:cNvPicPr>
          <p:nvPr/>
        </p:nvPicPr>
        <p:blipFill>
          <a:blip r:embed="rId5"/>
          <a:stretch>
            <a:fillRect/>
          </a:stretch>
        </p:blipFill>
        <p:spPr>
          <a:xfrm>
            <a:off x="1997074" y="639019"/>
            <a:ext cx="8197852" cy="2601632"/>
          </a:xfrm>
          <a:prstGeom prst="rect">
            <a:avLst/>
          </a:prstGeom>
        </p:spPr>
      </p:pic>
    </p:spTree>
    <p:extLst>
      <p:ext uri="{BB962C8B-B14F-4D97-AF65-F5344CB8AC3E}">
        <p14:creationId xmlns:p14="http://schemas.microsoft.com/office/powerpoint/2010/main" val="4162742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5262979"/>
          </a:xfrm>
          <a:prstGeom prst="rect">
            <a:avLst/>
          </a:prstGeom>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Provincial Antigen Screening Program (PASP)</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285750" lvl="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In collaboration with the Ministry of Health (MOH) and stakeholders, Ministry of Children, Community and Social Services (MCCSS) continues to support voluntary participation in the PASP in accordance with the program eligibility requirements determined by MOH.</a:t>
            </a:r>
          </a:p>
          <a:p>
            <a:r>
              <a:rPr lang="en-US" sz="2200" dirty="0">
                <a:latin typeface="Open Sans" panose="020B0606030504020204" pitchFamily="34" charset="0"/>
                <a:ea typeface="Open Sans" panose="020B0606030504020204" pitchFamily="34" charset="0"/>
                <a:cs typeface="Open Sans" panose="020B0606030504020204" pitchFamily="34" charset="0"/>
              </a:rPr>
              <a:t> </a:t>
            </a:r>
          </a:p>
          <a:p>
            <a:pPr marL="285750" lvl="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PASP supports</a:t>
            </a:r>
            <a:r>
              <a:rPr lang="en-US" sz="2200" b="1" dirty="0">
                <a:latin typeface="Open Sans" panose="020B0606030504020204" pitchFamily="34" charset="0"/>
                <a:ea typeface="Open Sans" panose="020B0606030504020204" pitchFamily="34" charset="0"/>
                <a:cs typeface="Open Sans" panose="020B0606030504020204" pitchFamily="34" charset="0"/>
              </a:rPr>
              <a:t> </a:t>
            </a:r>
            <a:r>
              <a:rPr lang="en-US" sz="2200" b="1" dirty="0">
                <a:solidFill>
                  <a:srgbClr val="079DAB"/>
                </a:solidFill>
                <a:latin typeface="Open Sans" panose="020B0606030504020204" pitchFamily="34" charset="0"/>
                <a:ea typeface="Open Sans" panose="020B0606030504020204" pitchFamily="34" charset="0"/>
                <a:cs typeface="Open Sans" panose="020B0606030504020204" pitchFamily="34" charset="0"/>
              </a:rPr>
              <a:t>enhancing public health and safety </a:t>
            </a:r>
            <a:r>
              <a:rPr lang="en-US" sz="2200" dirty="0">
                <a:latin typeface="Open Sans" panose="020B0606030504020204" pitchFamily="34" charset="0"/>
                <a:ea typeface="Open Sans" panose="020B0606030504020204" pitchFamily="34" charset="0"/>
                <a:cs typeface="Open Sans" panose="020B0606030504020204" pitchFamily="34" charset="0"/>
              </a:rPr>
              <a:t>through the provision of </a:t>
            </a:r>
            <a:r>
              <a:rPr lang="en-US" sz="2200" b="1" dirty="0">
                <a:solidFill>
                  <a:srgbClr val="079DAB"/>
                </a:solidFill>
                <a:latin typeface="Open Sans" panose="020B0606030504020204" pitchFamily="34" charset="0"/>
                <a:ea typeface="Open Sans" panose="020B0606030504020204" pitchFamily="34" charset="0"/>
                <a:cs typeface="Open Sans" panose="020B0606030504020204" pitchFamily="34" charset="0"/>
              </a:rPr>
              <a:t>rapid antigen screening tests </a:t>
            </a:r>
            <a:r>
              <a:rPr lang="en-US" sz="2200" dirty="0">
                <a:latin typeface="Open Sans" panose="020B0606030504020204" pitchFamily="34" charset="0"/>
                <a:ea typeface="Open Sans" panose="020B0606030504020204" pitchFamily="34" charset="0"/>
                <a:cs typeface="Open Sans" panose="020B0606030504020204" pitchFamily="34" charset="0"/>
              </a:rPr>
              <a:t>to proactively identify potential cases of COVID-19 among asymptomatic individuals that may otherwise go undetected by routine screening measures (e.g. symptom screening).</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3529" y="1728406"/>
            <a:ext cx="2954576" cy="1154162"/>
          </a:xfrm>
          <a:prstGeom prst="rect">
            <a:avLst/>
          </a:prstGeom>
          <a:noFill/>
        </p:spPr>
        <p:txBody>
          <a:bodyPr wrap="square" rtlCol="0">
            <a:spAutoFit/>
          </a:bodyPr>
          <a:lstStyle/>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Kelly Huntington</a:t>
            </a: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3"/>
              </a:rPr>
              <a:t>kelly.huntington@ontario.ca</a:t>
            </a:r>
            <a:r>
              <a:rPr lang="en-US" sz="1300" u="sng" dirty="0">
                <a:latin typeface="Open Sans" panose="020B0606030504020204" pitchFamily="34" charset="0"/>
                <a:ea typeface="Open Sans" panose="020B0606030504020204" pitchFamily="34" charset="0"/>
                <a:cs typeface="Open Sans" panose="020B0606030504020204" pitchFamily="34" charset="0"/>
              </a:rPr>
              <a:t> </a:t>
            </a:r>
          </a:p>
          <a:p>
            <a:endParaRPr lang="en-US" sz="1300" u="sng" dirty="0">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Ashley </a:t>
            </a:r>
            <a:r>
              <a:rPr lang="en-US" sz="15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Chilvers</a:t>
            </a:r>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4"/>
              </a:rPr>
              <a:t>ashley.chilvers@ontario.ca</a:t>
            </a:r>
            <a:r>
              <a:rPr lang="en-US" sz="1300" u="sng" dirty="0">
                <a:latin typeface="Open Sans" panose="020B0606030504020204" pitchFamily="34" charset="0"/>
                <a:ea typeface="Open Sans" panose="020B0606030504020204" pitchFamily="34" charset="0"/>
                <a:cs typeface="Open Sans" panose="020B0606030504020204" pitchFamily="34" charset="0"/>
              </a:rPr>
              <a:t> </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227026DC-D448-4AD4-9C26-5C8650929407}"/>
              </a:ext>
            </a:extLst>
          </p:cNvPr>
          <p:cNvPicPr>
            <a:picLocks noChangeAspect="1"/>
          </p:cNvPicPr>
          <p:nvPr/>
        </p:nvPicPr>
        <p:blipFill>
          <a:blip r:embed="rId5"/>
          <a:stretch>
            <a:fillRect/>
          </a:stretch>
        </p:blipFill>
        <p:spPr>
          <a:xfrm>
            <a:off x="303529" y="457414"/>
            <a:ext cx="2954576" cy="813579"/>
          </a:xfrm>
          <a:prstGeom prst="rect">
            <a:avLst/>
          </a:prstGeom>
        </p:spPr>
      </p:pic>
    </p:spTree>
    <p:extLst>
      <p:ext uri="{BB962C8B-B14F-4D97-AF65-F5344CB8AC3E}">
        <p14:creationId xmlns:p14="http://schemas.microsoft.com/office/powerpoint/2010/main" val="4037947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4924425"/>
          </a:xfrm>
          <a:prstGeom prst="rect">
            <a:avLst/>
          </a:prstGeom>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Provincial Antigen Screening Program (PASP)</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285750" lvl="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PASP is intended to be an </a:t>
            </a:r>
            <a:r>
              <a:rPr lang="en-US" sz="2200" b="1" dirty="0">
                <a:solidFill>
                  <a:srgbClr val="079DAB"/>
                </a:solidFill>
                <a:latin typeface="Open Sans" panose="020B0606030504020204" pitchFamily="34" charset="0"/>
                <a:ea typeface="Open Sans" panose="020B0606030504020204" pitchFamily="34" charset="0"/>
                <a:cs typeface="Open Sans" panose="020B0606030504020204" pitchFamily="34" charset="0"/>
              </a:rPr>
              <a:t>added screening tool</a:t>
            </a:r>
            <a:r>
              <a:rPr lang="en-US" sz="2200" dirty="0">
                <a:solidFill>
                  <a:srgbClr val="079DAB"/>
                </a:solidFill>
                <a:latin typeface="Open Sans" panose="020B0606030504020204" pitchFamily="34" charset="0"/>
                <a:ea typeface="Open Sans" panose="020B0606030504020204" pitchFamily="34" charset="0"/>
                <a:cs typeface="Open Sans" panose="020B0606030504020204" pitchFamily="34" charset="0"/>
              </a:rPr>
              <a:t> </a:t>
            </a:r>
            <a:r>
              <a:rPr lang="en-US" sz="2200" dirty="0">
                <a:latin typeface="Open Sans" panose="020B0606030504020204" pitchFamily="34" charset="0"/>
                <a:ea typeface="Open Sans" panose="020B0606030504020204" pitchFamily="34" charset="0"/>
                <a:cs typeface="Open Sans" panose="020B0606030504020204" pitchFamily="34" charset="0"/>
              </a:rPr>
              <a:t>for service providers to enhance their existing Infection Prevention and Control measures for individuals living, participating and working in congregate settings or receiving in-person services.</a:t>
            </a:r>
          </a:p>
          <a:p>
            <a:r>
              <a:rPr lang="en-US" sz="2200" dirty="0">
                <a:latin typeface="Open Sans" panose="020B0606030504020204" pitchFamily="34" charset="0"/>
                <a:ea typeface="Open Sans" panose="020B0606030504020204" pitchFamily="34" charset="0"/>
                <a:cs typeface="Open Sans" panose="020B0606030504020204" pitchFamily="34" charset="0"/>
              </a:rPr>
              <a:t> </a:t>
            </a:r>
          </a:p>
          <a:p>
            <a:pPr marL="285750" lvl="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Participation by MCCSS service providers is voluntary and participants have flexibility in how they implement the program within their setting(s) so long as they adhere to the parameters outlined by the Ministry of Health.  </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3529" y="1728406"/>
            <a:ext cx="2954576" cy="1154162"/>
          </a:xfrm>
          <a:prstGeom prst="rect">
            <a:avLst/>
          </a:prstGeom>
          <a:noFill/>
        </p:spPr>
        <p:txBody>
          <a:bodyPr wrap="square" rtlCol="0">
            <a:spAutoFit/>
          </a:bodyPr>
          <a:lstStyle/>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Kelly Huntington</a:t>
            </a: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3"/>
              </a:rPr>
              <a:t>kelly.huntington@ontario.ca</a:t>
            </a:r>
            <a:r>
              <a:rPr lang="en-US" sz="1300" u="sng" dirty="0">
                <a:latin typeface="Open Sans" panose="020B0606030504020204" pitchFamily="34" charset="0"/>
                <a:ea typeface="Open Sans" panose="020B0606030504020204" pitchFamily="34" charset="0"/>
                <a:cs typeface="Open Sans" panose="020B0606030504020204" pitchFamily="34" charset="0"/>
              </a:rPr>
              <a:t> </a:t>
            </a:r>
          </a:p>
          <a:p>
            <a:endParaRPr lang="en-US" sz="1300" u="sng" dirty="0">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Ashley </a:t>
            </a:r>
            <a:r>
              <a:rPr lang="en-US" sz="15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Chilvers</a:t>
            </a:r>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4"/>
              </a:rPr>
              <a:t>ashley.chilvers@ontario.ca</a:t>
            </a:r>
            <a:r>
              <a:rPr lang="en-US" sz="1300" u="sng" dirty="0">
                <a:latin typeface="Open Sans" panose="020B0606030504020204" pitchFamily="34" charset="0"/>
                <a:ea typeface="Open Sans" panose="020B0606030504020204" pitchFamily="34" charset="0"/>
                <a:cs typeface="Open Sans" panose="020B0606030504020204" pitchFamily="34" charset="0"/>
              </a:rPr>
              <a:t> </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227026DC-D448-4AD4-9C26-5C8650929407}"/>
              </a:ext>
            </a:extLst>
          </p:cNvPr>
          <p:cNvPicPr>
            <a:picLocks noChangeAspect="1"/>
          </p:cNvPicPr>
          <p:nvPr/>
        </p:nvPicPr>
        <p:blipFill>
          <a:blip r:embed="rId5"/>
          <a:stretch>
            <a:fillRect/>
          </a:stretch>
        </p:blipFill>
        <p:spPr>
          <a:xfrm>
            <a:off x="303529" y="457414"/>
            <a:ext cx="2954576" cy="813579"/>
          </a:xfrm>
          <a:prstGeom prst="rect">
            <a:avLst/>
          </a:prstGeom>
        </p:spPr>
      </p:pic>
    </p:spTree>
    <p:extLst>
      <p:ext uri="{BB962C8B-B14F-4D97-AF65-F5344CB8AC3E}">
        <p14:creationId xmlns:p14="http://schemas.microsoft.com/office/powerpoint/2010/main" val="2459820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5940088"/>
          </a:xfrm>
          <a:prstGeom prst="rect">
            <a:avLst/>
          </a:prstGeom>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Provincial Antigen Screening Program (PASP)</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285750" lvl="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Rapid antigen tests are used for </a:t>
            </a:r>
            <a:r>
              <a:rPr lang="en-US" sz="2200" b="1" dirty="0">
                <a:solidFill>
                  <a:srgbClr val="079DAB"/>
                </a:solidFill>
                <a:latin typeface="Open Sans" panose="020B0606030504020204" pitchFamily="34" charset="0"/>
                <a:ea typeface="Open Sans" panose="020B0606030504020204" pitchFamily="34" charset="0"/>
                <a:cs typeface="Open Sans" panose="020B0606030504020204" pitchFamily="34" charset="0"/>
              </a:rPr>
              <a:t>asymptomatic screening purposes only</a:t>
            </a:r>
            <a:r>
              <a:rPr lang="en-US" sz="2200" dirty="0">
                <a:solidFill>
                  <a:srgbClr val="079DAB"/>
                </a:solidFill>
                <a:latin typeface="Open Sans" panose="020B0606030504020204" pitchFamily="34" charset="0"/>
                <a:ea typeface="Open Sans" panose="020B0606030504020204" pitchFamily="34" charset="0"/>
                <a:cs typeface="Open Sans" panose="020B0606030504020204" pitchFamily="34" charset="0"/>
              </a:rPr>
              <a:t> </a:t>
            </a:r>
            <a:r>
              <a:rPr lang="en-US" sz="2200" dirty="0">
                <a:latin typeface="Open Sans" panose="020B0606030504020204" pitchFamily="34" charset="0"/>
                <a:ea typeface="Open Sans" panose="020B0606030504020204" pitchFamily="34" charset="0"/>
                <a:cs typeface="Open Sans" panose="020B0606030504020204" pitchFamily="34" charset="0"/>
              </a:rPr>
              <a:t>and should not be used for diagnosis of COVID-19 infection in symptomatic individuals or individuals with known contact with a positive COVID-19 case.</a:t>
            </a:r>
          </a:p>
          <a:p>
            <a:r>
              <a:rPr lang="en-US" sz="2200" dirty="0">
                <a:latin typeface="Open Sans" panose="020B0606030504020204" pitchFamily="34" charset="0"/>
                <a:ea typeface="Open Sans" panose="020B0606030504020204" pitchFamily="34" charset="0"/>
                <a:cs typeface="Open Sans" panose="020B0606030504020204" pitchFamily="34" charset="0"/>
              </a:rPr>
              <a:t> </a:t>
            </a:r>
          </a:p>
          <a:p>
            <a:pPr marL="285750" lvl="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MCCSS administrates a separate onboarding and distribution system for rapid antigen tests outside of MOH’s central PASP system.</a:t>
            </a:r>
          </a:p>
          <a:p>
            <a:pPr lvl="0"/>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As of July 15, 2021, there are approximately 80 agencies with over 350 locations are participating using ~13,300 tests per week (at scale). </a:t>
            </a:r>
          </a:p>
          <a:p>
            <a:pPr marL="285750" lvl="0" indent="-285750">
              <a:buFont typeface="Arial" panose="020B0604020202020204" pitchFamily="34" charset="0"/>
              <a:buChar char="•"/>
            </a:pPr>
            <a:endParaRPr lang="en-US" sz="2200"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3529" y="1728406"/>
            <a:ext cx="2954576" cy="1154162"/>
          </a:xfrm>
          <a:prstGeom prst="rect">
            <a:avLst/>
          </a:prstGeom>
          <a:noFill/>
        </p:spPr>
        <p:txBody>
          <a:bodyPr wrap="square" rtlCol="0">
            <a:spAutoFit/>
          </a:bodyPr>
          <a:lstStyle/>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Kelly Huntington</a:t>
            </a: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3"/>
              </a:rPr>
              <a:t>kelly.huntington@ontario.ca</a:t>
            </a:r>
            <a:r>
              <a:rPr lang="en-US" sz="1300" u="sng" dirty="0">
                <a:latin typeface="Open Sans" panose="020B0606030504020204" pitchFamily="34" charset="0"/>
                <a:ea typeface="Open Sans" panose="020B0606030504020204" pitchFamily="34" charset="0"/>
                <a:cs typeface="Open Sans" panose="020B0606030504020204" pitchFamily="34" charset="0"/>
              </a:rPr>
              <a:t> </a:t>
            </a:r>
          </a:p>
          <a:p>
            <a:endParaRPr lang="en-US" sz="1300" u="sng" dirty="0">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Ashley </a:t>
            </a:r>
            <a:r>
              <a:rPr lang="en-US" sz="15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Chilvers</a:t>
            </a:r>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4"/>
              </a:rPr>
              <a:t>ashley.chilvers@ontario.ca</a:t>
            </a:r>
            <a:r>
              <a:rPr lang="en-US" sz="1300" u="sng" dirty="0">
                <a:latin typeface="Open Sans" panose="020B0606030504020204" pitchFamily="34" charset="0"/>
                <a:ea typeface="Open Sans" panose="020B0606030504020204" pitchFamily="34" charset="0"/>
                <a:cs typeface="Open Sans" panose="020B0606030504020204" pitchFamily="34" charset="0"/>
              </a:rPr>
              <a:t> </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227026DC-D448-4AD4-9C26-5C8650929407}"/>
              </a:ext>
            </a:extLst>
          </p:cNvPr>
          <p:cNvPicPr>
            <a:picLocks noChangeAspect="1"/>
          </p:cNvPicPr>
          <p:nvPr/>
        </p:nvPicPr>
        <p:blipFill>
          <a:blip r:embed="rId5"/>
          <a:stretch>
            <a:fillRect/>
          </a:stretch>
        </p:blipFill>
        <p:spPr>
          <a:xfrm>
            <a:off x="303529" y="457414"/>
            <a:ext cx="2954576" cy="813579"/>
          </a:xfrm>
          <a:prstGeom prst="rect">
            <a:avLst/>
          </a:prstGeom>
        </p:spPr>
      </p:pic>
    </p:spTree>
    <p:extLst>
      <p:ext uri="{BB962C8B-B14F-4D97-AF65-F5344CB8AC3E}">
        <p14:creationId xmlns:p14="http://schemas.microsoft.com/office/powerpoint/2010/main" val="2856208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4585871"/>
          </a:xfrm>
          <a:prstGeom prst="rect">
            <a:avLst/>
          </a:prstGeom>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Provincial Antigen Screening Program (PASP)</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285750" lvl="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There have also been 30 preliminary positive asymptomatic cases of COVID-19 identified in MCCSS participant organizations through the PASP program.</a:t>
            </a:r>
          </a:p>
          <a:p>
            <a:r>
              <a:rPr lang="en-US" sz="2200" dirty="0">
                <a:latin typeface="Open Sans" panose="020B0606030504020204" pitchFamily="34" charset="0"/>
                <a:ea typeface="Open Sans" panose="020B0606030504020204" pitchFamily="34" charset="0"/>
                <a:cs typeface="Open Sans" panose="020B0606030504020204" pitchFamily="34" charset="0"/>
              </a:rPr>
              <a:t> </a:t>
            </a:r>
          </a:p>
          <a:p>
            <a:pPr marL="285750" lvl="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Service providers that are interested in participating in the PASP may submit an expression of interest </a:t>
            </a:r>
            <a:r>
              <a:rPr lang="en-US" sz="2200" u="sng" dirty="0">
                <a:latin typeface="Open Sans" panose="020B0606030504020204" pitchFamily="34" charset="0"/>
                <a:ea typeface="Open Sans" panose="020B0606030504020204" pitchFamily="34" charset="0"/>
                <a:cs typeface="Open Sans" panose="020B0606030504020204" pitchFamily="34" charset="0"/>
                <a:hlinkClick r:id="rId3"/>
              </a:rPr>
              <a:t>here</a:t>
            </a:r>
            <a:r>
              <a:rPr lang="en-US" sz="2200" dirty="0">
                <a:latin typeface="Open Sans" panose="020B0606030504020204" pitchFamily="34" charset="0"/>
                <a:ea typeface="Open Sans" panose="020B0606030504020204" pitchFamily="34" charset="0"/>
                <a:cs typeface="Open Sans" panose="020B0606030504020204" pitchFamily="34" charset="0"/>
              </a:rPr>
              <a:t>.</a:t>
            </a:r>
          </a:p>
          <a:p>
            <a:r>
              <a:rPr lang="en-US" sz="2200" dirty="0">
                <a:latin typeface="Open Sans" panose="020B0606030504020204" pitchFamily="34" charset="0"/>
                <a:ea typeface="Open Sans" panose="020B0606030504020204" pitchFamily="34" charset="0"/>
                <a:cs typeface="Open Sans" panose="020B0606030504020204" pitchFamily="34" charset="0"/>
              </a:rPr>
              <a:t> </a:t>
            </a:r>
          </a:p>
          <a:p>
            <a:pPr marL="285750" lvl="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For more information on the PASP please go to the </a:t>
            </a:r>
            <a:r>
              <a:rPr lang="en-US" sz="2200" u="sng" dirty="0">
                <a:latin typeface="Open Sans" panose="020B0606030504020204" pitchFamily="34" charset="0"/>
                <a:ea typeface="Open Sans" panose="020B0606030504020204" pitchFamily="34" charset="0"/>
                <a:cs typeface="Open Sans" panose="020B0606030504020204" pitchFamily="34" charset="0"/>
                <a:hlinkClick r:id="rId4"/>
              </a:rPr>
              <a:t>Provincial Guidance for Antigen Screening in Ontario</a:t>
            </a:r>
            <a:r>
              <a:rPr lang="en-US" sz="2200" dirty="0">
                <a:latin typeface="Open Sans" panose="020B0606030504020204" pitchFamily="34" charset="0"/>
                <a:ea typeface="Open Sans" panose="020B0606030504020204" pitchFamily="34" charset="0"/>
                <a:cs typeface="Open Sans" panose="020B0606030504020204" pitchFamily="34" charset="0"/>
              </a:rPr>
              <a:t>.</a:t>
            </a:r>
          </a:p>
          <a:p>
            <a:pPr lvl="0"/>
            <a:endParaRPr lang="en-US" sz="2200"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3529" y="1728406"/>
            <a:ext cx="2954576" cy="1154162"/>
          </a:xfrm>
          <a:prstGeom prst="rect">
            <a:avLst/>
          </a:prstGeom>
          <a:noFill/>
        </p:spPr>
        <p:txBody>
          <a:bodyPr wrap="square" rtlCol="0">
            <a:spAutoFit/>
          </a:bodyPr>
          <a:lstStyle/>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Kelly Huntington</a:t>
            </a: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5"/>
              </a:rPr>
              <a:t>kelly.huntington@ontario.ca</a:t>
            </a:r>
            <a:r>
              <a:rPr lang="en-US" sz="1300" u="sng" dirty="0">
                <a:latin typeface="Open Sans" panose="020B0606030504020204" pitchFamily="34" charset="0"/>
                <a:ea typeface="Open Sans" panose="020B0606030504020204" pitchFamily="34" charset="0"/>
                <a:cs typeface="Open Sans" panose="020B0606030504020204" pitchFamily="34" charset="0"/>
              </a:rPr>
              <a:t> </a:t>
            </a:r>
          </a:p>
          <a:p>
            <a:endParaRPr lang="en-US" sz="1300" u="sng" dirty="0">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Ashley </a:t>
            </a:r>
            <a:r>
              <a:rPr lang="en-US" sz="15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Chilvers</a:t>
            </a:r>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6"/>
              </a:rPr>
              <a:t>ashley.chilvers@ontario.ca</a:t>
            </a:r>
            <a:r>
              <a:rPr lang="en-US" sz="1300" u="sng" dirty="0">
                <a:latin typeface="Open Sans" panose="020B0606030504020204" pitchFamily="34" charset="0"/>
                <a:ea typeface="Open Sans" panose="020B0606030504020204" pitchFamily="34" charset="0"/>
                <a:cs typeface="Open Sans" panose="020B0606030504020204" pitchFamily="34" charset="0"/>
              </a:rPr>
              <a:t> </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227026DC-D448-4AD4-9C26-5C8650929407}"/>
              </a:ext>
            </a:extLst>
          </p:cNvPr>
          <p:cNvPicPr>
            <a:picLocks noChangeAspect="1"/>
          </p:cNvPicPr>
          <p:nvPr/>
        </p:nvPicPr>
        <p:blipFill>
          <a:blip r:embed="rId7"/>
          <a:stretch>
            <a:fillRect/>
          </a:stretch>
        </p:blipFill>
        <p:spPr>
          <a:xfrm>
            <a:off x="303529" y="457414"/>
            <a:ext cx="2954576" cy="813579"/>
          </a:xfrm>
          <a:prstGeom prst="rect">
            <a:avLst/>
          </a:prstGeom>
        </p:spPr>
      </p:pic>
    </p:spTree>
    <p:extLst>
      <p:ext uri="{BB962C8B-B14F-4D97-AF65-F5344CB8AC3E}">
        <p14:creationId xmlns:p14="http://schemas.microsoft.com/office/powerpoint/2010/main" val="4112932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9D8D463-ADB3-4FDF-B2B1-3274A86981F3}"/>
              </a:ext>
            </a:extLst>
          </p:cNvPr>
          <p:cNvGrpSpPr/>
          <p:nvPr/>
        </p:nvGrpSpPr>
        <p:grpSpPr>
          <a:xfrm>
            <a:off x="668806" y="736416"/>
            <a:ext cx="10854387" cy="1354217"/>
            <a:chOff x="71760" y="1543334"/>
            <a:chExt cx="10854387" cy="1354217"/>
          </a:xfrm>
        </p:grpSpPr>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0" y="1571545"/>
              <a:ext cx="2811173" cy="1297796"/>
            </a:xfrm>
            <a:prstGeom prst="rect">
              <a:avLst/>
            </a:prstGeom>
          </p:spPr>
        </p:pic>
        <p:sp>
          <p:nvSpPr>
            <p:cNvPr id="3" name="TextBox 2">
              <a:extLst>
                <a:ext uri="{FF2B5EF4-FFF2-40B4-BE49-F238E27FC236}">
                  <a16:creationId xmlns:a16="http://schemas.microsoft.com/office/drawing/2014/main" id="{40E092E3-932C-4D38-A18D-B6AA547E1C3C}"/>
                </a:ext>
              </a:extLst>
            </p:cNvPr>
            <p:cNvSpPr txBox="1"/>
            <p:nvPr/>
          </p:nvSpPr>
          <p:spPr>
            <a:xfrm>
              <a:off x="2528596" y="1543334"/>
              <a:ext cx="8397551" cy="1354217"/>
            </a:xfrm>
            <a:prstGeom prst="rect">
              <a:avLst/>
            </a:prstGeom>
            <a:noFill/>
          </p:spPr>
          <p:txBody>
            <a:bodyPr wrap="square" rtlCol="0">
              <a:spAutoFit/>
            </a:bodyPr>
            <a:lstStyle/>
            <a:p>
              <a:pPr algn="ctr"/>
              <a:r>
                <a:rPr lang="en-US" sz="2800" b="1" dirty="0">
                  <a:solidFill>
                    <a:srgbClr val="079DAB"/>
                  </a:solidFill>
                  <a:latin typeface="Open Sans" panose="020B0606030504020204" pitchFamily="34" charset="0"/>
                  <a:ea typeface="Open Sans" panose="020B0606030504020204" pitchFamily="34" charset="0"/>
                  <a:cs typeface="Open Sans" panose="020B0606030504020204" pitchFamily="34" charset="0"/>
                </a:rPr>
                <a:t>Resilience, Adaptation, and Reopening:</a:t>
              </a:r>
            </a:p>
            <a:p>
              <a:pPr algn="ctr"/>
              <a:r>
                <a:rPr lang="en-US" sz="5400" b="1" dirty="0">
                  <a:latin typeface="Open Sans" panose="020B0606030504020204" pitchFamily="34" charset="0"/>
                  <a:ea typeface="Open Sans" panose="020B0606030504020204" pitchFamily="34" charset="0"/>
                  <a:cs typeface="Open Sans" panose="020B0606030504020204" pitchFamily="34" charset="0"/>
                </a:rPr>
                <a:t>Rapid Antigen Testing</a:t>
              </a:r>
            </a:p>
          </p:txBody>
        </p:sp>
      </p:grpSp>
      <p:pic>
        <p:nvPicPr>
          <p:cNvPr id="15" name="Picture 14">
            <a:extLst>
              <a:ext uri="{FF2B5EF4-FFF2-40B4-BE49-F238E27FC236}">
                <a16:creationId xmlns:a16="http://schemas.microsoft.com/office/drawing/2014/main" id="{46F6377F-AB76-4525-AE97-DE173169BE57}"/>
              </a:ext>
            </a:extLst>
          </p:cNvPr>
          <p:cNvPicPr>
            <a:picLocks noChangeAspect="1"/>
          </p:cNvPicPr>
          <p:nvPr/>
        </p:nvPicPr>
        <p:blipFill rotWithShape="1">
          <a:blip r:embed="rId3"/>
          <a:srcRect l="1888" t="6072"/>
          <a:stretch/>
        </p:blipFill>
        <p:spPr>
          <a:xfrm>
            <a:off x="1117005" y="3657243"/>
            <a:ext cx="9957990" cy="2252817"/>
          </a:xfrm>
          <a:prstGeom prst="rect">
            <a:avLst/>
          </a:prstGeom>
        </p:spPr>
      </p:pic>
      <p:cxnSp>
        <p:nvCxnSpPr>
          <p:cNvPr id="17" name="Straight Connector 16">
            <a:extLst>
              <a:ext uri="{FF2B5EF4-FFF2-40B4-BE49-F238E27FC236}">
                <a16:creationId xmlns:a16="http://schemas.microsoft.com/office/drawing/2014/main" id="{361DB145-3410-4EE7-9FB1-E8FB4903C767}"/>
              </a:ext>
            </a:extLst>
          </p:cNvPr>
          <p:cNvCxnSpPr/>
          <p:nvPr/>
        </p:nvCxnSpPr>
        <p:spPr>
          <a:xfrm>
            <a:off x="903514" y="2827175"/>
            <a:ext cx="10384972" cy="0"/>
          </a:xfrm>
          <a:prstGeom prst="line">
            <a:avLst/>
          </a:prstGeom>
          <a:ln w="57150">
            <a:solidFill>
              <a:srgbClr val="079D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053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pic>
        <p:nvPicPr>
          <p:cNvPr id="2" name="Picture 1">
            <a:extLst>
              <a:ext uri="{FF2B5EF4-FFF2-40B4-BE49-F238E27FC236}">
                <a16:creationId xmlns:a16="http://schemas.microsoft.com/office/drawing/2014/main" id="{378F3EB4-A51E-443B-8C57-A17512FD7818}"/>
              </a:ext>
            </a:extLst>
          </p:cNvPr>
          <p:cNvPicPr>
            <a:picLocks noChangeAspect="1"/>
          </p:cNvPicPr>
          <p:nvPr/>
        </p:nvPicPr>
        <p:blipFill rotWithShape="1">
          <a:blip r:embed="rId3"/>
          <a:srcRect l="5820" t="5229" r="3097" b="10728"/>
          <a:stretch/>
        </p:blipFill>
        <p:spPr>
          <a:xfrm>
            <a:off x="2917371" y="723299"/>
            <a:ext cx="6357257" cy="2449109"/>
          </a:xfrm>
          <a:prstGeom prst="rect">
            <a:avLst/>
          </a:prstGeom>
        </p:spPr>
      </p:pic>
      <p:sp>
        <p:nvSpPr>
          <p:cNvPr id="12" name="TextBox 11">
            <a:extLst>
              <a:ext uri="{FF2B5EF4-FFF2-40B4-BE49-F238E27FC236}">
                <a16:creationId xmlns:a16="http://schemas.microsoft.com/office/drawing/2014/main" id="{812BCFFB-2516-4C91-AAB8-8C0871CAD1ED}"/>
              </a:ext>
            </a:extLst>
          </p:cNvPr>
          <p:cNvSpPr txBox="1"/>
          <p:nvPr/>
        </p:nvSpPr>
        <p:spPr>
          <a:xfrm>
            <a:off x="4196003" y="3685592"/>
            <a:ext cx="3799994" cy="1938992"/>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Dr. Fiona O’Sullivan</a:t>
            </a:r>
          </a:p>
          <a:p>
            <a:pPr algn="ctr"/>
            <a:r>
              <a:rPr lang="en-US" sz="2400" u="sng" dirty="0">
                <a:latin typeface="Open Sans" panose="020B0606030504020204" pitchFamily="34" charset="0"/>
                <a:ea typeface="Open Sans" panose="020B0606030504020204" pitchFamily="34" charset="0"/>
                <a:cs typeface="Open Sans" panose="020B0606030504020204" pitchFamily="34" charset="0"/>
                <a:hlinkClick r:id="rId4"/>
              </a:rPr>
              <a:t>fosullivan@cwsds.ca</a:t>
            </a:r>
            <a:endParaRPr lang="en-US" sz="2400" u="sng"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2400" u="sng" dirty="0">
              <a:latin typeface="Open Sans" panose="020B0606030504020204" pitchFamily="34" charset="0"/>
              <a:ea typeface="Open Sans" panose="020B0606030504020204" pitchFamily="34" charset="0"/>
              <a:cs typeface="Open Sans" panose="020B0606030504020204" pitchFamily="34" charset="0"/>
            </a:endParaRPr>
          </a:p>
          <a:p>
            <a:pPr algn="ctr"/>
            <a:r>
              <a:rPr lang="en-US" sz="2400" dirty="0">
                <a:latin typeface="Open Sans" panose="020B0606030504020204" pitchFamily="34" charset="0"/>
                <a:ea typeface="Open Sans" panose="020B0606030504020204" pitchFamily="34" charset="0"/>
                <a:cs typeface="Open Sans" panose="020B0606030504020204" pitchFamily="34" charset="0"/>
              </a:rPr>
              <a:t>Sylvia </a:t>
            </a:r>
            <a:r>
              <a:rPr lang="en-US" sz="2400" dirty="0" err="1">
                <a:latin typeface="Open Sans" panose="020B0606030504020204" pitchFamily="34" charset="0"/>
                <a:ea typeface="Open Sans" panose="020B0606030504020204" pitchFamily="34" charset="0"/>
                <a:cs typeface="Open Sans" panose="020B0606030504020204" pitchFamily="34" charset="0"/>
              </a:rPr>
              <a:t>Fattore</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ctr"/>
            <a:r>
              <a:rPr lang="en-US" sz="2400" u="sng" dirty="0">
                <a:latin typeface="Open Sans" panose="020B0606030504020204" pitchFamily="34" charset="0"/>
                <a:ea typeface="Open Sans" panose="020B0606030504020204" pitchFamily="34" charset="0"/>
                <a:cs typeface="Open Sans" panose="020B0606030504020204" pitchFamily="34" charset="0"/>
                <a:hlinkClick r:id="rId5"/>
              </a:rPr>
              <a:t>sfattore@cwsds.ca</a:t>
            </a:r>
            <a:r>
              <a:rPr lang="en-US" sz="2400" u="sng" dirty="0">
                <a:latin typeface="Open Sans" panose="020B0606030504020204" pitchFamily="34" charset="0"/>
                <a:ea typeface="Open Sans" panose="020B0606030504020204" pitchFamily="34" charset="0"/>
                <a:cs typeface="Open Sans" panose="020B0606030504020204" pitchFamily="34" charset="0"/>
              </a:rPr>
              <a:t> </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936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4154984"/>
          </a:xfrm>
          <a:prstGeom prst="rect">
            <a:avLst/>
          </a:prstGeom>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Introduction to CWSDS</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just"/>
            <a:r>
              <a:rPr lang="en-CA" sz="2400" dirty="0"/>
              <a:t>Central West Specialized Developmental Services (CWSDS) is a registered, not-for-profit organization, funded by the Ministry of Children, Community and Social Services (MCCSS) CWSDS.</a:t>
            </a:r>
          </a:p>
          <a:p>
            <a:pPr algn="just"/>
            <a:endParaRPr lang="en-CA" sz="2400" dirty="0"/>
          </a:p>
          <a:p>
            <a:pPr algn="just"/>
            <a:r>
              <a:rPr lang="en-CA" sz="2400" dirty="0"/>
              <a:t>Comprised of various services and supports including onsite and community supported living homes, day services, and community services to help people with intellectual and developmental disabilities and complex needs.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4164" y="1748901"/>
            <a:ext cx="2954576" cy="1384995"/>
          </a:xfrm>
          <a:prstGeom prst="rect">
            <a:avLst/>
          </a:prstGeom>
          <a:noFill/>
        </p:spPr>
        <p:txBody>
          <a:bodyPr wrap="square" rtlCol="0">
            <a:spAutoFit/>
          </a:bodyPr>
          <a:lstStyle/>
          <a:p>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Dr. Fiona O’Sullivan</a:t>
            </a: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3"/>
              </a:rPr>
              <a:t>fosullivan@cwsds.ca</a:t>
            </a:r>
            <a:endParaRPr lang="en-US" sz="1300" u="sng" dirty="0">
              <a:latin typeface="Open Sans" panose="020B0606030504020204" pitchFamily="34" charset="0"/>
              <a:ea typeface="Open Sans" panose="020B0606030504020204" pitchFamily="34" charset="0"/>
              <a:cs typeface="Open Sans" panose="020B0606030504020204" pitchFamily="34" charset="0"/>
            </a:endParaRPr>
          </a:p>
          <a:p>
            <a:endParaRPr lang="en-US" sz="1300" u="sng" dirty="0">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Sylvia </a:t>
            </a:r>
            <a:r>
              <a:rPr lang="en-US" sz="15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Fattore</a:t>
            </a:r>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4"/>
              </a:rPr>
              <a:t>sfattore@cwsds.ca</a:t>
            </a:r>
            <a:r>
              <a:rPr lang="en-US" sz="1300" u="sng" dirty="0">
                <a:latin typeface="Open Sans" panose="020B0606030504020204" pitchFamily="34" charset="0"/>
                <a:ea typeface="Open Sans" panose="020B0606030504020204" pitchFamily="34" charset="0"/>
                <a:cs typeface="Open Sans" panose="020B0606030504020204" pitchFamily="34" charset="0"/>
              </a:rPr>
              <a:t> </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2" descr="Logo for email">
            <a:extLst>
              <a:ext uri="{FF2B5EF4-FFF2-40B4-BE49-F238E27FC236}">
                <a16:creationId xmlns:a16="http://schemas.microsoft.com/office/drawing/2014/main" id="{46B7FEA7-83FA-410D-9D1D-DF7F6413D0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14"/>
          <a:stretch/>
        </p:blipFill>
        <p:spPr bwMode="auto">
          <a:xfrm>
            <a:off x="399494" y="315138"/>
            <a:ext cx="2482987" cy="123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8B8EAC9-D4A4-462E-832F-6EAE2BEFA8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1697" y="4802818"/>
            <a:ext cx="1681301" cy="1681301"/>
          </a:xfrm>
          <a:prstGeom prst="rect">
            <a:avLst/>
          </a:prstGeom>
        </p:spPr>
      </p:pic>
      <p:pic>
        <p:nvPicPr>
          <p:cNvPr id="14" name="Picture 13">
            <a:extLst>
              <a:ext uri="{FF2B5EF4-FFF2-40B4-BE49-F238E27FC236}">
                <a16:creationId xmlns:a16="http://schemas.microsoft.com/office/drawing/2014/main" id="{D1ECFA73-C76E-414A-AE13-414676EDEF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4802818"/>
            <a:ext cx="1681301" cy="1681301"/>
          </a:xfrm>
          <a:prstGeom prst="rect">
            <a:avLst/>
          </a:prstGeom>
        </p:spPr>
      </p:pic>
    </p:spTree>
    <p:extLst>
      <p:ext uri="{BB962C8B-B14F-4D97-AF65-F5344CB8AC3E}">
        <p14:creationId xmlns:p14="http://schemas.microsoft.com/office/powerpoint/2010/main" val="1759849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5632311"/>
          </a:xfrm>
          <a:prstGeom prst="rect">
            <a:avLst/>
          </a:prstGeom>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Why Rapid Antigen Screening?</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2400" dirty="0"/>
              <a:t>Testing and screening, in combination with personal public health measures and vaccination, are important tools to protect Canadians and help limit the spread of COVID-19. Some studies suggest that up to </a:t>
            </a:r>
            <a:r>
              <a:rPr lang="en-US" sz="2400" b="1" dirty="0">
                <a:solidFill>
                  <a:srgbClr val="079DAB"/>
                </a:solidFill>
              </a:rPr>
              <a:t>50% of COVID-19 transmission</a:t>
            </a:r>
            <a:r>
              <a:rPr lang="en-US" sz="2400" b="1" dirty="0">
                <a:solidFill>
                  <a:srgbClr val="00B050"/>
                </a:solidFill>
              </a:rPr>
              <a:t> </a:t>
            </a:r>
            <a:r>
              <a:rPr lang="en-US" sz="2400" dirty="0"/>
              <a:t>could be caused by people without symptoms. </a:t>
            </a:r>
          </a:p>
          <a:p>
            <a:pPr marL="342900" indent="-342900">
              <a:lnSpc>
                <a:spcPct val="150000"/>
              </a:lnSpc>
              <a:buFont typeface="Arial" panose="020B0604020202020204" pitchFamily="34" charset="0"/>
              <a:buChar char="•"/>
            </a:pPr>
            <a:r>
              <a:rPr lang="en-US" sz="2400" dirty="0"/>
              <a:t>Rapid antigen tests are easy to administer, and produce results in as little as 15 minutes. </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4164" y="1748901"/>
            <a:ext cx="2954576" cy="1384995"/>
          </a:xfrm>
          <a:prstGeom prst="rect">
            <a:avLst/>
          </a:prstGeom>
          <a:noFill/>
        </p:spPr>
        <p:txBody>
          <a:bodyPr wrap="square" rtlCol="0">
            <a:spAutoFit/>
          </a:bodyPr>
          <a:lstStyle/>
          <a:p>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Dr. Fiona O’Sullivan</a:t>
            </a: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3"/>
              </a:rPr>
              <a:t>fosullivan@cwsds.ca</a:t>
            </a:r>
            <a:endParaRPr lang="en-US" sz="1300" u="sng" dirty="0">
              <a:latin typeface="Open Sans" panose="020B0606030504020204" pitchFamily="34" charset="0"/>
              <a:ea typeface="Open Sans" panose="020B0606030504020204" pitchFamily="34" charset="0"/>
              <a:cs typeface="Open Sans" panose="020B0606030504020204" pitchFamily="34" charset="0"/>
            </a:endParaRPr>
          </a:p>
          <a:p>
            <a:endParaRPr lang="en-US" sz="1300" u="sng" dirty="0">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Sylvia </a:t>
            </a:r>
            <a:r>
              <a:rPr lang="en-US" sz="15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Fattore</a:t>
            </a:r>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4"/>
              </a:rPr>
              <a:t>sfattore@cwsds.ca</a:t>
            </a:r>
            <a:r>
              <a:rPr lang="en-US" sz="1300" u="sng" dirty="0">
                <a:latin typeface="Open Sans" panose="020B0606030504020204" pitchFamily="34" charset="0"/>
                <a:ea typeface="Open Sans" panose="020B0606030504020204" pitchFamily="34" charset="0"/>
                <a:cs typeface="Open Sans" panose="020B0606030504020204" pitchFamily="34" charset="0"/>
              </a:rPr>
              <a:t> </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2" descr="Logo for email">
            <a:extLst>
              <a:ext uri="{FF2B5EF4-FFF2-40B4-BE49-F238E27FC236}">
                <a16:creationId xmlns:a16="http://schemas.microsoft.com/office/drawing/2014/main" id="{46B7FEA7-83FA-410D-9D1D-DF7F6413D0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14"/>
          <a:stretch/>
        </p:blipFill>
        <p:spPr bwMode="auto">
          <a:xfrm>
            <a:off x="399494" y="315138"/>
            <a:ext cx="2482987" cy="123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206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3970318"/>
          </a:xfrm>
          <a:prstGeom prst="rect">
            <a:avLst/>
          </a:prstGeom>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Why Rapid Antigen Screening?</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2400" dirty="0"/>
              <a:t>They are most effective at identifying those with </a:t>
            </a:r>
            <a:r>
              <a:rPr lang="en-US" sz="2400" b="1" dirty="0">
                <a:solidFill>
                  <a:srgbClr val="079DAB"/>
                </a:solidFill>
              </a:rPr>
              <a:t>high viral load and high transmission potential</a:t>
            </a:r>
            <a:r>
              <a:rPr lang="en-US" sz="2400" dirty="0"/>
              <a:t>. </a:t>
            </a:r>
          </a:p>
          <a:p>
            <a:pPr marL="342900" indent="-342900">
              <a:lnSpc>
                <a:spcPct val="150000"/>
              </a:lnSpc>
              <a:buFont typeface="Arial" panose="020B0604020202020204" pitchFamily="34" charset="0"/>
              <a:buChar char="•"/>
            </a:pPr>
            <a:r>
              <a:rPr lang="en-US" sz="2400" dirty="0"/>
              <a:t>A positive rapid antigen test result should be confirmed with a diagnostic polymerase chain reaction (PCR) test by local public health authorities.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4164" y="1748901"/>
            <a:ext cx="2954576" cy="1384995"/>
          </a:xfrm>
          <a:prstGeom prst="rect">
            <a:avLst/>
          </a:prstGeom>
          <a:noFill/>
        </p:spPr>
        <p:txBody>
          <a:bodyPr wrap="square" rtlCol="0">
            <a:spAutoFit/>
          </a:bodyPr>
          <a:lstStyle/>
          <a:p>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Dr. Fiona O’Sullivan</a:t>
            </a: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3"/>
              </a:rPr>
              <a:t>fosullivan@cwsds.ca</a:t>
            </a:r>
            <a:endParaRPr lang="en-US" sz="1300" u="sng" dirty="0">
              <a:latin typeface="Open Sans" panose="020B0606030504020204" pitchFamily="34" charset="0"/>
              <a:ea typeface="Open Sans" panose="020B0606030504020204" pitchFamily="34" charset="0"/>
              <a:cs typeface="Open Sans" panose="020B0606030504020204" pitchFamily="34" charset="0"/>
            </a:endParaRPr>
          </a:p>
          <a:p>
            <a:endParaRPr lang="en-US" sz="1300" u="sng" dirty="0">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Sylvia </a:t>
            </a:r>
            <a:r>
              <a:rPr lang="en-US" sz="15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Fattore</a:t>
            </a:r>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4"/>
              </a:rPr>
              <a:t>sfattore@cwsds.ca</a:t>
            </a:r>
            <a:r>
              <a:rPr lang="en-US" sz="1300" u="sng" dirty="0">
                <a:latin typeface="Open Sans" panose="020B0606030504020204" pitchFamily="34" charset="0"/>
                <a:ea typeface="Open Sans" panose="020B0606030504020204" pitchFamily="34" charset="0"/>
                <a:cs typeface="Open Sans" panose="020B0606030504020204" pitchFamily="34" charset="0"/>
              </a:rPr>
              <a:t> </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2" descr="Logo for email">
            <a:extLst>
              <a:ext uri="{FF2B5EF4-FFF2-40B4-BE49-F238E27FC236}">
                <a16:creationId xmlns:a16="http://schemas.microsoft.com/office/drawing/2014/main" id="{46B7FEA7-83FA-410D-9D1D-DF7F6413D0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14"/>
          <a:stretch/>
        </p:blipFill>
        <p:spPr bwMode="auto">
          <a:xfrm>
            <a:off x="399494" y="315138"/>
            <a:ext cx="2482987" cy="123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024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1200329"/>
          </a:xfrm>
          <a:prstGeom prst="rect">
            <a:avLst/>
          </a:prstGeom>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Rapid Antigen Screening &amp; Acknowledgement</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4164" y="1748901"/>
            <a:ext cx="2954576" cy="1384995"/>
          </a:xfrm>
          <a:prstGeom prst="rect">
            <a:avLst/>
          </a:prstGeom>
          <a:noFill/>
        </p:spPr>
        <p:txBody>
          <a:bodyPr wrap="square" rtlCol="0">
            <a:spAutoFit/>
          </a:bodyPr>
          <a:lstStyle/>
          <a:p>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Dr. Fiona O’Sullivan</a:t>
            </a: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3"/>
              </a:rPr>
              <a:t>fosullivan@cwsds.ca</a:t>
            </a:r>
            <a:endParaRPr lang="en-US" sz="1300" u="sng" dirty="0">
              <a:latin typeface="Open Sans" panose="020B0606030504020204" pitchFamily="34" charset="0"/>
              <a:ea typeface="Open Sans" panose="020B0606030504020204" pitchFamily="34" charset="0"/>
              <a:cs typeface="Open Sans" panose="020B0606030504020204" pitchFamily="34" charset="0"/>
            </a:endParaRPr>
          </a:p>
          <a:p>
            <a:endParaRPr lang="en-US" sz="1300" u="sng" dirty="0">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Sylvia </a:t>
            </a:r>
            <a:r>
              <a:rPr lang="en-US" sz="15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Fattore</a:t>
            </a:r>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4"/>
              </a:rPr>
              <a:t>sfattore@cwsds.ca</a:t>
            </a:r>
            <a:r>
              <a:rPr lang="en-US" sz="1300" u="sng" dirty="0">
                <a:latin typeface="Open Sans" panose="020B0606030504020204" pitchFamily="34" charset="0"/>
                <a:ea typeface="Open Sans" panose="020B0606030504020204" pitchFamily="34" charset="0"/>
                <a:cs typeface="Open Sans" panose="020B0606030504020204" pitchFamily="34" charset="0"/>
              </a:rPr>
              <a:t> </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2" descr="Logo for email">
            <a:extLst>
              <a:ext uri="{FF2B5EF4-FFF2-40B4-BE49-F238E27FC236}">
                <a16:creationId xmlns:a16="http://schemas.microsoft.com/office/drawing/2014/main" id="{46B7FEA7-83FA-410D-9D1D-DF7F6413D0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14"/>
          <a:stretch/>
        </p:blipFill>
        <p:spPr bwMode="auto">
          <a:xfrm>
            <a:off x="399494" y="315138"/>
            <a:ext cx="2482987" cy="123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B80B8EE-7380-4D60-9AEC-F763FBF5F04F}"/>
              </a:ext>
            </a:extLst>
          </p:cNvPr>
          <p:cNvPicPr>
            <a:picLocks noChangeAspect="1"/>
          </p:cNvPicPr>
          <p:nvPr/>
        </p:nvPicPr>
        <p:blipFill>
          <a:blip r:embed="rId6"/>
          <a:stretch>
            <a:fillRect/>
          </a:stretch>
        </p:blipFill>
        <p:spPr>
          <a:xfrm>
            <a:off x="8552814" y="1716339"/>
            <a:ext cx="3329172" cy="3425322"/>
          </a:xfrm>
          <a:prstGeom prst="rect">
            <a:avLst/>
          </a:prstGeom>
        </p:spPr>
      </p:pic>
      <p:pic>
        <p:nvPicPr>
          <p:cNvPr id="3" name="Picture 2">
            <a:extLst>
              <a:ext uri="{FF2B5EF4-FFF2-40B4-BE49-F238E27FC236}">
                <a16:creationId xmlns:a16="http://schemas.microsoft.com/office/drawing/2014/main" id="{8C05C280-21D2-43F3-93D4-351854AFD144}"/>
              </a:ext>
            </a:extLst>
          </p:cNvPr>
          <p:cNvPicPr>
            <a:picLocks noChangeAspect="1"/>
          </p:cNvPicPr>
          <p:nvPr/>
        </p:nvPicPr>
        <p:blipFill rotWithShape="1">
          <a:blip r:embed="rId7"/>
          <a:srcRect l="2982" t="10811" r="31573" b="8507"/>
          <a:stretch/>
        </p:blipFill>
        <p:spPr>
          <a:xfrm>
            <a:off x="3640683" y="1944568"/>
            <a:ext cx="3310534" cy="2667026"/>
          </a:xfrm>
          <a:prstGeom prst="rect">
            <a:avLst/>
          </a:prstGeom>
        </p:spPr>
      </p:pic>
      <p:pic>
        <p:nvPicPr>
          <p:cNvPr id="5" name="Picture 4">
            <a:extLst>
              <a:ext uri="{FF2B5EF4-FFF2-40B4-BE49-F238E27FC236}">
                <a16:creationId xmlns:a16="http://schemas.microsoft.com/office/drawing/2014/main" id="{ECA137B9-D39A-44A1-91B6-7CCF872F9E02}"/>
              </a:ext>
            </a:extLst>
          </p:cNvPr>
          <p:cNvPicPr>
            <a:picLocks noChangeAspect="1"/>
          </p:cNvPicPr>
          <p:nvPr/>
        </p:nvPicPr>
        <p:blipFill>
          <a:blip r:embed="rId8"/>
          <a:stretch>
            <a:fillRect/>
          </a:stretch>
        </p:blipFill>
        <p:spPr>
          <a:xfrm>
            <a:off x="6941651" y="2025368"/>
            <a:ext cx="781159" cy="2505425"/>
          </a:xfrm>
          <a:prstGeom prst="rect">
            <a:avLst/>
          </a:prstGeom>
        </p:spPr>
      </p:pic>
      <p:sp>
        <p:nvSpPr>
          <p:cNvPr id="12" name="TextBox 11">
            <a:extLst>
              <a:ext uri="{FF2B5EF4-FFF2-40B4-BE49-F238E27FC236}">
                <a16:creationId xmlns:a16="http://schemas.microsoft.com/office/drawing/2014/main" id="{C1B003F0-34B6-4D6B-AB1A-9C883DED3821}"/>
              </a:ext>
            </a:extLst>
          </p:cNvPr>
          <p:cNvSpPr txBox="1"/>
          <p:nvPr/>
        </p:nvSpPr>
        <p:spPr>
          <a:xfrm>
            <a:off x="3738544" y="5038140"/>
            <a:ext cx="3984266" cy="553998"/>
          </a:xfrm>
          <a:prstGeom prst="rect">
            <a:avLst/>
          </a:prstGeom>
          <a:noFill/>
        </p:spPr>
        <p:txBody>
          <a:bodyPr wrap="square" rtlCol="0">
            <a:spAutoFit/>
          </a:bodyPr>
          <a:lstStyle/>
          <a:p>
            <a:r>
              <a:rPr lang="en-US" sz="1500" dirty="0" err="1">
                <a:latin typeface="Open Sans" panose="020B0606030504020204" pitchFamily="34" charset="0"/>
                <a:ea typeface="Open Sans" panose="020B0606030504020204" pitchFamily="34" charset="0"/>
                <a:cs typeface="Open Sans" panose="020B0606030504020204" pitchFamily="34" charset="0"/>
              </a:rPr>
              <a:t>Panbio</a:t>
            </a:r>
            <a:r>
              <a:rPr lang="en-US" sz="1500" baseline="30000" dirty="0" err="1">
                <a:latin typeface="Open Sans" panose="020B0606030504020204" pitchFamily="34" charset="0"/>
                <a:ea typeface="Open Sans" panose="020B0606030504020204" pitchFamily="34" charset="0"/>
                <a:cs typeface="Open Sans" panose="020B0606030504020204" pitchFamily="34" charset="0"/>
              </a:rPr>
              <a:t>TM</a:t>
            </a:r>
            <a:r>
              <a:rPr lang="en-US" sz="1500" dirty="0">
                <a:latin typeface="Open Sans" panose="020B0606030504020204" pitchFamily="34" charset="0"/>
                <a:ea typeface="Open Sans" panose="020B0606030504020204" pitchFamily="34" charset="0"/>
                <a:cs typeface="Open Sans" panose="020B0606030504020204" pitchFamily="34" charset="0"/>
              </a:rPr>
              <a:t> Rapid Antigen Screening Pilot</a:t>
            </a:r>
          </a:p>
          <a:p>
            <a:r>
              <a:rPr lang="en-US" sz="1500" dirty="0">
                <a:latin typeface="Open Sans" panose="020B0606030504020204" pitchFamily="34" charset="0"/>
                <a:ea typeface="Open Sans" panose="020B0606030504020204" pitchFamily="34" charset="0"/>
                <a:cs typeface="Open Sans" panose="020B0606030504020204" pitchFamily="34" charset="0"/>
              </a:rPr>
              <a:t>December 2020 – March 2021</a:t>
            </a:r>
          </a:p>
        </p:txBody>
      </p:sp>
      <p:sp>
        <p:nvSpPr>
          <p:cNvPr id="13" name="TextBox 12">
            <a:extLst>
              <a:ext uri="{FF2B5EF4-FFF2-40B4-BE49-F238E27FC236}">
                <a16:creationId xmlns:a16="http://schemas.microsoft.com/office/drawing/2014/main" id="{1B2B3359-198C-48AF-93EC-DB07681AEA27}"/>
              </a:ext>
            </a:extLst>
          </p:cNvPr>
          <p:cNvSpPr txBox="1"/>
          <p:nvPr/>
        </p:nvSpPr>
        <p:spPr>
          <a:xfrm>
            <a:off x="7819390" y="5038140"/>
            <a:ext cx="4411718" cy="553998"/>
          </a:xfrm>
          <a:prstGeom prst="rect">
            <a:avLst/>
          </a:prstGeom>
          <a:noFill/>
        </p:spPr>
        <p:txBody>
          <a:bodyPr wrap="squar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BD </a:t>
            </a:r>
            <a:r>
              <a:rPr lang="en-US" sz="1500" dirty="0" err="1">
                <a:latin typeface="Open Sans" panose="020B0606030504020204" pitchFamily="34" charset="0"/>
                <a:ea typeface="Open Sans" panose="020B0606030504020204" pitchFamily="34" charset="0"/>
                <a:cs typeface="Open Sans" panose="020B0606030504020204" pitchFamily="34" charset="0"/>
              </a:rPr>
              <a:t>Veritor</a:t>
            </a:r>
            <a:r>
              <a:rPr lang="en-US" sz="1500" baseline="30000" dirty="0" err="1">
                <a:latin typeface="Open Sans" panose="020B0606030504020204" pitchFamily="34" charset="0"/>
                <a:ea typeface="Open Sans" panose="020B0606030504020204" pitchFamily="34" charset="0"/>
                <a:cs typeface="Open Sans" panose="020B0606030504020204" pitchFamily="34" charset="0"/>
              </a:rPr>
              <a:t>TM</a:t>
            </a:r>
            <a:r>
              <a:rPr lang="en-US" sz="1500" dirty="0">
                <a:latin typeface="Open Sans" panose="020B0606030504020204" pitchFamily="34" charset="0"/>
                <a:ea typeface="Open Sans" panose="020B0606030504020204" pitchFamily="34" charset="0"/>
                <a:cs typeface="Open Sans" panose="020B0606030504020204" pitchFamily="34" charset="0"/>
              </a:rPr>
              <a:t> Rapid Antigen Screening Program</a:t>
            </a:r>
          </a:p>
          <a:p>
            <a:r>
              <a:rPr lang="en-US" sz="1500" dirty="0">
                <a:latin typeface="Open Sans" panose="020B0606030504020204" pitchFamily="34" charset="0"/>
                <a:ea typeface="Open Sans" panose="020B0606030504020204" pitchFamily="34" charset="0"/>
                <a:cs typeface="Open Sans" panose="020B0606030504020204" pitchFamily="34" charset="0"/>
              </a:rPr>
              <a:t>Mid-June 2021 – present</a:t>
            </a:r>
          </a:p>
        </p:txBody>
      </p:sp>
      <p:sp>
        <p:nvSpPr>
          <p:cNvPr id="14" name="TextBox 13">
            <a:extLst>
              <a:ext uri="{FF2B5EF4-FFF2-40B4-BE49-F238E27FC236}">
                <a16:creationId xmlns:a16="http://schemas.microsoft.com/office/drawing/2014/main" id="{694AB21D-A6C1-407E-AF80-088461E94C9A}"/>
              </a:ext>
            </a:extLst>
          </p:cNvPr>
          <p:cNvSpPr txBox="1"/>
          <p:nvPr/>
        </p:nvSpPr>
        <p:spPr>
          <a:xfrm>
            <a:off x="3730623" y="6460178"/>
            <a:ext cx="5822706" cy="292388"/>
          </a:xfrm>
          <a:prstGeom prst="rect">
            <a:avLst/>
          </a:prstGeom>
          <a:noFill/>
        </p:spPr>
        <p:txBody>
          <a:bodyPr wrap="square" rtlCol="0">
            <a:spAutoFit/>
          </a:bodyPr>
          <a:lstStyle/>
          <a:p>
            <a:r>
              <a:rPr lang="en-US" sz="1300" dirty="0">
                <a:latin typeface="Open Sans" panose="020B0606030504020204" pitchFamily="34" charset="0"/>
                <a:ea typeface="Open Sans" panose="020B0606030504020204" pitchFamily="34" charset="0"/>
                <a:cs typeface="Open Sans" panose="020B0606030504020204" pitchFamily="34" charset="0"/>
                <a:hlinkClick r:id="rId9"/>
              </a:rPr>
              <a:t>COVID-19 Resources - The Real Xchange (communitylivingessex.org)</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6611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4251164"/>
          </a:xfrm>
          <a:prstGeom prst="rect">
            <a:avLst/>
          </a:prstGeom>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Rapid Antigen Screening Method</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8000"/>
              </a:lnSpc>
              <a:buFont typeface="Arial" panose="020B0604020202020204" pitchFamily="34" charset="0"/>
              <a:buChar char="•"/>
            </a:pPr>
            <a:r>
              <a:rPr lang="en-US" sz="2400" dirty="0"/>
              <a:t>Encouraged participation from </a:t>
            </a:r>
            <a:r>
              <a:rPr lang="en-US" sz="2400" b="1" dirty="0">
                <a:solidFill>
                  <a:srgbClr val="079DAB"/>
                </a:solidFill>
              </a:rPr>
              <a:t>all employees </a:t>
            </a:r>
            <a:r>
              <a:rPr lang="en-US" sz="2400" dirty="0"/>
              <a:t>(1 – 2 times per week)</a:t>
            </a:r>
          </a:p>
          <a:p>
            <a:pPr marL="742950" lvl="1" indent="-285750">
              <a:lnSpc>
                <a:spcPct val="118000"/>
              </a:lnSpc>
              <a:buFont typeface="Arial" panose="020B0604020202020204" pitchFamily="34" charset="0"/>
              <a:buChar char="•"/>
            </a:pPr>
            <a:r>
              <a:rPr lang="en-US" dirty="0"/>
              <a:t>For employees working from </a:t>
            </a:r>
            <a:r>
              <a:rPr lang="en-US" b="1" dirty="0">
                <a:solidFill>
                  <a:srgbClr val="079DAB"/>
                </a:solidFill>
              </a:rPr>
              <a:t>both home and office </a:t>
            </a:r>
            <a:r>
              <a:rPr lang="en-US" dirty="0"/>
              <a:t>it is recommended </a:t>
            </a:r>
            <a:r>
              <a:rPr lang="en-US" b="1" dirty="0">
                <a:solidFill>
                  <a:srgbClr val="079DAB"/>
                </a:solidFill>
              </a:rPr>
              <a:t>once per week</a:t>
            </a:r>
            <a:r>
              <a:rPr lang="en-US" dirty="0"/>
              <a:t>. </a:t>
            </a:r>
          </a:p>
          <a:p>
            <a:pPr marL="742950" lvl="1" indent="-285750">
              <a:lnSpc>
                <a:spcPct val="118000"/>
              </a:lnSpc>
              <a:buFont typeface="Arial" panose="020B0604020202020204" pitchFamily="34" charset="0"/>
              <a:buChar char="•"/>
            </a:pPr>
            <a:r>
              <a:rPr lang="en-US" dirty="0"/>
              <a:t>Employees who provide </a:t>
            </a:r>
            <a:r>
              <a:rPr lang="en-US" b="1" dirty="0">
                <a:solidFill>
                  <a:srgbClr val="079DAB"/>
                </a:solidFill>
              </a:rPr>
              <a:t>direct support or are in the office full-time</a:t>
            </a:r>
            <a:r>
              <a:rPr lang="en-US" dirty="0"/>
              <a:t>, will be encouraged to complete Antigen Screening </a:t>
            </a:r>
            <a:r>
              <a:rPr lang="en-US" b="1" dirty="0">
                <a:solidFill>
                  <a:srgbClr val="079DAB"/>
                </a:solidFill>
              </a:rPr>
              <a:t>twice per week</a:t>
            </a:r>
            <a:r>
              <a:rPr lang="en-US" dirty="0"/>
              <a:t>.  </a:t>
            </a:r>
          </a:p>
          <a:p>
            <a:pPr marL="342900" indent="-342900">
              <a:lnSpc>
                <a:spcPct val="118000"/>
              </a:lnSpc>
              <a:buFont typeface="Arial" panose="020B0604020202020204" pitchFamily="34" charset="0"/>
              <a:buChar char="•"/>
            </a:pPr>
            <a:r>
              <a:rPr lang="en-US" sz="2400" dirty="0"/>
              <a:t>Screening occurs in the work environment</a:t>
            </a:r>
          </a:p>
          <a:p>
            <a:pPr marL="342900" indent="-342900">
              <a:lnSpc>
                <a:spcPct val="118000"/>
              </a:lnSpc>
              <a:buFont typeface="Arial" panose="020B0604020202020204" pitchFamily="34" charset="0"/>
              <a:buChar char="•"/>
            </a:pPr>
            <a:r>
              <a:rPr lang="en-US" sz="2400" b="1" dirty="0">
                <a:solidFill>
                  <a:srgbClr val="079DAB"/>
                </a:solidFill>
              </a:rPr>
              <a:t>Asymptomatic</a:t>
            </a:r>
            <a:r>
              <a:rPr lang="en-US" sz="2400" dirty="0"/>
              <a:t> employee may participate</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4164" y="1748901"/>
            <a:ext cx="2954576" cy="1384995"/>
          </a:xfrm>
          <a:prstGeom prst="rect">
            <a:avLst/>
          </a:prstGeom>
          <a:noFill/>
        </p:spPr>
        <p:txBody>
          <a:bodyPr wrap="square" rtlCol="0">
            <a:spAutoFit/>
          </a:bodyPr>
          <a:lstStyle/>
          <a:p>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Dr. Fiona O’Sullivan</a:t>
            </a: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3"/>
              </a:rPr>
              <a:t>fosullivan@cwsds.ca</a:t>
            </a:r>
            <a:endParaRPr lang="en-US" sz="1300" u="sng" dirty="0">
              <a:latin typeface="Open Sans" panose="020B0606030504020204" pitchFamily="34" charset="0"/>
              <a:ea typeface="Open Sans" panose="020B0606030504020204" pitchFamily="34" charset="0"/>
              <a:cs typeface="Open Sans" panose="020B0606030504020204" pitchFamily="34" charset="0"/>
            </a:endParaRPr>
          </a:p>
          <a:p>
            <a:endParaRPr lang="en-US" sz="1300" u="sng" dirty="0">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Sylvia </a:t>
            </a:r>
            <a:r>
              <a:rPr lang="en-US" sz="15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Fattore</a:t>
            </a:r>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4"/>
              </a:rPr>
              <a:t>sfattore@cwsds.ca</a:t>
            </a:r>
            <a:r>
              <a:rPr lang="en-US" sz="1300" u="sng" dirty="0">
                <a:latin typeface="Open Sans" panose="020B0606030504020204" pitchFamily="34" charset="0"/>
                <a:ea typeface="Open Sans" panose="020B0606030504020204" pitchFamily="34" charset="0"/>
                <a:cs typeface="Open Sans" panose="020B0606030504020204" pitchFamily="34" charset="0"/>
              </a:rPr>
              <a:t> </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2" descr="Logo for email">
            <a:extLst>
              <a:ext uri="{FF2B5EF4-FFF2-40B4-BE49-F238E27FC236}">
                <a16:creationId xmlns:a16="http://schemas.microsoft.com/office/drawing/2014/main" id="{46B7FEA7-83FA-410D-9D1D-DF7F6413D0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14"/>
          <a:stretch/>
        </p:blipFill>
        <p:spPr bwMode="auto">
          <a:xfrm>
            <a:off x="399494" y="315138"/>
            <a:ext cx="2482987" cy="123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BA3B09B-E7FC-4069-87F0-100A451CE3AD}"/>
              </a:ext>
            </a:extLst>
          </p:cNvPr>
          <p:cNvPicPr>
            <a:picLocks noChangeAspect="1"/>
          </p:cNvPicPr>
          <p:nvPr/>
        </p:nvPicPr>
        <p:blipFill rotWithShape="1">
          <a:blip r:embed="rId6"/>
          <a:srcRect b="9867"/>
          <a:stretch/>
        </p:blipFill>
        <p:spPr>
          <a:xfrm>
            <a:off x="407502" y="4080999"/>
            <a:ext cx="2747900" cy="1829897"/>
          </a:xfrm>
          <a:prstGeom prst="rect">
            <a:avLst/>
          </a:prstGeom>
        </p:spPr>
      </p:pic>
    </p:spTree>
    <p:extLst>
      <p:ext uri="{BB962C8B-B14F-4D97-AF65-F5344CB8AC3E}">
        <p14:creationId xmlns:p14="http://schemas.microsoft.com/office/powerpoint/2010/main" val="1791484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5F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65488-ECCB-4CED-8C3C-1F3C5B821339}"/>
              </a:ext>
            </a:extLst>
          </p:cNvPr>
          <p:cNvSpPr/>
          <p:nvPr/>
        </p:nvSpPr>
        <p:spPr>
          <a:xfrm>
            <a:off x="0" y="0"/>
            <a:ext cx="3562904"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D0EDF0-2B4C-4460-BA22-37D5474B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049" y="5719174"/>
            <a:ext cx="2238444" cy="1033392"/>
          </a:xfrm>
          <a:prstGeom prst="rect">
            <a:avLst/>
          </a:prstGeom>
        </p:spPr>
      </p:pic>
      <p:sp>
        <p:nvSpPr>
          <p:cNvPr id="9" name="Rectangle 8">
            <a:extLst>
              <a:ext uri="{FF2B5EF4-FFF2-40B4-BE49-F238E27FC236}">
                <a16:creationId xmlns:a16="http://schemas.microsoft.com/office/drawing/2014/main" id="{242633FF-4E83-4AB7-94C2-3E168C94F6E3}"/>
              </a:ext>
            </a:extLst>
          </p:cNvPr>
          <p:cNvSpPr/>
          <p:nvPr/>
        </p:nvSpPr>
        <p:spPr>
          <a:xfrm>
            <a:off x="4021697" y="933246"/>
            <a:ext cx="7866774" cy="5601533"/>
          </a:xfrm>
          <a:prstGeom prst="rect">
            <a:avLst/>
          </a:prstGeom>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Rapid Antigen Screening Method (cont’d)</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r>
              <a:rPr lang="en-US" sz="2200" b="1" dirty="0">
                <a:solidFill>
                  <a:srgbClr val="079DAB"/>
                </a:solidFill>
              </a:rPr>
              <a:t>Rapid Antigen Testing (BD </a:t>
            </a:r>
            <a:r>
              <a:rPr lang="en-US" sz="2200" b="1" dirty="0" err="1">
                <a:solidFill>
                  <a:srgbClr val="079DAB"/>
                </a:solidFill>
              </a:rPr>
              <a:t>Veritor</a:t>
            </a:r>
            <a:r>
              <a:rPr lang="en-US" sz="2200" dirty="0">
                <a:solidFill>
                  <a:srgbClr val="079DAB"/>
                </a:solidFill>
              </a:rPr>
              <a:t>™</a:t>
            </a:r>
            <a:r>
              <a:rPr lang="en-US" sz="2200" b="1" dirty="0">
                <a:solidFill>
                  <a:srgbClr val="079DAB"/>
                </a:solidFill>
              </a:rPr>
              <a:t>) </a:t>
            </a:r>
          </a:p>
          <a:p>
            <a:r>
              <a:rPr lang="en-US" sz="2200" dirty="0"/>
              <a:t>The Ministry of Health has confirmed that supervised </a:t>
            </a:r>
            <a:r>
              <a:rPr lang="en-US" sz="2200" b="1" dirty="0"/>
              <a:t>self</a:t>
            </a:r>
            <a:r>
              <a:rPr lang="en-US" sz="2200" dirty="0"/>
              <a:t>-swabbing is now an acceptable method of specimen collection for Point of Care Tests (POCT), which include Rapid Antigen Screening Tests.</a:t>
            </a:r>
          </a:p>
          <a:p>
            <a:endParaRPr lang="en-US" sz="2200" dirty="0"/>
          </a:p>
          <a:p>
            <a:r>
              <a:rPr lang="en-US" sz="2200" dirty="0"/>
              <a:t>The BD </a:t>
            </a:r>
            <a:r>
              <a:rPr lang="en-US" sz="2200" dirty="0" err="1"/>
              <a:t>Veritor</a:t>
            </a:r>
            <a:r>
              <a:rPr lang="en-US" sz="2200" dirty="0"/>
              <a:t>™ COVID-19 Antigen Rapid Screening Test consists of self-swabbing by inserting one swab into each nostril at a depth of 2.5 cm. </a:t>
            </a:r>
          </a:p>
          <a:p>
            <a:endParaRPr lang="en-US" sz="2200" b="1" dirty="0"/>
          </a:p>
          <a:p>
            <a:r>
              <a:rPr lang="en-US" sz="2200" b="1" dirty="0">
                <a:solidFill>
                  <a:srgbClr val="079DAB"/>
                </a:solidFill>
              </a:rPr>
              <a:t>Diagram- Nasal Swab Collection Method</a:t>
            </a:r>
            <a:endParaRPr lang="en-US" sz="2200" dirty="0">
              <a:solidFill>
                <a:srgbClr val="079DAB"/>
              </a:solidFill>
            </a:endParaRPr>
          </a:p>
          <a:p>
            <a:pPr marL="342900" lvl="0" indent="-342900">
              <a:buFont typeface="Arial" panose="020B0604020202020204" pitchFamily="34" charset="0"/>
              <a:buChar char="•"/>
            </a:pPr>
            <a:r>
              <a:rPr lang="en-US" sz="2200" dirty="0"/>
              <a:t>Insert swab about 2.5 cm (1 in) inside nares</a:t>
            </a:r>
          </a:p>
          <a:p>
            <a:pPr marL="342900" lvl="0" indent="-342900">
              <a:buFont typeface="Arial" panose="020B0604020202020204" pitchFamily="34" charset="0"/>
              <a:buChar char="•"/>
            </a:pPr>
            <a:r>
              <a:rPr lang="en-US" sz="2200" dirty="0"/>
              <a:t>Roll the swab 5 times along the mucosa inside the nostril.</a:t>
            </a:r>
          </a:p>
          <a:p>
            <a:pPr marL="342900" lvl="0" indent="-342900">
              <a:buFont typeface="Arial" panose="020B0604020202020204" pitchFamily="34" charset="0"/>
              <a:buChar char="•"/>
            </a:pPr>
            <a:r>
              <a:rPr lang="en-US" sz="2200" dirty="0"/>
              <a:t>Using same swab, repeat for other nostril.</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7F00AF8-5D28-40C1-8B1C-F31A9E775D98}"/>
              </a:ext>
            </a:extLst>
          </p:cNvPr>
          <p:cNvSpPr txBox="1"/>
          <p:nvPr/>
        </p:nvSpPr>
        <p:spPr>
          <a:xfrm>
            <a:off x="304164" y="1748901"/>
            <a:ext cx="2954576" cy="1384995"/>
          </a:xfrm>
          <a:prstGeom prst="rect">
            <a:avLst/>
          </a:prstGeom>
          <a:noFill/>
        </p:spPr>
        <p:txBody>
          <a:bodyPr wrap="square" rtlCol="0">
            <a:spAutoFit/>
          </a:bodyPr>
          <a:lstStyle/>
          <a:p>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Dr. Fiona O’Sullivan</a:t>
            </a: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3"/>
              </a:rPr>
              <a:t>fosullivan@cwsds.ca</a:t>
            </a:r>
            <a:endParaRPr lang="en-US" sz="1300" u="sng" dirty="0">
              <a:latin typeface="Open Sans" panose="020B0606030504020204" pitchFamily="34" charset="0"/>
              <a:ea typeface="Open Sans" panose="020B0606030504020204" pitchFamily="34" charset="0"/>
              <a:cs typeface="Open Sans" panose="020B0606030504020204" pitchFamily="34" charset="0"/>
            </a:endParaRPr>
          </a:p>
          <a:p>
            <a:endParaRPr lang="en-US" sz="1300" u="sng" dirty="0">
              <a:latin typeface="Open Sans" panose="020B0606030504020204" pitchFamily="34" charset="0"/>
              <a:ea typeface="Open Sans" panose="020B0606030504020204" pitchFamily="34" charset="0"/>
              <a:cs typeface="Open Sans" panose="020B0606030504020204" pitchFamily="34" charset="0"/>
            </a:endParaRPr>
          </a:p>
          <a:p>
            <a:r>
              <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Sylvia </a:t>
            </a:r>
            <a:r>
              <a:rPr lang="en-US" sz="15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Fattore</a:t>
            </a:r>
            <a:endParaRPr lang="en-US" sz="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300" u="sng" dirty="0">
                <a:latin typeface="Open Sans" panose="020B0606030504020204" pitchFamily="34" charset="0"/>
                <a:ea typeface="Open Sans" panose="020B0606030504020204" pitchFamily="34" charset="0"/>
                <a:cs typeface="Open Sans" panose="020B0606030504020204" pitchFamily="34" charset="0"/>
                <a:hlinkClick r:id="rId4"/>
              </a:rPr>
              <a:t>sfattore@cwsds.ca</a:t>
            </a:r>
            <a:r>
              <a:rPr lang="en-US" sz="1300" u="sng" dirty="0">
                <a:latin typeface="Open Sans" panose="020B0606030504020204" pitchFamily="34" charset="0"/>
                <a:ea typeface="Open Sans" panose="020B0606030504020204" pitchFamily="34" charset="0"/>
                <a:cs typeface="Open Sans" panose="020B0606030504020204" pitchFamily="34" charset="0"/>
              </a:rPr>
              <a:t> </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2" descr="Logo for email">
            <a:extLst>
              <a:ext uri="{FF2B5EF4-FFF2-40B4-BE49-F238E27FC236}">
                <a16:creationId xmlns:a16="http://schemas.microsoft.com/office/drawing/2014/main" id="{46B7FEA7-83FA-410D-9D1D-DF7F6413D0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14"/>
          <a:stretch/>
        </p:blipFill>
        <p:spPr bwMode="auto">
          <a:xfrm>
            <a:off x="399494" y="315138"/>
            <a:ext cx="2482987" cy="123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See the source image">
            <a:extLst>
              <a:ext uri="{FF2B5EF4-FFF2-40B4-BE49-F238E27FC236}">
                <a16:creationId xmlns:a16="http://schemas.microsoft.com/office/drawing/2014/main" id="{94F8E097-851D-4148-B182-28A8F8B87B1B}"/>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2507" y="4797687"/>
            <a:ext cx="3100319" cy="1567602"/>
          </a:xfrm>
          <a:prstGeom prst="rect">
            <a:avLst/>
          </a:prstGeom>
          <a:solidFill>
            <a:srgbClr val="00B0F0"/>
          </a:solidFill>
        </p:spPr>
      </p:pic>
    </p:spTree>
    <p:extLst>
      <p:ext uri="{BB962C8B-B14F-4D97-AF65-F5344CB8AC3E}">
        <p14:creationId xmlns:p14="http://schemas.microsoft.com/office/powerpoint/2010/main" val="1692556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1890</Words>
  <Application>Microsoft Office PowerPoint</Application>
  <PresentationFormat>Widescreen</PresentationFormat>
  <Paragraphs>279</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Cassidy</dc:creator>
  <cp:lastModifiedBy>Sarah Cassidy</cp:lastModifiedBy>
  <cp:revision>70</cp:revision>
  <dcterms:created xsi:type="dcterms:W3CDTF">2021-07-15T16:30:59Z</dcterms:created>
  <dcterms:modified xsi:type="dcterms:W3CDTF">2021-07-19T13:04:05Z</dcterms:modified>
</cp:coreProperties>
</file>