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686" r:id="rId1"/>
  </p:sldMasterIdLst>
  <p:sldIdLst>
    <p:sldId id="256" r:id="rId2"/>
    <p:sldId id="289" r:id="rId3"/>
    <p:sldId id="272" r:id="rId4"/>
    <p:sldId id="306" r:id="rId5"/>
    <p:sldId id="301" r:id="rId6"/>
    <p:sldId id="279" r:id="rId7"/>
    <p:sldId id="273" r:id="rId8"/>
    <p:sldId id="278" r:id="rId9"/>
    <p:sldId id="268" r:id="rId10"/>
    <p:sldId id="264" r:id="rId11"/>
    <p:sldId id="265" r:id="rId12"/>
    <p:sldId id="262" r:id="rId13"/>
    <p:sldId id="263" r:id="rId14"/>
    <p:sldId id="266" r:id="rId15"/>
    <p:sldId id="267" r:id="rId16"/>
    <p:sldId id="280" r:id="rId17"/>
    <p:sldId id="304" r:id="rId18"/>
    <p:sldId id="283" r:id="rId19"/>
    <p:sldId id="269" r:id="rId20"/>
    <p:sldId id="258" r:id="rId21"/>
    <p:sldId id="259" r:id="rId22"/>
    <p:sldId id="281" r:id="rId23"/>
    <p:sldId id="282" r:id="rId24"/>
    <p:sldId id="257" r:id="rId25"/>
    <p:sldId id="300" r:id="rId26"/>
    <p:sldId id="284" r:id="rId27"/>
    <p:sldId id="290" r:id="rId28"/>
    <p:sldId id="291" r:id="rId29"/>
    <p:sldId id="292" r:id="rId30"/>
    <p:sldId id="305" r:id="rId31"/>
    <p:sldId id="277" r:id="rId32"/>
    <p:sldId id="271" r:id="rId33"/>
    <p:sldId id="274" r:id="rId34"/>
    <p:sldId id="270" r:id="rId35"/>
    <p:sldId id="302" r:id="rId36"/>
    <p:sldId id="285" r:id="rId37"/>
    <p:sldId id="293" r:id="rId38"/>
    <p:sldId id="294" r:id="rId39"/>
    <p:sldId id="295" r:id="rId40"/>
    <p:sldId id="303" r:id="rId41"/>
    <p:sldId id="296" r:id="rId42"/>
    <p:sldId id="286" r:id="rId43"/>
    <p:sldId id="298" r:id="rId44"/>
    <p:sldId id="297" r:id="rId45"/>
    <p:sldId id="29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purl.oclc.org/ooxml/drawingml/main" xmlns:r="http://purl.oclc.org/ooxml/officeDocument/relationships" xmlns:p="http://purl.oclc.org/ooxml/presentationml/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purl.oclc.org/ooxml/drawingml/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
            </a:schemeClr>
          </a:solidFill>
        </a:fill>
      </a:tcStyle>
    </a:wholeTbl>
    <a:band1H>
      <a:tcStyle>
        <a:tcBdr/>
        <a:fill>
          <a:solidFill>
            <a:schemeClr val="accent2">
              <a:tint val="40%"/>
            </a:schemeClr>
          </a:solidFill>
        </a:fill>
      </a:tcStyle>
    </a:band1H>
    <a:band2H>
      <a:tcStyle>
        <a:tcBdr/>
      </a:tcStyle>
    </a:band2H>
    <a:band1V>
      <a:tcStyle>
        <a:tcBdr/>
        <a:fill>
          <a:solidFill>
            <a:schemeClr val="accent2">
              <a:tint val="4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purl.oclc.org/ooxml/drawingml/main" xmlns:r="http://purl.oclc.org/ooxml/officeDocument/relationships" xmlns:p="http://purl.oclc.org/ooxml/presentationml/main">
  <p:normalViewPr horzBarState="maximized">
    <p:restoredLeft sz="14.98%" autoAdjust="0"/>
    <p:restoredTop sz="94.242%" autoAdjust="0"/>
  </p:normalViewPr>
  <p:slideViewPr>
    <p:cSldViewPr snapToGrid="0">
      <p:cViewPr varScale="1">
        <p:scale>
          <a:sx n="71" d="100"/>
          <a:sy n="71" d="100"/>
        </p:scale>
        <p:origin x="35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purl.oclc.org/ooxml/officeDocument/relationships/slide" Target="slides/slide12.xml"/><Relationship Id="rId18" Type="http://purl.oclc.org/ooxml/officeDocument/relationships/slide" Target="slides/slide17.xml"/><Relationship Id="rId26" Type="http://purl.oclc.org/ooxml/officeDocument/relationships/slide" Target="slides/slide25.xml"/><Relationship Id="rId39" Type="http://purl.oclc.org/ooxml/officeDocument/relationships/slide" Target="slides/slide38.xml"/><Relationship Id="rId3" Type="http://purl.oclc.org/ooxml/officeDocument/relationships/slide" Target="slides/slide2.xml"/><Relationship Id="rId21" Type="http://purl.oclc.org/ooxml/officeDocument/relationships/slide" Target="slides/slide20.xml"/><Relationship Id="rId34" Type="http://purl.oclc.org/ooxml/officeDocument/relationships/slide" Target="slides/slide33.xml"/><Relationship Id="rId42" Type="http://purl.oclc.org/ooxml/officeDocument/relationships/slide" Target="slides/slide41.xml"/><Relationship Id="rId47" Type="http://purl.oclc.org/ooxml/officeDocument/relationships/presProps" Target="presProps.xml"/><Relationship Id="rId50" Type="http://purl.oclc.org/ooxml/officeDocument/relationships/tableStyles" Target="tableStyles.xml"/><Relationship Id="rId7" Type="http://purl.oclc.org/ooxml/officeDocument/relationships/slide" Target="slides/slide6.xml"/><Relationship Id="rId12" Type="http://purl.oclc.org/ooxml/officeDocument/relationships/slide" Target="slides/slide11.xml"/><Relationship Id="rId17" Type="http://purl.oclc.org/ooxml/officeDocument/relationships/slide" Target="slides/slide16.xml"/><Relationship Id="rId25" Type="http://purl.oclc.org/ooxml/officeDocument/relationships/slide" Target="slides/slide24.xml"/><Relationship Id="rId33" Type="http://purl.oclc.org/ooxml/officeDocument/relationships/slide" Target="slides/slide32.xml"/><Relationship Id="rId38" Type="http://purl.oclc.org/ooxml/officeDocument/relationships/slide" Target="slides/slide37.xml"/><Relationship Id="rId46" Type="http://purl.oclc.org/ooxml/officeDocument/relationships/slide" Target="slides/slide45.xml"/><Relationship Id="rId2" Type="http://purl.oclc.org/ooxml/officeDocument/relationships/slide" Target="slides/slide1.xml"/><Relationship Id="rId16" Type="http://purl.oclc.org/ooxml/officeDocument/relationships/slide" Target="slides/slide15.xml"/><Relationship Id="rId20" Type="http://purl.oclc.org/ooxml/officeDocument/relationships/slide" Target="slides/slide19.xml"/><Relationship Id="rId29" Type="http://purl.oclc.org/ooxml/officeDocument/relationships/slide" Target="slides/slide28.xml"/><Relationship Id="rId41" Type="http://purl.oclc.org/ooxml/officeDocument/relationships/slide" Target="slides/slide40.xml"/><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slide" Target="slides/slide10.xml"/><Relationship Id="rId24" Type="http://purl.oclc.org/ooxml/officeDocument/relationships/slide" Target="slides/slide23.xml"/><Relationship Id="rId32" Type="http://purl.oclc.org/ooxml/officeDocument/relationships/slide" Target="slides/slide31.xml"/><Relationship Id="rId37" Type="http://purl.oclc.org/ooxml/officeDocument/relationships/slide" Target="slides/slide36.xml"/><Relationship Id="rId40" Type="http://purl.oclc.org/ooxml/officeDocument/relationships/slide" Target="slides/slide39.xml"/><Relationship Id="rId45" Type="http://purl.oclc.org/ooxml/officeDocument/relationships/slide" Target="slides/slide44.xml"/><Relationship Id="rId5" Type="http://purl.oclc.org/ooxml/officeDocument/relationships/slide" Target="slides/slide4.xml"/><Relationship Id="rId15" Type="http://purl.oclc.org/ooxml/officeDocument/relationships/slide" Target="slides/slide14.xml"/><Relationship Id="rId23" Type="http://purl.oclc.org/ooxml/officeDocument/relationships/slide" Target="slides/slide22.xml"/><Relationship Id="rId28" Type="http://purl.oclc.org/ooxml/officeDocument/relationships/slide" Target="slides/slide27.xml"/><Relationship Id="rId36" Type="http://purl.oclc.org/ooxml/officeDocument/relationships/slide" Target="slides/slide35.xml"/><Relationship Id="rId49" Type="http://purl.oclc.org/ooxml/officeDocument/relationships/theme" Target="theme/theme1.xml"/><Relationship Id="rId10" Type="http://purl.oclc.org/ooxml/officeDocument/relationships/slide" Target="slides/slide9.xml"/><Relationship Id="rId19" Type="http://purl.oclc.org/ooxml/officeDocument/relationships/slide" Target="slides/slide18.xml"/><Relationship Id="rId31" Type="http://purl.oclc.org/ooxml/officeDocument/relationships/slide" Target="slides/slide30.xml"/><Relationship Id="rId44" Type="http://purl.oclc.org/ooxml/officeDocument/relationships/slide" Target="slides/slide43.xml"/><Relationship Id="rId4" Type="http://purl.oclc.org/ooxml/officeDocument/relationships/slide" Target="slides/slide3.xml"/><Relationship Id="rId9" Type="http://purl.oclc.org/ooxml/officeDocument/relationships/slide" Target="slides/slide8.xml"/><Relationship Id="rId14" Type="http://purl.oclc.org/ooxml/officeDocument/relationships/slide" Target="slides/slide13.xml"/><Relationship Id="rId22" Type="http://purl.oclc.org/ooxml/officeDocument/relationships/slide" Target="slides/slide21.xml"/><Relationship Id="rId27" Type="http://purl.oclc.org/ooxml/officeDocument/relationships/slide" Target="slides/slide26.xml"/><Relationship Id="rId30" Type="http://purl.oclc.org/ooxml/officeDocument/relationships/slide" Target="slides/slide29.xml"/><Relationship Id="rId35" Type="http://purl.oclc.org/ooxml/officeDocument/relationships/slide" Target="slides/slide34.xml"/><Relationship Id="rId43" Type="http://purl.oclc.org/ooxml/officeDocument/relationships/slide" Target="slides/slide42.xml"/><Relationship Id="rId48" Type="http://purl.oclc.org/ooxml/officeDocument/relationships/viewProps" Target="viewProps.xml"/><Relationship Id="rId8" Type="http://purl.oclc.org/ooxml/officeDocument/relationships/slide" Target="slides/slide7.xml"/></Relationships>
</file>

<file path=ppt/diagrams/_rels/data2.xml.rels><?xml version="1.0" encoding="UTF-8" standalone="yes"?>
<Relationships xmlns="http://schemas.openxmlformats.org/package/2006/relationships"><Relationship Id="rId3" Type="http://purl.oclc.org/ooxml/officeDocument/relationships/image" Target="../media/image29.png"/><Relationship Id="rId2" Type="http://purl.oclc.org/ooxml/officeDocument/relationships/image" Target="../media/image28.svg"/><Relationship Id="rId1" Type="http://purl.oclc.org/ooxml/officeDocument/relationships/image" Target="../media/image27.png"/><Relationship Id="rId6" Type="http://purl.oclc.org/ooxml/officeDocument/relationships/image" Target="../media/image32.svg"/><Relationship Id="rId5" Type="http://purl.oclc.org/ooxml/officeDocument/relationships/image" Target="../media/image31.png"/><Relationship Id="rId4" Type="http://purl.oclc.org/ooxml/officeDocument/relationships/image" Target="../media/image30.svg"/></Relationships>
</file>

<file path=ppt/diagrams/_rels/drawing2.xml.rels><?xml version="1.0" encoding="UTF-8" standalone="yes"?>
<Relationships xmlns="http://schemas.openxmlformats.org/package/2006/relationships"><Relationship Id="rId3" Type="http://purl.oclc.org/ooxml/officeDocument/relationships/image" Target="../media/image29.png"/><Relationship Id="rId2" Type="http://purl.oclc.org/ooxml/officeDocument/relationships/image" Target="../media/image28.svg"/><Relationship Id="rId1" Type="http://purl.oclc.org/ooxml/officeDocument/relationships/image" Target="../media/image27.png"/><Relationship Id="rId6" Type="http://purl.oclc.org/ooxml/officeDocument/relationships/image" Target="../media/image32.svg"/><Relationship Id="rId5" Type="http://purl.oclc.org/ooxml/officeDocument/relationships/image" Target="../media/image31.png"/><Relationship Id="rId4" Type="http://purl.oclc.org/ooxml/officeDocument/relationships/image" Target="../media/image30.svg"/></Relationships>
</file>

<file path=ppt/diagrams/colors1.xml><?xml version="1.0" encoding="utf-8"?>
<dgm:colorsDef xmlns:dgm="http://purl.oclc.org/ooxml/drawingml/diagram" xmlns:a="http://purl.oclc.org/ooxml/drawingml/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
      </a:schemeClr>
      <a:schemeClr val="accent3">
        <a:alpha val="50%"/>
      </a:schemeClr>
      <a:schemeClr val="accent4">
        <a:alpha val="50%"/>
      </a:schemeClr>
      <a:schemeClr val="accent5">
        <a:alpha val="50%"/>
      </a:schemeClr>
      <a:schemeClr val="accent6">
        <a:alpha val="5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
      </a:schemeClr>
      <a:schemeClr val="accent3">
        <a:tint val="50%"/>
      </a:schemeClr>
      <a:schemeClr val="accent4">
        <a:tint val="50%"/>
      </a:schemeClr>
      <a:schemeClr val="accent5">
        <a:tint val="50%"/>
      </a:schemeClr>
      <a:schemeClr val="accent6">
        <a:tint val="5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
      </a:schemeClr>
      <a:schemeClr val="accent2">
        <a:tint val="20%"/>
      </a:schemeClr>
    </dgm:fillClrLst>
    <dgm:linClrLst meth="repeat">
      <a:schemeClr val="lt1"/>
    </dgm:linClrLst>
    <dgm:effectClrLst/>
    <dgm:txLinClrLst/>
    <dgm:txFillClrLst meth="repeat">
      <a:schemeClr val="lt1"/>
    </dgm:txFillClrLst>
    <dgm:txEffectClrLst/>
  </dgm:styleLbl>
  <dgm:styleLbl name="bgImgPlace1">
    <dgm:fillClrLst>
      <a:schemeClr val="accent1">
        <a:tint val="50%"/>
      </a:schemeClr>
      <a:schemeClr val="accent2">
        <a:tint val="2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fillClrLst>
    <dgm:lin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linClrLst>
    <dgm:effectClrLst/>
    <dgm:txLinClrLst/>
    <dgm:txFillClrLst meth="repeat">
      <a:schemeClr val="dk1"/>
    </dgm:txFillClrLst>
    <dgm:txEffectClrLst/>
  </dgm:styleLbl>
  <dgm:styleLbl name="alignAccFollowNode1">
    <dgm:fill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fillClrLst>
    <dgm:lin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linClrLst>
    <dgm:effectClrLst/>
    <dgm:txLinClrLst/>
    <dgm:txFillClrLst meth="repeat">
      <a:schemeClr val="dk1"/>
    </dgm:txFillClrLst>
    <dgm:txEffectClrLst/>
  </dgm:styleLbl>
  <dgm:styleLbl name="bgAccFollowNode1">
    <dgm:fill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fillClrLst>
    <dgm:lin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linClrLst>
    <dgm:effectClrLst/>
    <dgm:txLinClrLst/>
    <dgm:txFillClrLst meth="repeat">
      <a:schemeClr val="dk1"/>
    </dgm:txFillClrLst>
    <dgm:txEffectClrLst/>
  </dgm:styleLbl>
  <dgm:styleLbl name="fgAcc0">
    <dgm:fillClrLst meth="repeat">
      <a:schemeClr val="lt1">
        <a:alpha val="90%"/>
      </a:schemeClr>
    </dgm:fillClrLst>
    <dgm:linClrLst>
      <a:schemeClr val="accent1"/>
    </dgm:linClrLst>
    <dgm:effectClrLst/>
    <dgm:txLinClrLst/>
    <dgm:txFillClrLst meth="repeat">
      <a:schemeClr val="dk1"/>
    </dgm:txFillClrLst>
    <dgm:txEffectClrLst/>
  </dgm:styleLbl>
  <dgm:styleLbl name="fgAcc2">
    <dgm:fillClrLst meth="repeat">
      <a:schemeClr val="lt1">
        <a:alpha val="90%"/>
      </a:schemeClr>
    </dgm:fillClrLst>
    <dgm:linClrLst>
      <a:schemeClr val="accent2"/>
    </dgm:linClrLst>
    <dgm:effectClrLst/>
    <dgm:txLinClrLst/>
    <dgm:txFillClrLst meth="repeat">
      <a:schemeClr val="dk1"/>
    </dgm:txFillClrLst>
    <dgm:txEffectClrLst/>
  </dgm:styleLbl>
  <dgm:styleLbl name="fgAcc3">
    <dgm:fillClrLst meth="repeat">
      <a:schemeClr val="lt1">
        <a:alpha val="90%"/>
      </a:schemeClr>
    </dgm:fillClrLst>
    <dgm:linClrLst>
      <a:schemeClr val="accent3"/>
    </dgm:linClrLst>
    <dgm:effectClrLst/>
    <dgm:txLinClrLst/>
    <dgm:txFillClrLst meth="repeat">
      <a:schemeClr val="dk1"/>
    </dgm:txFillClrLst>
    <dgm:txEffectClrLst/>
  </dgm:styleLbl>
  <dgm:styleLbl name="fgAcc4">
    <dgm:fillClrLst meth="repeat">
      <a:schemeClr val="lt1">
        <a:alpha val="90%"/>
      </a:schemeClr>
    </dgm:fillClrLst>
    <dgm:linClrLst>
      <a:schemeClr val="accent4"/>
    </dgm:linClrLst>
    <dgm:effectClrLst/>
    <dgm:txLinClrLst/>
    <dgm:txFillClrLst meth="repeat">
      <a:schemeClr val="dk1"/>
    </dgm:txFillClrLst>
    <dgm:txEffectClrLst/>
  </dgm:styleLbl>
  <dgm:styleLbl name="bgShp">
    <dgm:fillClrLst meth="repeat">
      <a:schemeClr val="accent2">
        <a:tint val="4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
        <a:alpha val="4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purl.oclc.org/ooxml/drawingml/diagram" xmlns:a="http://purl.oclc.org/ooxml/drawingml/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
      </a:schemeClr>
      <a:schemeClr val="accent3">
        <a:alpha val="50%"/>
      </a:schemeClr>
      <a:schemeClr val="accent4">
        <a:alpha val="50%"/>
      </a:schemeClr>
      <a:schemeClr val="accent5">
        <a:alpha val="50%"/>
      </a:schemeClr>
      <a:schemeClr val="accent6">
        <a:alpha val="5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
      </a:schemeClr>
      <a:schemeClr val="accent3">
        <a:tint val="50%"/>
      </a:schemeClr>
      <a:schemeClr val="accent4">
        <a:tint val="50%"/>
      </a:schemeClr>
      <a:schemeClr val="accent5">
        <a:tint val="50%"/>
      </a:schemeClr>
      <a:schemeClr val="accent6">
        <a:tint val="5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
      </a:schemeClr>
      <a:schemeClr val="accent2">
        <a:tint val="20%"/>
      </a:schemeClr>
    </dgm:fillClrLst>
    <dgm:linClrLst meth="repeat">
      <a:schemeClr val="lt1"/>
    </dgm:linClrLst>
    <dgm:effectClrLst/>
    <dgm:txLinClrLst/>
    <dgm:txFillClrLst meth="repeat">
      <a:schemeClr val="lt1"/>
    </dgm:txFillClrLst>
    <dgm:txEffectClrLst/>
  </dgm:styleLbl>
  <dgm:styleLbl name="bgImgPlace1">
    <dgm:fillClrLst>
      <a:schemeClr val="accent1">
        <a:tint val="50%"/>
      </a:schemeClr>
      <a:schemeClr val="accent2">
        <a:tint val="2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fillClrLst>
    <dgm:lin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linClrLst>
    <dgm:effectClrLst/>
    <dgm:txLinClrLst/>
    <dgm:txFillClrLst meth="repeat">
      <a:schemeClr val="dk1"/>
    </dgm:txFillClrLst>
    <dgm:txEffectClrLst/>
  </dgm:styleLbl>
  <dgm:styleLbl name="alignAccFollowNode1">
    <dgm:fill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fillClrLst>
    <dgm:lin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linClrLst>
    <dgm:effectClrLst/>
    <dgm:txLinClrLst/>
    <dgm:txFillClrLst meth="repeat">
      <a:schemeClr val="dk1"/>
    </dgm:txFillClrLst>
    <dgm:txEffectClrLst/>
  </dgm:styleLbl>
  <dgm:styleLbl name="bgAccFollowNode1">
    <dgm:fill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fillClrLst>
    <dgm:linClrLst meth="repeat">
      <a:schemeClr val="accent2">
        <a:tint val="40%"/>
        <a:alpha val="90%"/>
      </a:schemeClr>
      <a:schemeClr val="accent3">
        <a:tint val="40%"/>
        <a:alpha val="90%"/>
      </a:schemeClr>
      <a:schemeClr val="accent4">
        <a:tint val="40%"/>
        <a:alpha val="90%"/>
      </a:schemeClr>
      <a:schemeClr val="accent5">
        <a:tint val="40%"/>
        <a:alpha val="90%"/>
      </a:schemeClr>
      <a:schemeClr val="accent6">
        <a:tint val="40%"/>
        <a:alpha val="90%"/>
      </a:schemeClr>
    </dgm:linClrLst>
    <dgm:effectClrLst/>
    <dgm:txLinClrLst/>
    <dgm:txFillClrLst meth="repeat">
      <a:schemeClr val="dk1"/>
    </dgm:txFillClrLst>
    <dgm:txEffectClrLst/>
  </dgm:styleLbl>
  <dgm:styleLbl name="fgAcc0">
    <dgm:fillClrLst meth="repeat">
      <a:schemeClr val="lt1">
        <a:alpha val="90%"/>
      </a:schemeClr>
    </dgm:fillClrLst>
    <dgm:linClrLst>
      <a:schemeClr val="accent1"/>
    </dgm:linClrLst>
    <dgm:effectClrLst/>
    <dgm:txLinClrLst/>
    <dgm:txFillClrLst meth="repeat">
      <a:schemeClr val="dk1"/>
    </dgm:txFillClrLst>
    <dgm:txEffectClrLst/>
  </dgm:styleLbl>
  <dgm:styleLbl name="fgAcc2">
    <dgm:fillClrLst meth="repeat">
      <a:schemeClr val="lt1">
        <a:alpha val="90%"/>
      </a:schemeClr>
    </dgm:fillClrLst>
    <dgm:linClrLst>
      <a:schemeClr val="accent2"/>
    </dgm:linClrLst>
    <dgm:effectClrLst/>
    <dgm:txLinClrLst/>
    <dgm:txFillClrLst meth="repeat">
      <a:schemeClr val="dk1"/>
    </dgm:txFillClrLst>
    <dgm:txEffectClrLst/>
  </dgm:styleLbl>
  <dgm:styleLbl name="fgAcc3">
    <dgm:fillClrLst meth="repeat">
      <a:schemeClr val="lt1">
        <a:alpha val="90%"/>
      </a:schemeClr>
    </dgm:fillClrLst>
    <dgm:linClrLst>
      <a:schemeClr val="accent3"/>
    </dgm:linClrLst>
    <dgm:effectClrLst/>
    <dgm:txLinClrLst/>
    <dgm:txFillClrLst meth="repeat">
      <a:schemeClr val="dk1"/>
    </dgm:txFillClrLst>
    <dgm:txEffectClrLst/>
  </dgm:styleLbl>
  <dgm:styleLbl name="fgAcc4">
    <dgm:fillClrLst meth="repeat">
      <a:schemeClr val="lt1">
        <a:alpha val="90%"/>
      </a:schemeClr>
    </dgm:fillClrLst>
    <dgm:linClrLst>
      <a:schemeClr val="accent4"/>
    </dgm:linClrLst>
    <dgm:effectClrLst/>
    <dgm:txLinClrLst/>
    <dgm:txFillClrLst meth="repeat">
      <a:schemeClr val="dk1"/>
    </dgm:txFillClrLst>
    <dgm:txEffectClrLst/>
  </dgm:styleLbl>
  <dgm:styleLbl name="bgShp">
    <dgm:fillClrLst meth="repeat">
      <a:schemeClr val="bg1">
        <a:lumMod val="95%"/>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
        <a:alpha val="4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purl.oclc.org/ooxml/drawingml/diagram" xmlns:a="http://purl.oclc.org/ooxml/drawingml/main">
  <dgm:ptLst>
    <dgm:pt modelId="{3D41908E-544F-4970-B6EF-1E57C1EEDF3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5F8123D-AE80-4DB2-AAB7-2A6B586A0DC2}">
      <dgm:prSet/>
      <dgm:spPr/>
      <dgm:t>
        <a:bodyPr/>
        <a:lstStyle/>
        <a:p>
          <a:r>
            <a:rPr lang="en-CA" b="1" dirty="0">
              <a:highlight>
                <a:srgbClr val="C0C0C0"/>
              </a:highlight>
            </a:rPr>
            <a:t>Anxious</a:t>
          </a:r>
          <a:r>
            <a:rPr lang="en-CA" b="1" dirty="0"/>
            <a:t> – 6-7/10  x 3</a:t>
          </a:r>
          <a:endParaRPr lang="en-US" b="1" dirty="0"/>
        </a:p>
      </dgm:t>
    </dgm:pt>
    <dgm:pt modelId="{1FA5C3D4-AB06-4C3E-91E5-04CF1E523374}" type="parTrans" cxnId="{AD9DA0C1-64FC-4502-A1C8-8FC2A76329D1}">
      <dgm:prSet/>
      <dgm:spPr/>
      <dgm:t>
        <a:bodyPr/>
        <a:lstStyle/>
        <a:p>
          <a:endParaRPr lang="en-US"/>
        </a:p>
      </dgm:t>
    </dgm:pt>
    <dgm:pt modelId="{D7D75E7C-691A-46D3-8C22-1C2595F308F7}" type="sibTrans" cxnId="{AD9DA0C1-64FC-4502-A1C8-8FC2A76329D1}">
      <dgm:prSet/>
      <dgm:spPr/>
      <dgm:t>
        <a:bodyPr/>
        <a:lstStyle/>
        <a:p>
          <a:endParaRPr lang="en-US"/>
        </a:p>
      </dgm:t>
    </dgm:pt>
    <dgm:pt modelId="{1DD21963-206B-442E-BCD9-05BA247FB673}">
      <dgm:prSet/>
      <dgm:spPr/>
      <dgm:t>
        <a:bodyPr/>
        <a:lstStyle/>
        <a:p>
          <a:r>
            <a:rPr lang="en-CA" b="1" dirty="0"/>
            <a:t>Stress – 6/10</a:t>
          </a:r>
          <a:endParaRPr lang="en-US" dirty="0"/>
        </a:p>
      </dgm:t>
    </dgm:pt>
    <dgm:pt modelId="{43BAE9EB-6CCA-471B-85DB-5651694D3F92}" type="parTrans" cxnId="{DC799AFB-039F-4090-BB1B-C5B196BE9B6E}">
      <dgm:prSet/>
      <dgm:spPr/>
      <dgm:t>
        <a:bodyPr/>
        <a:lstStyle/>
        <a:p>
          <a:endParaRPr lang="en-US"/>
        </a:p>
      </dgm:t>
    </dgm:pt>
    <dgm:pt modelId="{B679838E-A947-4852-A562-4D5BCB29E44A}" type="sibTrans" cxnId="{DC799AFB-039F-4090-BB1B-C5B196BE9B6E}">
      <dgm:prSet/>
      <dgm:spPr/>
      <dgm:t>
        <a:bodyPr/>
        <a:lstStyle/>
        <a:p>
          <a:endParaRPr lang="en-US"/>
        </a:p>
      </dgm:t>
    </dgm:pt>
    <dgm:pt modelId="{3F42CDEA-6A10-477D-B70D-A6322010D9F5}">
      <dgm:prSet/>
      <dgm:spPr/>
      <dgm:t>
        <a:bodyPr/>
        <a:lstStyle/>
        <a:p>
          <a:r>
            <a:rPr lang="en-CA" b="1" dirty="0">
              <a:highlight>
                <a:srgbClr val="0000FF"/>
              </a:highlight>
            </a:rPr>
            <a:t>Worry</a:t>
          </a:r>
          <a:r>
            <a:rPr lang="en-CA" b="1" dirty="0"/>
            <a:t> – 7-8/10  x 4 </a:t>
          </a:r>
          <a:endParaRPr lang="en-US" b="1" dirty="0"/>
        </a:p>
      </dgm:t>
    </dgm:pt>
    <dgm:pt modelId="{2D2E4669-1D39-48B8-882E-4613A3760FB9}" type="parTrans" cxnId="{D8860554-4DE1-483F-BDAF-0646C0969D76}">
      <dgm:prSet/>
      <dgm:spPr/>
      <dgm:t>
        <a:bodyPr/>
        <a:lstStyle/>
        <a:p>
          <a:endParaRPr lang="en-US"/>
        </a:p>
      </dgm:t>
    </dgm:pt>
    <dgm:pt modelId="{A88FB1A3-B0B3-4F4A-873C-F3892A3FC1E1}" type="sibTrans" cxnId="{D8860554-4DE1-483F-BDAF-0646C0969D76}">
      <dgm:prSet/>
      <dgm:spPr/>
      <dgm:t>
        <a:bodyPr/>
        <a:lstStyle/>
        <a:p>
          <a:endParaRPr lang="en-US"/>
        </a:p>
      </dgm:t>
    </dgm:pt>
    <dgm:pt modelId="{CAEDFA14-3D76-478F-9784-E8D27461A4B5}">
      <dgm:prSet/>
      <dgm:spPr/>
      <dgm:t>
        <a:bodyPr/>
        <a:lstStyle/>
        <a:p>
          <a:r>
            <a:rPr lang="en-CA" b="1" dirty="0">
              <a:highlight>
                <a:srgbClr val="FF0000"/>
              </a:highlight>
            </a:rPr>
            <a:t>Exhausted</a:t>
          </a:r>
          <a:r>
            <a:rPr lang="en-CA" b="1" dirty="0"/>
            <a:t> 8/10  x 3</a:t>
          </a:r>
          <a:endParaRPr lang="en-US" b="1" dirty="0"/>
        </a:p>
      </dgm:t>
    </dgm:pt>
    <dgm:pt modelId="{90CF6AAA-4BE5-41DA-B897-08AC39BF5F49}" type="parTrans" cxnId="{F2D20EB8-D6A7-431D-88F0-6B58AFA69FC5}">
      <dgm:prSet/>
      <dgm:spPr/>
      <dgm:t>
        <a:bodyPr/>
        <a:lstStyle/>
        <a:p>
          <a:endParaRPr lang="en-US"/>
        </a:p>
      </dgm:t>
    </dgm:pt>
    <dgm:pt modelId="{FA2FAB97-FCD2-447A-9187-D521A4D32B8E}" type="sibTrans" cxnId="{F2D20EB8-D6A7-431D-88F0-6B58AFA69FC5}">
      <dgm:prSet/>
      <dgm:spPr/>
      <dgm:t>
        <a:bodyPr/>
        <a:lstStyle/>
        <a:p>
          <a:endParaRPr lang="en-US"/>
        </a:p>
      </dgm:t>
    </dgm:pt>
    <dgm:pt modelId="{97FDF7AA-86BA-4869-BAAF-CAC89BE0A47C}">
      <dgm:prSet/>
      <dgm:spPr/>
      <dgm:t>
        <a:bodyPr/>
        <a:lstStyle/>
        <a:p>
          <a:r>
            <a:rPr lang="en-US" dirty="0"/>
            <a:t>Frustration/Anger – 6/10 </a:t>
          </a:r>
        </a:p>
      </dgm:t>
    </dgm:pt>
    <dgm:pt modelId="{08D12589-7C84-46DE-BC7F-1D4AC1971FAA}" type="parTrans" cxnId="{7CA6DDBF-EDC5-4C0E-BFA0-B471161F277D}">
      <dgm:prSet/>
      <dgm:spPr/>
      <dgm:t>
        <a:bodyPr/>
        <a:lstStyle/>
        <a:p>
          <a:endParaRPr lang="en-US"/>
        </a:p>
      </dgm:t>
    </dgm:pt>
    <dgm:pt modelId="{E9194843-E6BB-4152-B1F1-5B4E9A7C1A68}" type="sibTrans" cxnId="{7CA6DDBF-EDC5-4C0E-BFA0-B471161F277D}">
      <dgm:prSet/>
      <dgm:spPr/>
      <dgm:t>
        <a:bodyPr/>
        <a:lstStyle/>
        <a:p>
          <a:endParaRPr lang="en-US"/>
        </a:p>
      </dgm:t>
    </dgm:pt>
    <dgm:pt modelId="{972EABE7-BF5D-4E70-873A-0C9687E98CB0}">
      <dgm:prSet/>
      <dgm:spPr/>
      <dgm:t>
        <a:bodyPr/>
        <a:lstStyle/>
        <a:p>
          <a:r>
            <a:rPr lang="en-CA" dirty="0"/>
            <a:t>Sadness – 6/10</a:t>
          </a:r>
          <a:endParaRPr lang="en-US" dirty="0"/>
        </a:p>
      </dgm:t>
    </dgm:pt>
    <dgm:pt modelId="{E65B1A0A-98C8-4CFA-9208-B967545C7EAA}" type="parTrans" cxnId="{8EFF72D5-942E-4646-9CDE-AEC758831CB5}">
      <dgm:prSet/>
      <dgm:spPr/>
      <dgm:t>
        <a:bodyPr/>
        <a:lstStyle/>
        <a:p>
          <a:endParaRPr lang="en-US"/>
        </a:p>
      </dgm:t>
    </dgm:pt>
    <dgm:pt modelId="{5D978BD9-547D-4A6B-B186-6B71969F619D}" type="sibTrans" cxnId="{8EFF72D5-942E-4646-9CDE-AEC758831CB5}">
      <dgm:prSet/>
      <dgm:spPr/>
      <dgm:t>
        <a:bodyPr/>
        <a:lstStyle/>
        <a:p>
          <a:endParaRPr lang="en-US"/>
        </a:p>
      </dgm:t>
    </dgm:pt>
    <dgm:pt modelId="{242CFFD8-40E2-49AB-996D-C6B8F06A816E}" type="pres">
      <dgm:prSet presAssocID="{3D41908E-544F-4970-B6EF-1E57C1EEDF33}" presName="diagram" presStyleCnt="0">
        <dgm:presLayoutVars>
          <dgm:dir/>
          <dgm:resizeHandles val="exact"/>
        </dgm:presLayoutVars>
      </dgm:prSet>
      <dgm:spPr/>
    </dgm:pt>
    <dgm:pt modelId="{1971060F-47E7-4A05-B004-52685F1FE636}" type="pres">
      <dgm:prSet presAssocID="{45F8123D-AE80-4DB2-AAB7-2A6B586A0DC2}" presName="node" presStyleLbl="node1" presStyleIdx="0" presStyleCnt="6">
        <dgm:presLayoutVars>
          <dgm:bulletEnabled val="1"/>
        </dgm:presLayoutVars>
      </dgm:prSet>
      <dgm:spPr/>
    </dgm:pt>
    <dgm:pt modelId="{7512FF95-6C5B-40AD-8FC5-398BE48EB783}" type="pres">
      <dgm:prSet presAssocID="{D7D75E7C-691A-46D3-8C22-1C2595F308F7}" presName="sibTrans" presStyleCnt="0"/>
      <dgm:spPr/>
    </dgm:pt>
    <dgm:pt modelId="{E46658A6-C0C3-49AE-A09F-65DD50323800}" type="pres">
      <dgm:prSet presAssocID="{1DD21963-206B-442E-BCD9-05BA247FB673}" presName="node" presStyleLbl="node1" presStyleIdx="1" presStyleCnt="6">
        <dgm:presLayoutVars>
          <dgm:bulletEnabled val="1"/>
        </dgm:presLayoutVars>
      </dgm:prSet>
      <dgm:spPr/>
    </dgm:pt>
    <dgm:pt modelId="{FF099597-F6BA-4332-9621-DF55639CA110}" type="pres">
      <dgm:prSet presAssocID="{B679838E-A947-4852-A562-4D5BCB29E44A}" presName="sibTrans" presStyleCnt="0"/>
      <dgm:spPr/>
    </dgm:pt>
    <dgm:pt modelId="{708A0BC1-7296-42D1-ADEC-D6AC5174CE4A}" type="pres">
      <dgm:prSet presAssocID="{3F42CDEA-6A10-477D-B70D-A6322010D9F5}" presName="node" presStyleLbl="node1" presStyleIdx="2" presStyleCnt="6">
        <dgm:presLayoutVars>
          <dgm:bulletEnabled val="1"/>
        </dgm:presLayoutVars>
      </dgm:prSet>
      <dgm:spPr/>
    </dgm:pt>
    <dgm:pt modelId="{D54EF8D3-51EF-40A1-8A68-26A37DC3D508}" type="pres">
      <dgm:prSet presAssocID="{A88FB1A3-B0B3-4F4A-873C-F3892A3FC1E1}" presName="sibTrans" presStyleCnt="0"/>
      <dgm:spPr/>
    </dgm:pt>
    <dgm:pt modelId="{3B2FA96B-F232-4843-AC69-402C181AECAB}" type="pres">
      <dgm:prSet presAssocID="{CAEDFA14-3D76-478F-9784-E8D27461A4B5}" presName="node" presStyleLbl="node1" presStyleIdx="3" presStyleCnt="6">
        <dgm:presLayoutVars>
          <dgm:bulletEnabled val="1"/>
        </dgm:presLayoutVars>
      </dgm:prSet>
      <dgm:spPr/>
    </dgm:pt>
    <dgm:pt modelId="{B79B3E09-877C-47CC-A48B-5EE9175F31A3}" type="pres">
      <dgm:prSet presAssocID="{FA2FAB97-FCD2-447A-9187-D521A4D32B8E}" presName="sibTrans" presStyleCnt="0"/>
      <dgm:spPr/>
    </dgm:pt>
    <dgm:pt modelId="{990BD977-2E98-49E1-B9BD-DBF56F28A13D}" type="pres">
      <dgm:prSet presAssocID="{97FDF7AA-86BA-4869-BAAF-CAC89BE0A47C}" presName="node" presStyleLbl="node1" presStyleIdx="4" presStyleCnt="6">
        <dgm:presLayoutVars>
          <dgm:bulletEnabled val="1"/>
        </dgm:presLayoutVars>
      </dgm:prSet>
      <dgm:spPr/>
    </dgm:pt>
    <dgm:pt modelId="{D907685C-A1FA-4162-9259-3160C879D5CB}" type="pres">
      <dgm:prSet presAssocID="{E9194843-E6BB-4152-B1F1-5B4E9A7C1A68}" presName="sibTrans" presStyleCnt="0"/>
      <dgm:spPr/>
    </dgm:pt>
    <dgm:pt modelId="{40610B1A-4A9A-4F8D-845A-21E309CC9B74}" type="pres">
      <dgm:prSet presAssocID="{972EABE7-BF5D-4E70-873A-0C9687E98CB0}" presName="node" presStyleLbl="node1" presStyleIdx="5" presStyleCnt="6">
        <dgm:presLayoutVars>
          <dgm:bulletEnabled val="1"/>
        </dgm:presLayoutVars>
      </dgm:prSet>
      <dgm:spPr/>
    </dgm:pt>
  </dgm:ptLst>
  <dgm:cxnLst>
    <dgm:cxn modelId="{E4397167-FA59-4D99-84CF-FF96CABDDB7E}" type="presOf" srcId="{972EABE7-BF5D-4E70-873A-0C9687E98CB0}" destId="{40610B1A-4A9A-4F8D-845A-21E309CC9B74}" srcOrd="0" destOrd="0" presId="urn:microsoft.com/office/officeart/2005/8/layout/default"/>
    <dgm:cxn modelId="{D8860554-4DE1-483F-BDAF-0646C0969D76}" srcId="{3D41908E-544F-4970-B6EF-1E57C1EEDF33}" destId="{3F42CDEA-6A10-477D-B70D-A6322010D9F5}" srcOrd="2" destOrd="0" parTransId="{2D2E4669-1D39-48B8-882E-4613A3760FB9}" sibTransId="{A88FB1A3-B0B3-4F4A-873C-F3892A3FC1E1}"/>
    <dgm:cxn modelId="{962B8E58-B703-47E4-856F-C1708108F200}" type="presOf" srcId="{3D41908E-544F-4970-B6EF-1E57C1EEDF33}" destId="{242CFFD8-40E2-49AB-996D-C6B8F06A816E}" srcOrd="0" destOrd="0" presId="urn:microsoft.com/office/officeart/2005/8/layout/default"/>
    <dgm:cxn modelId="{3D864DB3-AE8F-4A74-B549-5C4841CF3F9C}" type="presOf" srcId="{1DD21963-206B-442E-BCD9-05BA247FB673}" destId="{E46658A6-C0C3-49AE-A09F-65DD50323800}" srcOrd="0" destOrd="0" presId="urn:microsoft.com/office/officeart/2005/8/layout/default"/>
    <dgm:cxn modelId="{F2D20EB8-D6A7-431D-88F0-6B58AFA69FC5}" srcId="{3D41908E-544F-4970-B6EF-1E57C1EEDF33}" destId="{CAEDFA14-3D76-478F-9784-E8D27461A4B5}" srcOrd="3" destOrd="0" parTransId="{90CF6AAA-4BE5-41DA-B897-08AC39BF5F49}" sibTransId="{FA2FAB97-FCD2-447A-9187-D521A4D32B8E}"/>
    <dgm:cxn modelId="{7CA6DDBF-EDC5-4C0E-BFA0-B471161F277D}" srcId="{3D41908E-544F-4970-B6EF-1E57C1EEDF33}" destId="{97FDF7AA-86BA-4869-BAAF-CAC89BE0A47C}" srcOrd="4" destOrd="0" parTransId="{08D12589-7C84-46DE-BC7F-1D4AC1971FAA}" sibTransId="{E9194843-E6BB-4152-B1F1-5B4E9A7C1A68}"/>
    <dgm:cxn modelId="{AD9DA0C1-64FC-4502-A1C8-8FC2A76329D1}" srcId="{3D41908E-544F-4970-B6EF-1E57C1EEDF33}" destId="{45F8123D-AE80-4DB2-AAB7-2A6B586A0DC2}" srcOrd="0" destOrd="0" parTransId="{1FA5C3D4-AB06-4C3E-91E5-04CF1E523374}" sibTransId="{D7D75E7C-691A-46D3-8C22-1C2595F308F7}"/>
    <dgm:cxn modelId="{8EFF72D5-942E-4646-9CDE-AEC758831CB5}" srcId="{3D41908E-544F-4970-B6EF-1E57C1EEDF33}" destId="{972EABE7-BF5D-4E70-873A-0C9687E98CB0}" srcOrd="5" destOrd="0" parTransId="{E65B1A0A-98C8-4CFA-9208-B967545C7EAA}" sibTransId="{5D978BD9-547D-4A6B-B186-6B71969F619D}"/>
    <dgm:cxn modelId="{2D52CEDA-B716-46F3-87BF-9A0906DF9C7E}" type="presOf" srcId="{3F42CDEA-6A10-477D-B70D-A6322010D9F5}" destId="{708A0BC1-7296-42D1-ADEC-D6AC5174CE4A}" srcOrd="0" destOrd="0" presId="urn:microsoft.com/office/officeart/2005/8/layout/default"/>
    <dgm:cxn modelId="{6905F3F0-EE7F-485A-B15D-F0FB544126E2}" type="presOf" srcId="{97FDF7AA-86BA-4869-BAAF-CAC89BE0A47C}" destId="{990BD977-2E98-49E1-B9BD-DBF56F28A13D}" srcOrd="0" destOrd="0" presId="urn:microsoft.com/office/officeart/2005/8/layout/default"/>
    <dgm:cxn modelId="{64117AF7-8537-4906-8799-EF1B80D0780A}" type="presOf" srcId="{CAEDFA14-3D76-478F-9784-E8D27461A4B5}" destId="{3B2FA96B-F232-4843-AC69-402C181AECAB}" srcOrd="0" destOrd="0" presId="urn:microsoft.com/office/officeart/2005/8/layout/default"/>
    <dgm:cxn modelId="{DC799AFB-039F-4090-BB1B-C5B196BE9B6E}" srcId="{3D41908E-544F-4970-B6EF-1E57C1EEDF33}" destId="{1DD21963-206B-442E-BCD9-05BA247FB673}" srcOrd="1" destOrd="0" parTransId="{43BAE9EB-6CCA-471B-85DB-5651694D3F92}" sibTransId="{B679838E-A947-4852-A562-4D5BCB29E44A}"/>
    <dgm:cxn modelId="{7D3F84FC-6C0A-4229-B422-B06A704FA518}" type="presOf" srcId="{45F8123D-AE80-4DB2-AAB7-2A6B586A0DC2}" destId="{1971060F-47E7-4A05-B004-52685F1FE636}" srcOrd="0" destOrd="0" presId="urn:microsoft.com/office/officeart/2005/8/layout/default"/>
    <dgm:cxn modelId="{F7F10589-F3A2-490D-9EFD-C1B3014BBFA2}" type="presParOf" srcId="{242CFFD8-40E2-49AB-996D-C6B8F06A816E}" destId="{1971060F-47E7-4A05-B004-52685F1FE636}" srcOrd="0" destOrd="0" presId="urn:microsoft.com/office/officeart/2005/8/layout/default"/>
    <dgm:cxn modelId="{4C26CB59-A374-4EF3-B4B9-1F71C13FEA74}" type="presParOf" srcId="{242CFFD8-40E2-49AB-996D-C6B8F06A816E}" destId="{7512FF95-6C5B-40AD-8FC5-398BE48EB783}" srcOrd="1" destOrd="0" presId="urn:microsoft.com/office/officeart/2005/8/layout/default"/>
    <dgm:cxn modelId="{699F37DB-6636-4216-A5FD-5B675BD21838}" type="presParOf" srcId="{242CFFD8-40E2-49AB-996D-C6B8F06A816E}" destId="{E46658A6-C0C3-49AE-A09F-65DD50323800}" srcOrd="2" destOrd="0" presId="urn:microsoft.com/office/officeart/2005/8/layout/default"/>
    <dgm:cxn modelId="{582EB65E-3909-4CEA-8247-9BF03E61C92A}" type="presParOf" srcId="{242CFFD8-40E2-49AB-996D-C6B8F06A816E}" destId="{FF099597-F6BA-4332-9621-DF55639CA110}" srcOrd="3" destOrd="0" presId="urn:microsoft.com/office/officeart/2005/8/layout/default"/>
    <dgm:cxn modelId="{9E2EE690-E077-4AD7-8DE8-125E29BFF886}" type="presParOf" srcId="{242CFFD8-40E2-49AB-996D-C6B8F06A816E}" destId="{708A0BC1-7296-42D1-ADEC-D6AC5174CE4A}" srcOrd="4" destOrd="0" presId="urn:microsoft.com/office/officeart/2005/8/layout/default"/>
    <dgm:cxn modelId="{FFB022F8-C67E-461F-B1B5-40A6EBA3C3F6}" type="presParOf" srcId="{242CFFD8-40E2-49AB-996D-C6B8F06A816E}" destId="{D54EF8D3-51EF-40A1-8A68-26A37DC3D508}" srcOrd="5" destOrd="0" presId="urn:microsoft.com/office/officeart/2005/8/layout/default"/>
    <dgm:cxn modelId="{C3CA90C2-7A6E-4D70-9A3F-71937B2E4E66}" type="presParOf" srcId="{242CFFD8-40E2-49AB-996D-C6B8F06A816E}" destId="{3B2FA96B-F232-4843-AC69-402C181AECAB}" srcOrd="6" destOrd="0" presId="urn:microsoft.com/office/officeart/2005/8/layout/default"/>
    <dgm:cxn modelId="{4A97AF34-BCC2-46A2-ACE6-4EC40213A4C5}" type="presParOf" srcId="{242CFFD8-40E2-49AB-996D-C6B8F06A816E}" destId="{B79B3E09-877C-47CC-A48B-5EE9175F31A3}" srcOrd="7" destOrd="0" presId="urn:microsoft.com/office/officeart/2005/8/layout/default"/>
    <dgm:cxn modelId="{1F605A27-6D39-4145-91CF-5E447B371556}" type="presParOf" srcId="{242CFFD8-40E2-49AB-996D-C6B8F06A816E}" destId="{990BD977-2E98-49E1-B9BD-DBF56F28A13D}" srcOrd="8" destOrd="0" presId="urn:microsoft.com/office/officeart/2005/8/layout/default"/>
    <dgm:cxn modelId="{32508F2C-8FAE-45C5-B067-DC8B4D8D8F45}" type="presParOf" srcId="{242CFFD8-40E2-49AB-996D-C6B8F06A816E}" destId="{D907685C-A1FA-4162-9259-3160C879D5CB}" srcOrd="9" destOrd="0" presId="urn:microsoft.com/office/officeart/2005/8/layout/default"/>
    <dgm:cxn modelId="{8B7B92B4-6456-470C-8827-8955F4395935}" type="presParOf" srcId="{242CFFD8-40E2-49AB-996D-C6B8F06A816E}" destId="{40610B1A-4A9A-4F8D-845A-21E309CC9B7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purl.oclc.org/ooxml/drawingml/diagram" xmlns:a="http://purl.oclc.org/ooxml/drawingml/main">
  <dgm:ptLst>
    <dgm:pt modelId="{4F9FED11-F675-42EB-B350-F6F052478B2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3BB5C56-AECF-41B0-8DD4-C0DDEF7546CD}">
      <dgm:prSet/>
      <dgm:spPr/>
      <dgm:t>
        <a:bodyPr/>
        <a:lstStyle/>
        <a:p>
          <a:pPr>
            <a:lnSpc>
              <a:spcPct val="100%"/>
            </a:lnSpc>
          </a:pPr>
          <a:r>
            <a:rPr lang="en-CA"/>
            <a:t>Physical</a:t>
          </a:r>
          <a:endParaRPr lang="en-US"/>
        </a:p>
      </dgm:t>
    </dgm:pt>
    <dgm:pt modelId="{1A4C647F-9F19-44E2-A2F3-61341DF14716}" type="parTrans" cxnId="{FCFBEDB0-4704-4168-8AE6-941B50B69C93}">
      <dgm:prSet/>
      <dgm:spPr/>
      <dgm:t>
        <a:bodyPr/>
        <a:lstStyle/>
        <a:p>
          <a:endParaRPr lang="en-US"/>
        </a:p>
      </dgm:t>
    </dgm:pt>
    <dgm:pt modelId="{127638D7-B78A-436B-8409-2A0B6DB5CF67}" type="sibTrans" cxnId="{FCFBEDB0-4704-4168-8AE6-941B50B69C93}">
      <dgm:prSet/>
      <dgm:spPr/>
      <dgm:t>
        <a:bodyPr/>
        <a:lstStyle/>
        <a:p>
          <a:endParaRPr lang="en-US"/>
        </a:p>
      </dgm:t>
    </dgm:pt>
    <dgm:pt modelId="{0ACADAE2-F30E-4988-9EEB-D2DB99888ECD}">
      <dgm:prSet/>
      <dgm:spPr/>
      <dgm:t>
        <a:bodyPr/>
        <a:lstStyle/>
        <a:p>
          <a:pPr>
            <a:lnSpc>
              <a:spcPct val="100%"/>
            </a:lnSpc>
          </a:pPr>
          <a:r>
            <a:rPr lang="en-CA"/>
            <a:t>Emotional</a:t>
          </a:r>
          <a:endParaRPr lang="en-US"/>
        </a:p>
      </dgm:t>
    </dgm:pt>
    <dgm:pt modelId="{54C3253F-D61E-4804-934C-48DC92578A9B}" type="parTrans" cxnId="{ECE437E0-D78B-4BAB-AECD-2D9F79CF537F}">
      <dgm:prSet/>
      <dgm:spPr/>
      <dgm:t>
        <a:bodyPr/>
        <a:lstStyle/>
        <a:p>
          <a:endParaRPr lang="en-US"/>
        </a:p>
      </dgm:t>
    </dgm:pt>
    <dgm:pt modelId="{4D09ADD6-E9DD-41F1-B133-AE80AFDD9756}" type="sibTrans" cxnId="{ECE437E0-D78B-4BAB-AECD-2D9F79CF537F}">
      <dgm:prSet/>
      <dgm:spPr/>
      <dgm:t>
        <a:bodyPr/>
        <a:lstStyle/>
        <a:p>
          <a:endParaRPr lang="en-US"/>
        </a:p>
      </dgm:t>
    </dgm:pt>
    <dgm:pt modelId="{FDC8B958-510D-4F0A-8AAA-8431F2F2D5D7}">
      <dgm:prSet/>
      <dgm:spPr/>
      <dgm:t>
        <a:bodyPr/>
        <a:lstStyle/>
        <a:p>
          <a:pPr>
            <a:lnSpc>
              <a:spcPct val="100%"/>
            </a:lnSpc>
          </a:pPr>
          <a:r>
            <a:rPr lang="en-CA"/>
            <a:t>Mental</a:t>
          </a:r>
          <a:endParaRPr lang="en-US"/>
        </a:p>
      </dgm:t>
    </dgm:pt>
    <dgm:pt modelId="{E0691FA2-8AE6-4E37-8514-813564EA00EC}" type="parTrans" cxnId="{925586C4-CA4B-4AE6-991F-555BF5C6790F}">
      <dgm:prSet/>
      <dgm:spPr/>
      <dgm:t>
        <a:bodyPr/>
        <a:lstStyle/>
        <a:p>
          <a:endParaRPr lang="en-US"/>
        </a:p>
      </dgm:t>
    </dgm:pt>
    <dgm:pt modelId="{8CBB4BD7-A2DD-4F83-B413-014F4FB72D4C}" type="sibTrans" cxnId="{925586C4-CA4B-4AE6-991F-555BF5C6790F}">
      <dgm:prSet/>
      <dgm:spPr/>
      <dgm:t>
        <a:bodyPr/>
        <a:lstStyle/>
        <a:p>
          <a:endParaRPr lang="en-US"/>
        </a:p>
      </dgm:t>
    </dgm:pt>
    <dgm:pt modelId="{88E0891C-582D-4762-B31F-B1071D85320E}" type="pres">
      <dgm:prSet presAssocID="{4F9FED11-F675-42EB-B350-F6F052478B26}" presName="root" presStyleCnt="0">
        <dgm:presLayoutVars>
          <dgm:dir/>
          <dgm:resizeHandles val="exact"/>
        </dgm:presLayoutVars>
      </dgm:prSet>
      <dgm:spPr/>
    </dgm:pt>
    <dgm:pt modelId="{65FA2218-8EFB-42DB-A39B-611EB3D3BDC9}" type="pres">
      <dgm:prSet presAssocID="{93BB5C56-AECF-41B0-8DD4-C0DDEF7546CD}" presName="compNode" presStyleCnt="0"/>
      <dgm:spPr/>
    </dgm:pt>
    <dgm:pt modelId="{FF0B1F6C-EC25-4610-9400-A32524FC093B}" type="pres">
      <dgm:prSet presAssocID="{93BB5C56-AECF-41B0-8DD4-C0DDEF7546CD}" presName="bgRect" presStyleLbl="bgShp" presStyleIdx="0" presStyleCnt="3"/>
      <dgm:spPr/>
    </dgm:pt>
    <dgm:pt modelId="{5A82F1CE-FC39-4C09-9C70-707ED517FFB4}" type="pres">
      <dgm:prSet presAssocID="{93BB5C56-AECF-41B0-8DD4-C0DDEF7546CD}" presName="iconRect" presStyleLbl="node1" presStyleIdx="0" presStyleCnt="3"/>
      <dgm:spPr>
        <a:blipFill>
          <a:blip xmlns:r="http://purl.oclc.org/ooxml/officeDocument/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dy Builder"/>
        </a:ext>
      </dgm:extLst>
    </dgm:pt>
    <dgm:pt modelId="{F52A033D-96DF-4830-8161-9EB81F3ABB25}" type="pres">
      <dgm:prSet presAssocID="{93BB5C56-AECF-41B0-8DD4-C0DDEF7546CD}" presName="spaceRect" presStyleCnt="0"/>
      <dgm:spPr/>
    </dgm:pt>
    <dgm:pt modelId="{646AA18A-2286-4E27-A285-2A99DEA98806}" type="pres">
      <dgm:prSet presAssocID="{93BB5C56-AECF-41B0-8DD4-C0DDEF7546CD}" presName="parTx" presStyleLbl="revTx" presStyleIdx="0" presStyleCnt="3">
        <dgm:presLayoutVars>
          <dgm:chMax val="0"/>
          <dgm:chPref val="0"/>
        </dgm:presLayoutVars>
      </dgm:prSet>
      <dgm:spPr/>
    </dgm:pt>
    <dgm:pt modelId="{820335CA-B555-4784-818F-764B0DC0A200}" type="pres">
      <dgm:prSet presAssocID="{127638D7-B78A-436B-8409-2A0B6DB5CF67}" presName="sibTrans" presStyleCnt="0"/>
      <dgm:spPr/>
    </dgm:pt>
    <dgm:pt modelId="{5C515CF4-8A17-45B7-BD0C-FAEC4A343E98}" type="pres">
      <dgm:prSet presAssocID="{0ACADAE2-F30E-4988-9EEB-D2DB99888ECD}" presName="compNode" presStyleCnt="0"/>
      <dgm:spPr/>
    </dgm:pt>
    <dgm:pt modelId="{678CEF68-A952-46C4-BFD5-ED9BC564A509}" type="pres">
      <dgm:prSet presAssocID="{0ACADAE2-F30E-4988-9EEB-D2DB99888ECD}" presName="bgRect" presStyleLbl="bgShp" presStyleIdx="1" presStyleCnt="3"/>
      <dgm:spPr/>
    </dgm:pt>
    <dgm:pt modelId="{93BD5B63-7DC4-4745-BCD0-83E62330CC64}" type="pres">
      <dgm:prSet presAssocID="{0ACADAE2-F30E-4988-9EEB-D2DB99888ECD}" presName="iconRect" presStyleLbl="node1" presStyleIdx="1" presStyleCnt="3"/>
      <dgm:spPr>
        <a:blipFill>
          <a:blip xmlns:r="http://purl.oclc.org/ooxml/officeDocument/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B4E20317-AB67-48B7-ADB1-D30532390B66}" type="pres">
      <dgm:prSet presAssocID="{0ACADAE2-F30E-4988-9EEB-D2DB99888ECD}" presName="spaceRect" presStyleCnt="0"/>
      <dgm:spPr/>
    </dgm:pt>
    <dgm:pt modelId="{7E654AF2-D3B6-4751-A7EB-DF4CF1AB8E06}" type="pres">
      <dgm:prSet presAssocID="{0ACADAE2-F30E-4988-9EEB-D2DB99888ECD}" presName="parTx" presStyleLbl="revTx" presStyleIdx="1" presStyleCnt="3">
        <dgm:presLayoutVars>
          <dgm:chMax val="0"/>
          <dgm:chPref val="0"/>
        </dgm:presLayoutVars>
      </dgm:prSet>
      <dgm:spPr/>
    </dgm:pt>
    <dgm:pt modelId="{63C96D5D-E325-471E-AB5F-3B337FD8F8E2}" type="pres">
      <dgm:prSet presAssocID="{4D09ADD6-E9DD-41F1-B133-AE80AFDD9756}" presName="sibTrans" presStyleCnt="0"/>
      <dgm:spPr/>
    </dgm:pt>
    <dgm:pt modelId="{5C7C0002-D032-45E0-AFEF-E2DB03DDD927}" type="pres">
      <dgm:prSet presAssocID="{FDC8B958-510D-4F0A-8AAA-8431F2F2D5D7}" presName="compNode" presStyleCnt="0"/>
      <dgm:spPr/>
    </dgm:pt>
    <dgm:pt modelId="{8C26E78A-D260-43FE-92FD-EB7331D4A2CE}" type="pres">
      <dgm:prSet presAssocID="{FDC8B958-510D-4F0A-8AAA-8431F2F2D5D7}" presName="bgRect" presStyleLbl="bgShp" presStyleIdx="2" presStyleCnt="3"/>
      <dgm:spPr/>
    </dgm:pt>
    <dgm:pt modelId="{E2C1C250-C5AA-4C07-8151-39C92BD0F49B}" type="pres">
      <dgm:prSet presAssocID="{FDC8B958-510D-4F0A-8AAA-8431F2F2D5D7}" presName="iconRect" presStyleLbl="node1" presStyleIdx="2" presStyleCnt="3"/>
      <dgm:spPr>
        <a:blipFill>
          <a:blip xmlns:r="http://purl.oclc.org/ooxml/officeDocument/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591CFAD4-6692-422F-B0AA-4F8B872B26E4}" type="pres">
      <dgm:prSet presAssocID="{FDC8B958-510D-4F0A-8AAA-8431F2F2D5D7}" presName="spaceRect" presStyleCnt="0"/>
      <dgm:spPr/>
    </dgm:pt>
    <dgm:pt modelId="{1EA4D0DD-425A-4F51-9CAB-9ED26A550C09}" type="pres">
      <dgm:prSet presAssocID="{FDC8B958-510D-4F0A-8AAA-8431F2F2D5D7}" presName="parTx" presStyleLbl="revTx" presStyleIdx="2" presStyleCnt="3">
        <dgm:presLayoutVars>
          <dgm:chMax val="0"/>
          <dgm:chPref val="0"/>
        </dgm:presLayoutVars>
      </dgm:prSet>
      <dgm:spPr/>
    </dgm:pt>
  </dgm:ptLst>
  <dgm:cxnLst>
    <dgm:cxn modelId="{80BA8324-F83D-4AFF-B093-0C8EB0F28B16}" type="presOf" srcId="{93BB5C56-AECF-41B0-8DD4-C0DDEF7546CD}" destId="{646AA18A-2286-4E27-A285-2A99DEA98806}" srcOrd="0" destOrd="0" presId="urn:microsoft.com/office/officeart/2018/2/layout/IconVerticalSolidList"/>
    <dgm:cxn modelId="{5040CE84-3C28-4ED4-AD7B-A80947267820}" type="presOf" srcId="{4F9FED11-F675-42EB-B350-F6F052478B26}" destId="{88E0891C-582D-4762-B31F-B1071D85320E}" srcOrd="0" destOrd="0" presId="urn:microsoft.com/office/officeart/2018/2/layout/IconVerticalSolidList"/>
    <dgm:cxn modelId="{F55087AC-D653-4F9E-9703-EB42B2B123D6}" type="presOf" srcId="{0ACADAE2-F30E-4988-9EEB-D2DB99888ECD}" destId="{7E654AF2-D3B6-4751-A7EB-DF4CF1AB8E06}" srcOrd="0" destOrd="0" presId="urn:microsoft.com/office/officeart/2018/2/layout/IconVerticalSolidList"/>
    <dgm:cxn modelId="{FCFBEDB0-4704-4168-8AE6-941B50B69C93}" srcId="{4F9FED11-F675-42EB-B350-F6F052478B26}" destId="{93BB5C56-AECF-41B0-8DD4-C0DDEF7546CD}" srcOrd="0" destOrd="0" parTransId="{1A4C647F-9F19-44E2-A2F3-61341DF14716}" sibTransId="{127638D7-B78A-436B-8409-2A0B6DB5CF67}"/>
    <dgm:cxn modelId="{925586C4-CA4B-4AE6-991F-555BF5C6790F}" srcId="{4F9FED11-F675-42EB-B350-F6F052478B26}" destId="{FDC8B958-510D-4F0A-8AAA-8431F2F2D5D7}" srcOrd="2" destOrd="0" parTransId="{E0691FA2-8AE6-4E37-8514-813564EA00EC}" sibTransId="{8CBB4BD7-A2DD-4F83-B413-014F4FB72D4C}"/>
    <dgm:cxn modelId="{4E4190C9-888B-466D-8BCD-B11225269383}" type="presOf" srcId="{FDC8B958-510D-4F0A-8AAA-8431F2F2D5D7}" destId="{1EA4D0DD-425A-4F51-9CAB-9ED26A550C09}" srcOrd="0" destOrd="0" presId="urn:microsoft.com/office/officeart/2018/2/layout/IconVerticalSolidList"/>
    <dgm:cxn modelId="{ECE437E0-D78B-4BAB-AECD-2D9F79CF537F}" srcId="{4F9FED11-F675-42EB-B350-F6F052478B26}" destId="{0ACADAE2-F30E-4988-9EEB-D2DB99888ECD}" srcOrd="1" destOrd="0" parTransId="{54C3253F-D61E-4804-934C-48DC92578A9B}" sibTransId="{4D09ADD6-E9DD-41F1-B133-AE80AFDD9756}"/>
    <dgm:cxn modelId="{09F85768-4898-4C79-B611-01AC2D3974C6}" type="presParOf" srcId="{88E0891C-582D-4762-B31F-B1071D85320E}" destId="{65FA2218-8EFB-42DB-A39B-611EB3D3BDC9}" srcOrd="0" destOrd="0" presId="urn:microsoft.com/office/officeart/2018/2/layout/IconVerticalSolidList"/>
    <dgm:cxn modelId="{4E18BAAE-B977-4444-9F74-28C8DE1540B8}" type="presParOf" srcId="{65FA2218-8EFB-42DB-A39B-611EB3D3BDC9}" destId="{FF0B1F6C-EC25-4610-9400-A32524FC093B}" srcOrd="0" destOrd="0" presId="urn:microsoft.com/office/officeart/2018/2/layout/IconVerticalSolidList"/>
    <dgm:cxn modelId="{C93C7B3A-373A-4C4C-A31E-3F7B26B468B4}" type="presParOf" srcId="{65FA2218-8EFB-42DB-A39B-611EB3D3BDC9}" destId="{5A82F1CE-FC39-4C09-9C70-707ED517FFB4}" srcOrd="1" destOrd="0" presId="urn:microsoft.com/office/officeart/2018/2/layout/IconVerticalSolidList"/>
    <dgm:cxn modelId="{EDC4DA17-314B-4181-A18F-F7E81D9FD3AC}" type="presParOf" srcId="{65FA2218-8EFB-42DB-A39B-611EB3D3BDC9}" destId="{F52A033D-96DF-4830-8161-9EB81F3ABB25}" srcOrd="2" destOrd="0" presId="urn:microsoft.com/office/officeart/2018/2/layout/IconVerticalSolidList"/>
    <dgm:cxn modelId="{B077976E-6A23-400D-AD31-E1BEFBD0D5CA}" type="presParOf" srcId="{65FA2218-8EFB-42DB-A39B-611EB3D3BDC9}" destId="{646AA18A-2286-4E27-A285-2A99DEA98806}" srcOrd="3" destOrd="0" presId="urn:microsoft.com/office/officeart/2018/2/layout/IconVerticalSolidList"/>
    <dgm:cxn modelId="{0417C972-B3BC-47CD-BC67-4FE91D74EB1C}" type="presParOf" srcId="{88E0891C-582D-4762-B31F-B1071D85320E}" destId="{820335CA-B555-4784-818F-764B0DC0A200}" srcOrd="1" destOrd="0" presId="urn:microsoft.com/office/officeart/2018/2/layout/IconVerticalSolidList"/>
    <dgm:cxn modelId="{61804899-A275-41C3-BFC1-8912D44168F2}" type="presParOf" srcId="{88E0891C-582D-4762-B31F-B1071D85320E}" destId="{5C515CF4-8A17-45B7-BD0C-FAEC4A343E98}" srcOrd="2" destOrd="0" presId="urn:microsoft.com/office/officeart/2018/2/layout/IconVerticalSolidList"/>
    <dgm:cxn modelId="{F2EC8201-F053-4F27-85EA-6E4DB027F8A3}" type="presParOf" srcId="{5C515CF4-8A17-45B7-BD0C-FAEC4A343E98}" destId="{678CEF68-A952-46C4-BFD5-ED9BC564A509}" srcOrd="0" destOrd="0" presId="urn:microsoft.com/office/officeart/2018/2/layout/IconVerticalSolidList"/>
    <dgm:cxn modelId="{9D37B2A8-B001-4E66-8587-ECAB623A5FB8}" type="presParOf" srcId="{5C515CF4-8A17-45B7-BD0C-FAEC4A343E98}" destId="{93BD5B63-7DC4-4745-BCD0-83E62330CC64}" srcOrd="1" destOrd="0" presId="urn:microsoft.com/office/officeart/2018/2/layout/IconVerticalSolidList"/>
    <dgm:cxn modelId="{CDC98BCF-84F6-42CF-96D2-20F60BB40137}" type="presParOf" srcId="{5C515CF4-8A17-45B7-BD0C-FAEC4A343E98}" destId="{B4E20317-AB67-48B7-ADB1-D30532390B66}" srcOrd="2" destOrd="0" presId="urn:microsoft.com/office/officeart/2018/2/layout/IconVerticalSolidList"/>
    <dgm:cxn modelId="{A6AA152C-94B7-4567-B23B-E5D00BEC0179}" type="presParOf" srcId="{5C515CF4-8A17-45B7-BD0C-FAEC4A343E98}" destId="{7E654AF2-D3B6-4751-A7EB-DF4CF1AB8E06}" srcOrd="3" destOrd="0" presId="urn:microsoft.com/office/officeart/2018/2/layout/IconVerticalSolidList"/>
    <dgm:cxn modelId="{5BF2E49A-9914-491D-BD19-4A22016E6770}" type="presParOf" srcId="{88E0891C-582D-4762-B31F-B1071D85320E}" destId="{63C96D5D-E325-471E-AB5F-3B337FD8F8E2}" srcOrd="3" destOrd="0" presId="urn:microsoft.com/office/officeart/2018/2/layout/IconVerticalSolidList"/>
    <dgm:cxn modelId="{C299683A-F03B-4223-88C6-BB9A2219C000}" type="presParOf" srcId="{88E0891C-582D-4762-B31F-B1071D85320E}" destId="{5C7C0002-D032-45E0-AFEF-E2DB03DDD927}" srcOrd="4" destOrd="0" presId="urn:microsoft.com/office/officeart/2018/2/layout/IconVerticalSolidList"/>
    <dgm:cxn modelId="{433F2EFC-FA8C-4F07-A617-61B70B873FC4}" type="presParOf" srcId="{5C7C0002-D032-45E0-AFEF-E2DB03DDD927}" destId="{8C26E78A-D260-43FE-92FD-EB7331D4A2CE}" srcOrd="0" destOrd="0" presId="urn:microsoft.com/office/officeart/2018/2/layout/IconVerticalSolidList"/>
    <dgm:cxn modelId="{7EDE2B00-6E78-4EEE-A124-3DBE5D2EB4DE}" type="presParOf" srcId="{5C7C0002-D032-45E0-AFEF-E2DB03DDD927}" destId="{E2C1C250-C5AA-4C07-8151-39C92BD0F49B}" srcOrd="1" destOrd="0" presId="urn:microsoft.com/office/officeart/2018/2/layout/IconVerticalSolidList"/>
    <dgm:cxn modelId="{54027B67-F797-4A44-A496-513720EA9A26}" type="presParOf" srcId="{5C7C0002-D032-45E0-AFEF-E2DB03DDD927}" destId="{591CFAD4-6692-422F-B0AA-4F8B872B26E4}" srcOrd="2" destOrd="0" presId="urn:microsoft.com/office/officeart/2018/2/layout/IconVerticalSolidList"/>
    <dgm:cxn modelId="{CF092F6F-99F3-4ECE-8061-F3518F98A7DE}" type="presParOf" srcId="{5C7C0002-D032-45E0-AFEF-E2DB03DDD927}" destId="{1EA4D0DD-425A-4F51-9CAB-9ED26A550C0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purl.oclc.org/ooxml/drawingml/diagram" xmlns:dsp="http://schemas.microsoft.com/office/drawing/2008/diagram" xmlns:a="http://purl.oclc.org/ooxml/drawingml/main">
  <dsp:spTree>
    <dsp:nvGrpSpPr>
      <dsp:cNvPr id="0" name=""/>
      <dsp:cNvGrpSpPr/>
    </dsp:nvGrpSpPr>
    <dsp:grpSpPr/>
    <dsp:sp modelId="{1971060F-47E7-4A05-B004-52685F1FE636}">
      <dsp:nvSpPr>
        <dsp:cNvPr id="0" name=""/>
        <dsp:cNvSpPr/>
      </dsp:nvSpPr>
      <dsp:spPr>
        <a:xfrm>
          <a:off x="362021" y="601"/>
          <a:ext cx="3221558" cy="19329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
            </a:lnSpc>
            <a:spcBef>
              <a:spcPct val="0%"/>
            </a:spcBef>
            <a:spcAft>
              <a:spcPct val="35%"/>
            </a:spcAft>
            <a:buNone/>
          </a:pPr>
          <a:r>
            <a:rPr lang="en-CA" sz="2900" b="1" kern="1200" dirty="0">
              <a:highlight>
                <a:srgbClr val="C0C0C0"/>
              </a:highlight>
            </a:rPr>
            <a:t>Anxious</a:t>
          </a:r>
          <a:r>
            <a:rPr lang="en-CA" sz="2900" b="1" kern="1200" dirty="0"/>
            <a:t> – 6-7/10  x 3</a:t>
          </a:r>
          <a:endParaRPr lang="en-US" sz="2900" b="1" kern="1200" dirty="0"/>
        </a:p>
      </dsp:txBody>
      <dsp:txXfrm>
        <a:off x="362021" y="601"/>
        <a:ext cx="3221558" cy="1932934"/>
      </dsp:txXfrm>
    </dsp:sp>
    <dsp:sp modelId="{E46658A6-C0C3-49AE-A09F-65DD50323800}">
      <dsp:nvSpPr>
        <dsp:cNvPr id="0" name=""/>
        <dsp:cNvSpPr/>
      </dsp:nvSpPr>
      <dsp:spPr>
        <a:xfrm>
          <a:off x="3905735" y="601"/>
          <a:ext cx="3221558" cy="19329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
            </a:lnSpc>
            <a:spcBef>
              <a:spcPct val="0%"/>
            </a:spcBef>
            <a:spcAft>
              <a:spcPct val="35%"/>
            </a:spcAft>
            <a:buNone/>
          </a:pPr>
          <a:r>
            <a:rPr lang="en-CA" sz="2900" b="1" kern="1200" dirty="0"/>
            <a:t>Stress – 6/10</a:t>
          </a:r>
          <a:endParaRPr lang="en-US" sz="2900" kern="1200" dirty="0"/>
        </a:p>
      </dsp:txBody>
      <dsp:txXfrm>
        <a:off x="3905735" y="601"/>
        <a:ext cx="3221558" cy="1932934"/>
      </dsp:txXfrm>
    </dsp:sp>
    <dsp:sp modelId="{708A0BC1-7296-42D1-ADEC-D6AC5174CE4A}">
      <dsp:nvSpPr>
        <dsp:cNvPr id="0" name=""/>
        <dsp:cNvSpPr/>
      </dsp:nvSpPr>
      <dsp:spPr>
        <a:xfrm>
          <a:off x="7449449" y="601"/>
          <a:ext cx="3221558" cy="19329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
            </a:lnSpc>
            <a:spcBef>
              <a:spcPct val="0%"/>
            </a:spcBef>
            <a:spcAft>
              <a:spcPct val="35%"/>
            </a:spcAft>
            <a:buNone/>
          </a:pPr>
          <a:r>
            <a:rPr lang="en-CA" sz="2900" b="1" kern="1200" dirty="0">
              <a:highlight>
                <a:srgbClr val="0000FF"/>
              </a:highlight>
            </a:rPr>
            <a:t>Worry</a:t>
          </a:r>
          <a:r>
            <a:rPr lang="en-CA" sz="2900" b="1" kern="1200" dirty="0"/>
            <a:t> – 7-8/10  x 4 </a:t>
          </a:r>
          <a:endParaRPr lang="en-US" sz="2900" b="1" kern="1200" dirty="0"/>
        </a:p>
      </dsp:txBody>
      <dsp:txXfrm>
        <a:off x="7449449" y="601"/>
        <a:ext cx="3221558" cy="1932934"/>
      </dsp:txXfrm>
    </dsp:sp>
    <dsp:sp modelId="{3B2FA96B-F232-4843-AC69-402C181AECAB}">
      <dsp:nvSpPr>
        <dsp:cNvPr id="0" name=""/>
        <dsp:cNvSpPr/>
      </dsp:nvSpPr>
      <dsp:spPr>
        <a:xfrm>
          <a:off x="362021" y="2255692"/>
          <a:ext cx="3221558" cy="193293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
            </a:lnSpc>
            <a:spcBef>
              <a:spcPct val="0%"/>
            </a:spcBef>
            <a:spcAft>
              <a:spcPct val="35%"/>
            </a:spcAft>
            <a:buNone/>
          </a:pPr>
          <a:r>
            <a:rPr lang="en-CA" sz="2900" b="1" kern="1200" dirty="0">
              <a:highlight>
                <a:srgbClr val="FF0000"/>
              </a:highlight>
            </a:rPr>
            <a:t>Exhausted</a:t>
          </a:r>
          <a:r>
            <a:rPr lang="en-CA" sz="2900" b="1" kern="1200" dirty="0"/>
            <a:t> 8/10  x 3</a:t>
          </a:r>
          <a:endParaRPr lang="en-US" sz="2900" b="1" kern="1200" dirty="0"/>
        </a:p>
      </dsp:txBody>
      <dsp:txXfrm>
        <a:off x="362021" y="2255692"/>
        <a:ext cx="3221558" cy="1932934"/>
      </dsp:txXfrm>
    </dsp:sp>
    <dsp:sp modelId="{990BD977-2E98-49E1-B9BD-DBF56F28A13D}">
      <dsp:nvSpPr>
        <dsp:cNvPr id="0" name=""/>
        <dsp:cNvSpPr/>
      </dsp:nvSpPr>
      <dsp:spPr>
        <a:xfrm>
          <a:off x="3905735" y="2255692"/>
          <a:ext cx="3221558" cy="193293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
            </a:lnSpc>
            <a:spcBef>
              <a:spcPct val="0%"/>
            </a:spcBef>
            <a:spcAft>
              <a:spcPct val="35%"/>
            </a:spcAft>
            <a:buNone/>
          </a:pPr>
          <a:r>
            <a:rPr lang="en-US" sz="2900" kern="1200" dirty="0"/>
            <a:t>Frustration/Anger – 6/10 </a:t>
          </a:r>
        </a:p>
      </dsp:txBody>
      <dsp:txXfrm>
        <a:off x="3905735" y="2255692"/>
        <a:ext cx="3221558" cy="1932934"/>
      </dsp:txXfrm>
    </dsp:sp>
    <dsp:sp modelId="{40610B1A-4A9A-4F8D-845A-21E309CC9B74}">
      <dsp:nvSpPr>
        <dsp:cNvPr id="0" name=""/>
        <dsp:cNvSpPr/>
      </dsp:nvSpPr>
      <dsp:spPr>
        <a:xfrm>
          <a:off x="7449449" y="2255692"/>
          <a:ext cx="3221558" cy="19329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
            </a:lnSpc>
            <a:spcBef>
              <a:spcPct val="0%"/>
            </a:spcBef>
            <a:spcAft>
              <a:spcPct val="35%"/>
            </a:spcAft>
            <a:buNone/>
          </a:pPr>
          <a:r>
            <a:rPr lang="en-CA" sz="2900" kern="1200" dirty="0"/>
            <a:t>Sadness – 6/10</a:t>
          </a:r>
          <a:endParaRPr lang="en-US" sz="2900" kern="1200" dirty="0"/>
        </a:p>
      </dsp:txBody>
      <dsp:txXfrm>
        <a:off x="7449449" y="2255692"/>
        <a:ext cx="3221558" cy="1932934"/>
      </dsp:txXfrm>
    </dsp:sp>
  </dsp:spTree>
</dsp:drawing>
</file>

<file path=ppt/diagrams/drawing2.xml><?xml version="1.0" encoding="utf-8"?>
<dsp:drawing xmlns:dgm="http://purl.oclc.org/ooxml/drawingml/diagram" xmlns:dsp="http://schemas.microsoft.com/office/drawing/2008/diagram" xmlns:a="http://purl.oclc.org/ooxml/drawingml/main">
  <dsp:spTree>
    <dsp:nvGrpSpPr>
      <dsp:cNvPr id="0" name=""/>
      <dsp:cNvGrpSpPr/>
    </dsp:nvGrpSpPr>
    <dsp:grpSpPr/>
    <dsp:sp modelId="{FF0B1F6C-EC25-4610-9400-A32524FC093B}">
      <dsp:nvSpPr>
        <dsp:cNvPr id="0" name=""/>
        <dsp:cNvSpPr/>
      </dsp:nvSpPr>
      <dsp:spPr>
        <a:xfrm>
          <a:off x="0" y="725"/>
          <a:ext cx="7240146" cy="1697756"/>
        </a:xfrm>
        <a:prstGeom prst="roundRect">
          <a:avLst>
            <a:gd name="adj" fmla="val 10000"/>
          </a:avLst>
        </a:prstGeom>
        <a:solidFill>
          <a:schemeClr val="bg1">
            <a:lumMod val="9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82F1CE-FC39-4C09-9C70-707ED517FFB4}">
      <dsp:nvSpPr>
        <dsp:cNvPr id="0" name=""/>
        <dsp:cNvSpPr/>
      </dsp:nvSpPr>
      <dsp:spPr>
        <a:xfrm>
          <a:off x="513571" y="382720"/>
          <a:ext cx="933766" cy="933766"/>
        </a:xfrm>
        <a:prstGeom prst="rect">
          <a:avLst/>
        </a:prstGeom>
        <a:blipFill>
          <a:blip xmlns:r="http://purl.oclc.org/ooxml/officeDocument/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sp>
    <dsp:sp modelId="{646AA18A-2286-4E27-A285-2A99DEA98806}">
      <dsp:nvSpPr>
        <dsp:cNvPr id="0" name=""/>
        <dsp:cNvSpPr/>
      </dsp:nvSpPr>
      <dsp:spPr>
        <a:xfrm>
          <a:off x="1960909" y="725"/>
          <a:ext cx="5279236" cy="169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679" tIns="179679" rIns="179679" bIns="179679" numCol="1" spcCol="1270" anchor="ctr" anchorCtr="0">
          <a:noAutofit/>
        </a:bodyPr>
        <a:lstStyle/>
        <a:p>
          <a:pPr marL="0" lvl="0" indent="0" algn="l" defTabSz="1111250">
            <a:lnSpc>
              <a:spcPct val="100%"/>
            </a:lnSpc>
            <a:spcBef>
              <a:spcPct val="0%"/>
            </a:spcBef>
            <a:spcAft>
              <a:spcPct val="35%"/>
            </a:spcAft>
            <a:buNone/>
          </a:pPr>
          <a:r>
            <a:rPr lang="en-CA" sz="2500" kern="1200"/>
            <a:t>Physical</a:t>
          </a:r>
          <a:endParaRPr lang="en-US" sz="2500" kern="1200"/>
        </a:p>
      </dsp:txBody>
      <dsp:txXfrm>
        <a:off x="1960909" y="725"/>
        <a:ext cx="5279236" cy="1697756"/>
      </dsp:txXfrm>
    </dsp:sp>
    <dsp:sp modelId="{678CEF68-A952-46C4-BFD5-ED9BC564A509}">
      <dsp:nvSpPr>
        <dsp:cNvPr id="0" name=""/>
        <dsp:cNvSpPr/>
      </dsp:nvSpPr>
      <dsp:spPr>
        <a:xfrm>
          <a:off x="0" y="2122921"/>
          <a:ext cx="7240146" cy="1697756"/>
        </a:xfrm>
        <a:prstGeom prst="roundRect">
          <a:avLst>
            <a:gd name="adj" fmla="val 10000"/>
          </a:avLst>
        </a:prstGeom>
        <a:solidFill>
          <a:schemeClr val="bg1">
            <a:lumMod val="9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BD5B63-7DC4-4745-BCD0-83E62330CC64}">
      <dsp:nvSpPr>
        <dsp:cNvPr id="0" name=""/>
        <dsp:cNvSpPr/>
      </dsp:nvSpPr>
      <dsp:spPr>
        <a:xfrm>
          <a:off x="513571" y="2504916"/>
          <a:ext cx="933766" cy="933766"/>
        </a:xfrm>
        <a:prstGeom prst="rect">
          <a:avLst/>
        </a:prstGeom>
        <a:blipFill>
          <a:blip xmlns:r="http://purl.oclc.org/ooxml/officeDocument/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sp>
    <dsp:sp modelId="{7E654AF2-D3B6-4751-A7EB-DF4CF1AB8E06}">
      <dsp:nvSpPr>
        <dsp:cNvPr id="0" name=""/>
        <dsp:cNvSpPr/>
      </dsp:nvSpPr>
      <dsp:spPr>
        <a:xfrm>
          <a:off x="1960909" y="2122921"/>
          <a:ext cx="5279236" cy="169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679" tIns="179679" rIns="179679" bIns="179679" numCol="1" spcCol="1270" anchor="ctr" anchorCtr="0">
          <a:noAutofit/>
        </a:bodyPr>
        <a:lstStyle/>
        <a:p>
          <a:pPr marL="0" lvl="0" indent="0" algn="l" defTabSz="1111250">
            <a:lnSpc>
              <a:spcPct val="100%"/>
            </a:lnSpc>
            <a:spcBef>
              <a:spcPct val="0%"/>
            </a:spcBef>
            <a:spcAft>
              <a:spcPct val="35%"/>
            </a:spcAft>
            <a:buNone/>
          </a:pPr>
          <a:r>
            <a:rPr lang="en-CA" sz="2500" kern="1200"/>
            <a:t>Emotional</a:t>
          </a:r>
          <a:endParaRPr lang="en-US" sz="2500" kern="1200"/>
        </a:p>
      </dsp:txBody>
      <dsp:txXfrm>
        <a:off x="1960909" y="2122921"/>
        <a:ext cx="5279236" cy="1697756"/>
      </dsp:txXfrm>
    </dsp:sp>
    <dsp:sp modelId="{8C26E78A-D260-43FE-92FD-EB7331D4A2CE}">
      <dsp:nvSpPr>
        <dsp:cNvPr id="0" name=""/>
        <dsp:cNvSpPr/>
      </dsp:nvSpPr>
      <dsp:spPr>
        <a:xfrm>
          <a:off x="0" y="4245117"/>
          <a:ext cx="7240146" cy="1697756"/>
        </a:xfrm>
        <a:prstGeom prst="roundRect">
          <a:avLst>
            <a:gd name="adj" fmla="val 10000"/>
          </a:avLst>
        </a:prstGeom>
        <a:solidFill>
          <a:schemeClr val="bg1">
            <a:lumMod val="9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C1C250-C5AA-4C07-8151-39C92BD0F49B}">
      <dsp:nvSpPr>
        <dsp:cNvPr id="0" name=""/>
        <dsp:cNvSpPr/>
      </dsp:nvSpPr>
      <dsp:spPr>
        <a:xfrm>
          <a:off x="513571" y="4627112"/>
          <a:ext cx="933766" cy="933766"/>
        </a:xfrm>
        <a:prstGeom prst="rect">
          <a:avLst/>
        </a:prstGeom>
        <a:blipFill>
          <a:blip xmlns:r="http://purl.oclc.org/ooxml/officeDocument/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
        </a:ln>
        <a:effectLst/>
      </dsp:spPr>
      <dsp:style>
        <a:lnRef idx="2">
          <a:scrgbClr r="0%" g="0%" b="0%"/>
        </a:lnRef>
        <a:fillRef idx="1">
          <a:scrgbClr r="0%" g="0%" b="0%"/>
        </a:fillRef>
        <a:effectRef idx="0">
          <a:scrgbClr r="0%" g="0%" b="0%"/>
        </a:effectRef>
        <a:fontRef idx="minor">
          <a:schemeClr val="lt1"/>
        </a:fontRef>
      </dsp:style>
    </dsp:sp>
    <dsp:sp modelId="{1EA4D0DD-425A-4F51-9CAB-9ED26A550C09}">
      <dsp:nvSpPr>
        <dsp:cNvPr id="0" name=""/>
        <dsp:cNvSpPr/>
      </dsp:nvSpPr>
      <dsp:spPr>
        <a:xfrm>
          <a:off x="1960909" y="4245117"/>
          <a:ext cx="5279236" cy="169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679" tIns="179679" rIns="179679" bIns="179679" numCol="1" spcCol="1270" anchor="ctr" anchorCtr="0">
          <a:noAutofit/>
        </a:bodyPr>
        <a:lstStyle/>
        <a:p>
          <a:pPr marL="0" lvl="0" indent="0" algn="l" defTabSz="1111250">
            <a:lnSpc>
              <a:spcPct val="100%"/>
            </a:lnSpc>
            <a:spcBef>
              <a:spcPct val="0%"/>
            </a:spcBef>
            <a:spcAft>
              <a:spcPct val="35%"/>
            </a:spcAft>
            <a:buNone/>
          </a:pPr>
          <a:r>
            <a:rPr lang="en-CA" sz="2500" kern="1200"/>
            <a:t>Mental</a:t>
          </a:r>
          <a:endParaRPr lang="en-US" sz="2500" kern="1200"/>
        </a:p>
      </dsp:txBody>
      <dsp:txXfrm>
        <a:off x="1960909" y="4245117"/>
        <a:ext cx="5279236" cy="1697756"/>
      </dsp:txXfrm>
    </dsp:sp>
  </dsp:spTree>
</dsp:drawing>
</file>

<file path=ppt/diagrams/layout1.xml><?xml version="1.0" encoding="utf-8"?>
<dgm:layoutDef xmlns:dgm="http://purl.oclc.org/ooxml/drawingml/diagram" xmlns:a="http://purl.oclc.org/ooxml/drawingml/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purl.oclc.org/ooxml/officeDocument/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purl.oclc.org/ooxml/officeDocument/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purl.oclc.org/ooxml/officeDocument/relationships" r:blip="">
            <dgm:adjLst/>
          </dgm:shape>
          <dgm:presOf/>
          <dgm:constrLst/>
          <dgm:ruleLst/>
        </dgm:layoutNode>
      </dgm:forEach>
    </dgm:forEach>
  </dgm:layoutNode>
</dgm:layoutDef>
</file>

<file path=ppt/diagrams/layout2.xml><?xml version="1.0" encoding="utf-8"?>
<dgm:layoutDef xmlns:dgm="http://purl.oclc.org/ooxml/drawingml/diagram" xmlns:a="http://purl.oclc.org/ooxml/drawingml/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purl.oclc.org/ooxml/officeDocument/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purl.oclc.org/ooxml/officeDocument/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purl.oclc.org/ooxml/officeDocument/relationships" type="roundRect" r:blip="">
            <dgm:adjLst>
              <dgm:adj idx="1" val="0.1"/>
            </dgm:adjLst>
          </dgm:shape>
          <dgm:presOf/>
          <dgm:constrLst/>
          <dgm:ruleLst/>
        </dgm:layoutNode>
        <dgm:layoutNode name="iconRect" styleLbl="node1">
          <dgm:alg type="sp"/>
          <dgm:shape xmlns:r="http://purl.oclc.org/ooxml/officeDocument/relationships" type="rect" r:blip="" blipPhldr="1">
            <dgm:adjLst/>
          </dgm:shape>
          <dgm:presOf/>
          <dgm:constrLst/>
          <dgm:ruleLst/>
        </dgm:layoutNode>
        <dgm:layoutNode name="spaceRect">
          <dgm:alg type="sp"/>
          <dgm:shape xmlns:r="http://purl.oclc.org/ooxml/officeDocument/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purl.oclc.org/ooxml/officeDocument/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purl.oclc.org/ooxml/officeDocument/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purl.oclc.org/ooxml/officeDocument/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
          </a:lnSpc>
        </a:lvl1pPr>
        <a:lvl2pPr>
          <a:lnSpc>
            <a:spcPct val="100%"/>
          </a:lnSpc>
        </a:lvl2pPr>
      </dgm1612:lstStyle>
    </a:ext>
  </dgm:extLst>
</dgm:layoutDef>
</file>

<file path=ppt/diagrams/quickStyle1.xml><?xml version="1.0" encoding="utf-8"?>
<dgm:styleDef xmlns:dgm="http://purl.oclc.org/ooxml/drawingml/diagram" xmlns:a="http://purl.oclc.org/ooxml/drawingml/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purl.oclc.org/ooxml/drawingml/diagram" xmlns:a="http://purl.oclc.org/ooxml/drawingml/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Monday, November 23, 2020</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822895270"/>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Monday, November 23, 2020</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546709026"/>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Monday, November 23, 2020</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571131515"/>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Monday, November 23, 2020</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5002459"/>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
                  </a:schemeClr>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Monday, November 23, 2020</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711987240"/>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Monday, November 23, 2020</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704637045"/>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Monday, November 23, 2020</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744753304"/>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Monday, November 23, 2020</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525770206"/>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Monday, November 23, 2020</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236709574"/>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Monday, November 23, 2020</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371212073"/>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Monday, November 23, 2020</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606963041"/>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slideMaster1.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Monday, November 23, 2020</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18238136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1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purl.oclc.org/ooxml/officeDocument/relationships/image" Target="../media/image1.jpeg"/><Relationship Id="rId1" Type="http://purl.oclc.org/ooxml/officeDocument/relationships/slideLayout" Target="../slideLayouts/slideLayout1.xml"/></Relationships>
</file>

<file path=ppt/slides/_rels/slide10.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1.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2.xml.rels><?xml version="1.0" encoding="UTF-8" standalone="yes"?>
<Relationships xmlns="http://schemas.openxmlformats.org/package/2006/relationships"><Relationship Id="rId3" Type="http://purl.oclc.org/ooxml/officeDocument/relationships/diagramLayout" Target="../diagrams/layout1.xml"/><Relationship Id="rId2" Type="http://purl.oclc.org/ooxml/officeDocument/relationships/diagramData" Target="../diagrams/data1.xml"/><Relationship Id="rId1" Type="http://purl.oclc.org/ooxml/officeDocument/relationships/slideLayout" Target="../slideLayouts/slideLayout2.xml"/><Relationship Id="rId6" Type="http://schemas.microsoft.com/office/2007/relationships/diagramDrawing" Target="../diagrams/drawing1.xml"/><Relationship Id="rId5" Type="http://purl.oclc.org/ooxml/officeDocument/relationships/diagramColors" Target="../diagrams/colors1.xml"/><Relationship Id="rId4" Type="http://purl.oclc.org/ooxml/officeDocument/relationships/diagramQuickStyle" Target="../diagrams/quickStyle1.xml"/></Relationships>
</file>

<file path=ppt/slides/_rels/slide13.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4.xml.rels><?xml version="1.0" encoding="UTF-8" standalone="yes"?>
<Relationships xmlns="http://schemas.openxmlformats.org/package/2006/relationships"><Relationship Id="rId2" Type="http://purl.oclc.org/ooxml/officeDocument/relationships/image" Target="../media/image12.jpeg"/><Relationship Id="rId1" Type="http://purl.oclc.org/ooxml/officeDocument/relationships/slideLayout" Target="../slideLayouts/slideLayout2.xml"/></Relationships>
</file>

<file path=ppt/slides/_rels/slide15.xml.rels><?xml version="1.0" encoding="UTF-8" standalone="yes"?>
<Relationships xmlns="http://schemas.openxmlformats.org/package/2006/relationships"><Relationship Id="rId2" Type="http://purl.oclc.org/ooxml/officeDocument/relationships/image" Target="../media/image13.jpeg"/><Relationship Id="rId1" Type="http://purl.oclc.org/ooxml/officeDocument/relationships/slideLayout" Target="../slideLayouts/slideLayout2.xml"/></Relationships>
</file>

<file path=ppt/slides/_rels/slide16.xml.rels><?xml version="1.0" encoding="UTF-8" standalone="yes"?>
<Relationships xmlns="http://schemas.openxmlformats.org/package/2006/relationships"><Relationship Id="rId2" Type="http://purl.oclc.org/ooxml/officeDocument/relationships/image" Target="../media/image14.jpeg"/><Relationship Id="rId1" Type="http://purl.oclc.org/ooxml/officeDocument/relationships/slideLayout" Target="../slideLayouts/slideLayout2.xml"/></Relationships>
</file>

<file path=ppt/slides/_rels/slide17.xml.rels><?xml version="1.0" encoding="UTF-8" standalone="yes"?>
<Relationships xmlns="http://schemas.openxmlformats.org/package/2006/relationships"><Relationship Id="rId3" Type="http://purl.oclc.org/ooxml/officeDocument/relationships/image" Target="../media/image15.jpeg"/><Relationship Id="rId2" Type="http://purl.oclc.org/ooxml/officeDocument/relationships/hyperlink" Target="https://www.bbc.com/worklife/article/20201109-why-the-paradox-mindset-is-the-key-to-success" TargetMode="External"/><Relationship Id="rId1" Type="http://purl.oclc.org/ooxml/officeDocument/relationships/slideLayout" Target="../slideLayouts/slideLayout2.xml"/></Relationships>
</file>

<file path=ppt/slides/_rels/slide18.xml.rels><?xml version="1.0" encoding="UTF-8" standalone="yes"?>
<Relationships xmlns="http://schemas.openxmlformats.org/package/2006/relationships"><Relationship Id="rId2" Type="http://purl.oclc.org/ooxml/officeDocument/relationships/image" Target="../media/image16.jpeg"/><Relationship Id="rId1" Type="http://purl.oclc.org/ooxml/officeDocument/relationships/slideLayout" Target="../slideLayouts/slideLayout2.xml"/></Relationships>
</file>

<file path=ppt/slides/_rels/slide19.xml.rels><?xml version="1.0" encoding="UTF-8" standalone="yes"?>
<Relationships xmlns="http://schemas.openxmlformats.org/package/2006/relationships"><Relationship Id="rId2" Type="http://purl.oclc.org/ooxml/officeDocument/relationships/image" Target="../media/image17.jpeg"/><Relationship Id="rId1" Type="http://purl.oclc.org/ooxml/officeDocument/relationships/slideLayout" Target="../slideLayouts/slideLayout2.xml"/></Relationships>
</file>

<file path=ppt/slides/_rels/slide2.xml.rels><?xml version="1.0" encoding="UTF-8" standalone="yes"?>
<Relationships xmlns="http://schemas.openxmlformats.org/package/2006/relationships"><Relationship Id="rId2" Type="http://purl.oclc.org/ooxml/officeDocument/relationships/image" Target="../media/image2.jpeg"/><Relationship Id="rId1" Type="http://purl.oclc.org/ooxml/officeDocument/relationships/slideLayout" Target="../slideLayouts/slideLayout2.xml"/></Relationships>
</file>

<file path=ppt/slides/_rels/slide20.xml.rels><?xml version="1.0" encoding="UTF-8" standalone="yes"?>
<Relationships xmlns="http://schemas.openxmlformats.org/package/2006/relationships"><Relationship Id="rId2" Type="http://purl.oclc.org/ooxml/officeDocument/relationships/image" Target="../media/image18.png"/><Relationship Id="rId1" Type="http://purl.oclc.org/ooxml/officeDocument/relationships/slideLayout" Target="../slideLayouts/slideLayout2.xml"/></Relationships>
</file>

<file path=ppt/slides/_rels/slide21.xml.rels><?xml version="1.0" encoding="UTF-8" standalone="yes"?>
<Relationships xmlns="http://schemas.openxmlformats.org/package/2006/relationships"><Relationship Id="rId2" Type="http://purl.oclc.org/ooxml/officeDocument/relationships/image" Target="../media/image19.png"/><Relationship Id="rId1" Type="http://purl.oclc.org/ooxml/officeDocument/relationships/slideLayout" Target="../slideLayouts/slideLayout2.xml"/></Relationships>
</file>

<file path=ppt/slides/_rels/slide22.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3.xml.rels><?xml version="1.0" encoding="UTF-8" standalone="yes"?>
<Relationships xmlns="http://schemas.openxmlformats.org/package/2006/relationships"><Relationship Id="rId2" Type="http://purl.oclc.org/ooxml/officeDocument/relationships/image" Target="../media/image20.png"/><Relationship Id="rId1" Type="http://purl.oclc.org/ooxml/officeDocument/relationships/slideLayout" Target="../slideLayouts/slideLayout2.xml"/></Relationships>
</file>

<file path=ppt/slides/_rels/slide24.xml.rels><?xml version="1.0" encoding="UTF-8" standalone="yes"?>
<Relationships xmlns="http://schemas.openxmlformats.org/package/2006/relationships"><Relationship Id="rId2" Type="http://purl.oclc.org/ooxml/officeDocument/relationships/image" Target="../media/image21.png"/><Relationship Id="rId1" Type="http://purl.oclc.org/ooxml/officeDocument/relationships/slideLayout" Target="../slideLayouts/slideLayout2.xml"/></Relationships>
</file>

<file path=ppt/slides/_rels/slide25.xml.rels><?xml version="1.0" encoding="UTF-8" standalone="yes"?>
<Relationships xmlns="http://schemas.openxmlformats.org/package/2006/relationships"><Relationship Id="rId2" Type="http://purl.oclc.org/ooxml/officeDocument/relationships/image" Target="../media/image22.jpeg"/><Relationship Id="rId1" Type="http://purl.oclc.org/ooxml/officeDocument/relationships/slideLayout" Target="../slideLayouts/slideLayout2.xml"/></Relationships>
</file>

<file path=ppt/slides/_rels/slide26.xml.rels><?xml version="1.0" encoding="UTF-8" standalone="yes"?>
<Relationships xmlns="http://schemas.openxmlformats.org/package/2006/relationships"><Relationship Id="rId2" Type="http://purl.oclc.org/ooxml/officeDocument/relationships/image" Target="../media/image23.png"/><Relationship Id="rId1" Type="http://purl.oclc.org/ooxml/officeDocument/relationships/slideLayout" Target="../slideLayouts/slideLayout2.xml"/></Relationships>
</file>

<file path=ppt/slides/_rels/slide27.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28.xml.rels><?xml version="1.0" encoding="UTF-8" standalone="yes"?>
<Relationships xmlns="http://schemas.openxmlformats.org/package/2006/relationships"><Relationship Id="rId3" Type="http://purl.oclc.org/ooxml/officeDocument/relationships/hyperlink" Target="https://www.nytimes.com/2018/10/28/smarter-living/how-to-get-better-sleep.html" TargetMode="External"/><Relationship Id="rId2" Type="http://purl.oclc.org/ooxml/officeDocument/relationships/hyperlink" Target="https://www.nytimes.com/2020/02/26/smarter-living/the-difference-between-worry-stress-and-anxiety.html" TargetMode="External"/><Relationship Id="rId1" Type="http://purl.oclc.org/ooxml/officeDocument/relationships/slideLayout" Target="../slideLayouts/slideLayout2.xml"/><Relationship Id="rId5" Type="http://purl.oclc.org/ooxml/officeDocument/relationships/hyperlink" Target="https://www.nytimes.com/guides/smarterliving/how-to-start-exercising" TargetMode="External"/><Relationship Id="rId4" Type="http://purl.oclc.org/ooxml/officeDocument/relationships/hyperlink" Target="https://www.nytimes.com/guides/smarterliving/how-to-stop-eating-sugar" TargetMode="External"/></Relationships>
</file>

<file path=ppt/slides/_rels/slide29.xml.rels><?xml version="1.0" encoding="UTF-8" standalone="yes"?>
<Relationships xmlns="http://schemas.openxmlformats.org/package/2006/relationships"><Relationship Id="rId3" Type="http://purl.oclc.org/ooxml/officeDocument/relationships/image" Target="../media/image24.jpeg"/><Relationship Id="rId2" Type="http://purl.oclc.org/ooxml/officeDocument/relationships/hyperlink" Target="https://drdavidbrady.com/" TargetMode="External"/><Relationship Id="rId1" Type="http://purl.oclc.org/ooxml/officeDocument/relationships/slideLayout" Target="../slideLayouts/slideLayout2.xml"/><Relationship Id="rId4" Type="http://purl.oclc.org/ooxml/officeDocument/relationships/hyperlink" Target="https://www.healthline.com/health/stress/effects-on-body#1" TargetMode="External"/></Relationships>
</file>

<file path=ppt/slides/_rels/slide3.xml.rels><?xml version="1.0" encoding="UTF-8" standalone="yes"?>
<Relationships xmlns="http://schemas.openxmlformats.org/package/2006/relationships"><Relationship Id="rId2" Type="http://purl.oclc.org/ooxml/officeDocument/relationships/image" Target="../media/image3.jpeg"/><Relationship Id="rId1" Type="http://purl.oclc.org/ooxml/officeDocument/relationships/slideLayout" Target="../slideLayouts/slideLayout2.xml"/></Relationships>
</file>

<file path=ppt/slides/_rels/slide30.xml.rels><?xml version="1.0" encoding="UTF-8" standalone="yes"?>
<Relationships xmlns="http://schemas.openxmlformats.org/package/2006/relationships"><Relationship Id="rId2" Type="http://purl.oclc.org/ooxml/officeDocument/relationships/hyperlink" Target="https://www.youtube.com/watch?v=KKJ7PNOzsHU" TargetMode="External"/><Relationship Id="rId1" Type="http://purl.oclc.org/ooxml/officeDocument/relationships/slideLayout" Target="../slideLayouts/slideLayout4.xml"/></Relationships>
</file>

<file path=ppt/slides/_rels/slide31.xml.rels><?xml version="1.0" encoding="UTF-8" standalone="yes"?>
<Relationships xmlns="http://schemas.openxmlformats.org/package/2006/relationships"><Relationship Id="rId3" Type="http://purl.oclc.org/ooxml/officeDocument/relationships/image" Target="../media/image26.jpeg"/><Relationship Id="rId2" Type="http://purl.oclc.org/ooxml/officeDocument/relationships/image" Target="../media/image25.png"/><Relationship Id="rId1" Type="http://purl.oclc.org/ooxml/officeDocument/relationships/slideLayout" Target="../slideLayouts/slideLayout2.xml"/></Relationships>
</file>

<file path=ppt/slides/_rels/slide32.xml.rels><?xml version="1.0" encoding="UTF-8" standalone="yes"?>
<Relationships xmlns="http://schemas.openxmlformats.org/package/2006/relationships"><Relationship Id="rId3" Type="http://purl.oclc.org/ooxml/officeDocument/relationships/diagramLayout" Target="../diagrams/layout2.xml"/><Relationship Id="rId2" Type="http://purl.oclc.org/ooxml/officeDocument/relationships/diagramData" Target="../diagrams/data2.xml"/><Relationship Id="rId1" Type="http://purl.oclc.org/ooxml/officeDocument/relationships/slideLayout" Target="../slideLayouts/slideLayout2.xml"/><Relationship Id="rId6" Type="http://schemas.microsoft.com/office/2007/relationships/diagramDrawing" Target="../diagrams/drawing2.xml"/><Relationship Id="rId5" Type="http://purl.oclc.org/ooxml/officeDocument/relationships/diagramColors" Target="../diagrams/colors2.xml"/><Relationship Id="rId4" Type="http://purl.oclc.org/ooxml/officeDocument/relationships/diagramQuickStyle" Target="../diagrams/quickStyle2.xml"/></Relationships>
</file>

<file path=ppt/slides/_rels/slide33.xml.rels><?xml version="1.0" encoding="UTF-8" standalone="yes"?>
<Relationships xmlns="http://schemas.openxmlformats.org/package/2006/relationships"><Relationship Id="rId2" Type="http://purl.oclc.org/ooxml/officeDocument/relationships/image" Target="../media/image33.png"/><Relationship Id="rId1" Type="http://purl.oclc.org/ooxml/officeDocument/relationships/slideLayout" Target="../slideLayouts/slideLayout7.xml"/></Relationships>
</file>

<file path=ppt/slides/_rels/slide34.xml.rels><?xml version="1.0" encoding="UTF-8" standalone="yes"?>
<Relationships xmlns="http://schemas.openxmlformats.org/package/2006/relationships"><Relationship Id="rId2" Type="http://purl.oclc.org/ooxml/officeDocument/relationships/image" Target="../media/image34.png"/><Relationship Id="rId1" Type="http://purl.oclc.org/ooxml/officeDocument/relationships/slideLayout" Target="../slideLayouts/slideLayout2.xml"/></Relationships>
</file>

<file path=ppt/slides/_rels/slide35.xml.rels><?xml version="1.0" encoding="UTF-8" standalone="yes"?>
<Relationships xmlns="http://schemas.openxmlformats.org/package/2006/relationships"><Relationship Id="rId2" Type="http://purl.oclc.org/ooxml/officeDocument/relationships/image" Target="../media/image35.jpeg"/><Relationship Id="rId1" Type="http://purl.oclc.org/ooxml/officeDocument/relationships/slideLayout" Target="../slideLayouts/slideLayout2.xml"/></Relationships>
</file>

<file path=ppt/slides/_rels/slide36.xml.rels><?xml version="1.0" encoding="UTF-8" standalone="yes"?>
<Relationships xmlns="http://schemas.openxmlformats.org/package/2006/relationships"><Relationship Id="rId2" Type="http://purl.oclc.org/ooxml/officeDocument/relationships/image" Target="../media/image36.png"/><Relationship Id="rId1" Type="http://purl.oclc.org/ooxml/officeDocument/relationships/slideLayout" Target="../slideLayouts/slideLayout2.xml"/></Relationships>
</file>

<file path=ppt/slides/_rels/slide37.xml.rels><?xml version="1.0" encoding="UTF-8" standalone="yes"?>
<Relationships xmlns="http://schemas.openxmlformats.org/package/2006/relationships"><Relationship Id="rId2" Type="http://purl.oclc.org/ooxml/officeDocument/relationships/image" Target="../media/image37.jpeg"/><Relationship Id="rId1" Type="http://purl.oclc.org/ooxml/officeDocument/relationships/slideLayout" Target="../slideLayouts/slideLayout2.xml"/></Relationships>
</file>

<file path=ppt/slides/_rels/slide38.xml.rels><?xml version="1.0" encoding="UTF-8" standalone="yes"?>
<Relationships xmlns="http://schemas.openxmlformats.org/package/2006/relationships"><Relationship Id="rId2" Type="http://purl.oclc.org/ooxml/officeDocument/relationships/image" Target="../media/image38.jpeg"/><Relationship Id="rId1" Type="http://purl.oclc.org/ooxml/officeDocument/relationships/slideLayout" Target="../slideLayouts/slideLayout2.xml"/></Relationships>
</file>

<file path=ppt/slides/_rels/slide39.xml.rels><?xml version="1.0" encoding="UTF-8" standalone="yes"?>
<Relationships xmlns="http://schemas.openxmlformats.org/package/2006/relationships"><Relationship Id="rId3" Type="http://purl.oclc.org/ooxml/officeDocument/relationships/image" Target="../media/image36.png"/><Relationship Id="rId2" Type="http://purl.oclc.org/ooxml/officeDocument/relationships/image" Target="../media/image37.jpeg"/><Relationship Id="rId1" Type="http://purl.oclc.org/ooxml/officeDocument/relationships/slideLayout" Target="../slideLayouts/slideLayout2.xml"/><Relationship Id="rId4" Type="http://purl.oclc.org/ooxml/officeDocument/relationships/image" Target="../media/image38.jpeg"/></Relationships>
</file>

<file path=ppt/slides/_rels/slide4.xml.rels><?xml version="1.0" encoding="UTF-8" standalone="yes"?>
<Relationships xmlns="http://schemas.openxmlformats.org/package/2006/relationships"><Relationship Id="rId2" Type="http://purl.oclc.org/ooxml/officeDocument/relationships/image" Target="../media/image4.jpeg"/><Relationship Id="rId1" Type="http://purl.oclc.org/ooxml/officeDocument/relationships/slideLayout" Target="../slideLayouts/slideLayout2.xml"/></Relationships>
</file>

<file path=ppt/slides/_rels/slide40.xml.rels><?xml version="1.0" encoding="UTF-8" standalone="yes"?>
<Relationships xmlns="http://schemas.openxmlformats.org/package/2006/relationships"><Relationship Id="rId2" Type="http://purl.oclc.org/ooxml/officeDocument/relationships/image" Target="../media/image39.jpeg"/><Relationship Id="rId1" Type="http://purl.oclc.org/ooxml/officeDocument/relationships/slideLayout" Target="../slideLayouts/slideLayout2.xml"/></Relationships>
</file>

<file path=ppt/slides/_rels/slide41.xml.rels><?xml version="1.0" encoding="UTF-8" standalone="yes"?>
<Relationships xmlns="http://schemas.openxmlformats.org/package/2006/relationships"><Relationship Id="rId2" Type="http://purl.oclc.org/ooxml/officeDocument/relationships/image" Target="../media/image40.jpeg"/><Relationship Id="rId1" Type="http://purl.oclc.org/ooxml/officeDocument/relationships/slideLayout" Target="../slideLayouts/slideLayout2.xml"/></Relationships>
</file>

<file path=ppt/slides/_rels/slide42.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43.xml.rels><?xml version="1.0" encoding="UTF-8" standalone="yes"?>
<Relationships xmlns="http://schemas.openxmlformats.org/package/2006/relationships"><Relationship Id="rId2" Type="http://purl.oclc.org/ooxml/officeDocument/relationships/image" Target="../media/image41.jpeg"/><Relationship Id="rId1" Type="http://purl.oclc.org/ooxml/officeDocument/relationships/slideLayout" Target="../slideLayouts/slideLayout7.xml"/></Relationships>
</file>

<file path=ppt/slides/_rels/slide44.xml.rels><?xml version="1.0" encoding="UTF-8" standalone="yes"?>
<Relationships xmlns="http://schemas.openxmlformats.org/package/2006/relationships"><Relationship Id="rId3" Type="http://purl.oclc.org/ooxml/officeDocument/relationships/hyperlink" Target="https://www.brainpickings.org/2014/01/29/carol-dweck-mindset/" TargetMode="External"/><Relationship Id="rId2" Type="http://purl.oclc.org/ooxml/officeDocument/relationships/image" Target="../media/image42.jpeg"/><Relationship Id="rId1" Type="http://purl.oclc.org/ooxml/officeDocument/relationships/slideLayout" Target="../slideLayouts/slideLayout2.xml"/></Relationships>
</file>

<file path=ppt/slides/_rels/slide45.xml.rels><?xml version="1.0" encoding="UTF-8" standalone="yes"?>
<Relationships xmlns="http://schemas.openxmlformats.org/package/2006/relationships"><Relationship Id="rId2" Type="http://purl.oclc.org/ooxml/officeDocument/relationships/image" Target="../media/image43.jpeg"/><Relationship Id="rId1" Type="http://purl.oclc.org/ooxml/officeDocument/relationships/slideLayout" Target="../slideLayouts/slideLayout2.xml"/></Relationships>
</file>

<file path=ppt/slides/_rels/slide5.xml.rels><?xml version="1.0" encoding="UTF-8" standalone="yes"?>
<Relationships xmlns="http://schemas.openxmlformats.org/package/2006/relationships"><Relationship Id="rId2" Type="http://purl.oclc.org/ooxml/officeDocument/relationships/image" Target="../media/image5.jpeg"/><Relationship Id="rId1" Type="http://purl.oclc.org/ooxml/officeDocument/relationships/slideLayout" Target="../slideLayouts/slideLayout2.xml"/></Relationships>
</file>

<file path=ppt/slides/_rels/slide6.xml.rels><?xml version="1.0" encoding="UTF-8" standalone="yes"?>
<Relationships xmlns="http://schemas.openxmlformats.org/package/2006/relationships"><Relationship Id="rId2" Type="http://purl.oclc.org/ooxml/officeDocument/relationships/image" Target="../media/image6.jpeg"/><Relationship Id="rId1" Type="http://purl.oclc.org/ooxml/officeDocument/relationships/slideLayout" Target="../slideLayouts/slideLayout7.xml"/></Relationships>
</file>

<file path=ppt/slides/_rels/slide7.xml.rels><?xml version="1.0" encoding="UTF-8" standalone="yes"?>
<Relationships xmlns="http://schemas.openxmlformats.org/package/2006/relationships"><Relationship Id="rId2" Type="http://purl.oclc.org/ooxml/officeDocument/relationships/image" Target="../media/image7.png"/><Relationship Id="rId1" Type="http://purl.oclc.org/ooxml/officeDocument/relationships/slideLayout" Target="../slideLayouts/slideLayout7.xml"/></Relationships>
</file>

<file path=ppt/slides/_rels/slide8.xml.rels><?xml version="1.0" encoding="UTF-8" standalone="yes"?>
<Relationships xmlns="http://schemas.openxmlformats.org/package/2006/relationships"><Relationship Id="rId3" Type="http://purl.oclc.org/ooxml/officeDocument/relationships/image" Target="../media/image9.jpeg"/><Relationship Id="rId2" Type="http://purl.oclc.org/ooxml/officeDocument/relationships/image" Target="../media/image8.jpeg"/><Relationship Id="rId1" Type="http://purl.oclc.org/ooxml/officeDocument/relationships/slideLayout" Target="../slideLayouts/slideLayout2.xml"/><Relationship Id="rId4" Type="http://purl.oclc.org/ooxml/officeDocument/relationships/image" Target="../media/image10.jpeg"/></Relationships>
</file>

<file path=ppt/slides/_rels/slide9.xml.rels><?xml version="1.0" encoding="UTF-8" standalone="yes"?>
<Relationships xmlns="http://schemas.openxmlformats.org/package/2006/relationships"><Relationship Id="rId2" Type="http://purl.oclc.org/ooxml/officeDocument/relationships/image" Target="../media/image11.jpeg"/><Relationship Id="rId1" Type="http://purl.oclc.org/ooxml/officeDocument/relationships/slideLayout" Target="../slideLayouts/slideLayout2.xml"/></Relationships>
</file>

<file path=ppt/slides/slide1.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C5CBDE0-028E-47FE-9ECD-6DD1E1189C4F}"/>
              </a:ext>
            </a:extLst>
          </p:cNvPr>
          <p:cNvPicPr>
            <a:picLocks noChangeAspect="1"/>
          </p:cNvPicPr>
          <p:nvPr/>
        </p:nvPicPr>
        <p:blipFill rotWithShape="1">
          <a:blip r:embed="rId2"/>
          <a:srcRect t="9.091%" r="9.09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
                <a:schemeClr val="tx1">
                  <a:alpha val="30%"/>
                </a:schemeClr>
              </a:gs>
              <a:gs pos="33%">
                <a:schemeClr val="tx1">
                  <a:alpha val="20%"/>
                </a:schemeClr>
              </a:gs>
              <a:gs pos="0%">
                <a:schemeClr val="tx1">
                  <a:alpha val="0%"/>
                </a:schemeClr>
              </a:gs>
              <a:gs pos="100%">
                <a:schemeClr val="tx1">
                  <a:alpha val="30%"/>
                </a:schemeClr>
              </a:gs>
            </a:gsLst>
            <a:lin ang="10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90CF9A-7B5A-4155-ADDE-C9FAEEC3622F}"/>
              </a:ext>
            </a:extLst>
          </p:cNvPr>
          <p:cNvSpPr>
            <a:spLocks noGrp="1"/>
          </p:cNvSpPr>
          <p:nvPr>
            <p:ph type="ctrTitle"/>
          </p:nvPr>
        </p:nvSpPr>
        <p:spPr>
          <a:xfrm>
            <a:off x="3456879" y="126161"/>
            <a:ext cx="8602467" cy="865935"/>
          </a:xfrm>
        </p:spPr>
        <p:txBody>
          <a:bodyPr anchor="b">
            <a:normAutofit/>
          </a:bodyPr>
          <a:lstStyle/>
          <a:p>
            <a:pPr algn="l"/>
            <a:r>
              <a:rPr lang="en-CA" dirty="0">
                <a:solidFill>
                  <a:schemeClr val="bg1"/>
                </a:solidFill>
              </a:rPr>
              <a:t>bridging to resilience</a:t>
            </a:r>
          </a:p>
        </p:txBody>
      </p:sp>
      <p:sp>
        <p:nvSpPr>
          <p:cNvPr id="3" name="Subtitle 2">
            <a:extLst>
              <a:ext uri="{FF2B5EF4-FFF2-40B4-BE49-F238E27FC236}">
                <a16:creationId xmlns:a16="http://schemas.microsoft.com/office/drawing/2014/main" id="{B4D59DC7-EB1E-4EE0-AECA-A1F4C69AB589}"/>
              </a:ext>
            </a:extLst>
          </p:cNvPr>
          <p:cNvSpPr>
            <a:spLocks noGrp="1"/>
          </p:cNvSpPr>
          <p:nvPr>
            <p:ph type="subTitle" idx="1"/>
          </p:nvPr>
        </p:nvSpPr>
        <p:spPr>
          <a:xfrm>
            <a:off x="6212109" y="1041062"/>
            <a:ext cx="5847237" cy="1136468"/>
          </a:xfrm>
        </p:spPr>
        <p:txBody>
          <a:bodyPr>
            <a:normAutofit/>
          </a:bodyPr>
          <a:lstStyle/>
          <a:p>
            <a:pPr algn="l"/>
            <a:r>
              <a:rPr lang="en-CA" dirty="0">
                <a:solidFill>
                  <a:srgbClr val="C00000"/>
                </a:solidFill>
              </a:rPr>
              <a:t>Mental wellness for charity Leaders During Covid-19</a:t>
            </a:r>
          </a:p>
          <a:p>
            <a:pPr algn="l"/>
            <a:endParaRPr lang="en-CA" dirty="0">
              <a:solidFill>
                <a:schemeClr val="bg1"/>
              </a:solidFill>
            </a:endParaRPr>
          </a:p>
        </p:txBody>
      </p:sp>
      <p:sp>
        <p:nvSpPr>
          <p:cNvPr id="15" name="Rectangle 14">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F531C5D-8104-455E-B082-A05BB6E912E9}"/>
              </a:ext>
            </a:extLst>
          </p:cNvPr>
          <p:cNvSpPr txBox="1"/>
          <p:nvPr/>
        </p:nvSpPr>
        <p:spPr>
          <a:xfrm>
            <a:off x="6261642" y="3754835"/>
            <a:ext cx="5748169" cy="2062103"/>
          </a:xfrm>
          <a:prstGeom prst="rect">
            <a:avLst/>
          </a:prstGeom>
          <a:noFill/>
        </p:spPr>
        <p:txBody>
          <a:bodyPr wrap="square" rtlCol="0">
            <a:spAutoFit/>
          </a:bodyPr>
          <a:lstStyle/>
          <a:p>
            <a:endParaRPr lang="en-CA" sz="2000" dirty="0">
              <a:solidFill>
                <a:srgbClr val="C00000"/>
              </a:solidFill>
            </a:endParaRPr>
          </a:p>
          <a:p>
            <a:r>
              <a:rPr lang="en-CA" sz="4800" b="1" i="1" dirty="0">
                <a:solidFill>
                  <a:srgbClr val="C00000"/>
                </a:solidFill>
                <a:latin typeface="Bradley Hand ITC" panose="03070402050302030203" pitchFamily="66" charset="0"/>
              </a:rPr>
              <a:t>WELCOME!</a:t>
            </a:r>
          </a:p>
          <a:p>
            <a:r>
              <a:rPr lang="en-CA" sz="2000" dirty="0">
                <a:solidFill>
                  <a:srgbClr val="C00000"/>
                </a:solidFill>
              </a:rPr>
              <a:t>DISCOVERING YOUR RESILIENCE AND GRIT: PERSPECTIVE IS EVERYTHING …</a:t>
            </a:r>
          </a:p>
          <a:p>
            <a:endParaRPr lang="en-CA" sz="2000" dirty="0">
              <a:solidFill>
                <a:srgbClr val="C00000"/>
              </a:solidFill>
            </a:endParaRPr>
          </a:p>
        </p:txBody>
      </p:sp>
      <p:sp>
        <p:nvSpPr>
          <p:cNvPr id="29" name="TextBox 28">
            <a:extLst>
              <a:ext uri="{FF2B5EF4-FFF2-40B4-BE49-F238E27FC236}">
                <a16:creationId xmlns:a16="http://schemas.microsoft.com/office/drawing/2014/main" id="{C7EE4355-BD2F-4B78-A089-26EF41380E64}"/>
              </a:ext>
            </a:extLst>
          </p:cNvPr>
          <p:cNvSpPr txBox="1"/>
          <p:nvPr/>
        </p:nvSpPr>
        <p:spPr>
          <a:xfrm>
            <a:off x="7670202" y="2157135"/>
            <a:ext cx="4455471" cy="1323439"/>
          </a:xfrm>
          <a:prstGeom prst="rect">
            <a:avLst/>
          </a:prstGeom>
          <a:noFill/>
        </p:spPr>
        <p:txBody>
          <a:bodyPr wrap="square" rtlCol="0">
            <a:spAutoFit/>
          </a:bodyPr>
          <a:lstStyle/>
          <a:p>
            <a:r>
              <a:rPr lang="en-CA" sz="2000" b="1" cap="small" dirty="0">
                <a:solidFill>
                  <a:schemeClr val="tx2"/>
                </a:solidFill>
              </a:rPr>
              <a:t>SESSION #1</a:t>
            </a:r>
          </a:p>
          <a:p>
            <a:r>
              <a:rPr lang="en-CA" sz="2000" b="1" cap="small" dirty="0">
                <a:solidFill>
                  <a:schemeClr val="tx2"/>
                </a:solidFill>
              </a:rPr>
              <a:t>Tuesday, November 24</a:t>
            </a:r>
            <a:r>
              <a:rPr lang="en-CA" sz="2000" b="1" cap="small" baseline="30%" dirty="0">
                <a:solidFill>
                  <a:schemeClr val="tx2"/>
                </a:solidFill>
              </a:rPr>
              <a:t>th</a:t>
            </a:r>
            <a:r>
              <a:rPr lang="en-CA" sz="2000" b="1" cap="small" dirty="0">
                <a:solidFill>
                  <a:schemeClr val="tx2"/>
                </a:solidFill>
              </a:rPr>
              <a:t>, 2020</a:t>
            </a:r>
          </a:p>
          <a:p>
            <a:r>
              <a:rPr lang="en-CA" sz="2000" b="1" cap="small" dirty="0">
                <a:solidFill>
                  <a:schemeClr val="tx2"/>
                </a:solidFill>
              </a:rPr>
              <a:t>10:00 am – 12:00 pm</a:t>
            </a:r>
          </a:p>
          <a:p>
            <a:endParaRPr lang="en-CA" sz="2000" dirty="0"/>
          </a:p>
        </p:txBody>
      </p:sp>
    </p:spTree>
    <p:extLst>
      <p:ext uri="{BB962C8B-B14F-4D97-AF65-F5344CB8AC3E}">
        <p14:creationId xmlns:p14="http://schemas.microsoft.com/office/powerpoint/2010/main" val="1882034954"/>
      </p:ext>
    </p:extLst>
  </p:cSld>
  <p:clrMapOvr>
    <a:masterClrMapping/>
  </p:clrMapOvr>
</p:sld>
</file>

<file path=ppt/slides/slide10.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
                <a:schemeClr val="accent6"/>
              </a:gs>
              <a:gs pos="100%">
                <a:schemeClr val="accent5">
                  <a:alpha val="72%"/>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
                <a:schemeClr val="accent2"/>
              </a:gs>
            </a:gsLst>
            <a:lin ang="2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
                <a:schemeClr val="accent5">
                  <a:alpha val="35%"/>
                </a:schemeClr>
              </a:gs>
              <a:gs pos="67%">
                <a:schemeClr val="accent4">
                  <a:alpha val="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
                <a:schemeClr val="accent4">
                  <a:lumMod val="20%"/>
                  <a:lumOff val="80%"/>
                  <a:alpha val="0%"/>
                </a:schemeClr>
              </a:gs>
              <a:gs pos="100%">
                <a:schemeClr val="accent6">
                  <a:alpha val="29%"/>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E93EA0A-74B7-4695-91A5-21E1D2BAA0E6}"/>
              </a:ext>
            </a:extLst>
          </p:cNvPr>
          <p:cNvSpPr>
            <a:spLocks noGrp="1"/>
          </p:cNvSpPr>
          <p:nvPr>
            <p:ph type="title"/>
          </p:nvPr>
        </p:nvSpPr>
        <p:spPr>
          <a:xfrm>
            <a:off x="387927" y="1028701"/>
            <a:ext cx="3248863" cy="3020785"/>
          </a:xfrm>
        </p:spPr>
        <p:txBody>
          <a:bodyPr>
            <a:normAutofit/>
          </a:bodyPr>
          <a:lstStyle/>
          <a:p>
            <a:pPr algn="r"/>
            <a:r>
              <a:rPr lang="en-CA" sz="3200" b="1">
                <a:solidFill>
                  <a:schemeClr val="bg1"/>
                </a:solidFill>
              </a:rPr>
              <a:t>My Concerns Right Now</a:t>
            </a:r>
            <a:endParaRPr lang="en-CA" sz="3200" dirty="0">
              <a:solidFill>
                <a:schemeClr val="bg1"/>
              </a:solidFill>
            </a:endParaRPr>
          </a:p>
        </p:txBody>
      </p:sp>
      <p:sp>
        <p:nvSpPr>
          <p:cNvPr id="3" name="Content Placeholder 2">
            <a:extLst>
              <a:ext uri="{FF2B5EF4-FFF2-40B4-BE49-F238E27FC236}">
                <a16:creationId xmlns:a16="http://schemas.microsoft.com/office/drawing/2014/main" id="{63A564F3-F5D6-4B87-94DB-50932F743F3F}"/>
              </a:ext>
            </a:extLst>
          </p:cNvPr>
          <p:cNvSpPr>
            <a:spLocks noGrp="1"/>
          </p:cNvSpPr>
          <p:nvPr>
            <p:ph idx="1"/>
          </p:nvPr>
        </p:nvSpPr>
        <p:spPr>
          <a:xfrm>
            <a:off x="4777409" y="381000"/>
            <a:ext cx="6273972" cy="6237514"/>
          </a:xfrm>
        </p:spPr>
        <p:txBody>
          <a:bodyPr>
            <a:normAutofit/>
          </a:bodyPr>
          <a:lstStyle/>
          <a:p>
            <a:pPr marL="0" lvl="0" indent="0">
              <a:lnSpc>
                <a:spcPct val="107%"/>
              </a:lnSpc>
              <a:buNone/>
            </a:pPr>
            <a:r>
              <a:rPr lang="en-CA"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ORGANIZATION:</a:t>
            </a:r>
          </a:p>
          <a:p>
            <a:pPr marL="742950" lvl="1" indent="-285750">
              <a:lnSpc>
                <a:spcPct val="107%"/>
              </a:lnSpc>
              <a:buFont typeface="Courier New" panose="02070309020205020404" pitchFamily="49" charset="0"/>
              <a:buChar char="o"/>
            </a:pPr>
            <a:r>
              <a:rPr lang="en-CA" sz="1800" dirty="0">
                <a:effectLst/>
                <a:latin typeface="Calibri" panose="020F0502020204030204" pitchFamily="34" charset="0"/>
                <a:ea typeface="Calibri" panose="020F0502020204030204" pitchFamily="34" charset="0"/>
                <a:cs typeface="Times New Roman" panose="02020603050405020304" pitchFamily="18" charset="0"/>
              </a:rPr>
              <a:t>stakeholders  x 6</a:t>
            </a:r>
          </a:p>
          <a:p>
            <a:pPr marL="742950" lvl="1" indent="-285750">
              <a:lnSpc>
                <a:spcPct val="107%"/>
              </a:lnSpc>
              <a:buFont typeface="Courier New" panose="02070309020205020404" pitchFamily="49" charset="0"/>
              <a:buChar char="o"/>
            </a:pPr>
            <a:r>
              <a:rPr lang="en-CA" sz="1800" dirty="0">
                <a:effectLst/>
                <a:latin typeface="Calibri" panose="020F0502020204030204" pitchFamily="34" charset="0"/>
                <a:ea typeface="Calibri" panose="020F0502020204030204" pitchFamily="34" charset="0"/>
                <a:cs typeface="Times New Roman" panose="02020603050405020304" pitchFamily="18" charset="0"/>
              </a:rPr>
              <a:t>staff (running on fumes, stress) and managing others in the unknown  x 4</a:t>
            </a:r>
          </a:p>
          <a:p>
            <a:pPr marL="742950" lvl="1" indent="-285750">
              <a:lnSpc>
                <a:spcPct val="107%"/>
              </a:lnSpc>
              <a:buFont typeface="Courier New" panose="02070309020205020404" pitchFamily="49" charset="0"/>
              <a:buChar char="o"/>
            </a:pPr>
            <a:r>
              <a:rPr lang="en-CA" sz="1800" dirty="0">
                <a:effectLst/>
                <a:latin typeface="Calibri" panose="020F0502020204030204" pitchFamily="34" charset="0"/>
                <a:ea typeface="Calibri" panose="020F0502020204030204" pitchFamily="34" charset="0"/>
                <a:cs typeface="Times New Roman" panose="02020603050405020304" pitchFamily="18" charset="0"/>
              </a:rPr>
              <a:t>Having enough staff to cover shifts</a:t>
            </a:r>
          </a:p>
          <a:p>
            <a:pPr marL="742950" lvl="1" indent="-285750">
              <a:lnSpc>
                <a:spcPct val="107%"/>
              </a:lnSpc>
              <a:buFont typeface="Courier New" panose="02070309020205020404" pitchFamily="49" charset="0"/>
              <a:buChar char="o"/>
            </a:pPr>
            <a:r>
              <a:rPr lang="en-CA" sz="1800" dirty="0">
                <a:effectLst/>
                <a:latin typeface="Calibri" panose="020F0502020204030204" pitchFamily="34" charset="0"/>
                <a:ea typeface="Calibri" panose="020F0502020204030204" pitchFamily="34" charset="0"/>
                <a:cs typeface="Times New Roman" panose="02020603050405020304" pitchFamily="18" charset="0"/>
              </a:rPr>
              <a:t>financial</a:t>
            </a:r>
          </a:p>
          <a:p>
            <a:pPr marL="0" lvl="0" indent="0">
              <a:lnSpc>
                <a:spcPct val="107%"/>
              </a:lnSpc>
              <a:buNone/>
            </a:pPr>
            <a:r>
              <a:rPr lang="en-CA"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FAMILY:</a:t>
            </a:r>
          </a:p>
          <a:p>
            <a:pPr marL="742950" lvl="1" indent="-285750">
              <a:lnSpc>
                <a:spcPct val="107%"/>
              </a:lnSpc>
              <a:buFont typeface="Courier New" panose="02070309020205020404" pitchFamily="49" charset="0"/>
              <a:buChar char="o"/>
            </a:pPr>
            <a:r>
              <a:rPr lang="en-CA" sz="1800" dirty="0">
                <a:effectLst/>
                <a:latin typeface="Calibri" panose="020F0502020204030204" pitchFamily="34" charset="0"/>
                <a:ea typeface="Calibri" panose="020F0502020204030204" pitchFamily="34" charset="0"/>
                <a:cs typeface="Times New Roman" panose="02020603050405020304" pitchFamily="18" charset="0"/>
              </a:rPr>
              <a:t>Supporting family</a:t>
            </a:r>
          </a:p>
          <a:p>
            <a:pPr marL="742950" lvl="1" indent="-285750">
              <a:lnSpc>
                <a:spcPct val="107%"/>
              </a:lnSpc>
              <a:buFont typeface="Courier New" panose="02070309020205020404" pitchFamily="49" charset="0"/>
              <a:buChar char="o"/>
            </a:pPr>
            <a:r>
              <a:rPr lang="en-CA" sz="1800" dirty="0">
                <a:effectLst/>
                <a:latin typeface="Calibri" panose="020F0502020204030204" pitchFamily="34" charset="0"/>
                <a:ea typeface="Calibri" panose="020F0502020204030204" pitchFamily="34" charset="0"/>
                <a:cs typeface="Times New Roman" panose="02020603050405020304" pitchFamily="18" charset="0"/>
              </a:rPr>
              <a:t>Trying to ensure I do not infect my family</a:t>
            </a:r>
          </a:p>
          <a:p>
            <a:pPr marL="0" lvl="0" indent="0">
              <a:lnSpc>
                <a:spcPct val="107%"/>
              </a:lnSpc>
              <a:buNone/>
            </a:pPr>
            <a:r>
              <a:rPr lang="en-CA"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PERSONAL:</a:t>
            </a:r>
          </a:p>
          <a:p>
            <a:pPr marL="742950" lvl="1" indent="-285750">
              <a:lnSpc>
                <a:spcPct val="107%"/>
              </a:lnSpc>
              <a:buFont typeface="Courier New" panose="02070309020205020404" pitchFamily="49" charset="0"/>
              <a:buChar char="o"/>
            </a:pPr>
            <a:r>
              <a:rPr lang="en-CA" sz="1800" dirty="0">
                <a:effectLst/>
                <a:latin typeface="Calibri" panose="020F0502020204030204" pitchFamily="34" charset="0"/>
                <a:ea typeface="Calibri" panose="020F0502020204030204" pitchFamily="34" charset="0"/>
                <a:cs typeface="Times New Roman" panose="02020603050405020304" pitchFamily="18" charset="0"/>
              </a:rPr>
              <a:t>isolation from colleagues, friends</a:t>
            </a:r>
          </a:p>
          <a:p>
            <a:pPr marL="742950" lvl="1" indent="-285750">
              <a:lnSpc>
                <a:spcPct val="107%"/>
              </a:lnSpc>
              <a:buFont typeface="Courier New" panose="02070309020205020404" pitchFamily="49" charset="0"/>
              <a:buChar char="o"/>
            </a:pPr>
            <a:r>
              <a:rPr lang="en-CA" sz="1800" dirty="0">
                <a:effectLst/>
                <a:latin typeface="Calibri" panose="020F0502020204030204" pitchFamily="34" charset="0"/>
                <a:ea typeface="Calibri" panose="020F0502020204030204" pitchFamily="34" charset="0"/>
                <a:cs typeface="Times New Roman" panose="02020603050405020304" pitchFamily="18" charset="0"/>
              </a:rPr>
              <a:t>demand exceeding capacity to deliver on expectations</a:t>
            </a:r>
          </a:p>
          <a:p>
            <a:pPr marL="742950" lvl="1" indent="-285750">
              <a:lnSpc>
                <a:spcPct val="107%"/>
              </a:lnSpc>
              <a:buFont typeface="Courier New" panose="02070309020205020404" pitchFamily="49" charset="0"/>
              <a:buChar char="o"/>
            </a:pPr>
            <a:r>
              <a:rPr lang="en-CA" sz="1800" dirty="0">
                <a:effectLst/>
                <a:latin typeface="Calibri" panose="020F0502020204030204" pitchFamily="34" charset="0"/>
                <a:ea typeface="Calibri" panose="020F0502020204030204" pitchFamily="34" charset="0"/>
                <a:cs typeface="Times New Roman" panose="02020603050405020304" pitchFamily="18" charset="0"/>
              </a:rPr>
              <a:t>looking after myself – high risk of burnout due to always looking after others</a:t>
            </a:r>
          </a:p>
          <a:p>
            <a:pPr marL="742950" lvl="1" indent="-285750">
              <a:lnSpc>
                <a:spcPct val="107%"/>
              </a:lnSpc>
              <a:spcAft>
                <a:spcPts val="800"/>
              </a:spcAft>
              <a:buFont typeface="Courier New" panose="02070309020205020404" pitchFamily="49" charset="0"/>
              <a:buChar char="o"/>
            </a:pPr>
            <a:r>
              <a:rPr lang="en-CA" sz="1800" dirty="0">
                <a:effectLst/>
                <a:latin typeface="Calibri" panose="020F0502020204030204" pitchFamily="34" charset="0"/>
                <a:ea typeface="Calibri" panose="020F0502020204030204" pitchFamily="34" charset="0"/>
                <a:cs typeface="Times New Roman" panose="02020603050405020304" pitchFamily="18" charset="0"/>
              </a:rPr>
              <a:t>challenge of virtual form of communicating</a:t>
            </a:r>
          </a:p>
          <a:p>
            <a:pPr marL="0" lvl="0" indent="0">
              <a:lnSpc>
                <a:spcPct val="110%"/>
              </a:lnSpc>
              <a:spcAft>
                <a:spcPts val="800"/>
              </a:spcAft>
              <a:buNone/>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
              </a:lnSpc>
            </a:pPr>
            <a:endParaRPr lang="en-CA" sz="1100" dirty="0"/>
          </a:p>
        </p:txBody>
      </p:sp>
    </p:spTree>
    <p:extLst>
      <p:ext uri="{BB962C8B-B14F-4D97-AF65-F5344CB8AC3E}">
        <p14:creationId xmlns:p14="http://schemas.microsoft.com/office/powerpoint/2010/main" val="2032085913"/>
      </p:ext>
    </p:extLst>
  </p:cSld>
  <p:clrMapOvr>
    <a:masterClrMapping/>
  </p:clrMapOvr>
</p:sld>
</file>

<file path=ppt/slides/slide11.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
                <a:schemeClr val="accent6"/>
              </a:gs>
              <a:gs pos="100%">
                <a:schemeClr val="accent5">
                  <a:alpha val="72%"/>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
                <a:schemeClr val="accent2"/>
              </a:gs>
            </a:gsLst>
            <a:lin ang="2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
                <a:schemeClr val="accent5">
                  <a:alpha val="35%"/>
                </a:schemeClr>
              </a:gs>
              <a:gs pos="67%">
                <a:schemeClr val="accent4">
                  <a:alpha val="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
                <a:schemeClr val="accent4">
                  <a:lumMod val="20%"/>
                  <a:lumOff val="80%"/>
                  <a:alpha val="0%"/>
                </a:schemeClr>
              </a:gs>
              <a:gs pos="100%">
                <a:schemeClr val="accent6">
                  <a:alpha val="29%"/>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0601507-E3F7-4F9D-A4C8-DC2E369D9FD3}"/>
              </a:ext>
            </a:extLst>
          </p:cNvPr>
          <p:cNvSpPr>
            <a:spLocks noGrp="1"/>
          </p:cNvSpPr>
          <p:nvPr>
            <p:ph type="title"/>
          </p:nvPr>
        </p:nvSpPr>
        <p:spPr>
          <a:xfrm>
            <a:off x="387927" y="1028701"/>
            <a:ext cx="3248863" cy="3020785"/>
          </a:xfrm>
        </p:spPr>
        <p:txBody>
          <a:bodyPr>
            <a:normAutofit/>
          </a:bodyPr>
          <a:lstStyle/>
          <a:p>
            <a:pPr algn="r">
              <a:lnSpc>
                <a:spcPct val="90%"/>
              </a:lnSpc>
            </a:pPr>
            <a:br>
              <a:rPr lang="en-CA" sz="2700" dirty="0">
                <a:solidFill>
                  <a:schemeClr val="bg1"/>
                </a:solidFill>
              </a:rPr>
            </a:br>
            <a:r>
              <a:rPr lang="en-CA" sz="2700" dirty="0">
                <a:solidFill>
                  <a:schemeClr val="bg1"/>
                </a:solidFill>
              </a:rPr>
              <a:t>How concerns affect mind, body, emotions</a:t>
            </a:r>
          </a:p>
        </p:txBody>
      </p:sp>
      <p:sp>
        <p:nvSpPr>
          <p:cNvPr id="3" name="Content Placeholder 2">
            <a:extLst>
              <a:ext uri="{FF2B5EF4-FFF2-40B4-BE49-F238E27FC236}">
                <a16:creationId xmlns:a16="http://schemas.microsoft.com/office/drawing/2014/main" id="{2E72A7ED-253D-4332-B8BA-217BABF52084}"/>
              </a:ext>
            </a:extLst>
          </p:cNvPr>
          <p:cNvSpPr>
            <a:spLocks noGrp="1"/>
          </p:cNvSpPr>
          <p:nvPr>
            <p:ph idx="1"/>
          </p:nvPr>
        </p:nvSpPr>
        <p:spPr>
          <a:xfrm>
            <a:off x="4777409" y="288255"/>
            <a:ext cx="6273972" cy="6281057"/>
          </a:xfrm>
        </p:spPr>
        <p:txBody>
          <a:bodyPr>
            <a:normAutofit/>
          </a:bodyPr>
          <a:lstStyle/>
          <a:p>
            <a:pPr marL="342900" indent="-342900">
              <a:lnSpc>
                <a:spcPct val="110%"/>
              </a:lnSpc>
              <a:spcAft>
                <a:spcPts val="800"/>
              </a:spcAft>
              <a:buFont typeface="Wingdings" panose="05000000000000000000" pitchFamily="2" charset="2"/>
              <a:buChar char=""/>
            </a:pPr>
            <a:endParaRPr lang="en-CA" sz="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
              </a:lnSpc>
              <a:buNone/>
            </a:pPr>
            <a:endParaRPr lang="en-CA" sz="500" dirty="0"/>
          </a:p>
        </p:txBody>
      </p:sp>
      <p:graphicFrame>
        <p:nvGraphicFramePr>
          <p:cNvPr id="4" name="Table 4">
            <a:extLst>
              <a:ext uri="{FF2B5EF4-FFF2-40B4-BE49-F238E27FC236}">
                <a16:creationId xmlns:a16="http://schemas.microsoft.com/office/drawing/2014/main" id="{4EB49B7D-AD5C-47D3-A373-DF444327E699}"/>
              </a:ext>
            </a:extLst>
          </p:cNvPr>
          <p:cNvGraphicFramePr>
            <a:graphicFrameLocks noGrp="1"/>
          </p:cNvGraphicFramePr>
          <p:nvPr>
            <p:extLst>
              <p:ext uri="{D42A27DB-BD31-4B8C-83A1-F6EECF244321}">
                <p14:modId xmlns:p14="http://schemas.microsoft.com/office/powerpoint/2010/main" val="3046873295"/>
              </p:ext>
            </p:extLst>
          </p:nvPr>
        </p:nvGraphicFramePr>
        <p:xfrm>
          <a:off x="4044954" y="-1"/>
          <a:ext cx="8135028" cy="6858002"/>
        </p:xfrm>
        <a:graphic>
          <a:graphicData uri="http://purl.oclc.org/ooxml/drawingml/table">
            <a:tbl>
              <a:tblPr firstRow="1" bandRow="1">
                <a:tableStyleId>{5C22544A-7EE6-4342-B048-85BDC9FD1C3A}</a:tableStyleId>
              </a:tblPr>
              <a:tblGrid>
                <a:gridCol w="4048478">
                  <a:extLst>
                    <a:ext uri="{9D8B030D-6E8A-4147-A177-3AD203B41FA5}">
                      <a16:colId xmlns:a16="http://schemas.microsoft.com/office/drawing/2014/main" val="4191348299"/>
                    </a:ext>
                  </a:extLst>
                </a:gridCol>
                <a:gridCol w="4086550">
                  <a:extLst>
                    <a:ext uri="{9D8B030D-6E8A-4147-A177-3AD203B41FA5}">
                      <a16:colId xmlns:a16="http://schemas.microsoft.com/office/drawing/2014/main" val="2346025645"/>
                    </a:ext>
                  </a:extLst>
                </a:gridCol>
              </a:tblGrid>
              <a:tr h="6858002">
                <a:tc>
                  <a:txBody>
                    <a:bodyPr/>
                    <a:lstStyle/>
                    <a:p>
                      <a:pPr marL="0" indent="0">
                        <a:lnSpc>
                          <a:spcPct val="110%"/>
                        </a:lnSpc>
                        <a:spcAft>
                          <a:spcPts val="0"/>
                        </a:spcAft>
                        <a:buNone/>
                      </a:pPr>
                      <a:r>
                        <a:rPr lang="en-CA" sz="2000" u="sng" dirty="0">
                          <a:effectLst/>
                          <a:latin typeface="Calibri" panose="020F0502020204030204" pitchFamily="34" charset="0"/>
                          <a:ea typeface="Calibri" panose="020F0502020204030204" pitchFamily="34" charset="0"/>
                          <a:cs typeface="Times New Roman" panose="02020603050405020304" pitchFamily="18" charset="0"/>
                        </a:rPr>
                        <a:t>MENTAL-EMOTIONAL</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
                        </a:lnSpc>
                        <a:spcAft>
                          <a:spcPts val="0"/>
                        </a:spcAft>
                        <a:buFont typeface="Wingdings" panose="05000000000000000000" pitchFamily="2" charset="2"/>
                        <a:buChar char=""/>
                      </a:pPr>
                      <a:r>
                        <a:rPr lang="en-US" sz="20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Ruminating, obsessing about the pandemic and its effects (stakeholder engagement and fundraising, where I go)  x 4</a:t>
                      </a:r>
                    </a:p>
                    <a:p>
                      <a:pPr marL="342900" lvl="0" indent="-342900">
                        <a:lnSpc>
                          <a:spcPct val="110%"/>
                        </a:lnSpc>
                        <a:spcAft>
                          <a:spcPts val="0"/>
                        </a:spcAft>
                        <a:buFont typeface="Wingdings" panose="05000000000000000000" pitchFamily="2" charset="2"/>
                        <a:buChar char=""/>
                      </a:pPr>
                      <a:r>
                        <a:rPr lang="en-US" sz="20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Tired at end of day and difficult to relax/shut down at home; fatigue/exhaustion  x 3</a:t>
                      </a:r>
                    </a:p>
                    <a:p>
                      <a:pPr marL="342900" lvl="0" indent="-342900">
                        <a:lnSpc>
                          <a:spcPct val="110%"/>
                        </a:lnSpc>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Difficulty focusing and desire for work</a:t>
                      </a:r>
                    </a:p>
                    <a:p>
                      <a:pPr marL="342900" lvl="0" indent="-342900">
                        <a:lnSpc>
                          <a:spcPct val="110%"/>
                        </a:lnSpc>
                        <a:spcAft>
                          <a:spcPts val="0"/>
                        </a:spcAft>
                        <a:buFont typeface="Wingdings" panose="05000000000000000000" pitchFamily="2" charset="2"/>
                        <a:buChar char=""/>
                      </a:pPr>
                      <a:r>
                        <a:rPr lang="en-US" sz="20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Low frustration tolerance for people’s fears after months of trying to reassure/support  x 3</a:t>
                      </a:r>
                    </a:p>
                    <a:p>
                      <a:pPr marL="342900" lvl="0" indent="-342900">
                        <a:lnSpc>
                          <a:spcPct val="110%"/>
                        </a:lnSpc>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Struggling with emotions</a:t>
                      </a:r>
                    </a:p>
                    <a:p>
                      <a:pPr marL="342900" lvl="0" indent="-342900">
                        <a:lnSpc>
                          <a:spcPct val="110%"/>
                        </a:lnSpc>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Feeling of overwhelming responsibility </a:t>
                      </a:r>
                    </a:p>
                    <a:p>
                      <a:pPr marL="342900" lvl="0" indent="-342900">
                        <a:lnSpc>
                          <a:spcPct val="110%"/>
                        </a:lnSpc>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Fighting desire to just quit</a:t>
                      </a:r>
                    </a:p>
                    <a:p>
                      <a:pPr marL="342900" lvl="0" indent="-342900">
                        <a:lnSpc>
                          <a:spcPct val="110%"/>
                        </a:lnSpc>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Moody</a:t>
                      </a:r>
                    </a:p>
                    <a:p>
                      <a:pPr marL="342900" lvl="0" indent="-342900">
                        <a:lnSpc>
                          <a:spcPct val="110%"/>
                        </a:lnSpc>
                        <a:spcAft>
                          <a:spcPts val="0"/>
                        </a:spcAft>
                        <a:buFont typeface="Wingdings" panose="05000000000000000000" pitchFamily="2" charset="2"/>
                        <a:buChar char=""/>
                      </a:pPr>
                      <a:r>
                        <a:rPr lang="en-US" sz="20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Stressful  x 2</a:t>
                      </a:r>
                    </a:p>
                    <a:p>
                      <a:endParaRPr lang="en-CA" dirty="0"/>
                    </a:p>
                  </a:txBody>
                  <a:tcPr/>
                </a:tc>
                <a:tc>
                  <a:txBody>
                    <a:bodyPr/>
                    <a:lstStyle/>
                    <a:p>
                      <a:pPr>
                        <a:lnSpc>
                          <a:spcPct val="110%"/>
                        </a:lnSpc>
                        <a:spcAft>
                          <a:spcPts val="0"/>
                        </a:spcAft>
                      </a:pPr>
                      <a:endParaRPr lang="en-CA" sz="20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
                        </a:lnSpc>
                        <a:spcAft>
                          <a:spcPts val="0"/>
                        </a:spcAft>
                      </a:pPr>
                      <a:r>
                        <a:rPr lang="en-CA" sz="2000" u="sng" dirty="0">
                          <a:effectLst/>
                          <a:latin typeface="Calibri" panose="020F0502020204030204" pitchFamily="34" charset="0"/>
                          <a:ea typeface="Calibri" panose="020F0502020204030204" pitchFamily="34" charset="0"/>
                          <a:cs typeface="Times New Roman" panose="02020603050405020304" pitchFamily="18" charset="0"/>
                        </a:rPr>
                        <a:t>PHYSICAL</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
                        </a:lnSpc>
                        <a:spcAft>
                          <a:spcPts val="0"/>
                        </a:spcAft>
                        <a:buFont typeface="Wingdings" panose="05000000000000000000" pitchFamily="2" charset="2"/>
                        <a:buChar char=""/>
                      </a:pPr>
                      <a:r>
                        <a:rPr lang="en-US" sz="20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Difficulty sleeping  x 3</a:t>
                      </a:r>
                    </a:p>
                    <a:p>
                      <a:pPr marL="342900" lvl="0" indent="-342900">
                        <a:lnSpc>
                          <a:spcPct val="110%"/>
                        </a:lnSpc>
                        <a:spcAft>
                          <a:spcPts val="0"/>
                        </a:spcAft>
                        <a:buFont typeface="Wingdings" panose="05000000000000000000" pitchFamily="2" charset="2"/>
                        <a:buChar char=""/>
                      </a:pPr>
                      <a:r>
                        <a:rPr lang="en-US" sz="20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More physical tension in my body, difficulty concentrating, headaches, aches/pains, TMJ, sore neck, carpel tunnel  x 2</a:t>
                      </a:r>
                    </a:p>
                    <a:p>
                      <a:pPr marL="342900" lvl="0" indent="-342900">
                        <a:lnSpc>
                          <a:spcPct val="110%"/>
                        </a:lnSpc>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Lack of exercise</a:t>
                      </a:r>
                    </a:p>
                    <a:p>
                      <a:pPr marL="342900" lvl="0" indent="-342900">
                        <a:lnSpc>
                          <a:spcPct val="110%"/>
                        </a:lnSpc>
                        <a:spcAft>
                          <a:spcPts val="0"/>
                        </a:spcAft>
                        <a:buFont typeface="Wingdings" panose="05000000000000000000" pitchFamily="2" charset="2"/>
                        <a:buChar char=""/>
                      </a:pPr>
                      <a:r>
                        <a:rPr lang="en-US" sz="20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Weight gain/overeating x 2</a:t>
                      </a:r>
                    </a:p>
                    <a:p>
                      <a:pPr marL="342900" lvl="0" indent="-342900">
                        <a:lnSpc>
                          <a:spcPct val="110%"/>
                        </a:lnSpc>
                        <a:spcAft>
                          <a:spcPts val="0"/>
                        </a:spcAft>
                        <a:buFont typeface="Wingdings" panose="05000000000000000000" pitchFamily="2" charset="2"/>
                        <a:buChar char=""/>
                      </a:pPr>
                      <a:endParaRPr lang="en-US" sz="20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
                        </a:lnSpc>
                        <a:spcAft>
                          <a:spcPts val="0"/>
                        </a:spcAft>
                        <a:buFont typeface="Wingdings" panose="05000000000000000000" pitchFamily="2" charset="2"/>
                        <a:buChar char=""/>
                      </a:pPr>
                      <a:endParaRPr lang="en-US" sz="20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0%"/>
                        </a:lnSpc>
                        <a:spcAft>
                          <a:spcPts val="0"/>
                        </a:spcAft>
                        <a:buFont typeface="Wingdings" panose="05000000000000000000" pitchFamily="2" charset="2"/>
                        <a:buNone/>
                      </a:pPr>
                      <a:r>
                        <a:rPr lang="en-US" sz="2000" u="sng" dirty="0">
                          <a:effectLst/>
                          <a:latin typeface="Calibri" panose="020F0502020204030204" pitchFamily="34" charset="0"/>
                          <a:ea typeface="Calibri" panose="020F0502020204030204" pitchFamily="34" charset="0"/>
                          <a:cs typeface="Times New Roman" panose="02020603050405020304" pitchFamily="18" charset="0"/>
                        </a:rPr>
                        <a:t>OTHER</a:t>
                      </a:r>
                    </a:p>
                    <a:p>
                      <a:pPr marL="342900" lvl="0" indent="-342900">
                        <a:lnSpc>
                          <a:spcPct val="110%"/>
                        </a:lnSpc>
                        <a:spcAft>
                          <a:spcPts val="0"/>
                        </a:spcAft>
                        <a:buFont typeface="Wingdings" panose="05000000000000000000" pitchFamily="2" charset="2"/>
                        <a:buChar char="ü"/>
                      </a:pPr>
                      <a:r>
                        <a:rPr lang="en-US" sz="2000" b="1" dirty="0">
                          <a:effectLst/>
                          <a:latin typeface="Calibri" panose="020F0502020204030204" pitchFamily="34" charset="0"/>
                          <a:ea typeface="Calibri" panose="020F0502020204030204" pitchFamily="34" charset="0"/>
                          <a:cs typeface="Times New Roman" panose="02020603050405020304" pitchFamily="18" charset="0"/>
                        </a:rPr>
                        <a:t>Difficulty taking care of self</a:t>
                      </a:r>
                    </a:p>
                    <a:p>
                      <a:pPr marL="342900" lvl="0" indent="-342900">
                        <a:lnSpc>
                          <a:spcPct val="110%"/>
                        </a:lnSpc>
                        <a:spcAft>
                          <a:spcPts val="0"/>
                        </a:spcAft>
                        <a:buFont typeface="Wingdings" panose="05000000000000000000" pitchFamily="2" charset="2"/>
                        <a:buChar char="ü"/>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Less family time</a:t>
                      </a:r>
                    </a:p>
                    <a:p>
                      <a:pPr marL="342900" lvl="0" indent="-342900">
                        <a:lnSpc>
                          <a:spcPct val="110%"/>
                        </a:lnSpc>
                        <a:spcAft>
                          <a:spcPts val="0"/>
                        </a:spcAft>
                        <a:buFont typeface="Wingdings" panose="05000000000000000000" pitchFamily="2" charset="2"/>
                        <a:buChar char="ü"/>
                      </a:pPr>
                      <a:r>
                        <a:rPr lang="en-US" sz="2000" b="1" dirty="0">
                          <a:effectLst/>
                          <a:latin typeface="Calibri" panose="020F0502020204030204" pitchFamily="34" charset="0"/>
                          <a:ea typeface="Calibri" panose="020F0502020204030204" pitchFamily="34" charset="0"/>
                          <a:cs typeface="Times New Roman" panose="02020603050405020304" pitchFamily="18" charset="0"/>
                        </a:rPr>
                        <a:t>Exciting because of thinking outside the box</a:t>
                      </a:r>
                    </a:p>
                    <a:p>
                      <a:pPr marL="342900" lvl="0" indent="-342900">
                        <a:lnSpc>
                          <a:spcPct val="110%"/>
                        </a:lnSpc>
                        <a:spcAft>
                          <a:spcPts val="0"/>
                        </a:spcAft>
                        <a:buFont typeface="Wingdings" panose="05000000000000000000" pitchFamily="2" charset="2"/>
                        <a:buChar char="ü"/>
                      </a:pP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0%"/>
                        </a:lnSpc>
                        <a:spcAft>
                          <a:spcPts val="0"/>
                        </a:spcAft>
                        <a:buFont typeface="Wingdings" panose="05000000000000000000" pitchFamily="2" charset="2"/>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txBody>
                  <a:tcPr/>
                </a:tc>
                <a:extLst>
                  <a:ext uri="{0D108BD9-81ED-4DB2-BD59-A6C34878D82A}">
                    <a16:rowId xmlns:a16="http://schemas.microsoft.com/office/drawing/2014/main" val="382380533"/>
                  </a:ext>
                </a:extLst>
              </a:tr>
            </a:tbl>
          </a:graphicData>
        </a:graphic>
      </p:graphicFrame>
    </p:spTree>
    <p:extLst>
      <p:ext uri="{BB962C8B-B14F-4D97-AF65-F5344CB8AC3E}">
        <p14:creationId xmlns:p14="http://schemas.microsoft.com/office/powerpoint/2010/main" val="831100990"/>
      </p:ext>
    </p:extLst>
  </p:cSld>
  <p:clrMapOvr>
    <a:masterClrMapping/>
  </p:clrMapOvr>
</p:sld>
</file>

<file path=ppt/slides/slide12.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
                </a:schemeClr>
              </a:gs>
              <a:gs pos="100%">
                <a:schemeClr val="accent6"/>
              </a:gs>
            </a:gsLst>
            <a:lin ang="15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
                <a:schemeClr val="accent2">
                  <a:alpha val="0%"/>
                </a:schemeClr>
              </a:gs>
              <a:gs pos="99%">
                <a:schemeClr val="accent2"/>
              </a:gs>
            </a:gsLst>
            <a:lin ang="18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
                <a:schemeClr val="accent4">
                  <a:alpha val="0%"/>
                </a:schemeClr>
              </a:gs>
              <a:gs pos="99%">
                <a:schemeClr val="accent6">
                  <a:alpha val="33%"/>
                </a:schemeClr>
              </a:gs>
            </a:gsLst>
            <a:lin ang="15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
                </a:schemeClr>
              </a:gs>
              <a:gs pos="99%">
                <a:schemeClr val="accent5">
                  <a:alpha val="0%"/>
                </a:schemeClr>
              </a:gs>
            </a:gsLst>
            <a:lin ang="19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
                </a:schemeClr>
              </a:gs>
              <a:gs pos="99%">
                <a:schemeClr val="accent5">
                  <a:alpha val="0%"/>
                </a:schemeClr>
              </a:gs>
            </a:gsLst>
            <a:lin ang="20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3D1A33-9A2F-453C-A153-924352F4AC81}"/>
              </a:ext>
            </a:extLst>
          </p:cNvPr>
          <p:cNvSpPr>
            <a:spLocks noGrp="1"/>
          </p:cNvSpPr>
          <p:nvPr>
            <p:ph type="title"/>
          </p:nvPr>
        </p:nvSpPr>
        <p:spPr>
          <a:xfrm>
            <a:off x="1157084" y="374427"/>
            <a:ext cx="10374517" cy="971512"/>
          </a:xfrm>
        </p:spPr>
        <p:txBody>
          <a:bodyPr anchor="ctr">
            <a:normAutofit/>
          </a:bodyPr>
          <a:lstStyle/>
          <a:p>
            <a:pPr>
              <a:lnSpc>
                <a:spcPct val="90%"/>
              </a:lnSpc>
            </a:pPr>
            <a:br>
              <a:rPr lang="en-CA" sz="3200" dirty="0">
                <a:solidFill>
                  <a:schemeClr val="bg1"/>
                </a:solidFill>
              </a:rPr>
            </a:br>
            <a:r>
              <a:rPr lang="en-CA" sz="3200" dirty="0">
                <a:solidFill>
                  <a:schemeClr val="bg1"/>
                </a:solidFill>
              </a:rPr>
              <a:t>top emotions you are feeling</a:t>
            </a:r>
          </a:p>
        </p:txBody>
      </p:sp>
      <p:graphicFrame>
        <p:nvGraphicFramePr>
          <p:cNvPr id="5" name="Content Placeholder 2">
            <a:extLst>
              <a:ext uri="{FF2B5EF4-FFF2-40B4-BE49-F238E27FC236}">
                <a16:creationId xmlns:a16="http://schemas.microsoft.com/office/drawing/2014/main" id="{D618154C-1182-4F8A-AF6F-3C3596699BA2}"/>
              </a:ext>
            </a:extLst>
          </p:cNvPr>
          <p:cNvGraphicFramePr>
            <a:graphicFrameLocks noGrp="1"/>
          </p:cNvGraphicFramePr>
          <p:nvPr>
            <p:ph idx="1"/>
            <p:extLst>
              <p:ext uri="{D42A27DB-BD31-4B8C-83A1-F6EECF244321}">
                <p14:modId xmlns:p14="http://schemas.microsoft.com/office/powerpoint/2010/main" val="3853632832"/>
              </p:ext>
            </p:extLst>
          </p:nvPr>
        </p:nvGraphicFramePr>
        <p:xfrm>
          <a:off x="579474" y="2062715"/>
          <a:ext cx="11033029" cy="4189229"/>
        </p:xfrm>
        <a:graphic>
          <a:graphicData uri="http://purl.oclc.org/ooxml/drawingml/diagram">
            <dgm:relIds xmlns:dgm="http://purl.oclc.org/ooxml/drawingml/diagram" xmlns:r="http://purl.oclc.org/ooxml/officeDocument/relationships" r:dm="rId2" r:lo="rId3" r:qs="rId4" r:cs="rId5"/>
          </a:graphicData>
        </a:graphic>
      </p:graphicFrame>
    </p:spTree>
    <p:extLst>
      <p:ext uri="{BB962C8B-B14F-4D97-AF65-F5344CB8AC3E}">
        <p14:creationId xmlns:p14="http://schemas.microsoft.com/office/powerpoint/2010/main" val="1205217860"/>
      </p:ext>
    </p:extLst>
  </p:cSld>
  <p:clrMapOvr>
    <a:masterClrMapping/>
  </p:clrMapOvr>
</p:sld>
</file>

<file path=ppt/slides/slide13.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
                <a:schemeClr val="accent6"/>
              </a:gs>
              <a:gs pos="100%">
                <a:schemeClr val="accent5">
                  <a:alpha val="72%"/>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
                <a:schemeClr val="accent2"/>
              </a:gs>
            </a:gsLst>
            <a:lin ang="2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
                <a:schemeClr val="accent5">
                  <a:alpha val="35%"/>
                </a:schemeClr>
              </a:gs>
              <a:gs pos="67%">
                <a:schemeClr val="accent4">
                  <a:alpha val="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
                <a:schemeClr val="accent4">
                  <a:lumMod val="20%"/>
                  <a:lumOff val="80%"/>
                  <a:alpha val="0%"/>
                </a:schemeClr>
              </a:gs>
              <a:gs pos="100%">
                <a:schemeClr val="accent6">
                  <a:alpha val="29%"/>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D8A0E32-B466-4459-BF58-BC35F9DC24A7}"/>
              </a:ext>
            </a:extLst>
          </p:cNvPr>
          <p:cNvSpPr>
            <a:spLocks noGrp="1"/>
          </p:cNvSpPr>
          <p:nvPr>
            <p:ph type="title"/>
          </p:nvPr>
        </p:nvSpPr>
        <p:spPr>
          <a:xfrm>
            <a:off x="387927" y="1028701"/>
            <a:ext cx="3248863" cy="3020785"/>
          </a:xfrm>
        </p:spPr>
        <p:txBody>
          <a:bodyPr>
            <a:normAutofit/>
          </a:bodyPr>
          <a:lstStyle/>
          <a:p>
            <a:pPr algn="r"/>
            <a:r>
              <a:rPr lang="en-CA" sz="3000">
                <a:solidFill>
                  <a:schemeClr val="bg1"/>
                </a:solidFill>
              </a:rPr>
              <a:t>Your coping strategies</a:t>
            </a:r>
          </a:p>
        </p:txBody>
      </p:sp>
      <p:sp>
        <p:nvSpPr>
          <p:cNvPr id="3" name="Content Placeholder 2">
            <a:extLst>
              <a:ext uri="{FF2B5EF4-FFF2-40B4-BE49-F238E27FC236}">
                <a16:creationId xmlns:a16="http://schemas.microsoft.com/office/drawing/2014/main" id="{D733535F-033E-4BC8-8CA8-89289B0FAD1B}"/>
              </a:ext>
            </a:extLst>
          </p:cNvPr>
          <p:cNvSpPr>
            <a:spLocks noGrp="1"/>
          </p:cNvSpPr>
          <p:nvPr>
            <p:ph idx="1"/>
          </p:nvPr>
        </p:nvSpPr>
        <p:spPr>
          <a:xfrm>
            <a:off x="4777409" y="1028702"/>
            <a:ext cx="6273972" cy="4843462"/>
          </a:xfrm>
        </p:spPr>
        <p:txBody>
          <a:bodyPr>
            <a:normAutofit fontScale="62.5%" lnSpcReduction="20%"/>
          </a:bodyPr>
          <a:lstStyle/>
          <a:p>
            <a:pPr>
              <a:lnSpc>
                <a:spcPct val="110%"/>
              </a:lnSpc>
              <a:spcAft>
                <a:spcPts val="0"/>
              </a:spcAft>
            </a:pPr>
            <a:r>
              <a:rPr lang="en-CA" sz="5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0%"/>
              </a:lnSpc>
              <a:spcAft>
                <a:spcPts val="0"/>
              </a:spcAft>
            </a:pPr>
            <a:endParaRPr lang="en-CA" sz="500" dirty="0">
              <a:latin typeface="Calibri" panose="020F0502020204030204" pitchFamily="34" charset="0"/>
              <a:ea typeface="Calibri" panose="020F0502020204030204" pitchFamily="34" charset="0"/>
              <a:cs typeface="Times New Roman" panose="02020603050405020304" pitchFamily="18" charset="0"/>
            </a:endParaRPr>
          </a:p>
          <a:p>
            <a:pPr>
              <a:lnSpc>
                <a:spcPct val="110%"/>
              </a:lnSpc>
              <a:spcAft>
                <a:spcPts val="0"/>
              </a:spcAft>
            </a:pPr>
            <a:endParaRPr lang="en-CA"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
              </a:lnSpc>
              <a:spcAft>
                <a:spcPts val="0"/>
              </a:spcAft>
            </a:pPr>
            <a:endParaRPr lang="en-CA" sz="500" dirty="0">
              <a:latin typeface="Calibri" panose="020F0502020204030204" pitchFamily="34" charset="0"/>
              <a:ea typeface="Calibri" panose="020F0502020204030204" pitchFamily="34" charset="0"/>
              <a:cs typeface="Times New Roman" panose="02020603050405020304" pitchFamily="18" charset="0"/>
            </a:endParaRPr>
          </a:p>
          <a:p>
            <a:pPr>
              <a:lnSpc>
                <a:spcPct val="110%"/>
              </a:lnSpc>
              <a:spcAft>
                <a:spcPts val="0"/>
              </a:spcAft>
            </a:pPr>
            <a:endParaRPr lang="en-CA"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
              </a:lnSpc>
              <a:spcAft>
                <a:spcPts val="0"/>
              </a:spcAft>
            </a:pPr>
            <a:endParaRPr lang="en-CA" sz="500" dirty="0">
              <a:latin typeface="Calibri" panose="020F0502020204030204" pitchFamily="34" charset="0"/>
              <a:ea typeface="Calibri" panose="020F0502020204030204" pitchFamily="34" charset="0"/>
              <a:cs typeface="Times New Roman" panose="02020603050405020304" pitchFamily="18" charset="0"/>
            </a:endParaRPr>
          </a:p>
          <a:p>
            <a:pPr>
              <a:lnSpc>
                <a:spcPct val="110%"/>
              </a:lnSpc>
              <a:spcAft>
                <a:spcPts val="0"/>
              </a:spcAft>
            </a:pPr>
            <a:endParaRPr lang="en-CA"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
              </a:lnSpc>
              <a:spcAft>
                <a:spcPts val="0"/>
              </a:spcAft>
            </a:pPr>
            <a:endParaRPr lang="en-CA" sz="500" dirty="0">
              <a:latin typeface="Calibri" panose="020F0502020204030204" pitchFamily="34" charset="0"/>
              <a:ea typeface="Calibri" panose="020F0502020204030204" pitchFamily="34" charset="0"/>
              <a:cs typeface="Times New Roman" panose="02020603050405020304" pitchFamily="18" charset="0"/>
            </a:endParaRPr>
          </a:p>
          <a:p>
            <a:pPr>
              <a:lnSpc>
                <a:spcPct val="110%"/>
              </a:lnSpc>
              <a:spcAft>
                <a:spcPts val="0"/>
              </a:spcAft>
            </a:pPr>
            <a:endParaRPr lang="en-CA"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
              </a:lnSpc>
              <a:spcAft>
                <a:spcPts val="0"/>
              </a:spcAft>
            </a:pPr>
            <a:endParaRPr lang="en-CA" sz="500" dirty="0">
              <a:latin typeface="Calibri" panose="020F0502020204030204" pitchFamily="34" charset="0"/>
              <a:ea typeface="Calibri" panose="020F0502020204030204" pitchFamily="34" charset="0"/>
              <a:cs typeface="Times New Roman" panose="02020603050405020304" pitchFamily="18" charset="0"/>
            </a:endParaRPr>
          </a:p>
          <a:p>
            <a:pPr>
              <a:lnSpc>
                <a:spcPct val="110%"/>
              </a:lnSpc>
              <a:spcAft>
                <a:spcPts val="0"/>
              </a:spcAft>
            </a:pPr>
            <a:endParaRPr lang="en-CA"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
              </a:lnSpc>
              <a:spcAft>
                <a:spcPts val="0"/>
              </a:spcAft>
            </a:pPr>
            <a:endParaRPr lang="en-CA" sz="500" dirty="0">
              <a:latin typeface="Calibri" panose="020F0502020204030204" pitchFamily="34" charset="0"/>
              <a:ea typeface="Calibri" panose="020F0502020204030204" pitchFamily="34" charset="0"/>
              <a:cs typeface="Times New Roman" panose="02020603050405020304" pitchFamily="18" charset="0"/>
            </a:endParaRPr>
          </a:p>
          <a:p>
            <a:pPr>
              <a:lnSpc>
                <a:spcPct val="110%"/>
              </a:lnSpc>
              <a:spcAft>
                <a:spcPts val="0"/>
              </a:spcAft>
            </a:pPr>
            <a:endParaRPr lang="en-CA"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
              </a:lnSpc>
              <a:spcAft>
                <a:spcPts val="0"/>
              </a:spcAft>
            </a:pPr>
            <a:endParaRPr lang="en-CA" sz="500" dirty="0">
              <a:latin typeface="Calibri" panose="020F0502020204030204" pitchFamily="34" charset="0"/>
              <a:ea typeface="Calibri" panose="020F0502020204030204" pitchFamily="34" charset="0"/>
              <a:cs typeface="Times New Roman" panose="02020603050405020304" pitchFamily="18" charset="0"/>
            </a:endParaRPr>
          </a:p>
          <a:p>
            <a:pPr>
              <a:lnSpc>
                <a:spcPct val="110%"/>
              </a:lnSpc>
              <a:spcAft>
                <a:spcPts val="0"/>
              </a:spcAft>
            </a:pPr>
            <a:endParaRPr lang="en-CA"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
              </a:lnSpc>
              <a:spcAft>
                <a:spcPts val="0"/>
              </a:spcAft>
            </a:pPr>
            <a:endParaRPr lang="en-CA" sz="500" dirty="0">
              <a:latin typeface="Calibri" panose="020F0502020204030204" pitchFamily="34" charset="0"/>
              <a:ea typeface="Calibri" panose="020F0502020204030204" pitchFamily="34" charset="0"/>
              <a:cs typeface="Times New Roman" panose="02020603050405020304" pitchFamily="18" charset="0"/>
            </a:endParaRPr>
          </a:p>
          <a:p>
            <a:pPr>
              <a:lnSpc>
                <a:spcPct val="110%"/>
              </a:lnSpc>
              <a:spcAft>
                <a:spcPts val="0"/>
              </a:spcAft>
            </a:pPr>
            <a:endParaRPr lang="en-CA"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
              </a:lnSpc>
              <a:spcAft>
                <a:spcPts val="0"/>
              </a:spcAft>
            </a:pPr>
            <a:endParaRPr lang="en-CA" sz="500" dirty="0">
              <a:latin typeface="Calibri" panose="020F0502020204030204" pitchFamily="34" charset="0"/>
              <a:ea typeface="Calibri" panose="020F0502020204030204" pitchFamily="34" charset="0"/>
              <a:cs typeface="Times New Roman" panose="02020603050405020304" pitchFamily="18" charset="0"/>
            </a:endParaRPr>
          </a:p>
          <a:p>
            <a:pPr>
              <a:lnSpc>
                <a:spcPct val="110%"/>
              </a:lnSpc>
              <a:spcAft>
                <a:spcPts val="0"/>
              </a:spcAft>
            </a:pPr>
            <a:endParaRPr lang="en-CA"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
              </a:lnSpc>
              <a:spcAft>
                <a:spcPts val="0"/>
              </a:spcAft>
            </a:pPr>
            <a:endParaRPr lang="en-CA" sz="500" dirty="0">
              <a:latin typeface="Calibri" panose="020F0502020204030204" pitchFamily="34" charset="0"/>
              <a:ea typeface="Calibri" panose="020F0502020204030204" pitchFamily="34" charset="0"/>
              <a:cs typeface="Times New Roman" panose="02020603050405020304" pitchFamily="18" charset="0"/>
            </a:endParaRPr>
          </a:p>
          <a:p>
            <a:pPr>
              <a:lnSpc>
                <a:spcPct val="110%"/>
              </a:lnSpc>
              <a:spcAft>
                <a:spcPts val="0"/>
              </a:spcAft>
            </a:pPr>
            <a:endParaRPr lang="en-CA"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
              </a:lnSpc>
              <a:spcAft>
                <a:spcPts val="800"/>
              </a:spcAft>
            </a:pPr>
            <a:r>
              <a:rPr lang="en-CA" sz="5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0%"/>
              </a:lnSpc>
              <a:spcAft>
                <a:spcPts val="800"/>
              </a:spcAft>
            </a:pPr>
            <a:r>
              <a:rPr lang="en-CA" sz="500" u="sng" dirty="0">
                <a:effectLst/>
                <a:latin typeface="Calibri" panose="020F0502020204030204" pitchFamily="34" charset="0"/>
                <a:ea typeface="Calibri" panose="020F0502020204030204" pitchFamily="34" charset="0"/>
                <a:cs typeface="Times New Roman" panose="02020603050405020304" pitchFamily="18" charset="0"/>
              </a:rPr>
              <a:t>OTHER</a:t>
            </a:r>
            <a:endParaRPr lang="en-CA" sz="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
              </a:lnSpc>
              <a:spcAft>
                <a:spcPts val="0"/>
              </a:spcAft>
              <a:buFont typeface="Wingdings" panose="05000000000000000000" pitchFamily="2" charset="2"/>
              <a:buChar char=""/>
            </a:pPr>
            <a:r>
              <a:rPr lang="en-CA" sz="500" dirty="0">
                <a:effectLst/>
                <a:latin typeface="Calibri" panose="020F0502020204030204" pitchFamily="34" charset="0"/>
                <a:ea typeface="Calibri" panose="020F0502020204030204" pitchFamily="34" charset="0"/>
                <a:cs typeface="Times New Roman" panose="02020603050405020304" pitchFamily="18" charset="0"/>
              </a:rPr>
              <a:t>Working more and noting hours (ineffective).</a:t>
            </a:r>
          </a:p>
          <a:p>
            <a:pPr>
              <a:lnSpc>
                <a:spcPct val="110%"/>
              </a:lnSpc>
              <a:spcAft>
                <a:spcPts val="800"/>
              </a:spcAft>
            </a:pPr>
            <a:r>
              <a:rPr lang="en-CA" sz="500" u="sng" dirty="0">
                <a:effectLst/>
                <a:latin typeface="Calibri" panose="020F0502020204030204" pitchFamily="34" charset="0"/>
                <a:ea typeface="Calibri" panose="020F0502020204030204" pitchFamily="34" charset="0"/>
                <a:cs typeface="Times New Roman" panose="02020603050405020304" pitchFamily="18" charset="0"/>
              </a:rPr>
              <a:t>NONE</a:t>
            </a:r>
            <a:endParaRPr lang="en-CA" sz="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
              </a:lnSpc>
            </a:pPr>
            <a:r>
              <a:rPr lang="en-CA" sz="500" b="1" dirty="0">
                <a:effectLst/>
                <a:latin typeface="Calibri" panose="020F0502020204030204" pitchFamily="34" charset="0"/>
                <a:ea typeface="Calibri" panose="020F0502020204030204" pitchFamily="34" charset="0"/>
                <a:cs typeface="Times New Roman" panose="02020603050405020304" pitchFamily="18" charset="0"/>
              </a:rPr>
              <a:t>X 2</a:t>
            </a:r>
            <a:endParaRPr lang="en-CA" sz="500" dirty="0"/>
          </a:p>
          <a:p>
            <a:pPr>
              <a:lnSpc>
                <a:spcPct val="110%"/>
              </a:lnSpc>
              <a:spcAft>
                <a:spcPts val="0"/>
              </a:spcAft>
            </a:pPr>
            <a:endParaRPr lang="en-CA" sz="5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1D688DCE-528E-470B-A862-8792E799F672}"/>
              </a:ext>
            </a:extLst>
          </p:cNvPr>
          <p:cNvGraphicFramePr>
            <a:graphicFrameLocks noGrp="1"/>
          </p:cNvGraphicFramePr>
          <p:nvPr>
            <p:extLst>
              <p:ext uri="{D42A27DB-BD31-4B8C-83A1-F6EECF244321}">
                <p14:modId xmlns:p14="http://schemas.microsoft.com/office/powerpoint/2010/main" val="3709378826"/>
              </p:ext>
            </p:extLst>
          </p:nvPr>
        </p:nvGraphicFramePr>
        <p:xfrm>
          <a:off x="4023953" y="707074"/>
          <a:ext cx="8127999" cy="5706872"/>
        </p:xfrm>
        <a:graphic>
          <a:graphicData uri="http://purl.oclc.org/ooxml/drawingml/table">
            <a:tbl>
              <a:tblPr firstRow="1" bandRow="1">
                <a:tableStyleId>{5C22544A-7EE6-4342-B048-85BDC9FD1C3A}</a:tableStyleId>
              </a:tblPr>
              <a:tblGrid>
                <a:gridCol w="2709333">
                  <a:extLst>
                    <a:ext uri="{9D8B030D-6E8A-4147-A177-3AD203B41FA5}">
                      <a16:colId xmlns:a16="http://schemas.microsoft.com/office/drawing/2014/main" val="747850829"/>
                    </a:ext>
                  </a:extLst>
                </a:gridCol>
                <a:gridCol w="2709333">
                  <a:extLst>
                    <a:ext uri="{9D8B030D-6E8A-4147-A177-3AD203B41FA5}">
                      <a16:colId xmlns:a16="http://schemas.microsoft.com/office/drawing/2014/main" val="2022074096"/>
                    </a:ext>
                  </a:extLst>
                </a:gridCol>
                <a:gridCol w="2709333">
                  <a:extLst>
                    <a:ext uri="{9D8B030D-6E8A-4147-A177-3AD203B41FA5}">
                      <a16:colId xmlns:a16="http://schemas.microsoft.com/office/drawing/2014/main" val="1510663709"/>
                    </a:ext>
                  </a:extLst>
                </a:gridCol>
              </a:tblGrid>
              <a:tr h="3994017">
                <a:tc>
                  <a:txBody>
                    <a:bodyPr/>
                    <a:lstStyle/>
                    <a:p>
                      <a:pPr>
                        <a:lnSpc>
                          <a:spcPct val="110%"/>
                        </a:lnSpc>
                        <a:spcAft>
                          <a:spcPts val="0"/>
                        </a:spcAft>
                      </a:pPr>
                      <a:r>
                        <a:rPr lang="en-CA" sz="1800" u="sng" dirty="0">
                          <a:effectLst/>
                          <a:latin typeface="Calibri" panose="020F0502020204030204" pitchFamily="34" charset="0"/>
                          <a:ea typeface="Calibri" panose="020F0502020204030204" pitchFamily="34" charset="0"/>
                          <a:cs typeface="Times New Roman" panose="02020603050405020304" pitchFamily="18" charset="0"/>
                        </a:rPr>
                        <a:t>COGNITIVE-EMOTIONAL</a:t>
                      </a:r>
                    </a:p>
                    <a:p>
                      <a:pPr>
                        <a:lnSpc>
                          <a:spcPct val="110%"/>
                        </a:lnSpc>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
                        </a:lnSpc>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learn new things</a:t>
                      </a:r>
                    </a:p>
                    <a:p>
                      <a:pPr marL="342900" lvl="0" indent="-342900">
                        <a:lnSpc>
                          <a:spcPct val="110%"/>
                        </a:lnSpc>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CALM app</a:t>
                      </a:r>
                    </a:p>
                    <a:p>
                      <a:endParaRPr lang="en-CA" sz="1800" dirty="0"/>
                    </a:p>
                    <a:p>
                      <a:endParaRPr lang="en-CA" sz="1800" dirty="0"/>
                    </a:p>
                    <a:p>
                      <a:pPr>
                        <a:lnSpc>
                          <a:spcPct val="110%"/>
                        </a:lnSpc>
                        <a:spcAft>
                          <a:spcPts val="0"/>
                        </a:spcAft>
                      </a:pPr>
                      <a:r>
                        <a:rPr lang="en-CA" sz="1800" u="sng" dirty="0">
                          <a:effectLst/>
                          <a:latin typeface="Calibri" panose="020F0502020204030204" pitchFamily="34" charset="0"/>
                          <a:ea typeface="Calibri" panose="020F0502020204030204" pitchFamily="34" charset="0"/>
                          <a:cs typeface="Times New Roman" panose="02020603050405020304" pitchFamily="18" charset="0"/>
                        </a:rPr>
                        <a:t>PHYSICAL</a:t>
                      </a:r>
                    </a:p>
                    <a:p>
                      <a:pPr>
                        <a:lnSpc>
                          <a:spcPct val="110%"/>
                        </a:lnSpc>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
                        </a:lnSpc>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Eating</a:t>
                      </a:r>
                    </a:p>
                    <a:p>
                      <a:pPr marL="342900" lvl="0" indent="-342900">
                        <a:lnSpc>
                          <a:spcPct val="110%"/>
                        </a:lnSpc>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Healthy eating</a:t>
                      </a:r>
                    </a:p>
                    <a:p>
                      <a:pPr marL="342900" lvl="0" indent="-342900">
                        <a:lnSpc>
                          <a:spcPct val="110%"/>
                        </a:lnSpc>
                        <a:spcAft>
                          <a:spcPts val="0"/>
                        </a:spcAft>
                        <a:buFont typeface="Wingdings" panose="05000000000000000000" pitchFamily="2" charset="2"/>
                        <a:buChar char=""/>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Exercise/walking  x 4</a:t>
                      </a:r>
                    </a:p>
                    <a:p>
                      <a:pPr marL="342900" lvl="0" indent="-342900">
                        <a:lnSpc>
                          <a:spcPct val="110%"/>
                        </a:lnSpc>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Herbs for sleep</a:t>
                      </a:r>
                    </a:p>
                    <a:p>
                      <a:pPr marL="342900" lvl="0" indent="-342900">
                        <a:lnSpc>
                          <a:spcPct val="110%"/>
                        </a:lnSpc>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Personal time for activities I enjoy</a:t>
                      </a:r>
                    </a:p>
                    <a:p>
                      <a:endParaRPr lang="en-CA" sz="1800" dirty="0"/>
                    </a:p>
                  </a:txBody>
                  <a:tcPr/>
                </a:tc>
                <a:tc>
                  <a:txBody>
                    <a:bodyPr/>
                    <a:lstStyle/>
                    <a:p>
                      <a:r>
                        <a:rPr lang="en-CA" sz="1800" u="sng" dirty="0">
                          <a:latin typeface="Calibri" panose="020F0502020204030204" pitchFamily="34" charset="0"/>
                          <a:cs typeface="Calibri" panose="020F0502020204030204" pitchFamily="34" charset="0"/>
                        </a:rPr>
                        <a:t>MIND BODY</a:t>
                      </a:r>
                    </a:p>
                    <a:p>
                      <a:endParaRPr lang="en-CA" sz="1800" u="sng"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800" dirty="0"/>
                        <a:t>Meditation  x2</a:t>
                      </a:r>
                    </a:p>
                    <a:p>
                      <a:pPr marL="285750" indent="-285750">
                        <a:buFont typeface="Wingdings" panose="05000000000000000000" pitchFamily="2" charset="2"/>
                        <a:buChar char="ü"/>
                      </a:pPr>
                      <a:r>
                        <a:rPr lang="en-US" sz="1800" dirty="0"/>
                        <a:t>Yoga (uncertain if it helps)  x 2</a:t>
                      </a:r>
                    </a:p>
                    <a:p>
                      <a:endParaRPr lang="en-CA" sz="1800" dirty="0"/>
                    </a:p>
                    <a:p>
                      <a:endParaRPr lang="en-CA" sz="1800" dirty="0"/>
                    </a:p>
                    <a:p>
                      <a:pPr>
                        <a:lnSpc>
                          <a:spcPct val="110%"/>
                        </a:lnSpc>
                        <a:spcAft>
                          <a:spcPts val="800"/>
                        </a:spcAft>
                      </a:pPr>
                      <a:r>
                        <a:rPr lang="en-CA" sz="1800" u="sng" dirty="0">
                          <a:effectLst/>
                          <a:latin typeface="Calibri" panose="020F0502020204030204" pitchFamily="34" charset="0"/>
                          <a:ea typeface="Calibri" panose="020F0502020204030204" pitchFamily="34" charset="0"/>
                          <a:cs typeface="Times New Roman" panose="02020603050405020304" pitchFamily="18" charset="0"/>
                        </a:rPr>
                        <a:t>RELATIONAL</a:t>
                      </a:r>
                    </a:p>
                    <a:p>
                      <a:pPr marL="342900" lvl="0" indent="-342900">
                        <a:lnSpc>
                          <a:spcPct val="110%"/>
                        </a:lnSpc>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Surround myself with people who are positive and can help with the work</a:t>
                      </a:r>
                    </a:p>
                    <a:p>
                      <a:pPr marL="342900" lvl="0" indent="-342900">
                        <a:lnSpc>
                          <a:spcPct val="110%"/>
                        </a:lnSpc>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Therapist</a:t>
                      </a:r>
                    </a:p>
                    <a:p>
                      <a:pPr marL="342900" lvl="0" indent="-342900">
                        <a:lnSpc>
                          <a:spcPct val="110%"/>
                        </a:lnSpc>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Social restrictions limit usual social coping strategies </a:t>
                      </a:r>
                    </a:p>
                    <a:p>
                      <a:pPr marL="342900" lvl="0" indent="-342900">
                        <a:lnSpc>
                          <a:spcPct val="110%"/>
                        </a:lnSpc>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Talking to support system</a:t>
                      </a:r>
                    </a:p>
                    <a:p>
                      <a:endParaRPr lang="en-CA" sz="1800" dirty="0"/>
                    </a:p>
                  </a:txBody>
                  <a:tcPr/>
                </a:tc>
                <a:tc>
                  <a:txBody>
                    <a:bodyPr/>
                    <a:lstStyle/>
                    <a:p>
                      <a:pPr>
                        <a:lnSpc>
                          <a:spcPct val="107%"/>
                        </a:lnSpc>
                        <a:spcAft>
                          <a:spcPts val="800"/>
                        </a:spcAft>
                      </a:pPr>
                      <a:r>
                        <a:rPr lang="en-CA" sz="1800" u="sng" dirty="0">
                          <a:effectLst/>
                          <a:latin typeface="Calibri" panose="020F0502020204030204" pitchFamily="34" charset="0"/>
                          <a:ea typeface="Calibri" panose="020F0502020204030204" pitchFamily="34" charset="0"/>
                          <a:cs typeface="Times New Roman" panose="02020603050405020304" pitchFamily="18" charset="0"/>
                        </a:rPr>
                        <a:t>OTHER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
                        </a:lnSpc>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Keeping busy</a:t>
                      </a:r>
                    </a:p>
                    <a:p>
                      <a:pPr marL="342900" lvl="0" indent="-342900">
                        <a:lnSpc>
                          <a:spcPct val="107%"/>
                        </a:lnSpc>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Disengage from work when at home</a:t>
                      </a:r>
                    </a:p>
                    <a:p>
                      <a:pPr marL="342900" lvl="0" indent="-342900">
                        <a:lnSpc>
                          <a:spcPct val="107%"/>
                        </a:lnSpc>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TV (tuning out)</a:t>
                      </a:r>
                    </a:p>
                    <a:p>
                      <a:pPr marL="342900" lvl="0" indent="-342900">
                        <a:lnSpc>
                          <a:spcPct val="107%"/>
                        </a:lnSpc>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Virtual live performances (helps me feel connected and engaged)</a:t>
                      </a:r>
                    </a:p>
                    <a:p>
                      <a:pPr marL="342900" lvl="0" indent="-342900">
                        <a:lnSpc>
                          <a:spcPct val="107%"/>
                        </a:lnSpc>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None – plowing through</a:t>
                      </a:r>
                    </a:p>
                    <a:p>
                      <a:pPr marL="342900" lvl="0" indent="-342900">
                        <a:lnSpc>
                          <a:spcPct val="107%"/>
                        </a:lnSpc>
                        <a:spcAft>
                          <a:spcPts val="0"/>
                        </a:spcAft>
                        <a:buFont typeface="Wingdings" panose="05000000000000000000" pitchFamily="2" charset="2"/>
                        <a:buChar cha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
                        </a:lnSpc>
                        <a:spcAft>
                          <a:spcPts val="0"/>
                        </a:spcAft>
                        <a:buFont typeface="Wingdings" panose="05000000000000000000" pitchFamily="2" charset="2"/>
                        <a:buChar cha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
                        </a:lnSpc>
                        <a:spcAft>
                          <a:spcPts val="800"/>
                        </a:spcAft>
                      </a:pPr>
                      <a:r>
                        <a:rPr lang="en-CA" sz="1800" u="sng" dirty="0">
                          <a:effectLst/>
                          <a:latin typeface="Calibri" panose="020F0502020204030204" pitchFamily="34" charset="0"/>
                          <a:ea typeface="Calibri" panose="020F0502020204030204" pitchFamily="34" charset="0"/>
                          <a:cs typeface="Times New Roman" panose="02020603050405020304" pitchFamily="18" charset="0"/>
                        </a:rPr>
                        <a:t>NONE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b="1" dirty="0">
                          <a:solidFill>
                            <a:srgbClr val="FF0000"/>
                          </a:solidFill>
                          <a:effectLst/>
                          <a:highlight>
                            <a:srgbClr val="00FFFF"/>
                          </a:highlight>
                          <a:latin typeface="Calibri" panose="020F0502020204030204" pitchFamily="34" charset="0"/>
                          <a:cs typeface="Times New Roman" panose="02020603050405020304" pitchFamily="18" charset="0"/>
                        </a:rPr>
                        <a:t>Plowing through</a:t>
                      </a:r>
                      <a:endParaRPr lang="en-CA" sz="1800" dirty="0">
                        <a:solidFill>
                          <a:srgbClr val="FF0000"/>
                        </a:solidFill>
                        <a:highlight>
                          <a:srgbClr val="00FFFF"/>
                        </a:highlight>
                      </a:endParaRPr>
                    </a:p>
                  </a:txBody>
                  <a:tcPr/>
                </a:tc>
                <a:extLst>
                  <a:ext uri="{0D108BD9-81ED-4DB2-BD59-A6C34878D82A}">
                    <a16:rowId xmlns:a16="http://schemas.microsoft.com/office/drawing/2014/main" val="1422820864"/>
                  </a:ext>
                </a:extLst>
              </a:tr>
            </a:tbl>
          </a:graphicData>
        </a:graphic>
      </p:graphicFrame>
    </p:spTree>
    <p:extLst>
      <p:ext uri="{BB962C8B-B14F-4D97-AF65-F5344CB8AC3E}">
        <p14:creationId xmlns:p14="http://schemas.microsoft.com/office/powerpoint/2010/main" val="2518107755"/>
      </p:ext>
    </p:extLst>
  </p:cSld>
  <p:clrMapOvr>
    <a:masterClrMapping/>
  </p:clrMapOvr>
</p:sld>
</file>

<file path=ppt/slides/slide14.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
                <a:schemeClr val="accent6">
                  <a:alpha val="78%"/>
                </a:schemeClr>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
                </a:schemeClr>
              </a:gs>
              <a:gs pos="100%">
                <a:schemeClr val="accent4">
                  <a:alpha val="0%"/>
                </a:schemeClr>
              </a:gs>
            </a:gsLst>
            <a:lin ang="9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4">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3" y="3587284"/>
            <a:ext cx="2501977" cy="4038601"/>
          </a:xfrm>
          <a:prstGeom prst="rect">
            <a:avLst/>
          </a:prstGeom>
          <a:gradFill>
            <a:gsLst>
              <a:gs pos="0%">
                <a:schemeClr val="accent5">
                  <a:lumMod val="60%"/>
                  <a:lumOff val="40%"/>
                  <a:alpha val="0%"/>
                </a:schemeClr>
              </a:gs>
              <a:gs pos="99%">
                <a:schemeClr val="accent2">
                  <a:alpha val="70%"/>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5254" y="969296"/>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
                <a:schemeClr val="bg1">
                  <a:alpha val="0%"/>
                </a:schemeClr>
              </a:gs>
              <a:gs pos="100%">
                <a:schemeClr val="accent6">
                  <a:alpha val="35%"/>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5F9980E-AFB0-469D-8936-919520A1C8E9}"/>
              </a:ext>
            </a:extLst>
          </p:cNvPr>
          <p:cNvSpPr>
            <a:spLocks noGrp="1"/>
          </p:cNvSpPr>
          <p:nvPr>
            <p:ph type="title"/>
          </p:nvPr>
        </p:nvSpPr>
        <p:spPr>
          <a:xfrm>
            <a:off x="409518" y="586855"/>
            <a:ext cx="3258570" cy="3387497"/>
          </a:xfrm>
        </p:spPr>
        <p:txBody>
          <a:bodyPr anchor="b">
            <a:normAutofit/>
          </a:bodyPr>
          <a:lstStyle/>
          <a:p>
            <a:pPr algn="r"/>
            <a:r>
              <a:rPr lang="en-CA" sz="3200">
                <a:solidFill>
                  <a:schemeClr val="bg1"/>
                </a:solidFill>
              </a:rPr>
              <a:t>Desired personal outcomes</a:t>
            </a:r>
          </a:p>
        </p:txBody>
      </p:sp>
      <p:sp>
        <p:nvSpPr>
          <p:cNvPr id="35" name="Content Placeholder 2">
            <a:extLst>
              <a:ext uri="{FF2B5EF4-FFF2-40B4-BE49-F238E27FC236}">
                <a16:creationId xmlns:a16="http://schemas.microsoft.com/office/drawing/2014/main" id="{3DB838BD-1B40-4A12-9E19-EC38322B3ACF}"/>
              </a:ext>
            </a:extLst>
          </p:cNvPr>
          <p:cNvSpPr>
            <a:spLocks noGrp="1"/>
          </p:cNvSpPr>
          <p:nvPr>
            <p:ph idx="1"/>
          </p:nvPr>
        </p:nvSpPr>
        <p:spPr>
          <a:xfrm>
            <a:off x="4581727" y="833535"/>
            <a:ext cx="3025303" cy="5361991"/>
          </a:xfrm>
        </p:spPr>
        <p:txBody>
          <a:bodyPr anchor="ctr">
            <a:normAutofit/>
          </a:bodyPr>
          <a:lstStyle/>
          <a:p>
            <a:pPr marL="342900" lvl="0" indent="-342900">
              <a:lnSpc>
                <a:spcPct val="107%"/>
              </a:lnSpc>
              <a:buFont typeface="Calibri" panose="020F0502020204030204" pitchFamily="34" charset="0"/>
              <a:buChar char="-"/>
            </a:pPr>
            <a:r>
              <a:rPr lang="en-CA"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Information and ideas </a:t>
            </a:r>
            <a:r>
              <a:rPr lang="en-CA" sz="1800" dirty="0">
                <a:effectLst/>
                <a:latin typeface="Calibri" panose="020F0502020204030204" pitchFamily="34" charset="0"/>
                <a:ea typeface="Calibri" panose="020F0502020204030204" pitchFamily="34" charset="0"/>
                <a:cs typeface="Times New Roman" panose="02020603050405020304" pitchFamily="18" charset="0"/>
              </a:rPr>
              <a:t>of how others are </a:t>
            </a:r>
            <a:r>
              <a:rPr lang="en-CA"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coping</a:t>
            </a:r>
            <a:r>
              <a:rPr lang="en-CA" sz="1800" dirty="0">
                <a:effectLst/>
                <a:latin typeface="Calibri" panose="020F0502020204030204" pitchFamily="34" charset="0"/>
                <a:ea typeface="Calibri" panose="020F0502020204030204" pitchFamily="34" charset="0"/>
                <a:cs typeface="Times New Roman" panose="02020603050405020304" pitchFamily="18" charset="0"/>
              </a:rPr>
              <a:t> and what works for them  x 5</a:t>
            </a:r>
          </a:p>
          <a:p>
            <a:pPr marL="342900" lvl="0" indent="-342900">
              <a:lnSpc>
                <a:spcPct val="107%"/>
              </a:lnSpc>
              <a:buFont typeface="Calibri" panose="020F0502020204030204" pitchFamily="34" charset="0"/>
              <a:buChar char="-"/>
            </a:pPr>
            <a:r>
              <a:rPr lang="en-CA"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Resilience and relaxation techniques</a:t>
            </a:r>
            <a:r>
              <a:rPr lang="en-CA" sz="1800" dirty="0">
                <a:effectLst/>
                <a:latin typeface="Calibri" panose="020F0502020204030204" pitchFamily="34" charset="0"/>
                <a:ea typeface="Calibri" panose="020F0502020204030204" pitchFamily="34" charset="0"/>
                <a:cs typeface="Times New Roman" panose="02020603050405020304" pitchFamily="18" charset="0"/>
              </a:rPr>
              <a:t>, coping strategies for self and sharing   x 7</a:t>
            </a:r>
          </a:p>
          <a:p>
            <a:pPr marL="342900" lvl="0" indent="-342900">
              <a:lnSpc>
                <a:spcPct val="107%"/>
              </a:lnSpc>
              <a:spcAft>
                <a:spcPts val="800"/>
              </a:spcAft>
              <a:buFont typeface="Calibri" panose="020F0502020204030204" pitchFamily="34" charset="0"/>
              <a:buChar char="-"/>
            </a:pPr>
            <a:r>
              <a:rPr lang="en-CA"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Connectedness</a:t>
            </a:r>
            <a:r>
              <a:rPr lang="en-CA" sz="1800" dirty="0">
                <a:effectLst/>
                <a:latin typeface="Calibri" panose="020F0502020204030204" pitchFamily="34" charset="0"/>
                <a:ea typeface="Calibri" panose="020F0502020204030204" pitchFamily="34" charset="0"/>
                <a:cs typeface="Times New Roman" panose="02020603050405020304" pitchFamily="18" charset="0"/>
              </a:rPr>
              <a:t> and not struggling alone  x 4</a:t>
            </a:r>
          </a:p>
          <a:p>
            <a:pPr marL="0" indent="0">
              <a:buNone/>
            </a:pPr>
            <a:endParaRPr lang="en-CA" sz="1500" dirty="0"/>
          </a:p>
        </p:txBody>
      </p:sp>
      <p:pic>
        <p:nvPicPr>
          <p:cNvPr id="5" name="Picture 4">
            <a:extLst>
              <a:ext uri="{FF2B5EF4-FFF2-40B4-BE49-F238E27FC236}">
                <a16:creationId xmlns:a16="http://schemas.microsoft.com/office/drawing/2014/main" id="{1CC21D32-AA87-4BF5-83FE-38BA570D9534}"/>
              </a:ext>
            </a:extLst>
          </p:cNvPr>
          <p:cNvPicPr>
            <a:picLocks noChangeAspect="1"/>
          </p:cNvPicPr>
          <p:nvPr/>
        </p:nvPicPr>
        <p:blipFill rotWithShape="1">
          <a:blip r:embed="rId2"/>
          <a:srcRect l="34.059%" r="32.455%"/>
          <a:stretch/>
        </p:blipFill>
        <p:spPr>
          <a:xfrm>
            <a:off x="8109502" y="10"/>
            <a:ext cx="4082498" cy="6857990"/>
          </a:xfrm>
          <a:prstGeom prst="rect">
            <a:avLst/>
          </a:prstGeom>
        </p:spPr>
      </p:pic>
    </p:spTree>
    <p:extLst>
      <p:ext uri="{BB962C8B-B14F-4D97-AF65-F5344CB8AC3E}">
        <p14:creationId xmlns:p14="http://schemas.microsoft.com/office/powerpoint/2010/main" val="2680872974"/>
      </p:ext>
    </p:extLst>
  </p:cSld>
  <p:clrMapOvr>
    <a:masterClrMapping/>
  </p:clrMapOvr>
</p:sld>
</file>

<file path=ppt/slides/slide15.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3DAF4AA-9270-40B5-B73C-B11B9A92F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F4136-A548-4F0D-BAB3-D3807DB27D26}"/>
              </a:ext>
            </a:extLst>
          </p:cNvPr>
          <p:cNvSpPr>
            <a:spLocks noGrp="1"/>
          </p:cNvSpPr>
          <p:nvPr>
            <p:ph type="title"/>
          </p:nvPr>
        </p:nvSpPr>
        <p:spPr>
          <a:xfrm>
            <a:off x="484910" y="462743"/>
            <a:ext cx="6214064" cy="1560022"/>
          </a:xfrm>
        </p:spPr>
        <p:txBody>
          <a:bodyPr anchor="b">
            <a:normAutofit/>
          </a:bodyPr>
          <a:lstStyle/>
          <a:p>
            <a:r>
              <a:rPr lang="en-CA" dirty="0"/>
              <a:t>Other thoughts</a:t>
            </a:r>
          </a:p>
        </p:txBody>
      </p:sp>
      <p:sp>
        <p:nvSpPr>
          <p:cNvPr id="3" name="Content Placeholder 2">
            <a:extLst>
              <a:ext uri="{FF2B5EF4-FFF2-40B4-BE49-F238E27FC236}">
                <a16:creationId xmlns:a16="http://schemas.microsoft.com/office/drawing/2014/main" id="{500B00BE-6BC4-4C01-B93B-A12677D2DEE9}"/>
              </a:ext>
            </a:extLst>
          </p:cNvPr>
          <p:cNvSpPr>
            <a:spLocks noGrp="1"/>
          </p:cNvSpPr>
          <p:nvPr>
            <p:ph idx="1"/>
          </p:nvPr>
        </p:nvSpPr>
        <p:spPr>
          <a:xfrm>
            <a:off x="360218" y="2279374"/>
            <a:ext cx="6338755" cy="3601436"/>
          </a:xfrm>
        </p:spPr>
        <p:txBody>
          <a:bodyPr>
            <a:normAutofit/>
          </a:bodyPr>
          <a:lstStyle/>
          <a:p>
            <a:pPr marL="0" lvl="0" indent="0">
              <a:lnSpc>
                <a:spcPct val="107%"/>
              </a:lnSpc>
              <a:spcAft>
                <a:spcPts val="800"/>
              </a:spcAft>
              <a:buNone/>
            </a:pPr>
            <a:r>
              <a:rPr lang="en-CA" sz="4800" b="1" dirty="0">
                <a:solidFill>
                  <a:srgbClr val="0070C0"/>
                </a:solidFill>
                <a:effectLst/>
                <a:latin typeface="Bradley Hand ITC" panose="03070402050302030203" pitchFamily="66" charset="0"/>
                <a:ea typeface="Calibri" panose="020F0502020204030204" pitchFamily="34" charset="0"/>
                <a:cs typeface="Times New Roman" panose="02020603050405020304" pitchFamily="18" charset="0"/>
              </a:rPr>
              <a:t>HOPE! </a:t>
            </a:r>
            <a:endParaRPr lang="en-CA"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
              </a:lnSpc>
              <a:spcAft>
                <a:spcPts val="800"/>
              </a:spcAft>
              <a:buNone/>
            </a:pPr>
            <a:r>
              <a:rPr lang="en-CA" sz="1800" dirty="0">
                <a:latin typeface="Calibri" panose="020F0502020204030204" pitchFamily="34" charset="0"/>
                <a:ea typeface="Calibri" panose="020F0502020204030204" pitchFamily="34" charset="0"/>
                <a:cs typeface="Times New Roman" panose="02020603050405020304" pitchFamily="18" charset="0"/>
              </a:rPr>
              <a:t>For a</a:t>
            </a:r>
            <a:r>
              <a:rPr lang="en-CA" sz="1800" dirty="0">
                <a:effectLst/>
                <a:latin typeface="Calibri" panose="020F0502020204030204" pitchFamily="34" charset="0"/>
                <a:ea typeface="Calibri" panose="020F0502020204030204" pitchFamily="34" charset="0"/>
                <a:cs typeface="Times New Roman" panose="02020603050405020304" pitchFamily="18" charset="0"/>
              </a:rPr>
              <a:t> vaccine, ability to connect again, elderly, looking forward to something</a:t>
            </a:r>
          </a:p>
          <a:p>
            <a:pPr>
              <a:buFont typeface="Wingdings" panose="05000000000000000000" pitchFamily="2" charset="2"/>
              <a:buChar char="ü"/>
            </a:pPr>
            <a:endParaRPr lang="en-CA" sz="1600" dirty="0">
              <a:latin typeface="Calibri" panose="020F0502020204030204" pitchFamily="34" charset="0"/>
              <a:cs typeface="Times New Roman" panose="02020603050405020304" pitchFamily="18" charset="0"/>
            </a:endParaRPr>
          </a:p>
          <a:p>
            <a:pPr>
              <a:buFont typeface="Wingdings" panose="05000000000000000000" pitchFamily="2" charset="2"/>
              <a:buChar char="ü"/>
            </a:pPr>
            <a:endParaRPr lang="en-CA" sz="1600" dirty="0"/>
          </a:p>
        </p:txBody>
      </p:sp>
      <p:sp>
        <p:nvSpPr>
          <p:cNvPr id="137" name="Rectangle 136">
            <a:extLst>
              <a:ext uri="{FF2B5EF4-FFF2-40B4-BE49-F238E27FC236}">
                <a16:creationId xmlns:a16="http://schemas.microsoft.com/office/drawing/2014/main" id="{31D5E60A-D6B1-4F21-A993-313958AF0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
            <a:ext cx="4076699" cy="6858003"/>
          </a:xfrm>
          <a:prstGeom prst="rect">
            <a:avLst/>
          </a:prstGeom>
          <a:gradFill>
            <a:gsLst>
              <a:gs pos="8%">
                <a:schemeClr val="accent6"/>
              </a:gs>
              <a:gs pos="100%">
                <a:schemeClr val="accent5">
                  <a:alpha val="9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5B7BB16B-E108-4C64-97D5-7AC67CC5E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24863" y="1390436"/>
            <a:ext cx="6857572" cy="4076700"/>
          </a:xfrm>
          <a:prstGeom prst="rect">
            <a:avLst/>
          </a:prstGeom>
          <a:gradFill>
            <a:gsLst>
              <a:gs pos="0%">
                <a:schemeClr val="accent4">
                  <a:alpha val="13%"/>
                </a:schemeClr>
              </a:gs>
              <a:gs pos="99%">
                <a:schemeClr val="accent2">
                  <a:alpha val="52%"/>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A5F6A003-4671-4F7B-A12E-2946D61E4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85110" y="1451112"/>
            <a:ext cx="6858001" cy="3955771"/>
          </a:xfrm>
          <a:prstGeom prst="rect">
            <a:avLst/>
          </a:prstGeom>
          <a:gradFill>
            <a:gsLst>
              <a:gs pos="0%">
                <a:schemeClr val="accent6">
                  <a:alpha val="0%"/>
                </a:schemeClr>
              </a:gs>
              <a:gs pos="72%">
                <a:schemeClr val="tx2">
                  <a:lumMod val="75%"/>
                  <a:lumOff val="25%"/>
                  <a:alpha val="26%"/>
                </a:schemeClr>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descr="Three bridges signed by Santiago Calatrava for the reconstruction ...">
            <a:extLst>
              <a:ext uri="{FF2B5EF4-FFF2-40B4-BE49-F238E27FC236}">
                <a16:creationId xmlns:a16="http://schemas.microsoft.com/office/drawing/2014/main" id="{2506885A-AA07-40C8-ABF4-E7A44CFA10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33%" r="19.653%"/>
          <a:stretch/>
        </p:blipFill>
        <p:spPr bwMode="auto">
          <a:xfrm>
            <a:off x="7169796" y="1028699"/>
            <a:ext cx="4076701" cy="354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811338"/>
      </p:ext>
    </p:extLst>
  </p:cSld>
  <p:clrMapOvr>
    <a:masterClrMapping/>
  </p:clrMapOvr>
</p:sld>
</file>

<file path=ppt/slides/slide16.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BFCC535-F368-497D-9E47-898F8F0D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Turritopsis Nutricula">
            <a:extLst>
              <a:ext uri="{FF2B5EF4-FFF2-40B4-BE49-F238E27FC236}">
                <a16:creationId xmlns:a16="http://schemas.microsoft.com/office/drawing/2014/main" id="{37BAAAB1-718A-4ED4-82A2-BC36D0D4E41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672%" b="25.016%"/>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148A3F1-44BF-4865-8D8C-9B665FF9EB35}"/>
              </a:ext>
            </a:extLst>
          </p:cNvPr>
          <p:cNvSpPr txBox="1"/>
          <p:nvPr/>
        </p:nvSpPr>
        <p:spPr>
          <a:xfrm>
            <a:off x="9122485" y="719875"/>
            <a:ext cx="2775473" cy="5909310"/>
          </a:xfrm>
          <a:prstGeom prst="rect">
            <a:avLst/>
          </a:prstGeom>
          <a:noFill/>
        </p:spPr>
        <p:txBody>
          <a:bodyPr wrap="square" rtlCol="0">
            <a:spAutoFit/>
          </a:bodyPr>
          <a:lstStyle/>
          <a:p>
            <a:r>
              <a:rPr lang="en-CA" b="1" dirty="0" err="1">
                <a:solidFill>
                  <a:schemeClr val="bg1"/>
                </a:solidFill>
              </a:rPr>
              <a:t>Turritopsis</a:t>
            </a:r>
            <a:r>
              <a:rPr lang="en-CA" b="1" dirty="0">
                <a:solidFill>
                  <a:schemeClr val="bg1"/>
                </a:solidFill>
              </a:rPr>
              <a:t> </a:t>
            </a:r>
            <a:r>
              <a:rPr lang="en-CA" b="1" dirty="0" err="1">
                <a:solidFill>
                  <a:schemeClr val="bg1"/>
                </a:solidFill>
              </a:rPr>
              <a:t>Nutricula</a:t>
            </a:r>
            <a:endParaRPr lang="en-CA" b="1" dirty="0">
              <a:solidFill>
                <a:schemeClr val="bg1"/>
              </a:solidFill>
            </a:endParaRPr>
          </a:p>
          <a:p>
            <a:r>
              <a:rPr lang="en-CA" b="1" dirty="0">
                <a:solidFill>
                  <a:schemeClr val="bg1"/>
                </a:solidFill>
              </a:rPr>
              <a:t>Jellyfish</a:t>
            </a:r>
            <a:r>
              <a:rPr lang="en-CA" dirty="0">
                <a:solidFill>
                  <a:schemeClr val="bg1"/>
                </a:solidFill>
              </a:rPr>
              <a:t> have the unique</a:t>
            </a:r>
          </a:p>
          <a:p>
            <a:pPr algn="l"/>
            <a:r>
              <a:rPr lang="en-US" b="0" i="0" dirty="0">
                <a:solidFill>
                  <a:schemeClr val="bg1"/>
                </a:solidFill>
                <a:effectLst/>
                <a:latin typeface="Open Sans" panose="020B0606030504020204" pitchFamily="34" charset="0"/>
              </a:rPr>
              <a:t>ability to technically live forever, hence their name “The Immortal Jellyfish”.</a:t>
            </a:r>
          </a:p>
          <a:p>
            <a:pPr algn="l"/>
            <a:r>
              <a:rPr lang="en-US" b="0" i="0" dirty="0">
                <a:solidFill>
                  <a:schemeClr val="bg1"/>
                </a:solidFill>
                <a:effectLst/>
                <a:latin typeface="Open Sans" panose="020B0606030504020204" pitchFamily="34" charset="0"/>
              </a:rPr>
              <a:t>They extend their lifespan in a different way from their immortal worm friends. Once </a:t>
            </a:r>
            <a:r>
              <a:rPr lang="en-US" b="0" i="0" dirty="0" err="1">
                <a:solidFill>
                  <a:schemeClr val="bg1"/>
                </a:solidFill>
                <a:effectLst/>
                <a:latin typeface="Open Sans" panose="020B0606030504020204" pitchFamily="34" charset="0"/>
              </a:rPr>
              <a:t>turritopsis</a:t>
            </a:r>
            <a:r>
              <a:rPr lang="en-US" b="0" i="0" dirty="0">
                <a:solidFill>
                  <a:schemeClr val="bg1"/>
                </a:solidFill>
                <a:effectLst/>
                <a:latin typeface="Open Sans" panose="020B0606030504020204" pitchFamily="34" charset="0"/>
              </a:rPr>
              <a:t> </a:t>
            </a:r>
            <a:r>
              <a:rPr lang="en-US" b="0" i="0" dirty="0" err="1">
                <a:solidFill>
                  <a:schemeClr val="bg1"/>
                </a:solidFill>
                <a:effectLst/>
                <a:latin typeface="Open Sans" panose="020B0606030504020204" pitchFamily="34" charset="0"/>
              </a:rPr>
              <a:t>nutricula</a:t>
            </a:r>
            <a:r>
              <a:rPr lang="en-US" b="0" i="0" dirty="0">
                <a:solidFill>
                  <a:schemeClr val="bg1"/>
                </a:solidFill>
                <a:effectLst/>
                <a:latin typeface="Open Sans" panose="020B0606030504020204" pitchFamily="34" charset="0"/>
              </a:rPr>
              <a:t> reach maturity they revert back to polyp status and begin their lives again. That’s equivalent to us living until we are 50 years old and then reverting back to being a baby. </a:t>
            </a:r>
          </a:p>
          <a:p>
            <a:endParaRPr lang="en-CA" dirty="0">
              <a:solidFill>
                <a:schemeClr val="bg1"/>
              </a:solidFill>
            </a:endParaRPr>
          </a:p>
          <a:p>
            <a:endParaRPr lang="en-CA" dirty="0">
              <a:solidFill>
                <a:schemeClr val="bg1"/>
              </a:solidFill>
            </a:endParaRPr>
          </a:p>
        </p:txBody>
      </p:sp>
      <p:sp>
        <p:nvSpPr>
          <p:cNvPr id="5" name="TextBox 4">
            <a:extLst>
              <a:ext uri="{FF2B5EF4-FFF2-40B4-BE49-F238E27FC236}">
                <a16:creationId xmlns:a16="http://schemas.microsoft.com/office/drawing/2014/main" id="{CD2460DD-26A3-40F7-8CFE-68D07C8B0278}"/>
              </a:ext>
            </a:extLst>
          </p:cNvPr>
          <p:cNvSpPr txBox="1"/>
          <p:nvPr/>
        </p:nvSpPr>
        <p:spPr>
          <a:xfrm>
            <a:off x="294042" y="1764254"/>
            <a:ext cx="2452744" cy="2246769"/>
          </a:xfrm>
          <a:prstGeom prst="rect">
            <a:avLst/>
          </a:prstGeom>
          <a:noFill/>
        </p:spPr>
        <p:txBody>
          <a:bodyPr wrap="square" rtlCol="0">
            <a:spAutoFit/>
          </a:bodyPr>
          <a:lstStyle/>
          <a:p>
            <a:r>
              <a:rPr lang="en-CA" sz="2800" b="1" dirty="0">
                <a:solidFill>
                  <a:schemeClr val="bg1"/>
                </a:solidFill>
              </a:rPr>
              <a:t>WHAT’S YOUR PERSPECTIVE ON RESILIENCE?</a:t>
            </a:r>
          </a:p>
        </p:txBody>
      </p:sp>
    </p:spTree>
    <p:extLst>
      <p:ext uri="{BB962C8B-B14F-4D97-AF65-F5344CB8AC3E}">
        <p14:creationId xmlns:p14="http://schemas.microsoft.com/office/powerpoint/2010/main" val="1900209718"/>
      </p:ext>
    </p:extLst>
  </p:cSld>
  <p:clrMapOvr>
    <a:masterClrMapping/>
  </p:clrMapOvr>
</p:sld>
</file>

<file path=ppt/slides/slide1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A430-ED90-4EC0-8F58-E7E0C95EE3ED}"/>
              </a:ext>
            </a:extLst>
          </p:cNvPr>
          <p:cNvSpPr>
            <a:spLocks noGrp="1"/>
          </p:cNvSpPr>
          <p:nvPr>
            <p:ph type="title"/>
          </p:nvPr>
        </p:nvSpPr>
        <p:spPr>
          <a:xfrm>
            <a:off x="952500" y="483588"/>
            <a:ext cx="10240903" cy="1233488"/>
          </a:xfrm>
        </p:spPr>
        <p:txBody>
          <a:bodyPr>
            <a:normAutofit/>
          </a:bodyPr>
          <a:lstStyle/>
          <a:p>
            <a:r>
              <a:rPr lang="en-CA" dirty="0"/>
              <a:t>The power of </a:t>
            </a:r>
            <a:br>
              <a:rPr lang="en-CA" dirty="0"/>
            </a:br>
            <a:r>
              <a:rPr lang="en-CA" dirty="0"/>
              <a:t>paradoxical thinking</a:t>
            </a:r>
          </a:p>
        </p:txBody>
      </p:sp>
      <p:sp>
        <p:nvSpPr>
          <p:cNvPr id="3" name="Content Placeholder 2">
            <a:extLst>
              <a:ext uri="{FF2B5EF4-FFF2-40B4-BE49-F238E27FC236}">
                <a16:creationId xmlns:a16="http://schemas.microsoft.com/office/drawing/2014/main" id="{B6F4AEE2-FF69-4B84-B240-C2F4D375FEA0}"/>
              </a:ext>
            </a:extLst>
          </p:cNvPr>
          <p:cNvSpPr>
            <a:spLocks noGrp="1"/>
          </p:cNvSpPr>
          <p:nvPr>
            <p:ph idx="1"/>
          </p:nvPr>
        </p:nvSpPr>
        <p:spPr>
          <a:xfrm>
            <a:off x="975548" y="1902924"/>
            <a:ext cx="10240903" cy="3956179"/>
          </a:xfrm>
        </p:spPr>
        <p:txBody>
          <a:bodyPr>
            <a:normAutofit fontScale="92.5%" lnSpcReduction="20%"/>
          </a:bodyPr>
          <a:lstStyle/>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r>
              <a:rPr lang="en-CA" dirty="0">
                <a:hlinkClick r:id="rId2"/>
              </a:rPr>
              <a:t>https://www.bbc.com/worklife/article/20201109-why-the-paradox-mindset-is-the-key-to-success</a:t>
            </a: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p:txBody>
      </p:sp>
      <p:pic>
        <p:nvPicPr>
          <p:cNvPr id="2050" name="Picture 2" descr="Holding the Tension of Opposites | Men's Fellowship Network: Circles of Men  Project">
            <a:extLst>
              <a:ext uri="{FF2B5EF4-FFF2-40B4-BE49-F238E27FC236}">
                <a16:creationId xmlns:a16="http://schemas.microsoft.com/office/drawing/2014/main" id="{84D8855D-EA64-45BA-BC6D-816D8A184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717076"/>
            <a:ext cx="6534150" cy="30748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B73FB76-88B4-4555-B11D-28A4F37F3882}"/>
              </a:ext>
            </a:extLst>
          </p:cNvPr>
          <p:cNvSpPr txBox="1"/>
          <p:nvPr/>
        </p:nvSpPr>
        <p:spPr>
          <a:xfrm>
            <a:off x="7880350" y="2070100"/>
            <a:ext cx="3359150" cy="2492990"/>
          </a:xfrm>
          <a:prstGeom prst="rect">
            <a:avLst/>
          </a:prstGeom>
          <a:noFill/>
        </p:spPr>
        <p:txBody>
          <a:bodyPr wrap="square" rtlCol="0">
            <a:spAutoFit/>
          </a:bodyPr>
          <a:lstStyle/>
          <a:p>
            <a:pPr marL="0" indent="0">
              <a:buNone/>
            </a:pPr>
            <a:r>
              <a:rPr lang="en-CA" dirty="0"/>
              <a:t>The need to cultivate perspective!</a:t>
            </a:r>
          </a:p>
          <a:p>
            <a:pPr marL="0" indent="0">
              <a:buNone/>
            </a:pPr>
            <a:endParaRPr lang="en-CA" dirty="0"/>
          </a:p>
          <a:p>
            <a:r>
              <a:rPr lang="en-CA" sz="2800" b="1" i="1" dirty="0">
                <a:solidFill>
                  <a:schemeClr val="accent4">
                    <a:lumMod val="75%"/>
                  </a:schemeClr>
                </a:solidFill>
              </a:rPr>
              <a:t>Practising holding the tension of opposites …</a:t>
            </a:r>
          </a:p>
          <a:p>
            <a:pPr marL="0" indent="0">
              <a:buNone/>
            </a:pPr>
            <a:endParaRPr lang="en-CA" dirty="0"/>
          </a:p>
        </p:txBody>
      </p:sp>
    </p:spTree>
    <p:extLst>
      <p:ext uri="{BB962C8B-B14F-4D97-AF65-F5344CB8AC3E}">
        <p14:creationId xmlns:p14="http://schemas.microsoft.com/office/powerpoint/2010/main" val="1485539544"/>
      </p:ext>
    </p:extLst>
  </p:cSld>
  <p:clrMapOvr>
    <a:masterClrMapping/>
  </p:clrMapOvr>
</p:sld>
</file>

<file path=ppt/slides/slide18.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9" name="Rectangle 138">
            <a:extLst>
              <a:ext uri="{FF2B5EF4-FFF2-40B4-BE49-F238E27FC236}">
                <a16:creationId xmlns:a16="http://schemas.microsoft.com/office/drawing/2014/main" id="{8F1DA978-2FF0-4E09-976F-91C6D4AA5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0619" y="381383"/>
            <a:ext cx="6858000" cy="6095233"/>
          </a:xfrm>
          <a:prstGeom prst="rect">
            <a:avLst/>
          </a:prstGeom>
          <a:gradFill>
            <a:gsLst>
              <a:gs pos="8%">
                <a:schemeClr val="accent6"/>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5488" y="125488"/>
            <a:ext cx="6346209" cy="6095235"/>
          </a:xfrm>
          <a:prstGeom prst="rect">
            <a:avLst/>
          </a:prstGeom>
          <a:gradFill>
            <a:gsLst>
              <a:gs pos="0%">
                <a:schemeClr val="accent5">
                  <a:lumMod val="60%"/>
                  <a:lumOff val="40%"/>
                  <a:alpha val="0%"/>
                </a:schemeClr>
              </a:gs>
              <a:gs pos="99%">
                <a:schemeClr val="accent2">
                  <a:alpha val="90%"/>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8104" y="2550870"/>
            <a:ext cx="2501979" cy="6112279"/>
          </a:xfrm>
          <a:prstGeom prst="rect">
            <a:avLst/>
          </a:prstGeom>
          <a:gradFill>
            <a:gsLst>
              <a:gs pos="2%">
                <a:schemeClr val="accent5">
                  <a:alpha val="28%"/>
                </a:schemeClr>
              </a:gs>
              <a:gs pos="100%">
                <a:schemeClr val="accent4">
                  <a:alpha val="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579BBB12-9455-421B-86B2-0EA775202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72450" y="728296"/>
            <a:ext cx="4808302" cy="4808302"/>
          </a:xfrm>
          <a:prstGeom prst="ellipse">
            <a:avLst/>
          </a:prstGeom>
          <a:gradFill>
            <a:gsLst>
              <a:gs pos="39%">
                <a:schemeClr val="accent4">
                  <a:lumMod val="20%"/>
                  <a:lumOff val="80%"/>
                  <a:alpha val="0%"/>
                </a:schemeClr>
              </a:gs>
              <a:gs pos="100%">
                <a:schemeClr val="accent6">
                  <a:alpha val="29%"/>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E832CD-DA05-451C-9D6F-3921C2A1FC1E}"/>
              </a:ext>
            </a:extLst>
          </p:cNvPr>
          <p:cNvSpPr>
            <a:spLocks noGrp="1"/>
          </p:cNvSpPr>
          <p:nvPr>
            <p:ph type="title"/>
          </p:nvPr>
        </p:nvSpPr>
        <p:spPr>
          <a:xfrm>
            <a:off x="872556" y="740563"/>
            <a:ext cx="4688488" cy="3232560"/>
          </a:xfrm>
        </p:spPr>
        <p:txBody>
          <a:bodyPr vert="horz" lIns="0" tIns="0" rIns="0" bIns="0" rtlCol="0" anchor="b">
            <a:normAutofit/>
          </a:bodyPr>
          <a:lstStyle/>
          <a:p>
            <a:r>
              <a:rPr lang="en-US" sz="4000" spc="750">
                <a:solidFill>
                  <a:schemeClr val="bg1"/>
                </a:solidFill>
              </a:rPr>
              <a:t>Your image of resilience</a:t>
            </a:r>
          </a:p>
        </p:txBody>
      </p:sp>
      <p:pic>
        <p:nvPicPr>
          <p:cNvPr id="19458" name="Picture 2" descr="Imagine how Amazing the World could be">
            <a:extLst>
              <a:ext uri="{FF2B5EF4-FFF2-40B4-BE49-F238E27FC236}">
                <a16:creationId xmlns:a16="http://schemas.microsoft.com/office/drawing/2014/main" id="{F223406F-547A-46CC-B5AD-1345FC917C7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784%" r="0.001%" b="13.145%"/>
          <a:stretch/>
        </p:blipFill>
        <p:spPr bwMode="auto">
          <a:xfrm>
            <a:off x="6094039" y="2008909"/>
            <a:ext cx="6083342" cy="283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491230"/>
      </p:ext>
    </p:extLst>
  </p:cSld>
  <p:clrMapOvr>
    <a:masterClrMapping/>
  </p:clrMapOvr>
</p:sld>
</file>

<file path=ppt/slides/slide19.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FE0A6C7C-0AE6-48BC-951D-9663738EE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88F7DC0D-FB41-40DE-9A2A-1621F2F26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7" y="5257371"/>
            <a:ext cx="12203207" cy="1600201"/>
          </a:xfrm>
          <a:prstGeom prst="rect">
            <a:avLst/>
          </a:prstGeom>
          <a:gradFill>
            <a:gsLst>
              <a:gs pos="0%">
                <a:schemeClr val="accent5">
                  <a:alpha val="83%"/>
                </a:schemeClr>
              </a:gs>
              <a:gs pos="100%">
                <a:schemeClr val="accent6"/>
              </a:gs>
            </a:gsLst>
            <a:lin ang="15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70CEE6E3-70B6-4693-8985-3413141EE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3356" y="5256871"/>
            <a:ext cx="8118644" cy="1594270"/>
          </a:xfrm>
          <a:prstGeom prst="rect">
            <a:avLst/>
          </a:prstGeom>
          <a:gradFill>
            <a:gsLst>
              <a:gs pos="22%">
                <a:schemeClr val="accent2">
                  <a:alpha val="0%"/>
                </a:schemeClr>
              </a:gs>
              <a:gs pos="99%">
                <a:schemeClr val="accent2">
                  <a:alpha val="50%"/>
                </a:schemeClr>
              </a:gs>
            </a:gsLst>
            <a:lin ang="18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194">
            <a:extLst>
              <a:ext uri="{FF2B5EF4-FFF2-40B4-BE49-F238E27FC236}">
                <a16:creationId xmlns:a16="http://schemas.microsoft.com/office/drawing/2014/main" id="{AC56B1E5-8C40-4B38-9E01-086401F40D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477235" y="4347947"/>
            <a:ext cx="1602951" cy="3416298"/>
          </a:xfrm>
          <a:prstGeom prst="rect">
            <a:avLst/>
          </a:prstGeom>
          <a:gradFill>
            <a:gsLst>
              <a:gs pos="45%">
                <a:schemeClr val="accent4">
                  <a:alpha val="0%"/>
                </a:schemeClr>
              </a:gs>
              <a:gs pos="99%">
                <a:schemeClr val="accent6">
                  <a:alpha val="33%"/>
                </a:schemeClr>
              </a:gs>
            </a:gsLst>
            <a:lin ang="15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195">
            <a:extLst>
              <a:ext uri="{FF2B5EF4-FFF2-40B4-BE49-F238E27FC236}">
                <a16:creationId xmlns:a16="http://schemas.microsoft.com/office/drawing/2014/main" id="{373BF372-AF59-4E6A-B507-99714F0DD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751495" y="5254192"/>
            <a:ext cx="10451711" cy="1146608"/>
          </a:xfrm>
          <a:prstGeom prst="rect">
            <a:avLst/>
          </a:prstGeom>
          <a:gradFill>
            <a:gsLst>
              <a:gs pos="0%">
                <a:schemeClr val="accent5">
                  <a:alpha val="30%"/>
                </a:schemeClr>
              </a:gs>
              <a:gs pos="99%">
                <a:schemeClr val="accent5">
                  <a:alpha val="0%"/>
                </a:schemeClr>
              </a:gs>
            </a:gsLst>
            <a:lin ang="19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3E51228A-E070-4CBB-B003-E1F8EB0AF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7" y="5260786"/>
            <a:ext cx="7199156" cy="1596786"/>
          </a:xfrm>
          <a:prstGeom prst="rect">
            <a:avLst/>
          </a:prstGeom>
          <a:gradFill>
            <a:gsLst>
              <a:gs pos="0%">
                <a:schemeClr val="accent5">
                  <a:alpha val="21%"/>
                </a:schemeClr>
              </a:gs>
              <a:gs pos="99%">
                <a:schemeClr val="accent5">
                  <a:alpha val="0%"/>
                </a:schemeClr>
              </a:gs>
            </a:gsLst>
            <a:lin ang="20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B61AB5B3-299F-402C-A990-BCBB37FE0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982543" y="2273948"/>
            <a:ext cx="1594272" cy="7581771"/>
          </a:xfrm>
          <a:prstGeom prst="rect">
            <a:avLst/>
          </a:prstGeom>
          <a:gradFill>
            <a:gsLst>
              <a:gs pos="16%">
                <a:schemeClr val="accent4">
                  <a:alpha val="0%"/>
                </a:schemeClr>
              </a:gs>
              <a:gs pos="99%">
                <a:schemeClr val="accent4">
                  <a:alpha val="39%"/>
                </a:schemeClr>
              </a:gs>
            </a:gsLst>
            <a:lin ang="10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C5ABD0-2389-4653-8D99-E9581C39D13E}"/>
              </a:ext>
            </a:extLst>
          </p:cNvPr>
          <p:cNvSpPr>
            <a:spLocks noGrp="1"/>
          </p:cNvSpPr>
          <p:nvPr>
            <p:ph type="title"/>
          </p:nvPr>
        </p:nvSpPr>
        <p:spPr>
          <a:xfrm>
            <a:off x="235527" y="5605670"/>
            <a:ext cx="11637817" cy="802042"/>
          </a:xfrm>
        </p:spPr>
        <p:txBody>
          <a:bodyPr vert="horz" lIns="0" tIns="0" rIns="0" bIns="0" rtlCol="0" anchor="ctr">
            <a:normAutofit/>
          </a:bodyPr>
          <a:lstStyle/>
          <a:p>
            <a:pPr algn="ctr">
              <a:lnSpc>
                <a:spcPct val="90%"/>
              </a:lnSpc>
            </a:pPr>
            <a:r>
              <a:rPr lang="en-US" sz="2700" spc="750" dirty="0">
                <a:solidFill>
                  <a:schemeClr val="bg1"/>
                </a:solidFill>
              </a:rPr>
              <a:t>Resilience and The world around you</a:t>
            </a:r>
          </a:p>
        </p:txBody>
      </p:sp>
      <p:pic>
        <p:nvPicPr>
          <p:cNvPr id="8194" name="Picture 2" descr="Project | We're All In This Together - Greg Gunn">
            <a:extLst>
              <a:ext uri="{FF2B5EF4-FFF2-40B4-BE49-F238E27FC236}">
                <a16:creationId xmlns:a16="http://schemas.microsoft.com/office/drawing/2014/main" id="{271A5AFD-F81D-49AC-9286-5BFBFD6166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6%" r="-0.002%" b="-0.002%"/>
          <a:stretch/>
        </p:blipFill>
        <p:spPr bwMode="auto">
          <a:xfrm>
            <a:off x="1226094" y="457199"/>
            <a:ext cx="9656681" cy="4502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199252"/>
      </p:ext>
    </p:extLst>
  </p:cSld>
  <p:clrMapOvr>
    <a:masterClrMapping/>
  </p:clrMapOvr>
</p:sld>
</file>

<file path=ppt/slides/slide2.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
                <a:schemeClr val="accent6">
                  <a:alpha val="78%"/>
                </a:schemeClr>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
                </a:schemeClr>
              </a:gs>
              <a:gs pos="100%">
                <a:schemeClr val="accent4">
                  <a:alpha val="0%"/>
                </a:schemeClr>
              </a:gs>
            </a:gsLst>
            <a:lin ang="9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3" y="3587284"/>
            <a:ext cx="2501977" cy="4038601"/>
          </a:xfrm>
          <a:prstGeom prst="rect">
            <a:avLst/>
          </a:prstGeom>
          <a:gradFill>
            <a:gsLst>
              <a:gs pos="0%">
                <a:schemeClr val="accent5">
                  <a:lumMod val="60%"/>
                  <a:lumOff val="40%"/>
                  <a:alpha val="0%"/>
                </a:schemeClr>
              </a:gs>
              <a:gs pos="99%">
                <a:schemeClr val="accent2">
                  <a:alpha val="70%"/>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5254" y="969296"/>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
                <a:schemeClr val="bg1">
                  <a:alpha val="0%"/>
                </a:schemeClr>
              </a:gs>
              <a:gs pos="100%">
                <a:schemeClr val="accent6">
                  <a:alpha val="35%"/>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4F2EA6B-DD31-4AAA-BFAE-819A38C7B799}"/>
              </a:ext>
            </a:extLst>
          </p:cNvPr>
          <p:cNvSpPr>
            <a:spLocks noGrp="1"/>
          </p:cNvSpPr>
          <p:nvPr>
            <p:ph type="title"/>
          </p:nvPr>
        </p:nvSpPr>
        <p:spPr>
          <a:xfrm>
            <a:off x="409518" y="586855"/>
            <a:ext cx="3258570" cy="3387497"/>
          </a:xfrm>
        </p:spPr>
        <p:txBody>
          <a:bodyPr anchor="b">
            <a:normAutofit/>
          </a:bodyPr>
          <a:lstStyle/>
          <a:p>
            <a:pPr algn="r"/>
            <a:r>
              <a:rPr lang="en-CA" sz="3200">
                <a:solidFill>
                  <a:schemeClr val="bg1"/>
                </a:solidFill>
              </a:rPr>
              <a:t>Session calendar</a:t>
            </a:r>
          </a:p>
        </p:txBody>
      </p:sp>
      <p:sp>
        <p:nvSpPr>
          <p:cNvPr id="3" name="Content Placeholder 2">
            <a:extLst>
              <a:ext uri="{FF2B5EF4-FFF2-40B4-BE49-F238E27FC236}">
                <a16:creationId xmlns:a16="http://schemas.microsoft.com/office/drawing/2014/main" id="{99E261EE-CAFF-4835-ACF1-4BEE96477F6A}"/>
              </a:ext>
            </a:extLst>
          </p:cNvPr>
          <p:cNvSpPr>
            <a:spLocks noGrp="1"/>
          </p:cNvSpPr>
          <p:nvPr>
            <p:ph idx="1"/>
          </p:nvPr>
        </p:nvSpPr>
        <p:spPr>
          <a:xfrm>
            <a:off x="4581727" y="510967"/>
            <a:ext cx="3025303" cy="5684560"/>
          </a:xfrm>
        </p:spPr>
        <p:txBody>
          <a:bodyPr anchor="ctr">
            <a:normAutofit fontScale="92.5%" lnSpcReduction="10%"/>
          </a:bodyPr>
          <a:lstStyle/>
          <a:p>
            <a:pPr marL="0" indent="0">
              <a:buNone/>
            </a:pPr>
            <a:r>
              <a:rPr lang="en-CA" b="1" dirty="0">
                <a:solidFill>
                  <a:schemeClr val="accent6">
                    <a:lumMod val="75%"/>
                  </a:schemeClr>
                </a:solidFill>
              </a:rPr>
              <a:t>SESSION #1</a:t>
            </a:r>
          </a:p>
          <a:p>
            <a:pPr marL="0" indent="0">
              <a:buNone/>
            </a:pPr>
            <a:r>
              <a:rPr lang="en-CA" sz="1600" dirty="0"/>
              <a:t>Tuesday, November 24</a:t>
            </a:r>
            <a:r>
              <a:rPr lang="en-CA" sz="1600" baseline="30%" dirty="0"/>
              <a:t>th</a:t>
            </a:r>
            <a:r>
              <a:rPr lang="en-CA" sz="1600" dirty="0"/>
              <a:t> </a:t>
            </a:r>
            <a:endParaRPr lang="en-CA" sz="1600" baseline="30%" dirty="0"/>
          </a:p>
          <a:p>
            <a:pPr marL="0" indent="0">
              <a:buNone/>
            </a:pPr>
            <a:r>
              <a:rPr lang="en-CA" sz="1600" dirty="0"/>
              <a:t>10:00 a.m. to 12:00 p.m.</a:t>
            </a:r>
          </a:p>
          <a:p>
            <a:pPr marL="0" indent="0">
              <a:buNone/>
            </a:pPr>
            <a:endParaRPr lang="en-CA" sz="1600" baseline="30%" dirty="0"/>
          </a:p>
          <a:p>
            <a:pPr marL="0" indent="0">
              <a:buNone/>
            </a:pPr>
            <a:r>
              <a:rPr lang="en-CA" b="1" dirty="0">
                <a:solidFill>
                  <a:schemeClr val="accent6">
                    <a:lumMod val="75%"/>
                  </a:schemeClr>
                </a:solidFill>
              </a:rPr>
              <a:t>SESSION #2</a:t>
            </a:r>
          </a:p>
          <a:p>
            <a:pPr marL="0" indent="0">
              <a:buNone/>
            </a:pPr>
            <a:r>
              <a:rPr lang="en-CA" sz="1600" dirty="0"/>
              <a:t>Tuesday, December 1</a:t>
            </a:r>
            <a:r>
              <a:rPr lang="en-CA" sz="1600" baseline="30%" dirty="0"/>
              <a:t>st</a:t>
            </a:r>
            <a:r>
              <a:rPr lang="en-CA" sz="1600" dirty="0"/>
              <a:t>  </a:t>
            </a:r>
          </a:p>
          <a:p>
            <a:pPr marL="0" indent="0">
              <a:buNone/>
            </a:pPr>
            <a:r>
              <a:rPr lang="en-CA" sz="1600" dirty="0"/>
              <a:t>10:00 a.m. to 12:00 p.m.</a:t>
            </a:r>
          </a:p>
          <a:p>
            <a:pPr marL="0" indent="0">
              <a:buNone/>
            </a:pPr>
            <a:endParaRPr lang="en-CA" sz="1600" baseline="30%" dirty="0"/>
          </a:p>
          <a:p>
            <a:pPr marL="0" indent="0">
              <a:buNone/>
            </a:pPr>
            <a:r>
              <a:rPr lang="en-CA" b="1" dirty="0">
                <a:solidFill>
                  <a:schemeClr val="accent6">
                    <a:lumMod val="75%"/>
                  </a:schemeClr>
                </a:solidFill>
              </a:rPr>
              <a:t>SESSION #3</a:t>
            </a:r>
          </a:p>
          <a:p>
            <a:pPr marL="0" indent="0">
              <a:buNone/>
            </a:pPr>
            <a:r>
              <a:rPr lang="en-CA" sz="1600" dirty="0"/>
              <a:t>Tuesday, December 8</a:t>
            </a:r>
            <a:r>
              <a:rPr lang="en-CA" sz="1600" baseline="30%" dirty="0"/>
              <a:t>th</a:t>
            </a:r>
            <a:r>
              <a:rPr lang="en-CA" sz="1600" dirty="0"/>
              <a:t> </a:t>
            </a:r>
          </a:p>
          <a:p>
            <a:pPr marL="0" indent="0">
              <a:buNone/>
            </a:pPr>
            <a:r>
              <a:rPr lang="en-CA" sz="1600" dirty="0"/>
              <a:t>10:00 a.m. to 12:00 p.m.</a:t>
            </a:r>
          </a:p>
          <a:p>
            <a:pPr marL="0" indent="0">
              <a:buNone/>
            </a:pPr>
            <a:endParaRPr lang="en-CA" sz="1600" dirty="0"/>
          </a:p>
          <a:p>
            <a:pPr marL="0" indent="0">
              <a:buNone/>
            </a:pPr>
            <a:r>
              <a:rPr lang="en-CA" b="1" dirty="0">
                <a:solidFill>
                  <a:schemeClr val="accent6">
                    <a:lumMod val="75%"/>
                  </a:schemeClr>
                </a:solidFill>
              </a:rPr>
              <a:t>SESSION #4</a:t>
            </a:r>
          </a:p>
          <a:p>
            <a:pPr marL="0" indent="0">
              <a:buNone/>
            </a:pPr>
            <a:r>
              <a:rPr lang="en-CA" sz="1600" dirty="0"/>
              <a:t>Tuesday, December 15</a:t>
            </a:r>
            <a:r>
              <a:rPr lang="en-CA" sz="1600" baseline="30%" dirty="0"/>
              <a:t>th</a:t>
            </a:r>
            <a:r>
              <a:rPr lang="en-CA" sz="1600" dirty="0"/>
              <a:t> </a:t>
            </a:r>
            <a:endParaRPr lang="en-CA" sz="1600" baseline="30%" dirty="0"/>
          </a:p>
          <a:p>
            <a:pPr marL="0" indent="0">
              <a:buNone/>
            </a:pPr>
            <a:r>
              <a:rPr lang="en-CA" sz="1600" dirty="0"/>
              <a:t>10:00 a.m. to 12:00 p.m.</a:t>
            </a:r>
          </a:p>
          <a:p>
            <a:pPr marL="0" indent="0">
              <a:buNone/>
            </a:pPr>
            <a:endParaRPr lang="en-CA" sz="1600" dirty="0"/>
          </a:p>
        </p:txBody>
      </p:sp>
      <p:pic>
        <p:nvPicPr>
          <p:cNvPr id="5" name="Picture 4">
            <a:extLst>
              <a:ext uri="{FF2B5EF4-FFF2-40B4-BE49-F238E27FC236}">
                <a16:creationId xmlns:a16="http://schemas.microsoft.com/office/drawing/2014/main" id="{30059CBE-D4A2-4404-8604-F934878B1BDD}"/>
              </a:ext>
            </a:extLst>
          </p:cNvPr>
          <p:cNvPicPr>
            <a:picLocks noChangeAspect="1"/>
          </p:cNvPicPr>
          <p:nvPr/>
        </p:nvPicPr>
        <p:blipFill rotWithShape="1">
          <a:blip r:embed="rId2"/>
          <a:srcRect l="32.102%" r="28.162%" b="-0.001%"/>
          <a:stretch/>
        </p:blipFill>
        <p:spPr>
          <a:xfrm>
            <a:off x="8109502" y="10"/>
            <a:ext cx="4082498" cy="6857990"/>
          </a:xfrm>
          <a:prstGeom prst="rect">
            <a:avLst/>
          </a:prstGeom>
        </p:spPr>
      </p:pic>
    </p:spTree>
    <p:extLst>
      <p:ext uri="{BB962C8B-B14F-4D97-AF65-F5344CB8AC3E}">
        <p14:creationId xmlns:p14="http://schemas.microsoft.com/office/powerpoint/2010/main" val="1290943813"/>
      </p:ext>
    </p:extLst>
  </p:cSld>
  <p:clrMapOvr>
    <a:masterClrMapping/>
  </p:clrMapOvr>
</p:sld>
</file>

<file path=ppt/slides/slide20.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
                <a:schemeClr val="accent6"/>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
                  <a:lumOff val="40%"/>
                  <a:alpha val="0%"/>
                </a:schemeClr>
              </a:gs>
              <a:gs pos="99%">
                <a:schemeClr val="accent2">
                  <a:alpha val="92%"/>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
                <a:schemeClr val="accent5">
                  <a:alpha val="28%"/>
                </a:schemeClr>
              </a:gs>
              <a:gs pos="100%">
                <a:schemeClr val="accent4">
                  <a:alpha val="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
                <a:schemeClr val="accent4">
                  <a:lumMod val="20%"/>
                  <a:lumOff val="80%"/>
                  <a:alpha val="2%"/>
                </a:schemeClr>
              </a:gs>
              <a:gs pos="100%">
                <a:schemeClr val="accent6">
                  <a:alpha val="29%"/>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AE547AD-35BB-419D-850E-174E5BA0C83B}"/>
              </a:ext>
            </a:extLst>
          </p:cNvPr>
          <p:cNvSpPr>
            <a:spLocks noGrp="1"/>
          </p:cNvSpPr>
          <p:nvPr>
            <p:ph type="title"/>
          </p:nvPr>
        </p:nvSpPr>
        <p:spPr>
          <a:xfrm>
            <a:off x="474243" y="1264224"/>
            <a:ext cx="3236613" cy="3406187"/>
          </a:xfrm>
        </p:spPr>
        <p:txBody>
          <a:bodyPr vert="horz" lIns="0" tIns="0" rIns="0" bIns="0" rtlCol="0" anchor="b">
            <a:normAutofit/>
          </a:bodyPr>
          <a:lstStyle/>
          <a:p>
            <a:pPr algn="r"/>
            <a:r>
              <a:rPr lang="en-US" sz="3200" spc="750" dirty="0">
                <a:solidFill>
                  <a:schemeClr val="bg1"/>
                </a:solidFill>
              </a:rPr>
              <a:t>Pressures can be universal</a:t>
            </a:r>
            <a:br>
              <a:rPr lang="en-US" sz="3200" spc="750" dirty="0">
                <a:solidFill>
                  <a:schemeClr val="bg1"/>
                </a:solidFill>
              </a:rPr>
            </a:br>
            <a:br>
              <a:rPr lang="en-US" sz="3200" spc="750" dirty="0">
                <a:solidFill>
                  <a:schemeClr val="bg1"/>
                </a:solidFill>
              </a:rPr>
            </a:br>
            <a:r>
              <a:rPr lang="en-US" sz="3200" spc="750" dirty="0">
                <a:solidFill>
                  <a:schemeClr val="bg1"/>
                </a:solidFill>
              </a:rPr>
              <a:t> – LOOK FAMILIAR?</a:t>
            </a:r>
          </a:p>
        </p:txBody>
      </p:sp>
      <p:pic>
        <p:nvPicPr>
          <p:cNvPr id="2050" name="Picture 2" descr="What Resilience Means, and Why It Matters">
            <a:extLst>
              <a:ext uri="{FF2B5EF4-FFF2-40B4-BE49-F238E27FC236}">
                <a16:creationId xmlns:a16="http://schemas.microsoft.com/office/drawing/2014/main" id="{20A3441A-FBEA-49D2-81BE-1745D860D4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310041" y="886692"/>
            <a:ext cx="7610515" cy="4862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675439"/>
      </p:ext>
    </p:extLst>
  </p:cSld>
  <p:clrMapOvr>
    <a:masterClrMapping/>
  </p:clrMapOvr>
</p:sld>
</file>

<file path=ppt/slides/slide21.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
                <a:schemeClr val="accent6"/>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
                  <a:lumOff val="40%"/>
                  <a:alpha val="0%"/>
                </a:schemeClr>
              </a:gs>
              <a:gs pos="99%">
                <a:schemeClr val="accent2">
                  <a:alpha val="92%"/>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
                <a:schemeClr val="accent5">
                  <a:alpha val="28%"/>
                </a:schemeClr>
              </a:gs>
              <a:gs pos="100%">
                <a:schemeClr val="accent4">
                  <a:alpha val="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
                <a:schemeClr val="accent4">
                  <a:lumMod val="20%"/>
                  <a:lumOff val="80%"/>
                  <a:alpha val="2%"/>
                </a:schemeClr>
              </a:gs>
              <a:gs pos="100%">
                <a:schemeClr val="accent6">
                  <a:alpha val="29%"/>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B906C8D-E5DF-4BFA-BE4E-91D8F2A5DFC2}"/>
              </a:ext>
            </a:extLst>
          </p:cNvPr>
          <p:cNvSpPr>
            <a:spLocks noGrp="1"/>
          </p:cNvSpPr>
          <p:nvPr>
            <p:ph type="title"/>
          </p:nvPr>
        </p:nvSpPr>
        <p:spPr>
          <a:xfrm>
            <a:off x="0" y="681317"/>
            <a:ext cx="3834521" cy="3918392"/>
          </a:xfrm>
        </p:spPr>
        <p:txBody>
          <a:bodyPr vert="horz" lIns="0" tIns="0" rIns="0" bIns="0" rtlCol="0" anchor="b">
            <a:normAutofit/>
          </a:bodyPr>
          <a:lstStyle/>
          <a:p>
            <a:pPr algn="r"/>
            <a:r>
              <a:rPr lang="en-US" sz="3200" spc="750" dirty="0">
                <a:solidFill>
                  <a:schemeClr val="bg1"/>
                </a:solidFill>
              </a:rPr>
              <a:t>Internal perspective is everything</a:t>
            </a:r>
          </a:p>
        </p:txBody>
      </p:sp>
      <p:pic>
        <p:nvPicPr>
          <p:cNvPr id="3074" name="Picture 2" descr="How Great Leaders Develop Mental Toughness to Thrive">
            <a:extLst>
              <a:ext uri="{FF2B5EF4-FFF2-40B4-BE49-F238E27FC236}">
                <a16:creationId xmlns:a16="http://schemas.microsoft.com/office/drawing/2014/main" id="{3F09100B-786D-407F-A5DE-59EFD2ED47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308764" y="997940"/>
            <a:ext cx="7408993" cy="435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891839"/>
      </p:ext>
    </p:extLst>
  </p:cSld>
  <p:clrMapOvr>
    <a:masterClrMapping/>
  </p:clrMapOvr>
</p:sld>
</file>

<file path=ppt/slides/slide2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E03E6B-40CB-49D9-9D6A-F333C727D72C}"/>
              </a:ext>
            </a:extLst>
          </p:cNvPr>
          <p:cNvSpPr>
            <a:spLocks noGrp="1"/>
          </p:cNvSpPr>
          <p:nvPr>
            <p:ph type="title"/>
          </p:nvPr>
        </p:nvSpPr>
        <p:spPr>
          <a:xfrm>
            <a:off x="975548" y="474426"/>
            <a:ext cx="10240903" cy="1233488"/>
          </a:xfrm>
        </p:spPr>
        <p:txBody>
          <a:bodyPr/>
          <a:lstStyle/>
          <a:p>
            <a:r>
              <a:rPr lang="en-CA" dirty="0"/>
              <a:t>American Psychological association on resilience </a:t>
            </a:r>
          </a:p>
        </p:txBody>
      </p:sp>
      <p:sp>
        <p:nvSpPr>
          <p:cNvPr id="5" name="Content Placeholder 4">
            <a:extLst>
              <a:ext uri="{FF2B5EF4-FFF2-40B4-BE49-F238E27FC236}">
                <a16:creationId xmlns:a16="http://schemas.microsoft.com/office/drawing/2014/main" id="{4A1A345A-32B8-43FC-856A-2B1D4D812384}"/>
              </a:ext>
            </a:extLst>
          </p:cNvPr>
          <p:cNvSpPr>
            <a:spLocks noGrp="1"/>
          </p:cNvSpPr>
          <p:nvPr>
            <p:ph idx="1"/>
          </p:nvPr>
        </p:nvSpPr>
        <p:spPr>
          <a:xfrm>
            <a:off x="975548" y="1707914"/>
            <a:ext cx="10240903" cy="3956179"/>
          </a:xfrm>
        </p:spPr>
        <p:txBody>
          <a:bodyPr>
            <a:normAutofit fontScale="92.5%" lnSpcReduction="10%"/>
          </a:bodyPr>
          <a:lstStyle/>
          <a:p>
            <a:pPr marL="0" indent="0">
              <a:buNone/>
            </a:pPr>
            <a:endParaRPr lang="en-CA" b="1" u="sng" dirty="0"/>
          </a:p>
          <a:p>
            <a:pPr marL="0" indent="0">
              <a:buNone/>
            </a:pPr>
            <a:r>
              <a:rPr lang="en-CA" b="1" u="sng" dirty="0"/>
              <a:t>The Good News:</a:t>
            </a:r>
          </a:p>
          <a:p>
            <a:pPr>
              <a:buFont typeface="Wingdings" panose="05000000000000000000" pitchFamily="2" charset="2"/>
              <a:buChar char="ü"/>
            </a:pPr>
            <a:r>
              <a:rPr lang="en-US" dirty="0"/>
              <a:t> Research has shown that resilience is </a:t>
            </a:r>
            <a:r>
              <a:rPr lang="en-US" sz="3200" b="1" dirty="0">
                <a:solidFill>
                  <a:srgbClr val="C00000"/>
                </a:solidFill>
              </a:rPr>
              <a:t>ORDINARY</a:t>
            </a:r>
            <a:r>
              <a:rPr lang="en-US" dirty="0"/>
              <a:t>, not extraordinary. People commonly demonstrate resilience. </a:t>
            </a:r>
          </a:p>
          <a:p>
            <a:pPr>
              <a:buFont typeface="Wingdings" panose="05000000000000000000" pitchFamily="2" charset="2"/>
              <a:buChar char="ü"/>
            </a:pPr>
            <a:r>
              <a:rPr lang="en-US" dirty="0"/>
              <a:t> Being resilient does not mean that a person doesn't experience difficulty or distress. Emotional pain and sadness are common in people who have suffered major adversity or trauma in their lives. In fact, the road to resilience is likely to involve considerable emotional distress. </a:t>
            </a:r>
          </a:p>
          <a:p>
            <a:pPr>
              <a:buFont typeface="Wingdings" panose="05000000000000000000" pitchFamily="2" charset="2"/>
              <a:buChar char="ü"/>
            </a:pPr>
            <a:r>
              <a:rPr lang="en-US" dirty="0"/>
              <a:t> Resilience is not a trait that people either have or do not have. It involves behaviors, thoughts and actions that can be learned and developed in anyone.</a:t>
            </a:r>
            <a:endParaRPr lang="en-CA" dirty="0"/>
          </a:p>
        </p:txBody>
      </p:sp>
    </p:spTree>
    <p:extLst>
      <p:ext uri="{BB962C8B-B14F-4D97-AF65-F5344CB8AC3E}">
        <p14:creationId xmlns:p14="http://schemas.microsoft.com/office/powerpoint/2010/main" val="1689824612"/>
      </p:ext>
    </p:extLst>
  </p:cSld>
  <p:clrMapOvr>
    <a:masterClrMapping/>
  </p:clrMapOvr>
</p:sld>
</file>

<file path=ppt/slides/slide23.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8436" name="Rectangle 70">
            <a:extLst>
              <a:ext uri="{FF2B5EF4-FFF2-40B4-BE49-F238E27FC236}">
                <a16:creationId xmlns:a16="http://schemas.microsoft.com/office/drawing/2014/main" id="{A21FCE60-ECDB-49B1-A5CA-E834A33FE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7" name="Rectangle 72">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
                <a:schemeClr val="accent6">
                  <a:alpha val="78%"/>
                </a:schemeClr>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8" name="Rectangle 74">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
                </a:schemeClr>
              </a:gs>
              <a:gs pos="100%">
                <a:schemeClr val="accent4">
                  <a:alpha val="0%"/>
                </a:schemeClr>
              </a:gs>
            </a:gsLst>
            <a:lin ang="9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9" name="Rectangle 76">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1" y="3587283"/>
            <a:ext cx="2501979" cy="4038601"/>
          </a:xfrm>
          <a:prstGeom prst="rect">
            <a:avLst/>
          </a:prstGeom>
          <a:gradFill>
            <a:gsLst>
              <a:gs pos="0%">
                <a:schemeClr val="accent5">
                  <a:lumMod val="60%"/>
                  <a:lumOff val="40%"/>
                  <a:alpha val="0%"/>
                </a:schemeClr>
              </a:gs>
              <a:gs pos="99%">
                <a:schemeClr val="accent2">
                  <a:alpha val="74%"/>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489" y="1757117"/>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
                <a:schemeClr val="bg1">
                  <a:alpha val="0%"/>
                </a:schemeClr>
              </a:gs>
              <a:gs pos="100%">
                <a:schemeClr val="accent6">
                  <a:alpha val="35%"/>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F8E03E6B-40CB-49D9-9D6A-F333C727D72C}"/>
              </a:ext>
            </a:extLst>
          </p:cNvPr>
          <p:cNvSpPr>
            <a:spLocks noGrp="1"/>
          </p:cNvSpPr>
          <p:nvPr>
            <p:ph type="title"/>
          </p:nvPr>
        </p:nvSpPr>
        <p:spPr>
          <a:xfrm>
            <a:off x="457200" y="586855"/>
            <a:ext cx="3355673" cy="3768312"/>
          </a:xfrm>
        </p:spPr>
        <p:txBody>
          <a:bodyPr anchor="b">
            <a:normAutofit/>
          </a:bodyPr>
          <a:lstStyle/>
          <a:p>
            <a:pPr algn="r">
              <a:lnSpc>
                <a:spcPct val="90%"/>
              </a:lnSpc>
            </a:pPr>
            <a:r>
              <a:rPr lang="en-CA" sz="2000" dirty="0">
                <a:solidFill>
                  <a:schemeClr val="bg1"/>
                </a:solidFill>
              </a:rPr>
              <a:t>American Psychological association:</a:t>
            </a:r>
            <a:br>
              <a:rPr lang="en-CA" sz="2000" dirty="0">
                <a:solidFill>
                  <a:schemeClr val="bg1"/>
                </a:solidFill>
              </a:rPr>
            </a:br>
            <a:br>
              <a:rPr lang="en-CA" sz="2000" dirty="0">
                <a:solidFill>
                  <a:schemeClr val="bg1"/>
                </a:solidFill>
              </a:rPr>
            </a:br>
            <a:r>
              <a:rPr lang="en-CA" sz="2000" dirty="0">
                <a:solidFill>
                  <a:schemeClr val="bg1"/>
                </a:solidFill>
              </a:rPr>
              <a:t> factors of resilience</a:t>
            </a:r>
          </a:p>
        </p:txBody>
      </p:sp>
      <p:sp>
        <p:nvSpPr>
          <p:cNvPr id="5" name="Content Placeholder 4">
            <a:extLst>
              <a:ext uri="{FF2B5EF4-FFF2-40B4-BE49-F238E27FC236}">
                <a16:creationId xmlns:a16="http://schemas.microsoft.com/office/drawing/2014/main" id="{4A1A345A-32B8-43FC-856A-2B1D4D812384}"/>
              </a:ext>
            </a:extLst>
          </p:cNvPr>
          <p:cNvSpPr>
            <a:spLocks noGrp="1"/>
          </p:cNvSpPr>
          <p:nvPr>
            <p:ph idx="1"/>
          </p:nvPr>
        </p:nvSpPr>
        <p:spPr>
          <a:xfrm>
            <a:off x="4269308" y="138545"/>
            <a:ext cx="4076700" cy="6719028"/>
          </a:xfrm>
        </p:spPr>
        <p:txBody>
          <a:bodyPr>
            <a:normAutofit/>
          </a:bodyPr>
          <a:lstStyle/>
          <a:p>
            <a:pPr marL="0" indent="0">
              <a:lnSpc>
                <a:spcPct val="110%"/>
              </a:lnSpc>
              <a:buNone/>
            </a:pPr>
            <a:endParaRPr lang="en-CA" sz="1400" b="1" u="sng" dirty="0"/>
          </a:p>
          <a:p>
            <a:pPr marL="0" indent="0">
              <a:lnSpc>
                <a:spcPct val="110%"/>
              </a:lnSpc>
              <a:buNone/>
            </a:pPr>
            <a:r>
              <a:rPr lang="en-CA" sz="1800" b="1" u="sng" dirty="0"/>
              <a:t>The Primary Factor in Resilience: </a:t>
            </a:r>
            <a:r>
              <a:rPr lang="en-US" sz="1800" dirty="0"/>
              <a:t>having caring and supportive relationships within and outside the family. Relationships that create love and trust, provide role models and offer encouragement and reassurance help bolster a person's resilience.</a:t>
            </a:r>
          </a:p>
          <a:p>
            <a:pPr marL="0" indent="0">
              <a:lnSpc>
                <a:spcPct val="110%"/>
              </a:lnSpc>
              <a:buNone/>
            </a:pPr>
            <a:r>
              <a:rPr lang="en-CA" sz="1800" b="1" u="sng" dirty="0"/>
              <a:t>Other Factors:</a:t>
            </a:r>
          </a:p>
          <a:p>
            <a:pPr>
              <a:lnSpc>
                <a:spcPct val="110%"/>
              </a:lnSpc>
              <a:buFont typeface="Wingdings" panose="05000000000000000000" pitchFamily="2" charset="2"/>
              <a:buChar char="ü"/>
            </a:pPr>
            <a:r>
              <a:rPr lang="en-US" sz="1800" dirty="0"/>
              <a:t> The capacity to make realistic plans and take steps to carry them out. </a:t>
            </a:r>
          </a:p>
          <a:p>
            <a:pPr>
              <a:lnSpc>
                <a:spcPct val="110%"/>
              </a:lnSpc>
              <a:buFont typeface="Wingdings" panose="05000000000000000000" pitchFamily="2" charset="2"/>
              <a:buChar char="ü"/>
            </a:pPr>
            <a:r>
              <a:rPr lang="en-US" sz="1800" dirty="0"/>
              <a:t> A positive view of yourself and confidence in your strengths and abilities. </a:t>
            </a:r>
          </a:p>
          <a:p>
            <a:pPr>
              <a:lnSpc>
                <a:spcPct val="110%"/>
              </a:lnSpc>
              <a:buFont typeface="Wingdings" panose="05000000000000000000" pitchFamily="2" charset="2"/>
              <a:buChar char="ü"/>
            </a:pPr>
            <a:r>
              <a:rPr lang="en-US" sz="1800" dirty="0"/>
              <a:t> Skills in communication and problem solving. </a:t>
            </a:r>
          </a:p>
          <a:p>
            <a:pPr>
              <a:lnSpc>
                <a:spcPct val="110%"/>
              </a:lnSpc>
              <a:buFont typeface="Wingdings" panose="05000000000000000000" pitchFamily="2" charset="2"/>
              <a:buChar char="ü"/>
            </a:pPr>
            <a:r>
              <a:rPr lang="en-US" sz="1800" dirty="0"/>
              <a:t> The capacity to manage strong feelings and impulses.</a:t>
            </a:r>
            <a:endParaRPr lang="en-CA" sz="1800" dirty="0"/>
          </a:p>
        </p:txBody>
      </p:sp>
      <p:pic>
        <p:nvPicPr>
          <p:cNvPr id="18434" name="Picture 2" descr="You are more powerful than you know, and they fear the day you ...">
            <a:extLst>
              <a:ext uri="{FF2B5EF4-FFF2-40B4-BE49-F238E27FC236}">
                <a16:creationId xmlns:a16="http://schemas.microsoft.com/office/drawing/2014/main" id="{AF58D30D-C7DF-4D6B-8BBE-57C4A6928B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62950" y="1298787"/>
            <a:ext cx="3619500" cy="3619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1AFF3B-B834-4D2C-9F91-28C0CAA6B606}"/>
              </a:ext>
            </a:extLst>
          </p:cNvPr>
          <p:cNvSpPr txBox="1"/>
          <p:nvPr/>
        </p:nvSpPr>
        <p:spPr>
          <a:xfrm>
            <a:off x="8477250" y="5057146"/>
            <a:ext cx="3505200" cy="830997"/>
          </a:xfrm>
          <a:prstGeom prst="rect">
            <a:avLst/>
          </a:prstGeom>
          <a:noFill/>
        </p:spPr>
        <p:txBody>
          <a:bodyPr wrap="square" rtlCol="0">
            <a:spAutoFit/>
          </a:bodyPr>
          <a:lstStyle/>
          <a:p>
            <a:r>
              <a:rPr lang="en-CA" sz="2400" b="1" dirty="0">
                <a:solidFill>
                  <a:schemeClr val="accent5">
                    <a:lumMod val="75%"/>
                  </a:schemeClr>
                </a:solidFill>
              </a:rPr>
              <a:t>The Big Question: </a:t>
            </a:r>
          </a:p>
          <a:p>
            <a:r>
              <a:rPr lang="en-CA" sz="2400" b="1" dirty="0">
                <a:solidFill>
                  <a:schemeClr val="accent5">
                    <a:lumMod val="75%"/>
                  </a:schemeClr>
                </a:solidFill>
              </a:rPr>
              <a:t>Who is THEY?</a:t>
            </a:r>
          </a:p>
        </p:txBody>
      </p:sp>
    </p:spTree>
    <p:extLst>
      <p:ext uri="{BB962C8B-B14F-4D97-AF65-F5344CB8AC3E}">
        <p14:creationId xmlns:p14="http://schemas.microsoft.com/office/powerpoint/2010/main" val="1844351488"/>
      </p:ext>
    </p:extLst>
  </p:cSld>
  <p:clrMapOvr>
    <a:masterClrMapping/>
  </p:clrMapOvr>
</p:sld>
</file>

<file path=ppt/slides/slide24.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9" name="Rectangle 78">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
                <a:schemeClr val="accent6"/>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
                  <a:lumOff val="40%"/>
                  <a:alpha val="0%"/>
                </a:schemeClr>
              </a:gs>
              <a:gs pos="99%">
                <a:schemeClr val="accent2">
                  <a:alpha val="92%"/>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
                <a:schemeClr val="accent5">
                  <a:alpha val="28%"/>
                </a:schemeClr>
              </a:gs>
              <a:gs pos="100%">
                <a:schemeClr val="accent4">
                  <a:alpha val="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
                <a:schemeClr val="accent4">
                  <a:lumMod val="20%"/>
                  <a:lumOff val="80%"/>
                  <a:alpha val="2%"/>
                </a:schemeClr>
              </a:gs>
              <a:gs pos="100%">
                <a:schemeClr val="accent6">
                  <a:alpha val="29%"/>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8EBF036-0AF7-4157-AEF8-6FC598988A32}"/>
              </a:ext>
            </a:extLst>
          </p:cNvPr>
          <p:cNvSpPr>
            <a:spLocks noGrp="1"/>
          </p:cNvSpPr>
          <p:nvPr>
            <p:ph type="title"/>
          </p:nvPr>
        </p:nvSpPr>
        <p:spPr>
          <a:xfrm>
            <a:off x="474243" y="2759265"/>
            <a:ext cx="3236613" cy="3406187"/>
          </a:xfrm>
        </p:spPr>
        <p:txBody>
          <a:bodyPr vert="horz" lIns="0" tIns="0" rIns="0" bIns="0" rtlCol="0" anchor="b">
            <a:normAutofit fontScale="90%"/>
          </a:bodyPr>
          <a:lstStyle/>
          <a:p>
            <a:pPr algn="r"/>
            <a:r>
              <a:rPr lang="en-US" sz="3200" spc="750" dirty="0">
                <a:solidFill>
                  <a:schemeClr val="bg1"/>
                </a:solidFill>
              </a:rPr>
              <a:t>What do you feel when you see this picture? </a:t>
            </a:r>
            <a:br>
              <a:rPr lang="en-US" sz="3200" spc="750" dirty="0">
                <a:solidFill>
                  <a:schemeClr val="bg1"/>
                </a:solidFill>
              </a:rPr>
            </a:br>
            <a:br>
              <a:rPr lang="en-US" sz="3200" spc="750" dirty="0">
                <a:solidFill>
                  <a:schemeClr val="bg1"/>
                </a:solidFill>
              </a:rPr>
            </a:br>
            <a:r>
              <a:rPr lang="en-US" sz="3200" spc="750" dirty="0">
                <a:solidFill>
                  <a:schemeClr val="bg1"/>
                </a:solidFill>
              </a:rPr>
              <a:t>What’s moving?</a:t>
            </a:r>
            <a:br>
              <a:rPr lang="en-US" sz="3200" spc="750" dirty="0">
                <a:solidFill>
                  <a:schemeClr val="bg1"/>
                </a:solidFill>
              </a:rPr>
            </a:br>
            <a:br>
              <a:rPr lang="en-US" sz="3200" spc="750" dirty="0">
                <a:solidFill>
                  <a:schemeClr val="bg1"/>
                </a:solidFill>
              </a:rPr>
            </a:br>
            <a:r>
              <a:rPr lang="en-US" sz="3200" spc="750" dirty="0">
                <a:solidFill>
                  <a:schemeClr val="bg1"/>
                </a:solidFill>
              </a:rPr>
              <a:t> surfer or wave?</a:t>
            </a:r>
            <a:br>
              <a:rPr lang="en-US" sz="3200" spc="750" dirty="0">
                <a:solidFill>
                  <a:schemeClr val="bg1"/>
                </a:solidFill>
              </a:rPr>
            </a:br>
            <a:endParaRPr lang="en-US" sz="3200" spc="750" dirty="0">
              <a:solidFill>
                <a:schemeClr val="bg1"/>
              </a:solidFill>
            </a:endParaRPr>
          </a:p>
        </p:txBody>
      </p:sp>
      <p:pic>
        <p:nvPicPr>
          <p:cNvPr id="1030" name="Picture 6" descr="Leading With Resiliency: Lessons From Seven Leaders - Risk ...">
            <a:extLst>
              <a:ext uri="{FF2B5EF4-FFF2-40B4-BE49-F238E27FC236}">
                <a16:creationId xmlns:a16="http://schemas.microsoft.com/office/drawing/2014/main" id="{C506B80F-9131-4931-85C2-26A7B8F22B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03619" y="631267"/>
            <a:ext cx="7214138" cy="5602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543609"/>
      </p:ext>
    </p:extLst>
  </p:cSld>
  <p:clrMapOvr>
    <a:masterClrMapping/>
  </p:clrMapOvr>
</p:sld>
</file>

<file path=ppt/slides/slide25.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
                </a:schemeClr>
              </a:gs>
              <a:gs pos="100%">
                <a:schemeClr val="tx2">
                  <a:lumMod val="50%"/>
                  <a:lumOff val="50%"/>
                  <a:alpha val="48%"/>
                </a:schemeClr>
              </a:gs>
            </a:gsLst>
            <a:lin ang="13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
                </a:schemeClr>
              </a:gs>
              <a:gs pos="92%">
                <a:schemeClr val="accent2">
                  <a:alpha val="75%"/>
                </a:schemeClr>
              </a:gs>
            </a:gsLst>
            <a:lin ang="16200000" scaled="1"/>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
                <a:schemeClr val="accent2">
                  <a:alpha val="61%"/>
                </a:schemeClr>
              </a:gs>
              <a:gs pos="99%">
                <a:schemeClr val="accent4"/>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644467-F7E6-4F0C-93DD-AFEA76D75215}"/>
              </a:ext>
            </a:extLst>
          </p:cNvPr>
          <p:cNvSpPr>
            <a:spLocks noGrp="1"/>
          </p:cNvSpPr>
          <p:nvPr>
            <p:ph type="title"/>
          </p:nvPr>
        </p:nvSpPr>
        <p:spPr>
          <a:xfrm>
            <a:off x="782918" y="1028700"/>
            <a:ext cx="10614211" cy="1152712"/>
          </a:xfrm>
        </p:spPr>
        <p:txBody>
          <a:bodyPr vert="horz" lIns="0" tIns="0" rIns="0" bIns="0" rtlCol="0" anchor="b">
            <a:normAutofit/>
          </a:bodyPr>
          <a:lstStyle/>
          <a:p>
            <a:pPr algn="ctr"/>
            <a:r>
              <a:rPr lang="en-US" sz="4000" spc="750">
                <a:solidFill>
                  <a:schemeClr val="bg1"/>
                </a:solidFill>
              </a:rPr>
              <a:t>Bridging to understanding</a:t>
            </a:r>
          </a:p>
        </p:txBody>
      </p:sp>
      <p:sp>
        <p:nvSpPr>
          <p:cNvPr id="83" name="Freeform: Shape 82">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
                <a:schemeClr val="accent4">
                  <a:lumMod val="60%"/>
                  <a:lumOff val="40%"/>
                  <a:alpha val="3%"/>
                </a:schemeClr>
              </a:gs>
              <a:gs pos="100%">
                <a:schemeClr val="bg1">
                  <a:alpha val="16%"/>
                </a:schemeClr>
              </a:gs>
            </a:gsLst>
            <a:lin ang="600000" scaled="0"/>
            <a:tileRect/>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a:extLst>
              <a:ext uri="{FF2B5EF4-FFF2-40B4-BE49-F238E27FC236}">
                <a16:creationId xmlns:a16="http://schemas.microsoft.com/office/drawing/2014/main" id="{8F2C2031-57BC-4564-BD0F-9F22F89FF6A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623%" r="0.001%" b="14.307%"/>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566890"/>
      </p:ext>
    </p:extLst>
  </p:cSld>
  <p:clrMapOvr>
    <a:masterClrMapping/>
  </p:clrMapOvr>
</p:sld>
</file>

<file path=ppt/slides/slide26.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78DAC5EB-CB66-4144-944F-FCA082908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3" name="Rectangle 192">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30EA4-7BB0-463A-BCF5-A9D9B361F2DD}"/>
              </a:ext>
            </a:extLst>
          </p:cNvPr>
          <p:cNvSpPr>
            <a:spLocks noGrp="1"/>
          </p:cNvSpPr>
          <p:nvPr>
            <p:ph type="title"/>
          </p:nvPr>
        </p:nvSpPr>
        <p:spPr>
          <a:xfrm>
            <a:off x="1683327" y="5236369"/>
            <a:ext cx="7197436" cy="1035982"/>
          </a:xfrm>
        </p:spPr>
        <p:txBody>
          <a:bodyPr anchor="t">
            <a:normAutofit fontScale="90%"/>
          </a:bodyPr>
          <a:lstStyle/>
          <a:p>
            <a:pPr algn="r"/>
            <a:r>
              <a:rPr lang="en-CA" dirty="0"/>
              <a:t>Understanding stress</a:t>
            </a:r>
          </a:p>
        </p:txBody>
      </p:sp>
      <p:sp>
        <p:nvSpPr>
          <p:cNvPr id="3" name="Content Placeholder 2">
            <a:extLst>
              <a:ext uri="{FF2B5EF4-FFF2-40B4-BE49-F238E27FC236}">
                <a16:creationId xmlns:a16="http://schemas.microsoft.com/office/drawing/2014/main" id="{6A83A8BC-FEFE-402E-85A4-C5EB5AFDAF65}"/>
              </a:ext>
            </a:extLst>
          </p:cNvPr>
          <p:cNvSpPr>
            <a:spLocks noGrp="1"/>
          </p:cNvSpPr>
          <p:nvPr>
            <p:ph idx="1"/>
          </p:nvPr>
        </p:nvSpPr>
        <p:spPr>
          <a:xfrm>
            <a:off x="353826" y="879197"/>
            <a:ext cx="3602181" cy="4642406"/>
          </a:xfrm>
        </p:spPr>
        <p:txBody>
          <a:bodyPr anchor="b">
            <a:normAutofit fontScale="62.5%" lnSpcReduction="20%"/>
          </a:bodyPr>
          <a:lstStyle/>
          <a:p>
            <a:pPr marL="0" indent="0">
              <a:lnSpc>
                <a:spcPct val="110%"/>
              </a:lnSpc>
              <a:buNone/>
            </a:pPr>
            <a:endParaRPr lang="en-US" sz="1600" b="1" i="0" dirty="0">
              <a:effectLst/>
              <a:latin typeface="arial" panose="020B0604020202020204" pitchFamily="34" charset="0"/>
            </a:endParaRPr>
          </a:p>
          <a:p>
            <a:pPr marL="0" indent="0">
              <a:lnSpc>
                <a:spcPct val="110%"/>
              </a:lnSpc>
              <a:buNone/>
            </a:pPr>
            <a:r>
              <a:rPr lang="en-US" sz="2900" b="1" i="0" dirty="0">
                <a:effectLst/>
                <a:latin typeface="arial" panose="020B0604020202020204" pitchFamily="34" charset="0"/>
              </a:rPr>
              <a:t>Stress</a:t>
            </a:r>
            <a:r>
              <a:rPr lang="en-US" sz="2900" b="0" i="0" dirty="0">
                <a:effectLst/>
                <a:latin typeface="arial" panose="020B0604020202020204" pitchFamily="34" charset="0"/>
              </a:rPr>
              <a:t> is the body's reaction to any change that requires an adjustment or response. The body reacts to these changes with physical, mental, and emotional responses. </a:t>
            </a:r>
            <a:r>
              <a:rPr lang="en-US" sz="2900" b="1" i="0" dirty="0">
                <a:effectLst/>
                <a:latin typeface="arial" panose="020B0604020202020204" pitchFamily="34" charset="0"/>
              </a:rPr>
              <a:t>Stress</a:t>
            </a:r>
            <a:r>
              <a:rPr lang="en-US" sz="2900" b="0" i="0" dirty="0">
                <a:effectLst/>
                <a:latin typeface="arial" panose="020B0604020202020204" pitchFamily="34" charset="0"/>
              </a:rPr>
              <a:t> is a normal part of life. You can experience </a:t>
            </a:r>
            <a:r>
              <a:rPr lang="en-US" sz="2900" b="1" i="0" dirty="0">
                <a:effectLst/>
                <a:latin typeface="arial" panose="020B0604020202020204" pitchFamily="34" charset="0"/>
              </a:rPr>
              <a:t>stress</a:t>
            </a:r>
            <a:r>
              <a:rPr lang="en-US" sz="2900" b="0" i="0" dirty="0">
                <a:effectLst/>
                <a:latin typeface="arial" panose="020B0604020202020204" pitchFamily="34" charset="0"/>
              </a:rPr>
              <a:t> from your environment, your body, and your thoughts. (Cleveland Clinic.)</a:t>
            </a:r>
          </a:p>
          <a:p>
            <a:pPr marL="0" indent="0">
              <a:lnSpc>
                <a:spcPct val="110%"/>
              </a:lnSpc>
              <a:buNone/>
            </a:pPr>
            <a:r>
              <a:rPr lang="en-US" sz="2900" dirty="0">
                <a:latin typeface="arial" panose="020B0604020202020204" pitchFamily="34" charset="0"/>
              </a:rPr>
              <a:t>No universally agreed upon definition. What is stressful for one person may be pleasurable to another or have little effect. We all react differently to stress.</a:t>
            </a:r>
          </a:p>
          <a:p>
            <a:pPr marL="0" indent="0" algn="r">
              <a:lnSpc>
                <a:spcPct val="110%"/>
              </a:lnSpc>
              <a:buNone/>
            </a:pPr>
            <a:endParaRPr lang="en-US" sz="1400" dirty="0">
              <a:latin typeface="arial" panose="020B0604020202020204" pitchFamily="34" charset="0"/>
            </a:endParaRPr>
          </a:p>
          <a:p>
            <a:pPr marL="0" indent="0" algn="r">
              <a:lnSpc>
                <a:spcPct val="110%"/>
              </a:lnSpc>
              <a:buNone/>
            </a:pPr>
            <a:r>
              <a:rPr lang="en-US" sz="1400" dirty="0">
                <a:latin typeface="arial" panose="020B0604020202020204" pitchFamily="34" charset="0"/>
              </a:rPr>
              <a:t> </a:t>
            </a:r>
          </a:p>
          <a:p>
            <a:pPr marL="0" indent="0" algn="r">
              <a:lnSpc>
                <a:spcPct val="110%"/>
              </a:lnSpc>
              <a:buNone/>
            </a:pPr>
            <a:endParaRPr lang="en-CA" sz="1400" dirty="0"/>
          </a:p>
        </p:txBody>
      </p:sp>
      <p:pic>
        <p:nvPicPr>
          <p:cNvPr id="1026" name="Picture 2" descr="Your Stress Response System | Clymer Healing Center">
            <a:extLst>
              <a:ext uri="{FF2B5EF4-FFF2-40B4-BE49-F238E27FC236}">
                <a16:creationId xmlns:a16="http://schemas.microsoft.com/office/drawing/2014/main" id="{3F37B97C-386E-4E49-B74E-2D196A610C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0.003%" b="6.074%"/>
          <a:stretch/>
        </p:blipFill>
        <p:spPr bwMode="auto">
          <a:xfrm>
            <a:off x="3962398" y="-431"/>
            <a:ext cx="8235993" cy="5286152"/>
          </a:xfrm>
          <a:prstGeom prst="rect">
            <a:avLst/>
          </a:prstGeom>
          <a:noFill/>
          <a:extLst>
            <a:ext uri="{909E8E84-426E-40DD-AFC4-6F175D3DCCD1}">
              <a14:hiddenFill xmlns:a14="http://schemas.microsoft.com/office/drawing/2010/main">
                <a:solidFill>
                  <a:srgbClr val="FFFFFF"/>
                </a:solidFill>
              </a14:hiddenFill>
            </a:ext>
          </a:extLst>
        </p:spPr>
      </p:pic>
      <p:sp>
        <p:nvSpPr>
          <p:cNvPr id="194" name="Rectangle 193">
            <a:extLst>
              <a:ext uri="{FF2B5EF4-FFF2-40B4-BE49-F238E27FC236}">
                <a16:creationId xmlns:a16="http://schemas.microsoft.com/office/drawing/2014/main" id="{86B7A620-47FC-4678-9F07-D291E9CD5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1999" cy="457198"/>
          </a:xfrm>
          <a:prstGeom prst="rect">
            <a:avLst/>
          </a:prstGeom>
          <a:gradFill>
            <a:gsLst>
              <a:gs pos="0%">
                <a:schemeClr val="accent6">
                  <a:lumMod val="75%"/>
                  <a:alpha val="61%"/>
                </a:schemeClr>
              </a:gs>
              <a:gs pos="30%">
                <a:schemeClr val="accent5">
                  <a:alpha val="85%"/>
                </a:schemeClr>
              </a:gs>
            </a:gsLst>
            <a:lin ang="21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D4CE6113-16AE-4250-8027-F864DE5BC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742"/>
            <a:ext cx="8153398" cy="448830"/>
          </a:xfrm>
          <a:prstGeom prst="rect">
            <a:avLst/>
          </a:prstGeom>
          <a:gradFill>
            <a:gsLst>
              <a:gs pos="0%">
                <a:schemeClr val="accent5">
                  <a:alpha val="0%"/>
                </a:schemeClr>
              </a:gs>
              <a:gs pos="73%">
                <a:schemeClr val="accent2">
                  <a:alpha val="74%"/>
                </a:schemeClr>
              </a:gs>
            </a:gsLst>
            <a:lin ang="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464107"/>
      </p:ext>
    </p:extLst>
  </p:cSld>
  <p:clrMapOvr>
    <a:masterClrMapping/>
  </p:clrMapOvr>
</p:sld>
</file>

<file path=ppt/slides/slide2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1B59B-91C5-4316-9393-905B3C1C0B09}"/>
              </a:ext>
            </a:extLst>
          </p:cNvPr>
          <p:cNvSpPr>
            <a:spLocks noGrp="1"/>
          </p:cNvSpPr>
          <p:nvPr>
            <p:ph type="title"/>
          </p:nvPr>
        </p:nvSpPr>
        <p:spPr>
          <a:xfrm>
            <a:off x="1264023" y="352017"/>
            <a:ext cx="10240903" cy="1233488"/>
          </a:xfrm>
        </p:spPr>
        <p:txBody>
          <a:bodyPr/>
          <a:lstStyle/>
          <a:p>
            <a:r>
              <a:rPr lang="en-CA" dirty="0"/>
              <a:t>Stress, worry or anxiety?</a:t>
            </a:r>
            <a:br>
              <a:rPr lang="en-CA" dirty="0"/>
            </a:br>
            <a:endParaRPr lang="en-CA" dirty="0"/>
          </a:p>
        </p:txBody>
      </p:sp>
      <p:sp>
        <p:nvSpPr>
          <p:cNvPr id="3" name="Content Placeholder 2">
            <a:extLst>
              <a:ext uri="{FF2B5EF4-FFF2-40B4-BE49-F238E27FC236}">
                <a16:creationId xmlns:a16="http://schemas.microsoft.com/office/drawing/2014/main" id="{750CE8B9-36F9-4B29-BD72-34FE97932C83}"/>
              </a:ext>
            </a:extLst>
          </p:cNvPr>
          <p:cNvSpPr>
            <a:spLocks noGrp="1"/>
          </p:cNvSpPr>
          <p:nvPr>
            <p:ph idx="1"/>
          </p:nvPr>
        </p:nvSpPr>
        <p:spPr>
          <a:xfrm>
            <a:off x="387274" y="1450910"/>
            <a:ext cx="11521439" cy="3956179"/>
          </a:xfrm>
        </p:spPr>
        <p:txBody>
          <a:bodyPr/>
          <a:lstStyle/>
          <a:p>
            <a:pPr marL="0" indent="0">
              <a:buNone/>
            </a:pPr>
            <a:endParaRPr lang="en-CA" dirty="0"/>
          </a:p>
        </p:txBody>
      </p:sp>
      <p:graphicFrame>
        <p:nvGraphicFramePr>
          <p:cNvPr id="4" name="Table 4">
            <a:extLst>
              <a:ext uri="{FF2B5EF4-FFF2-40B4-BE49-F238E27FC236}">
                <a16:creationId xmlns:a16="http://schemas.microsoft.com/office/drawing/2014/main" id="{67923BF2-CD8D-4603-B33D-64689A012A94}"/>
              </a:ext>
            </a:extLst>
          </p:cNvPr>
          <p:cNvGraphicFramePr>
            <a:graphicFrameLocks noGrp="1"/>
          </p:cNvGraphicFramePr>
          <p:nvPr>
            <p:extLst>
              <p:ext uri="{D42A27DB-BD31-4B8C-83A1-F6EECF244321}">
                <p14:modId xmlns:p14="http://schemas.microsoft.com/office/powerpoint/2010/main" val="4050318867"/>
              </p:ext>
            </p:extLst>
          </p:nvPr>
        </p:nvGraphicFramePr>
        <p:xfrm>
          <a:off x="0" y="1327322"/>
          <a:ext cx="12192000" cy="5120640"/>
        </p:xfrm>
        <a:graphic>
          <a:graphicData uri="http://purl.oclc.org/ooxml/drawingml/table">
            <a:tbl>
              <a:tblPr firstRow="1" bandRow="1">
                <a:tableStyleId>{21E4AEA4-8DFA-4A89-87EB-49C32662AFE0}</a:tableStyleId>
              </a:tblPr>
              <a:tblGrid>
                <a:gridCol w="4064000">
                  <a:extLst>
                    <a:ext uri="{9D8B030D-6E8A-4147-A177-3AD203B41FA5}">
                      <a16:colId xmlns:a16="http://schemas.microsoft.com/office/drawing/2014/main" val="3126287516"/>
                    </a:ext>
                  </a:extLst>
                </a:gridCol>
                <a:gridCol w="4064000">
                  <a:extLst>
                    <a:ext uri="{9D8B030D-6E8A-4147-A177-3AD203B41FA5}">
                      <a16:colId xmlns:a16="http://schemas.microsoft.com/office/drawing/2014/main" val="2491048108"/>
                    </a:ext>
                  </a:extLst>
                </a:gridCol>
                <a:gridCol w="4064000">
                  <a:extLst>
                    <a:ext uri="{9D8B030D-6E8A-4147-A177-3AD203B41FA5}">
                      <a16:colId xmlns:a16="http://schemas.microsoft.com/office/drawing/2014/main" val="776428602"/>
                    </a:ext>
                  </a:extLst>
                </a:gridCol>
              </a:tblGrid>
              <a:tr h="370840">
                <a:tc>
                  <a:txBody>
                    <a:bodyPr/>
                    <a:lstStyle/>
                    <a:p>
                      <a:r>
                        <a:rPr lang="en-CA" sz="2400" dirty="0"/>
                        <a:t>STRESS (BODY)</a:t>
                      </a:r>
                    </a:p>
                    <a:p>
                      <a:endParaRPr lang="en-CA" dirty="0"/>
                    </a:p>
                    <a:p>
                      <a:pPr marL="285750" indent="-285750">
                        <a:buFont typeface="Arial" panose="020B0604020202020204" pitchFamily="34" charset="0"/>
                        <a:buChar char="•"/>
                      </a:pPr>
                      <a:r>
                        <a:rPr lang="en-CA" dirty="0"/>
                        <a:t>Normal defence mechanism; physiological response connected to external event</a:t>
                      </a:r>
                    </a:p>
                    <a:p>
                      <a:pPr marL="285750" indent="-285750">
                        <a:buFont typeface="Arial" panose="020B0604020202020204" pitchFamily="34" charset="0"/>
                        <a:buChar char="•"/>
                      </a:pPr>
                      <a:r>
                        <a:rPr lang="en-CA" dirty="0"/>
                        <a:t>Reaction to environmental changes or forces that exceed an individual’s resources</a:t>
                      </a:r>
                    </a:p>
                    <a:p>
                      <a:pPr marL="285750" indent="-285750">
                        <a:buFont typeface="Arial" panose="020B0604020202020204" pitchFamily="34" charset="0"/>
                        <a:buChar char="•"/>
                      </a:pPr>
                      <a:r>
                        <a:rPr lang="en-CA" dirty="0"/>
                        <a:t>Fires up limbic system, releasing adrenaline and cortisol to activate brain to respond. (Rapid heart rate, clammy palms, shallow breathing.)</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solidFill>
                            <a:srgbClr val="FFFF00"/>
                          </a:solidFill>
                        </a:rPr>
                        <a:t>Acute versus chronic stress key – staying fight or flight mode, linked to digestive issues, heart disease, weakening immunity</a:t>
                      </a:r>
                    </a:p>
                  </a:txBody>
                  <a:tcPr/>
                </a:tc>
                <a:tc>
                  <a:txBody>
                    <a:bodyPr/>
                    <a:lstStyle/>
                    <a:p>
                      <a:r>
                        <a:rPr lang="en-CA" sz="2400" dirty="0"/>
                        <a:t>WORRY (MIND)</a:t>
                      </a:r>
                    </a:p>
                    <a:p>
                      <a:endParaRPr lang="en-CA" dirty="0"/>
                    </a:p>
                    <a:p>
                      <a:pPr marL="285750" indent="-285750">
                        <a:buFont typeface="Arial" panose="020B0604020202020204" pitchFamily="34" charset="0"/>
                        <a:buChar char="•"/>
                      </a:pPr>
                      <a:r>
                        <a:rPr lang="en-CA" dirty="0"/>
                        <a:t>Dwelling on negative thoughts, uncertain outcomes, things that could go wrong</a:t>
                      </a:r>
                    </a:p>
                    <a:p>
                      <a:pPr marL="285750" indent="-285750">
                        <a:buFont typeface="Arial" panose="020B0604020202020204" pitchFamily="34" charset="0"/>
                        <a:buChar char="•"/>
                      </a:pPr>
                      <a:r>
                        <a:rPr lang="en-CA" dirty="0"/>
                        <a:t>Tends to be repetitive and obsessive (the cognitive component of anxiety). Worry happens in the head and not the body</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solidFill>
                            <a:srgbClr val="FFFF00"/>
                          </a:solidFill>
                        </a:rPr>
                        <a:t>Worry helps by stimulating the brain and calms it, causes us to problem solve/take action to keep you safe</a:t>
                      </a:r>
                    </a:p>
                  </a:txBody>
                  <a:tcPr/>
                </a:tc>
                <a:tc>
                  <a:txBody>
                    <a:bodyPr/>
                    <a:lstStyle/>
                    <a:p>
                      <a:r>
                        <a:rPr lang="en-CA" sz="2400" dirty="0"/>
                        <a:t>ANXIETY (MIND &amp; BODY)</a:t>
                      </a:r>
                    </a:p>
                    <a:p>
                      <a:endParaRPr lang="en-CA" dirty="0"/>
                    </a:p>
                    <a:p>
                      <a:pPr marL="285750" indent="-285750">
                        <a:buFont typeface="Arial" panose="020B0604020202020204" pitchFamily="34" charset="0"/>
                        <a:buChar char="•"/>
                      </a:pPr>
                      <a:r>
                        <a:rPr lang="en-CA" dirty="0"/>
                        <a:t>Over-estimation of threat and under-estimation of ability to cope</a:t>
                      </a:r>
                    </a:p>
                    <a:p>
                      <a:pPr marL="285750" indent="-285750">
                        <a:buFont typeface="Arial" panose="020B0604020202020204" pitchFamily="34" charset="0"/>
                        <a:buChar char="•"/>
                      </a:pPr>
                      <a:r>
                        <a:rPr lang="en-CA" i="1" dirty="0"/>
                        <a:t>No threat (hair on back of neck test)</a:t>
                      </a:r>
                    </a:p>
                    <a:p>
                      <a:pPr marL="285750" indent="-285750">
                        <a:buFont typeface="Arial" panose="020B0604020202020204" pitchFamily="34" charset="0"/>
                        <a:buChar char="•"/>
                      </a:pPr>
                      <a:r>
                        <a:rPr lang="en-CA" dirty="0"/>
                        <a:t>Excessive fear that results in behavioural manifestations, physical symptoms, sleeping and eating issues, etc.</a:t>
                      </a:r>
                    </a:p>
                    <a:p>
                      <a:pPr marL="285750" indent="-285750">
                        <a:buFont typeface="Arial" panose="020B0604020202020204" pitchFamily="34" charset="0"/>
                        <a:buChar char="•"/>
                      </a:pPr>
                      <a:r>
                        <a:rPr lang="en-CA" dirty="0"/>
                        <a:t>Stress and worry are symptoms and anxiety the culmination</a:t>
                      </a:r>
                    </a:p>
                    <a:p>
                      <a:pPr marL="0" indent="0">
                        <a:buFont typeface="Arial" panose="020B0604020202020204" pitchFamily="34" charset="0"/>
                        <a:buNone/>
                      </a:pPr>
                      <a:endParaRPr lang="en-CA" dirty="0"/>
                    </a:p>
                    <a:p>
                      <a:pPr marL="285750" indent="-285750">
                        <a:buFont typeface="Arial" panose="020B0604020202020204" pitchFamily="34" charset="0"/>
                        <a:buChar char="•"/>
                      </a:pPr>
                      <a:r>
                        <a:rPr lang="en-CA" dirty="0">
                          <a:solidFill>
                            <a:srgbClr val="FFFF00"/>
                          </a:solidFill>
                        </a:rPr>
                        <a:t>One of first signs of anxiety: inability to take care of self and/or home; difficulty taking care of daily tasks</a:t>
                      </a:r>
                    </a:p>
                    <a:p>
                      <a:pPr marL="285750" indent="-285750">
                        <a:buFont typeface="Arial" panose="020B0604020202020204" pitchFamily="34" charset="0"/>
                        <a:buChar char="•"/>
                      </a:pPr>
                      <a:endParaRPr lang="en-CA" dirty="0"/>
                    </a:p>
                  </a:txBody>
                  <a:tcPr/>
                </a:tc>
                <a:extLst>
                  <a:ext uri="{0D108BD9-81ED-4DB2-BD59-A6C34878D82A}">
                    <a16:rowId xmlns:a16="http://schemas.microsoft.com/office/drawing/2014/main" val="2579719106"/>
                  </a:ext>
                </a:extLst>
              </a:tr>
            </a:tbl>
          </a:graphicData>
        </a:graphic>
      </p:graphicFrame>
    </p:spTree>
    <p:extLst>
      <p:ext uri="{BB962C8B-B14F-4D97-AF65-F5344CB8AC3E}">
        <p14:creationId xmlns:p14="http://schemas.microsoft.com/office/powerpoint/2010/main" val="174145237"/>
      </p:ext>
    </p:extLst>
  </p:cSld>
  <p:clrMapOvr>
    <a:masterClrMapping/>
  </p:clrMapOvr>
</p:sld>
</file>

<file path=ppt/slides/slide2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1B59B-91C5-4316-9393-905B3C1C0B09}"/>
              </a:ext>
            </a:extLst>
          </p:cNvPr>
          <p:cNvSpPr>
            <a:spLocks noGrp="1"/>
          </p:cNvSpPr>
          <p:nvPr>
            <p:ph type="title"/>
          </p:nvPr>
        </p:nvSpPr>
        <p:spPr>
          <a:xfrm>
            <a:off x="462579" y="352017"/>
            <a:ext cx="11209468" cy="1233488"/>
          </a:xfrm>
        </p:spPr>
        <p:txBody>
          <a:bodyPr>
            <a:normAutofit fontScale="90%"/>
          </a:bodyPr>
          <a:lstStyle/>
          <a:p>
            <a:pPr algn="ctr"/>
            <a:r>
              <a:rPr lang="en-CA" dirty="0"/>
              <a:t>Stress, worry, and anxiety: coping</a:t>
            </a:r>
            <a:br>
              <a:rPr lang="en-CA" dirty="0"/>
            </a:br>
            <a:endParaRPr lang="en-CA" dirty="0"/>
          </a:p>
        </p:txBody>
      </p:sp>
      <p:sp>
        <p:nvSpPr>
          <p:cNvPr id="3" name="Content Placeholder 2">
            <a:extLst>
              <a:ext uri="{FF2B5EF4-FFF2-40B4-BE49-F238E27FC236}">
                <a16:creationId xmlns:a16="http://schemas.microsoft.com/office/drawing/2014/main" id="{750CE8B9-36F9-4B29-BD72-34FE97932C83}"/>
              </a:ext>
            </a:extLst>
          </p:cNvPr>
          <p:cNvSpPr>
            <a:spLocks noGrp="1"/>
          </p:cNvSpPr>
          <p:nvPr>
            <p:ph idx="1"/>
          </p:nvPr>
        </p:nvSpPr>
        <p:spPr>
          <a:xfrm>
            <a:off x="387274" y="1450910"/>
            <a:ext cx="11521439" cy="3956179"/>
          </a:xfrm>
        </p:spPr>
        <p:txBody>
          <a:bodyPr/>
          <a:lstStyle/>
          <a:p>
            <a:pPr marL="0" indent="0">
              <a:buNone/>
            </a:pPr>
            <a:endParaRPr lang="en-CA" dirty="0"/>
          </a:p>
        </p:txBody>
      </p:sp>
      <p:graphicFrame>
        <p:nvGraphicFramePr>
          <p:cNvPr id="4" name="Table 4">
            <a:extLst>
              <a:ext uri="{FF2B5EF4-FFF2-40B4-BE49-F238E27FC236}">
                <a16:creationId xmlns:a16="http://schemas.microsoft.com/office/drawing/2014/main" id="{67923BF2-CD8D-4603-B33D-64689A012A94}"/>
              </a:ext>
            </a:extLst>
          </p:cNvPr>
          <p:cNvGraphicFramePr>
            <a:graphicFrameLocks noGrp="1"/>
          </p:cNvGraphicFramePr>
          <p:nvPr>
            <p:extLst>
              <p:ext uri="{D42A27DB-BD31-4B8C-83A1-F6EECF244321}">
                <p14:modId xmlns:p14="http://schemas.microsoft.com/office/powerpoint/2010/main" val="3910607061"/>
              </p:ext>
            </p:extLst>
          </p:nvPr>
        </p:nvGraphicFramePr>
        <p:xfrm>
          <a:off x="0" y="1327322"/>
          <a:ext cx="12192000" cy="4572000"/>
        </p:xfrm>
        <a:graphic>
          <a:graphicData uri="http://purl.oclc.org/ooxml/drawingml/table">
            <a:tbl>
              <a:tblPr firstRow="1" bandRow="1">
                <a:tableStyleId>{21E4AEA4-8DFA-4A89-87EB-49C32662AFE0}</a:tableStyleId>
              </a:tblPr>
              <a:tblGrid>
                <a:gridCol w="4064000">
                  <a:extLst>
                    <a:ext uri="{9D8B030D-6E8A-4147-A177-3AD203B41FA5}">
                      <a16:colId xmlns:a16="http://schemas.microsoft.com/office/drawing/2014/main" val="3126287516"/>
                    </a:ext>
                  </a:extLst>
                </a:gridCol>
                <a:gridCol w="4064000">
                  <a:extLst>
                    <a:ext uri="{9D8B030D-6E8A-4147-A177-3AD203B41FA5}">
                      <a16:colId xmlns:a16="http://schemas.microsoft.com/office/drawing/2014/main" val="2491048108"/>
                    </a:ext>
                  </a:extLst>
                </a:gridCol>
                <a:gridCol w="4064000">
                  <a:extLst>
                    <a:ext uri="{9D8B030D-6E8A-4147-A177-3AD203B41FA5}">
                      <a16:colId xmlns:a16="http://schemas.microsoft.com/office/drawing/2014/main" val="776428602"/>
                    </a:ext>
                  </a:extLst>
                </a:gridCol>
              </a:tblGrid>
              <a:tr h="4395746">
                <a:tc>
                  <a:txBody>
                    <a:bodyPr/>
                    <a:lstStyle/>
                    <a:p>
                      <a:r>
                        <a:rPr lang="en-CA" sz="2400" dirty="0"/>
                        <a:t>STRESS</a:t>
                      </a:r>
                    </a:p>
                    <a:p>
                      <a:endParaRPr lang="en-CA" dirty="0"/>
                    </a:p>
                    <a:p>
                      <a:pPr marL="285750" indent="-285750" fontAlgn="base">
                        <a:buFont typeface="Arial" panose="020B0604020202020204" pitchFamily="34" charset="0"/>
                        <a:buChar char="•"/>
                      </a:pPr>
                      <a:r>
                        <a:rPr lang="en-US" sz="1800" b="1" i="0" kern="1200" dirty="0">
                          <a:solidFill>
                            <a:srgbClr val="FFFF00"/>
                          </a:solidFill>
                          <a:effectLst/>
                          <a:latin typeface="+mn-lt"/>
                          <a:ea typeface="+mn-ea"/>
                          <a:cs typeface="+mn-cs"/>
                        </a:rPr>
                        <a:t>Exercise.</a:t>
                      </a:r>
                      <a:r>
                        <a:rPr lang="en-US" sz="1800" b="0" i="0" kern="1200" dirty="0">
                          <a:solidFill>
                            <a:srgbClr val="FFFF00"/>
                          </a:solidFill>
                          <a:effectLst/>
                          <a:latin typeface="+mn-lt"/>
                          <a:ea typeface="+mn-ea"/>
                          <a:cs typeface="+mn-cs"/>
                        </a:rPr>
                        <a:t> </a:t>
                      </a:r>
                      <a:r>
                        <a:rPr lang="en-US" sz="1800" b="0" i="0" kern="1200" dirty="0">
                          <a:solidFill>
                            <a:schemeClr val="lt1"/>
                          </a:solidFill>
                          <a:effectLst/>
                          <a:latin typeface="+mn-lt"/>
                          <a:ea typeface="+mn-ea"/>
                          <a:cs typeface="+mn-cs"/>
                        </a:rPr>
                        <a:t>Helps body to recover from increase levels of adrenaline and cortisol.</a:t>
                      </a:r>
                    </a:p>
                    <a:p>
                      <a:pPr marL="285750" indent="-285750" fontAlgn="base">
                        <a:buFont typeface="Arial" panose="020B0604020202020204" pitchFamily="34" charset="0"/>
                        <a:buChar char="•"/>
                      </a:pPr>
                      <a:r>
                        <a:rPr lang="en-US" sz="1800" b="1" i="0" kern="1200" dirty="0">
                          <a:solidFill>
                            <a:srgbClr val="FFFF00"/>
                          </a:solidFill>
                          <a:effectLst/>
                          <a:latin typeface="+mn-lt"/>
                          <a:ea typeface="+mn-ea"/>
                          <a:cs typeface="+mn-cs"/>
                        </a:rPr>
                        <a:t>Get clear on what you can and can’t control.</a:t>
                      </a:r>
                      <a:r>
                        <a:rPr lang="en-US" sz="1800" b="0" i="0" kern="1200" dirty="0">
                          <a:solidFill>
                            <a:srgbClr val="FFFF00"/>
                          </a:solidFill>
                          <a:effectLst/>
                          <a:latin typeface="+mn-lt"/>
                          <a:ea typeface="+mn-ea"/>
                          <a:cs typeface="+mn-cs"/>
                        </a:rPr>
                        <a:t> </a:t>
                      </a:r>
                      <a:r>
                        <a:rPr lang="en-US" sz="1800" b="0" i="0" kern="1200" dirty="0">
                          <a:solidFill>
                            <a:schemeClr val="lt1"/>
                          </a:solidFill>
                          <a:effectLst/>
                          <a:latin typeface="+mn-lt"/>
                          <a:ea typeface="+mn-ea"/>
                          <a:cs typeface="+mn-cs"/>
                        </a:rPr>
                        <a:t>Then focus energy on what you can control and accept what you can’t.</a:t>
                      </a:r>
                    </a:p>
                    <a:p>
                      <a:pPr marL="285750" indent="-285750" fontAlgn="base">
                        <a:buFont typeface="Arial" panose="020B0604020202020204" pitchFamily="34" charset="0"/>
                        <a:buChar char="•"/>
                      </a:pPr>
                      <a:r>
                        <a:rPr lang="en-US" sz="1800" b="1" i="0" kern="1200" dirty="0">
                          <a:solidFill>
                            <a:srgbClr val="FFFF00"/>
                          </a:solidFill>
                          <a:effectLst/>
                          <a:latin typeface="+mn-lt"/>
                          <a:ea typeface="+mn-ea"/>
                          <a:cs typeface="+mn-cs"/>
                        </a:rPr>
                        <a:t>Don’t compare your stress with anyone else’s stress.</a:t>
                      </a:r>
                      <a:r>
                        <a:rPr lang="en-US" sz="1800" b="0" i="0" kern="1200" dirty="0">
                          <a:solidFill>
                            <a:srgbClr val="FFFF00"/>
                          </a:solidFill>
                          <a:effectLst/>
                          <a:latin typeface="+mn-lt"/>
                          <a:ea typeface="+mn-ea"/>
                          <a:cs typeface="+mn-cs"/>
                        </a:rPr>
                        <a:t> </a:t>
                      </a:r>
                      <a:r>
                        <a:rPr lang="en-US" sz="1800" b="0" i="0" kern="1200" dirty="0">
                          <a:solidFill>
                            <a:schemeClr val="lt1"/>
                          </a:solidFill>
                          <a:effectLst/>
                          <a:latin typeface="+mn-lt"/>
                          <a:ea typeface="+mn-ea"/>
                          <a:cs typeface="+mn-cs"/>
                        </a:rPr>
                        <a:t>Different people respond differently to stressful situations.</a:t>
                      </a:r>
                    </a:p>
                    <a:p>
                      <a:endParaRPr lang="en-CA" dirty="0"/>
                    </a:p>
                  </a:txBody>
                  <a:tcPr/>
                </a:tc>
                <a:tc>
                  <a:txBody>
                    <a:bodyPr/>
                    <a:lstStyle/>
                    <a:p>
                      <a:r>
                        <a:rPr lang="en-CA" sz="2400" dirty="0"/>
                        <a:t>WORRY</a:t>
                      </a:r>
                    </a:p>
                    <a:p>
                      <a:endParaRPr lang="en-CA" dirty="0"/>
                    </a:p>
                    <a:p>
                      <a:pPr marL="285750" indent="-285750" fontAlgn="base">
                        <a:buFont typeface="Arial" panose="020B0604020202020204" pitchFamily="34" charset="0"/>
                        <a:buChar char="•"/>
                      </a:pPr>
                      <a:r>
                        <a:rPr lang="en-US" sz="1800" b="1" i="0" kern="1200" dirty="0">
                          <a:solidFill>
                            <a:srgbClr val="FFFF00"/>
                          </a:solidFill>
                          <a:effectLst/>
                          <a:latin typeface="+mn-lt"/>
                          <a:ea typeface="+mn-ea"/>
                          <a:cs typeface="+mn-cs"/>
                        </a:rPr>
                        <a:t>“Worry “budget,”</a:t>
                      </a:r>
                      <a:r>
                        <a:rPr lang="en-US" sz="1800" b="0" i="0" kern="1200" dirty="0">
                          <a:solidFill>
                            <a:srgbClr val="FFFF00"/>
                          </a:solidFill>
                          <a:effectLst/>
                          <a:latin typeface="+mn-lt"/>
                          <a:ea typeface="+mn-ea"/>
                          <a:cs typeface="+mn-cs"/>
                        </a:rPr>
                        <a:t> </a:t>
                      </a:r>
                      <a:r>
                        <a:rPr lang="en-US" sz="1800" b="0" i="0" kern="1200" dirty="0">
                          <a:solidFill>
                            <a:schemeClr val="lt1"/>
                          </a:solidFill>
                          <a:effectLst/>
                          <a:latin typeface="+mn-lt"/>
                          <a:ea typeface="+mn-ea"/>
                          <a:cs typeface="+mn-cs"/>
                        </a:rPr>
                        <a:t>an amount of time allowing yourself to worry about a problem. When that time is up (start with 20 minutes), consciously redirect your thoughts</a:t>
                      </a:r>
                    </a:p>
                    <a:p>
                      <a:pPr marL="285750" indent="-285750" fontAlgn="base">
                        <a:buFont typeface="Arial" panose="020B0604020202020204" pitchFamily="34" charset="0"/>
                        <a:buChar char="•"/>
                      </a:pPr>
                      <a:r>
                        <a:rPr lang="en-US" sz="1800" b="1" i="0" kern="1200" dirty="0">
                          <a:solidFill>
                            <a:srgbClr val="FFFF00"/>
                          </a:solidFill>
                          <a:effectLst/>
                          <a:latin typeface="+mn-lt"/>
                          <a:ea typeface="+mn-ea"/>
                          <a:cs typeface="+mn-cs"/>
                        </a:rPr>
                        <a:t>When worried</a:t>
                      </a:r>
                      <a:r>
                        <a:rPr lang="en-US" sz="1800" b="0" i="0" kern="1200" dirty="0">
                          <a:solidFill>
                            <a:srgbClr val="FFFF00"/>
                          </a:solidFill>
                          <a:effectLst/>
                          <a:latin typeface="+mn-lt"/>
                          <a:ea typeface="+mn-ea"/>
                          <a:cs typeface="+mn-cs"/>
                        </a:rPr>
                        <a:t> </a:t>
                      </a:r>
                      <a:r>
                        <a:rPr lang="en-US" sz="1800" b="0" i="0" kern="1200" dirty="0">
                          <a:solidFill>
                            <a:schemeClr val="lt1"/>
                          </a:solidFill>
                          <a:effectLst/>
                          <a:latin typeface="+mn-lt"/>
                          <a:ea typeface="+mn-ea"/>
                          <a:cs typeface="+mn-cs"/>
                        </a:rPr>
                        <a:t>about something, </a:t>
                      </a:r>
                      <a:r>
                        <a:rPr lang="en-US" sz="1800" b="1" i="0" kern="1200" dirty="0">
                          <a:solidFill>
                            <a:srgbClr val="C00000"/>
                          </a:solidFill>
                          <a:effectLst/>
                          <a:latin typeface="+mn-lt"/>
                          <a:ea typeface="+mn-ea"/>
                          <a:cs typeface="+mn-cs"/>
                        </a:rPr>
                        <a:t>push</a:t>
                      </a:r>
                      <a:r>
                        <a:rPr lang="en-US" sz="1800" b="0" i="0" kern="1200" dirty="0">
                          <a:solidFill>
                            <a:schemeClr val="lt1"/>
                          </a:solidFill>
                          <a:effectLst/>
                          <a:latin typeface="+mn-lt"/>
                          <a:ea typeface="+mn-ea"/>
                          <a:cs typeface="+mn-cs"/>
                        </a:rPr>
                        <a:t> yourself to come up with a next step or to take action.</a:t>
                      </a:r>
                    </a:p>
                    <a:p>
                      <a:pPr marL="285750" indent="-285750" fontAlgn="base">
                        <a:buFont typeface="Arial" panose="020B0604020202020204" pitchFamily="34" charset="0"/>
                        <a:buChar char="•"/>
                      </a:pPr>
                      <a:r>
                        <a:rPr lang="en-US" sz="1800" b="1" i="0" kern="1200" dirty="0">
                          <a:solidFill>
                            <a:srgbClr val="FFFF00"/>
                          </a:solidFill>
                          <a:effectLst/>
                          <a:latin typeface="+mn-lt"/>
                          <a:ea typeface="+mn-ea"/>
                          <a:cs typeface="+mn-cs"/>
                        </a:rPr>
                        <a:t>Write worries down.</a:t>
                      </a:r>
                      <a:r>
                        <a:rPr lang="en-US" sz="1800" b="0" i="0" kern="1200" dirty="0">
                          <a:solidFill>
                            <a:srgbClr val="FFFF00"/>
                          </a:solidFill>
                          <a:effectLst/>
                          <a:latin typeface="+mn-lt"/>
                          <a:ea typeface="+mn-ea"/>
                          <a:cs typeface="+mn-cs"/>
                        </a:rPr>
                        <a:t> </a:t>
                      </a:r>
                      <a:r>
                        <a:rPr lang="en-US" sz="1800" b="0" i="0" kern="1200" dirty="0">
                          <a:solidFill>
                            <a:schemeClr val="lt1"/>
                          </a:solidFill>
                          <a:effectLst/>
                          <a:latin typeface="+mn-lt"/>
                          <a:ea typeface="+mn-ea"/>
                          <a:cs typeface="+mn-cs"/>
                        </a:rPr>
                        <a:t>Research shows eight to 10 minutes of writing can calm obsessive thoughts.</a:t>
                      </a:r>
                    </a:p>
                  </a:txBody>
                  <a:tcPr/>
                </a:tc>
                <a:tc>
                  <a:txBody>
                    <a:bodyPr/>
                    <a:lstStyle/>
                    <a:p>
                      <a:r>
                        <a:rPr lang="en-CA" sz="2400" dirty="0"/>
                        <a:t>ANXIETY</a:t>
                      </a:r>
                    </a:p>
                    <a:p>
                      <a:endParaRPr lang="en-CA" dirty="0"/>
                    </a:p>
                    <a:p>
                      <a:pPr marL="285750" indent="-285750" fontAlgn="base">
                        <a:buFont typeface="Arial" panose="020B0604020202020204" pitchFamily="34" charset="0"/>
                        <a:buChar char="•"/>
                      </a:pPr>
                      <a:r>
                        <a:rPr lang="en-US" sz="1800" b="1" i="0" kern="1200" dirty="0">
                          <a:solidFill>
                            <a:srgbClr val="FFFF00"/>
                          </a:solidFill>
                          <a:effectLst/>
                          <a:latin typeface="+mn-lt"/>
                          <a:ea typeface="+mn-ea"/>
                          <a:cs typeface="+mn-cs"/>
                        </a:rPr>
                        <a:t>Limit sugar, alcohol, caffeine.</a:t>
                      </a:r>
                      <a:r>
                        <a:rPr lang="en-US" sz="1800" b="0" i="0" kern="1200" dirty="0">
                          <a:solidFill>
                            <a:srgbClr val="FFFF00"/>
                          </a:solidFill>
                          <a:effectLst/>
                          <a:latin typeface="+mn-lt"/>
                          <a:ea typeface="+mn-ea"/>
                          <a:cs typeface="+mn-cs"/>
                        </a:rPr>
                        <a:t> </a:t>
                      </a:r>
                      <a:r>
                        <a:rPr lang="en-US" sz="1800" b="0" i="0" kern="1200" dirty="0">
                          <a:solidFill>
                            <a:schemeClr val="lt1"/>
                          </a:solidFill>
                          <a:effectLst/>
                          <a:latin typeface="+mn-lt"/>
                          <a:ea typeface="+mn-ea"/>
                          <a:cs typeface="+mn-cs"/>
                        </a:rPr>
                        <a:t>Because anxiety is physiological, stimulants may have a significant impact.</a:t>
                      </a:r>
                    </a:p>
                    <a:p>
                      <a:pPr marL="285750" indent="-285750" fontAlgn="base">
                        <a:buFont typeface="Arial" panose="020B0604020202020204" pitchFamily="34" charset="0"/>
                        <a:buChar char="•"/>
                      </a:pPr>
                      <a:r>
                        <a:rPr lang="en-US" sz="1800" b="1" i="0" kern="1200" dirty="0">
                          <a:solidFill>
                            <a:srgbClr val="FFFF00"/>
                          </a:solidFill>
                          <a:effectLst/>
                          <a:latin typeface="+mn-lt"/>
                          <a:ea typeface="+mn-ea"/>
                          <a:cs typeface="+mn-cs"/>
                        </a:rPr>
                        <a:t>Check your toes.</a:t>
                      </a:r>
                      <a:r>
                        <a:rPr lang="en-US" sz="1800" b="0" i="0" kern="1200" dirty="0">
                          <a:solidFill>
                            <a:srgbClr val="FFFF00"/>
                          </a:solidFill>
                          <a:effectLst/>
                          <a:latin typeface="+mn-lt"/>
                          <a:ea typeface="+mn-ea"/>
                          <a:cs typeface="+mn-cs"/>
                        </a:rPr>
                        <a:t> </a:t>
                      </a:r>
                      <a:r>
                        <a:rPr lang="en-US" sz="1800" b="0" i="0" kern="1200" dirty="0">
                          <a:solidFill>
                            <a:schemeClr val="lt1"/>
                          </a:solidFill>
                          <a:effectLst/>
                          <a:latin typeface="+mn-lt"/>
                          <a:ea typeface="+mn-ea"/>
                          <a:cs typeface="+mn-cs"/>
                        </a:rPr>
                        <a:t>How do they feel? Wiggle them. This kind of refocusing can calm you and break the anxiety loop.</a:t>
                      </a:r>
                    </a:p>
                    <a:p>
                      <a:pPr marL="285750" indent="-285750" fontAlgn="base">
                        <a:buFont typeface="Arial" panose="020B0604020202020204" pitchFamily="34" charset="0"/>
                        <a:buChar char="•"/>
                      </a:pPr>
                      <a:r>
                        <a:rPr lang="en-US" sz="1800" b="1" i="0" kern="1200" dirty="0">
                          <a:solidFill>
                            <a:srgbClr val="FFFF00"/>
                          </a:solidFill>
                          <a:effectLst/>
                          <a:latin typeface="+mn-lt"/>
                          <a:ea typeface="+mn-ea"/>
                          <a:cs typeface="+mn-cs"/>
                        </a:rPr>
                        <a:t>Middle of anxiety episode:</a:t>
                      </a:r>
                      <a:r>
                        <a:rPr lang="en-US" sz="1800" b="0" i="0" kern="1200" dirty="0">
                          <a:solidFill>
                            <a:srgbClr val="FFFF00"/>
                          </a:solidFill>
                          <a:effectLst/>
                          <a:latin typeface="+mn-lt"/>
                          <a:ea typeface="+mn-ea"/>
                          <a:cs typeface="+mn-cs"/>
                        </a:rPr>
                        <a:t> </a:t>
                      </a:r>
                      <a:r>
                        <a:rPr lang="en-US" sz="1800" b="0" i="0" kern="1200" dirty="0">
                          <a:solidFill>
                            <a:schemeClr val="lt1"/>
                          </a:solidFill>
                          <a:effectLst/>
                          <a:latin typeface="+mn-lt"/>
                          <a:ea typeface="+mn-ea"/>
                          <a:cs typeface="+mn-cs"/>
                        </a:rPr>
                        <a:t>talking or thinking about it will not help. Distract self with your senses: Listen to music, jump rope for five minutes, or rub Velcro or velvet.</a:t>
                      </a:r>
                    </a:p>
                    <a:p>
                      <a:pPr marL="285750" indent="-285750">
                        <a:buFont typeface="Arial" panose="020B0604020202020204" pitchFamily="34" charset="0"/>
                        <a:buChar char="•"/>
                      </a:pPr>
                      <a:endParaRPr lang="en-CA" dirty="0"/>
                    </a:p>
                  </a:txBody>
                  <a:tcPr/>
                </a:tc>
                <a:extLst>
                  <a:ext uri="{0D108BD9-81ED-4DB2-BD59-A6C34878D82A}">
                    <a16:rowId xmlns:a16="http://schemas.microsoft.com/office/drawing/2014/main" val="2579719106"/>
                  </a:ext>
                </a:extLst>
              </a:tr>
            </a:tbl>
          </a:graphicData>
        </a:graphic>
      </p:graphicFrame>
      <p:sp>
        <p:nvSpPr>
          <p:cNvPr id="5" name="TextBox 4">
            <a:extLst>
              <a:ext uri="{FF2B5EF4-FFF2-40B4-BE49-F238E27FC236}">
                <a16:creationId xmlns:a16="http://schemas.microsoft.com/office/drawing/2014/main" id="{2EE1A345-CA4F-451F-BA34-FFA28CCDB620}"/>
              </a:ext>
            </a:extLst>
          </p:cNvPr>
          <p:cNvSpPr txBox="1"/>
          <p:nvPr/>
        </p:nvSpPr>
        <p:spPr>
          <a:xfrm>
            <a:off x="4113007" y="6507395"/>
            <a:ext cx="8078993" cy="276999"/>
          </a:xfrm>
          <a:prstGeom prst="rect">
            <a:avLst/>
          </a:prstGeom>
          <a:noFill/>
        </p:spPr>
        <p:txBody>
          <a:bodyPr wrap="square" rtlCol="0">
            <a:spAutoFit/>
          </a:bodyPr>
          <a:lstStyle/>
          <a:p>
            <a:r>
              <a:rPr lang="en-CA" sz="1200" dirty="0">
                <a:hlinkClick r:id="rId2"/>
              </a:rPr>
              <a:t>https://www.nytimes.com/2020/02/26/smarter-living/the-difference-between-worry-stress-and-anxiety.html</a:t>
            </a:r>
            <a:endParaRPr lang="en-CA" sz="1200" dirty="0"/>
          </a:p>
        </p:txBody>
      </p:sp>
      <p:sp>
        <p:nvSpPr>
          <p:cNvPr id="6" name="TextBox 5">
            <a:extLst>
              <a:ext uri="{FF2B5EF4-FFF2-40B4-BE49-F238E27FC236}">
                <a16:creationId xmlns:a16="http://schemas.microsoft.com/office/drawing/2014/main" id="{5218748B-6081-4177-A4A3-FAAEAA99A63E}"/>
              </a:ext>
            </a:extLst>
          </p:cNvPr>
          <p:cNvSpPr txBox="1"/>
          <p:nvPr/>
        </p:nvSpPr>
        <p:spPr>
          <a:xfrm>
            <a:off x="172122" y="5964189"/>
            <a:ext cx="11887199" cy="369332"/>
          </a:xfrm>
          <a:prstGeom prst="rect">
            <a:avLst/>
          </a:prstGeom>
          <a:noFill/>
        </p:spPr>
        <p:txBody>
          <a:bodyPr wrap="square" rtlCol="0">
            <a:spAutoFit/>
          </a:bodyPr>
          <a:lstStyle/>
          <a:p>
            <a:r>
              <a:rPr lang="en-US" dirty="0">
                <a:solidFill>
                  <a:srgbClr val="333333"/>
                </a:solidFill>
                <a:latin typeface="nyt-imperial"/>
              </a:rPr>
              <a:t>S</a:t>
            </a:r>
            <a:r>
              <a:rPr lang="en-US" b="0" i="0" dirty="0">
                <a:solidFill>
                  <a:srgbClr val="333333"/>
                </a:solidFill>
                <a:effectLst/>
                <a:latin typeface="nyt-imperial"/>
              </a:rPr>
              <a:t>imple (not easy) </a:t>
            </a:r>
            <a:r>
              <a:rPr lang="en-US" b="0" i="0" u="sng" dirty="0">
                <a:solidFill>
                  <a:srgbClr val="333333"/>
                </a:solidFill>
                <a:effectLst/>
                <a:latin typeface="nyt-imperial"/>
              </a:rPr>
              <a:t>first</a:t>
            </a:r>
            <a:r>
              <a:rPr lang="en-US" b="0" i="0" dirty="0">
                <a:solidFill>
                  <a:srgbClr val="333333"/>
                </a:solidFill>
                <a:effectLst/>
                <a:latin typeface="nyt-imperial"/>
              </a:rPr>
              <a:t> steps to help regulate symptoms: </a:t>
            </a:r>
            <a:r>
              <a:rPr lang="en-US" b="0" i="0" u="sng" dirty="0">
                <a:solidFill>
                  <a:srgbClr val="326891"/>
                </a:solidFill>
                <a:effectLst/>
                <a:latin typeface="nyt-imperial"/>
                <a:hlinkClick r:id="rId3"/>
              </a:rPr>
              <a:t>Get enough sleep</a:t>
            </a:r>
            <a:r>
              <a:rPr lang="en-US" b="0" i="0" dirty="0">
                <a:solidFill>
                  <a:srgbClr val="333333"/>
                </a:solidFill>
                <a:effectLst/>
                <a:latin typeface="nyt-imperial"/>
              </a:rPr>
              <a:t>; eat regular, </a:t>
            </a:r>
            <a:r>
              <a:rPr lang="en-US" b="0" i="0" u="sng" dirty="0">
                <a:solidFill>
                  <a:srgbClr val="326891"/>
                </a:solidFill>
                <a:effectLst/>
                <a:latin typeface="nyt-imperial"/>
                <a:hlinkClick r:id="rId4"/>
              </a:rPr>
              <a:t>nutritious meals</a:t>
            </a:r>
            <a:r>
              <a:rPr lang="en-US" b="0" i="0" dirty="0">
                <a:solidFill>
                  <a:srgbClr val="333333"/>
                </a:solidFill>
                <a:effectLst/>
                <a:latin typeface="nyt-imperial"/>
              </a:rPr>
              <a:t>; and </a:t>
            </a:r>
            <a:r>
              <a:rPr lang="en-US" b="0" i="0" u="sng" dirty="0">
                <a:solidFill>
                  <a:srgbClr val="326891"/>
                </a:solidFill>
                <a:effectLst/>
                <a:latin typeface="nyt-imperial"/>
                <a:hlinkClick r:id="rId5"/>
              </a:rPr>
              <a:t>move your body</a:t>
            </a:r>
            <a:r>
              <a:rPr lang="en-US" b="0" i="0" dirty="0">
                <a:solidFill>
                  <a:srgbClr val="333333"/>
                </a:solidFill>
                <a:effectLst/>
                <a:latin typeface="nyt-imperial"/>
              </a:rPr>
              <a:t>.</a:t>
            </a:r>
            <a:endParaRPr lang="en-CA" dirty="0"/>
          </a:p>
        </p:txBody>
      </p:sp>
    </p:spTree>
    <p:extLst>
      <p:ext uri="{BB962C8B-B14F-4D97-AF65-F5344CB8AC3E}">
        <p14:creationId xmlns:p14="http://schemas.microsoft.com/office/powerpoint/2010/main" val="2082250738"/>
      </p:ext>
    </p:extLst>
  </p:cSld>
  <p:clrMapOvr>
    <a:masterClrMapping/>
  </p:clrMapOvr>
</p:sld>
</file>

<file path=ppt/slides/slide29.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2056"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BFD8CC-F827-451E-8E8B-4C7DFA8F1361}"/>
              </a:ext>
            </a:extLst>
          </p:cNvPr>
          <p:cNvSpPr>
            <a:spLocks noGrp="1"/>
          </p:cNvSpPr>
          <p:nvPr>
            <p:ph type="title"/>
          </p:nvPr>
        </p:nvSpPr>
        <p:spPr>
          <a:xfrm>
            <a:off x="424543" y="286601"/>
            <a:ext cx="6885115" cy="1852976"/>
          </a:xfrm>
        </p:spPr>
        <p:txBody>
          <a:bodyPr>
            <a:normAutofit/>
          </a:bodyPr>
          <a:lstStyle/>
          <a:p>
            <a:r>
              <a:rPr lang="en-CA" sz="4000" dirty="0"/>
              <a:t>How stress affects the body</a:t>
            </a:r>
          </a:p>
        </p:txBody>
      </p:sp>
      <p:sp>
        <p:nvSpPr>
          <p:cNvPr id="2057" name="Content Placeholder 2053">
            <a:extLst>
              <a:ext uri="{FF2B5EF4-FFF2-40B4-BE49-F238E27FC236}">
                <a16:creationId xmlns:a16="http://schemas.microsoft.com/office/drawing/2014/main" id="{B0384239-6AA7-4802-B85E-03A709CD353F}"/>
              </a:ext>
            </a:extLst>
          </p:cNvPr>
          <p:cNvSpPr>
            <a:spLocks noGrp="1"/>
          </p:cNvSpPr>
          <p:nvPr>
            <p:ph idx="1"/>
          </p:nvPr>
        </p:nvSpPr>
        <p:spPr>
          <a:xfrm>
            <a:off x="424543" y="2621381"/>
            <a:ext cx="6885116" cy="3322219"/>
          </a:xfrm>
        </p:spPr>
        <p:txBody>
          <a:bodyPr>
            <a:normAutofit/>
          </a:bodyPr>
          <a:lstStyle/>
          <a:p>
            <a:r>
              <a:rPr lang="en-US" sz="1800" dirty="0"/>
              <a:t>Need to support serotonin neurotransmitters</a:t>
            </a:r>
          </a:p>
          <a:p>
            <a:r>
              <a:rPr lang="en-US" sz="1800" dirty="0"/>
              <a:t>Calming the nervous system supports sleep and digestion</a:t>
            </a:r>
          </a:p>
          <a:p>
            <a:r>
              <a:rPr lang="en-US" sz="1800" dirty="0"/>
              <a:t>Using adaptogens that have a sedentary rather than stimulating effect is important, e.g. Ashwagandha, German </a:t>
            </a:r>
            <a:r>
              <a:rPr lang="en-US" sz="1800" dirty="0" err="1"/>
              <a:t>Chammomile</a:t>
            </a:r>
            <a:r>
              <a:rPr lang="en-US" sz="1800" dirty="0"/>
              <a:t>, Lemon Balm, Valerian, Passive Flora (</a:t>
            </a:r>
            <a:r>
              <a:rPr lang="en-CA" sz="1600" dirty="0">
                <a:hlinkClick r:id="rId2"/>
              </a:rPr>
              <a:t>https://drdavidbrady.com/</a:t>
            </a:r>
            <a:r>
              <a:rPr lang="en-CA" sz="1600" dirty="0"/>
              <a:t>)</a:t>
            </a:r>
          </a:p>
          <a:p>
            <a:endParaRPr lang="en-US" sz="1800" dirty="0"/>
          </a:p>
        </p:txBody>
      </p:sp>
      <p:sp>
        <p:nvSpPr>
          <p:cNvPr id="2058" name="Rectangle 74">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
                <a:schemeClr val="accent2">
                  <a:lumMod val="60%"/>
                  <a:lumOff val="40%"/>
                  <a:alpha val="59%"/>
                </a:schemeClr>
              </a:gs>
            </a:gsLst>
            <a:lin ang="15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76">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
                <a:schemeClr val="accent6">
                  <a:lumMod val="75%"/>
                  <a:alpha val="61%"/>
                </a:schemeClr>
              </a:gs>
              <a:gs pos="99%">
                <a:schemeClr val="accent6">
                  <a:alpha val="87%"/>
                </a:schemeClr>
              </a:gs>
            </a:gsLst>
            <a:lin ang="132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Effects of Stress on Your Body">
            <a:extLst>
              <a:ext uri="{FF2B5EF4-FFF2-40B4-BE49-F238E27FC236}">
                <a16:creationId xmlns:a16="http://schemas.microsoft.com/office/drawing/2014/main" id="{4D77A408-896A-4881-9088-151ADEB32C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0.001%" b="9.469%"/>
          <a:stretch/>
        </p:blipFill>
        <p:spPr bwMode="auto">
          <a:xfrm>
            <a:off x="8115300" y="-12515"/>
            <a:ext cx="4076700" cy="64186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2F94CC-2976-4D11-A97E-CB5DA4FB3D66}"/>
              </a:ext>
            </a:extLst>
          </p:cNvPr>
          <p:cNvSpPr txBox="1"/>
          <p:nvPr/>
        </p:nvSpPr>
        <p:spPr>
          <a:xfrm>
            <a:off x="1172584" y="6429217"/>
            <a:ext cx="6766560" cy="276999"/>
          </a:xfrm>
          <a:prstGeom prst="rect">
            <a:avLst/>
          </a:prstGeom>
          <a:noFill/>
        </p:spPr>
        <p:txBody>
          <a:bodyPr wrap="square" rtlCol="0">
            <a:spAutoFit/>
          </a:bodyPr>
          <a:lstStyle/>
          <a:p>
            <a:r>
              <a:rPr lang="en-CA" sz="1200" dirty="0">
                <a:hlinkClick r:id="rId4"/>
              </a:rPr>
              <a:t>https://www.healthline.com/health/stress/effects-on-body#1</a:t>
            </a:r>
            <a:endParaRPr lang="en-US" sz="1200" dirty="0"/>
          </a:p>
        </p:txBody>
      </p:sp>
    </p:spTree>
    <p:extLst>
      <p:ext uri="{BB962C8B-B14F-4D97-AF65-F5344CB8AC3E}">
        <p14:creationId xmlns:p14="http://schemas.microsoft.com/office/powerpoint/2010/main" val="2828803324"/>
      </p:ext>
    </p:extLst>
  </p:cSld>
  <p:clrMapOvr>
    <a:masterClrMapping/>
  </p:clrMapOvr>
</p:sld>
</file>

<file path=ppt/slides/slide3.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47" name="Rectangle 146">
            <a:extLst>
              <a:ext uri="{FF2B5EF4-FFF2-40B4-BE49-F238E27FC236}">
                <a16:creationId xmlns:a16="http://schemas.microsoft.com/office/drawing/2014/main" id="{93DAF4AA-9270-40B5-B73C-B11B9A92F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E830DFE-B4B3-40B1-BE04-514FD39097F0}"/>
              </a:ext>
            </a:extLst>
          </p:cNvPr>
          <p:cNvSpPr>
            <a:spLocks noGrp="1"/>
          </p:cNvSpPr>
          <p:nvPr>
            <p:ph type="title"/>
          </p:nvPr>
        </p:nvSpPr>
        <p:spPr>
          <a:xfrm>
            <a:off x="300045" y="462744"/>
            <a:ext cx="7815251" cy="1215021"/>
          </a:xfrm>
        </p:spPr>
        <p:txBody>
          <a:bodyPr anchor="b">
            <a:normAutofit/>
          </a:bodyPr>
          <a:lstStyle/>
          <a:p>
            <a:pPr>
              <a:lnSpc>
                <a:spcPct val="90%"/>
              </a:lnSpc>
            </a:pPr>
            <a:r>
              <a:rPr lang="en-CA" dirty="0"/>
              <a:t>Goals of our sessions</a:t>
            </a:r>
            <a:br>
              <a:rPr lang="en-CA" dirty="0"/>
            </a:br>
            <a:endParaRPr lang="en-CA" dirty="0"/>
          </a:p>
        </p:txBody>
      </p:sp>
      <p:sp>
        <p:nvSpPr>
          <p:cNvPr id="5" name="Content Placeholder 4">
            <a:extLst>
              <a:ext uri="{FF2B5EF4-FFF2-40B4-BE49-F238E27FC236}">
                <a16:creationId xmlns:a16="http://schemas.microsoft.com/office/drawing/2014/main" id="{14AE2C7E-D398-4BEF-88CE-EFFA7BD6474D}"/>
              </a:ext>
            </a:extLst>
          </p:cNvPr>
          <p:cNvSpPr>
            <a:spLocks noGrp="1"/>
          </p:cNvSpPr>
          <p:nvPr>
            <p:ph idx="1"/>
          </p:nvPr>
        </p:nvSpPr>
        <p:spPr>
          <a:xfrm>
            <a:off x="324336" y="1181099"/>
            <a:ext cx="7117994" cy="5316682"/>
          </a:xfrm>
        </p:spPr>
        <p:txBody>
          <a:bodyPr>
            <a:normAutofit fontScale="55%" lnSpcReduction="20%"/>
          </a:bodyPr>
          <a:lstStyle/>
          <a:p>
            <a:pPr marL="0" indent="0">
              <a:lnSpc>
                <a:spcPct val="110%"/>
              </a:lnSpc>
              <a:spcAft>
                <a:spcPts val="800"/>
              </a:spcAft>
              <a:buNone/>
            </a:pPr>
            <a:endParaRPr lang="en-CA" sz="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
              </a:lnSpc>
              <a:spcAft>
                <a:spcPts val="800"/>
              </a:spcAft>
              <a:buNone/>
            </a:pPr>
            <a:r>
              <a:rPr lang="en-CA" sz="3300" b="1" i="1" dirty="0">
                <a:solidFill>
                  <a:schemeClr val="accent6">
                    <a:lumMod val="75%"/>
                  </a:schemeClr>
                </a:solidFill>
                <a:effectLst/>
                <a:latin typeface="Calibri" panose="020F0502020204030204" pitchFamily="34" charset="0"/>
                <a:ea typeface="Calibri" panose="020F0502020204030204" pitchFamily="34" charset="0"/>
                <a:cs typeface="Times New Roman" panose="02020603050405020304" pitchFamily="18" charset="0"/>
              </a:rPr>
              <a:t>Process Goals:</a:t>
            </a:r>
            <a:endParaRPr lang="en-CA" sz="3300" b="1" dirty="0">
              <a:solidFill>
                <a:schemeClr val="accent6">
                  <a:lumMod val="75%"/>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
              </a:lnSpc>
              <a:spcAft>
                <a:spcPts val="0"/>
              </a:spcAft>
              <a:buFont typeface="+mj-lt"/>
              <a:buAutoNum type="arabicPeriod"/>
            </a:pPr>
            <a:r>
              <a:rPr lang="en-CA" sz="2900" dirty="0">
                <a:effectLst/>
                <a:latin typeface="Calibri" panose="020F0502020204030204" pitchFamily="34" charset="0"/>
                <a:ea typeface="Calibri" panose="020F0502020204030204" pitchFamily="34" charset="0"/>
                <a:cs typeface="Times New Roman" panose="02020603050405020304" pitchFamily="18" charset="0"/>
              </a:rPr>
              <a:t>Identify triggers that impact behaviour and limit functionality during stressful times. </a:t>
            </a:r>
          </a:p>
          <a:p>
            <a:pPr marL="342900" lvl="0" indent="-342900">
              <a:lnSpc>
                <a:spcPct val="110%"/>
              </a:lnSpc>
              <a:spcAft>
                <a:spcPts val="0"/>
              </a:spcAft>
              <a:buFont typeface="+mj-lt"/>
              <a:buAutoNum type="arabicPeriod"/>
            </a:pPr>
            <a:r>
              <a:rPr lang="en-CA" sz="2900" dirty="0">
                <a:effectLst/>
                <a:latin typeface="Calibri" panose="020F0502020204030204" pitchFamily="34" charset="0"/>
                <a:ea typeface="Calibri" panose="020F0502020204030204" pitchFamily="34" charset="0"/>
                <a:cs typeface="Times New Roman" panose="02020603050405020304" pitchFamily="18" charset="0"/>
              </a:rPr>
              <a:t>Understand how connecting with and regulating emotions can be a strategic advantage in leadership.</a:t>
            </a:r>
          </a:p>
          <a:p>
            <a:pPr marL="342900" lvl="0" indent="-342900">
              <a:lnSpc>
                <a:spcPct val="110%"/>
              </a:lnSpc>
              <a:spcAft>
                <a:spcPts val="0"/>
              </a:spcAft>
              <a:buFont typeface="+mj-lt"/>
              <a:buAutoNum type="arabicPeriod"/>
            </a:pPr>
            <a:r>
              <a:rPr lang="en-CA" sz="2900" dirty="0">
                <a:effectLst/>
                <a:latin typeface="Calibri" panose="020F0502020204030204" pitchFamily="34" charset="0"/>
                <a:ea typeface="Calibri" panose="020F0502020204030204" pitchFamily="34" charset="0"/>
                <a:cs typeface="Times New Roman" panose="02020603050405020304" pitchFamily="18" charset="0"/>
              </a:rPr>
              <a:t>Learn emotional resilience techniques and skills to cope during  stress and crisis.</a:t>
            </a:r>
          </a:p>
          <a:p>
            <a:pPr marL="342900" lvl="0" indent="-342900">
              <a:lnSpc>
                <a:spcPct val="110%"/>
              </a:lnSpc>
              <a:spcAft>
                <a:spcPts val="0"/>
              </a:spcAft>
              <a:buFont typeface="+mj-lt"/>
              <a:buAutoNum type="arabicPeriod"/>
            </a:pPr>
            <a:r>
              <a:rPr lang="en-CA" sz="2900" dirty="0">
                <a:effectLst/>
                <a:latin typeface="Calibri" panose="020F0502020204030204" pitchFamily="34" charset="0"/>
                <a:ea typeface="Calibri" panose="020F0502020204030204" pitchFamily="34" charset="0"/>
                <a:cs typeface="Times New Roman" panose="02020603050405020304" pitchFamily="18" charset="0"/>
              </a:rPr>
              <a:t>Connect with others experiencing similar concerns and reduce potential senses of isolation, helplessness, and hopelessness.</a:t>
            </a:r>
          </a:p>
          <a:p>
            <a:pPr marL="342900" lvl="0" indent="-342900">
              <a:lnSpc>
                <a:spcPct val="110%"/>
              </a:lnSpc>
              <a:spcAft>
                <a:spcPts val="800"/>
              </a:spcAft>
              <a:buFont typeface="+mj-lt"/>
              <a:buAutoNum type="arabicPeriod"/>
            </a:pPr>
            <a:r>
              <a:rPr lang="en-CA" sz="2900" dirty="0">
                <a:effectLst/>
                <a:latin typeface="Calibri" panose="020F0502020204030204" pitchFamily="34" charset="0"/>
                <a:ea typeface="Calibri" panose="020F0502020204030204" pitchFamily="34" charset="0"/>
                <a:cs typeface="Times New Roman" panose="02020603050405020304" pitchFamily="18" charset="0"/>
              </a:rPr>
              <a:t>Understand physical components that support mental and emotional well-being.</a:t>
            </a:r>
          </a:p>
          <a:p>
            <a:pPr marL="0" indent="0">
              <a:lnSpc>
                <a:spcPct val="110%"/>
              </a:lnSpc>
              <a:spcAft>
                <a:spcPts val="800"/>
              </a:spcAft>
              <a:buNone/>
            </a:pPr>
            <a:r>
              <a:rPr lang="en-CA" sz="3300" b="1" i="1" dirty="0">
                <a:solidFill>
                  <a:schemeClr val="accent6">
                    <a:lumMod val="75%"/>
                  </a:schemeClr>
                </a:solidFill>
                <a:effectLst/>
                <a:latin typeface="Calibri" panose="020F0502020204030204" pitchFamily="34" charset="0"/>
                <a:ea typeface="Calibri" panose="020F0502020204030204" pitchFamily="34" charset="0"/>
                <a:cs typeface="Times New Roman" panose="02020603050405020304" pitchFamily="18" charset="0"/>
              </a:rPr>
              <a:t>Outcome Goals:</a:t>
            </a:r>
            <a:endParaRPr lang="en-CA" sz="3300" b="1" dirty="0">
              <a:solidFill>
                <a:schemeClr val="accent6">
                  <a:lumMod val="75%"/>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
              </a:lnSpc>
              <a:spcAft>
                <a:spcPts val="0"/>
              </a:spcAft>
              <a:buFont typeface="+mj-lt"/>
              <a:buAutoNum type="arabicPeriod"/>
            </a:pPr>
            <a:r>
              <a:rPr lang="en-CA" sz="2900" dirty="0">
                <a:effectLst/>
                <a:latin typeface="Calibri" panose="020F0502020204030204" pitchFamily="34" charset="0"/>
                <a:ea typeface="Calibri" panose="020F0502020204030204" pitchFamily="34" charset="0"/>
                <a:cs typeface="Times New Roman" panose="02020603050405020304" pitchFamily="18" charset="0"/>
              </a:rPr>
              <a:t>Identify individual needs and best practices for emotional resilience, to create new life skills.</a:t>
            </a:r>
          </a:p>
          <a:p>
            <a:pPr marL="342900" lvl="0" indent="-342900">
              <a:lnSpc>
                <a:spcPct val="110%"/>
              </a:lnSpc>
              <a:spcAft>
                <a:spcPts val="800"/>
              </a:spcAft>
              <a:buFont typeface="+mj-lt"/>
              <a:buAutoNum type="arabicPeriod"/>
            </a:pPr>
            <a:r>
              <a:rPr lang="en-CA" sz="2900" dirty="0">
                <a:effectLst/>
                <a:latin typeface="Calibri" panose="020F0502020204030204" pitchFamily="34" charset="0"/>
                <a:ea typeface="Calibri" panose="020F0502020204030204" pitchFamily="34" charset="0"/>
                <a:cs typeface="Times New Roman" panose="02020603050405020304" pitchFamily="18" charset="0"/>
              </a:rPr>
              <a:t>Establish personal goals and coping strategies for mental and emotional well-being during crisis.</a:t>
            </a:r>
          </a:p>
          <a:p>
            <a:pPr marL="342900" lvl="0" indent="-342900">
              <a:lnSpc>
                <a:spcPct val="110%"/>
              </a:lnSpc>
              <a:spcAft>
                <a:spcPts val="800"/>
              </a:spcAft>
              <a:buFont typeface="+mj-lt"/>
              <a:buAutoNum type="arabicPeriod"/>
            </a:pPr>
            <a:r>
              <a:rPr lang="en-CA" sz="2900" dirty="0">
                <a:effectLst/>
                <a:latin typeface="Calibri" panose="020F0502020204030204" pitchFamily="34" charset="0"/>
                <a:ea typeface="Calibri" panose="020F0502020204030204" pitchFamily="34" charset="0"/>
                <a:cs typeface="Times New Roman" panose="02020603050405020304" pitchFamily="18" charset="0"/>
              </a:rPr>
              <a:t>Discover inherent resilience already residing within.</a:t>
            </a:r>
          </a:p>
          <a:p>
            <a:pPr marL="342900" lvl="0" indent="-342900">
              <a:lnSpc>
                <a:spcPct val="110%"/>
              </a:lnSpc>
              <a:spcAft>
                <a:spcPts val="800"/>
              </a:spcAft>
              <a:buFont typeface="+mj-lt"/>
              <a:buAutoNum type="arabicPeriod"/>
            </a:pP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
              </a:lnSpc>
            </a:pPr>
            <a:endParaRPr lang="en-CA" sz="800" dirty="0"/>
          </a:p>
        </p:txBody>
      </p:sp>
      <p:sp>
        <p:nvSpPr>
          <p:cNvPr id="149" name="Rectangle 148">
            <a:extLst>
              <a:ext uri="{FF2B5EF4-FFF2-40B4-BE49-F238E27FC236}">
                <a16:creationId xmlns:a16="http://schemas.microsoft.com/office/drawing/2014/main" id="{31D5E60A-D6B1-4F21-A993-313958AF0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
            <a:ext cx="4076699" cy="6858003"/>
          </a:xfrm>
          <a:prstGeom prst="rect">
            <a:avLst/>
          </a:prstGeom>
          <a:gradFill>
            <a:gsLst>
              <a:gs pos="8%">
                <a:schemeClr val="accent6"/>
              </a:gs>
              <a:gs pos="100%">
                <a:schemeClr val="accent5">
                  <a:alpha val="9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5B7BB16B-E108-4C64-97D5-7AC67CC5E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24863" y="1390436"/>
            <a:ext cx="6857572" cy="4076700"/>
          </a:xfrm>
          <a:prstGeom prst="rect">
            <a:avLst/>
          </a:prstGeom>
          <a:gradFill>
            <a:gsLst>
              <a:gs pos="0%">
                <a:schemeClr val="accent4">
                  <a:alpha val="13%"/>
                </a:schemeClr>
              </a:gs>
              <a:gs pos="99%">
                <a:schemeClr val="accent2">
                  <a:alpha val="52%"/>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extLst>
              <a:ext uri="{FF2B5EF4-FFF2-40B4-BE49-F238E27FC236}">
                <a16:creationId xmlns:a16="http://schemas.microsoft.com/office/drawing/2014/main" id="{A5F6A003-4671-4F7B-A12E-2946D61E4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85110" y="1451112"/>
            <a:ext cx="6858001" cy="3955771"/>
          </a:xfrm>
          <a:prstGeom prst="rect">
            <a:avLst/>
          </a:prstGeom>
          <a:gradFill>
            <a:gsLst>
              <a:gs pos="0%">
                <a:schemeClr val="accent6">
                  <a:alpha val="0%"/>
                </a:schemeClr>
              </a:gs>
              <a:gs pos="72%">
                <a:schemeClr val="tx2">
                  <a:lumMod val="75%"/>
                  <a:lumOff val="25%"/>
                  <a:alpha val="26%"/>
                </a:schemeClr>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4" name="Picture 4" descr="Teacher Goals You Can Actually Accomplish Over One School Year">
            <a:extLst>
              <a:ext uri="{FF2B5EF4-FFF2-40B4-BE49-F238E27FC236}">
                <a16:creationId xmlns:a16="http://schemas.microsoft.com/office/drawing/2014/main" id="{C6D6022E-DEC9-4784-9BE5-AF5C31FCFE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9%" r="21.591%" b="0.002%"/>
          <a:stretch/>
        </p:blipFill>
        <p:spPr bwMode="auto">
          <a:xfrm>
            <a:off x="7766666" y="1375062"/>
            <a:ext cx="4076701" cy="3549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144528"/>
      </p:ext>
    </p:extLst>
  </p:cSld>
  <p:clrMapOvr>
    <a:masterClrMapping/>
  </p:clrMapOvr>
</p:sld>
</file>

<file path=ppt/slides/slide3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0611-4EB1-47C2-98D1-D3E58921EF37}"/>
              </a:ext>
            </a:extLst>
          </p:cNvPr>
          <p:cNvSpPr>
            <a:spLocks noGrp="1"/>
          </p:cNvSpPr>
          <p:nvPr>
            <p:ph type="title"/>
          </p:nvPr>
        </p:nvSpPr>
        <p:spPr>
          <a:xfrm>
            <a:off x="1044054" y="457200"/>
            <a:ext cx="10309745" cy="704626"/>
          </a:xfrm>
        </p:spPr>
        <p:txBody>
          <a:bodyPr/>
          <a:lstStyle/>
          <a:p>
            <a:r>
              <a:rPr lang="en-CA" dirty="0"/>
              <a:t>MIND-BODY techniques</a:t>
            </a:r>
          </a:p>
        </p:txBody>
      </p:sp>
      <p:sp>
        <p:nvSpPr>
          <p:cNvPr id="3" name="Content Placeholder 2">
            <a:extLst>
              <a:ext uri="{FF2B5EF4-FFF2-40B4-BE49-F238E27FC236}">
                <a16:creationId xmlns:a16="http://schemas.microsoft.com/office/drawing/2014/main" id="{76DB76E4-D35E-41C4-BE77-D13B546150B3}"/>
              </a:ext>
            </a:extLst>
          </p:cNvPr>
          <p:cNvSpPr>
            <a:spLocks noGrp="1"/>
          </p:cNvSpPr>
          <p:nvPr>
            <p:ph sz="half" idx="1"/>
          </p:nvPr>
        </p:nvSpPr>
        <p:spPr>
          <a:xfrm>
            <a:off x="1044054" y="1338589"/>
            <a:ext cx="4975746" cy="4922362"/>
          </a:xfrm>
        </p:spPr>
        <p:txBody>
          <a:bodyPr>
            <a:normAutofit fontScale="92.5%" lnSpcReduction="10%"/>
          </a:bodyPr>
          <a:lstStyle/>
          <a:p>
            <a:r>
              <a:rPr lang="en-CA" dirty="0"/>
              <a:t>Splashing </a:t>
            </a:r>
            <a:r>
              <a:rPr lang="en-CA" dirty="0">
                <a:highlight>
                  <a:srgbClr val="00FFFF"/>
                </a:highlight>
              </a:rPr>
              <a:t>cold water </a:t>
            </a:r>
            <a:r>
              <a:rPr lang="en-CA" dirty="0"/>
              <a:t>on your face; ice on back of neck (as long as no heart condition)</a:t>
            </a:r>
          </a:p>
          <a:p>
            <a:r>
              <a:rPr lang="en-CA" dirty="0">
                <a:highlight>
                  <a:srgbClr val="FFFF00"/>
                </a:highlight>
              </a:rPr>
              <a:t>Butterfly hug  </a:t>
            </a:r>
            <a:r>
              <a:rPr lang="en-CA"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https://www.youtube.com/watch?v=KKJ7PNOzsHU</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dirty="0">
                <a:highlight>
                  <a:srgbClr val="FF00FF"/>
                </a:highlight>
              </a:rPr>
              <a:t>5-4-3-2-1</a:t>
            </a:r>
            <a:r>
              <a:rPr lang="en-CA" dirty="0"/>
              <a:t> </a:t>
            </a:r>
          </a:p>
          <a:p>
            <a:pPr lvl="1">
              <a:buFont typeface="Courier New" panose="02070309020205020404" pitchFamily="49" charset="0"/>
              <a:buChar char="o"/>
            </a:pPr>
            <a:r>
              <a:rPr lang="en-CA" sz="1700" dirty="0"/>
              <a:t>5 things you can see</a:t>
            </a:r>
          </a:p>
          <a:p>
            <a:pPr lvl="1">
              <a:buFont typeface="Courier New" panose="02070309020205020404" pitchFamily="49" charset="0"/>
              <a:buChar char="o"/>
            </a:pPr>
            <a:r>
              <a:rPr lang="en-CA" sz="1700" dirty="0"/>
              <a:t>4 things you can hear</a:t>
            </a:r>
          </a:p>
          <a:p>
            <a:pPr lvl="1">
              <a:buFont typeface="Courier New" panose="02070309020205020404" pitchFamily="49" charset="0"/>
              <a:buChar char="o"/>
            </a:pPr>
            <a:r>
              <a:rPr lang="en-CA" sz="1700" dirty="0"/>
              <a:t>3 things you can feel/touch</a:t>
            </a:r>
          </a:p>
          <a:p>
            <a:pPr lvl="1">
              <a:buFont typeface="Courier New" panose="02070309020205020404" pitchFamily="49" charset="0"/>
              <a:buChar char="o"/>
            </a:pPr>
            <a:r>
              <a:rPr lang="en-CA" sz="1700" dirty="0"/>
              <a:t>2 things you can smell</a:t>
            </a:r>
          </a:p>
          <a:p>
            <a:pPr lvl="1">
              <a:buFont typeface="Courier New" panose="02070309020205020404" pitchFamily="49" charset="0"/>
              <a:buChar char="o"/>
            </a:pPr>
            <a:r>
              <a:rPr lang="en-CA" sz="1700" dirty="0"/>
              <a:t>1 thing you can taste</a:t>
            </a:r>
          </a:p>
          <a:p>
            <a:pPr lvl="1">
              <a:buFont typeface="Courier New" panose="02070309020205020404" pitchFamily="49" charset="0"/>
              <a:buChar char="o"/>
            </a:pPr>
            <a:r>
              <a:rPr lang="en-CA" sz="1700" dirty="0"/>
              <a:t>1 positive thing about yourself</a:t>
            </a:r>
          </a:p>
          <a:p>
            <a:r>
              <a:rPr lang="en-CA" dirty="0">
                <a:highlight>
                  <a:srgbClr val="FF00FF"/>
                </a:highlight>
              </a:rPr>
              <a:t>Ear</a:t>
            </a:r>
            <a:r>
              <a:rPr lang="en-CA" dirty="0"/>
              <a:t> massage</a:t>
            </a:r>
          </a:p>
          <a:p>
            <a:r>
              <a:rPr lang="en-CA" dirty="0">
                <a:highlight>
                  <a:srgbClr val="C0C0C0"/>
                </a:highlight>
              </a:rPr>
              <a:t>Toe</a:t>
            </a:r>
            <a:r>
              <a:rPr lang="en-CA" dirty="0"/>
              <a:t> wiggling</a:t>
            </a:r>
          </a:p>
          <a:p>
            <a:endParaRPr lang="en-CA" dirty="0"/>
          </a:p>
        </p:txBody>
      </p:sp>
      <p:sp>
        <p:nvSpPr>
          <p:cNvPr id="4" name="Content Placeholder 3">
            <a:extLst>
              <a:ext uri="{FF2B5EF4-FFF2-40B4-BE49-F238E27FC236}">
                <a16:creationId xmlns:a16="http://schemas.microsoft.com/office/drawing/2014/main" id="{24CF2372-920D-4C12-95D3-7A28B0410338}"/>
              </a:ext>
            </a:extLst>
          </p:cNvPr>
          <p:cNvSpPr>
            <a:spLocks noGrp="1"/>
          </p:cNvSpPr>
          <p:nvPr>
            <p:ph sz="half" idx="2"/>
          </p:nvPr>
        </p:nvSpPr>
        <p:spPr>
          <a:xfrm>
            <a:off x="6172199" y="1338588"/>
            <a:ext cx="5181600" cy="5062211"/>
          </a:xfrm>
        </p:spPr>
        <p:txBody>
          <a:bodyPr>
            <a:normAutofit fontScale="92.5%" lnSpcReduction="10%"/>
          </a:bodyPr>
          <a:lstStyle/>
          <a:p>
            <a:r>
              <a:rPr lang="en-CA" dirty="0">
                <a:highlight>
                  <a:srgbClr val="00FFFF"/>
                </a:highlight>
              </a:rPr>
              <a:t>Exercise</a:t>
            </a:r>
            <a:r>
              <a:rPr lang="en-CA" dirty="0"/>
              <a:t> on the spot</a:t>
            </a:r>
          </a:p>
          <a:p>
            <a:r>
              <a:rPr lang="en-CA" dirty="0"/>
              <a:t>Paced </a:t>
            </a:r>
            <a:r>
              <a:rPr lang="en-CA" dirty="0">
                <a:highlight>
                  <a:srgbClr val="FFFF00"/>
                </a:highlight>
              </a:rPr>
              <a:t>breathing</a:t>
            </a:r>
          </a:p>
          <a:p>
            <a:r>
              <a:rPr lang="en-CA" dirty="0">
                <a:highlight>
                  <a:srgbClr val="00FF00"/>
                </a:highlight>
              </a:rPr>
              <a:t>Thought</a:t>
            </a:r>
            <a:r>
              <a:rPr lang="en-CA" dirty="0"/>
              <a:t> stopping</a:t>
            </a:r>
          </a:p>
          <a:p>
            <a:r>
              <a:rPr lang="en-CA" dirty="0"/>
              <a:t>Becoming the </a:t>
            </a:r>
            <a:r>
              <a:rPr lang="en-CA" dirty="0">
                <a:highlight>
                  <a:srgbClr val="FF00FF"/>
                </a:highlight>
              </a:rPr>
              <a:t>observer</a:t>
            </a:r>
          </a:p>
          <a:p>
            <a:r>
              <a:rPr lang="en-CA" dirty="0">
                <a:highlight>
                  <a:srgbClr val="FFFF00"/>
                </a:highlight>
              </a:rPr>
              <a:t>“Name it and tame it”</a:t>
            </a:r>
          </a:p>
          <a:p>
            <a:pPr marL="914400" lvl="1" indent="-457200">
              <a:buFont typeface="+mj-lt"/>
              <a:buAutoNum type="arabicPeriod"/>
            </a:pPr>
            <a:r>
              <a:rPr lang="en-CA" sz="1700" dirty="0"/>
              <a:t>See it</a:t>
            </a:r>
          </a:p>
          <a:p>
            <a:pPr marL="914400" lvl="1" indent="-457200">
              <a:buFont typeface="+mj-lt"/>
              <a:buAutoNum type="arabicPeriod"/>
            </a:pPr>
            <a:r>
              <a:rPr lang="en-CA" sz="1700" dirty="0"/>
              <a:t>Say it</a:t>
            </a:r>
          </a:p>
          <a:p>
            <a:pPr marL="914400" lvl="1" indent="-457200">
              <a:buFont typeface="+mj-lt"/>
              <a:buAutoNum type="arabicPeriod"/>
            </a:pPr>
            <a:r>
              <a:rPr lang="en-CA" sz="1700" dirty="0"/>
              <a:t>Sense it</a:t>
            </a:r>
          </a:p>
          <a:p>
            <a:pPr marL="914400" lvl="1" indent="-457200">
              <a:buFont typeface="+mj-lt"/>
              <a:buAutoNum type="arabicPeriod"/>
            </a:pPr>
            <a:r>
              <a:rPr lang="en-CA" sz="1700" dirty="0"/>
              <a:t>Relax into it</a:t>
            </a:r>
          </a:p>
          <a:p>
            <a:pPr marL="914400" lvl="1" indent="-457200">
              <a:buFont typeface="+mj-lt"/>
              <a:buAutoNum type="arabicPeriod"/>
            </a:pPr>
            <a:r>
              <a:rPr lang="en-CA" sz="1700" dirty="0"/>
              <a:t>Breathe</a:t>
            </a:r>
          </a:p>
          <a:p>
            <a:pPr marL="914400" lvl="1" indent="-457200">
              <a:buFont typeface="+mj-lt"/>
              <a:buAutoNum type="arabicPeriod"/>
            </a:pPr>
            <a:r>
              <a:rPr lang="en-CA" sz="1700" dirty="0"/>
              <a:t>Reconnect with reality</a:t>
            </a:r>
          </a:p>
          <a:p>
            <a:pPr marL="914400" lvl="1" indent="-457200">
              <a:buFont typeface="+mj-lt"/>
              <a:buAutoNum type="arabicPeriod"/>
            </a:pPr>
            <a:r>
              <a:rPr lang="en-CA" sz="1700" dirty="0"/>
              <a:t>Reframe experience more objectively</a:t>
            </a:r>
          </a:p>
          <a:p>
            <a:pPr marL="914400" lvl="1" indent="-457200">
              <a:buFont typeface="+mj-lt"/>
              <a:buAutoNum type="arabicPeriod"/>
            </a:pPr>
            <a:r>
              <a:rPr lang="en-CA" sz="1700" dirty="0"/>
              <a:t>Become present again</a:t>
            </a:r>
          </a:p>
          <a:p>
            <a:endParaRPr lang="en-CA" dirty="0"/>
          </a:p>
        </p:txBody>
      </p:sp>
    </p:spTree>
    <p:extLst>
      <p:ext uri="{BB962C8B-B14F-4D97-AF65-F5344CB8AC3E}">
        <p14:creationId xmlns:p14="http://schemas.microsoft.com/office/powerpoint/2010/main" val="3746259229"/>
      </p:ext>
    </p:extLst>
  </p:cSld>
  <p:clrMapOvr>
    <a:masterClrMapping/>
  </p:clrMapOvr>
</p:sld>
</file>

<file path=ppt/slides/slide31.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46ECDAF-E08A-4938-9E85-2C8C46EE8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3F28F8-46B2-4D54-83A6-2E3655424878}"/>
              </a:ext>
            </a:extLst>
          </p:cNvPr>
          <p:cNvSpPr>
            <a:spLocks noGrp="1"/>
          </p:cNvSpPr>
          <p:nvPr>
            <p:ph type="title"/>
          </p:nvPr>
        </p:nvSpPr>
        <p:spPr>
          <a:xfrm>
            <a:off x="7178039" y="199464"/>
            <a:ext cx="4859767" cy="1360396"/>
          </a:xfrm>
        </p:spPr>
        <p:txBody>
          <a:bodyPr anchor="b">
            <a:normAutofit fontScale="90%"/>
          </a:bodyPr>
          <a:lstStyle/>
          <a:p>
            <a:pPr algn="ctr">
              <a:lnSpc>
                <a:spcPct val="90%"/>
              </a:lnSpc>
            </a:pPr>
            <a:r>
              <a:rPr lang="en-CA" sz="3100" dirty="0"/>
              <a:t>Getting Started- personal triage</a:t>
            </a:r>
            <a:br>
              <a:rPr lang="en-CA" sz="3100" dirty="0"/>
            </a:br>
            <a:endParaRPr lang="en-CA" sz="3100" dirty="0"/>
          </a:p>
        </p:txBody>
      </p:sp>
      <p:sp>
        <p:nvSpPr>
          <p:cNvPr id="3" name="Content Placeholder 2">
            <a:extLst>
              <a:ext uri="{FF2B5EF4-FFF2-40B4-BE49-F238E27FC236}">
                <a16:creationId xmlns:a16="http://schemas.microsoft.com/office/drawing/2014/main" id="{A66BDE34-EB8B-4FFE-A79A-F517A8892988}"/>
              </a:ext>
            </a:extLst>
          </p:cNvPr>
          <p:cNvSpPr>
            <a:spLocks noGrp="1"/>
          </p:cNvSpPr>
          <p:nvPr>
            <p:ph idx="1"/>
          </p:nvPr>
        </p:nvSpPr>
        <p:spPr>
          <a:xfrm>
            <a:off x="731520" y="2606123"/>
            <a:ext cx="5364481" cy="3262414"/>
          </a:xfrm>
        </p:spPr>
        <p:txBody>
          <a:bodyPr anchor="b">
            <a:normAutofit/>
          </a:bodyPr>
          <a:lstStyle/>
          <a:p>
            <a:pPr marL="0" indent="0">
              <a:buNone/>
            </a:pPr>
            <a:endParaRPr lang="en-CA" sz="1600" dirty="0"/>
          </a:p>
          <a:p>
            <a:pPr marL="0" indent="0">
              <a:buNone/>
            </a:pPr>
            <a:endParaRPr lang="en-CA" sz="1600" dirty="0"/>
          </a:p>
        </p:txBody>
      </p:sp>
      <p:pic>
        <p:nvPicPr>
          <p:cNvPr id="3074" name="Picture 2" descr="Whether it's blogging or running, do what works for you — Allison ...">
            <a:extLst>
              <a:ext uri="{FF2B5EF4-FFF2-40B4-BE49-F238E27FC236}">
                <a16:creationId xmlns:a16="http://schemas.microsoft.com/office/drawing/2014/main" id="{56198AA4-4FDE-49C5-ABCF-1BB2559E9B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75%" r="21.197%" b="-0.001%"/>
          <a:stretch/>
        </p:blipFill>
        <p:spPr bwMode="auto">
          <a:xfrm>
            <a:off x="7387236" y="1759324"/>
            <a:ext cx="4441371" cy="386688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84E30AF0-4FE2-4C74-AE5B-8386D6520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1F8C671-E083-47BA-A195-0232B7B78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tx2">
                  <a:lumMod val="50%"/>
                  <a:lumOff val="50%"/>
                  <a:alpha val="3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Holistic Wellness Circle – Mental Health and Wellness">
            <a:extLst>
              <a:ext uri="{FF2B5EF4-FFF2-40B4-BE49-F238E27FC236}">
                <a16:creationId xmlns:a16="http://schemas.microsoft.com/office/drawing/2014/main" id="{BA4D709D-F26C-4804-B120-856932B96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94" y="199465"/>
            <a:ext cx="6451252" cy="602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794231"/>
      </p:ext>
    </p:extLst>
  </p:cSld>
  <p:clrMapOvr>
    <a:masterClrMapping/>
  </p:clrMapOvr>
</p:sld>
</file>

<file path=ppt/slides/slide32.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
                <a:schemeClr val="accent6"/>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
                  <a:lumOff val="40%"/>
                  <a:alpha val="0%"/>
                </a:schemeClr>
              </a:gs>
              <a:gs pos="99%">
                <a:schemeClr val="accent2"/>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
                <a:schemeClr val="accent6">
                  <a:lumMod val="60%"/>
                  <a:lumOff val="40%"/>
                  <a:alpha val="6%"/>
                </a:schemeClr>
              </a:gs>
              <a:gs pos="100%">
                <a:schemeClr val="accent6">
                  <a:alpha val="26%"/>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
                </a:schemeClr>
              </a:gs>
              <a:gs pos="100%">
                <a:schemeClr val="accent4">
                  <a:alpha val="0%"/>
                </a:schemeClr>
              </a:gs>
            </a:gsLst>
            <a:lin ang="6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8C39E-27FE-40A9-8206-445B69CB3765}"/>
              </a:ext>
            </a:extLst>
          </p:cNvPr>
          <p:cNvSpPr>
            <a:spLocks noGrp="1"/>
          </p:cNvSpPr>
          <p:nvPr>
            <p:ph type="title"/>
          </p:nvPr>
        </p:nvSpPr>
        <p:spPr>
          <a:xfrm>
            <a:off x="457200" y="868280"/>
            <a:ext cx="3390645" cy="3363597"/>
          </a:xfrm>
        </p:spPr>
        <p:txBody>
          <a:bodyPr>
            <a:normAutofit/>
          </a:bodyPr>
          <a:lstStyle/>
          <a:p>
            <a:pPr algn="r"/>
            <a:r>
              <a:rPr lang="en-CA" sz="3200">
                <a:solidFill>
                  <a:schemeClr val="bg1"/>
                </a:solidFill>
              </a:rPr>
              <a:t>Three types of resilience</a:t>
            </a:r>
          </a:p>
        </p:txBody>
      </p:sp>
      <p:graphicFrame>
        <p:nvGraphicFramePr>
          <p:cNvPr id="5" name="Content Placeholder 2">
            <a:extLst>
              <a:ext uri="{FF2B5EF4-FFF2-40B4-BE49-F238E27FC236}">
                <a16:creationId xmlns:a16="http://schemas.microsoft.com/office/drawing/2014/main" id="{5465D205-4686-491A-A2D4-C8F60CFBF969}"/>
              </a:ext>
            </a:extLst>
          </p:cNvPr>
          <p:cNvGraphicFramePr>
            <a:graphicFrameLocks noGrp="1"/>
          </p:cNvGraphicFramePr>
          <p:nvPr>
            <p:ph idx="1"/>
            <p:extLst>
              <p:ext uri="{D42A27DB-BD31-4B8C-83A1-F6EECF244321}">
                <p14:modId xmlns:p14="http://schemas.microsoft.com/office/powerpoint/2010/main" val="167756894"/>
              </p:ext>
            </p:extLst>
          </p:nvPr>
        </p:nvGraphicFramePr>
        <p:xfrm>
          <a:off x="4494654" y="457200"/>
          <a:ext cx="7240146" cy="5943600"/>
        </p:xfrm>
        <a:graphic>
          <a:graphicData uri="http://purl.oclc.org/ooxml/drawingml/diagram">
            <dgm:relIds xmlns:dgm="http://purl.oclc.org/ooxml/drawingml/diagram" xmlns:r="http://purl.oclc.org/ooxml/officeDocument/relationships" r:dm="rId2" r:lo="rId3" r:qs="rId4" r:cs="rId5"/>
          </a:graphicData>
        </a:graphic>
      </p:graphicFrame>
    </p:spTree>
    <p:extLst>
      <p:ext uri="{BB962C8B-B14F-4D97-AF65-F5344CB8AC3E}">
        <p14:creationId xmlns:p14="http://schemas.microsoft.com/office/powerpoint/2010/main" val="2647863271"/>
      </p:ext>
    </p:extLst>
  </p:cSld>
  <p:clrMapOvr>
    <a:masterClrMapping/>
  </p:clrMapOvr>
</p:sld>
</file>

<file path=ppt/slides/slide33.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2292"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
                <a:schemeClr val="accent4">
                  <a:alpha val="61%"/>
                </a:schemeClr>
              </a:gs>
              <a:gs pos="100%">
                <a:schemeClr val="accent5">
                  <a:alpha val="89%"/>
                </a:schemeClr>
              </a:gs>
            </a:gsLst>
            <a:lin ang="12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4"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
                <a:schemeClr val="accent6">
                  <a:alpha val="11%"/>
                </a:schemeClr>
              </a:gs>
              <a:gs pos="100%">
                <a:schemeClr val="accent4">
                  <a:alpha val="70%"/>
                </a:schemeClr>
              </a:gs>
            </a:gsLst>
            <a:lin ang="17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
                  <a:lumOff val="40%"/>
                  <a:alpha val="0%"/>
                </a:schemeClr>
              </a:gs>
              <a:gs pos="99%">
                <a:schemeClr val="accent2"/>
              </a:gs>
            </a:gsLst>
            <a:lin ang="12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The 6 Domains of Resilience">
            <a:extLst>
              <a:ext uri="{FF2B5EF4-FFF2-40B4-BE49-F238E27FC236}">
                <a16:creationId xmlns:a16="http://schemas.microsoft.com/office/drawing/2014/main" id="{55606CD2-FE9C-41BB-8970-0568C8CDE3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0.935%" r="0.004%" b="0.004%"/>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018770"/>
      </p:ext>
    </p:extLst>
  </p:cSld>
  <p:clrMapOvr>
    <a:masterClrMapping/>
  </p:clrMapOvr>
</p:sld>
</file>

<file path=ppt/slides/slide34.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
                <a:schemeClr val="accent4">
                  <a:alpha val="61%"/>
                </a:schemeClr>
              </a:gs>
              <a:gs pos="100%">
                <a:schemeClr val="accent5">
                  <a:alpha val="89%"/>
                </a:schemeClr>
              </a:gs>
            </a:gsLst>
            <a:lin ang="12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
                <a:schemeClr val="accent6">
                  <a:alpha val="11%"/>
                </a:schemeClr>
              </a:gs>
              <a:gs pos="100%">
                <a:schemeClr val="accent4">
                  <a:alpha val="70%"/>
                </a:schemeClr>
              </a:gs>
            </a:gsLst>
            <a:lin ang="17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
                  <a:lumOff val="40%"/>
                  <a:alpha val="0%"/>
                </a:schemeClr>
              </a:gs>
              <a:gs pos="99%">
                <a:schemeClr val="accent2"/>
              </a:gs>
            </a:gsLst>
            <a:lin ang="12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Your Path to Resilient Living | Emotional resilience, Resilience ...">
            <a:extLst>
              <a:ext uri="{FF2B5EF4-FFF2-40B4-BE49-F238E27FC236}">
                <a16:creationId xmlns:a16="http://schemas.microsoft.com/office/drawing/2014/main" id="{07B6A440-63E5-4AFB-A3D7-41B53BB9084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726%" b="8.286%"/>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75003"/>
      </p:ext>
    </p:extLst>
  </p:cSld>
  <p:clrMapOvr>
    <a:masterClrMapping/>
  </p:clrMapOvr>
</p:sld>
</file>

<file path=ppt/slides/slide35.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
                </a:schemeClr>
              </a:gs>
              <a:gs pos="100%">
                <a:schemeClr val="tx2">
                  <a:lumMod val="50%"/>
                  <a:lumOff val="50%"/>
                  <a:alpha val="48%"/>
                </a:schemeClr>
              </a:gs>
            </a:gsLst>
            <a:lin ang="13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
                </a:schemeClr>
              </a:gs>
              <a:gs pos="92%">
                <a:schemeClr val="accent2">
                  <a:alpha val="75%"/>
                </a:schemeClr>
              </a:gs>
            </a:gsLst>
            <a:lin ang="16200000" scaled="1"/>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
                <a:schemeClr val="accent2">
                  <a:alpha val="61%"/>
                </a:schemeClr>
              </a:gs>
              <a:gs pos="99%">
                <a:schemeClr val="accent4"/>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8D16BC-0A0F-47AB-B2C6-AE15EC96F16F}"/>
              </a:ext>
            </a:extLst>
          </p:cNvPr>
          <p:cNvSpPr>
            <a:spLocks noGrp="1"/>
          </p:cNvSpPr>
          <p:nvPr>
            <p:ph type="title"/>
          </p:nvPr>
        </p:nvSpPr>
        <p:spPr>
          <a:xfrm>
            <a:off x="782918" y="1028700"/>
            <a:ext cx="10614211" cy="1152712"/>
          </a:xfrm>
        </p:spPr>
        <p:txBody>
          <a:bodyPr vert="horz" lIns="0" tIns="0" rIns="0" bIns="0" rtlCol="0" anchor="b">
            <a:normAutofit/>
          </a:bodyPr>
          <a:lstStyle/>
          <a:p>
            <a:pPr algn="ctr"/>
            <a:r>
              <a:rPr lang="en-US" sz="4000" spc="750">
                <a:solidFill>
                  <a:schemeClr val="bg1"/>
                </a:solidFill>
              </a:rPr>
              <a:t>Bridging to you</a:t>
            </a:r>
          </a:p>
        </p:txBody>
      </p:sp>
      <p:sp>
        <p:nvSpPr>
          <p:cNvPr id="83" name="Freeform: Shape 82">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
                <a:schemeClr val="accent4">
                  <a:lumMod val="60%"/>
                  <a:lumOff val="40%"/>
                  <a:alpha val="3%"/>
                </a:schemeClr>
              </a:gs>
              <a:gs pos="100%">
                <a:schemeClr val="bg1">
                  <a:alpha val="16%"/>
                </a:schemeClr>
              </a:gs>
            </a:gsLst>
            <a:lin ang="600000" scaled="0"/>
            <a:tileRect/>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Celebrate a Golden Age of the Golden Gate Bridge | Visit The USA">
            <a:extLst>
              <a:ext uri="{FF2B5EF4-FFF2-40B4-BE49-F238E27FC236}">
                <a16:creationId xmlns:a16="http://schemas.microsoft.com/office/drawing/2014/main" id="{9E33D1A4-D8DB-44A2-8A06-65319784FE3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275%" r="-0.002%" b="1.332%"/>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939188"/>
      </p:ext>
    </p:extLst>
  </p:cSld>
  <p:clrMapOvr>
    <a:masterClrMapping/>
  </p:clrMapOvr>
</p:sld>
</file>

<file path=ppt/slides/slide36.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3CBB9B1-7B7D-4BA1-A1AF-572168B3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FF5FE0-715A-4CA8-A65C-9771A787A3C6}"/>
              </a:ext>
            </a:extLst>
          </p:cNvPr>
          <p:cNvSpPr>
            <a:spLocks noGrp="1"/>
          </p:cNvSpPr>
          <p:nvPr>
            <p:ph type="title"/>
          </p:nvPr>
        </p:nvSpPr>
        <p:spPr>
          <a:xfrm>
            <a:off x="8115301" y="457201"/>
            <a:ext cx="3619500" cy="1741713"/>
          </a:xfrm>
        </p:spPr>
        <p:txBody>
          <a:bodyPr anchor="b">
            <a:normAutofit fontScale="90%"/>
          </a:bodyPr>
          <a:lstStyle/>
          <a:p>
            <a:pPr>
              <a:lnSpc>
                <a:spcPct val="90%"/>
              </a:lnSpc>
            </a:pPr>
            <a:br>
              <a:rPr lang="en-CA" sz="1500" dirty="0"/>
            </a:br>
            <a:br>
              <a:rPr lang="en-CA" sz="1500" dirty="0"/>
            </a:br>
            <a:br>
              <a:rPr lang="en-CA" sz="1500" dirty="0"/>
            </a:br>
            <a:br>
              <a:rPr lang="en-CA" sz="1500" dirty="0"/>
            </a:br>
            <a:br>
              <a:rPr lang="en-CA" sz="1500" dirty="0"/>
            </a:br>
            <a:r>
              <a:rPr lang="en-CA" sz="2000" dirty="0"/>
              <a:t>What the wot?? </a:t>
            </a:r>
            <a:br>
              <a:rPr lang="en-CA" sz="2000" dirty="0"/>
            </a:br>
            <a:r>
              <a:rPr lang="en-CA" sz="2000" dirty="0"/>
              <a:t>Getting to know your WINDOW OF </a:t>
            </a:r>
            <a:r>
              <a:rPr lang="en-CA" sz="2000" dirty="0" err="1"/>
              <a:t>TOLERANCe</a:t>
            </a:r>
            <a:br>
              <a:rPr lang="en-CA" sz="1500" dirty="0"/>
            </a:br>
            <a:br>
              <a:rPr lang="en-CA" sz="1500" dirty="0"/>
            </a:br>
            <a:br>
              <a:rPr lang="en-CA" sz="1500" dirty="0"/>
            </a:br>
            <a:endParaRPr lang="en-CA" sz="1500" dirty="0"/>
          </a:p>
        </p:txBody>
      </p:sp>
      <p:pic>
        <p:nvPicPr>
          <p:cNvPr id="4100" name="Picture 4" descr="Royal Pioneer Door &amp; Window I Your Choice Your Savings">
            <a:extLst>
              <a:ext uri="{FF2B5EF4-FFF2-40B4-BE49-F238E27FC236}">
                <a16:creationId xmlns:a16="http://schemas.microsoft.com/office/drawing/2014/main" id="{6A4819E9-B143-43B7-8150-E7E9C8AB4A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7%" r="0.697%" b="0.002%"/>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698E452-563E-4C6C-B8D4-1EFCF689A56C}"/>
              </a:ext>
            </a:extLst>
          </p:cNvPr>
          <p:cNvSpPr>
            <a:spLocks noGrp="1"/>
          </p:cNvSpPr>
          <p:nvPr>
            <p:ph idx="1"/>
          </p:nvPr>
        </p:nvSpPr>
        <p:spPr>
          <a:xfrm>
            <a:off x="8115301" y="1676400"/>
            <a:ext cx="3946070" cy="4282273"/>
          </a:xfrm>
        </p:spPr>
        <p:txBody>
          <a:bodyPr>
            <a:normAutofit/>
          </a:bodyPr>
          <a:lstStyle/>
          <a:p>
            <a:pPr marL="0" indent="0">
              <a:lnSpc>
                <a:spcPct val="110%"/>
              </a:lnSpc>
              <a:buNone/>
            </a:pPr>
            <a:r>
              <a:rPr lang="en-CA" sz="1400" dirty="0"/>
              <a:t>This is where things feel just right, where you are best able to cope with the lemons that life throws at you. You’re calm yet alert, and you can think clearly and rationally. </a:t>
            </a:r>
          </a:p>
          <a:p>
            <a:pPr marL="0" indent="0">
              <a:lnSpc>
                <a:spcPct val="110%"/>
              </a:lnSpc>
              <a:buNone/>
            </a:pPr>
            <a:r>
              <a:rPr lang="en-CA" sz="1400" b="1" dirty="0"/>
              <a:t>SIGNS YOU ARE IN YOUR WOT</a:t>
            </a:r>
          </a:p>
          <a:p>
            <a:pPr marL="0" indent="0">
              <a:lnSpc>
                <a:spcPct val="110%"/>
              </a:lnSpc>
              <a:buNone/>
            </a:pPr>
            <a:r>
              <a:rPr lang="en-CA" sz="1400" dirty="0"/>
              <a:t>You:</a:t>
            </a:r>
          </a:p>
          <a:p>
            <a:pPr>
              <a:lnSpc>
                <a:spcPct val="110%"/>
              </a:lnSpc>
            </a:pPr>
            <a:r>
              <a:rPr lang="en-CA" sz="1400" dirty="0"/>
              <a:t>Are aware of boundaries (yours and others)</a:t>
            </a:r>
          </a:p>
          <a:p>
            <a:pPr>
              <a:lnSpc>
                <a:spcPct val="110%"/>
              </a:lnSpc>
            </a:pPr>
            <a:r>
              <a:rPr lang="en-CA" sz="1400" dirty="0"/>
              <a:t>Have feelings of empathy</a:t>
            </a:r>
          </a:p>
          <a:p>
            <a:pPr>
              <a:lnSpc>
                <a:spcPct val="110%"/>
              </a:lnSpc>
            </a:pPr>
            <a:r>
              <a:rPr lang="en-CA" sz="1400" dirty="0"/>
              <a:t>React in a way that suits the situation</a:t>
            </a:r>
          </a:p>
          <a:p>
            <a:pPr>
              <a:lnSpc>
                <a:spcPct val="110%"/>
              </a:lnSpc>
            </a:pPr>
            <a:r>
              <a:rPr lang="en-CA" sz="1400" dirty="0"/>
              <a:t>Can handle your feelings</a:t>
            </a:r>
          </a:p>
          <a:p>
            <a:pPr>
              <a:lnSpc>
                <a:spcPct val="110%"/>
              </a:lnSpc>
            </a:pPr>
            <a:r>
              <a:rPr lang="en-CA" sz="1400" dirty="0"/>
              <a:t>Feel safe</a:t>
            </a:r>
          </a:p>
          <a:p>
            <a:pPr>
              <a:lnSpc>
                <a:spcPct val="110%"/>
              </a:lnSpc>
            </a:pPr>
            <a:r>
              <a:rPr lang="en-CA" sz="1400" dirty="0"/>
              <a:t>Are in the present moment</a:t>
            </a:r>
          </a:p>
          <a:p>
            <a:pPr>
              <a:lnSpc>
                <a:spcPct val="110%"/>
              </a:lnSpc>
            </a:pPr>
            <a:r>
              <a:rPr lang="en-CA" sz="1400" dirty="0"/>
              <a:t>Feel open and curious</a:t>
            </a:r>
          </a:p>
          <a:p>
            <a:pPr marL="0" indent="0">
              <a:lnSpc>
                <a:spcPct val="110%"/>
              </a:lnSpc>
              <a:buNone/>
            </a:pPr>
            <a:endParaRPr lang="en-CA" sz="1000" dirty="0"/>
          </a:p>
        </p:txBody>
      </p:sp>
      <p:sp>
        <p:nvSpPr>
          <p:cNvPr id="79" name="Rectangle 7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
                <a:schemeClr val="accent4">
                  <a:alpha val="73%"/>
                </a:schemeClr>
              </a:gs>
              <a:gs pos="100%">
                <a:schemeClr val="accent5">
                  <a:alpha val="89%"/>
                </a:schemeClr>
              </a:gs>
            </a:gsLst>
            <a:lin ang="8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
                <a:schemeClr val="accent5">
                  <a:lumMod val="60%"/>
                  <a:lumOff val="40%"/>
                  <a:alpha val="55%"/>
                </a:schemeClr>
              </a:gs>
              <a:gs pos="99%">
                <a:schemeClr val="accent2"/>
              </a:gs>
            </a:gsLst>
            <a:lin ang="11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6556C38-623F-4C6B-B2A0-DE98507B104A}"/>
              </a:ext>
            </a:extLst>
          </p:cNvPr>
          <p:cNvSpPr txBox="1"/>
          <p:nvPr/>
        </p:nvSpPr>
        <p:spPr>
          <a:xfrm>
            <a:off x="1153886" y="6488237"/>
            <a:ext cx="6400800" cy="276999"/>
          </a:xfrm>
          <a:prstGeom prst="rect">
            <a:avLst/>
          </a:prstGeom>
          <a:noFill/>
        </p:spPr>
        <p:txBody>
          <a:bodyPr wrap="square" rtlCol="0">
            <a:spAutoFit/>
          </a:bodyPr>
          <a:lstStyle/>
          <a:p>
            <a:r>
              <a:rPr lang="en-CA" sz="1200" dirty="0"/>
              <a:t>Positive Psychology – Window of Tolerance Exercise</a:t>
            </a:r>
          </a:p>
        </p:txBody>
      </p:sp>
    </p:spTree>
    <p:extLst>
      <p:ext uri="{BB962C8B-B14F-4D97-AF65-F5344CB8AC3E}">
        <p14:creationId xmlns:p14="http://schemas.microsoft.com/office/powerpoint/2010/main" val="4198615004"/>
      </p:ext>
    </p:extLst>
  </p:cSld>
  <p:clrMapOvr>
    <a:masterClrMapping/>
  </p:clrMapOvr>
</p:sld>
</file>

<file path=ppt/slides/slide37.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3CBB9B1-7B7D-4BA1-A1AF-572168B3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FF5FE0-715A-4CA8-A65C-9771A787A3C6}"/>
              </a:ext>
            </a:extLst>
          </p:cNvPr>
          <p:cNvSpPr>
            <a:spLocks noGrp="1"/>
          </p:cNvSpPr>
          <p:nvPr>
            <p:ph type="title"/>
          </p:nvPr>
        </p:nvSpPr>
        <p:spPr>
          <a:xfrm>
            <a:off x="8115301" y="457201"/>
            <a:ext cx="3619500" cy="1741713"/>
          </a:xfrm>
        </p:spPr>
        <p:txBody>
          <a:bodyPr anchor="b">
            <a:normAutofit fontScale="90%"/>
          </a:bodyPr>
          <a:lstStyle/>
          <a:p>
            <a:pPr>
              <a:lnSpc>
                <a:spcPct val="90%"/>
              </a:lnSpc>
            </a:pPr>
            <a:br>
              <a:rPr lang="en-CA" sz="1500" dirty="0"/>
            </a:br>
            <a:br>
              <a:rPr lang="en-CA" sz="1500" dirty="0"/>
            </a:br>
            <a:br>
              <a:rPr lang="en-CA" sz="1500" dirty="0"/>
            </a:br>
            <a:br>
              <a:rPr lang="en-CA" sz="1500" dirty="0"/>
            </a:br>
            <a:br>
              <a:rPr lang="en-CA" sz="1500" dirty="0"/>
            </a:br>
            <a:r>
              <a:rPr lang="en-CA" sz="2000" dirty="0"/>
              <a:t>hyperarousal- above the window</a:t>
            </a:r>
            <a:br>
              <a:rPr lang="en-CA" sz="2000" dirty="0"/>
            </a:br>
            <a:br>
              <a:rPr lang="en-CA" sz="1500" dirty="0"/>
            </a:br>
            <a:br>
              <a:rPr lang="en-CA" sz="1500" dirty="0"/>
            </a:br>
            <a:br>
              <a:rPr lang="en-CA" sz="1500" dirty="0"/>
            </a:br>
            <a:endParaRPr lang="en-CA" sz="1500" dirty="0"/>
          </a:p>
        </p:txBody>
      </p:sp>
      <p:sp>
        <p:nvSpPr>
          <p:cNvPr id="3" name="Content Placeholder 2">
            <a:extLst>
              <a:ext uri="{FF2B5EF4-FFF2-40B4-BE49-F238E27FC236}">
                <a16:creationId xmlns:a16="http://schemas.microsoft.com/office/drawing/2014/main" id="{6698E452-563E-4C6C-B8D4-1EFCF689A56C}"/>
              </a:ext>
            </a:extLst>
          </p:cNvPr>
          <p:cNvSpPr>
            <a:spLocks noGrp="1"/>
          </p:cNvSpPr>
          <p:nvPr>
            <p:ph idx="1"/>
          </p:nvPr>
        </p:nvSpPr>
        <p:spPr>
          <a:xfrm>
            <a:off x="8115301" y="1676400"/>
            <a:ext cx="3946070" cy="4282273"/>
          </a:xfrm>
        </p:spPr>
        <p:txBody>
          <a:bodyPr>
            <a:normAutofit lnSpcReduction="10%"/>
          </a:bodyPr>
          <a:lstStyle/>
          <a:p>
            <a:pPr marL="0" indent="0">
              <a:lnSpc>
                <a:spcPct val="110%"/>
              </a:lnSpc>
              <a:buNone/>
            </a:pPr>
            <a:r>
              <a:rPr lang="en-CA" sz="1400" dirty="0"/>
              <a:t>This is when you feel extremely anxious, angry, or even out of control. Unfamiliar or threatening feelings can overwhelm you, and you might want to fight or run away.</a:t>
            </a:r>
          </a:p>
          <a:p>
            <a:pPr marL="0" indent="0">
              <a:lnSpc>
                <a:spcPct val="110%"/>
              </a:lnSpc>
              <a:buNone/>
            </a:pPr>
            <a:r>
              <a:rPr lang="en-CA" sz="1400" b="1" dirty="0"/>
              <a:t>SIGNS YOU ARE HYPERAROUSED</a:t>
            </a:r>
          </a:p>
          <a:p>
            <a:pPr marL="0" indent="0">
              <a:lnSpc>
                <a:spcPct val="110%"/>
              </a:lnSpc>
              <a:buNone/>
            </a:pPr>
            <a:r>
              <a:rPr lang="en-CA" sz="1400" dirty="0"/>
              <a:t>You:</a:t>
            </a:r>
          </a:p>
          <a:p>
            <a:pPr>
              <a:lnSpc>
                <a:spcPct val="110%"/>
              </a:lnSpc>
            </a:pPr>
            <a:r>
              <a:rPr lang="en-CA" sz="1400" dirty="0"/>
              <a:t>Feel overwhelmed</a:t>
            </a:r>
          </a:p>
          <a:p>
            <a:pPr>
              <a:lnSpc>
                <a:spcPct val="110%"/>
              </a:lnSpc>
            </a:pPr>
            <a:r>
              <a:rPr lang="en-CA" sz="1400" dirty="0"/>
              <a:t>Are shaking or trembling</a:t>
            </a:r>
          </a:p>
          <a:p>
            <a:pPr>
              <a:lnSpc>
                <a:spcPct val="110%"/>
              </a:lnSpc>
            </a:pPr>
            <a:r>
              <a:rPr lang="en-CA" sz="1400" dirty="0"/>
              <a:t>React heavily to emotions</a:t>
            </a:r>
          </a:p>
          <a:p>
            <a:pPr>
              <a:lnSpc>
                <a:spcPct val="110%"/>
              </a:lnSpc>
            </a:pPr>
            <a:r>
              <a:rPr lang="en-CA" sz="1400" dirty="0"/>
              <a:t>Have a lot of negative thoughts</a:t>
            </a:r>
          </a:p>
          <a:p>
            <a:pPr>
              <a:lnSpc>
                <a:spcPct val="110%"/>
              </a:lnSpc>
            </a:pPr>
            <a:r>
              <a:rPr lang="en-CA" sz="1400" dirty="0"/>
              <a:t>Act on impulses</a:t>
            </a:r>
          </a:p>
          <a:p>
            <a:pPr>
              <a:lnSpc>
                <a:spcPct val="110%"/>
              </a:lnSpc>
            </a:pPr>
            <a:r>
              <a:rPr lang="en-CA" sz="1400" dirty="0"/>
              <a:t>Act defensively</a:t>
            </a:r>
          </a:p>
          <a:p>
            <a:pPr>
              <a:lnSpc>
                <a:spcPct val="110%"/>
              </a:lnSpc>
            </a:pPr>
            <a:r>
              <a:rPr lang="en-CA" sz="1400" dirty="0"/>
              <a:t>Feel unsafe</a:t>
            </a:r>
          </a:p>
          <a:p>
            <a:pPr>
              <a:lnSpc>
                <a:spcPct val="110%"/>
              </a:lnSpc>
            </a:pPr>
            <a:r>
              <a:rPr lang="en-CA" sz="1400" dirty="0"/>
              <a:t>Feel anger or rage</a:t>
            </a:r>
          </a:p>
          <a:p>
            <a:pPr marL="0" indent="0">
              <a:lnSpc>
                <a:spcPct val="110%"/>
              </a:lnSpc>
              <a:buNone/>
            </a:pPr>
            <a:endParaRPr lang="en-CA" sz="1400" dirty="0"/>
          </a:p>
          <a:p>
            <a:pPr marL="0" indent="0">
              <a:lnSpc>
                <a:spcPct val="110%"/>
              </a:lnSpc>
              <a:buNone/>
            </a:pPr>
            <a:endParaRPr lang="en-CA" sz="1000" dirty="0"/>
          </a:p>
        </p:txBody>
      </p:sp>
      <p:sp>
        <p:nvSpPr>
          <p:cNvPr id="79" name="Rectangle 7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
                <a:schemeClr val="accent4">
                  <a:alpha val="73%"/>
                </a:schemeClr>
              </a:gs>
              <a:gs pos="100%">
                <a:schemeClr val="accent5">
                  <a:alpha val="89%"/>
                </a:schemeClr>
              </a:gs>
            </a:gsLst>
            <a:lin ang="8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
                <a:schemeClr val="accent5">
                  <a:lumMod val="60%"/>
                  <a:lumOff val="40%"/>
                  <a:alpha val="55%"/>
                </a:schemeClr>
              </a:gs>
              <a:gs pos="99%">
                <a:schemeClr val="accent2"/>
              </a:gs>
            </a:gsLst>
            <a:lin ang="11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6556C38-623F-4C6B-B2A0-DE98507B104A}"/>
              </a:ext>
            </a:extLst>
          </p:cNvPr>
          <p:cNvSpPr txBox="1"/>
          <p:nvPr/>
        </p:nvSpPr>
        <p:spPr>
          <a:xfrm>
            <a:off x="1153886" y="6488237"/>
            <a:ext cx="6400800" cy="276999"/>
          </a:xfrm>
          <a:prstGeom prst="rect">
            <a:avLst/>
          </a:prstGeom>
          <a:noFill/>
        </p:spPr>
        <p:txBody>
          <a:bodyPr wrap="square" rtlCol="0">
            <a:spAutoFit/>
          </a:bodyPr>
          <a:lstStyle/>
          <a:p>
            <a:r>
              <a:rPr lang="en-CA" sz="1200" dirty="0"/>
              <a:t>Positive Psychology – Window of Tolerance Exercise</a:t>
            </a:r>
          </a:p>
        </p:txBody>
      </p:sp>
      <p:pic>
        <p:nvPicPr>
          <p:cNvPr id="5122" name="Picture 2" descr="Tornade : news, photos, vidéos">
            <a:extLst>
              <a:ext uri="{FF2B5EF4-FFF2-40B4-BE49-F238E27FC236}">
                <a16:creationId xmlns:a16="http://schemas.microsoft.com/office/drawing/2014/main" id="{83863244-93AD-49D5-ABC8-5E53C022E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93255"/>
            <a:ext cx="7550064" cy="602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780140"/>
      </p:ext>
    </p:extLst>
  </p:cSld>
  <p:clrMapOvr>
    <a:masterClrMapping/>
  </p:clrMapOvr>
</p:sld>
</file>

<file path=ppt/slides/slide38.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
                <a:schemeClr val="accent6">
                  <a:alpha val="78%"/>
                </a:schemeClr>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
                </a:schemeClr>
              </a:gs>
              <a:gs pos="100%">
                <a:schemeClr val="accent4">
                  <a:alpha val="0%"/>
                </a:schemeClr>
              </a:gs>
            </a:gsLst>
            <a:lin ang="9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3" y="3587284"/>
            <a:ext cx="2501977" cy="4038601"/>
          </a:xfrm>
          <a:prstGeom prst="rect">
            <a:avLst/>
          </a:prstGeom>
          <a:gradFill>
            <a:gsLst>
              <a:gs pos="0%">
                <a:schemeClr val="accent5">
                  <a:lumMod val="60%"/>
                  <a:lumOff val="40%"/>
                  <a:alpha val="0%"/>
                </a:schemeClr>
              </a:gs>
              <a:gs pos="99%">
                <a:schemeClr val="accent2">
                  <a:alpha val="70%"/>
                </a:schemeClr>
              </a:gs>
            </a:gsLst>
            <a:lin ang="3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5254" y="969296"/>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
                <a:schemeClr val="bg1">
                  <a:alpha val="0%"/>
                </a:schemeClr>
              </a:gs>
              <a:gs pos="100%">
                <a:schemeClr val="accent6">
                  <a:alpha val="35%"/>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DFF5FE0-715A-4CA8-A65C-9771A787A3C6}"/>
              </a:ext>
            </a:extLst>
          </p:cNvPr>
          <p:cNvSpPr>
            <a:spLocks noGrp="1"/>
          </p:cNvSpPr>
          <p:nvPr>
            <p:ph type="title"/>
          </p:nvPr>
        </p:nvSpPr>
        <p:spPr>
          <a:xfrm>
            <a:off x="409518" y="586855"/>
            <a:ext cx="3258570" cy="3387497"/>
          </a:xfrm>
        </p:spPr>
        <p:txBody>
          <a:bodyPr anchor="b">
            <a:normAutofit/>
          </a:bodyPr>
          <a:lstStyle/>
          <a:p>
            <a:pPr algn="r">
              <a:lnSpc>
                <a:spcPct val="90%"/>
              </a:lnSpc>
            </a:pPr>
            <a:br>
              <a:rPr lang="en-CA" sz="2000">
                <a:solidFill>
                  <a:schemeClr val="bg1"/>
                </a:solidFill>
              </a:rPr>
            </a:br>
            <a:br>
              <a:rPr lang="en-CA" sz="2000">
                <a:solidFill>
                  <a:schemeClr val="bg1"/>
                </a:solidFill>
              </a:rPr>
            </a:br>
            <a:br>
              <a:rPr lang="en-CA" sz="2000">
                <a:solidFill>
                  <a:schemeClr val="bg1"/>
                </a:solidFill>
              </a:rPr>
            </a:br>
            <a:br>
              <a:rPr lang="en-CA" sz="2000">
                <a:solidFill>
                  <a:schemeClr val="bg1"/>
                </a:solidFill>
              </a:rPr>
            </a:br>
            <a:br>
              <a:rPr lang="en-CA" sz="2000">
                <a:solidFill>
                  <a:schemeClr val="bg1"/>
                </a:solidFill>
              </a:rPr>
            </a:br>
            <a:r>
              <a:rPr lang="en-CA" sz="2000">
                <a:solidFill>
                  <a:schemeClr val="bg1"/>
                </a:solidFill>
              </a:rPr>
              <a:t>hypoarousal- below the window</a:t>
            </a:r>
            <a:br>
              <a:rPr lang="en-CA" sz="2000">
                <a:solidFill>
                  <a:schemeClr val="bg1"/>
                </a:solidFill>
              </a:rPr>
            </a:br>
            <a:br>
              <a:rPr lang="en-CA" sz="2000">
                <a:solidFill>
                  <a:schemeClr val="bg1"/>
                </a:solidFill>
              </a:rPr>
            </a:br>
            <a:br>
              <a:rPr lang="en-CA" sz="2000">
                <a:solidFill>
                  <a:schemeClr val="bg1"/>
                </a:solidFill>
              </a:rPr>
            </a:br>
            <a:br>
              <a:rPr lang="en-CA" sz="2000">
                <a:solidFill>
                  <a:schemeClr val="bg1"/>
                </a:solidFill>
              </a:rPr>
            </a:br>
            <a:endParaRPr lang="en-CA" sz="2000">
              <a:solidFill>
                <a:schemeClr val="bg1"/>
              </a:solidFill>
            </a:endParaRPr>
          </a:p>
        </p:txBody>
      </p:sp>
      <p:sp>
        <p:nvSpPr>
          <p:cNvPr id="3" name="Content Placeholder 2">
            <a:extLst>
              <a:ext uri="{FF2B5EF4-FFF2-40B4-BE49-F238E27FC236}">
                <a16:creationId xmlns:a16="http://schemas.microsoft.com/office/drawing/2014/main" id="{6698E452-563E-4C6C-B8D4-1EFCF689A56C}"/>
              </a:ext>
            </a:extLst>
          </p:cNvPr>
          <p:cNvSpPr>
            <a:spLocks noGrp="1"/>
          </p:cNvSpPr>
          <p:nvPr>
            <p:ph idx="1"/>
          </p:nvPr>
        </p:nvSpPr>
        <p:spPr>
          <a:xfrm>
            <a:off x="4581727" y="833535"/>
            <a:ext cx="3025303" cy="5361991"/>
          </a:xfrm>
        </p:spPr>
        <p:txBody>
          <a:bodyPr anchor="ctr">
            <a:normAutofit/>
          </a:bodyPr>
          <a:lstStyle/>
          <a:p>
            <a:pPr marL="0" indent="0">
              <a:lnSpc>
                <a:spcPct val="110%"/>
              </a:lnSpc>
              <a:buNone/>
            </a:pPr>
            <a:r>
              <a:rPr lang="en-CA" sz="1500" dirty="0"/>
              <a:t>This is when you feel extremely zone out and numb, both emotionally and physically. Time can go missing. It might feel like you’re completely frozen.</a:t>
            </a:r>
          </a:p>
          <a:p>
            <a:pPr marL="0" indent="0">
              <a:lnSpc>
                <a:spcPct val="110%"/>
              </a:lnSpc>
              <a:buNone/>
            </a:pPr>
            <a:r>
              <a:rPr lang="en-CA" sz="1500" b="1" dirty="0"/>
              <a:t>SIGNS YOU ARE HYPORAROUSED</a:t>
            </a:r>
          </a:p>
          <a:p>
            <a:pPr marL="0" indent="0">
              <a:lnSpc>
                <a:spcPct val="110%"/>
              </a:lnSpc>
              <a:buNone/>
            </a:pPr>
            <a:r>
              <a:rPr lang="en-CA" sz="1500" dirty="0"/>
              <a:t>You:</a:t>
            </a:r>
          </a:p>
          <a:p>
            <a:pPr>
              <a:lnSpc>
                <a:spcPct val="110%"/>
              </a:lnSpc>
            </a:pPr>
            <a:r>
              <a:rPr lang="en-CA" sz="1500" dirty="0"/>
              <a:t>Experience very little sensation</a:t>
            </a:r>
          </a:p>
          <a:p>
            <a:pPr>
              <a:lnSpc>
                <a:spcPct val="110%"/>
              </a:lnSpc>
            </a:pPr>
            <a:r>
              <a:rPr lang="en-CA" sz="1500" dirty="0"/>
              <a:t>Feel numb</a:t>
            </a:r>
          </a:p>
          <a:p>
            <a:pPr>
              <a:lnSpc>
                <a:spcPct val="110%"/>
              </a:lnSpc>
            </a:pPr>
            <a:r>
              <a:rPr lang="en-CA" sz="1500" dirty="0"/>
              <a:t>Have little or no energy</a:t>
            </a:r>
          </a:p>
          <a:p>
            <a:pPr>
              <a:lnSpc>
                <a:spcPct val="110%"/>
              </a:lnSpc>
            </a:pPr>
            <a:r>
              <a:rPr lang="en-CA" sz="1500" dirty="0"/>
              <a:t>Feel disconnected (from self and others)</a:t>
            </a:r>
          </a:p>
          <a:p>
            <a:pPr>
              <a:lnSpc>
                <a:spcPct val="110%"/>
              </a:lnSpc>
            </a:pPr>
            <a:r>
              <a:rPr lang="en-CA" sz="1500" dirty="0"/>
              <a:t>Feel empty</a:t>
            </a:r>
          </a:p>
          <a:p>
            <a:pPr>
              <a:lnSpc>
                <a:spcPct val="110%"/>
              </a:lnSpc>
            </a:pPr>
            <a:r>
              <a:rPr lang="en-CA" sz="1500" dirty="0"/>
              <a:t>Do not feel like physically moving</a:t>
            </a:r>
          </a:p>
          <a:p>
            <a:pPr>
              <a:lnSpc>
                <a:spcPct val="110%"/>
              </a:lnSpc>
            </a:pPr>
            <a:r>
              <a:rPr lang="en-CA" sz="1500" dirty="0"/>
              <a:t>Find it hard to think</a:t>
            </a:r>
          </a:p>
          <a:p>
            <a:pPr marL="0" indent="0">
              <a:lnSpc>
                <a:spcPct val="110%"/>
              </a:lnSpc>
              <a:buNone/>
            </a:pPr>
            <a:endParaRPr lang="en-CA" sz="1500" dirty="0"/>
          </a:p>
          <a:p>
            <a:pPr marL="0" indent="0">
              <a:lnSpc>
                <a:spcPct val="110%"/>
              </a:lnSpc>
              <a:buNone/>
            </a:pPr>
            <a:endParaRPr lang="en-CA" sz="1500" dirty="0"/>
          </a:p>
        </p:txBody>
      </p:sp>
      <p:pic>
        <p:nvPicPr>
          <p:cNvPr id="6146" name="Picture 2" descr="Ice - The Secret Pimple Fighter | DERMAdoctor Blog">
            <a:extLst>
              <a:ext uri="{FF2B5EF4-FFF2-40B4-BE49-F238E27FC236}">
                <a16:creationId xmlns:a16="http://schemas.microsoft.com/office/drawing/2014/main" id="{8681301C-9BDB-46CF-BEAE-E686AA431F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594%" r="6.877%"/>
          <a:stretch/>
        </p:blipFill>
        <p:spPr bwMode="auto">
          <a:xfrm>
            <a:off x="8109502" y="10"/>
            <a:ext cx="4082498"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556C38-623F-4C6B-B2A0-DE98507B104A}"/>
              </a:ext>
            </a:extLst>
          </p:cNvPr>
          <p:cNvSpPr txBox="1"/>
          <p:nvPr/>
        </p:nvSpPr>
        <p:spPr>
          <a:xfrm>
            <a:off x="1153886" y="6488237"/>
            <a:ext cx="6400800" cy="276999"/>
          </a:xfrm>
          <a:prstGeom prst="rect">
            <a:avLst/>
          </a:prstGeom>
          <a:noFill/>
        </p:spPr>
        <p:txBody>
          <a:bodyPr wrap="square" rtlCol="0">
            <a:spAutoFit/>
          </a:bodyPr>
          <a:lstStyle/>
          <a:p>
            <a:pPr>
              <a:spcAft>
                <a:spcPts val="600"/>
              </a:spcAft>
            </a:pPr>
            <a:r>
              <a:rPr lang="en-CA" sz="1200"/>
              <a:t>Positive Psychology – Window of Tolerance Exercise</a:t>
            </a:r>
          </a:p>
        </p:txBody>
      </p:sp>
    </p:spTree>
    <p:extLst>
      <p:ext uri="{BB962C8B-B14F-4D97-AF65-F5344CB8AC3E}">
        <p14:creationId xmlns:p14="http://schemas.microsoft.com/office/powerpoint/2010/main" val="333492046"/>
      </p:ext>
    </p:extLst>
  </p:cSld>
  <p:clrMapOvr>
    <a:masterClrMapping/>
  </p:clrMapOvr>
</p:sld>
</file>

<file path=ppt/slides/slide3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6F7C-D8DB-42D7-AF18-37D481243A23}"/>
              </a:ext>
            </a:extLst>
          </p:cNvPr>
          <p:cNvSpPr>
            <a:spLocks noGrp="1"/>
          </p:cNvSpPr>
          <p:nvPr>
            <p:ph type="title"/>
          </p:nvPr>
        </p:nvSpPr>
        <p:spPr>
          <a:xfrm>
            <a:off x="1188720" y="336700"/>
            <a:ext cx="10240903" cy="583899"/>
          </a:xfrm>
        </p:spPr>
        <p:txBody>
          <a:bodyPr/>
          <a:lstStyle/>
          <a:p>
            <a:r>
              <a:rPr lang="en-CA" dirty="0"/>
              <a:t>Wot exercise</a:t>
            </a:r>
          </a:p>
        </p:txBody>
      </p:sp>
      <p:graphicFrame>
        <p:nvGraphicFramePr>
          <p:cNvPr id="4" name="Table 4">
            <a:extLst>
              <a:ext uri="{FF2B5EF4-FFF2-40B4-BE49-F238E27FC236}">
                <a16:creationId xmlns:a16="http://schemas.microsoft.com/office/drawing/2014/main" id="{584CC931-B6D0-4FB9-8F4C-79A1320A3594}"/>
              </a:ext>
            </a:extLst>
          </p:cNvPr>
          <p:cNvGraphicFramePr>
            <a:graphicFrameLocks noGrp="1"/>
          </p:cNvGraphicFramePr>
          <p:nvPr>
            <p:ph idx="1"/>
            <p:extLst>
              <p:ext uri="{D42A27DB-BD31-4B8C-83A1-F6EECF244321}">
                <p14:modId xmlns:p14="http://schemas.microsoft.com/office/powerpoint/2010/main" val="3843874789"/>
              </p:ext>
            </p:extLst>
          </p:nvPr>
        </p:nvGraphicFramePr>
        <p:xfrm>
          <a:off x="0" y="920599"/>
          <a:ext cx="12192000" cy="5415655"/>
        </p:xfrm>
        <a:graphic>
          <a:graphicData uri="http://purl.oclc.org/ooxml/drawingml/table">
            <a:tbl>
              <a:tblPr firstRow="1" bandRow="1">
                <a:tableStyleId>{5C22544A-7EE6-4342-B048-85BDC9FD1C3A}</a:tableStyleId>
              </a:tblPr>
              <a:tblGrid>
                <a:gridCol w="4064000">
                  <a:extLst>
                    <a:ext uri="{9D8B030D-6E8A-4147-A177-3AD203B41FA5}">
                      <a16:colId xmlns:a16="http://schemas.microsoft.com/office/drawing/2014/main" val="1935118694"/>
                    </a:ext>
                  </a:extLst>
                </a:gridCol>
                <a:gridCol w="4064000">
                  <a:extLst>
                    <a:ext uri="{9D8B030D-6E8A-4147-A177-3AD203B41FA5}">
                      <a16:colId xmlns:a16="http://schemas.microsoft.com/office/drawing/2014/main" val="1328064817"/>
                    </a:ext>
                  </a:extLst>
                </a:gridCol>
                <a:gridCol w="4064000">
                  <a:extLst>
                    <a:ext uri="{9D8B030D-6E8A-4147-A177-3AD203B41FA5}">
                      <a16:colId xmlns:a16="http://schemas.microsoft.com/office/drawing/2014/main" val="486659745"/>
                    </a:ext>
                  </a:extLst>
                </a:gridCol>
              </a:tblGrid>
              <a:tr h="1940935">
                <a:tc>
                  <a:txBody>
                    <a:bodyPr/>
                    <a:lstStyle/>
                    <a:p>
                      <a:endParaRPr lang="en-CA" dirty="0"/>
                    </a:p>
                  </a:txBody>
                  <a:tcPr/>
                </a:tc>
                <a:tc>
                  <a:txBody>
                    <a:bodyPr/>
                    <a:lstStyle/>
                    <a:p>
                      <a:r>
                        <a:rPr lang="en-CA" dirty="0"/>
                        <a:t>SIGNS I AM HERE</a:t>
                      </a:r>
                    </a:p>
                  </a:txBody>
                  <a:tcPr/>
                </a:tc>
                <a:tc>
                  <a:txBody>
                    <a:bodyPr/>
                    <a:lstStyle/>
                    <a:p>
                      <a:r>
                        <a:rPr lang="en-CA" dirty="0"/>
                        <a:t>THINGS I CAN DO TO RETURN TO MY WOT</a:t>
                      </a:r>
                    </a:p>
                  </a:txBody>
                  <a:tcPr/>
                </a:tc>
                <a:extLst>
                  <a:ext uri="{0D108BD9-81ED-4DB2-BD59-A6C34878D82A}">
                    <a16:rowId xmlns:a16="http://schemas.microsoft.com/office/drawing/2014/main" val="1220218767"/>
                  </a:ext>
                </a:extLst>
              </a:tr>
              <a:tr h="1794137">
                <a:tc>
                  <a:txBody>
                    <a:bodyPr/>
                    <a:lstStyle/>
                    <a:p>
                      <a:endParaRPr lang="en-CA" dirty="0"/>
                    </a:p>
                    <a:p>
                      <a:endParaRPr lang="en-CA" dirty="0"/>
                    </a:p>
                    <a:p>
                      <a:endParaRPr lang="en-CA" dirty="0"/>
                    </a:p>
                    <a:p>
                      <a:endParaRPr lang="en-CA" dirty="0"/>
                    </a:p>
                    <a:p>
                      <a:endParaRPr lang="en-CA" dirty="0"/>
                    </a:p>
                  </a:txBody>
                  <a:tcPr/>
                </a:tc>
                <a:tc>
                  <a:txBody>
                    <a:bodyPr/>
                    <a:lstStyle/>
                    <a:p>
                      <a:pPr marL="0" marR="0" lvl="0" indent="0" algn="l" defTabSz="914400" rtl="0" eaLnBrk="1" fontAlgn="auto" latinLnBrk="0" hangingPunct="1">
                        <a:lnSpc>
                          <a:spcPct val="100%"/>
                        </a:lnSpc>
                        <a:spcBef>
                          <a:spcPts val="0"/>
                        </a:spcBef>
                        <a:spcAft>
                          <a:spcPts val="0"/>
                        </a:spcAft>
                        <a:buClrTx/>
                        <a:buSzTx/>
                        <a:buFontTx/>
                        <a:buNone/>
                        <a:tabLst/>
                        <a:defRPr/>
                      </a:pPr>
                      <a:r>
                        <a:rPr lang="en-CA" dirty="0"/>
                        <a:t>SIGNS I AM HERE</a:t>
                      </a:r>
                    </a:p>
                    <a:p>
                      <a:endParaRPr lang="en-CA" dirty="0"/>
                    </a:p>
                    <a:p>
                      <a:endParaRPr lang="en-CA" dirty="0"/>
                    </a:p>
                    <a:p>
                      <a:endParaRPr lang="en-CA" dirty="0"/>
                    </a:p>
                    <a:p>
                      <a:endParaRPr lang="en-CA" dirty="0"/>
                    </a:p>
                    <a:p>
                      <a:endParaRPr lang="en-CA" dirty="0"/>
                    </a:p>
                    <a:p>
                      <a:endParaRPr lang="en-CA" dirty="0"/>
                    </a:p>
                  </a:txBody>
                  <a:tcPr/>
                </a:tc>
                <a:tc>
                  <a:txBody>
                    <a:bodyPr/>
                    <a:lstStyle/>
                    <a:p>
                      <a:r>
                        <a:rPr lang="en-CA" dirty="0"/>
                        <a:t>THINGS THAT KEEP ME IN MY WOT</a:t>
                      </a:r>
                    </a:p>
                  </a:txBody>
                  <a:tcPr/>
                </a:tc>
                <a:extLst>
                  <a:ext uri="{0D108BD9-81ED-4DB2-BD59-A6C34878D82A}">
                    <a16:rowId xmlns:a16="http://schemas.microsoft.com/office/drawing/2014/main" val="1722756270"/>
                  </a:ext>
                </a:extLst>
              </a:tr>
              <a:tr h="1121335">
                <a:tc>
                  <a:txBody>
                    <a:bodyPr/>
                    <a:lstStyle/>
                    <a:p>
                      <a:endParaRPr lang="en-CA" dirty="0"/>
                    </a:p>
                    <a:p>
                      <a:endParaRPr lang="en-CA" dirty="0"/>
                    </a:p>
                    <a:p>
                      <a:endParaRPr lang="en-CA" dirty="0"/>
                    </a:p>
                    <a:p>
                      <a:endParaRPr lang="en-CA" dirty="0"/>
                    </a:p>
                    <a:p>
                      <a:endParaRPr lang="en-CA" dirty="0"/>
                    </a:p>
                  </a:txBody>
                  <a:tcPr/>
                </a:tc>
                <a:tc>
                  <a:txBody>
                    <a:bodyPr/>
                    <a:lstStyle/>
                    <a:p>
                      <a:pPr marL="0" marR="0" lvl="0" indent="0" algn="l" defTabSz="914400" rtl="0" eaLnBrk="1" fontAlgn="auto" latinLnBrk="0" hangingPunct="1">
                        <a:lnSpc>
                          <a:spcPct val="100%"/>
                        </a:lnSpc>
                        <a:spcBef>
                          <a:spcPts val="0"/>
                        </a:spcBef>
                        <a:spcAft>
                          <a:spcPts val="0"/>
                        </a:spcAft>
                        <a:buClrTx/>
                        <a:buSzTx/>
                        <a:buFontTx/>
                        <a:buNone/>
                        <a:tabLst/>
                        <a:defRPr/>
                      </a:pPr>
                      <a:r>
                        <a:rPr lang="en-CA" dirty="0"/>
                        <a:t>SIGNS I AM HERE</a:t>
                      </a:r>
                    </a:p>
                    <a:p>
                      <a:endParaRPr lang="en-CA" dirty="0"/>
                    </a:p>
                  </a:txBody>
                  <a:tcPr/>
                </a:tc>
                <a:tc>
                  <a:txBody>
                    <a:bodyPr/>
                    <a:lstStyle/>
                    <a:p>
                      <a:pPr marL="0" marR="0" lvl="0" indent="0" algn="l" defTabSz="914400" rtl="0" eaLnBrk="1" fontAlgn="auto" latinLnBrk="0" hangingPunct="1">
                        <a:lnSpc>
                          <a:spcPct val="100%"/>
                        </a:lnSpc>
                        <a:spcBef>
                          <a:spcPts val="0"/>
                        </a:spcBef>
                        <a:spcAft>
                          <a:spcPts val="0"/>
                        </a:spcAft>
                        <a:buClrTx/>
                        <a:buSzTx/>
                        <a:buFontTx/>
                        <a:buNone/>
                        <a:tabLst/>
                        <a:defRPr/>
                      </a:pPr>
                      <a:r>
                        <a:rPr lang="en-CA" dirty="0"/>
                        <a:t>THINGS I CAN DO TO RETURN TO MY WOT</a:t>
                      </a:r>
                    </a:p>
                    <a:p>
                      <a:endParaRPr lang="en-CA" dirty="0"/>
                    </a:p>
                  </a:txBody>
                  <a:tcPr/>
                </a:tc>
                <a:extLst>
                  <a:ext uri="{0D108BD9-81ED-4DB2-BD59-A6C34878D82A}">
                    <a16:rowId xmlns:a16="http://schemas.microsoft.com/office/drawing/2014/main" val="4013738158"/>
                  </a:ext>
                </a:extLst>
              </a:tr>
            </a:tbl>
          </a:graphicData>
        </a:graphic>
      </p:graphicFrame>
      <p:pic>
        <p:nvPicPr>
          <p:cNvPr id="5" name="Picture 2" descr="Tornade : news, photos, vidéos">
            <a:extLst>
              <a:ext uri="{FF2B5EF4-FFF2-40B4-BE49-F238E27FC236}">
                <a16:creationId xmlns:a16="http://schemas.microsoft.com/office/drawing/2014/main" id="{B27E39D4-3DB3-4576-9169-564E27F29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01" y="1101605"/>
            <a:ext cx="2027816" cy="14759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oyal Pioneer Door &amp; Window I Your Choice Your Savings">
            <a:extLst>
              <a:ext uri="{FF2B5EF4-FFF2-40B4-BE49-F238E27FC236}">
                <a16:creationId xmlns:a16="http://schemas.microsoft.com/office/drawing/2014/main" id="{40214B32-E879-48C8-866C-50A6557BED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7%" r="0.697%" b="0.002%"/>
          <a:stretch/>
        </p:blipFill>
        <p:spPr bwMode="auto">
          <a:xfrm>
            <a:off x="71622" y="3055172"/>
            <a:ext cx="2316576" cy="1764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ce - The Secret Pimple Fighter | DERMAdoctor Blog">
            <a:extLst>
              <a:ext uri="{FF2B5EF4-FFF2-40B4-BE49-F238E27FC236}">
                <a16:creationId xmlns:a16="http://schemas.microsoft.com/office/drawing/2014/main" id="{426A354D-17BF-41AC-88C9-40E35D3BA2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594%" r="6.877%"/>
          <a:stretch/>
        </p:blipFill>
        <p:spPr bwMode="auto">
          <a:xfrm>
            <a:off x="194199" y="5004862"/>
            <a:ext cx="2111617" cy="1331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147026"/>
      </p:ext>
    </p:extLst>
  </p:cSld>
  <p:clrMapOvr>
    <a:masterClrMapping/>
  </p:clrMapOvr>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830DFE-B4B3-40B1-BE04-514FD39097F0}"/>
              </a:ext>
            </a:extLst>
          </p:cNvPr>
          <p:cNvSpPr>
            <a:spLocks noGrp="1"/>
          </p:cNvSpPr>
          <p:nvPr>
            <p:ph type="title"/>
          </p:nvPr>
        </p:nvSpPr>
        <p:spPr>
          <a:xfrm>
            <a:off x="165390" y="407332"/>
            <a:ext cx="8133950" cy="1215021"/>
          </a:xfrm>
        </p:spPr>
        <p:txBody>
          <a:bodyPr anchor="b">
            <a:normAutofit fontScale="90%"/>
          </a:bodyPr>
          <a:lstStyle/>
          <a:p>
            <a:pPr>
              <a:lnSpc>
                <a:spcPct val="90%"/>
              </a:lnSpc>
            </a:pPr>
            <a:r>
              <a:rPr lang="en-CA"/>
              <a:t>Goals of today’s session</a:t>
            </a:r>
            <a:br>
              <a:rPr lang="en-CA"/>
            </a:br>
            <a:endParaRPr lang="en-CA" dirty="0"/>
          </a:p>
        </p:txBody>
      </p:sp>
      <p:sp>
        <p:nvSpPr>
          <p:cNvPr id="5" name="Content Placeholder 4">
            <a:extLst>
              <a:ext uri="{FF2B5EF4-FFF2-40B4-BE49-F238E27FC236}">
                <a16:creationId xmlns:a16="http://schemas.microsoft.com/office/drawing/2014/main" id="{14AE2C7E-D398-4BEF-88CE-EFFA7BD6474D}"/>
              </a:ext>
            </a:extLst>
          </p:cNvPr>
          <p:cNvSpPr>
            <a:spLocks noGrp="1"/>
          </p:cNvSpPr>
          <p:nvPr>
            <p:ph idx="1"/>
          </p:nvPr>
        </p:nvSpPr>
        <p:spPr>
          <a:xfrm>
            <a:off x="324336" y="1181099"/>
            <a:ext cx="7117994" cy="5316682"/>
          </a:xfrm>
        </p:spPr>
        <p:txBody>
          <a:bodyPr>
            <a:normAutofit/>
          </a:bodyPr>
          <a:lstStyle/>
          <a:p>
            <a:pPr marL="0" indent="0">
              <a:lnSpc>
                <a:spcPct val="110%"/>
              </a:lnSpc>
              <a:spcAft>
                <a:spcPts val="800"/>
              </a:spcAft>
              <a:buNone/>
            </a:pPr>
            <a:endParaRPr lang="en-CA" sz="800" i="1">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
              </a:lnSpc>
              <a:spcAft>
                <a:spcPts val="0"/>
              </a:spcAft>
              <a:buFont typeface="+mj-lt"/>
              <a:buAutoNum type="arabicPeriod"/>
            </a:pPr>
            <a:r>
              <a:rPr lang="en-CA" sz="2900">
                <a:effectLst/>
                <a:latin typeface="Calibri" panose="020F0502020204030204" pitchFamily="34" charset="0"/>
                <a:ea typeface="Calibri" panose="020F0502020204030204" pitchFamily="34" charset="0"/>
                <a:cs typeface="Times New Roman" panose="02020603050405020304" pitchFamily="18" charset="0"/>
              </a:rPr>
              <a:t>Introductions</a:t>
            </a:r>
          </a:p>
          <a:p>
            <a:pPr marL="342900" lvl="0" indent="-342900">
              <a:lnSpc>
                <a:spcPct val="110%"/>
              </a:lnSpc>
              <a:spcAft>
                <a:spcPts val="0"/>
              </a:spcAft>
              <a:buFont typeface="+mj-lt"/>
              <a:buAutoNum type="arabicPeriod"/>
            </a:pPr>
            <a:r>
              <a:rPr lang="en-CA" sz="2900">
                <a:latin typeface="Calibri" panose="020F0502020204030204" pitchFamily="34" charset="0"/>
                <a:ea typeface="Calibri" panose="020F0502020204030204" pitchFamily="34" charset="0"/>
                <a:cs typeface="Times New Roman" panose="02020603050405020304" pitchFamily="18" charset="0"/>
              </a:rPr>
              <a:t>Cultivating Perspective</a:t>
            </a:r>
          </a:p>
          <a:p>
            <a:pPr marL="342900" lvl="0" indent="-342900">
              <a:lnSpc>
                <a:spcPct val="110%"/>
              </a:lnSpc>
              <a:spcAft>
                <a:spcPts val="0"/>
              </a:spcAft>
              <a:buFont typeface="+mj-lt"/>
              <a:buAutoNum type="arabicPeriod"/>
            </a:pPr>
            <a:r>
              <a:rPr lang="en-CA" sz="2900">
                <a:effectLst/>
                <a:latin typeface="Calibri" panose="020F0502020204030204" pitchFamily="34" charset="0"/>
                <a:ea typeface="Calibri" panose="020F0502020204030204" pitchFamily="34" charset="0"/>
                <a:cs typeface="Times New Roman" panose="02020603050405020304" pitchFamily="18" charset="0"/>
              </a:rPr>
              <a:t>What’s Important to You </a:t>
            </a:r>
          </a:p>
          <a:p>
            <a:pPr marL="342900" lvl="0" indent="-342900">
              <a:lnSpc>
                <a:spcPct val="110%"/>
              </a:lnSpc>
              <a:spcAft>
                <a:spcPts val="0"/>
              </a:spcAft>
              <a:buFont typeface="+mj-lt"/>
              <a:buAutoNum type="arabicPeriod"/>
            </a:pPr>
            <a:r>
              <a:rPr lang="en-CA" sz="2900">
                <a:latin typeface="Calibri" panose="020F0502020204030204" pitchFamily="34" charset="0"/>
                <a:ea typeface="Calibri" panose="020F0502020204030204" pitchFamily="34" charset="0"/>
                <a:cs typeface="Times New Roman" panose="02020603050405020304" pitchFamily="18" charset="0"/>
              </a:rPr>
              <a:t>Gaining Clarity on Resilience</a:t>
            </a:r>
            <a:endParaRPr lang="en-CA" sz="2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
              </a:lnSpc>
              <a:spcAft>
                <a:spcPts val="0"/>
              </a:spcAft>
              <a:buFont typeface="+mj-lt"/>
              <a:buAutoNum type="arabicPeriod"/>
            </a:pPr>
            <a:r>
              <a:rPr lang="en-CA" sz="2900">
                <a:effectLst/>
                <a:latin typeface="Calibri" panose="020F0502020204030204" pitchFamily="34" charset="0"/>
                <a:ea typeface="Calibri" panose="020F0502020204030204" pitchFamily="34" charset="0"/>
                <a:cs typeface="Times New Roman" panose="02020603050405020304" pitchFamily="18" charset="0"/>
              </a:rPr>
              <a:t>Understanding Stress, Worry, and Anxiety</a:t>
            </a:r>
          </a:p>
          <a:p>
            <a:pPr marL="342900" lvl="0" indent="-342900">
              <a:lnSpc>
                <a:spcPct val="110%"/>
              </a:lnSpc>
              <a:spcAft>
                <a:spcPts val="0"/>
              </a:spcAft>
              <a:buFont typeface="+mj-lt"/>
              <a:buAutoNum type="arabicPeriod"/>
            </a:pPr>
            <a:r>
              <a:rPr lang="en-CA" sz="2900">
                <a:effectLst/>
                <a:latin typeface="Calibri" panose="020F0502020204030204" pitchFamily="34" charset="0"/>
                <a:ea typeface="Calibri" panose="020F0502020204030204" pitchFamily="34" charset="0"/>
                <a:cs typeface="Times New Roman" panose="02020603050405020304" pitchFamily="18" charset="0"/>
              </a:rPr>
              <a:t>Explore Your Window of Tolerance (WOT)</a:t>
            </a:r>
          </a:p>
          <a:p>
            <a:pPr marL="342900" lvl="0" indent="-342900">
              <a:lnSpc>
                <a:spcPct val="110%"/>
              </a:lnSpc>
              <a:spcAft>
                <a:spcPts val="0"/>
              </a:spcAft>
              <a:buFont typeface="+mj-lt"/>
              <a:buAutoNum type="arabicPeriod"/>
            </a:pPr>
            <a:r>
              <a:rPr lang="en-CA" sz="2900">
                <a:latin typeface="Calibri" panose="020F0502020204030204" pitchFamily="34" charset="0"/>
                <a:ea typeface="Calibri" panose="020F0502020204030204" pitchFamily="34" charset="0"/>
                <a:cs typeface="Times New Roman" panose="02020603050405020304" pitchFamily="18" charset="0"/>
              </a:rPr>
              <a:t>Creating a Resilient Place (RP) *</a:t>
            </a:r>
            <a:endParaRPr lang="en-CA" sz="2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
              </a:lnSpc>
              <a:spcAft>
                <a:spcPts val="0"/>
              </a:spcAft>
              <a:buFont typeface="+mj-lt"/>
              <a:buAutoNum type="arabicPeriod"/>
            </a:pPr>
            <a:r>
              <a:rPr lang="en-CA" sz="2900">
                <a:latin typeface="Calibri" panose="020F0502020204030204" pitchFamily="34" charset="0"/>
                <a:ea typeface="Calibri" panose="020F0502020204030204" pitchFamily="34" charset="0"/>
                <a:cs typeface="Times New Roman" panose="02020603050405020304" pitchFamily="18" charset="0"/>
              </a:rPr>
              <a:t>Early connecting to a Growth Mindset *</a:t>
            </a:r>
          </a:p>
          <a:p>
            <a:pPr marL="342900" lvl="0" indent="-342900">
              <a:lnSpc>
                <a:spcPct val="110%"/>
              </a:lnSpc>
              <a:spcAft>
                <a:spcPts val="0"/>
              </a:spcAft>
              <a:buFont typeface="+mj-lt"/>
              <a:buAutoNum type="arabicPeriod"/>
            </a:pPr>
            <a:endParaRPr lang="en-CA" sz="2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
              </a:lnSpc>
              <a:spcAft>
                <a:spcPts val="0"/>
              </a:spcAft>
              <a:buFont typeface="+mj-lt"/>
              <a:buAutoNum type="arabicPeriod"/>
            </a:pPr>
            <a:endParaRPr lang="en-CA" sz="2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
              </a:lnSpc>
              <a:spcAft>
                <a:spcPts val="800"/>
              </a:spcAft>
              <a:buFont typeface="+mj-lt"/>
              <a:buAutoNum type="arabicPeriod"/>
            </a:pPr>
            <a:endParaRPr lang="en-CA"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10%"/>
              </a:lnSpc>
            </a:pPr>
            <a:endParaRPr lang="en-CA" sz="800" dirty="0"/>
          </a:p>
        </p:txBody>
      </p:sp>
      <p:sp>
        <p:nvSpPr>
          <p:cNvPr id="2" name="TextBox 1">
            <a:extLst>
              <a:ext uri="{FF2B5EF4-FFF2-40B4-BE49-F238E27FC236}">
                <a16:creationId xmlns:a16="http://schemas.microsoft.com/office/drawing/2014/main" id="{FD6FD218-7763-45A9-AC3B-212AFE232B78}"/>
              </a:ext>
            </a:extLst>
          </p:cNvPr>
          <p:cNvSpPr txBox="1"/>
          <p:nvPr/>
        </p:nvSpPr>
        <p:spPr>
          <a:xfrm>
            <a:off x="9540650" y="4663738"/>
            <a:ext cx="2065823" cy="923330"/>
          </a:xfrm>
          <a:prstGeom prst="rect">
            <a:avLst/>
          </a:prstGeom>
          <a:noFill/>
        </p:spPr>
        <p:txBody>
          <a:bodyPr wrap="square" rtlCol="0">
            <a:spAutoFit/>
          </a:bodyPr>
          <a:lstStyle/>
          <a:p>
            <a:r>
              <a:rPr lang="en-CA" i="1" dirty="0"/>
              <a:t>* Topics might be for second session.</a:t>
            </a:r>
          </a:p>
        </p:txBody>
      </p:sp>
      <p:pic>
        <p:nvPicPr>
          <p:cNvPr id="3074" name="Picture 2" descr="Meeting Agenda Stock Photos And Images - 123RF">
            <a:extLst>
              <a:ext uri="{FF2B5EF4-FFF2-40B4-BE49-F238E27FC236}">
                <a16:creationId xmlns:a16="http://schemas.microsoft.com/office/drawing/2014/main" id="{0B77014E-783F-48FA-B774-7639332D2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7713" y="1470025"/>
            <a:ext cx="450876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62554"/>
      </p:ext>
    </p:extLst>
  </p:cSld>
  <p:clrMapOvr>
    <a:masterClrMapping/>
  </p:clrMapOvr>
</p:sld>
</file>

<file path=ppt/slides/slide40.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ACE9E2ED-2BB1-46AE-A037-86EC1BF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3F2B47-74A9-44DF-8B48-073145E72497}"/>
              </a:ext>
            </a:extLst>
          </p:cNvPr>
          <p:cNvSpPr>
            <a:spLocks noGrp="1"/>
          </p:cNvSpPr>
          <p:nvPr>
            <p:ph type="title"/>
          </p:nvPr>
        </p:nvSpPr>
        <p:spPr>
          <a:xfrm>
            <a:off x="983401" y="756287"/>
            <a:ext cx="4350870" cy="1694759"/>
          </a:xfrm>
        </p:spPr>
        <p:txBody>
          <a:bodyPr vert="horz" lIns="0" tIns="0" rIns="0" bIns="0" rtlCol="0" anchor="t">
            <a:normAutofit/>
          </a:bodyPr>
          <a:lstStyle/>
          <a:p>
            <a:pPr>
              <a:lnSpc>
                <a:spcPct val="90%"/>
              </a:lnSpc>
            </a:pPr>
            <a:r>
              <a:rPr lang="en-US" sz="4000" spc="750" dirty="0"/>
              <a:t>Exercise </a:t>
            </a:r>
            <a:br>
              <a:rPr lang="en-US" sz="4000" spc="750" dirty="0"/>
            </a:br>
            <a:r>
              <a:rPr lang="en-US" sz="1800" spc="750" dirty="0"/>
              <a:t>(might need to be for session #2)</a:t>
            </a:r>
          </a:p>
        </p:txBody>
      </p:sp>
      <p:sp>
        <p:nvSpPr>
          <p:cNvPr id="3" name="Content Placeholder 2">
            <a:extLst>
              <a:ext uri="{FF2B5EF4-FFF2-40B4-BE49-F238E27FC236}">
                <a16:creationId xmlns:a16="http://schemas.microsoft.com/office/drawing/2014/main" id="{CDE47B80-9EF0-4343-881E-32E5B6C31D2F}"/>
              </a:ext>
            </a:extLst>
          </p:cNvPr>
          <p:cNvSpPr>
            <a:spLocks noGrp="1"/>
          </p:cNvSpPr>
          <p:nvPr>
            <p:ph idx="1"/>
          </p:nvPr>
        </p:nvSpPr>
        <p:spPr>
          <a:xfrm>
            <a:off x="983401" y="3083147"/>
            <a:ext cx="5403273" cy="1911927"/>
          </a:xfrm>
        </p:spPr>
        <p:txBody>
          <a:bodyPr vert="horz" lIns="0" tIns="0" rIns="0" bIns="0" rtlCol="0" anchor="b">
            <a:noAutofit/>
          </a:bodyPr>
          <a:lstStyle/>
          <a:p>
            <a:pPr marL="0" indent="0">
              <a:lnSpc>
                <a:spcPct val="150%"/>
              </a:lnSpc>
              <a:buNone/>
            </a:pPr>
            <a:endParaRPr lang="en-US" sz="3600" b="1" cap="all" spc="600" dirty="0">
              <a:solidFill>
                <a:srgbClr val="C00000"/>
              </a:solidFill>
            </a:endParaRPr>
          </a:p>
          <a:p>
            <a:pPr marL="0" indent="0">
              <a:lnSpc>
                <a:spcPct val="150%"/>
              </a:lnSpc>
              <a:buNone/>
            </a:pPr>
            <a:endParaRPr lang="en-US" sz="3600" b="1" cap="all" spc="600" dirty="0">
              <a:solidFill>
                <a:srgbClr val="C00000"/>
              </a:solidFill>
            </a:endParaRPr>
          </a:p>
          <a:p>
            <a:pPr marL="0" indent="0">
              <a:lnSpc>
                <a:spcPct val="150%"/>
              </a:lnSpc>
              <a:buNone/>
            </a:pPr>
            <a:r>
              <a:rPr lang="en-US" sz="3600" b="1" cap="all" spc="600" dirty="0">
                <a:solidFill>
                  <a:srgbClr val="C00000"/>
                </a:solidFill>
              </a:rPr>
              <a:t>Creation </a:t>
            </a:r>
          </a:p>
          <a:p>
            <a:pPr marL="0" indent="0">
              <a:lnSpc>
                <a:spcPct val="150%"/>
              </a:lnSpc>
              <a:buNone/>
            </a:pPr>
            <a:r>
              <a:rPr lang="en-US" sz="3600" b="1" cap="all" spc="600" dirty="0">
                <a:solidFill>
                  <a:srgbClr val="C00000"/>
                </a:solidFill>
              </a:rPr>
              <a:t>of a </a:t>
            </a:r>
          </a:p>
          <a:p>
            <a:pPr marL="0" indent="0">
              <a:lnSpc>
                <a:spcPct val="150%"/>
              </a:lnSpc>
              <a:buNone/>
            </a:pPr>
            <a:r>
              <a:rPr lang="en-US" sz="3600" b="1" cap="all" spc="600" dirty="0">
                <a:solidFill>
                  <a:srgbClr val="C00000"/>
                </a:solidFill>
              </a:rPr>
              <a:t>“resilient place”</a:t>
            </a:r>
          </a:p>
        </p:txBody>
      </p:sp>
      <p:sp>
        <p:nvSpPr>
          <p:cNvPr id="77" name="Rectangle 7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7" y="-3"/>
            <a:ext cx="3611463" cy="6858000"/>
          </a:xfrm>
          <a:prstGeom prst="rect">
            <a:avLst/>
          </a:prstGeom>
          <a:gradFill>
            <a:gsLst>
              <a:gs pos="0%">
                <a:schemeClr val="accent5">
                  <a:alpha val="77%"/>
                </a:schemeClr>
              </a:gs>
              <a:gs pos="100%">
                <a:schemeClr val="tx2">
                  <a:lumMod val="50%"/>
                  <a:lumOff val="50%"/>
                  <a:alpha val="52%"/>
                </a:schemeClr>
              </a:gs>
            </a:gsLst>
            <a:lin ang="5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2%">
                <a:schemeClr val="accent2">
                  <a:alpha val="69%"/>
                </a:schemeClr>
              </a:gs>
              <a:gs pos="99%">
                <a:schemeClr val="accent4">
                  <a:alpha val="74%"/>
                </a:schemeClr>
              </a:gs>
            </a:gsLst>
            <a:lin ang="9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426853" y="-345671"/>
            <a:ext cx="3429002" cy="4120348"/>
          </a:xfrm>
          <a:prstGeom prst="rect">
            <a:avLst/>
          </a:prstGeom>
          <a:gradFill>
            <a:gsLst>
              <a:gs pos="0%">
                <a:schemeClr val="accent5">
                  <a:alpha val="26%"/>
                </a:schemeClr>
              </a:gs>
              <a:gs pos="49%">
                <a:schemeClr val="tx2">
                  <a:lumMod val="75%"/>
                  <a:lumOff val="25%"/>
                  <a:alpha val="0%"/>
                </a:schemeClr>
              </a:gs>
            </a:gsLst>
            <a:lin ang="8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Spiritual Grounding - Why Is It Important?">
            <a:extLst>
              <a:ext uri="{FF2B5EF4-FFF2-40B4-BE49-F238E27FC236}">
                <a16:creationId xmlns:a16="http://schemas.microsoft.com/office/drawing/2014/main" id="{5947D7EB-FF91-4B68-A4CA-28065A885B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12%" r="21.887%" b="-0.002%"/>
          <a:stretch/>
        </p:blipFill>
        <p:spPr bwMode="auto">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446528"/>
      </p:ext>
    </p:extLst>
  </p:cSld>
  <p:clrMapOvr>
    <a:masterClrMapping/>
  </p:clrMapOvr>
</p:sld>
</file>

<file path=ppt/slides/slide41.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
                </a:schemeClr>
              </a:gs>
              <a:gs pos="100%">
                <a:schemeClr val="tx2">
                  <a:lumMod val="50%"/>
                  <a:lumOff val="50%"/>
                  <a:alpha val="48%"/>
                </a:schemeClr>
              </a:gs>
            </a:gsLst>
            <a:lin ang="13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
                </a:schemeClr>
              </a:gs>
              <a:gs pos="92%">
                <a:schemeClr val="accent2">
                  <a:alpha val="75%"/>
                </a:schemeClr>
              </a:gs>
            </a:gsLst>
            <a:lin ang="16200000" scaled="1"/>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
                <a:schemeClr val="accent2">
                  <a:alpha val="61%"/>
                </a:schemeClr>
              </a:gs>
              <a:gs pos="99%">
                <a:schemeClr val="accent4"/>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897644-574A-4CB9-A905-EDADD76E5B35}"/>
              </a:ext>
            </a:extLst>
          </p:cNvPr>
          <p:cNvSpPr>
            <a:spLocks noGrp="1"/>
          </p:cNvSpPr>
          <p:nvPr>
            <p:ph type="title"/>
          </p:nvPr>
        </p:nvSpPr>
        <p:spPr>
          <a:xfrm>
            <a:off x="782918" y="1028700"/>
            <a:ext cx="10614211" cy="1152712"/>
          </a:xfrm>
        </p:spPr>
        <p:txBody>
          <a:bodyPr vert="horz" lIns="0" tIns="0" rIns="0" bIns="0" rtlCol="0" anchor="b">
            <a:normAutofit fontScale="90%"/>
          </a:bodyPr>
          <a:lstStyle/>
          <a:p>
            <a:pPr algn="ctr"/>
            <a:r>
              <a:rPr lang="en-US" sz="4000" spc="750" dirty="0">
                <a:solidFill>
                  <a:schemeClr val="bg1"/>
                </a:solidFill>
              </a:rPr>
              <a:t>Bridging to next weeks session!</a:t>
            </a:r>
          </a:p>
        </p:txBody>
      </p:sp>
      <p:sp>
        <p:nvSpPr>
          <p:cNvPr id="83" name="Freeform: Shape 82">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
                <a:schemeClr val="accent4">
                  <a:lumMod val="60%"/>
                  <a:lumOff val="40%"/>
                  <a:alpha val="3%"/>
                </a:schemeClr>
              </a:gs>
              <a:gs pos="100%">
                <a:schemeClr val="bg1">
                  <a:alpha val="16%"/>
                </a:schemeClr>
              </a:gs>
            </a:gsLst>
            <a:lin ang="600000" scaled="0"/>
            <a:tileRect/>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What makes bridges so strong?">
            <a:extLst>
              <a:ext uri="{FF2B5EF4-FFF2-40B4-BE49-F238E27FC236}">
                <a16:creationId xmlns:a16="http://schemas.microsoft.com/office/drawing/2014/main" id="{D6CA8114-B911-4991-AF7E-06B4A8AC9EB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475%" r="-0.001%" b="8.259%"/>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708861"/>
      </p:ext>
    </p:extLst>
  </p:cSld>
  <p:clrMapOvr>
    <a:masterClrMapping/>
  </p:clrMapOvr>
</p:sld>
</file>

<file path=ppt/slides/slide4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0E598-C3DB-43F9-8FBC-6836C29D460D}"/>
              </a:ext>
            </a:extLst>
          </p:cNvPr>
          <p:cNvSpPr>
            <a:spLocks noGrp="1"/>
          </p:cNvSpPr>
          <p:nvPr>
            <p:ph type="title"/>
          </p:nvPr>
        </p:nvSpPr>
        <p:spPr>
          <a:xfrm>
            <a:off x="555172" y="793080"/>
            <a:ext cx="11057332" cy="752691"/>
          </a:xfrm>
        </p:spPr>
        <p:txBody>
          <a:bodyPr/>
          <a:lstStyle/>
          <a:p>
            <a:r>
              <a:rPr lang="en-CA" dirty="0"/>
              <a:t>Growth mindset (carol </a:t>
            </a:r>
            <a:r>
              <a:rPr lang="en-CA" dirty="0" err="1"/>
              <a:t>dweck</a:t>
            </a:r>
            <a:r>
              <a:rPr lang="en-CA" dirty="0"/>
              <a:t>)</a:t>
            </a:r>
          </a:p>
        </p:txBody>
      </p:sp>
      <p:sp>
        <p:nvSpPr>
          <p:cNvPr id="4" name="Content Placeholder 3">
            <a:extLst>
              <a:ext uri="{FF2B5EF4-FFF2-40B4-BE49-F238E27FC236}">
                <a16:creationId xmlns:a16="http://schemas.microsoft.com/office/drawing/2014/main" id="{3CD125E2-A014-4176-9D21-87ECFF69F60A}"/>
              </a:ext>
            </a:extLst>
          </p:cNvPr>
          <p:cNvSpPr>
            <a:spLocks noGrp="1"/>
          </p:cNvSpPr>
          <p:nvPr>
            <p:ph idx="1"/>
          </p:nvPr>
        </p:nvSpPr>
        <p:spPr>
          <a:xfrm>
            <a:off x="763794" y="2114939"/>
            <a:ext cx="10848710" cy="3956179"/>
          </a:xfrm>
        </p:spPr>
        <p:txBody>
          <a:bodyPr/>
          <a:lstStyle/>
          <a:p>
            <a:pPr marL="0" indent="0">
              <a:buNone/>
            </a:pPr>
            <a:r>
              <a:rPr lang="en-US" b="1" i="0" dirty="0">
                <a:solidFill>
                  <a:srgbClr val="C00000"/>
                </a:solidFill>
                <a:effectLst/>
                <a:latin typeface="ff-tisa-web-pro"/>
              </a:rPr>
              <a:t>“</a:t>
            </a:r>
            <a:r>
              <a:rPr lang="en-US" b="1" dirty="0">
                <a:solidFill>
                  <a:srgbClr val="C00000"/>
                </a:solidFill>
                <a:latin typeface="ff-tisa-web-pro"/>
              </a:rPr>
              <a:t>F</a:t>
            </a:r>
            <a:r>
              <a:rPr lang="en-US" b="1" i="0" dirty="0">
                <a:solidFill>
                  <a:srgbClr val="C00000"/>
                </a:solidFill>
                <a:effectLst/>
                <a:latin typeface="ff-tisa-web-pro"/>
              </a:rPr>
              <a:t>ixed mindset” </a:t>
            </a:r>
            <a:r>
              <a:rPr lang="en-US" b="0" i="0" dirty="0">
                <a:solidFill>
                  <a:srgbClr val="262626"/>
                </a:solidFill>
                <a:effectLst/>
                <a:latin typeface="ff-tisa-web-pro"/>
              </a:rPr>
              <a:t>assumes character, intelligence, creative ability are static givens which we can’t change meaningfully and success is the affirmation of that inherent intelligence, an assessment of how those givens measure up against an equally fixed standard; striving for success and avoiding failure at all costs become a way of maintaining the sense of being smart or skilled. </a:t>
            </a:r>
          </a:p>
          <a:p>
            <a:pPr marL="0" indent="0">
              <a:buNone/>
            </a:pPr>
            <a:r>
              <a:rPr lang="en-US" b="1" i="0" dirty="0">
                <a:solidFill>
                  <a:srgbClr val="C00000"/>
                </a:solidFill>
                <a:effectLst/>
                <a:latin typeface="ff-tisa-web-pro"/>
              </a:rPr>
              <a:t>“</a:t>
            </a:r>
            <a:r>
              <a:rPr lang="en-US" b="1" dirty="0">
                <a:solidFill>
                  <a:srgbClr val="C00000"/>
                </a:solidFill>
                <a:latin typeface="ff-tisa-web-pro"/>
              </a:rPr>
              <a:t>G</a:t>
            </a:r>
            <a:r>
              <a:rPr lang="en-US" b="1" i="0" dirty="0">
                <a:solidFill>
                  <a:srgbClr val="C00000"/>
                </a:solidFill>
                <a:effectLst/>
                <a:latin typeface="ff-tisa-web-pro"/>
              </a:rPr>
              <a:t>rowth mindset” </a:t>
            </a:r>
            <a:r>
              <a:rPr lang="en-US" b="0" i="0" dirty="0">
                <a:solidFill>
                  <a:srgbClr val="262626"/>
                </a:solidFill>
                <a:effectLst/>
                <a:latin typeface="ff-tisa-web-pro"/>
              </a:rPr>
              <a:t>thrives on challenge and sees failure not as evidence of unintelligence but as a heartening springboard for growth and for stretching our existing abilities. </a:t>
            </a:r>
          </a:p>
          <a:p>
            <a:pPr marL="0" indent="0">
              <a:buNone/>
            </a:pPr>
            <a:r>
              <a:rPr lang="en-US" b="0" i="0" dirty="0">
                <a:solidFill>
                  <a:srgbClr val="262626"/>
                </a:solidFill>
                <a:effectLst/>
                <a:latin typeface="ff-tisa-web-pro"/>
              </a:rPr>
              <a:t>Out of these two mindsets, which we manifest from a very early age, springs a great deal of our behavior, our relationship with success and failure in both professional and personal contexts, and ultimately our capacity for happiness.</a:t>
            </a:r>
            <a:endParaRPr lang="en-CA" dirty="0"/>
          </a:p>
        </p:txBody>
      </p:sp>
    </p:spTree>
    <p:extLst>
      <p:ext uri="{BB962C8B-B14F-4D97-AF65-F5344CB8AC3E}">
        <p14:creationId xmlns:p14="http://schemas.microsoft.com/office/powerpoint/2010/main" val="3558557097"/>
      </p:ext>
    </p:extLst>
  </p:cSld>
  <p:clrMapOvr>
    <a:masterClrMapping/>
  </p:clrMapOvr>
</p:sld>
</file>

<file path=ppt/slides/slide4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5DE042C-DC7E-42DB-8A6F-7FBF62AB684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228109" y="0"/>
            <a:ext cx="5423065" cy="63899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ECD2195-2548-4F5A-BD93-C0D647BB21F8}"/>
              </a:ext>
            </a:extLst>
          </p:cNvPr>
          <p:cNvSpPr txBox="1"/>
          <p:nvPr/>
        </p:nvSpPr>
        <p:spPr>
          <a:xfrm>
            <a:off x="193963" y="1486796"/>
            <a:ext cx="3034146" cy="3970318"/>
          </a:xfrm>
          <a:prstGeom prst="rect">
            <a:avLst/>
          </a:prstGeom>
          <a:noFill/>
        </p:spPr>
        <p:txBody>
          <a:bodyPr wrap="square">
            <a:spAutoFit/>
          </a:bodyPr>
          <a:lstStyle/>
          <a:p>
            <a:r>
              <a:rPr lang="en-US" b="0" i="0" dirty="0">
                <a:solidFill>
                  <a:srgbClr val="1A1A1A"/>
                </a:solidFill>
                <a:effectLst/>
                <a:latin typeface="fira-sans"/>
              </a:rPr>
              <a:t>Believing that your qualities are carved in stone — </a:t>
            </a:r>
            <a:r>
              <a:rPr lang="en-US" b="0" i="1" dirty="0">
                <a:solidFill>
                  <a:srgbClr val="1A1A1A"/>
                </a:solidFill>
                <a:effectLst/>
                <a:latin typeface="fira-sans"/>
              </a:rPr>
              <a:t>the fixed mindset</a:t>
            </a:r>
            <a:r>
              <a:rPr lang="en-US" b="0" i="0" dirty="0">
                <a:solidFill>
                  <a:srgbClr val="1A1A1A"/>
                </a:solidFill>
                <a:effectLst/>
                <a:latin typeface="fira-sans"/>
              </a:rPr>
              <a:t> — creates an urgency to prove yourself over and over. If you have only a certain amount of intelligence, a certain personality, and a certain moral character — well, then you’d better prove that you have a healthy dose of them. It simply wouldn’t do to look or feel deficient in these most basic characteristics.</a:t>
            </a:r>
            <a:endParaRPr lang="en-CA" dirty="0"/>
          </a:p>
        </p:txBody>
      </p:sp>
      <p:sp>
        <p:nvSpPr>
          <p:cNvPr id="12" name="TextBox 11">
            <a:extLst>
              <a:ext uri="{FF2B5EF4-FFF2-40B4-BE49-F238E27FC236}">
                <a16:creationId xmlns:a16="http://schemas.microsoft.com/office/drawing/2014/main" id="{3E6BE9DF-26E5-47EB-A7B1-63BBF38D63A4}"/>
              </a:ext>
            </a:extLst>
          </p:cNvPr>
          <p:cNvSpPr txBox="1"/>
          <p:nvPr/>
        </p:nvSpPr>
        <p:spPr>
          <a:xfrm>
            <a:off x="8651174" y="468087"/>
            <a:ext cx="3540826" cy="5078313"/>
          </a:xfrm>
          <a:prstGeom prst="rect">
            <a:avLst/>
          </a:prstGeom>
          <a:noFill/>
        </p:spPr>
        <p:txBody>
          <a:bodyPr wrap="square">
            <a:spAutoFit/>
          </a:bodyPr>
          <a:lstStyle/>
          <a:p>
            <a:r>
              <a:rPr lang="en-US" dirty="0">
                <a:solidFill>
                  <a:srgbClr val="1A1A1A"/>
                </a:solidFill>
                <a:latin typeface="fira-sans"/>
              </a:rPr>
              <a:t>G</a:t>
            </a:r>
            <a:r>
              <a:rPr lang="en-US" b="0" i="1" dirty="0">
                <a:solidFill>
                  <a:srgbClr val="1A1A1A"/>
                </a:solidFill>
                <a:effectLst/>
                <a:latin typeface="fira-sans"/>
              </a:rPr>
              <a:t>rowth mindset</a:t>
            </a:r>
            <a:r>
              <a:rPr lang="en-US" b="0" i="0" dirty="0">
                <a:solidFill>
                  <a:srgbClr val="1A1A1A"/>
                </a:solidFill>
                <a:effectLst/>
                <a:latin typeface="fira-sans"/>
              </a:rPr>
              <a:t> based on belief your basic qualities can be cultivated through your efforts. </a:t>
            </a:r>
            <a:r>
              <a:rPr lang="en-US" dirty="0">
                <a:solidFill>
                  <a:srgbClr val="1A1A1A"/>
                </a:solidFill>
                <a:latin typeface="fira-sans"/>
              </a:rPr>
              <a:t>E</a:t>
            </a:r>
            <a:r>
              <a:rPr lang="en-US" b="0" i="0" dirty="0">
                <a:solidFill>
                  <a:srgbClr val="1A1A1A"/>
                </a:solidFill>
                <a:effectLst/>
                <a:latin typeface="fira-sans"/>
              </a:rPr>
              <a:t>veryone can change and grow through application and experience.</a:t>
            </a:r>
          </a:p>
          <a:p>
            <a:r>
              <a:rPr lang="en-US" b="0" i="0" dirty="0">
                <a:solidFill>
                  <a:srgbClr val="262626"/>
                </a:solidFill>
                <a:effectLst/>
                <a:latin typeface="ff-tisa-web-pro"/>
              </a:rPr>
              <a:t>Growth mindset creates a passion for learning rather than a hunger for approval. </a:t>
            </a:r>
            <a:r>
              <a:rPr lang="en-US" dirty="0">
                <a:solidFill>
                  <a:srgbClr val="262626"/>
                </a:solidFill>
                <a:latin typeface="ff-tisa-web-pro"/>
              </a:rPr>
              <a:t>H</a:t>
            </a:r>
            <a:r>
              <a:rPr lang="en-US" b="0" i="0" dirty="0">
                <a:solidFill>
                  <a:srgbClr val="262626"/>
                </a:solidFill>
                <a:effectLst/>
                <a:latin typeface="ff-tisa-web-pro"/>
              </a:rPr>
              <a:t>allmark is the conviction human qualities like intelligence, creativity, relational capacities like love and friendship, can be cultivated through effort and deliberate practice. Not only are people with this mindset not discouraged by failure, but they don’t actually see themselves as failing in those situations — they see themselves as learning. </a:t>
            </a:r>
            <a:endParaRPr lang="en-CA" dirty="0"/>
          </a:p>
        </p:txBody>
      </p:sp>
    </p:spTree>
    <p:extLst>
      <p:ext uri="{BB962C8B-B14F-4D97-AF65-F5344CB8AC3E}">
        <p14:creationId xmlns:p14="http://schemas.microsoft.com/office/powerpoint/2010/main" val="2093869943"/>
      </p:ext>
    </p:extLst>
  </p:cSld>
  <p:clrMapOvr>
    <a:masterClrMapping/>
  </p:clrMapOvr>
</p:sld>
</file>

<file path=ppt/slides/slide44.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
                <a:schemeClr val="accent6"/>
              </a:gs>
              <a:gs pos="100%">
                <a:schemeClr val="accent5">
                  <a:alpha val="89%"/>
                </a:schemeClr>
              </a:gs>
            </a:gsLst>
            <a:lin ang="3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
                  <a:lumOff val="40%"/>
                  <a:alpha val="0%"/>
                </a:schemeClr>
              </a:gs>
              <a:gs pos="99%">
                <a:schemeClr val="accent2">
                  <a:alpha val="92%"/>
                </a:schemeClr>
              </a:gs>
            </a:gsLst>
            <a:lin ang="1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
                <a:schemeClr val="accent5">
                  <a:alpha val="28%"/>
                </a:schemeClr>
              </a:gs>
              <a:gs pos="100%">
                <a:schemeClr val="accent4">
                  <a:alpha val="0%"/>
                </a:schemeClr>
              </a:gs>
            </a:gsLst>
            <a:lin ang="7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
                <a:schemeClr val="accent4">
                  <a:lumMod val="20%"/>
                  <a:lumOff val="80%"/>
                  <a:alpha val="2%"/>
                </a:schemeClr>
              </a:gs>
              <a:gs pos="100%">
                <a:schemeClr val="accent6">
                  <a:alpha val="29%"/>
                </a:schemeClr>
              </a:gs>
            </a:gsLst>
            <a:lin ang="16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E5C7DE2-CC0F-4AAF-972B-C8E1C5794DE3}"/>
              </a:ext>
            </a:extLst>
          </p:cNvPr>
          <p:cNvSpPr>
            <a:spLocks noGrp="1"/>
          </p:cNvSpPr>
          <p:nvPr>
            <p:ph type="title"/>
          </p:nvPr>
        </p:nvSpPr>
        <p:spPr>
          <a:xfrm>
            <a:off x="474243" y="681317"/>
            <a:ext cx="3236613" cy="3406187"/>
          </a:xfrm>
        </p:spPr>
        <p:txBody>
          <a:bodyPr vert="horz" lIns="0" tIns="0" rIns="0" bIns="0" rtlCol="0" anchor="b">
            <a:normAutofit/>
          </a:bodyPr>
          <a:lstStyle/>
          <a:p>
            <a:pPr algn="r"/>
            <a:r>
              <a:rPr lang="en-US" sz="2500" spc="750">
                <a:solidFill>
                  <a:schemeClr val="bg1"/>
                </a:solidFill>
              </a:rPr>
              <a:t>The proof and the inspiration</a:t>
            </a:r>
          </a:p>
        </p:txBody>
      </p:sp>
      <p:pic>
        <p:nvPicPr>
          <p:cNvPr id="4" name="Picture 2">
            <a:extLst>
              <a:ext uri="{FF2B5EF4-FFF2-40B4-BE49-F238E27FC236}">
                <a16:creationId xmlns:a16="http://schemas.microsoft.com/office/drawing/2014/main" id="{0305758E-744D-45DF-9BC4-74466330F8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441093" y="0"/>
            <a:ext cx="7214138" cy="45088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4530B9B-B0AC-4612-8C91-A1A7441DAAD3}"/>
              </a:ext>
            </a:extLst>
          </p:cNvPr>
          <p:cNvSpPr txBox="1"/>
          <p:nvPr/>
        </p:nvSpPr>
        <p:spPr>
          <a:xfrm>
            <a:off x="4038598" y="4637301"/>
            <a:ext cx="8117963" cy="1938992"/>
          </a:xfrm>
          <a:prstGeom prst="rect">
            <a:avLst/>
          </a:prstGeom>
          <a:noFill/>
        </p:spPr>
        <p:txBody>
          <a:bodyPr wrap="square">
            <a:spAutoFit/>
          </a:bodyPr>
          <a:lstStyle/>
          <a:p>
            <a:pPr>
              <a:spcAft>
                <a:spcPts val="600"/>
              </a:spcAft>
            </a:pPr>
            <a:r>
              <a:rPr lang="en-US" sz="2400" b="0" i="0" dirty="0">
                <a:solidFill>
                  <a:srgbClr val="1A1A1A"/>
                </a:solidFill>
                <a:effectLst/>
                <a:latin typeface="MV Boli" panose="02000500030200090000" pitchFamily="2" charset="0"/>
                <a:cs typeface="MV Boli" panose="02000500030200090000" pitchFamily="2" charset="0"/>
              </a:rPr>
              <a:t>The passion for stretching yourself and sticking to it, even (or especially) when it’s not going well, is the hallmark of the growth mindset. This is the mindset that allows people to thrive during some of the most challenging times in their lives. (Dweck)</a:t>
            </a:r>
            <a:endParaRPr lang="en-CA" sz="2400" dirty="0">
              <a:latin typeface="MV Boli" panose="02000500030200090000" pitchFamily="2" charset="0"/>
              <a:cs typeface="MV Boli" panose="02000500030200090000" pitchFamily="2" charset="0"/>
            </a:endParaRPr>
          </a:p>
        </p:txBody>
      </p:sp>
      <p:sp>
        <p:nvSpPr>
          <p:cNvPr id="16" name="TextBox 15">
            <a:extLst>
              <a:ext uri="{FF2B5EF4-FFF2-40B4-BE49-F238E27FC236}">
                <a16:creationId xmlns:a16="http://schemas.microsoft.com/office/drawing/2014/main" id="{D3E5FF62-5055-4D86-B15F-CE0F22294FCA}"/>
              </a:ext>
            </a:extLst>
          </p:cNvPr>
          <p:cNvSpPr txBox="1"/>
          <p:nvPr/>
        </p:nvSpPr>
        <p:spPr>
          <a:xfrm>
            <a:off x="5334567" y="4087504"/>
            <a:ext cx="6383190" cy="276999"/>
          </a:xfrm>
          <a:prstGeom prst="rect">
            <a:avLst/>
          </a:prstGeom>
          <a:noFill/>
        </p:spPr>
        <p:txBody>
          <a:bodyPr wrap="square">
            <a:spAutoFit/>
          </a:bodyPr>
          <a:lstStyle/>
          <a:p>
            <a:r>
              <a:rPr lang="en-CA" sz="1200" dirty="0">
                <a:hlinkClick r:id="rId3"/>
              </a:rPr>
              <a:t>https://www.brainpickings.org/2014/01/29/carol-dweck-mindset/</a:t>
            </a:r>
            <a:endParaRPr lang="en-CA" sz="1200" dirty="0"/>
          </a:p>
        </p:txBody>
      </p:sp>
    </p:spTree>
    <p:extLst>
      <p:ext uri="{BB962C8B-B14F-4D97-AF65-F5344CB8AC3E}">
        <p14:creationId xmlns:p14="http://schemas.microsoft.com/office/powerpoint/2010/main" val="3951140030"/>
      </p:ext>
    </p:extLst>
  </p:cSld>
  <p:clrMapOvr>
    <a:masterClrMapping/>
  </p:clrMapOvr>
</p:sld>
</file>

<file path=ppt/slides/slide45.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Rectangle 80">
            <a:extLst>
              <a:ext uri="{FF2B5EF4-FFF2-40B4-BE49-F238E27FC236}">
                <a16:creationId xmlns:a16="http://schemas.microsoft.com/office/drawing/2014/main" id="{BCFF1867-CA5E-416C-80CB-68BE95CE2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B3A391-BA11-4A7D-B761-A9598DF5647D}"/>
              </a:ext>
            </a:extLst>
          </p:cNvPr>
          <p:cNvSpPr>
            <a:spLocks noGrp="1"/>
          </p:cNvSpPr>
          <p:nvPr>
            <p:ph type="title"/>
          </p:nvPr>
        </p:nvSpPr>
        <p:spPr>
          <a:xfrm>
            <a:off x="1371600" y="1028701"/>
            <a:ext cx="4372550" cy="2518436"/>
          </a:xfrm>
        </p:spPr>
        <p:txBody>
          <a:bodyPr vert="horz" lIns="0" tIns="0" rIns="0" bIns="0" rtlCol="0" anchor="b">
            <a:normAutofit/>
          </a:bodyPr>
          <a:lstStyle/>
          <a:p>
            <a:r>
              <a:rPr lang="en-US" sz="4000" spc="750"/>
              <a:t>And one partner …</a:t>
            </a:r>
          </a:p>
        </p:txBody>
      </p:sp>
      <p:sp>
        <p:nvSpPr>
          <p:cNvPr id="83" name="Rectangle 82">
            <a:extLst>
              <a:ext uri="{FF2B5EF4-FFF2-40B4-BE49-F238E27FC236}">
                <a16:creationId xmlns:a16="http://schemas.microsoft.com/office/drawing/2014/main" id="{5EA2F639-83D8-42FB-805A-0AFD485B9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4022220"/>
            <a:ext cx="12192002" cy="2838735"/>
          </a:xfrm>
          <a:prstGeom prst="rect">
            <a:avLst/>
          </a:prstGeom>
          <a:gradFill>
            <a:gsLst>
              <a:gs pos="8%">
                <a:schemeClr val="accent6"/>
              </a:gs>
              <a:gs pos="100%">
                <a:schemeClr val="accent5">
                  <a:alpha val="90%"/>
                </a:schemeClr>
              </a:gs>
            </a:gsLst>
            <a:lin ang="4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8DB4E8D-D68B-4463-A009-8FAB6A115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4022219"/>
            <a:ext cx="8153400" cy="2838736"/>
          </a:xfrm>
          <a:prstGeom prst="rect">
            <a:avLst/>
          </a:prstGeom>
          <a:gradFill>
            <a:gsLst>
              <a:gs pos="0%">
                <a:schemeClr val="accent5">
                  <a:lumMod val="60%"/>
                  <a:lumOff val="40%"/>
                  <a:alpha val="0%"/>
                </a:schemeClr>
              </a:gs>
              <a:gs pos="99%">
                <a:schemeClr val="accent2">
                  <a:alpha val="94%"/>
                </a:schemeClr>
              </a:gs>
            </a:gsLst>
            <a:lin ang="17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5C519481-97EE-45EB-B83B-AE5C46F3D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16759"/>
            <a:ext cx="8441142" cy="2389939"/>
          </a:xfrm>
          <a:prstGeom prst="rect">
            <a:avLst/>
          </a:prstGeom>
          <a:gradFill>
            <a:gsLst>
              <a:gs pos="0%">
                <a:schemeClr val="accent6">
                  <a:alpha val="43%"/>
                </a:schemeClr>
              </a:gs>
              <a:gs pos="72%">
                <a:schemeClr val="accent5">
                  <a:alpha val="0%"/>
                </a:schemeClr>
              </a:gs>
            </a:gsLst>
            <a:lin ang="18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Just One Thing: Simple Practices - Dr. Rick Hanson">
            <a:extLst>
              <a:ext uri="{FF2B5EF4-FFF2-40B4-BE49-F238E27FC236}">
                <a16:creationId xmlns:a16="http://schemas.microsoft.com/office/drawing/2014/main" id="{2638C47C-07BD-4516-A667-980E2AC2F9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83%"/>
          <a:stretch/>
        </p:blipFill>
        <p:spPr bwMode="auto">
          <a:xfrm>
            <a:off x="5744150" y="248458"/>
            <a:ext cx="6256143" cy="3731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542744"/>
      </p:ext>
    </p:extLst>
  </p:cSld>
  <p:clrMapOvr>
    <a:masterClrMapping/>
  </p:clrMapOvr>
</p:sld>
</file>

<file path=ppt/slides/slide5.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
                </a:schemeClr>
              </a:gs>
              <a:gs pos="100%">
                <a:schemeClr val="tx2">
                  <a:lumMod val="50%"/>
                  <a:lumOff val="50%"/>
                  <a:alpha val="48%"/>
                </a:schemeClr>
              </a:gs>
            </a:gsLst>
            <a:lin ang="13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
                </a:schemeClr>
              </a:gs>
              <a:gs pos="92%">
                <a:schemeClr val="accent2">
                  <a:alpha val="75%"/>
                </a:schemeClr>
              </a:gs>
            </a:gsLst>
            <a:lin ang="16200000" scaled="1"/>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
                <a:schemeClr val="accent2">
                  <a:alpha val="61%"/>
                </a:schemeClr>
              </a:gs>
              <a:gs pos="99%">
                <a:schemeClr val="accent4"/>
              </a:gs>
            </a:gsLst>
            <a:lin ang="18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CBE5A0-4519-4DC5-85B8-1A29D52F508A}"/>
              </a:ext>
            </a:extLst>
          </p:cNvPr>
          <p:cNvSpPr>
            <a:spLocks noGrp="1"/>
          </p:cNvSpPr>
          <p:nvPr>
            <p:ph type="title"/>
          </p:nvPr>
        </p:nvSpPr>
        <p:spPr>
          <a:xfrm>
            <a:off x="782918" y="1028700"/>
            <a:ext cx="10614211" cy="1152712"/>
          </a:xfrm>
        </p:spPr>
        <p:txBody>
          <a:bodyPr vert="horz" lIns="0" tIns="0" rIns="0" bIns="0" rtlCol="0" anchor="b">
            <a:normAutofit/>
          </a:bodyPr>
          <a:lstStyle/>
          <a:p>
            <a:pPr algn="ctr"/>
            <a:r>
              <a:rPr lang="en-US" sz="4000" spc="750">
                <a:solidFill>
                  <a:schemeClr val="bg1"/>
                </a:solidFill>
              </a:rPr>
              <a:t>Bridging perspectives</a:t>
            </a:r>
          </a:p>
        </p:txBody>
      </p:sp>
      <p:sp>
        <p:nvSpPr>
          <p:cNvPr id="83" name="Freeform: Shape 82">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
                <a:schemeClr val="accent4">
                  <a:lumMod val="60%"/>
                  <a:lumOff val="40%"/>
                  <a:alpha val="3%"/>
                </a:schemeClr>
              </a:gs>
              <a:gs pos="100%">
                <a:schemeClr val="bg1">
                  <a:alpha val="16%"/>
                </a:schemeClr>
              </a:gs>
            </a:gsLst>
            <a:lin ang="600000" scaled="0"/>
            <a:tileRect/>
          </a:gradFill>
          <a:ln>
            <a:noFill/>
          </a:ln>
        </p:spPr>
        <p:style>
          <a:lnRef idx="2">
            <a:schemeClr val="accent1">
              <a:shade val="5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70" name="Picture 2" descr="Building Bridges in Tech - How diversity will positively affect ...">
            <a:extLst>
              <a:ext uri="{FF2B5EF4-FFF2-40B4-BE49-F238E27FC236}">
                <a16:creationId xmlns:a16="http://schemas.microsoft.com/office/drawing/2014/main" id="{AC14173B-D638-4260-BBC1-162C4C5B269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373%" r="17.506%" b="-0.001%"/>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155113"/>
      </p:ext>
    </p:extLst>
  </p:cSld>
  <p:clrMapOvr>
    <a:masterClrMapping/>
  </p:clrMapOvr>
</p:sld>
</file>

<file path=ppt/slides/slide6.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pic>
        <p:nvPicPr>
          <p:cNvPr id="16388" name="Picture 4" descr="Optical Illusions and Brain Science | Ever Widening Circles">
            <a:extLst>
              <a:ext uri="{FF2B5EF4-FFF2-40B4-BE49-F238E27FC236}">
                <a16:creationId xmlns:a16="http://schemas.microsoft.com/office/drawing/2014/main" id="{479BDF49-730F-4CAE-AF2B-E5C2092B72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 r="0.001%" b="4.27%"/>
          <a:stretch/>
        </p:blipFill>
        <p:spPr bwMode="auto">
          <a:xfrm>
            <a:off x="881203" y="139403"/>
            <a:ext cx="10224222" cy="60981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3BC8458-96A0-470B-879D-431302DF3BAA}"/>
              </a:ext>
            </a:extLst>
          </p:cNvPr>
          <p:cNvSpPr txBox="1"/>
          <p:nvPr/>
        </p:nvSpPr>
        <p:spPr>
          <a:xfrm>
            <a:off x="11208111" y="433866"/>
            <a:ext cx="786665" cy="5509200"/>
          </a:xfrm>
          <a:prstGeom prst="rect">
            <a:avLst/>
          </a:prstGeom>
          <a:noFill/>
        </p:spPr>
        <p:txBody>
          <a:bodyPr wrap="square" rtlCol="0">
            <a:spAutoFit/>
          </a:bodyPr>
          <a:lstStyle/>
          <a:p>
            <a:r>
              <a:rPr lang="en-CA" sz="3200" b="1" dirty="0">
                <a:solidFill>
                  <a:schemeClr val="accent2">
                    <a:lumMod val="75%"/>
                  </a:schemeClr>
                </a:solidFill>
              </a:rPr>
              <a:t>P</a:t>
            </a:r>
          </a:p>
          <a:p>
            <a:r>
              <a:rPr lang="en-CA" sz="3200" b="1" dirty="0">
                <a:solidFill>
                  <a:schemeClr val="accent2">
                    <a:lumMod val="75%"/>
                  </a:schemeClr>
                </a:solidFill>
              </a:rPr>
              <a:t>E</a:t>
            </a:r>
          </a:p>
          <a:p>
            <a:r>
              <a:rPr lang="en-CA" sz="3200" b="1" dirty="0">
                <a:solidFill>
                  <a:schemeClr val="accent2">
                    <a:lumMod val="75%"/>
                  </a:schemeClr>
                </a:solidFill>
              </a:rPr>
              <a:t>R</a:t>
            </a:r>
          </a:p>
          <a:p>
            <a:r>
              <a:rPr lang="en-CA" sz="3200" b="1" dirty="0">
                <a:solidFill>
                  <a:schemeClr val="accent2">
                    <a:lumMod val="75%"/>
                  </a:schemeClr>
                </a:solidFill>
              </a:rPr>
              <a:t>S</a:t>
            </a:r>
          </a:p>
          <a:p>
            <a:r>
              <a:rPr lang="en-CA" sz="3200" b="1" dirty="0">
                <a:solidFill>
                  <a:schemeClr val="accent2">
                    <a:lumMod val="75%"/>
                  </a:schemeClr>
                </a:solidFill>
              </a:rPr>
              <a:t>P</a:t>
            </a:r>
          </a:p>
          <a:p>
            <a:r>
              <a:rPr lang="en-CA" sz="3200" b="1" dirty="0">
                <a:solidFill>
                  <a:schemeClr val="accent2">
                    <a:lumMod val="75%"/>
                  </a:schemeClr>
                </a:solidFill>
              </a:rPr>
              <a:t>E</a:t>
            </a:r>
          </a:p>
          <a:p>
            <a:r>
              <a:rPr lang="en-CA" sz="3200" b="1" dirty="0">
                <a:solidFill>
                  <a:schemeClr val="accent2">
                    <a:lumMod val="75%"/>
                  </a:schemeClr>
                </a:solidFill>
              </a:rPr>
              <a:t>C</a:t>
            </a:r>
          </a:p>
          <a:p>
            <a:r>
              <a:rPr lang="en-CA" sz="3200" b="1" dirty="0">
                <a:solidFill>
                  <a:schemeClr val="accent2">
                    <a:lumMod val="75%"/>
                  </a:schemeClr>
                </a:solidFill>
              </a:rPr>
              <a:t>T</a:t>
            </a:r>
          </a:p>
          <a:p>
            <a:r>
              <a:rPr lang="en-CA" sz="3200" b="1" dirty="0">
                <a:solidFill>
                  <a:schemeClr val="accent2">
                    <a:lumMod val="75%"/>
                  </a:schemeClr>
                </a:solidFill>
              </a:rPr>
              <a:t>I</a:t>
            </a:r>
          </a:p>
          <a:p>
            <a:r>
              <a:rPr lang="en-CA" sz="3200" b="1" dirty="0">
                <a:solidFill>
                  <a:schemeClr val="accent2">
                    <a:lumMod val="75%"/>
                  </a:schemeClr>
                </a:solidFill>
              </a:rPr>
              <a:t>V</a:t>
            </a:r>
          </a:p>
          <a:p>
            <a:r>
              <a:rPr lang="en-CA" sz="3200" b="1" dirty="0">
                <a:solidFill>
                  <a:schemeClr val="accent2">
                    <a:lumMod val="75%"/>
                  </a:schemeClr>
                </a:solidFill>
              </a:rPr>
              <a:t>E</a:t>
            </a:r>
          </a:p>
        </p:txBody>
      </p:sp>
      <p:sp>
        <p:nvSpPr>
          <p:cNvPr id="4" name="TextBox 3">
            <a:extLst>
              <a:ext uri="{FF2B5EF4-FFF2-40B4-BE49-F238E27FC236}">
                <a16:creationId xmlns:a16="http://schemas.microsoft.com/office/drawing/2014/main" id="{77BDFB55-17AC-457D-AEB8-02393EEA6B19}"/>
              </a:ext>
            </a:extLst>
          </p:cNvPr>
          <p:cNvSpPr txBox="1"/>
          <p:nvPr/>
        </p:nvSpPr>
        <p:spPr>
          <a:xfrm>
            <a:off x="244276" y="620471"/>
            <a:ext cx="786665" cy="5509200"/>
          </a:xfrm>
          <a:prstGeom prst="rect">
            <a:avLst/>
          </a:prstGeom>
          <a:noFill/>
        </p:spPr>
        <p:txBody>
          <a:bodyPr wrap="square" rtlCol="0">
            <a:spAutoFit/>
          </a:bodyPr>
          <a:lstStyle/>
          <a:p>
            <a:r>
              <a:rPr lang="en-CA" sz="3200" b="1" dirty="0">
                <a:solidFill>
                  <a:schemeClr val="accent2">
                    <a:lumMod val="75%"/>
                  </a:schemeClr>
                </a:solidFill>
              </a:rPr>
              <a:t>P</a:t>
            </a:r>
          </a:p>
          <a:p>
            <a:r>
              <a:rPr lang="en-CA" sz="3200" b="1" dirty="0">
                <a:solidFill>
                  <a:schemeClr val="accent2">
                    <a:lumMod val="75%"/>
                  </a:schemeClr>
                </a:solidFill>
              </a:rPr>
              <a:t>E</a:t>
            </a:r>
          </a:p>
          <a:p>
            <a:r>
              <a:rPr lang="en-CA" sz="3200" b="1" dirty="0">
                <a:solidFill>
                  <a:schemeClr val="accent2">
                    <a:lumMod val="75%"/>
                  </a:schemeClr>
                </a:solidFill>
              </a:rPr>
              <a:t>R</a:t>
            </a:r>
          </a:p>
          <a:p>
            <a:r>
              <a:rPr lang="en-CA" sz="3200" b="1" dirty="0">
                <a:solidFill>
                  <a:schemeClr val="accent2">
                    <a:lumMod val="75%"/>
                  </a:schemeClr>
                </a:solidFill>
              </a:rPr>
              <a:t>S</a:t>
            </a:r>
          </a:p>
          <a:p>
            <a:r>
              <a:rPr lang="en-CA" sz="3200" b="1" dirty="0">
                <a:solidFill>
                  <a:schemeClr val="accent2">
                    <a:lumMod val="75%"/>
                  </a:schemeClr>
                </a:solidFill>
              </a:rPr>
              <a:t>P</a:t>
            </a:r>
          </a:p>
          <a:p>
            <a:r>
              <a:rPr lang="en-CA" sz="3200" b="1" dirty="0">
                <a:solidFill>
                  <a:schemeClr val="accent2">
                    <a:lumMod val="75%"/>
                  </a:schemeClr>
                </a:solidFill>
              </a:rPr>
              <a:t>E</a:t>
            </a:r>
          </a:p>
          <a:p>
            <a:r>
              <a:rPr lang="en-CA" sz="3200" b="1" dirty="0">
                <a:solidFill>
                  <a:schemeClr val="accent2">
                    <a:lumMod val="75%"/>
                  </a:schemeClr>
                </a:solidFill>
              </a:rPr>
              <a:t>C</a:t>
            </a:r>
          </a:p>
          <a:p>
            <a:r>
              <a:rPr lang="en-CA" sz="3200" b="1" dirty="0">
                <a:solidFill>
                  <a:schemeClr val="accent2">
                    <a:lumMod val="75%"/>
                  </a:schemeClr>
                </a:solidFill>
              </a:rPr>
              <a:t>T</a:t>
            </a:r>
          </a:p>
          <a:p>
            <a:r>
              <a:rPr lang="en-CA" sz="3200" b="1" dirty="0">
                <a:solidFill>
                  <a:schemeClr val="accent2">
                    <a:lumMod val="75%"/>
                  </a:schemeClr>
                </a:solidFill>
              </a:rPr>
              <a:t>I</a:t>
            </a:r>
          </a:p>
          <a:p>
            <a:r>
              <a:rPr lang="en-CA" sz="3200" b="1" dirty="0">
                <a:solidFill>
                  <a:schemeClr val="accent2">
                    <a:lumMod val="75%"/>
                  </a:schemeClr>
                </a:solidFill>
              </a:rPr>
              <a:t>V</a:t>
            </a:r>
          </a:p>
          <a:p>
            <a:r>
              <a:rPr lang="en-CA" sz="3200" b="1" dirty="0">
                <a:solidFill>
                  <a:schemeClr val="accent2">
                    <a:lumMod val="75%"/>
                  </a:schemeClr>
                </a:solidFill>
              </a:rPr>
              <a:t>E</a:t>
            </a:r>
          </a:p>
        </p:txBody>
      </p:sp>
    </p:spTree>
    <p:extLst>
      <p:ext uri="{BB962C8B-B14F-4D97-AF65-F5344CB8AC3E}">
        <p14:creationId xmlns:p14="http://schemas.microsoft.com/office/powerpoint/2010/main" val="3210168651"/>
      </p:ext>
    </p:extLst>
  </p:cSld>
  <p:clrMapOvr>
    <a:masterClrMapping/>
  </p:clrMapOvr>
</p:sld>
</file>

<file path=ppt/slides/slide7.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
                <a:schemeClr val="accent4">
                  <a:alpha val="61%"/>
                </a:schemeClr>
              </a:gs>
              <a:gs pos="100%">
                <a:schemeClr val="accent5">
                  <a:alpha val="89%"/>
                </a:schemeClr>
              </a:gs>
            </a:gsLst>
            <a:lin ang="12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
                <a:schemeClr val="accent6">
                  <a:alpha val="11%"/>
                </a:schemeClr>
              </a:gs>
              <a:gs pos="100%">
                <a:schemeClr val="accent4">
                  <a:alpha val="70%"/>
                </a:schemeClr>
              </a:gs>
            </a:gsLst>
            <a:lin ang="17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
                  <a:lumOff val="40%"/>
                  <a:alpha val="0%"/>
                </a:schemeClr>
              </a:gs>
              <a:gs pos="99%">
                <a:schemeClr val="accent2"/>
              </a:gs>
            </a:gsLst>
            <a:lin ang="12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descr="What is resilience? Modernising the Definition">
            <a:extLst>
              <a:ext uri="{FF2B5EF4-FFF2-40B4-BE49-F238E27FC236}">
                <a16:creationId xmlns:a16="http://schemas.microsoft.com/office/drawing/2014/main" id="{9A520505-DD3A-4B9A-A868-A160CAE65C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0.004%" b="0.938%"/>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537337"/>
      </p:ext>
    </p:extLst>
  </p:cSld>
  <p:clrMapOvr>
    <a:masterClrMapping/>
  </p:clrMapOvr>
</p:sld>
</file>

<file path=ppt/slides/slide8.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AA6849DF-0565-4BBD-ABA5-DE1ABE1C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93"/>
            <a:ext cx="12192001" cy="2386333"/>
          </a:xfrm>
          <a:prstGeom prst="rect">
            <a:avLst/>
          </a:prstGeom>
          <a:gradFill>
            <a:gsLst>
              <a:gs pos="10%">
                <a:schemeClr val="accent5">
                  <a:alpha val="86%"/>
                </a:schemeClr>
              </a:gs>
              <a:gs pos="100%">
                <a:schemeClr val="accent6"/>
              </a:gs>
            </a:gsLst>
            <a:lin ang="15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2D5DA368-8AC9-41F6-99BB-6BA0C6E7D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584016" y="-3126817"/>
            <a:ext cx="2387027" cy="8640659"/>
          </a:xfrm>
          <a:prstGeom prst="rect">
            <a:avLst/>
          </a:prstGeom>
          <a:gradFill>
            <a:gsLst>
              <a:gs pos="1%">
                <a:schemeClr val="accent2">
                  <a:alpha val="65%"/>
                </a:schemeClr>
              </a:gs>
              <a:gs pos="99%">
                <a:schemeClr val="accent5">
                  <a:alpha val="12%"/>
                </a:schemeClr>
              </a:gs>
            </a:gsLst>
            <a:lin ang="132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42820EC4-55F0-48FC-B7E6-3E7F5DE34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213653" y="693"/>
            <a:ext cx="8978348" cy="2386331"/>
          </a:xfrm>
          <a:prstGeom prst="rect">
            <a:avLst/>
          </a:prstGeom>
          <a:gradFill>
            <a:gsLst>
              <a:gs pos="27%">
                <a:schemeClr val="accent5">
                  <a:lumMod val="60%"/>
                  <a:lumOff val="40%"/>
                  <a:alpha val="0%"/>
                </a:schemeClr>
              </a:gs>
              <a:gs pos="100%">
                <a:schemeClr val="accent6">
                  <a:alpha val="85%"/>
                </a:schemeClr>
              </a:gs>
            </a:gsLst>
            <a:lin ang="42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F000CAE4-7EEE-409D-B266-C6A444516E32}"/>
              </a:ext>
            </a:extLst>
          </p:cNvPr>
          <p:cNvSpPr>
            <a:spLocks noGrp="1"/>
          </p:cNvSpPr>
          <p:nvPr>
            <p:ph type="title"/>
          </p:nvPr>
        </p:nvSpPr>
        <p:spPr>
          <a:xfrm>
            <a:off x="1371600" y="574964"/>
            <a:ext cx="9448801" cy="1047132"/>
          </a:xfrm>
        </p:spPr>
        <p:txBody>
          <a:bodyPr anchor="ctr">
            <a:normAutofit/>
          </a:bodyPr>
          <a:lstStyle/>
          <a:p>
            <a:r>
              <a:rPr lang="en-CA">
                <a:solidFill>
                  <a:schemeClr val="bg1"/>
                </a:solidFill>
              </a:rPr>
              <a:t>definitions</a:t>
            </a:r>
          </a:p>
        </p:txBody>
      </p:sp>
      <p:pic>
        <p:nvPicPr>
          <p:cNvPr id="6" name="Picture 6" descr="What is grit, and why is it important? | NewHarbinger.com">
            <a:extLst>
              <a:ext uri="{FF2B5EF4-FFF2-40B4-BE49-F238E27FC236}">
                <a16:creationId xmlns:a16="http://schemas.microsoft.com/office/drawing/2014/main" id="{F017147F-455A-4475-91A1-457D039AA9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56%" r="23.84%" b="-0.002%"/>
          <a:stretch/>
        </p:blipFill>
        <p:spPr bwMode="auto">
          <a:xfrm>
            <a:off x="1826653"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a:noFill/>
          <a:extLst>
            <a:ext uri="{909E8E84-426E-40DD-AFC4-6F175D3DCCD1}">
              <a14:hiddenFill xmlns:a14="http://schemas.microsoft.com/office/drawing/2010/main">
                <a:solidFill>
                  <a:srgbClr val="FFFFFF"/>
                </a:solidFill>
              </a14:hiddenFill>
            </a:ext>
          </a:extLst>
        </p:spPr>
      </p:pic>
      <p:pic>
        <p:nvPicPr>
          <p:cNvPr id="15364" name="Picture 4" descr="Bouncing Back: Why Trampolining Isn't Just for Kids - Mom Blog Society">
            <a:extLst>
              <a:ext uri="{FF2B5EF4-FFF2-40B4-BE49-F238E27FC236}">
                <a16:creationId xmlns:a16="http://schemas.microsoft.com/office/drawing/2014/main" id="{BBB323F2-5E74-4B1F-ADD1-18B7654536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668%" r="23.828%" b="0.002%"/>
          <a:stretch/>
        </p:blipFill>
        <p:spPr bwMode="auto">
          <a:xfrm>
            <a:off x="4813890"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a:noFill/>
          <a:extLst>
            <a:ext uri="{909E8E84-426E-40DD-AFC4-6F175D3DCCD1}">
              <a14:hiddenFill xmlns:a14="http://schemas.microsoft.com/office/drawing/2010/main">
                <a:solidFill>
                  <a:srgbClr val="FFFFFF"/>
                </a:solidFill>
              </a14:hiddenFill>
            </a:ext>
          </a:extLst>
        </p:spPr>
      </p:pic>
      <p:pic>
        <p:nvPicPr>
          <p:cNvPr id="15362" name="Picture 2" descr="GRIT | Mindfulness BU">
            <a:extLst>
              <a:ext uri="{FF2B5EF4-FFF2-40B4-BE49-F238E27FC236}">
                <a16:creationId xmlns:a16="http://schemas.microsoft.com/office/drawing/2014/main" id="{6374B4C3-6705-4847-BD8E-68FE0B18EF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455%" r="0.002%" b="12.593%"/>
          <a:stretch/>
        </p:blipFill>
        <p:spPr bwMode="auto">
          <a:xfrm>
            <a:off x="7801127"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1EC582CF-6E04-42A0-8C04-22005F2969BC}"/>
              </a:ext>
            </a:extLst>
          </p:cNvPr>
          <p:cNvSpPr>
            <a:spLocks noGrp="1"/>
          </p:cNvSpPr>
          <p:nvPr>
            <p:ph idx="1"/>
          </p:nvPr>
        </p:nvSpPr>
        <p:spPr>
          <a:xfrm>
            <a:off x="166255" y="4786744"/>
            <a:ext cx="11831781" cy="1849583"/>
          </a:xfrm>
        </p:spPr>
        <p:txBody>
          <a:bodyPr>
            <a:normAutofit fontScale="92.5%"/>
          </a:bodyPr>
          <a:lstStyle/>
          <a:p>
            <a:pPr marL="457200">
              <a:spcAft>
                <a:spcPts val="0"/>
              </a:spcAft>
            </a:pPr>
            <a:r>
              <a:rPr lang="en-US" sz="1800" b="1" i="0" dirty="0">
                <a:effectLst/>
                <a:latin typeface="Calibri" panose="020F0502020204030204" pitchFamily="34" charset="0"/>
              </a:rPr>
              <a:t>GRIT</a:t>
            </a:r>
            <a:r>
              <a:rPr lang="en-US" sz="1800" b="0" i="0" dirty="0">
                <a:effectLst/>
                <a:latin typeface="Calibri" panose="020F0502020204030204" pitchFamily="34" charset="0"/>
              </a:rPr>
              <a:t> is about sustained, consistent effort toward a goal even when we struggle, falter, or temporarily fail.</a:t>
            </a:r>
          </a:p>
          <a:p>
            <a:pPr marL="457200">
              <a:spcAft>
                <a:spcPts val="800"/>
              </a:spcAft>
            </a:pPr>
            <a:r>
              <a:rPr lang="en-US" sz="1800" b="1" i="0" dirty="0">
                <a:effectLst/>
                <a:latin typeface="Calibri" panose="020F0502020204030204" pitchFamily="34" charset="0"/>
              </a:rPr>
              <a:t>RESILIENCE</a:t>
            </a:r>
            <a:r>
              <a:rPr lang="en-US" sz="1800" b="0" i="0" dirty="0">
                <a:effectLst/>
                <a:latin typeface="Calibri" panose="020F0502020204030204" pitchFamily="34" charset="0"/>
              </a:rPr>
              <a:t> is our ability to </a:t>
            </a:r>
            <a:r>
              <a:rPr lang="en-US" sz="1800" b="0" i="0" u="sng" dirty="0">
                <a:solidFill>
                  <a:srgbClr val="C00000"/>
                </a:solidFill>
                <a:effectLst/>
                <a:latin typeface="Calibri" panose="020F0502020204030204" pitchFamily="34" charset="0"/>
              </a:rPr>
              <a:t>bounce back </a:t>
            </a:r>
            <a:r>
              <a:rPr lang="en-US" sz="1800" b="0" i="0" dirty="0">
                <a:effectLst/>
                <a:latin typeface="Calibri" panose="020F0502020204030204" pitchFamily="34" charset="0"/>
              </a:rPr>
              <a:t>after we have struggled, faltered, or failed. It is being able to pick ourselves up, dust ourselves off, take a moment or two to collect ourselves, and get back to the business of pursuing our goal. It involves optimism.</a:t>
            </a:r>
          </a:p>
          <a:p>
            <a:pPr indent="0" algn="ctr">
              <a:spcAft>
                <a:spcPts val="800"/>
              </a:spcAft>
              <a:buNone/>
            </a:pPr>
            <a:r>
              <a:rPr lang="en-US" sz="1800" b="1" i="1" dirty="0">
                <a:solidFill>
                  <a:schemeClr val="accent1">
                    <a:lumMod val="75%"/>
                  </a:schemeClr>
                </a:solidFill>
                <a:latin typeface="Calibri" panose="020F0502020204030204" pitchFamily="34" charset="0"/>
              </a:rPr>
              <a:t>BUT, bouncing back can be about moving towards who you are becoming rather than who you were …</a:t>
            </a:r>
            <a:endParaRPr lang="en-US" sz="1800" b="1" i="1" dirty="0">
              <a:solidFill>
                <a:schemeClr val="accent1">
                  <a:lumMod val="75%"/>
                </a:schemeClr>
              </a:solidFill>
              <a:effectLst/>
              <a:latin typeface="Calibri" panose="020F0502020204030204" pitchFamily="34" charset="0"/>
            </a:endParaRPr>
          </a:p>
          <a:p>
            <a:endParaRPr lang="en-CA" sz="1600" dirty="0"/>
          </a:p>
        </p:txBody>
      </p:sp>
    </p:spTree>
    <p:extLst>
      <p:ext uri="{BB962C8B-B14F-4D97-AF65-F5344CB8AC3E}">
        <p14:creationId xmlns:p14="http://schemas.microsoft.com/office/powerpoint/2010/main" val="854867022"/>
      </p:ext>
    </p:extLst>
  </p:cSld>
  <p:clrMapOvr>
    <a:masterClrMapping/>
  </p:clrMapOvr>
</p:sld>
</file>

<file path=ppt/slides/slide9.xml><?xml version="1.0" encoding="utf-8"?>
<p:sld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
                <a:schemeClr val="accent4">
                  <a:alpha val="28%"/>
                </a:schemeClr>
              </a:gs>
              <a:gs pos="100%">
                <a:schemeClr val="accent5">
                  <a:alpha val="85%"/>
                </a:schemeClr>
              </a:gs>
            </a:gsLst>
            <a:lin ang="6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
                <a:schemeClr val="accent2">
                  <a:lumMod val="60%"/>
                  <a:lumOff val="40%"/>
                  <a:alpha val="55%"/>
                </a:schemeClr>
              </a:gs>
              <a:gs pos="99%">
                <a:schemeClr val="accent2"/>
              </a:gs>
            </a:gsLst>
            <a:lin ang="14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5" name="Rectangle 84">
            <a:extLst>
              <a:ext uri="{FF2B5EF4-FFF2-40B4-BE49-F238E27FC236}">
                <a16:creationId xmlns:a16="http://schemas.microsoft.com/office/drawing/2014/main" id="{BB02F283-AD3D-43EB-8EB3-EEABE7B68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
          </a:ln>
          <a:effectLst/>
          <a:extLst>
            <a:ext uri="{91240B29-F687-4F45-9708-019B960494DF}">
              <a14:hiddenLine xmlns:a14="http://schemas.microsoft.com/office/drawing/2010/main" w="12700" cap="flat" cmpd="sng" algn="ctr">
                <a:solidFill>
                  <a:schemeClr val="accent1">
                    <a:shade val="50%"/>
                  </a:schemeClr>
                </a:solidFill>
                <a:prstDash val="solid"/>
                <a:miter lim="800%"/>
              </a14:hiddenLine>
            </a:ext>
          </a:extLst>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87267ACD-C9FA-48F7-BA90-C05046F4E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74922"/>
            <a:ext cx="12198726" cy="1606049"/>
          </a:xfrm>
          <a:prstGeom prst="rect">
            <a:avLst/>
          </a:prstGeom>
          <a:gradFill>
            <a:gsLst>
              <a:gs pos="0%">
                <a:schemeClr val="accent5">
                  <a:alpha val="83%"/>
                </a:schemeClr>
              </a:gs>
              <a:gs pos="100%">
                <a:schemeClr val="accent4">
                  <a:alpha val="74%"/>
                </a:schemeClr>
              </a:gs>
            </a:gsLst>
            <a:lin ang="150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53E17AA8-C417-4F74-9F1B-EAD82A19B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270744" y="1998314"/>
            <a:ext cx="1605188" cy="8160125"/>
          </a:xfrm>
          <a:prstGeom prst="rect">
            <a:avLst/>
          </a:prstGeom>
          <a:gradFill>
            <a:gsLst>
              <a:gs pos="5%">
                <a:schemeClr val="accent2">
                  <a:alpha val="68%"/>
                </a:schemeClr>
              </a:gs>
              <a:gs pos="100%">
                <a:schemeClr val="accent5">
                  <a:alpha val="43%"/>
                </a:schemeClr>
              </a:gs>
            </a:gsLst>
            <a:lin ang="96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D79F9CB9-0076-49F5-845A-C97CCFC16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2413" y="2532510"/>
            <a:ext cx="1605189" cy="7090015"/>
          </a:xfrm>
          <a:prstGeom prst="rect">
            <a:avLst/>
          </a:prstGeom>
          <a:gradFill>
            <a:gsLst>
              <a:gs pos="42%">
                <a:schemeClr val="accent4">
                  <a:alpha val="0%"/>
                </a:schemeClr>
              </a:gs>
              <a:gs pos="99%">
                <a:schemeClr val="accent6">
                  <a:alpha val="48%"/>
                </a:schemeClr>
              </a:gs>
            </a:gsLst>
            <a:lin ang="114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0567348B-D4F9-4978-8FB4-D4031CD13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30450" y="5273748"/>
            <a:ext cx="7275001" cy="1150514"/>
          </a:xfrm>
          <a:prstGeom prst="rect">
            <a:avLst/>
          </a:prstGeom>
          <a:gradFill>
            <a:gsLst>
              <a:gs pos="0%">
                <a:schemeClr val="accent5">
                  <a:alpha val="37%"/>
                </a:schemeClr>
              </a:gs>
              <a:gs pos="56%">
                <a:schemeClr val="accent5">
                  <a:alpha val="0%"/>
                </a:schemeClr>
              </a:gs>
            </a:gsLst>
            <a:lin ang="19800000" scaled="0"/>
          </a:gra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F036B5-2254-4AFB-92A9-82477DE80C73}"/>
              </a:ext>
            </a:extLst>
          </p:cNvPr>
          <p:cNvSpPr>
            <a:spLocks noGrp="1"/>
          </p:cNvSpPr>
          <p:nvPr>
            <p:ph type="title"/>
          </p:nvPr>
        </p:nvSpPr>
        <p:spPr>
          <a:xfrm>
            <a:off x="667569" y="5553718"/>
            <a:ext cx="7203004" cy="1054645"/>
          </a:xfrm>
        </p:spPr>
        <p:txBody>
          <a:bodyPr vert="horz" lIns="0" tIns="0" rIns="0" bIns="0" rtlCol="0" anchor="ctr">
            <a:normAutofit/>
          </a:bodyPr>
          <a:lstStyle/>
          <a:p>
            <a:r>
              <a:rPr lang="en-US" sz="3200" spc="750">
                <a:solidFill>
                  <a:schemeClr val="bg1"/>
                </a:solidFill>
              </a:rPr>
              <a:t>Pre-session feedback</a:t>
            </a:r>
          </a:p>
        </p:txBody>
      </p:sp>
      <p:pic>
        <p:nvPicPr>
          <p:cNvPr id="7172" name="Picture 4" descr="Speaking from the Heart Practice Circles | Unity on the North Shore">
            <a:extLst>
              <a:ext uri="{FF2B5EF4-FFF2-40B4-BE49-F238E27FC236}">
                <a16:creationId xmlns:a16="http://schemas.microsoft.com/office/drawing/2014/main" id="{70C92DBD-D5D6-44E9-9B53-11AF0D22369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905%" r="8.974%" b="0.001%"/>
          <a:stretch/>
        </p:blipFill>
        <p:spPr bwMode="auto">
          <a:xfrm>
            <a:off x="1372996" y="457200"/>
            <a:ext cx="9452733" cy="4407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623224"/>
      </p:ext>
    </p:extLst>
  </p:cSld>
  <p:clrMapOvr>
    <a:masterClrMapping/>
  </p:clrMapOvr>
</p:sld>
</file>

<file path=ppt/theme/theme1.xml><?xml version="1.0" encoding="utf-8"?>
<a:theme xmlns:a="http://purl.oclc.org/ooxml/drawingml/main" name="GradientRiseVTI">
  <a:themeElements>
    <a:clrScheme name="AnalogousFromLightSeed_2SEEDS">
      <a:dk1>
        <a:srgbClr val="000000"/>
      </a:dk1>
      <a:lt1>
        <a:srgbClr val="FFFFFF"/>
      </a:lt1>
      <a:dk2>
        <a:srgbClr val="243A41"/>
      </a:dk2>
      <a:lt2>
        <a:srgbClr val="E8E3E2"/>
      </a:lt2>
      <a:accent1>
        <a:srgbClr val="42ADCD"/>
      </a:accent1>
      <a:accent2>
        <a:srgbClr val="57AF9F"/>
      </a:accent2>
      <a:accent3>
        <a:srgbClr val="7B9FE1"/>
      </a:accent3>
      <a:accent4>
        <a:srgbClr val="DA5E62"/>
      </a:accent4>
      <a:accent5>
        <a:srgbClr val="DB9162"/>
      </a:accent5>
      <a:accent6>
        <a:srgbClr val="B6A24E"/>
      </a:accent6>
      <a:hlink>
        <a:srgbClr val="AB7564"/>
      </a:hlink>
      <a:folHlink>
        <a:srgbClr val="828282"/>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purl.oclc.org/ooxml/officeDocument/extendedProperties" xmlns:vt="http://purl.oclc.org/ooxml/officeDocument/docPropsVTypes">
  <TotalTime>378</TotalTime>
  <Words>2687</Words>
  <Application>Microsoft Office PowerPoint</Application>
  <PresentationFormat>Widescreen</PresentationFormat>
  <Paragraphs>386</Paragraphs>
  <Slides>45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45</vt:i4>
      </vt:variant>
    </vt:vector>
  </HeadingPairs>
  <TitlesOfParts>
    <vt:vector size="59" baseType="lpstr">
      <vt:lpstr>Arial</vt:lpstr>
      <vt:lpstr>Arial</vt:lpstr>
      <vt:lpstr>Avenir Next LT Pro</vt:lpstr>
      <vt:lpstr>Avenir Next LT Pro Light</vt:lpstr>
      <vt:lpstr>Bradley Hand ITC</vt:lpstr>
      <vt:lpstr>Calibri</vt:lpstr>
      <vt:lpstr>Courier New</vt:lpstr>
      <vt:lpstr>ff-tisa-web-pro</vt:lpstr>
      <vt:lpstr>fira-sans</vt:lpstr>
      <vt:lpstr>MV Boli</vt:lpstr>
      <vt:lpstr>nyt-imperial</vt:lpstr>
      <vt:lpstr>Open Sans</vt:lpstr>
      <vt:lpstr>Wingdings</vt:lpstr>
      <vt:lpstr>GradientRiseVTI</vt:lpstr>
      <vt:lpstr>bridging to resilience</vt:lpstr>
      <vt:lpstr>Session calendar</vt:lpstr>
      <vt:lpstr>Goals of our sessions </vt:lpstr>
      <vt:lpstr>Goals of today’s session </vt:lpstr>
      <vt:lpstr>Bridging perspectives</vt:lpstr>
      <vt:lpstr>PowerPoint Presentation</vt:lpstr>
      <vt:lpstr>PowerPoint Presentation</vt:lpstr>
      <vt:lpstr>definitions</vt:lpstr>
      <vt:lpstr>Pre-session feedback</vt:lpstr>
      <vt:lpstr>My Concerns Right Now</vt:lpstr>
      <vt:lpstr> How concerns affect mind, body, emotions</vt:lpstr>
      <vt:lpstr> top emotions you are feeling</vt:lpstr>
      <vt:lpstr>Your coping strategies</vt:lpstr>
      <vt:lpstr>Desired personal outcomes</vt:lpstr>
      <vt:lpstr>Other thoughts</vt:lpstr>
      <vt:lpstr>PowerPoint Presentation</vt:lpstr>
      <vt:lpstr>The power of  paradoxical thinking</vt:lpstr>
      <vt:lpstr>Your image of resilience</vt:lpstr>
      <vt:lpstr>Resilience and The world around you</vt:lpstr>
      <vt:lpstr>Pressures can be universal   – LOOK FAMILIAR?</vt:lpstr>
      <vt:lpstr>Internal perspective is everything</vt:lpstr>
      <vt:lpstr>American Psychological association on resilience </vt:lpstr>
      <vt:lpstr>American Psychological association:   factors of resilience</vt:lpstr>
      <vt:lpstr>What do you feel when you see this picture?   What’s moving?   surfer or wave? </vt:lpstr>
      <vt:lpstr>Bridging to understanding</vt:lpstr>
      <vt:lpstr>Understanding stress</vt:lpstr>
      <vt:lpstr>Stress, worry or anxiety? </vt:lpstr>
      <vt:lpstr>Stress, worry, and anxiety: coping </vt:lpstr>
      <vt:lpstr>How stress affects the body</vt:lpstr>
      <vt:lpstr>MIND-BODY techniques</vt:lpstr>
      <vt:lpstr>Getting Started- personal triage </vt:lpstr>
      <vt:lpstr>Three types of resilience</vt:lpstr>
      <vt:lpstr>PowerPoint Presentation</vt:lpstr>
      <vt:lpstr>PowerPoint Presentation</vt:lpstr>
      <vt:lpstr>Bridging to you</vt:lpstr>
      <vt:lpstr>     What the wot??  Getting to know your WINDOW OF TOLERANCe   </vt:lpstr>
      <vt:lpstr>     hyperarousal- above the window    </vt:lpstr>
      <vt:lpstr>     hypoarousal- below the window    </vt:lpstr>
      <vt:lpstr>Wot exercise</vt:lpstr>
      <vt:lpstr>Exercise  (might need to be for session #2)</vt:lpstr>
      <vt:lpstr>Bridging to next weeks session!</vt:lpstr>
      <vt:lpstr>Growth mindset (carol dweck)</vt:lpstr>
      <vt:lpstr>PowerPoint Presentation</vt:lpstr>
      <vt:lpstr>The proof and the inspiration</vt:lpstr>
      <vt:lpstr>And one partner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to resilience</dc:title>
  <dc:creator>Valerie Campbell</dc:creator>
  <cp:lastModifiedBy>Valerie Campbell</cp:lastModifiedBy>
  <cp:revision>13</cp:revision>
  <dcterms:created xsi:type="dcterms:W3CDTF">2020-07-21T02:57:39Z</dcterms:created>
  <dcterms:modified xsi:type="dcterms:W3CDTF">2020-11-23T18:27:27Z</dcterms:modified>
</cp:coreProperties>
</file>