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purl.oclc.org/ooxml/officeDocument/relationships/metadata/thumbnail" Target="docProps/thumbnail.jpeg"/><Relationship Id="rId1" Type="http://purl.oclc.org/ooxml/officeDocument/relationships/officeDocument" Target="ppt/presentation.xml"/><Relationship Id="rId4" Type="http://purl.oclc.org/ooxml/officeDocument/relationships/extendedProperties" Target="docProps/app.xml"/></Relationships>
</file>

<file path=ppt/presentation.xml><?xml version="1.0" encoding="utf-8"?>
<p:presentation xmlns:a="http://purl.oclc.org/ooxml/drawingml/main" xmlns:r="http://purl.oclc.org/ooxml/officeDocument/relationships" xmlns:p="http://purl.oclc.org/ooxml/presentationml/main" saveSubsetFonts="1" conformance="strict">
  <p:sldMasterIdLst>
    <p:sldMasterId id="2147483686" r:id="rId1"/>
  </p:sldMasterIdLst>
  <p:sldIdLst>
    <p:sldId id="256" r:id="rId2"/>
    <p:sldId id="316" r:id="rId3"/>
    <p:sldId id="272" r:id="rId4"/>
    <p:sldId id="342" r:id="rId5"/>
    <p:sldId id="315" r:id="rId6"/>
    <p:sldId id="279" r:id="rId7"/>
    <p:sldId id="278" r:id="rId8"/>
    <p:sldId id="304" r:id="rId9"/>
    <p:sldId id="309" r:id="rId10"/>
    <p:sldId id="300" r:id="rId11"/>
    <p:sldId id="284" r:id="rId12"/>
    <p:sldId id="290" r:id="rId13"/>
    <p:sldId id="292" r:id="rId14"/>
    <p:sldId id="305" r:id="rId15"/>
    <p:sldId id="277" r:id="rId16"/>
    <p:sldId id="317" r:id="rId17"/>
    <p:sldId id="318" r:id="rId18"/>
    <p:sldId id="319" r:id="rId19"/>
    <p:sldId id="280" r:id="rId20"/>
    <p:sldId id="281" r:id="rId21"/>
    <p:sldId id="329" r:id="rId22"/>
    <p:sldId id="331" r:id="rId23"/>
    <p:sldId id="322" r:id="rId24"/>
    <p:sldId id="323" r:id="rId25"/>
    <p:sldId id="327" r:id="rId26"/>
    <p:sldId id="325" r:id="rId27"/>
    <p:sldId id="326" r:id="rId28"/>
    <p:sldId id="332" r:id="rId29"/>
    <p:sldId id="334" r:id="rId30"/>
    <p:sldId id="335" r:id="rId31"/>
    <p:sldId id="306" r:id="rId32"/>
    <p:sldId id="307" r:id="rId33"/>
    <p:sldId id="308" r:id="rId34"/>
    <p:sldId id="311" r:id="rId35"/>
    <p:sldId id="310" r:id="rId36"/>
    <p:sldId id="312" r:id="rId37"/>
    <p:sldId id="339" r:id="rId38"/>
    <p:sldId id="337" r:id="rId39"/>
    <p:sldId id="341" r:id="rId40"/>
    <p:sldId id="313" r:id="rId41"/>
    <p:sldId id="299" r:id="rId42"/>
    <p:sldId id="314"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purl.oclc.org/ooxml/drawingml/main" xmlns:r="http://purl.oclc.org/ooxml/officeDocument/relationships" xmlns:p="http://purl.oclc.org/ooxml/presentationml/main">
  <p:clrMru>
    <a:srgbClr val="66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purl.oclc.org/ooxml/drawingml/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
            </a:schemeClr>
          </a:solidFill>
        </a:fill>
      </a:tcStyle>
    </a:wholeTbl>
    <a:band1H>
      <a:tcStyle>
        <a:tcBdr/>
        <a:fill>
          <a:solidFill>
            <a:schemeClr val="accent1">
              <a:tint val="40%"/>
            </a:schemeClr>
          </a:solidFill>
        </a:fill>
      </a:tcStyle>
    </a:band1H>
    <a:band2H>
      <a:tcStyle>
        <a:tcBdr/>
      </a:tcStyle>
    </a:band2H>
    <a:band1V>
      <a:tcStyle>
        <a:tcBdr/>
        <a:fill>
          <a:solidFill>
            <a:schemeClr val="accent1">
              <a:tint val="4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
            </a:schemeClr>
          </a:solidFill>
        </a:fill>
      </a:tcStyle>
    </a:wholeTbl>
    <a:band1H>
      <a:tcStyle>
        <a:tcBdr/>
        <a:fill>
          <a:solidFill>
            <a:schemeClr val="accent2">
              <a:tint val="40%"/>
            </a:schemeClr>
          </a:solidFill>
        </a:fill>
      </a:tcStyle>
    </a:band1H>
    <a:band2H>
      <a:tcStyle>
        <a:tcBdr/>
      </a:tcStyle>
    </a:band2H>
    <a:band1V>
      <a:tcStyle>
        <a:tcBdr/>
        <a:fill>
          <a:solidFill>
            <a:schemeClr val="accent2">
              <a:tint val="4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purl.oclc.org/ooxml/drawingml/main" xmlns:r="http://purl.oclc.org/ooxml/officeDocument/relationships" xmlns:p="http://purl.oclc.org/ooxml/presentationml/main" lastView="sldThumbnailView">
  <p:normalViewPr horzBarState="maximized">
    <p:restoredLeft sz="14.98%" autoAdjust="0"/>
    <p:restoredTop sz="94.242%" autoAdjust="0"/>
  </p:normalViewPr>
  <p:slideViewPr>
    <p:cSldViewPr snapToGrid="0">
      <p:cViewPr varScale="1">
        <p:scale>
          <a:sx n="71" d="100"/>
          <a:sy n="71" d="100"/>
        </p:scale>
        <p:origin x="43"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purl.oclc.org/ooxml/officeDocument/relationships/slide" Target="slides/slide7.xml"/><Relationship Id="rId13" Type="http://purl.oclc.org/ooxml/officeDocument/relationships/slide" Target="slides/slide12.xml"/><Relationship Id="rId18" Type="http://purl.oclc.org/ooxml/officeDocument/relationships/slide" Target="slides/slide17.xml"/><Relationship Id="rId26" Type="http://purl.oclc.org/ooxml/officeDocument/relationships/slide" Target="slides/slide25.xml"/><Relationship Id="rId39" Type="http://purl.oclc.org/ooxml/officeDocument/relationships/slide" Target="slides/slide38.xml"/><Relationship Id="rId3" Type="http://purl.oclc.org/ooxml/officeDocument/relationships/slide" Target="slides/slide2.xml"/><Relationship Id="rId21" Type="http://purl.oclc.org/ooxml/officeDocument/relationships/slide" Target="slides/slide20.xml"/><Relationship Id="rId34" Type="http://purl.oclc.org/ooxml/officeDocument/relationships/slide" Target="slides/slide33.xml"/><Relationship Id="rId42" Type="http://purl.oclc.org/ooxml/officeDocument/relationships/slide" Target="slides/slide41.xml"/><Relationship Id="rId47" Type="http://purl.oclc.org/ooxml/officeDocument/relationships/tableStyles" Target="tableStyles.xml"/><Relationship Id="rId7" Type="http://purl.oclc.org/ooxml/officeDocument/relationships/slide" Target="slides/slide6.xml"/><Relationship Id="rId12" Type="http://purl.oclc.org/ooxml/officeDocument/relationships/slide" Target="slides/slide11.xml"/><Relationship Id="rId17" Type="http://purl.oclc.org/ooxml/officeDocument/relationships/slide" Target="slides/slide16.xml"/><Relationship Id="rId25" Type="http://purl.oclc.org/ooxml/officeDocument/relationships/slide" Target="slides/slide24.xml"/><Relationship Id="rId33" Type="http://purl.oclc.org/ooxml/officeDocument/relationships/slide" Target="slides/slide32.xml"/><Relationship Id="rId38" Type="http://purl.oclc.org/ooxml/officeDocument/relationships/slide" Target="slides/slide37.xml"/><Relationship Id="rId46" Type="http://purl.oclc.org/ooxml/officeDocument/relationships/theme" Target="theme/theme1.xml"/><Relationship Id="rId2" Type="http://purl.oclc.org/ooxml/officeDocument/relationships/slide" Target="slides/slide1.xml"/><Relationship Id="rId16" Type="http://purl.oclc.org/ooxml/officeDocument/relationships/slide" Target="slides/slide15.xml"/><Relationship Id="rId20" Type="http://purl.oclc.org/ooxml/officeDocument/relationships/slide" Target="slides/slide19.xml"/><Relationship Id="rId29" Type="http://purl.oclc.org/ooxml/officeDocument/relationships/slide" Target="slides/slide28.xml"/><Relationship Id="rId41" Type="http://purl.oclc.org/ooxml/officeDocument/relationships/slide" Target="slides/slide40.xml"/><Relationship Id="rId1" Type="http://purl.oclc.org/ooxml/officeDocument/relationships/slideMaster" Target="slideMasters/slideMaster1.xml"/><Relationship Id="rId6" Type="http://purl.oclc.org/ooxml/officeDocument/relationships/slide" Target="slides/slide5.xml"/><Relationship Id="rId11" Type="http://purl.oclc.org/ooxml/officeDocument/relationships/slide" Target="slides/slide10.xml"/><Relationship Id="rId24" Type="http://purl.oclc.org/ooxml/officeDocument/relationships/slide" Target="slides/slide23.xml"/><Relationship Id="rId32" Type="http://purl.oclc.org/ooxml/officeDocument/relationships/slide" Target="slides/slide31.xml"/><Relationship Id="rId37" Type="http://purl.oclc.org/ooxml/officeDocument/relationships/slide" Target="slides/slide36.xml"/><Relationship Id="rId40" Type="http://purl.oclc.org/ooxml/officeDocument/relationships/slide" Target="slides/slide39.xml"/><Relationship Id="rId45" Type="http://purl.oclc.org/ooxml/officeDocument/relationships/viewProps" Target="viewProps.xml"/><Relationship Id="rId5" Type="http://purl.oclc.org/ooxml/officeDocument/relationships/slide" Target="slides/slide4.xml"/><Relationship Id="rId15" Type="http://purl.oclc.org/ooxml/officeDocument/relationships/slide" Target="slides/slide14.xml"/><Relationship Id="rId23" Type="http://purl.oclc.org/ooxml/officeDocument/relationships/slide" Target="slides/slide22.xml"/><Relationship Id="rId28" Type="http://purl.oclc.org/ooxml/officeDocument/relationships/slide" Target="slides/slide27.xml"/><Relationship Id="rId36" Type="http://purl.oclc.org/ooxml/officeDocument/relationships/slide" Target="slides/slide35.xml"/><Relationship Id="rId10" Type="http://purl.oclc.org/ooxml/officeDocument/relationships/slide" Target="slides/slide9.xml"/><Relationship Id="rId19" Type="http://purl.oclc.org/ooxml/officeDocument/relationships/slide" Target="slides/slide18.xml"/><Relationship Id="rId31" Type="http://purl.oclc.org/ooxml/officeDocument/relationships/slide" Target="slides/slide30.xml"/><Relationship Id="rId44" Type="http://purl.oclc.org/ooxml/officeDocument/relationships/presProps" Target="presProps.xml"/><Relationship Id="rId4" Type="http://purl.oclc.org/ooxml/officeDocument/relationships/slide" Target="slides/slide3.xml"/><Relationship Id="rId9" Type="http://purl.oclc.org/ooxml/officeDocument/relationships/slide" Target="slides/slide8.xml"/><Relationship Id="rId14" Type="http://purl.oclc.org/ooxml/officeDocument/relationships/slide" Target="slides/slide13.xml"/><Relationship Id="rId22" Type="http://purl.oclc.org/ooxml/officeDocument/relationships/slide" Target="slides/slide21.xml"/><Relationship Id="rId27" Type="http://purl.oclc.org/ooxml/officeDocument/relationships/slide" Target="slides/slide26.xml"/><Relationship Id="rId30" Type="http://purl.oclc.org/ooxml/officeDocument/relationships/slide" Target="slides/slide29.xml"/><Relationship Id="rId35" Type="http://purl.oclc.org/ooxml/officeDocument/relationships/slide" Target="slides/slide34.xml"/><Relationship Id="rId43" Type="http://purl.oclc.org/ooxml/officeDocument/relationships/slide" Target="slides/slide42.xml"/></Relationships>
</file>

<file path=ppt/diagrams/_rels/data2.xml.rels><?xml version="1.0" encoding="UTF-8" standalone="yes"?>
<Relationships xmlns="http://schemas.openxmlformats.org/package/2006/relationships"><Relationship Id="rId3" Type="http://purl.oclc.org/ooxml/officeDocument/relationships/image" Target="../media/image23.png"/><Relationship Id="rId2" Type="http://purl.oclc.org/ooxml/officeDocument/relationships/image" Target="../media/image22.svg"/><Relationship Id="rId1" Type="http://purl.oclc.org/ooxml/officeDocument/relationships/image" Target="../media/image21.png"/><Relationship Id="rId6" Type="http://purl.oclc.org/ooxml/officeDocument/relationships/image" Target="../media/image26.svg"/><Relationship Id="rId5" Type="http://purl.oclc.org/ooxml/officeDocument/relationships/image" Target="../media/image25.png"/><Relationship Id="rId4" Type="http://purl.oclc.org/ooxml/officeDocument/relationships/image" Target="../media/image24.svg"/></Relationships>
</file>

<file path=ppt/diagrams/_rels/drawing2.xml.rels><?xml version="1.0" encoding="UTF-8" standalone="yes"?>
<Relationships xmlns="http://schemas.openxmlformats.org/package/2006/relationships"><Relationship Id="rId3" Type="http://purl.oclc.org/ooxml/officeDocument/relationships/image" Target="../media/image23.png"/><Relationship Id="rId2" Type="http://purl.oclc.org/ooxml/officeDocument/relationships/image" Target="../media/image22.svg"/><Relationship Id="rId1" Type="http://purl.oclc.org/ooxml/officeDocument/relationships/image" Target="../media/image21.png"/><Relationship Id="rId6" Type="http://purl.oclc.org/ooxml/officeDocument/relationships/image" Target="../media/image26.svg"/><Relationship Id="rId5" Type="http://purl.oclc.org/ooxml/officeDocument/relationships/image" Target="../media/image25.png"/><Relationship Id="rId4" Type="http://purl.oclc.org/ooxml/officeDocument/relationships/image" Target="../media/image24.svg"/></Relationships>
</file>

<file path=ppt/diagrams/colors1.xml><?xml version="1.0" encoding="utf-8"?>
<dgm:colorsDef xmlns:dgm="http://purl.oclc.org/ooxml/drawingml/diagram" xmlns:a="http://purl.oclc.org/ooxml/drawingml/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
      </a:schemeClr>
    </dgm:fillClrLst>
    <dgm:linClrLst meth="repeat">
      <a:schemeClr val="accent1">
        <a:tint val="60%"/>
      </a:schemeClr>
    </dgm:linClrLst>
    <dgm:effectClrLst/>
    <dgm:txLinClrLst/>
    <dgm:txFillClrLst/>
    <dgm:txEffectClrLst/>
  </dgm:styleLbl>
  <dgm:styleLbl name="fgSibTrans2D1">
    <dgm:fillClrLst meth="repeat">
      <a:schemeClr val="accent1">
        <a:tint val="60%"/>
      </a:schemeClr>
    </dgm:fillClrLst>
    <dgm:linClrLst meth="repeat">
      <a:schemeClr val="accent1">
        <a:tint val="60%"/>
      </a:schemeClr>
    </dgm:linClrLst>
    <dgm:effectClrLst/>
    <dgm:txLinClrLst/>
    <dgm:txFillClrLst/>
    <dgm:txEffectClrLst/>
  </dgm:styleLbl>
  <dgm:styleLbl name="bgSibTrans2D1">
    <dgm:fillClrLst meth="repeat">
      <a:schemeClr val="accent1">
        <a:tint val="60%"/>
      </a:schemeClr>
    </dgm:fillClrLst>
    <dgm:linClrLst meth="repeat">
      <a:schemeClr val="accent1">
        <a:tint val="6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
      </a:schemeClr>
    </dgm:fillClrLst>
    <dgm:linClrLst meth="repeat">
      <a:schemeClr val="accent1">
        <a:tint val="6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
      </a:schemeClr>
    </dgm:linClrLst>
    <dgm:effectClrLst/>
    <dgm:txLinClrLst/>
    <dgm:txFillClrLst meth="repeat">
      <a:schemeClr val="tx1"/>
    </dgm:txFillClrLst>
    <dgm:txEffectClrLst/>
  </dgm:styleLbl>
  <dgm:styleLbl name="fgAcc1">
    <dgm:fillClrLst meth="repeat">
      <a:schemeClr val="lt1">
        <a:alpha val="9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
        <a:tint val="40%"/>
      </a:schemeClr>
    </dgm:fillClrLst>
    <dgm:linClrLst meth="repeat">
      <a:schemeClr val="accent1">
        <a:alpha val="90%"/>
        <a:tint val="40%"/>
      </a:schemeClr>
    </dgm:linClrLst>
    <dgm:effectClrLst/>
    <dgm:txLinClrLst/>
    <dgm:txFillClrLst meth="repeat">
      <a:schemeClr val="dk1"/>
    </dgm:txFillClrLst>
    <dgm:txEffectClrLst/>
  </dgm:styleLbl>
  <dgm:styleLbl name="alignAccFollowNode1">
    <dgm:fillClrLst meth="repeat">
      <a:schemeClr val="accent1">
        <a:alpha val="90%"/>
        <a:tint val="40%"/>
      </a:schemeClr>
    </dgm:fillClrLst>
    <dgm:linClrLst meth="repeat">
      <a:schemeClr val="accent1">
        <a:alpha val="90%"/>
        <a:tint val="40%"/>
      </a:schemeClr>
    </dgm:linClrLst>
    <dgm:effectClrLst/>
    <dgm:txLinClrLst/>
    <dgm:txFillClrLst meth="repeat">
      <a:schemeClr val="dk1"/>
    </dgm:txFillClrLst>
    <dgm:txEffectClrLst/>
  </dgm:styleLbl>
  <dgm:styleLbl name="bgAccFollowNode1">
    <dgm:fillClrLst meth="repeat">
      <a:schemeClr val="accent1">
        <a:alpha val="90%"/>
        <a:tint val="40%"/>
      </a:schemeClr>
    </dgm:fillClrLst>
    <dgm:linClrLst meth="repeat">
      <a:schemeClr val="accent1">
        <a:alpha val="90%"/>
        <a:tint val="40%"/>
      </a:schemeClr>
    </dgm:linClrLst>
    <dgm:effectClrLst/>
    <dgm:txLinClrLst/>
    <dgm:txFillClrLst meth="repeat">
      <a:schemeClr val="dk1"/>
    </dgm:txFillClrLst>
    <dgm:txEffectClrLst/>
  </dgm:styleLbl>
  <dgm:styleLbl name="fgAcc0">
    <dgm:fillClrLst meth="repeat">
      <a:schemeClr val="lt1">
        <a:alpha val="9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
        <a:alpha val="4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purl.oclc.org/ooxml/drawingml/diagram" xmlns:a="http://purl.oclc.org/ooxml/drawingml/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
      </a:schemeClr>
      <a:schemeClr val="accent3">
        <a:alpha val="50%"/>
      </a:schemeClr>
      <a:schemeClr val="accent4">
        <a:alpha val="50%"/>
      </a:schemeClr>
      <a:schemeClr val="accent5">
        <a:alpha val="50%"/>
      </a:schemeClr>
      <a:schemeClr val="accent6">
        <a:alpha val="5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
      </a:schemeClr>
      <a:schemeClr val="accent3">
        <a:tint val="50%"/>
      </a:schemeClr>
      <a:schemeClr val="accent4">
        <a:tint val="50%"/>
      </a:schemeClr>
      <a:schemeClr val="accent5">
        <a:tint val="50%"/>
      </a:schemeClr>
      <a:schemeClr val="accent6">
        <a:tint val="5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
      </a:schemeClr>
      <a:schemeClr val="accent2">
        <a:tint val="20%"/>
      </a:schemeClr>
    </dgm:fillClrLst>
    <dgm:linClrLst meth="repeat">
      <a:schemeClr val="lt1"/>
    </dgm:linClrLst>
    <dgm:effectClrLst/>
    <dgm:txLinClrLst/>
    <dgm:txFillClrLst meth="repeat">
      <a:schemeClr val="lt1"/>
    </dgm:txFillClrLst>
    <dgm:txEffectClrLst/>
  </dgm:styleLbl>
  <dgm:styleLbl name="bgImgPlace1">
    <dgm:fillClrLst>
      <a:schemeClr val="accent1">
        <a:tint val="50%"/>
      </a:schemeClr>
      <a:schemeClr val="accent2">
        <a:tint val="2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
        <a:alpha val="90%"/>
      </a:schemeClr>
      <a:schemeClr val="accent3">
        <a:tint val="40%"/>
        <a:alpha val="90%"/>
      </a:schemeClr>
      <a:schemeClr val="accent4">
        <a:tint val="40%"/>
        <a:alpha val="90%"/>
      </a:schemeClr>
      <a:schemeClr val="accent5">
        <a:tint val="40%"/>
        <a:alpha val="90%"/>
      </a:schemeClr>
      <a:schemeClr val="accent6">
        <a:tint val="40%"/>
        <a:alpha val="90%"/>
      </a:schemeClr>
    </dgm:fillClrLst>
    <dgm:linClrLst meth="repeat">
      <a:schemeClr val="accent2">
        <a:tint val="40%"/>
        <a:alpha val="90%"/>
      </a:schemeClr>
      <a:schemeClr val="accent3">
        <a:tint val="40%"/>
        <a:alpha val="90%"/>
      </a:schemeClr>
      <a:schemeClr val="accent4">
        <a:tint val="40%"/>
        <a:alpha val="90%"/>
      </a:schemeClr>
      <a:schemeClr val="accent5">
        <a:tint val="40%"/>
        <a:alpha val="90%"/>
      </a:schemeClr>
      <a:schemeClr val="accent6">
        <a:tint val="40%"/>
        <a:alpha val="90%"/>
      </a:schemeClr>
    </dgm:linClrLst>
    <dgm:effectClrLst/>
    <dgm:txLinClrLst/>
    <dgm:txFillClrLst meth="repeat">
      <a:schemeClr val="dk1"/>
    </dgm:txFillClrLst>
    <dgm:txEffectClrLst/>
  </dgm:styleLbl>
  <dgm:styleLbl name="alignAccFollowNode1">
    <dgm:fillClrLst meth="repeat">
      <a:schemeClr val="accent2">
        <a:tint val="40%"/>
        <a:alpha val="90%"/>
      </a:schemeClr>
      <a:schemeClr val="accent3">
        <a:tint val="40%"/>
        <a:alpha val="90%"/>
      </a:schemeClr>
      <a:schemeClr val="accent4">
        <a:tint val="40%"/>
        <a:alpha val="90%"/>
      </a:schemeClr>
      <a:schemeClr val="accent5">
        <a:tint val="40%"/>
        <a:alpha val="90%"/>
      </a:schemeClr>
      <a:schemeClr val="accent6">
        <a:tint val="40%"/>
        <a:alpha val="90%"/>
      </a:schemeClr>
    </dgm:fillClrLst>
    <dgm:linClrLst meth="repeat">
      <a:schemeClr val="accent2">
        <a:tint val="40%"/>
        <a:alpha val="90%"/>
      </a:schemeClr>
      <a:schemeClr val="accent3">
        <a:tint val="40%"/>
        <a:alpha val="90%"/>
      </a:schemeClr>
      <a:schemeClr val="accent4">
        <a:tint val="40%"/>
        <a:alpha val="90%"/>
      </a:schemeClr>
      <a:schemeClr val="accent5">
        <a:tint val="40%"/>
        <a:alpha val="90%"/>
      </a:schemeClr>
      <a:schemeClr val="accent6">
        <a:tint val="40%"/>
        <a:alpha val="90%"/>
      </a:schemeClr>
    </dgm:linClrLst>
    <dgm:effectClrLst/>
    <dgm:txLinClrLst/>
    <dgm:txFillClrLst meth="repeat">
      <a:schemeClr val="dk1"/>
    </dgm:txFillClrLst>
    <dgm:txEffectClrLst/>
  </dgm:styleLbl>
  <dgm:styleLbl name="bgAccFollowNode1">
    <dgm:fillClrLst meth="repeat">
      <a:schemeClr val="accent2">
        <a:tint val="40%"/>
        <a:alpha val="90%"/>
      </a:schemeClr>
      <a:schemeClr val="accent3">
        <a:tint val="40%"/>
        <a:alpha val="90%"/>
      </a:schemeClr>
      <a:schemeClr val="accent4">
        <a:tint val="40%"/>
        <a:alpha val="90%"/>
      </a:schemeClr>
      <a:schemeClr val="accent5">
        <a:tint val="40%"/>
        <a:alpha val="90%"/>
      </a:schemeClr>
      <a:schemeClr val="accent6">
        <a:tint val="40%"/>
        <a:alpha val="90%"/>
      </a:schemeClr>
    </dgm:fillClrLst>
    <dgm:linClrLst meth="repeat">
      <a:schemeClr val="accent2">
        <a:tint val="40%"/>
        <a:alpha val="90%"/>
      </a:schemeClr>
      <a:schemeClr val="accent3">
        <a:tint val="40%"/>
        <a:alpha val="90%"/>
      </a:schemeClr>
      <a:schemeClr val="accent4">
        <a:tint val="40%"/>
        <a:alpha val="90%"/>
      </a:schemeClr>
      <a:schemeClr val="accent5">
        <a:tint val="40%"/>
        <a:alpha val="90%"/>
      </a:schemeClr>
      <a:schemeClr val="accent6">
        <a:tint val="40%"/>
        <a:alpha val="90%"/>
      </a:schemeClr>
    </dgm:linClrLst>
    <dgm:effectClrLst/>
    <dgm:txLinClrLst/>
    <dgm:txFillClrLst meth="repeat">
      <a:schemeClr val="dk1"/>
    </dgm:txFillClrLst>
    <dgm:txEffectClrLst/>
  </dgm:styleLbl>
  <dgm:styleLbl name="fgAcc0">
    <dgm:fillClrLst meth="repeat">
      <a:schemeClr val="lt1">
        <a:alpha val="90%"/>
      </a:schemeClr>
    </dgm:fillClrLst>
    <dgm:linClrLst>
      <a:schemeClr val="accent1"/>
    </dgm:linClrLst>
    <dgm:effectClrLst/>
    <dgm:txLinClrLst/>
    <dgm:txFillClrLst meth="repeat">
      <a:schemeClr val="dk1"/>
    </dgm:txFillClrLst>
    <dgm:txEffectClrLst/>
  </dgm:styleLbl>
  <dgm:styleLbl name="fgAcc2">
    <dgm:fillClrLst meth="repeat">
      <a:schemeClr val="lt1">
        <a:alpha val="90%"/>
      </a:schemeClr>
    </dgm:fillClrLst>
    <dgm:linClrLst>
      <a:schemeClr val="accent2"/>
    </dgm:linClrLst>
    <dgm:effectClrLst/>
    <dgm:txLinClrLst/>
    <dgm:txFillClrLst meth="repeat">
      <a:schemeClr val="dk1"/>
    </dgm:txFillClrLst>
    <dgm:txEffectClrLst/>
  </dgm:styleLbl>
  <dgm:styleLbl name="fgAcc3">
    <dgm:fillClrLst meth="repeat">
      <a:schemeClr val="lt1">
        <a:alpha val="90%"/>
      </a:schemeClr>
    </dgm:fillClrLst>
    <dgm:linClrLst>
      <a:schemeClr val="accent3"/>
    </dgm:linClrLst>
    <dgm:effectClrLst/>
    <dgm:txLinClrLst/>
    <dgm:txFillClrLst meth="repeat">
      <a:schemeClr val="dk1"/>
    </dgm:txFillClrLst>
    <dgm:txEffectClrLst/>
  </dgm:styleLbl>
  <dgm:styleLbl name="fgAcc4">
    <dgm:fillClrLst meth="repeat">
      <a:schemeClr val="lt1">
        <a:alpha val="90%"/>
      </a:schemeClr>
    </dgm:fillClrLst>
    <dgm:linClrLst>
      <a:schemeClr val="accent4"/>
    </dgm:linClrLst>
    <dgm:effectClrLst/>
    <dgm:txLinClrLst/>
    <dgm:txFillClrLst meth="repeat">
      <a:schemeClr val="dk1"/>
    </dgm:txFillClrLst>
    <dgm:txEffectClrLst/>
  </dgm:styleLbl>
  <dgm:styleLbl name="bgShp">
    <dgm:fillClrLst meth="repeat">
      <a:schemeClr val="bg1">
        <a:lumMod val="95%"/>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
        <a:alpha val="4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purl.oclc.org/ooxml/drawingml/diagram" xmlns:a="http://purl.oclc.org/ooxml/drawingml/main">
  <dgm:ptLst>
    <dgm:pt modelId="{79504576-9AC2-4672-9CBC-4BA7EB6D8469}"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CA"/>
        </a:p>
      </dgm:t>
    </dgm:pt>
    <dgm:pt modelId="{DBEBDF59-DE37-4CBC-9708-59927CB70D42}">
      <dgm:prSet phldrT="[Text]"/>
      <dgm:spPr/>
      <dgm:t>
        <a:bodyPr/>
        <a:lstStyle/>
        <a:p>
          <a:r>
            <a:rPr lang="en-CA" b="1" dirty="0"/>
            <a:t>Bridging to Resilience</a:t>
          </a:r>
        </a:p>
        <a:p>
          <a:r>
            <a:rPr lang="en-CA" b="1" dirty="0"/>
            <a:t>FOUNDATION </a:t>
          </a:r>
        </a:p>
      </dgm:t>
    </dgm:pt>
    <dgm:pt modelId="{D05E5D57-EA4E-4826-A0AE-018F8D54F667}" type="parTrans" cxnId="{7CD6600C-FB91-419C-9294-0FC72A60C6D9}">
      <dgm:prSet/>
      <dgm:spPr/>
      <dgm:t>
        <a:bodyPr/>
        <a:lstStyle/>
        <a:p>
          <a:endParaRPr lang="en-CA"/>
        </a:p>
      </dgm:t>
    </dgm:pt>
    <dgm:pt modelId="{2CD11071-B151-4C10-B6D0-1A2B3A04EC4C}" type="sibTrans" cxnId="{7CD6600C-FB91-419C-9294-0FC72A60C6D9}">
      <dgm:prSet/>
      <dgm:spPr/>
      <dgm:t>
        <a:bodyPr/>
        <a:lstStyle/>
        <a:p>
          <a:endParaRPr lang="en-CA"/>
        </a:p>
      </dgm:t>
    </dgm:pt>
    <dgm:pt modelId="{B6FB4AFD-B03E-474A-A8C7-3755FDB4E673}">
      <dgm:prSet phldrT="[Text]"/>
      <dgm:spPr/>
      <dgm:t>
        <a:bodyPr/>
        <a:lstStyle/>
        <a:p>
          <a:r>
            <a:rPr lang="en-CA" b="1" dirty="0"/>
            <a:t>Perspective</a:t>
          </a:r>
        </a:p>
      </dgm:t>
    </dgm:pt>
    <dgm:pt modelId="{95F0BBF3-8FBE-408F-A69C-C89FEAC61F44}" type="parTrans" cxnId="{6ED9D138-FCC4-4697-B11A-72C8590C313D}">
      <dgm:prSet/>
      <dgm:spPr/>
      <dgm:t>
        <a:bodyPr/>
        <a:lstStyle/>
        <a:p>
          <a:endParaRPr lang="en-CA"/>
        </a:p>
      </dgm:t>
    </dgm:pt>
    <dgm:pt modelId="{848D709A-E6EF-4AE4-B917-033B1B553FB3}" type="sibTrans" cxnId="{6ED9D138-FCC4-4697-B11A-72C8590C313D}">
      <dgm:prSet/>
      <dgm:spPr/>
      <dgm:t>
        <a:bodyPr/>
        <a:lstStyle/>
        <a:p>
          <a:endParaRPr lang="en-CA"/>
        </a:p>
      </dgm:t>
    </dgm:pt>
    <dgm:pt modelId="{EC166A22-A8E0-40F7-9291-C5917FF90972}">
      <dgm:prSet phldrT="[Text]"/>
      <dgm:spPr/>
      <dgm:t>
        <a:bodyPr/>
        <a:lstStyle/>
        <a:p>
          <a:r>
            <a:rPr lang="en-CA" b="1" dirty="0"/>
            <a:t>Dual Awareness</a:t>
          </a:r>
        </a:p>
      </dgm:t>
    </dgm:pt>
    <dgm:pt modelId="{86FBAAA2-9B7C-4AD7-B373-A980B425E170}" type="parTrans" cxnId="{BAA4503C-CAC9-425C-8AF1-B3A3FDB69CDC}">
      <dgm:prSet/>
      <dgm:spPr/>
      <dgm:t>
        <a:bodyPr/>
        <a:lstStyle/>
        <a:p>
          <a:endParaRPr lang="en-CA"/>
        </a:p>
      </dgm:t>
    </dgm:pt>
    <dgm:pt modelId="{ABECCB52-3DAE-4A3B-9B3E-C0C76C93907C}" type="sibTrans" cxnId="{BAA4503C-CAC9-425C-8AF1-B3A3FDB69CDC}">
      <dgm:prSet/>
      <dgm:spPr/>
      <dgm:t>
        <a:bodyPr/>
        <a:lstStyle/>
        <a:p>
          <a:endParaRPr lang="en-CA"/>
        </a:p>
      </dgm:t>
    </dgm:pt>
    <dgm:pt modelId="{2E59CE77-D2FC-46E3-8C4F-9267EF614333}">
      <dgm:prSet phldrT="[Text]"/>
      <dgm:spPr/>
      <dgm:t>
        <a:bodyPr/>
        <a:lstStyle/>
        <a:p>
          <a:r>
            <a:rPr lang="en-CA" b="1" dirty="0"/>
            <a:t>Emotional Regulation</a:t>
          </a:r>
        </a:p>
      </dgm:t>
    </dgm:pt>
    <dgm:pt modelId="{DE40C65E-843E-4B99-9E1C-CA7E2DE9EB7E}" type="parTrans" cxnId="{5B27FA95-702B-4AF0-948C-18F8ABAFBB57}">
      <dgm:prSet/>
      <dgm:spPr/>
      <dgm:t>
        <a:bodyPr/>
        <a:lstStyle/>
        <a:p>
          <a:endParaRPr lang="en-CA"/>
        </a:p>
      </dgm:t>
    </dgm:pt>
    <dgm:pt modelId="{3B3A4A55-A520-47CC-BEFB-00A3DFB316B1}" type="sibTrans" cxnId="{5B27FA95-702B-4AF0-948C-18F8ABAFBB57}">
      <dgm:prSet/>
      <dgm:spPr/>
      <dgm:t>
        <a:bodyPr/>
        <a:lstStyle/>
        <a:p>
          <a:endParaRPr lang="en-CA"/>
        </a:p>
      </dgm:t>
    </dgm:pt>
    <dgm:pt modelId="{326FE426-584C-4648-8C4B-2A05A897EEC6}">
      <dgm:prSet phldrT="[Text]"/>
      <dgm:spPr/>
      <dgm:t>
        <a:bodyPr/>
        <a:lstStyle/>
        <a:p>
          <a:r>
            <a:rPr lang="en-CA" b="1" dirty="0"/>
            <a:t>Whole Self Versus Parts</a:t>
          </a:r>
        </a:p>
      </dgm:t>
    </dgm:pt>
    <dgm:pt modelId="{CD99C8DA-DBFA-4025-A3E5-D80CC163087F}" type="parTrans" cxnId="{E8662665-088D-4613-863E-F4B8E5F7089D}">
      <dgm:prSet/>
      <dgm:spPr/>
      <dgm:t>
        <a:bodyPr/>
        <a:lstStyle/>
        <a:p>
          <a:endParaRPr lang="en-CA"/>
        </a:p>
      </dgm:t>
    </dgm:pt>
    <dgm:pt modelId="{E026C7FF-F011-4A34-A309-566FA29D68A3}" type="sibTrans" cxnId="{E8662665-088D-4613-863E-F4B8E5F7089D}">
      <dgm:prSet/>
      <dgm:spPr/>
      <dgm:t>
        <a:bodyPr/>
        <a:lstStyle/>
        <a:p>
          <a:endParaRPr lang="en-CA"/>
        </a:p>
      </dgm:t>
    </dgm:pt>
    <dgm:pt modelId="{A96C2D1A-F5ED-40E9-9DA8-68BEDE9ABB6A}">
      <dgm:prSet phldrT="[Text]"/>
      <dgm:spPr/>
      <dgm:t>
        <a:bodyPr/>
        <a:lstStyle/>
        <a:p>
          <a:r>
            <a:rPr lang="en-CA" b="1" dirty="0"/>
            <a:t>Resourcing</a:t>
          </a:r>
        </a:p>
      </dgm:t>
    </dgm:pt>
    <dgm:pt modelId="{9FD4CDBB-7297-408C-84B2-6A053A6A5D95}" type="parTrans" cxnId="{55EA0115-2C20-48CA-AA2B-4FE78B04FAB5}">
      <dgm:prSet/>
      <dgm:spPr/>
      <dgm:t>
        <a:bodyPr/>
        <a:lstStyle/>
        <a:p>
          <a:endParaRPr lang="en-CA"/>
        </a:p>
      </dgm:t>
    </dgm:pt>
    <dgm:pt modelId="{A9992239-3446-466D-A02F-C9A6806459E0}" type="sibTrans" cxnId="{55EA0115-2C20-48CA-AA2B-4FE78B04FAB5}">
      <dgm:prSet/>
      <dgm:spPr/>
      <dgm:t>
        <a:bodyPr/>
        <a:lstStyle/>
        <a:p>
          <a:endParaRPr lang="en-CA"/>
        </a:p>
      </dgm:t>
    </dgm:pt>
    <dgm:pt modelId="{4AF3362E-F9E2-403E-8B37-2258F974C2EB}">
      <dgm:prSet phldrT="[Text]"/>
      <dgm:spPr/>
      <dgm:t>
        <a:bodyPr/>
        <a:lstStyle/>
        <a:p>
          <a:r>
            <a:rPr lang="en-CA" b="1" dirty="0"/>
            <a:t>Values</a:t>
          </a:r>
        </a:p>
      </dgm:t>
    </dgm:pt>
    <dgm:pt modelId="{B6044D06-7D5A-4ED4-BA82-21246F97E8CE}" type="parTrans" cxnId="{16EC38D8-231A-4927-85A5-94177FB0811F}">
      <dgm:prSet/>
      <dgm:spPr/>
      <dgm:t>
        <a:bodyPr/>
        <a:lstStyle/>
        <a:p>
          <a:endParaRPr lang="en-CA"/>
        </a:p>
      </dgm:t>
    </dgm:pt>
    <dgm:pt modelId="{04BA14CD-4A2D-4159-A63A-6C7F0258F67B}" type="sibTrans" cxnId="{16EC38D8-231A-4927-85A5-94177FB0811F}">
      <dgm:prSet/>
      <dgm:spPr/>
      <dgm:t>
        <a:bodyPr/>
        <a:lstStyle/>
        <a:p>
          <a:endParaRPr lang="en-CA"/>
        </a:p>
      </dgm:t>
    </dgm:pt>
    <dgm:pt modelId="{5DB83A81-ECB2-4E2E-95CF-B7C2C6974FFB}" type="pres">
      <dgm:prSet presAssocID="{79504576-9AC2-4672-9CBC-4BA7EB6D8469}" presName="Name0" presStyleCnt="0">
        <dgm:presLayoutVars>
          <dgm:chMax val="1"/>
          <dgm:dir/>
          <dgm:animLvl val="ctr"/>
          <dgm:resizeHandles val="exact"/>
        </dgm:presLayoutVars>
      </dgm:prSet>
      <dgm:spPr/>
    </dgm:pt>
    <dgm:pt modelId="{26232456-DC5E-4A1B-ACFE-CED94A12A287}" type="pres">
      <dgm:prSet presAssocID="{DBEBDF59-DE37-4CBC-9708-59927CB70D42}" presName="centerShape" presStyleLbl="node0" presStyleIdx="0" presStyleCnt="1"/>
      <dgm:spPr/>
    </dgm:pt>
    <dgm:pt modelId="{96EF0AA3-53F2-487A-A03F-03548A64F9FC}" type="pres">
      <dgm:prSet presAssocID="{B6FB4AFD-B03E-474A-A8C7-3755FDB4E673}" presName="node" presStyleLbl="node1" presStyleIdx="0" presStyleCnt="6">
        <dgm:presLayoutVars>
          <dgm:bulletEnabled val="1"/>
        </dgm:presLayoutVars>
      </dgm:prSet>
      <dgm:spPr/>
    </dgm:pt>
    <dgm:pt modelId="{E6587AC6-E461-4A10-B08D-A125F5CEED9B}" type="pres">
      <dgm:prSet presAssocID="{B6FB4AFD-B03E-474A-A8C7-3755FDB4E673}" presName="dummy" presStyleCnt="0"/>
      <dgm:spPr/>
    </dgm:pt>
    <dgm:pt modelId="{5917DE7C-5F97-43ED-8D9E-9251E7A8CB66}" type="pres">
      <dgm:prSet presAssocID="{848D709A-E6EF-4AE4-B917-033B1B553FB3}" presName="sibTrans" presStyleLbl="sibTrans2D1" presStyleIdx="0" presStyleCnt="6"/>
      <dgm:spPr/>
    </dgm:pt>
    <dgm:pt modelId="{C1926B71-A702-49C8-842E-30E7C6BA382F}" type="pres">
      <dgm:prSet presAssocID="{EC166A22-A8E0-40F7-9291-C5917FF90972}" presName="node" presStyleLbl="node1" presStyleIdx="1" presStyleCnt="6">
        <dgm:presLayoutVars>
          <dgm:bulletEnabled val="1"/>
        </dgm:presLayoutVars>
      </dgm:prSet>
      <dgm:spPr/>
    </dgm:pt>
    <dgm:pt modelId="{9F1A8CF9-F351-451F-A5C3-C663663488F4}" type="pres">
      <dgm:prSet presAssocID="{EC166A22-A8E0-40F7-9291-C5917FF90972}" presName="dummy" presStyleCnt="0"/>
      <dgm:spPr/>
    </dgm:pt>
    <dgm:pt modelId="{559C6F1B-976F-47F8-9733-255219B66E04}" type="pres">
      <dgm:prSet presAssocID="{ABECCB52-3DAE-4A3B-9B3E-C0C76C93907C}" presName="sibTrans" presStyleLbl="sibTrans2D1" presStyleIdx="1" presStyleCnt="6"/>
      <dgm:spPr/>
    </dgm:pt>
    <dgm:pt modelId="{563A7F9E-E675-437A-8E47-E682A5108472}" type="pres">
      <dgm:prSet presAssocID="{2E59CE77-D2FC-46E3-8C4F-9267EF614333}" presName="node" presStyleLbl="node1" presStyleIdx="2" presStyleCnt="6">
        <dgm:presLayoutVars>
          <dgm:bulletEnabled val="1"/>
        </dgm:presLayoutVars>
      </dgm:prSet>
      <dgm:spPr/>
    </dgm:pt>
    <dgm:pt modelId="{DCFD21C0-E833-43C7-AEDD-B0D68438C229}" type="pres">
      <dgm:prSet presAssocID="{2E59CE77-D2FC-46E3-8C4F-9267EF614333}" presName="dummy" presStyleCnt="0"/>
      <dgm:spPr/>
    </dgm:pt>
    <dgm:pt modelId="{7325F430-4304-4FC1-B4FD-52EDC1422276}" type="pres">
      <dgm:prSet presAssocID="{3B3A4A55-A520-47CC-BEFB-00A3DFB316B1}" presName="sibTrans" presStyleLbl="sibTrans2D1" presStyleIdx="2" presStyleCnt="6"/>
      <dgm:spPr/>
    </dgm:pt>
    <dgm:pt modelId="{9943D9BF-A467-431E-A297-336D1ABB7AFC}" type="pres">
      <dgm:prSet presAssocID="{326FE426-584C-4648-8C4B-2A05A897EEC6}" presName="node" presStyleLbl="node1" presStyleIdx="3" presStyleCnt="6">
        <dgm:presLayoutVars>
          <dgm:bulletEnabled val="1"/>
        </dgm:presLayoutVars>
      </dgm:prSet>
      <dgm:spPr/>
    </dgm:pt>
    <dgm:pt modelId="{8097B9B9-53E8-4EC1-BEE3-8101A38A7E90}" type="pres">
      <dgm:prSet presAssocID="{326FE426-584C-4648-8C4B-2A05A897EEC6}" presName="dummy" presStyleCnt="0"/>
      <dgm:spPr/>
    </dgm:pt>
    <dgm:pt modelId="{770D9245-BEEF-48EA-99D4-CD156C85111F}" type="pres">
      <dgm:prSet presAssocID="{E026C7FF-F011-4A34-A309-566FA29D68A3}" presName="sibTrans" presStyleLbl="sibTrans2D1" presStyleIdx="3" presStyleCnt="6"/>
      <dgm:spPr/>
    </dgm:pt>
    <dgm:pt modelId="{9671863C-323D-4B95-AA69-6D540A15904A}" type="pres">
      <dgm:prSet presAssocID="{A96C2D1A-F5ED-40E9-9DA8-68BEDE9ABB6A}" presName="node" presStyleLbl="node1" presStyleIdx="4" presStyleCnt="6">
        <dgm:presLayoutVars>
          <dgm:bulletEnabled val="1"/>
        </dgm:presLayoutVars>
      </dgm:prSet>
      <dgm:spPr/>
    </dgm:pt>
    <dgm:pt modelId="{BF0606D4-85F1-4022-824E-7DFD58B314AE}" type="pres">
      <dgm:prSet presAssocID="{A96C2D1A-F5ED-40E9-9DA8-68BEDE9ABB6A}" presName="dummy" presStyleCnt="0"/>
      <dgm:spPr/>
    </dgm:pt>
    <dgm:pt modelId="{CA98BD6A-8768-4F28-81C0-E59B4ACC1756}" type="pres">
      <dgm:prSet presAssocID="{A9992239-3446-466D-A02F-C9A6806459E0}" presName="sibTrans" presStyleLbl="sibTrans2D1" presStyleIdx="4" presStyleCnt="6"/>
      <dgm:spPr/>
    </dgm:pt>
    <dgm:pt modelId="{9F103C52-DAB9-4174-A765-DB9986E1EE8E}" type="pres">
      <dgm:prSet presAssocID="{4AF3362E-F9E2-403E-8B37-2258F974C2EB}" presName="node" presStyleLbl="node1" presStyleIdx="5" presStyleCnt="6">
        <dgm:presLayoutVars>
          <dgm:bulletEnabled val="1"/>
        </dgm:presLayoutVars>
      </dgm:prSet>
      <dgm:spPr/>
    </dgm:pt>
    <dgm:pt modelId="{99959DD4-5651-47AC-8277-2CF41202CB12}" type="pres">
      <dgm:prSet presAssocID="{4AF3362E-F9E2-403E-8B37-2258F974C2EB}" presName="dummy" presStyleCnt="0"/>
      <dgm:spPr/>
    </dgm:pt>
    <dgm:pt modelId="{215EF02C-2F8D-4CB1-AA46-93E0EB8DFE37}" type="pres">
      <dgm:prSet presAssocID="{04BA14CD-4A2D-4159-A63A-6C7F0258F67B}" presName="sibTrans" presStyleLbl="sibTrans2D1" presStyleIdx="5" presStyleCnt="6"/>
      <dgm:spPr/>
    </dgm:pt>
  </dgm:ptLst>
  <dgm:cxnLst>
    <dgm:cxn modelId="{493B3F04-2DE7-4AE0-9679-D5C6A6775CF3}" type="presOf" srcId="{79504576-9AC2-4672-9CBC-4BA7EB6D8469}" destId="{5DB83A81-ECB2-4E2E-95CF-B7C2C6974FFB}" srcOrd="0" destOrd="0" presId="urn:microsoft.com/office/officeart/2005/8/layout/radial6"/>
    <dgm:cxn modelId="{7CD6600C-FB91-419C-9294-0FC72A60C6D9}" srcId="{79504576-9AC2-4672-9CBC-4BA7EB6D8469}" destId="{DBEBDF59-DE37-4CBC-9708-59927CB70D42}" srcOrd="0" destOrd="0" parTransId="{D05E5D57-EA4E-4826-A0AE-018F8D54F667}" sibTransId="{2CD11071-B151-4C10-B6D0-1A2B3A04EC4C}"/>
    <dgm:cxn modelId="{2F49DC12-9AD0-40E1-B266-E174E80661B9}" type="presOf" srcId="{ABECCB52-3DAE-4A3B-9B3E-C0C76C93907C}" destId="{559C6F1B-976F-47F8-9733-255219B66E04}" srcOrd="0" destOrd="0" presId="urn:microsoft.com/office/officeart/2005/8/layout/radial6"/>
    <dgm:cxn modelId="{55EA0115-2C20-48CA-AA2B-4FE78B04FAB5}" srcId="{DBEBDF59-DE37-4CBC-9708-59927CB70D42}" destId="{A96C2D1A-F5ED-40E9-9DA8-68BEDE9ABB6A}" srcOrd="4" destOrd="0" parTransId="{9FD4CDBB-7297-408C-84B2-6A053A6A5D95}" sibTransId="{A9992239-3446-466D-A02F-C9A6806459E0}"/>
    <dgm:cxn modelId="{7A009C18-3482-454A-8AB1-CD9D632E2EB4}" type="presOf" srcId="{E026C7FF-F011-4A34-A309-566FA29D68A3}" destId="{770D9245-BEEF-48EA-99D4-CD156C85111F}" srcOrd="0" destOrd="0" presId="urn:microsoft.com/office/officeart/2005/8/layout/radial6"/>
    <dgm:cxn modelId="{2ACDA21C-2B63-405B-9C56-D69C623202BF}" type="presOf" srcId="{3B3A4A55-A520-47CC-BEFB-00A3DFB316B1}" destId="{7325F430-4304-4FC1-B4FD-52EDC1422276}" srcOrd="0" destOrd="0" presId="urn:microsoft.com/office/officeart/2005/8/layout/radial6"/>
    <dgm:cxn modelId="{F81B5825-1669-47A6-8546-454C1C934FF2}" type="presOf" srcId="{A96C2D1A-F5ED-40E9-9DA8-68BEDE9ABB6A}" destId="{9671863C-323D-4B95-AA69-6D540A15904A}" srcOrd="0" destOrd="0" presId="urn:microsoft.com/office/officeart/2005/8/layout/radial6"/>
    <dgm:cxn modelId="{6ED9D138-FCC4-4697-B11A-72C8590C313D}" srcId="{DBEBDF59-DE37-4CBC-9708-59927CB70D42}" destId="{B6FB4AFD-B03E-474A-A8C7-3755FDB4E673}" srcOrd="0" destOrd="0" parTransId="{95F0BBF3-8FBE-408F-A69C-C89FEAC61F44}" sibTransId="{848D709A-E6EF-4AE4-B917-033B1B553FB3}"/>
    <dgm:cxn modelId="{BAA4503C-CAC9-425C-8AF1-B3A3FDB69CDC}" srcId="{DBEBDF59-DE37-4CBC-9708-59927CB70D42}" destId="{EC166A22-A8E0-40F7-9291-C5917FF90972}" srcOrd="1" destOrd="0" parTransId="{86FBAAA2-9B7C-4AD7-B373-A980B425E170}" sibTransId="{ABECCB52-3DAE-4A3B-9B3E-C0C76C93907C}"/>
    <dgm:cxn modelId="{DAE8135F-6AD7-4FB9-A736-2047A3C05396}" type="presOf" srcId="{DBEBDF59-DE37-4CBC-9708-59927CB70D42}" destId="{26232456-DC5E-4A1B-ACFE-CED94A12A287}" srcOrd="0" destOrd="0" presId="urn:microsoft.com/office/officeart/2005/8/layout/radial6"/>
    <dgm:cxn modelId="{E8662665-088D-4613-863E-F4B8E5F7089D}" srcId="{DBEBDF59-DE37-4CBC-9708-59927CB70D42}" destId="{326FE426-584C-4648-8C4B-2A05A897EEC6}" srcOrd="3" destOrd="0" parTransId="{CD99C8DA-DBFA-4025-A3E5-D80CC163087F}" sibTransId="{E026C7FF-F011-4A34-A309-566FA29D68A3}"/>
    <dgm:cxn modelId="{F507E076-610E-4AAF-9AB9-C741A2D9B4BA}" type="presOf" srcId="{A9992239-3446-466D-A02F-C9A6806459E0}" destId="{CA98BD6A-8768-4F28-81C0-E59B4ACC1756}" srcOrd="0" destOrd="0" presId="urn:microsoft.com/office/officeart/2005/8/layout/radial6"/>
    <dgm:cxn modelId="{BA228058-D17A-427D-9108-98E1974F2D3F}" type="presOf" srcId="{EC166A22-A8E0-40F7-9291-C5917FF90972}" destId="{C1926B71-A702-49C8-842E-30E7C6BA382F}" srcOrd="0" destOrd="0" presId="urn:microsoft.com/office/officeart/2005/8/layout/radial6"/>
    <dgm:cxn modelId="{5B27FA95-702B-4AF0-948C-18F8ABAFBB57}" srcId="{DBEBDF59-DE37-4CBC-9708-59927CB70D42}" destId="{2E59CE77-D2FC-46E3-8C4F-9267EF614333}" srcOrd="2" destOrd="0" parTransId="{DE40C65E-843E-4B99-9E1C-CA7E2DE9EB7E}" sibTransId="{3B3A4A55-A520-47CC-BEFB-00A3DFB316B1}"/>
    <dgm:cxn modelId="{F76416A7-2F12-4439-9EC8-95B24DED67C0}" type="presOf" srcId="{848D709A-E6EF-4AE4-B917-033B1B553FB3}" destId="{5917DE7C-5F97-43ED-8D9E-9251E7A8CB66}" srcOrd="0" destOrd="0" presId="urn:microsoft.com/office/officeart/2005/8/layout/radial6"/>
    <dgm:cxn modelId="{913C24B1-B392-4BE9-BCE8-A19836F0626B}" type="presOf" srcId="{B6FB4AFD-B03E-474A-A8C7-3755FDB4E673}" destId="{96EF0AA3-53F2-487A-A03F-03548A64F9FC}" srcOrd="0" destOrd="0" presId="urn:microsoft.com/office/officeart/2005/8/layout/radial6"/>
    <dgm:cxn modelId="{C0C83EB6-4368-48EB-B72E-DAF4432CD0CD}" type="presOf" srcId="{2E59CE77-D2FC-46E3-8C4F-9267EF614333}" destId="{563A7F9E-E675-437A-8E47-E682A5108472}" srcOrd="0" destOrd="0" presId="urn:microsoft.com/office/officeart/2005/8/layout/radial6"/>
    <dgm:cxn modelId="{E3A529CF-E1A7-4ECE-9404-A4EE9CF2C37D}" type="presOf" srcId="{4AF3362E-F9E2-403E-8B37-2258F974C2EB}" destId="{9F103C52-DAB9-4174-A765-DB9986E1EE8E}" srcOrd="0" destOrd="0" presId="urn:microsoft.com/office/officeart/2005/8/layout/radial6"/>
    <dgm:cxn modelId="{16EC38D8-231A-4927-85A5-94177FB0811F}" srcId="{DBEBDF59-DE37-4CBC-9708-59927CB70D42}" destId="{4AF3362E-F9E2-403E-8B37-2258F974C2EB}" srcOrd="5" destOrd="0" parTransId="{B6044D06-7D5A-4ED4-BA82-21246F97E8CE}" sibTransId="{04BA14CD-4A2D-4159-A63A-6C7F0258F67B}"/>
    <dgm:cxn modelId="{C3A7A2E7-1290-480F-B271-FC1DA9BCB435}" type="presOf" srcId="{326FE426-584C-4648-8C4B-2A05A897EEC6}" destId="{9943D9BF-A467-431E-A297-336D1ABB7AFC}" srcOrd="0" destOrd="0" presId="urn:microsoft.com/office/officeart/2005/8/layout/radial6"/>
    <dgm:cxn modelId="{3BB888E8-06B8-44D6-BCD1-62E498EEB641}" type="presOf" srcId="{04BA14CD-4A2D-4159-A63A-6C7F0258F67B}" destId="{215EF02C-2F8D-4CB1-AA46-93E0EB8DFE37}" srcOrd="0" destOrd="0" presId="urn:microsoft.com/office/officeart/2005/8/layout/radial6"/>
    <dgm:cxn modelId="{720B36C6-B7FA-4EFC-8E35-B0285E4ED3C7}" type="presParOf" srcId="{5DB83A81-ECB2-4E2E-95CF-B7C2C6974FFB}" destId="{26232456-DC5E-4A1B-ACFE-CED94A12A287}" srcOrd="0" destOrd="0" presId="urn:microsoft.com/office/officeart/2005/8/layout/radial6"/>
    <dgm:cxn modelId="{F42BCD6A-2C4D-4277-86E1-6C675C569B37}" type="presParOf" srcId="{5DB83A81-ECB2-4E2E-95CF-B7C2C6974FFB}" destId="{96EF0AA3-53F2-487A-A03F-03548A64F9FC}" srcOrd="1" destOrd="0" presId="urn:microsoft.com/office/officeart/2005/8/layout/radial6"/>
    <dgm:cxn modelId="{DB733CF1-209D-483E-BE27-C74B602937B2}" type="presParOf" srcId="{5DB83A81-ECB2-4E2E-95CF-B7C2C6974FFB}" destId="{E6587AC6-E461-4A10-B08D-A125F5CEED9B}" srcOrd="2" destOrd="0" presId="urn:microsoft.com/office/officeart/2005/8/layout/radial6"/>
    <dgm:cxn modelId="{F18197C3-2ECB-4893-9BED-C58766B74B64}" type="presParOf" srcId="{5DB83A81-ECB2-4E2E-95CF-B7C2C6974FFB}" destId="{5917DE7C-5F97-43ED-8D9E-9251E7A8CB66}" srcOrd="3" destOrd="0" presId="urn:microsoft.com/office/officeart/2005/8/layout/radial6"/>
    <dgm:cxn modelId="{755BBDC7-F5A9-4AB7-9050-7ECDF620B535}" type="presParOf" srcId="{5DB83A81-ECB2-4E2E-95CF-B7C2C6974FFB}" destId="{C1926B71-A702-49C8-842E-30E7C6BA382F}" srcOrd="4" destOrd="0" presId="urn:microsoft.com/office/officeart/2005/8/layout/radial6"/>
    <dgm:cxn modelId="{BB4F5E59-1978-4EC4-A1E1-F0E70DAE88F4}" type="presParOf" srcId="{5DB83A81-ECB2-4E2E-95CF-B7C2C6974FFB}" destId="{9F1A8CF9-F351-451F-A5C3-C663663488F4}" srcOrd="5" destOrd="0" presId="urn:microsoft.com/office/officeart/2005/8/layout/radial6"/>
    <dgm:cxn modelId="{DECA9751-ECAE-411A-8D28-D8ADA0B20AB8}" type="presParOf" srcId="{5DB83A81-ECB2-4E2E-95CF-B7C2C6974FFB}" destId="{559C6F1B-976F-47F8-9733-255219B66E04}" srcOrd="6" destOrd="0" presId="urn:microsoft.com/office/officeart/2005/8/layout/radial6"/>
    <dgm:cxn modelId="{902FFA2A-6B21-4C51-A3D3-A0174963A385}" type="presParOf" srcId="{5DB83A81-ECB2-4E2E-95CF-B7C2C6974FFB}" destId="{563A7F9E-E675-437A-8E47-E682A5108472}" srcOrd="7" destOrd="0" presId="urn:microsoft.com/office/officeart/2005/8/layout/radial6"/>
    <dgm:cxn modelId="{242D3651-264D-4222-9000-3C0E55B6AD99}" type="presParOf" srcId="{5DB83A81-ECB2-4E2E-95CF-B7C2C6974FFB}" destId="{DCFD21C0-E833-43C7-AEDD-B0D68438C229}" srcOrd="8" destOrd="0" presId="urn:microsoft.com/office/officeart/2005/8/layout/radial6"/>
    <dgm:cxn modelId="{4C29986D-F40A-41D5-8944-5DA3AE82B185}" type="presParOf" srcId="{5DB83A81-ECB2-4E2E-95CF-B7C2C6974FFB}" destId="{7325F430-4304-4FC1-B4FD-52EDC1422276}" srcOrd="9" destOrd="0" presId="urn:microsoft.com/office/officeart/2005/8/layout/radial6"/>
    <dgm:cxn modelId="{C892217F-3AF1-437B-B3A8-30E41C9D6EB8}" type="presParOf" srcId="{5DB83A81-ECB2-4E2E-95CF-B7C2C6974FFB}" destId="{9943D9BF-A467-431E-A297-336D1ABB7AFC}" srcOrd="10" destOrd="0" presId="urn:microsoft.com/office/officeart/2005/8/layout/radial6"/>
    <dgm:cxn modelId="{29E5E78F-5D98-49B5-B6E1-B77179E7367D}" type="presParOf" srcId="{5DB83A81-ECB2-4E2E-95CF-B7C2C6974FFB}" destId="{8097B9B9-53E8-4EC1-BEE3-8101A38A7E90}" srcOrd="11" destOrd="0" presId="urn:microsoft.com/office/officeart/2005/8/layout/radial6"/>
    <dgm:cxn modelId="{22BE88D4-CB28-413C-AD7A-D3ED2164AF88}" type="presParOf" srcId="{5DB83A81-ECB2-4E2E-95CF-B7C2C6974FFB}" destId="{770D9245-BEEF-48EA-99D4-CD156C85111F}" srcOrd="12" destOrd="0" presId="urn:microsoft.com/office/officeart/2005/8/layout/radial6"/>
    <dgm:cxn modelId="{F7CE98AF-8C20-4341-815D-F2455531B092}" type="presParOf" srcId="{5DB83A81-ECB2-4E2E-95CF-B7C2C6974FFB}" destId="{9671863C-323D-4B95-AA69-6D540A15904A}" srcOrd="13" destOrd="0" presId="urn:microsoft.com/office/officeart/2005/8/layout/radial6"/>
    <dgm:cxn modelId="{7B1E3550-9A56-473F-93F7-00E1D32BE191}" type="presParOf" srcId="{5DB83A81-ECB2-4E2E-95CF-B7C2C6974FFB}" destId="{BF0606D4-85F1-4022-824E-7DFD58B314AE}" srcOrd="14" destOrd="0" presId="urn:microsoft.com/office/officeart/2005/8/layout/radial6"/>
    <dgm:cxn modelId="{B884D40D-293A-48A6-B820-B79129BBF3BE}" type="presParOf" srcId="{5DB83A81-ECB2-4E2E-95CF-B7C2C6974FFB}" destId="{CA98BD6A-8768-4F28-81C0-E59B4ACC1756}" srcOrd="15" destOrd="0" presId="urn:microsoft.com/office/officeart/2005/8/layout/radial6"/>
    <dgm:cxn modelId="{01AE6012-5CE9-4E33-B954-FA3B18E5D3D4}" type="presParOf" srcId="{5DB83A81-ECB2-4E2E-95CF-B7C2C6974FFB}" destId="{9F103C52-DAB9-4174-A765-DB9986E1EE8E}" srcOrd="16" destOrd="0" presId="urn:microsoft.com/office/officeart/2005/8/layout/radial6"/>
    <dgm:cxn modelId="{6EB2C926-5F72-4178-932F-D349BE1E8807}" type="presParOf" srcId="{5DB83A81-ECB2-4E2E-95CF-B7C2C6974FFB}" destId="{99959DD4-5651-47AC-8277-2CF41202CB12}" srcOrd="17" destOrd="0" presId="urn:microsoft.com/office/officeart/2005/8/layout/radial6"/>
    <dgm:cxn modelId="{0D1A9E62-F9E4-46BC-ADD7-0A4E7EA07E84}" type="presParOf" srcId="{5DB83A81-ECB2-4E2E-95CF-B7C2C6974FFB}" destId="{215EF02C-2F8D-4CB1-AA46-93E0EB8DFE37}" srcOrd="18"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purl.oclc.org/ooxml/drawingml/diagram" xmlns:a="http://purl.oclc.org/ooxml/drawingml/main">
  <dgm:ptLst>
    <dgm:pt modelId="{4F9FED11-F675-42EB-B350-F6F052478B26}"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93BB5C56-AECF-41B0-8DD4-C0DDEF7546CD}">
      <dgm:prSet/>
      <dgm:spPr/>
      <dgm:t>
        <a:bodyPr/>
        <a:lstStyle/>
        <a:p>
          <a:pPr>
            <a:lnSpc>
              <a:spcPct val="100%"/>
            </a:lnSpc>
          </a:pPr>
          <a:r>
            <a:rPr lang="en-CA"/>
            <a:t>Physical</a:t>
          </a:r>
          <a:endParaRPr lang="en-US"/>
        </a:p>
      </dgm:t>
    </dgm:pt>
    <dgm:pt modelId="{1A4C647F-9F19-44E2-A2F3-61341DF14716}" type="parTrans" cxnId="{FCFBEDB0-4704-4168-8AE6-941B50B69C93}">
      <dgm:prSet/>
      <dgm:spPr/>
      <dgm:t>
        <a:bodyPr/>
        <a:lstStyle/>
        <a:p>
          <a:endParaRPr lang="en-US"/>
        </a:p>
      </dgm:t>
    </dgm:pt>
    <dgm:pt modelId="{127638D7-B78A-436B-8409-2A0B6DB5CF67}" type="sibTrans" cxnId="{FCFBEDB0-4704-4168-8AE6-941B50B69C93}">
      <dgm:prSet/>
      <dgm:spPr/>
      <dgm:t>
        <a:bodyPr/>
        <a:lstStyle/>
        <a:p>
          <a:endParaRPr lang="en-US"/>
        </a:p>
      </dgm:t>
    </dgm:pt>
    <dgm:pt modelId="{0ACADAE2-F30E-4988-9EEB-D2DB99888ECD}">
      <dgm:prSet/>
      <dgm:spPr/>
      <dgm:t>
        <a:bodyPr/>
        <a:lstStyle/>
        <a:p>
          <a:pPr>
            <a:lnSpc>
              <a:spcPct val="100%"/>
            </a:lnSpc>
          </a:pPr>
          <a:r>
            <a:rPr lang="en-CA"/>
            <a:t>Emotional</a:t>
          </a:r>
          <a:endParaRPr lang="en-US"/>
        </a:p>
      </dgm:t>
    </dgm:pt>
    <dgm:pt modelId="{54C3253F-D61E-4804-934C-48DC92578A9B}" type="parTrans" cxnId="{ECE437E0-D78B-4BAB-AECD-2D9F79CF537F}">
      <dgm:prSet/>
      <dgm:spPr/>
      <dgm:t>
        <a:bodyPr/>
        <a:lstStyle/>
        <a:p>
          <a:endParaRPr lang="en-US"/>
        </a:p>
      </dgm:t>
    </dgm:pt>
    <dgm:pt modelId="{4D09ADD6-E9DD-41F1-B133-AE80AFDD9756}" type="sibTrans" cxnId="{ECE437E0-D78B-4BAB-AECD-2D9F79CF537F}">
      <dgm:prSet/>
      <dgm:spPr/>
      <dgm:t>
        <a:bodyPr/>
        <a:lstStyle/>
        <a:p>
          <a:endParaRPr lang="en-US"/>
        </a:p>
      </dgm:t>
    </dgm:pt>
    <dgm:pt modelId="{FDC8B958-510D-4F0A-8AAA-8431F2F2D5D7}">
      <dgm:prSet/>
      <dgm:spPr/>
      <dgm:t>
        <a:bodyPr/>
        <a:lstStyle/>
        <a:p>
          <a:pPr>
            <a:lnSpc>
              <a:spcPct val="100%"/>
            </a:lnSpc>
          </a:pPr>
          <a:r>
            <a:rPr lang="en-CA"/>
            <a:t>Mental</a:t>
          </a:r>
          <a:endParaRPr lang="en-US"/>
        </a:p>
      </dgm:t>
    </dgm:pt>
    <dgm:pt modelId="{E0691FA2-8AE6-4E37-8514-813564EA00EC}" type="parTrans" cxnId="{925586C4-CA4B-4AE6-991F-555BF5C6790F}">
      <dgm:prSet/>
      <dgm:spPr/>
      <dgm:t>
        <a:bodyPr/>
        <a:lstStyle/>
        <a:p>
          <a:endParaRPr lang="en-US"/>
        </a:p>
      </dgm:t>
    </dgm:pt>
    <dgm:pt modelId="{8CBB4BD7-A2DD-4F83-B413-014F4FB72D4C}" type="sibTrans" cxnId="{925586C4-CA4B-4AE6-991F-555BF5C6790F}">
      <dgm:prSet/>
      <dgm:spPr/>
      <dgm:t>
        <a:bodyPr/>
        <a:lstStyle/>
        <a:p>
          <a:endParaRPr lang="en-US"/>
        </a:p>
      </dgm:t>
    </dgm:pt>
    <dgm:pt modelId="{88E0891C-582D-4762-B31F-B1071D85320E}" type="pres">
      <dgm:prSet presAssocID="{4F9FED11-F675-42EB-B350-F6F052478B26}" presName="root" presStyleCnt="0">
        <dgm:presLayoutVars>
          <dgm:dir/>
          <dgm:resizeHandles val="exact"/>
        </dgm:presLayoutVars>
      </dgm:prSet>
      <dgm:spPr/>
    </dgm:pt>
    <dgm:pt modelId="{65FA2218-8EFB-42DB-A39B-611EB3D3BDC9}" type="pres">
      <dgm:prSet presAssocID="{93BB5C56-AECF-41B0-8DD4-C0DDEF7546CD}" presName="compNode" presStyleCnt="0"/>
      <dgm:spPr/>
    </dgm:pt>
    <dgm:pt modelId="{FF0B1F6C-EC25-4610-9400-A32524FC093B}" type="pres">
      <dgm:prSet presAssocID="{93BB5C56-AECF-41B0-8DD4-C0DDEF7546CD}" presName="bgRect" presStyleLbl="bgShp" presStyleIdx="0" presStyleCnt="3"/>
      <dgm:spPr/>
    </dgm:pt>
    <dgm:pt modelId="{5A82F1CE-FC39-4C09-9C70-707ED517FFB4}" type="pres">
      <dgm:prSet presAssocID="{93BB5C56-AECF-41B0-8DD4-C0DDEF7546CD}" presName="iconRect" presStyleLbl="node1" presStyleIdx="0" presStyleCnt="3"/>
      <dgm:spPr>
        <a:blipFill>
          <a:blip xmlns:r="http://purl.oclc.org/ooxml/officeDocument/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ody Builder"/>
        </a:ext>
      </dgm:extLst>
    </dgm:pt>
    <dgm:pt modelId="{F52A033D-96DF-4830-8161-9EB81F3ABB25}" type="pres">
      <dgm:prSet presAssocID="{93BB5C56-AECF-41B0-8DD4-C0DDEF7546CD}" presName="spaceRect" presStyleCnt="0"/>
      <dgm:spPr/>
    </dgm:pt>
    <dgm:pt modelId="{646AA18A-2286-4E27-A285-2A99DEA98806}" type="pres">
      <dgm:prSet presAssocID="{93BB5C56-AECF-41B0-8DD4-C0DDEF7546CD}" presName="parTx" presStyleLbl="revTx" presStyleIdx="0" presStyleCnt="3">
        <dgm:presLayoutVars>
          <dgm:chMax val="0"/>
          <dgm:chPref val="0"/>
        </dgm:presLayoutVars>
      </dgm:prSet>
      <dgm:spPr/>
    </dgm:pt>
    <dgm:pt modelId="{820335CA-B555-4784-818F-764B0DC0A200}" type="pres">
      <dgm:prSet presAssocID="{127638D7-B78A-436B-8409-2A0B6DB5CF67}" presName="sibTrans" presStyleCnt="0"/>
      <dgm:spPr/>
    </dgm:pt>
    <dgm:pt modelId="{5C515CF4-8A17-45B7-BD0C-FAEC4A343E98}" type="pres">
      <dgm:prSet presAssocID="{0ACADAE2-F30E-4988-9EEB-D2DB99888ECD}" presName="compNode" presStyleCnt="0"/>
      <dgm:spPr/>
    </dgm:pt>
    <dgm:pt modelId="{678CEF68-A952-46C4-BFD5-ED9BC564A509}" type="pres">
      <dgm:prSet presAssocID="{0ACADAE2-F30E-4988-9EEB-D2DB99888ECD}" presName="bgRect" presStyleLbl="bgShp" presStyleIdx="1" presStyleCnt="3"/>
      <dgm:spPr/>
    </dgm:pt>
    <dgm:pt modelId="{93BD5B63-7DC4-4745-BCD0-83E62330CC64}" type="pres">
      <dgm:prSet presAssocID="{0ACADAE2-F30E-4988-9EEB-D2DB99888ECD}" presName="iconRect" presStyleLbl="node1" presStyleIdx="1" presStyleCnt="3"/>
      <dgm:spPr>
        <a:blipFill>
          <a:blip xmlns:r="http://purl.oclc.org/ooxml/officeDocument/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rt"/>
        </a:ext>
      </dgm:extLst>
    </dgm:pt>
    <dgm:pt modelId="{B4E20317-AB67-48B7-ADB1-D30532390B66}" type="pres">
      <dgm:prSet presAssocID="{0ACADAE2-F30E-4988-9EEB-D2DB99888ECD}" presName="spaceRect" presStyleCnt="0"/>
      <dgm:spPr/>
    </dgm:pt>
    <dgm:pt modelId="{7E654AF2-D3B6-4751-A7EB-DF4CF1AB8E06}" type="pres">
      <dgm:prSet presAssocID="{0ACADAE2-F30E-4988-9EEB-D2DB99888ECD}" presName="parTx" presStyleLbl="revTx" presStyleIdx="1" presStyleCnt="3">
        <dgm:presLayoutVars>
          <dgm:chMax val="0"/>
          <dgm:chPref val="0"/>
        </dgm:presLayoutVars>
      </dgm:prSet>
      <dgm:spPr/>
    </dgm:pt>
    <dgm:pt modelId="{63C96D5D-E325-471E-AB5F-3B337FD8F8E2}" type="pres">
      <dgm:prSet presAssocID="{4D09ADD6-E9DD-41F1-B133-AE80AFDD9756}" presName="sibTrans" presStyleCnt="0"/>
      <dgm:spPr/>
    </dgm:pt>
    <dgm:pt modelId="{5C7C0002-D032-45E0-AFEF-E2DB03DDD927}" type="pres">
      <dgm:prSet presAssocID="{FDC8B958-510D-4F0A-8AAA-8431F2F2D5D7}" presName="compNode" presStyleCnt="0"/>
      <dgm:spPr/>
    </dgm:pt>
    <dgm:pt modelId="{8C26E78A-D260-43FE-92FD-EB7331D4A2CE}" type="pres">
      <dgm:prSet presAssocID="{FDC8B958-510D-4F0A-8AAA-8431F2F2D5D7}" presName="bgRect" presStyleLbl="bgShp" presStyleIdx="2" presStyleCnt="3"/>
      <dgm:spPr/>
    </dgm:pt>
    <dgm:pt modelId="{E2C1C250-C5AA-4C07-8151-39C92BD0F49B}" type="pres">
      <dgm:prSet presAssocID="{FDC8B958-510D-4F0A-8AAA-8431F2F2D5D7}" presName="iconRect" presStyleLbl="node1" presStyleIdx="2" presStyleCnt="3"/>
      <dgm:spPr>
        <a:blipFill>
          <a:blip xmlns:r="http://purl.oclc.org/ooxml/officeDocument/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rain in head"/>
        </a:ext>
      </dgm:extLst>
    </dgm:pt>
    <dgm:pt modelId="{591CFAD4-6692-422F-B0AA-4F8B872B26E4}" type="pres">
      <dgm:prSet presAssocID="{FDC8B958-510D-4F0A-8AAA-8431F2F2D5D7}" presName="spaceRect" presStyleCnt="0"/>
      <dgm:spPr/>
    </dgm:pt>
    <dgm:pt modelId="{1EA4D0DD-425A-4F51-9CAB-9ED26A550C09}" type="pres">
      <dgm:prSet presAssocID="{FDC8B958-510D-4F0A-8AAA-8431F2F2D5D7}" presName="parTx" presStyleLbl="revTx" presStyleIdx="2" presStyleCnt="3">
        <dgm:presLayoutVars>
          <dgm:chMax val="0"/>
          <dgm:chPref val="0"/>
        </dgm:presLayoutVars>
      </dgm:prSet>
      <dgm:spPr/>
    </dgm:pt>
  </dgm:ptLst>
  <dgm:cxnLst>
    <dgm:cxn modelId="{80BA8324-F83D-4AFF-B093-0C8EB0F28B16}" type="presOf" srcId="{93BB5C56-AECF-41B0-8DD4-C0DDEF7546CD}" destId="{646AA18A-2286-4E27-A285-2A99DEA98806}" srcOrd="0" destOrd="0" presId="urn:microsoft.com/office/officeart/2018/2/layout/IconVerticalSolidList"/>
    <dgm:cxn modelId="{5040CE84-3C28-4ED4-AD7B-A80947267820}" type="presOf" srcId="{4F9FED11-F675-42EB-B350-F6F052478B26}" destId="{88E0891C-582D-4762-B31F-B1071D85320E}" srcOrd="0" destOrd="0" presId="urn:microsoft.com/office/officeart/2018/2/layout/IconVerticalSolidList"/>
    <dgm:cxn modelId="{F55087AC-D653-4F9E-9703-EB42B2B123D6}" type="presOf" srcId="{0ACADAE2-F30E-4988-9EEB-D2DB99888ECD}" destId="{7E654AF2-D3B6-4751-A7EB-DF4CF1AB8E06}" srcOrd="0" destOrd="0" presId="urn:microsoft.com/office/officeart/2018/2/layout/IconVerticalSolidList"/>
    <dgm:cxn modelId="{FCFBEDB0-4704-4168-8AE6-941B50B69C93}" srcId="{4F9FED11-F675-42EB-B350-F6F052478B26}" destId="{93BB5C56-AECF-41B0-8DD4-C0DDEF7546CD}" srcOrd="0" destOrd="0" parTransId="{1A4C647F-9F19-44E2-A2F3-61341DF14716}" sibTransId="{127638D7-B78A-436B-8409-2A0B6DB5CF67}"/>
    <dgm:cxn modelId="{925586C4-CA4B-4AE6-991F-555BF5C6790F}" srcId="{4F9FED11-F675-42EB-B350-F6F052478B26}" destId="{FDC8B958-510D-4F0A-8AAA-8431F2F2D5D7}" srcOrd="2" destOrd="0" parTransId="{E0691FA2-8AE6-4E37-8514-813564EA00EC}" sibTransId="{8CBB4BD7-A2DD-4F83-B413-014F4FB72D4C}"/>
    <dgm:cxn modelId="{4E4190C9-888B-466D-8BCD-B11225269383}" type="presOf" srcId="{FDC8B958-510D-4F0A-8AAA-8431F2F2D5D7}" destId="{1EA4D0DD-425A-4F51-9CAB-9ED26A550C09}" srcOrd="0" destOrd="0" presId="urn:microsoft.com/office/officeart/2018/2/layout/IconVerticalSolidList"/>
    <dgm:cxn modelId="{ECE437E0-D78B-4BAB-AECD-2D9F79CF537F}" srcId="{4F9FED11-F675-42EB-B350-F6F052478B26}" destId="{0ACADAE2-F30E-4988-9EEB-D2DB99888ECD}" srcOrd="1" destOrd="0" parTransId="{54C3253F-D61E-4804-934C-48DC92578A9B}" sibTransId="{4D09ADD6-E9DD-41F1-B133-AE80AFDD9756}"/>
    <dgm:cxn modelId="{09F85768-4898-4C79-B611-01AC2D3974C6}" type="presParOf" srcId="{88E0891C-582D-4762-B31F-B1071D85320E}" destId="{65FA2218-8EFB-42DB-A39B-611EB3D3BDC9}" srcOrd="0" destOrd="0" presId="urn:microsoft.com/office/officeart/2018/2/layout/IconVerticalSolidList"/>
    <dgm:cxn modelId="{4E18BAAE-B977-4444-9F74-28C8DE1540B8}" type="presParOf" srcId="{65FA2218-8EFB-42DB-A39B-611EB3D3BDC9}" destId="{FF0B1F6C-EC25-4610-9400-A32524FC093B}" srcOrd="0" destOrd="0" presId="urn:microsoft.com/office/officeart/2018/2/layout/IconVerticalSolidList"/>
    <dgm:cxn modelId="{C93C7B3A-373A-4C4C-A31E-3F7B26B468B4}" type="presParOf" srcId="{65FA2218-8EFB-42DB-A39B-611EB3D3BDC9}" destId="{5A82F1CE-FC39-4C09-9C70-707ED517FFB4}" srcOrd="1" destOrd="0" presId="urn:microsoft.com/office/officeart/2018/2/layout/IconVerticalSolidList"/>
    <dgm:cxn modelId="{EDC4DA17-314B-4181-A18F-F7E81D9FD3AC}" type="presParOf" srcId="{65FA2218-8EFB-42DB-A39B-611EB3D3BDC9}" destId="{F52A033D-96DF-4830-8161-9EB81F3ABB25}" srcOrd="2" destOrd="0" presId="urn:microsoft.com/office/officeart/2018/2/layout/IconVerticalSolidList"/>
    <dgm:cxn modelId="{B077976E-6A23-400D-AD31-E1BEFBD0D5CA}" type="presParOf" srcId="{65FA2218-8EFB-42DB-A39B-611EB3D3BDC9}" destId="{646AA18A-2286-4E27-A285-2A99DEA98806}" srcOrd="3" destOrd="0" presId="urn:microsoft.com/office/officeart/2018/2/layout/IconVerticalSolidList"/>
    <dgm:cxn modelId="{0417C972-B3BC-47CD-BC67-4FE91D74EB1C}" type="presParOf" srcId="{88E0891C-582D-4762-B31F-B1071D85320E}" destId="{820335CA-B555-4784-818F-764B0DC0A200}" srcOrd="1" destOrd="0" presId="urn:microsoft.com/office/officeart/2018/2/layout/IconVerticalSolidList"/>
    <dgm:cxn modelId="{61804899-A275-41C3-BFC1-8912D44168F2}" type="presParOf" srcId="{88E0891C-582D-4762-B31F-B1071D85320E}" destId="{5C515CF4-8A17-45B7-BD0C-FAEC4A343E98}" srcOrd="2" destOrd="0" presId="urn:microsoft.com/office/officeart/2018/2/layout/IconVerticalSolidList"/>
    <dgm:cxn modelId="{F2EC8201-F053-4F27-85EA-6E4DB027F8A3}" type="presParOf" srcId="{5C515CF4-8A17-45B7-BD0C-FAEC4A343E98}" destId="{678CEF68-A952-46C4-BFD5-ED9BC564A509}" srcOrd="0" destOrd="0" presId="urn:microsoft.com/office/officeart/2018/2/layout/IconVerticalSolidList"/>
    <dgm:cxn modelId="{9D37B2A8-B001-4E66-8587-ECAB623A5FB8}" type="presParOf" srcId="{5C515CF4-8A17-45B7-BD0C-FAEC4A343E98}" destId="{93BD5B63-7DC4-4745-BCD0-83E62330CC64}" srcOrd="1" destOrd="0" presId="urn:microsoft.com/office/officeart/2018/2/layout/IconVerticalSolidList"/>
    <dgm:cxn modelId="{CDC98BCF-84F6-42CF-96D2-20F60BB40137}" type="presParOf" srcId="{5C515CF4-8A17-45B7-BD0C-FAEC4A343E98}" destId="{B4E20317-AB67-48B7-ADB1-D30532390B66}" srcOrd="2" destOrd="0" presId="urn:microsoft.com/office/officeart/2018/2/layout/IconVerticalSolidList"/>
    <dgm:cxn modelId="{A6AA152C-94B7-4567-B23B-E5D00BEC0179}" type="presParOf" srcId="{5C515CF4-8A17-45B7-BD0C-FAEC4A343E98}" destId="{7E654AF2-D3B6-4751-A7EB-DF4CF1AB8E06}" srcOrd="3" destOrd="0" presId="urn:microsoft.com/office/officeart/2018/2/layout/IconVerticalSolidList"/>
    <dgm:cxn modelId="{5BF2E49A-9914-491D-BD19-4A22016E6770}" type="presParOf" srcId="{88E0891C-582D-4762-B31F-B1071D85320E}" destId="{63C96D5D-E325-471E-AB5F-3B337FD8F8E2}" srcOrd="3" destOrd="0" presId="urn:microsoft.com/office/officeart/2018/2/layout/IconVerticalSolidList"/>
    <dgm:cxn modelId="{C299683A-F03B-4223-88C6-BB9A2219C000}" type="presParOf" srcId="{88E0891C-582D-4762-B31F-B1071D85320E}" destId="{5C7C0002-D032-45E0-AFEF-E2DB03DDD927}" srcOrd="4" destOrd="0" presId="urn:microsoft.com/office/officeart/2018/2/layout/IconVerticalSolidList"/>
    <dgm:cxn modelId="{433F2EFC-FA8C-4F07-A617-61B70B873FC4}" type="presParOf" srcId="{5C7C0002-D032-45E0-AFEF-E2DB03DDD927}" destId="{8C26E78A-D260-43FE-92FD-EB7331D4A2CE}" srcOrd="0" destOrd="0" presId="urn:microsoft.com/office/officeart/2018/2/layout/IconVerticalSolidList"/>
    <dgm:cxn modelId="{7EDE2B00-6E78-4EEE-A124-3DBE5D2EB4DE}" type="presParOf" srcId="{5C7C0002-D032-45E0-AFEF-E2DB03DDD927}" destId="{E2C1C250-C5AA-4C07-8151-39C92BD0F49B}" srcOrd="1" destOrd="0" presId="urn:microsoft.com/office/officeart/2018/2/layout/IconVerticalSolidList"/>
    <dgm:cxn modelId="{54027B67-F797-4A44-A496-513720EA9A26}" type="presParOf" srcId="{5C7C0002-D032-45E0-AFEF-E2DB03DDD927}" destId="{591CFAD4-6692-422F-B0AA-4F8B872B26E4}" srcOrd="2" destOrd="0" presId="urn:microsoft.com/office/officeart/2018/2/layout/IconVerticalSolidList"/>
    <dgm:cxn modelId="{CF092F6F-99F3-4ECE-8061-F3518F98A7DE}" type="presParOf" srcId="{5C7C0002-D032-45E0-AFEF-E2DB03DDD927}" destId="{1EA4D0DD-425A-4F51-9CAB-9ED26A550C09}"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purl.oclc.org/ooxml/drawingml/diagram" xmlns:dsp="http://schemas.microsoft.com/office/drawing/2008/diagram" xmlns:a="http://purl.oclc.org/ooxml/drawingml/main">
  <dsp:spTree>
    <dsp:nvGrpSpPr>
      <dsp:cNvPr id="0" name=""/>
      <dsp:cNvGrpSpPr/>
    </dsp:nvGrpSpPr>
    <dsp:grpSpPr/>
    <dsp:sp modelId="{215EF02C-2F8D-4CB1-AA46-93E0EB8DFE37}">
      <dsp:nvSpPr>
        <dsp:cNvPr id="0" name=""/>
        <dsp:cNvSpPr/>
      </dsp:nvSpPr>
      <dsp:spPr>
        <a:xfrm>
          <a:off x="2615086" y="664257"/>
          <a:ext cx="4537547" cy="4537547"/>
        </a:xfrm>
        <a:prstGeom prst="blockArc">
          <a:avLst>
            <a:gd name="adj1" fmla="val 12600000"/>
            <a:gd name="adj2" fmla="val 16200000"/>
            <a:gd name="adj3" fmla="val 4529"/>
          </a:avLst>
        </a:prstGeom>
        <a:solidFill>
          <a:schemeClr val="accent1">
            <a:tint val="6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A98BD6A-8768-4F28-81C0-E59B4ACC1756}">
      <dsp:nvSpPr>
        <dsp:cNvPr id="0" name=""/>
        <dsp:cNvSpPr/>
      </dsp:nvSpPr>
      <dsp:spPr>
        <a:xfrm>
          <a:off x="2615086" y="664257"/>
          <a:ext cx="4537547" cy="4537547"/>
        </a:xfrm>
        <a:prstGeom prst="blockArc">
          <a:avLst>
            <a:gd name="adj1" fmla="val 9000000"/>
            <a:gd name="adj2" fmla="val 12600000"/>
            <a:gd name="adj3" fmla="val 4529"/>
          </a:avLst>
        </a:prstGeom>
        <a:solidFill>
          <a:schemeClr val="accent1">
            <a:tint val="6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70D9245-BEEF-48EA-99D4-CD156C85111F}">
      <dsp:nvSpPr>
        <dsp:cNvPr id="0" name=""/>
        <dsp:cNvSpPr/>
      </dsp:nvSpPr>
      <dsp:spPr>
        <a:xfrm>
          <a:off x="2615086" y="664257"/>
          <a:ext cx="4537547" cy="4537547"/>
        </a:xfrm>
        <a:prstGeom prst="blockArc">
          <a:avLst>
            <a:gd name="adj1" fmla="val 5400000"/>
            <a:gd name="adj2" fmla="val 9000000"/>
            <a:gd name="adj3" fmla="val 4529"/>
          </a:avLst>
        </a:prstGeom>
        <a:solidFill>
          <a:schemeClr val="accent1">
            <a:tint val="6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325F430-4304-4FC1-B4FD-52EDC1422276}">
      <dsp:nvSpPr>
        <dsp:cNvPr id="0" name=""/>
        <dsp:cNvSpPr/>
      </dsp:nvSpPr>
      <dsp:spPr>
        <a:xfrm>
          <a:off x="2615086" y="664257"/>
          <a:ext cx="4537547" cy="4537547"/>
        </a:xfrm>
        <a:prstGeom prst="blockArc">
          <a:avLst>
            <a:gd name="adj1" fmla="val 1800000"/>
            <a:gd name="adj2" fmla="val 5400000"/>
            <a:gd name="adj3" fmla="val 4529"/>
          </a:avLst>
        </a:prstGeom>
        <a:solidFill>
          <a:schemeClr val="accent1">
            <a:tint val="6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59C6F1B-976F-47F8-9733-255219B66E04}">
      <dsp:nvSpPr>
        <dsp:cNvPr id="0" name=""/>
        <dsp:cNvSpPr/>
      </dsp:nvSpPr>
      <dsp:spPr>
        <a:xfrm>
          <a:off x="2615086" y="664257"/>
          <a:ext cx="4537547" cy="4537547"/>
        </a:xfrm>
        <a:prstGeom prst="blockArc">
          <a:avLst>
            <a:gd name="adj1" fmla="val 19800000"/>
            <a:gd name="adj2" fmla="val 1800000"/>
            <a:gd name="adj3" fmla="val 4529"/>
          </a:avLst>
        </a:prstGeom>
        <a:solidFill>
          <a:schemeClr val="accent1">
            <a:tint val="6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917DE7C-5F97-43ED-8D9E-9251E7A8CB66}">
      <dsp:nvSpPr>
        <dsp:cNvPr id="0" name=""/>
        <dsp:cNvSpPr/>
      </dsp:nvSpPr>
      <dsp:spPr>
        <a:xfrm>
          <a:off x="2615086" y="664257"/>
          <a:ext cx="4537547" cy="4537547"/>
        </a:xfrm>
        <a:prstGeom prst="blockArc">
          <a:avLst>
            <a:gd name="adj1" fmla="val 16200000"/>
            <a:gd name="adj2" fmla="val 19800000"/>
            <a:gd name="adj3" fmla="val 4529"/>
          </a:avLst>
        </a:prstGeom>
        <a:solidFill>
          <a:schemeClr val="accent1">
            <a:tint val="6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6232456-DC5E-4A1B-ACFE-CED94A12A287}">
      <dsp:nvSpPr>
        <dsp:cNvPr id="0" name=""/>
        <dsp:cNvSpPr/>
      </dsp:nvSpPr>
      <dsp:spPr>
        <a:xfrm>
          <a:off x="3864401" y="1913573"/>
          <a:ext cx="2038916" cy="203891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
            </a:lnSpc>
            <a:spcBef>
              <a:spcPct val="0%"/>
            </a:spcBef>
            <a:spcAft>
              <a:spcPct val="35%"/>
            </a:spcAft>
            <a:buNone/>
          </a:pPr>
          <a:r>
            <a:rPr lang="en-CA" sz="1600" b="1" kern="1200" dirty="0"/>
            <a:t>Bridging to Resilience</a:t>
          </a:r>
        </a:p>
        <a:p>
          <a:pPr marL="0" lvl="0" indent="0" algn="ctr" defTabSz="711200">
            <a:lnSpc>
              <a:spcPct val="90%"/>
            </a:lnSpc>
            <a:spcBef>
              <a:spcPct val="0%"/>
            </a:spcBef>
            <a:spcAft>
              <a:spcPct val="35%"/>
            </a:spcAft>
            <a:buNone/>
          </a:pPr>
          <a:r>
            <a:rPr lang="en-CA" sz="1600" b="1" kern="1200" dirty="0"/>
            <a:t>FOUNDATION </a:t>
          </a:r>
        </a:p>
      </dsp:txBody>
      <dsp:txXfrm>
        <a:off x="4162993" y="2212165"/>
        <a:ext cx="1441732" cy="1441732"/>
      </dsp:txXfrm>
    </dsp:sp>
    <dsp:sp modelId="{96EF0AA3-53F2-487A-A03F-03548A64F9FC}">
      <dsp:nvSpPr>
        <dsp:cNvPr id="0" name=""/>
        <dsp:cNvSpPr/>
      </dsp:nvSpPr>
      <dsp:spPr>
        <a:xfrm>
          <a:off x="4170239" y="2017"/>
          <a:ext cx="1427241" cy="142724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
            </a:lnSpc>
            <a:spcBef>
              <a:spcPct val="0%"/>
            </a:spcBef>
            <a:spcAft>
              <a:spcPct val="35%"/>
            </a:spcAft>
            <a:buNone/>
          </a:pPr>
          <a:r>
            <a:rPr lang="en-CA" sz="1400" b="1" kern="1200" dirty="0"/>
            <a:t>Perspective</a:t>
          </a:r>
        </a:p>
      </dsp:txBody>
      <dsp:txXfrm>
        <a:off x="4379254" y="211032"/>
        <a:ext cx="1009211" cy="1009211"/>
      </dsp:txXfrm>
    </dsp:sp>
    <dsp:sp modelId="{C1926B71-A702-49C8-842E-30E7C6BA382F}">
      <dsp:nvSpPr>
        <dsp:cNvPr id="0" name=""/>
        <dsp:cNvSpPr/>
      </dsp:nvSpPr>
      <dsp:spPr>
        <a:xfrm>
          <a:off x="6090558" y="1110714"/>
          <a:ext cx="1427241" cy="142724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
            </a:lnSpc>
            <a:spcBef>
              <a:spcPct val="0%"/>
            </a:spcBef>
            <a:spcAft>
              <a:spcPct val="35%"/>
            </a:spcAft>
            <a:buNone/>
          </a:pPr>
          <a:r>
            <a:rPr lang="en-CA" sz="1400" b="1" kern="1200" dirty="0"/>
            <a:t>Dual Awareness</a:t>
          </a:r>
        </a:p>
      </dsp:txBody>
      <dsp:txXfrm>
        <a:off x="6299573" y="1319729"/>
        <a:ext cx="1009211" cy="1009211"/>
      </dsp:txXfrm>
    </dsp:sp>
    <dsp:sp modelId="{563A7F9E-E675-437A-8E47-E682A5108472}">
      <dsp:nvSpPr>
        <dsp:cNvPr id="0" name=""/>
        <dsp:cNvSpPr/>
      </dsp:nvSpPr>
      <dsp:spPr>
        <a:xfrm>
          <a:off x="6090558" y="3328107"/>
          <a:ext cx="1427241" cy="142724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
            </a:lnSpc>
            <a:spcBef>
              <a:spcPct val="0%"/>
            </a:spcBef>
            <a:spcAft>
              <a:spcPct val="35%"/>
            </a:spcAft>
            <a:buNone/>
          </a:pPr>
          <a:r>
            <a:rPr lang="en-CA" sz="1400" b="1" kern="1200" dirty="0"/>
            <a:t>Emotional Regulation</a:t>
          </a:r>
        </a:p>
      </dsp:txBody>
      <dsp:txXfrm>
        <a:off x="6299573" y="3537122"/>
        <a:ext cx="1009211" cy="1009211"/>
      </dsp:txXfrm>
    </dsp:sp>
    <dsp:sp modelId="{9943D9BF-A467-431E-A297-336D1ABB7AFC}">
      <dsp:nvSpPr>
        <dsp:cNvPr id="0" name=""/>
        <dsp:cNvSpPr/>
      </dsp:nvSpPr>
      <dsp:spPr>
        <a:xfrm>
          <a:off x="4170239" y="4436804"/>
          <a:ext cx="1427241" cy="142724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
            </a:lnSpc>
            <a:spcBef>
              <a:spcPct val="0%"/>
            </a:spcBef>
            <a:spcAft>
              <a:spcPct val="35%"/>
            </a:spcAft>
            <a:buNone/>
          </a:pPr>
          <a:r>
            <a:rPr lang="en-CA" sz="1400" b="1" kern="1200" dirty="0"/>
            <a:t>Whole Self Versus Parts</a:t>
          </a:r>
        </a:p>
      </dsp:txBody>
      <dsp:txXfrm>
        <a:off x="4379254" y="4645819"/>
        <a:ext cx="1009211" cy="1009211"/>
      </dsp:txXfrm>
    </dsp:sp>
    <dsp:sp modelId="{9671863C-323D-4B95-AA69-6D540A15904A}">
      <dsp:nvSpPr>
        <dsp:cNvPr id="0" name=""/>
        <dsp:cNvSpPr/>
      </dsp:nvSpPr>
      <dsp:spPr>
        <a:xfrm>
          <a:off x="2249920" y="3328107"/>
          <a:ext cx="1427241" cy="142724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
            </a:lnSpc>
            <a:spcBef>
              <a:spcPct val="0%"/>
            </a:spcBef>
            <a:spcAft>
              <a:spcPct val="35%"/>
            </a:spcAft>
            <a:buNone/>
          </a:pPr>
          <a:r>
            <a:rPr lang="en-CA" sz="1400" b="1" kern="1200" dirty="0"/>
            <a:t>Resourcing</a:t>
          </a:r>
        </a:p>
      </dsp:txBody>
      <dsp:txXfrm>
        <a:off x="2458935" y="3537122"/>
        <a:ext cx="1009211" cy="1009211"/>
      </dsp:txXfrm>
    </dsp:sp>
    <dsp:sp modelId="{9F103C52-DAB9-4174-A765-DB9986E1EE8E}">
      <dsp:nvSpPr>
        <dsp:cNvPr id="0" name=""/>
        <dsp:cNvSpPr/>
      </dsp:nvSpPr>
      <dsp:spPr>
        <a:xfrm>
          <a:off x="2249920" y="1110714"/>
          <a:ext cx="1427241" cy="142724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
            </a:lnSpc>
            <a:spcBef>
              <a:spcPct val="0%"/>
            </a:spcBef>
            <a:spcAft>
              <a:spcPct val="35%"/>
            </a:spcAft>
            <a:buNone/>
          </a:pPr>
          <a:r>
            <a:rPr lang="en-CA" sz="1400" b="1" kern="1200" dirty="0"/>
            <a:t>Values</a:t>
          </a:r>
        </a:p>
      </dsp:txBody>
      <dsp:txXfrm>
        <a:off x="2458935" y="1319729"/>
        <a:ext cx="1009211" cy="1009211"/>
      </dsp:txXfrm>
    </dsp:sp>
  </dsp:spTree>
</dsp:drawing>
</file>

<file path=ppt/diagrams/drawing2.xml><?xml version="1.0" encoding="utf-8"?>
<dsp:drawing xmlns:dgm="http://purl.oclc.org/ooxml/drawingml/diagram" xmlns:dsp="http://schemas.microsoft.com/office/drawing/2008/diagram" xmlns:a="http://purl.oclc.org/ooxml/drawingml/main">
  <dsp:spTree>
    <dsp:nvGrpSpPr>
      <dsp:cNvPr id="0" name=""/>
      <dsp:cNvGrpSpPr/>
    </dsp:nvGrpSpPr>
    <dsp:grpSpPr/>
    <dsp:sp modelId="{FF0B1F6C-EC25-4610-9400-A32524FC093B}">
      <dsp:nvSpPr>
        <dsp:cNvPr id="0" name=""/>
        <dsp:cNvSpPr/>
      </dsp:nvSpPr>
      <dsp:spPr>
        <a:xfrm>
          <a:off x="0" y="725"/>
          <a:ext cx="7240146" cy="1697756"/>
        </a:xfrm>
        <a:prstGeom prst="roundRect">
          <a:avLst>
            <a:gd name="adj" fmla="val 10000"/>
          </a:avLst>
        </a:prstGeom>
        <a:solidFill>
          <a:schemeClr val="bg1">
            <a:lumMod val="9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A82F1CE-FC39-4C09-9C70-707ED517FFB4}">
      <dsp:nvSpPr>
        <dsp:cNvPr id="0" name=""/>
        <dsp:cNvSpPr/>
      </dsp:nvSpPr>
      <dsp:spPr>
        <a:xfrm>
          <a:off x="513571" y="382720"/>
          <a:ext cx="933766" cy="933766"/>
        </a:xfrm>
        <a:prstGeom prst="rect">
          <a:avLst/>
        </a:prstGeom>
        <a:blipFill>
          <a:blip xmlns:r="http://purl.oclc.org/ooxml/officeDocument/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
        </a:ln>
        <a:effectLst/>
      </dsp:spPr>
      <dsp:style>
        <a:lnRef idx="2">
          <a:scrgbClr r="0%" g="0%" b="0%"/>
        </a:lnRef>
        <a:fillRef idx="1">
          <a:scrgbClr r="0%" g="0%" b="0%"/>
        </a:fillRef>
        <a:effectRef idx="0">
          <a:scrgbClr r="0%" g="0%" b="0%"/>
        </a:effectRef>
        <a:fontRef idx="minor">
          <a:schemeClr val="lt1"/>
        </a:fontRef>
      </dsp:style>
    </dsp:sp>
    <dsp:sp modelId="{646AA18A-2286-4E27-A285-2A99DEA98806}">
      <dsp:nvSpPr>
        <dsp:cNvPr id="0" name=""/>
        <dsp:cNvSpPr/>
      </dsp:nvSpPr>
      <dsp:spPr>
        <a:xfrm>
          <a:off x="1960909" y="725"/>
          <a:ext cx="5279236" cy="16977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9679" tIns="179679" rIns="179679" bIns="179679" numCol="1" spcCol="1270" anchor="ctr" anchorCtr="0">
          <a:noAutofit/>
        </a:bodyPr>
        <a:lstStyle/>
        <a:p>
          <a:pPr marL="0" lvl="0" indent="0" algn="l" defTabSz="1111250">
            <a:lnSpc>
              <a:spcPct val="100%"/>
            </a:lnSpc>
            <a:spcBef>
              <a:spcPct val="0%"/>
            </a:spcBef>
            <a:spcAft>
              <a:spcPct val="35%"/>
            </a:spcAft>
            <a:buNone/>
          </a:pPr>
          <a:r>
            <a:rPr lang="en-CA" sz="2500" kern="1200"/>
            <a:t>Physical</a:t>
          </a:r>
          <a:endParaRPr lang="en-US" sz="2500" kern="1200"/>
        </a:p>
      </dsp:txBody>
      <dsp:txXfrm>
        <a:off x="1960909" y="725"/>
        <a:ext cx="5279236" cy="1697756"/>
      </dsp:txXfrm>
    </dsp:sp>
    <dsp:sp modelId="{678CEF68-A952-46C4-BFD5-ED9BC564A509}">
      <dsp:nvSpPr>
        <dsp:cNvPr id="0" name=""/>
        <dsp:cNvSpPr/>
      </dsp:nvSpPr>
      <dsp:spPr>
        <a:xfrm>
          <a:off x="0" y="2122921"/>
          <a:ext cx="7240146" cy="1697756"/>
        </a:xfrm>
        <a:prstGeom prst="roundRect">
          <a:avLst>
            <a:gd name="adj" fmla="val 10000"/>
          </a:avLst>
        </a:prstGeom>
        <a:solidFill>
          <a:schemeClr val="bg1">
            <a:lumMod val="9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3BD5B63-7DC4-4745-BCD0-83E62330CC64}">
      <dsp:nvSpPr>
        <dsp:cNvPr id="0" name=""/>
        <dsp:cNvSpPr/>
      </dsp:nvSpPr>
      <dsp:spPr>
        <a:xfrm>
          <a:off x="513571" y="2504916"/>
          <a:ext cx="933766" cy="933766"/>
        </a:xfrm>
        <a:prstGeom prst="rect">
          <a:avLst/>
        </a:prstGeom>
        <a:blipFill>
          <a:blip xmlns:r="http://purl.oclc.org/ooxml/officeDocument/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
        </a:ln>
        <a:effectLst/>
      </dsp:spPr>
      <dsp:style>
        <a:lnRef idx="2">
          <a:scrgbClr r="0%" g="0%" b="0%"/>
        </a:lnRef>
        <a:fillRef idx="1">
          <a:scrgbClr r="0%" g="0%" b="0%"/>
        </a:fillRef>
        <a:effectRef idx="0">
          <a:scrgbClr r="0%" g="0%" b="0%"/>
        </a:effectRef>
        <a:fontRef idx="minor">
          <a:schemeClr val="lt1"/>
        </a:fontRef>
      </dsp:style>
    </dsp:sp>
    <dsp:sp modelId="{7E654AF2-D3B6-4751-A7EB-DF4CF1AB8E06}">
      <dsp:nvSpPr>
        <dsp:cNvPr id="0" name=""/>
        <dsp:cNvSpPr/>
      </dsp:nvSpPr>
      <dsp:spPr>
        <a:xfrm>
          <a:off x="1960909" y="2122921"/>
          <a:ext cx="5279236" cy="16977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9679" tIns="179679" rIns="179679" bIns="179679" numCol="1" spcCol="1270" anchor="ctr" anchorCtr="0">
          <a:noAutofit/>
        </a:bodyPr>
        <a:lstStyle/>
        <a:p>
          <a:pPr marL="0" lvl="0" indent="0" algn="l" defTabSz="1111250">
            <a:lnSpc>
              <a:spcPct val="100%"/>
            </a:lnSpc>
            <a:spcBef>
              <a:spcPct val="0%"/>
            </a:spcBef>
            <a:spcAft>
              <a:spcPct val="35%"/>
            </a:spcAft>
            <a:buNone/>
          </a:pPr>
          <a:r>
            <a:rPr lang="en-CA" sz="2500" kern="1200"/>
            <a:t>Emotional</a:t>
          </a:r>
          <a:endParaRPr lang="en-US" sz="2500" kern="1200"/>
        </a:p>
      </dsp:txBody>
      <dsp:txXfrm>
        <a:off x="1960909" y="2122921"/>
        <a:ext cx="5279236" cy="1697756"/>
      </dsp:txXfrm>
    </dsp:sp>
    <dsp:sp modelId="{8C26E78A-D260-43FE-92FD-EB7331D4A2CE}">
      <dsp:nvSpPr>
        <dsp:cNvPr id="0" name=""/>
        <dsp:cNvSpPr/>
      </dsp:nvSpPr>
      <dsp:spPr>
        <a:xfrm>
          <a:off x="0" y="4245117"/>
          <a:ext cx="7240146" cy="1697756"/>
        </a:xfrm>
        <a:prstGeom prst="roundRect">
          <a:avLst>
            <a:gd name="adj" fmla="val 10000"/>
          </a:avLst>
        </a:prstGeom>
        <a:solidFill>
          <a:schemeClr val="bg1">
            <a:lumMod val="9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2C1C250-C5AA-4C07-8151-39C92BD0F49B}">
      <dsp:nvSpPr>
        <dsp:cNvPr id="0" name=""/>
        <dsp:cNvSpPr/>
      </dsp:nvSpPr>
      <dsp:spPr>
        <a:xfrm>
          <a:off x="513571" y="4627112"/>
          <a:ext cx="933766" cy="933766"/>
        </a:xfrm>
        <a:prstGeom prst="rect">
          <a:avLst/>
        </a:prstGeom>
        <a:blipFill>
          <a:blip xmlns:r="http://purl.oclc.org/ooxml/officeDocument/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
        </a:ln>
        <a:effectLst/>
      </dsp:spPr>
      <dsp:style>
        <a:lnRef idx="2">
          <a:scrgbClr r="0%" g="0%" b="0%"/>
        </a:lnRef>
        <a:fillRef idx="1">
          <a:scrgbClr r="0%" g="0%" b="0%"/>
        </a:fillRef>
        <a:effectRef idx="0">
          <a:scrgbClr r="0%" g="0%" b="0%"/>
        </a:effectRef>
        <a:fontRef idx="minor">
          <a:schemeClr val="lt1"/>
        </a:fontRef>
      </dsp:style>
    </dsp:sp>
    <dsp:sp modelId="{1EA4D0DD-425A-4F51-9CAB-9ED26A550C09}">
      <dsp:nvSpPr>
        <dsp:cNvPr id="0" name=""/>
        <dsp:cNvSpPr/>
      </dsp:nvSpPr>
      <dsp:spPr>
        <a:xfrm>
          <a:off x="1960909" y="4245117"/>
          <a:ext cx="5279236" cy="16977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9679" tIns="179679" rIns="179679" bIns="179679" numCol="1" spcCol="1270" anchor="ctr" anchorCtr="0">
          <a:noAutofit/>
        </a:bodyPr>
        <a:lstStyle/>
        <a:p>
          <a:pPr marL="0" lvl="0" indent="0" algn="l" defTabSz="1111250">
            <a:lnSpc>
              <a:spcPct val="100%"/>
            </a:lnSpc>
            <a:spcBef>
              <a:spcPct val="0%"/>
            </a:spcBef>
            <a:spcAft>
              <a:spcPct val="35%"/>
            </a:spcAft>
            <a:buNone/>
          </a:pPr>
          <a:r>
            <a:rPr lang="en-CA" sz="2500" kern="1200"/>
            <a:t>Mental</a:t>
          </a:r>
          <a:endParaRPr lang="en-US" sz="2500" kern="1200"/>
        </a:p>
      </dsp:txBody>
      <dsp:txXfrm>
        <a:off x="1960909" y="4245117"/>
        <a:ext cx="5279236" cy="1697756"/>
      </dsp:txXfrm>
    </dsp:sp>
  </dsp:spTree>
</dsp:drawing>
</file>

<file path=ppt/diagrams/layout1.xml><?xml version="1.0" encoding="utf-8"?>
<dgm:layoutDef xmlns:dgm="http://purl.oclc.org/ooxml/drawingml/diagram" xmlns:a="http://purl.oclc.org/ooxml/drawingml/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purl.oclc.org/ooxml/officeDocument/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purl.oclc.org/ooxml/officeDocument/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purl.oclc.org/ooxml/officeDocument/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purl.oclc.org/ooxml/officeDocument/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purl.oclc.org/ooxml/officeDocument/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purl.oclc.org/ooxml/officeDocument/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purl.oclc.org/ooxml/officeDocument/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purl.oclc.org/ooxml/officeDocument/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purl.oclc.org/ooxml/officeDocument/relationships" r:blip="">
                  <dgm:adjLst/>
                </dgm:shape>
                <dgm:presOf/>
                <dgm:constrLst>
                  <dgm:constr type="h" refType="w"/>
                </dgm:constrLst>
                <dgm:ruleLst/>
              </dgm:layoutNode>
              <dgm:layoutNode name="dummyb">
                <dgm:alg type="sp"/>
                <dgm:shape xmlns:r="http://purl.oclc.org/ooxml/officeDocument/relationships" r:blip="">
                  <dgm:adjLst/>
                </dgm:shape>
                <dgm:presOf/>
                <dgm:constrLst>
                  <dgm:constr type="h" refType="w"/>
                </dgm:constrLst>
                <dgm:ruleLst/>
              </dgm:layoutNode>
              <dgm:layoutNode name="dummyc">
                <dgm:alg type="sp"/>
                <dgm:shape xmlns:r="http://purl.oclc.org/ooxml/officeDocument/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purl.oclc.org/ooxml/officeDocument/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purl.oclc.org/ooxml/drawingml/diagram" xmlns:a="http://purl.oclc.org/ooxml/drawingml/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purl.oclc.org/ooxml/officeDocument/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purl.oclc.org/ooxml/officeDocument/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purl.oclc.org/ooxml/officeDocument/relationships" type="roundRect" r:blip="">
            <dgm:adjLst>
              <dgm:adj idx="1" val="0.1"/>
            </dgm:adjLst>
          </dgm:shape>
          <dgm:presOf/>
          <dgm:constrLst/>
          <dgm:ruleLst/>
        </dgm:layoutNode>
        <dgm:layoutNode name="iconRect" styleLbl="node1">
          <dgm:alg type="sp"/>
          <dgm:shape xmlns:r="http://purl.oclc.org/ooxml/officeDocument/relationships" type="rect" r:blip="" blipPhldr="1">
            <dgm:adjLst/>
          </dgm:shape>
          <dgm:presOf/>
          <dgm:constrLst/>
          <dgm:ruleLst/>
        </dgm:layoutNode>
        <dgm:layoutNode name="spaceRect">
          <dgm:alg type="sp"/>
          <dgm:shape xmlns:r="http://purl.oclc.org/ooxml/officeDocument/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purl.oclc.org/ooxml/officeDocument/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purl.oclc.org/ooxml/officeDocument/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purl.oclc.org/ooxml/officeDocument/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
          </a:lnSpc>
        </a:lvl1pPr>
        <a:lvl2pPr>
          <a:lnSpc>
            <a:spcPct val="100%"/>
          </a:lnSpc>
        </a:lvl2pPr>
      </dgm1612:lstStyle>
    </a:ext>
  </dgm:extLst>
</dgm:layoutDef>
</file>

<file path=ppt/diagrams/quickStyle1.xml><?xml version="1.0" encoding="utf-8"?>
<dgm:styleDef xmlns:dgm="http://purl.oclc.org/ooxml/drawingml/diagram" xmlns:a="http://purl.oclc.org/ooxml/drawingml/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purl.oclc.org/ooxml/drawingml/diagram" xmlns:a="http://purl.oclc.org/ooxml/drawingml/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10.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11.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2.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3.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4.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5.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6.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7.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8.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9.xml.rels><?xml version="1.0" encoding="UTF-8" standalone="yes"?>
<Relationships xmlns="http://schemas.openxmlformats.org/package/2006/relationships"><Relationship Id="rId1" Type="http://purl.oclc.org/ooxml/officeDocument/relationships/slideMaster" Target="../slideMasters/slideMaster1.xml"/></Relationships>
</file>

<file path=ppt/slideLayouts/slideLayout1.xml><?xml version="1.0" encoding="utf-8"?>
<p:sldLayout xmlns:a="http://purl.oclc.org/ooxml/drawingml/main" xmlns:r="http://purl.oclc.org/ooxml/officeDocument/relationships" xmlns:p="http://purl.oclc.org/ooxml/presentationml/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736A0-9F24-45BF-B389-F6478DB45CE3}"/>
              </a:ext>
            </a:extLst>
          </p:cNvPr>
          <p:cNvSpPr>
            <a:spLocks noGrp="1"/>
          </p:cNvSpPr>
          <p:nvPr>
            <p:ph type="ctrTitle"/>
          </p:nvPr>
        </p:nvSpPr>
        <p:spPr>
          <a:xfrm>
            <a:off x="1524000" y="1028700"/>
            <a:ext cx="9144000" cy="2481263"/>
          </a:xfrm>
        </p:spPr>
        <p:txBody>
          <a:bodyPr anchor="b">
            <a:normAutofit/>
          </a:bodyPr>
          <a:lstStyle>
            <a:lvl1pPr algn="ctr">
              <a:lnSpc>
                <a:spcPct val="100%"/>
              </a:lnSpc>
              <a:defRPr sz="4000" spc="750" baseline="0%">
                <a:solidFill>
                  <a:schemeClr val="tx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13D85EF-076F-4C35-862A-BAFF685DD6B5}"/>
              </a:ext>
            </a:extLst>
          </p:cNvPr>
          <p:cNvSpPr>
            <a:spLocks noGrp="1"/>
          </p:cNvSpPr>
          <p:nvPr>
            <p:ph type="subTitle" idx="1"/>
          </p:nvPr>
        </p:nvSpPr>
        <p:spPr>
          <a:xfrm>
            <a:off x="1524000" y="3824376"/>
            <a:ext cx="9144000" cy="1433423"/>
          </a:xfrm>
        </p:spPr>
        <p:txBody>
          <a:bodyPr>
            <a:normAutofit/>
          </a:bodyPr>
          <a:lstStyle>
            <a:lvl1pPr marL="0" indent="0" algn="ctr">
              <a:lnSpc>
                <a:spcPct val="150%"/>
              </a:lnSpc>
              <a:buNone/>
              <a:defRPr sz="1600" b="1" cap="all" spc="6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CAE221EC-BF54-4DDD-8900-F2027CDAD35C}"/>
              </a:ext>
            </a:extLst>
          </p:cNvPr>
          <p:cNvSpPr>
            <a:spLocks noGrp="1"/>
          </p:cNvSpPr>
          <p:nvPr>
            <p:ph type="dt" sz="half" idx="10"/>
          </p:nvPr>
        </p:nvSpPr>
        <p:spPr/>
        <p:txBody>
          <a:bodyPr/>
          <a:lstStyle/>
          <a:p>
            <a:fld id="{D4A213A3-10E9-421F-81BE-56E0786AB515}" type="datetime2">
              <a:rPr lang="en-US" smtClean="0"/>
              <a:t>Monday, November 30, 2020</a:t>
            </a:fld>
            <a:endParaRPr lang="en-US"/>
          </a:p>
        </p:txBody>
      </p:sp>
      <p:sp>
        <p:nvSpPr>
          <p:cNvPr id="5" name="Footer Placeholder 4">
            <a:extLst>
              <a:ext uri="{FF2B5EF4-FFF2-40B4-BE49-F238E27FC236}">
                <a16:creationId xmlns:a16="http://schemas.microsoft.com/office/drawing/2014/main" id="{7CD5AB69-7069-48FB-8925-F2BA84129A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29C32A-F7A5-4E3B-A28F-09C82341EB22}"/>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822895270"/>
      </p:ext>
    </p:extLst>
  </p:cSld>
  <p:clrMapOvr>
    <a:masterClrMapping/>
  </p:clrMapOvr>
</p:sldLayout>
</file>

<file path=ppt/slideLayouts/slideLayout10.xml><?xml version="1.0" encoding="utf-8"?>
<p:sldLayout xmlns:a="http://purl.oclc.org/ooxml/drawingml/main" xmlns:r="http://purl.oclc.org/ooxml/officeDocument/relationships" xmlns:p="http://purl.oclc.org/ooxml/presentationml/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A997B-D473-47DE-8B7B-22AB6F31E4E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5526035-4B81-4537-A22D-92C2E0DBB61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C2A44D-F637-4017-BAA2-77756A386D98}"/>
              </a:ext>
            </a:extLst>
          </p:cNvPr>
          <p:cNvSpPr>
            <a:spLocks noGrp="1"/>
          </p:cNvSpPr>
          <p:nvPr>
            <p:ph type="dt" sz="half" idx="10"/>
          </p:nvPr>
        </p:nvSpPr>
        <p:spPr/>
        <p:txBody>
          <a:bodyPr/>
          <a:lstStyle/>
          <a:p>
            <a:fld id="{3D5DABC0-2199-478F-BA77-33A651B6CB89}" type="datetime2">
              <a:rPr lang="en-US" smtClean="0"/>
              <a:t>Monday, November 30, 2020</a:t>
            </a:fld>
            <a:endParaRPr lang="en-US"/>
          </a:p>
        </p:txBody>
      </p:sp>
      <p:sp>
        <p:nvSpPr>
          <p:cNvPr id="5" name="Footer Placeholder 4">
            <a:extLst>
              <a:ext uri="{FF2B5EF4-FFF2-40B4-BE49-F238E27FC236}">
                <a16:creationId xmlns:a16="http://schemas.microsoft.com/office/drawing/2014/main" id="{EEC1DCE6-ED7D-417C-ABD4-41D61570FF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AAF19A-FDAE-446A-A6B6-128F7F96A966}"/>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1546709026"/>
      </p:ext>
    </p:extLst>
  </p:cSld>
  <p:clrMapOvr>
    <a:masterClrMapping/>
  </p:clrMapOvr>
</p:sldLayout>
</file>

<file path=ppt/slideLayouts/slideLayout11.xml><?xml version="1.0" encoding="utf-8"?>
<p:sldLayout xmlns:a="http://purl.oclc.org/ooxml/drawingml/main" xmlns:r="http://purl.oclc.org/ooxml/officeDocument/relationships" xmlns:p="http://purl.oclc.org/ooxml/presentationml/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C96D838-45E9-4D61-AA4E-92A32B579FDA}"/>
              </a:ext>
            </a:extLst>
          </p:cNvPr>
          <p:cNvSpPr>
            <a:spLocks noGrp="1"/>
          </p:cNvSpPr>
          <p:nvPr>
            <p:ph type="title" orient="vert"/>
          </p:nvPr>
        </p:nvSpPr>
        <p:spPr>
          <a:xfrm>
            <a:off x="8724900" y="457199"/>
            <a:ext cx="2628900" cy="5719763"/>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2C3183D0-4392-4364-8A2D-C47A2AF7A87D}"/>
              </a:ext>
            </a:extLst>
          </p:cNvPr>
          <p:cNvSpPr>
            <a:spLocks noGrp="1"/>
          </p:cNvSpPr>
          <p:nvPr>
            <p:ph type="body" orient="vert" idx="1"/>
          </p:nvPr>
        </p:nvSpPr>
        <p:spPr>
          <a:xfrm>
            <a:off x="838200" y="457199"/>
            <a:ext cx="7734300" cy="5719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4A36C9-28D5-4820-84F1-E4B9F4E50FA9}"/>
              </a:ext>
            </a:extLst>
          </p:cNvPr>
          <p:cNvSpPr>
            <a:spLocks noGrp="1"/>
          </p:cNvSpPr>
          <p:nvPr>
            <p:ph type="dt" sz="half" idx="10"/>
          </p:nvPr>
        </p:nvSpPr>
        <p:spPr/>
        <p:txBody>
          <a:bodyPr/>
          <a:lstStyle/>
          <a:p>
            <a:fld id="{D72230C6-DF61-47F4-B8C5-1B70E884BF06}" type="datetime2">
              <a:rPr lang="en-US" smtClean="0"/>
              <a:t>Monday, November 30, 2020</a:t>
            </a:fld>
            <a:endParaRPr lang="en-US"/>
          </a:p>
        </p:txBody>
      </p:sp>
      <p:sp>
        <p:nvSpPr>
          <p:cNvPr id="5" name="Footer Placeholder 4">
            <a:extLst>
              <a:ext uri="{FF2B5EF4-FFF2-40B4-BE49-F238E27FC236}">
                <a16:creationId xmlns:a16="http://schemas.microsoft.com/office/drawing/2014/main" id="{8997EDC8-558D-4646-86D9-A5424CF2A2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0B7537-E67A-411A-BBA4-061521D3D881}"/>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3571131515"/>
      </p:ext>
    </p:extLst>
  </p:cSld>
  <p:clrMapOvr>
    <a:masterClrMapping/>
  </p:clrMapOvr>
</p:sldLayout>
</file>

<file path=ppt/slideLayouts/slideLayout2.xml><?xml version="1.0" encoding="utf-8"?>
<p:sldLayout xmlns:a="http://purl.oclc.org/ooxml/drawingml/main" xmlns:r="http://purl.oclc.org/ooxml/officeDocument/relationships" xmlns:p="http://purl.oclc.org/ooxml/presentationml/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E99D7-1EE5-4262-9359-A0E2B733116C}"/>
              </a:ext>
            </a:extLst>
          </p:cNvPr>
          <p:cNvSpPr>
            <a:spLocks noGrp="1"/>
          </p:cNvSpPr>
          <p:nvPr>
            <p:ph type="title"/>
          </p:nvPr>
        </p:nvSpPr>
        <p:spPr>
          <a:xfrm>
            <a:off x="1371600" y="793080"/>
            <a:ext cx="10240903" cy="1233488"/>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B3DA1C5-272A-45C2-A11A-E7769A27D32F}"/>
              </a:ext>
            </a:extLst>
          </p:cNvPr>
          <p:cNvSpPr>
            <a:spLocks noGrp="1"/>
          </p:cNvSpPr>
          <p:nvPr>
            <p:ph idx="1"/>
          </p:nvPr>
        </p:nvSpPr>
        <p:spPr>
          <a:xfrm>
            <a:off x="1371600" y="2114939"/>
            <a:ext cx="10240903" cy="395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D63DA15-1EAB-4524-9BB7-8A7DA82A20AD}"/>
              </a:ext>
            </a:extLst>
          </p:cNvPr>
          <p:cNvSpPr>
            <a:spLocks noGrp="1"/>
          </p:cNvSpPr>
          <p:nvPr>
            <p:ph type="dt" sz="half" idx="10"/>
          </p:nvPr>
        </p:nvSpPr>
        <p:spPr/>
        <p:txBody>
          <a:bodyPr/>
          <a:lstStyle/>
          <a:p>
            <a:fld id="{6B12B50C-7EEE-46CD-BAF7-BBC4026D959A}" type="datetime2">
              <a:rPr lang="en-US" smtClean="0"/>
              <a:t>Monday, November 30, 2020</a:t>
            </a:fld>
            <a:endParaRPr lang="en-US"/>
          </a:p>
        </p:txBody>
      </p:sp>
      <p:sp>
        <p:nvSpPr>
          <p:cNvPr id="5" name="Footer Placeholder 4">
            <a:extLst>
              <a:ext uri="{FF2B5EF4-FFF2-40B4-BE49-F238E27FC236}">
                <a16:creationId xmlns:a16="http://schemas.microsoft.com/office/drawing/2014/main" id="{A1EB93B9-7818-489D-AFFB-B6EAD27FF1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528D36-894E-4FCB-B8BB-84DE89949B23}"/>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15002459"/>
      </p:ext>
    </p:extLst>
  </p:cSld>
  <p:clrMapOvr>
    <a:masterClrMapping/>
  </p:clrMapOvr>
</p:sldLayout>
</file>

<file path=ppt/slideLayouts/slideLayout3.xml><?xml version="1.0" encoding="utf-8"?>
<p:sldLayout xmlns:a="http://purl.oclc.org/ooxml/drawingml/main" xmlns:r="http://purl.oclc.org/ooxml/officeDocument/relationships" xmlns:p="http://purl.oclc.org/ooxml/presentationml/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964F1-5687-421F-B3DF-BA3C8DADC0E6}"/>
              </a:ext>
            </a:extLst>
          </p:cNvPr>
          <p:cNvSpPr>
            <a:spLocks noGrp="1"/>
          </p:cNvSpPr>
          <p:nvPr>
            <p:ph type="title"/>
          </p:nvPr>
        </p:nvSpPr>
        <p:spPr>
          <a:xfrm>
            <a:off x="1380930" y="1709738"/>
            <a:ext cx="9966519" cy="2852737"/>
          </a:xfrm>
        </p:spPr>
        <p:txBody>
          <a:bodyPr anchor="b">
            <a:normAutofit/>
          </a:bodyPr>
          <a:lstStyle>
            <a:lvl1pPr>
              <a:defRPr sz="4400" spc="750"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DDBB876-5FD9-4964-BD37-6F05DAEBE325}"/>
              </a:ext>
            </a:extLst>
          </p:cNvPr>
          <p:cNvSpPr>
            <a:spLocks noGrp="1"/>
          </p:cNvSpPr>
          <p:nvPr>
            <p:ph type="body" idx="1" hasCustomPrompt="1"/>
          </p:nvPr>
        </p:nvSpPr>
        <p:spPr>
          <a:xfrm>
            <a:off x="1380930" y="4976327"/>
            <a:ext cx="9966520" cy="1113323"/>
          </a:xfrm>
        </p:spPr>
        <p:txBody>
          <a:bodyPr>
            <a:normAutofit/>
          </a:bodyPr>
          <a:lstStyle>
            <a:lvl1pPr marL="0" indent="0">
              <a:buNone/>
              <a:defRPr sz="1200" spc="600">
                <a:solidFill>
                  <a:schemeClr val="tx1">
                    <a:tint val="75%"/>
                  </a:schemeClr>
                </a:solidFill>
              </a:defRPr>
            </a:lvl1pPr>
            <a:lvl2pPr marL="457200" indent="0">
              <a:buNone/>
              <a:defRPr sz="2000">
                <a:solidFill>
                  <a:schemeClr val="tx1">
                    <a:tint val="75%"/>
                  </a:schemeClr>
                </a:solidFill>
              </a:defRPr>
            </a:lvl2pPr>
            <a:lvl3pPr marL="914400" indent="0">
              <a:buNone/>
              <a:defRPr sz="1800">
                <a:solidFill>
                  <a:schemeClr val="tx1">
                    <a:tint val="75%"/>
                  </a:schemeClr>
                </a:solidFill>
              </a:defRPr>
            </a:lvl3pPr>
            <a:lvl4pPr marL="1371600" indent="0">
              <a:buNone/>
              <a:defRPr sz="1600">
                <a:solidFill>
                  <a:schemeClr val="tx1">
                    <a:tint val="75%"/>
                  </a:schemeClr>
                </a:solidFill>
              </a:defRPr>
            </a:lvl4pPr>
            <a:lvl5pPr marL="1828800" indent="0">
              <a:buNone/>
              <a:defRPr sz="1600">
                <a:solidFill>
                  <a:schemeClr val="tx1">
                    <a:tint val="75%"/>
                  </a:schemeClr>
                </a:solidFill>
              </a:defRPr>
            </a:lvl5pPr>
            <a:lvl6pPr marL="2286000" indent="0">
              <a:buNone/>
              <a:defRPr sz="1600">
                <a:solidFill>
                  <a:schemeClr val="tx1">
                    <a:tint val="75%"/>
                  </a:schemeClr>
                </a:solidFill>
              </a:defRPr>
            </a:lvl6pPr>
            <a:lvl7pPr marL="2743200" indent="0">
              <a:buNone/>
              <a:defRPr sz="1600">
                <a:solidFill>
                  <a:schemeClr val="tx1">
                    <a:tint val="75%"/>
                  </a:schemeClr>
                </a:solidFill>
              </a:defRPr>
            </a:lvl7pPr>
            <a:lvl8pPr marL="3200400" indent="0">
              <a:buNone/>
              <a:defRPr sz="1600">
                <a:solidFill>
                  <a:schemeClr val="tx1">
                    <a:tint val="75%"/>
                  </a:schemeClr>
                </a:solidFill>
              </a:defRPr>
            </a:lvl8pPr>
            <a:lvl9pPr marL="3657600" indent="0">
              <a:buNone/>
              <a:defRPr sz="1600">
                <a:solidFill>
                  <a:schemeClr val="tx1">
                    <a:tint val="75%"/>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875EA80A-FCDD-4009-9A1F-8B54817869DC}"/>
              </a:ext>
            </a:extLst>
          </p:cNvPr>
          <p:cNvSpPr>
            <a:spLocks noGrp="1"/>
          </p:cNvSpPr>
          <p:nvPr>
            <p:ph type="dt" sz="half" idx="10"/>
          </p:nvPr>
        </p:nvSpPr>
        <p:spPr/>
        <p:txBody>
          <a:bodyPr/>
          <a:lstStyle/>
          <a:p>
            <a:fld id="{8D4211C4-AE09-4254-A5E3-6DA9B099C971}" type="datetime2">
              <a:rPr lang="en-US" smtClean="0"/>
              <a:t>Monday, November 30, 2020</a:t>
            </a:fld>
            <a:endParaRPr lang="en-US"/>
          </a:p>
        </p:txBody>
      </p:sp>
      <p:sp>
        <p:nvSpPr>
          <p:cNvPr id="5" name="Footer Placeholder 4">
            <a:extLst>
              <a:ext uri="{FF2B5EF4-FFF2-40B4-BE49-F238E27FC236}">
                <a16:creationId xmlns:a16="http://schemas.microsoft.com/office/drawing/2014/main" id="{EA4A3422-56D9-4942-BC63-831AED91F1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D4B42A-AC2C-4FD8-AD0D-BECDD3846D3A}"/>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3711987240"/>
      </p:ext>
    </p:extLst>
  </p:cSld>
  <p:clrMapOvr>
    <a:masterClrMapping/>
  </p:clrMapOvr>
</p:sldLayout>
</file>

<file path=ppt/slideLayouts/slideLayout4.xml><?xml version="1.0" encoding="utf-8"?>
<p:sldLayout xmlns:a="http://purl.oclc.org/ooxml/drawingml/main" xmlns:r="http://purl.oclc.org/ooxml/officeDocument/relationships" xmlns:p="http://purl.oclc.org/ooxml/presentationml/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FDAF1-8359-4A0F-91B3-03E77C670543}"/>
              </a:ext>
            </a:extLst>
          </p:cNvPr>
          <p:cNvSpPr>
            <a:spLocks noGrp="1"/>
          </p:cNvSpPr>
          <p:nvPr>
            <p:ph type="title"/>
          </p:nvPr>
        </p:nvSpPr>
        <p:spPr>
          <a:xfrm>
            <a:off x="1044054" y="457200"/>
            <a:ext cx="10309745" cy="1233488"/>
          </a:xfrm>
        </p:spPr>
        <p:txBody>
          <a:bodyPr>
            <a:normAutofit/>
          </a:bodyPr>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921E3D3-6B33-4CA0-B06B-A8BB05CAB3C4}"/>
              </a:ext>
            </a:extLst>
          </p:cNvPr>
          <p:cNvSpPr>
            <a:spLocks noGrp="1"/>
          </p:cNvSpPr>
          <p:nvPr>
            <p:ph sz="half" idx="1"/>
          </p:nvPr>
        </p:nvSpPr>
        <p:spPr>
          <a:xfrm>
            <a:off x="1044054" y="1996141"/>
            <a:ext cx="4975746" cy="41808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A629C334-815D-47FD-A9B5-E871E28641C9}"/>
              </a:ext>
            </a:extLst>
          </p:cNvPr>
          <p:cNvSpPr>
            <a:spLocks noGrp="1"/>
          </p:cNvSpPr>
          <p:nvPr>
            <p:ph sz="half" idx="2"/>
          </p:nvPr>
        </p:nvSpPr>
        <p:spPr>
          <a:xfrm>
            <a:off x="6172200" y="1996141"/>
            <a:ext cx="5181600" cy="41808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797975F2-7A90-4820-B90F-D28E31A35EB8}"/>
              </a:ext>
            </a:extLst>
          </p:cNvPr>
          <p:cNvSpPr>
            <a:spLocks noGrp="1"/>
          </p:cNvSpPr>
          <p:nvPr>
            <p:ph type="dt" sz="half" idx="10"/>
          </p:nvPr>
        </p:nvSpPr>
        <p:spPr/>
        <p:txBody>
          <a:bodyPr/>
          <a:lstStyle/>
          <a:p>
            <a:fld id="{681742C3-E082-4760-93B2-E209268DD00C}" type="datetime2">
              <a:rPr lang="en-US" smtClean="0"/>
              <a:t>Monday, November 30, 2020</a:t>
            </a:fld>
            <a:endParaRPr lang="en-US"/>
          </a:p>
        </p:txBody>
      </p:sp>
      <p:sp>
        <p:nvSpPr>
          <p:cNvPr id="6" name="Footer Placeholder 5">
            <a:extLst>
              <a:ext uri="{FF2B5EF4-FFF2-40B4-BE49-F238E27FC236}">
                <a16:creationId xmlns:a16="http://schemas.microsoft.com/office/drawing/2014/main" id="{823CFAD5-8AF8-4610-8324-85AA062E271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6808CC8-C46E-4A10-8A83-7A251067EA68}"/>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2704637045"/>
      </p:ext>
    </p:extLst>
  </p:cSld>
  <p:clrMapOvr>
    <a:masterClrMapping/>
  </p:clrMapOvr>
</p:sldLayout>
</file>

<file path=ppt/slideLayouts/slideLayout5.xml><?xml version="1.0" encoding="utf-8"?>
<p:sldLayout xmlns:a="http://purl.oclc.org/ooxml/drawingml/main" xmlns:r="http://purl.oclc.org/ooxml/officeDocument/relationships" xmlns:p="http://purl.oclc.org/ooxml/presentationml/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E82B8-F9D9-4F53-A4A6-F12EB5F12846}"/>
              </a:ext>
            </a:extLst>
          </p:cNvPr>
          <p:cNvSpPr>
            <a:spLocks noGrp="1"/>
          </p:cNvSpPr>
          <p:nvPr>
            <p:ph type="title"/>
          </p:nvPr>
        </p:nvSpPr>
        <p:spPr>
          <a:xfrm>
            <a:off x="1368490" y="457200"/>
            <a:ext cx="9986898" cy="1233488"/>
          </a:xfrm>
        </p:spPr>
        <p:txBody>
          <a:bodyPr>
            <a:normAutofit/>
          </a:bodyPr>
          <a:lstStyle>
            <a:lvl1pPr>
              <a:defRPr sz="2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1F070CA-85E9-47C7-8564-FFA1AE34B9E5}"/>
              </a:ext>
            </a:extLst>
          </p:cNvPr>
          <p:cNvSpPr>
            <a:spLocks noGrp="1"/>
          </p:cNvSpPr>
          <p:nvPr>
            <p:ph type="body" idx="1"/>
          </p:nvPr>
        </p:nvSpPr>
        <p:spPr>
          <a:xfrm>
            <a:off x="1368490" y="1681163"/>
            <a:ext cx="462908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938D4B1-41B3-4BF5-9076-A16984A81FF1}"/>
              </a:ext>
            </a:extLst>
          </p:cNvPr>
          <p:cNvSpPr>
            <a:spLocks noGrp="1"/>
          </p:cNvSpPr>
          <p:nvPr>
            <p:ph sz="half" idx="2"/>
          </p:nvPr>
        </p:nvSpPr>
        <p:spPr>
          <a:xfrm>
            <a:off x="1368490" y="2505075"/>
            <a:ext cx="4629085"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2E6A38DC-A016-4CFD-AC19-F24A9E062022}"/>
              </a:ext>
            </a:extLst>
          </p:cNvPr>
          <p:cNvSpPr>
            <a:spLocks noGrp="1"/>
          </p:cNvSpPr>
          <p:nvPr>
            <p:ph type="body" sz="quarter" idx="3"/>
          </p:nvPr>
        </p:nvSpPr>
        <p:spPr>
          <a:xfrm>
            <a:off x="6344816" y="1681163"/>
            <a:ext cx="501057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F930FA-8C00-42AB-B2D1-FE4E4BDB3C6E}"/>
              </a:ext>
            </a:extLst>
          </p:cNvPr>
          <p:cNvSpPr>
            <a:spLocks noGrp="1"/>
          </p:cNvSpPr>
          <p:nvPr>
            <p:ph sz="quarter" idx="4"/>
          </p:nvPr>
        </p:nvSpPr>
        <p:spPr>
          <a:xfrm>
            <a:off x="6344814" y="2505075"/>
            <a:ext cx="5010573"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E18B698E-FAE5-4F2C-AE0E-4FD281E8F30E}"/>
              </a:ext>
            </a:extLst>
          </p:cNvPr>
          <p:cNvSpPr>
            <a:spLocks noGrp="1"/>
          </p:cNvSpPr>
          <p:nvPr>
            <p:ph type="dt" sz="half" idx="10"/>
          </p:nvPr>
        </p:nvSpPr>
        <p:spPr/>
        <p:txBody>
          <a:bodyPr/>
          <a:lstStyle/>
          <a:p>
            <a:fld id="{3B6FC950-F824-48B9-B984-CAEE265865E5}" type="datetime2">
              <a:rPr lang="en-US" smtClean="0"/>
              <a:t>Monday, November 30, 2020</a:t>
            </a:fld>
            <a:endParaRPr lang="en-US"/>
          </a:p>
        </p:txBody>
      </p:sp>
      <p:sp>
        <p:nvSpPr>
          <p:cNvPr id="8" name="Footer Placeholder 7">
            <a:extLst>
              <a:ext uri="{FF2B5EF4-FFF2-40B4-BE49-F238E27FC236}">
                <a16:creationId xmlns:a16="http://schemas.microsoft.com/office/drawing/2014/main" id="{B5C4BB6C-CAA4-4EA8-8EA1-65ADE056F25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5BB6A12-0532-47CA-B070-232141CC1064}"/>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3744753304"/>
      </p:ext>
    </p:extLst>
  </p:cSld>
  <p:clrMapOvr>
    <a:masterClrMapping/>
  </p:clrMapOvr>
</p:sldLayout>
</file>

<file path=ppt/slideLayouts/slideLayout6.xml><?xml version="1.0" encoding="utf-8"?>
<p:sldLayout xmlns:a="http://purl.oclc.org/ooxml/drawingml/main" xmlns:r="http://purl.oclc.org/ooxml/officeDocument/relationships" xmlns:p="http://purl.oclc.org/ooxml/presentationml/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08FA1-831E-4AD6-B0D1-BA85E67A5032}"/>
              </a:ext>
            </a:extLst>
          </p:cNvPr>
          <p:cNvSpPr>
            <a:spLocks noGrp="1"/>
          </p:cNvSpPr>
          <p:nvPr>
            <p:ph type="title"/>
          </p:nvPr>
        </p:nvSpPr>
        <p:spPr>
          <a:xfrm>
            <a:off x="1371599" y="457200"/>
            <a:ext cx="9982199" cy="1233488"/>
          </a:xfrm>
        </p:spPr>
        <p:txBody>
          <a:bodyPr>
            <a:normAutofit/>
          </a:bodyPr>
          <a:lstStyle>
            <a:lvl1pPr>
              <a:defRPr sz="32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ACE94142-C469-4B0E-8C01-C64BA28F52D2}"/>
              </a:ext>
            </a:extLst>
          </p:cNvPr>
          <p:cNvSpPr>
            <a:spLocks noGrp="1"/>
          </p:cNvSpPr>
          <p:nvPr>
            <p:ph type="dt" sz="half" idx="10"/>
          </p:nvPr>
        </p:nvSpPr>
        <p:spPr/>
        <p:txBody>
          <a:bodyPr/>
          <a:lstStyle/>
          <a:p>
            <a:fld id="{BC8E3A0F-68E7-4D17-BB84-ED1BA4F6AC6B}" type="datetime2">
              <a:rPr lang="en-US" smtClean="0"/>
              <a:t>Monday, November 30, 2020</a:t>
            </a:fld>
            <a:endParaRPr lang="en-US"/>
          </a:p>
        </p:txBody>
      </p:sp>
      <p:sp>
        <p:nvSpPr>
          <p:cNvPr id="4" name="Footer Placeholder 3">
            <a:extLst>
              <a:ext uri="{FF2B5EF4-FFF2-40B4-BE49-F238E27FC236}">
                <a16:creationId xmlns:a16="http://schemas.microsoft.com/office/drawing/2014/main" id="{02AAFCE6-5C7E-438F-8D4A-21E15568144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2ACFD88-63EA-427F-978C-B7844D1A5E32}"/>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3525770206"/>
      </p:ext>
    </p:extLst>
  </p:cSld>
  <p:clrMapOvr>
    <a:masterClrMapping/>
  </p:clrMapOvr>
</p:sldLayout>
</file>

<file path=ppt/slideLayouts/slideLayout7.xml><?xml version="1.0" encoding="utf-8"?>
<p:sldLayout xmlns:a="http://purl.oclc.org/ooxml/drawingml/main" xmlns:r="http://purl.oclc.org/ooxml/officeDocument/relationships" xmlns:p="http://purl.oclc.org/ooxml/presentationml/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82A4F0-76A5-4852-982B-32B3B685732E}"/>
              </a:ext>
            </a:extLst>
          </p:cNvPr>
          <p:cNvSpPr>
            <a:spLocks noGrp="1"/>
          </p:cNvSpPr>
          <p:nvPr>
            <p:ph type="dt" sz="half" idx="10"/>
          </p:nvPr>
        </p:nvSpPr>
        <p:spPr/>
        <p:txBody>
          <a:bodyPr/>
          <a:lstStyle/>
          <a:p>
            <a:fld id="{EDB7BC4F-EDA1-4BA2-BFF3-FE5B31CCB58B}" type="datetime2">
              <a:rPr lang="en-US" smtClean="0"/>
              <a:t>Monday, November 30, 2020</a:t>
            </a:fld>
            <a:endParaRPr lang="en-US"/>
          </a:p>
        </p:txBody>
      </p:sp>
      <p:sp>
        <p:nvSpPr>
          <p:cNvPr id="3" name="Footer Placeholder 2">
            <a:extLst>
              <a:ext uri="{FF2B5EF4-FFF2-40B4-BE49-F238E27FC236}">
                <a16:creationId xmlns:a16="http://schemas.microsoft.com/office/drawing/2014/main" id="{8750CFAE-4BEB-4272-A2E6-FDD9D6A0329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43B71B7-74B7-4CF1-8FE0-F4863CD7D97C}"/>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1236709574"/>
      </p:ext>
    </p:extLst>
  </p:cSld>
  <p:clrMapOvr>
    <a:masterClrMapping/>
  </p:clrMapOvr>
</p:sldLayout>
</file>

<file path=ppt/slideLayouts/slideLayout8.xml><?xml version="1.0" encoding="utf-8"?>
<p:sldLayout xmlns:a="http://purl.oclc.org/ooxml/drawingml/main" xmlns:r="http://purl.oclc.org/ooxml/officeDocument/relationships" xmlns:p="http://purl.oclc.org/ooxml/presentationml/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432BE-C4E5-4F12-AB53-EBEF2B76B251}"/>
              </a:ext>
            </a:extLst>
          </p:cNvPr>
          <p:cNvSpPr>
            <a:spLocks noGrp="1"/>
          </p:cNvSpPr>
          <p:nvPr>
            <p:ph type="title"/>
          </p:nvPr>
        </p:nvSpPr>
        <p:spPr>
          <a:xfrm>
            <a:off x="1318755" y="457200"/>
            <a:ext cx="3932237" cy="1921434"/>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FAE7F57-4ABF-4BA4-A892-38857A02F60D}"/>
              </a:ext>
            </a:extLst>
          </p:cNvPr>
          <p:cNvSpPr>
            <a:spLocks noGrp="1"/>
          </p:cNvSpPr>
          <p:nvPr>
            <p:ph idx="1"/>
          </p:nvPr>
        </p:nvSpPr>
        <p:spPr>
          <a:xfrm>
            <a:off x="5648130" y="987425"/>
            <a:ext cx="5707257" cy="4873625"/>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32E444-E5BD-443F-AB83-84D7CE0AB768}"/>
              </a:ext>
            </a:extLst>
          </p:cNvPr>
          <p:cNvSpPr>
            <a:spLocks noGrp="1"/>
          </p:cNvSpPr>
          <p:nvPr>
            <p:ph type="body" sz="half" idx="2"/>
          </p:nvPr>
        </p:nvSpPr>
        <p:spPr>
          <a:xfrm>
            <a:off x="1318755" y="2799184"/>
            <a:ext cx="3932237" cy="306980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11998A4-FD2F-4126-99C5-E2063AE02482}"/>
              </a:ext>
            </a:extLst>
          </p:cNvPr>
          <p:cNvSpPr>
            <a:spLocks noGrp="1"/>
          </p:cNvSpPr>
          <p:nvPr>
            <p:ph type="dt" sz="half" idx="10"/>
          </p:nvPr>
        </p:nvSpPr>
        <p:spPr/>
        <p:txBody>
          <a:bodyPr/>
          <a:lstStyle/>
          <a:p>
            <a:fld id="{3AAE694C-1394-4838-A564-7380835C2E77}" type="datetime2">
              <a:rPr lang="en-US" smtClean="0"/>
              <a:t>Monday, November 30, 2020</a:t>
            </a:fld>
            <a:endParaRPr lang="en-US"/>
          </a:p>
        </p:txBody>
      </p:sp>
      <p:sp>
        <p:nvSpPr>
          <p:cNvPr id="6" name="Footer Placeholder 5">
            <a:extLst>
              <a:ext uri="{FF2B5EF4-FFF2-40B4-BE49-F238E27FC236}">
                <a16:creationId xmlns:a16="http://schemas.microsoft.com/office/drawing/2014/main" id="{E96457D3-F808-4DB2-9C9C-B185E71F26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131BC9B-21D1-4D2D-B02E-C887A02CA373}"/>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1371212073"/>
      </p:ext>
    </p:extLst>
  </p:cSld>
  <p:clrMapOvr>
    <a:masterClrMapping/>
  </p:clrMapOvr>
</p:sldLayout>
</file>

<file path=ppt/slideLayouts/slideLayout9.xml><?xml version="1.0" encoding="utf-8"?>
<p:sldLayout xmlns:a="http://purl.oclc.org/ooxml/drawingml/main" xmlns:r="http://purl.oclc.org/ooxml/officeDocument/relationships" xmlns:p="http://purl.oclc.org/ooxml/presentationml/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43EC2-2D8C-4E8D-8CC7-9676480146E2}"/>
              </a:ext>
            </a:extLst>
          </p:cNvPr>
          <p:cNvSpPr>
            <a:spLocks noGrp="1"/>
          </p:cNvSpPr>
          <p:nvPr>
            <p:ph type="title"/>
          </p:nvPr>
        </p:nvSpPr>
        <p:spPr>
          <a:xfrm>
            <a:off x="1378966" y="681135"/>
            <a:ext cx="3932237" cy="1600200"/>
          </a:xfr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6566AF89-5FBD-43DD-958D-A5C608AE2E2C}"/>
              </a:ext>
            </a:extLst>
          </p:cNvPr>
          <p:cNvSpPr>
            <a:spLocks noGrp="1"/>
          </p:cNvSpPr>
          <p:nvPr>
            <p:ph type="pic" idx="1"/>
          </p:nvPr>
        </p:nvSpPr>
        <p:spPr>
          <a:xfrm>
            <a:off x="5834742" y="858417"/>
            <a:ext cx="5520645" cy="500263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F770A545-2CE6-48C4-A725-EF68A3F1BFCB}"/>
              </a:ext>
            </a:extLst>
          </p:cNvPr>
          <p:cNvSpPr>
            <a:spLocks noGrp="1"/>
          </p:cNvSpPr>
          <p:nvPr>
            <p:ph type="body" sz="half" idx="2"/>
          </p:nvPr>
        </p:nvSpPr>
        <p:spPr>
          <a:xfrm>
            <a:off x="1378966" y="2281335"/>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B4466B2-6FE6-4352-BBF9-84BCD946C28B}"/>
              </a:ext>
            </a:extLst>
          </p:cNvPr>
          <p:cNvSpPr>
            <a:spLocks noGrp="1"/>
          </p:cNvSpPr>
          <p:nvPr>
            <p:ph type="dt" sz="half" idx="10"/>
          </p:nvPr>
        </p:nvSpPr>
        <p:spPr/>
        <p:txBody>
          <a:bodyPr/>
          <a:lstStyle/>
          <a:p>
            <a:fld id="{CAB84B19-1A00-4EDB-8425-E1827A377364}" type="datetime2">
              <a:rPr lang="en-US" smtClean="0"/>
              <a:t>Monday, November 30, 2020</a:t>
            </a:fld>
            <a:endParaRPr lang="en-US"/>
          </a:p>
        </p:txBody>
      </p:sp>
      <p:sp>
        <p:nvSpPr>
          <p:cNvPr id="6" name="Footer Placeholder 5">
            <a:extLst>
              <a:ext uri="{FF2B5EF4-FFF2-40B4-BE49-F238E27FC236}">
                <a16:creationId xmlns:a16="http://schemas.microsoft.com/office/drawing/2014/main" id="{398991BC-29A5-4182-BD83-9D99D28894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C1C78F-6633-4604-8832-8E9D2DC768BB}"/>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606963041"/>
      </p:ext>
    </p:extLst>
  </p:cSld>
  <p:clrMapOvr>
    <a:masterClrMapping/>
  </p:clrMapOvr>
</p:sldLayout>
</file>

<file path=ppt/slideMasters/_rels/slideMaster1.xml.rels><?xml version="1.0" encoding="UTF-8" standalone="yes"?>
<Relationships xmlns="http://schemas.openxmlformats.org/package/2006/relationships"><Relationship Id="rId8" Type="http://purl.oclc.org/ooxml/officeDocument/relationships/slideLayout" Target="../slideLayouts/slideLayout8.xml"/><Relationship Id="rId3" Type="http://purl.oclc.org/ooxml/officeDocument/relationships/slideLayout" Target="../slideLayouts/slideLayout3.xml"/><Relationship Id="rId7" Type="http://purl.oclc.org/ooxml/officeDocument/relationships/slideLayout" Target="../slideLayouts/slideLayout7.xml"/><Relationship Id="rId12" Type="http://purl.oclc.org/ooxml/officeDocument/relationships/theme" Target="../theme/theme1.xml"/><Relationship Id="rId2" Type="http://purl.oclc.org/ooxml/officeDocument/relationships/slideLayout" Target="../slideLayouts/slideLayout2.xml"/><Relationship Id="rId1" Type="http://purl.oclc.org/ooxml/officeDocument/relationships/slideLayout" Target="../slideLayouts/slideLayout1.xml"/><Relationship Id="rId6" Type="http://purl.oclc.org/ooxml/officeDocument/relationships/slideLayout" Target="../slideLayouts/slideLayout6.xml"/><Relationship Id="rId11" Type="http://purl.oclc.org/ooxml/officeDocument/relationships/slideLayout" Target="../slideLayouts/slideLayout11.xml"/><Relationship Id="rId5" Type="http://purl.oclc.org/ooxml/officeDocument/relationships/slideLayout" Target="../slideLayouts/slideLayout5.xml"/><Relationship Id="rId10" Type="http://purl.oclc.org/ooxml/officeDocument/relationships/slideLayout" Target="../slideLayouts/slideLayout10.xml"/><Relationship Id="rId4" Type="http://purl.oclc.org/ooxml/officeDocument/relationships/slideLayout" Target="../slideLayouts/slideLayout4.xml"/><Relationship Id="rId9" Type="http://purl.oclc.org/ooxml/officeDocument/relationships/slideLayout" Target="../slideLayouts/slideLayout9.xml"/></Relationships>
</file>

<file path=ppt/slideMasters/slideMaster1.xml><?xml version="1.0" encoding="utf-8"?>
<p:sldMaster xmlns:a="http://purl.oclc.org/ooxml/drawingml/main" xmlns:r="http://purl.oclc.org/ooxml/officeDocument/relationships" xmlns:p="http://purl.oclc.org/ooxml/presentationml/main">
  <p:cSld>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D4C0BBB-0042-4603-A226-6117F3FD5B3C}"/>
              </a:ext>
            </a:extLst>
          </p:cNvPr>
          <p:cNvSpPr/>
          <p:nvPr/>
        </p:nvSpPr>
        <p:spPr>
          <a:xfrm rot="10800000" flipH="1">
            <a:off x="0" y="6400799"/>
            <a:ext cx="12192000" cy="456773"/>
          </a:xfrm>
          <a:prstGeom prst="rect">
            <a:avLst/>
          </a:prstGeom>
          <a:gradFill>
            <a:gsLst>
              <a:gs pos="14%">
                <a:schemeClr val="accent4">
                  <a:alpha val="28%"/>
                </a:schemeClr>
              </a:gs>
              <a:gs pos="100%">
                <a:schemeClr val="accent5">
                  <a:alpha val="85%"/>
                </a:schemeClr>
              </a:gs>
            </a:gsLst>
            <a:lin ang="60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C44F520-2598-460E-9F91-B02F60830CA2}"/>
              </a:ext>
            </a:extLst>
          </p:cNvPr>
          <p:cNvSpPr/>
          <p:nvPr/>
        </p:nvSpPr>
        <p:spPr>
          <a:xfrm flipH="1">
            <a:off x="4038600" y="6400799"/>
            <a:ext cx="8153398" cy="456772"/>
          </a:xfrm>
          <a:prstGeom prst="rect">
            <a:avLst/>
          </a:prstGeom>
          <a:gradFill>
            <a:gsLst>
              <a:gs pos="9%">
                <a:schemeClr val="accent2">
                  <a:lumMod val="60%"/>
                  <a:lumOff val="40%"/>
                  <a:alpha val="55%"/>
                </a:schemeClr>
              </a:gs>
              <a:gs pos="99%">
                <a:schemeClr val="accent2"/>
              </a:gs>
            </a:gsLst>
            <a:lin ang="144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AD478F2F-4F04-4604-9005-BF0CB1142512}"/>
              </a:ext>
            </a:extLst>
          </p:cNvPr>
          <p:cNvSpPr>
            <a:spLocks noGrp="1"/>
          </p:cNvSpPr>
          <p:nvPr>
            <p:ph type="title"/>
          </p:nvPr>
        </p:nvSpPr>
        <p:spPr>
          <a:xfrm>
            <a:off x="1371600" y="361666"/>
            <a:ext cx="9810376" cy="1659404"/>
          </a:xfrm>
          <a:prstGeom prst="rect">
            <a:avLst/>
          </a:prstGeom>
        </p:spPr>
        <p:txBody>
          <a:bodyPr vert="horz" lIns="0" tIns="0" rIns="0" bIns="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54A17D2-52AF-4B40-80A8-3E0DB855F297}"/>
              </a:ext>
            </a:extLst>
          </p:cNvPr>
          <p:cNvSpPr>
            <a:spLocks noGrp="1"/>
          </p:cNvSpPr>
          <p:nvPr>
            <p:ph type="body" idx="1"/>
          </p:nvPr>
        </p:nvSpPr>
        <p:spPr>
          <a:xfrm>
            <a:off x="1371600" y="2286000"/>
            <a:ext cx="9810376" cy="3857811"/>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F592E0AA-D5B3-4BCF-BA69-209D9B335A06}"/>
              </a:ext>
            </a:extLst>
          </p:cNvPr>
          <p:cNvSpPr>
            <a:spLocks noGrp="1"/>
          </p:cNvSpPr>
          <p:nvPr>
            <p:ph type="dt" sz="half" idx="2"/>
          </p:nvPr>
        </p:nvSpPr>
        <p:spPr>
          <a:xfrm>
            <a:off x="7910111" y="6409170"/>
            <a:ext cx="3702392" cy="448830"/>
          </a:xfrm>
          <a:prstGeom prst="rect">
            <a:avLst/>
          </a:prstGeom>
        </p:spPr>
        <p:txBody>
          <a:bodyPr vert="horz" lIns="91440" tIns="45720" rIns="91440" bIns="45720" rtlCol="0" anchor="ctr"/>
          <a:lstStyle>
            <a:lvl1pPr algn="r">
              <a:defRPr sz="800" cap="all" spc="300" baseline="0%">
                <a:solidFill>
                  <a:schemeClr val="bg1"/>
                </a:solidFill>
              </a:defRPr>
            </a:lvl1pPr>
          </a:lstStyle>
          <a:p>
            <a:fld id="{10076A27-8146-4F75-9851-A83577C6FD8A}" type="datetime2">
              <a:rPr lang="en-US" smtClean="0"/>
              <a:t>Monday, November 30, 2020</a:t>
            </a:fld>
            <a:endParaRPr lang="en-US"/>
          </a:p>
        </p:txBody>
      </p:sp>
      <p:sp>
        <p:nvSpPr>
          <p:cNvPr id="5" name="Footer Placeholder 4">
            <a:extLst>
              <a:ext uri="{FF2B5EF4-FFF2-40B4-BE49-F238E27FC236}">
                <a16:creationId xmlns:a16="http://schemas.microsoft.com/office/drawing/2014/main" id="{5F10A637-D86F-4FA1-985D-2D82456511B1}"/>
              </a:ext>
            </a:extLst>
          </p:cNvPr>
          <p:cNvSpPr>
            <a:spLocks noGrp="1"/>
          </p:cNvSpPr>
          <p:nvPr>
            <p:ph type="ftr" sz="quarter" idx="3"/>
          </p:nvPr>
        </p:nvSpPr>
        <p:spPr>
          <a:xfrm rot="5400000">
            <a:off x="-1828801" y="1912217"/>
            <a:ext cx="4114800" cy="457200"/>
          </a:xfrm>
          <a:prstGeom prst="rect">
            <a:avLst/>
          </a:prstGeom>
        </p:spPr>
        <p:txBody>
          <a:bodyPr vert="horz" lIns="91440" tIns="45720" rIns="91440" bIns="45720" rtlCol="0" anchor="ctr"/>
          <a:lstStyle>
            <a:lvl1pPr algn="l">
              <a:defRPr sz="800" b="1">
                <a:solidFill>
                  <a:schemeClr val="tx1"/>
                </a:solidFill>
                <a:latin typeface="+mj-lt"/>
              </a:defRPr>
            </a:lvl1pPr>
          </a:lstStyle>
          <a:p>
            <a:endParaRPr lang="en-US"/>
          </a:p>
        </p:txBody>
      </p:sp>
      <p:sp>
        <p:nvSpPr>
          <p:cNvPr id="6" name="Slide Number Placeholder 5">
            <a:extLst>
              <a:ext uri="{FF2B5EF4-FFF2-40B4-BE49-F238E27FC236}">
                <a16:creationId xmlns:a16="http://schemas.microsoft.com/office/drawing/2014/main" id="{80F2FA4D-A931-46BA-B767-29A6FD5AAD2A}"/>
              </a:ext>
            </a:extLst>
          </p:cNvPr>
          <p:cNvSpPr>
            <a:spLocks noGrp="1"/>
          </p:cNvSpPr>
          <p:nvPr>
            <p:ph type="sldNum" sz="quarter" idx="4"/>
          </p:nvPr>
        </p:nvSpPr>
        <p:spPr>
          <a:xfrm>
            <a:off x="11669678" y="6408742"/>
            <a:ext cx="438652" cy="448830"/>
          </a:xfrm>
          <a:prstGeom prst="rect">
            <a:avLst/>
          </a:prstGeom>
        </p:spPr>
        <p:txBody>
          <a:bodyPr vert="horz" lIns="91440" tIns="45720" rIns="91440" bIns="45720" rtlCol="0" anchor="ctr"/>
          <a:lstStyle>
            <a:lvl1pPr algn="r">
              <a:defRPr sz="800">
                <a:solidFill>
                  <a:schemeClr val="bg1"/>
                </a:solidFill>
              </a:defRPr>
            </a:lvl1pPr>
          </a:lstStyle>
          <a:p>
            <a:fld id="{B9EAB3BA-07EE-4B64-A177-47C30D775877}" type="slidenum">
              <a:rPr lang="en-US" smtClean="0"/>
              <a:t>‹#›</a:t>
            </a:fld>
            <a:endParaRPr lang="en-US"/>
          </a:p>
        </p:txBody>
      </p:sp>
    </p:spTree>
    <p:extLst>
      <p:ext uri="{BB962C8B-B14F-4D97-AF65-F5344CB8AC3E}">
        <p14:creationId xmlns:p14="http://schemas.microsoft.com/office/powerpoint/2010/main" val="1823813610"/>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79" r:id="rId6"/>
    <p:sldLayoutId id="2147483675" r:id="rId7"/>
    <p:sldLayoutId id="2147483676" r:id="rId8"/>
    <p:sldLayoutId id="2147483677" r:id="rId9"/>
    <p:sldLayoutId id="2147483678" r:id="rId10"/>
    <p:sldLayoutId id="2147483680" r:id="rId11"/>
  </p:sldLayoutIdLst>
  <p:hf sldNum="0" hdr="0" ftr="0" dt="0"/>
  <p:txStyles>
    <p:titleStyle>
      <a:lvl1pPr algn="l" defTabSz="914400" rtl="0" eaLnBrk="1" latinLnBrk="0" hangingPunct="1">
        <a:lnSpc>
          <a:spcPct val="100%"/>
        </a:lnSpc>
        <a:spcBef>
          <a:spcPct val="0%"/>
        </a:spcBef>
        <a:buNone/>
        <a:defRPr sz="3600" b="1" i="0" kern="1200" cap="all" spc="700" baseline="0%">
          <a:solidFill>
            <a:schemeClr val="tx1"/>
          </a:solidFill>
          <a:latin typeface="+mj-lt"/>
          <a:ea typeface="+mj-ea"/>
          <a:cs typeface="+mj-cs"/>
        </a:defRPr>
      </a:lvl1pPr>
    </p:titleStyle>
    <p:bodyStyle>
      <a:lvl1pPr marL="228600" indent="-228600" algn="l" defTabSz="914400" rtl="0" eaLnBrk="1" latinLnBrk="0" hangingPunct="1">
        <a:lnSpc>
          <a:spcPct val="12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purl.oclc.org/ooxml/officeDocument/relationships/image" Target="../media/image1.jpeg"/><Relationship Id="rId1" Type="http://purl.oclc.org/ooxml/officeDocument/relationships/slideLayout" Target="../slideLayouts/slideLayout1.xml"/></Relationships>
</file>

<file path=ppt/slides/_rels/slide10.xml.rels><?xml version="1.0" encoding="UTF-8" standalone="yes"?>
<Relationships xmlns="http://schemas.openxmlformats.org/package/2006/relationships"><Relationship Id="rId2" Type="http://purl.oclc.org/ooxml/officeDocument/relationships/image" Target="../media/image12.jpeg"/><Relationship Id="rId1" Type="http://purl.oclc.org/ooxml/officeDocument/relationships/slideLayout" Target="../slideLayouts/slideLayout2.xml"/></Relationships>
</file>

<file path=ppt/slides/_rels/slide11.xml.rels><?xml version="1.0" encoding="UTF-8" standalone="yes"?>
<Relationships xmlns="http://schemas.openxmlformats.org/package/2006/relationships"><Relationship Id="rId2" Type="http://purl.oclc.org/ooxml/officeDocument/relationships/image" Target="../media/image13.png"/><Relationship Id="rId1" Type="http://purl.oclc.org/ooxml/officeDocument/relationships/slideLayout" Target="../slideLayouts/slideLayout2.xml"/></Relationships>
</file>

<file path=ppt/slides/_rels/slide12.xml.rels><?xml version="1.0" encoding="UTF-8" standalone="yes"?>
<Relationships xmlns="http://schemas.openxmlformats.org/package/2006/relationships"><Relationship Id="rId1" Type="http://purl.oclc.org/ooxml/officeDocument/relationships/slideLayout" Target="../slideLayouts/slideLayout2.xml"/></Relationships>
</file>

<file path=ppt/slides/_rels/slide13.xml.rels><?xml version="1.0" encoding="UTF-8" standalone="yes"?>
<Relationships xmlns="http://schemas.openxmlformats.org/package/2006/relationships"><Relationship Id="rId3" Type="http://purl.oclc.org/ooxml/officeDocument/relationships/image" Target="../media/image14.jpeg"/><Relationship Id="rId2" Type="http://purl.oclc.org/ooxml/officeDocument/relationships/hyperlink" Target="https://drdavidbrady.com/" TargetMode="External"/><Relationship Id="rId1" Type="http://purl.oclc.org/ooxml/officeDocument/relationships/slideLayout" Target="../slideLayouts/slideLayout2.xml"/><Relationship Id="rId4" Type="http://purl.oclc.org/ooxml/officeDocument/relationships/hyperlink" Target="https://www.healthline.com/health/stress/effects-on-body#1" TargetMode="External"/></Relationships>
</file>

<file path=ppt/slides/_rels/slide14.xml.rels><?xml version="1.0" encoding="UTF-8" standalone="yes"?>
<Relationships xmlns="http://schemas.openxmlformats.org/package/2006/relationships"><Relationship Id="rId2" Type="http://purl.oclc.org/ooxml/officeDocument/relationships/hyperlink" Target="https://www.youtube.com/watch?v=KKJ7PNOzsHU" TargetMode="External"/><Relationship Id="rId1" Type="http://purl.oclc.org/ooxml/officeDocument/relationships/slideLayout" Target="../slideLayouts/slideLayout4.xml"/></Relationships>
</file>

<file path=ppt/slides/_rels/slide15.xml.rels><?xml version="1.0" encoding="UTF-8" standalone="yes"?>
<Relationships xmlns="http://schemas.openxmlformats.org/package/2006/relationships"><Relationship Id="rId3" Type="http://purl.oclc.org/ooxml/officeDocument/relationships/image" Target="../media/image16.jpeg"/><Relationship Id="rId2" Type="http://purl.oclc.org/ooxml/officeDocument/relationships/image" Target="../media/image15.png"/><Relationship Id="rId1" Type="http://purl.oclc.org/ooxml/officeDocument/relationships/slideLayout" Target="../slideLayouts/slideLayout2.xml"/></Relationships>
</file>

<file path=ppt/slides/_rels/slide16.xml.rels><?xml version="1.0" encoding="UTF-8" standalone="yes"?>
<Relationships xmlns="http://schemas.openxmlformats.org/package/2006/relationships"><Relationship Id="rId1" Type="http://purl.oclc.org/ooxml/officeDocument/relationships/slideLayout" Target="../slideLayouts/slideLayout2.xml"/></Relationships>
</file>

<file path=ppt/slides/_rels/slide17.xml.rels><?xml version="1.0" encoding="UTF-8" standalone="yes"?>
<Relationships xmlns="http://schemas.openxmlformats.org/package/2006/relationships"><Relationship Id="rId2" Type="http://purl.oclc.org/ooxml/officeDocument/relationships/image" Target="../media/image17.jpeg"/><Relationship Id="rId1" Type="http://purl.oclc.org/ooxml/officeDocument/relationships/slideLayout" Target="../slideLayouts/slideLayout7.xml"/></Relationships>
</file>

<file path=ppt/slides/_rels/slide18.xml.rels><?xml version="1.0" encoding="UTF-8" standalone="yes"?>
<Relationships xmlns="http://schemas.openxmlformats.org/package/2006/relationships"><Relationship Id="rId3" Type="http://purl.oclc.org/ooxml/officeDocument/relationships/hyperlink" Target="https://www.brainpickings.org/2014/01/29/carol-dweck-mindset/" TargetMode="External"/><Relationship Id="rId2" Type="http://purl.oclc.org/ooxml/officeDocument/relationships/image" Target="../media/image18.jpeg"/><Relationship Id="rId1" Type="http://purl.oclc.org/ooxml/officeDocument/relationships/slideLayout" Target="../slideLayouts/slideLayout2.xml"/></Relationships>
</file>

<file path=ppt/slides/_rels/slide19.xml.rels><?xml version="1.0" encoding="UTF-8" standalone="yes"?>
<Relationships xmlns="http://schemas.openxmlformats.org/package/2006/relationships"><Relationship Id="rId2" Type="http://purl.oclc.org/ooxml/officeDocument/relationships/image" Target="../media/image19.jpeg"/><Relationship Id="rId1" Type="http://purl.oclc.org/ooxml/officeDocument/relationships/slideLayout" Target="../slideLayouts/slideLayout2.xml"/></Relationships>
</file>

<file path=ppt/slides/_rels/slide2.xml.rels><?xml version="1.0" encoding="UTF-8" standalone="yes"?>
<Relationships xmlns="http://schemas.openxmlformats.org/package/2006/relationships"><Relationship Id="rId2" Type="http://purl.oclc.org/ooxml/officeDocument/relationships/image" Target="../media/image2.jpeg"/><Relationship Id="rId1" Type="http://purl.oclc.org/ooxml/officeDocument/relationships/slideLayout" Target="../slideLayouts/slideLayout2.xml"/></Relationships>
</file>

<file path=ppt/slides/_rels/slide20.xml.rels><?xml version="1.0" encoding="UTF-8" standalone="yes"?>
<Relationships xmlns="http://schemas.openxmlformats.org/package/2006/relationships"><Relationship Id="rId1" Type="http://purl.oclc.org/ooxml/officeDocument/relationships/slideLayout" Target="../slideLayouts/slideLayout2.xml"/></Relationships>
</file>

<file path=ppt/slides/_rels/slide21.xml.rels><?xml version="1.0" encoding="UTF-8" standalone="yes"?>
<Relationships xmlns="http://schemas.openxmlformats.org/package/2006/relationships"><Relationship Id="rId2" Type="http://purl.oclc.org/ooxml/officeDocument/relationships/image" Target="../media/image20.png"/><Relationship Id="rId1" Type="http://purl.oclc.org/ooxml/officeDocument/relationships/slideLayout" Target="../slideLayouts/slideLayout2.xml"/></Relationships>
</file>

<file path=ppt/slides/_rels/slide22.xml.rels><?xml version="1.0" encoding="UTF-8" standalone="yes"?>
<Relationships xmlns="http://schemas.openxmlformats.org/package/2006/relationships"><Relationship Id="rId3" Type="http://purl.oclc.org/ooxml/officeDocument/relationships/diagramLayout" Target="../diagrams/layout2.xml"/><Relationship Id="rId2" Type="http://purl.oclc.org/ooxml/officeDocument/relationships/diagramData" Target="../diagrams/data2.xml"/><Relationship Id="rId1" Type="http://purl.oclc.org/ooxml/officeDocument/relationships/slideLayout" Target="../slideLayouts/slideLayout2.xml"/><Relationship Id="rId6" Type="http://schemas.microsoft.com/office/2007/relationships/diagramDrawing" Target="../diagrams/drawing2.xml"/><Relationship Id="rId5" Type="http://purl.oclc.org/ooxml/officeDocument/relationships/diagramColors" Target="../diagrams/colors2.xml"/><Relationship Id="rId4" Type="http://purl.oclc.org/ooxml/officeDocument/relationships/diagramQuickStyle" Target="../diagrams/quickStyle2.xml"/></Relationships>
</file>

<file path=ppt/slides/_rels/slide23.xml.rels><?xml version="1.0" encoding="UTF-8" standalone="yes"?>
<Relationships xmlns="http://schemas.openxmlformats.org/package/2006/relationships"><Relationship Id="rId2" Type="http://purl.oclc.org/ooxml/officeDocument/relationships/image" Target="../media/image27.png"/><Relationship Id="rId1" Type="http://purl.oclc.org/ooxml/officeDocument/relationships/slideLayout" Target="../slideLayouts/slideLayout7.xml"/></Relationships>
</file>

<file path=ppt/slides/_rels/slide24.xml.rels><?xml version="1.0" encoding="UTF-8" standalone="yes"?>
<Relationships xmlns="http://schemas.openxmlformats.org/package/2006/relationships"><Relationship Id="rId2" Type="http://purl.oclc.org/ooxml/officeDocument/relationships/image" Target="../media/image28.png"/><Relationship Id="rId1" Type="http://purl.oclc.org/ooxml/officeDocument/relationships/slideLayout" Target="../slideLayouts/slideLayout2.xml"/></Relationships>
</file>

<file path=ppt/slides/_rels/slide25.xml.rels><?xml version="1.0" encoding="UTF-8" standalone="yes"?>
<Relationships xmlns="http://schemas.openxmlformats.org/package/2006/relationships"><Relationship Id="rId2" Type="http://purl.oclc.org/ooxml/officeDocument/relationships/image" Target="../media/image29.png"/><Relationship Id="rId1" Type="http://purl.oclc.org/ooxml/officeDocument/relationships/slideLayout" Target="../slideLayouts/slideLayout2.xml"/></Relationships>
</file>

<file path=ppt/slides/_rels/slide26.xml.rels><?xml version="1.0" encoding="UTF-8" standalone="yes"?>
<Relationships xmlns="http://schemas.openxmlformats.org/package/2006/relationships"><Relationship Id="rId2" Type="http://purl.oclc.org/ooxml/officeDocument/relationships/image" Target="../media/image30.jpeg"/><Relationship Id="rId1" Type="http://purl.oclc.org/ooxml/officeDocument/relationships/slideLayout" Target="../slideLayouts/slideLayout2.xml"/></Relationships>
</file>

<file path=ppt/slides/_rels/slide27.xml.rels><?xml version="1.0" encoding="UTF-8" standalone="yes"?>
<Relationships xmlns="http://schemas.openxmlformats.org/package/2006/relationships"><Relationship Id="rId2" Type="http://purl.oclc.org/ooxml/officeDocument/relationships/image" Target="../media/image31.png"/><Relationship Id="rId1" Type="http://purl.oclc.org/ooxml/officeDocument/relationships/slideLayout" Target="../slideLayouts/slideLayout2.xml"/></Relationships>
</file>

<file path=ppt/slides/_rels/slide28.xml.rels><?xml version="1.0" encoding="UTF-8" standalone="yes"?>
<Relationships xmlns="http://schemas.openxmlformats.org/package/2006/relationships"><Relationship Id="rId2" Type="http://purl.oclc.org/ooxml/officeDocument/relationships/image" Target="../media/image32.jpeg"/><Relationship Id="rId1" Type="http://purl.oclc.org/ooxml/officeDocument/relationships/slideLayout" Target="../slideLayouts/slideLayout2.xml"/></Relationships>
</file>

<file path=ppt/slides/_rels/slide29.xml.rels><?xml version="1.0" encoding="UTF-8" standalone="yes"?>
<Relationships xmlns="http://schemas.openxmlformats.org/package/2006/relationships"><Relationship Id="rId2" Type="http://purl.oclc.org/ooxml/officeDocument/relationships/image" Target="../media/image33.jpeg"/><Relationship Id="rId1" Type="http://purl.oclc.org/ooxml/officeDocument/relationships/slideLayout" Target="../slideLayouts/slideLayout2.xml"/></Relationships>
</file>

<file path=ppt/slides/_rels/slide3.xml.rels><?xml version="1.0" encoding="UTF-8" standalone="yes"?>
<Relationships xmlns="http://schemas.openxmlformats.org/package/2006/relationships"><Relationship Id="rId2" Type="http://purl.oclc.org/ooxml/officeDocument/relationships/image" Target="../media/image3.jpeg"/><Relationship Id="rId1" Type="http://purl.oclc.org/ooxml/officeDocument/relationships/slideLayout" Target="../slideLayouts/slideLayout2.xml"/></Relationships>
</file>

<file path=ppt/slides/_rels/slide30.xml.rels><?xml version="1.0" encoding="UTF-8" standalone="yes"?>
<Relationships xmlns="http://schemas.openxmlformats.org/package/2006/relationships"><Relationship Id="rId3" Type="http://purl.oclc.org/ooxml/officeDocument/relationships/image" Target="../media/image31.png"/><Relationship Id="rId2" Type="http://purl.oclc.org/ooxml/officeDocument/relationships/image" Target="../media/image32.jpeg"/><Relationship Id="rId1" Type="http://purl.oclc.org/ooxml/officeDocument/relationships/slideLayout" Target="../slideLayouts/slideLayout2.xml"/><Relationship Id="rId4" Type="http://purl.oclc.org/ooxml/officeDocument/relationships/image" Target="../media/image33.jpeg"/></Relationships>
</file>

<file path=ppt/slides/_rels/slide31.xml.rels><?xml version="1.0" encoding="UTF-8" standalone="yes"?>
<Relationships xmlns="http://schemas.openxmlformats.org/package/2006/relationships"><Relationship Id="rId2" Type="http://purl.oclc.org/ooxml/officeDocument/relationships/image" Target="../media/image12.jpeg"/><Relationship Id="rId1" Type="http://purl.oclc.org/ooxml/officeDocument/relationships/slideLayout" Target="../slideLayouts/slideLayout2.xml"/></Relationships>
</file>

<file path=ppt/slides/_rels/slide32.xml.rels><?xml version="1.0" encoding="UTF-8" standalone="yes"?>
<Relationships xmlns="http://schemas.openxmlformats.org/package/2006/relationships"><Relationship Id="rId3" Type="http://purl.oclc.org/ooxml/officeDocument/relationships/image" Target="../media/image34.jpeg"/><Relationship Id="rId2" Type="http://purl.oclc.org/ooxml/officeDocument/relationships/hyperlink" Target="https://amindfulemergence.com/what-is-dual-awareness/" TargetMode="External"/><Relationship Id="rId1" Type="http://purl.oclc.org/ooxml/officeDocument/relationships/slideLayout" Target="../slideLayouts/slideLayout2.xml"/></Relationships>
</file>

<file path=ppt/slides/_rels/slide33.xml.rels><?xml version="1.0" encoding="UTF-8" standalone="yes"?>
<Relationships xmlns="http://schemas.openxmlformats.org/package/2006/relationships"><Relationship Id="rId3" Type="http://purl.oclc.org/ooxml/officeDocument/relationships/hyperlink" Target="https://imgur.com/r/dbtselfhelp/l1IfLb7" TargetMode="External"/><Relationship Id="rId2" Type="http://purl.oclc.org/ooxml/officeDocument/relationships/image" Target="../media/image35.jpeg"/><Relationship Id="rId1" Type="http://purl.oclc.org/ooxml/officeDocument/relationships/slideLayout" Target="../slideLayouts/slideLayout2.xml"/></Relationships>
</file>

<file path=ppt/slides/_rels/slide34.xml.rels><?xml version="1.0" encoding="UTF-8" standalone="yes"?>
<Relationships xmlns="http://schemas.openxmlformats.org/package/2006/relationships"><Relationship Id="rId2" Type="http://purl.oclc.org/ooxml/officeDocument/relationships/hyperlink" Target="https://www.frontiersin.org/articles/10.3389/fnhum.2012.00296/full" TargetMode="External"/><Relationship Id="rId1" Type="http://purl.oclc.org/ooxml/officeDocument/relationships/slideLayout" Target="../slideLayouts/slideLayout2.xml"/></Relationships>
</file>

<file path=ppt/slides/_rels/slide35.xml.rels><?xml version="1.0" encoding="UTF-8" standalone="yes"?>
<Relationships xmlns="http://schemas.openxmlformats.org/package/2006/relationships"><Relationship Id="rId2" Type="http://purl.oclc.org/ooxml/officeDocument/relationships/image" Target="../media/image36.jpeg"/><Relationship Id="rId1" Type="http://purl.oclc.org/ooxml/officeDocument/relationships/slideLayout" Target="../slideLayouts/slideLayout2.xml"/></Relationships>
</file>

<file path=ppt/slides/_rels/slide36.xml.rels><?xml version="1.0" encoding="UTF-8" standalone="yes"?>
<Relationships xmlns="http://schemas.openxmlformats.org/package/2006/relationships"><Relationship Id="rId2" Type="http://purl.oclc.org/ooxml/officeDocument/relationships/image" Target="../media/image37.jpeg"/><Relationship Id="rId1" Type="http://purl.oclc.org/ooxml/officeDocument/relationships/slideLayout" Target="../slideLayouts/slideLayout7.xml"/></Relationships>
</file>

<file path=ppt/slides/_rels/slide37.xml.rels><?xml version="1.0" encoding="UTF-8" standalone="yes"?>
<Relationships xmlns="http://schemas.openxmlformats.org/package/2006/relationships"><Relationship Id="rId2" Type="http://purl.oclc.org/ooxml/officeDocument/relationships/image" Target="../media/image38.jpeg"/><Relationship Id="rId1" Type="http://purl.oclc.org/ooxml/officeDocument/relationships/slideLayout" Target="../slideLayouts/slideLayout2.xml"/></Relationships>
</file>

<file path=ppt/slides/_rels/slide38.xml.rels><?xml version="1.0" encoding="UTF-8" standalone="yes"?>
<Relationships xmlns="http://schemas.openxmlformats.org/package/2006/relationships"><Relationship Id="rId2" Type="http://purl.oclc.org/ooxml/officeDocument/relationships/image" Target="../media/image39.jpeg"/><Relationship Id="rId1" Type="http://purl.oclc.org/ooxml/officeDocument/relationships/slideLayout" Target="../slideLayouts/slideLayout2.xml"/></Relationships>
</file>

<file path=ppt/slides/_rels/slide39.xml.rels><?xml version="1.0" encoding="UTF-8" standalone="yes"?>
<Relationships xmlns="http://schemas.openxmlformats.org/package/2006/relationships"><Relationship Id="rId2" Type="http://purl.oclc.org/ooxml/officeDocument/relationships/image" Target="../media/image40.jpeg"/><Relationship Id="rId1" Type="http://purl.oclc.org/ooxml/officeDocument/relationships/slideLayout" Target="../slideLayouts/slideLayout2.xml"/></Relationships>
</file>

<file path=ppt/slides/_rels/slide4.xml.rels><?xml version="1.0" encoding="UTF-8" standalone="yes"?>
<Relationships xmlns="http://schemas.openxmlformats.org/package/2006/relationships"><Relationship Id="rId2" Type="http://purl.oclc.org/ooxml/officeDocument/relationships/image" Target="../media/image4.jpeg"/><Relationship Id="rId1" Type="http://purl.oclc.org/ooxml/officeDocument/relationships/slideLayout" Target="../slideLayouts/slideLayout2.xml"/></Relationships>
</file>

<file path=ppt/slides/_rels/slide40.xml.rels><?xml version="1.0" encoding="UTF-8" standalone="yes"?>
<Relationships xmlns="http://schemas.openxmlformats.org/package/2006/relationships"><Relationship Id="rId3" Type="http://purl.oclc.org/ooxml/officeDocument/relationships/image" Target="../media/image42.jpeg"/><Relationship Id="rId2" Type="http://purl.oclc.org/ooxml/officeDocument/relationships/image" Target="../media/image41.jpeg"/><Relationship Id="rId1" Type="http://purl.oclc.org/ooxml/officeDocument/relationships/slideLayout" Target="../slideLayouts/slideLayout4.xml"/></Relationships>
</file>

<file path=ppt/slides/_rels/slide41.xml.rels><?xml version="1.0" encoding="UTF-8" standalone="yes"?>
<Relationships xmlns="http://schemas.openxmlformats.org/package/2006/relationships"><Relationship Id="rId2" Type="http://purl.oclc.org/ooxml/officeDocument/relationships/image" Target="../media/image43.jpeg"/><Relationship Id="rId1" Type="http://purl.oclc.org/ooxml/officeDocument/relationships/slideLayout" Target="../slideLayouts/slideLayout2.xml"/></Relationships>
</file>

<file path=ppt/slides/_rels/slide42.xml.rels><?xml version="1.0" encoding="UTF-8" standalone="yes"?>
<Relationships xmlns="http://schemas.openxmlformats.org/package/2006/relationships"><Relationship Id="rId2" Type="http://purl.oclc.org/ooxml/officeDocument/relationships/image" Target="../media/image44.jpeg"/><Relationship Id="rId1" Type="http://purl.oclc.org/ooxml/officeDocument/relationships/slideLayout" Target="../slideLayouts/slideLayout7.xml"/></Relationships>
</file>

<file path=ppt/slides/_rels/slide5.xml.rels><?xml version="1.0" encoding="UTF-8" standalone="yes"?>
<Relationships xmlns="http://schemas.openxmlformats.org/package/2006/relationships"><Relationship Id="rId3" Type="http://purl.oclc.org/ooxml/officeDocument/relationships/diagramLayout" Target="../diagrams/layout1.xml"/><Relationship Id="rId7" Type="http://purl.oclc.org/ooxml/officeDocument/relationships/image" Target="../media/image5.jpeg"/><Relationship Id="rId2" Type="http://purl.oclc.org/ooxml/officeDocument/relationships/diagramData" Target="../diagrams/data1.xml"/><Relationship Id="rId1" Type="http://purl.oclc.org/ooxml/officeDocument/relationships/slideLayout" Target="../slideLayouts/slideLayout7.xml"/><Relationship Id="rId6" Type="http://schemas.microsoft.com/office/2007/relationships/diagramDrawing" Target="../diagrams/drawing1.xml"/><Relationship Id="rId5" Type="http://purl.oclc.org/ooxml/officeDocument/relationships/diagramColors" Target="../diagrams/colors1.xml"/><Relationship Id="rId4" Type="http://purl.oclc.org/ooxml/officeDocument/relationships/diagramQuickStyle" Target="../diagrams/quickStyle1.xml"/></Relationships>
</file>

<file path=ppt/slides/_rels/slide6.xml.rels><?xml version="1.0" encoding="UTF-8" standalone="yes"?>
<Relationships xmlns="http://schemas.openxmlformats.org/package/2006/relationships"><Relationship Id="rId2" Type="http://purl.oclc.org/ooxml/officeDocument/relationships/image" Target="../media/image6.gif"/><Relationship Id="rId1" Type="http://purl.oclc.org/ooxml/officeDocument/relationships/slideLayout" Target="../slideLayouts/slideLayout7.xml"/></Relationships>
</file>

<file path=ppt/slides/_rels/slide7.xml.rels><?xml version="1.0" encoding="UTF-8" standalone="yes"?>
<Relationships xmlns="http://schemas.openxmlformats.org/package/2006/relationships"><Relationship Id="rId3" Type="http://purl.oclc.org/ooxml/officeDocument/relationships/image" Target="../media/image8.jpeg"/><Relationship Id="rId2" Type="http://purl.oclc.org/ooxml/officeDocument/relationships/image" Target="../media/image7.jpeg"/><Relationship Id="rId1" Type="http://purl.oclc.org/ooxml/officeDocument/relationships/slideLayout" Target="../slideLayouts/slideLayout2.xml"/><Relationship Id="rId4" Type="http://purl.oclc.org/ooxml/officeDocument/relationships/image" Target="../media/image9.jpeg"/></Relationships>
</file>

<file path=ppt/slides/_rels/slide8.xml.rels><?xml version="1.0" encoding="UTF-8" standalone="yes"?>
<Relationships xmlns="http://schemas.openxmlformats.org/package/2006/relationships"><Relationship Id="rId2" Type="http://purl.oclc.org/ooxml/officeDocument/relationships/image" Target="../media/image10.jpeg"/><Relationship Id="rId1" Type="http://purl.oclc.org/ooxml/officeDocument/relationships/slideLayout" Target="../slideLayouts/slideLayout2.xml"/></Relationships>
</file>

<file path=ppt/slides/_rels/slide9.xml.rels><?xml version="1.0" encoding="UTF-8" standalone="yes"?>
<Relationships xmlns="http://schemas.openxmlformats.org/package/2006/relationships"><Relationship Id="rId2" Type="http://purl.oclc.org/ooxml/officeDocument/relationships/image" Target="../media/image11.jpeg"/><Relationship Id="rId1" Type="http://purl.oclc.org/ooxml/officeDocument/relationships/slideLayout" Target="../slideLayouts/slideLayout2.xml"/></Relationships>
</file>

<file path=ppt/slides/slide1.xml><?xml version="1.0" encoding="utf-8"?>
<p:sld xmlns:a="http://purl.oclc.org/ooxml/drawingml/main" xmlns:r="http://purl.oclc.org/ooxml/officeDocument/relationships" xmlns:p="http://purl.oclc.org/ooxml/presentationml/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D896123-1B32-4CB1-B2ED-E34BBC26B4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
          </a:ln>
          <a:effectLst/>
          <a:extLst>
            <a:ext uri="{91240B29-F687-4F45-9708-019B960494DF}">
              <a14:hiddenLine xmlns:a14="http://schemas.microsoft.com/office/drawing/2010/main" w="12700" cap="flat" cmpd="sng" algn="ctr">
                <a:solidFill>
                  <a:schemeClr val="accent1">
                    <a:shade val="50%"/>
                  </a:schemeClr>
                </a:solidFill>
                <a:prstDash val="solid"/>
                <a:miter lim="800%"/>
              </a14:hiddenLine>
            </a:ext>
          </a:extLst>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CC5CBDE0-028E-47FE-9ECD-6DD1E1189C4F}"/>
              </a:ext>
            </a:extLst>
          </p:cNvPr>
          <p:cNvPicPr>
            <a:picLocks noChangeAspect="1"/>
          </p:cNvPicPr>
          <p:nvPr/>
        </p:nvPicPr>
        <p:blipFill rotWithShape="1">
          <a:blip r:embed="rId2"/>
          <a:srcRect t="9.091%" r="9.091%"/>
          <a:stretch/>
        </p:blipFill>
        <p:spPr>
          <a:xfrm>
            <a:off x="20" y="10"/>
            <a:ext cx="12191980" cy="6857990"/>
          </a:xfrm>
          <a:prstGeom prst="rect">
            <a:avLst/>
          </a:prstGeom>
        </p:spPr>
      </p:pic>
      <p:sp>
        <p:nvSpPr>
          <p:cNvPr id="11" name="Rectangle 10">
            <a:extLst>
              <a:ext uri="{FF2B5EF4-FFF2-40B4-BE49-F238E27FC236}">
                <a16:creationId xmlns:a16="http://schemas.microsoft.com/office/drawing/2014/main" id="{54F04D94-5D02-443B-801E-0CAC1D4EBF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6400372"/>
            <a:ext cx="12192000" cy="456773"/>
          </a:xfrm>
          <a:prstGeom prst="rect">
            <a:avLst/>
          </a:prstGeom>
          <a:solidFill>
            <a:schemeClr val="bg1"/>
          </a:soli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57DA40C-10B8-4678-8433-AA03ED65E9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
                <a:schemeClr val="tx1">
                  <a:alpha val="30%"/>
                </a:schemeClr>
              </a:gs>
              <a:gs pos="33%">
                <a:schemeClr val="tx1">
                  <a:alpha val="20%"/>
                </a:schemeClr>
              </a:gs>
              <a:gs pos="0%">
                <a:schemeClr val="tx1">
                  <a:alpha val="0%"/>
                </a:schemeClr>
              </a:gs>
              <a:gs pos="100%">
                <a:schemeClr val="tx1">
                  <a:alpha val="30%"/>
                </a:schemeClr>
              </a:gs>
            </a:gsLst>
            <a:lin ang="108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590CF9A-7B5A-4155-ADDE-C9FAEEC3622F}"/>
              </a:ext>
            </a:extLst>
          </p:cNvPr>
          <p:cNvSpPr>
            <a:spLocks noGrp="1"/>
          </p:cNvSpPr>
          <p:nvPr>
            <p:ph type="ctrTitle"/>
          </p:nvPr>
        </p:nvSpPr>
        <p:spPr>
          <a:xfrm>
            <a:off x="3456879" y="126161"/>
            <a:ext cx="8602467" cy="865935"/>
          </a:xfrm>
        </p:spPr>
        <p:txBody>
          <a:bodyPr anchor="b">
            <a:normAutofit/>
          </a:bodyPr>
          <a:lstStyle/>
          <a:p>
            <a:pPr algn="l"/>
            <a:r>
              <a:rPr lang="en-CA" dirty="0">
                <a:solidFill>
                  <a:schemeClr val="bg1"/>
                </a:solidFill>
              </a:rPr>
              <a:t>bridging to resilience</a:t>
            </a:r>
          </a:p>
        </p:txBody>
      </p:sp>
      <p:sp>
        <p:nvSpPr>
          <p:cNvPr id="3" name="Subtitle 2">
            <a:extLst>
              <a:ext uri="{FF2B5EF4-FFF2-40B4-BE49-F238E27FC236}">
                <a16:creationId xmlns:a16="http://schemas.microsoft.com/office/drawing/2014/main" id="{B4D59DC7-EB1E-4EE0-AECA-A1F4C69AB589}"/>
              </a:ext>
            </a:extLst>
          </p:cNvPr>
          <p:cNvSpPr>
            <a:spLocks noGrp="1"/>
          </p:cNvSpPr>
          <p:nvPr>
            <p:ph type="subTitle" idx="1"/>
          </p:nvPr>
        </p:nvSpPr>
        <p:spPr>
          <a:xfrm>
            <a:off x="6212109" y="1041062"/>
            <a:ext cx="5847237" cy="1136468"/>
          </a:xfrm>
        </p:spPr>
        <p:txBody>
          <a:bodyPr>
            <a:normAutofit/>
          </a:bodyPr>
          <a:lstStyle/>
          <a:p>
            <a:pPr algn="l"/>
            <a:r>
              <a:rPr lang="en-CA" dirty="0">
                <a:solidFill>
                  <a:srgbClr val="C00000"/>
                </a:solidFill>
              </a:rPr>
              <a:t>Mental wellness for charity Leaders During Covid-19</a:t>
            </a:r>
          </a:p>
          <a:p>
            <a:pPr algn="l"/>
            <a:endParaRPr lang="en-CA" dirty="0">
              <a:solidFill>
                <a:schemeClr val="bg1"/>
              </a:solidFill>
            </a:endParaRPr>
          </a:p>
        </p:txBody>
      </p:sp>
      <p:sp>
        <p:nvSpPr>
          <p:cNvPr id="15" name="Rectangle 14">
            <a:extLst>
              <a:ext uri="{FF2B5EF4-FFF2-40B4-BE49-F238E27FC236}">
                <a16:creationId xmlns:a16="http://schemas.microsoft.com/office/drawing/2014/main" id="{6FF3D9AA-2746-40BA-A174-3C45EA458C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
                <a:schemeClr val="accent4">
                  <a:alpha val="28%"/>
                </a:schemeClr>
              </a:gs>
              <a:gs pos="100%">
                <a:schemeClr val="accent5">
                  <a:alpha val="85%"/>
                </a:schemeClr>
              </a:gs>
            </a:gsLst>
            <a:lin ang="60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0BF160C-EC5F-45F5-9B8D-197AFA37B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
                <a:schemeClr val="accent2">
                  <a:lumMod val="60%"/>
                  <a:lumOff val="40%"/>
                  <a:alpha val="55%"/>
                </a:schemeClr>
              </a:gs>
              <a:gs pos="99%">
                <a:schemeClr val="accent2"/>
              </a:gs>
            </a:gsLst>
            <a:lin ang="144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6F531C5D-8104-455E-B082-A05BB6E912E9}"/>
              </a:ext>
            </a:extLst>
          </p:cNvPr>
          <p:cNvSpPr txBox="1"/>
          <p:nvPr/>
        </p:nvSpPr>
        <p:spPr>
          <a:xfrm>
            <a:off x="6261642" y="3754835"/>
            <a:ext cx="5748169" cy="1446550"/>
          </a:xfrm>
          <a:prstGeom prst="rect">
            <a:avLst/>
          </a:prstGeom>
          <a:noFill/>
        </p:spPr>
        <p:txBody>
          <a:bodyPr wrap="square" rtlCol="0">
            <a:spAutoFit/>
          </a:bodyPr>
          <a:lstStyle/>
          <a:p>
            <a:endParaRPr lang="en-CA" sz="2000" dirty="0">
              <a:solidFill>
                <a:srgbClr val="C00000"/>
              </a:solidFill>
            </a:endParaRPr>
          </a:p>
          <a:p>
            <a:r>
              <a:rPr lang="en-CA" sz="4800" b="1" i="1" dirty="0">
                <a:solidFill>
                  <a:srgbClr val="C00000"/>
                </a:solidFill>
                <a:latin typeface="Bradley Hand ITC" panose="03070402050302030203" pitchFamily="66" charset="0"/>
              </a:rPr>
              <a:t>You’re </a:t>
            </a:r>
            <a:r>
              <a:rPr lang="en-CA" sz="4800" b="1" i="1" dirty="0" err="1">
                <a:solidFill>
                  <a:srgbClr val="C00000"/>
                </a:solidFill>
                <a:latin typeface="Bradley Hand ITC" panose="03070402050302030203" pitchFamily="66" charset="0"/>
              </a:rPr>
              <a:t>doin</a:t>
            </a:r>
            <a:r>
              <a:rPr lang="en-CA" sz="4800" b="1" i="1" dirty="0">
                <a:solidFill>
                  <a:srgbClr val="C00000"/>
                </a:solidFill>
                <a:latin typeface="Bradley Hand ITC" panose="03070402050302030203" pitchFamily="66" charset="0"/>
              </a:rPr>
              <a:t>’ it!</a:t>
            </a:r>
            <a:endParaRPr lang="en-CA" sz="2000" dirty="0">
              <a:solidFill>
                <a:srgbClr val="C00000"/>
              </a:solidFill>
            </a:endParaRPr>
          </a:p>
          <a:p>
            <a:endParaRPr lang="en-CA" sz="2000" dirty="0">
              <a:solidFill>
                <a:srgbClr val="C00000"/>
              </a:solidFill>
            </a:endParaRPr>
          </a:p>
        </p:txBody>
      </p:sp>
      <p:sp>
        <p:nvSpPr>
          <p:cNvPr id="29" name="TextBox 28">
            <a:extLst>
              <a:ext uri="{FF2B5EF4-FFF2-40B4-BE49-F238E27FC236}">
                <a16:creationId xmlns:a16="http://schemas.microsoft.com/office/drawing/2014/main" id="{C7EE4355-BD2F-4B78-A089-26EF41380E64}"/>
              </a:ext>
            </a:extLst>
          </p:cNvPr>
          <p:cNvSpPr txBox="1"/>
          <p:nvPr/>
        </p:nvSpPr>
        <p:spPr>
          <a:xfrm>
            <a:off x="7670202" y="2157135"/>
            <a:ext cx="4455471" cy="1323439"/>
          </a:xfrm>
          <a:prstGeom prst="rect">
            <a:avLst/>
          </a:prstGeom>
          <a:noFill/>
        </p:spPr>
        <p:txBody>
          <a:bodyPr wrap="square" rtlCol="0">
            <a:spAutoFit/>
          </a:bodyPr>
          <a:lstStyle/>
          <a:p>
            <a:r>
              <a:rPr lang="en-CA" sz="2000" b="1" cap="small" dirty="0">
                <a:solidFill>
                  <a:schemeClr val="tx2"/>
                </a:solidFill>
              </a:rPr>
              <a:t>SESSION #2</a:t>
            </a:r>
          </a:p>
          <a:p>
            <a:r>
              <a:rPr lang="en-CA" sz="2000" b="1" cap="small" dirty="0">
                <a:solidFill>
                  <a:schemeClr val="tx2"/>
                </a:solidFill>
              </a:rPr>
              <a:t>Tuesday, December 1</a:t>
            </a:r>
            <a:r>
              <a:rPr lang="en-CA" sz="2000" b="1" cap="small" baseline="30%" dirty="0">
                <a:solidFill>
                  <a:schemeClr val="tx2"/>
                </a:solidFill>
              </a:rPr>
              <a:t>st</a:t>
            </a:r>
            <a:r>
              <a:rPr lang="en-CA" sz="2000" b="1" cap="small" dirty="0">
                <a:solidFill>
                  <a:schemeClr val="tx2"/>
                </a:solidFill>
              </a:rPr>
              <a:t>, 2020</a:t>
            </a:r>
          </a:p>
          <a:p>
            <a:r>
              <a:rPr lang="en-CA" sz="2000" b="1" cap="small" dirty="0">
                <a:solidFill>
                  <a:schemeClr val="tx2"/>
                </a:solidFill>
              </a:rPr>
              <a:t>10:00 am - Noon</a:t>
            </a:r>
          </a:p>
          <a:p>
            <a:endParaRPr lang="en-CA" sz="2000" dirty="0"/>
          </a:p>
        </p:txBody>
      </p:sp>
    </p:spTree>
    <p:extLst>
      <p:ext uri="{BB962C8B-B14F-4D97-AF65-F5344CB8AC3E}">
        <p14:creationId xmlns:p14="http://schemas.microsoft.com/office/powerpoint/2010/main" val="1882034954"/>
      </p:ext>
    </p:extLst>
  </p:cSld>
  <p:clrMapOvr>
    <a:masterClrMapping/>
  </p:clrMapOvr>
</p:sld>
</file>

<file path=ppt/slides/slide10.xml><?xml version="1.0" encoding="utf-8"?>
<p:sld xmlns:a="http://purl.oclc.org/ooxml/drawingml/main" xmlns:r="http://purl.oclc.org/ooxml/officeDocument/relationships" xmlns:p="http://purl.oclc.org/ooxml/presentationml/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BD4C0BBB-0042-4603-A226-6117F3FD5B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
                <a:schemeClr val="accent4">
                  <a:alpha val="28%"/>
                </a:schemeClr>
              </a:gs>
              <a:gs pos="100%">
                <a:schemeClr val="accent5">
                  <a:alpha val="85%"/>
                </a:schemeClr>
              </a:gs>
            </a:gsLst>
            <a:lin ang="60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EC44F520-2598-460E-9F91-B02F60830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
                <a:schemeClr val="accent2">
                  <a:lumMod val="60%"/>
                  <a:lumOff val="40%"/>
                  <a:alpha val="55%"/>
                </a:schemeClr>
              </a:gs>
              <a:gs pos="99%">
                <a:schemeClr val="accent2"/>
              </a:gs>
            </a:gsLst>
            <a:lin ang="144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5" name="Rectangle 74">
            <a:extLst>
              <a:ext uri="{FF2B5EF4-FFF2-40B4-BE49-F238E27FC236}">
                <a16:creationId xmlns:a16="http://schemas.microsoft.com/office/drawing/2014/main" id="{8C790BE2-4E4F-4AAF-81A2-4A6F4885E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
          </a:ln>
          <a:effectLst/>
          <a:extLst>
            <a:ext uri="{91240B29-F687-4F45-9708-019B960494DF}">
              <a14:hiddenLine xmlns:a14="http://schemas.microsoft.com/office/drawing/2010/main" w="12700" cap="flat" cmpd="sng" algn="ctr">
                <a:solidFill>
                  <a:schemeClr val="accent1">
                    <a:shade val="50%"/>
                  </a:schemeClr>
                </a:solidFill>
                <a:prstDash val="solid"/>
                <a:miter lim="800%"/>
              </a14:hiddenLine>
            </a:ext>
          </a:extLst>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D28B54C3-B57B-472A-B96E-1FCB67093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0"/>
            <a:ext cx="12191999" cy="6858000"/>
          </a:xfrm>
          <a:prstGeom prst="rect">
            <a:avLst/>
          </a:prstGeom>
          <a:gradFill>
            <a:gsLst>
              <a:gs pos="0%">
                <a:schemeClr val="accent5">
                  <a:alpha val="75%"/>
                </a:schemeClr>
              </a:gs>
              <a:gs pos="100%">
                <a:schemeClr val="tx2">
                  <a:lumMod val="50%"/>
                  <a:lumOff val="50%"/>
                  <a:alpha val="48%"/>
                </a:schemeClr>
              </a:gs>
            </a:gsLst>
            <a:lin ang="138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7DB3C429-F8DA-49B9-AF84-21996FCF7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 y="456773"/>
            <a:ext cx="12191999" cy="6400800"/>
          </a:xfrm>
          <a:prstGeom prst="rect">
            <a:avLst/>
          </a:prstGeom>
          <a:gradFill>
            <a:gsLst>
              <a:gs pos="0%">
                <a:schemeClr val="accent5">
                  <a:alpha val="37%"/>
                </a:schemeClr>
              </a:gs>
              <a:gs pos="92%">
                <a:schemeClr val="accent2">
                  <a:alpha val="75%"/>
                </a:schemeClr>
              </a:gs>
            </a:gsLst>
            <a:lin ang="16200000" scaled="1"/>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C4C9F2B0-1044-46EB-8AEB-C3BFFDE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96001" cy="6858000"/>
          </a:xfrm>
          <a:prstGeom prst="rect">
            <a:avLst/>
          </a:prstGeom>
          <a:gradFill>
            <a:gsLst>
              <a:gs pos="13%">
                <a:schemeClr val="accent2">
                  <a:alpha val="61%"/>
                </a:schemeClr>
              </a:gs>
              <a:gs pos="99%">
                <a:schemeClr val="accent4"/>
              </a:gs>
            </a:gsLst>
            <a:lin ang="180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F644467-F7E6-4F0C-93DD-AFEA76D75215}"/>
              </a:ext>
            </a:extLst>
          </p:cNvPr>
          <p:cNvSpPr>
            <a:spLocks noGrp="1"/>
          </p:cNvSpPr>
          <p:nvPr>
            <p:ph type="title"/>
          </p:nvPr>
        </p:nvSpPr>
        <p:spPr>
          <a:xfrm>
            <a:off x="782918" y="1028700"/>
            <a:ext cx="10614211" cy="1152712"/>
          </a:xfrm>
        </p:spPr>
        <p:txBody>
          <a:bodyPr vert="horz" lIns="0" tIns="0" rIns="0" bIns="0" rtlCol="0" anchor="b">
            <a:normAutofit fontScale="90%"/>
          </a:bodyPr>
          <a:lstStyle/>
          <a:p>
            <a:pPr algn="ctr"/>
            <a:r>
              <a:rPr lang="en-US" sz="4000" spc="750" dirty="0">
                <a:solidFill>
                  <a:schemeClr val="bg1"/>
                </a:solidFill>
              </a:rPr>
              <a:t>Bridging to understanding</a:t>
            </a:r>
            <a:br>
              <a:rPr lang="en-US" sz="4000" spc="750" dirty="0">
                <a:solidFill>
                  <a:schemeClr val="bg1"/>
                </a:solidFill>
              </a:rPr>
            </a:br>
            <a:r>
              <a:rPr lang="en-US" sz="2700" spc="750" dirty="0">
                <a:solidFill>
                  <a:schemeClr val="bg1"/>
                </a:solidFill>
              </a:rPr>
              <a:t>Stress, worry, anxiety; growth mindset</a:t>
            </a:r>
          </a:p>
        </p:txBody>
      </p:sp>
      <p:sp>
        <p:nvSpPr>
          <p:cNvPr id="83" name="Freeform: Shape 82">
            <a:extLst>
              <a:ext uri="{FF2B5EF4-FFF2-40B4-BE49-F238E27FC236}">
                <a16:creationId xmlns:a16="http://schemas.microsoft.com/office/drawing/2014/main" id="{32B3ACB3-D689-442E-8A40-8680B0FEB8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4063256" y="400727"/>
            <a:ext cx="4065484" cy="8849062"/>
          </a:xfrm>
          <a:custGeom>
            <a:avLst/>
            <a:gdLst>
              <a:gd name="connsiteX0" fmla="*/ 0 w 4065484"/>
              <a:gd name="connsiteY0" fmla="*/ 4424531 h 8849062"/>
              <a:gd name="connsiteX1" fmla="*/ 3899197 w 4065484"/>
              <a:gd name="connsiteY1" fmla="*/ 8840480 h 8849062"/>
              <a:gd name="connsiteX2" fmla="*/ 4065484 w 4065484"/>
              <a:gd name="connsiteY2" fmla="*/ 8849062 h 8849062"/>
              <a:gd name="connsiteX3" fmla="*/ 4065483 w 4065484"/>
              <a:gd name="connsiteY3" fmla="*/ 0 h 8849062"/>
              <a:gd name="connsiteX4" fmla="*/ 3899197 w 4065484"/>
              <a:gd name="connsiteY4" fmla="*/ 8581 h 8849062"/>
              <a:gd name="connsiteX5" fmla="*/ 0 w 4065484"/>
              <a:gd name="connsiteY5" fmla="*/ 4424531 h 8849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65484" h="8849062">
                <a:moveTo>
                  <a:pt x="0" y="4424531"/>
                </a:moveTo>
                <a:cubicBezTo>
                  <a:pt x="0" y="6722831"/>
                  <a:pt x="1709076" y="8613167"/>
                  <a:pt x="3899197" y="8840480"/>
                </a:cubicBezTo>
                <a:lnTo>
                  <a:pt x="4065484" y="8849062"/>
                </a:lnTo>
                <a:lnTo>
                  <a:pt x="4065483" y="0"/>
                </a:lnTo>
                <a:lnTo>
                  <a:pt x="3899197" y="8581"/>
                </a:lnTo>
                <a:cubicBezTo>
                  <a:pt x="1709075" y="235897"/>
                  <a:pt x="0" y="2126232"/>
                  <a:pt x="0" y="4424531"/>
                </a:cubicBezTo>
                <a:close/>
              </a:path>
            </a:pathLst>
          </a:custGeom>
          <a:gradFill flip="none" rotWithShape="1">
            <a:gsLst>
              <a:gs pos="7%">
                <a:schemeClr val="accent4">
                  <a:lumMod val="60%"/>
                  <a:lumOff val="40%"/>
                  <a:alpha val="3%"/>
                </a:schemeClr>
              </a:gs>
              <a:gs pos="100%">
                <a:schemeClr val="bg1">
                  <a:alpha val="16%"/>
                </a:schemeClr>
              </a:gs>
            </a:gsLst>
            <a:lin ang="600000" scaled="0"/>
            <a:tileRect/>
          </a:gradFill>
          <a:ln>
            <a:noFill/>
          </a:ln>
        </p:spPr>
        <p:style>
          <a:lnRef idx="2">
            <a:schemeClr val="accent1">
              <a:shade val="5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146" name="Picture 2">
            <a:extLst>
              <a:ext uri="{FF2B5EF4-FFF2-40B4-BE49-F238E27FC236}">
                <a16:creationId xmlns:a16="http://schemas.microsoft.com/office/drawing/2014/main" id="{8F2C2031-57BC-4564-BD0F-9F22F89FF6AC}"/>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5.623%" r="0.001%" b="14.307%"/>
          <a:stretch/>
        </p:blipFill>
        <p:spPr bwMode="auto">
          <a:xfrm>
            <a:off x="2343302" y="3351745"/>
            <a:ext cx="7519558" cy="3506255"/>
          </a:xfrm>
          <a:custGeom>
            <a:avLst/>
            <a:gdLst/>
            <a:ahLst/>
            <a:cxnLst/>
            <a:rect l="l" t="t" r="r" b="b"/>
            <a:pathLst>
              <a:path w="7519558" h="3506255">
                <a:moveTo>
                  <a:pt x="3759779" y="0"/>
                </a:moveTo>
                <a:cubicBezTo>
                  <a:pt x="5713450" y="0"/>
                  <a:pt x="7320331" y="1484777"/>
                  <a:pt x="7513560" y="3387468"/>
                </a:cubicBezTo>
                <a:lnTo>
                  <a:pt x="7519558" y="3506255"/>
                </a:lnTo>
                <a:lnTo>
                  <a:pt x="0" y="3506255"/>
                </a:lnTo>
                <a:lnTo>
                  <a:pt x="5998" y="3387468"/>
                </a:lnTo>
                <a:cubicBezTo>
                  <a:pt x="199227" y="1484777"/>
                  <a:pt x="1806109" y="0"/>
                  <a:pt x="3759779"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3566890"/>
      </p:ext>
    </p:extLst>
  </p:cSld>
  <p:clrMapOvr>
    <a:masterClrMapping/>
  </p:clrMapOvr>
</p:sld>
</file>

<file path=ppt/slides/slide11.xml><?xml version="1.0" encoding="utf-8"?>
<p:sld xmlns:a="http://purl.oclc.org/ooxml/drawingml/main" xmlns:r="http://purl.oclc.org/ooxml/officeDocument/relationships" xmlns:p="http://purl.oclc.org/ooxml/presentationml/main">
  <p:cSld>
    <p:bg>
      <p:bgPr>
        <a:solidFill>
          <a:schemeClr val="bg1"/>
        </a:solidFill>
        <a:effectLst/>
      </p:bgPr>
    </p:bg>
    <p:spTree>
      <p:nvGrpSpPr>
        <p:cNvPr id="1" name=""/>
        <p:cNvGrpSpPr/>
        <p:nvPr/>
      </p:nvGrpSpPr>
      <p:grpSpPr>
        <a:xfrm>
          <a:off x="0" y="0"/>
          <a:ext cx="0" cy="0"/>
          <a:chOff x="0" y="0"/>
          <a:chExt cx="0" cy="0"/>
        </a:xfrm>
      </p:grpSpPr>
      <p:sp useBgFill="1">
        <p:nvSpPr>
          <p:cNvPr id="192" name="Rectangle 191">
            <a:extLst>
              <a:ext uri="{FF2B5EF4-FFF2-40B4-BE49-F238E27FC236}">
                <a16:creationId xmlns:a16="http://schemas.microsoft.com/office/drawing/2014/main" id="{78DAC5EB-CB66-4144-944F-FCA082908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
          </a:ln>
          <a:effectLst/>
          <a:extLst>
            <a:ext uri="{91240B29-F687-4F45-9708-019B960494DF}">
              <a14:hiddenLine xmlns:a14="http://schemas.microsoft.com/office/drawing/2010/main" w="12700" cap="flat" cmpd="sng" algn="ctr">
                <a:solidFill>
                  <a:schemeClr val="accent1">
                    <a:shade val="50%"/>
                  </a:schemeClr>
                </a:solidFill>
                <a:prstDash val="solid"/>
                <a:miter lim="800%"/>
              </a14:hiddenLine>
            </a:ext>
          </a:extLst>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3" name="Rectangle 192">
            <a:extLst>
              <a:ext uri="{FF2B5EF4-FFF2-40B4-BE49-F238E27FC236}">
                <a16:creationId xmlns:a16="http://schemas.microsoft.com/office/drawing/2014/main" id="{2596F992-698C-48C0-9D89-70DA4CE92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
          </a:ln>
          <a:effectLst/>
          <a:extLst>
            <a:ext uri="{91240B29-F687-4F45-9708-019B960494DF}">
              <a14:hiddenLine xmlns:a14="http://schemas.microsoft.com/office/drawing/2010/main" w="12700" cap="flat" cmpd="sng" algn="ctr">
                <a:solidFill>
                  <a:schemeClr val="accent1">
                    <a:shade val="50%"/>
                  </a:schemeClr>
                </a:solidFill>
                <a:prstDash val="solid"/>
                <a:miter lim="800%"/>
              </a14:hiddenLine>
            </a:ext>
          </a:extLst>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A330EA4-7BB0-463A-BCF5-A9D9B361F2DD}"/>
              </a:ext>
            </a:extLst>
          </p:cNvPr>
          <p:cNvSpPr>
            <a:spLocks noGrp="1"/>
          </p:cNvSpPr>
          <p:nvPr>
            <p:ph type="title"/>
          </p:nvPr>
        </p:nvSpPr>
        <p:spPr>
          <a:xfrm>
            <a:off x="1683327" y="5236369"/>
            <a:ext cx="7197436" cy="1035982"/>
          </a:xfrm>
        </p:spPr>
        <p:txBody>
          <a:bodyPr anchor="t">
            <a:normAutofit fontScale="90%"/>
          </a:bodyPr>
          <a:lstStyle/>
          <a:p>
            <a:pPr algn="r"/>
            <a:r>
              <a:rPr lang="en-CA" dirty="0"/>
              <a:t>Understanding stress</a:t>
            </a:r>
          </a:p>
        </p:txBody>
      </p:sp>
      <p:sp>
        <p:nvSpPr>
          <p:cNvPr id="3" name="Content Placeholder 2">
            <a:extLst>
              <a:ext uri="{FF2B5EF4-FFF2-40B4-BE49-F238E27FC236}">
                <a16:creationId xmlns:a16="http://schemas.microsoft.com/office/drawing/2014/main" id="{6A83A8BC-FEFE-402E-85A4-C5EB5AFDAF65}"/>
              </a:ext>
            </a:extLst>
          </p:cNvPr>
          <p:cNvSpPr>
            <a:spLocks noGrp="1"/>
          </p:cNvSpPr>
          <p:nvPr>
            <p:ph idx="1"/>
          </p:nvPr>
        </p:nvSpPr>
        <p:spPr>
          <a:xfrm>
            <a:off x="353826" y="879197"/>
            <a:ext cx="3602181" cy="4642406"/>
          </a:xfrm>
        </p:spPr>
        <p:txBody>
          <a:bodyPr anchor="b">
            <a:normAutofit fontScale="62.5%" lnSpcReduction="20%"/>
          </a:bodyPr>
          <a:lstStyle/>
          <a:p>
            <a:pPr marL="0" indent="0">
              <a:lnSpc>
                <a:spcPct val="110%"/>
              </a:lnSpc>
              <a:buNone/>
            </a:pPr>
            <a:endParaRPr lang="en-US" sz="1600" b="1" i="0" dirty="0">
              <a:effectLst/>
              <a:latin typeface="arial" panose="020B0604020202020204" pitchFamily="34" charset="0"/>
            </a:endParaRPr>
          </a:p>
          <a:p>
            <a:pPr marL="0" indent="0">
              <a:lnSpc>
                <a:spcPct val="110%"/>
              </a:lnSpc>
              <a:buNone/>
            </a:pPr>
            <a:r>
              <a:rPr lang="en-US" sz="2900" b="1" i="0" dirty="0">
                <a:effectLst/>
                <a:latin typeface="arial" panose="020B0604020202020204" pitchFamily="34" charset="0"/>
              </a:rPr>
              <a:t>Stress</a:t>
            </a:r>
            <a:r>
              <a:rPr lang="en-US" sz="2900" b="0" i="0" dirty="0">
                <a:effectLst/>
                <a:latin typeface="arial" panose="020B0604020202020204" pitchFamily="34" charset="0"/>
              </a:rPr>
              <a:t> is the body's reaction to any change that requires an adjustment or response. The body reacts to these changes with physical, mental, and emotional responses. </a:t>
            </a:r>
            <a:r>
              <a:rPr lang="en-US" sz="2900" b="1" i="0" dirty="0">
                <a:effectLst/>
                <a:latin typeface="arial" panose="020B0604020202020204" pitchFamily="34" charset="0"/>
              </a:rPr>
              <a:t>Stress</a:t>
            </a:r>
            <a:r>
              <a:rPr lang="en-US" sz="2900" b="0" i="0" dirty="0">
                <a:effectLst/>
                <a:latin typeface="arial" panose="020B0604020202020204" pitchFamily="34" charset="0"/>
              </a:rPr>
              <a:t> is a normal part of life. You can experience </a:t>
            </a:r>
            <a:r>
              <a:rPr lang="en-US" sz="2900" b="1" i="0" dirty="0">
                <a:effectLst/>
                <a:latin typeface="arial" panose="020B0604020202020204" pitchFamily="34" charset="0"/>
              </a:rPr>
              <a:t>stress</a:t>
            </a:r>
            <a:r>
              <a:rPr lang="en-US" sz="2900" b="0" i="0" dirty="0">
                <a:effectLst/>
                <a:latin typeface="arial" panose="020B0604020202020204" pitchFamily="34" charset="0"/>
              </a:rPr>
              <a:t> from your environment, your body, and your thoughts. (Cleveland Clinic.)</a:t>
            </a:r>
          </a:p>
          <a:p>
            <a:pPr marL="0" indent="0">
              <a:lnSpc>
                <a:spcPct val="110%"/>
              </a:lnSpc>
              <a:buNone/>
            </a:pPr>
            <a:r>
              <a:rPr lang="en-US" sz="2900" dirty="0">
                <a:latin typeface="arial" panose="020B0604020202020204" pitchFamily="34" charset="0"/>
              </a:rPr>
              <a:t>No universally agreed upon definition. What is stressful for one person may be pleasurable to another or have little effect. We all react differently to stress.</a:t>
            </a:r>
          </a:p>
          <a:p>
            <a:pPr marL="0" indent="0" algn="r">
              <a:lnSpc>
                <a:spcPct val="110%"/>
              </a:lnSpc>
              <a:buNone/>
            </a:pPr>
            <a:endParaRPr lang="en-US" sz="1400" dirty="0">
              <a:latin typeface="arial" panose="020B0604020202020204" pitchFamily="34" charset="0"/>
            </a:endParaRPr>
          </a:p>
          <a:p>
            <a:pPr marL="0" indent="0" algn="r">
              <a:lnSpc>
                <a:spcPct val="110%"/>
              </a:lnSpc>
              <a:buNone/>
            </a:pPr>
            <a:r>
              <a:rPr lang="en-US" sz="1400" dirty="0">
                <a:latin typeface="arial" panose="020B0604020202020204" pitchFamily="34" charset="0"/>
              </a:rPr>
              <a:t> </a:t>
            </a:r>
          </a:p>
          <a:p>
            <a:pPr marL="0" indent="0" algn="r">
              <a:lnSpc>
                <a:spcPct val="110%"/>
              </a:lnSpc>
              <a:buNone/>
            </a:pPr>
            <a:endParaRPr lang="en-CA" sz="1400" dirty="0"/>
          </a:p>
        </p:txBody>
      </p:sp>
      <p:pic>
        <p:nvPicPr>
          <p:cNvPr id="1026" name="Picture 2" descr="Your Stress Response System | Clymer Healing Center">
            <a:extLst>
              <a:ext uri="{FF2B5EF4-FFF2-40B4-BE49-F238E27FC236}">
                <a16:creationId xmlns:a16="http://schemas.microsoft.com/office/drawing/2014/main" id="{3F37B97C-386E-4E49-B74E-2D196A610C7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0.003%" b="6.074%"/>
          <a:stretch/>
        </p:blipFill>
        <p:spPr bwMode="auto">
          <a:xfrm>
            <a:off x="3962398" y="-431"/>
            <a:ext cx="8235993" cy="5286152"/>
          </a:xfrm>
          <a:prstGeom prst="rect">
            <a:avLst/>
          </a:prstGeom>
          <a:noFill/>
          <a:extLst>
            <a:ext uri="{909E8E84-426E-40DD-AFC4-6F175D3DCCD1}">
              <a14:hiddenFill xmlns:a14="http://schemas.microsoft.com/office/drawing/2010/main">
                <a:solidFill>
                  <a:srgbClr val="FFFFFF"/>
                </a:solidFill>
              </a14:hiddenFill>
            </a:ext>
          </a:extLst>
        </p:spPr>
      </p:pic>
      <p:sp>
        <p:nvSpPr>
          <p:cNvPr id="194" name="Rectangle 193">
            <a:extLst>
              <a:ext uri="{FF2B5EF4-FFF2-40B4-BE49-F238E27FC236}">
                <a16:creationId xmlns:a16="http://schemas.microsoft.com/office/drawing/2014/main" id="{86B7A620-47FC-4678-9F07-D291E9CD57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1999" cy="457198"/>
          </a:xfrm>
          <a:prstGeom prst="rect">
            <a:avLst/>
          </a:prstGeom>
          <a:gradFill>
            <a:gsLst>
              <a:gs pos="0%">
                <a:schemeClr val="accent6">
                  <a:lumMod val="75%"/>
                  <a:alpha val="61%"/>
                </a:schemeClr>
              </a:gs>
              <a:gs pos="30%">
                <a:schemeClr val="accent5">
                  <a:alpha val="85%"/>
                </a:schemeClr>
              </a:gs>
            </a:gsLst>
            <a:lin ang="210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Rectangle 194">
            <a:extLst>
              <a:ext uri="{FF2B5EF4-FFF2-40B4-BE49-F238E27FC236}">
                <a16:creationId xmlns:a16="http://schemas.microsoft.com/office/drawing/2014/main" id="{D4CE6113-16AE-4250-8027-F864DE5BC3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8742"/>
            <a:ext cx="8153398" cy="448830"/>
          </a:xfrm>
          <a:prstGeom prst="rect">
            <a:avLst/>
          </a:prstGeom>
          <a:gradFill>
            <a:gsLst>
              <a:gs pos="0%">
                <a:schemeClr val="accent5">
                  <a:alpha val="0%"/>
                </a:schemeClr>
              </a:gs>
              <a:gs pos="73%">
                <a:schemeClr val="accent2">
                  <a:alpha val="74%"/>
                </a:schemeClr>
              </a:gs>
            </a:gsLst>
            <a:lin ang="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73464107"/>
      </p:ext>
    </p:extLst>
  </p:cSld>
  <p:clrMapOvr>
    <a:masterClrMapping/>
  </p:clrMapOvr>
</p:sld>
</file>

<file path=ppt/slides/slide12.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1B59B-91C5-4316-9393-905B3C1C0B09}"/>
              </a:ext>
            </a:extLst>
          </p:cNvPr>
          <p:cNvSpPr>
            <a:spLocks noGrp="1"/>
          </p:cNvSpPr>
          <p:nvPr>
            <p:ph type="title"/>
          </p:nvPr>
        </p:nvSpPr>
        <p:spPr>
          <a:xfrm>
            <a:off x="1264023" y="352017"/>
            <a:ext cx="10240903" cy="1233488"/>
          </a:xfrm>
        </p:spPr>
        <p:txBody>
          <a:bodyPr/>
          <a:lstStyle/>
          <a:p>
            <a:r>
              <a:rPr lang="en-CA" dirty="0"/>
              <a:t>Stress, worry or anxiety?</a:t>
            </a:r>
            <a:br>
              <a:rPr lang="en-CA" dirty="0"/>
            </a:br>
            <a:endParaRPr lang="en-CA" dirty="0"/>
          </a:p>
        </p:txBody>
      </p:sp>
      <p:sp>
        <p:nvSpPr>
          <p:cNvPr id="3" name="Content Placeholder 2">
            <a:extLst>
              <a:ext uri="{FF2B5EF4-FFF2-40B4-BE49-F238E27FC236}">
                <a16:creationId xmlns:a16="http://schemas.microsoft.com/office/drawing/2014/main" id="{750CE8B9-36F9-4B29-BD72-34FE97932C83}"/>
              </a:ext>
            </a:extLst>
          </p:cNvPr>
          <p:cNvSpPr>
            <a:spLocks noGrp="1"/>
          </p:cNvSpPr>
          <p:nvPr>
            <p:ph idx="1"/>
          </p:nvPr>
        </p:nvSpPr>
        <p:spPr>
          <a:xfrm>
            <a:off x="387274" y="1450910"/>
            <a:ext cx="11521439" cy="3956179"/>
          </a:xfrm>
        </p:spPr>
        <p:txBody>
          <a:bodyPr/>
          <a:lstStyle/>
          <a:p>
            <a:pPr marL="0" indent="0">
              <a:buNone/>
            </a:pPr>
            <a:endParaRPr lang="en-CA" dirty="0"/>
          </a:p>
        </p:txBody>
      </p:sp>
      <p:graphicFrame>
        <p:nvGraphicFramePr>
          <p:cNvPr id="4" name="Table 4">
            <a:extLst>
              <a:ext uri="{FF2B5EF4-FFF2-40B4-BE49-F238E27FC236}">
                <a16:creationId xmlns:a16="http://schemas.microsoft.com/office/drawing/2014/main" id="{67923BF2-CD8D-4603-B33D-64689A012A94}"/>
              </a:ext>
            </a:extLst>
          </p:cNvPr>
          <p:cNvGraphicFramePr>
            <a:graphicFrameLocks noGrp="1"/>
          </p:cNvGraphicFramePr>
          <p:nvPr>
            <p:extLst>
              <p:ext uri="{D42A27DB-BD31-4B8C-83A1-F6EECF244321}">
                <p14:modId xmlns:p14="http://schemas.microsoft.com/office/powerpoint/2010/main" val="4050318867"/>
              </p:ext>
            </p:extLst>
          </p:nvPr>
        </p:nvGraphicFramePr>
        <p:xfrm>
          <a:off x="0" y="1327322"/>
          <a:ext cx="12192000" cy="5120640"/>
        </p:xfrm>
        <a:graphic>
          <a:graphicData uri="http://purl.oclc.org/ooxml/drawingml/table">
            <a:tbl>
              <a:tblPr firstRow="1" bandRow="1">
                <a:tableStyleId>{21E4AEA4-8DFA-4A89-87EB-49C32662AFE0}</a:tableStyleId>
              </a:tblPr>
              <a:tblGrid>
                <a:gridCol w="4064000">
                  <a:extLst>
                    <a:ext uri="{9D8B030D-6E8A-4147-A177-3AD203B41FA5}">
                      <a16:colId xmlns:a16="http://schemas.microsoft.com/office/drawing/2014/main" val="3126287516"/>
                    </a:ext>
                  </a:extLst>
                </a:gridCol>
                <a:gridCol w="4064000">
                  <a:extLst>
                    <a:ext uri="{9D8B030D-6E8A-4147-A177-3AD203B41FA5}">
                      <a16:colId xmlns:a16="http://schemas.microsoft.com/office/drawing/2014/main" val="2491048108"/>
                    </a:ext>
                  </a:extLst>
                </a:gridCol>
                <a:gridCol w="4064000">
                  <a:extLst>
                    <a:ext uri="{9D8B030D-6E8A-4147-A177-3AD203B41FA5}">
                      <a16:colId xmlns:a16="http://schemas.microsoft.com/office/drawing/2014/main" val="776428602"/>
                    </a:ext>
                  </a:extLst>
                </a:gridCol>
              </a:tblGrid>
              <a:tr h="370840">
                <a:tc>
                  <a:txBody>
                    <a:bodyPr/>
                    <a:lstStyle/>
                    <a:p>
                      <a:r>
                        <a:rPr lang="en-CA" sz="2400" dirty="0"/>
                        <a:t>STRESS (BODY)</a:t>
                      </a:r>
                    </a:p>
                    <a:p>
                      <a:endParaRPr lang="en-CA" dirty="0"/>
                    </a:p>
                    <a:p>
                      <a:pPr marL="285750" indent="-285750">
                        <a:buFont typeface="Arial" panose="020B0604020202020204" pitchFamily="34" charset="0"/>
                        <a:buChar char="•"/>
                      </a:pPr>
                      <a:r>
                        <a:rPr lang="en-CA" dirty="0"/>
                        <a:t>Normal defence mechanism; physiological response connected to external event</a:t>
                      </a:r>
                    </a:p>
                    <a:p>
                      <a:pPr marL="285750" indent="-285750">
                        <a:buFont typeface="Arial" panose="020B0604020202020204" pitchFamily="34" charset="0"/>
                        <a:buChar char="•"/>
                      </a:pPr>
                      <a:r>
                        <a:rPr lang="en-CA" dirty="0"/>
                        <a:t>Reaction to environmental changes or forces that exceed an individual’s resources</a:t>
                      </a:r>
                    </a:p>
                    <a:p>
                      <a:pPr marL="285750" indent="-285750">
                        <a:buFont typeface="Arial" panose="020B0604020202020204" pitchFamily="34" charset="0"/>
                        <a:buChar char="•"/>
                      </a:pPr>
                      <a:r>
                        <a:rPr lang="en-CA" dirty="0"/>
                        <a:t>Fires up limbic system, releasing adrenaline and cortisol to activate brain to respond. (Rapid heart rate, clammy palms, shallow breathing.)</a:t>
                      </a:r>
                    </a:p>
                    <a:p>
                      <a:pPr marL="285750" indent="-285750">
                        <a:buFont typeface="Arial" panose="020B0604020202020204" pitchFamily="34" charset="0"/>
                        <a:buChar char="•"/>
                      </a:pPr>
                      <a:endParaRPr lang="en-CA" dirty="0"/>
                    </a:p>
                    <a:p>
                      <a:pPr marL="285750" indent="-285750">
                        <a:buFont typeface="Arial" panose="020B0604020202020204" pitchFamily="34" charset="0"/>
                        <a:buChar char="•"/>
                      </a:pPr>
                      <a:r>
                        <a:rPr lang="en-CA" dirty="0">
                          <a:solidFill>
                            <a:srgbClr val="FFFF00"/>
                          </a:solidFill>
                        </a:rPr>
                        <a:t>Acute versus chronic stress key – staying fight or flight mode, linked to digestive issues, heart disease, weakening immunity</a:t>
                      </a:r>
                    </a:p>
                  </a:txBody>
                  <a:tcPr/>
                </a:tc>
                <a:tc>
                  <a:txBody>
                    <a:bodyPr/>
                    <a:lstStyle/>
                    <a:p>
                      <a:r>
                        <a:rPr lang="en-CA" sz="2400" dirty="0"/>
                        <a:t>WORRY (MIND)</a:t>
                      </a:r>
                    </a:p>
                    <a:p>
                      <a:endParaRPr lang="en-CA" dirty="0"/>
                    </a:p>
                    <a:p>
                      <a:pPr marL="285750" indent="-285750">
                        <a:buFont typeface="Arial" panose="020B0604020202020204" pitchFamily="34" charset="0"/>
                        <a:buChar char="•"/>
                      </a:pPr>
                      <a:r>
                        <a:rPr lang="en-CA" dirty="0"/>
                        <a:t>Dwelling on negative thoughts, uncertain outcomes, things that could go wrong</a:t>
                      </a:r>
                    </a:p>
                    <a:p>
                      <a:pPr marL="285750" indent="-285750">
                        <a:buFont typeface="Arial" panose="020B0604020202020204" pitchFamily="34" charset="0"/>
                        <a:buChar char="•"/>
                      </a:pPr>
                      <a:r>
                        <a:rPr lang="en-CA" dirty="0"/>
                        <a:t>Tends to be repetitive and obsessive (the cognitive component of anxiety). Worry happens in the head and not the body</a:t>
                      </a:r>
                    </a:p>
                    <a:p>
                      <a:pPr marL="285750" indent="-285750">
                        <a:buFont typeface="Arial" panose="020B0604020202020204" pitchFamily="34" charset="0"/>
                        <a:buChar char="•"/>
                      </a:pPr>
                      <a:endParaRPr lang="en-CA" dirty="0"/>
                    </a:p>
                    <a:p>
                      <a:pPr marL="285750" indent="-285750">
                        <a:buFont typeface="Arial" panose="020B0604020202020204" pitchFamily="34" charset="0"/>
                        <a:buChar char="•"/>
                      </a:pPr>
                      <a:r>
                        <a:rPr lang="en-CA" dirty="0">
                          <a:solidFill>
                            <a:srgbClr val="FFFF00"/>
                          </a:solidFill>
                        </a:rPr>
                        <a:t>Worry helps by stimulating the brain and calms it, causes us to problem solve/take action to keep you safe</a:t>
                      </a:r>
                    </a:p>
                  </a:txBody>
                  <a:tcPr/>
                </a:tc>
                <a:tc>
                  <a:txBody>
                    <a:bodyPr/>
                    <a:lstStyle/>
                    <a:p>
                      <a:r>
                        <a:rPr lang="en-CA" sz="2400" dirty="0"/>
                        <a:t>ANXIETY (MIND &amp; BODY)</a:t>
                      </a:r>
                    </a:p>
                    <a:p>
                      <a:endParaRPr lang="en-CA" dirty="0"/>
                    </a:p>
                    <a:p>
                      <a:pPr marL="285750" indent="-285750">
                        <a:buFont typeface="Arial" panose="020B0604020202020204" pitchFamily="34" charset="0"/>
                        <a:buChar char="•"/>
                      </a:pPr>
                      <a:r>
                        <a:rPr lang="en-CA" dirty="0"/>
                        <a:t>Over-estimation of threat and under-estimation of ability to cope</a:t>
                      </a:r>
                    </a:p>
                    <a:p>
                      <a:pPr marL="285750" indent="-285750">
                        <a:buFont typeface="Arial" panose="020B0604020202020204" pitchFamily="34" charset="0"/>
                        <a:buChar char="•"/>
                      </a:pPr>
                      <a:r>
                        <a:rPr lang="en-CA" i="1" dirty="0"/>
                        <a:t>No threat (hair on back of neck test)</a:t>
                      </a:r>
                    </a:p>
                    <a:p>
                      <a:pPr marL="285750" indent="-285750">
                        <a:buFont typeface="Arial" panose="020B0604020202020204" pitchFamily="34" charset="0"/>
                        <a:buChar char="•"/>
                      </a:pPr>
                      <a:r>
                        <a:rPr lang="en-CA" dirty="0"/>
                        <a:t>Excessive fear that results in behavioural manifestations, physical symptoms, sleeping and eating issues, etc.</a:t>
                      </a:r>
                    </a:p>
                    <a:p>
                      <a:pPr marL="285750" indent="-285750">
                        <a:buFont typeface="Arial" panose="020B0604020202020204" pitchFamily="34" charset="0"/>
                        <a:buChar char="•"/>
                      </a:pPr>
                      <a:r>
                        <a:rPr lang="en-CA" dirty="0"/>
                        <a:t>Stress and worry are symptoms and anxiety the culmination</a:t>
                      </a:r>
                    </a:p>
                    <a:p>
                      <a:pPr marL="0" indent="0">
                        <a:buFont typeface="Arial" panose="020B0604020202020204" pitchFamily="34" charset="0"/>
                        <a:buNone/>
                      </a:pPr>
                      <a:endParaRPr lang="en-CA" dirty="0"/>
                    </a:p>
                    <a:p>
                      <a:pPr marL="285750" indent="-285750">
                        <a:buFont typeface="Arial" panose="020B0604020202020204" pitchFamily="34" charset="0"/>
                        <a:buChar char="•"/>
                      </a:pPr>
                      <a:r>
                        <a:rPr lang="en-CA" dirty="0">
                          <a:solidFill>
                            <a:srgbClr val="FFFF00"/>
                          </a:solidFill>
                        </a:rPr>
                        <a:t>One of first signs of anxiety: inability to take care of self and/or home; difficulty taking care of daily tasks</a:t>
                      </a:r>
                    </a:p>
                    <a:p>
                      <a:pPr marL="285750" indent="-285750">
                        <a:buFont typeface="Arial" panose="020B0604020202020204" pitchFamily="34" charset="0"/>
                        <a:buChar char="•"/>
                      </a:pPr>
                      <a:endParaRPr lang="en-CA" dirty="0"/>
                    </a:p>
                  </a:txBody>
                  <a:tcPr/>
                </a:tc>
                <a:extLst>
                  <a:ext uri="{0D108BD9-81ED-4DB2-BD59-A6C34878D82A}">
                    <a16:rowId xmlns:a16="http://schemas.microsoft.com/office/drawing/2014/main" val="2579719106"/>
                  </a:ext>
                </a:extLst>
              </a:tr>
            </a:tbl>
          </a:graphicData>
        </a:graphic>
      </p:graphicFrame>
    </p:spTree>
    <p:extLst>
      <p:ext uri="{BB962C8B-B14F-4D97-AF65-F5344CB8AC3E}">
        <p14:creationId xmlns:p14="http://schemas.microsoft.com/office/powerpoint/2010/main" val="174145237"/>
      </p:ext>
    </p:extLst>
  </p:cSld>
  <p:clrMapOvr>
    <a:masterClrMapping/>
  </p:clrMapOvr>
</p:sld>
</file>

<file path=ppt/slides/slide13.xml><?xml version="1.0" encoding="utf-8"?>
<p:sld xmlns:a="http://purl.oclc.org/ooxml/drawingml/main" xmlns:r="http://purl.oclc.org/ooxml/officeDocument/relationships" xmlns:p="http://purl.oclc.org/ooxml/presentationml/main">
  <p:cSld>
    <p:bg>
      <p:bgPr>
        <a:solidFill>
          <a:schemeClr val="bg1"/>
        </a:solidFill>
        <a:effectLst/>
      </p:bgPr>
    </p:bg>
    <p:spTree>
      <p:nvGrpSpPr>
        <p:cNvPr id="1" name=""/>
        <p:cNvGrpSpPr/>
        <p:nvPr/>
      </p:nvGrpSpPr>
      <p:grpSpPr>
        <a:xfrm>
          <a:off x="0" y="0"/>
          <a:ext cx="0" cy="0"/>
          <a:chOff x="0" y="0"/>
          <a:chExt cx="0" cy="0"/>
        </a:xfrm>
      </p:grpSpPr>
      <p:sp useBgFill="1">
        <p:nvSpPr>
          <p:cNvPr id="2056" name="Rectangle 72">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
          </a:ln>
          <a:effectLst/>
          <a:extLst>
            <a:ext uri="{91240B29-F687-4F45-9708-019B960494DF}">
              <a14:hiddenLine xmlns:a14="http://schemas.microsoft.com/office/drawing/2010/main" w="12700" cap="flat" cmpd="sng" algn="ctr">
                <a:solidFill>
                  <a:schemeClr val="accent1">
                    <a:shade val="50%"/>
                  </a:schemeClr>
                </a:solidFill>
                <a:prstDash val="solid"/>
                <a:miter lim="800%"/>
              </a14:hiddenLine>
            </a:ext>
          </a:extLst>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CBFD8CC-F827-451E-8E8B-4C7DFA8F1361}"/>
              </a:ext>
            </a:extLst>
          </p:cNvPr>
          <p:cNvSpPr>
            <a:spLocks noGrp="1"/>
          </p:cNvSpPr>
          <p:nvPr>
            <p:ph type="title"/>
          </p:nvPr>
        </p:nvSpPr>
        <p:spPr>
          <a:xfrm>
            <a:off x="424543" y="286601"/>
            <a:ext cx="6885115" cy="1852976"/>
          </a:xfrm>
        </p:spPr>
        <p:txBody>
          <a:bodyPr>
            <a:normAutofit/>
          </a:bodyPr>
          <a:lstStyle/>
          <a:p>
            <a:r>
              <a:rPr lang="en-CA" sz="4000" dirty="0"/>
              <a:t>How stress affects the body</a:t>
            </a:r>
          </a:p>
        </p:txBody>
      </p:sp>
      <p:sp>
        <p:nvSpPr>
          <p:cNvPr id="2057" name="Content Placeholder 2053">
            <a:extLst>
              <a:ext uri="{FF2B5EF4-FFF2-40B4-BE49-F238E27FC236}">
                <a16:creationId xmlns:a16="http://schemas.microsoft.com/office/drawing/2014/main" id="{B0384239-6AA7-4802-B85E-03A709CD353F}"/>
              </a:ext>
            </a:extLst>
          </p:cNvPr>
          <p:cNvSpPr>
            <a:spLocks noGrp="1"/>
          </p:cNvSpPr>
          <p:nvPr>
            <p:ph idx="1"/>
          </p:nvPr>
        </p:nvSpPr>
        <p:spPr>
          <a:xfrm>
            <a:off x="424543" y="2621381"/>
            <a:ext cx="6885116" cy="3322219"/>
          </a:xfrm>
        </p:spPr>
        <p:txBody>
          <a:bodyPr>
            <a:normAutofit fontScale="92.5%" lnSpcReduction="10%"/>
          </a:bodyPr>
          <a:lstStyle/>
          <a:p>
            <a:r>
              <a:rPr lang="en-US" sz="1800" dirty="0"/>
              <a:t>Need to support serotonin neurotransmitters</a:t>
            </a:r>
          </a:p>
          <a:p>
            <a:r>
              <a:rPr lang="en-US" sz="1800" dirty="0"/>
              <a:t>Calming the nervous system supports sleep and digestion</a:t>
            </a:r>
          </a:p>
          <a:p>
            <a:r>
              <a:rPr lang="en-US" sz="1800" dirty="0"/>
              <a:t>Using adaptogens that have a sedentary rather than stimulating effect is important, e.g. Ashwagandha, German </a:t>
            </a:r>
            <a:r>
              <a:rPr lang="en-US" sz="1800" dirty="0" err="1"/>
              <a:t>Chammomile</a:t>
            </a:r>
            <a:r>
              <a:rPr lang="en-US" sz="1800" dirty="0"/>
              <a:t>, Lemon Balm, Valerian, Passive Flora (</a:t>
            </a:r>
            <a:r>
              <a:rPr lang="en-CA" sz="1600" dirty="0">
                <a:hlinkClick r:id="rId2"/>
              </a:rPr>
              <a:t>https://drdavidbrady.com/</a:t>
            </a:r>
            <a:r>
              <a:rPr lang="en-CA" sz="1600" dirty="0"/>
              <a:t>) </a:t>
            </a:r>
          </a:p>
          <a:p>
            <a:r>
              <a:rPr lang="en-CA" sz="1600" dirty="0"/>
              <a:t>(Check with doctor to ensure no contraindications with blood pressure or other medications.)</a:t>
            </a:r>
            <a:endParaRPr lang="en-US" sz="1800" dirty="0"/>
          </a:p>
          <a:p>
            <a:endParaRPr lang="en-US" sz="1800" dirty="0"/>
          </a:p>
          <a:p>
            <a:pPr marL="0" indent="0" algn="ctr">
              <a:buNone/>
            </a:pPr>
            <a:r>
              <a:rPr lang="en-US" sz="2600" b="1" dirty="0">
                <a:solidFill>
                  <a:srgbClr val="C00000"/>
                </a:solidFill>
              </a:rPr>
              <a:t>STRESS TAKES US OUT OF AWARENESS!</a:t>
            </a:r>
            <a:endParaRPr lang="en-CA" sz="2600" b="1" dirty="0">
              <a:solidFill>
                <a:srgbClr val="C00000"/>
              </a:solidFill>
            </a:endParaRPr>
          </a:p>
        </p:txBody>
      </p:sp>
      <p:sp>
        <p:nvSpPr>
          <p:cNvPr id="2058" name="Rectangle 74">
            <a:extLst>
              <a:ext uri="{FF2B5EF4-FFF2-40B4-BE49-F238E27FC236}">
                <a16:creationId xmlns:a16="http://schemas.microsoft.com/office/drawing/2014/main" id="{61707E60-CEC9-4661-AA82-69242EB4BD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6116"/>
            <a:ext cx="12191998" cy="461774"/>
          </a:xfrm>
          <a:prstGeom prst="rect">
            <a:avLst/>
          </a:prstGeom>
          <a:gradFill>
            <a:gsLst>
              <a:gs pos="0%">
                <a:schemeClr val="accent5"/>
              </a:gs>
              <a:gs pos="100%">
                <a:schemeClr val="accent2">
                  <a:lumMod val="60%"/>
                  <a:lumOff val="40%"/>
                  <a:alpha val="59%"/>
                </a:schemeClr>
              </a:gs>
            </a:gsLst>
            <a:lin ang="150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9" name="Rectangle 76">
            <a:extLst>
              <a:ext uri="{FF2B5EF4-FFF2-40B4-BE49-F238E27FC236}">
                <a16:creationId xmlns:a16="http://schemas.microsoft.com/office/drawing/2014/main" id="{8F035CD8-AE30-4146-96F2-036B0CE5E4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300" y="6406115"/>
            <a:ext cx="4076698" cy="464399"/>
          </a:xfrm>
          <a:prstGeom prst="rect">
            <a:avLst/>
          </a:prstGeom>
          <a:gradFill>
            <a:gsLst>
              <a:gs pos="19%">
                <a:schemeClr val="accent6">
                  <a:lumMod val="75%"/>
                  <a:alpha val="61%"/>
                </a:schemeClr>
              </a:gs>
              <a:gs pos="99%">
                <a:schemeClr val="accent6">
                  <a:alpha val="87%"/>
                </a:schemeClr>
              </a:gs>
            </a:gsLst>
            <a:lin ang="132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The Effects of Stress on Your Body">
            <a:extLst>
              <a:ext uri="{FF2B5EF4-FFF2-40B4-BE49-F238E27FC236}">
                <a16:creationId xmlns:a16="http://schemas.microsoft.com/office/drawing/2014/main" id="{4D77A408-896A-4881-9088-151ADEB32C6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0.001%" b="9.469%"/>
          <a:stretch/>
        </p:blipFill>
        <p:spPr bwMode="auto">
          <a:xfrm>
            <a:off x="8115300" y="-12515"/>
            <a:ext cx="4076700" cy="641863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E2F94CC-2976-4D11-A97E-CB5DA4FB3D66}"/>
              </a:ext>
            </a:extLst>
          </p:cNvPr>
          <p:cNvSpPr txBox="1"/>
          <p:nvPr/>
        </p:nvSpPr>
        <p:spPr>
          <a:xfrm>
            <a:off x="1172584" y="6429217"/>
            <a:ext cx="6766560" cy="276999"/>
          </a:xfrm>
          <a:prstGeom prst="rect">
            <a:avLst/>
          </a:prstGeom>
          <a:noFill/>
        </p:spPr>
        <p:txBody>
          <a:bodyPr wrap="square" rtlCol="0">
            <a:spAutoFit/>
          </a:bodyPr>
          <a:lstStyle/>
          <a:p>
            <a:r>
              <a:rPr lang="en-CA" sz="1200" dirty="0">
                <a:hlinkClick r:id="rId4"/>
              </a:rPr>
              <a:t>https://www.healthline.com/health/stress/effects-on-body#1</a:t>
            </a:r>
            <a:endParaRPr lang="en-US" sz="1200" dirty="0"/>
          </a:p>
        </p:txBody>
      </p:sp>
    </p:spTree>
    <p:extLst>
      <p:ext uri="{BB962C8B-B14F-4D97-AF65-F5344CB8AC3E}">
        <p14:creationId xmlns:p14="http://schemas.microsoft.com/office/powerpoint/2010/main" val="2828803324"/>
      </p:ext>
    </p:extLst>
  </p:cSld>
  <p:clrMapOvr>
    <a:masterClrMapping/>
  </p:clrMapOvr>
</p:sld>
</file>

<file path=ppt/slides/slide14.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40611-4EB1-47C2-98D1-D3E58921EF37}"/>
              </a:ext>
            </a:extLst>
          </p:cNvPr>
          <p:cNvSpPr>
            <a:spLocks noGrp="1"/>
          </p:cNvSpPr>
          <p:nvPr>
            <p:ph type="title"/>
          </p:nvPr>
        </p:nvSpPr>
        <p:spPr>
          <a:xfrm>
            <a:off x="1044054" y="457200"/>
            <a:ext cx="10309745" cy="704626"/>
          </a:xfrm>
        </p:spPr>
        <p:txBody>
          <a:bodyPr/>
          <a:lstStyle/>
          <a:p>
            <a:r>
              <a:rPr lang="en-CA" dirty="0"/>
              <a:t>MIND-BODY techniques</a:t>
            </a:r>
          </a:p>
        </p:txBody>
      </p:sp>
      <p:sp>
        <p:nvSpPr>
          <p:cNvPr id="3" name="Content Placeholder 2">
            <a:extLst>
              <a:ext uri="{FF2B5EF4-FFF2-40B4-BE49-F238E27FC236}">
                <a16:creationId xmlns:a16="http://schemas.microsoft.com/office/drawing/2014/main" id="{76DB76E4-D35E-41C4-BE77-D13B546150B3}"/>
              </a:ext>
            </a:extLst>
          </p:cNvPr>
          <p:cNvSpPr>
            <a:spLocks noGrp="1"/>
          </p:cNvSpPr>
          <p:nvPr>
            <p:ph sz="half" idx="1"/>
          </p:nvPr>
        </p:nvSpPr>
        <p:spPr>
          <a:xfrm>
            <a:off x="1044054" y="1338589"/>
            <a:ext cx="4975746" cy="4922362"/>
          </a:xfrm>
        </p:spPr>
        <p:txBody>
          <a:bodyPr>
            <a:normAutofit fontScale="92.5%" lnSpcReduction="10%"/>
          </a:bodyPr>
          <a:lstStyle/>
          <a:p>
            <a:r>
              <a:rPr lang="en-CA" dirty="0"/>
              <a:t>Splashing </a:t>
            </a:r>
            <a:r>
              <a:rPr lang="en-CA" dirty="0">
                <a:highlight>
                  <a:srgbClr val="00FFFF"/>
                </a:highlight>
              </a:rPr>
              <a:t>cold water </a:t>
            </a:r>
            <a:r>
              <a:rPr lang="en-CA" dirty="0"/>
              <a:t>on your face; ice on back of neck (as long as no heart condition)</a:t>
            </a:r>
          </a:p>
          <a:p>
            <a:r>
              <a:rPr lang="en-CA" dirty="0">
                <a:highlight>
                  <a:srgbClr val="FFFF00"/>
                </a:highlight>
              </a:rPr>
              <a:t>Butterfly hug  </a:t>
            </a:r>
            <a:r>
              <a:rPr lang="en-CA"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2"/>
              </a:rPr>
              <a:t>https://www.youtube.com/watch?v=KKJ7PNOzsHU</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r>
              <a:rPr lang="en-CA" dirty="0">
                <a:highlight>
                  <a:srgbClr val="FF00FF"/>
                </a:highlight>
              </a:rPr>
              <a:t>5-4-3-2-1</a:t>
            </a:r>
            <a:r>
              <a:rPr lang="en-CA" dirty="0"/>
              <a:t> </a:t>
            </a:r>
          </a:p>
          <a:p>
            <a:pPr lvl="1">
              <a:buFont typeface="Courier New" panose="02070309020205020404" pitchFamily="49" charset="0"/>
              <a:buChar char="o"/>
            </a:pPr>
            <a:r>
              <a:rPr lang="en-CA" sz="1700" dirty="0"/>
              <a:t>5 things you can see</a:t>
            </a:r>
          </a:p>
          <a:p>
            <a:pPr lvl="1">
              <a:buFont typeface="Courier New" panose="02070309020205020404" pitchFamily="49" charset="0"/>
              <a:buChar char="o"/>
            </a:pPr>
            <a:r>
              <a:rPr lang="en-CA" sz="1700" dirty="0"/>
              <a:t>4 things you can hear</a:t>
            </a:r>
          </a:p>
          <a:p>
            <a:pPr lvl="1">
              <a:buFont typeface="Courier New" panose="02070309020205020404" pitchFamily="49" charset="0"/>
              <a:buChar char="o"/>
            </a:pPr>
            <a:r>
              <a:rPr lang="en-CA" sz="1700" dirty="0"/>
              <a:t>3 things you can feel/touch</a:t>
            </a:r>
          </a:p>
          <a:p>
            <a:pPr lvl="1">
              <a:buFont typeface="Courier New" panose="02070309020205020404" pitchFamily="49" charset="0"/>
              <a:buChar char="o"/>
            </a:pPr>
            <a:r>
              <a:rPr lang="en-CA" sz="1700" dirty="0"/>
              <a:t>2 things you can smell</a:t>
            </a:r>
          </a:p>
          <a:p>
            <a:pPr lvl="1">
              <a:buFont typeface="Courier New" panose="02070309020205020404" pitchFamily="49" charset="0"/>
              <a:buChar char="o"/>
            </a:pPr>
            <a:r>
              <a:rPr lang="en-CA" sz="1700" dirty="0"/>
              <a:t>1 thing you can taste</a:t>
            </a:r>
          </a:p>
          <a:p>
            <a:pPr lvl="1">
              <a:buFont typeface="Courier New" panose="02070309020205020404" pitchFamily="49" charset="0"/>
              <a:buChar char="o"/>
            </a:pPr>
            <a:r>
              <a:rPr lang="en-CA" sz="1700" dirty="0"/>
              <a:t>1 positive thing about yourself</a:t>
            </a:r>
          </a:p>
          <a:p>
            <a:r>
              <a:rPr lang="en-CA" dirty="0">
                <a:highlight>
                  <a:srgbClr val="FF00FF"/>
                </a:highlight>
              </a:rPr>
              <a:t>Ear</a:t>
            </a:r>
            <a:r>
              <a:rPr lang="en-CA" dirty="0"/>
              <a:t> massage</a:t>
            </a:r>
          </a:p>
          <a:p>
            <a:r>
              <a:rPr lang="en-CA" dirty="0">
                <a:highlight>
                  <a:srgbClr val="C0C0C0"/>
                </a:highlight>
              </a:rPr>
              <a:t>Toe</a:t>
            </a:r>
            <a:r>
              <a:rPr lang="en-CA" dirty="0"/>
              <a:t> wiggling</a:t>
            </a:r>
          </a:p>
          <a:p>
            <a:endParaRPr lang="en-CA" dirty="0"/>
          </a:p>
        </p:txBody>
      </p:sp>
      <p:sp>
        <p:nvSpPr>
          <p:cNvPr id="4" name="Content Placeholder 3">
            <a:extLst>
              <a:ext uri="{FF2B5EF4-FFF2-40B4-BE49-F238E27FC236}">
                <a16:creationId xmlns:a16="http://schemas.microsoft.com/office/drawing/2014/main" id="{24CF2372-920D-4C12-95D3-7A28B0410338}"/>
              </a:ext>
            </a:extLst>
          </p:cNvPr>
          <p:cNvSpPr>
            <a:spLocks noGrp="1"/>
          </p:cNvSpPr>
          <p:nvPr>
            <p:ph sz="half" idx="2"/>
          </p:nvPr>
        </p:nvSpPr>
        <p:spPr>
          <a:xfrm>
            <a:off x="6172199" y="1338588"/>
            <a:ext cx="5181600" cy="5062211"/>
          </a:xfrm>
        </p:spPr>
        <p:txBody>
          <a:bodyPr>
            <a:normAutofit fontScale="92.5%" lnSpcReduction="10%"/>
          </a:bodyPr>
          <a:lstStyle/>
          <a:p>
            <a:r>
              <a:rPr lang="en-CA" dirty="0">
                <a:highlight>
                  <a:srgbClr val="00FFFF"/>
                </a:highlight>
              </a:rPr>
              <a:t>Exercise</a:t>
            </a:r>
            <a:r>
              <a:rPr lang="en-CA" dirty="0"/>
              <a:t> on the spot</a:t>
            </a:r>
          </a:p>
          <a:p>
            <a:r>
              <a:rPr lang="en-CA" dirty="0"/>
              <a:t>Paced </a:t>
            </a:r>
            <a:r>
              <a:rPr lang="en-CA" dirty="0">
                <a:highlight>
                  <a:srgbClr val="FFFF00"/>
                </a:highlight>
              </a:rPr>
              <a:t>breathing</a:t>
            </a:r>
          </a:p>
          <a:p>
            <a:r>
              <a:rPr lang="en-CA" dirty="0">
                <a:highlight>
                  <a:srgbClr val="00FF00"/>
                </a:highlight>
              </a:rPr>
              <a:t>Thought</a:t>
            </a:r>
            <a:r>
              <a:rPr lang="en-CA" dirty="0"/>
              <a:t> stopping</a:t>
            </a:r>
          </a:p>
          <a:p>
            <a:r>
              <a:rPr lang="en-CA" dirty="0"/>
              <a:t>Becoming the </a:t>
            </a:r>
            <a:r>
              <a:rPr lang="en-CA" dirty="0">
                <a:highlight>
                  <a:srgbClr val="FF00FF"/>
                </a:highlight>
              </a:rPr>
              <a:t>observer</a:t>
            </a:r>
          </a:p>
          <a:p>
            <a:r>
              <a:rPr lang="en-CA" dirty="0">
                <a:highlight>
                  <a:srgbClr val="FFFF00"/>
                </a:highlight>
              </a:rPr>
              <a:t>“Name it and tame it”</a:t>
            </a:r>
          </a:p>
          <a:p>
            <a:pPr marL="914400" lvl="1" indent="-457200">
              <a:buFont typeface="+mj-lt"/>
              <a:buAutoNum type="arabicPeriod"/>
            </a:pPr>
            <a:r>
              <a:rPr lang="en-CA" sz="1700" dirty="0"/>
              <a:t>See it</a:t>
            </a:r>
          </a:p>
          <a:p>
            <a:pPr marL="914400" lvl="1" indent="-457200">
              <a:buFont typeface="+mj-lt"/>
              <a:buAutoNum type="arabicPeriod"/>
            </a:pPr>
            <a:r>
              <a:rPr lang="en-CA" sz="1700" dirty="0"/>
              <a:t>Say it</a:t>
            </a:r>
          </a:p>
          <a:p>
            <a:pPr marL="914400" lvl="1" indent="-457200">
              <a:buFont typeface="+mj-lt"/>
              <a:buAutoNum type="arabicPeriod"/>
            </a:pPr>
            <a:r>
              <a:rPr lang="en-CA" sz="1700" dirty="0"/>
              <a:t>Sense it</a:t>
            </a:r>
          </a:p>
          <a:p>
            <a:pPr marL="914400" lvl="1" indent="-457200">
              <a:buFont typeface="+mj-lt"/>
              <a:buAutoNum type="arabicPeriod"/>
            </a:pPr>
            <a:r>
              <a:rPr lang="en-CA" sz="1700" dirty="0"/>
              <a:t>Relax into it</a:t>
            </a:r>
          </a:p>
          <a:p>
            <a:pPr marL="914400" lvl="1" indent="-457200">
              <a:buFont typeface="+mj-lt"/>
              <a:buAutoNum type="arabicPeriod"/>
            </a:pPr>
            <a:r>
              <a:rPr lang="en-CA" sz="1700" dirty="0"/>
              <a:t>Breathe</a:t>
            </a:r>
          </a:p>
          <a:p>
            <a:pPr marL="914400" lvl="1" indent="-457200">
              <a:buFont typeface="+mj-lt"/>
              <a:buAutoNum type="arabicPeriod"/>
            </a:pPr>
            <a:r>
              <a:rPr lang="en-CA" sz="1700" dirty="0"/>
              <a:t>Reconnect with reality</a:t>
            </a:r>
          </a:p>
          <a:p>
            <a:pPr marL="914400" lvl="1" indent="-457200">
              <a:buFont typeface="+mj-lt"/>
              <a:buAutoNum type="arabicPeriod"/>
            </a:pPr>
            <a:r>
              <a:rPr lang="en-CA" sz="1700" dirty="0"/>
              <a:t>Reframe experience more objectively</a:t>
            </a:r>
          </a:p>
          <a:p>
            <a:pPr marL="914400" lvl="1" indent="-457200">
              <a:buFont typeface="+mj-lt"/>
              <a:buAutoNum type="arabicPeriod"/>
            </a:pPr>
            <a:r>
              <a:rPr lang="en-CA" sz="1700" dirty="0"/>
              <a:t>Become present again</a:t>
            </a:r>
          </a:p>
          <a:p>
            <a:endParaRPr lang="en-CA" dirty="0"/>
          </a:p>
        </p:txBody>
      </p:sp>
    </p:spTree>
    <p:extLst>
      <p:ext uri="{BB962C8B-B14F-4D97-AF65-F5344CB8AC3E}">
        <p14:creationId xmlns:p14="http://schemas.microsoft.com/office/powerpoint/2010/main" val="3746259229"/>
      </p:ext>
    </p:extLst>
  </p:cSld>
  <p:clrMapOvr>
    <a:masterClrMapping/>
  </p:clrMapOvr>
</p:sld>
</file>

<file path=ppt/slides/slide15.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F28F8-46B2-4D54-83A6-2E3655424878}"/>
              </a:ext>
            </a:extLst>
          </p:cNvPr>
          <p:cNvSpPr>
            <a:spLocks noGrp="1"/>
          </p:cNvSpPr>
          <p:nvPr>
            <p:ph type="title"/>
          </p:nvPr>
        </p:nvSpPr>
        <p:spPr>
          <a:xfrm>
            <a:off x="7178039" y="199464"/>
            <a:ext cx="4859767" cy="1360396"/>
          </a:xfrm>
        </p:spPr>
        <p:txBody>
          <a:bodyPr anchor="b">
            <a:normAutofit fontScale="90%"/>
          </a:bodyPr>
          <a:lstStyle/>
          <a:p>
            <a:pPr algn="ctr">
              <a:lnSpc>
                <a:spcPct val="90%"/>
              </a:lnSpc>
            </a:pPr>
            <a:r>
              <a:rPr lang="en-CA" sz="3100" dirty="0"/>
              <a:t>Getting Started- personal triage</a:t>
            </a:r>
            <a:br>
              <a:rPr lang="en-CA" sz="3100" dirty="0"/>
            </a:br>
            <a:endParaRPr lang="en-CA" sz="3100" dirty="0"/>
          </a:p>
        </p:txBody>
      </p:sp>
      <p:sp>
        <p:nvSpPr>
          <p:cNvPr id="3" name="Content Placeholder 2">
            <a:extLst>
              <a:ext uri="{FF2B5EF4-FFF2-40B4-BE49-F238E27FC236}">
                <a16:creationId xmlns:a16="http://schemas.microsoft.com/office/drawing/2014/main" id="{A66BDE34-EB8B-4FFE-A79A-F517A8892988}"/>
              </a:ext>
            </a:extLst>
          </p:cNvPr>
          <p:cNvSpPr>
            <a:spLocks noGrp="1"/>
          </p:cNvSpPr>
          <p:nvPr>
            <p:ph idx="1"/>
          </p:nvPr>
        </p:nvSpPr>
        <p:spPr>
          <a:xfrm>
            <a:off x="731520" y="2606123"/>
            <a:ext cx="5364481" cy="3262414"/>
          </a:xfrm>
        </p:spPr>
        <p:txBody>
          <a:bodyPr anchor="b">
            <a:normAutofit/>
          </a:bodyPr>
          <a:lstStyle/>
          <a:p>
            <a:pPr marL="0" indent="0">
              <a:buNone/>
            </a:pPr>
            <a:endParaRPr lang="en-CA" sz="1600" dirty="0"/>
          </a:p>
          <a:p>
            <a:pPr marL="0" indent="0">
              <a:buNone/>
            </a:pPr>
            <a:endParaRPr lang="en-CA" sz="1600" dirty="0"/>
          </a:p>
        </p:txBody>
      </p:sp>
      <p:pic>
        <p:nvPicPr>
          <p:cNvPr id="3074" name="Picture 2" descr="Whether it's blogging or running, do what works for you — Allison ...">
            <a:extLst>
              <a:ext uri="{FF2B5EF4-FFF2-40B4-BE49-F238E27FC236}">
                <a16:creationId xmlns:a16="http://schemas.microsoft.com/office/drawing/2014/main" id="{56198AA4-4FDE-49C5-ABCF-1BB2559E9B3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375%" r="21.197%" b="-0.001%"/>
          <a:stretch/>
        </p:blipFill>
        <p:spPr bwMode="auto">
          <a:xfrm>
            <a:off x="7387236" y="1759324"/>
            <a:ext cx="4441371" cy="386688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olistic Wellness Circle – Mental Health and Wellness">
            <a:extLst>
              <a:ext uri="{FF2B5EF4-FFF2-40B4-BE49-F238E27FC236}">
                <a16:creationId xmlns:a16="http://schemas.microsoft.com/office/drawing/2014/main" id="{BA4D709D-F26C-4804-B120-856932B96F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394" y="199465"/>
            <a:ext cx="6451252" cy="6021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1794231"/>
      </p:ext>
    </p:extLst>
  </p:cSld>
  <p:clrMapOvr>
    <a:masterClrMapping/>
  </p:clrMapOvr>
</p:sld>
</file>

<file path=ppt/slides/slide16.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0E598-C3DB-43F9-8FBC-6836C29D460D}"/>
              </a:ext>
            </a:extLst>
          </p:cNvPr>
          <p:cNvSpPr>
            <a:spLocks noGrp="1"/>
          </p:cNvSpPr>
          <p:nvPr>
            <p:ph type="title"/>
          </p:nvPr>
        </p:nvSpPr>
        <p:spPr>
          <a:xfrm>
            <a:off x="555172" y="793080"/>
            <a:ext cx="11057332" cy="752691"/>
          </a:xfrm>
        </p:spPr>
        <p:txBody>
          <a:bodyPr/>
          <a:lstStyle/>
          <a:p>
            <a:r>
              <a:rPr lang="en-CA" dirty="0"/>
              <a:t>Growth mindset (carol </a:t>
            </a:r>
            <a:r>
              <a:rPr lang="en-CA" dirty="0" err="1"/>
              <a:t>dweck</a:t>
            </a:r>
            <a:r>
              <a:rPr lang="en-CA" dirty="0"/>
              <a:t>)</a:t>
            </a:r>
          </a:p>
        </p:txBody>
      </p:sp>
      <p:sp>
        <p:nvSpPr>
          <p:cNvPr id="4" name="Content Placeholder 3">
            <a:extLst>
              <a:ext uri="{FF2B5EF4-FFF2-40B4-BE49-F238E27FC236}">
                <a16:creationId xmlns:a16="http://schemas.microsoft.com/office/drawing/2014/main" id="{3CD125E2-A014-4176-9D21-87ECFF69F60A}"/>
              </a:ext>
            </a:extLst>
          </p:cNvPr>
          <p:cNvSpPr>
            <a:spLocks noGrp="1"/>
          </p:cNvSpPr>
          <p:nvPr>
            <p:ph idx="1"/>
          </p:nvPr>
        </p:nvSpPr>
        <p:spPr>
          <a:xfrm>
            <a:off x="763794" y="2114939"/>
            <a:ext cx="10848710" cy="3956179"/>
          </a:xfrm>
        </p:spPr>
        <p:txBody>
          <a:bodyPr/>
          <a:lstStyle/>
          <a:p>
            <a:pPr marL="0" indent="0">
              <a:buNone/>
            </a:pPr>
            <a:r>
              <a:rPr lang="en-US" b="1" i="0" dirty="0">
                <a:solidFill>
                  <a:srgbClr val="C00000"/>
                </a:solidFill>
                <a:effectLst/>
                <a:latin typeface="ff-tisa-web-pro"/>
              </a:rPr>
              <a:t>“</a:t>
            </a:r>
            <a:r>
              <a:rPr lang="en-US" b="1" dirty="0">
                <a:solidFill>
                  <a:srgbClr val="C00000"/>
                </a:solidFill>
                <a:latin typeface="ff-tisa-web-pro"/>
              </a:rPr>
              <a:t>F</a:t>
            </a:r>
            <a:r>
              <a:rPr lang="en-US" b="1" i="0" dirty="0">
                <a:solidFill>
                  <a:srgbClr val="C00000"/>
                </a:solidFill>
                <a:effectLst/>
                <a:latin typeface="ff-tisa-web-pro"/>
              </a:rPr>
              <a:t>ixed mindset” </a:t>
            </a:r>
            <a:r>
              <a:rPr lang="en-US" b="0" i="0" dirty="0">
                <a:solidFill>
                  <a:srgbClr val="262626"/>
                </a:solidFill>
                <a:effectLst/>
                <a:latin typeface="ff-tisa-web-pro"/>
              </a:rPr>
              <a:t>assumes character, intelligence, creative ability are static givens which we can’t change meaningfully and success is the affirmation of that inherent intelligence, an assessment of how those givens measure up against an equally fixed standard; striving for success and avoiding failure at all costs become a way of maintaining the sense of being smart or skilled. </a:t>
            </a:r>
          </a:p>
          <a:p>
            <a:pPr marL="0" indent="0">
              <a:buNone/>
            </a:pPr>
            <a:r>
              <a:rPr lang="en-US" b="1" i="0" dirty="0">
                <a:solidFill>
                  <a:srgbClr val="C00000"/>
                </a:solidFill>
                <a:effectLst/>
                <a:latin typeface="ff-tisa-web-pro"/>
              </a:rPr>
              <a:t>“</a:t>
            </a:r>
            <a:r>
              <a:rPr lang="en-US" b="1" dirty="0">
                <a:solidFill>
                  <a:srgbClr val="C00000"/>
                </a:solidFill>
                <a:latin typeface="ff-tisa-web-pro"/>
              </a:rPr>
              <a:t>G</a:t>
            </a:r>
            <a:r>
              <a:rPr lang="en-US" b="1" i="0" dirty="0">
                <a:solidFill>
                  <a:srgbClr val="C00000"/>
                </a:solidFill>
                <a:effectLst/>
                <a:latin typeface="ff-tisa-web-pro"/>
              </a:rPr>
              <a:t>rowth mindset” </a:t>
            </a:r>
            <a:r>
              <a:rPr lang="en-US" b="0" i="0" dirty="0">
                <a:solidFill>
                  <a:srgbClr val="262626"/>
                </a:solidFill>
                <a:effectLst/>
                <a:latin typeface="ff-tisa-web-pro"/>
              </a:rPr>
              <a:t>thrives on challenge and sees failure not as evidence of unintelligence but as a heartening springboard for growth and for stretching our existing abilities. </a:t>
            </a:r>
          </a:p>
          <a:p>
            <a:pPr marL="0" indent="0">
              <a:buNone/>
            </a:pPr>
            <a:r>
              <a:rPr lang="en-US" b="0" i="0" dirty="0">
                <a:solidFill>
                  <a:srgbClr val="262626"/>
                </a:solidFill>
                <a:effectLst/>
                <a:latin typeface="ff-tisa-web-pro"/>
              </a:rPr>
              <a:t>Out of these two mindsets, which we manifest from a very early age, springs a great deal of our behavior, our relationship with success and failure in both professional and personal contexts, and ultimately our capacity for happiness.</a:t>
            </a:r>
            <a:endParaRPr lang="en-CA" dirty="0"/>
          </a:p>
        </p:txBody>
      </p:sp>
    </p:spTree>
    <p:extLst>
      <p:ext uri="{BB962C8B-B14F-4D97-AF65-F5344CB8AC3E}">
        <p14:creationId xmlns:p14="http://schemas.microsoft.com/office/powerpoint/2010/main" val="4243849726"/>
      </p:ext>
    </p:extLst>
  </p:cSld>
  <p:clrMapOvr>
    <a:masterClrMapping/>
  </p:clrMapOvr>
</p:sld>
</file>

<file path=ppt/slides/slide17.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F5DE042C-DC7E-42DB-8A6F-7FBF62AB684A}"/>
              </a:ext>
            </a:extLst>
          </p:cNvPr>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3228109" y="0"/>
            <a:ext cx="5423065" cy="6389913"/>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5ECD2195-2548-4F5A-BD93-C0D647BB21F8}"/>
              </a:ext>
            </a:extLst>
          </p:cNvPr>
          <p:cNvSpPr txBox="1"/>
          <p:nvPr/>
        </p:nvSpPr>
        <p:spPr>
          <a:xfrm>
            <a:off x="193963" y="1486796"/>
            <a:ext cx="3034146" cy="3970318"/>
          </a:xfrm>
          <a:prstGeom prst="rect">
            <a:avLst/>
          </a:prstGeom>
          <a:noFill/>
        </p:spPr>
        <p:txBody>
          <a:bodyPr wrap="square">
            <a:spAutoFit/>
          </a:bodyPr>
          <a:lstStyle/>
          <a:p>
            <a:r>
              <a:rPr lang="en-US" b="0" i="0" dirty="0">
                <a:solidFill>
                  <a:srgbClr val="1A1A1A"/>
                </a:solidFill>
                <a:effectLst/>
                <a:latin typeface="fira-sans"/>
              </a:rPr>
              <a:t>Believing that your qualities are carved in stone — </a:t>
            </a:r>
            <a:r>
              <a:rPr lang="en-US" b="0" i="1" dirty="0">
                <a:solidFill>
                  <a:srgbClr val="1A1A1A"/>
                </a:solidFill>
                <a:effectLst/>
                <a:latin typeface="fira-sans"/>
              </a:rPr>
              <a:t>the fixed mindset</a:t>
            </a:r>
            <a:r>
              <a:rPr lang="en-US" b="0" i="0" dirty="0">
                <a:solidFill>
                  <a:srgbClr val="1A1A1A"/>
                </a:solidFill>
                <a:effectLst/>
                <a:latin typeface="fira-sans"/>
              </a:rPr>
              <a:t> — creates an urgency to prove yourself over and over. If you have only a certain amount of intelligence, a certain personality, and a certain moral character — well, then you’d better prove that you have a healthy dose of them. It simply wouldn’t do to look or feel deficient in these most basic characteristics.</a:t>
            </a:r>
            <a:endParaRPr lang="en-CA" dirty="0"/>
          </a:p>
        </p:txBody>
      </p:sp>
      <p:sp>
        <p:nvSpPr>
          <p:cNvPr id="12" name="TextBox 11">
            <a:extLst>
              <a:ext uri="{FF2B5EF4-FFF2-40B4-BE49-F238E27FC236}">
                <a16:creationId xmlns:a16="http://schemas.microsoft.com/office/drawing/2014/main" id="{3E6BE9DF-26E5-47EB-A7B1-63BBF38D63A4}"/>
              </a:ext>
            </a:extLst>
          </p:cNvPr>
          <p:cNvSpPr txBox="1"/>
          <p:nvPr/>
        </p:nvSpPr>
        <p:spPr>
          <a:xfrm>
            <a:off x="8651174" y="468087"/>
            <a:ext cx="3540826" cy="5078313"/>
          </a:xfrm>
          <a:prstGeom prst="rect">
            <a:avLst/>
          </a:prstGeom>
          <a:noFill/>
        </p:spPr>
        <p:txBody>
          <a:bodyPr wrap="square">
            <a:spAutoFit/>
          </a:bodyPr>
          <a:lstStyle/>
          <a:p>
            <a:r>
              <a:rPr lang="en-US" dirty="0">
                <a:solidFill>
                  <a:srgbClr val="1A1A1A"/>
                </a:solidFill>
                <a:latin typeface="fira-sans"/>
              </a:rPr>
              <a:t>G</a:t>
            </a:r>
            <a:r>
              <a:rPr lang="en-US" b="0" i="1" dirty="0">
                <a:solidFill>
                  <a:srgbClr val="1A1A1A"/>
                </a:solidFill>
                <a:effectLst/>
                <a:latin typeface="fira-sans"/>
              </a:rPr>
              <a:t>rowth mindset</a:t>
            </a:r>
            <a:r>
              <a:rPr lang="en-US" b="0" i="0" dirty="0">
                <a:solidFill>
                  <a:srgbClr val="1A1A1A"/>
                </a:solidFill>
                <a:effectLst/>
                <a:latin typeface="fira-sans"/>
              </a:rPr>
              <a:t> based on belief your basic qualities can be cultivated through your efforts. </a:t>
            </a:r>
            <a:r>
              <a:rPr lang="en-US" dirty="0">
                <a:solidFill>
                  <a:srgbClr val="1A1A1A"/>
                </a:solidFill>
                <a:latin typeface="fira-sans"/>
              </a:rPr>
              <a:t>E</a:t>
            </a:r>
            <a:r>
              <a:rPr lang="en-US" b="0" i="0" dirty="0">
                <a:solidFill>
                  <a:srgbClr val="1A1A1A"/>
                </a:solidFill>
                <a:effectLst/>
                <a:latin typeface="fira-sans"/>
              </a:rPr>
              <a:t>veryone can change and grow through application and experience.</a:t>
            </a:r>
          </a:p>
          <a:p>
            <a:r>
              <a:rPr lang="en-US" b="0" i="0" dirty="0">
                <a:solidFill>
                  <a:srgbClr val="262626"/>
                </a:solidFill>
                <a:effectLst/>
                <a:latin typeface="ff-tisa-web-pro"/>
              </a:rPr>
              <a:t>Growth mindset creates a passion for learning rather than a hunger for approval. </a:t>
            </a:r>
            <a:r>
              <a:rPr lang="en-US" dirty="0">
                <a:solidFill>
                  <a:srgbClr val="262626"/>
                </a:solidFill>
                <a:latin typeface="ff-tisa-web-pro"/>
              </a:rPr>
              <a:t>H</a:t>
            </a:r>
            <a:r>
              <a:rPr lang="en-US" b="0" i="0" dirty="0">
                <a:solidFill>
                  <a:srgbClr val="262626"/>
                </a:solidFill>
                <a:effectLst/>
                <a:latin typeface="ff-tisa-web-pro"/>
              </a:rPr>
              <a:t>allmark is the conviction human qualities like intelligence, creativity, relational capacities like love and friendship, can be cultivated through effort and deliberate practice. Not only are people with this mindset not discouraged by failure, but they don’t actually see themselves as failing in those situations — they see themselves as learning. </a:t>
            </a:r>
            <a:endParaRPr lang="en-CA" dirty="0"/>
          </a:p>
        </p:txBody>
      </p:sp>
    </p:spTree>
    <p:extLst>
      <p:ext uri="{BB962C8B-B14F-4D97-AF65-F5344CB8AC3E}">
        <p14:creationId xmlns:p14="http://schemas.microsoft.com/office/powerpoint/2010/main" val="2965796409"/>
      </p:ext>
    </p:extLst>
  </p:cSld>
  <p:clrMapOvr>
    <a:masterClrMapping/>
  </p:clrMapOvr>
</p:sld>
</file>

<file path=ppt/slides/slide18.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C7DE2-CC0F-4AAF-972B-C8E1C5794DE3}"/>
              </a:ext>
            </a:extLst>
          </p:cNvPr>
          <p:cNvSpPr>
            <a:spLocks noGrp="1"/>
          </p:cNvSpPr>
          <p:nvPr>
            <p:ph type="title"/>
          </p:nvPr>
        </p:nvSpPr>
        <p:spPr>
          <a:xfrm>
            <a:off x="474243" y="681317"/>
            <a:ext cx="3236613" cy="3406187"/>
          </a:xfrm>
        </p:spPr>
        <p:txBody>
          <a:bodyPr vert="horz" lIns="0" tIns="0" rIns="0" bIns="0" rtlCol="0" anchor="b">
            <a:normAutofit/>
          </a:bodyPr>
          <a:lstStyle/>
          <a:p>
            <a:pPr algn="r"/>
            <a:r>
              <a:rPr lang="en-US" sz="2500" spc="750">
                <a:solidFill>
                  <a:schemeClr val="bg1"/>
                </a:solidFill>
              </a:rPr>
              <a:t>The proof and the inspiration</a:t>
            </a:r>
          </a:p>
        </p:txBody>
      </p:sp>
      <p:pic>
        <p:nvPicPr>
          <p:cNvPr id="4" name="Picture 2">
            <a:extLst>
              <a:ext uri="{FF2B5EF4-FFF2-40B4-BE49-F238E27FC236}">
                <a16:creationId xmlns:a16="http://schemas.microsoft.com/office/drawing/2014/main" id="{0305758E-744D-45DF-9BC4-74466330F82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441093" y="0"/>
            <a:ext cx="7214138" cy="450883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C4530B9B-B0AC-4612-8C91-A1A7441DAAD3}"/>
              </a:ext>
            </a:extLst>
          </p:cNvPr>
          <p:cNvSpPr txBox="1"/>
          <p:nvPr/>
        </p:nvSpPr>
        <p:spPr>
          <a:xfrm>
            <a:off x="4038598" y="4637301"/>
            <a:ext cx="8117963" cy="1938992"/>
          </a:xfrm>
          <a:prstGeom prst="rect">
            <a:avLst/>
          </a:prstGeom>
          <a:noFill/>
        </p:spPr>
        <p:txBody>
          <a:bodyPr wrap="square">
            <a:spAutoFit/>
          </a:bodyPr>
          <a:lstStyle/>
          <a:p>
            <a:pPr>
              <a:spcAft>
                <a:spcPts val="600"/>
              </a:spcAft>
            </a:pPr>
            <a:r>
              <a:rPr lang="en-US" sz="2400" b="0" i="0" dirty="0">
                <a:solidFill>
                  <a:srgbClr val="1A1A1A"/>
                </a:solidFill>
                <a:effectLst/>
                <a:latin typeface="MV Boli" panose="02000500030200090000" pitchFamily="2" charset="0"/>
                <a:cs typeface="MV Boli" panose="02000500030200090000" pitchFamily="2" charset="0"/>
              </a:rPr>
              <a:t>The passion for stretching yourself and sticking to it, even (or especially) when it’s not going well, is the hallmark of the growth mindset. This is the mindset that allows people to thrive during some of the most challenging times in their lives. (Dweck)</a:t>
            </a:r>
            <a:endParaRPr lang="en-CA" sz="2400" dirty="0">
              <a:latin typeface="MV Boli" panose="02000500030200090000" pitchFamily="2" charset="0"/>
              <a:cs typeface="MV Boli" panose="02000500030200090000" pitchFamily="2" charset="0"/>
            </a:endParaRPr>
          </a:p>
        </p:txBody>
      </p:sp>
      <p:sp>
        <p:nvSpPr>
          <p:cNvPr id="16" name="TextBox 15">
            <a:extLst>
              <a:ext uri="{FF2B5EF4-FFF2-40B4-BE49-F238E27FC236}">
                <a16:creationId xmlns:a16="http://schemas.microsoft.com/office/drawing/2014/main" id="{D3E5FF62-5055-4D86-B15F-CE0F22294FCA}"/>
              </a:ext>
            </a:extLst>
          </p:cNvPr>
          <p:cNvSpPr txBox="1"/>
          <p:nvPr/>
        </p:nvSpPr>
        <p:spPr>
          <a:xfrm>
            <a:off x="5334567" y="4087504"/>
            <a:ext cx="6383190" cy="276999"/>
          </a:xfrm>
          <a:prstGeom prst="rect">
            <a:avLst/>
          </a:prstGeom>
          <a:noFill/>
        </p:spPr>
        <p:txBody>
          <a:bodyPr wrap="square">
            <a:spAutoFit/>
          </a:bodyPr>
          <a:lstStyle/>
          <a:p>
            <a:r>
              <a:rPr lang="en-CA" sz="1200" dirty="0">
                <a:hlinkClick r:id="rId3"/>
              </a:rPr>
              <a:t>https://www.brainpickings.org/2014/01/29/carol-dweck-mindset/</a:t>
            </a:r>
            <a:endParaRPr lang="en-CA" sz="1200" dirty="0"/>
          </a:p>
        </p:txBody>
      </p:sp>
    </p:spTree>
    <p:extLst>
      <p:ext uri="{BB962C8B-B14F-4D97-AF65-F5344CB8AC3E}">
        <p14:creationId xmlns:p14="http://schemas.microsoft.com/office/powerpoint/2010/main" val="2343864244"/>
      </p:ext>
    </p:extLst>
  </p:cSld>
  <p:clrMapOvr>
    <a:masterClrMapping/>
  </p:clrMapOvr>
</p:sld>
</file>

<file path=ppt/slides/slide19.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pic>
        <p:nvPicPr>
          <p:cNvPr id="17410" name="Picture 2" descr="Turritopsis Nutricula">
            <a:extLst>
              <a:ext uri="{FF2B5EF4-FFF2-40B4-BE49-F238E27FC236}">
                <a16:creationId xmlns:a16="http://schemas.microsoft.com/office/drawing/2014/main" id="{37BAAAB1-718A-4ED4-82A2-BC36D0D4E41B}"/>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4.672%" b="25.016%"/>
          <a:stretch/>
        </p:blipFill>
        <p:spPr bwMode="auto">
          <a:xfrm>
            <a:off x="20" y="10"/>
            <a:ext cx="12191979" cy="685799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148A3F1-44BF-4865-8D8C-9B665FF9EB35}"/>
              </a:ext>
            </a:extLst>
          </p:cNvPr>
          <p:cNvSpPr txBox="1"/>
          <p:nvPr/>
        </p:nvSpPr>
        <p:spPr>
          <a:xfrm>
            <a:off x="9122485" y="719875"/>
            <a:ext cx="2775473" cy="5909310"/>
          </a:xfrm>
          <a:prstGeom prst="rect">
            <a:avLst/>
          </a:prstGeom>
          <a:noFill/>
        </p:spPr>
        <p:txBody>
          <a:bodyPr wrap="square" rtlCol="0">
            <a:spAutoFit/>
          </a:bodyPr>
          <a:lstStyle/>
          <a:p>
            <a:r>
              <a:rPr lang="en-CA" b="1" dirty="0" err="1">
                <a:solidFill>
                  <a:schemeClr val="bg1"/>
                </a:solidFill>
              </a:rPr>
              <a:t>Turritopsis</a:t>
            </a:r>
            <a:r>
              <a:rPr lang="en-CA" b="1" dirty="0">
                <a:solidFill>
                  <a:schemeClr val="bg1"/>
                </a:solidFill>
              </a:rPr>
              <a:t> </a:t>
            </a:r>
            <a:r>
              <a:rPr lang="en-CA" b="1" dirty="0" err="1">
                <a:solidFill>
                  <a:schemeClr val="bg1"/>
                </a:solidFill>
              </a:rPr>
              <a:t>Nutricula</a:t>
            </a:r>
            <a:endParaRPr lang="en-CA" b="1" dirty="0">
              <a:solidFill>
                <a:schemeClr val="bg1"/>
              </a:solidFill>
            </a:endParaRPr>
          </a:p>
          <a:p>
            <a:r>
              <a:rPr lang="en-CA" b="1" dirty="0">
                <a:solidFill>
                  <a:schemeClr val="bg1"/>
                </a:solidFill>
              </a:rPr>
              <a:t>Jellyfish</a:t>
            </a:r>
            <a:r>
              <a:rPr lang="en-CA" dirty="0">
                <a:solidFill>
                  <a:schemeClr val="bg1"/>
                </a:solidFill>
              </a:rPr>
              <a:t> have the unique</a:t>
            </a:r>
          </a:p>
          <a:p>
            <a:pPr algn="l"/>
            <a:r>
              <a:rPr lang="en-US" b="0" i="0" dirty="0">
                <a:solidFill>
                  <a:schemeClr val="bg1"/>
                </a:solidFill>
                <a:effectLst/>
                <a:latin typeface="Open Sans" panose="020B0606030504020204" pitchFamily="34" charset="0"/>
              </a:rPr>
              <a:t>ability to technically live forever, hence their name “The Immortal Jellyfish”.</a:t>
            </a:r>
          </a:p>
          <a:p>
            <a:pPr algn="l"/>
            <a:r>
              <a:rPr lang="en-US" b="0" i="0" dirty="0">
                <a:solidFill>
                  <a:schemeClr val="bg1"/>
                </a:solidFill>
                <a:effectLst/>
                <a:latin typeface="Open Sans" panose="020B0606030504020204" pitchFamily="34" charset="0"/>
              </a:rPr>
              <a:t>They extend their lifespan in a different way from their immortal worm friends. Once </a:t>
            </a:r>
            <a:r>
              <a:rPr lang="en-US" b="0" i="0" dirty="0" err="1">
                <a:solidFill>
                  <a:schemeClr val="bg1"/>
                </a:solidFill>
                <a:effectLst/>
                <a:latin typeface="Open Sans" panose="020B0606030504020204" pitchFamily="34" charset="0"/>
              </a:rPr>
              <a:t>turritopsis</a:t>
            </a:r>
            <a:r>
              <a:rPr lang="en-US" b="0" i="0" dirty="0">
                <a:solidFill>
                  <a:schemeClr val="bg1"/>
                </a:solidFill>
                <a:effectLst/>
                <a:latin typeface="Open Sans" panose="020B0606030504020204" pitchFamily="34" charset="0"/>
              </a:rPr>
              <a:t> </a:t>
            </a:r>
            <a:r>
              <a:rPr lang="en-US" b="0" i="0" dirty="0" err="1">
                <a:solidFill>
                  <a:schemeClr val="bg1"/>
                </a:solidFill>
                <a:effectLst/>
                <a:latin typeface="Open Sans" panose="020B0606030504020204" pitchFamily="34" charset="0"/>
              </a:rPr>
              <a:t>nutricula</a:t>
            </a:r>
            <a:r>
              <a:rPr lang="en-US" b="0" i="0" dirty="0">
                <a:solidFill>
                  <a:schemeClr val="bg1"/>
                </a:solidFill>
                <a:effectLst/>
                <a:latin typeface="Open Sans" panose="020B0606030504020204" pitchFamily="34" charset="0"/>
              </a:rPr>
              <a:t> reach maturity they revert back to polyp status and begin their lives again. That’s equivalent to us living until we are 50 years old and then reverting back to being a baby. </a:t>
            </a:r>
          </a:p>
          <a:p>
            <a:endParaRPr lang="en-CA" dirty="0">
              <a:solidFill>
                <a:schemeClr val="bg1"/>
              </a:solidFill>
            </a:endParaRPr>
          </a:p>
          <a:p>
            <a:endParaRPr lang="en-CA" dirty="0">
              <a:solidFill>
                <a:schemeClr val="bg1"/>
              </a:solidFill>
            </a:endParaRPr>
          </a:p>
        </p:txBody>
      </p:sp>
      <p:sp>
        <p:nvSpPr>
          <p:cNvPr id="5" name="TextBox 4">
            <a:extLst>
              <a:ext uri="{FF2B5EF4-FFF2-40B4-BE49-F238E27FC236}">
                <a16:creationId xmlns:a16="http://schemas.microsoft.com/office/drawing/2014/main" id="{CD2460DD-26A3-40F7-8CFE-68D07C8B0278}"/>
              </a:ext>
            </a:extLst>
          </p:cNvPr>
          <p:cNvSpPr txBox="1"/>
          <p:nvPr/>
        </p:nvSpPr>
        <p:spPr>
          <a:xfrm>
            <a:off x="294042" y="1764254"/>
            <a:ext cx="2452744" cy="2246769"/>
          </a:xfrm>
          <a:prstGeom prst="rect">
            <a:avLst/>
          </a:prstGeom>
          <a:noFill/>
        </p:spPr>
        <p:txBody>
          <a:bodyPr wrap="square" rtlCol="0">
            <a:spAutoFit/>
          </a:bodyPr>
          <a:lstStyle/>
          <a:p>
            <a:r>
              <a:rPr lang="en-CA" sz="2800" b="1" dirty="0">
                <a:solidFill>
                  <a:schemeClr val="bg1"/>
                </a:solidFill>
              </a:rPr>
              <a:t>WHAT’S YOUR PERSPECTIVE ON RESILIENCE?</a:t>
            </a:r>
          </a:p>
        </p:txBody>
      </p:sp>
    </p:spTree>
    <p:extLst>
      <p:ext uri="{BB962C8B-B14F-4D97-AF65-F5344CB8AC3E}">
        <p14:creationId xmlns:p14="http://schemas.microsoft.com/office/powerpoint/2010/main" val="1900209718"/>
      </p:ext>
    </p:extLst>
  </p:cSld>
  <p:clrMapOvr>
    <a:masterClrMapping/>
  </p:clrMapOvr>
</p:sld>
</file>

<file path=ppt/slides/slide2.xml><?xml version="1.0" encoding="utf-8"?>
<p:sld xmlns:a="http://purl.oclc.org/ooxml/drawingml/main" xmlns:r="http://purl.oclc.org/ooxml/officeDocument/relationships" xmlns:p="http://purl.oclc.org/ooxml/presentationml/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
          </a:ln>
          <a:effectLst/>
          <a:extLst>
            <a:ext uri="{91240B29-F687-4F45-9708-019B960494DF}">
              <a14:hiddenLine xmlns:a14="http://schemas.microsoft.com/office/drawing/2010/main" w="12700" cap="flat" cmpd="sng" algn="ctr">
                <a:solidFill>
                  <a:schemeClr val="accent1">
                    <a:shade val="50%"/>
                  </a:schemeClr>
                </a:solidFill>
                <a:prstDash val="solid"/>
                <a:miter lim="800%"/>
              </a14:hiddenLine>
            </a:ext>
          </a:extLst>
        </p:spPr>
        <p:style>
          <a:lnRef idx="2">
            <a:schemeClr val="accent1">
              <a:shade val="5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Light"/>
              <a:ea typeface="+mn-ea"/>
              <a:cs typeface="+mn-cs"/>
            </a:endParaRPr>
          </a:p>
        </p:txBody>
      </p:sp>
      <p:sp>
        <p:nvSpPr>
          <p:cNvPr id="11" name="Rectangle 10">
            <a:extLst>
              <a:ext uri="{FF2B5EF4-FFF2-40B4-BE49-F238E27FC236}">
                <a16:creationId xmlns:a16="http://schemas.microsoft.com/office/drawing/2014/main" id="{4E3AE8C3-8F65-40F4-BABE-E70F383014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409317" y="1410082"/>
            <a:ext cx="6858000" cy="4037835"/>
          </a:xfrm>
          <a:prstGeom prst="rect">
            <a:avLst/>
          </a:prstGeom>
          <a:gradFill>
            <a:gsLst>
              <a:gs pos="8%">
                <a:schemeClr val="accent6">
                  <a:alpha val="78%"/>
                </a:schemeClr>
              </a:gs>
              <a:gs pos="100%">
                <a:schemeClr val="accent5">
                  <a:alpha val="89%"/>
                </a:schemeClr>
              </a:gs>
            </a:gsLst>
            <a:lin ang="30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Light"/>
              <a:ea typeface="+mn-ea"/>
              <a:cs typeface="+mn-cs"/>
            </a:endParaRPr>
          </a:p>
        </p:txBody>
      </p:sp>
      <p:sp>
        <p:nvSpPr>
          <p:cNvPr id="13" name="Rectangle 12">
            <a:extLst>
              <a:ext uri="{FF2B5EF4-FFF2-40B4-BE49-F238E27FC236}">
                <a16:creationId xmlns:a16="http://schemas.microsoft.com/office/drawing/2014/main" id="{E2FC4764-B8D5-4F87-95DB-3125B2D128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59728" y="59346"/>
            <a:ext cx="4156527" cy="4037836"/>
          </a:xfrm>
          <a:prstGeom prst="rect">
            <a:avLst/>
          </a:prstGeom>
          <a:gradFill>
            <a:gsLst>
              <a:gs pos="0%">
                <a:schemeClr val="accent5">
                  <a:alpha val="47%"/>
                </a:schemeClr>
              </a:gs>
              <a:gs pos="100%">
                <a:schemeClr val="accent4">
                  <a:alpha val="0%"/>
                </a:schemeClr>
              </a:gs>
            </a:gsLst>
            <a:lin ang="90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Light"/>
              <a:ea typeface="+mn-ea"/>
              <a:cs typeface="+mn-cs"/>
            </a:endParaRPr>
          </a:p>
        </p:txBody>
      </p:sp>
      <p:sp>
        <p:nvSpPr>
          <p:cNvPr id="15" name="Rectangle 14">
            <a:extLst>
              <a:ext uri="{FF2B5EF4-FFF2-40B4-BE49-F238E27FC236}">
                <a16:creationId xmlns:a16="http://schemas.microsoft.com/office/drawing/2014/main" id="{B4C1654F-94F5-497E-8ECF-F2A7E84D6A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768313" y="3587284"/>
            <a:ext cx="2501977" cy="4038601"/>
          </a:xfrm>
          <a:prstGeom prst="rect">
            <a:avLst/>
          </a:prstGeom>
          <a:gradFill>
            <a:gsLst>
              <a:gs pos="0%">
                <a:schemeClr val="accent5">
                  <a:lumMod val="60%"/>
                  <a:lumOff val="40%"/>
                  <a:alpha val="0%"/>
                </a:schemeClr>
              </a:gs>
              <a:gs pos="99%">
                <a:schemeClr val="accent2">
                  <a:alpha val="70%"/>
                </a:schemeClr>
              </a:gs>
            </a:gsLst>
            <a:lin ang="36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Light"/>
              <a:ea typeface="+mn-ea"/>
              <a:cs typeface="+mn-cs"/>
            </a:endParaRPr>
          </a:p>
        </p:txBody>
      </p:sp>
      <p:sp>
        <p:nvSpPr>
          <p:cNvPr id="17" name="Freeform: Shape 16">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65254" y="969296"/>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58%">
                <a:schemeClr val="bg1">
                  <a:alpha val="0%"/>
                </a:schemeClr>
              </a:gs>
              <a:gs pos="100%">
                <a:schemeClr val="accent6">
                  <a:alpha val="35%"/>
                </a:schemeClr>
              </a:gs>
            </a:gsLst>
            <a:lin ang="18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venir Next LT Pro Light"/>
              <a:ea typeface="+mn-ea"/>
              <a:cs typeface="+mn-cs"/>
            </a:endParaRPr>
          </a:p>
        </p:txBody>
      </p:sp>
      <p:sp>
        <p:nvSpPr>
          <p:cNvPr id="2" name="Title 1">
            <a:extLst>
              <a:ext uri="{FF2B5EF4-FFF2-40B4-BE49-F238E27FC236}">
                <a16:creationId xmlns:a16="http://schemas.microsoft.com/office/drawing/2014/main" id="{C4F2EA6B-DD31-4AAA-BFAE-819A38C7B799}"/>
              </a:ext>
            </a:extLst>
          </p:cNvPr>
          <p:cNvSpPr>
            <a:spLocks noGrp="1"/>
          </p:cNvSpPr>
          <p:nvPr>
            <p:ph type="title"/>
          </p:nvPr>
        </p:nvSpPr>
        <p:spPr>
          <a:xfrm>
            <a:off x="409518" y="586855"/>
            <a:ext cx="3258570" cy="3387497"/>
          </a:xfrm>
        </p:spPr>
        <p:txBody>
          <a:bodyPr anchor="b">
            <a:normAutofit/>
          </a:bodyPr>
          <a:lstStyle/>
          <a:p>
            <a:pPr algn="r"/>
            <a:r>
              <a:rPr lang="en-CA" sz="3200">
                <a:solidFill>
                  <a:schemeClr val="bg1"/>
                </a:solidFill>
              </a:rPr>
              <a:t>Session calendar</a:t>
            </a:r>
          </a:p>
        </p:txBody>
      </p:sp>
      <p:sp>
        <p:nvSpPr>
          <p:cNvPr id="3" name="Content Placeholder 2">
            <a:extLst>
              <a:ext uri="{FF2B5EF4-FFF2-40B4-BE49-F238E27FC236}">
                <a16:creationId xmlns:a16="http://schemas.microsoft.com/office/drawing/2014/main" id="{99E261EE-CAFF-4835-ACF1-4BEE96477F6A}"/>
              </a:ext>
            </a:extLst>
          </p:cNvPr>
          <p:cNvSpPr>
            <a:spLocks noGrp="1"/>
          </p:cNvSpPr>
          <p:nvPr>
            <p:ph idx="1"/>
          </p:nvPr>
        </p:nvSpPr>
        <p:spPr>
          <a:xfrm>
            <a:off x="4581727" y="510967"/>
            <a:ext cx="3025303" cy="5684560"/>
          </a:xfrm>
        </p:spPr>
        <p:txBody>
          <a:bodyPr anchor="ctr">
            <a:normAutofit fontScale="92.5%" lnSpcReduction="10%"/>
          </a:bodyPr>
          <a:lstStyle/>
          <a:p>
            <a:pPr marL="0" indent="0">
              <a:buNone/>
            </a:pPr>
            <a:r>
              <a:rPr lang="en-CA" b="1" dirty="0">
                <a:solidFill>
                  <a:schemeClr val="accent6">
                    <a:lumMod val="75%"/>
                  </a:schemeClr>
                </a:solidFill>
              </a:rPr>
              <a:t>SESSION #1</a:t>
            </a:r>
          </a:p>
          <a:p>
            <a:pPr marL="0" indent="0">
              <a:buNone/>
            </a:pPr>
            <a:r>
              <a:rPr lang="en-CA" sz="1600" dirty="0"/>
              <a:t>Tuesday, November 24</a:t>
            </a:r>
            <a:r>
              <a:rPr lang="en-CA" sz="1600" baseline="30%" dirty="0"/>
              <a:t>th</a:t>
            </a:r>
            <a:r>
              <a:rPr lang="en-CA" sz="1600" dirty="0"/>
              <a:t> </a:t>
            </a:r>
            <a:endParaRPr lang="en-CA" sz="1600" baseline="30%" dirty="0"/>
          </a:p>
          <a:p>
            <a:pPr marL="0" indent="0">
              <a:buNone/>
            </a:pPr>
            <a:r>
              <a:rPr lang="en-CA" sz="1600" dirty="0"/>
              <a:t>10:00 a.m. to 12:00 p.m.</a:t>
            </a:r>
          </a:p>
          <a:p>
            <a:pPr marL="0" indent="0">
              <a:buNone/>
            </a:pPr>
            <a:endParaRPr lang="en-CA" sz="1600" baseline="30%" dirty="0"/>
          </a:p>
          <a:p>
            <a:pPr marL="0" indent="0">
              <a:buNone/>
            </a:pPr>
            <a:r>
              <a:rPr lang="en-CA" b="1" dirty="0">
                <a:solidFill>
                  <a:schemeClr val="accent6">
                    <a:lumMod val="75%"/>
                  </a:schemeClr>
                </a:solidFill>
              </a:rPr>
              <a:t>SESSION #2</a:t>
            </a:r>
          </a:p>
          <a:p>
            <a:pPr marL="0" indent="0">
              <a:buNone/>
            </a:pPr>
            <a:r>
              <a:rPr lang="en-CA" sz="1600" dirty="0"/>
              <a:t>Tuesday, December 1</a:t>
            </a:r>
            <a:r>
              <a:rPr lang="en-CA" sz="1600" baseline="30%" dirty="0"/>
              <a:t>st</a:t>
            </a:r>
            <a:r>
              <a:rPr lang="en-CA" sz="1600" dirty="0"/>
              <a:t>  </a:t>
            </a:r>
          </a:p>
          <a:p>
            <a:pPr marL="0" indent="0">
              <a:buNone/>
            </a:pPr>
            <a:r>
              <a:rPr lang="en-CA" sz="1600" dirty="0"/>
              <a:t>10:00 a.m. to 12:00 p.m.</a:t>
            </a:r>
          </a:p>
          <a:p>
            <a:pPr marL="0" indent="0">
              <a:buNone/>
            </a:pPr>
            <a:endParaRPr lang="en-CA" sz="1600" baseline="30%" dirty="0"/>
          </a:p>
          <a:p>
            <a:pPr marL="0" indent="0">
              <a:buNone/>
            </a:pPr>
            <a:r>
              <a:rPr lang="en-CA" b="1" dirty="0">
                <a:solidFill>
                  <a:schemeClr val="accent6">
                    <a:lumMod val="75%"/>
                  </a:schemeClr>
                </a:solidFill>
              </a:rPr>
              <a:t>SESSION #3</a:t>
            </a:r>
          </a:p>
          <a:p>
            <a:pPr marL="0" indent="0">
              <a:buNone/>
            </a:pPr>
            <a:r>
              <a:rPr lang="en-CA" sz="1600" dirty="0"/>
              <a:t>Tuesday, December 8</a:t>
            </a:r>
            <a:r>
              <a:rPr lang="en-CA" sz="1600" baseline="30%" dirty="0"/>
              <a:t>th</a:t>
            </a:r>
            <a:r>
              <a:rPr lang="en-CA" sz="1600" dirty="0"/>
              <a:t> </a:t>
            </a:r>
          </a:p>
          <a:p>
            <a:pPr marL="0" indent="0">
              <a:buNone/>
            </a:pPr>
            <a:r>
              <a:rPr lang="en-CA" sz="1600" dirty="0"/>
              <a:t>10:00 a.m. to 12:00 p.m.</a:t>
            </a:r>
          </a:p>
          <a:p>
            <a:pPr marL="0" indent="0">
              <a:buNone/>
            </a:pPr>
            <a:endParaRPr lang="en-CA" sz="1600" dirty="0"/>
          </a:p>
          <a:p>
            <a:pPr marL="0" indent="0">
              <a:buNone/>
            </a:pPr>
            <a:r>
              <a:rPr lang="en-CA" b="1" dirty="0">
                <a:solidFill>
                  <a:schemeClr val="accent6">
                    <a:lumMod val="75%"/>
                  </a:schemeClr>
                </a:solidFill>
              </a:rPr>
              <a:t>SESSION #4</a:t>
            </a:r>
          </a:p>
          <a:p>
            <a:pPr marL="0" indent="0">
              <a:buNone/>
            </a:pPr>
            <a:r>
              <a:rPr lang="en-CA" sz="1600" dirty="0"/>
              <a:t>Tuesday, December 15</a:t>
            </a:r>
            <a:r>
              <a:rPr lang="en-CA" sz="1600" baseline="30%" dirty="0"/>
              <a:t>th</a:t>
            </a:r>
            <a:r>
              <a:rPr lang="en-CA" sz="1600" dirty="0"/>
              <a:t> </a:t>
            </a:r>
            <a:endParaRPr lang="en-CA" sz="1600" baseline="30%" dirty="0"/>
          </a:p>
          <a:p>
            <a:pPr marL="0" indent="0">
              <a:buNone/>
            </a:pPr>
            <a:r>
              <a:rPr lang="en-CA" sz="1600" dirty="0"/>
              <a:t>10:00 a.m. to 12:00 p.m.</a:t>
            </a:r>
          </a:p>
          <a:p>
            <a:pPr marL="0" indent="0">
              <a:buNone/>
            </a:pPr>
            <a:endParaRPr lang="en-CA" sz="1600" dirty="0"/>
          </a:p>
        </p:txBody>
      </p:sp>
      <p:pic>
        <p:nvPicPr>
          <p:cNvPr id="5" name="Picture 4">
            <a:extLst>
              <a:ext uri="{FF2B5EF4-FFF2-40B4-BE49-F238E27FC236}">
                <a16:creationId xmlns:a16="http://schemas.microsoft.com/office/drawing/2014/main" id="{30059CBE-D4A2-4404-8604-F934878B1BDD}"/>
              </a:ext>
            </a:extLst>
          </p:cNvPr>
          <p:cNvPicPr>
            <a:picLocks noChangeAspect="1"/>
          </p:cNvPicPr>
          <p:nvPr/>
        </p:nvPicPr>
        <p:blipFill rotWithShape="1">
          <a:blip r:embed="rId2"/>
          <a:srcRect l="32.102%" r="28.162%" b="-0.001%"/>
          <a:stretch/>
        </p:blipFill>
        <p:spPr>
          <a:xfrm>
            <a:off x="8109502" y="10"/>
            <a:ext cx="4082498" cy="6857990"/>
          </a:xfrm>
          <a:prstGeom prst="rect">
            <a:avLst/>
          </a:prstGeom>
        </p:spPr>
      </p:pic>
    </p:spTree>
    <p:extLst>
      <p:ext uri="{BB962C8B-B14F-4D97-AF65-F5344CB8AC3E}">
        <p14:creationId xmlns:p14="http://schemas.microsoft.com/office/powerpoint/2010/main" val="1714783927"/>
      </p:ext>
    </p:extLst>
  </p:cSld>
  <p:clrMapOvr>
    <a:masterClrMapping/>
  </p:clrMapOvr>
</p:sld>
</file>

<file path=ppt/slides/slide20.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8E03E6B-40CB-49D9-9D6A-F333C727D72C}"/>
              </a:ext>
            </a:extLst>
          </p:cNvPr>
          <p:cNvSpPr>
            <a:spLocks noGrp="1"/>
          </p:cNvSpPr>
          <p:nvPr>
            <p:ph type="title"/>
          </p:nvPr>
        </p:nvSpPr>
        <p:spPr>
          <a:xfrm>
            <a:off x="975548" y="474426"/>
            <a:ext cx="10240903" cy="1233488"/>
          </a:xfrm>
        </p:spPr>
        <p:txBody>
          <a:bodyPr/>
          <a:lstStyle/>
          <a:p>
            <a:r>
              <a:rPr lang="en-CA" dirty="0"/>
              <a:t>American Psychological association on resilience </a:t>
            </a:r>
          </a:p>
        </p:txBody>
      </p:sp>
      <p:sp>
        <p:nvSpPr>
          <p:cNvPr id="5" name="Content Placeholder 4">
            <a:extLst>
              <a:ext uri="{FF2B5EF4-FFF2-40B4-BE49-F238E27FC236}">
                <a16:creationId xmlns:a16="http://schemas.microsoft.com/office/drawing/2014/main" id="{4A1A345A-32B8-43FC-856A-2B1D4D812384}"/>
              </a:ext>
            </a:extLst>
          </p:cNvPr>
          <p:cNvSpPr>
            <a:spLocks noGrp="1"/>
          </p:cNvSpPr>
          <p:nvPr>
            <p:ph idx="1"/>
          </p:nvPr>
        </p:nvSpPr>
        <p:spPr>
          <a:xfrm>
            <a:off x="975548" y="1707914"/>
            <a:ext cx="10240903" cy="3956179"/>
          </a:xfrm>
        </p:spPr>
        <p:txBody>
          <a:bodyPr>
            <a:normAutofit fontScale="92.5%" lnSpcReduction="10%"/>
          </a:bodyPr>
          <a:lstStyle/>
          <a:p>
            <a:pPr marL="0" indent="0">
              <a:buNone/>
            </a:pPr>
            <a:endParaRPr lang="en-CA" b="1" u="sng" dirty="0"/>
          </a:p>
          <a:p>
            <a:pPr marL="0" indent="0">
              <a:buNone/>
            </a:pPr>
            <a:r>
              <a:rPr lang="en-CA" b="1" u="sng" dirty="0"/>
              <a:t>The Good News:</a:t>
            </a:r>
          </a:p>
          <a:p>
            <a:pPr>
              <a:buFont typeface="Wingdings" panose="05000000000000000000" pitchFamily="2" charset="2"/>
              <a:buChar char="ü"/>
            </a:pPr>
            <a:r>
              <a:rPr lang="en-US" dirty="0"/>
              <a:t> Research has shown that resilience is </a:t>
            </a:r>
            <a:r>
              <a:rPr lang="en-US" sz="3200" b="1" dirty="0">
                <a:solidFill>
                  <a:srgbClr val="C00000"/>
                </a:solidFill>
              </a:rPr>
              <a:t>ORDINARY</a:t>
            </a:r>
            <a:r>
              <a:rPr lang="en-US" dirty="0"/>
              <a:t>, not extraordinary. People commonly demonstrate resilience. </a:t>
            </a:r>
          </a:p>
          <a:p>
            <a:pPr>
              <a:buFont typeface="Wingdings" panose="05000000000000000000" pitchFamily="2" charset="2"/>
              <a:buChar char="ü"/>
            </a:pPr>
            <a:r>
              <a:rPr lang="en-US" dirty="0"/>
              <a:t> Being resilient does not mean that a person doesn't experience difficulty or distress. Emotional pain and sadness are common in people who have suffered major adversity or trauma in their lives. In fact, the road to resilience is likely to involve considerable emotional distress. </a:t>
            </a:r>
          </a:p>
          <a:p>
            <a:pPr>
              <a:buFont typeface="Wingdings" panose="05000000000000000000" pitchFamily="2" charset="2"/>
              <a:buChar char="ü"/>
            </a:pPr>
            <a:r>
              <a:rPr lang="en-US" dirty="0"/>
              <a:t> Resilience is not a trait that people either have or do not have. It involves behaviors, thoughts and actions that can be learned and developed in anyone.</a:t>
            </a:r>
            <a:endParaRPr lang="en-CA" dirty="0"/>
          </a:p>
        </p:txBody>
      </p:sp>
    </p:spTree>
    <p:extLst>
      <p:ext uri="{BB962C8B-B14F-4D97-AF65-F5344CB8AC3E}">
        <p14:creationId xmlns:p14="http://schemas.microsoft.com/office/powerpoint/2010/main" val="1689824612"/>
      </p:ext>
    </p:extLst>
  </p:cSld>
  <p:clrMapOvr>
    <a:masterClrMapping/>
  </p:clrMapOvr>
</p:sld>
</file>

<file path=ppt/slides/slide21.xml><?xml version="1.0" encoding="utf-8"?>
<p:sld xmlns:a="http://purl.oclc.org/ooxml/drawingml/main" xmlns:r="http://purl.oclc.org/ooxml/officeDocument/relationships" xmlns:p="http://purl.oclc.org/ooxml/presentationml/main">
  <p:cSld>
    <p:bg>
      <p:bgPr>
        <a:solidFill>
          <a:schemeClr val="bg1"/>
        </a:solidFill>
        <a:effectLst/>
      </p:bgPr>
    </p:bg>
    <p:spTree>
      <p:nvGrpSpPr>
        <p:cNvPr id="1" name=""/>
        <p:cNvGrpSpPr/>
        <p:nvPr/>
      </p:nvGrpSpPr>
      <p:grpSpPr>
        <a:xfrm>
          <a:off x="0" y="0"/>
          <a:ext cx="0" cy="0"/>
          <a:chOff x="0" y="0"/>
          <a:chExt cx="0" cy="0"/>
        </a:xfrm>
      </p:grpSpPr>
      <p:sp useBgFill="1">
        <p:nvSpPr>
          <p:cNvPr id="18436" name="Rectangle 70">
            <a:extLst>
              <a:ext uri="{FF2B5EF4-FFF2-40B4-BE49-F238E27FC236}">
                <a16:creationId xmlns:a16="http://schemas.microsoft.com/office/drawing/2014/main" id="{A21FCE60-ECDB-49B1-A5CA-E834A33FEE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
          </a:ln>
          <a:effectLst/>
          <a:extLst>
            <a:ext uri="{91240B29-F687-4F45-9708-019B960494DF}">
              <a14:hiddenLine xmlns:a14="http://schemas.microsoft.com/office/drawing/2010/main" w="12700" cap="flat" cmpd="sng" algn="ctr">
                <a:solidFill>
                  <a:schemeClr val="accent1">
                    <a:shade val="50%"/>
                  </a:schemeClr>
                </a:solidFill>
                <a:prstDash val="solid"/>
                <a:miter lim="800%"/>
              </a14:hiddenLine>
            </a:ext>
          </a:extLst>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37" name="Rectangle 72">
            <a:extLst>
              <a:ext uri="{FF2B5EF4-FFF2-40B4-BE49-F238E27FC236}">
                <a16:creationId xmlns:a16="http://schemas.microsoft.com/office/drawing/2014/main" id="{4E3AE8C3-8F65-40F4-BABE-E70F383014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409317" y="1410082"/>
            <a:ext cx="6858000" cy="4037835"/>
          </a:xfrm>
          <a:prstGeom prst="rect">
            <a:avLst/>
          </a:prstGeom>
          <a:gradFill>
            <a:gsLst>
              <a:gs pos="8%">
                <a:schemeClr val="accent6">
                  <a:alpha val="78%"/>
                </a:schemeClr>
              </a:gs>
              <a:gs pos="100%">
                <a:schemeClr val="accent5">
                  <a:alpha val="89%"/>
                </a:schemeClr>
              </a:gs>
            </a:gsLst>
            <a:lin ang="30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38" name="Rectangle 74">
            <a:extLst>
              <a:ext uri="{FF2B5EF4-FFF2-40B4-BE49-F238E27FC236}">
                <a16:creationId xmlns:a16="http://schemas.microsoft.com/office/drawing/2014/main" id="{E2FC4764-B8D5-4F87-95DB-3125B2D128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59728" y="59346"/>
            <a:ext cx="4156527" cy="4037836"/>
          </a:xfrm>
          <a:prstGeom prst="rect">
            <a:avLst/>
          </a:prstGeom>
          <a:gradFill>
            <a:gsLst>
              <a:gs pos="0%">
                <a:schemeClr val="accent5">
                  <a:alpha val="47%"/>
                </a:schemeClr>
              </a:gs>
              <a:gs pos="100%">
                <a:schemeClr val="accent4">
                  <a:alpha val="0%"/>
                </a:schemeClr>
              </a:gs>
            </a:gsLst>
            <a:lin ang="90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39" name="Rectangle 76">
            <a:extLst>
              <a:ext uri="{FF2B5EF4-FFF2-40B4-BE49-F238E27FC236}">
                <a16:creationId xmlns:a16="http://schemas.microsoft.com/office/drawing/2014/main" id="{B4C1654F-94F5-497E-8ECF-F2A7E84D6A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768311" y="3587283"/>
            <a:ext cx="2501979" cy="4038601"/>
          </a:xfrm>
          <a:prstGeom prst="rect">
            <a:avLst/>
          </a:prstGeom>
          <a:gradFill>
            <a:gsLst>
              <a:gs pos="0%">
                <a:schemeClr val="accent5">
                  <a:lumMod val="60%"/>
                  <a:lumOff val="40%"/>
                  <a:alpha val="0%"/>
                </a:schemeClr>
              </a:gs>
              <a:gs pos="99%">
                <a:schemeClr val="accent2">
                  <a:alpha val="74%"/>
                </a:schemeClr>
              </a:gs>
            </a:gsLst>
            <a:lin ang="36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64489" y="1757117"/>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58%">
                <a:schemeClr val="bg1">
                  <a:alpha val="0%"/>
                </a:schemeClr>
              </a:gs>
              <a:gs pos="100%">
                <a:schemeClr val="accent6">
                  <a:alpha val="35%"/>
                </a:schemeClr>
              </a:gs>
            </a:gsLst>
            <a:lin ang="18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Title 3">
            <a:extLst>
              <a:ext uri="{FF2B5EF4-FFF2-40B4-BE49-F238E27FC236}">
                <a16:creationId xmlns:a16="http://schemas.microsoft.com/office/drawing/2014/main" id="{F8E03E6B-40CB-49D9-9D6A-F333C727D72C}"/>
              </a:ext>
            </a:extLst>
          </p:cNvPr>
          <p:cNvSpPr>
            <a:spLocks noGrp="1"/>
          </p:cNvSpPr>
          <p:nvPr>
            <p:ph type="title"/>
          </p:nvPr>
        </p:nvSpPr>
        <p:spPr>
          <a:xfrm>
            <a:off x="457200" y="586855"/>
            <a:ext cx="3355673" cy="3768312"/>
          </a:xfrm>
        </p:spPr>
        <p:txBody>
          <a:bodyPr anchor="b">
            <a:normAutofit/>
          </a:bodyPr>
          <a:lstStyle/>
          <a:p>
            <a:pPr algn="r">
              <a:lnSpc>
                <a:spcPct val="90%"/>
              </a:lnSpc>
            </a:pPr>
            <a:r>
              <a:rPr lang="en-CA" sz="2000" dirty="0">
                <a:solidFill>
                  <a:schemeClr val="bg1"/>
                </a:solidFill>
              </a:rPr>
              <a:t>American Psychological association:</a:t>
            </a:r>
            <a:br>
              <a:rPr lang="en-CA" sz="2000" dirty="0">
                <a:solidFill>
                  <a:schemeClr val="bg1"/>
                </a:solidFill>
              </a:rPr>
            </a:br>
            <a:br>
              <a:rPr lang="en-CA" sz="2000" dirty="0">
                <a:solidFill>
                  <a:schemeClr val="bg1"/>
                </a:solidFill>
              </a:rPr>
            </a:br>
            <a:r>
              <a:rPr lang="en-CA" sz="2000" dirty="0">
                <a:solidFill>
                  <a:schemeClr val="bg1"/>
                </a:solidFill>
              </a:rPr>
              <a:t> factors of resilience</a:t>
            </a:r>
          </a:p>
        </p:txBody>
      </p:sp>
      <p:sp>
        <p:nvSpPr>
          <p:cNvPr id="5" name="Content Placeholder 4">
            <a:extLst>
              <a:ext uri="{FF2B5EF4-FFF2-40B4-BE49-F238E27FC236}">
                <a16:creationId xmlns:a16="http://schemas.microsoft.com/office/drawing/2014/main" id="{4A1A345A-32B8-43FC-856A-2B1D4D812384}"/>
              </a:ext>
            </a:extLst>
          </p:cNvPr>
          <p:cNvSpPr>
            <a:spLocks noGrp="1"/>
          </p:cNvSpPr>
          <p:nvPr>
            <p:ph idx="1"/>
          </p:nvPr>
        </p:nvSpPr>
        <p:spPr>
          <a:xfrm>
            <a:off x="4269308" y="138545"/>
            <a:ext cx="4076700" cy="6719028"/>
          </a:xfrm>
        </p:spPr>
        <p:txBody>
          <a:bodyPr>
            <a:normAutofit/>
          </a:bodyPr>
          <a:lstStyle/>
          <a:p>
            <a:pPr marL="0" indent="0">
              <a:lnSpc>
                <a:spcPct val="110%"/>
              </a:lnSpc>
              <a:buNone/>
            </a:pPr>
            <a:endParaRPr lang="en-CA" sz="1400" b="1" u="sng" dirty="0"/>
          </a:p>
          <a:p>
            <a:pPr marL="0" indent="0">
              <a:lnSpc>
                <a:spcPct val="110%"/>
              </a:lnSpc>
              <a:buNone/>
            </a:pPr>
            <a:r>
              <a:rPr lang="en-CA" sz="1800" b="1" u="sng" dirty="0"/>
              <a:t>The Primary Factor in Resilience: </a:t>
            </a:r>
            <a:r>
              <a:rPr lang="en-US" sz="1800" dirty="0"/>
              <a:t>having caring and supportive relationships within and outside the family. Relationships that create love and trust, provide role models and offer encouragement and reassurance help bolster a person's resilience.</a:t>
            </a:r>
          </a:p>
          <a:p>
            <a:pPr marL="0" indent="0">
              <a:lnSpc>
                <a:spcPct val="110%"/>
              </a:lnSpc>
              <a:buNone/>
            </a:pPr>
            <a:r>
              <a:rPr lang="en-CA" sz="1800" b="1" u="sng" dirty="0"/>
              <a:t>Other Factors:</a:t>
            </a:r>
          </a:p>
          <a:p>
            <a:pPr>
              <a:lnSpc>
                <a:spcPct val="110%"/>
              </a:lnSpc>
              <a:buFont typeface="Wingdings" panose="05000000000000000000" pitchFamily="2" charset="2"/>
              <a:buChar char="ü"/>
            </a:pPr>
            <a:r>
              <a:rPr lang="en-US" sz="1800" dirty="0"/>
              <a:t> The capacity to make realistic plans and take steps to carry them out. </a:t>
            </a:r>
          </a:p>
          <a:p>
            <a:pPr>
              <a:lnSpc>
                <a:spcPct val="110%"/>
              </a:lnSpc>
              <a:buFont typeface="Wingdings" panose="05000000000000000000" pitchFamily="2" charset="2"/>
              <a:buChar char="ü"/>
            </a:pPr>
            <a:r>
              <a:rPr lang="en-US" sz="1800" dirty="0"/>
              <a:t> A positive view of yourself and confidence in your strengths and abilities. </a:t>
            </a:r>
          </a:p>
          <a:p>
            <a:pPr>
              <a:lnSpc>
                <a:spcPct val="110%"/>
              </a:lnSpc>
              <a:buFont typeface="Wingdings" panose="05000000000000000000" pitchFamily="2" charset="2"/>
              <a:buChar char="ü"/>
            </a:pPr>
            <a:r>
              <a:rPr lang="en-US" sz="1800" dirty="0"/>
              <a:t> Skills in communication and problem solving. </a:t>
            </a:r>
          </a:p>
          <a:p>
            <a:pPr>
              <a:lnSpc>
                <a:spcPct val="110%"/>
              </a:lnSpc>
              <a:buFont typeface="Wingdings" panose="05000000000000000000" pitchFamily="2" charset="2"/>
              <a:buChar char="ü"/>
            </a:pPr>
            <a:r>
              <a:rPr lang="en-US" sz="1800" dirty="0"/>
              <a:t> The capacity to manage strong feelings and impulses.</a:t>
            </a:r>
            <a:endParaRPr lang="en-CA" sz="1800" dirty="0"/>
          </a:p>
        </p:txBody>
      </p:sp>
      <p:pic>
        <p:nvPicPr>
          <p:cNvPr id="18434" name="Picture 2" descr="You are more powerful than you know, and they fear the day you ...">
            <a:extLst>
              <a:ext uri="{FF2B5EF4-FFF2-40B4-BE49-F238E27FC236}">
                <a16:creationId xmlns:a16="http://schemas.microsoft.com/office/drawing/2014/main" id="{AF58D30D-C7DF-4D6B-8BBE-57C4A6928B0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362950" y="1298787"/>
            <a:ext cx="3619500" cy="36195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51AFF3B-B834-4D2C-9F91-28C0CAA6B606}"/>
              </a:ext>
            </a:extLst>
          </p:cNvPr>
          <p:cNvSpPr txBox="1"/>
          <p:nvPr/>
        </p:nvSpPr>
        <p:spPr>
          <a:xfrm>
            <a:off x="8477250" y="5057146"/>
            <a:ext cx="3505200" cy="830997"/>
          </a:xfrm>
          <a:prstGeom prst="rect">
            <a:avLst/>
          </a:prstGeom>
          <a:noFill/>
        </p:spPr>
        <p:txBody>
          <a:bodyPr wrap="square" rtlCol="0">
            <a:spAutoFit/>
          </a:bodyPr>
          <a:lstStyle/>
          <a:p>
            <a:r>
              <a:rPr lang="en-CA" sz="2400" b="1" dirty="0">
                <a:solidFill>
                  <a:schemeClr val="accent5">
                    <a:lumMod val="75%"/>
                  </a:schemeClr>
                </a:solidFill>
              </a:rPr>
              <a:t>The Big Question: </a:t>
            </a:r>
          </a:p>
          <a:p>
            <a:r>
              <a:rPr lang="en-CA" sz="2400" b="1" dirty="0">
                <a:solidFill>
                  <a:schemeClr val="accent5">
                    <a:lumMod val="75%"/>
                  </a:schemeClr>
                </a:solidFill>
              </a:rPr>
              <a:t>Who is THEY?</a:t>
            </a:r>
          </a:p>
        </p:txBody>
      </p:sp>
    </p:spTree>
    <p:extLst>
      <p:ext uri="{BB962C8B-B14F-4D97-AF65-F5344CB8AC3E}">
        <p14:creationId xmlns:p14="http://schemas.microsoft.com/office/powerpoint/2010/main" val="474087394"/>
      </p:ext>
    </p:extLst>
  </p:cSld>
  <p:clrMapOvr>
    <a:masterClrMapping/>
  </p:clrMapOvr>
</p:sld>
</file>

<file path=ppt/slides/slide22.xml><?xml version="1.0" encoding="utf-8"?>
<p:sld xmlns:a="http://purl.oclc.org/ooxml/drawingml/main" xmlns:r="http://purl.oclc.org/ooxml/officeDocument/relationships" xmlns:p="http://purl.oclc.org/ooxml/presentationml/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040BF4A1-714C-419E-A19F-578DE93BE0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
          </a:ln>
          <a:effectLst/>
          <a:extLst>
            <a:ext uri="{91240B29-F687-4F45-9708-019B960494DF}">
              <a14:hiddenLine xmlns:a14="http://schemas.microsoft.com/office/drawing/2010/main" w="12700" cap="flat" cmpd="sng" algn="ctr">
                <a:solidFill>
                  <a:schemeClr val="accent1">
                    <a:shade val="50%"/>
                  </a:schemeClr>
                </a:solidFill>
                <a:prstDash val="solid"/>
                <a:miter lim="800%"/>
              </a14:hiddenLine>
            </a:ext>
          </a:extLst>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2F91A9BD-D57F-4941-931F-40597AB3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409317" y="1410082"/>
            <a:ext cx="6858000" cy="4037835"/>
          </a:xfrm>
          <a:prstGeom prst="rect">
            <a:avLst/>
          </a:prstGeom>
          <a:gradFill>
            <a:gsLst>
              <a:gs pos="8%">
                <a:schemeClr val="accent6"/>
              </a:gs>
              <a:gs pos="100%">
                <a:schemeClr val="accent5">
                  <a:alpha val="89%"/>
                </a:schemeClr>
              </a:gs>
            </a:gsLst>
            <a:lin ang="30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54DB264-9467-4730-B9E9-C9A97DD669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790128" y="3609527"/>
            <a:ext cx="2458347" cy="4038601"/>
          </a:xfrm>
          <a:prstGeom prst="rect">
            <a:avLst/>
          </a:prstGeom>
          <a:gradFill>
            <a:gsLst>
              <a:gs pos="0%">
                <a:schemeClr val="accent5">
                  <a:lumMod val="60%"/>
                  <a:lumOff val="40%"/>
                  <a:alpha val="0%"/>
                </a:schemeClr>
              </a:gs>
              <a:gs pos="99%">
                <a:schemeClr val="accent2"/>
              </a:gs>
            </a:gsLst>
            <a:lin ang="36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B097F88-2120-47B4-B891-5B28F66BBD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64227" y="1757079"/>
            <a:ext cx="3900088" cy="4178958"/>
          </a:xfrm>
          <a:custGeom>
            <a:avLst/>
            <a:gdLst>
              <a:gd name="connsiteX0" fmla="*/ 2431956 w 3900088"/>
              <a:gd name="connsiteY0" fmla="*/ 93939 h 4178958"/>
              <a:gd name="connsiteX1" fmla="*/ 3900088 w 3900088"/>
              <a:gd name="connsiteY1" fmla="*/ 2089479 h 4178958"/>
              <a:gd name="connsiteX2" fmla="*/ 1810609 w 3900088"/>
              <a:gd name="connsiteY2" fmla="*/ 4178958 h 4178958"/>
              <a:gd name="connsiteX3" fmla="*/ 77980 w 3900088"/>
              <a:gd name="connsiteY3" fmla="*/ 3257727 h 4178958"/>
              <a:gd name="connsiteX4" fmla="*/ 0 w 3900088"/>
              <a:gd name="connsiteY4" fmla="*/ 3129367 h 4178958"/>
              <a:gd name="connsiteX5" fmla="*/ 831517 w 3900088"/>
              <a:gd name="connsiteY5" fmla="*/ 244059 h 4178958"/>
              <a:gd name="connsiteX6" fmla="*/ 997290 w 3900088"/>
              <a:gd name="connsiteY6" fmla="*/ 164202 h 4178958"/>
              <a:gd name="connsiteX7" fmla="*/ 1810609 w 3900088"/>
              <a:gd name="connsiteY7" fmla="*/ 0 h 4178958"/>
              <a:gd name="connsiteX8" fmla="*/ 2431956 w 3900088"/>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088" h="4178958">
                <a:moveTo>
                  <a:pt x="2431956" y="93939"/>
                </a:moveTo>
                <a:cubicBezTo>
                  <a:pt x="3282517" y="358491"/>
                  <a:pt x="3900088" y="1151865"/>
                  <a:pt x="3900088" y="2089479"/>
                </a:cubicBezTo>
                <a:cubicBezTo>
                  <a:pt x="3900088" y="3243466"/>
                  <a:pt x="2964596" y="4178958"/>
                  <a:pt x="1810609" y="4178958"/>
                </a:cubicBezTo>
                <a:cubicBezTo>
                  <a:pt x="1089367" y="4178958"/>
                  <a:pt x="453475" y="3813531"/>
                  <a:pt x="77980" y="3257727"/>
                </a:cubicBezTo>
                <a:lnTo>
                  <a:pt x="0" y="3129367"/>
                </a:lnTo>
                <a:lnTo>
                  <a:pt x="831517" y="244059"/>
                </a:lnTo>
                <a:lnTo>
                  <a:pt x="997290" y="164202"/>
                </a:lnTo>
                <a:cubicBezTo>
                  <a:pt x="1247271" y="58468"/>
                  <a:pt x="1522112" y="0"/>
                  <a:pt x="1810609" y="0"/>
                </a:cubicBezTo>
                <a:cubicBezTo>
                  <a:pt x="2026982" y="0"/>
                  <a:pt x="2235673" y="32888"/>
                  <a:pt x="2431956" y="93939"/>
                </a:cubicBezTo>
                <a:close/>
              </a:path>
            </a:pathLst>
          </a:custGeom>
          <a:gradFill>
            <a:gsLst>
              <a:gs pos="36%">
                <a:schemeClr val="accent6">
                  <a:lumMod val="60%"/>
                  <a:lumOff val="40%"/>
                  <a:alpha val="6%"/>
                </a:schemeClr>
              </a:gs>
              <a:gs pos="100%">
                <a:schemeClr val="accent6">
                  <a:alpha val="26%"/>
                </a:schemeClr>
              </a:gs>
            </a:gsLst>
            <a:lin ang="18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Rectangle 25">
            <a:extLst>
              <a:ext uri="{FF2B5EF4-FFF2-40B4-BE49-F238E27FC236}">
                <a16:creationId xmlns:a16="http://schemas.microsoft.com/office/drawing/2014/main" id="{BF9338F5-05AB-4DC5-BD1C-1A9F26C38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50099" y="411154"/>
            <a:ext cx="4395601" cy="3581400"/>
          </a:xfrm>
          <a:prstGeom prst="rect">
            <a:avLst/>
          </a:prstGeom>
          <a:gradFill>
            <a:gsLst>
              <a:gs pos="0%">
                <a:schemeClr val="accent5">
                  <a:alpha val="29%"/>
                </a:schemeClr>
              </a:gs>
              <a:gs pos="100%">
                <a:schemeClr val="accent4">
                  <a:alpha val="0%"/>
                </a:schemeClr>
              </a:gs>
            </a:gsLst>
            <a:lin ang="66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4B8C39E-27FE-40A9-8206-445B69CB3765}"/>
              </a:ext>
            </a:extLst>
          </p:cNvPr>
          <p:cNvSpPr>
            <a:spLocks noGrp="1"/>
          </p:cNvSpPr>
          <p:nvPr>
            <p:ph type="title"/>
          </p:nvPr>
        </p:nvSpPr>
        <p:spPr>
          <a:xfrm>
            <a:off x="457200" y="868280"/>
            <a:ext cx="3390645" cy="3363597"/>
          </a:xfrm>
        </p:spPr>
        <p:txBody>
          <a:bodyPr>
            <a:normAutofit/>
          </a:bodyPr>
          <a:lstStyle/>
          <a:p>
            <a:pPr algn="r"/>
            <a:r>
              <a:rPr lang="en-CA" sz="3200">
                <a:solidFill>
                  <a:schemeClr val="bg1"/>
                </a:solidFill>
              </a:rPr>
              <a:t>Three types of resilience</a:t>
            </a:r>
          </a:p>
        </p:txBody>
      </p:sp>
      <p:graphicFrame>
        <p:nvGraphicFramePr>
          <p:cNvPr id="5" name="Content Placeholder 2">
            <a:extLst>
              <a:ext uri="{FF2B5EF4-FFF2-40B4-BE49-F238E27FC236}">
                <a16:creationId xmlns:a16="http://schemas.microsoft.com/office/drawing/2014/main" id="{5465D205-4686-491A-A2D4-C8F60CFBF969}"/>
              </a:ext>
            </a:extLst>
          </p:cNvPr>
          <p:cNvGraphicFramePr>
            <a:graphicFrameLocks noGrp="1"/>
          </p:cNvGraphicFramePr>
          <p:nvPr>
            <p:ph idx="1"/>
          </p:nvPr>
        </p:nvGraphicFramePr>
        <p:xfrm>
          <a:off x="4494654" y="457200"/>
          <a:ext cx="7240146" cy="5943600"/>
        </p:xfrm>
        <a:graphic>
          <a:graphicData uri="http://purl.oclc.org/ooxml/drawingml/diagram">
            <dgm:relIds xmlns:dgm="http://purl.oclc.org/ooxml/drawingml/diagram" xmlns:r="http://purl.oclc.org/ooxml/officeDocument/relationships" r:dm="rId2" r:lo="rId3" r:qs="rId4" r:cs="rId5"/>
          </a:graphicData>
        </a:graphic>
      </p:graphicFrame>
    </p:spTree>
    <p:extLst>
      <p:ext uri="{BB962C8B-B14F-4D97-AF65-F5344CB8AC3E}">
        <p14:creationId xmlns:p14="http://schemas.microsoft.com/office/powerpoint/2010/main" val="1507849469"/>
      </p:ext>
    </p:extLst>
  </p:cSld>
  <p:clrMapOvr>
    <a:masterClrMapping/>
  </p:clrMapOvr>
</p:sld>
</file>

<file path=ppt/slides/slide23.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pic>
        <p:nvPicPr>
          <p:cNvPr id="12290" name="Picture 2" descr="The 6 Domains of Resilience">
            <a:extLst>
              <a:ext uri="{FF2B5EF4-FFF2-40B4-BE49-F238E27FC236}">
                <a16:creationId xmlns:a16="http://schemas.microsoft.com/office/drawing/2014/main" id="{55606CD2-FE9C-41BB-8970-0568C8CDE3A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0.935%" r="0.004%" b="0.004%"/>
          <a:stretch/>
        </p:blipFill>
        <p:spPr bwMode="auto">
          <a:xfrm>
            <a:off x="457200" y="457200"/>
            <a:ext cx="11277600" cy="594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0740784"/>
      </p:ext>
    </p:extLst>
  </p:cSld>
  <p:clrMapOvr>
    <a:masterClrMapping/>
  </p:clrMapOvr>
</p:sld>
</file>

<file path=ppt/slides/slide24.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pic>
        <p:nvPicPr>
          <p:cNvPr id="9218" name="Picture 2" descr="Your Path to Resilient Living | Emotional resilience, Resilience ...">
            <a:extLst>
              <a:ext uri="{FF2B5EF4-FFF2-40B4-BE49-F238E27FC236}">
                <a16:creationId xmlns:a16="http://schemas.microsoft.com/office/drawing/2014/main" id="{07B6A440-63E5-4AFB-A3D7-41B53BB9084F}"/>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7.726%" b="8.286%"/>
          <a:stretch/>
        </p:blipFill>
        <p:spPr bwMode="auto">
          <a:xfrm>
            <a:off x="457200" y="457200"/>
            <a:ext cx="11277600" cy="594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4555669"/>
      </p:ext>
    </p:extLst>
  </p:cSld>
  <p:clrMapOvr>
    <a:masterClrMapping/>
  </p:clrMapOvr>
</p:sld>
</file>

<file path=ppt/slides/slide25.xml><?xml version="1.0" encoding="utf-8"?>
<p:sld xmlns:a="http://purl.oclc.org/ooxml/drawingml/main" xmlns:r="http://purl.oclc.org/ooxml/officeDocument/relationships" xmlns:p="http://purl.oclc.org/ooxml/presentationml/main">
  <p:cSld>
    <p:bg>
      <p:bgPr>
        <a:solidFill>
          <a:schemeClr val="bg1"/>
        </a:solidFill>
        <a:effectLst/>
      </p:bgPr>
    </p:bg>
    <p:spTree>
      <p:nvGrpSpPr>
        <p:cNvPr id="1" name=""/>
        <p:cNvGrpSpPr/>
        <p:nvPr/>
      </p:nvGrpSpPr>
      <p:grpSpPr>
        <a:xfrm>
          <a:off x="0" y="0"/>
          <a:ext cx="0" cy="0"/>
          <a:chOff x="0" y="0"/>
          <a:chExt cx="0" cy="0"/>
        </a:xfrm>
      </p:grpSpPr>
      <p:sp>
        <p:nvSpPr>
          <p:cNvPr id="75" name="Rectangle 74">
            <a:extLst>
              <a:ext uri="{FF2B5EF4-FFF2-40B4-BE49-F238E27FC236}">
                <a16:creationId xmlns:a16="http://schemas.microsoft.com/office/drawing/2014/main" id="{BD4C0BBB-0042-4603-A226-6117F3FD5B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
                <a:schemeClr val="accent4">
                  <a:alpha val="28%"/>
                </a:schemeClr>
              </a:gs>
              <a:gs pos="100%">
                <a:schemeClr val="accent5">
                  <a:alpha val="85%"/>
                </a:schemeClr>
              </a:gs>
            </a:gsLst>
            <a:lin ang="60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EC44F520-2598-460E-9F91-B02F60830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
                <a:schemeClr val="accent2">
                  <a:lumMod val="60%"/>
                  <a:lumOff val="40%"/>
                  <a:alpha val="55%"/>
                </a:schemeClr>
              </a:gs>
              <a:gs pos="99%">
                <a:schemeClr val="accent2"/>
              </a:gs>
            </a:gsLst>
            <a:lin ang="144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9" name="Rectangle 78">
            <a:extLst>
              <a:ext uri="{FF2B5EF4-FFF2-40B4-BE49-F238E27FC236}">
                <a16:creationId xmlns:a16="http://schemas.microsoft.com/office/drawing/2014/main" id="{1DBC8414-BE7E-4B6C-A114-B2C3795C88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
          </a:ln>
          <a:effectLst/>
          <a:extLst>
            <a:ext uri="{91240B29-F687-4F45-9708-019B960494DF}">
              <a14:hiddenLine xmlns:a14="http://schemas.microsoft.com/office/drawing/2010/main" w="12700" cap="flat" cmpd="sng" algn="ctr">
                <a:solidFill>
                  <a:schemeClr val="accent1">
                    <a:shade val="50%"/>
                  </a:schemeClr>
                </a:solidFill>
                <a:prstDash val="solid"/>
                <a:miter lim="800%"/>
              </a14:hiddenLine>
            </a:ext>
          </a:extLst>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0EC398C5-5C2E-4038-9DB3-DE2B5A9BEF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09318" y="1410082"/>
            <a:ext cx="6858000" cy="4037835"/>
          </a:xfrm>
          <a:prstGeom prst="rect">
            <a:avLst/>
          </a:prstGeom>
          <a:gradFill>
            <a:gsLst>
              <a:gs pos="8%">
                <a:schemeClr val="accent6"/>
              </a:gs>
              <a:gs pos="100%">
                <a:schemeClr val="accent5">
                  <a:alpha val="89%"/>
                </a:schemeClr>
              </a:gs>
            </a:gsLst>
            <a:lin ang="30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A2F10B26-073B-4B10-8AAA-161242DD82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153806" y="1153804"/>
            <a:ext cx="6346209" cy="4038601"/>
          </a:xfrm>
          <a:prstGeom prst="rect">
            <a:avLst/>
          </a:prstGeom>
          <a:gradFill>
            <a:gsLst>
              <a:gs pos="0%">
                <a:schemeClr val="accent5">
                  <a:lumMod val="60%"/>
                  <a:lumOff val="40%"/>
                  <a:alpha val="0%"/>
                </a:schemeClr>
              </a:gs>
              <a:gs pos="99%">
                <a:schemeClr val="accent2">
                  <a:alpha val="92%"/>
                </a:schemeClr>
              </a:gs>
            </a:gsLst>
            <a:lin ang="18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610DBBC7-698F-4A54-B1CB-A99F9CC356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59574" y="3578975"/>
            <a:ext cx="2502407" cy="4055644"/>
          </a:xfrm>
          <a:prstGeom prst="rect">
            <a:avLst/>
          </a:prstGeom>
          <a:gradFill>
            <a:gsLst>
              <a:gs pos="2%">
                <a:schemeClr val="accent5">
                  <a:alpha val="28%"/>
                </a:schemeClr>
              </a:gs>
              <a:gs pos="100%">
                <a:schemeClr val="accent4">
                  <a:alpha val="0%"/>
                </a:schemeClr>
              </a:gs>
            </a:gsLst>
            <a:lin ang="78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DE6E822A-8BCF-432C-83E6-BBE821476C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13%">
                <a:schemeClr val="accent4">
                  <a:lumMod val="20%"/>
                  <a:lumOff val="80%"/>
                  <a:alpha val="2%"/>
                </a:schemeClr>
              </a:gs>
              <a:gs pos="100%">
                <a:schemeClr val="accent6">
                  <a:alpha val="29%"/>
                </a:schemeClr>
              </a:gs>
            </a:gsLst>
            <a:lin ang="168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38EBF036-0AF7-4157-AEF8-6FC598988A32}"/>
              </a:ext>
            </a:extLst>
          </p:cNvPr>
          <p:cNvSpPr>
            <a:spLocks noGrp="1"/>
          </p:cNvSpPr>
          <p:nvPr>
            <p:ph type="title"/>
          </p:nvPr>
        </p:nvSpPr>
        <p:spPr>
          <a:xfrm>
            <a:off x="474243" y="2759265"/>
            <a:ext cx="3236613" cy="3406187"/>
          </a:xfrm>
        </p:spPr>
        <p:txBody>
          <a:bodyPr vert="horz" lIns="0" tIns="0" rIns="0" bIns="0" rtlCol="0" anchor="b">
            <a:normAutofit fontScale="90%"/>
          </a:bodyPr>
          <a:lstStyle/>
          <a:p>
            <a:pPr algn="r"/>
            <a:r>
              <a:rPr lang="en-US" sz="3200" spc="750" dirty="0">
                <a:solidFill>
                  <a:schemeClr val="bg1"/>
                </a:solidFill>
              </a:rPr>
              <a:t>What do you feel when you see this picture? </a:t>
            </a:r>
            <a:br>
              <a:rPr lang="en-US" sz="3200" spc="750" dirty="0">
                <a:solidFill>
                  <a:schemeClr val="bg1"/>
                </a:solidFill>
              </a:rPr>
            </a:br>
            <a:br>
              <a:rPr lang="en-US" sz="3200" spc="750" dirty="0">
                <a:solidFill>
                  <a:schemeClr val="bg1"/>
                </a:solidFill>
              </a:rPr>
            </a:br>
            <a:r>
              <a:rPr lang="en-US" sz="3200" spc="750" dirty="0">
                <a:solidFill>
                  <a:schemeClr val="bg1"/>
                </a:solidFill>
              </a:rPr>
              <a:t>What’s moving?</a:t>
            </a:r>
            <a:br>
              <a:rPr lang="en-US" sz="3200" spc="750" dirty="0">
                <a:solidFill>
                  <a:schemeClr val="bg1"/>
                </a:solidFill>
              </a:rPr>
            </a:br>
            <a:br>
              <a:rPr lang="en-US" sz="3200" spc="750" dirty="0">
                <a:solidFill>
                  <a:schemeClr val="bg1"/>
                </a:solidFill>
              </a:rPr>
            </a:br>
            <a:r>
              <a:rPr lang="en-US" sz="3200" spc="750" dirty="0">
                <a:solidFill>
                  <a:schemeClr val="bg1"/>
                </a:solidFill>
              </a:rPr>
              <a:t> surfer or wave?</a:t>
            </a:r>
            <a:br>
              <a:rPr lang="en-US" sz="3200" spc="750" dirty="0">
                <a:solidFill>
                  <a:schemeClr val="bg1"/>
                </a:solidFill>
              </a:rPr>
            </a:br>
            <a:endParaRPr lang="en-US" sz="3200" spc="750" dirty="0">
              <a:solidFill>
                <a:schemeClr val="bg1"/>
              </a:solidFill>
            </a:endParaRPr>
          </a:p>
        </p:txBody>
      </p:sp>
      <p:pic>
        <p:nvPicPr>
          <p:cNvPr id="1030" name="Picture 6" descr="Leading With Resiliency: Lessons From Seven Leaders - Risk ...">
            <a:extLst>
              <a:ext uri="{FF2B5EF4-FFF2-40B4-BE49-F238E27FC236}">
                <a16:creationId xmlns:a16="http://schemas.microsoft.com/office/drawing/2014/main" id="{C506B80F-9131-4931-85C2-26A7B8F22BE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503619" y="631267"/>
            <a:ext cx="7214138" cy="56029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2797498"/>
      </p:ext>
    </p:extLst>
  </p:cSld>
  <p:clrMapOvr>
    <a:masterClrMapping/>
  </p:clrMapOvr>
</p:sld>
</file>

<file path=ppt/slides/slide26.xml><?xml version="1.0" encoding="utf-8"?>
<p:sld xmlns:a="http://purl.oclc.org/ooxml/drawingml/main" xmlns:r="http://purl.oclc.org/ooxml/officeDocument/relationships" xmlns:p="http://purl.oclc.org/ooxml/presentationml/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BD4C0BBB-0042-4603-A226-6117F3FD5B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
                <a:schemeClr val="accent4">
                  <a:alpha val="28%"/>
                </a:schemeClr>
              </a:gs>
              <a:gs pos="100%">
                <a:schemeClr val="accent5">
                  <a:alpha val="85%"/>
                </a:schemeClr>
              </a:gs>
            </a:gsLst>
            <a:lin ang="60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EC44F520-2598-460E-9F91-B02F60830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
                <a:schemeClr val="accent2">
                  <a:lumMod val="60%"/>
                  <a:lumOff val="40%"/>
                  <a:alpha val="55%"/>
                </a:schemeClr>
              </a:gs>
              <a:gs pos="99%">
                <a:schemeClr val="accent2"/>
              </a:gs>
            </a:gsLst>
            <a:lin ang="144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5" name="Rectangle 74">
            <a:extLst>
              <a:ext uri="{FF2B5EF4-FFF2-40B4-BE49-F238E27FC236}">
                <a16:creationId xmlns:a16="http://schemas.microsoft.com/office/drawing/2014/main" id="{8C790BE2-4E4F-4AAF-81A2-4A6F4885E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
          </a:ln>
          <a:effectLst/>
          <a:extLst>
            <a:ext uri="{91240B29-F687-4F45-9708-019B960494DF}">
              <a14:hiddenLine xmlns:a14="http://schemas.microsoft.com/office/drawing/2010/main" w="12700" cap="flat" cmpd="sng" algn="ctr">
                <a:solidFill>
                  <a:schemeClr val="accent1">
                    <a:shade val="50%"/>
                  </a:schemeClr>
                </a:solidFill>
                <a:prstDash val="solid"/>
                <a:miter lim="800%"/>
              </a14:hiddenLine>
            </a:ext>
          </a:extLst>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D28B54C3-B57B-472A-B96E-1FCB67093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0"/>
            <a:ext cx="12191999" cy="6858000"/>
          </a:xfrm>
          <a:prstGeom prst="rect">
            <a:avLst/>
          </a:prstGeom>
          <a:gradFill>
            <a:gsLst>
              <a:gs pos="0%">
                <a:schemeClr val="accent5">
                  <a:alpha val="75%"/>
                </a:schemeClr>
              </a:gs>
              <a:gs pos="100%">
                <a:schemeClr val="tx2">
                  <a:lumMod val="50%"/>
                  <a:lumOff val="50%"/>
                  <a:alpha val="48%"/>
                </a:schemeClr>
              </a:gs>
            </a:gsLst>
            <a:lin ang="138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7DB3C429-F8DA-49B9-AF84-21996FCF7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 y="456773"/>
            <a:ext cx="12191999" cy="6400800"/>
          </a:xfrm>
          <a:prstGeom prst="rect">
            <a:avLst/>
          </a:prstGeom>
          <a:gradFill>
            <a:gsLst>
              <a:gs pos="0%">
                <a:schemeClr val="accent5">
                  <a:alpha val="37%"/>
                </a:schemeClr>
              </a:gs>
              <a:gs pos="92%">
                <a:schemeClr val="accent2">
                  <a:alpha val="75%"/>
                </a:schemeClr>
              </a:gs>
            </a:gsLst>
            <a:lin ang="16200000" scaled="1"/>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C4C9F2B0-1044-46EB-8AEB-C3BFFDE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96001" cy="6858000"/>
          </a:xfrm>
          <a:prstGeom prst="rect">
            <a:avLst/>
          </a:prstGeom>
          <a:gradFill>
            <a:gsLst>
              <a:gs pos="13%">
                <a:schemeClr val="accent2">
                  <a:alpha val="61%"/>
                </a:schemeClr>
              </a:gs>
              <a:gs pos="99%">
                <a:schemeClr val="accent4"/>
              </a:gs>
            </a:gsLst>
            <a:lin ang="180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98D16BC-0A0F-47AB-B2C6-AE15EC96F16F}"/>
              </a:ext>
            </a:extLst>
          </p:cNvPr>
          <p:cNvSpPr>
            <a:spLocks noGrp="1"/>
          </p:cNvSpPr>
          <p:nvPr>
            <p:ph type="title"/>
          </p:nvPr>
        </p:nvSpPr>
        <p:spPr>
          <a:xfrm>
            <a:off x="782918" y="1028700"/>
            <a:ext cx="10614211" cy="1152712"/>
          </a:xfrm>
        </p:spPr>
        <p:txBody>
          <a:bodyPr vert="horz" lIns="0" tIns="0" rIns="0" bIns="0" rtlCol="0" anchor="b">
            <a:normAutofit/>
          </a:bodyPr>
          <a:lstStyle/>
          <a:p>
            <a:pPr algn="ctr"/>
            <a:r>
              <a:rPr lang="en-US" sz="4000" spc="750">
                <a:solidFill>
                  <a:schemeClr val="bg1"/>
                </a:solidFill>
              </a:rPr>
              <a:t>Bridging to you</a:t>
            </a:r>
          </a:p>
        </p:txBody>
      </p:sp>
      <p:sp>
        <p:nvSpPr>
          <p:cNvPr id="83" name="Freeform: Shape 82">
            <a:extLst>
              <a:ext uri="{FF2B5EF4-FFF2-40B4-BE49-F238E27FC236}">
                <a16:creationId xmlns:a16="http://schemas.microsoft.com/office/drawing/2014/main" id="{32B3ACB3-D689-442E-8A40-8680B0FEB8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4063256" y="400727"/>
            <a:ext cx="4065484" cy="8849062"/>
          </a:xfrm>
          <a:custGeom>
            <a:avLst/>
            <a:gdLst>
              <a:gd name="connsiteX0" fmla="*/ 0 w 4065484"/>
              <a:gd name="connsiteY0" fmla="*/ 4424531 h 8849062"/>
              <a:gd name="connsiteX1" fmla="*/ 3899197 w 4065484"/>
              <a:gd name="connsiteY1" fmla="*/ 8840480 h 8849062"/>
              <a:gd name="connsiteX2" fmla="*/ 4065484 w 4065484"/>
              <a:gd name="connsiteY2" fmla="*/ 8849062 h 8849062"/>
              <a:gd name="connsiteX3" fmla="*/ 4065483 w 4065484"/>
              <a:gd name="connsiteY3" fmla="*/ 0 h 8849062"/>
              <a:gd name="connsiteX4" fmla="*/ 3899197 w 4065484"/>
              <a:gd name="connsiteY4" fmla="*/ 8581 h 8849062"/>
              <a:gd name="connsiteX5" fmla="*/ 0 w 4065484"/>
              <a:gd name="connsiteY5" fmla="*/ 4424531 h 8849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65484" h="8849062">
                <a:moveTo>
                  <a:pt x="0" y="4424531"/>
                </a:moveTo>
                <a:cubicBezTo>
                  <a:pt x="0" y="6722831"/>
                  <a:pt x="1709076" y="8613167"/>
                  <a:pt x="3899197" y="8840480"/>
                </a:cubicBezTo>
                <a:lnTo>
                  <a:pt x="4065484" y="8849062"/>
                </a:lnTo>
                <a:lnTo>
                  <a:pt x="4065483" y="0"/>
                </a:lnTo>
                <a:lnTo>
                  <a:pt x="3899197" y="8581"/>
                </a:lnTo>
                <a:cubicBezTo>
                  <a:pt x="1709075" y="235897"/>
                  <a:pt x="0" y="2126232"/>
                  <a:pt x="0" y="4424531"/>
                </a:cubicBezTo>
                <a:close/>
              </a:path>
            </a:pathLst>
          </a:custGeom>
          <a:gradFill flip="none" rotWithShape="1">
            <a:gsLst>
              <a:gs pos="7%">
                <a:schemeClr val="accent4">
                  <a:lumMod val="60%"/>
                  <a:lumOff val="40%"/>
                  <a:alpha val="3%"/>
                </a:schemeClr>
              </a:gs>
              <a:gs pos="100%">
                <a:schemeClr val="bg1">
                  <a:alpha val="16%"/>
                </a:schemeClr>
              </a:gs>
            </a:gsLst>
            <a:lin ang="600000" scaled="0"/>
            <a:tileRect/>
          </a:gradFill>
          <a:ln>
            <a:noFill/>
          </a:ln>
        </p:spPr>
        <p:style>
          <a:lnRef idx="2">
            <a:schemeClr val="accent1">
              <a:shade val="5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8194" name="Picture 2" descr="Celebrate a Golden Age of the Golden Gate Bridge | Visit The USA">
            <a:extLst>
              <a:ext uri="{FF2B5EF4-FFF2-40B4-BE49-F238E27FC236}">
                <a16:creationId xmlns:a16="http://schemas.microsoft.com/office/drawing/2014/main" id="{9E33D1A4-D8DB-44A2-8A06-65319784FE37}"/>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3.275%" r="-0.002%" b="1.332%"/>
          <a:stretch/>
        </p:blipFill>
        <p:spPr bwMode="auto">
          <a:xfrm>
            <a:off x="2343302" y="3351745"/>
            <a:ext cx="7519558" cy="3506255"/>
          </a:xfrm>
          <a:custGeom>
            <a:avLst/>
            <a:gdLst/>
            <a:ahLst/>
            <a:cxnLst/>
            <a:rect l="l" t="t" r="r" b="b"/>
            <a:pathLst>
              <a:path w="7519558" h="3506255">
                <a:moveTo>
                  <a:pt x="3759779" y="0"/>
                </a:moveTo>
                <a:cubicBezTo>
                  <a:pt x="5713450" y="0"/>
                  <a:pt x="7320331" y="1484777"/>
                  <a:pt x="7513560" y="3387468"/>
                </a:cubicBezTo>
                <a:lnTo>
                  <a:pt x="7519558" y="3506255"/>
                </a:lnTo>
                <a:lnTo>
                  <a:pt x="0" y="3506255"/>
                </a:lnTo>
                <a:lnTo>
                  <a:pt x="5998" y="3387468"/>
                </a:lnTo>
                <a:cubicBezTo>
                  <a:pt x="199227" y="1484777"/>
                  <a:pt x="1806109" y="0"/>
                  <a:pt x="3759779"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245246"/>
      </p:ext>
    </p:extLst>
  </p:cSld>
  <p:clrMapOvr>
    <a:masterClrMapping/>
  </p:clrMapOvr>
</p:sld>
</file>

<file path=ppt/slides/slide27.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F5FE0-715A-4CA8-A65C-9771A787A3C6}"/>
              </a:ext>
            </a:extLst>
          </p:cNvPr>
          <p:cNvSpPr>
            <a:spLocks noGrp="1"/>
          </p:cNvSpPr>
          <p:nvPr>
            <p:ph type="title"/>
          </p:nvPr>
        </p:nvSpPr>
        <p:spPr>
          <a:xfrm>
            <a:off x="8115301" y="457201"/>
            <a:ext cx="3619500" cy="1741713"/>
          </a:xfrm>
        </p:spPr>
        <p:txBody>
          <a:bodyPr anchor="b">
            <a:normAutofit fontScale="90%"/>
          </a:bodyPr>
          <a:lstStyle/>
          <a:p>
            <a:pPr>
              <a:lnSpc>
                <a:spcPct val="90%"/>
              </a:lnSpc>
            </a:pPr>
            <a:br>
              <a:rPr lang="en-CA" sz="1500" dirty="0"/>
            </a:br>
            <a:br>
              <a:rPr lang="en-CA" sz="1500" dirty="0"/>
            </a:br>
            <a:br>
              <a:rPr lang="en-CA" sz="1500" dirty="0"/>
            </a:br>
            <a:br>
              <a:rPr lang="en-CA" sz="1500" dirty="0"/>
            </a:br>
            <a:br>
              <a:rPr lang="en-CA" sz="1500" dirty="0"/>
            </a:br>
            <a:r>
              <a:rPr lang="en-CA" sz="2000" dirty="0"/>
              <a:t>What the wot?? </a:t>
            </a:r>
            <a:br>
              <a:rPr lang="en-CA" sz="2000" dirty="0"/>
            </a:br>
            <a:r>
              <a:rPr lang="en-CA" sz="2000" dirty="0"/>
              <a:t>Getting to know your WINDOW OF </a:t>
            </a:r>
            <a:r>
              <a:rPr lang="en-CA" sz="2000" dirty="0" err="1"/>
              <a:t>TOLERANCe</a:t>
            </a:r>
            <a:br>
              <a:rPr lang="en-CA" sz="1500" dirty="0"/>
            </a:br>
            <a:br>
              <a:rPr lang="en-CA" sz="1500" dirty="0"/>
            </a:br>
            <a:br>
              <a:rPr lang="en-CA" sz="1500" dirty="0"/>
            </a:br>
            <a:endParaRPr lang="en-CA" sz="1500" dirty="0"/>
          </a:p>
        </p:txBody>
      </p:sp>
      <p:pic>
        <p:nvPicPr>
          <p:cNvPr id="4100" name="Picture 4" descr="Royal Pioneer Door &amp; Window I Your Choice Your Savings">
            <a:extLst>
              <a:ext uri="{FF2B5EF4-FFF2-40B4-BE49-F238E27FC236}">
                <a16:creationId xmlns:a16="http://schemas.microsoft.com/office/drawing/2014/main" id="{6A4819E9-B143-43B7-8150-E7E9C8AB4A7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377%" r="0.697%" b="0.002%"/>
          <a:stretch/>
        </p:blipFill>
        <p:spPr bwMode="auto">
          <a:xfrm>
            <a:off x="20" y="431"/>
            <a:ext cx="8115280" cy="6408311"/>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6698E452-563E-4C6C-B8D4-1EFCF689A56C}"/>
              </a:ext>
            </a:extLst>
          </p:cNvPr>
          <p:cNvSpPr>
            <a:spLocks noGrp="1"/>
          </p:cNvSpPr>
          <p:nvPr>
            <p:ph idx="1"/>
          </p:nvPr>
        </p:nvSpPr>
        <p:spPr>
          <a:xfrm>
            <a:off x="8115301" y="1676400"/>
            <a:ext cx="3946070" cy="4282273"/>
          </a:xfrm>
        </p:spPr>
        <p:txBody>
          <a:bodyPr>
            <a:normAutofit/>
          </a:bodyPr>
          <a:lstStyle/>
          <a:p>
            <a:pPr marL="0" indent="0">
              <a:lnSpc>
                <a:spcPct val="110%"/>
              </a:lnSpc>
              <a:buNone/>
            </a:pPr>
            <a:r>
              <a:rPr lang="en-CA" sz="1400" dirty="0"/>
              <a:t>This is where things feel just right, where you are best able to cope with the lemons that life throws at you. You’re calm yet alert, and you can think clearly and rationally. </a:t>
            </a:r>
          </a:p>
          <a:p>
            <a:pPr marL="0" indent="0">
              <a:lnSpc>
                <a:spcPct val="110%"/>
              </a:lnSpc>
              <a:buNone/>
            </a:pPr>
            <a:r>
              <a:rPr lang="en-CA" sz="1400" b="1" dirty="0"/>
              <a:t>SIGNS YOU ARE IN YOUR WOT</a:t>
            </a:r>
          </a:p>
          <a:p>
            <a:pPr marL="0" indent="0">
              <a:lnSpc>
                <a:spcPct val="110%"/>
              </a:lnSpc>
              <a:buNone/>
            </a:pPr>
            <a:r>
              <a:rPr lang="en-CA" sz="1400" dirty="0"/>
              <a:t>You:</a:t>
            </a:r>
          </a:p>
          <a:p>
            <a:pPr>
              <a:lnSpc>
                <a:spcPct val="110%"/>
              </a:lnSpc>
            </a:pPr>
            <a:r>
              <a:rPr lang="en-CA" sz="1400" dirty="0"/>
              <a:t>Are aware of boundaries (yours and others)</a:t>
            </a:r>
          </a:p>
          <a:p>
            <a:pPr>
              <a:lnSpc>
                <a:spcPct val="110%"/>
              </a:lnSpc>
            </a:pPr>
            <a:r>
              <a:rPr lang="en-CA" sz="1400" dirty="0"/>
              <a:t>Have feelings of empathy</a:t>
            </a:r>
          </a:p>
          <a:p>
            <a:pPr>
              <a:lnSpc>
                <a:spcPct val="110%"/>
              </a:lnSpc>
            </a:pPr>
            <a:r>
              <a:rPr lang="en-CA" sz="1400" dirty="0"/>
              <a:t>React in a way that suits the situation</a:t>
            </a:r>
          </a:p>
          <a:p>
            <a:pPr>
              <a:lnSpc>
                <a:spcPct val="110%"/>
              </a:lnSpc>
            </a:pPr>
            <a:r>
              <a:rPr lang="en-CA" sz="1400" dirty="0"/>
              <a:t>Can handle your feelings</a:t>
            </a:r>
          </a:p>
          <a:p>
            <a:pPr>
              <a:lnSpc>
                <a:spcPct val="110%"/>
              </a:lnSpc>
            </a:pPr>
            <a:r>
              <a:rPr lang="en-CA" sz="1400" dirty="0"/>
              <a:t>Feel safe</a:t>
            </a:r>
          </a:p>
          <a:p>
            <a:pPr>
              <a:lnSpc>
                <a:spcPct val="110%"/>
              </a:lnSpc>
            </a:pPr>
            <a:r>
              <a:rPr lang="en-CA" sz="1400" dirty="0"/>
              <a:t>Are in the present moment</a:t>
            </a:r>
          </a:p>
          <a:p>
            <a:pPr>
              <a:lnSpc>
                <a:spcPct val="110%"/>
              </a:lnSpc>
            </a:pPr>
            <a:r>
              <a:rPr lang="en-CA" sz="1400" dirty="0"/>
              <a:t>Feel open and curious</a:t>
            </a:r>
          </a:p>
          <a:p>
            <a:pPr marL="0" indent="0">
              <a:lnSpc>
                <a:spcPct val="110%"/>
              </a:lnSpc>
              <a:buNone/>
            </a:pPr>
            <a:endParaRPr lang="en-CA" sz="1000" dirty="0"/>
          </a:p>
        </p:txBody>
      </p:sp>
      <p:sp>
        <p:nvSpPr>
          <p:cNvPr id="4" name="TextBox 3">
            <a:extLst>
              <a:ext uri="{FF2B5EF4-FFF2-40B4-BE49-F238E27FC236}">
                <a16:creationId xmlns:a16="http://schemas.microsoft.com/office/drawing/2014/main" id="{66556C38-623F-4C6B-B2A0-DE98507B104A}"/>
              </a:ext>
            </a:extLst>
          </p:cNvPr>
          <p:cNvSpPr txBox="1"/>
          <p:nvPr/>
        </p:nvSpPr>
        <p:spPr>
          <a:xfrm>
            <a:off x="1153886" y="6488237"/>
            <a:ext cx="6400800" cy="276999"/>
          </a:xfrm>
          <a:prstGeom prst="rect">
            <a:avLst/>
          </a:prstGeom>
          <a:noFill/>
        </p:spPr>
        <p:txBody>
          <a:bodyPr wrap="square" rtlCol="0">
            <a:spAutoFit/>
          </a:bodyPr>
          <a:lstStyle/>
          <a:p>
            <a:r>
              <a:rPr lang="en-CA" sz="1200" dirty="0"/>
              <a:t>Positive Psychology – Window of Tolerance Exercise</a:t>
            </a:r>
          </a:p>
        </p:txBody>
      </p:sp>
    </p:spTree>
    <p:extLst>
      <p:ext uri="{BB962C8B-B14F-4D97-AF65-F5344CB8AC3E}">
        <p14:creationId xmlns:p14="http://schemas.microsoft.com/office/powerpoint/2010/main" val="1649586385"/>
      </p:ext>
    </p:extLst>
  </p:cSld>
  <p:clrMapOvr>
    <a:masterClrMapping/>
  </p:clrMapOvr>
</p:sld>
</file>

<file path=ppt/slides/slide28.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F5FE0-715A-4CA8-A65C-9771A787A3C6}"/>
              </a:ext>
            </a:extLst>
          </p:cNvPr>
          <p:cNvSpPr>
            <a:spLocks noGrp="1"/>
          </p:cNvSpPr>
          <p:nvPr>
            <p:ph type="title"/>
          </p:nvPr>
        </p:nvSpPr>
        <p:spPr>
          <a:xfrm>
            <a:off x="8115301" y="457201"/>
            <a:ext cx="3619500" cy="1741713"/>
          </a:xfrm>
        </p:spPr>
        <p:txBody>
          <a:bodyPr anchor="b">
            <a:normAutofit fontScale="90%"/>
          </a:bodyPr>
          <a:lstStyle/>
          <a:p>
            <a:pPr>
              <a:lnSpc>
                <a:spcPct val="90%"/>
              </a:lnSpc>
            </a:pPr>
            <a:br>
              <a:rPr lang="en-CA" sz="1500" dirty="0"/>
            </a:br>
            <a:br>
              <a:rPr lang="en-CA" sz="1500" dirty="0"/>
            </a:br>
            <a:br>
              <a:rPr lang="en-CA" sz="1500" dirty="0"/>
            </a:br>
            <a:br>
              <a:rPr lang="en-CA" sz="1500" dirty="0"/>
            </a:br>
            <a:br>
              <a:rPr lang="en-CA" sz="1500" dirty="0"/>
            </a:br>
            <a:r>
              <a:rPr lang="en-CA" sz="2000" dirty="0"/>
              <a:t>hyperarousal- above the window</a:t>
            </a:r>
            <a:br>
              <a:rPr lang="en-CA" sz="2000" dirty="0"/>
            </a:br>
            <a:br>
              <a:rPr lang="en-CA" sz="1500" dirty="0"/>
            </a:br>
            <a:br>
              <a:rPr lang="en-CA" sz="1500" dirty="0"/>
            </a:br>
            <a:br>
              <a:rPr lang="en-CA" sz="1500" dirty="0"/>
            </a:br>
            <a:endParaRPr lang="en-CA" sz="1500" dirty="0"/>
          </a:p>
        </p:txBody>
      </p:sp>
      <p:sp>
        <p:nvSpPr>
          <p:cNvPr id="3" name="Content Placeholder 2">
            <a:extLst>
              <a:ext uri="{FF2B5EF4-FFF2-40B4-BE49-F238E27FC236}">
                <a16:creationId xmlns:a16="http://schemas.microsoft.com/office/drawing/2014/main" id="{6698E452-563E-4C6C-B8D4-1EFCF689A56C}"/>
              </a:ext>
            </a:extLst>
          </p:cNvPr>
          <p:cNvSpPr>
            <a:spLocks noGrp="1"/>
          </p:cNvSpPr>
          <p:nvPr>
            <p:ph idx="1"/>
          </p:nvPr>
        </p:nvSpPr>
        <p:spPr>
          <a:xfrm>
            <a:off x="8115301" y="1676400"/>
            <a:ext cx="3946070" cy="4282273"/>
          </a:xfrm>
        </p:spPr>
        <p:txBody>
          <a:bodyPr>
            <a:normAutofit lnSpcReduction="10%"/>
          </a:bodyPr>
          <a:lstStyle/>
          <a:p>
            <a:pPr marL="0" indent="0">
              <a:lnSpc>
                <a:spcPct val="110%"/>
              </a:lnSpc>
              <a:buNone/>
            </a:pPr>
            <a:r>
              <a:rPr lang="en-CA" sz="1400" dirty="0"/>
              <a:t>This is when you feel extremely anxious, angry, or even out of control. Unfamiliar or threatening feelings can overwhelm you, and you might want to fight or run away.</a:t>
            </a:r>
          </a:p>
          <a:p>
            <a:pPr marL="0" indent="0">
              <a:lnSpc>
                <a:spcPct val="110%"/>
              </a:lnSpc>
              <a:buNone/>
            </a:pPr>
            <a:r>
              <a:rPr lang="en-CA" sz="1400" b="1" dirty="0"/>
              <a:t>SIGNS YOU ARE HYPERAROUSED</a:t>
            </a:r>
          </a:p>
          <a:p>
            <a:pPr marL="0" indent="0">
              <a:lnSpc>
                <a:spcPct val="110%"/>
              </a:lnSpc>
              <a:buNone/>
            </a:pPr>
            <a:r>
              <a:rPr lang="en-CA" sz="1400" dirty="0"/>
              <a:t>You:</a:t>
            </a:r>
          </a:p>
          <a:p>
            <a:pPr>
              <a:lnSpc>
                <a:spcPct val="110%"/>
              </a:lnSpc>
            </a:pPr>
            <a:r>
              <a:rPr lang="en-CA" sz="1400" dirty="0"/>
              <a:t>Feel overwhelmed</a:t>
            </a:r>
          </a:p>
          <a:p>
            <a:pPr>
              <a:lnSpc>
                <a:spcPct val="110%"/>
              </a:lnSpc>
            </a:pPr>
            <a:r>
              <a:rPr lang="en-CA" sz="1400" dirty="0"/>
              <a:t>Are shaking or trembling</a:t>
            </a:r>
          </a:p>
          <a:p>
            <a:pPr>
              <a:lnSpc>
                <a:spcPct val="110%"/>
              </a:lnSpc>
            </a:pPr>
            <a:r>
              <a:rPr lang="en-CA" sz="1400" dirty="0"/>
              <a:t>React heavily to emotions</a:t>
            </a:r>
          </a:p>
          <a:p>
            <a:pPr>
              <a:lnSpc>
                <a:spcPct val="110%"/>
              </a:lnSpc>
            </a:pPr>
            <a:r>
              <a:rPr lang="en-CA" sz="1400" dirty="0"/>
              <a:t>Have a lot of negative thoughts</a:t>
            </a:r>
          </a:p>
          <a:p>
            <a:pPr>
              <a:lnSpc>
                <a:spcPct val="110%"/>
              </a:lnSpc>
            </a:pPr>
            <a:r>
              <a:rPr lang="en-CA" sz="1400" dirty="0"/>
              <a:t>Act on impulses</a:t>
            </a:r>
          </a:p>
          <a:p>
            <a:pPr>
              <a:lnSpc>
                <a:spcPct val="110%"/>
              </a:lnSpc>
            </a:pPr>
            <a:r>
              <a:rPr lang="en-CA" sz="1400" dirty="0"/>
              <a:t>Act defensively</a:t>
            </a:r>
          </a:p>
          <a:p>
            <a:pPr>
              <a:lnSpc>
                <a:spcPct val="110%"/>
              </a:lnSpc>
            </a:pPr>
            <a:r>
              <a:rPr lang="en-CA" sz="1400" dirty="0"/>
              <a:t>Feel unsafe</a:t>
            </a:r>
          </a:p>
          <a:p>
            <a:pPr>
              <a:lnSpc>
                <a:spcPct val="110%"/>
              </a:lnSpc>
            </a:pPr>
            <a:r>
              <a:rPr lang="en-CA" sz="1400" dirty="0"/>
              <a:t>Feel anger or rage</a:t>
            </a:r>
          </a:p>
          <a:p>
            <a:pPr marL="0" indent="0">
              <a:lnSpc>
                <a:spcPct val="110%"/>
              </a:lnSpc>
              <a:buNone/>
            </a:pPr>
            <a:endParaRPr lang="en-CA" sz="1400" dirty="0"/>
          </a:p>
          <a:p>
            <a:pPr marL="0" indent="0">
              <a:lnSpc>
                <a:spcPct val="110%"/>
              </a:lnSpc>
              <a:buNone/>
            </a:pPr>
            <a:endParaRPr lang="en-CA" sz="1000" dirty="0"/>
          </a:p>
        </p:txBody>
      </p:sp>
      <p:sp>
        <p:nvSpPr>
          <p:cNvPr id="4" name="TextBox 3">
            <a:extLst>
              <a:ext uri="{FF2B5EF4-FFF2-40B4-BE49-F238E27FC236}">
                <a16:creationId xmlns:a16="http://schemas.microsoft.com/office/drawing/2014/main" id="{66556C38-623F-4C6B-B2A0-DE98507B104A}"/>
              </a:ext>
            </a:extLst>
          </p:cNvPr>
          <p:cNvSpPr txBox="1"/>
          <p:nvPr/>
        </p:nvSpPr>
        <p:spPr>
          <a:xfrm>
            <a:off x="1153886" y="6488237"/>
            <a:ext cx="6400800" cy="276999"/>
          </a:xfrm>
          <a:prstGeom prst="rect">
            <a:avLst/>
          </a:prstGeom>
          <a:noFill/>
        </p:spPr>
        <p:txBody>
          <a:bodyPr wrap="square" rtlCol="0">
            <a:spAutoFit/>
          </a:bodyPr>
          <a:lstStyle/>
          <a:p>
            <a:r>
              <a:rPr lang="en-CA" sz="1200" dirty="0"/>
              <a:t>Positive Psychology – Window of Tolerance Exercise</a:t>
            </a:r>
          </a:p>
        </p:txBody>
      </p:sp>
      <p:pic>
        <p:nvPicPr>
          <p:cNvPr id="5122" name="Picture 2" descr="Tornade : news, photos, vidéos">
            <a:extLst>
              <a:ext uri="{FF2B5EF4-FFF2-40B4-BE49-F238E27FC236}">
                <a16:creationId xmlns:a16="http://schemas.microsoft.com/office/drawing/2014/main" id="{83863244-93AD-49D5-ABC8-5E53C022E7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629" y="93255"/>
            <a:ext cx="7550064" cy="6027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827890"/>
      </p:ext>
    </p:extLst>
  </p:cSld>
  <p:clrMapOvr>
    <a:masterClrMapping/>
  </p:clrMapOvr>
</p:sld>
</file>

<file path=ppt/slides/slide29.xml><?xml version="1.0" encoding="utf-8"?>
<p:sld xmlns:a="http://purl.oclc.org/ooxml/drawingml/main" xmlns:r="http://purl.oclc.org/ooxml/officeDocument/relationships" xmlns:p="http://purl.oclc.org/ooxml/presentationml/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
          </a:ln>
          <a:effectLst/>
          <a:extLst>
            <a:ext uri="{91240B29-F687-4F45-9708-019B960494DF}">
              <a14:hiddenLine xmlns:a14="http://schemas.microsoft.com/office/drawing/2010/main" w="12700" cap="flat" cmpd="sng" algn="ctr">
                <a:solidFill>
                  <a:schemeClr val="accent1">
                    <a:shade val="50%"/>
                  </a:schemeClr>
                </a:solidFill>
                <a:prstDash val="solid"/>
                <a:miter lim="800%"/>
              </a14:hiddenLine>
            </a:ext>
          </a:extLst>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a:extLst>
              <a:ext uri="{FF2B5EF4-FFF2-40B4-BE49-F238E27FC236}">
                <a16:creationId xmlns:a16="http://schemas.microsoft.com/office/drawing/2014/main" id="{4E3AE8C3-8F65-40F4-BABE-E70F383014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409317" y="1410082"/>
            <a:ext cx="6858000" cy="4037835"/>
          </a:xfrm>
          <a:prstGeom prst="rect">
            <a:avLst/>
          </a:prstGeom>
          <a:gradFill>
            <a:gsLst>
              <a:gs pos="8%">
                <a:schemeClr val="accent6">
                  <a:alpha val="78%"/>
                </a:schemeClr>
              </a:gs>
              <a:gs pos="100%">
                <a:schemeClr val="accent5">
                  <a:alpha val="89%"/>
                </a:schemeClr>
              </a:gs>
            </a:gsLst>
            <a:lin ang="30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a:extLst>
              <a:ext uri="{FF2B5EF4-FFF2-40B4-BE49-F238E27FC236}">
                <a16:creationId xmlns:a16="http://schemas.microsoft.com/office/drawing/2014/main" id="{E2FC4764-B8D5-4F87-95DB-3125B2D128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59728" y="59346"/>
            <a:ext cx="4156527" cy="4037836"/>
          </a:xfrm>
          <a:prstGeom prst="rect">
            <a:avLst/>
          </a:prstGeom>
          <a:gradFill>
            <a:gsLst>
              <a:gs pos="0%">
                <a:schemeClr val="accent5">
                  <a:alpha val="47%"/>
                </a:schemeClr>
              </a:gs>
              <a:gs pos="100%">
                <a:schemeClr val="accent4">
                  <a:alpha val="0%"/>
                </a:schemeClr>
              </a:gs>
            </a:gsLst>
            <a:lin ang="90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ectangle 140">
            <a:extLst>
              <a:ext uri="{FF2B5EF4-FFF2-40B4-BE49-F238E27FC236}">
                <a16:creationId xmlns:a16="http://schemas.microsoft.com/office/drawing/2014/main" id="{B4C1654F-94F5-497E-8ECF-F2A7E84D6A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768313" y="3587284"/>
            <a:ext cx="2501977" cy="4038601"/>
          </a:xfrm>
          <a:prstGeom prst="rect">
            <a:avLst/>
          </a:prstGeom>
          <a:gradFill>
            <a:gsLst>
              <a:gs pos="0%">
                <a:schemeClr val="accent5">
                  <a:lumMod val="60%"/>
                  <a:lumOff val="40%"/>
                  <a:alpha val="0%"/>
                </a:schemeClr>
              </a:gs>
              <a:gs pos="99%">
                <a:schemeClr val="accent2">
                  <a:alpha val="70%"/>
                </a:schemeClr>
              </a:gs>
            </a:gsLst>
            <a:lin ang="36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65254" y="969296"/>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58%">
                <a:schemeClr val="bg1">
                  <a:alpha val="0%"/>
                </a:schemeClr>
              </a:gs>
              <a:gs pos="100%">
                <a:schemeClr val="accent6">
                  <a:alpha val="35%"/>
                </a:schemeClr>
              </a:gs>
            </a:gsLst>
            <a:lin ang="18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8DFF5FE0-715A-4CA8-A65C-9771A787A3C6}"/>
              </a:ext>
            </a:extLst>
          </p:cNvPr>
          <p:cNvSpPr>
            <a:spLocks noGrp="1"/>
          </p:cNvSpPr>
          <p:nvPr>
            <p:ph type="title"/>
          </p:nvPr>
        </p:nvSpPr>
        <p:spPr>
          <a:xfrm>
            <a:off x="409518" y="586855"/>
            <a:ext cx="3258570" cy="3387497"/>
          </a:xfrm>
        </p:spPr>
        <p:txBody>
          <a:bodyPr anchor="b">
            <a:normAutofit/>
          </a:bodyPr>
          <a:lstStyle/>
          <a:p>
            <a:pPr algn="r">
              <a:lnSpc>
                <a:spcPct val="90%"/>
              </a:lnSpc>
            </a:pPr>
            <a:br>
              <a:rPr lang="en-CA" sz="2000">
                <a:solidFill>
                  <a:schemeClr val="bg1"/>
                </a:solidFill>
              </a:rPr>
            </a:br>
            <a:br>
              <a:rPr lang="en-CA" sz="2000">
                <a:solidFill>
                  <a:schemeClr val="bg1"/>
                </a:solidFill>
              </a:rPr>
            </a:br>
            <a:br>
              <a:rPr lang="en-CA" sz="2000">
                <a:solidFill>
                  <a:schemeClr val="bg1"/>
                </a:solidFill>
              </a:rPr>
            </a:br>
            <a:br>
              <a:rPr lang="en-CA" sz="2000">
                <a:solidFill>
                  <a:schemeClr val="bg1"/>
                </a:solidFill>
              </a:rPr>
            </a:br>
            <a:br>
              <a:rPr lang="en-CA" sz="2000">
                <a:solidFill>
                  <a:schemeClr val="bg1"/>
                </a:solidFill>
              </a:rPr>
            </a:br>
            <a:r>
              <a:rPr lang="en-CA" sz="2000">
                <a:solidFill>
                  <a:schemeClr val="bg1"/>
                </a:solidFill>
              </a:rPr>
              <a:t>hypoarousal- below the window</a:t>
            </a:r>
            <a:br>
              <a:rPr lang="en-CA" sz="2000">
                <a:solidFill>
                  <a:schemeClr val="bg1"/>
                </a:solidFill>
              </a:rPr>
            </a:br>
            <a:br>
              <a:rPr lang="en-CA" sz="2000">
                <a:solidFill>
                  <a:schemeClr val="bg1"/>
                </a:solidFill>
              </a:rPr>
            </a:br>
            <a:br>
              <a:rPr lang="en-CA" sz="2000">
                <a:solidFill>
                  <a:schemeClr val="bg1"/>
                </a:solidFill>
              </a:rPr>
            </a:br>
            <a:br>
              <a:rPr lang="en-CA" sz="2000">
                <a:solidFill>
                  <a:schemeClr val="bg1"/>
                </a:solidFill>
              </a:rPr>
            </a:br>
            <a:endParaRPr lang="en-CA" sz="2000">
              <a:solidFill>
                <a:schemeClr val="bg1"/>
              </a:solidFill>
            </a:endParaRPr>
          </a:p>
        </p:txBody>
      </p:sp>
      <p:sp>
        <p:nvSpPr>
          <p:cNvPr id="3" name="Content Placeholder 2">
            <a:extLst>
              <a:ext uri="{FF2B5EF4-FFF2-40B4-BE49-F238E27FC236}">
                <a16:creationId xmlns:a16="http://schemas.microsoft.com/office/drawing/2014/main" id="{6698E452-563E-4C6C-B8D4-1EFCF689A56C}"/>
              </a:ext>
            </a:extLst>
          </p:cNvPr>
          <p:cNvSpPr>
            <a:spLocks noGrp="1"/>
          </p:cNvSpPr>
          <p:nvPr>
            <p:ph idx="1"/>
          </p:nvPr>
        </p:nvSpPr>
        <p:spPr>
          <a:xfrm>
            <a:off x="4581727" y="833535"/>
            <a:ext cx="3025303" cy="5361991"/>
          </a:xfrm>
        </p:spPr>
        <p:txBody>
          <a:bodyPr anchor="ctr">
            <a:normAutofit/>
          </a:bodyPr>
          <a:lstStyle/>
          <a:p>
            <a:pPr marL="0" indent="0">
              <a:lnSpc>
                <a:spcPct val="110%"/>
              </a:lnSpc>
              <a:buNone/>
            </a:pPr>
            <a:r>
              <a:rPr lang="en-CA" sz="1500" dirty="0"/>
              <a:t>This is when you feel extremely zone out and numb, both emotionally and physically. Time can go missing. It might feel like you’re completely frozen.</a:t>
            </a:r>
          </a:p>
          <a:p>
            <a:pPr marL="0" indent="0">
              <a:lnSpc>
                <a:spcPct val="110%"/>
              </a:lnSpc>
              <a:buNone/>
            </a:pPr>
            <a:r>
              <a:rPr lang="en-CA" sz="1500" b="1" dirty="0"/>
              <a:t>SIGNS YOU ARE HYPORAROUSED</a:t>
            </a:r>
          </a:p>
          <a:p>
            <a:pPr marL="0" indent="0">
              <a:lnSpc>
                <a:spcPct val="110%"/>
              </a:lnSpc>
              <a:buNone/>
            </a:pPr>
            <a:r>
              <a:rPr lang="en-CA" sz="1500" dirty="0"/>
              <a:t>You:</a:t>
            </a:r>
          </a:p>
          <a:p>
            <a:pPr>
              <a:lnSpc>
                <a:spcPct val="110%"/>
              </a:lnSpc>
            </a:pPr>
            <a:r>
              <a:rPr lang="en-CA" sz="1500" dirty="0"/>
              <a:t>Experience very little sensation</a:t>
            </a:r>
          </a:p>
          <a:p>
            <a:pPr>
              <a:lnSpc>
                <a:spcPct val="110%"/>
              </a:lnSpc>
            </a:pPr>
            <a:r>
              <a:rPr lang="en-CA" sz="1500" dirty="0"/>
              <a:t>Feel numb</a:t>
            </a:r>
          </a:p>
          <a:p>
            <a:pPr>
              <a:lnSpc>
                <a:spcPct val="110%"/>
              </a:lnSpc>
            </a:pPr>
            <a:r>
              <a:rPr lang="en-CA" sz="1500" dirty="0"/>
              <a:t>Have little or no energy</a:t>
            </a:r>
          </a:p>
          <a:p>
            <a:pPr>
              <a:lnSpc>
                <a:spcPct val="110%"/>
              </a:lnSpc>
            </a:pPr>
            <a:r>
              <a:rPr lang="en-CA" sz="1500" dirty="0"/>
              <a:t>Feel disconnected (from self and others)</a:t>
            </a:r>
          </a:p>
          <a:p>
            <a:pPr>
              <a:lnSpc>
                <a:spcPct val="110%"/>
              </a:lnSpc>
            </a:pPr>
            <a:r>
              <a:rPr lang="en-CA" sz="1500" dirty="0"/>
              <a:t>Feel empty</a:t>
            </a:r>
          </a:p>
          <a:p>
            <a:pPr>
              <a:lnSpc>
                <a:spcPct val="110%"/>
              </a:lnSpc>
            </a:pPr>
            <a:r>
              <a:rPr lang="en-CA" sz="1500" dirty="0"/>
              <a:t>Do not feel like physically moving</a:t>
            </a:r>
          </a:p>
          <a:p>
            <a:pPr>
              <a:lnSpc>
                <a:spcPct val="110%"/>
              </a:lnSpc>
            </a:pPr>
            <a:r>
              <a:rPr lang="en-CA" sz="1500" dirty="0"/>
              <a:t>Find it hard to think</a:t>
            </a:r>
          </a:p>
          <a:p>
            <a:pPr marL="0" indent="0">
              <a:lnSpc>
                <a:spcPct val="110%"/>
              </a:lnSpc>
              <a:buNone/>
            </a:pPr>
            <a:endParaRPr lang="en-CA" sz="1500" dirty="0"/>
          </a:p>
          <a:p>
            <a:pPr marL="0" indent="0">
              <a:lnSpc>
                <a:spcPct val="110%"/>
              </a:lnSpc>
              <a:buNone/>
            </a:pPr>
            <a:endParaRPr lang="en-CA" sz="1500" dirty="0"/>
          </a:p>
        </p:txBody>
      </p:sp>
      <p:pic>
        <p:nvPicPr>
          <p:cNvPr id="6146" name="Picture 2" descr="Ice - The Secret Pimple Fighter | DERMAdoctor Blog">
            <a:extLst>
              <a:ext uri="{FF2B5EF4-FFF2-40B4-BE49-F238E27FC236}">
                <a16:creationId xmlns:a16="http://schemas.microsoft.com/office/drawing/2014/main" id="{8681301C-9BDB-46CF-BEAE-E686AA431FB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3.594%" r="6.877%"/>
          <a:stretch/>
        </p:blipFill>
        <p:spPr bwMode="auto">
          <a:xfrm>
            <a:off x="8109502" y="10"/>
            <a:ext cx="4082498" cy="685799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6556C38-623F-4C6B-B2A0-DE98507B104A}"/>
              </a:ext>
            </a:extLst>
          </p:cNvPr>
          <p:cNvSpPr txBox="1"/>
          <p:nvPr/>
        </p:nvSpPr>
        <p:spPr>
          <a:xfrm>
            <a:off x="1153886" y="6488237"/>
            <a:ext cx="6400800" cy="276999"/>
          </a:xfrm>
          <a:prstGeom prst="rect">
            <a:avLst/>
          </a:prstGeom>
          <a:noFill/>
        </p:spPr>
        <p:txBody>
          <a:bodyPr wrap="square" rtlCol="0">
            <a:spAutoFit/>
          </a:bodyPr>
          <a:lstStyle/>
          <a:p>
            <a:pPr>
              <a:spcAft>
                <a:spcPts val="600"/>
              </a:spcAft>
            </a:pPr>
            <a:r>
              <a:rPr lang="en-CA" sz="1200"/>
              <a:t>Positive Psychology – Window of Tolerance Exercise</a:t>
            </a:r>
          </a:p>
        </p:txBody>
      </p:sp>
    </p:spTree>
    <p:extLst>
      <p:ext uri="{BB962C8B-B14F-4D97-AF65-F5344CB8AC3E}">
        <p14:creationId xmlns:p14="http://schemas.microsoft.com/office/powerpoint/2010/main" val="1693790479"/>
      </p:ext>
    </p:extLst>
  </p:cSld>
  <p:clrMapOvr>
    <a:masterClrMapping/>
  </p:clrMapOvr>
</p:sld>
</file>

<file path=ppt/slides/slide3.xml><?xml version="1.0" encoding="utf-8"?>
<p:sld xmlns:a="http://purl.oclc.org/ooxml/drawingml/main" xmlns:r="http://purl.oclc.org/ooxml/officeDocument/relationships" xmlns:p="http://purl.oclc.org/ooxml/presentationml/main">
  <p:cSld>
    <p:bg>
      <p:bgPr>
        <a:solidFill>
          <a:schemeClr val="bg1"/>
        </a:solidFill>
        <a:effectLst/>
      </p:bgPr>
    </p:bg>
    <p:spTree>
      <p:nvGrpSpPr>
        <p:cNvPr id="1" name=""/>
        <p:cNvGrpSpPr/>
        <p:nvPr/>
      </p:nvGrpSpPr>
      <p:grpSpPr>
        <a:xfrm>
          <a:off x="0" y="0"/>
          <a:ext cx="0" cy="0"/>
          <a:chOff x="0" y="0"/>
          <a:chExt cx="0" cy="0"/>
        </a:xfrm>
      </p:grpSpPr>
      <p:sp useBgFill="1">
        <p:nvSpPr>
          <p:cNvPr id="147" name="Rectangle 146">
            <a:extLst>
              <a:ext uri="{FF2B5EF4-FFF2-40B4-BE49-F238E27FC236}">
                <a16:creationId xmlns:a16="http://schemas.microsoft.com/office/drawing/2014/main" id="{93DAF4AA-9270-40B5-B73C-B11B9A92F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
          </a:ln>
          <a:effectLst/>
          <a:extLst>
            <a:ext uri="{91240B29-F687-4F45-9708-019B960494DF}">
              <a14:hiddenLine xmlns:a14="http://schemas.microsoft.com/office/drawing/2010/main" w="12700" cap="flat" cmpd="sng" algn="ctr">
                <a:solidFill>
                  <a:schemeClr val="accent1">
                    <a:shade val="50%"/>
                  </a:schemeClr>
                </a:solidFill>
                <a:prstDash val="solid"/>
                <a:miter lim="800%"/>
              </a14:hiddenLine>
            </a:ext>
          </a:extLst>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EE830DFE-B4B3-40B1-BE04-514FD39097F0}"/>
              </a:ext>
            </a:extLst>
          </p:cNvPr>
          <p:cNvSpPr>
            <a:spLocks noGrp="1"/>
          </p:cNvSpPr>
          <p:nvPr>
            <p:ph type="title"/>
          </p:nvPr>
        </p:nvSpPr>
        <p:spPr>
          <a:xfrm>
            <a:off x="165390" y="407332"/>
            <a:ext cx="8133950" cy="1215021"/>
          </a:xfrm>
        </p:spPr>
        <p:txBody>
          <a:bodyPr anchor="b">
            <a:normAutofit fontScale="90%"/>
          </a:bodyPr>
          <a:lstStyle/>
          <a:p>
            <a:pPr>
              <a:lnSpc>
                <a:spcPct val="90%"/>
              </a:lnSpc>
            </a:pPr>
            <a:r>
              <a:rPr lang="en-CA" dirty="0"/>
              <a:t>Goals of today’s session</a:t>
            </a:r>
            <a:br>
              <a:rPr lang="en-CA" dirty="0"/>
            </a:br>
            <a:endParaRPr lang="en-CA" dirty="0"/>
          </a:p>
        </p:txBody>
      </p:sp>
      <p:sp>
        <p:nvSpPr>
          <p:cNvPr id="5" name="Content Placeholder 4">
            <a:extLst>
              <a:ext uri="{FF2B5EF4-FFF2-40B4-BE49-F238E27FC236}">
                <a16:creationId xmlns:a16="http://schemas.microsoft.com/office/drawing/2014/main" id="{14AE2C7E-D398-4BEF-88CE-EFFA7BD6474D}"/>
              </a:ext>
            </a:extLst>
          </p:cNvPr>
          <p:cNvSpPr>
            <a:spLocks noGrp="1"/>
          </p:cNvSpPr>
          <p:nvPr>
            <p:ph idx="1"/>
          </p:nvPr>
        </p:nvSpPr>
        <p:spPr>
          <a:xfrm>
            <a:off x="324336" y="1181099"/>
            <a:ext cx="7117994" cy="5316682"/>
          </a:xfrm>
        </p:spPr>
        <p:txBody>
          <a:bodyPr>
            <a:normAutofit lnSpcReduction="10%"/>
          </a:bodyPr>
          <a:lstStyle/>
          <a:p>
            <a:pPr marL="0" indent="0">
              <a:lnSpc>
                <a:spcPct val="110%"/>
              </a:lnSpc>
              <a:spcAft>
                <a:spcPts val="800"/>
              </a:spcAft>
              <a:buNone/>
            </a:pPr>
            <a:endParaRPr lang="en-CA" sz="800" i="1"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0%"/>
              </a:lnSpc>
              <a:spcAft>
                <a:spcPts val="0"/>
              </a:spcAft>
              <a:buFont typeface="+mj-lt"/>
              <a:buAutoNum type="arabicPeriod"/>
            </a:pPr>
            <a:r>
              <a:rPr lang="en-CA" sz="2900" dirty="0">
                <a:effectLst/>
                <a:latin typeface="Calibri" panose="020F0502020204030204" pitchFamily="34" charset="0"/>
                <a:ea typeface="Calibri" panose="020F0502020204030204" pitchFamily="34" charset="0"/>
                <a:cs typeface="Times New Roman" panose="02020603050405020304" pitchFamily="18" charset="0"/>
              </a:rPr>
              <a:t>Check-in: Self Care activities – Your “Resilient Place” and Paradoxical Thinking</a:t>
            </a:r>
          </a:p>
          <a:p>
            <a:pPr marL="342900" indent="-342900">
              <a:lnSpc>
                <a:spcPct val="110%"/>
              </a:lnSpc>
              <a:buFont typeface="+mj-lt"/>
              <a:buAutoNum type="arabicPeriod"/>
            </a:pPr>
            <a:r>
              <a:rPr lang="en-CA" sz="2900" dirty="0">
                <a:effectLst/>
                <a:latin typeface="Calibri" panose="020F0502020204030204" pitchFamily="34" charset="0"/>
                <a:ea typeface="Calibri" panose="020F0502020204030204" pitchFamily="34" charset="0"/>
                <a:cs typeface="Times New Roman" panose="02020603050405020304" pitchFamily="18" charset="0"/>
              </a:rPr>
              <a:t>Complete Our Understanding of Stress, Worry, and Anxiety</a:t>
            </a:r>
          </a:p>
          <a:p>
            <a:pPr marL="342900" indent="-342900">
              <a:lnSpc>
                <a:spcPct val="110%"/>
              </a:lnSpc>
              <a:buFont typeface="+mj-lt"/>
              <a:buAutoNum type="arabicPeriod"/>
            </a:pPr>
            <a:r>
              <a:rPr lang="en-CA" sz="2900" dirty="0">
                <a:latin typeface="Calibri" panose="020F0502020204030204" pitchFamily="34" charset="0"/>
                <a:ea typeface="Calibri" panose="020F0502020204030204" pitchFamily="34" charset="0"/>
                <a:cs typeface="Times New Roman" panose="02020603050405020304" pitchFamily="18" charset="0"/>
              </a:rPr>
              <a:t>Connecting to a Growth Mindset</a:t>
            </a:r>
          </a:p>
          <a:p>
            <a:pPr marL="342900" indent="-342900">
              <a:lnSpc>
                <a:spcPct val="110%"/>
              </a:lnSpc>
              <a:buFont typeface="+mj-lt"/>
              <a:buAutoNum type="arabicPeriod"/>
            </a:pPr>
            <a:r>
              <a:rPr lang="en-CA" sz="2900" dirty="0">
                <a:effectLst/>
                <a:latin typeface="Calibri" panose="020F0502020204030204" pitchFamily="34" charset="0"/>
                <a:ea typeface="Calibri" panose="020F0502020204030204" pitchFamily="34" charset="0"/>
                <a:cs typeface="Times New Roman" panose="02020603050405020304" pitchFamily="18" charset="0"/>
              </a:rPr>
              <a:t>Explore Your Window of Tolerance (WOT)</a:t>
            </a:r>
          </a:p>
          <a:p>
            <a:pPr marL="342900" lvl="0" indent="-342900">
              <a:lnSpc>
                <a:spcPct val="110%"/>
              </a:lnSpc>
              <a:spcAft>
                <a:spcPts val="0"/>
              </a:spcAft>
              <a:buFont typeface="+mj-lt"/>
              <a:buAutoNum type="arabicPeriod"/>
            </a:pPr>
            <a:r>
              <a:rPr lang="en-CA" sz="2900" dirty="0">
                <a:effectLst/>
                <a:latin typeface="Calibri" panose="020F0502020204030204" pitchFamily="34" charset="0"/>
                <a:ea typeface="Calibri" panose="020F0502020204030204" pitchFamily="34" charset="0"/>
                <a:cs typeface="Times New Roman" panose="02020603050405020304" pitchFamily="18" charset="0"/>
              </a:rPr>
              <a:t>Exploring Dual </a:t>
            </a:r>
            <a:r>
              <a:rPr lang="en-CA" sz="2900" dirty="0">
                <a:latin typeface="Calibri" panose="020F0502020204030204" pitchFamily="34" charset="0"/>
                <a:ea typeface="Calibri" panose="020F0502020204030204" pitchFamily="34" charset="0"/>
                <a:cs typeface="Times New Roman" panose="02020603050405020304" pitchFamily="18" charset="0"/>
              </a:rPr>
              <a:t>Awareness</a:t>
            </a:r>
            <a:endParaRPr lang="en-CA" sz="2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0%"/>
              </a:lnSpc>
              <a:spcAft>
                <a:spcPts val="0"/>
              </a:spcAft>
              <a:buFont typeface="+mj-lt"/>
              <a:buAutoNum type="arabicPeriod"/>
            </a:pPr>
            <a:r>
              <a:rPr lang="en-CA" sz="2900" dirty="0">
                <a:latin typeface="Calibri" panose="020F0502020204030204" pitchFamily="34" charset="0"/>
                <a:ea typeface="Calibri" panose="020F0502020204030204" pitchFamily="34" charset="0"/>
                <a:cs typeface="Times New Roman" panose="02020603050405020304" pitchFamily="18" charset="0"/>
              </a:rPr>
              <a:t>Getting to Know and Nurturing Your Defence Team</a:t>
            </a:r>
          </a:p>
          <a:p>
            <a:pPr marL="342900" lvl="0" indent="-342900">
              <a:lnSpc>
                <a:spcPct val="110%"/>
              </a:lnSpc>
              <a:spcAft>
                <a:spcPts val="0"/>
              </a:spcAft>
              <a:buFont typeface="+mj-lt"/>
              <a:buAutoNum type="arabicPeriod"/>
            </a:pPr>
            <a:endParaRPr lang="en-CA" sz="2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0%"/>
              </a:lnSpc>
              <a:spcAft>
                <a:spcPts val="800"/>
              </a:spcAft>
              <a:buFont typeface="+mj-lt"/>
              <a:buAutoNum type="arabicPeriod"/>
            </a:pPr>
            <a:endParaRPr lang="en-CA" sz="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0%"/>
              </a:lnSpc>
            </a:pPr>
            <a:endParaRPr lang="en-CA" sz="800" dirty="0"/>
          </a:p>
        </p:txBody>
      </p:sp>
      <p:sp>
        <p:nvSpPr>
          <p:cNvPr id="149" name="Rectangle 148">
            <a:extLst>
              <a:ext uri="{FF2B5EF4-FFF2-40B4-BE49-F238E27FC236}">
                <a16:creationId xmlns:a16="http://schemas.microsoft.com/office/drawing/2014/main" id="{31D5E60A-D6B1-4F21-A993-313958AF0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15300" y="-4"/>
            <a:ext cx="4076699" cy="6858003"/>
          </a:xfrm>
          <a:prstGeom prst="rect">
            <a:avLst/>
          </a:prstGeom>
          <a:gradFill>
            <a:gsLst>
              <a:gs pos="8%">
                <a:schemeClr val="accent6"/>
              </a:gs>
              <a:gs pos="100%">
                <a:schemeClr val="accent5">
                  <a:alpha val="90%"/>
                </a:schemeClr>
              </a:gs>
            </a:gsLst>
            <a:lin ang="78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ectangle 150">
            <a:extLst>
              <a:ext uri="{FF2B5EF4-FFF2-40B4-BE49-F238E27FC236}">
                <a16:creationId xmlns:a16="http://schemas.microsoft.com/office/drawing/2014/main" id="{5B7BB16B-E108-4C64-97D5-7AC67CC5E2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724863" y="1390436"/>
            <a:ext cx="6857572" cy="4076700"/>
          </a:xfrm>
          <a:prstGeom prst="rect">
            <a:avLst/>
          </a:prstGeom>
          <a:gradFill>
            <a:gsLst>
              <a:gs pos="0%">
                <a:schemeClr val="accent4">
                  <a:alpha val="13%"/>
                </a:schemeClr>
              </a:gs>
              <a:gs pos="99%">
                <a:schemeClr val="accent2">
                  <a:alpha val="52%"/>
                </a:schemeClr>
              </a:gs>
            </a:gsLst>
            <a:lin ang="36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3" name="Rectangle 152">
            <a:extLst>
              <a:ext uri="{FF2B5EF4-FFF2-40B4-BE49-F238E27FC236}">
                <a16:creationId xmlns:a16="http://schemas.microsoft.com/office/drawing/2014/main" id="{A5F6A003-4671-4F7B-A12E-2946D61E43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785110" y="1451112"/>
            <a:ext cx="6858001" cy="3955771"/>
          </a:xfrm>
          <a:prstGeom prst="rect">
            <a:avLst/>
          </a:prstGeom>
          <a:gradFill>
            <a:gsLst>
              <a:gs pos="0%">
                <a:schemeClr val="accent6">
                  <a:alpha val="0%"/>
                </a:schemeClr>
              </a:gs>
              <a:gs pos="72%">
                <a:schemeClr val="tx2">
                  <a:lumMod val="75%"/>
                  <a:lumOff val="25%"/>
                  <a:alpha val="26%"/>
                </a:schemeClr>
              </a:gs>
            </a:gsLst>
            <a:lin ang="180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44" name="Picture 4" descr="Teacher Goals You Can Actually Accomplish Over One School Year">
            <a:extLst>
              <a:ext uri="{FF2B5EF4-FFF2-40B4-BE49-F238E27FC236}">
                <a16:creationId xmlns:a16="http://schemas.microsoft.com/office/drawing/2014/main" id="{C6D6022E-DEC9-4784-9BE5-AF5C31FCFE8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09%" r="21.591%" b="0.002%"/>
          <a:stretch/>
        </p:blipFill>
        <p:spPr bwMode="auto">
          <a:xfrm>
            <a:off x="7766666" y="1375062"/>
            <a:ext cx="4076701" cy="35493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6144528"/>
      </p:ext>
    </p:extLst>
  </p:cSld>
  <p:clrMapOvr>
    <a:masterClrMapping/>
  </p:clrMapOvr>
</p:sld>
</file>

<file path=ppt/slides/slide30.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B6F7C-D8DB-42D7-AF18-37D481243A23}"/>
              </a:ext>
            </a:extLst>
          </p:cNvPr>
          <p:cNvSpPr>
            <a:spLocks noGrp="1"/>
          </p:cNvSpPr>
          <p:nvPr>
            <p:ph type="title"/>
          </p:nvPr>
        </p:nvSpPr>
        <p:spPr>
          <a:xfrm>
            <a:off x="1188720" y="336700"/>
            <a:ext cx="10240903" cy="583899"/>
          </a:xfrm>
        </p:spPr>
        <p:txBody>
          <a:bodyPr/>
          <a:lstStyle/>
          <a:p>
            <a:r>
              <a:rPr lang="en-CA" dirty="0"/>
              <a:t>Wot exercise</a:t>
            </a:r>
          </a:p>
        </p:txBody>
      </p:sp>
      <p:graphicFrame>
        <p:nvGraphicFramePr>
          <p:cNvPr id="4" name="Table 4">
            <a:extLst>
              <a:ext uri="{FF2B5EF4-FFF2-40B4-BE49-F238E27FC236}">
                <a16:creationId xmlns:a16="http://schemas.microsoft.com/office/drawing/2014/main" id="{584CC931-B6D0-4FB9-8F4C-79A1320A3594}"/>
              </a:ext>
            </a:extLst>
          </p:cNvPr>
          <p:cNvGraphicFramePr>
            <a:graphicFrameLocks noGrp="1"/>
          </p:cNvGraphicFramePr>
          <p:nvPr>
            <p:ph idx="1"/>
          </p:nvPr>
        </p:nvGraphicFramePr>
        <p:xfrm>
          <a:off x="0" y="920599"/>
          <a:ext cx="12192000" cy="5415655"/>
        </p:xfrm>
        <a:graphic>
          <a:graphicData uri="http://purl.oclc.org/ooxml/drawingml/table">
            <a:tbl>
              <a:tblPr firstRow="1" bandRow="1">
                <a:tableStyleId>{5C22544A-7EE6-4342-B048-85BDC9FD1C3A}</a:tableStyleId>
              </a:tblPr>
              <a:tblGrid>
                <a:gridCol w="4064000">
                  <a:extLst>
                    <a:ext uri="{9D8B030D-6E8A-4147-A177-3AD203B41FA5}">
                      <a16:colId xmlns:a16="http://schemas.microsoft.com/office/drawing/2014/main" val="1935118694"/>
                    </a:ext>
                  </a:extLst>
                </a:gridCol>
                <a:gridCol w="4064000">
                  <a:extLst>
                    <a:ext uri="{9D8B030D-6E8A-4147-A177-3AD203B41FA5}">
                      <a16:colId xmlns:a16="http://schemas.microsoft.com/office/drawing/2014/main" val="1328064817"/>
                    </a:ext>
                  </a:extLst>
                </a:gridCol>
                <a:gridCol w="4064000">
                  <a:extLst>
                    <a:ext uri="{9D8B030D-6E8A-4147-A177-3AD203B41FA5}">
                      <a16:colId xmlns:a16="http://schemas.microsoft.com/office/drawing/2014/main" val="486659745"/>
                    </a:ext>
                  </a:extLst>
                </a:gridCol>
              </a:tblGrid>
              <a:tr h="1940935">
                <a:tc>
                  <a:txBody>
                    <a:bodyPr/>
                    <a:lstStyle/>
                    <a:p>
                      <a:endParaRPr lang="en-CA" dirty="0"/>
                    </a:p>
                  </a:txBody>
                  <a:tcPr/>
                </a:tc>
                <a:tc>
                  <a:txBody>
                    <a:bodyPr/>
                    <a:lstStyle/>
                    <a:p>
                      <a:r>
                        <a:rPr lang="en-CA" dirty="0"/>
                        <a:t>SIGNS I AM HERE</a:t>
                      </a:r>
                    </a:p>
                  </a:txBody>
                  <a:tcPr/>
                </a:tc>
                <a:tc>
                  <a:txBody>
                    <a:bodyPr/>
                    <a:lstStyle/>
                    <a:p>
                      <a:r>
                        <a:rPr lang="en-CA" dirty="0"/>
                        <a:t>THINGS I CAN DO TO RETURN TO MY WOT</a:t>
                      </a:r>
                    </a:p>
                  </a:txBody>
                  <a:tcPr/>
                </a:tc>
                <a:extLst>
                  <a:ext uri="{0D108BD9-81ED-4DB2-BD59-A6C34878D82A}">
                    <a16:rowId xmlns:a16="http://schemas.microsoft.com/office/drawing/2014/main" val="1220218767"/>
                  </a:ext>
                </a:extLst>
              </a:tr>
              <a:tr h="1794137">
                <a:tc>
                  <a:txBody>
                    <a:bodyPr/>
                    <a:lstStyle/>
                    <a:p>
                      <a:endParaRPr lang="en-CA" dirty="0"/>
                    </a:p>
                    <a:p>
                      <a:endParaRPr lang="en-CA" dirty="0"/>
                    </a:p>
                    <a:p>
                      <a:endParaRPr lang="en-CA" dirty="0"/>
                    </a:p>
                    <a:p>
                      <a:endParaRPr lang="en-CA" dirty="0"/>
                    </a:p>
                    <a:p>
                      <a:endParaRPr lang="en-CA" dirty="0"/>
                    </a:p>
                  </a:txBody>
                  <a:tcPr/>
                </a:tc>
                <a:tc>
                  <a:txBody>
                    <a:bodyPr/>
                    <a:lstStyle/>
                    <a:p>
                      <a:pPr marL="0" marR="0" lvl="0" indent="0" algn="l" defTabSz="914400" rtl="0" eaLnBrk="1" fontAlgn="auto" latinLnBrk="0" hangingPunct="1">
                        <a:lnSpc>
                          <a:spcPct val="100%"/>
                        </a:lnSpc>
                        <a:spcBef>
                          <a:spcPts val="0"/>
                        </a:spcBef>
                        <a:spcAft>
                          <a:spcPts val="0"/>
                        </a:spcAft>
                        <a:buClrTx/>
                        <a:buSzTx/>
                        <a:buFontTx/>
                        <a:buNone/>
                        <a:tabLst/>
                        <a:defRPr/>
                      </a:pPr>
                      <a:r>
                        <a:rPr lang="en-CA" dirty="0"/>
                        <a:t>SIGNS I AM HERE</a:t>
                      </a:r>
                    </a:p>
                    <a:p>
                      <a:endParaRPr lang="en-CA" dirty="0"/>
                    </a:p>
                    <a:p>
                      <a:endParaRPr lang="en-CA" dirty="0"/>
                    </a:p>
                    <a:p>
                      <a:endParaRPr lang="en-CA" dirty="0"/>
                    </a:p>
                    <a:p>
                      <a:endParaRPr lang="en-CA" dirty="0"/>
                    </a:p>
                    <a:p>
                      <a:endParaRPr lang="en-CA" dirty="0"/>
                    </a:p>
                    <a:p>
                      <a:endParaRPr lang="en-CA" dirty="0"/>
                    </a:p>
                  </a:txBody>
                  <a:tcPr/>
                </a:tc>
                <a:tc>
                  <a:txBody>
                    <a:bodyPr/>
                    <a:lstStyle/>
                    <a:p>
                      <a:r>
                        <a:rPr lang="en-CA" dirty="0"/>
                        <a:t>THINGS THAT KEEP ME IN MY WOT</a:t>
                      </a:r>
                    </a:p>
                  </a:txBody>
                  <a:tcPr/>
                </a:tc>
                <a:extLst>
                  <a:ext uri="{0D108BD9-81ED-4DB2-BD59-A6C34878D82A}">
                    <a16:rowId xmlns:a16="http://schemas.microsoft.com/office/drawing/2014/main" val="1722756270"/>
                  </a:ext>
                </a:extLst>
              </a:tr>
              <a:tr h="1121335">
                <a:tc>
                  <a:txBody>
                    <a:bodyPr/>
                    <a:lstStyle/>
                    <a:p>
                      <a:endParaRPr lang="en-CA" dirty="0"/>
                    </a:p>
                    <a:p>
                      <a:endParaRPr lang="en-CA" dirty="0"/>
                    </a:p>
                    <a:p>
                      <a:endParaRPr lang="en-CA" dirty="0"/>
                    </a:p>
                    <a:p>
                      <a:endParaRPr lang="en-CA" dirty="0"/>
                    </a:p>
                    <a:p>
                      <a:endParaRPr lang="en-CA" dirty="0"/>
                    </a:p>
                  </a:txBody>
                  <a:tcPr/>
                </a:tc>
                <a:tc>
                  <a:txBody>
                    <a:bodyPr/>
                    <a:lstStyle/>
                    <a:p>
                      <a:pPr marL="0" marR="0" lvl="0" indent="0" algn="l" defTabSz="914400" rtl="0" eaLnBrk="1" fontAlgn="auto" latinLnBrk="0" hangingPunct="1">
                        <a:lnSpc>
                          <a:spcPct val="100%"/>
                        </a:lnSpc>
                        <a:spcBef>
                          <a:spcPts val="0"/>
                        </a:spcBef>
                        <a:spcAft>
                          <a:spcPts val="0"/>
                        </a:spcAft>
                        <a:buClrTx/>
                        <a:buSzTx/>
                        <a:buFontTx/>
                        <a:buNone/>
                        <a:tabLst/>
                        <a:defRPr/>
                      </a:pPr>
                      <a:r>
                        <a:rPr lang="en-CA" dirty="0"/>
                        <a:t>SIGNS I AM HERE</a:t>
                      </a:r>
                    </a:p>
                    <a:p>
                      <a:endParaRPr lang="en-CA" dirty="0"/>
                    </a:p>
                  </a:txBody>
                  <a:tcPr/>
                </a:tc>
                <a:tc>
                  <a:txBody>
                    <a:bodyPr/>
                    <a:lstStyle/>
                    <a:p>
                      <a:pPr marL="0" marR="0" lvl="0" indent="0" algn="l" defTabSz="914400" rtl="0" eaLnBrk="1" fontAlgn="auto" latinLnBrk="0" hangingPunct="1">
                        <a:lnSpc>
                          <a:spcPct val="100%"/>
                        </a:lnSpc>
                        <a:spcBef>
                          <a:spcPts val="0"/>
                        </a:spcBef>
                        <a:spcAft>
                          <a:spcPts val="0"/>
                        </a:spcAft>
                        <a:buClrTx/>
                        <a:buSzTx/>
                        <a:buFontTx/>
                        <a:buNone/>
                        <a:tabLst/>
                        <a:defRPr/>
                      </a:pPr>
                      <a:r>
                        <a:rPr lang="en-CA" dirty="0"/>
                        <a:t>THINGS I CAN DO TO RETURN TO MY WOT</a:t>
                      </a:r>
                    </a:p>
                    <a:p>
                      <a:endParaRPr lang="en-CA" dirty="0"/>
                    </a:p>
                  </a:txBody>
                  <a:tcPr/>
                </a:tc>
                <a:extLst>
                  <a:ext uri="{0D108BD9-81ED-4DB2-BD59-A6C34878D82A}">
                    <a16:rowId xmlns:a16="http://schemas.microsoft.com/office/drawing/2014/main" val="4013738158"/>
                  </a:ext>
                </a:extLst>
              </a:tr>
            </a:tbl>
          </a:graphicData>
        </a:graphic>
      </p:graphicFrame>
      <p:pic>
        <p:nvPicPr>
          <p:cNvPr id="5" name="Picture 2" descr="Tornade : news, photos, vidéos">
            <a:extLst>
              <a:ext uri="{FF2B5EF4-FFF2-40B4-BE49-F238E27FC236}">
                <a16:creationId xmlns:a16="http://schemas.microsoft.com/office/drawing/2014/main" id="{B27E39D4-3DB3-4576-9169-564E27F29F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001" y="1101605"/>
            <a:ext cx="2027816" cy="147590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Royal Pioneer Door &amp; Window I Your Choice Your Savings">
            <a:extLst>
              <a:ext uri="{FF2B5EF4-FFF2-40B4-BE49-F238E27FC236}">
                <a16:creationId xmlns:a16="http://schemas.microsoft.com/office/drawing/2014/main" id="{40214B32-E879-48C8-866C-50A6557BED4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377%" r="0.697%" b="0.002%"/>
          <a:stretch/>
        </p:blipFill>
        <p:spPr bwMode="auto">
          <a:xfrm>
            <a:off x="71622" y="3055172"/>
            <a:ext cx="2316576" cy="176425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Ice - The Secret Pimple Fighter | DERMAdoctor Blog">
            <a:extLst>
              <a:ext uri="{FF2B5EF4-FFF2-40B4-BE49-F238E27FC236}">
                <a16:creationId xmlns:a16="http://schemas.microsoft.com/office/drawing/2014/main" id="{426A354D-17BF-41AC-88C9-40E35D3BA29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3.594%" r="6.877%"/>
          <a:stretch/>
        </p:blipFill>
        <p:spPr bwMode="auto">
          <a:xfrm>
            <a:off x="194199" y="5004862"/>
            <a:ext cx="2111617" cy="1331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1105736"/>
      </p:ext>
    </p:extLst>
  </p:cSld>
  <p:clrMapOvr>
    <a:masterClrMapping/>
  </p:clrMapOvr>
</p:sld>
</file>

<file path=ppt/slides/slide31.xml><?xml version="1.0" encoding="utf-8"?>
<p:sld xmlns:a="http://purl.oclc.org/ooxml/drawingml/main" xmlns:r="http://purl.oclc.org/ooxml/officeDocument/relationships" xmlns:p="http://purl.oclc.org/ooxml/presentationml/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BD4C0BBB-0042-4603-A226-6117F3FD5B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
                <a:schemeClr val="accent4">
                  <a:alpha val="28%"/>
                </a:schemeClr>
              </a:gs>
              <a:gs pos="100%">
                <a:schemeClr val="accent5">
                  <a:alpha val="85%"/>
                </a:schemeClr>
              </a:gs>
            </a:gsLst>
            <a:lin ang="60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EC44F520-2598-460E-9F91-B02F60830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
                <a:schemeClr val="accent2">
                  <a:lumMod val="60%"/>
                  <a:lumOff val="40%"/>
                  <a:alpha val="55%"/>
                </a:schemeClr>
              </a:gs>
              <a:gs pos="99%">
                <a:schemeClr val="accent2"/>
              </a:gs>
            </a:gsLst>
            <a:lin ang="144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5" name="Rectangle 74">
            <a:extLst>
              <a:ext uri="{FF2B5EF4-FFF2-40B4-BE49-F238E27FC236}">
                <a16:creationId xmlns:a16="http://schemas.microsoft.com/office/drawing/2014/main" id="{8C790BE2-4E4F-4AAF-81A2-4A6F4885E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
          </a:ln>
          <a:effectLst/>
          <a:extLst>
            <a:ext uri="{91240B29-F687-4F45-9708-019B960494DF}">
              <a14:hiddenLine xmlns:a14="http://schemas.microsoft.com/office/drawing/2010/main" w="12700" cap="flat" cmpd="sng" algn="ctr">
                <a:solidFill>
                  <a:schemeClr val="accent1">
                    <a:shade val="50%"/>
                  </a:schemeClr>
                </a:solidFill>
                <a:prstDash val="solid"/>
                <a:miter lim="800%"/>
              </a14:hiddenLine>
            </a:ext>
          </a:extLst>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D28B54C3-B57B-472A-B96E-1FCB67093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0"/>
            <a:ext cx="12191999" cy="6858000"/>
          </a:xfrm>
          <a:prstGeom prst="rect">
            <a:avLst/>
          </a:prstGeom>
          <a:gradFill>
            <a:gsLst>
              <a:gs pos="0%">
                <a:schemeClr val="accent5">
                  <a:alpha val="75%"/>
                </a:schemeClr>
              </a:gs>
              <a:gs pos="100%">
                <a:schemeClr val="tx2">
                  <a:lumMod val="50%"/>
                  <a:lumOff val="50%"/>
                  <a:alpha val="48%"/>
                </a:schemeClr>
              </a:gs>
            </a:gsLst>
            <a:lin ang="138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7DB3C429-F8DA-49B9-AF84-21996FCF7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 y="456773"/>
            <a:ext cx="12191999" cy="6400800"/>
          </a:xfrm>
          <a:prstGeom prst="rect">
            <a:avLst/>
          </a:prstGeom>
          <a:gradFill>
            <a:gsLst>
              <a:gs pos="0%">
                <a:schemeClr val="accent5">
                  <a:alpha val="37%"/>
                </a:schemeClr>
              </a:gs>
              <a:gs pos="92%">
                <a:schemeClr val="accent2">
                  <a:alpha val="75%"/>
                </a:schemeClr>
              </a:gs>
            </a:gsLst>
            <a:lin ang="16200000" scaled="1"/>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C4C9F2B0-1044-46EB-8AEB-C3BFFDE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96001" cy="6858000"/>
          </a:xfrm>
          <a:prstGeom prst="rect">
            <a:avLst/>
          </a:prstGeom>
          <a:gradFill>
            <a:gsLst>
              <a:gs pos="13%">
                <a:schemeClr val="accent2">
                  <a:alpha val="61%"/>
                </a:schemeClr>
              </a:gs>
              <a:gs pos="99%">
                <a:schemeClr val="accent4"/>
              </a:gs>
            </a:gsLst>
            <a:lin ang="180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F644467-F7E6-4F0C-93DD-AFEA76D75215}"/>
              </a:ext>
            </a:extLst>
          </p:cNvPr>
          <p:cNvSpPr>
            <a:spLocks noGrp="1"/>
          </p:cNvSpPr>
          <p:nvPr>
            <p:ph type="title"/>
          </p:nvPr>
        </p:nvSpPr>
        <p:spPr>
          <a:xfrm>
            <a:off x="782918" y="1028700"/>
            <a:ext cx="10614211" cy="1152712"/>
          </a:xfrm>
        </p:spPr>
        <p:txBody>
          <a:bodyPr vert="horz" lIns="0" tIns="0" rIns="0" bIns="0" rtlCol="0" anchor="b">
            <a:normAutofit fontScale="90%"/>
          </a:bodyPr>
          <a:lstStyle/>
          <a:p>
            <a:pPr algn="ctr"/>
            <a:r>
              <a:rPr lang="en-US" sz="4000" spc="750" dirty="0">
                <a:solidFill>
                  <a:schemeClr val="bg1"/>
                </a:solidFill>
              </a:rPr>
              <a:t>Bridging two types of awareness</a:t>
            </a:r>
          </a:p>
        </p:txBody>
      </p:sp>
      <p:sp>
        <p:nvSpPr>
          <p:cNvPr id="83" name="Freeform: Shape 82">
            <a:extLst>
              <a:ext uri="{FF2B5EF4-FFF2-40B4-BE49-F238E27FC236}">
                <a16:creationId xmlns:a16="http://schemas.microsoft.com/office/drawing/2014/main" id="{32B3ACB3-D689-442E-8A40-8680B0FEB8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4063256" y="400727"/>
            <a:ext cx="4065484" cy="8849062"/>
          </a:xfrm>
          <a:custGeom>
            <a:avLst/>
            <a:gdLst>
              <a:gd name="connsiteX0" fmla="*/ 0 w 4065484"/>
              <a:gd name="connsiteY0" fmla="*/ 4424531 h 8849062"/>
              <a:gd name="connsiteX1" fmla="*/ 3899197 w 4065484"/>
              <a:gd name="connsiteY1" fmla="*/ 8840480 h 8849062"/>
              <a:gd name="connsiteX2" fmla="*/ 4065484 w 4065484"/>
              <a:gd name="connsiteY2" fmla="*/ 8849062 h 8849062"/>
              <a:gd name="connsiteX3" fmla="*/ 4065483 w 4065484"/>
              <a:gd name="connsiteY3" fmla="*/ 0 h 8849062"/>
              <a:gd name="connsiteX4" fmla="*/ 3899197 w 4065484"/>
              <a:gd name="connsiteY4" fmla="*/ 8581 h 8849062"/>
              <a:gd name="connsiteX5" fmla="*/ 0 w 4065484"/>
              <a:gd name="connsiteY5" fmla="*/ 4424531 h 8849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65484" h="8849062">
                <a:moveTo>
                  <a:pt x="0" y="4424531"/>
                </a:moveTo>
                <a:cubicBezTo>
                  <a:pt x="0" y="6722831"/>
                  <a:pt x="1709076" y="8613167"/>
                  <a:pt x="3899197" y="8840480"/>
                </a:cubicBezTo>
                <a:lnTo>
                  <a:pt x="4065484" y="8849062"/>
                </a:lnTo>
                <a:lnTo>
                  <a:pt x="4065483" y="0"/>
                </a:lnTo>
                <a:lnTo>
                  <a:pt x="3899197" y="8581"/>
                </a:lnTo>
                <a:cubicBezTo>
                  <a:pt x="1709075" y="235897"/>
                  <a:pt x="0" y="2126232"/>
                  <a:pt x="0" y="4424531"/>
                </a:cubicBezTo>
                <a:close/>
              </a:path>
            </a:pathLst>
          </a:custGeom>
          <a:gradFill flip="none" rotWithShape="1">
            <a:gsLst>
              <a:gs pos="7%">
                <a:schemeClr val="accent4">
                  <a:lumMod val="60%"/>
                  <a:lumOff val="40%"/>
                  <a:alpha val="3%"/>
                </a:schemeClr>
              </a:gs>
              <a:gs pos="100%">
                <a:schemeClr val="bg1">
                  <a:alpha val="16%"/>
                </a:schemeClr>
              </a:gs>
            </a:gsLst>
            <a:lin ang="600000" scaled="0"/>
            <a:tileRect/>
          </a:gradFill>
          <a:ln>
            <a:noFill/>
          </a:ln>
        </p:spPr>
        <p:style>
          <a:lnRef idx="2">
            <a:schemeClr val="accent1">
              <a:shade val="5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146" name="Picture 2">
            <a:extLst>
              <a:ext uri="{FF2B5EF4-FFF2-40B4-BE49-F238E27FC236}">
                <a16:creationId xmlns:a16="http://schemas.microsoft.com/office/drawing/2014/main" id="{8F2C2031-57BC-4564-BD0F-9F22F89FF6AC}"/>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5.623%" r="0.001%" b="14.307%"/>
          <a:stretch/>
        </p:blipFill>
        <p:spPr bwMode="auto">
          <a:xfrm>
            <a:off x="2343302" y="3351745"/>
            <a:ext cx="7519558" cy="3506255"/>
          </a:xfrm>
          <a:custGeom>
            <a:avLst/>
            <a:gdLst/>
            <a:ahLst/>
            <a:cxnLst/>
            <a:rect l="l" t="t" r="r" b="b"/>
            <a:pathLst>
              <a:path w="7519558" h="3506255">
                <a:moveTo>
                  <a:pt x="3759779" y="0"/>
                </a:moveTo>
                <a:cubicBezTo>
                  <a:pt x="5713450" y="0"/>
                  <a:pt x="7320331" y="1484777"/>
                  <a:pt x="7513560" y="3387468"/>
                </a:cubicBezTo>
                <a:lnTo>
                  <a:pt x="7519558" y="3506255"/>
                </a:lnTo>
                <a:lnTo>
                  <a:pt x="0" y="3506255"/>
                </a:lnTo>
                <a:lnTo>
                  <a:pt x="5998" y="3387468"/>
                </a:lnTo>
                <a:cubicBezTo>
                  <a:pt x="199227" y="1484777"/>
                  <a:pt x="1806109" y="0"/>
                  <a:pt x="3759779"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1747090"/>
      </p:ext>
    </p:extLst>
  </p:cSld>
  <p:clrMapOvr>
    <a:masterClrMapping/>
  </p:clrMapOvr>
</p:sld>
</file>

<file path=ppt/slides/slide32.xml><?xml version="1.0" encoding="utf-8"?>
<p:sld xmlns:a="http://purl.oclc.org/ooxml/drawingml/main" xmlns:r="http://purl.oclc.org/ooxml/officeDocument/relationships" xmlns:p="http://purl.oclc.org/ooxml/presentationml/main">
  <p:cSld>
    <p:bg>
      <p:bgPr>
        <a:solidFill>
          <a:schemeClr val="bg1"/>
        </a:solidFill>
        <a:effectLst/>
      </p:bgPr>
    </p:bg>
    <p:spTree>
      <p:nvGrpSpPr>
        <p:cNvPr id="1" name=""/>
        <p:cNvGrpSpPr/>
        <p:nvPr/>
      </p:nvGrpSpPr>
      <p:grpSpPr>
        <a:xfrm>
          <a:off x="0" y="0"/>
          <a:ext cx="0" cy="0"/>
          <a:chOff x="0" y="0"/>
          <a:chExt cx="0" cy="0"/>
        </a:xfrm>
      </p:grpSpPr>
      <p:sp useBgFill="1">
        <p:nvSpPr>
          <p:cNvPr id="4100" name="Rectangle 70">
            <a:extLst>
              <a:ext uri="{FF2B5EF4-FFF2-40B4-BE49-F238E27FC236}">
                <a16:creationId xmlns:a16="http://schemas.microsoft.com/office/drawing/2014/main" id="{11D6A2A3-F101-46F7-8B6F-1C699CAFE9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
          </a:ln>
          <a:effectLst/>
          <a:extLst>
            <a:ext uri="{91240B29-F687-4F45-9708-019B960494DF}">
              <a14:hiddenLine xmlns:a14="http://schemas.microsoft.com/office/drawing/2010/main" w="12700" cap="flat" cmpd="sng" algn="ctr">
                <a:solidFill>
                  <a:schemeClr val="accent1">
                    <a:shade val="50%"/>
                  </a:schemeClr>
                </a:solidFill>
                <a:prstDash val="solid"/>
                <a:miter lim="800%"/>
              </a14:hiddenLine>
            </a:ext>
          </a:extLst>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8EBC5B7-F81B-4263-817B-E6F87C21D9A8}"/>
              </a:ext>
            </a:extLst>
          </p:cNvPr>
          <p:cNvSpPr>
            <a:spLocks noGrp="1"/>
          </p:cNvSpPr>
          <p:nvPr>
            <p:ph type="title"/>
          </p:nvPr>
        </p:nvSpPr>
        <p:spPr>
          <a:xfrm>
            <a:off x="866623" y="193394"/>
            <a:ext cx="4911393" cy="1556724"/>
          </a:xfrm>
        </p:spPr>
        <p:txBody>
          <a:bodyPr anchor="b">
            <a:normAutofit/>
          </a:bodyPr>
          <a:lstStyle/>
          <a:p>
            <a:r>
              <a:rPr lang="en-CA" dirty="0"/>
              <a:t>What is Dual awareness?</a:t>
            </a:r>
          </a:p>
        </p:txBody>
      </p:sp>
      <p:sp>
        <p:nvSpPr>
          <p:cNvPr id="3" name="Content Placeholder 2">
            <a:extLst>
              <a:ext uri="{FF2B5EF4-FFF2-40B4-BE49-F238E27FC236}">
                <a16:creationId xmlns:a16="http://schemas.microsoft.com/office/drawing/2014/main" id="{5226B030-6A0D-4A1E-BA68-4E7772666AA0}"/>
              </a:ext>
            </a:extLst>
          </p:cNvPr>
          <p:cNvSpPr>
            <a:spLocks noGrp="1"/>
          </p:cNvSpPr>
          <p:nvPr>
            <p:ph idx="1"/>
          </p:nvPr>
        </p:nvSpPr>
        <p:spPr>
          <a:xfrm>
            <a:off x="866623" y="1943512"/>
            <a:ext cx="5416370" cy="4116723"/>
          </a:xfrm>
        </p:spPr>
        <p:txBody>
          <a:bodyPr anchor="t">
            <a:normAutofit/>
          </a:bodyPr>
          <a:lstStyle/>
          <a:p>
            <a:pPr>
              <a:lnSpc>
                <a:spcPct val="110%"/>
              </a:lnSpc>
            </a:pPr>
            <a:r>
              <a:rPr lang="en-US" sz="1800" dirty="0">
                <a:latin typeface="+mj-lt"/>
              </a:rPr>
              <a:t>B</a:t>
            </a:r>
            <a:r>
              <a:rPr lang="en-US" sz="1800" b="0" i="0" dirty="0">
                <a:effectLst/>
                <a:latin typeface="+mj-lt"/>
              </a:rPr>
              <a:t>eing </a:t>
            </a:r>
            <a:r>
              <a:rPr lang="en-US" sz="1800" b="1" i="0" dirty="0">
                <a:effectLst/>
                <a:latin typeface="+mj-lt"/>
              </a:rPr>
              <a:t>aware</a:t>
            </a:r>
            <a:r>
              <a:rPr lang="en-US" sz="1800" b="0" i="0" dirty="0">
                <a:effectLst/>
                <a:latin typeface="+mj-lt"/>
              </a:rPr>
              <a:t> of the past and present at the same time</a:t>
            </a:r>
          </a:p>
          <a:p>
            <a:pPr>
              <a:lnSpc>
                <a:spcPct val="110%"/>
              </a:lnSpc>
            </a:pPr>
            <a:r>
              <a:rPr lang="en-US" sz="1800" dirty="0">
                <a:latin typeface="+mj-lt"/>
              </a:rPr>
              <a:t>T</a:t>
            </a:r>
            <a:r>
              <a:rPr lang="en-US" sz="1800" b="0" i="0" dirty="0">
                <a:effectLst/>
                <a:latin typeface="+mj-lt"/>
              </a:rPr>
              <a:t>he process of being able to pay attention to one or more experiences simultaneously and helps contain overwhelming feelings, thoughts and body sensations.</a:t>
            </a:r>
          </a:p>
          <a:p>
            <a:pPr>
              <a:lnSpc>
                <a:spcPct val="110%"/>
              </a:lnSpc>
            </a:pPr>
            <a:r>
              <a:rPr lang="en-US" sz="1800" b="0" i="0" dirty="0">
                <a:effectLst/>
                <a:latin typeface="+mj-lt"/>
              </a:rPr>
              <a:t>Developing an observing self, </a:t>
            </a:r>
            <a:r>
              <a:rPr lang="en-US" sz="1800" b="0" i="1" dirty="0">
                <a:effectLst/>
                <a:latin typeface="+mj-lt"/>
              </a:rPr>
              <a:t>while</a:t>
            </a:r>
            <a:r>
              <a:rPr lang="en-US" sz="1800" b="0" i="0" dirty="0">
                <a:effectLst/>
                <a:latin typeface="+mj-lt"/>
              </a:rPr>
              <a:t> we are having an experience of something, even when that experience is a difficult memory</a:t>
            </a:r>
          </a:p>
          <a:p>
            <a:pPr>
              <a:lnSpc>
                <a:spcPct val="110%"/>
              </a:lnSpc>
            </a:pPr>
            <a:r>
              <a:rPr lang="en-US" sz="1800" dirty="0">
                <a:latin typeface="+mj-lt"/>
              </a:rPr>
              <a:t>A</a:t>
            </a:r>
            <a:r>
              <a:rPr lang="en-US" sz="1800" b="0" i="0" dirty="0">
                <a:effectLst/>
                <a:latin typeface="+mj-lt"/>
              </a:rPr>
              <a:t>bility to recognize that, “I’m feeling upset right now, BUT I am still safe!”</a:t>
            </a:r>
          </a:p>
          <a:p>
            <a:pPr marL="0" indent="0">
              <a:lnSpc>
                <a:spcPct val="110%"/>
              </a:lnSpc>
              <a:buNone/>
            </a:pPr>
            <a:r>
              <a:rPr lang="en-US" sz="1800" dirty="0">
                <a:latin typeface="+mj-lt"/>
              </a:rPr>
              <a:t> </a:t>
            </a:r>
            <a:r>
              <a:rPr lang="en-US" sz="1200" dirty="0">
                <a:latin typeface="arial" panose="020B0604020202020204" pitchFamily="34" charset="0"/>
              </a:rPr>
              <a:t>(</a:t>
            </a:r>
            <a:r>
              <a:rPr lang="en-CA" sz="1200" dirty="0">
                <a:hlinkClick r:id="rId2"/>
              </a:rPr>
              <a:t>https://amindfulemergence.com/what-is-dual-awareness/</a:t>
            </a:r>
            <a:r>
              <a:rPr lang="en-US" sz="1200" dirty="0">
                <a:latin typeface="arial" panose="020B0604020202020204" pitchFamily="34" charset="0"/>
              </a:rPr>
              <a:t>)</a:t>
            </a:r>
            <a:endParaRPr lang="en-CA" sz="1200" dirty="0"/>
          </a:p>
        </p:txBody>
      </p:sp>
      <p:pic>
        <p:nvPicPr>
          <p:cNvPr id="4098" name="Picture 2" descr="Non-dual Awareness by Alice ebner - issuu">
            <a:extLst>
              <a:ext uri="{FF2B5EF4-FFF2-40B4-BE49-F238E27FC236}">
                <a16:creationId xmlns:a16="http://schemas.microsoft.com/office/drawing/2014/main" id="{8B61A316-5E31-47BE-8BB3-5D86CF129EB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644639" y="1284577"/>
            <a:ext cx="5090161" cy="3817620"/>
          </a:xfrm>
          <a:prstGeom prst="rect">
            <a:avLst/>
          </a:prstGeom>
          <a:noFill/>
          <a:extLst>
            <a:ext uri="{909E8E84-426E-40DD-AFC4-6F175D3DCCD1}">
              <a14:hiddenFill xmlns:a14="http://schemas.microsoft.com/office/drawing/2010/main">
                <a:solidFill>
                  <a:srgbClr val="FFFFFF"/>
                </a:solidFill>
              </a14:hiddenFill>
            </a:ext>
          </a:extLst>
        </p:spPr>
      </p:pic>
      <p:sp>
        <p:nvSpPr>
          <p:cNvPr id="4101" name="Rectangle 72">
            <a:extLst>
              <a:ext uri="{FF2B5EF4-FFF2-40B4-BE49-F238E27FC236}">
                <a16:creationId xmlns:a16="http://schemas.microsoft.com/office/drawing/2014/main" id="{529E760E-527D-4053-A309-F2BDE12501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6400800"/>
            <a:ext cx="12191999" cy="457198"/>
          </a:xfrm>
          <a:prstGeom prst="rect">
            <a:avLst/>
          </a:prstGeom>
          <a:gradFill>
            <a:gsLst>
              <a:gs pos="0%">
                <a:schemeClr val="accent2"/>
              </a:gs>
              <a:gs pos="100%">
                <a:schemeClr val="accent6">
                  <a:lumMod val="75%"/>
                  <a:alpha val="85%"/>
                </a:schemeClr>
              </a:gs>
            </a:gsLst>
            <a:lin ang="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2" name="Rectangle 74">
            <a:extLst>
              <a:ext uri="{FF2B5EF4-FFF2-40B4-BE49-F238E27FC236}">
                <a16:creationId xmlns:a16="http://schemas.microsoft.com/office/drawing/2014/main" id="{4153D448-4ED1-429A-A28C-8316DE7CAF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8"/>
            <a:ext cx="8153396" cy="448831"/>
          </a:xfrm>
          <a:prstGeom prst="rect">
            <a:avLst/>
          </a:prstGeom>
          <a:gradFill>
            <a:gsLst>
              <a:gs pos="0%">
                <a:schemeClr val="accent5">
                  <a:alpha val="5%"/>
                </a:schemeClr>
              </a:gs>
              <a:gs pos="99%">
                <a:schemeClr val="accent5">
                  <a:alpha val="72%"/>
                </a:schemeClr>
              </a:gs>
            </a:gsLst>
            <a:lin ang="198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91341488"/>
      </p:ext>
    </p:extLst>
  </p:cSld>
  <p:clrMapOvr>
    <a:masterClrMapping/>
  </p:clrMapOvr>
</p:sld>
</file>

<file path=ppt/slides/slide33.xml><?xml version="1.0" encoding="utf-8"?>
<p:sld xmlns:a="http://purl.oclc.org/ooxml/drawingml/main" xmlns:r="http://purl.oclc.org/ooxml/officeDocument/relationships" xmlns:p="http://purl.oclc.org/ooxml/presentationml/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BD4C0BBB-0042-4603-A226-6117F3FD5B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
                <a:schemeClr val="accent4">
                  <a:alpha val="28%"/>
                </a:schemeClr>
              </a:gs>
              <a:gs pos="100%">
                <a:schemeClr val="accent5">
                  <a:alpha val="85%"/>
                </a:schemeClr>
              </a:gs>
            </a:gsLst>
            <a:lin ang="60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4" name="Rectangle 72">
            <a:extLst>
              <a:ext uri="{FF2B5EF4-FFF2-40B4-BE49-F238E27FC236}">
                <a16:creationId xmlns:a16="http://schemas.microsoft.com/office/drawing/2014/main" id="{EC44F520-2598-460E-9F91-B02F60830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
                <a:schemeClr val="accent2">
                  <a:lumMod val="60%"/>
                  <a:lumOff val="40%"/>
                  <a:alpha val="55%"/>
                </a:schemeClr>
              </a:gs>
              <a:gs pos="99%">
                <a:schemeClr val="accent2"/>
              </a:gs>
            </a:gsLst>
            <a:lin ang="144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085" name="Rectangle 74">
            <a:extLst>
              <a:ext uri="{FF2B5EF4-FFF2-40B4-BE49-F238E27FC236}">
                <a16:creationId xmlns:a16="http://schemas.microsoft.com/office/drawing/2014/main" id="{1DBC8414-BE7E-4B6C-A114-B2C3795C88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
          </a:ln>
          <a:effectLst/>
          <a:extLst>
            <a:ext uri="{91240B29-F687-4F45-9708-019B960494DF}">
              <a14:hiddenLine xmlns:a14="http://schemas.microsoft.com/office/drawing/2010/main" w="12700" cap="flat" cmpd="sng" algn="ctr">
                <a:solidFill>
                  <a:schemeClr val="accent1">
                    <a:shade val="50%"/>
                  </a:schemeClr>
                </a:solidFill>
                <a:prstDash val="solid"/>
                <a:miter lim="800%"/>
              </a14:hiddenLine>
            </a:ext>
          </a:extLst>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6" name="Rectangle 76">
            <a:extLst>
              <a:ext uri="{FF2B5EF4-FFF2-40B4-BE49-F238E27FC236}">
                <a16:creationId xmlns:a16="http://schemas.microsoft.com/office/drawing/2014/main" id="{0EC398C5-5C2E-4038-9DB3-DE2B5A9BEF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09318" y="1410082"/>
            <a:ext cx="6858000" cy="4037835"/>
          </a:xfrm>
          <a:prstGeom prst="rect">
            <a:avLst/>
          </a:prstGeom>
          <a:gradFill>
            <a:gsLst>
              <a:gs pos="8%">
                <a:schemeClr val="accent6"/>
              </a:gs>
              <a:gs pos="100%">
                <a:schemeClr val="accent5">
                  <a:alpha val="89%"/>
                </a:schemeClr>
              </a:gs>
            </a:gsLst>
            <a:lin ang="30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A2F10B26-073B-4B10-8AAA-161242DD82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153806" y="1153804"/>
            <a:ext cx="6346209" cy="4038601"/>
          </a:xfrm>
          <a:prstGeom prst="rect">
            <a:avLst/>
          </a:prstGeom>
          <a:gradFill>
            <a:gsLst>
              <a:gs pos="0%">
                <a:schemeClr val="accent5">
                  <a:lumMod val="60%"/>
                  <a:lumOff val="40%"/>
                  <a:alpha val="0%"/>
                </a:schemeClr>
              </a:gs>
              <a:gs pos="99%">
                <a:schemeClr val="accent2">
                  <a:alpha val="92%"/>
                </a:schemeClr>
              </a:gs>
            </a:gsLst>
            <a:lin ang="18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610DBBC7-698F-4A54-B1CB-A99F9CC356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59574" y="3578975"/>
            <a:ext cx="2502407" cy="4055644"/>
          </a:xfrm>
          <a:prstGeom prst="rect">
            <a:avLst/>
          </a:prstGeom>
          <a:gradFill>
            <a:gsLst>
              <a:gs pos="2%">
                <a:schemeClr val="accent5">
                  <a:alpha val="28%"/>
                </a:schemeClr>
              </a:gs>
              <a:gs pos="100%">
                <a:schemeClr val="accent4">
                  <a:alpha val="0%"/>
                </a:schemeClr>
              </a:gs>
            </a:gsLst>
            <a:lin ang="78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DE6E822A-8BCF-432C-83E6-BBE821476C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13%">
                <a:schemeClr val="accent4">
                  <a:lumMod val="20%"/>
                  <a:lumOff val="80%"/>
                  <a:alpha val="2%"/>
                </a:schemeClr>
              </a:gs>
              <a:gs pos="100%">
                <a:schemeClr val="accent6">
                  <a:alpha val="29%"/>
                </a:schemeClr>
              </a:gs>
            </a:gsLst>
            <a:lin ang="168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29427ACD-1163-469F-A58D-583FF24F66B4}"/>
              </a:ext>
            </a:extLst>
          </p:cNvPr>
          <p:cNvSpPr>
            <a:spLocks noGrp="1"/>
          </p:cNvSpPr>
          <p:nvPr>
            <p:ph type="title"/>
          </p:nvPr>
        </p:nvSpPr>
        <p:spPr>
          <a:xfrm>
            <a:off x="193639" y="681317"/>
            <a:ext cx="3517218" cy="3406187"/>
          </a:xfrm>
        </p:spPr>
        <p:txBody>
          <a:bodyPr vert="horz" lIns="0" tIns="0" rIns="0" bIns="0" rtlCol="0" anchor="b">
            <a:normAutofit/>
          </a:bodyPr>
          <a:lstStyle/>
          <a:p>
            <a:pPr algn="r"/>
            <a:r>
              <a:rPr lang="en-US" sz="3200" spc="750" dirty="0">
                <a:solidFill>
                  <a:schemeClr val="bg1"/>
                </a:solidFill>
              </a:rPr>
              <a:t>how to activate dual awareness</a:t>
            </a:r>
          </a:p>
        </p:txBody>
      </p:sp>
      <p:pic>
        <p:nvPicPr>
          <p:cNvPr id="3074" name="Picture 2" descr="Dual Awareness Protocol (for dealing PTSD/flashbacks) - Imgur">
            <a:extLst>
              <a:ext uri="{FF2B5EF4-FFF2-40B4-BE49-F238E27FC236}">
                <a16:creationId xmlns:a16="http://schemas.microsoft.com/office/drawing/2014/main" id="{249503A1-3F81-4AF7-91A9-EDCF4233645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503619" y="736473"/>
            <a:ext cx="7214138" cy="5392568"/>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A5DE79C3-6797-4B5E-A86B-47F2E13EF3E4}"/>
              </a:ext>
            </a:extLst>
          </p:cNvPr>
          <p:cNvSpPr txBox="1"/>
          <p:nvPr/>
        </p:nvSpPr>
        <p:spPr>
          <a:xfrm>
            <a:off x="6319546" y="6346209"/>
            <a:ext cx="6104964" cy="369332"/>
          </a:xfrm>
          <a:prstGeom prst="rect">
            <a:avLst/>
          </a:prstGeom>
          <a:noFill/>
        </p:spPr>
        <p:txBody>
          <a:bodyPr wrap="square">
            <a:spAutoFit/>
          </a:bodyPr>
          <a:lstStyle/>
          <a:p>
            <a:r>
              <a:rPr lang="en-CA" dirty="0">
                <a:hlinkClick r:id="rId3"/>
              </a:rPr>
              <a:t>https://imgur.com/r/dbtselfhelp/l1IfLb7</a:t>
            </a:r>
            <a:endParaRPr lang="en-CA" dirty="0"/>
          </a:p>
        </p:txBody>
      </p:sp>
    </p:spTree>
    <p:extLst>
      <p:ext uri="{BB962C8B-B14F-4D97-AF65-F5344CB8AC3E}">
        <p14:creationId xmlns:p14="http://schemas.microsoft.com/office/powerpoint/2010/main" val="1298777269"/>
      </p:ext>
    </p:extLst>
  </p:cSld>
  <p:clrMapOvr>
    <a:masterClrMapping/>
  </p:clrMapOvr>
</p:sld>
</file>

<file path=ppt/slides/slide34.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F5C67-B440-4FD4-8D12-B9C0667A28A6}"/>
              </a:ext>
            </a:extLst>
          </p:cNvPr>
          <p:cNvSpPr>
            <a:spLocks noGrp="1"/>
          </p:cNvSpPr>
          <p:nvPr>
            <p:ph type="title"/>
          </p:nvPr>
        </p:nvSpPr>
        <p:spPr>
          <a:xfrm>
            <a:off x="1371600" y="461776"/>
            <a:ext cx="10240903" cy="1233488"/>
          </a:xfrm>
        </p:spPr>
        <p:txBody>
          <a:bodyPr/>
          <a:lstStyle/>
          <a:p>
            <a:r>
              <a:rPr lang="en-CA" dirty="0"/>
              <a:t>Awareness and mindfulness</a:t>
            </a:r>
          </a:p>
        </p:txBody>
      </p:sp>
      <p:sp>
        <p:nvSpPr>
          <p:cNvPr id="3" name="Content Placeholder 2">
            <a:extLst>
              <a:ext uri="{FF2B5EF4-FFF2-40B4-BE49-F238E27FC236}">
                <a16:creationId xmlns:a16="http://schemas.microsoft.com/office/drawing/2014/main" id="{39B48994-7612-494C-94E6-957238E60CB3}"/>
              </a:ext>
            </a:extLst>
          </p:cNvPr>
          <p:cNvSpPr>
            <a:spLocks noGrp="1"/>
          </p:cNvSpPr>
          <p:nvPr>
            <p:ph idx="1"/>
          </p:nvPr>
        </p:nvSpPr>
        <p:spPr/>
        <p:txBody>
          <a:bodyPr>
            <a:normAutofit/>
          </a:bodyPr>
          <a:lstStyle/>
          <a:p>
            <a:r>
              <a:rPr lang="en-US" b="0" i="0" dirty="0">
                <a:solidFill>
                  <a:srgbClr val="3E3D40"/>
                </a:solidFill>
                <a:effectLst/>
                <a:latin typeface="+mj-lt"/>
              </a:rPr>
              <a:t>Mindfulness is described through systematic mental training that develops meta-awareness (self-awareness), an ability to effectively modulate one's behavior (self-regulation), and a positive relationship between self and other that transcends self-focused needs and increases prosocial characteristics (self-transcendence)</a:t>
            </a:r>
          </a:p>
          <a:p>
            <a:r>
              <a:rPr lang="en-US" b="0" i="0" dirty="0">
                <a:solidFill>
                  <a:srgbClr val="3E3D40"/>
                </a:solidFill>
                <a:effectLst/>
                <a:latin typeface="+mj-lt"/>
              </a:rPr>
              <a:t>This framework of self-awareness, -regulation, and -transcendence (S-ART) illustrates a method for becoming aware of the conditions that cause (and remove) distortions or biases. </a:t>
            </a:r>
          </a:p>
          <a:p>
            <a:pPr marL="0" indent="0">
              <a:buNone/>
            </a:pPr>
            <a:r>
              <a:rPr lang="en-CA" sz="1200" dirty="0">
                <a:latin typeface="+mj-lt"/>
                <a:hlinkClick r:id="rId2"/>
              </a:rPr>
              <a:t>https://www.frontiersin.org/articles/10.3389/fnhum.2012.00296/full</a:t>
            </a:r>
            <a:endParaRPr lang="en-CA" sz="1200" dirty="0">
              <a:latin typeface="+mj-lt"/>
            </a:endParaRPr>
          </a:p>
          <a:p>
            <a:r>
              <a:rPr lang="en-CA" sz="1800" dirty="0" err="1">
                <a:effectLst/>
                <a:latin typeface="+mj-lt"/>
                <a:ea typeface="Calibri" panose="020F0502020204030204" pitchFamily="34" charset="0"/>
                <a:cs typeface="Times New Roman" panose="02020603050405020304" pitchFamily="18" charset="0"/>
              </a:rPr>
              <a:t>Metaconsciousness</a:t>
            </a:r>
            <a:r>
              <a:rPr lang="en-CA" sz="1800" dirty="0">
                <a:effectLst/>
                <a:latin typeface="+mj-lt"/>
                <a:ea typeface="Calibri" panose="020F0502020204030204" pitchFamily="34" charset="0"/>
                <a:cs typeface="Times New Roman" panose="02020603050405020304" pitchFamily="18" charset="0"/>
              </a:rPr>
              <a:t>: the </a:t>
            </a:r>
            <a:r>
              <a:rPr lang="en-CA" sz="1800" b="1" i="1" dirty="0">
                <a:solidFill>
                  <a:srgbClr val="0070C0"/>
                </a:solidFill>
                <a:effectLst/>
                <a:latin typeface="+mj-lt"/>
                <a:ea typeface="Calibri" panose="020F0502020204030204" pitchFamily="34" charset="0"/>
                <a:cs typeface="Times New Roman" panose="02020603050405020304" pitchFamily="18" charset="0"/>
              </a:rPr>
              <a:t>difference between being the thought and having the thought</a:t>
            </a:r>
            <a:r>
              <a:rPr lang="en-CA" sz="1800" dirty="0">
                <a:effectLst/>
                <a:latin typeface="+mj-lt"/>
                <a:ea typeface="Calibri" panose="020F0502020204030204" pitchFamily="34" charset="0"/>
                <a:cs typeface="Times New Roman" panose="02020603050405020304" pitchFamily="18" charset="0"/>
              </a:rPr>
              <a:t>. Between content and process.</a:t>
            </a:r>
          </a:p>
          <a:p>
            <a:pPr marL="0" indent="0">
              <a:buNone/>
            </a:pPr>
            <a:endParaRPr lang="en-CA" dirty="0"/>
          </a:p>
        </p:txBody>
      </p:sp>
    </p:spTree>
    <p:extLst>
      <p:ext uri="{BB962C8B-B14F-4D97-AF65-F5344CB8AC3E}">
        <p14:creationId xmlns:p14="http://schemas.microsoft.com/office/powerpoint/2010/main" val="1935557217"/>
      </p:ext>
    </p:extLst>
  </p:cSld>
  <p:clrMapOvr>
    <a:masterClrMapping/>
  </p:clrMapOvr>
</p:sld>
</file>

<file path=ppt/slides/slide35.xml><?xml version="1.0" encoding="utf-8"?>
<p:sld xmlns:a="http://purl.oclc.org/ooxml/drawingml/main" xmlns:r="http://purl.oclc.org/ooxml/officeDocument/relationships" xmlns:p="http://purl.oclc.org/ooxml/presentationml/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BD4C0BBB-0042-4603-A226-6117F3FD5B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
                <a:schemeClr val="accent4">
                  <a:alpha val="28%"/>
                </a:schemeClr>
              </a:gs>
              <a:gs pos="100%">
                <a:schemeClr val="accent5">
                  <a:alpha val="85%"/>
                </a:schemeClr>
              </a:gs>
            </a:gsLst>
            <a:lin ang="60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EC44F520-2598-460E-9F91-B02F60830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
                <a:schemeClr val="accent2">
                  <a:lumMod val="60%"/>
                  <a:lumOff val="40%"/>
                  <a:alpha val="55%"/>
                </a:schemeClr>
              </a:gs>
              <a:gs pos="99%">
                <a:schemeClr val="accent2"/>
              </a:gs>
            </a:gsLst>
            <a:lin ang="144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5" name="Rectangle 74">
            <a:extLst>
              <a:ext uri="{FF2B5EF4-FFF2-40B4-BE49-F238E27FC236}">
                <a16:creationId xmlns:a16="http://schemas.microsoft.com/office/drawing/2014/main" id="{8C790BE2-4E4F-4AAF-81A2-4A6F4885E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
          </a:ln>
          <a:effectLst/>
          <a:extLst>
            <a:ext uri="{91240B29-F687-4F45-9708-019B960494DF}">
              <a14:hiddenLine xmlns:a14="http://schemas.microsoft.com/office/drawing/2010/main" w="12700" cap="flat" cmpd="sng" algn="ctr">
                <a:solidFill>
                  <a:schemeClr val="accent1">
                    <a:shade val="50%"/>
                  </a:schemeClr>
                </a:solidFill>
                <a:prstDash val="solid"/>
                <a:miter lim="800%"/>
              </a14:hiddenLine>
            </a:ext>
          </a:extLst>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D28B54C3-B57B-472A-B96E-1FCB67093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0"/>
            <a:ext cx="12191999" cy="6858000"/>
          </a:xfrm>
          <a:prstGeom prst="rect">
            <a:avLst/>
          </a:prstGeom>
          <a:gradFill>
            <a:gsLst>
              <a:gs pos="0%">
                <a:schemeClr val="accent5">
                  <a:alpha val="75%"/>
                </a:schemeClr>
              </a:gs>
              <a:gs pos="100%">
                <a:schemeClr val="tx2">
                  <a:lumMod val="50%"/>
                  <a:lumOff val="50%"/>
                  <a:alpha val="48%"/>
                </a:schemeClr>
              </a:gs>
            </a:gsLst>
            <a:lin ang="138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7DB3C429-F8DA-49B9-AF84-21996FCF7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 y="456773"/>
            <a:ext cx="12191999" cy="6400800"/>
          </a:xfrm>
          <a:prstGeom prst="rect">
            <a:avLst/>
          </a:prstGeom>
          <a:gradFill>
            <a:gsLst>
              <a:gs pos="0%">
                <a:schemeClr val="accent5">
                  <a:alpha val="37%"/>
                </a:schemeClr>
              </a:gs>
              <a:gs pos="92%">
                <a:schemeClr val="accent2">
                  <a:alpha val="75%"/>
                </a:schemeClr>
              </a:gs>
            </a:gsLst>
            <a:lin ang="16200000" scaled="1"/>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C4C9F2B0-1044-46EB-8AEB-C3BFFDE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96001" cy="6858000"/>
          </a:xfrm>
          <a:prstGeom prst="rect">
            <a:avLst/>
          </a:prstGeom>
          <a:gradFill>
            <a:gsLst>
              <a:gs pos="13%">
                <a:schemeClr val="accent2">
                  <a:alpha val="61%"/>
                </a:schemeClr>
              </a:gs>
              <a:gs pos="99%">
                <a:schemeClr val="accent4"/>
              </a:gs>
            </a:gsLst>
            <a:lin ang="180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3D8EA7E-84D8-42FD-BC47-F22BF414749A}"/>
              </a:ext>
            </a:extLst>
          </p:cNvPr>
          <p:cNvSpPr>
            <a:spLocks noGrp="1"/>
          </p:cNvSpPr>
          <p:nvPr>
            <p:ph type="title"/>
          </p:nvPr>
        </p:nvSpPr>
        <p:spPr>
          <a:xfrm>
            <a:off x="782918" y="1028700"/>
            <a:ext cx="10614211" cy="1152712"/>
          </a:xfrm>
        </p:spPr>
        <p:txBody>
          <a:bodyPr vert="horz" lIns="0" tIns="0" rIns="0" bIns="0" rtlCol="0" anchor="b">
            <a:normAutofit/>
          </a:bodyPr>
          <a:lstStyle/>
          <a:p>
            <a:pPr algn="ctr"/>
            <a:r>
              <a:rPr lang="en-US" sz="4000" spc="750" dirty="0">
                <a:solidFill>
                  <a:schemeClr val="bg1"/>
                </a:solidFill>
              </a:rPr>
              <a:t>DUAL AWARENESS EXERCISE: </a:t>
            </a:r>
            <a:r>
              <a:rPr lang="en-US" sz="2700" spc="750" dirty="0">
                <a:solidFill>
                  <a:schemeClr val="bg1"/>
                </a:solidFill>
              </a:rPr>
              <a:t>the whole self and emotional parts</a:t>
            </a:r>
          </a:p>
        </p:txBody>
      </p:sp>
      <p:sp>
        <p:nvSpPr>
          <p:cNvPr id="83" name="Freeform: Shape 82">
            <a:extLst>
              <a:ext uri="{FF2B5EF4-FFF2-40B4-BE49-F238E27FC236}">
                <a16:creationId xmlns:a16="http://schemas.microsoft.com/office/drawing/2014/main" id="{32B3ACB3-D689-442E-8A40-8680B0FEB8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4063256" y="400727"/>
            <a:ext cx="4065484" cy="8849062"/>
          </a:xfrm>
          <a:custGeom>
            <a:avLst/>
            <a:gdLst>
              <a:gd name="connsiteX0" fmla="*/ 0 w 4065484"/>
              <a:gd name="connsiteY0" fmla="*/ 4424531 h 8849062"/>
              <a:gd name="connsiteX1" fmla="*/ 3899197 w 4065484"/>
              <a:gd name="connsiteY1" fmla="*/ 8840480 h 8849062"/>
              <a:gd name="connsiteX2" fmla="*/ 4065484 w 4065484"/>
              <a:gd name="connsiteY2" fmla="*/ 8849062 h 8849062"/>
              <a:gd name="connsiteX3" fmla="*/ 4065483 w 4065484"/>
              <a:gd name="connsiteY3" fmla="*/ 0 h 8849062"/>
              <a:gd name="connsiteX4" fmla="*/ 3899197 w 4065484"/>
              <a:gd name="connsiteY4" fmla="*/ 8581 h 8849062"/>
              <a:gd name="connsiteX5" fmla="*/ 0 w 4065484"/>
              <a:gd name="connsiteY5" fmla="*/ 4424531 h 8849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65484" h="8849062">
                <a:moveTo>
                  <a:pt x="0" y="4424531"/>
                </a:moveTo>
                <a:cubicBezTo>
                  <a:pt x="0" y="6722831"/>
                  <a:pt x="1709076" y="8613167"/>
                  <a:pt x="3899197" y="8840480"/>
                </a:cubicBezTo>
                <a:lnTo>
                  <a:pt x="4065484" y="8849062"/>
                </a:lnTo>
                <a:lnTo>
                  <a:pt x="4065483" y="0"/>
                </a:lnTo>
                <a:lnTo>
                  <a:pt x="3899197" y="8581"/>
                </a:lnTo>
                <a:cubicBezTo>
                  <a:pt x="1709075" y="235897"/>
                  <a:pt x="0" y="2126232"/>
                  <a:pt x="0" y="4424531"/>
                </a:cubicBezTo>
                <a:close/>
              </a:path>
            </a:pathLst>
          </a:custGeom>
          <a:gradFill flip="none" rotWithShape="1">
            <a:gsLst>
              <a:gs pos="7%">
                <a:schemeClr val="accent4">
                  <a:lumMod val="60%"/>
                  <a:lumOff val="40%"/>
                  <a:alpha val="3%"/>
                </a:schemeClr>
              </a:gs>
              <a:gs pos="100%">
                <a:schemeClr val="bg1">
                  <a:alpha val="16%"/>
                </a:schemeClr>
              </a:gs>
            </a:gsLst>
            <a:lin ang="600000" scaled="0"/>
            <a:tileRect/>
          </a:gradFill>
          <a:ln>
            <a:noFill/>
          </a:ln>
        </p:spPr>
        <p:style>
          <a:lnRef idx="2">
            <a:schemeClr val="accent1">
              <a:shade val="5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146" name="Picture 2" descr="The Purpose of Awareness. Awareness is the greatest agent for ...">
            <a:extLst>
              <a:ext uri="{FF2B5EF4-FFF2-40B4-BE49-F238E27FC236}">
                <a16:creationId xmlns:a16="http://schemas.microsoft.com/office/drawing/2014/main" id="{A90486E3-77BF-41D1-BCA5-E7B48C28CCAD}"/>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2.387%" r="-0.002%" b="4.354%"/>
          <a:stretch/>
        </p:blipFill>
        <p:spPr bwMode="auto">
          <a:xfrm>
            <a:off x="2343302" y="3351745"/>
            <a:ext cx="7519558" cy="3506255"/>
          </a:xfrm>
          <a:custGeom>
            <a:avLst/>
            <a:gdLst/>
            <a:ahLst/>
            <a:cxnLst/>
            <a:rect l="l" t="t" r="r" b="b"/>
            <a:pathLst>
              <a:path w="7519558" h="3506255">
                <a:moveTo>
                  <a:pt x="3759779" y="0"/>
                </a:moveTo>
                <a:cubicBezTo>
                  <a:pt x="5713450" y="0"/>
                  <a:pt x="7320331" y="1484777"/>
                  <a:pt x="7513560" y="3387468"/>
                </a:cubicBezTo>
                <a:lnTo>
                  <a:pt x="7519558" y="3506255"/>
                </a:lnTo>
                <a:lnTo>
                  <a:pt x="0" y="3506255"/>
                </a:lnTo>
                <a:lnTo>
                  <a:pt x="5998" y="3387468"/>
                </a:lnTo>
                <a:cubicBezTo>
                  <a:pt x="199227" y="1484777"/>
                  <a:pt x="1806109" y="0"/>
                  <a:pt x="3759779"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8520873"/>
      </p:ext>
    </p:extLst>
  </p:cSld>
  <p:clrMapOvr>
    <a:masterClrMapping/>
  </p:clrMapOvr>
</p:sld>
</file>

<file path=ppt/slides/slide36.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pic>
        <p:nvPicPr>
          <p:cNvPr id="7170" name="Picture 2" descr="Tardigrades, Frozen for 30 Years, Spring Back to Life | Discover ...">
            <a:extLst>
              <a:ext uri="{FF2B5EF4-FFF2-40B4-BE49-F238E27FC236}">
                <a16:creationId xmlns:a16="http://schemas.microsoft.com/office/drawing/2014/main" id="{46A09073-146C-43C7-B20F-E963E38565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150"/>
            <a:ext cx="12192000" cy="650607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61488E9-EC1B-405D-AD30-0BDAC032180D}"/>
              </a:ext>
            </a:extLst>
          </p:cNvPr>
          <p:cNvSpPr txBox="1"/>
          <p:nvPr/>
        </p:nvSpPr>
        <p:spPr>
          <a:xfrm>
            <a:off x="433138" y="553453"/>
            <a:ext cx="2177715" cy="2308324"/>
          </a:xfrm>
          <a:prstGeom prst="rect">
            <a:avLst/>
          </a:prstGeom>
          <a:noFill/>
        </p:spPr>
        <p:txBody>
          <a:bodyPr wrap="square" rtlCol="0">
            <a:spAutoFit/>
          </a:bodyPr>
          <a:lstStyle/>
          <a:p>
            <a:r>
              <a:rPr lang="en-CA" sz="2400" dirty="0">
                <a:solidFill>
                  <a:schemeClr val="bg1"/>
                </a:solidFill>
              </a:rPr>
              <a:t>THE</a:t>
            </a:r>
          </a:p>
          <a:p>
            <a:r>
              <a:rPr lang="en-CA" sz="2400" dirty="0">
                <a:solidFill>
                  <a:schemeClr val="bg1"/>
                </a:solidFill>
              </a:rPr>
              <a:t>TARDIGRADE. The most resilience animal on earth</a:t>
            </a:r>
          </a:p>
        </p:txBody>
      </p:sp>
      <p:sp>
        <p:nvSpPr>
          <p:cNvPr id="3" name="TextBox 2">
            <a:extLst>
              <a:ext uri="{FF2B5EF4-FFF2-40B4-BE49-F238E27FC236}">
                <a16:creationId xmlns:a16="http://schemas.microsoft.com/office/drawing/2014/main" id="{6A3D5A58-B14C-49E1-87BB-2BF1D5BBBB71}"/>
              </a:ext>
            </a:extLst>
          </p:cNvPr>
          <p:cNvSpPr txBox="1"/>
          <p:nvPr/>
        </p:nvSpPr>
        <p:spPr>
          <a:xfrm>
            <a:off x="9901989" y="1143000"/>
            <a:ext cx="2069432" cy="3970318"/>
          </a:xfrm>
          <a:prstGeom prst="rect">
            <a:avLst/>
          </a:prstGeom>
          <a:noFill/>
        </p:spPr>
        <p:txBody>
          <a:bodyPr wrap="square" rtlCol="0">
            <a:spAutoFit/>
          </a:bodyPr>
          <a:lstStyle/>
          <a:p>
            <a:r>
              <a:rPr lang="en-CA" dirty="0">
                <a:solidFill>
                  <a:schemeClr val="bg1"/>
                </a:solidFill>
              </a:rPr>
              <a:t>Can survive -273C (absolute zero), or 150C. Can resist 6X the pressure at the deepest ocean levels, 1,000X more radiation than humans, go without water for 100 years, and survive in space. </a:t>
            </a:r>
          </a:p>
          <a:p>
            <a:endParaRPr lang="en-CA" dirty="0">
              <a:solidFill>
                <a:schemeClr val="bg1"/>
              </a:solidFill>
            </a:endParaRPr>
          </a:p>
          <a:p>
            <a:r>
              <a:rPr lang="en-CA" dirty="0">
                <a:solidFill>
                  <a:schemeClr val="bg1"/>
                </a:solidFill>
              </a:rPr>
              <a:t>The “Water Bear”.</a:t>
            </a:r>
          </a:p>
        </p:txBody>
      </p:sp>
    </p:spTree>
    <p:extLst>
      <p:ext uri="{BB962C8B-B14F-4D97-AF65-F5344CB8AC3E}">
        <p14:creationId xmlns:p14="http://schemas.microsoft.com/office/powerpoint/2010/main" val="305958810"/>
      </p:ext>
    </p:extLst>
  </p:cSld>
  <p:clrMapOvr>
    <a:masterClrMapping/>
  </p:clrMapOvr>
</p:sld>
</file>

<file path=ppt/slides/slide37.xml><?xml version="1.0" encoding="utf-8"?>
<p:sld xmlns:a="http://purl.oclc.org/ooxml/drawingml/main" xmlns:r="http://purl.oclc.org/ooxml/officeDocument/relationships" xmlns:p="http://purl.oclc.org/ooxml/presentationml/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BD4C0BBB-0042-4603-A226-6117F3FD5B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
                <a:schemeClr val="accent4">
                  <a:alpha val="28%"/>
                </a:schemeClr>
              </a:gs>
              <a:gs pos="100%">
                <a:schemeClr val="accent5">
                  <a:alpha val="85%"/>
                </a:schemeClr>
              </a:gs>
            </a:gsLst>
            <a:lin ang="60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EC44F520-2598-460E-9F91-B02F60830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
                <a:schemeClr val="accent2">
                  <a:lumMod val="60%"/>
                  <a:lumOff val="40%"/>
                  <a:alpha val="55%"/>
                </a:schemeClr>
              </a:gs>
              <a:gs pos="99%">
                <a:schemeClr val="accent2"/>
              </a:gs>
            </a:gsLst>
            <a:lin ang="144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5" name="Rectangle 74">
            <a:extLst>
              <a:ext uri="{FF2B5EF4-FFF2-40B4-BE49-F238E27FC236}">
                <a16:creationId xmlns:a16="http://schemas.microsoft.com/office/drawing/2014/main" id="{1DBC8414-BE7E-4B6C-A114-B2C3795C88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
          </a:ln>
          <a:effectLst/>
          <a:extLst>
            <a:ext uri="{91240B29-F687-4F45-9708-019B960494DF}">
              <a14:hiddenLine xmlns:a14="http://schemas.microsoft.com/office/drawing/2010/main" w="12700" cap="flat" cmpd="sng" algn="ctr">
                <a:solidFill>
                  <a:schemeClr val="accent1">
                    <a:shade val="50%"/>
                  </a:schemeClr>
                </a:solidFill>
                <a:prstDash val="solid"/>
                <a:miter lim="800%"/>
              </a14:hiddenLine>
            </a:ext>
          </a:extLst>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0EC398C5-5C2E-4038-9DB3-DE2B5A9BEF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09318" y="1410082"/>
            <a:ext cx="6858000" cy="4037835"/>
          </a:xfrm>
          <a:prstGeom prst="rect">
            <a:avLst/>
          </a:prstGeom>
          <a:gradFill>
            <a:gsLst>
              <a:gs pos="8%">
                <a:schemeClr val="accent6"/>
              </a:gs>
              <a:gs pos="100%">
                <a:schemeClr val="accent5">
                  <a:alpha val="89%"/>
                </a:schemeClr>
              </a:gs>
            </a:gsLst>
            <a:lin ang="30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A2F10B26-073B-4B10-8AAA-161242DD82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153806" y="1153804"/>
            <a:ext cx="6346209" cy="4038601"/>
          </a:xfrm>
          <a:prstGeom prst="rect">
            <a:avLst/>
          </a:prstGeom>
          <a:gradFill>
            <a:gsLst>
              <a:gs pos="0%">
                <a:schemeClr val="accent5">
                  <a:lumMod val="60%"/>
                  <a:lumOff val="40%"/>
                  <a:alpha val="0%"/>
                </a:schemeClr>
              </a:gs>
              <a:gs pos="99%">
                <a:schemeClr val="accent2">
                  <a:alpha val="92%"/>
                </a:schemeClr>
              </a:gs>
            </a:gsLst>
            <a:lin ang="18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610DBBC7-698F-4A54-B1CB-A99F9CC356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59574" y="3578975"/>
            <a:ext cx="2502407" cy="4055644"/>
          </a:xfrm>
          <a:prstGeom prst="rect">
            <a:avLst/>
          </a:prstGeom>
          <a:gradFill>
            <a:gsLst>
              <a:gs pos="2%">
                <a:schemeClr val="accent5">
                  <a:alpha val="28%"/>
                </a:schemeClr>
              </a:gs>
              <a:gs pos="100%">
                <a:schemeClr val="accent4">
                  <a:alpha val="0%"/>
                </a:schemeClr>
              </a:gs>
            </a:gsLst>
            <a:lin ang="78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DE6E822A-8BCF-432C-83E6-BBE821476C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13%">
                <a:schemeClr val="accent4">
                  <a:lumMod val="20%"/>
                  <a:lumOff val="80%"/>
                  <a:alpha val="2%"/>
                </a:schemeClr>
              </a:gs>
              <a:gs pos="100%">
                <a:schemeClr val="accent6">
                  <a:alpha val="29%"/>
                </a:schemeClr>
              </a:gs>
            </a:gsLst>
            <a:lin ang="168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DD890B93-FB0D-476A-8163-922E04914984}"/>
              </a:ext>
            </a:extLst>
          </p:cNvPr>
          <p:cNvSpPr>
            <a:spLocks noGrp="1"/>
          </p:cNvSpPr>
          <p:nvPr>
            <p:ph type="title"/>
          </p:nvPr>
        </p:nvSpPr>
        <p:spPr>
          <a:xfrm>
            <a:off x="85725" y="681317"/>
            <a:ext cx="3625132" cy="3406187"/>
          </a:xfrm>
        </p:spPr>
        <p:txBody>
          <a:bodyPr vert="horz" lIns="0" tIns="0" rIns="0" bIns="0" rtlCol="0" anchor="b">
            <a:normAutofit/>
          </a:bodyPr>
          <a:lstStyle/>
          <a:p>
            <a:pPr algn="r"/>
            <a:r>
              <a:rPr lang="en-US" sz="3200" spc="750" dirty="0">
                <a:solidFill>
                  <a:schemeClr val="bg1"/>
                </a:solidFill>
              </a:rPr>
              <a:t>Support your hormones!</a:t>
            </a:r>
          </a:p>
        </p:txBody>
      </p:sp>
      <p:pic>
        <p:nvPicPr>
          <p:cNvPr id="4098" name="Picture 2">
            <a:extLst>
              <a:ext uri="{FF2B5EF4-FFF2-40B4-BE49-F238E27FC236}">
                <a16:creationId xmlns:a16="http://schemas.microsoft.com/office/drawing/2014/main" id="{DBA78649-01C1-4505-A389-900C1FE2C78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5105075" y="457200"/>
            <a:ext cx="6011226" cy="59511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6452581"/>
      </p:ext>
    </p:extLst>
  </p:cSld>
  <p:clrMapOvr>
    <a:masterClrMapping/>
  </p:clrMapOvr>
</p:sld>
</file>

<file path=ppt/slides/slide38.xml><?xml version="1.0" encoding="utf-8"?>
<p:sld xmlns:a="http://purl.oclc.org/ooxml/drawingml/main" xmlns:r="http://purl.oclc.org/ooxml/officeDocument/relationships" xmlns:p="http://purl.oclc.org/ooxml/presentationml/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BD4C0BBB-0042-4603-A226-6117F3FD5B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
                <a:schemeClr val="accent4">
                  <a:alpha val="28%"/>
                </a:schemeClr>
              </a:gs>
              <a:gs pos="100%">
                <a:schemeClr val="accent5">
                  <a:alpha val="85%"/>
                </a:schemeClr>
              </a:gs>
            </a:gsLst>
            <a:lin ang="60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EC44F520-2598-460E-9F91-B02F60830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
                <a:schemeClr val="accent2">
                  <a:lumMod val="60%"/>
                  <a:lumOff val="40%"/>
                  <a:alpha val="55%"/>
                </a:schemeClr>
              </a:gs>
              <a:gs pos="99%">
                <a:schemeClr val="accent2"/>
              </a:gs>
            </a:gsLst>
            <a:lin ang="144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5" name="Rectangle 74">
            <a:extLst>
              <a:ext uri="{FF2B5EF4-FFF2-40B4-BE49-F238E27FC236}">
                <a16:creationId xmlns:a16="http://schemas.microsoft.com/office/drawing/2014/main" id="{8C790BE2-4E4F-4AAF-81A2-4A6F4885E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
          </a:ln>
          <a:effectLst/>
          <a:extLst>
            <a:ext uri="{91240B29-F687-4F45-9708-019B960494DF}">
              <a14:hiddenLine xmlns:a14="http://schemas.microsoft.com/office/drawing/2010/main" w="12700" cap="flat" cmpd="sng" algn="ctr">
                <a:solidFill>
                  <a:schemeClr val="accent1">
                    <a:shade val="50%"/>
                  </a:schemeClr>
                </a:solidFill>
                <a:prstDash val="solid"/>
                <a:miter lim="800%"/>
              </a14:hiddenLine>
            </a:ext>
          </a:extLst>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D28B54C3-B57B-472A-B96E-1FCB67093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0"/>
            <a:ext cx="12191999" cy="6858000"/>
          </a:xfrm>
          <a:prstGeom prst="rect">
            <a:avLst/>
          </a:prstGeom>
          <a:gradFill>
            <a:gsLst>
              <a:gs pos="0%">
                <a:schemeClr val="accent5">
                  <a:alpha val="75%"/>
                </a:schemeClr>
              </a:gs>
              <a:gs pos="100%">
                <a:schemeClr val="tx2">
                  <a:lumMod val="50%"/>
                  <a:lumOff val="50%"/>
                  <a:alpha val="48%"/>
                </a:schemeClr>
              </a:gs>
            </a:gsLst>
            <a:lin ang="138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7DB3C429-F8DA-49B9-AF84-21996FCF7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 y="456773"/>
            <a:ext cx="12191999" cy="6400800"/>
          </a:xfrm>
          <a:prstGeom prst="rect">
            <a:avLst/>
          </a:prstGeom>
          <a:gradFill>
            <a:gsLst>
              <a:gs pos="0%">
                <a:schemeClr val="accent5">
                  <a:alpha val="37%"/>
                </a:schemeClr>
              </a:gs>
              <a:gs pos="92%">
                <a:schemeClr val="accent2">
                  <a:alpha val="75%"/>
                </a:schemeClr>
              </a:gs>
            </a:gsLst>
            <a:lin ang="16200000" scaled="1"/>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C4C9F2B0-1044-46EB-8AEB-C3BFFDE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96001" cy="6858000"/>
          </a:xfrm>
          <a:prstGeom prst="rect">
            <a:avLst/>
          </a:prstGeom>
          <a:gradFill>
            <a:gsLst>
              <a:gs pos="13%">
                <a:schemeClr val="accent2">
                  <a:alpha val="61%"/>
                </a:schemeClr>
              </a:gs>
              <a:gs pos="99%">
                <a:schemeClr val="accent4"/>
              </a:gs>
            </a:gsLst>
            <a:lin ang="180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D897644-574A-4CB9-A905-EDADD76E5B35}"/>
              </a:ext>
            </a:extLst>
          </p:cNvPr>
          <p:cNvSpPr>
            <a:spLocks noGrp="1"/>
          </p:cNvSpPr>
          <p:nvPr>
            <p:ph type="title"/>
          </p:nvPr>
        </p:nvSpPr>
        <p:spPr>
          <a:xfrm>
            <a:off x="782918" y="1028700"/>
            <a:ext cx="10614211" cy="1152712"/>
          </a:xfrm>
        </p:spPr>
        <p:txBody>
          <a:bodyPr vert="horz" lIns="0" tIns="0" rIns="0" bIns="0" rtlCol="0" anchor="b">
            <a:normAutofit fontScale="90%"/>
          </a:bodyPr>
          <a:lstStyle/>
          <a:p>
            <a:pPr algn="ctr"/>
            <a:r>
              <a:rPr lang="en-US" sz="4000" spc="750" dirty="0">
                <a:solidFill>
                  <a:schemeClr val="bg1"/>
                </a:solidFill>
              </a:rPr>
              <a:t>Bridging to next week’s session!</a:t>
            </a:r>
          </a:p>
        </p:txBody>
      </p:sp>
      <p:sp>
        <p:nvSpPr>
          <p:cNvPr id="83" name="Freeform: Shape 82">
            <a:extLst>
              <a:ext uri="{FF2B5EF4-FFF2-40B4-BE49-F238E27FC236}">
                <a16:creationId xmlns:a16="http://schemas.microsoft.com/office/drawing/2014/main" id="{32B3ACB3-D689-442E-8A40-8680B0FEB8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4063256" y="400727"/>
            <a:ext cx="4065484" cy="8849062"/>
          </a:xfrm>
          <a:custGeom>
            <a:avLst/>
            <a:gdLst>
              <a:gd name="connsiteX0" fmla="*/ 0 w 4065484"/>
              <a:gd name="connsiteY0" fmla="*/ 4424531 h 8849062"/>
              <a:gd name="connsiteX1" fmla="*/ 3899197 w 4065484"/>
              <a:gd name="connsiteY1" fmla="*/ 8840480 h 8849062"/>
              <a:gd name="connsiteX2" fmla="*/ 4065484 w 4065484"/>
              <a:gd name="connsiteY2" fmla="*/ 8849062 h 8849062"/>
              <a:gd name="connsiteX3" fmla="*/ 4065483 w 4065484"/>
              <a:gd name="connsiteY3" fmla="*/ 0 h 8849062"/>
              <a:gd name="connsiteX4" fmla="*/ 3899197 w 4065484"/>
              <a:gd name="connsiteY4" fmla="*/ 8581 h 8849062"/>
              <a:gd name="connsiteX5" fmla="*/ 0 w 4065484"/>
              <a:gd name="connsiteY5" fmla="*/ 4424531 h 8849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65484" h="8849062">
                <a:moveTo>
                  <a:pt x="0" y="4424531"/>
                </a:moveTo>
                <a:cubicBezTo>
                  <a:pt x="0" y="6722831"/>
                  <a:pt x="1709076" y="8613167"/>
                  <a:pt x="3899197" y="8840480"/>
                </a:cubicBezTo>
                <a:lnTo>
                  <a:pt x="4065484" y="8849062"/>
                </a:lnTo>
                <a:lnTo>
                  <a:pt x="4065483" y="0"/>
                </a:lnTo>
                <a:lnTo>
                  <a:pt x="3899197" y="8581"/>
                </a:lnTo>
                <a:cubicBezTo>
                  <a:pt x="1709075" y="235897"/>
                  <a:pt x="0" y="2126232"/>
                  <a:pt x="0" y="4424531"/>
                </a:cubicBezTo>
                <a:close/>
              </a:path>
            </a:pathLst>
          </a:custGeom>
          <a:gradFill flip="none" rotWithShape="1">
            <a:gsLst>
              <a:gs pos="7%">
                <a:schemeClr val="accent4">
                  <a:lumMod val="60%"/>
                  <a:lumOff val="40%"/>
                  <a:alpha val="3%"/>
                </a:schemeClr>
              </a:gs>
              <a:gs pos="100%">
                <a:schemeClr val="bg1">
                  <a:alpha val="16%"/>
                </a:schemeClr>
              </a:gs>
            </a:gsLst>
            <a:lin ang="600000" scaled="0"/>
            <a:tileRect/>
          </a:gradFill>
          <a:ln>
            <a:noFill/>
          </a:ln>
        </p:spPr>
        <p:style>
          <a:lnRef idx="2">
            <a:schemeClr val="accent1">
              <a:shade val="5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098" name="Picture 2" descr="What makes bridges so strong?">
            <a:extLst>
              <a:ext uri="{FF2B5EF4-FFF2-40B4-BE49-F238E27FC236}">
                <a16:creationId xmlns:a16="http://schemas.microsoft.com/office/drawing/2014/main" id="{D6CA8114-B911-4991-AF7E-06B4A8AC9EBC}"/>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8.475%" r="-0.001%" b="8.259%"/>
          <a:stretch/>
        </p:blipFill>
        <p:spPr bwMode="auto">
          <a:xfrm>
            <a:off x="2343302" y="3351745"/>
            <a:ext cx="7519558" cy="3506255"/>
          </a:xfrm>
          <a:custGeom>
            <a:avLst/>
            <a:gdLst/>
            <a:ahLst/>
            <a:cxnLst/>
            <a:rect l="l" t="t" r="r" b="b"/>
            <a:pathLst>
              <a:path w="7519558" h="3506255">
                <a:moveTo>
                  <a:pt x="3759779" y="0"/>
                </a:moveTo>
                <a:cubicBezTo>
                  <a:pt x="5713450" y="0"/>
                  <a:pt x="7320331" y="1484777"/>
                  <a:pt x="7513560" y="3387468"/>
                </a:cubicBezTo>
                <a:lnTo>
                  <a:pt x="7519558" y="3506255"/>
                </a:lnTo>
                <a:lnTo>
                  <a:pt x="0" y="3506255"/>
                </a:lnTo>
                <a:lnTo>
                  <a:pt x="5998" y="3387468"/>
                </a:lnTo>
                <a:cubicBezTo>
                  <a:pt x="199227" y="1484777"/>
                  <a:pt x="1806109" y="0"/>
                  <a:pt x="3759779"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242639"/>
      </p:ext>
    </p:extLst>
  </p:cSld>
  <p:clrMapOvr>
    <a:masterClrMapping/>
  </p:clrMapOvr>
</p:sld>
</file>

<file path=ppt/slides/slide39.xml><?xml version="1.0" encoding="utf-8"?>
<p:sld xmlns:a="http://purl.oclc.org/ooxml/drawingml/main" xmlns:r="http://purl.oclc.org/ooxml/officeDocument/relationships" xmlns:p="http://purl.oclc.org/ooxml/presentationml/main">
  <p:cSld>
    <p:bg>
      <p:bgPr>
        <a:solidFill>
          <a:schemeClr val="bg1"/>
        </a:solidFill>
        <a:effectLst/>
      </p:bgPr>
    </p:bg>
    <p:spTree>
      <p:nvGrpSpPr>
        <p:cNvPr id="1" name=""/>
        <p:cNvGrpSpPr/>
        <p:nvPr/>
      </p:nvGrpSpPr>
      <p:grpSpPr>
        <a:xfrm>
          <a:off x="0" y="0"/>
          <a:ext cx="0" cy="0"/>
          <a:chOff x="0" y="0"/>
          <a:chExt cx="0" cy="0"/>
        </a:xfrm>
      </p:grpSpPr>
      <p:sp>
        <p:nvSpPr>
          <p:cNvPr id="1048" name="Rectangle 70">
            <a:extLst>
              <a:ext uri="{FF2B5EF4-FFF2-40B4-BE49-F238E27FC236}">
                <a16:creationId xmlns:a16="http://schemas.microsoft.com/office/drawing/2014/main" id="{BD4C0BBB-0042-4603-A226-6117F3FD5B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
                <a:schemeClr val="accent4">
                  <a:alpha val="28%"/>
                </a:schemeClr>
              </a:gs>
              <a:gs pos="100%">
                <a:schemeClr val="accent5">
                  <a:alpha val="85%"/>
                </a:schemeClr>
              </a:gs>
            </a:gsLst>
            <a:lin ang="60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EC44F520-2598-460E-9F91-B02F60830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
                <a:schemeClr val="accent2">
                  <a:lumMod val="60%"/>
                  <a:lumOff val="40%"/>
                  <a:alpha val="55%"/>
                </a:schemeClr>
              </a:gs>
              <a:gs pos="99%">
                <a:schemeClr val="accent2"/>
              </a:gs>
            </a:gsLst>
            <a:lin ang="144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5" name="Rectangle 74">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
          </a:ln>
          <a:effectLst/>
          <a:extLst>
            <a:ext uri="{91240B29-F687-4F45-9708-019B960494DF}">
              <a14:hiddenLine xmlns:a14="http://schemas.microsoft.com/office/drawing/2010/main" w="12700" cap="flat" cmpd="sng" algn="ctr">
                <a:solidFill>
                  <a:schemeClr val="accent1">
                    <a:shade val="50%"/>
                  </a:schemeClr>
                </a:solidFill>
                <a:prstDash val="solid"/>
                <a:miter lim="800%"/>
              </a14:hiddenLine>
            </a:ext>
          </a:extLst>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0AF57B88-1D4C-41FA-A761-EC1DD10C3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11%">
                <a:schemeClr val="accent2"/>
              </a:gs>
              <a:gs pos="100%">
                <a:schemeClr val="accent6">
                  <a:lumMod val="75%"/>
                  <a:alpha val="85%"/>
                </a:schemeClr>
              </a:gs>
            </a:gsLst>
            <a:lin ang="186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9" name="Rectangle 78">
            <a:extLst>
              <a:ext uri="{FF2B5EF4-FFF2-40B4-BE49-F238E27FC236}">
                <a16:creationId xmlns:a16="http://schemas.microsoft.com/office/drawing/2014/main" id="{D2548F45-5164-4ABB-8212-7F293FDED8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9565" y="2659404"/>
            <a:ext cx="4355594" cy="4040742"/>
          </a:xfrm>
          <a:prstGeom prst="rect">
            <a:avLst/>
          </a:prstGeom>
          <a:gradFill>
            <a:gsLst>
              <a:gs pos="0%">
                <a:schemeClr val="accent5">
                  <a:alpha val="35%"/>
                </a:schemeClr>
              </a:gs>
              <a:gs pos="100%">
                <a:schemeClr val="accent6">
                  <a:alpha val="0%"/>
                </a:schemeClr>
              </a:gs>
            </a:gsLst>
            <a:lin ang="114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Getting to know the parts of your dragon. | Dragones, Dibujo de ...">
            <a:extLst>
              <a:ext uri="{FF2B5EF4-FFF2-40B4-BE49-F238E27FC236}">
                <a16:creationId xmlns:a16="http://schemas.microsoft.com/office/drawing/2014/main" id="{AADF00F4-C27D-428A-8CD1-8A0CE3119FC7}"/>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r="10.991%" b="-0.002%"/>
          <a:stretch/>
        </p:blipFill>
        <p:spPr bwMode="auto">
          <a:xfrm>
            <a:off x="4038599" y="10"/>
            <a:ext cx="8160026" cy="6875809"/>
          </a:xfrm>
          <a:prstGeom prst="rect">
            <a:avLst/>
          </a:prstGeom>
          <a:noFill/>
          <a:extLst>
            <a:ext uri="{909E8E84-426E-40DD-AFC4-6F175D3DCCD1}">
              <a14:hiddenFill xmlns:a14="http://schemas.microsoft.com/office/drawing/2010/main">
                <a:solidFill>
                  <a:srgbClr val="FFFFFF"/>
                </a:solidFill>
              </a14:hiddenFill>
            </a:ext>
          </a:extLst>
        </p:spPr>
      </p:pic>
      <p:sp>
        <p:nvSpPr>
          <p:cNvPr id="1050" name="Freeform: Shape 80">
            <a:extLst>
              <a:ext uri="{FF2B5EF4-FFF2-40B4-BE49-F238E27FC236}">
                <a16:creationId xmlns:a16="http://schemas.microsoft.com/office/drawing/2014/main" id="{5E81CCFB-7BEF-4186-86FB-D09450B4D0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
                <a:schemeClr val="accent4">
                  <a:lumMod val="20%"/>
                  <a:lumOff val="80%"/>
                  <a:alpha val="0%"/>
                </a:schemeClr>
              </a:gs>
              <a:gs pos="100%">
                <a:schemeClr val="accent6">
                  <a:alpha val="29%"/>
                </a:schemeClr>
              </a:gs>
            </a:gsLst>
            <a:lin ang="168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C7A99765-1DF0-40BC-A778-7CBA91D83A91}"/>
              </a:ext>
            </a:extLst>
          </p:cNvPr>
          <p:cNvSpPr>
            <a:spLocks noGrp="1"/>
          </p:cNvSpPr>
          <p:nvPr>
            <p:ph type="title"/>
          </p:nvPr>
        </p:nvSpPr>
        <p:spPr>
          <a:xfrm>
            <a:off x="129092" y="1025913"/>
            <a:ext cx="3494384" cy="3531403"/>
          </a:xfrm>
        </p:spPr>
        <p:txBody>
          <a:bodyPr vert="horz" lIns="0" tIns="0" rIns="0" bIns="0" rtlCol="0" anchor="t">
            <a:normAutofit fontScale="90%"/>
          </a:bodyPr>
          <a:lstStyle/>
          <a:p>
            <a:pPr algn="r"/>
            <a:r>
              <a:rPr lang="en-US" sz="3200" spc="750" dirty="0">
                <a:solidFill>
                  <a:schemeClr val="bg1"/>
                </a:solidFill>
              </a:rPr>
              <a:t>Our “Parts”</a:t>
            </a:r>
            <a:br>
              <a:rPr lang="en-US" sz="3200" spc="750" dirty="0">
                <a:solidFill>
                  <a:schemeClr val="bg1"/>
                </a:solidFill>
              </a:rPr>
            </a:br>
            <a:r>
              <a:rPr lang="en-US" sz="3200" spc="750" dirty="0">
                <a:solidFill>
                  <a:schemeClr val="bg1"/>
                </a:solidFill>
              </a:rPr>
              <a:t>Why do we get to know our body parts but not our psychology parts??</a:t>
            </a:r>
          </a:p>
        </p:txBody>
      </p:sp>
    </p:spTree>
    <p:extLst>
      <p:ext uri="{BB962C8B-B14F-4D97-AF65-F5344CB8AC3E}">
        <p14:creationId xmlns:p14="http://schemas.microsoft.com/office/powerpoint/2010/main" val="1806528665"/>
      </p:ext>
    </p:extLst>
  </p:cSld>
  <p:clrMapOvr>
    <a:masterClrMapping/>
  </p:clrMapOvr>
</p:sld>
</file>

<file path=ppt/slides/slide4.xml><?xml version="1.0" encoding="utf-8"?>
<p:sld xmlns:a="http://purl.oclc.org/ooxml/drawingml/main" xmlns:r="http://purl.oclc.org/ooxml/officeDocument/relationships" xmlns:p="http://purl.oclc.org/ooxml/presentationml/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BD4C0BBB-0042-4603-A226-6117F3FD5B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
                <a:schemeClr val="accent4">
                  <a:alpha val="28%"/>
                </a:schemeClr>
              </a:gs>
              <a:gs pos="100%">
                <a:schemeClr val="accent5">
                  <a:alpha val="85%"/>
                </a:schemeClr>
              </a:gs>
            </a:gsLst>
            <a:lin ang="60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EC44F520-2598-460E-9F91-B02F60830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
                <a:schemeClr val="accent2">
                  <a:lumMod val="60%"/>
                  <a:lumOff val="40%"/>
                  <a:alpha val="55%"/>
                </a:schemeClr>
              </a:gs>
              <a:gs pos="99%">
                <a:schemeClr val="accent2"/>
              </a:gs>
            </a:gsLst>
            <a:lin ang="144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5" name="Rectangle 74">
            <a:extLst>
              <a:ext uri="{FF2B5EF4-FFF2-40B4-BE49-F238E27FC236}">
                <a16:creationId xmlns:a16="http://schemas.microsoft.com/office/drawing/2014/main" id="{8F1DA978-2FF0-4E09-976F-91C6D4AA52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
          </a:ln>
          <a:effectLst/>
          <a:extLst>
            <a:ext uri="{91240B29-F687-4F45-9708-019B960494DF}">
              <a14:hiddenLine xmlns:a14="http://schemas.microsoft.com/office/drawing/2010/main" w="12700" cap="flat" cmpd="sng" algn="ctr">
                <a:solidFill>
                  <a:schemeClr val="accent1">
                    <a:shade val="50%"/>
                  </a:schemeClr>
                </a:solidFill>
                <a:prstDash val="solid"/>
                <a:miter lim="800%"/>
              </a14:hiddenLine>
            </a:ext>
          </a:extLst>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0EC398C5-5C2E-4038-9DB3-DE2B5A9BEF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80619" y="381383"/>
            <a:ext cx="6858000" cy="6095233"/>
          </a:xfrm>
          <a:prstGeom prst="rect">
            <a:avLst/>
          </a:prstGeom>
          <a:gradFill>
            <a:gsLst>
              <a:gs pos="8%">
                <a:schemeClr val="accent6"/>
              </a:gs>
              <a:gs pos="100%">
                <a:schemeClr val="accent5">
                  <a:alpha val="89%"/>
                </a:schemeClr>
              </a:gs>
            </a:gsLst>
            <a:lin ang="30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A2F10B26-073B-4B10-8AAA-161242DD82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25488" y="125488"/>
            <a:ext cx="6346209" cy="6095235"/>
          </a:xfrm>
          <a:prstGeom prst="rect">
            <a:avLst/>
          </a:prstGeom>
          <a:gradFill>
            <a:gsLst>
              <a:gs pos="0%">
                <a:schemeClr val="accent5">
                  <a:lumMod val="60%"/>
                  <a:lumOff val="40%"/>
                  <a:alpha val="0%"/>
                </a:schemeClr>
              </a:gs>
              <a:gs pos="99%">
                <a:schemeClr val="accent2">
                  <a:alpha val="90%"/>
                </a:schemeClr>
              </a:gs>
            </a:gsLst>
            <a:lin ang="18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610DBBC7-698F-4A54-B1CB-A99F9CC356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788104" y="2550870"/>
            <a:ext cx="2501979" cy="6112279"/>
          </a:xfrm>
          <a:prstGeom prst="rect">
            <a:avLst/>
          </a:prstGeom>
          <a:gradFill>
            <a:gsLst>
              <a:gs pos="2%">
                <a:schemeClr val="accent5">
                  <a:alpha val="28%"/>
                </a:schemeClr>
              </a:gs>
              <a:gs pos="100%">
                <a:schemeClr val="accent4">
                  <a:alpha val="0%"/>
                </a:schemeClr>
              </a:gs>
            </a:gsLst>
            <a:lin ang="78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579BBB12-9455-421B-86B2-0EA7752023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72450" y="728296"/>
            <a:ext cx="4808302" cy="4808302"/>
          </a:xfrm>
          <a:prstGeom prst="ellipse">
            <a:avLst/>
          </a:prstGeom>
          <a:gradFill>
            <a:gsLst>
              <a:gs pos="39%">
                <a:schemeClr val="accent4">
                  <a:lumMod val="20%"/>
                  <a:lumOff val="80%"/>
                  <a:alpha val="0%"/>
                </a:schemeClr>
              </a:gs>
              <a:gs pos="100%">
                <a:schemeClr val="accent6">
                  <a:alpha val="29%"/>
                </a:schemeClr>
              </a:gs>
            </a:gsLst>
            <a:lin ang="168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5C30AEA-F00A-4EF3-B682-4003D14AC274}"/>
              </a:ext>
            </a:extLst>
          </p:cNvPr>
          <p:cNvSpPr>
            <a:spLocks noGrp="1"/>
          </p:cNvSpPr>
          <p:nvPr>
            <p:ph type="title"/>
          </p:nvPr>
        </p:nvSpPr>
        <p:spPr>
          <a:xfrm>
            <a:off x="872556" y="740563"/>
            <a:ext cx="4688488" cy="3232560"/>
          </a:xfrm>
        </p:spPr>
        <p:txBody>
          <a:bodyPr vert="horz" lIns="0" tIns="0" rIns="0" bIns="0" rtlCol="0" anchor="b">
            <a:normAutofit/>
          </a:bodyPr>
          <a:lstStyle/>
          <a:p>
            <a:r>
              <a:rPr lang="en-US" sz="4000" spc="750">
                <a:solidFill>
                  <a:schemeClr val="bg1"/>
                </a:solidFill>
              </a:rPr>
              <a:t>Checking in</a:t>
            </a:r>
          </a:p>
        </p:txBody>
      </p:sp>
      <p:sp>
        <p:nvSpPr>
          <p:cNvPr id="3" name="Content Placeholder 2">
            <a:extLst>
              <a:ext uri="{FF2B5EF4-FFF2-40B4-BE49-F238E27FC236}">
                <a16:creationId xmlns:a16="http://schemas.microsoft.com/office/drawing/2014/main" id="{6EFA7AAF-F6A0-467E-B1FF-0F40D18D98E3}"/>
              </a:ext>
            </a:extLst>
          </p:cNvPr>
          <p:cNvSpPr>
            <a:spLocks noGrp="1"/>
          </p:cNvSpPr>
          <p:nvPr>
            <p:ph idx="1"/>
          </p:nvPr>
        </p:nvSpPr>
        <p:spPr>
          <a:xfrm>
            <a:off x="872556" y="4484913"/>
            <a:ext cx="4688488" cy="1360853"/>
          </a:xfrm>
        </p:spPr>
        <p:txBody>
          <a:bodyPr vert="horz" lIns="0" tIns="0" rIns="0" bIns="0" rtlCol="0">
            <a:normAutofit/>
          </a:bodyPr>
          <a:lstStyle/>
          <a:p>
            <a:pPr marL="0" indent="0">
              <a:lnSpc>
                <a:spcPct val="150%"/>
              </a:lnSpc>
              <a:buNone/>
            </a:pPr>
            <a:r>
              <a:rPr lang="en-US" sz="1400" b="1" cap="all" spc="600">
                <a:solidFill>
                  <a:schemeClr val="bg1"/>
                </a:solidFill>
              </a:rPr>
              <a:t> </a:t>
            </a:r>
          </a:p>
        </p:txBody>
      </p:sp>
      <p:pic>
        <p:nvPicPr>
          <p:cNvPr id="1026" name="Picture 2" descr="HOW ARE YOU DOING? : MORE THAN A QUESTION. — Steemit">
            <a:extLst>
              <a:ext uri="{FF2B5EF4-FFF2-40B4-BE49-F238E27FC236}">
                <a16:creationId xmlns:a16="http://schemas.microsoft.com/office/drawing/2014/main" id="{11A3D581-5695-446D-8506-C864909C826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080956" y="1514747"/>
            <a:ext cx="6103858" cy="36287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0404364"/>
      </p:ext>
    </p:extLst>
  </p:cSld>
  <p:clrMapOvr>
    <a:masterClrMapping/>
  </p:clrMapOvr>
</p:sld>
</file>

<file path=ppt/slides/slide40.xml><?xml version="1.0" encoding="utf-8"?>
<p:sld xmlns:a="http://purl.oclc.org/ooxml/drawingml/main" xmlns:r="http://purl.oclc.org/ooxml/officeDocument/relationships" xmlns:p="http://purl.oclc.org/ooxml/presentationml/main">
  <p:cSld>
    <p:bg>
      <p:bgPr>
        <a:solidFill>
          <a:schemeClr val="bg1"/>
        </a:solidFill>
        <a:effectLst/>
      </p:bgPr>
    </p:bg>
    <p:spTree>
      <p:nvGrpSpPr>
        <p:cNvPr id="1" name=""/>
        <p:cNvGrpSpPr/>
        <p:nvPr/>
      </p:nvGrpSpPr>
      <p:grpSpPr>
        <a:xfrm>
          <a:off x="0" y="0"/>
          <a:ext cx="0" cy="0"/>
          <a:chOff x="0" y="0"/>
          <a:chExt cx="0" cy="0"/>
        </a:xfrm>
      </p:grpSpPr>
      <p:sp>
        <p:nvSpPr>
          <p:cNvPr id="75" name="Rectangle 74">
            <a:extLst>
              <a:ext uri="{FF2B5EF4-FFF2-40B4-BE49-F238E27FC236}">
                <a16:creationId xmlns:a16="http://schemas.microsoft.com/office/drawing/2014/main" id="{BD4C0BBB-0042-4603-A226-6117F3FD5B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
                <a:schemeClr val="accent4">
                  <a:alpha val="28%"/>
                </a:schemeClr>
              </a:gs>
              <a:gs pos="100%">
                <a:schemeClr val="accent5">
                  <a:alpha val="85%"/>
                </a:schemeClr>
              </a:gs>
            </a:gsLst>
            <a:lin ang="60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EC44F520-2598-460E-9F91-B02F60830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
                <a:schemeClr val="accent2">
                  <a:lumMod val="60%"/>
                  <a:lumOff val="40%"/>
                  <a:alpha val="55%"/>
                </a:schemeClr>
              </a:gs>
              <a:gs pos="99%">
                <a:schemeClr val="accent2"/>
              </a:gs>
            </a:gsLst>
            <a:lin ang="144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9" name="Rectangle 78">
            <a:extLst>
              <a:ext uri="{FF2B5EF4-FFF2-40B4-BE49-F238E27FC236}">
                <a16:creationId xmlns:a16="http://schemas.microsoft.com/office/drawing/2014/main" id="{9C53F8DC-E65E-42A4-ABA3-AB41274F30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
          </a:ln>
          <a:effectLst/>
          <a:extLst>
            <a:ext uri="{91240B29-F687-4F45-9708-019B960494DF}">
              <a14:hiddenLine xmlns:a14="http://schemas.microsoft.com/office/drawing/2010/main" w="12700" cap="flat" cmpd="sng" algn="ctr">
                <a:solidFill>
                  <a:schemeClr val="accent1">
                    <a:shade val="50%"/>
                  </a:schemeClr>
                </a:solidFill>
                <a:prstDash val="solid"/>
                <a:miter lim="800%"/>
              </a14:hiddenLine>
            </a:ext>
          </a:extLst>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315F47D-4881-4527-8003-A77B5250552C}"/>
              </a:ext>
            </a:extLst>
          </p:cNvPr>
          <p:cNvSpPr>
            <a:spLocks noGrp="1"/>
          </p:cNvSpPr>
          <p:nvPr>
            <p:ph type="title"/>
          </p:nvPr>
        </p:nvSpPr>
        <p:spPr>
          <a:xfrm>
            <a:off x="1387149" y="179028"/>
            <a:ext cx="8875788" cy="1556725"/>
          </a:xfrm>
        </p:spPr>
        <p:txBody>
          <a:bodyPr vert="horz" lIns="0" tIns="0" rIns="0" bIns="0" rtlCol="0" anchor="b">
            <a:normAutofit/>
          </a:bodyPr>
          <a:lstStyle/>
          <a:p>
            <a:pPr>
              <a:lnSpc>
                <a:spcPct val="90%"/>
              </a:lnSpc>
            </a:pPr>
            <a:r>
              <a:rPr lang="en-US" sz="2800" dirty="0"/>
              <a:t>Getting to Know and Nurturing Your Defense Team</a:t>
            </a:r>
            <a:br>
              <a:rPr lang="en-US" sz="2800" dirty="0"/>
            </a:br>
            <a:endParaRPr lang="en-US" sz="2800" dirty="0"/>
          </a:p>
        </p:txBody>
      </p:sp>
      <p:sp>
        <p:nvSpPr>
          <p:cNvPr id="3" name="Content Placeholder 2">
            <a:extLst>
              <a:ext uri="{FF2B5EF4-FFF2-40B4-BE49-F238E27FC236}">
                <a16:creationId xmlns:a16="http://schemas.microsoft.com/office/drawing/2014/main" id="{C1D81A6D-01C9-456E-A38B-4FF6A9F8D3B5}"/>
              </a:ext>
            </a:extLst>
          </p:cNvPr>
          <p:cNvSpPr>
            <a:spLocks noGrp="1"/>
          </p:cNvSpPr>
          <p:nvPr>
            <p:ph sz="half" idx="1"/>
          </p:nvPr>
        </p:nvSpPr>
        <p:spPr>
          <a:xfrm>
            <a:off x="925276" y="1914781"/>
            <a:ext cx="3428468" cy="3451303"/>
          </a:xfrm>
        </p:spPr>
        <p:txBody>
          <a:bodyPr vert="horz" lIns="0" tIns="0" rIns="0" bIns="0" rtlCol="0">
            <a:normAutofit/>
          </a:bodyPr>
          <a:lstStyle/>
          <a:p>
            <a:pPr marL="0" indent="0">
              <a:buNone/>
            </a:pPr>
            <a:r>
              <a:rPr lang="en-CA" sz="3200" dirty="0">
                <a:solidFill>
                  <a:srgbClr val="C00000"/>
                </a:solidFill>
                <a:latin typeface="Calibri" panose="020F0502020204030204" pitchFamily="34" charset="0"/>
                <a:ea typeface="Calibri" panose="020F0502020204030204" pitchFamily="34" charset="0"/>
                <a:cs typeface="Times New Roman" panose="02020603050405020304" pitchFamily="18" charset="0"/>
              </a:rPr>
              <a:t>Using dual awareness to connect with the WHOLE YOU and PARTS OF YOU</a:t>
            </a:r>
          </a:p>
          <a:p>
            <a:pPr marL="0"/>
            <a:endParaRPr lang="en-US" sz="1600" dirty="0"/>
          </a:p>
        </p:txBody>
      </p:sp>
      <p:pic>
        <p:nvPicPr>
          <p:cNvPr id="9222" name="Picture 6" descr="Helping you get to the heart of the matter❤️ – Internal Family ...">
            <a:extLst>
              <a:ext uri="{FF2B5EF4-FFF2-40B4-BE49-F238E27FC236}">
                <a16:creationId xmlns:a16="http://schemas.microsoft.com/office/drawing/2014/main" id="{54BE6FFE-6FBD-47D5-A33A-926C0DB22179}"/>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3805134" y="3191359"/>
            <a:ext cx="7141171" cy="3451302"/>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8 C's of Self-Energy — Don Elium, MFT">
            <a:extLst>
              <a:ext uri="{FF2B5EF4-FFF2-40B4-BE49-F238E27FC236}">
                <a16:creationId xmlns:a16="http://schemas.microsoft.com/office/drawing/2014/main" id="{77AE2862-B392-4499-BDF0-312E0A5CD1F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619185" y="1560459"/>
            <a:ext cx="6758765" cy="1689513"/>
          </a:xfrm>
          <a:prstGeom prst="rect">
            <a:avLst/>
          </a:prstGeom>
          <a:noFill/>
          <a:extLst>
            <a:ext uri="{909E8E84-426E-40DD-AFC4-6F175D3DCCD1}">
              <a14:hiddenFill xmlns:a14="http://schemas.microsoft.com/office/drawing/2010/main">
                <a:solidFill>
                  <a:srgbClr val="FFFFFF"/>
                </a:solidFill>
              </a14:hiddenFill>
            </a:ext>
          </a:extLst>
        </p:spPr>
      </p:pic>
      <p:sp>
        <p:nvSpPr>
          <p:cNvPr id="81" name="Rectangle 80">
            <a:extLst>
              <a:ext uri="{FF2B5EF4-FFF2-40B4-BE49-F238E27FC236}">
                <a16:creationId xmlns:a16="http://schemas.microsoft.com/office/drawing/2014/main" id="{3808F57C-E98A-4053-BD3D-4D04986CB2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8741"/>
            <a:ext cx="12192000" cy="449256"/>
          </a:xfrm>
          <a:prstGeom prst="rect">
            <a:avLst/>
          </a:prstGeom>
          <a:gradFill>
            <a:gsLst>
              <a:gs pos="14%">
                <a:schemeClr val="accent4">
                  <a:alpha val="28%"/>
                </a:schemeClr>
              </a:gs>
              <a:gs pos="100%">
                <a:schemeClr val="accent5">
                  <a:alpha val="85%"/>
                </a:schemeClr>
              </a:gs>
            </a:gsLst>
            <a:lin ang="90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3DD8121B-71ED-41BD-AA7C-9E5609999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8316"/>
            <a:ext cx="8153398" cy="449684"/>
          </a:xfrm>
          <a:prstGeom prst="rect">
            <a:avLst/>
          </a:prstGeom>
          <a:gradFill>
            <a:gsLst>
              <a:gs pos="9%">
                <a:schemeClr val="accent2">
                  <a:lumMod val="60%"/>
                  <a:lumOff val="40%"/>
                  <a:alpha val="68%"/>
                </a:schemeClr>
              </a:gs>
              <a:gs pos="99%">
                <a:schemeClr val="accent2"/>
              </a:gs>
            </a:gsLst>
            <a:lin ang="138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64193568"/>
      </p:ext>
    </p:extLst>
  </p:cSld>
  <p:clrMapOvr>
    <a:masterClrMapping/>
  </p:clrMapOvr>
</p:sld>
</file>

<file path=ppt/slides/slide41.xml><?xml version="1.0" encoding="utf-8"?>
<p:sld xmlns:a="http://purl.oclc.org/ooxml/drawingml/main" xmlns:r="http://purl.oclc.org/ooxml/officeDocument/relationships" xmlns:p="http://purl.oclc.org/ooxml/presentationml/main">
  <p:cSld>
    <p:bg>
      <p:bgPr>
        <a:solidFill>
          <a:schemeClr val="bg1"/>
        </a:solidFill>
        <a:effectLst/>
      </p:bgPr>
    </p:bg>
    <p:spTree>
      <p:nvGrpSpPr>
        <p:cNvPr id="1" name=""/>
        <p:cNvGrpSpPr/>
        <p:nvPr/>
      </p:nvGrpSpPr>
      <p:grpSpPr>
        <a:xfrm>
          <a:off x="0" y="0"/>
          <a:ext cx="0" cy="0"/>
          <a:chOff x="0" y="0"/>
          <a:chExt cx="0" cy="0"/>
        </a:xfrm>
      </p:grpSpPr>
      <p:sp>
        <p:nvSpPr>
          <p:cNvPr id="8205" name="Rectangle 134">
            <a:extLst>
              <a:ext uri="{FF2B5EF4-FFF2-40B4-BE49-F238E27FC236}">
                <a16:creationId xmlns:a16="http://schemas.microsoft.com/office/drawing/2014/main" id="{BD4C0BBB-0042-4603-A226-6117F3FD5B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
                <a:schemeClr val="accent4">
                  <a:alpha val="28%"/>
                </a:schemeClr>
              </a:gs>
              <a:gs pos="100%">
                <a:schemeClr val="accent5">
                  <a:alpha val="85%"/>
                </a:schemeClr>
              </a:gs>
            </a:gsLst>
            <a:lin ang="60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06" name="Rectangle 136">
            <a:extLst>
              <a:ext uri="{FF2B5EF4-FFF2-40B4-BE49-F238E27FC236}">
                <a16:creationId xmlns:a16="http://schemas.microsoft.com/office/drawing/2014/main" id="{EC44F520-2598-460E-9F91-B02F60830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
                <a:schemeClr val="accent2">
                  <a:lumMod val="60%"/>
                  <a:lumOff val="40%"/>
                  <a:alpha val="55%"/>
                </a:schemeClr>
              </a:gs>
              <a:gs pos="99%">
                <a:schemeClr val="accent2"/>
              </a:gs>
            </a:gsLst>
            <a:lin ang="144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207" name="Rectangle 138">
            <a:extLst>
              <a:ext uri="{FF2B5EF4-FFF2-40B4-BE49-F238E27FC236}">
                <a16:creationId xmlns:a16="http://schemas.microsoft.com/office/drawing/2014/main" id="{BCFF1867-CA5E-416C-80CB-68BE95CE2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
          </a:ln>
          <a:effectLst/>
          <a:extLst>
            <a:ext uri="{91240B29-F687-4F45-9708-019B960494DF}">
              <a14:hiddenLine xmlns:a14="http://schemas.microsoft.com/office/drawing/2010/main" w="12700" cap="flat" cmpd="sng" algn="ctr">
                <a:solidFill>
                  <a:schemeClr val="accent1">
                    <a:shade val="50%"/>
                  </a:schemeClr>
                </a:solidFill>
                <a:prstDash val="solid"/>
                <a:miter lim="800%"/>
              </a14:hiddenLine>
            </a:ext>
          </a:extLst>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CB3A391-BA11-4A7D-B761-A9598DF5647D}"/>
              </a:ext>
            </a:extLst>
          </p:cNvPr>
          <p:cNvSpPr>
            <a:spLocks noGrp="1"/>
          </p:cNvSpPr>
          <p:nvPr>
            <p:ph type="title"/>
          </p:nvPr>
        </p:nvSpPr>
        <p:spPr>
          <a:xfrm>
            <a:off x="1371600" y="1028701"/>
            <a:ext cx="4372550" cy="2518436"/>
          </a:xfrm>
        </p:spPr>
        <p:txBody>
          <a:bodyPr vert="horz" lIns="0" tIns="0" rIns="0" bIns="0" rtlCol="0" anchor="b">
            <a:normAutofit/>
          </a:bodyPr>
          <a:lstStyle/>
          <a:p>
            <a:r>
              <a:rPr lang="en-US" sz="4000" spc="750" dirty="0"/>
              <a:t>Getting to know “a part”…</a:t>
            </a:r>
          </a:p>
        </p:txBody>
      </p:sp>
      <p:sp>
        <p:nvSpPr>
          <p:cNvPr id="8208" name="Rectangle 140">
            <a:extLst>
              <a:ext uri="{FF2B5EF4-FFF2-40B4-BE49-F238E27FC236}">
                <a16:creationId xmlns:a16="http://schemas.microsoft.com/office/drawing/2014/main" id="{5EA2F639-83D8-42FB-805A-0AFD485B9E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4022220"/>
            <a:ext cx="12192002" cy="2838735"/>
          </a:xfrm>
          <a:prstGeom prst="rect">
            <a:avLst/>
          </a:prstGeom>
          <a:gradFill>
            <a:gsLst>
              <a:gs pos="8%">
                <a:schemeClr val="accent6"/>
              </a:gs>
              <a:gs pos="100%">
                <a:schemeClr val="accent5">
                  <a:alpha val="90%"/>
                </a:schemeClr>
              </a:gs>
            </a:gsLst>
            <a:lin ang="48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09" name="Rectangle 142">
            <a:extLst>
              <a:ext uri="{FF2B5EF4-FFF2-40B4-BE49-F238E27FC236}">
                <a16:creationId xmlns:a16="http://schemas.microsoft.com/office/drawing/2014/main" id="{D8DB4E8D-D68B-4463-A009-8FAB6A1155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038600" y="4022219"/>
            <a:ext cx="8153400" cy="2838736"/>
          </a:xfrm>
          <a:prstGeom prst="rect">
            <a:avLst/>
          </a:prstGeom>
          <a:gradFill>
            <a:gsLst>
              <a:gs pos="0%">
                <a:schemeClr val="accent5">
                  <a:lumMod val="60%"/>
                  <a:lumOff val="40%"/>
                  <a:alpha val="0%"/>
                </a:schemeClr>
              </a:gs>
              <a:gs pos="99%">
                <a:schemeClr val="accent2">
                  <a:alpha val="94%"/>
                </a:schemeClr>
              </a:gs>
            </a:gsLst>
            <a:lin ang="174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10" name="Rectangle 144">
            <a:extLst>
              <a:ext uri="{FF2B5EF4-FFF2-40B4-BE49-F238E27FC236}">
                <a16:creationId xmlns:a16="http://schemas.microsoft.com/office/drawing/2014/main" id="{5C519481-97EE-45EB-B83B-AE5C46F3DB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4016759"/>
            <a:ext cx="8441142" cy="2389939"/>
          </a:xfrm>
          <a:prstGeom prst="rect">
            <a:avLst/>
          </a:prstGeom>
          <a:gradFill>
            <a:gsLst>
              <a:gs pos="0%">
                <a:schemeClr val="accent6">
                  <a:alpha val="43%"/>
                </a:schemeClr>
              </a:gs>
              <a:gs pos="72%">
                <a:schemeClr val="accent5">
                  <a:alpha val="0%"/>
                </a:schemeClr>
              </a:gs>
            </a:gsLst>
            <a:lin ang="186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194" name="Picture 2" descr="Healing the Inner Child – The Path to My Heart">
            <a:extLst>
              <a:ext uri="{FF2B5EF4-FFF2-40B4-BE49-F238E27FC236}">
                <a16:creationId xmlns:a16="http://schemas.microsoft.com/office/drawing/2014/main" id="{2BFF3257-5E20-4EA0-BAAD-4B9988D1648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248400" y="1028700"/>
            <a:ext cx="4903081" cy="301728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8545B93A-2DB1-4716-AF9F-DFA38AF5469C}"/>
              </a:ext>
            </a:extLst>
          </p:cNvPr>
          <p:cNvSpPr txBox="1"/>
          <p:nvPr/>
        </p:nvSpPr>
        <p:spPr>
          <a:xfrm>
            <a:off x="2165684" y="5041232"/>
            <a:ext cx="7363327" cy="1015663"/>
          </a:xfrm>
          <a:prstGeom prst="rect">
            <a:avLst/>
          </a:prstGeom>
          <a:noFill/>
        </p:spPr>
        <p:txBody>
          <a:bodyPr wrap="square" rtlCol="0">
            <a:spAutoFit/>
          </a:bodyPr>
          <a:lstStyle/>
          <a:p>
            <a:pPr algn="ctr"/>
            <a:r>
              <a:rPr lang="en-CA" sz="6000" b="1" dirty="0">
                <a:solidFill>
                  <a:srgbClr val="0070C0"/>
                </a:solidFill>
                <a:latin typeface="Bradley Hand ITC" panose="03070402050302030203" pitchFamily="66" charset="0"/>
              </a:rPr>
              <a:t>Follow the Feeling …</a:t>
            </a:r>
          </a:p>
        </p:txBody>
      </p:sp>
    </p:spTree>
    <p:extLst>
      <p:ext uri="{BB962C8B-B14F-4D97-AF65-F5344CB8AC3E}">
        <p14:creationId xmlns:p14="http://schemas.microsoft.com/office/powerpoint/2010/main" val="2785542744"/>
      </p:ext>
    </p:extLst>
  </p:cSld>
  <p:clrMapOvr>
    <a:masterClrMapping/>
  </p:clrMapOvr>
</p:sld>
</file>

<file path=ppt/slides/slide42.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pic>
        <p:nvPicPr>
          <p:cNvPr id="10242" name="Picture 2" descr="Feelings Wheel">
            <a:extLst>
              <a:ext uri="{FF2B5EF4-FFF2-40B4-BE49-F238E27FC236}">
                <a16:creationId xmlns:a16="http://schemas.microsoft.com/office/drawing/2014/main" id="{580A9E12-8417-4470-AF24-B13AA144AD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74167" y="0"/>
            <a:ext cx="7230979" cy="629251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C420F9D-4363-4D59-BF6A-D4BD94A88301}"/>
              </a:ext>
            </a:extLst>
          </p:cNvPr>
          <p:cNvSpPr txBox="1"/>
          <p:nvPr/>
        </p:nvSpPr>
        <p:spPr>
          <a:xfrm>
            <a:off x="445168" y="1992096"/>
            <a:ext cx="3092116" cy="2308324"/>
          </a:xfrm>
          <a:prstGeom prst="rect">
            <a:avLst/>
          </a:prstGeom>
          <a:noFill/>
        </p:spPr>
        <p:txBody>
          <a:bodyPr wrap="square" rtlCol="0">
            <a:spAutoFit/>
          </a:bodyPr>
          <a:lstStyle/>
          <a:p>
            <a:r>
              <a:rPr lang="en-CA" sz="4800" dirty="0">
                <a:solidFill>
                  <a:srgbClr val="0070C0"/>
                </a:solidFill>
              </a:rPr>
              <a:t>The Emotions Wheel</a:t>
            </a:r>
          </a:p>
        </p:txBody>
      </p:sp>
    </p:spTree>
    <p:extLst>
      <p:ext uri="{BB962C8B-B14F-4D97-AF65-F5344CB8AC3E}">
        <p14:creationId xmlns:p14="http://schemas.microsoft.com/office/powerpoint/2010/main" val="2264454986"/>
      </p:ext>
    </p:extLst>
  </p:cSld>
  <p:clrMapOvr>
    <a:masterClrMapping/>
  </p:clrMapOvr>
</p:sld>
</file>

<file path=ppt/slides/slide5.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B3909C69-7979-47CB-A717-0BB582E32763}"/>
              </a:ext>
            </a:extLst>
          </p:cNvPr>
          <p:cNvGraphicFramePr>
            <a:graphicFrameLocks noGrp="1"/>
          </p:cNvGraphicFramePr>
          <p:nvPr>
            <p:ph idx="4294967295"/>
            <p:extLst>
              <p:ext uri="{D42A27DB-BD31-4B8C-83A1-F6EECF244321}">
                <p14:modId xmlns:p14="http://schemas.microsoft.com/office/powerpoint/2010/main" val="1877089465"/>
              </p:ext>
            </p:extLst>
          </p:nvPr>
        </p:nvGraphicFramePr>
        <p:xfrm>
          <a:off x="3838074" y="240632"/>
          <a:ext cx="9767720" cy="5866063"/>
        </p:xfrm>
        <a:graphic>
          <a:graphicData uri="http://purl.oclc.org/ooxml/drawingml/diagram">
            <dgm:relIds xmlns:dgm="http://purl.oclc.org/ooxml/drawingml/diagram" xmlns:r="http://purl.oclc.org/ooxml/officeDocument/relationships" r:dm="rId2" r:lo="rId3" r:qs="rId4" r:cs="rId5"/>
          </a:graphicData>
        </a:graphic>
      </p:graphicFrame>
      <p:sp>
        <p:nvSpPr>
          <p:cNvPr id="5" name="TextBox 4">
            <a:extLst>
              <a:ext uri="{FF2B5EF4-FFF2-40B4-BE49-F238E27FC236}">
                <a16:creationId xmlns:a16="http://schemas.microsoft.com/office/drawing/2014/main" id="{77FDC7D7-59D3-438A-878C-A5D3FF0629C8}"/>
              </a:ext>
            </a:extLst>
          </p:cNvPr>
          <p:cNvSpPr txBox="1"/>
          <p:nvPr/>
        </p:nvSpPr>
        <p:spPr>
          <a:xfrm>
            <a:off x="601578" y="998621"/>
            <a:ext cx="5582653" cy="830997"/>
          </a:xfrm>
          <a:prstGeom prst="rect">
            <a:avLst/>
          </a:prstGeom>
          <a:noFill/>
        </p:spPr>
        <p:txBody>
          <a:bodyPr wrap="square" rtlCol="0">
            <a:spAutoFit/>
          </a:bodyPr>
          <a:lstStyle/>
          <a:p>
            <a:r>
              <a:rPr lang="en-CA" sz="2400" b="1" u="sng" dirty="0"/>
              <a:t>Our Current Group Strategy #1:</a:t>
            </a:r>
          </a:p>
          <a:p>
            <a:r>
              <a:rPr lang="en-CA" sz="2400" b="1" dirty="0">
                <a:solidFill>
                  <a:srgbClr val="0070C0"/>
                </a:solidFill>
              </a:rPr>
              <a:t>Building the Foundation of the Bridge</a:t>
            </a:r>
          </a:p>
        </p:txBody>
      </p:sp>
      <p:pic>
        <p:nvPicPr>
          <p:cNvPr id="11266" name="Picture 2" descr="Sealants for bridge foundation and footing">
            <a:extLst>
              <a:ext uri="{FF2B5EF4-FFF2-40B4-BE49-F238E27FC236}">
                <a16:creationId xmlns:a16="http://schemas.microsoft.com/office/drawing/2014/main" id="{8D9F123A-DC1E-4DF8-9783-201AFF2AE9D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5327" y="2198950"/>
            <a:ext cx="5034218" cy="33500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6403046"/>
      </p:ext>
    </p:extLst>
  </p:cSld>
  <p:clrMapOvr>
    <a:masterClrMapping/>
  </p:clrMapOvr>
</p:sld>
</file>

<file path=ppt/slides/slide6.xml><?xml version="1.0" encoding="utf-8"?>
<p:sld xmlns:a="http://purl.oclc.org/ooxml/drawingml/main" xmlns:r="http://purl.oclc.org/ooxml/officeDocument/relationships" xmlns:p="http://purl.oclc.org/ooxml/presentationml/main">
  <p:cSld>
    <p:bg>
      <p:bgPr>
        <a:solidFill>
          <a:schemeClr val="bg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3BC8458-96A0-470B-879D-431302DF3BAA}"/>
              </a:ext>
            </a:extLst>
          </p:cNvPr>
          <p:cNvSpPr txBox="1"/>
          <p:nvPr/>
        </p:nvSpPr>
        <p:spPr>
          <a:xfrm>
            <a:off x="11208111" y="433866"/>
            <a:ext cx="786665" cy="5509200"/>
          </a:xfrm>
          <a:prstGeom prst="rect">
            <a:avLst/>
          </a:prstGeom>
          <a:noFill/>
        </p:spPr>
        <p:txBody>
          <a:bodyPr wrap="square" rtlCol="0">
            <a:spAutoFit/>
          </a:bodyPr>
          <a:lstStyle/>
          <a:p>
            <a:r>
              <a:rPr lang="en-CA" sz="3200" b="1" dirty="0">
                <a:solidFill>
                  <a:schemeClr val="accent2">
                    <a:lumMod val="75%"/>
                  </a:schemeClr>
                </a:solidFill>
              </a:rPr>
              <a:t>P</a:t>
            </a:r>
          </a:p>
          <a:p>
            <a:r>
              <a:rPr lang="en-CA" sz="3200" b="1" dirty="0">
                <a:solidFill>
                  <a:schemeClr val="accent2">
                    <a:lumMod val="75%"/>
                  </a:schemeClr>
                </a:solidFill>
              </a:rPr>
              <a:t>E</a:t>
            </a:r>
          </a:p>
          <a:p>
            <a:r>
              <a:rPr lang="en-CA" sz="3200" b="1" dirty="0">
                <a:solidFill>
                  <a:schemeClr val="accent2">
                    <a:lumMod val="75%"/>
                  </a:schemeClr>
                </a:solidFill>
              </a:rPr>
              <a:t>R</a:t>
            </a:r>
          </a:p>
          <a:p>
            <a:r>
              <a:rPr lang="en-CA" sz="3200" b="1" dirty="0">
                <a:solidFill>
                  <a:schemeClr val="accent2">
                    <a:lumMod val="75%"/>
                  </a:schemeClr>
                </a:solidFill>
              </a:rPr>
              <a:t>S</a:t>
            </a:r>
          </a:p>
          <a:p>
            <a:r>
              <a:rPr lang="en-CA" sz="3200" b="1" dirty="0">
                <a:solidFill>
                  <a:schemeClr val="accent2">
                    <a:lumMod val="75%"/>
                  </a:schemeClr>
                </a:solidFill>
              </a:rPr>
              <a:t>P</a:t>
            </a:r>
          </a:p>
          <a:p>
            <a:r>
              <a:rPr lang="en-CA" sz="3200" b="1" dirty="0">
                <a:solidFill>
                  <a:schemeClr val="accent2">
                    <a:lumMod val="75%"/>
                  </a:schemeClr>
                </a:solidFill>
              </a:rPr>
              <a:t>E</a:t>
            </a:r>
          </a:p>
          <a:p>
            <a:r>
              <a:rPr lang="en-CA" sz="3200" b="1" dirty="0">
                <a:solidFill>
                  <a:schemeClr val="accent2">
                    <a:lumMod val="75%"/>
                  </a:schemeClr>
                </a:solidFill>
              </a:rPr>
              <a:t>C</a:t>
            </a:r>
          </a:p>
          <a:p>
            <a:r>
              <a:rPr lang="en-CA" sz="3200" b="1" dirty="0">
                <a:solidFill>
                  <a:schemeClr val="accent2">
                    <a:lumMod val="75%"/>
                  </a:schemeClr>
                </a:solidFill>
              </a:rPr>
              <a:t>T</a:t>
            </a:r>
          </a:p>
          <a:p>
            <a:r>
              <a:rPr lang="en-CA" sz="3200" b="1" dirty="0">
                <a:solidFill>
                  <a:schemeClr val="accent2">
                    <a:lumMod val="75%"/>
                  </a:schemeClr>
                </a:solidFill>
              </a:rPr>
              <a:t>I</a:t>
            </a:r>
          </a:p>
          <a:p>
            <a:r>
              <a:rPr lang="en-CA" sz="3200" b="1" dirty="0">
                <a:solidFill>
                  <a:schemeClr val="accent2">
                    <a:lumMod val="75%"/>
                  </a:schemeClr>
                </a:solidFill>
              </a:rPr>
              <a:t>V</a:t>
            </a:r>
          </a:p>
          <a:p>
            <a:r>
              <a:rPr lang="en-CA" sz="3200" b="1" dirty="0">
                <a:solidFill>
                  <a:schemeClr val="accent2">
                    <a:lumMod val="75%"/>
                  </a:schemeClr>
                </a:solidFill>
              </a:rPr>
              <a:t>E</a:t>
            </a:r>
          </a:p>
        </p:txBody>
      </p:sp>
      <p:sp>
        <p:nvSpPr>
          <p:cNvPr id="4" name="TextBox 3">
            <a:extLst>
              <a:ext uri="{FF2B5EF4-FFF2-40B4-BE49-F238E27FC236}">
                <a16:creationId xmlns:a16="http://schemas.microsoft.com/office/drawing/2014/main" id="{77BDFB55-17AC-457D-AEB8-02393EEA6B19}"/>
              </a:ext>
            </a:extLst>
          </p:cNvPr>
          <p:cNvSpPr txBox="1"/>
          <p:nvPr/>
        </p:nvSpPr>
        <p:spPr>
          <a:xfrm>
            <a:off x="420907" y="433866"/>
            <a:ext cx="786665" cy="5509200"/>
          </a:xfrm>
          <a:prstGeom prst="rect">
            <a:avLst/>
          </a:prstGeom>
          <a:noFill/>
        </p:spPr>
        <p:txBody>
          <a:bodyPr wrap="square" rtlCol="0">
            <a:spAutoFit/>
          </a:bodyPr>
          <a:lstStyle/>
          <a:p>
            <a:r>
              <a:rPr lang="en-CA" sz="3200" b="1" dirty="0">
                <a:solidFill>
                  <a:schemeClr val="accent2">
                    <a:lumMod val="75%"/>
                  </a:schemeClr>
                </a:solidFill>
              </a:rPr>
              <a:t>P</a:t>
            </a:r>
          </a:p>
          <a:p>
            <a:r>
              <a:rPr lang="en-CA" sz="3200" b="1" dirty="0">
                <a:solidFill>
                  <a:schemeClr val="accent2">
                    <a:lumMod val="75%"/>
                  </a:schemeClr>
                </a:solidFill>
              </a:rPr>
              <a:t>E</a:t>
            </a:r>
          </a:p>
          <a:p>
            <a:r>
              <a:rPr lang="en-CA" sz="3200" b="1" dirty="0">
                <a:solidFill>
                  <a:schemeClr val="accent2">
                    <a:lumMod val="75%"/>
                  </a:schemeClr>
                </a:solidFill>
              </a:rPr>
              <a:t>R</a:t>
            </a:r>
          </a:p>
          <a:p>
            <a:r>
              <a:rPr lang="en-CA" sz="3200" b="1" dirty="0">
                <a:solidFill>
                  <a:schemeClr val="accent2">
                    <a:lumMod val="75%"/>
                  </a:schemeClr>
                </a:solidFill>
              </a:rPr>
              <a:t>S</a:t>
            </a:r>
          </a:p>
          <a:p>
            <a:r>
              <a:rPr lang="en-CA" sz="3200" b="1" dirty="0">
                <a:solidFill>
                  <a:schemeClr val="accent2">
                    <a:lumMod val="75%"/>
                  </a:schemeClr>
                </a:solidFill>
              </a:rPr>
              <a:t>P</a:t>
            </a:r>
          </a:p>
          <a:p>
            <a:r>
              <a:rPr lang="en-CA" sz="3200" b="1" dirty="0">
                <a:solidFill>
                  <a:schemeClr val="accent2">
                    <a:lumMod val="75%"/>
                  </a:schemeClr>
                </a:solidFill>
              </a:rPr>
              <a:t>E</a:t>
            </a:r>
          </a:p>
          <a:p>
            <a:r>
              <a:rPr lang="en-CA" sz="3200" b="1" dirty="0">
                <a:solidFill>
                  <a:schemeClr val="accent2">
                    <a:lumMod val="75%"/>
                  </a:schemeClr>
                </a:solidFill>
              </a:rPr>
              <a:t>C</a:t>
            </a:r>
          </a:p>
          <a:p>
            <a:r>
              <a:rPr lang="en-CA" sz="3200" b="1" dirty="0">
                <a:solidFill>
                  <a:schemeClr val="accent2">
                    <a:lumMod val="75%"/>
                  </a:schemeClr>
                </a:solidFill>
              </a:rPr>
              <a:t>T</a:t>
            </a:r>
          </a:p>
          <a:p>
            <a:r>
              <a:rPr lang="en-CA" sz="3200" b="1" dirty="0">
                <a:solidFill>
                  <a:schemeClr val="accent2">
                    <a:lumMod val="75%"/>
                  </a:schemeClr>
                </a:solidFill>
              </a:rPr>
              <a:t>I</a:t>
            </a:r>
          </a:p>
          <a:p>
            <a:r>
              <a:rPr lang="en-CA" sz="3200" b="1" dirty="0">
                <a:solidFill>
                  <a:schemeClr val="accent2">
                    <a:lumMod val="75%"/>
                  </a:schemeClr>
                </a:solidFill>
              </a:rPr>
              <a:t>V</a:t>
            </a:r>
          </a:p>
          <a:p>
            <a:r>
              <a:rPr lang="en-CA" sz="3200" b="1" dirty="0">
                <a:solidFill>
                  <a:schemeClr val="accent2">
                    <a:lumMod val="75%"/>
                  </a:schemeClr>
                </a:solidFill>
              </a:rPr>
              <a:t>E</a:t>
            </a:r>
          </a:p>
        </p:txBody>
      </p:sp>
      <p:pic>
        <p:nvPicPr>
          <p:cNvPr id="2052" name="Picture 4" descr="11 Puzzling Optical Illusions and How They Work">
            <a:extLst>
              <a:ext uri="{FF2B5EF4-FFF2-40B4-BE49-F238E27FC236}">
                <a16:creationId xmlns:a16="http://schemas.microsoft.com/office/drawing/2014/main" id="{D5CB6027-5236-4D10-AC5D-47A93DFF02DE}"/>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533238" y="586124"/>
            <a:ext cx="7125524" cy="52230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0168651"/>
      </p:ext>
    </p:extLst>
  </p:cSld>
  <p:clrMapOvr>
    <a:masterClrMapping/>
  </p:clrMapOvr>
</p:sld>
</file>

<file path=ppt/slides/slide7.xml><?xml version="1.0" encoding="utf-8"?>
<p:sld xmlns:a="http://purl.oclc.org/ooxml/drawingml/main" xmlns:r="http://purl.oclc.org/ooxml/officeDocument/relationships" xmlns:p="http://purl.oclc.org/ooxml/presentationml/main">
  <p:cSld>
    <p:bg>
      <p:bgPr>
        <a:solidFill>
          <a:schemeClr val="bg1"/>
        </a:solidFill>
        <a:effectLst/>
      </p:bgPr>
    </p:bg>
    <p:spTree>
      <p:nvGrpSpPr>
        <p:cNvPr id="1" name=""/>
        <p:cNvGrpSpPr/>
        <p:nvPr/>
      </p:nvGrpSpPr>
      <p:grpSpPr>
        <a:xfrm>
          <a:off x="0" y="0"/>
          <a:ext cx="0" cy="0"/>
          <a:chOff x="0" y="0"/>
          <a:chExt cx="0" cy="0"/>
        </a:xfrm>
      </p:grpSpPr>
      <p:sp useBgFill="1">
        <p:nvSpPr>
          <p:cNvPr id="137" name="Rectangle 136">
            <a:extLst>
              <a:ext uri="{FF2B5EF4-FFF2-40B4-BE49-F238E27FC236}">
                <a16:creationId xmlns:a16="http://schemas.microsoft.com/office/drawing/2014/main" id="{50D1C5B3-B60D-4696-AE60-100D5EC8A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
          </a:ln>
          <a:effectLst/>
          <a:extLst>
            <a:ext uri="{91240B29-F687-4F45-9708-019B960494DF}">
              <a14:hiddenLine xmlns:a14="http://schemas.microsoft.com/office/drawing/2010/main" w="12700" cap="flat" cmpd="sng" algn="ctr">
                <a:solidFill>
                  <a:schemeClr val="accent1">
                    <a:shade val="50%"/>
                  </a:schemeClr>
                </a:solidFill>
                <a:prstDash val="solid"/>
                <a:miter lim="800%"/>
              </a14:hiddenLine>
            </a:ext>
          </a:extLst>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a:extLst>
              <a:ext uri="{FF2B5EF4-FFF2-40B4-BE49-F238E27FC236}">
                <a16:creationId xmlns:a16="http://schemas.microsoft.com/office/drawing/2014/main" id="{AA6849DF-0565-4BBD-ABA5-DE1ABE1CCA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93"/>
            <a:ext cx="12192001" cy="2386333"/>
          </a:xfrm>
          <a:prstGeom prst="rect">
            <a:avLst/>
          </a:prstGeom>
          <a:gradFill>
            <a:gsLst>
              <a:gs pos="10%">
                <a:schemeClr val="accent5">
                  <a:alpha val="86%"/>
                </a:schemeClr>
              </a:gs>
              <a:gs pos="100%">
                <a:schemeClr val="accent6"/>
              </a:gs>
            </a:gsLst>
            <a:lin ang="156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ectangle 140">
            <a:extLst>
              <a:ext uri="{FF2B5EF4-FFF2-40B4-BE49-F238E27FC236}">
                <a16:creationId xmlns:a16="http://schemas.microsoft.com/office/drawing/2014/main" id="{2D5DA368-8AC9-41F6-99BB-6BA0C6E7DE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584016" y="-3126817"/>
            <a:ext cx="2387027" cy="8640659"/>
          </a:xfrm>
          <a:prstGeom prst="rect">
            <a:avLst/>
          </a:prstGeom>
          <a:gradFill>
            <a:gsLst>
              <a:gs pos="1%">
                <a:schemeClr val="accent2">
                  <a:alpha val="65%"/>
                </a:schemeClr>
              </a:gs>
              <a:gs pos="99%">
                <a:schemeClr val="accent5">
                  <a:alpha val="12%"/>
                </a:schemeClr>
              </a:gs>
            </a:gsLst>
            <a:lin ang="132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3" name="Rectangle 142">
            <a:extLst>
              <a:ext uri="{FF2B5EF4-FFF2-40B4-BE49-F238E27FC236}">
                <a16:creationId xmlns:a16="http://schemas.microsoft.com/office/drawing/2014/main" id="{42820EC4-55F0-48FC-B7E6-3E7F5DE343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213653" y="693"/>
            <a:ext cx="8978348" cy="2386331"/>
          </a:xfrm>
          <a:prstGeom prst="rect">
            <a:avLst/>
          </a:prstGeom>
          <a:gradFill>
            <a:gsLst>
              <a:gs pos="27%">
                <a:schemeClr val="accent5">
                  <a:lumMod val="60%"/>
                  <a:lumOff val="40%"/>
                  <a:alpha val="0%"/>
                </a:schemeClr>
              </a:gs>
              <a:gs pos="100%">
                <a:schemeClr val="accent6">
                  <a:alpha val="85%"/>
                </a:schemeClr>
              </a:gs>
            </a:gsLst>
            <a:lin ang="42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F000CAE4-7EEE-409D-B266-C6A444516E32}"/>
              </a:ext>
            </a:extLst>
          </p:cNvPr>
          <p:cNvSpPr>
            <a:spLocks noGrp="1"/>
          </p:cNvSpPr>
          <p:nvPr>
            <p:ph type="title"/>
          </p:nvPr>
        </p:nvSpPr>
        <p:spPr>
          <a:xfrm>
            <a:off x="1371600" y="574964"/>
            <a:ext cx="9448801" cy="1047132"/>
          </a:xfrm>
        </p:spPr>
        <p:txBody>
          <a:bodyPr anchor="ctr">
            <a:normAutofit/>
          </a:bodyPr>
          <a:lstStyle/>
          <a:p>
            <a:r>
              <a:rPr lang="en-CA">
                <a:solidFill>
                  <a:schemeClr val="bg1"/>
                </a:solidFill>
              </a:rPr>
              <a:t>definitions</a:t>
            </a:r>
          </a:p>
        </p:txBody>
      </p:sp>
      <p:pic>
        <p:nvPicPr>
          <p:cNvPr id="6" name="Picture 6" descr="What is grit, and why is it important? | NewHarbinger.com">
            <a:extLst>
              <a:ext uri="{FF2B5EF4-FFF2-40B4-BE49-F238E27FC236}">
                <a16:creationId xmlns:a16="http://schemas.microsoft.com/office/drawing/2014/main" id="{F017147F-455A-4475-91A1-457D039AA94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456%" r="23.84%" b="-0.002%"/>
          <a:stretch/>
        </p:blipFill>
        <p:spPr bwMode="auto">
          <a:xfrm>
            <a:off x="1826653" y="1801891"/>
            <a:ext cx="2593464" cy="2593464"/>
          </a:xfrm>
          <a:custGeom>
            <a:avLst/>
            <a:gdLst/>
            <a:ahLst/>
            <a:cxnLst/>
            <a:rect l="l" t="t" r="r" b="b"/>
            <a:pathLst>
              <a:path w="2593464" h="2593464">
                <a:moveTo>
                  <a:pt x="1296732" y="0"/>
                </a:moveTo>
                <a:cubicBezTo>
                  <a:pt x="2012897" y="0"/>
                  <a:pt x="2593464" y="580567"/>
                  <a:pt x="2593464" y="1296732"/>
                </a:cubicBezTo>
                <a:cubicBezTo>
                  <a:pt x="2593464" y="2012897"/>
                  <a:pt x="2012897" y="2593464"/>
                  <a:pt x="1296732" y="2593464"/>
                </a:cubicBezTo>
                <a:cubicBezTo>
                  <a:pt x="580567" y="2593464"/>
                  <a:pt x="0" y="2012897"/>
                  <a:pt x="0" y="1296732"/>
                </a:cubicBezTo>
                <a:cubicBezTo>
                  <a:pt x="0" y="580567"/>
                  <a:pt x="580567" y="0"/>
                  <a:pt x="1296732" y="0"/>
                </a:cubicBezTo>
                <a:close/>
              </a:path>
            </a:pathLst>
          </a:custGeom>
          <a:noFill/>
          <a:extLst>
            <a:ext uri="{909E8E84-426E-40DD-AFC4-6F175D3DCCD1}">
              <a14:hiddenFill xmlns:a14="http://schemas.microsoft.com/office/drawing/2010/main">
                <a:solidFill>
                  <a:srgbClr val="FFFFFF"/>
                </a:solidFill>
              </a14:hiddenFill>
            </a:ext>
          </a:extLst>
        </p:spPr>
      </p:pic>
      <p:pic>
        <p:nvPicPr>
          <p:cNvPr id="15364" name="Picture 4" descr="Bouncing Back: Why Trampolining Isn't Just for Kids - Mom Blog Society">
            <a:extLst>
              <a:ext uri="{FF2B5EF4-FFF2-40B4-BE49-F238E27FC236}">
                <a16:creationId xmlns:a16="http://schemas.microsoft.com/office/drawing/2014/main" id="{BBB323F2-5E74-4B1F-ADD1-18B7654536F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9.668%" r="23.828%" b="0.002%"/>
          <a:stretch/>
        </p:blipFill>
        <p:spPr bwMode="auto">
          <a:xfrm>
            <a:off x="4813890" y="1801891"/>
            <a:ext cx="2593464" cy="2593464"/>
          </a:xfrm>
          <a:custGeom>
            <a:avLst/>
            <a:gdLst/>
            <a:ahLst/>
            <a:cxnLst/>
            <a:rect l="l" t="t" r="r" b="b"/>
            <a:pathLst>
              <a:path w="2593464" h="2593464">
                <a:moveTo>
                  <a:pt x="1296732" y="0"/>
                </a:moveTo>
                <a:cubicBezTo>
                  <a:pt x="2012897" y="0"/>
                  <a:pt x="2593464" y="580567"/>
                  <a:pt x="2593464" y="1296732"/>
                </a:cubicBezTo>
                <a:cubicBezTo>
                  <a:pt x="2593464" y="2012897"/>
                  <a:pt x="2012897" y="2593464"/>
                  <a:pt x="1296732" y="2593464"/>
                </a:cubicBezTo>
                <a:cubicBezTo>
                  <a:pt x="580567" y="2593464"/>
                  <a:pt x="0" y="2012897"/>
                  <a:pt x="0" y="1296732"/>
                </a:cubicBezTo>
                <a:cubicBezTo>
                  <a:pt x="0" y="580567"/>
                  <a:pt x="580567" y="0"/>
                  <a:pt x="1296732" y="0"/>
                </a:cubicBezTo>
                <a:close/>
              </a:path>
            </a:pathLst>
          </a:custGeom>
          <a:noFill/>
          <a:extLst>
            <a:ext uri="{909E8E84-426E-40DD-AFC4-6F175D3DCCD1}">
              <a14:hiddenFill xmlns:a14="http://schemas.microsoft.com/office/drawing/2010/main">
                <a:solidFill>
                  <a:srgbClr val="FFFFFF"/>
                </a:solidFill>
              </a14:hiddenFill>
            </a:ext>
          </a:extLst>
        </p:spPr>
      </p:pic>
      <p:pic>
        <p:nvPicPr>
          <p:cNvPr id="15362" name="Picture 2" descr="GRIT | Mindfulness BU">
            <a:extLst>
              <a:ext uri="{FF2B5EF4-FFF2-40B4-BE49-F238E27FC236}">
                <a16:creationId xmlns:a16="http://schemas.microsoft.com/office/drawing/2014/main" id="{6374B4C3-6705-4847-BD8E-68FE0B18EFF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0.455%" r="0.002%" b="12.593%"/>
          <a:stretch/>
        </p:blipFill>
        <p:spPr bwMode="auto">
          <a:xfrm>
            <a:off x="7801127" y="1801891"/>
            <a:ext cx="2593464" cy="2593464"/>
          </a:xfrm>
          <a:custGeom>
            <a:avLst/>
            <a:gdLst/>
            <a:ahLst/>
            <a:cxnLst/>
            <a:rect l="l" t="t" r="r" b="b"/>
            <a:pathLst>
              <a:path w="2593464" h="2593464">
                <a:moveTo>
                  <a:pt x="1296732" y="0"/>
                </a:moveTo>
                <a:cubicBezTo>
                  <a:pt x="2012897" y="0"/>
                  <a:pt x="2593464" y="580567"/>
                  <a:pt x="2593464" y="1296732"/>
                </a:cubicBezTo>
                <a:cubicBezTo>
                  <a:pt x="2593464" y="2012897"/>
                  <a:pt x="2012897" y="2593464"/>
                  <a:pt x="1296732" y="2593464"/>
                </a:cubicBezTo>
                <a:cubicBezTo>
                  <a:pt x="580567" y="2593464"/>
                  <a:pt x="0" y="2012897"/>
                  <a:pt x="0" y="1296732"/>
                </a:cubicBezTo>
                <a:cubicBezTo>
                  <a:pt x="0" y="580567"/>
                  <a:pt x="580567" y="0"/>
                  <a:pt x="1296732" y="0"/>
                </a:cubicBezTo>
                <a:close/>
              </a:path>
            </a:pathLst>
          </a:custGeom>
          <a:noFill/>
          <a:extLst>
            <a:ext uri="{909E8E84-426E-40DD-AFC4-6F175D3DCCD1}">
              <a14:hiddenFill xmlns:a14="http://schemas.microsoft.com/office/drawing/2010/main">
                <a:solidFill>
                  <a:srgbClr val="FFFFFF"/>
                </a:solidFill>
              </a14:hiddenFill>
            </a:ext>
          </a:extLst>
        </p:spPr>
      </p:pic>
      <p:sp>
        <p:nvSpPr>
          <p:cNvPr id="5" name="Content Placeholder 4">
            <a:extLst>
              <a:ext uri="{FF2B5EF4-FFF2-40B4-BE49-F238E27FC236}">
                <a16:creationId xmlns:a16="http://schemas.microsoft.com/office/drawing/2014/main" id="{1EC582CF-6E04-42A0-8C04-22005F2969BC}"/>
              </a:ext>
            </a:extLst>
          </p:cNvPr>
          <p:cNvSpPr>
            <a:spLocks noGrp="1"/>
          </p:cNvSpPr>
          <p:nvPr>
            <p:ph idx="1"/>
          </p:nvPr>
        </p:nvSpPr>
        <p:spPr>
          <a:xfrm>
            <a:off x="166255" y="4786744"/>
            <a:ext cx="11831781" cy="1849583"/>
          </a:xfrm>
        </p:spPr>
        <p:txBody>
          <a:bodyPr>
            <a:normAutofit/>
          </a:bodyPr>
          <a:lstStyle/>
          <a:p>
            <a:pPr marL="457200">
              <a:spcAft>
                <a:spcPts val="0"/>
              </a:spcAft>
            </a:pPr>
            <a:r>
              <a:rPr lang="en-US" sz="1800" b="1" i="0" dirty="0">
                <a:effectLst/>
                <a:latin typeface="Calibri" panose="020F0502020204030204" pitchFamily="34" charset="0"/>
              </a:rPr>
              <a:t>GRIT</a:t>
            </a:r>
            <a:r>
              <a:rPr lang="en-US" sz="1800" b="0" i="0" dirty="0">
                <a:effectLst/>
                <a:latin typeface="Calibri" panose="020F0502020204030204" pitchFamily="34" charset="0"/>
              </a:rPr>
              <a:t> is about </a:t>
            </a:r>
            <a:r>
              <a:rPr lang="en-US" sz="1800" b="0" i="0" u="sng" dirty="0">
                <a:solidFill>
                  <a:srgbClr val="0070C0"/>
                </a:solidFill>
                <a:effectLst/>
                <a:latin typeface="Calibri" panose="020F0502020204030204" pitchFamily="34" charset="0"/>
              </a:rPr>
              <a:t>sustained, consistent effort </a:t>
            </a:r>
            <a:r>
              <a:rPr lang="en-US" sz="1800" b="0" i="0" dirty="0">
                <a:effectLst/>
                <a:latin typeface="Calibri" panose="020F0502020204030204" pitchFamily="34" charset="0"/>
              </a:rPr>
              <a:t>toward a goal even when we struggle, falter, or temporarily fail.</a:t>
            </a:r>
          </a:p>
          <a:p>
            <a:pPr marL="457200">
              <a:spcAft>
                <a:spcPts val="800"/>
              </a:spcAft>
            </a:pPr>
            <a:r>
              <a:rPr lang="en-US" sz="1800" b="1" i="0" dirty="0">
                <a:effectLst/>
                <a:latin typeface="Calibri" panose="020F0502020204030204" pitchFamily="34" charset="0"/>
              </a:rPr>
              <a:t>RESILIENCE</a:t>
            </a:r>
            <a:r>
              <a:rPr lang="en-US" sz="1800" b="0" i="0" dirty="0">
                <a:effectLst/>
                <a:latin typeface="Calibri" panose="020F0502020204030204" pitchFamily="34" charset="0"/>
              </a:rPr>
              <a:t> is our ability to </a:t>
            </a:r>
            <a:r>
              <a:rPr lang="en-US" sz="1800" b="0" i="0" u="sng" dirty="0">
                <a:solidFill>
                  <a:srgbClr val="C00000"/>
                </a:solidFill>
                <a:effectLst/>
                <a:latin typeface="Calibri" panose="020F0502020204030204" pitchFamily="34" charset="0"/>
              </a:rPr>
              <a:t>bounce back </a:t>
            </a:r>
            <a:r>
              <a:rPr lang="en-US" sz="1800" b="0" i="0" dirty="0">
                <a:effectLst/>
                <a:latin typeface="Calibri" panose="020F0502020204030204" pitchFamily="34" charset="0"/>
              </a:rPr>
              <a:t>after we have struggled, faltered, or failed. It is being able to pick ourselves up, dust ourselves off, take a moment or two to collect ourselves, and get back to the business of pursuing our goal. It involves optimism.</a:t>
            </a:r>
          </a:p>
          <a:p>
            <a:endParaRPr lang="en-CA" sz="1600" dirty="0"/>
          </a:p>
        </p:txBody>
      </p:sp>
    </p:spTree>
    <p:extLst>
      <p:ext uri="{BB962C8B-B14F-4D97-AF65-F5344CB8AC3E}">
        <p14:creationId xmlns:p14="http://schemas.microsoft.com/office/powerpoint/2010/main" val="854867022"/>
      </p:ext>
    </p:extLst>
  </p:cSld>
  <p:clrMapOvr>
    <a:masterClrMapping/>
  </p:clrMapOvr>
</p:sld>
</file>

<file path=ppt/slides/slide8.xml><?xml version="1.0" encoding="utf-8"?>
<p:sld xmlns:a="http://purl.oclc.org/ooxml/drawingml/main" xmlns:r="http://purl.oclc.org/ooxml/officeDocument/relationships" xmlns:p="http://purl.oclc.org/ooxml/presentationml/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
          </a:ln>
          <a:effectLst/>
          <a:extLst>
            <a:ext uri="{91240B29-F687-4F45-9708-019B960494DF}">
              <a14:hiddenLine xmlns:a14="http://schemas.microsoft.com/office/drawing/2010/main" w="12700" cap="flat" cmpd="sng" algn="ctr">
                <a:solidFill>
                  <a:schemeClr val="accent1">
                    <a:shade val="50%"/>
                  </a:schemeClr>
                </a:solidFill>
                <a:prstDash val="solid"/>
                <a:miter lim="800%"/>
              </a14:hiddenLine>
            </a:ext>
          </a:extLst>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BEFBE65-60FF-4DDC-8537-2E0CEFCE6670}"/>
              </a:ext>
            </a:extLst>
          </p:cNvPr>
          <p:cNvSpPr>
            <a:spLocks noGrp="1"/>
          </p:cNvSpPr>
          <p:nvPr>
            <p:ph type="title"/>
          </p:nvPr>
        </p:nvSpPr>
        <p:spPr>
          <a:xfrm>
            <a:off x="1371600" y="457200"/>
            <a:ext cx="5268036" cy="2140145"/>
          </a:xfrm>
        </p:spPr>
        <p:txBody>
          <a:bodyPr anchor="b">
            <a:normAutofit/>
          </a:bodyPr>
          <a:lstStyle/>
          <a:p>
            <a:r>
              <a:rPr lang="en-CA" dirty="0"/>
              <a:t>Self-care</a:t>
            </a:r>
            <a:br>
              <a:rPr lang="en-CA" dirty="0"/>
            </a:br>
            <a:endParaRPr lang="en-CA" dirty="0"/>
          </a:p>
        </p:txBody>
      </p:sp>
      <p:sp>
        <p:nvSpPr>
          <p:cNvPr id="3" name="Content Placeholder 2">
            <a:extLst>
              <a:ext uri="{FF2B5EF4-FFF2-40B4-BE49-F238E27FC236}">
                <a16:creationId xmlns:a16="http://schemas.microsoft.com/office/drawing/2014/main" id="{7F90FC5A-82A7-4777-A34E-5553EA7B1760}"/>
              </a:ext>
            </a:extLst>
          </p:cNvPr>
          <p:cNvSpPr>
            <a:spLocks noGrp="1"/>
          </p:cNvSpPr>
          <p:nvPr>
            <p:ph idx="1"/>
          </p:nvPr>
        </p:nvSpPr>
        <p:spPr>
          <a:xfrm>
            <a:off x="1371599" y="2597345"/>
            <a:ext cx="5268037" cy="3211784"/>
          </a:xfrm>
        </p:spPr>
        <p:txBody>
          <a:bodyPr anchor="t">
            <a:normAutofit/>
          </a:bodyPr>
          <a:lstStyle/>
          <a:p>
            <a:pPr marL="0" indent="0">
              <a:buNone/>
            </a:pPr>
            <a:r>
              <a:rPr lang="en-CA" sz="2400" b="1" i="1" dirty="0">
                <a:solidFill>
                  <a:srgbClr val="669900"/>
                </a:solidFill>
              </a:rPr>
              <a:t>“Self-care is giving the world the best of you, instead of what’s left of you.” </a:t>
            </a:r>
            <a:r>
              <a:rPr lang="en-CA" sz="1600" dirty="0">
                <a:solidFill>
                  <a:srgbClr val="669900"/>
                </a:solidFill>
              </a:rPr>
              <a:t>Katie Reed</a:t>
            </a:r>
          </a:p>
          <a:p>
            <a:pPr marL="0" indent="0">
              <a:buNone/>
            </a:pPr>
            <a:endParaRPr lang="en-CA" sz="1600" dirty="0"/>
          </a:p>
          <a:p>
            <a:pPr marL="0" indent="0">
              <a:buNone/>
            </a:pPr>
            <a:r>
              <a:rPr lang="en-CA" sz="2400" b="1" i="1" dirty="0">
                <a:solidFill>
                  <a:srgbClr val="669900"/>
                </a:solidFill>
              </a:rPr>
              <a:t>“Talk to yourself like you would to someone you love.”                            </a:t>
            </a:r>
            <a:r>
              <a:rPr lang="en-CA" sz="1600" dirty="0" err="1">
                <a:solidFill>
                  <a:srgbClr val="669900"/>
                </a:solidFill>
              </a:rPr>
              <a:t>Brene</a:t>
            </a:r>
            <a:r>
              <a:rPr lang="en-CA" sz="1600" dirty="0">
                <a:solidFill>
                  <a:srgbClr val="669900"/>
                </a:solidFill>
              </a:rPr>
              <a:t> Brown</a:t>
            </a:r>
          </a:p>
          <a:p>
            <a:pPr marL="0" indent="0">
              <a:buNone/>
            </a:pPr>
            <a:endParaRPr lang="en-CA" sz="1600" dirty="0"/>
          </a:p>
          <a:p>
            <a:pPr marL="0" indent="0">
              <a:buNone/>
            </a:pPr>
            <a:endParaRPr lang="en-CA" sz="1600" dirty="0"/>
          </a:p>
          <a:p>
            <a:endParaRPr lang="en-CA" sz="1600" dirty="0"/>
          </a:p>
        </p:txBody>
      </p:sp>
      <p:pic>
        <p:nvPicPr>
          <p:cNvPr id="1026" name="Picture 2" descr="Practicing Self-Care to Improve your Mental Health - Brad Krause ...">
            <a:extLst>
              <a:ext uri="{FF2B5EF4-FFF2-40B4-BE49-F238E27FC236}">
                <a16:creationId xmlns:a16="http://schemas.microsoft.com/office/drawing/2014/main" id="{AC700879-5F46-4959-B06C-931C98196F6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392%" r="21.369%"/>
          <a:stretch/>
        </p:blipFill>
        <p:spPr bwMode="auto">
          <a:xfrm>
            <a:off x="7047513" y="975645"/>
            <a:ext cx="4443447" cy="4443447"/>
          </a:xfrm>
          <a:custGeom>
            <a:avLst/>
            <a:gdLst/>
            <a:ahLst/>
            <a:cxnLst/>
            <a:rect l="l" t="t" r="r" b="b"/>
            <a:pathLst>
              <a:path w="4694238" h="4694238">
                <a:moveTo>
                  <a:pt x="2347119" y="0"/>
                </a:moveTo>
                <a:cubicBezTo>
                  <a:pt x="3643397" y="0"/>
                  <a:pt x="4694238" y="1050841"/>
                  <a:pt x="4694238" y="2347119"/>
                </a:cubicBezTo>
                <a:cubicBezTo>
                  <a:pt x="4694238" y="3643397"/>
                  <a:pt x="3643397" y="4694238"/>
                  <a:pt x="2347119" y="4694238"/>
                </a:cubicBezTo>
                <a:cubicBezTo>
                  <a:pt x="1050841" y="4694238"/>
                  <a:pt x="0" y="3643397"/>
                  <a:pt x="0" y="2347119"/>
                </a:cubicBezTo>
                <a:cubicBezTo>
                  <a:pt x="0" y="1050841"/>
                  <a:pt x="1050841" y="0"/>
                  <a:pt x="2347119" y="0"/>
                </a:cubicBezTo>
                <a:close/>
              </a:path>
            </a:pathLst>
          </a:cu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
                <a:schemeClr val="accent4">
                  <a:alpha val="28%"/>
                </a:schemeClr>
              </a:gs>
              <a:gs pos="100%">
                <a:schemeClr val="accent5">
                  <a:alpha val="85%"/>
                </a:schemeClr>
              </a:gs>
            </a:gsLst>
            <a:lin ang="60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
                <a:schemeClr val="accent2">
                  <a:lumMod val="60%"/>
                  <a:lumOff val="40%"/>
                  <a:alpha val="70%"/>
                </a:schemeClr>
              </a:gs>
              <a:gs pos="99%">
                <a:schemeClr val="accent2"/>
              </a:gs>
            </a:gsLst>
            <a:lin ang="144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76936871"/>
      </p:ext>
    </p:extLst>
  </p:cSld>
  <p:clrMapOvr>
    <a:masterClrMapping/>
  </p:clrMapOvr>
</p:sld>
</file>

<file path=ppt/slides/slide9.xml><?xml version="1.0" encoding="utf-8"?>
<p:sld xmlns:a="http://purl.oclc.org/ooxml/drawingml/main" xmlns:r="http://purl.oclc.org/ooxml/officeDocument/relationships" xmlns:p="http://purl.oclc.org/ooxml/presentationml/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
          </a:ln>
          <a:effectLst/>
          <a:extLst>
            <a:ext uri="{91240B29-F687-4F45-9708-019B960494DF}">
              <a14:hiddenLine xmlns:a14="http://schemas.microsoft.com/office/drawing/2010/main" w="12700" cap="flat" cmpd="sng" algn="ctr">
                <a:solidFill>
                  <a:schemeClr val="accent1">
                    <a:shade val="50%"/>
                  </a:schemeClr>
                </a:solidFill>
                <a:prstDash val="solid"/>
                <a:miter lim="800%"/>
              </a14:hiddenLine>
            </a:ext>
          </a:extLst>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4E3AE8C3-8F65-40F4-BABE-E70F383014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409317" y="1410082"/>
            <a:ext cx="6858000" cy="4037835"/>
          </a:xfrm>
          <a:prstGeom prst="rect">
            <a:avLst/>
          </a:prstGeom>
          <a:gradFill>
            <a:gsLst>
              <a:gs pos="8%">
                <a:schemeClr val="accent6">
                  <a:alpha val="78%"/>
                </a:schemeClr>
              </a:gs>
              <a:gs pos="100%">
                <a:schemeClr val="accent5">
                  <a:alpha val="89%"/>
                </a:schemeClr>
              </a:gs>
            </a:gsLst>
            <a:lin ang="30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E2FC4764-B8D5-4F87-95DB-3125B2D128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59728" y="59346"/>
            <a:ext cx="4156527" cy="4037836"/>
          </a:xfrm>
          <a:prstGeom prst="rect">
            <a:avLst/>
          </a:prstGeom>
          <a:gradFill>
            <a:gsLst>
              <a:gs pos="0%">
                <a:schemeClr val="accent5">
                  <a:alpha val="47%"/>
                </a:schemeClr>
              </a:gs>
              <a:gs pos="100%">
                <a:schemeClr val="accent4">
                  <a:alpha val="0%"/>
                </a:schemeClr>
              </a:gs>
            </a:gsLst>
            <a:lin ang="90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B4C1654F-94F5-497E-8ECF-F2A7E84D6A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768313" y="3587284"/>
            <a:ext cx="2501977" cy="4038601"/>
          </a:xfrm>
          <a:prstGeom prst="rect">
            <a:avLst/>
          </a:prstGeom>
          <a:gradFill>
            <a:gsLst>
              <a:gs pos="0%">
                <a:schemeClr val="accent5">
                  <a:lumMod val="60%"/>
                  <a:lumOff val="40%"/>
                  <a:alpha val="0%"/>
                </a:schemeClr>
              </a:gs>
              <a:gs pos="99%">
                <a:schemeClr val="accent2">
                  <a:alpha val="70%"/>
                </a:schemeClr>
              </a:gs>
            </a:gsLst>
            <a:lin ang="36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65254" y="969296"/>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58%">
                <a:schemeClr val="bg1">
                  <a:alpha val="0%"/>
                </a:schemeClr>
              </a:gs>
              <a:gs pos="100%">
                <a:schemeClr val="accent6">
                  <a:alpha val="35%"/>
                </a:schemeClr>
              </a:gs>
            </a:gsLst>
            <a:lin ang="18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09047F16-2EF4-4FFE-951A-F80FC40A332A}"/>
              </a:ext>
            </a:extLst>
          </p:cNvPr>
          <p:cNvSpPr>
            <a:spLocks noGrp="1"/>
          </p:cNvSpPr>
          <p:nvPr>
            <p:ph type="title"/>
          </p:nvPr>
        </p:nvSpPr>
        <p:spPr>
          <a:xfrm>
            <a:off x="409518" y="586855"/>
            <a:ext cx="3258570" cy="3387497"/>
          </a:xfrm>
        </p:spPr>
        <p:txBody>
          <a:bodyPr anchor="b">
            <a:normAutofit/>
          </a:bodyPr>
          <a:lstStyle/>
          <a:p>
            <a:pPr algn="r"/>
            <a:r>
              <a:rPr lang="en-CA" sz="3200">
                <a:solidFill>
                  <a:schemeClr val="bg1"/>
                </a:solidFill>
              </a:rPr>
              <a:t>Self-care</a:t>
            </a:r>
          </a:p>
        </p:txBody>
      </p:sp>
      <p:sp>
        <p:nvSpPr>
          <p:cNvPr id="3" name="Content Placeholder 2">
            <a:extLst>
              <a:ext uri="{FF2B5EF4-FFF2-40B4-BE49-F238E27FC236}">
                <a16:creationId xmlns:a16="http://schemas.microsoft.com/office/drawing/2014/main" id="{B0A0079E-BD5E-461F-88F0-1679F5D06163}"/>
              </a:ext>
            </a:extLst>
          </p:cNvPr>
          <p:cNvSpPr>
            <a:spLocks noGrp="1"/>
          </p:cNvSpPr>
          <p:nvPr>
            <p:ph idx="1"/>
          </p:nvPr>
        </p:nvSpPr>
        <p:spPr>
          <a:xfrm>
            <a:off x="4581727" y="833535"/>
            <a:ext cx="3025303" cy="5361991"/>
          </a:xfrm>
        </p:spPr>
        <p:txBody>
          <a:bodyPr anchor="ctr">
            <a:normAutofit/>
          </a:bodyPr>
          <a:lstStyle/>
          <a:p>
            <a:r>
              <a:rPr lang="en-CA" sz="1800" dirty="0"/>
              <a:t>What is your chosen activity? RP and/or something else?</a:t>
            </a:r>
          </a:p>
          <a:p>
            <a:r>
              <a:rPr lang="en-CA" sz="1800" dirty="0"/>
              <a:t>How easy or difficult was it to do this week?</a:t>
            </a:r>
          </a:p>
          <a:p>
            <a:r>
              <a:rPr lang="en-CA" sz="1800" dirty="0"/>
              <a:t>What enabled doing self-care or what was in the way of doing self-care?</a:t>
            </a:r>
          </a:p>
          <a:p>
            <a:r>
              <a:rPr lang="en-CA" sz="1800" dirty="0"/>
              <a:t>What was it like to have a self-care pal?</a:t>
            </a:r>
          </a:p>
          <a:p>
            <a:r>
              <a:rPr lang="en-CA" sz="1800" dirty="0"/>
              <a:t>PERSPECTIVE on self-care?</a:t>
            </a:r>
          </a:p>
        </p:txBody>
      </p:sp>
      <p:pic>
        <p:nvPicPr>
          <p:cNvPr id="5122" name="Picture 2" descr="Consciousness &amp; Awareness: Almaas &amp; Spira - Stillness Speaks">
            <a:extLst>
              <a:ext uri="{FF2B5EF4-FFF2-40B4-BE49-F238E27FC236}">
                <a16:creationId xmlns:a16="http://schemas.microsoft.com/office/drawing/2014/main" id="{D8D52682-1E60-4ADB-A28F-AC77E3B2E11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3.543%" r="33.419%"/>
          <a:stretch/>
        </p:blipFill>
        <p:spPr bwMode="auto">
          <a:xfrm>
            <a:off x="8109502" y="10"/>
            <a:ext cx="4082498"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1950726"/>
      </p:ext>
    </p:extLst>
  </p:cSld>
  <p:clrMapOvr>
    <a:masterClrMapping/>
  </p:clrMapOvr>
</p:sld>
</file>

<file path=ppt/theme/theme1.xml><?xml version="1.0" encoding="utf-8"?>
<a:theme xmlns:a="http://purl.oclc.org/ooxml/drawingml/main" name="GradientRiseVTI">
  <a:themeElements>
    <a:clrScheme name="AnalogousFromLightSeed_2SEEDS">
      <a:dk1>
        <a:srgbClr val="000000"/>
      </a:dk1>
      <a:lt1>
        <a:srgbClr val="FFFFFF"/>
      </a:lt1>
      <a:dk2>
        <a:srgbClr val="243A41"/>
      </a:dk2>
      <a:lt2>
        <a:srgbClr val="E8E3E2"/>
      </a:lt2>
      <a:accent1>
        <a:srgbClr val="42ADCD"/>
      </a:accent1>
      <a:accent2>
        <a:srgbClr val="57AF9F"/>
      </a:accent2>
      <a:accent3>
        <a:srgbClr val="7B9FE1"/>
      </a:accent3>
      <a:accent4>
        <a:srgbClr val="DA5E62"/>
      </a:accent4>
      <a:accent5>
        <a:srgbClr val="DB9162"/>
      </a:accent5>
      <a:accent6>
        <a:srgbClr val="B6A24E"/>
      </a:accent6>
      <a:hlink>
        <a:srgbClr val="AB7564"/>
      </a:hlink>
      <a:folHlink>
        <a:srgbClr val="828282"/>
      </a:folHlink>
    </a:clrScheme>
    <a:fontScheme name="Avenir">
      <a:majorFont>
        <a:latin typeface="Avenir Next LT Pro"/>
        <a:ea typeface=""/>
        <a:cs typeface=""/>
      </a:majorFont>
      <a:minorFont>
        <a:latin typeface="Avenir Next LT Pro Light"/>
        <a:ea typeface=""/>
        <a:cs typeface=""/>
      </a:minorFont>
    </a:fontScheme>
    <a:fmtScheme name="Office">
      <a:fillStyleLst>
        <a:solidFill>
          <a:schemeClr val="phClr"/>
        </a:solidFill>
        <a:gradFill rotWithShape="1">
          <a:gsLst>
            <a:gs pos="0%">
              <a:schemeClr val="phClr">
                <a:lumMod val="110%"/>
                <a:satMod val="105%"/>
                <a:tint val="67%"/>
              </a:schemeClr>
            </a:gs>
            <a:gs pos="50%">
              <a:schemeClr val="phClr">
                <a:lumMod val="105%"/>
                <a:satMod val="103%"/>
                <a:tint val="73%"/>
              </a:schemeClr>
            </a:gs>
            <a:gs pos="100%">
              <a:schemeClr val="phClr">
                <a:lumMod val="105%"/>
                <a:satMod val="109%"/>
                <a:tint val="81%"/>
              </a:schemeClr>
            </a:gs>
          </a:gsLst>
          <a:lin ang="5400000" scaled="0"/>
        </a:gradFill>
        <a:gradFill rotWithShape="1">
          <a:gsLst>
            <a:gs pos="0%">
              <a:schemeClr val="phClr">
                <a:satMod val="103%"/>
                <a:lumMod val="102%"/>
                <a:tint val="94%"/>
              </a:schemeClr>
            </a:gs>
            <a:gs pos="50%">
              <a:schemeClr val="phClr">
                <a:satMod val="110%"/>
                <a:lumMod val="100%"/>
                <a:shade val="100%"/>
              </a:schemeClr>
            </a:gs>
            <a:gs pos="100%">
              <a:schemeClr val="phClr">
                <a:lumMod val="99%"/>
                <a:satMod val="120%"/>
                <a:shade val="78%"/>
              </a:schemeClr>
            </a:gs>
          </a:gsLst>
          <a:lin ang="5400000" scaled="0"/>
        </a:gradFill>
      </a:fillStyleLst>
      <a:lnStyleLst>
        <a:ln w="6350" cap="flat" cmpd="sng" algn="ctr">
          <a:solidFill>
            <a:schemeClr val="phClr"/>
          </a:solidFill>
          <a:prstDash val="solid"/>
          <a:miter lim="800%"/>
        </a:ln>
        <a:ln w="12700" cap="flat" cmpd="sng" algn="ctr">
          <a:solidFill>
            <a:schemeClr val="phClr"/>
          </a:solidFill>
          <a:prstDash val="solid"/>
          <a:miter lim="800%"/>
        </a:ln>
        <a:ln w="19050" cap="flat" cmpd="sng" algn="ctr">
          <a:solidFill>
            <a:schemeClr val="phClr"/>
          </a:solidFill>
          <a:prstDash val="solid"/>
          <a:miter lim="800%"/>
        </a:ln>
      </a:lnStyleLst>
      <a:effectStyleLst>
        <a:effectStyle>
          <a:effectLst/>
        </a:effectStyle>
        <a:effectStyle>
          <a:effectLst/>
        </a:effectStyle>
        <a:effectStyle>
          <a:effectLst>
            <a:outerShdw blurRad="57150" dist="19050" dir="5400000" algn="ctr" rotWithShape="0">
              <a:srgbClr val="000000">
                <a:alpha val="63%"/>
              </a:srgbClr>
            </a:outerShdw>
          </a:effectLst>
        </a:effectStyle>
      </a:effectStyleLst>
      <a:bgFillStyleLst>
        <a:solidFill>
          <a:schemeClr val="phClr"/>
        </a:solidFill>
        <a:solidFill>
          <a:schemeClr val="phClr">
            <a:tint val="95%"/>
            <a:satMod val="170%"/>
          </a:schemeClr>
        </a:solidFill>
        <a:gradFill rotWithShape="1">
          <a:gsLst>
            <a:gs pos="0%">
              <a:schemeClr val="phClr">
                <a:tint val="93%"/>
                <a:satMod val="150%"/>
                <a:shade val="98%"/>
                <a:lumMod val="102%"/>
              </a:schemeClr>
            </a:gs>
            <a:gs pos="50%">
              <a:schemeClr val="phClr">
                <a:tint val="98%"/>
                <a:satMod val="130%"/>
                <a:shade val="90%"/>
                <a:lumMod val="103%"/>
              </a:schemeClr>
            </a:gs>
            <a:gs pos="100%">
              <a:schemeClr val="phClr">
                <a:shade val="63%"/>
                <a:satMod val="120%"/>
              </a:schemeClr>
            </a:gs>
          </a:gsLst>
          <a:lin ang="5400000" scaled="0"/>
        </a:gradFill>
      </a:bgFillStyleLst>
    </a:fmtScheme>
  </a:themeElements>
  <a:objectDefaults/>
  <a:extraClrSchemeLst/>
  <a:extLst>
    <a:ext uri="{05A4C25C-085E-4340-85A3-A5531E510DB2}">
      <thm15:themeFamily xmlns:thm15="http://schemas.microsoft.com/office/thememl/2012/main" name="GradientRiseVTI" id="{C2FC082F-B444-4222-AF20-78444CCB5722}" vid="{39F213E4-0CBC-40CB-B3F6-8C5562B6B99A}"/>
    </a:ext>
  </a:extLst>
</a:theme>
</file>

<file path=docProps/app.xml><?xml version="1.0" encoding="utf-8"?>
<Properties xmlns="http://purl.oclc.org/ooxml/officeDocument/extendedProperties" xmlns:vt="http://purl.oclc.org/ooxml/officeDocument/docPropsVTypes">
  <TotalTime>1</TotalTime>
  <Words>2279</Words>
  <Application>Microsoft Office PowerPoint</Application>
  <PresentationFormat>Widescreen</PresentationFormat>
  <Paragraphs>262</Paragraphs>
  <Slides>42</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42</vt:i4>
      </vt:variant>
    </vt:vector>
  </HeadingPairs>
  <TitlesOfParts>
    <vt:vector size="55" baseType="lpstr">
      <vt:lpstr>Arial</vt:lpstr>
      <vt:lpstr>Arial</vt:lpstr>
      <vt:lpstr>Avenir Next LT Pro</vt:lpstr>
      <vt:lpstr>Avenir Next LT Pro Light</vt:lpstr>
      <vt:lpstr>Bradley Hand ITC</vt:lpstr>
      <vt:lpstr>Calibri</vt:lpstr>
      <vt:lpstr>Courier New</vt:lpstr>
      <vt:lpstr>ff-tisa-web-pro</vt:lpstr>
      <vt:lpstr>fira-sans</vt:lpstr>
      <vt:lpstr>MV Boli</vt:lpstr>
      <vt:lpstr>Open Sans</vt:lpstr>
      <vt:lpstr>Wingdings</vt:lpstr>
      <vt:lpstr>GradientRiseVTI</vt:lpstr>
      <vt:lpstr>bridging to resilience</vt:lpstr>
      <vt:lpstr>Session calendar</vt:lpstr>
      <vt:lpstr>Goals of today’s session </vt:lpstr>
      <vt:lpstr>Checking in</vt:lpstr>
      <vt:lpstr>PowerPoint Presentation</vt:lpstr>
      <vt:lpstr>PowerPoint Presentation</vt:lpstr>
      <vt:lpstr>definitions</vt:lpstr>
      <vt:lpstr>Self-care </vt:lpstr>
      <vt:lpstr>Self-care</vt:lpstr>
      <vt:lpstr>Bridging to understanding Stress, worry, anxiety; growth mindset</vt:lpstr>
      <vt:lpstr>Understanding stress</vt:lpstr>
      <vt:lpstr>Stress, worry or anxiety? </vt:lpstr>
      <vt:lpstr>How stress affects the body</vt:lpstr>
      <vt:lpstr>MIND-BODY techniques</vt:lpstr>
      <vt:lpstr>Getting Started- personal triage </vt:lpstr>
      <vt:lpstr>Growth mindset (carol dweck)</vt:lpstr>
      <vt:lpstr>PowerPoint Presentation</vt:lpstr>
      <vt:lpstr>The proof and the inspiration</vt:lpstr>
      <vt:lpstr>PowerPoint Presentation</vt:lpstr>
      <vt:lpstr>American Psychological association on resilience </vt:lpstr>
      <vt:lpstr>American Psychological association:   factors of resilience</vt:lpstr>
      <vt:lpstr>Three types of resilience</vt:lpstr>
      <vt:lpstr>PowerPoint Presentation</vt:lpstr>
      <vt:lpstr>PowerPoint Presentation</vt:lpstr>
      <vt:lpstr>What do you feel when you see this picture?   What’s moving?   surfer or wave? </vt:lpstr>
      <vt:lpstr>Bridging to you</vt:lpstr>
      <vt:lpstr>     What the wot??  Getting to know your WINDOW OF TOLERANCe   </vt:lpstr>
      <vt:lpstr>     hyperarousal- above the window    </vt:lpstr>
      <vt:lpstr>     hypoarousal- below the window    </vt:lpstr>
      <vt:lpstr>Wot exercise</vt:lpstr>
      <vt:lpstr>Bridging two types of awareness</vt:lpstr>
      <vt:lpstr>What is Dual awareness?</vt:lpstr>
      <vt:lpstr>how to activate dual awareness</vt:lpstr>
      <vt:lpstr>Awareness and mindfulness</vt:lpstr>
      <vt:lpstr>DUAL AWARENESS EXERCISE: the whole self and emotional parts</vt:lpstr>
      <vt:lpstr>PowerPoint Presentation</vt:lpstr>
      <vt:lpstr>Support your hormones!</vt:lpstr>
      <vt:lpstr>Bridging to next week’s session!</vt:lpstr>
      <vt:lpstr>Our “Parts” Why do we get to know our body parts but not our psychology parts??</vt:lpstr>
      <vt:lpstr>Getting to Know and Nurturing Your Defense Team </vt:lpstr>
      <vt:lpstr>Getting to know “a part”…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bridging to resilience</dc:title>
  <dc:creator>Valerie Campbell</dc:creator>
  <cp:lastModifiedBy>Valerie Campbell</cp:lastModifiedBy>
  <cp:revision>1</cp:revision>
  <dcterms:created xsi:type="dcterms:W3CDTF">2020-12-01T01:24:26Z</dcterms:created>
  <dcterms:modified xsi:type="dcterms:W3CDTF">2020-12-01T01:25:33Z</dcterms:modified>
</cp:coreProperties>
</file>