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86" r:id="rId1"/>
  </p:sldMasterIdLst>
  <p:sldIdLst>
    <p:sldId id="256" r:id="rId2"/>
    <p:sldId id="316" r:id="rId3"/>
    <p:sldId id="272" r:id="rId4"/>
    <p:sldId id="342" r:id="rId5"/>
    <p:sldId id="315" r:id="rId6"/>
    <p:sldId id="345" r:id="rId7"/>
    <p:sldId id="300" r:id="rId8"/>
    <p:sldId id="347" r:id="rId9"/>
    <p:sldId id="313" r:id="rId10"/>
    <p:sldId id="349" r:id="rId11"/>
    <p:sldId id="354" r:id="rId12"/>
    <p:sldId id="352" r:id="rId13"/>
    <p:sldId id="299" r:id="rId14"/>
    <p:sldId id="351" r:id="rId15"/>
    <p:sldId id="358" r:id="rId16"/>
    <p:sldId id="355" r:id="rId17"/>
    <p:sldId id="356" r:id="rId18"/>
    <p:sldId id="359" r:id="rId19"/>
    <p:sldId id="360" r:id="rId20"/>
    <p:sldId id="362" r:id="rId21"/>
    <p:sldId id="364" r:id="rId22"/>
    <p:sldId id="365" r:id="rId23"/>
    <p:sldId id="324" r:id="rId24"/>
    <p:sldId id="367" r:id="rId25"/>
    <p:sldId id="369" r:id="rId26"/>
    <p:sldId id="370" r:id="rId27"/>
    <p:sldId id="372" r:id="rId28"/>
    <p:sldId id="374" r:id="rId29"/>
    <p:sldId id="376" r:id="rId30"/>
    <p:sldId id="380" r:id="rId31"/>
    <p:sldId id="377" r:id="rId32"/>
    <p:sldId id="378" r:id="rId33"/>
    <p:sldId id="312" r:id="rId34"/>
    <p:sldId id="381" r:id="rId35"/>
    <p:sldId id="383"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
            </a:schemeClr>
          </a:solidFill>
        </a:fill>
      </a:tcStyle>
    </a:wholeTbl>
    <a:band1H>
      <a:tcStyle>
        <a:tcBdr/>
        <a:fill>
          <a:solidFill>
            <a:schemeClr val="accent2">
              <a:tint val="40%"/>
            </a:schemeClr>
          </a:solidFill>
        </a:fill>
      </a:tcStyle>
    </a:band1H>
    <a:band2H>
      <a:tcStyle>
        <a:tcBdr/>
      </a:tcStyle>
    </a:band2H>
    <a:band1V>
      <a:tcStyle>
        <a:tcBdr/>
        <a:fill>
          <a:solidFill>
            <a:schemeClr val="accent2">
              <a:tint val="4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purl.oclc.org/ooxml/drawingml/main" xmlns:r="http://purl.oclc.org/ooxml/officeDocument/relationships" xmlns:p="http://purl.oclc.org/ooxml/presentationml/main">
  <p:normalViewPr horzBarState="maximized">
    <p:restoredLeft sz="14.98%" autoAdjust="0"/>
    <p:restoredTop sz="94.242%" autoAdjust="0"/>
  </p:normalViewPr>
  <p:slideViewPr>
    <p:cSldViewPr snapToGrid="0">
      <p:cViewPr varScale="1">
        <p:scale>
          <a:sx n="71" d="100"/>
          <a:sy n="71" d="100"/>
        </p:scale>
        <p:origin x="35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9" Type="http://purl.oclc.org/ooxml/officeDocument/relationships/theme" Target="theme/theme1.xml"/><Relationship Id="rId3" Type="http://purl.oclc.org/ooxml/officeDocument/relationships/slide" Target="slides/slide2.xml"/><Relationship Id="rId21" Type="http://purl.oclc.org/ooxml/officeDocument/relationships/slide" Target="slides/slide20.xml"/><Relationship Id="rId34" Type="http://purl.oclc.org/ooxml/officeDocument/relationships/slide" Target="slides/slide33.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slide" Target="slides/slide32.xml"/><Relationship Id="rId38" Type="http://purl.oclc.org/ooxml/officeDocument/relationships/viewProps" Target="viewProps.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slide" Target="slides/slide28.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slide" Target="slides/slide31.xml"/><Relationship Id="rId37" Type="http://purl.oclc.org/ooxml/officeDocument/relationships/presProps" Target="presProps.xml"/><Relationship Id="rId40" Type="http://purl.oclc.org/ooxml/officeDocument/relationships/tableStyles" Target="tableStyles.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slide" Target="slides/slide35.xml"/><Relationship Id="rId10" Type="http://purl.oclc.org/ooxml/officeDocument/relationships/slide" Target="slides/slide9.xml"/><Relationship Id="rId19" Type="http://purl.oclc.org/ooxml/officeDocument/relationships/slide" Target="slides/slide18.xml"/><Relationship Id="rId31" Type="http://purl.oclc.org/ooxml/officeDocument/relationships/slide" Target="slides/slide30.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slide" Target="slides/slide29.xml"/><Relationship Id="rId35" Type="http://purl.oclc.org/ooxml/officeDocument/relationships/slide" Target="slides/slide34.xml"/></Relationships>
</file>

<file path=ppt/diagrams/colors1.xml><?xml version="1.0" encoding="utf-8"?>
<dgm:colorsDef xmlns:dgm="http://purl.oclc.org/ooxml/drawingml/diagram" xmlns:a="http://purl.oclc.org/ooxml/drawingml/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
      </a:schemeClr>
    </dgm:fillClrLst>
    <dgm:linClrLst meth="repeat">
      <a:schemeClr val="accent1">
        <a:tint val="60%"/>
      </a:schemeClr>
    </dgm:linClrLst>
    <dgm:effectClrLst/>
    <dgm:txLinClrLst/>
    <dgm:txFillClrLst/>
    <dgm:txEffectClrLst/>
  </dgm:styleLbl>
  <dgm:styleLbl name="fgSibTrans2D1">
    <dgm:fillClrLst meth="repeat">
      <a:schemeClr val="accent1">
        <a:tint val="60%"/>
      </a:schemeClr>
    </dgm:fillClrLst>
    <dgm:linClrLst meth="repeat">
      <a:schemeClr val="accent1">
        <a:tint val="60%"/>
      </a:schemeClr>
    </dgm:linClrLst>
    <dgm:effectClrLst/>
    <dgm:txLinClrLst/>
    <dgm:txFillClrLst/>
    <dgm:txEffectClrLst/>
  </dgm:styleLbl>
  <dgm:styleLbl name="bgSibTrans2D1">
    <dgm:fillClrLst meth="repeat">
      <a:schemeClr val="accent1">
        <a:tint val="60%"/>
      </a:schemeClr>
    </dgm:fillClrLst>
    <dgm:linClrLst meth="repeat">
      <a:schemeClr val="accent1">
        <a:tint val="6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
      </a:schemeClr>
    </dgm:fillClrLst>
    <dgm:linClrLst meth="repeat">
      <a:schemeClr val="accent1">
        <a:tint val="6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align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b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fgAcc0">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purl.oclc.org/ooxml/drawingml/diagram" xmlns:a="http://purl.oclc.org/ooxml/drawingml/main">
  <dgm:ptLst>
    <dgm:pt modelId="{79504576-9AC2-4672-9CBC-4BA7EB6D846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CA"/>
        </a:p>
      </dgm:t>
    </dgm:pt>
    <dgm:pt modelId="{DBEBDF59-DE37-4CBC-9708-59927CB70D42}">
      <dgm:prSet phldrT="[Text]"/>
      <dgm:spPr/>
      <dgm:t>
        <a:bodyPr/>
        <a:lstStyle/>
        <a:p>
          <a:r>
            <a:rPr lang="en-CA" b="1" dirty="0"/>
            <a:t>Bridging to Resilience</a:t>
          </a:r>
        </a:p>
        <a:p>
          <a:r>
            <a:rPr lang="en-CA" b="1" dirty="0"/>
            <a:t>FOUNDATION </a:t>
          </a:r>
        </a:p>
      </dgm:t>
    </dgm:pt>
    <dgm:pt modelId="{D05E5D57-EA4E-4826-A0AE-018F8D54F667}" type="parTrans" cxnId="{7CD6600C-FB91-419C-9294-0FC72A60C6D9}">
      <dgm:prSet/>
      <dgm:spPr/>
      <dgm:t>
        <a:bodyPr/>
        <a:lstStyle/>
        <a:p>
          <a:endParaRPr lang="en-CA"/>
        </a:p>
      </dgm:t>
    </dgm:pt>
    <dgm:pt modelId="{2CD11071-B151-4C10-B6D0-1A2B3A04EC4C}" type="sibTrans" cxnId="{7CD6600C-FB91-419C-9294-0FC72A60C6D9}">
      <dgm:prSet/>
      <dgm:spPr/>
      <dgm:t>
        <a:bodyPr/>
        <a:lstStyle/>
        <a:p>
          <a:endParaRPr lang="en-CA"/>
        </a:p>
      </dgm:t>
    </dgm:pt>
    <dgm:pt modelId="{B6FB4AFD-B03E-474A-A8C7-3755FDB4E673}">
      <dgm:prSet phldrT="[Text]"/>
      <dgm:spPr/>
      <dgm:t>
        <a:bodyPr/>
        <a:lstStyle/>
        <a:p>
          <a:r>
            <a:rPr lang="en-CA" b="1" dirty="0"/>
            <a:t>Perspective</a:t>
          </a:r>
        </a:p>
      </dgm:t>
    </dgm:pt>
    <dgm:pt modelId="{95F0BBF3-8FBE-408F-A69C-C89FEAC61F44}" type="parTrans" cxnId="{6ED9D138-FCC4-4697-B11A-72C8590C313D}">
      <dgm:prSet/>
      <dgm:spPr/>
      <dgm:t>
        <a:bodyPr/>
        <a:lstStyle/>
        <a:p>
          <a:endParaRPr lang="en-CA"/>
        </a:p>
      </dgm:t>
    </dgm:pt>
    <dgm:pt modelId="{848D709A-E6EF-4AE4-B917-033B1B553FB3}" type="sibTrans" cxnId="{6ED9D138-FCC4-4697-B11A-72C8590C313D}">
      <dgm:prSet/>
      <dgm:spPr/>
      <dgm:t>
        <a:bodyPr/>
        <a:lstStyle/>
        <a:p>
          <a:endParaRPr lang="en-CA"/>
        </a:p>
      </dgm:t>
    </dgm:pt>
    <dgm:pt modelId="{EC166A22-A8E0-40F7-9291-C5917FF90972}">
      <dgm:prSet phldrT="[Text]"/>
      <dgm:spPr/>
      <dgm:t>
        <a:bodyPr/>
        <a:lstStyle/>
        <a:p>
          <a:r>
            <a:rPr lang="en-CA" b="1" dirty="0"/>
            <a:t>Dual Awareness</a:t>
          </a:r>
        </a:p>
      </dgm:t>
    </dgm:pt>
    <dgm:pt modelId="{86FBAAA2-9B7C-4AD7-B373-A980B425E170}" type="parTrans" cxnId="{BAA4503C-CAC9-425C-8AF1-B3A3FDB69CDC}">
      <dgm:prSet/>
      <dgm:spPr/>
      <dgm:t>
        <a:bodyPr/>
        <a:lstStyle/>
        <a:p>
          <a:endParaRPr lang="en-CA"/>
        </a:p>
      </dgm:t>
    </dgm:pt>
    <dgm:pt modelId="{ABECCB52-3DAE-4A3B-9B3E-C0C76C93907C}" type="sibTrans" cxnId="{BAA4503C-CAC9-425C-8AF1-B3A3FDB69CDC}">
      <dgm:prSet/>
      <dgm:spPr/>
      <dgm:t>
        <a:bodyPr/>
        <a:lstStyle/>
        <a:p>
          <a:endParaRPr lang="en-CA"/>
        </a:p>
      </dgm:t>
    </dgm:pt>
    <dgm:pt modelId="{2E59CE77-D2FC-46E3-8C4F-9267EF614333}">
      <dgm:prSet phldrT="[Text]"/>
      <dgm:spPr/>
      <dgm:t>
        <a:bodyPr/>
        <a:lstStyle/>
        <a:p>
          <a:r>
            <a:rPr lang="en-CA" b="1" dirty="0"/>
            <a:t>Emotional Regulation</a:t>
          </a:r>
        </a:p>
      </dgm:t>
    </dgm:pt>
    <dgm:pt modelId="{DE40C65E-843E-4B99-9E1C-CA7E2DE9EB7E}" type="parTrans" cxnId="{5B27FA95-702B-4AF0-948C-18F8ABAFBB57}">
      <dgm:prSet/>
      <dgm:spPr/>
      <dgm:t>
        <a:bodyPr/>
        <a:lstStyle/>
        <a:p>
          <a:endParaRPr lang="en-CA"/>
        </a:p>
      </dgm:t>
    </dgm:pt>
    <dgm:pt modelId="{3B3A4A55-A520-47CC-BEFB-00A3DFB316B1}" type="sibTrans" cxnId="{5B27FA95-702B-4AF0-948C-18F8ABAFBB57}">
      <dgm:prSet/>
      <dgm:spPr/>
      <dgm:t>
        <a:bodyPr/>
        <a:lstStyle/>
        <a:p>
          <a:endParaRPr lang="en-CA"/>
        </a:p>
      </dgm:t>
    </dgm:pt>
    <dgm:pt modelId="{326FE426-584C-4648-8C4B-2A05A897EEC6}">
      <dgm:prSet phldrT="[Text]"/>
      <dgm:spPr/>
      <dgm:t>
        <a:bodyPr/>
        <a:lstStyle/>
        <a:p>
          <a:r>
            <a:rPr lang="en-CA" b="1" dirty="0"/>
            <a:t>Whole Self Versus Parts</a:t>
          </a:r>
        </a:p>
      </dgm:t>
    </dgm:pt>
    <dgm:pt modelId="{CD99C8DA-DBFA-4025-A3E5-D80CC163087F}" type="parTrans" cxnId="{E8662665-088D-4613-863E-F4B8E5F7089D}">
      <dgm:prSet/>
      <dgm:spPr/>
      <dgm:t>
        <a:bodyPr/>
        <a:lstStyle/>
        <a:p>
          <a:endParaRPr lang="en-CA"/>
        </a:p>
      </dgm:t>
    </dgm:pt>
    <dgm:pt modelId="{E026C7FF-F011-4A34-A309-566FA29D68A3}" type="sibTrans" cxnId="{E8662665-088D-4613-863E-F4B8E5F7089D}">
      <dgm:prSet/>
      <dgm:spPr/>
      <dgm:t>
        <a:bodyPr/>
        <a:lstStyle/>
        <a:p>
          <a:endParaRPr lang="en-CA"/>
        </a:p>
      </dgm:t>
    </dgm:pt>
    <dgm:pt modelId="{A96C2D1A-F5ED-40E9-9DA8-68BEDE9ABB6A}">
      <dgm:prSet phldrT="[Text]"/>
      <dgm:spPr/>
      <dgm:t>
        <a:bodyPr/>
        <a:lstStyle/>
        <a:p>
          <a:r>
            <a:rPr lang="en-CA" b="1" dirty="0"/>
            <a:t>Resourcing</a:t>
          </a:r>
        </a:p>
      </dgm:t>
    </dgm:pt>
    <dgm:pt modelId="{9FD4CDBB-7297-408C-84B2-6A053A6A5D95}" type="parTrans" cxnId="{55EA0115-2C20-48CA-AA2B-4FE78B04FAB5}">
      <dgm:prSet/>
      <dgm:spPr/>
      <dgm:t>
        <a:bodyPr/>
        <a:lstStyle/>
        <a:p>
          <a:endParaRPr lang="en-CA"/>
        </a:p>
      </dgm:t>
    </dgm:pt>
    <dgm:pt modelId="{A9992239-3446-466D-A02F-C9A6806459E0}" type="sibTrans" cxnId="{55EA0115-2C20-48CA-AA2B-4FE78B04FAB5}">
      <dgm:prSet/>
      <dgm:spPr/>
      <dgm:t>
        <a:bodyPr/>
        <a:lstStyle/>
        <a:p>
          <a:endParaRPr lang="en-CA"/>
        </a:p>
      </dgm:t>
    </dgm:pt>
    <dgm:pt modelId="{4AF3362E-F9E2-403E-8B37-2258F974C2EB}">
      <dgm:prSet phldrT="[Text]"/>
      <dgm:spPr/>
      <dgm:t>
        <a:bodyPr/>
        <a:lstStyle/>
        <a:p>
          <a:r>
            <a:rPr lang="en-CA" b="1" dirty="0"/>
            <a:t>Values</a:t>
          </a:r>
        </a:p>
      </dgm:t>
    </dgm:pt>
    <dgm:pt modelId="{B6044D06-7D5A-4ED4-BA82-21246F97E8CE}" type="parTrans" cxnId="{16EC38D8-231A-4927-85A5-94177FB0811F}">
      <dgm:prSet/>
      <dgm:spPr/>
      <dgm:t>
        <a:bodyPr/>
        <a:lstStyle/>
        <a:p>
          <a:endParaRPr lang="en-CA"/>
        </a:p>
      </dgm:t>
    </dgm:pt>
    <dgm:pt modelId="{04BA14CD-4A2D-4159-A63A-6C7F0258F67B}" type="sibTrans" cxnId="{16EC38D8-231A-4927-85A5-94177FB0811F}">
      <dgm:prSet/>
      <dgm:spPr/>
      <dgm:t>
        <a:bodyPr/>
        <a:lstStyle/>
        <a:p>
          <a:endParaRPr lang="en-CA"/>
        </a:p>
      </dgm:t>
    </dgm:pt>
    <dgm:pt modelId="{5DB83A81-ECB2-4E2E-95CF-B7C2C6974FFB}" type="pres">
      <dgm:prSet presAssocID="{79504576-9AC2-4672-9CBC-4BA7EB6D8469}" presName="Name0" presStyleCnt="0">
        <dgm:presLayoutVars>
          <dgm:chMax val="1"/>
          <dgm:dir/>
          <dgm:animLvl val="ctr"/>
          <dgm:resizeHandles val="exact"/>
        </dgm:presLayoutVars>
      </dgm:prSet>
      <dgm:spPr/>
    </dgm:pt>
    <dgm:pt modelId="{26232456-DC5E-4A1B-ACFE-CED94A12A287}" type="pres">
      <dgm:prSet presAssocID="{DBEBDF59-DE37-4CBC-9708-59927CB70D42}" presName="centerShape" presStyleLbl="node0" presStyleIdx="0" presStyleCnt="1"/>
      <dgm:spPr/>
    </dgm:pt>
    <dgm:pt modelId="{96EF0AA3-53F2-487A-A03F-03548A64F9FC}" type="pres">
      <dgm:prSet presAssocID="{B6FB4AFD-B03E-474A-A8C7-3755FDB4E673}" presName="node" presStyleLbl="node1" presStyleIdx="0" presStyleCnt="6">
        <dgm:presLayoutVars>
          <dgm:bulletEnabled val="1"/>
        </dgm:presLayoutVars>
      </dgm:prSet>
      <dgm:spPr/>
    </dgm:pt>
    <dgm:pt modelId="{E6587AC6-E461-4A10-B08D-A125F5CEED9B}" type="pres">
      <dgm:prSet presAssocID="{B6FB4AFD-B03E-474A-A8C7-3755FDB4E673}" presName="dummy" presStyleCnt="0"/>
      <dgm:spPr/>
    </dgm:pt>
    <dgm:pt modelId="{5917DE7C-5F97-43ED-8D9E-9251E7A8CB66}" type="pres">
      <dgm:prSet presAssocID="{848D709A-E6EF-4AE4-B917-033B1B553FB3}" presName="sibTrans" presStyleLbl="sibTrans2D1" presStyleIdx="0" presStyleCnt="6"/>
      <dgm:spPr/>
    </dgm:pt>
    <dgm:pt modelId="{C1926B71-A702-49C8-842E-30E7C6BA382F}" type="pres">
      <dgm:prSet presAssocID="{EC166A22-A8E0-40F7-9291-C5917FF90972}" presName="node" presStyleLbl="node1" presStyleIdx="1" presStyleCnt="6">
        <dgm:presLayoutVars>
          <dgm:bulletEnabled val="1"/>
        </dgm:presLayoutVars>
      </dgm:prSet>
      <dgm:spPr/>
    </dgm:pt>
    <dgm:pt modelId="{9F1A8CF9-F351-451F-A5C3-C663663488F4}" type="pres">
      <dgm:prSet presAssocID="{EC166A22-A8E0-40F7-9291-C5917FF90972}" presName="dummy" presStyleCnt="0"/>
      <dgm:spPr/>
    </dgm:pt>
    <dgm:pt modelId="{559C6F1B-976F-47F8-9733-255219B66E04}" type="pres">
      <dgm:prSet presAssocID="{ABECCB52-3DAE-4A3B-9B3E-C0C76C93907C}" presName="sibTrans" presStyleLbl="sibTrans2D1" presStyleIdx="1" presStyleCnt="6"/>
      <dgm:spPr/>
    </dgm:pt>
    <dgm:pt modelId="{563A7F9E-E675-437A-8E47-E682A5108472}" type="pres">
      <dgm:prSet presAssocID="{2E59CE77-D2FC-46E3-8C4F-9267EF614333}" presName="node" presStyleLbl="node1" presStyleIdx="2" presStyleCnt="6">
        <dgm:presLayoutVars>
          <dgm:bulletEnabled val="1"/>
        </dgm:presLayoutVars>
      </dgm:prSet>
      <dgm:spPr/>
    </dgm:pt>
    <dgm:pt modelId="{DCFD21C0-E833-43C7-AEDD-B0D68438C229}" type="pres">
      <dgm:prSet presAssocID="{2E59CE77-D2FC-46E3-8C4F-9267EF614333}" presName="dummy" presStyleCnt="0"/>
      <dgm:spPr/>
    </dgm:pt>
    <dgm:pt modelId="{7325F430-4304-4FC1-B4FD-52EDC1422276}" type="pres">
      <dgm:prSet presAssocID="{3B3A4A55-A520-47CC-BEFB-00A3DFB316B1}" presName="sibTrans" presStyleLbl="sibTrans2D1" presStyleIdx="2" presStyleCnt="6"/>
      <dgm:spPr/>
    </dgm:pt>
    <dgm:pt modelId="{9943D9BF-A467-431E-A297-336D1ABB7AFC}" type="pres">
      <dgm:prSet presAssocID="{326FE426-584C-4648-8C4B-2A05A897EEC6}" presName="node" presStyleLbl="node1" presStyleIdx="3" presStyleCnt="6">
        <dgm:presLayoutVars>
          <dgm:bulletEnabled val="1"/>
        </dgm:presLayoutVars>
      </dgm:prSet>
      <dgm:spPr/>
    </dgm:pt>
    <dgm:pt modelId="{8097B9B9-53E8-4EC1-BEE3-8101A38A7E90}" type="pres">
      <dgm:prSet presAssocID="{326FE426-584C-4648-8C4B-2A05A897EEC6}" presName="dummy" presStyleCnt="0"/>
      <dgm:spPr/>
    </dgm:pt>
    <dgm:pt modelId="{770D9245-BEEF-48EA-99D4-CD156C85111F}" type="pres">
      <dgm:prSet presAssocID="{E026C7FF-F011-4A34-A309-566FA29D68A3}" presName="sibTrans" presStyleLbl="sibTrans2D1" presStyleIdx="3" presStyleCnt="6"/>
      <dgm:spPr/>
    </dgm:pt>
    <dgm:pt modelId="{9671863C-323D-4B95-AA69-6D540A15904A}" type="pres">
      <dgm:prSet presAssocID="{A96C2D1A-F5ED-40E9-9DA8-68BEDE9ABB6A}" presName="node" presStyleLbl="node1" presStyleIdx="4" presStyleCnt="6">
        <dgm:presLayoutVars>
          <dgm:bulletEnabled val="1"/>
        </dgm:presLayoutVars>
      </dgm:prSet>
      <dgm:spPr/>
    </dgm:pt>
    <dgm:pt modelId="{BF0606D4-85F1-4022-824E-7DFD58B314AE}" type="pres">
      <dgm:prSet presAssocID="{A96C2D1A-F5ED-40E9-9DA8-68BEDE9ABB6A}" presName="dummy" presStyleCnt="0"/>
      <dgm:spPr/>
    </dgm:pt>
    <dgm:pt modelId="{CA98BD6A-8768-4F28-81C0-E59B4ACC1756}" type="pres">
      <dgm:prSet presAssocID="{A9992239-3446-466D-A02F-C9A6806459E0}" presName="sibTrans" presStyleLbl="sibTrans2D1" presStyleIdx="4" presStyleCnt="6"/>
      <dgm:spPr/>
    </dgm:pt>
    <dgm:pt modelId="{9F103C52-DAB9-4174-A765-DB9986E1EE8E}" type="pres">
      <dgm:prSet presAssocID="{4AF3362E-F9E2-403E-8B37-2258F974C2EB}" presName="node" presStyleLbl="node1" presStyleIdx="5" presStyleCnt="6">
        <dgm:presLayoutVars>
          <dgm:bulletEnabled val="1"/>
        </dgm:presLayoutVars>
      </dgm:prSet>
      <dgm:spPr/>
    </dgm:pt>
    <dgm:pt modelId="{99959DD4-5651-47AC-8277-2CF41202CB12}" type="pres">
      <dgm:prSet presAssocID="{4AF3362E-F9E2-403E-8B37-2258F974C2EB}" presName="dummy" presStyleCnt="0"/>
      <dgm:spPr/>
    </dgm:pt>
    <dgm:pt modelId="{215EF02C-2F8D-4CB1-AA46-93E0EB8DFE37}" type="pres">
      <dgm:prSet presAssocID="{04BA14CD-4A2D-4159-A63A-6C7F0258F67B}" presName="sibTrans" presStyleLbl="sibTrans2D1" presStyleIdx="5" presStyleCnt="6"/>
      <dgm:spPr/>
    </dgm:pt>
  </dgm:ptLst>
  <dgm:cxnLst>
    <dgm:cxn modelId="{493B3F04-2DE7-4AE0-9679-D5C6A6775CF3}" type="presOf" srcId="{79504576-9AC2-4672-9CBC-4BA7EB6D8469}" destId="{5DB83A81-ECB2-4E2E-95CF-B7C2C6974FFB}" srcOrd="0" destOrd="0" presId="urn:microsoft.com/office/officeart/2005/8/layout/radial6"/>
    <dgm:cxn modelId="{7CD6600C-FB91-419C-9294-0FC72A60C6D9}" srcId="{79504576-9AC2-4672-9CBC-4BA7EB6D8469}" destId="{DBEBDF59-DE37-4CBC-9708-59927CB70D42}" srcOrd="0" destOrd="0" parTransId="{D05E5D57-EA4E-4826-A0AE-018F8D54F667}" sibTransId="{2CD11071-B151-4C10-B6D0-1A2B3A04EC4C}"/>
    <dgm:cxn modelId="{2F49DC12-9AD0-40E1-B266-E174E80661B9}" type="presOf" srcId="{ABECCB52-3DAE-4A3B-9B3E-C0C76C93907C}" destId="{559C6F1B-976F-47F8-9733-255219B66E04}" srcOrd="0" destOrd="0" presId="urn:microsoft.com/office/officeart/2005/8/layout/radial6"/>
    <dgm:cxn modelId="{55EA0115-2C20-48CA-AA2B-4FE78B04FAB5}" srcId="{DBEBDF59-DE37-4CBC-9708-59927CB70D42}" destId="{A96C2D1A-F5ED-40E9-9DA8-68BEDE9ABB6A}" srcOrd="4" destOrd="0" parTransId="{9FD4CDBB-7297-408C-84B2-6A053A6A5D95}" sibTransId="{A9992239-3446-466D-A02F-C9A6806459E0}"/>
    <dgm:cxn modelId="{7A009C18-3482-454A-8AB1-CD9D632E2EB4}" type="presOf" srcId="{E026C7FF-F011-4A34-A309-566FA29D68A3}" destId="{770D9245-BEEF-48EA-99D4-CD156C85111F}" srcOrd="0" destOrd="0" presId="urn:microsoft.com/office/officeart/2005/8/layout/radial6"/>
    <dgm:cxn modelId="{2ACDA21C-2B63-405B-9C56-D69C623202BF}" type="presOf" srcId="{3B3A4A55-A520-47CC-BEFB-00A3DFB316B1}" destId="{7325F430-4304-4FC1-B4FD-52EDC1422276}" srcOrd="0" destOrd="0" presId="urn:microsoft.com/office/officeart/2005/8/layout/radial6"/>
    <dgm:cxn modelId="{F81B5825-1669-47A6-8546-454C1C934FF2}" type="presOf" srcId="{A96C2D1A-F5ED-40E9-9DA8-68BEDE9ABB6A}" destId="{9671863C-323D-4B95-AA69-6D540A15904A}" srcOrd="0" destOrd="0" presId="urn:microsoft.com/office/officeart/2005/8/layout/radial6"/>
    <dgm:cxn modelId="{6ED9D138-FCC4-4697-B11A-72C8590C313D}" srcId="{DBEBDF59-DE37-4CBC-9708-59927CB70D42}" destId="{B6FB4AFD-B03E-474A-A8C7-3755FDB4E673}" srcOrd="0" destOrd="0" parTransId="{95F0BBF3-8FBE-408F-A69C-C89FEAC61F44}" sibTransId="{848D709A-E6EF-4AE4-B917-033B1B553FB3}"/>
    <dgm:cxn modelId="{BAA4503C-CAC9-425C-8AF1-B3A3FDB69CDC}" srcId="{DBEBDF59-DE37-4CBC-9708-59927CB70D42}" destId="{EC166A22-A8E0-40F7-9291-C5917FF90972}" srcOrd="1" destOrd="0" parTransId="{86FBAAA2-9B7C-4AD7-B373-A980B425E170}" sibTransId="{ABECCB52-3DAE-4A3B-9B3E-C0C76C93907C}"/>
    <dgm:cxn modelId="{DAE8135F-6AD7-4FB9-A736-2047A3C05396}" type="presOf" srcId="{DBEBDF59-DE37-4CBC-9708-59927CB70D42}" destId="{26232456-DC5E-4A1B-ACFE-CED94A12A287}" srcOrd="0" destOrd="0" presId="urn:microsoft.com/office/officeart/2005/8/layout/radial6"/>
    <dgm:cxn modelId="{E8662665-088D-4613-863E-F4B8E5F7089D}" srcId="{DBEBDF59-DE37-4CBC-9708-59927CB70D42}" destId="{326FE426-584C-4648-8C4B-2A05A897EEC6}" srcOrd="3" destOrd="0" parTransId="{CD99C8DA-DBFA-4025-A3E5-D80CC163087F}" sibTransId="{E026C7FF-F011-4A34-A309-566FA29D68A3}"/>
    <dgm:cxn modelId="{F507E076-610E-4AAF-9AB9-C741A2D9B4BA}" type="presOf" srcId="{A9992239-3446-466D-A02F-C9A6806459E0}" destId="{CA98BD6A-8768-4F28-81C0-E59B4ACC1756}" srcOrd="0" destOrd="0" presId="urn:microsoft.com/office/officeart/2005/8/layout/radial6"/>
    <dgm:cxn modelId="{BA228058-D17A-427D-9108-98E1974F2D3F}" type="presOf" srcId="{EC166A22-A8E0-40F7-9291-C5917FF90972}" destId="{C1926B71-A702-49C8-842E-30E7C6BA382F}" srcOrd="0" destOrd="0" presId="urn:microsoft.com/office/officeart/2005/8/layout/radial6"/>
    <dgm:cxn modelId="{5B27FA95-702B-4AF0-948C-18F8ABAFBB57}" srcId="{DBEBDF59-DE37-4CBC-9708-59927CB70D42}" destId="{2E59CE77-D2FC-46E3-8C4F-9267EF614333}" srcOrd="2" destOrd="0" parTransId="{DE40C65E-843E-4B99-9E1C-CA7E2DE9EB7E}" sibTransId="{3B3A4A55-A520-47CC-BEFB-00A3DFB316B1}"/>
    <dgm:cxn modelId="{F76416A7-2F12-4439-9EC8-95B24DED67C0}" type="presOf" srcId="{848D709A-E6EF-4AE4-B917-033B1B553FB3}" destId="{5917DE7C-5F97-43ED-8D9E-9251E7A8CB66}" srcOrd="0" destOrd="0" presId="urn:microsoft.com/office/officeart/2005/8/layout/radial6"/>
    <dgm:cxn modelId="{913C24B1-B392-4BE9-BCE8-A19836F0626B}" type="presOf" srcId="{B6FB4AFD-B03E-474A-A8C7-3755FDB4E673}" destId="{96EF0AA3-53F2-487A-A03F-03548A64F9FC}" srcOrd="0" destOrd="0" presId="urn:microsoft.com/office/officeart/2005/8/layout/radial6"/>
    <dgm:cxn modelId="{C0C83EB6-4368-48EB-B72E-DAF4432CD0CD}" type="presOf" srcId="{2E59CE77-D2FC-46E3-8C4F-9267EF614333}" destId="{563A7F9E-E675-437A-8E47-E682A5108472}" srcOrd="0" destOrd="0" presId="urn:microsoft.com/office/officeart/2005/8/layout/radial6"/>
    <dgm:cxn modelId="{E3A529CF-E1A7-4ECE-9404-A4EE9CF2C37D}" type="presOf" srcId="{4AF3362E-F9E2-403E-8B37-2258F974C2EB}" destId="{9F103C52-DAB9-4174-A765-DB9986E1EE8E}" srcOrd="0" destOrd="0" presId="urn:microsoft.com/office/officeart/2005/8/layout/radial6"/>
    <dgm:cxn modelId="{16EC38D8-231A-4927-85A5-94177FB0811F}" srcId="{DBEBDF59-DE37-4CBC-9708-59927CB70D42}" destId="{4AF3362E-F9E2-403E-8B37-2258F974C2EB}" srcOrd="5" destOrd="0" parTransId="{B6044D06-7D5A-4ED4-BA82-21246F97E8CE}" sibTransId="{04BA14CD-4A2D-4159-A63A-6C7F0258F67B}"/>
    <dgm:cxn modelId="{C3A7A2E7-1290-480F-B271-FC1DA9BCB435}" type="presOf" srcId="{326FE426-584C-4648-8C4B-2A05A897EEC6}" destId="{9943D9BF-A467-431E-A297-336D1ABB7AFC}" srcOrd="0" destOrd="0" presId="urn:microsoft.com/office/officeart/2005/8/layout/radial6"/>
    <dgm:cxn modelId="{3BB888E8-06B8-44D6-BCD1-62E498EEB641}" type="presOf" srcId="{04BA14CD-4A2D-4159-A63A-6C7F0258F67B}" destId="{215EF02C-2F8D-4CB1-AA46-93E0EB8DFE37}" srcOrd="0" destOrd="0" presId="urn:microsoft.com/office/officeart/2005/8/layout/radial6"/>
    <dgm:cxn modelId="{720B36C6-B7FA-4EFC-8E35-B0285E4ED3C7}" type="presParOf" srcId="{5DB83A81-ECB2-4E2E-95CF-B7C2C6974FFB}" destId="{26232456-DC5E-4A1B-ACFE-CED94A12A287}" srcOrd="0" destOrd="0" presId="urn:microsoft.com/office/officeart/2005/8/layout/radial6"/>
    <dgm:cxn modelId="{F42BCD6A-2C4D-4277-86E1-6C675C569B37}" type="presParOf" srcId="{5DB83A81-ECB2-4E2E-95CF-B7C2C6974FFB}" destId="{96EF0AA3-53F2-487A-A03F-03548A64F9FC}" srcOrd="1" destOrd="0" presId="urn:microsoft.com/office/officeart/2005/8/layout/radial6"/>
    <dgm:cxn modelId="{DB733CF1-209D-483E-BE27-C74B602937B2}" type="presParOf" srcId="{5DB83A81-ECB2-4E2E-95CF-B7C2C6974FFB}" destId="{E6587AC6-E461-4A10-B08D-A125F5CEED9B}" srcOrd="2" destOrd="0" presId="urn:microsoft.com/office/officeart/2005/8/layout/radial6"/>
    <dgm:cxn modelId="{F18197C3-2ECB-4893-9BED-C58766B74B64}" type="presParOf" srcId="{5DB83A81-ECB2-4E2E-95CF-B7C2C6974FFB}" destId="{5917DE7C-5F97-43ED-8D9E-9251E7A8CB66}" srcOrd="3" destOrd="0" presId="urn:microsoft.com/office/officeart/2005/8/layout/radial6"/>
    <dgm:cxn modelId="{755BBDC7-F5A9-4AB7-9050-7ECDF620B535}" type="presParOf" srcId="{5DB83A81-ECB2-4E2E-95CF-B7C2C6974FFB}" destId="{C1926B71-A702-49C8-842E-30E7C6BA382F}" srcOrd="4" destOrd="0" presId="urn:microsoft.com/office/officeart/2005/8/layout/radial6"/>
    <dgm:cxn modelId="{BB4F5E59-1978-4EC4-A1E1-F0E70DAE88F4}" type="presParOf" srcId="{5DB83A81-ECB2-4E2E-95CF-B7C2C6974FFB}" destId="{9F1A8CF9-F351-451F-A5C3-C663663488F4}" srcOrd="5" destOrd="0" presId="urn:microsoft.com/office/officeart/2005/8/layout/radial6"/>
    <dgm:cxn modelId="{DECA9751-ECAE-411A-8D28-D8ADA0B20AB8}" type="presParOf" srcId="{5DB83A81-ECB2-4E2E-95CF-B7C2C6974FFB}" destId="{559C6F1B-976F-47F8-9733-255219B66E04}" srcOrd="6" destOrd="0" presId="urn:microsoft.com/office/officeart/2005/8/layout/radial6"/>
    <dgm:cxn modelId="{902FFA2A-6B21-4C51-A3D3-A0174963A385}" type="presParOf" srcId="{5DB83A81-ECB2-4E2E-95CF-B7C2C6974FFB}" destId="{563A7F9E-E675-437A-8E47-E682A5108472}" srcOrd="7" destOrd="0" presId="urn:microsoft.com/office/officeart/2005/8/layout/radial6"/>
    <dgm:cxn modelId="{242D3651-264D-4222-9000-3C0E55B6AD99}" type="presParOf" srcId="{5DB83A81-ECB2-4E2E-95CF-B7C2C6974FFB}" destId="{DCFD21C0-E833-43C7-AEDD-B0D68438C229}" srcOrd="8" destOrd="0" presId="urn:microsoft.com/office/officeart/2005/8/layout/radial6"/>
    <dgm:cxn modelId="{4C29986D-F40A-41D5-8944-5DA3AE82B185}" type="presParOf" srcId="{5DB83A81-ECB2-4E2E-95CF-B7C2C6974FFB}" destId="{7325F430-4304-4FC1-B4FD-52EDC1422276}" srcOrd="9" destOrd="0" presId="urn:microsoft.com/office/officeart/2005/8/layout/radial6"/>
    <dgm:cxn modelId="{C892217F-3AF1-437B-B3A8-30E41C9D6EB8}" type="presParOf" srcId="{5DB83A81-ECB2-4E2E-95CF-B7C2C6974FFB}" destId="{9943D9BF-A467-431E-A297-336D1ABB7AFC}" srcOrd="10" destOrd="0" presId="urn:microsoft.com/office/officeart/2005/8/layout/radial6"/>
    <dgm:cxn modelId="{29E5E78F-5D98-49B5-B6E1-B77179E7367D}" type="presParOf" srcId="{5DB83A81-ECB2-4E2E-95CF-B7C2C6974FFB}" destId="{8097B9B9-53E8-4EC1-BEE3-8101A38A7E90}" srcOrd="11" destOrd="0" presId="urn:microsoft.com/office/officeart/2005/8/layout/radial6"/>
    <dgm:cxn modelId="{22BE88D4-CB28-413C-AD7A-D3ED2164AF88}" type="presParOf" srcId="{5DB83A81-ECB2-4E2E-95CF-B7C2C6974FFB}" destId="{770D9245-BEEF-48EA-99D4-CD156C85111F}" srcOrd="12" destOrd="0" presId="urn:microsoft.com/office/officeart/2005/8/layout/radial6"/>
    <dgm:cxn modelId="{F7CE98AF-8C20-4341-815D-F2455531B092}" type="presParOf" srcId="{5DB83A81-ECB2-4E2E-95CF-B7C2C6974FFB}" destId="{9671863C-323D-4B95-AA69-6D540A15904A}" srcOrd="13" destOrd="0" presId="urn:microsoft.com/office/officeart/2005/8/layout/radial6"/>
    <dgm:cxn modelId="{7B1E3550-9A56-473F-93F7-00E1D32BE191}" type="presParOf" srcId="{5DB83A81-ECB2-4E2E-95CF-B7C2C6974FFB}" destId="{BF0606D4-85F1-4022-824E-7DFD58B314AE}" srcOrd="14" destOrd="0" presId="urn:microsoft.com/office/officeart/2005/8/layout/radial6"/>
    <dgm:cxn modelId="{B884D40D-293A-48A6-B820-B79129BBF3BE}" type="presParOf" srcId="{5DB83A81-ECB2-4E2E-95CF-B7C2C6974FFB}" destId="{CA98BD6A-8768-4F28-81C0-E59B4ACC1756}" srcOrd="15" destOrd="0" presId="urn:microsoft.com/office/officeart/2005/8/layout/radial6"/>
    <dgm:cxn modelId="{01AE6012-5CE9-4E33-B954-FA3B18E5D3D4}" type="presParOf" srcId="{5DB83A81-ECB2-4E2E-95CF-B7C2C6974FFB}" destId="{9F103C52-DAB9-4174-A765-DB9986E1EE8E}" srcOrd="16" destOrd="0" presId="urn:microsoft.com/office/officeart/2005/8/layout/radial6"/>
    <dgm:cxn modelId="{6EB2C926-5F72-4178-932F-D349BE1E8807}" type="presParOf" srcId="{5DB83A81-ECB2-4E2E-95CF-B7C2C6974FFB}" destId="{99959DD4-5651-47AC-8277-2CF41202CB12}" srcOrd="17" destOrd="0" presId="urn:microsoft.com/office/officeart/2005/8/layout/radial6"/>
    <dgm:cxn modelId="{0D1A9E62-F9E4-46BC-ADD7-0A4E7EA07E84}" type="presParOf" srcId="{5DB83A81-ECB2-4E2E-95CF-B7C2C6974FFB}" destId="{215EF02C-2F8D-4CB1-AA46-93E0EB8DFE37}"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215EF02C-2F8D-4CB1-AA46-93E0EB8DFE37}">
      <dsp:nvSpPr>
        <dsp:cNvPr id="0" name=""/>
        <dsp:cNvSpPr/>
      </dsp:nvSpPr>
      <dsp:spPr>
        <a:xfrm>
          <a:off x="2615086" y="664257"/>
          <a:ext cx="4537547" cy="4537547"/>
        </a:xfrm>
        <a:prstGeom prst="blockArc">
          <a:avLst>
            <a:gd name="adj1" fmla="val 12600000"/>
            <a:gd name="adj2" fmla="val 162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98BD6A-8768-4F28-81C0-E59B4ACC1756}">
      <dsp:nvSpPr>
        <dsp:cNvPr id="0" name=""/>
        <dsp:cNvSpPr/>
      </dsp:nvSpPr>
      <dsp:spPr>
        <a:xfrm>
          <a:off x="2615086" y="664257"/>
          <a:ext cx="4537547" cy="4537547"/>
        </a:xfrm>
        <a:prstGeom prst="blockArc">
          <a:avLst>
            <a:gd name="adj1" fmla="val 9000000"/>
            <a:gd name="adj2" fmla="val 126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D9245-BEEF-48EA-99D4-CD156C85111F}">
      <dsp:nvSpPr>
        <dsp:cNvPr id="0" name=""/>
        <dsp:cNvSpPr/>
      </dsp:nvSpPr>
      <dsp:spPr>
        <a:xfrm>
          <a:off x="2615086" y="664257"/>
          <a:ext cx="4537547" cy="4537547"/>
        </a:xfrm>
        <a:prstGeom prst="blockArc">
          <a:avLst>
            <a:gd name="adj1" fmla="val 5400000"/>
            <a:gd name="adj2" fmla="val 90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25F430-4304-4FC1-B4FD-52EDC1422276}">
      <dsp:nvSpPr>
        <dsp:cNvPr id="0" name=""/>
        <dsp:cNvSpPr/>
      </dsp:nvSpPr>
      <dsp:spPr>
        <a:xfrm>
          <a:off x="2615086" y="664257"/>
          <a:ext cx="4537547" cy="4537547"/>
        </a:xfrm>
        <a:prstGeom prst="blockArc">
          <a:avLst>
            <a:gd name="adj1" fmla="val 1800000"/>
            <a:gd name="adj2" fmla="val 54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C6F1B-976F-47F8-9733-255219B66E04}">
      <dsp:nvSpPr>
        <dsp:cNvPr id="0" name=""/>
        <dsp:cNvSpPr/>
      </dsp:nvSpPr>
      <dsp:spPr>
        <a:xfrm>
          <a:off x="2615086" y="664257"/>
          <a:ext cx="4537547" cy="4537547"/>
        </a:xfrm>
        <a:prstGeom prst="blockArc">
          <a:avLst>
            <a:gd name="adj1" fmla="val 19800000"/>
            <a:gd name="adj2" fmla="val 18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7DE7C-5F97-43ED-8D9E-9251E7A8CB66}">
      <dsp:nvSpPr>
        <dsp:cNvPr id="0" name=""/>
        <dsp:cNvSpPr/>
      </dsp:nvSpPr>
      <dsp:spPr>
        <a:xfrm>
          <a:off x="2615086" y="664257"/>
          <a:ext cx="4537547" cy="4537547"/>
        </a:xfrm>
        <a:prstGeom prst="blockArc">
          <a:avLst>
            <a:gd name="adj1" fmla="val 16200000"/>
            <a:gd name="adj2" fmla="val 19800000"/>
            <a:gd name="adj3" fmla="val 4529"/>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232456-DC5E-4A1B-ACFE-CED94A12A287}">
      <dsp:nvSpPr>
        <dsp:cNvPr id="0" name=""/>
        <dsp:cNvSpPr/>
      </dsp:nvSpPr>
      <dsp:spPr>
        <a:xfrm>
          <a:off x="3864401" y="1913573"/>
          <a:ext cx="2038916" cy="20389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
            </a:lnSpc>
            <a:spcBef>
              <a:spcPct val="0%"/>
            </a:spcBef>
            <a:spcAft>
              <a:spcPct val="35%"/>
            </a:spcAft>
            <a:buNone/>
          </a:pPr>
          <a:r>
            <a:rPr lang="en-CA" sz="1600" b="1" kern="1200" dirty="0"/>
            <a:t>Bridging to Resilience</a:t>
          </a:r>
        </a:p>
        <a:p>
          <a:pPr marL="0" lvl="0" indent="0" algn="ctr" defTabSz="711200">
            <a:lnSpc>
              <a:spcPct val="90%"/>
            </a:lnSpc>
            <a:spcBef>
              <a:spcPct val="0%"/>
            </a:spcBef>
            <a:spcAft>
              <a:spcPct val="35%"/>
            </a:spcAft>
            <a:buNone/>
          </a:pPr>
          <a:r>
            <a:rPr lang="en-CA" sz="1600" b="1" kern="1200" dirty="0"/>
            <a:t>FOUNDATION </a:t>
          </a:r>
        </a:p>
      </dsp:txBody>
      <dsp:txXfrm>
        <a:off x="4162993" y="2212165"/>
        <a:ext cx="1441732" cy="1441732"/>
      </dsp:txXfrm>
    </dsp:sp>
    <dsp:sp modelId="{96EF0AA3-53F2-487A-A03F-03548A64F9FC}">
      <dsp:nvSpPr>
        <dsp:cNvPr id="0" name=""/>
        <dsp:cNvSpPr/>
      </dsp:nvSpPr>
      <dsp:spPr>
        <a:xfrm>
          <a:off x="4170239" y="2017"/>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Perspective</a:t>
          </a:r>
        </a:p>
      </dsp:txBody>
      <dsp:txXfrm>
        <a:off x="4379254" y="211032"/>
        <a:ext cx="1009211" cy="1009211"/>
      </dsp:txXfrm>
    </dsp:sp>
    <dsp:sp modelId="{C1926B71-A702-49C8-842E-30E7C6BA382F}">
      <dsp:nvSpPr>
        <dsp:cNvPr id="0" name=""/>
        <dsp:cNvSpPr/>
      </dsp:nvSpPr>
      <dsp:spPr>
        <a:xfrm>
          <a:off x="6090558" y="1110714"/>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Dual Awareness</a:t>
          </a:r>
        </a:p>
      </dsp:txBody>
      <dsp:txXfrm>
        <a:off x="6299573" y="1319729"/>
        <a:ext cx="1009211" cy="1009211"/>
      </dsp:txXfrm>
    </dsp:sp>
    <dsp:sp modelId="{563A7F9E-E675-437A-8E47-E682A5108472}">
      <dsp:nvSpPr>
        <dsp:cNvPr id="0" name=""/>
        <dsp:cNvSpPr/>
      </dsp:nvSpPr>
      <dsp:spPr>
        <a:xfrm>
          <a:off x="6090558" y="3328107"/>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Emotional Regulation</a:t>
          </a:r>
        </a:p>
      </dsp:txBody>
      <dsp:txXfrm>
        <a:off x="6299573" y="3537122"/>
        <a:ext cx="1009211" cy="1009211"/>
      </dsp:txXfrm>
    </dsp:sp>
    <dsp:sp modelId="{9943D9BF-A467-431E-A297-336D1ABB7AFC}">
      <dsp:nvSpPr>
        <dsp:cNvPr id="0" name=""/>
        <dsp:cNvSpPr/>
      </dsp:nvSpPr>
      <dsp:spPr>
        <a:xfrm>
          <a:off x="4170239" y="4436804"/>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Whole Self Versus Parts</a:t>
          </a:r>
        </a:p>
      </dsp:txBody>
      <dsp:txXfrm>
        <a:off x="4379254" y="4645819"/>
        <a:ext cx="1009211" cy="1009211"/>
      </dsp:txXfrm>
    </dsp:sp>
    <dsp:sp modelId="{9671863C-323D-4B95-AA69-6D540A15904A}">
      <dsp:nvSpPr>
        <dsp:cNvPr id="0" name=""/>
        <dsp:cNvSpPr/>
      </dsp:nvSpPr>
      <dsp:spPr>
        <a:xfrm>
          <a:off x="2249920" y="3328107"/>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Resourcing</a:t>
          </a:r>
        </a:p>
      </dsp:txBody>
      <dsp:txXfrm>
        <a:off x="2458935" y="3537122"/>
        <a:ext cx="1009211" cy="1009211"/>
      </dsp:txXfrm>
    </dsp:sp>
    <dsp:sp modelId="{9F103C52-DAB9-4174-A765-DB9986E1EE8E}">
      <dsp:nvSpPr>
        <dsp:cNvPr id="0" name=""/>
        <dsp:cNvSpPr/>
      </dsp:nvSpPr>
      <dsp:spPr>
        <a:xfrm>
          <a:off x="2249920" y="1110714"/>
          <a:ext cx="1427241" cy="1427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
            </a:lnSpc>
            <a:spcBef>
              <a:spcPct val="0%"/>
            </a:spcBef>
            <a:spcAft>
              <a:spcPct val="35%"/>
            </a:spcAft>
            <a:buNone/>
          </a:pPr>
          <a:r>
            <a:rPr lang="en-CA" sz="1400" b="1" kern="1200" dirty="0"/>
            <a:t>Values</a:t>
          </a:r>
        </a:p>
      </dsp:txBody>
      <dsp:txXfrm>
        <a:off x="2458935" y="1319729"/>
        <a:ext cx="1009211" cy="1009211"/>
      </dsp:txXfrm>
    </dsp:sp>
  </dsp:spTree>
</dsp:drawing>
</file>

<file path=ppt/diagrams/layout1.xml><?xml version="1.0" encoding="utf-8"?>
<dgm:layoutDef xmlns:dgm="http://purl.oclc.org/ooxml/drawingml/diagram" xmlns:a="http://purl.oclc.org/ooxml/drawingml/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purl.oclc.org/ooxml/officeDocument/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purl.oclc.org/ooxml/officeDocument/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purl.oclc.org/ooxml/officeDocument/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purl.oclc.org/ooxml/officeDocument/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purl.oclc.org/ooxml/officeDocument/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purl.oclc.org/ooxml/officeDocument/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purl.oclc.org/ooxml/officeDocument/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purl.oclc.org/ooxml/officeDocument/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purl.oclc.org/ooxml/officeDocument/relationships" r:blip="">
                  <dgm:adjLst/>
                </dgm:shape>
                <dgm:presOf/>
                <dgm:constrLst>
                  <dgm:constr type="h" refType="w"/>
                </dgm:constrLst>
                <dgm:ruleLst/>
              </dgm:layoutNode>
              <dgm:layoutNode name="dummyb">
                <dgm:alg type="sp"/>
                <dgm:shape xmlns:r="http://purl.oclc.org/ooxml/officeDocument/relationships" r:blip="">
                  <dgm:adjLst/>
                </dgm:shape>
                <dgm:presOf/>
                <dgm:constrLst>
                  <dgm:constr type="h" refType="w"/>
                </dgm:constrLst>
                <dgm:ruleLst/>
              </dgm:layoutNode>
              <dgm:layoutNode name="dummyc">
                <dgm:alg type="sp"/>
                <dgm:shape xmlns:r="http://purl.oclc.org/ooxml/officeDocument/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purl.oclc.org/ooxml/officeDocument/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December 7,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822895270"/>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December 7,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46709026"/>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December 7,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71131515"/>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December 7,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002459"/>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December 7,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11987240"/>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December 7,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04637045"/>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December 7,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44753304"/>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December 7,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25770206"/>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December 7,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36709574"/>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December 7,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371212073"/>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December 7,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06963041"/>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December 7,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18238136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1.jpe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2" Type="http://purl.oclc.org/ooxml/officeDocument/relationships/image" Target="../media/image11.jpeg"/><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2" Type="http://purl.oclc.org/ooxml/officeDocument/relationships/image" Target="../media/image12.jpeg"/><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2" Type="http://purl.oclc.org/ooxml/officeDocument/relationships/image" Target="../media/image13.png"/><Relationship Id="rId1" Type="http://purl.oclc.org/ooxml/officeDocument/relationships/slideLayout" Target="../slideLayouts/slideLayout2.xml"/></Relationships>
</file>

<file path=ppt/slides/_rels/slide13.xml.rels><?xml version="1.0" encoding="UTF-8" standalone="yes"?>
<Relationships xmlns="http://schemas.openxmlformats.org/package/2006/relationships"><Relationship Id="rId2" Type="http://purl.oclc.org/ooxml/officeDocument/relationships/image" Target="../media/image14.jpeg"/><Relationship Id="rId1" Type="http://purl.oclc.org/ooxml/officeDocument/relationships/slideLayout" Target="../slideLayouts/slideLayout2.xml"/></Relationships>
</file>

<file path=ppt/slides/_rels/slide14.xml.rels><?xml version="1.0" encoding="UTF-8" standalone="yes"?>
<Relationships xmlns="http://schemas.openxmlformats.org/package/2006/relationships"><Relationship Id="rId2" Type="http://purl.oclc.org/ooxml/officeDocument/relationships/image" Target="../media/image15.jpeg"/><Relationship Id="rId1" Type="http://purl.oclc.org/ooxml/officeDocument/relationships/slideLayout" Target="../slideLayouts/slideLayout7.xml"/></Relationships>
</file>

<file path=ppt/slides/_rels/slide1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2" Type="http://purl.oclc.org/ooxml/officeDocument/relationships/image" Target="../media/image16.jpeg"/><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2" Type="http://purl.oclc.org/ooxml/officeDocument/relationships/image" Target="../media/image7.jpeg"/><Relationship Id="rId1" Type="http://purl.oclc.org/ooxml/officeDocument/relationships/slideLayout" Target="../slideLayouts/slideLayout2.xml"/></Relationships>
</file>

<file path=ppt/slides/_rels/slide18.xml.rels><?xml version="1.0" encoding="UTF-8" standalone="yes"?>
<Relationships xmlns="http://schemas.openxmlformats.org/package/2006/relationships"><Relationship Id="rId2" Type="http://purl.oclc.org/ooxml/officeDocument/relationships/image" Target="../media/image17.jpeg"/><Relationship Id="rId1" Type="http://purl.oclc.org/ooxml/officeDocument/relationships/slideLayout" Target="../slideLayouts/slideLayout2.xml"/></Relationships>
</file>

<file path=ppt/slides/_rels/slide19.xml.rels><?xml version="1.0" encoding="UTF-8" standalone="yes"?>
<Relationships xmlns="http://schemas.openxmlformats.org/package/2006/relationships"><Relationship Id="rId2" Type="http://purl.oclc.org/ooxml/officeDocument/relationships/image" Target="../media/image7.jpeg"/><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2" Type="http://purl.oclc.org/ooxml/officeDocument/relationships/image" Target="../media/image2.jpeg"/><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2" Type="http://purl.oclc.org/ooxml/officeDocument/relationships/image" Target="../media/image18.png"/><Relationship Id="rId1" Type="http://purl.oclc.org/ooxml/officeDocument/relationships/slideLayout" Target="../slideLayouts/slideLayout2.xml"/></Relationships>
</file>

<file path=ppt/slides/_rels/slide21.xml.rels><?xml version="1.0" encoding="UTF-8" standalone="yes"?>
<Relationships xmlns="http://schemas.openxmlformats.org/package/2006/relationships"><Relationship Id="rId2" Type="http://purl.oclc.org/ooxml/officeDocument/relationships/image" Target="../media/image19.png"/><Relationship Id="rId1" Type="http://purl.oclc.org/ooxml/officeDocument/relationships/slideLayout" Target="../slideLayouts/slideLayout2.xml"/></Relationships>
</file>

<file path=ppt/slides/_rels/slide22.xml.rels><?xml version="1.0" encoding="UTF-8" standalone="yes"?>
<Relationships xmlns="http://schemas.openxmlformats.org/package/2006/relationships"><Relationship Id="rId2" Type="http://purl.oclc.org/ooxml/officeDocument/relationships/image" Target="../media/image20.png"/><Relationship Id="rId1" Type="http://purl.oclc.org/ooxml/officeDocument/relationships/slideLayout" Target="../slideLayouts/slideLayout2.xml"/></Relationships>
</file>

<file path=ppt/slides/_rels/slide23.xml.rels><?xml version="1.0" encoding="UTF-8" standalone="yes"?>
<Relationships xmlns="http://schemas.openxmlformats.org/package/2006/relationships"><Relationship Id="rId2" Type="http://purl.oclc.org/ooxml/officeDocument/relationships/image" Target="../media/image21.jpeg"/><Relationship Id="rId1" Type="http://purl.oclc.org/ooxml/officeDocument/relationships/slideLayout" Target="../slideLayouts/slideLayout2.xml"/></Relationships>
</file>

<file path=ppt/slides/_rels/slide24.xml.rels><?xml version="1.0" encoding="UTF-8" standalone="yes"?>
<Relationships xmlns="http://schemas.openxmlformats.org/package/2006/relationships"><Relationship Id="rId2" Type="http://purl.oclc.org/ooxml/officeDocument/relationships/image" Target="../media/image22.jpeg"/><Relationship Id="rId1" Type="http://purl.oclc.org/ooxml/officeDocument/relationships/slideLayout" Target="../slideLayouts/slideLayout2.xml"/></Relationships>
</file>

<file path=ppt/slides/_rels/slide25.xml.rels><?xml version="1.0" encoding="UTF-8" standalone="yes"?>
<Relationships xmlns="http://schemas.openxmlformats.org/package/2006/relationships"><Relationship Id="rId2" Type="http://purl.oclc.org/ooxml/officeDocument/relationships/image" Target="../media/image23.jpeg"/><Relationship Id="rId1" Type="http://purl.oclc.org/ooxml/officeDocument/relationships/slideLayout" Target="../slideLayouts/slideLayout2.xml"/></Relationships>
</file>

<file path=ppt/slides/_rels/slide26.xml.rels><?xml version="1.0" encoding="UTF-8" standalone="yes"?>
<Relationships xmlns="http://schemas.openxmlformats.org/package/2006/relationships"><Relationship Id="rId2" Type="http://purl.oclc.org/ooxml/officeDocument/relationships/image" Target="../media/image24.jpeg"/><Relationship Id="rId1" Type="http://purl.oclc.org/ooxml/officeDocument/relationships/slideLayout" Target="../slideLayouts/slideLayout2.xml"/></Relationships>
</file>

<file path=ppt/slides/_rels/slide27.xml.rels><?xml version="1.0" encoding="UTF-8" standalone="yes"?>
<Relationships xmlns="http://schemas.openxmlformats.org/package/2006/relationships"><Relationship Id="rId2" Type="http://purl.oclc.org/ooxml/officeDocument/relationships/image" Target="../media/image25.jpeg"/><Relationship Id="rId1" Type="http://purl.oclc.org/ooxml/officeDocument/relationships/slideLayout" Target="../slideLayouts/slideLayout2.xml"/></Relationships>
</file>

<file path=ppt/slides/_rels/slide28.xml.rels><?xml version="1.0" encoding="UTF-8" standalone="yes"?>
<Relationships xmlns="http://schemas.openxmlformats.org/package/2006/relationships"><Relationship Id="rId2" Type="http://purl.oclc.org/ooxml/officeDocument/relationships/image" Target="../media/image26.png"/><Relationship Id="rId1" Type="http://purl.oclc.org/ooxml/officeDocument/relationships/slideLayout" Target="../slideLayouts/slideLayout2.xml"/></Relationships>
</file>

<file path=ppt/slides/_rels/slide29.xml.rels><?xml version="1.0" encoding="UTF-8" standalone="yes"?>
<Relationships xmlns="http://schemas.openxmlformats.org/package/2006/relationships"><Relationship Id="rId2" Type="http://purl.oclc.org/ooxml/officeDocument/relationships/image" Target="../media/image7.jpeg"/><Relationship Id="rId1" Type="http://purl.oclc.org/ooxml/officeDocument/relationships/slideLayout" Target="../slideLayouts/slideLayout2.xml"/></Relationships>
</file>

<file path=ppt/slides/_rels/slide3.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30.xml.rels><?xml version="1.0" encoding="UTF-8" standalone="yes"?>
<Relationships xmlns="http://schemas.openxmlformats.org/package/2006/relationships"><Relationship Id="rId2" Type="http://purl.oclc.org/ooxml/officeDocument/relationships/image" Target="../media/image27.jpeg"/><Relationship Id="rId1" Type="http://purl.oclc.org/ooxml/officeDocument/relationships/slideLayout" Target="../slideLayouts/slideLayout7.xml"/></Relationships>
</file>

<file path=ppt/slides/_rels/slide31.xml.rels><?xml version="1.0" encoding="UTF-8" standalone="yes"?>
<Relationships xmlns="http://schemas.openxmlformats.org/package/2006/relationships"><Relationship Id="rId2" Type="http://purl.oclc.org/ooxml/officeDocument/relationships/image" Target="../media/image28.png"/><Relationship Id="rId1" Type="http://purl.oclc.org/ooxml/officeDocument/relationships/slideLayout" Target="../slideLayouts/slideLayout2.xml"/></Relationships>
</file>

<file path=ppt/slides/_rels/slide32.xml.rels><?xml version="1.0" encoding="UTF-8" standalone="yes"?>
<Relationships xmlns="http://schemas.openxmlformats.org/package/2006/relationships"><Relationship Id="rId2" Type="http://purl.oclc.org/ooxml/officeDocument/relationships/image" Target="../media/image29.png"/><Relationship Id="rId1" Type="http://purl.oclc.org/ooxml/officeDocument/relationships/slideLayout" Target="../slideLayouts/slideLayout7.xml"/></Relationships>
</file>

<file path=ppt/slides/_rels/slide33.xml.rels><?xml version="1.0" encoding="UTF-8" standalone="yes"?>
<Relationships xmlns="http://schemas.openxmlformats.org/package/2006/relationships"><Relationship Id="rId2" Type="http://purl.oclc.org/ooxml/officeDocument/relationships/image" Target="../media/image30.jpeg"/><Relationship Id="rId1" Type="http://purl.oclc.org/ooxml/officeDocument/relationships/slideLayout" Target="../slideLayouts/slideLayout7.xml"/></Relationships>
</file>

<file path=ppt/slides/_rels/slide34.xml.rels><?xml version="1.0" encoding="UTF-8" standalone="yes"?>
<Relationships xmlns="http://schemas.openxmlformats.org/package/2006/relationships"><Relationship Id="rId2" Type="http://purl.oclc.org/ooxml/officeDocument/relationships/image" Target="../media/image31.jpeg"/><Relationship Id="rId1" Type="http://purl.oclc.org/ooxml/officeDocument/relationships/slideLayout" Target="../slideLayouts/slideLayout2.xml"/></Relationships>
</file>

<file path=ppt/slides/_rels/slide35.xml.rels><?xml version="1.0" encoding="UTF-8" standalone="yes"?>
<Relationships xmlns="http://schemas.openxmlformats.org/package/2006/relationships"><Relationship Id="rId2" Type="http://purl.oclc.org/ooxml/officeDocument/relationships/image" Target="../media/image32.jpeg"/><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2" Type="http://purl.oclc.org/ooxml/officeDocument/relationships/image" Target="../media/image4.jpeg"/><Relationship Id="rId1" Type="http://purl.oclc.org/ooxml/officeDocument/relationships/slideLayout" Target="../slideLayouts/slideLayout2.xml"/></Relationships>
</file>

<file path=ppt/slides/_rels/slide5.xml.rels><?xml version="1.0" encoding="UTF-8" standalone="yes"?>
<Relationships xmlns="http://schemas.openxmlformats.org/package/2006/relationships"><Relationship Id="rId3" Type="http://purl.oclc.org/ooxml/officeDocument/relationships/diagramLayout" Target="../diagrams/layout1.xml"/><Relationship Id="rId7" Type="http://purl.oclc.org/ooxml/officeDocument/relationships/image" Target="../media/image5.jpeg"/><Relationship Id="rId2" Type="http://purl.oclc.org/ooxml/officeDocument/relationships/diagramData" Target="../diagrams/data1.xml"/><Relationship Id="rId1" Type="http://purl.oclc.org/ooxml/officeDocument/relationships/slideLayout" Target="../slideLayouts/slideLayout7.xml"/><Relationship Id="rId6" Type="http://schemas.microsoft.com/office/2007/relationships/diagramDrawing" Target="../diagrams/drawing1.xml"/><Relationship Id="rId5" Type="http://purl.oclc.org/ooxml/officeDocument/relationships/diagramColors" Target="../diagrams/colors1.xml"/><Relationship Id="rId4" Type="http://purl.oclc.org/ooxml/officeDocument/relationships/diagramQuickStyle" Target="../diagrams/quickStyle1.xml"/></Relationships>
</file>

<file path=ppt/slides/_rels/slide6.xml.rels><?xml version="1.0" encoding="UTF-8" standalone="yes"?>
<Relationships xmlns="http://schemas.openxmlformats.org/package/2006/relationships"><Relationship Id="rId2" Type="http://purl.oclc.org/ooxml/officeDocument/relationships/image" Target="../media/image6.jpeg"/><Relationship Id="rId1" Type="http://purl.oclc.org/ooxml/officeDocument/relationships/slideLayout" Target="../slideLayouts/slideLayout7.xml"/></Relationships>
</file>

<file path=ppt/slides/_rels/slide7.xml.rels><?xml version="1.0" encoding="UTF-8" standalone="yes"?>
<Relationships xmlns="http://schemas.openxmlformats.org/package/2006/relationships"><Relationship Id="rId2" Type="http://purl.oclc.org/ooxml/officeDocument/relationships/image" Target="../media/image7.jpeg"/><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2" Type="http://purl.oclc.org/ooxml/officeDocument/relationships/image" Target="../media/image8.jpeg"/><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3" Type="http://purl.oclc.org/ooxml/officeDocument/relationships/image" Target="../media/image10.jpeg"/><Relationship Id="rId2" Type="http://purl.oclc.org/ooxml/officeDocument/relationships/image" Target="../media/image9.jpeg"/><Relationship Id="rId1" Type="http://purl.oclc.org/ooxml/officeDocument/relationships/slideLayout" Target="../slideLayouts/slideLayout4.xml"/></Relationships>
</file>

<file path=ppt/slides/slide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5CBDE0-028E-47FE-9ECD-6DD1E1189C4F}"/>
              </a:ext>
            </a:extLst>
          </p:cNvPr>
          <p:cNvPicPr>
            <a:picLocks noChangeAspect="1"/>
          </p:cNvPicPr>
          <p:nvPr/>
        </p:nvPicPr>
        <p:blipFill rotWithShape="1">
          <a:blip r:embed="rId2"/>
          <a:srcRect t="9.091%" r="9.0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
                <a:schemeClr val="tx1">
                  <a:alpha val="30%"/>
                </a:schemeClr>
              </a:gs>
              <a:gs pos="33%">
                <a:schemeClr val="tx1">
                  <a:alpha val="20%"/>
                </a:schemeClr>
              </a:gs>
              <a:gs pos="0%">
                <a:schemeClr val="tx1">
                  <a:alpha val="0%"/>
                </a:schemeClr>
              </a:gs>
              <a:gs pos="100%">
                <a:schemeClr val="tx1">
                  <a:alpha val="30%"/>
                </a:schemeClr>
              </a:gs>
            </a:gsLst>
            <a:lin ang="10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90CF9A-7B5A-4155-ADDE-C9FAEEC3622F}"/>
              </a:ext>
            </a:extLst>
          </p:cNvPr>
          <p:cNvSpPr>
            <a:spLocks noGrp="1"/>
          </p:cNvSpPr>
          <p:nvPr>
            <p:ph type="ctrTitle"/>
          </p:nvPr>
        </p:nvSpPr>
        <p:spPr>
          <a:xfrm>
            <a:off x="3456879" y="126161"/>
            <a:ext cx="8602467" cy="865935"/>
          </a:xfrm>
        </p:spPr>
        <p:txBody>
          <a:bodyPr anchor="b">
            <a:normAutofit/>
          </a:bodyPr>
          <a:lstStyle/>
          <a:p>
            <a:pPr algn="l"/>
            <a:r>
              <a:rPr lang="en-CA" dirty="0">
                <a:solidFill>
                  <a:schemeClr val="bg1"/>
                </a:solidFill>
              </a:rPr>
              <a:t>bridging to resilience</a:t>
            </a:r>
          </a:p>
        </p:txBody>
      </p:sp>
      <p:sp>
        <p:nvSpPr>
          <p:cNvPr id="3" name="Subtitle 2">
            <a:extLst>
              <a:ext uri="{FF2B5EF4-FFF2-40B4-BE49-F238E27FC236}">
                <a16:creationId xmlns:a16="http://schemas.microsoft.com/office/drawing/2014/main" id="{B4D59DC7-EB1E-4EE0-AECA-A1F4C69AB589}"/>
              </a:ext>
            </a:extLst>
          </p:cNvPr>
          <p:cNvSpPr>
            <a:spLocks noGrp="1"/>
          </p:cNvSpPr>
          <p:nvPr>
            <p:ph type="subTitle" idx="1"/>
          </p:nvPr>
        </p:nvSpPr>
        <p:spPr>
          <a:xfrm>
            <a:off x="6212109" y="1041062"/>
            <a:ext cx="5847237" cy="1136468"/>
          </a:xfrm>
        </p:spPr>
        <p:txBody>
          <a:bodyPr>
            <a:normAutofit/>
          </a:bodyPr>
          <a:lstStyle/>
          <a:p>
            <a:pPr algn="l"/>
            <a:r>
              <a:rPr lang="en-CA" dirty="0">
                <a:solidFill>
                  <a:srgbClr val="C00000"/>
                </a:solidFill>
              </a:rPr>
              <a:t>Mental wellness for charity Leaders During Covid-19</a:t>
            </a:r>
          </a:p>
          <a:p>
            <a:pPr algn="l"/>
            <a:endParaRPr lang="en-CA" dirty="0">
              <a:solidFill>
                <a:schemeClr val="bg1"/>
              </a:solidFill>
            </a:endParaRP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531C5D-8104-455E-B082-A05BB6E912E9}"/>
              </a:ext>
            </a:extLst>
          </p:cNvPr>
          <p:cNvSpPr txBox="1"/>
          <p:nvPr/>
        </p:nvSpPr>
        <p:spPr>
          <a:xfrm>
            <a:off x="6261642" y="3754835"/>
            <a:ext cx="5748169" cy="1446550"/>
          </a:xfrm>
          <a:prstGeom prst="rect">
            <a:avLst/>
          </a:prstGeom>
          <a:noFill/>
        </p:spPr>
        <p:txBody>
          <a:bodyPr wrap="square" rtlCol="0">
            <a:spAutoFit/>
          </a:bodyPr>
          <a:lstStyle/>
          <a:p>
            <a:endParaRPr lang="en-CA" sz="2000" dirty="0">
              <a:solidFill>
                <a:srgbClr val="C00000"/>
              </a:solidFill>
            </a:endParaRPr>
          </a:p>
          <a:p>
            <a:r>
              <a:rPr lang="en-CA" sz="4800" b="1" i="1" dirty="0">
                <a:solidFill>
                  <a:srgbClr val="C00000"/>
                </a:solidFill>
                <a:latin typeface="Bradley Hand ITC" panose="03070402050302030203" pitchFamily="66" charset="0"/>
              </a:rPr>
              <a:t>You’re </a:t>
            </a:r>
            <a:r>
              <a:rPr lang="en-CA" sz="4800" b="1" i="1" dirty="0" err="1">
                <a:solidFill>
                  <a:srgbClr val="C00000"/>
                </a:solidFill>
                <a:latin typeface="Bradley Hand ITC" panose="03070402050302030203" pitchFamily="66" charset="0"/>
              </a:rPr>
              <a:t>doin</a:t>
            </a:r>
            <a:r>
              <a:rPr lang="en-CA" sz="4800" b="1" i="1" dirty="0">
                <a:solidFill>
                  <a:srgbClr val="C00000"/>
                </a:solidFill>
                <a:latin typeface="Bradley Hand ITC" panose="03070402050302030203" pitchFamily="66" charset="0"/>
              </a:rPr>
              <a:t>’ it!</a:t>
            </a:r>
            <a:endParaRPr lang="en-CA" sz="2000" dirty="0">
              <a:solidFill>
                <a:srgbClr val="C00000"/>
              </a:solidFill>
            </a:endParaRPr>
          </a:p>
          <a:p>
            <a:endParaRPr lang="en-CA" sz="2000" dirty="0">
              <a:solidFill>
                <a:srgbClr val="C00000"/>
              </a:solidFill>
            </a:endParaRPr>
          </a:p>
        </p:txBody>
      </p:sp>
      <p:sp>
        <p:nvSpPr>
          <p:cNvPr id="29" name="TextBox 28">
            <a:extLst>
              <a:ext uri="{FF2B5EF4-FFF2-40B4-BE49-F238E27FC236}">
                <a16:creationId xmlns:a16="http://schemas.microsoft.com/office/drawing/2014/main" id="{C7EE4355-BD2F-4B78-A089-26EF41380E64}"/>
              </a:ext>
            </a:extLst>
          </p:cNvPr>
          <p:cNvSpPr txBox="1"/>
          <p:nvPr/>
        </p:nvSpPr>
        <p:spPr>
          <a:xfrm>
            <a:off x="7670202" y="2157135"/>
            <a:ext cx="4455471" cy="1323439"/>
          </a:xfrm>
          <a:prstGeom prst="rect">
            <a:avLst/>
          </a:prstGeom>
          <a:noFill/>
        </p:spPr>
        <p:txBody>
          <a:bodyPr wrap="square" rtlCol="0">
            <a:spAutoFit/>
          </a:bodyPr>
          <a:lstStyle/>
          <a:p>
            <a:r>
              <a:rPr lang="en-CA" sz="2000" b="1" cap="small" dirty="0">
                <a:solidFill>
                  <a:schemeClr val="tx2"/>
                </a:solidFill>
              </a:rPr>
              <a:t>SESSION #3</a:t>
            </a:r>
          </a:p>
          <a:p>
            <a:r>
              <a:rPr lang="en-CA" sz="2000" b="1" cap="small" dirty="0">
                <a:solidFill>
                  <a:schemeClr val="tx2"/>
                </a:solidFill>
              </a:rPr>
              <a:t>Tuesday, December 8</a:t>
            </a:r>
            <a:r>
              <a:rPr lang="en-CA" sz="2000" b="1" cap="small" baseline="30%" dirty="0">
                <a:solidFill>
                  <a:schemeClr val="tx2"/>
                </a:solidFill>
              </a:rPr>
              <a:t>th</a:t>
            </a:r>
            <a:r>
              <a:rPr lang="en-CA" sz="2000" b="1" cap="small" dirty="0">
                <a:solidFill>
                  <a:schemeClr val="tx2"/>
                </a:solidFill>
              </a:rPr>
              <a:t>, 2020</a:t>
            </a:r>
          </a:p>
          <a:p>
            <a:r>
              <a:rPr lang="en-CA" sz="2000" b="1" cap="small" dirty="0">
                <a:solidFill>
                  <a:schemeClr val="tx2"/>
                </a:solidFill>
              </a:rPr>
              <a:t>10:00 am - Noon</a:t>
            </a:r>
          </a:p>
          <a:p>
            <a:endParaRPr lang="en-CA" sz="2000" dirty="0"/>
          </a:p>
        </p:txBody>
      </p:sp>
    </p:spTree>
    <p:extLst>
      <p:ext uri="{BB962C8B-B14F-4D97-AF65-F5344CB8AC3E}">
        <p14:creationId xmlns:p14="http://schemas.microsoft.com/office/powerpoint/2010/main" val="1882034954"/>
      </p:ext>
    </p:extLst>
  </p:cSld>
  <p:clrMapOvr>
    <a:masterClrMapping/>
  </p:clrMapOvr>
</p:sld>
</file>

<file path=ppt/slides/slide1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38">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CB9AD5E-7FC5-4BC5-87D0-8B6E3DAB231E}"/>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a:solidFill>
                  <a:schemeClr val="bg1"/>
                </a:solidFill>
              </a:rPr>
              <a:t>What parts came through?</a:t>
            </a:r>
          </a:p>
        </p:txBody>
      </p:sp>
      <p:pic>
        <p:nvPicPr>
          <p:cNvPr id="3074" name="Picture 2" descr="What is Internal Family Systems {IFS} in Long Island, New York ...">
            <a:extLst>
              <a:ext uri="{FF2B5EF4-FFF2-40B4-BE49-F238E27FC236}">
                <a16:creationId xmlns:a16="http://schemas.microsoft.com/office/drawing/2014/main" id="{B333632F-A65F-46A9-B7AA-F07F46896D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55642" y="478712"/>
            <a:ext cx="8135593" cy="613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204278"/>
      </p:ext>
    </p:extLst>
  </p:cSld>
  <p:clrMapOvr>
    <a:masterClrMapping/>
  </p:clrMapOvr>
</p:sld>
</file>

<file path=ppt/slides/slide1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CB9AD5E-7FC5-4BC5-87D0-8B6E3DAB231E}"/>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dirty="0">
                <a:solidFill>
                  <a:schemeClr val="bg1"/>
                </a:solidFill>
              </a:rPr>
              <a:t>What the parts want to be …</a:t>
            </a:r>
          </a:p>
        </p:txBody>
      </p:sp>
      <p:pic>
        <p:nvPicPr>
          <p:cNvPr id="2050" name="Picture 2" descr="Ifs (internal family systems) - unburdened (basically, when parts ...">
            <a:extLst>
              <a:ext uri="{FF2B5EF4-FFF2-40B4-BE49-F238E27FC236}">
                <a16:creationId xmlns:a16="http://schemas.microsoft.com/office/drawing/2014/main" id="{651B60CE-CD9B-4D7D-95F0-D0C25B7BD3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57044" y="-1"/>
            <a:ext cx="6004998" cy="685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572068"/>
      </p:ext>
    </p:extLst>
  </p:cSld>
  <p:clrMapOvr>
    <a:masterClrMapping/>
  </p:clrMapOvr>
</p:sld>
</file>

<file path=ppt/slides/slide1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6EDD3D6F-E778-4ED9-8102-7B8FDF632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1"/>
            <a:ext cx="6096002" cy="6858000"/>
          </a:xfrm>
          <a:prstGeom prst="rect">
            <a:avLst/>
          </a:prstGeom>
          <a:gradFill>
            <a:gsLst>
              <a:gs pos="8%">
                <a:schemeClr val="accent6"/>
              </a:gs>
              <a:gs pos="100%">
                <a:schemeClr val="accent5">
                  <a:alpha val="90%"/>
                </a:schemeClr>
              </a:gs>
            </a:gsLst>
            <a:lin ang="2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E98B597-0F5F-4D04-B4A1-6DD8720CB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
            <a:ext cx="6096000" cy="6858002"/>
          </a:xfrm>
          <a:prstGeom prst="rect">
            <a:avLst/>
          </a:prstGeom>
          <a:gradFill>
            <a:gsLst>
              <a:gs pos="31%">
                <a:schemeClr val="accent5">
                  <a:lumMod val="60%"/>
                  <a:lumOff val="40%"/>
                  <a:alpha val="0%"/>
                </a:schemeClr>
              </a:gs>
              <a:gs pos="99%">
                <a:schemeClr val="accent2">
                  <a:lumMod val="75%"/>
                  <a:alpha val="75%"/>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401" y="609599"/>
            <a:ext cx="6858003" cy="5638801"/>
          </a:xfrm>
          <a:prstGeom prst="rect">
            <a:avLst/>
          </a:prstGeom>
          <a:gradFill>
            <a:gsLst>
              <a:gs pos="0%">
                <a:schemeClr val="accent6">
                  <a:alpha val="0%"/>
                </a:schemeClr>
              </a:gs>
              <a:gs pos="72%">
                <a:schemeClr val="accent2">
                  <a:alpha val="46%"/>
                </a:schemeClr>
              </a:gs>
            </a:gsLst>
            <a:lin ang="8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2490715"/>
            <a:ext cx="6096003" cy="4367283"/>
          </a:xfrm>
          <a:prstGeom prst="rect">
            <a:avLst/>
          </a:prstGeom>
          <a:gradFill>
            <a:gsLst>
              <a:gs pos="0%">
                <a:schemeClr val="accent6">
                  <a:alpha val="0%"/>
                </a:schemeClr>
              </a:gs>
              <a:gs pos="72%">
                <a:schemeClr val="accent5">
                  <a:alpha val="19%"/>
                </a:schemeClr>
              </a:gs>
            </a:gsLst>
            <a:lin ang="8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
                <a:schemeClr val="accent6">
                  <a:alpha val="3%"/>
                </a:schemeClr>
              </a:gs>
              <a:gs pos="100%">
                <a:schemeClr val="accent6">
                  <a:lumMod val="40%"/>
                  <a:lumOff val="60%"/>
                  <a:alpha val="15%"/>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2B0B46-52ED-4633-8E76-4FDDB1953CBB}"/>
              </a:ext>
            </a:extLst>
          </p:cNvPr>
          <p:cNvSpPr>
            <a:spLocks noGrp="1"/>
          </p:cNvSpPr>
          <p:nvPr>
            <p:ph type="title"/>
          </p:nvPr>
        </p:nvSpPr>
        <p:spPr>
          <a:xfrm>
            <a:off x="906928" y="1975387"/>
            <a:ext cx="4739343" cy="3254790"/>
          </a:xfrm>
        </p:spPr>
        <p:txBody>
          <a:bodyPr vert="horz" lIns="0" tIns="0" rIns="0" bIns="0" rtlCol="0" anchor="t">
            <a:normAutofit/>
          </a:bodyPr>
          <a:lstStyle/>
          <a:p>
            <a:pPr algn="r"/>
            <a:r>
              <a:rPr lang="en-US" spc="750" dirty="0">
                <a:solidFill>
                  <a:schemeClr val="bg1"/>
                </a:solidFill>
              </a:rPr>
              <a:t>How </a:t>
            </a:r>
            <a:br>
              <a:rPr lang="en-US" spc="750" dirty="0">
                <a:solidFill>
                  <a:schemeClr val="bg1"/>
                </a:solidFill>
              </a:rPr>
            </a:br>
            <a:r>
              <a:rPr lang="en-US" spc="750" dirty="0">
                <a:solidFill>
                  <a:schemeClr val="bg1"/>
                </a:solidFill>
              </a:rPr>
              <a:t>do you </a:t>
            </a:r>
            <a:br>
              <a:rPr lang="en-US" spc="750" dirty="0">
                <a:solidFill>
                  <a:schemeClr val="bg1"/>
                </a:solidFill>
              </a:rPr>
            </a:br>
            <a:r>
              <a:rPr lang="en-US" spc="750" dirty="0">
                <a:solidFill>
                  <a:schemeClr val="bg1"/>
                </a:solidFill>
              </a:rPr>
              <a:t>feel </a:t>
            </a:r>
            <a:br>
              <a:rPr lang="en-US" spc="750" dirty="0">
                <a:solidFill>
                  <a:schemeClr val="bg1"/>
                </a:solidFill>
              </a:rPr>
            </a:br>
            <a:r>
              <a:rPr lang="en-US" spc="750" dirty="0">
                <a:solidFill>
                  <a:schemeClr val="bg1"/>
                </a:solidFill>
                <a:highlight>
                  <a:srgbClr val="00FF00"/>
                </a:highlight>
              </a:rPr>
              <a:t>towards</a:t>
            </a:r>
            <a:r>
              <a:rPr lang="en-US" spc="750" dirty="0">
                <a:solidFill>
                  <a:schemeClr val="bg1"/>
                </a:solidFill>
              </a:rPr>
              <a:t> …</a:t>
            </a:r>
          </a:p>
        </p:txBody>
      </p:sp>
      <p:pic>
        <p:nvPicPr>
          <p:cNvPr id="5122" name="Picture 2" descr="i] feel this gravitational pull towards you, like the universe ...">
            <a:extLst>
              <a:ext uri="{FF2B5EF4-FFF2-40B4-BE49-F238E27FC236}">
                <a16:creationId xmlns:a16="http://schemas.microsoft.com/office/drawing/2014/main" id="{DC4983EF-180B-443D-9A9D-6B95F3EF68D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0.552%" r="12.269%"/>
          <a:stretch/>
        </p:blipFill>
        <p:spPr bwMode="auto">
          <a:xfrm>
            <a:off x="6553199" y="457200"/>
            <a:ext cx="518160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760159"/>
      </p:ext>
    </p:extLst>
  </p:cSld>
  <p:clrMapOvr>
    <a:masterClrMapping/>
  </p:clrMapOvr>
</p:sld>
</file>

<file path=ppt/slides/slide1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8205" name="Rectangle 13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Rectangle 13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7" name="Rectangle 138">
            <a:extLst>
              <a:ext uri="{FF2B5EF4-FFF2-40B4-BE49-F238E27FC236}">
                <a16:creationId xmlns:a16="http://schemas.microsoft.com/office/drawing/2014/main" id="{BCFF1867-CA5E-416C-80CB-68BE95CE2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3A391-BA11-4A7D-B761-A9598DF5647D}"/>
              </a:ext>
            </a:extLst>
          </p:cNvPr>
          <p:cNvSpPr>
            <a:spLocks noGrp="1"/>
          </p:cNvSpPr>
          <p:nvPr>
            <p:ph type="title"/>
          </p:nvPr>
        </p:nvSpPr>
        <p:spPr>
          <a:xfrm>
            <a:off x="1371600" y="1028701"/>
            <a:ext cx="4372550" cy="2518436"/>
          </a:xfrm>
        </p:spPr>
        <p:txBody>
          <a:bodyPr vert="horz" lIns="0" tIns="0" rIns="0" bIns="0" rtlCol="0" anchor="b">
            <a:normAutofit/>
          </a:bodyPr>
          <a:lstStyle/>
          <a:p>
            <a:r>
              <a:rPr lang="en-US" sz="4000" spc="750" dirty="0"/>
              <a:t>Getting to know “a part”…</a:t>
            </a:r>
          </a:p>
        </p:txBody>
      </p:sp>
      <p:sp>
        <p:nvSpPr>
          <p:cNvPr id="8208" name="Rectangle 140">
            <a:extLst>
              <a:ext uri="{FF2B5EF4-FFF2-40B4-BE49-F238E27FC236}">
                <a16:creationId xmlns:a16="http://schemas.microsoft.com/office/drawing/2014/main" id="{5EA2F639-83D8-42FB-805A-0AFD485B9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4022220"/>
            <a:ext cx="12192002" cy="2838735"/>
          </a:xfrm>
          <a:prstGeom prst="rect">
            <a:avLst/>
          </a:prstGeom>
          <a:gradFill>
            <a:gsLst>
              <a:gs pos="8%">
                <a:schemeClr val="accent6"/>
              </a:gs>
              <a:gs pos="100%">
                <a:schemeClr val="accent5">
                  <a:alpha val="90%"/>
                </a:schemeClr>
              </a:gs>
            </a:gsLst>
            <a:lin ang="4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Rectangle 142">
            <a:extLst>
              <a:ext uri="{FF2B5EF4-FFF2-40B4-BE49-F238E27FC236}">
                <a16:creationId xmlns:a16="http://schemas.microsoft.com/office/drawing/2014/main" id="{D8DB4E8D-D68B-4463-A009-8FAB6A115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022219"/>
            <a:ext cx="8153400" cy="2838736"/>
          </a:xfrm>
          <a:prstGeom prst="rect">
            <a:avLst/>
          </a:prstGeom>
          <a:gradFill>
            <a:gsLst>
              <a:gs pos="0%">
                <a:schemeClr val="accent5">
                  <a:lumMod val="60%"/>
                  <a:lumOff val="40%"/>
                  <a:alpha val="0%"/>
                </a:schemeClr>
              </a:gs>
              <a:gs pos="99%">
                <a:schemeClr val="accent2">
                  <a:alpha val="94%"/>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0" name="Rectangle 144">
            <a:extLst>
              <a:ext uri="{FF2B5EF4-FFF2-40B4-BE49-F238E27FC236}">
                <a16:creationId xmlns:a16="http://schemas.microsoft.com/office/drawing/2014/main" id="{5C519481-97EE-45EB-B83B-AE5C46F3D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16759"/>
            <a:ext cx="8441142" cy="2389939"/>
          </a:xfrm>
          <a:prstGeom prst="rect">
            <a:avLst/>
          </a:prstGeom>
          <a:gradFill>
            <a:gsLst>
              <a:gs pos="0%">
                <a:schemeClr val="accent6">
                  <a:alpha val="43%"/>
                </a:schemeClr>
              </a:gs>
              <a:gs pos="72%">
                <a:schemeClr val="accent5">
                  <a:alpha val="0%"/>
                </a:schemeClr>
              </a:gs>
            </a:gsLst>
            <a:lin ang="18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Healing the Inner Child – The Path to My Heart">
            <a:extLst>
              <a:ext uri="{FF2B5EF4-FFF2-40B4-BE49-F238E27FC236}">
                <a16:creationId xmlns:a16="http://schemas.microsoft.com/office/drawing/2014/main" id="{2BFF3257-5E20-4EA0-BAAD-4B9988D164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8400" y="1028700"/>
            <a:ext cx="4903081" cy="301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45B93A-2DB1-4716-AF9F-DFA38AF5469C}"/>
              </a:ext>
            </a:extLst>
          </p:cNvPr>
          <p:cNvSpPr txBox="1"/>
          <p:nvPr/>
        </p:nvSpPr>
        <p:spPr>
          <a:xfrm>
            <a:off x="2165684" y="5041232"/>
            <a:ext cx="7363327" cy="1015663"/>
          </a:xfrm>
          <a:prstGeom prst="rect">
            <a:avLst/>
          </a:prstGeom>
          <a:noFill/>
        </p:spPr>
        <p:txBody>
          <a:bodyPr wrap="square" rtlCol="0">
            <a:spAutoFit/>
          </a:bodyPr>
          <a:lstStyle/>
          <a:p>
            <a:pPr algn="ctr"/>
            <a:r>
              <a:rPr lang="en-CA" sz="6000" b="1" dirty="0">
                <a:solidFill>
                  <a:srgbClr val="0070C0"/>
                </a:solidFill>
                <a:latin typeface="Bradley Hand ITC" panose="03070402050302030203" pitchFamily="66" charset="0"/>
              </a:rPr>
              <a:t>Follow the Feeling …</a:t>
            </a:r>
          </a:p>
        </p:txBody>
      </p:sp>
    </p:spTree>
    <p:extLst>
      <p:ext uri="{BB962C8B-B14F-4D97-AF65-F5344CB8AC3E}">
        <p14:creationId xmlns:p14="http://schemas.microsoft.com/office/powerpoint/2010/main" val="2785542744"/>
      </p:ext>
    </p:extLst>
  </p:cSld>
  <p:clrMapOvr>
    <a:masterClrMapping/>
  </p:clrMapOvr>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0242" name="Picture 2" descr="Feelings Wheel">
            <a:extLst>
              <a:ext uri="{FF2B5EF4-FFF2-40B4-BE49-F238E27FC236}">
                <a16:creationId xmlns:a16="http://schemas.microsoft.com/office/drawing/2014/main" id="{580A9E12-8417-4470-AF24-B13AA144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167" y="0"/>
            <a:ext cx="7230979" cy="62925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420F9D-4363-4D59-BF6A-D4BD94A88301}"/>
              </a:ext>
            </a:extLst>
          </p:cNvPr>
          <p:cNvSpPr txBox="1"/>
          <p:nvPr/>
        </p:nvSpPr>
        <p:spPr>
          <a:xfrm>
            <a:off x="445168" y="1992096"/>
            <a:ext cx="3092116" cy="2308324"/>
          </a:xfrm>
          <a:prstGeom prst="rect">
            <a:avLst/>
          </a:prstGeom>
          <a:noFill/>
        </p:spPr>
        <p:txBody>
          <a:bodyPr wrap="square" rtlCol="0">
            <a:spAutoFit/>
          </a:bodyPr>
          <a:lstStyle/>
          <a:p>
            <a:r>
              <a:rPr lang="en-CA" sz="4800" dirty="0">
                <a:solidFill>
                  <a:srgbClr val="0070C0"/>
                </a:solidFill>
              </a:rPr>
              <a:t>The Emotions Wheel</a:t>
            </a:r>
          </a:p>
        </p:txBody>
      </p:sp>
    </p:spTree>
    <p:extLst>
      <p:ext uri="{BB962C8B-B14F-4D97-AF65-F5344CB8AC3E}">
        <p14:creationId xmlns:p14="http://schemas.microsoft.com/office/powerpoint/2010/main" val="2491509532"/>
      </p:ext>
    </p:extLst>
  </p:cSld>
  <p:clrMapOvr>
    <a:masterClrMapping/>
  </p:clrMapOvr>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BFBC-1A14-47AA-B897-46983F84A50F}"/>
              </a:ext>
            </a:extLst>
          </p:cNvPr>
          <p:cNvSpPr>
            <a:spLocks noGrp="1"/>
          </p:cNvSpPr>
          <p:nvPr>
            <p:ph type="title"/>
          </p:nvPr>
        </p:nvSpPr>
        <p:spPr>
          <a:xfrm>
            <a:off x="1371600" y="170138"/>
            <a:ext cx="10240903" cy="1233488"/>
          </a:xfrm>
        </p:spPr>
        <p:txBody>
          <a:bodyPr/>
          <a:lstStyle/>
          <a:p>
            <a:r>
              <a:rPr lang="en-CA" dirty="0"/>
              <a:t>Let’s talk about hope, unhappiness, and happiness</a:t>
            </a:r>
          </a:p>
        </p:txBody>
      </p:sp>
      <p:sp>
        <p:nvSpPr>
          <p:cNvPr id="3" name="Content Placeholder 2">
            <a:extLst>
              <a:ext uri="{FF2B5EF4-FFF2-40B4-BE49-F238E27FC236}">
                <a16:creationId xmlns:a16="http://schemas.microsoft.com/office/drawing/2014/main" id="{DC70B231-554A-4F99-A9F9-1AB006579742}"/>
              </a:ext>
            </a:extLst>
          </p:cNvPr>
          <p:cNvSpPr>
            <a:spLocks noGrp="1"/>
          </p:cNvSpPr>
          <p:nvPr>
            <p:ph idx="1"/>
          </p:nvPr>
        </p:nvSpPr>
        <p:spPr>
          <a:xfrm>
            <a:off x="1371600" y="1598572"/>
            <a:ext cx="10240903" cy="4522529"/>
          </a:xfrm>
        </p:spPr>
        <p:txBody>
          <a:bodyPr>
            <a:normAutofit fontScale="85%" lnSpcReduction="10%"/>
          </a:bodyPr>
          <a:lstStyle/>
          <a:p>
            <a:r>
              <a:rPr lang="en-US" dirty="0"/>
              <a:t>The science of hope shows that how we think about the future is a key determinant of our success in work, school and life. With all other conditions being equal, high hope leads to an increase in workplace outcomes (Reichard, </a:t>
            </a:r>
            <a:r>
              <a:rPr lang="en-US" dirty="0" err="1"/>
              <a:t>Avey</a:t>
            </a:r>
            <a:r>
              <a:rPr lang="en-US" dirty="0"/>
              <a:t>, Lopez, </a:t>
            </a:r>
            <a:r>
              <a:rPr lang="en-US" dirty="0" err="1"/>
              <a:t>Dollwet</a:t>
            </a:r>
            <a:r>
              <a:rPr lang="en-US" dirty="0"/>
              <a:t> &amp; Marques, 2013), and gains in academic performance (Lopez, Reichard, </a:t>
            </a:r>
            <a:r>
              <a:rPr lang="en-US" dirty="0" err="1"/>
              <a:t>Dollwet</a:t>
            </a:r>
            <a:r>
              <a:rPr lang="en-US" dirty="0"/>
              <a:t> &amp; Marques, 2014)</a:t>
            </a:r>
          </a:p>
          <a:p>
            <a:r>
              <a:rPr lang="en-US" dirty="0"/>
              <a:t>Why is this?  When we see a direct connection between the future we want and our </a:t>
            </a:r>
            <a:r>
              <a:rPr lang="en-US" dirty="0" err="1"/>
              <a:t>behaviours</a:t>
            </a:r>
            <a:r>
              <a:rPr lang="en-US" dirty="0"/>
              <a:t> and attitudes today, effort and commitment soar. Traditional goal setting relies on clarity in the specifics that we are trying to achieve (think SMART goals) and the willpower to achieve. While we can rely solely on willpower to achieve our goals, these efforts at self-control can become exhausting and ignores the psychological force that we activate when we tap into the motivating energy of hope (Alarcon, Bowling &amp; </a:t>
            </a:r>
            <a:r>
              <a:rPr lang="en-US" dirty="0" err="1"/>
              <a:t>Khazon</a:t>
            </a:r>
            <a:r>
              <a:rPr lang="en-US" dirty="0"/>
              <a:t>, 2013). </a:t>
            </a:r>
          </a:p>
          <a:p>
            <a:r>
              <a:rPr lang="en-US" dirty="0"/>
              <a:t>Hope theory encompasses not only willpower (agency) but also the </a:t>
            </a:r>
            <a:r>
              <a:rPr lang="en-US" dirty="0" err="1"/>
              <a:t>waypower</a:t>
            </a:r>
            <a:r>
              <a:rPr lang="en-US" dirty="0"/>
              <a:t> (pathways) to achieve  goals (Snyder, 2000).  Lyubomirsky’s (2007) proposition is that working towards a goal is as important to wellbeing as the attainment of the goal itself. Committed goal pursuit provides purpose and feeling of control over our lives, assisting us to feel efficacious and reinforces autonomy. </a:t>
            </a:r>
            <a:endParaRPr lang="en-CA" dirty="0"/>
          </a:p>
        </p:txBody>
      </p:sp>
    </p:spTree>
    <p:extLst>
      <p:ext uri="{BB962C8B-B14F-4D97-AF65-F5344CB8AC3E}">
        <p14:creationId xmlns:p14="http://schemas.microsoft.com/office/powerpoint/2010/main" val="318460905"/>
      </p:ext>
    </p:extLst>
  </p:cSld>
  <p:clrMapOvr>
    <a:masterClrMapping/>
  </p:clrMapOvr>
</p:sld>
</file>

<file path=ppt/slides/slide1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ED7B0-2E07-4CA9-85F9-D6E49101C8E0}"/>
              </a:ext>
            </a:extLst>
          </p:cNvPr>
          <p:cNvSpPr>
            <a:spLocks noGrp="1"/>
          </p:cNvSpPr>
          <p:nvPr>
            <p:ph type="title"/>
          </p:nvPr>
        </p:nvSpPr>
        <p:spPr>
          <a:xfrm>
            <a:off x="945503" y="824616"/>
            <a:ext cx="5753470" cy="1560022"/>
          </a:xfrm>
        </p:spPr>
        <p:txBody>
          <a:bodyPr anchor="b">
            <a:normAutofit/>
          </a:bodyPr>
          <a:lstStyle/>
          <a:p>
            <a:pPr>
              <a:lnSpc>
                <a:spcPct val="90%"/>
              </a:lnSpc>
            </a:pPr>
            <a:r>
              <a:rPr lang="en-CA" sz="2500" dirty="0"/>
              <a:t>“Happy-ology” and </a:t>
            </a:r>
            <a:br>
              <a:rPr lang="en-CA" sz="2500" dirty="0"/>
            </a:br>
            <a:r>
              <a:rPr lang="en-CA" sz="2500" dirty="0"/>
              <a:t>“non-happy-ology” </a:t>
            </a:r>
            <a:br>
              <a:rPr lang="en-CA" sz="2500" dirty="0"/>
            </a:br>
            <a:r>
              <a:rPr lang="en-CA" sz="1600" dirty="0"/>
              <a:t>(positive Psychology terms)</a:t>
            </a:r>
          </a:p>
        </p:txBody>
      </p:sp>
      <p:sp>
        <p:nvSpPr>
          <p:cNvPr id="3" name="Content Placeholder 2">
            <a:extLst>
              <a:ext uri="{FF2B5EF4-FFF2-40B4-BE49-F238E27FC236}">
                <a16:creationId xmlns:a16="http://schemas.microsoft.com/office/drawing/2014/main" id="{4DA1B4F8-7ED5-43D6-8010-892247444B05}"/>
              </a:ext>
            </a:extLst>
          </p:cNvPr>
          <p:cNvSpPr>
            <a:spLocks noGrp="1"/>
          </p:cNvSpPr>
          <p:nvPr>
            <p:ph idx="1"/>
          </p:nvPr>
        </p:nvSpPr>
        <p:spPr>
          <a:xfrm>
            <a:off x="1081141" y="2847873"/>
            <a:ext cx="5327373" cy="2604598"/>
          </a:xfrm>
        </p:spPr>
        <p:txBody>
          <a:bodyPr>
            <a:normAutofit/>
          </a:bodyPr>
          <a:lstStyle/>
          <a:p>
            <a:pPr marL="0" indent="0">
              <a:buNone/>
            </a:pPr>
            <a:r>
              <a:rPr lang="en-CA" sz="1800" u="sng" dirty="0"/>
              <a:t>DUAL AWARENESS RECAP</a:t>
            </a:r>
          </a:p>
          <a:p>
            <a:r>
              <a:rPr lang="en-CA" sz="1800" dirty="0"/>
              <a:t>Whole you and parts</a:t>
            </a:r>
          </a:p>
          <a:p>
            <a:r>
              <a:rPr lang="en-CA" sz="1800" dirty="0"/>
              <a:t>Current and past</a:t>
            </a:r>
          </a:p>
          <a:p>
            <a:r>
              <a:rPr lang="en-CA" sz="1800" dirty="0"/>
              <a:t>Adversity today and overall good/ability/coping/history of success</a:t>
            </a:r>
          </a:p>
          <a:p>
            <a:r>
              <a:rPr lang="en-CA" sz="1800" dirty="0"/>
              <a:t>Happy and unhappy</a:t>
            </a:r>
          </a:p>
          <a:p>
            <a:endParaRPr lang="en-CA" sz="1600" dirty="0"/>
          </a:p>
          <a:p>
            <a:pPr marL="0" indent="0">
              <a:buNone/>
            </a:pPr>
            <a:endParaRPr lang="en-CA" sz="1600" dirty="0"/>
          </a:p>
        </p:txBody>
      </p:sp>
      <p:sp>
        <p:nvSpPr>
          <p:cNvPr id="137" name="Rectangle 136">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
                <a:schemeClr val="accent6"/>
              </a:gs>
              <a:gs pos="100%">
                <a:schemeClr val="accent5">
                  <a:alpha val="9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
                </a:schemeClr>
              </a:gs>
              <a:gs pos="99%">
                <a:schemeClr val="accent2">
                  <a:alpha val="5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
                <a:schemeClr val="tx2">
                  <a:lumMod val="75%"/>
                  <a:lumOff val="25%"/>
                  <a:alpha val="26%"/>
                </a:schemeClr>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Happyology on Vimeo">
            <a:extLst>
              <a:ext uri="{FF2B5EF4-FFF2-40B4-BE49-F238E27FC236}">
                <a16:creationId xmlns:a16="http://schemas.microsoft.com/office/drawing/2014/main" id="{69C0942F-C73E-4E8A-9122-22E880CC6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77%" r="21.423%"/>
          <a:stretch/>
        </p:blipFill>
        <p:spPr bwMode="auto">
          <a:xfrm>
            <a:off x="7169796" y="1028699"/>
            <a:ext cx="4076701"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9761"/>
      </p:ext>
    </p:extLst>
  </p:cSld>
  <p:clrMapOvr>
    <a:masterClrMapping/>
  </p:clrMapOvr>
</p:sld>
</file>

<file path=ppt/slides/slide17.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Hope IS a strategy – </a:t>
            </a:r>
            <a:br>
              <a:rPr lang="en-US" sz="4000" spc="750" dirty="0">
                <a:solidFill>
                  <a:schemeClr val="bg1"/>
                </a:solidFill>
              </a:rPr>
            </a:br>
            <a:r>
              <a:rPr lang="en-US" sz="4000" spc="750" dirty="0">
                <a:solidFill>
                  <a:schemeClr val="bg1"/>
                </a:solidFill>
              </a:rPr>
              <a:t>your resilience hope </a:t>
            </a:r>
            <a:br>
              <a:rPr lang="en-US" sz="4000" spc="750" dirty="0">
                <a:solidFill>
                  <a:schemeClr val="bg1"/>
                </a:solidFill>
              </a:rPr>
            </a:br>
            <a:r>
              <a:rPr lang="en-US" sz="4000" spc="750" dirty="0">
                <a:solidFill>
                  <a:schemeClr val="bg1"/>
                </a:solidFill>
              </a:rPr>
              <a:t>(RH) factor</a:t>
            </a:r>
            <a:endParaRPr lang="en-US" sz="2700" spc="750" dirty="0">
              <a:solidFill>
                <a:schemeClr val="bg1"/>
              </a:solidFill>
            </a:endParaRP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584582"/>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026" name="Picture 2" descr="In Crisis, Hope Has the Power to Transform - Jane Goodall's Good ...">
            <a:extLst>
              <a:ext uri="{FF2B5EF4-FFF2-40B4-BE49-F238E27FC236}">
                <a16:creationId xmlns:a16="http://schemas.microsoft.com/office/drawing/2014/main" id="{9C62F249-6E5B-45DE-BB73-C433A47354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622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F3A6D1E-98CA-4592-8776-29C60231D653}"/>
              </a:ext>
            </a:extLst>
          </p:cNvPr>
          <p:cNvSpPr txBox="1"/>
          <p:nvPr/>
        </p:nvSpPr>
        <p:spPr>
          <a:xfrm>
            <a:off x="5510606" y="3752632"/>
            <a:ext cx="6180268" cy="2308324"/>
          </a:xfrm>
          <a:prstGeom prst="rect">
            <a:avLst/>
          </a:prstGeom>
          <a:noFill/>
        </p:spPr>
        <p:txBody>
          <a:bodyPr wrap="square">
            <a:spAutoFit/>
          </a:bodyPr>
          <a:lstStyle/>
          <a:p>
            <a:r>
              <a:rPr lang="en-CA" sz="4800" b="1" dirty="0">
                <a:solidFill>
                  <a:schemeClr val="bg2"/>
                </a:solidFill>
              </a:rPr>
              <a:t>What is your resilience hope? </a:t>
            </a:r>
          </a:p>
          <a:p>
            <a:r>
              <a:rPr lang="en-CA" sz="4800" b="1" dirty="0">
                <a:solidFill>
                  <a:schemeClr val="bg2"/>
                </a:solidFill>
              </a:rPr>
              <a:t>Your “RH” factor!</a:t>
            </a:r>
            <a:r>
              <a:rPr lang="en-CA" sz="4800" dirty="0"/>
              <a:t>!</a:t>
            </a:r>
          </a:p>
        </p:txBody>
      </p:sp>
    </p:spTree>
    <p:extLst>
      <p:ext uri="{BB962C8B-B14F-4D97-AF65-F5344CB8AC3E}">
        <p14:creationId xmlns:p14="http://schemas.microsoft.com/office/powerpoint/2010/main" val="643727843"/>
      </p:ext>
    </p:extLst>
  </p:cSld>
  <p:clrMapOvr>
    <a:masterClrMapping/>
  </p:clrMapOvr>
</p:sld>
</file>

<file path=ppt/slides/slide1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Delving deeper into resilience building – </a:t>
            </a:r>
            <a:br>
              <a:rPr lang="en-US" sz="4000" spc="750" dirty="0">
                <a:solidFill>
                  <a:schemeClr val="bg1"/>
                </a:solidFill>
              </a:rPr>
            </a:br>
            <a:r>
              <a:rPr lang="en-US" sz="4000" spc="750" dirty="0">
                <a:solidFill>
                  <a:schemeClr val="bg1"/>
                </a:solidFill>
              </a:rPr>
              <a:t>the four foci</a:t>
            </a:r>
            <a:endParaRPr lang="en-US" sz="2700" spc="750" dirty="0">
              <a:solidFill>
                <a:schemeClr val="bg1"/>
              </a:solidFill>
            </a:endParaRP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82998"/>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1" name="Rectangle 1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alpha val="78%"/>
                </a:schemeClr>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3" name="Rectangle 1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
                </a:schemeClr>
              </a:gs>
              <a:gs pos="100%">
                <a:schemeClr val="accent4">
                  <a:alpha val="0%"/>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5" name="Rectangle 1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
                  <a:lumOff val="40%"/>
                  <a:alpha val="0%"/>
                </a:schemeClr>
              </a:gs>
              <a:gs pos="99%">
                <a:schemeClr val="accent2">
                  <a:alpha val="70%"/>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
                <a:schemeClr val="bg1">
                  <a:alpha val="0%"/>
                </a:schemeClr>
              </a:gs>
              <a:gs pos="100%">
                <a:schemeClr val="accent6">
                  <a:alpha val="35%"/>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C4F2EA6B-DD31-4AAA-BFAE-819A38C7B799}"/>
              </a:ext>
            </a:extLst>
          </p:cNvPr>
          <p:cNvSpPr>
            <a:spLocks noGrp="1"/>
          </p:cNvSpPr>
          <p:nvPr>
            <p:ph type="title"/>
          </p:nvPr>
        </p:nvSpPr>
        <p:spPr>
          <a:xfrm>
            <a:off x="409518" y="586855"/>
            <a:ext cx="3258570" cy="3387497"/>
          </a:xfrm>
        </p:spPr>
        <p:txBody>
          <a:bodyPr anchor="b">
            <a:normAutofit/>
          </a:bodyPr>
          <a:lstStyle/>
          <a:p>
            <a:pPr algn="r"/>
            <a:r>
              <a:rPr lang="en-CA" sz="3200">
                <a:solidFill>
                  <a:schemeClr val="bg1"/>
                </a:solidFill>
              </a:rPr>
              <a:t>Session calendar</a:t>
            </a:r>
          </a:p>
        </p:txBody>
      </p:sp>
      <p:sp>
        <p:nvSpPr>
          <p:cNvPr id="3" name="Content Placeholder 2">
            <a:extLst>
              <a:ext uri="{FF2B5EF4-FFF2-40B4-BE49-F238E27FC236}">
                <a16:creationId xmlns:a16="http://schemas.microsoft.com/office/drawing/2014/main" id="{99E261EE-CAFF-4835-ACF1-4BEE96477F6A}"/>
              </a:ext>
            </a:extLst>
          </p:cNvPr>
          <p:cNvSpPr>
            <a:spLocks noGrp="1"/>
          </p:cNvSpPr>
          <p:nvPr>
            <p:ph idx="1"/>
          </p:nvPr>
        </p:nvSpPr>
        <p:spPr>
          <a:xfrm>
            <a:off x="4581727" y="510967"/>
            <a:ext cx="3025303" cy="5684560"/>
          </a:xfrm>
        </p:spPr>
        <p:txBody>
          <a:bodyPr anchor="ctr">
            <a:normAutofit fontScale="92.5%" lnSpcReduction="10%"/>
          </a:bodyPr>
          <a:lstStyle/>
          <a:p>
            <a:pPr marL="0" indent="0">
              <a:buNone/>
            </a:pPr>
            <a:r>
              <a:rPr lang="en-CA" b="1" dirty="0">
                <a:solidFill>
                  <a:schemeClr val="accent6">
                    <a:lumMod val="75%"/>
                  </a:schemeClr>
                </a:solidFill>
              </a:rPr>
              <a:t>SESSION #1</a:t>
            </a:r>
          </a:p>
          <a:p>
            <a:pPr marL="0" indent="0">
              <a:buNone/>
            </a:pPr>
            <a:r>
              <a:rPr lang="en-CA" sz="1600" dirty="0"/>
              <a:t>Tuesday, November 24</a:t>
            </a:r>
            <a:r>
              <a:rPr lang="en-CA" sz="1600" baseline="30%" dirty="0"/>
              <a:t>th</a:t>
            </a:r>
            <a:r>
              <a:rPr lang="en-CA" sz="1600" dirty="0"/>
              <a:t> </a:t>
            </a:r>
            <a:endParaRPr lang="en-CA" sz="1600" baseline="30%" dirty="0"/>
          </a:p>
          <a:p>
            <a:pPr marL="0" indent="0">
              <a:buNone/>
            </a:pPr>
            <a:r>
              <a:rPr lang="en-CA" sz="1600" dirty="0"/>
              <a:t>10:00 a.m. to 12:00 p.m.</a:t>
            </a:r>
          </a:p>
          <a:p>
            <a:pPr marL="0" indent="0">
              <a:buNone/>
            </a:pPr>
            <a:endParaRPr lang="en-CA" sz="1600" baseline="30%" dirty="0"/>
          </a:p>
          <a:p>
            <a:pPr marL="0" indent="0">
              <a:buNone/>
            </a:pPr>
            <a:r>
              <a:rPr lang="en-CA" b="1" dirty="0">
                <a:solidFill>
                  <a:schemeClr val="accent6">
                    <a:lumMod val="75%"/>
                  </a:schemeClr>
                </a:solidFill>
              </a:rPr>
              <a:t>SESSION #2</a:t>
            </a:r>
          </a:p>
          <a:p>
            <a:pPr marL="0" indent="0">
              <a:buNone/>
            </a:pPr>
            <a:r>
              <a:rPr lang="en-CA" sz="1600" dirty="0"/>
              <a:t>Tuesday, December 1</a:t>
            </a:r>
            <a:r>
              <a:rPr lang="en-CA" sz="1600" baseline="30%" dirty="0"/>
              <a:t>st</a:t>
            </a:r>
            <a:r>
              <a:rPr lang="en-CA" sz="1600" dirty="0"/>
              <a:t>  </a:t>
            </a:r>
          </a:p>
          <a:p>
            <a:pPr marL="0" indent="0">
              <a:buNone/>
            </a:pPr>
            <a:r>
              <a:rPr lang="en-CA" sz="1600" dirty="0"/>
              <a:t>10:00 a.m. to 12:00 p.m.</a:t>
            </a:r>
          </a:p>
          <a:p>
            <a:pPr marL="0" indent="0">
              <a:buNone/>
            </a:pPr>
            <a:endParaRPr lang="en-CA" sz="1600" baseline="30%" dirty="0"/>
          </a:p>
          <a:p>
            <a:pPr marL="0" indent="0">
              <a:buNone/>
            </a:pPr>
            <a:r>
              <a:rPr lang="en-CA" b="1" dirty="0">
                <a:solidFill>
                  <a:schemeClr val="accent6">
                    <a:lumMod val="75%"/>
                  </a:schemeClr>
                </a:solidFill>
                <a:highlight>
                  <a:srgbClr val="FFFF00"/>
                </a:highlight>
              </a:rPr>
              <a:t>SESSION #3</a:t>
            </a:r>
          </a:p>
          <a:p>
            <a:pPr marL="0" indent="0">
              <a:buNone/>
            </a:pPr>
            <a:r>
              <a:rPr lang="en-CA" sz="1600" dirty="0"/>
              <a:t>Tuesday, December 8</a:t>
            </a:r>
            <a:r>
              <a:rPr lang="en-CA" sz="1600" baseline="30%" dirty="0"/>
              <a:t>th</a:t>
            </a:r>
            <a:r>
              <a:rPr lang="en-CA" sz="1600" dirty="0"/>
              <a:t> </a:t>
            </a:r>
          </a:p>
          <a:p>
            <a:pPr marL="0" indent="0">
              <a:buNone/>
            </a:pPr>
            <a:r>
              <a:rPr lang="en-CA" sz="1600" dirty="0"/>
              <a:t>10:00 a.m. to 12:00 p.m.</a:t>
            </a:r>
          </a:p>
          <a:p>
            <a:pPr marL="0" indent="0">
              <a:buNone/>
            </a:pPr>
            <a:endParaRPr lang="en-CA" sz="1600" dirty="0"/>
          </a:p>
          <a:p>
            <a:pPr marL="0" indent="0">
              <a:buNone/>
            </a:pPr>
            <a:r>
              <a:rPr lang="en-CA" b="1" dirty="0">
                <a:solidFill>
                  <a:schemeClr val="accent6">
                    <a:lumMod val="75%"/>
                  </a:schemeClr>
                </a:solidFill>
              </a:rPr>
              <a:t>SESSION #4</a:t>
            </a:r>
          </a:p>
          <a:p>
            <a:pPr marL="0" indent="0">
              <a:buNone/>
            </a:pPr>
            <a:r>
              <a:rPr lang="en-CA" sz="1600" dirty="0"/>
              <a:t>Tuesday, December 15</a:t>
            </a:r>
            <a:r>
              <a:rPr lang="en-CA" sz="1600" baseline="30%" dirty="0"/>
              <a:t>th</a:t>
            </a:r>
            <a:r>
              <a:rPr lang="en-CA" sz="1600" dirty="0"/>
              <a:t> </a:t>
            </a:r>
            <a:endParaRPr lang="en-CA" sz="1600" baseline="30%" dirty="0"/>
          </a:p>
          <a:p>
            <a:pPr marL="0" indent="0">
              <a:buNone/>
            </a:pPr>
            <a:r>
              <a:rPr lang="en-CA" sz="1600" dirty="0"/>
              <a:t>10:00 a.m. to 12:00 p.m.</a:t>
            </a:r>
          </a:p>
          <a:p>
            <a:pPr marL="0" indent="0">
              <a:buNone/>
            </a:pPr>
            <a:endParaRPr lang="en-CA" sz="1600" dirty="0"/>
          </a:p>
        </p:txBody>
      </p:sp>
      <p:pic>
        <p:nvPicPr>
          <p:cNvPr id="5" name="Picture 4">
            <a:extLst>
              <a:ext uri="{FF2B5EF4-FFF2-40B4-BE49-F238E27FC236}">
                <a16:creationId xmlns:a16="http://schemas.microsoft.com/office/drawing/2014/main" id="{30059CBE-D4A2-4404-8604-F934878B1BDD}"/>
              </a:ext>
            </a:extLst>
          </p:cNvPr>
          <p:cNvPicPr>
            <a:picLocks noChangeAspect="1"/>
          </p:cNvPicPr>
          <p:nvPr/>
        </p:nvPicPr>
        <p:blipFill rotWithShape="1">
          <a:blip r:embed="rId2"/>
          <a:srcRect l="32.102%" r="28.162%" b="-0.001%"/>
          <a:stretch/>
        </p:blipFill>
        <p:spPr>
          <a:xfrm>
            <a:off x="8109502" y="10"/>
            <a:ext cx="4082498" cy="6857990"/>
          </a:xfrm>
          <a:prstGeom prst="rect">
            <a:avLst/>
          </a:prstGeom>
        </p:spPr>
      </p:pic>
    </p:spTree>
    <p:extLst>
      <p:ext uri="{BB962C8B-B14F-4D97-AF65-F5344CB8AC3E}">
        <p14:creationId xmlns:p14="http://schemas.microsoft.com/office/powerpoint/2010/main" val="1714783927"/>
      </p:ext>
    </p:extLst>
  </p:cSld>
  <p:clrMapOvr>
    <a:masterClrMapping/>
  </p:clrMapOvr>
</p:sld>
</file>

<file path=ppt/slides/slide2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56839-8CE8-4E9A-B7CD-73DA859A23D1}"/>
              </a:ext>
            </a:extLst>
          </p:cNvPr>
          <p:cNvSpPr>
            <a:spLocks noGrp="1"/>
          </p:cNvSpPr>
          <p:nvPr>
            <p:ph type="title"/>
          </p:nvPr>
        </p:nvSpPr>
        <p:spPr>
          <a:xfrm>
            <a:off x="5784899" y="918640"/>
            <a:ext cx="5398915" cy="1741434"/>
          </a:xfrm>
        </p:spPr>
        <p:txBody>
          <a:bodyPr anchor="t">
            <a:normAutofit/>
          </a:bodyPr>
          <a:lstStyle/>
          <a:p>
            <a:r>
              <a:rPr lang="en-CA" dirty="0"/>
              <a:t>where do we focus to build resilience?</a:t>
            </a:r>
          </a:p>
        </p:txBody>
      </p:sp>
      <p:pic>
        <p:nvPicPr>
          <p:cNvPr id="7170" name="Picture 2" descr="5 Tips For Sales Teams To Get Attention From Their Busiest Buyers ...">
            <a:extLst>
              <a:ext uri="{FF2B5EF4-FFF2-40B4-BE49-F238E27FC236}">
                <a16:creationId xmlns:a16="http://schemas.microsoft.com/office/drawing/2014/main" id="{89773189-3828-4E83-A2D2-E852BE9145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79%" r="37.175%" b="0.001%"/>
          <a:stretch/>
        </p:blipFill>
        <p:spPr bwMode="auto">
          <a:xfrm>
            <a:off x="1371600" y="1028701"/>
            <a:ext cx="3876165" cy="43381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5D1F19-5AD1-48A5-9904-13818A7E7B13}"/>
              </a:ext>
            </a:extLst>
          </p:cNvPr>
          <p:cNvSpPr>
            <a:spLocks noGrp="1"/>
          </p:cNvSpPr>
          <p:nvPr>
            <p:ph idx="1"/>
          </p:nvPr>
        </p:nvSpPr>
        <p:spPr>
          <a:xfrm>
            <a:off x="5784900" y="2660074"/>
            <a:ext cx="5936048" cy="3279286"/>
          </a:xfrm>
        </p:spPr>
        <p:txBody>
          <a:bodyPr anchor="t">
            <a:normAutofit/>
          </a:bodyPr>
          <a:lstStyle/>
          <a:p>
            <a:r>
              <a:rPr lang="en-CA" sz="3200" b="1" dirty="0">
                <a:solidFill>
                  <a:schemeClr val="accent3">
                    <a:lumMod val="75%"/>
                  </a:schemeClr>
                </a:solidFill>
              </a:rPr>
              <a:t>Attention</a:t>
            </a:r>
          </a:p>
          <a:p>
            <a:pPr lvl="2"/>
            <a:r>
              <a:rPr lang="en-CA" sz="3400" b="1" dirty="0">
                <a:solidFill>
                  <a:srgbClr val="00B050"/>
                </a:solidFill>
              </a:rPr>
              <a:t>Thoughts</a:t>
            </a:r>
          </a:p>
          <a:p>
            <a:pPr lvl="5"/>
            <a:r>
              <a:rPr lang="en-CA" sz="3200" b="1" dirty="0">
                <a:solidFill>
                  <a:schemeClr val="accent4">
                    <a:lumMod val="75%"/>
                  </a:schemeClr>
                </a:solidFill>
              </a:rPr>
              <a:t>Action</a:t>
            </a:r>
          </a:p>
          <a:p>
            <a:pPr lvl="7"/>
            <a:r>
              <a:rPr lang="en-CA" sz="3200" b="1" dirty="0">
                <a:solidFill>
                  <a:srgbClr val="7030A0"/>
                </a:solidFill>
              </a:rPr>
              <a:t>Motivation</a:t>
            </a:r>
          </a:p>
          <a:p>
            <a:endParaRPr lang="en-CA" sz="1600" dirty="0"/>
          </a:p>
        </p:txBody>
      </p:sp>
      <p:sp>
        <p:nvSpPr>
          <p:cNvPr id="7173" name="Rectangle 72">
            <a:extLst>
              <a:ext uri="{FF2B5EF4-FFF2-40B4-BE49-F238E27FC236}">
                <a16:creationId xmlns:a16="http://schemas.microsoft.com/office/drawing/2014/main" id="{57279BCC-714F-432D-B1E1-DD2CF750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Rectangle 74">
            <a:extLst>
              <a:ext uri="{FF2B5EF4-FFF2-40B4-BE49-F238E27FC236}">
                <a16:creationId xmlns:a16="http://schemas.microsoft.com/office/drawing/2014/main" id="{0D678D00-BED9-4B8A-8AE6-A1050EE5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4%"/>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0F5531-E31A-4A17-BEE6-2AF603CB2EBF}"/>
              </a:ext>
            </a:extLst>
          </p:cNvPr>
          <p:cNvSpPr txBox="1"/>
          <p:nvPr/>
        </p:nvSpPr>
        <p:spPr>
          <a:xfrm>
            <a:off x="1371600" y="5673604"/>
            <a:ext cx="4776396" cy="369332"/>
          </a:xfrm>
          <a:prstGeom prst="rect">
            <a:avLst/>
          </a:prstGeom>
          <a:noFill/>
        </p:spPr>
        <p:txBody>
          <a:bodyPr wrap="square" rtlCol="0">
            <a:spAutoFit/>
          </a:bodyPr>
          <a:lstStyle/>
          <a:p>
            <a:r>
              <a:rPr lang="en-CA" dirty="0"/>
              <a:t>From Positive Psychology, 2020</a:t>
            </a:r>
          </a:p>
        </p:txBody>
      </p:sp>
    </p:spTree>
    <p:extLst>
      <p:ext uri="{BB962C8B-B14F-4D97-AF65-F5344CB8AC3E}">
        <p14:creationId xmlns:p14="http://schemas.microsoft.com/office/powerpoint/2010/main" val="1857763791"/>
      </p:ext>
    </p:extLst>
  </p:cSld>
  <p:clrMapOvr>
    <a:masterClrMapping/>
  </p:clrMapOvr>
</p:sld>
</file>

<file path=ppt/slides/slide2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24C1A-67C5-44DD-BC1A-74A4531E30ED}"/>
              </a:ext>
            </a:extLst>
          </p:cNvPr>
          <p:cNvSpPr>
            <a:spLocks noGrp="1"/>
          </p:cNvSpPr>
          <p:nvPr>
            <p:ph type="title"/>
          </p:nvPr>
        </p:nvSpPr>
        <p:spPr>
          <a:xfrm>
            <a:off x="790687" y="553299"/>
            <a:ext cx="4911393" cy="946453"/>
          </a:xfrm>
        </p:spPr>
        <p:txBody>
          <a:bodyPr anchor="b">
            <a:normAutofit/>
          </a:bodyPr>
          <a:lstStyle/>
          <a:p>
            <a:r>
              <a:rPr lang="en-CA" dirty="0"/>
              <a:t>1. attention</a:t>
            </a:r>
          </a:p>
        </p:txBody>
      </p:sp>
      <p:sp>
        <p:nvSpPr>
          <p:cNvPr id="3" name="Content Placeholder 2">
            <a:extLst>
              <a:ext uri="{FF2B5EF4-FFF2-40B4-BE49-F238E27FC236}">
                <a16:creationId xmlns:a16="http://schemas.microsoft.com/office/drawing/2014/main" id="{329D6C7C-552C-4AA5-8EBE-B50AA4CACA09}"/>
              </a:ext>
            </a:extLst>
          </p:cNvPr>
          <p:cNvSpPr>
            <a:spLocks noGrp="1"/>
          </p:cNvSpPr>
          <p:nvPr>
            <p:ph idx="1"/>
          </p:nvPr>
        </p:nvSpPr>
        <p:spPr>
          <a:xfrm>
            <a:off x="866624" y="1753964"/>
            <a:ext cx="5320815" cy="4356380"/>
          </a:xfrm>
        </p:spPr>
        <p:txBody>
          <a:bodyPr anchor="t">
            <a:normAutofit/>
          </a:bodyPr>
          <a:lstStyle/>
          <a:p>
            <a:pPr marL="0" indent="0">
              <a:buNone/>
            </a:pPr>
            <a:r>
              <a:rPr lang="en-CA" sz="1600" b="1" dirty="0">
                <a:solidFill>
                  <a:srgbClr val="7030A0"/>
                </a:solidFill>
              </a:rPr>
              <a:t>How do you direct attention to negative and positive events? (Particularly given we are hard-wired for negative bias?)</a:t>
            </a:r>
          </a:p>
          <a:p>
            <a:r>
              <a:rPr lang="en-US" sz="1600" dirty="0"/>
              <a:t>People tend to dwell on things that have gone wrong in their lives—a mistake they made at work, saying the wrong thing in a social setting, or an evening that did not go as planned. People may even think about a negative event or experience like this so frequently that their lives seem filled with mishaps and disappointments. Focusing on negative experiences too much, however, can have a detrimental impact on one’s life and wellbeing, and even be associated with depressive thinking (Nolen-Hoeksema, 2000).</a:t>
            </a:r>
            <a:endParaRPr lang="en-CA" sz="1600" dirty="0"/>
          </a:p>
        </p:txBody>
      </p:sp>
      <p:pic>
        <p:nvPicPr>
          <p:cNvPr id="8194" name="Picture 2" descr="Creativity the key to capturing scarce attention online ...">
            <a:extLst>
              <a:ext uri="{FF2B5EF4-FFF2-40B4-BE49-F238E27FC236}">
                <a16:creationId xmlns:a16="http://schemas.microsoft.com/office/drawing/2014/main" id="{6CAF6D47-BEDF-4A98-8CEB-CC9BD743B8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4639" y="1499752"/>
            <a:ext cx="5090161" cy="338727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
                <a:schemeClr val="accent6">
                  <a:lumMod val="75%"/>
                  <a:alpha val="85%"/>
                </a:schemeClr>
              </a:gs>
            </a:gsLst>
            <a:lin ang="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
                </a:schemeClr>
              </a:gs>
              <a:gs pos="99%">
                <a:schemeClr val="accent5">
                  <a:alpha val="72%"/>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FB26B4-2004-49DE-9C43-03E2B5ABDD33}"/>
              </a:ext>
            </a:extLst>
          </p:cNvPr>
          <p:cNvSpPr txBox="1"/>
          <p:nvPr/>
        </p:nvSpPr>
        <p:spPr>
          <a:xfrm>
            <a:off x="7054063" y="5459244"/>
            <a:ext cx="4776396" cy="369332"/>
          </a:xfrm>
          <a:prstGeom prst="rect">
            <a:avLst/>
          </a:prstGeom>
          <a:noFill/>
        </p:spPr>
        <p:txBody>
          <a:bodyPr wrap="square" rtlCol="0">
            <a:spAutoFit/>
          </a:bodyPr>
          <a:lstStyle/>
          <a:p>
            <a:r>
              <a:rPr lang="en-CA" dirty="0"/>
              <a:t>From Positive Psychology, 2020</a:t>
            </a:r>
          </a:p>
        </p:txBody>
      </p:sp>
    </p:spTree>
    <p:extLst>
      <p:ext uri="{BB962C8B-B14F-4D97-AF65-F5344CB8AC3E}">
        <p14:creationId xmlns:p14="http://schemas.microsoft.com/office/powerpoint/2010/main" val="1661789301"/>
      </p:ext>
    </p:extLst>
  </p:cSld>
  <p:clrMapOvr>
    <a:masterClrMapping/>
  </p:clrMapOvr>
</p:sld>
</file>

<file path=ppt/slides/slide2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6388" name="Rectangle 13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9" name="Rectangle 13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390" name="Rectangle 13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14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2" name="Rectangle 14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3157" y="123152"/>
            <a:ext cx="6346209" cy="6099900"/>
          </a:xfrm>
          <a:prstGeom prst="rect">
            <a:avLst/>
          </a:prstGeom>
          <a:gradFill>
            <a:gsLst>
              <a:gs pos="0%">
                <a:schemeClr val="accent5">
                  <a:lumMod val="60%"/>
                  <a:lumOff val="40%"/>
                  <a:alpha val="0%"/>
                </a:schemeClr>
              </a:gs>
              <a:gs pos="99%">
                <a:schemeClr val="accent2"/>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14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485" y="2550487"/>
            <a:ext cx="2501979" cy="61130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45782" y="1257085"/>
            <a:ext cx="4318303" cy="4318303"/>
          </a:xfrm>
          <a:prstGeom prst="ellipse">
            <a:avLst/>
          </a:prstGeom>
          <a:gradFill>
            <a:gsLst>
              <a:gs pos="39%">
                <a:schemeClr val="accent4">
                  <a:lumMod val="20%"/>
                  <a:lumOff val="80%"/>
                  <a:alpha val="0%"/>
                </a:schemeClr>
              </a:gs>
              <a:gs pos="100%">
                <a:schemeClr val="accent6">
                  <a:alpha val="29%"/>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136734-41B8-4D5E-9363-58B96BFEBD79}"/>
              </a:ext>
            </a:extLst>
          </p:cNvPr>
          <p:cNvSpPr>
            <a:spLocks noGrp="1"/>
          </p:cNvSpPr>
          <p:nvPr>
            <p:ph type="title"/>
          </p:nvPr>
        </p:nvSpPr>
        <p:spPr>
          <a:xfrm>
            <a:off x="355981" y="1095063"/>
            <a:ext cx="5384800" cy="3518960"/>
          </a:xfrm>
        </p:spPr>
        <p:txBody>
          <a:bodyPr vert="horz" lIns="0" tIns="0" rIns="0" bIns="0" rtlCol="0" anchor="b">
            <a:normAutofit fontScale="90%"/>
          </a:bodyPr>
          <a:lstStyle/>
          <a:p>
            <a:r>
              <a:rPr lang="en-US" sz="4000" spc="750" dirty="0">
                <a:solidFill>
                  <a:schemeClr val="bg1"/>
                </a:solidFill>
              </a:rPr>
              <a:t>Discussion #1: </a:t>
            </a:r>
            <a:br>
              <a:rPr lang="en-US" sz="4000" spc="750" dirty="0">
                <a:solidFill>
                  <a:schemeClr val="bg1"/>
                </a:solidFill>
              </a:rPr>
            </a:br>
            <a:r>
              <a:rPr lang="en-US" sz="4000" spc="750" dirty="0">
                <a:solidFill>
                  <a:schemeClr val="bg1"/>
                </a:solidFill>
              </a:rPr>
              <a:t>where does your attention go?</a:t>
            </a:r>
          </a:p>
        </p:txBody>
      </p:sp>
      <p:pic>
        <p:nvPicPr>
          <p:cNvPr id="16386" name="Picture 2" descr="How to Recognize Your Inner Critic - Mindful">
            <a:extLst>
              <a:ext uri="{FF2B5EF4-FFF2-40B4-BE49-F238E27FC236}">
                <a16:creationId xmlns:a16="http://schemas.microsoft.com/office/drawing/2014/main" id="{BF46EE3E-1B5D-4214-830C-CC1717E0CD1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24%" r="26.753%" b="0.002%"/>
          <a:stretch/>
        </p:blipFill>
        <p:spPr bwMode="auto">
          <a:xfrm>
            <a:off x="7101840" y="1028701"/>
            <a:ext cx="4033520" cy="483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760959"/>
      </p:ext>
    </p:extLst>
  </p:cSld>
  <p:clrMapOvr>
    <a:masterClrMapping/>
  </p:clrMapOvr>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4C1A-67C5-44DD-BC1A-74A4531E30ED}"/>
              </a:ext>
            </a:extLst>
          </p:cNvPr>
          <p:cNvSpPr>
            <a:spLocks noGrp="1"/>
          </p:cNvSpPr>
          <p:nvPr>
            <p:ph type="title"/>
          </p:nvPr>
        </p:nvSpPr>
        <p:spPr>
          <a:xfrm>
            <a:off x="1371601" y="457201"/>
            <a:ext cx="10068975" cy="1066800"/>
          </a:xfrm>
        </p:spPr>
        <p:txBody>
          <a:bodyPr anchor="b">
            <a:normAutofit/>
          </a:bodyPr>
          <a:lstStyle/>
          <a:p>
            <a:pPr>
              <a:lnSpc>
                <a:spcPct val="90%"/>
              </a:lnSpc>
            </a:pPr>
            <a:r>
              <a:rPr lang="en-CA" sz="3700"/>
              <a:t>2. Thoughts</a:t>
            </a:r>
            <a:br>
              <a:rPr lang="en-CA" sz="3700"/>
            </a:br>
            <a:endParaRPr lang="en-CA" sz="3700"/>
          </a:p>
        </p:txBody>
      </p:sp>
      <p:sp>
        <p:nvSpPr>
          <p:cNvPr id="3" name="Content Placeholder 2">
            <a:extLst>
              <a:ext uri="{FF2B5EF4-FFF2-40B4-BE49-F238E27FC236}">
                <a16:creationId xmlns:a16="http://schemas.microsoft.com/office/drawing/2014/main" id="{329D6C7C-552C-4AA5-8EBE-B50AA4CACA09}"/>
              </a:ext>
            </a:extLst>
          </p:cNvPr>
          <p:cNvSpPr>
            <a:spLocks noGrp="1"/>
          </p:cNvSpPr>
          <p:nvPr>
            <p:ph idx="1"/>
          </p:nvPr>
        </p:nvSpPr>
        <p:spPr>
          <a:xfrm>
            <a:off x="365761" y="1075765"/>
            <a:ext cx="7164592" cy="5217459"/>
          </a:xfrm>
        </p:spPr>
        <p:txBody>
          <a:bodyPr anchor="t">
            <a:normAutofit/>
          </a:bodyPr>
          <a:lstStyle/>
          <a:p>
            <a:pPr marL="0" indent="0">
              <a:lnSpc>
                <a:spcPct val="110%"/>
              </a:lnSpc>
              <a:buNone/>
            </a:pPr>
            <a:r>
              <a:rPr lang="en-CA" sz="1200" b="1" dirty="0">
                <a:solidFill>
                  <a:srgbClr val="7030A0"/>
                </a:solidFill>
              </a:rPr>
              <a:t>Benefit Finding: </a:t>
            </a:r>
            <a:r>
              <a:rPr lang="en-US" sz="1200" dirty="0"/>
              <a:t>Rather than thinking about what you did wrong (which may lead to further negative thinking), think about what you could do differently, and perhaps better, next time (which may cascade into positive, hopeful thinking). This change in mindset is known as “finding the silver lining.” Looking on the bright side even when things go wrong is a key component of optimism. In a study that examined the effect of finding silver linings (and another optimism exercise known as goal visualization) on a daily basis for three weeks, participants experienced greater engagement in life and less dysfunctional thinking (e.g., believing that making a mistake is a sign of weakness), (Sergeant &amp; </a:t>
            </a:r>
            <a:r>
              <a:rPr lang="en-US" sz="1200" dirty="0" err="1"/>
              <a:t>Mongrain</a:t>
            </a:r>
            <a:r>
              <a:rPr lang="en-US" sz="1200" dirty="0"/>
              <a:t>, 2014). Participants who were more pessimistic at the outset of the study experienced greater benefits, showing fewer depressive symptoms afterward.</a:t>
            </a:r>
          </a:p>
          <a:p>
            <a:pPr marL="0" indent="0">
              <a:lnSpc>
                <a:spcPct val="110%"/>
              </a:lnSpc>
              <a:buNone/>
            </a:pPr>
            <a:endParaRPr lang="en-CA" sz="1200" dirty="0"/>
          </a:p>
          <a:p>
            <a:pPr marL="0" indent="0">
              <a:lnSpc>
                <a:spcPct val="110%"/>
              </a:lnSpc>
              <a:buNone/>
            </a:pPr>
            <a:r>
              <a:rPr lang="en-CA" sz="1200" b="1" dirty="0">
                <a:solidFill>
                  <a:srgbClr val="7030A0"/>
                </a:solidFill>
              </a:rPr>
              <a:t>Appraisal Theory: </a:t>
            </a:r>
            <a:r>
              <a:rPr lang="en-US" sz="1200" b="0" i="0" dirty="0">
                <a:effectLst/>
              </a:rPr>
              <a:t>the </a:t>
            </a:r>
            <a:r>
              <a:rPr lang="en-US" sz="1200" b="1" i="0" dirty="0">
                <a:effectLst/>
              </a:rPr>
              <a:t>theory</a:t>
            </a:r>
            <a:r>
              <a:rPr lang="en-US" sz="1200" b="0" i="0" dirty="0">
                <a:effectLst/>
              </a:rPr>
              <a:t> that emotions are extracted from our evaluations (</a:t>
            </a:r>
            <a:r>
              <a:rPr lang="en-US" sz="1200" b="1" i="0" dirty="0">
                <a:effectLst/>
              </a:rPr>
              <a:t>appraisals</a:t>
            </a:r>
            <a:r>
              <a:rPr lang="en-US" sz="1200" b="0" i="0" dirty="0">
                <a:effectLst/>
              </a:rPr>
              <a:t> or estimates) of events that cause specific reactions in different people. Essentially, our </a:t>
            </a:r>
            <a:r>
              <a:rPr lang="en-US" sz="1200" b="1" i="0" dirty="0">
                <a:effectLst/>
              </a:rPr>
              <a:t>appraisal</a:t>
            </a:r>
            <a:r>
              <a:rPr lang="en-US" sz="1200" b="0" i="0" dirty="0">
                <a:effectLst/>
              </a:rPr>
              <a:t> of a situation causes an emotional, or affective, response that is going to be based on that </a:t>
            </a:r>
            <a:r>
              <a:rPr lang="en-US" sz="1200" b="1" i="0" dirty="0">
                <a:effectLst/>
              </a:rPr>
              <a:t>appraisal</a:t>
            </a:r>
            <a:r>
              <a:rPr lang="en-US" sz="1200" b="0" i="0" dirty="0">
                <a:effectLst/>
              </a:rPr>
              <a:t>.</a:t>
            </a:r>
          </a:p>
          <a:p>
            <a:pPr marL="0" indent="0">
              <a:lnSpc>
                <a:spcPct val="110%"/>
              </a:lnSpc>
              <a:buNone/>
            </a:pPr>
            <a:endParaRPr lang="en-CA" sz="1200" dirty="0"/>
          </a:p>
          <a:p>
            <a:pPr marL="0" indent="0">
              <a:lnSpc>
                <a:spcPct val="110%"/>
              </a:lnSpc>
              <a:spcAft>
                <a:spcPts val="800"/>
              </a:spcAft>
              <a:buNone/>
            </a:pPr>
            <a:r>
              <a:rPr lang="en-CA" sz="1200" b="1" dirty="0">
                <a:solidFill>
                  <a:srgbClr val="7030A0"/>
                </a:solidFill>
              </a:rPr>
              <a:t>Explanatory Style: </a:t>
            </a:r>
            <a:r>
              <a:rPr lang="en-CA" sz="1200" dirty="0">
                <a:effectLst/>
                <a:ea typeface="Calibri" panose="020F0502020204030204" pitchFamily="34" charset="0"/>
                <a:cs typeface="Times New Roman" panose="02020603050405020304" pitchFamily="18" charset="0"/>
              </a:rPr>
              <a:t>While resilience is typically associated with the ability to effectively deal with negative life events, resilience can also result from effective dealing with positive events (Bryant &amp; Smith, 2015). </a:t>
            </a:r>
            <a:r>
              <a:rPr lang="en-CA" sz="1200" dirty="0">
                <a:ea typeface="Calibri" panose="020F0502020204030204" pitchFamily="34" charset="0"/>
                <a:cs typeface="Times New Roman" panose="02020603050405020304" pitchFamily="18" charset="0"/>
              </a:rPr>
              <a:t>R</a:t>
            </a:r>
            <a:r>
              <a:rPr lang="en-CA" sz="1200" dirty="0">
                <a:effectLst/>
                <a:ea typeface="Calibri" panose="020F0502020204030204" pitchFamily="34" charset="0"/>
                <a:cs typeface="Times New Roman" panose="02020603050405020304" pitchFamily="18" charset="0"/>
              </a:rPr>
              <a:t>esearch shows that a higher capacity to savor the moment predicts lower levels of work-family conflict (</a:t>
            </a:r>
            <a:r>
              <a:rPr lang="en-CA" sz="1200" dirty="0" err="1">
                <a:effectLst/>
                <a:ea typeface="Calibri" panose="020F0502020204030204" pitchFamily="34" charset="0"/>
                <a:cs typeface="Times New Roman" panose="02020603050405020304" pitchFamily="18" charset="0"/>
              </a:rPr>
              <a:t>Camgoz</a:t>
            </a:r>
            <a:r>
              <a:rPr lang="en-CA" sz="1200" dirty="0">
                <a:effectLst/>
                <a:ea typeface="Calibri" panose="020F0502020204030204" pitchFamily="34" charset="0"/>
                <a:cs typeface="Times New Roman" panose="02020603050405020304" pitchFamily="18" charset="0"/>
              </a:rPr>
              <a:t>, 2014), suggesting that savoring may support coping with work and family demands. During stressful events, the positive emotions that emerge from savoring can help offset the experience of negative emotions (</a:t>
            </a:r>
            <a:r>
              <a:rPr lang="en-CA" sz="1200" dirty="0" err="1">
                <a:effectLst/>
                <a:ea typeface="Calibri" panose="020F0502020204030204" pitchFamily="34" charset="0"/>
                <a:cs typeface="Times New Roman" panose="02020603050405020304" pitchFamily="18" charset="0"/>
              </a:rPr>
              <a:t>Zautra</a:t>
            </a:r>
            <a:r>
              <a:rPr lang="en-CA" sz="1200" dirty="0">
                <a:effectLst/>
                <a:ea typeface="Calibri" panose="020F0502020204030204" pitchFamily="34" charset="0"/>
                <a:cs typeface="Times New Roman" panose="02020603050405020304" pitchFamily="18" charset="0"/>
              </a:rPr>
              <a:t>, Affleck, </a:t>
            </a:r>
            <a:r>
              <a:rPr lang="en-CA" sz="1200" dirty="0" err="1">
                <a:effectLst/>
                <a:ea typeface="Calibri" panose="020F0502020204030204" pitchFamily="34" charset="0"/>
                <a:cs typeface="Times New Roman" panose="02020603050405020304" pitchFamily="18" charset="0"/>
              </a:rPr>
              <a:t>Tennen</a:t>
            </a:r>
            <a:r>
              <a:rPr lang="en-CA" sz="1200" dirty="0">
                <a:effectLst/>
                <a:ea typeface="Calibri" panose="020F0502020204030204" pitchFamily="34" charset="0"/>
                <a:cs typeface="Times New Roman" panose="02020603050405020304" pitchFamily="18" charset="0"/>
              </a:rPr>
              <a:t>, Reich, &amp; Davis, 2005). </a:t>
            </a:r>
            <a:r>
              <a:rPr lang="en-CA" sz="1200" dirty="0">
                <a:ea typeface="Calibri" panose="020F0502020204030204" pitchFamily="34" charset="0"/>
                <a:cs typeface="Times New Roman" panose="02020603050405020304" pitchFamily="18" charset="0"/>
              </a:rPr>
              <a:t>S</a:t>
            </a:r>
            <a:r>
              <a:rPr lang="en-CA" sz="1200" dirty="0">
                <a:effectLst/>
                <a:ea typeface="Calibri" panose="020F0502020204030204" pitchFamily="34" charset="0"/>
                <a:cs typeface="Times New Roman" panose="02020603050405020304" pitchFamily="18" charset="0"/>
              </a:rPr>
              <a:t>avoring positive experiences has been suggested to be the most beneficial for people who experience fewer daily positive events (Hurley &amp; Kwon, 2013; Jose, Lim, &amp; Bryant, 2012).</a:t>
            </a:r>
          </a:p>
          <a:p>
            <a:pPr marL="0" indent="0">
              <a:lnSpc>
                <a:spcPct val="110%"/>
              </a:lnSpc>
              <a:buNone/>
            </a:pPr>
            <a:endParaRPr lang="en-CA" sz="900" dirty="0"/>
          </a:p>
        </p:txBody>
      </p:sp>
      <p:pic>
        <p:nvPicPr>
          <p:cNvPr id="9218" name="Picture 2" descr="2,855 New Thoughts Photos - Free &amp; Royalty-Free Stock Photos from ...">
            <a:extLst>
              <a:ext uri="{FF2B5EF4-FFF2-40B4-BE49-F238E27FC236}">
                <a16:creationId xmlns:a16="http://schemas.microsoft.com/office/drawing/2014/main" id="{8B5FA845-9E3F-41C2-B1FC-78A086AB1C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83%" r="19.644%" b="-0.003%"/>
          <a:stretch/>
        </p:blipFill>
        <p:spPr bwMode="auto">
          <a:xfrm>
            <a:off x="8077381" y="1344706"/>
            <a:ext cx="3960426" cy="40107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2436C6-5F2A-4491-98B6-AFF880233330}"/>
              </a:ext>
            </a:extLst>
          </p:cNvPr>
          <p:cNvSpPr txBox="1"/>
          <p:nvPr/>
        </p:nvSpPr>
        <p:spPr>
          <a:xfrm>
            <a:off x="7896114" y="5693441"/>
            <a:ext cx="4776396" cy="369332"/>
          </a:xfrm>
          <a:prstGeom prst="rect">
            <a:avLst/>
          </a:prstGeom>
          <a:noFill/>
        </p:spPr>
        <p:txBody>
          <a:bodyPr wrap="square" rtlCol="0">
            <a:spAutoFit/>
          </a:bodyPr>
          <a:lstStyle/>
          <a:p>
            <a:r>
              <a:rPr lang="en-CA" dirty="0"/>
              <a:t>From Positive Psychology, 2020</a:t>
            </a:r>
          </a:p>
        </p:txBody>
      </p:sp>
    </p:spTree>
    <p:extLst>
      <p:ext uri="{BB962C8B-B14F-4D97-AF65-F5344CB8AC3E}">
        <p14:creationId xmlns:p14="http://schemas.microsoft.com/office/powerpoint/2010/main" val="3323426199"/>
      </p:ext>
    </p:extLst>
  </p:cSld>
  <p:clrMapOvr>
    <a:masterClrMapping/>
  </p:clrMapOvr>
</p:sld>
</file>

<file path=ppt/slides/slide2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
                </a:schemeClr>
              </a:gs>
              <a:gs pos="100%">
                <a:schemeClr val="accent4">
                  <a:alpha val="74%"/>
                </a:schemeClr>
              </a:gs>
            </a:gsLst>
            <a:lin ang="15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
                <a:schemeClr val="accent2">
                  <a:alpha val="68%"/>
                </a:schemeClr>
              </a:gs>
              <a:gs pos="100%">
                <a:schemeClr val="accent5">
                  <a:alpha val="43%"/>
                </a:schemeClr>
              </a:gs>
            </a:gsLst>
            <a:lin ang="9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
                <a:schemeClr val="accent4">
                  <a:alpha val="0%"/>
                </a:schemeClr>
              </a:gs>
              <a:gs pos="99%">
                <a:schemeClr val="accent6">
                  <a:alpha val="48%"/>
                </a:schemeClr>
              </a:gs>
            </a:gsLst>
            <a:lin ang="11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
                </a:schemeClr>
              </a:gs>
              <a:gs pos="56%">
                <a:schemeClr val="accent5">
                  <a:alpha val="0%"/>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12F1D-00D2-4344-8471-D0564E4C6A53}"/>
              </a:ext>
            </a:extLst>
          </p:cNvPr>
          <p:cNvSpPr>
            <a:spLocks noGrp="1"/>
          </p:cNvSpPr>
          <p:nvPr>
            <p:ph type="title"/>
          </p:nvPr>
        </p:nvSpPr>
        <p:spPr>
          <a:xfrm>
            <a:off x="667569" y="5553718"/>
            <a:ext cx="7203004" cy="1054645"/>
          </a:xfrm>
        </p:spPr>
        <p:txBody>
          <a:bodyPr vert="horz" lIns="0" tIns="0" rIns="0" bIns="0" rtlCol="0" anchor="ctr">
            <a:normAutofit/>
          </a:bodyPr>
          <a:lstStyle/>
          <a:p>
            <a:r>
              <a:rPr lang="en-US" sz="3200" spc="750">
                <a:solidFill>
                  <a:schemeClr val="bg1"/>
                </a:solidFill>
              </a:rPr>
              <a:t>Exercise #1: savoring</a:t>
            </a:r>
          </a:p>
        </p:txBody>
      </p:sp>
      <p:pic>
        <p:nvPicPr>
          <p:cNvPr id="13314" name="Picture 2" descr="TOP 25 SAVORING QUOTES | A-Z Quotes">
            <a:extLst>
              <a:ext uri="{FF2B5EF4-FFF2-40B4-BE49-F238E27FC236}">
                <a16:creationId xmlns:a16="http://schemas.microsoft.com/office/drawing/2014/main" id="{7BCC56D9-30C5-44AE-B09C-415CD69851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10376" y="457200"/>
            <a:ext cx="9377972" cy="440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93919"/>
      </p:ext>
    </p:extLst>
  </p:cSld>
  <p:clrMapOvr>
    <a:masterClrMapping/>
  </p:clrMapOvr>
</p:sld>
</file>

<file path=ppt/slides/slide2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24C1A-67C5-44DD-BC1A-74A4531E30ED}"/>
              </a:ext>
            </a:extLst>
          </p:cNvPr>
          <p:cNvSpPr>
            <a:spLocks noGrp="1"/>
          </p:cNvSpPr>
          <p:nvPr>
            <p:ph type="title"/>
          </p:nvPr>
        </p:nvSpPr>
        <p:spPr>
          <a:xfrm>
            <a:off x="1371598" y="462743"/>
            <a:ext cx="5327375" cy="1011055"/>
          </a:xfrm>
        </p:spPr>
        <p:txBody>
          <a:bodyPr anchor="b">
            <a:normAutofit/>
          </a:bodyPr>
          <a:lstStyle/>
          <a:p>
            <a:r>
              <a:rPr lang="en-CA" dirty="0"/>
              <a:t>3. action</a:t>
            </a:r>
          </a:p>
        </p:txBody>
      </p:sp>
      <p:sp>
        <p:nvSpPr>
          <p:cNvPr id="3" name="Content Placeholder 2">
            <a:extLst>
              <a:ext uri="{FF2B5EF4-FFF2-40B4-BE49-F238E27FC236}">
                <a16:creationId xmlns:a16="http://schemas.microsoft.com/office/drawing/2014/main" id="{329D6C7C-552C-4AA5-8EBE-B50AA4CACA09}"/>
              </a:ext>
            </a:extLst>
          </p:cNvPr>
          <p:cNvSpPr>
            <a:spLocks noGrp="1"/>
          </p:cNvSpPr>
          <p:nvPr>
            <p:ph idx="1"/>
          </p:nvPr>
        </p:nvSpPr>
        <p:spPr>
          <a:xfrm>
            <a:off x="301214" y="1688951"/>
            <a:ext cx="6766560" cy="4883971"/>
          </a:xfrm>
        </p:spPr>
        <p:txBody>
          <a:bodyPr>
            <a:normAutofit fontScale="92.5%" lnSpcReduction="20%"/>
          </a:bodyPr>
          <a:lstStyle/>
          <a:p>
            <a:pPr marL="0" indent="0">
              <a:lnSpc>
                <a:spcPct val="110%"/>
              </a:lnSpc>
              <a:buNone/>
            </a:pPr>
            <a:r>
              <a:rPr lang="en-CA" b="1" dirty="0">
                <a:solidFill>
                  <a:srgbClr val="7030A0"/>
                </a:solidFill>
                <a:effectLst/>
                <a:ea typeface="Calibri" panose="020F0502020204030204" pitchFamily="34" charset="0"/>
              </a:rPr>
              <a:t>Resilient people cope effectively with both negative and positive life events, taking action to adapt, cope with, understand, and self-apply discoveries associated with adverse or stressful events.</a:t>
            </a:r>
          </a:p>
          <a:p>
            <a:pPr marL="0" indent="0">
              <a:lnSpc>
                <a:spcPct val="110%"/>
              </a:lnSpc>
              <a:buNone/>
            </a:pPr>
            <a:r>
              <a:rPr lang="en-CA" dirty="0">
                <a:effectLst/>
                <a:ea typeface="Calibri" panose="020F0502020204030204" pitchFamily="34" charset="0"/>
              </a:rPr>
              <a:t>Examples:</a:t>
            </a:r>
          </a:p>
          <a:p>
            <a:pPr>
              <a:lnSpc>
                <a:spcPct val="110%"/>
              </a:lnSpc>
            </a:pPr>
            <a:r>
              <a:rPr lang="en-CA" dirty="0">
                <a:ea typeface="Calibri" panose="020F0502020204030204" pitchFamily="34" charset="0"/>
              </a:rPr>
              <a:t>Finding Silver Linings</a:t>
            </a:r>
          </a:p>
          <a:p>
            <a:pPr>
              <a:lnSpc>
                <a:spcPct val="110%"/>
              </a:lnSpc>
            </a:pPr>
            <a:r>
              <a:rPr lang="en-CA" dirty="0">
                <a:effectLst/>
                <a:ea typeface="Calibri" panose="020F0502020204030204" pitchFamily="34" charset="0"/>
              </a:rPr>
              <a:t>A Personal Coping Mantra</a:t>
            </a:r>
          </a:p>
          <a:p>
            <a:pPr>
              <a:lnSpc>
                <a:spcPct val="110%"/>
              </a:lnSpc>
            </a:pPr>
            <a:r>
              <a:rPr lang="en-CA" dirty="0">
                <a:ea typeface="Calibri" panose="020F0502020204030204" pitchFamily="34" charset="0"/>
              </a:rPr>
              <a:t>Costs and Benefits of Unhelpful Thinking</a:t>
            </a:r>
          </a:p>
          <a:p>
            <a:pPr>
              <a:lnSpc>
                <a:spcPct val="110%"/>
              </a:lnSpc>
            </a:pPr>
            <a:r>
              <a:rPr lang="en-CA" dirty="0">
                <a:effectLst/>
                <a:ea typeface="Calibri" panose="020F0502020204030204" pitchFamily="34" charset="0"/>
              </a:rPr>
              <a:t>Extracting Strengths from Problems</a:t>
            </a:r>
          </a:p>
          <a:p>
            <a:pPr>
              <a:lnSpc>
                <a:spcPct val="110%"/>
              </a:lnSpc>
            </a:pPr>
            <a:r>
              <a:rPr lang="en-CA" dirty="0">
                <a:effectLst/>
                <a:ea typeface="Calibri" panose="020F0502020204030204" pitchFamily="34" charset="0"/>
              </a:rPr>
              <a:t>Strength Spotting from Exceptions</a:t>
            </a:r>
          </a:p>
          <a:p>
            <a:pPr>
              <a:lnSpc>
                <a:spcPct val="110%"/>
              </a:lnSpc>
            </a:pPr>
            <a:r>
              <a:rPr lang="en-CA" dirty="0">
                <a:effectLst/>
                <a:ea typeface="Calibri" panose="020F0502020204030204" pitchFamily="34" charset="0"/>
              </a:rPr>
              <a:t>Tapping Into Your Inner Optimist</a:t>
            </a:r>
          </a:p>
          <a:p>
            <a:pPr>
              <a:lnSpc>
                <a:spcPct val="110%"/>
              </a:lnSpc>
            </a:pPr>
            <a:r>
              <a:rPr lang="en-CA" dirty="0">
                <a:effectLst/>
                <a:ea typeface="Calibri" panose="020F0502020204030204" pitchFamily="34" charset="0"/>
              </a:rPr>
              <a:t>Hope Map</a:t>
            </a:r>
          </a:p>
          <a:p>
            <a:pPr>
              <a:lnSpc>
                <a:spcPct val="110%"/>
              </a:lnSpc>
            </a:pPr>
            <a:r>
              <a:rPr lang="en-CA" dirty="0">
                <a:effectLst/>
                <a:ea typeface="Calibri" panose="020F0502020204030204" pitchFamily="34" charset="0"/>
              </a:rPr>
              <a:t>Inspiration and Dealing With Challenges</a:t>
            </a:r>
          </a:p>
          <a:p>
            <a:pPr marL="0" indent="0">
              <a:lnSpc>
                <a:spcPct val="110%"/>
              </a:lnSpc>
              <a:buNone/>
            </a:pPr>
            <a:r>
              <a:rPr lang="en-CA" sz="1000" dirty="0">
                <a:effectLst/>
                <a:ea typeface="Calibri" panose="020F0502020204030204" pitchFamily="34" charset="0"/>
              </a:rPr>
              <a:t> </a:t>
            </a:r>
            <a:endParaRPr lang="en-US" sz="1000" b="1" i="0" dirty="0">
              <a:effectLst/>
            </a:endParaRPr>
          </a:p>
          <a:p>
            <a:pPr>
              <a:lnSpc>
                <a:spcPct val="110%"/>
              </a:lnSpc>
            </a:pPr>
            <a:endParaRPr lang="en-US" sz="1000" b="1" dirty="0"/>
          </a:p>
        </p:txBody>
      </p:sp>
      <p:sp>
        <p:nvSpPr>
          <p:cNvPr id="73" name="Rectangle 72">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
                <a:schemeClr val="accent6"/>
              </a:gs>
              <a:gs pos="100%">
                <a:schemeClr val="accent5">
                  <a:alpha val="9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
                </a:schemeClr>
              </a:gs>
              <a:gs pos="99%">
                <a:schemeClr val="accent2">
                  <a:alpha val="5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
                <a:schemeClr val="tx2">
                  <a:lumMod val="75%"/>
                  <a:lumOff val="25%"/>
                  <a:alpha val="26%"/>
                </a:schemeClr>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descr="Dreams Need Action">
            <a:extLst>
              <a:ext uri="{FF2B5EF4-FFF2-40B4-BE49-F238E27FC236}">
                <a16:creationId xmlns:a16="http://schemas.microsoft.com/office/drawing/2014/main" id="{5E82D9B2-D3FD-4523-9116-E319C891E7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3224" y="2649374"/>
            <a:ext cx="5368484" cy="2805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597199-0419-4DE1-ACAE-9933C24B44A5}"/>
              </a:ext>
            </a:extLst>
          </p:cNvPr>
          <p:cNvSpPr txBox="1"/>
          <p:nvPr/>
        </p:nvSpPr>
        <p:spPr>
          <a:xfrm>
            <a:off x="7067774" y="6045931"/>
            <a:ext cx="4776396" cy="369332"/>
          </a:xfrm>
          <a:prstGeom prst="rect">
            <a:avLst/>
          </a:prstGeom>
          <a:noFill/>
        </p:spPr>
        <p:txBody>
          <a:bodyPr wrap="square" rtlCol="0">
            <a:spAutoFit/>
          </a:bodyPr>
          <a:lstStyle/>
          <a:p>
            <a:r>
              <a:rPr lang="en-CA" dirty="0"/>
              <a:t>From Positive Psychology, 2020</a:t>
            </a:r>
          </a:p>
        </p:txBody>
      </p:sp>
    </p:spTree>
    <p:extLst>
      <p:ext uri="{BB962C8B-B14F-4D97-AF65-F5344CB8AC3E}">
        <p14:creationId xmlns:p14="http://schemas.microsoft.com/office/powerpoint/2010/main" val="2507529740"/>
      </p:ext>
    </p:extLst>
  </p:cSld>
  <p:clrMapOvr>
    <a:masterClrMapping/>
  </p:clrMapOvr>
</p:sld>
</file>

<file path=ppt/slides/slide2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AA3A175-2AEB-4D4A-9532-23247228249D}"/>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dirty="0">
                <a:solidFill>
                  <a:schemeClr val="bg1"/>
                </a:solidFill>
              </a:rPr>
              <a:t>Exercise #3: your choice!</a:t>
            </a:r>
          </a:p>
        </p:txBody>
      </p:sp>
      <p:pic>
        <p:nvPicPr>
          <p:cNvPr id="14338" name="Picture 2" descr="Every Choice Can Matter - It's Your Choice | MadLab School of Fitness">
            <a:extLst>
              <a:ext uri="{FF2B5EF4-FFF2-40B4-BE49-F238E27FC236}">
                <a16:creationId xmlns:a16="http://schemas.microsoft.com/office/drawing/2014/main" id="{52E1ADE3-9509-4C96-A174-871181EA2E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598" y="0"/>
            <a:ext cx="8172505" cy="685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55357"/>
      </p:ext>
    </p:extLst>
  </p:cSld>
  <p:clrMapOvr>
    <a:masterClrMapping/>
  </p:clrMapOvr>
</p:sld>
</file>

<file path=ppt/slides/slide27.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72">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24C1A-67C5-44DD-BC1A-74A4531E30ED}"/>
              </a:ext>
            </a:extLst>
          </p:cNvPr>
          <p:cNvSpPr>
            <a:spLocks noGrp="1"/>
          </p:cNvSpPr>
          <p:nvPr>
            <p:ph type="title"/>
          </p:nvPr>
        </p:nvSpPr>
        <p:spPr>
          <a:xfrm>
            <a:off x="635969" y="508672"/>
            <a:ext cx="4911393" cy="1556724"/>
          </a:xfrm>
        </p:spPr>
        <p:txBody>
          <a:bodyPr anchor="b">
            <a:normAutofit/>
          </a:bodyPr>
          <a:lstStyle/>
          <a:p>
            <a:r>
              <a:rPr lang="en-CA" dirty="0"/>
              <a:t>4. motivation</a:t>
            </a:r>
          </a:p>
        </p:txBody>
      </p:sp>
      <p:sp>
        <p:nvSpPr>
          <p:cNvPr id="3" name="Content Placeholder 2">
            <a:extLst>
              <a:ext uri="{FF2B5EF4-FFF2-40B4-BE49-F238E27FC236}">
                <a16:creationId xmlns:a16="http://schemas.microsoft.com/office/drawing/2014/main" id="{329D6C7C-552C-4AA5-8EBE-B50AA4CACA09}"/>
              </a:ext>
            </a:extLst>
          </p:cNvPr>
          <p:cNvSpPr>
            <a:spLocks noGrp="1"/>
          </p:cNvSpPr>
          <p:nvPr>
            <p:ph idx="1"/>
          </p:nvPr>
        </p:nvSpPr>
        <p:spPr>
          <a:xfrm>
            <a:off x="635969" y="2345635"/>
            <a:ext cx="5678769" cy="3583940"/>
          </a:xfrm>
        </p:spPr>
        <p:txBody>
          <a:bodyPr anchor="t">
            <a:normAutofit/>
          </a:bodyPr>
          <a:lstStyle/>
          <a:p>
            <a:pPr marL="0" indent="0">
              <a:buNone/>
            </a:pPr>
            <a:r>
              <a:rPr lang="en-US" i="0" dirty="0">
                <a:effectLst/>
              </a:rPr>
              <a:t>What creates motivation to be resilient, to balance </a:t>
            </a:r>
            <a:r>
              <a:rPr lang="en-US" dirty="0"/>
              <a:t>attention and </a:t>
            </a:r>
            <a:r>
              <a:rPr lang="en-US" i="0" dirty="0">
                <a:effectLst/>
              </a:rPr>
              <a:t>perspectives, cultivate savoring and positive thoughts, and take action?</a:t>
            </a:r>
          </a:p>
          <a:p>
            <a:pPr marL="0" indent="0">
              <a:buNone/>
            </a:pPr>
            <a:r>
              <a:rPr lang="en-US" b="1" i="0" dirty="0">
                <a:solidFill>
                  <a:srgbClr val="7030A0"/>
                </a:solidFill>
                <a:effectLst/>
              </a:rPr>
              <a:t>What inspires motivation to do all of the above?</a:t>
            </a:r>
          </a:p>
          <a:p>
            <a:pPr marL="0" indent="0">
              <a:buNone/>
            </a:pPr>
            <a:r>
              <a:rPr lang="en-US" u="sng" dirty="0"/>
              <a:t>EXERCISES:</a:t>
            </a:r>
          </a:p>
          <a:p>
            <a:r>
              <a:rPr lang="en-US" dirty="0"/>
              <a:t>Values Living Through Challenging Times</a:t>
            </a:r>
          </a:p>
          <a:p>
            <a:r>
              <a:rPr lang="en-US" i="0" dirty="0">
                <a:effectLst/>
              </a:rPr>
              <a:t>Doors Closed, Doors Opened</a:t>
            </a:r>
          </a:p>
          <a:p>
            <a:endParaRPr lang="en-US" sz="1600" i="0" dirty="0">
              <a:effectLst/>
            </a:endParaRPr>
          </a:p>
          <a:p>
            <a:endParaRPr lang="en-US" sz="1600" b="1" dirty="0"/>
          </a:p>
        </p:txBody>
      </p:sp>
      <p:pic>
        <p:nvPicPr>
          <p:cNvPr id="11268" name="Picture 4" descr="Life Begins at the End of Your Comfort Zone - Living Lotus Group">
            <a:extLst>
              <a:ext uri="{FF2B5EF4-FFF2-40B4-BE49-F238E27FC236}">
                <a16:creationId xmlns:a16="http://schemas.microsoft.com/office/drawing/2014/main" id="{D69FFF5C-7128-481C-9B74-E3B82D7163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62165" y="1287034"/>
            <a:ext cx="5172635" cy="4642541"/>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74">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
                <a:schemeClr val="accent6">
                  <a:lumMod val="75%"/>
                  <a:alpha val="85%"/>
                </a:schemeClr>
              </a:gs>
            </a:gsLst>
            <a:lin ang="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Rectangle 76">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
                </a:schemeClr>
              </a:gs>
              <a:gs pos="99%">
                <a:schemeClr val="accent5">
                  <a:alpha val="72%"/>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13CDEC-7750-48A8-969D-647FA17F35C0}"/>
              </a:ext>
            </a:extLst>
          </p:cNvPr>
          <p:cNvSpPr txBox="1"/>
          <p:nvPr/>
        </p:nvSpPr>
        <p:spPr>
          <a:xfrm>
            <a:off x="7169972" y="6031464"/>
            <a:ext cx="4776396" cy="369332"/>
          </a:xfrm>
          <a:prstGeom prst="rect">
            <a:avLst/>
          </a:prstGeom>
          <a:noFill/>
        </p:spPr>
        <p:txBody>
          <a:bodyPr wrap="square" rtlCol="0">
            <a:spAutoFit/>
          </a:bodyPr>
          <a:lstStyle/>
          <a:p>
            <a:r>
              <a:rPr lang="en-CA" dirty="0"/>
              <a:t>From Positive Psychology, 2020</a:t>
            </a:r>
          </a:p>
        </p:txBody>
      </p:sp>
    </p:spTree>
    <p:extLst>
      <p:ext uri="{BB962C8B-B14F-4D97-AF65-F5344CB8AC3E}">
        <p14:creationId xmlns:p14="http://schemas.microsoft.com/office/powerpoint/2010/main" val="1568567456"/>
      </p:ext>
    </p:extLst>
  </p:cSld>
  <p:clrMapOvr>
    <a:masterClrMapping/>
  </p:clrMapOvr>
</p:sld>
</file>

<file path=ppt/slides/slide2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6EDD3D6F-E778-4ED9-8102-7B8FDF632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1"/>
            <a:ext cx="6096002" cy="6858000"/>
          </a:xfrm>
          <a:prstGeom prst="rect">
            <a:avLst/>
          </a:prstGeom>
          <a:gradFill>
            <a:gsLst>
              <a:gs pos="8%">
                <a:schemeClr val="accent6"/>
              </a:gs>
              <a:gs pos="100%">
                <a:schemeClr val="accent5">
                  <a:alpha val="90%"/>
                </a:schemeClr>
              </a:gs>
            </a:gsLst>
            <a:lin ang="2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E98B597-0F5F-4D04-B4A1-6DD8720CB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
            <a:ext cx="6096000" cy="6858002"/>
          </a:xfrm>
          <a:prstGeom prst="rect">
            <a:avLst/>
          </a:prstGeom>
          <a:gradFill>
            <a:gsLst>
              <a:gs pos="31%">
                <a:schemeClr val="accent5">
                  <a:lumMod val="60%"/>
                  <a:lumOff val="40%"/>
                  <a:alpha val="0%"/>
                </a:schemeClr>
              </a:gs>
              <a:gs pos="99%">
                <a:schemeClr val="accent2">
                  <a:lumMod val="75%"/>
                  <a:alpha val="75%"/>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401" y="609599"/>
            <a:ext cx="6858003" cy="5638801"/>
          </a:xfrm>
          <a:prstGeom prst="rect">
            <a:avLst/>
          </a:prstGeom>
          <a:gradFill>
            <a:gsLst>
              <a:gs pos="0%">
                <a:schemeClr val="accent6">
                  <a:alpha val="0%"/>
                </a:schemeClr>
              </a:gs>
              <a:gs pos="72%">
                <a:schemeClr val="accent2">
                  <a:alpha val="46%"/>
                </a:schemeClr>
              </a:gs>
            </a:gsLst>
            <a:lin ang="8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2490715"/>
            <a:ext cx="6096003" cy="4367283"/>
          </a:xfrm>
          <a:prstGeom prst="rect">
            <a:avLst/>
          </a:prstGeom>
          <a:gradFill>
            <a:gsLst>
              <a:gs pos="0%">
                <a:schemeClr val="accent6">
                  <a:alpha val="0%"/>
                </a:schemeClr>
              </a:gs>
              <a:gs pos="72%">
                <a:schemeClr val="accent5">
                  <a:alpha val="19%"/>
                </a:schemeClr>
              </a:gs>
            </a:gsLst>
            <a:lin ang="8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
                <a:schemeClr val="accent6">
                  <a:alpha val="3%"/>
                </a:schemeClr>
              </a:gs>
              <a:gs pos="100%">
                <a:schemeClr val="accent6">
                  <a:lumMod val="40%"/>
                  <a:lumOff val="60%"/>
                  <a:alpha val="15%"/>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4C6D28-A844-4999-84B1-E0A620321AB5}"/>
              </a:ext>
            </a:extLst>
          </p:cNvPr>
          <p:cNvSpPr>
            <a:spLocks noGrp="1"/>
          </p:cNvSpPr>
          <p:nvPr>
            <p:ph type="title"/>
          </p:nvPr>
        </p:nvSpPr>
        <p:spPr>
          <a:xfrm>
            <a:off x="914398" y="2922491"/>
            <a:ext cx="4739343" cy="3254790"/>
          </a:xfrm>
        </p:spPr>
        <p:txBody>
          <a:bodyPr vert="horz" lIns="0" tIns="0" rIns="0" bIns="0" rtlCol="0" anchor="t">
            <a:normAutofit/>
          </a:bodyPr>
          <a:lstStyle/>
          <a:p>
            <a:pPr algn="r"/>
            <a:r>
              <a:rPr lang="en-US" spc="750" dirty="0">
                <a:solidFill>
                  <a:schemeClr val="bg1"/>
                </a:solidFill>
              </a:rPr>
              <a:t>Exercise related to #4 </a:t>
            </a:r>
            <a:r>
              <a:rPr lang="en-US" spc="750" dirty="0" err="1">
                <a:solidFill>
                  <a:schemeClr val="bg1"/>
                </a:solidFill>
              </a:rPr>
              <a:t>motivaiton</a:t>
            </a:r>
            <a:endParaRPr lang="en-US" spc="750" dirty="0">
              <a:solidFill>
                <a:schemeClr val="bg1"/>
              </a:solidFill>
            </a:endParaRPr>
          </a:p>
        </p:txBody>
      </p:sp>
      <p:pic>
        <p:nvPicPr>
          <p:cNvPr id="15362" name="Picture 2" descr="Are You Living Your Values? - Debra Trappen">
            <a:extLst>
              <a:ext uri="{FF2B5EF4-FFF2-40B4-BE49-F238E27FC236}">
                <a16:creationId xmlns:a16="http://schemas.microsoft.com/office/drawing/2014/main" id="{BB679044-48C6-4D08-89AB-6186C1F0633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673%" r="6.146%"/>
          <a:stretch/>
        </p:blipFill>
        <p:spPr bwMode="auto">
          <a:xfrm>
            <a:off x="6553199" y="457200"/>
            <a:ext cx="518160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25888"/>
      </p:ext>
    </p:extLst>
  </p:cSld>
  <p:clrMapOvr>
    <a:masterClrMapping/>
  </p:clrMapOvr>
</p:sld>
</file>

<file path=ppt/slides/slide2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Bridging to your unique resilience</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90860"/>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830DFE-B4B3-40B1-BE04-514FD39097F0}"/>
              </a:ext>
            </a:extLst>
          </p:cNvPr>
          <p:cNvSpPr>
            <a:spLocks noGrp="1"/>
          </p:cNvSpPr>
          <p:nvPr>
            <p:ph type="title"/>
          </p:nvPr>
        </p:nvSpPr>
        <p:spPr>
          <a:xfrm>
            <a:off x="165390" y="407332"/>
            <a:ext cx="8133950" cy="1215021"/>
          </a:xfrm>
        </p:spPr>
        <p:txBody>
          <a:bodyPr anchor="b">
            <a:normAutofit fontScale="90%"/>
          </a:bodyPr>
          <a:lstStyle/>
          <a:p>
            <a:pPr>
              <a:lnSpc>
                <a:spcPct val="90%"/>
              </a:lnSpc>
            </a:pPr>
            <a:r>
              <a:rPr lang="en-CA" dirty="0"/>
              <a:t>Goals of today’s session</a:t>
            </a:r>
            <a:br>
              <a:rPr lang="en-CA" dirty="0"/>
            </a:br>
            <a:endParaRPr lang="en-CA" dirty="0"/>
          </a:p>
        </p:txBody>
      </p:sp>
      <p:sp>
        <p:nvSpPr>
          <p:cNvPr id="5" name="Content Placeholder 4">
            <a:extLst>
              <a:ext uri="{FF2B5EF4-FFF2-40B4-BE49-F238E27FC236}">
                <a16:creationId xmlns:a16="http://schemas.microsoft.com/office/drawing/2014/main" id="{14AE2C7E-D398-4BEF-88CE-EFFA7BD6474D}"/>
              </a:ext>
            </a:extLst>
          </p:cNvPr>
          <p:cNvSpPr>
            <a:spLocks noGrp="1"/>
          </p:cNvSpPr>
          <p:nvPr>
            <p:ph idx="1"/>
          </p:nvPr>
        </p:nvSpPr>
        <p:spPr>
          <a:xfrm>
            <a:off x="324336" y="1181099"/>
            <a:ext cx="7117994" cy="5316682"/>
          </a:xfrm>
        </p:spPr>
        <p:txBody>
          <a:bodyPr>
            <a:normAutofit fontScale="85%" lnSpcReduction="10%"/>
          </a:bodyPr>
          <a:lstStyle/>
          <a:p>
            <a:pPr marL="0" indent="0">
              <a:lnSpc>
                <a:spcPct val="110%"/>
              </a:lnSpc>
              <a:spcAft>
                <a:spcPts val="800"/>
              </a:spcAft>
              <a:buNone/>
            </a:pPr>
            <a:endParaRPr lang="en-CA" sz="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Check-in: Self Care activities – WOT, Dual Awareness</a:t>
            </a: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Continuing to Explore Dual </a:t>
            </a:r>
            <a:r>
              <a:rPr lang="en-CA" sz="2900" dirty="0">
                <a:latin typeface="Calibri" panose="020F0502020204030204" pitchFamily="34" charset="0"/>
                <a:ea typeface="Calibri" panose="020F0502020204030204" pitchFamily="34" charset="0"/>
                <a:cs typeface="Times New Roman" panose="02020603050405020304" pitchFamily="18" charset="0"/>
              </a:rPr>
              <a:t>Awareness</a:t>
            </a:r>
            <a:endParaRPr lang="en-CA"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r>
              <a:rPr lang="en-CA" sz="2900" dirty="0">
                <a:latin typeface="Calibri" panose="020F0502020204030204" pitchFamily="34" charset="0"/>
                <a:ea typeface="Calibri" panose="020F0502020204030204" pitchFamily="34" charset="0"/>
                <a:cs typeface="Times New Roman" panose="02020603050405020304" pitchFamily="18" charset="0"/>
              </a:rPr>
              <a:t>Getting to Know and Nurturing Your Defence Team</a:t>
            </a:r>
          </a:p>
          <a:p>
            <a:pPr marL="342900" lvl="0" indent="-342900">
              <a:lnSpc>
                <a:spcPct val="110%"/>
              </a:lnSpc>
              <a:spcAft>
                <a:spcPts val="0"/>
              </a:spcAft>
              <a:buFont typeface="+mj-lt"/>
              <a:buAutoNum type="arabicPeriod"/>
            </a:pPr>
            <a:r>
              <a:rPr lang="en-CA" sz="2900" dirty="0">
                <a:latin typeface="Calibri" panose="020F0502020204030204" pitchFamily="34" charset="0"/>
                <a:ea typeface="Calibri" panose="020F0502020204030204" pitchFamily="34" charset="0"/>
                <a:cs typeface="Times New Roman" panose="02020603050405020304" pitchFamily="18" charset="0"/>
              </a:rPr>
              <a:t>Discovering How Hope IS A Strategy!</a:t>
            </a: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Delving Deeper </a:t>
            </a:r>
            <a:r>
              <a:rPr lang="en-CA" sz="2900" dirty="0">
                <a:latin typeface="Calibri" panose="020F0502020204030204" pitchFamily="34" charset="0"/>
                <a:ea typeface="Calibri" panose="020F0502020204030204" pitchFamily="34" charset="0"/>
                <a:cs typeface="Times New Roman" panose="02020603050405020304" pitchFamily="18" charset="0"/>
              </a:rPr>
              <a:t>Into Resilience Building: </a:t>
            </a:r>
          </a:p>
          <a:p>
            <a:pPr marL="971550" lvl="1" indent="-514350">
              <a:lnSpc>
                <a:spcPct val="110%"/>
              </a:lnSpc>
              <a:buFont typeface="+mj-lt"/>
              <a:buAutoNum type="alphaLcParenR"/>
            </a:pPr>
            <a:r>
              <a:rPr lang="en-CA" sz="2900" dirty="0">
                <a:latin typeface="Calibri" panose="020F0502020204030204" pitchFamily="34" charset="0"/>
                <a:ea typeface="Calibri" panose="020F0502020204030204" pitchFamily="34" charset="0"/>
                <a:cs typeface="Times New Roman" panose="02020603050405020304" pitchFamily="18" charset="0"/>
              </a:rPr>
              <a:t> The Four Foci</a:t>
            </a:r>
          </a:p>
          <a:p>
            <a:pPr marL="971550" lvl="1" indent="-514350">
              <a:lnSpc>
                <a:spcPct val="110%"/>
              </a:lnSpc>
              <a:buFont typeface="+mj-lt"/>
              <a:buAutoNum type="alphaLcParenR"/>
            </a:pPr>
            <a:r>
              <a:rPr lang="en-CA" sz="2900" dirty="0">
                <a:latin typeface="Calibri" panose="020F0502020204030204" pitchFamily="34" charset="0"/>
                <a:ea typeface="Calibri" panose="020F0502020204030204" pitchFamily="34" charset="0"/>
                <a:cs typeface="Times New Roman" panose="02020603050405020304" pitchFamily="18" charset="0"/>
              </a:rPr>
              <a:t>Discussion and Exercises:</a:t>
            </a:r>
          </a:p>
          <a:p>
            <a:pPr marL="1485900" lvl="2" indent="-571500">
              <a:lnSpc>
                <a:spcPct val="110%"/>
              </a:lnSpc>
              <a:buFont typeface="+mj-lt"/>
              <a:buAutoNum type="romanLcPeriod"/>
            </a:pPr>
            <a:r>
              <a:rPr lang="en-CA" sz="2700" i="1" dirty="0">
                <a:effectLst/>
                <a:latin typeface="Calibri" panose="020F0502020204030204" pitchFamily="34" charset="0"/>
                <a:ea typeface="Calibri" panose="020F0502020204030204" pitchFamily="34" charset="0"/>
                <a:cs typeface="Times New Roman" panose="02020603050405020304" pitchFamily="18" charset="0"/>
              </a:rPr>
              <a:t>Attention</a:t>
            </a:r>
          </a:p>
          <a:p>
            <a:pPr marL="1485900" lvl="2" indent="-571500">
              <a:lnSpc>
                <a:spcPct val="110%"/>
              </a:lnSpc>
              <a:buFont typeface="+mj-lt"/>
              <a:buAutoNum type="romanLcPeriod"/>
            </a:pPr>
            <a:r>
              <a:rPr lang="en-CA" sz="2700" i="1" dirty="0">
                <a:latin typeface="Calibri" panose="020F0502020204030204" pitchFamily="34" charset="0"/>
                <a:ea typeface="Calibri" panose="020F0502020204030204" pitchFamily="34" charset="0"/>
                <a:cs typeface="Times New Roman" panose="02020603050405020304" pitchFamily="18" charset="0"/>
              </a:rPr>
              <a:t>Thoughts</a:t>
            </a:r>
          </a:p>
          <a:p>
            <a:pPr marL="1485900" lvl="2" indent="-571500">
              <a:lnSpc>
                <a:spcPct val="110%"/>
              </a:lnSpc>
              <a:buFont typeface="+mj-lt"/>
              <a:buAutoNum type="romanLcPeriod"/>
            </a:pPr>
            <a:r>
              <a:rPr lang="en-CA" sz="2700" i="1" dirty="0">
                <a:effectLst/>
                <a:latin typeface="Calibri" panose="020F0502020204030204" pitchFamily="34" charset="0"/>
                <a:ea typeface="Calibri" panose="020F0502020204030204" pitchFamily="34" charset="0"/>
                <a:cs typeface="Times New Roman" panose="02020603050405020304" pitchFamily="18" charset="0"/>
              </a:rPr>
              <a:t>Action</a:t>
            </a:r>
          </a:p>
          <a:p>
            <a:pPr marL="1485900" lvl="2" indent="-571500">
              <a:lnSpc>
                <a:spcPct val="110%"/>
              </a:lnSpc>
              <a:buFont typeface="+mj-lt"/>
              <a:buAutoNum type="romanLcPeriod"/>
            </a:pPr>
            <a:r>
              <a:rPr lang="en-CA" sz="2700" i="1" dirty="0">
                <a:latin typeface="Calibri" panose="020F0502020204030204" pitchFamily="34" charset="0"/>
                <a:ea typeface="Calibri" panose="020F0502020204030204" pitchFamily="34" charset="0"/>
                <a:cs typeface="Times New Roman" panose="02020603050405020304" pitchFamily="18" charset="0"/>
              </a:rPr>
              <a:t>Motivation</a:t>
            </a:r>
            <a:endParaRPr lang="en-CA" sz="27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endParaRPr lang="en-CA" sz="2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endParaRPr lang="en-CA"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800"/>
              </a:spcAft>
              <a:buFont typeface="+mj-lt"/>
              <a:buAutoNum type="arabicPeriod"/>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pPr>
            <a:endParaRPr lang="en-CA" sz="800" dirty="0"/>
          </a:p>
        </p:txBody>
      </p:sp>
      <p:sp>
        <p:nvSpPr>
          <p:cNvPr id="149" name="Rectangle 148">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
                <a:schemeClr val="accent6"/>
              </a:gs>
              <a:gs pos="100%">
                <a:schemeClr val="accent5">
                  <a:alpha val="9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
                </a:schemeClr>
              </a:gs>
              <a:gs pos="99%">
                <a:schemeClr val="accent2">
                  <a:alpha val="5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
                <a:schemeClr val="tx2">
                  <a:lumMod val="75%"/>
                  <a:lumOff val="25%"/>
                  <a:alpha val="26%"/>
                </a:schemeClr>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descr="Teacher Goals You Can Actually Accomplish Over One School Year">
            <a:extLst>
              <a:ext uri="{FF2B5EF4-FFF2-40B4-BE49-F238E27FC236}">
                <a16:creationId xmlns:a16="http://schemas.microsoft.com/office/drawing/2014/main" id="{C6D6022E-DEC9-4784-9BE5-AF5C31FCFE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9%" r="21.591%" b="0.002%"/>
          <a:stretch/>
        </p:blipFill>
        <p:spPr bwMode="auto">
          <a:xfrm>
            <a:off x="7766666" y="1375062"/>
            <a:ext cx="4076701" cy="354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144528"/>
      </p:ext>
    </p:extLst>
  </p:cSld>
  <p:clrMapOvr>
    <a:masterClrMapping/>
  </p:clrMapOvr>
</p:sld>
</file>

<file path=ppt/slides/slide3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1488E9-EC1B-405D-AD30-0BDAC032180D}"/>
              </a:ext>
            </a:extLst>
          </p:cNvPr>
          <p:cNvSpPr txBox="1"/>
          <p:nvPr/>
        </p:nvSpPr>
        <p:spPr>
          <a:xfrm>
            <a:off x="433138" y="553453"/>
            <a:ext cx="2177715" cy="3416320"/>
          </a:xfrm>
          <a:prstGeom prst="rect">
            <a:avLst/>
          </a:prstGeom>
          <a:noFill/>
        </p:spPr>
        <p:txBody>
          <a:bodyPr wrap="square" rtlCol="0">
            <a:spAutoFit/>
          </a:bodyPr>
          <a:lstStyle/>
          <a:p>
            <a:r>
              <a:rPr lang="en-CA" sz="2400">
                <a:solidFill>
                  <a:schemeClr val="bg1"/>
                </a:solidFill>
              </a:rPr>
              <a:t>This Week’s Resilience Inspiration: THE</a:t>
            </a:r>
          </a:p>
          <a:p>
            <a:r>
              <a:rPr lang="en-CA" sz="2400">
                <a:solidFill>
                  <a:schemeClr val="bg1"/>
                </a:solidFill>
              </a:rPr>
              <a:t>TARDIGRADE. The most resilience animal on earth</a:t>
            </a:r>
            <a:endParaRPr lang="en-CA" sz="2400" dirty="0">
              <a:solidFill>
                <a:schemeClr val="bg1"/>
              </a:solidFill>
            </a:endParaRPr>
          </a:p>
        </p:txBody>
      </p:sp>
      <p:sp>
        <p:nvSpPr>
          <p:cNvPr id="3" name="TextBox 2">
            <a:extLst>
              <a:ext uri="{FF2B5EF4-FFF2-40B4-BE49-F238E27FC236}">
                <a16:creationId xmlns:a16="http://schemas.microsoft.com/office/drawing/2014/main" id="{6A3D5A58-B14C-49E1-87BB-2BF1D5BBBB71}"/>
              </a:ext>
            </a:extLst>
          </p:cNvPr>
          <p:cNvSpPr txBox="1"/>
          <p:nvPr/>
        </p:nvSpPr>
        <p:spPr>
          <a:xfrm>
            <a:off x="9901989" y="1143000"/>
            <a:ext cx="2069432" cy="3970318"/>
          </a:xfrm>
          <a:prstGeom prst="rect">
            <a:avLst/>
          </a:prstGeom>
          <a:noFill/>
        </p:spPr>
        <p:txBody>
          <a:bodyPr wrap="square" rtlCol="0">
            <a:spAutoFit/>
          </a:bodyPr>
          <a:lstStyle/>
          <a:p>
            <a:r>
              <a:rPr lang="en-CA">
                <a:solidFill>
                  <a:schemeClr val="bg1"/>
                </a:solidFill>
              </a:rPr>
              <a:t>Can survive -273C (absolute zero), or 150C. Can resist 6X the pressure at the deepest ocean levels, 1,000X more radiation than humans, go without water for 100 years, and survive in space. </a:t>
            </a:r>
          </a:p>
          <a:p>
            <a:endParaRPr lang="en-CA">
              <a:solidFill>
                <a:schemeClr val="bg1"/>
              </a:solidFill>
            </a:endParaRPr>
          </a:p>
          <a:p>
            <a:r>
              <a:rPr lang="en-CA">
                <a:solidFill>
                  <a:schemeClr val="bg1"/>
                </a:solidFill>
              </a:rPr>
              <a:t>The “Water Bear”.</a:t>
            </a:r>
            <a:endParaRPr lang="en-CA" dirty="0">
              <a:solidFill>
                <a:schemeClr val="bg1"/>
              </a:solidFill>
            </a:endParaRPr>
          </a:p>
        </p:txBody>
      </p:sp>
      <p:pic>
        <p:nvPicPr>
          <p:cNvPr id="12290" name="Picture 2" descr="Planarian Worm">
            <a:extLst>
              <a:ext uri="{FF2B5EF4-FFF2-40B4-BE49-F238E27FC236}">
                <a16:creationId xmlns:a16="http://schemas.microsoft.com/office/drawing/2014/main" id="{0FE601AB-0EA2-40F9-A20C-B3460DAB6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298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256D60-425A-4C8B-B910-4F6E5901ED67}"/>
              </a:ext>
            </a:extLst>
          </p:cNvPr>
          <p:cNvSpPr txBox="1"/>
          <p:nvPr/>
        </p:nvSpPr>
        <p:spPr>
          <a:xfrm>
            <a:off x="8604107" y="553453"/>
            <a:ext cx="3367314" cy="4247317"/>
          </a:xfrm>
          <a:prstGeom prst="rect">
            <a:avLst/>
          </a:prstGeom>
          <a:noFill/>
        </p:spPr>
        <p:txBody>
          <a:bodyPr wrap="square" rtlCol="0">
            <a:spAutoFit/>
          </a:bodyPr>
          <a:lstStyle/>
          <a:p>
            <a:r>
              <a:rPr lang="en-CA" b="1" dirty="0">
                <a:solidFill>
                  <a:schemeClr val="bg1"/>
                </a:solidFill>
              </a:rPr>
              <a:t>Planarian Worm: Live in fresh and salt water AND regenerate body parts! If cut in half, the part without a head will grow a new FULLY FUNCTIONING HEAD WITH A NEW BRAIN and the part without a tail will grow a new one – ALL WITHIN 7 -10 DAYS!</a:t>
            </a:r>
          </a:p>
          <a:p>
            <a:r>
              <a:rPr lang="en-CA" b="1" dirty="0">
                <a:solidFill>
                  <a:schemeClr val="bg1"/>
                </a:solidFill>
              </a:rPr>
              <a:t>Called the Immortal Worm. Many stem cells mean that a part as small as 1/279 can regenerate a completely new worm!</a:t>
            </a:r>
          </a:p>
          <a:p>
            <a:r>
              <a:rPr lang="en-CA" b="1" dirty="0">
                <a:solidFill>
                  <a:schemeClr val="bg1"/>
                </a:solidFill>
              </a:rPr>
              <a:t> </a:t>
            </a:r>
          </a:p>
        </p:txBody>
      </p:sp>
    </p:spTree>
    <p:extLst>
      <p:ext uri="{BB962C8B-B14F-4D97-AF65-F5344CB8AC3E}">
        <p14:creationId xmlns:p14="http://schemas.microsoft.com/office/powerpoint/2010/main" val="863007995"/>
      </p:ext>
    </p:extLst>
  </p:cSld>
  <p:clrMapOvr>
    <a:masterClrMapping/>
  </p:clrMapOvr>
</p:sld>
</file>

<file path=ppt/slides/slide3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
                <a:schemeClr val="accent4">
                  <a:alpha val="61%"/>
                </a:schemeClr>
              </a:gs>
              <a:gs pos="100%">
                <a:schemeClr val="accent5">
                  <a:alpha val="89%"/>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
                <a:schemeClr val="accent6">
                  <a:alpha val="11%"/>
                </a:schemeClr>
              </a:gs>
              <a:gs pos="100%">
                <a:schemeClr val="accent4">
                  <a:alpha val="70%"/>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
                  <a:lumOff val="40%"/>
                  <a:alpha val="0%"/>
                </a:schemeClr>
              </a:gs>
              <a:gs pos="99%">
                <a:schemeClr val="accent2"/>
              </a:gs>
            </a:gsLst>
            <a:lin ang="1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Your Path to Resilient Living | Emotional resilience, Resilience ...">
            <a:extLst>
              <a:ext uri="{FF2B5EF4-FFF2-40B4-BE49-F238E27FC236}">
                <a16:creationId xmlns:a16="http://schemas.microsoft.com/office/drawing/2014/main" id="{07B6A440-63E5-4AFB-A3D7-41B53BB908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726%" b="8.28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56161"/>
      </p:ext>
    </p:extLst>
  </p:cSld>
  <p:clrMapOvr>
    <a:masterClrMapping/>
  </p:clrMapOvr>
</p:sld>
</file>

<file path=ppt/slides/slide3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
                <a:schemeClr val="accent4">
                  <a:alpha val="61%"/>
                </a:schemeClr>
              </a:gs>
              <a:gs pos="100%">
                <a:schemeClr val="accent5">
                  <a:alpha val="89%"/>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4"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
                <a:schemeClr val="accent6">
                  <a:alpha val="11%"/>
                </a:schemeClr>
              </a:gs>
              <a:gs pos="100%">
                <a:schemeClr val="accent4">
                  <a:alpha val="70%"/>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
                  <a:lumOff val="40%"/>
                  <a:alpha val="0%"/>
                </a:schemeClr>
              </a:gs>
              <a:gs pos="99%">
                <a:schemeClr val="accent2"/>
              </a:gs>
            </a:gsLst>
            <a:lin ang="1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he 6 Domains of Resilience">
            <a:extLst>
              <a:ext uri="{FF2B5EF4-FFF2-40B4-BE49-F238E27FC236}">
                <a16:creationId xmlns:a16="http://schemas.microsoft.com/office/drawing/2014/main" id="{55606CD2-FE9C-41BB-8970-0568C8CDE3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0.935%" r="0.004%" b="0.004%"/>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8516"/>
      </p:ext>
    </p:extLst>
  </p:cSld>
  <p:clrMapOvr>
    <a:masterClrMapping/>
  </p:clrMapOvr>
</p:sld>
</file>

<file path=ppt/slides/slide3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7170" name="Picture 2" descr="Tardigrades, Frozen for 30 Years, Spring Back to Life | Discover ...">
            <a:extLst>
              <a:ext uri="{FF2B5EF4-FFF2-40B4-BE49-F238E27FC236}">
                <a16:creationId xmlns:a16="http://schemas.microsoft.com/office/drawing/2014/main" id="{46A09073-146C-43C7-B20F-E963E3856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12192000" cy="6506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1488E9-EC1B-405D-AD30-0BDAC032180D}"/>
              </a:ext>
            </a:extLst>
          </p:cNvPr>
          <p:cNvSpPr txBox="1"/>
          <p:nvPr/>
        </p:nvSpPr>
        <p:spPr>
          <a:xfrm>
            <a:off x="433138" y="553453"/>
            <a:ext cx="2177715" cy="2308324"/>
          </a:xfrm>
          <a:prstGeom prst="rect">
            <a:avLst/>
          </a:prstGeom>
          <a:noFill/>
        </p:spPr>
        <p:txBody>
          <a:bodyPr wrap="square" rtlCol="0">
            <a:spAutoFit/>
          </a:bodyPr>
          <a:lstStyle/>
          <a:p>
            <a:r>
              <a:rPr lang="en-CA" sz="2400" dirty="0">
                <a:solidFill>
                  <a:schemeClr val="bg1"/>
                </a:solidFill>
              </a:rPr>
              <a:t>THE</a:t>
            </a:r>
          </a:p>
          <a:p>
            <a:r>
              <a:rPr lang="en-CA" sz="2400" dirty="0">
                <a:solidFill>
                  <a:schemeClr val="bg1"/>
                </a:solidFill>
              </a:rPr>
              <a:t>TARDIGRADE. The most resilience animal on earth</a:t>
            </a:r>
          </a:p>
        </p:txBody>
      </p:sp>
      <p:sp>
        <p:nvSpPr>
          <p:cNvPr id="3" name="TextBox 2">
            <a:extLst>
              <a:ext uri="{FF2B5EF4-FFF2-40B4-BE49-F238E27FC236}">
                <a16:creationId xmlns:a16="http://schemas.microsoft.com/office/drawing/2014/main" id="{6A3D5A58-B14C-49E1-87BB-2BF1D5BBBB71}"/>
              </a:ext>
            </a:extLst>
          </p:cNvPr>
          <p:cNvSpPr txBox="1"/>
          <p:nvPr/>
        </p:nvSpPr>
        <p:spPr>
          <a:xfrm>
            <a:off x="9901989" y="1143000"/>
            <a:ext cx="2069432" cy="3970318"/>
          </a:xfrm>
          <a:prstGeom prst="rect">
            <a:avLst/>
          </a:prstGeom>
          <a:noFill/>
        </p:spPr>
        <p:txBody>
          <a:bodyPr wrap="square" rtlCol="0">
            <a:spAutoFit/>
          </a:bodyPr>
          <a:lstStyle/>
          <a:p>
            <a:r>
              <a:rPr lang="en-CA" dirty="0">
                <a:solidFill>
                  <a:schemeClr val="bg1"/>
                </a:solidFill>
              </a:rPr>
              <a:t>Can survive -273C (absolute zero), or 150C. Can resist 6X the pressure at the deepest ocean levels, 1,000X more radiation than humans, go without water for 100 years, and survive in space. </a:t>
            </a:r>
          </a:p>
          <a:p>
            <a:endParaRPr lang="en-CA" dirty="0">
              <a:solidFill>
                <a:schemeClr val="bg1"/>
              </a:solidFill>
            </a:endParaRPr>
          </a:p>
          <a:p>
            <a:r>
              <a:rPr lang="en-CA" dirty="0">
                <a:solidFill>
                  <a:schemeClr val="bg1"/>
                </a:solidFill>
              </a:rPr>
              <a:t>The “Water Bear”.</a:t>
            </a:r>
          </a:p>
        </p:txBody>
      </p:sp>
    </p:spTree>
    <p:extLst>
      <p:ext uri="{BB962C8B-B14F-4D97-AF65-F5344CB8AC3E}">
        <p14:creationId xmlns:p14="http://schemas.microsoft.com/office/powerpoint/2010/main" val="305958810"/>
      </p:ext>
    </p:extLst>
  </p:cSld>
  <p:clrMapOvr>
    <a:masterClrMapping/>
  </p:clrMapOvr>
</p:sld>
</file>

<file path=ppt/slides/slide3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8D16BC-0A0F-47AB-B2C6-AE15EC96F16F}"/>
              </a:ext>
            </a:extLst>
          </p:cNvPr>
          <p:cNvSpPr>
            <a:spLocks noGrp="1"/>
          </p:cNvSpPr>
          <p:nvPr>
            <p:ph type="title"/>
          </p:nvPr>
        </p:nvSpPr>
        <p:spPr>
          <a:xfrm>
            <a:off x="788889" y="1411417"/>
            <a:ext cx="10614211" cy="1152712"/>
          </a:xfrm>
        </p:spPr>
        <p:txBody>
          <a:bodyPr vert="horz" lIns="0" tIns="0" rIns="0" bIns="0" rtlCol="0" anchor="b">
            <a:normAutofit fontScale="90%"/>
          </a:bodyPr>
          <a:lstStyle/>
          <a:p>
            <a:pPr algn="ctr"/>
            <a:r>
              <a:rPr lang="en-US" sz="4000" spc="750" dirty="0">
                <a:solidFill>
                  <a:schemeClr val="bg1"/>
                </a:solidFill>
              </a:rPr>
              <a:t>Bridging to session #4:</a:t>
            </a:r>
            <a:br>
              <a:rPr lang="en-US" sz="4000" spc="750" dirty="0">
                <a:solidFill>
                  <a:schemeClr val="bg1"/>
                </a:solidFill>
              </a:rPr>
            </a:br>
            <a:r>
              <a:rPr lang="en-US" sz="4000" spc="750" dirty="0">
                <a:solidFill>
                  <a:schemeClr val="bg1"/>
                </a:solidFill>
              </a:rPr>
              <a:t>what stood out?</a:t>
            </a:r>
            <a:br>
              <a:rPr lang="en-US" sz="4000" spc="750" dirty="0">
                <a:solidFill>
                  <a:schemeClr val="bg1"/>
                </a:solidFill>
              </a:rPr>
            </a:br>
            <a:r>
              <a:rPr lang="en-US" sz="4000" spc="750" dirty="0">
                <a:solidFill>
                  <a:schemeClr val="bg1"/>
                </a:solidFill>
              </a:rPr>
              <a:t>Options, focus, and looking to January 2021 …</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Celebrate a Golden Age of the Golden Gate Bridge | Visit The USA">
            <a:extLst>
              <a:ext uri="{FF2B5EF4-FFF2-40B4-BE49-F238E27FC236}">
                <a16:creationId xmlns:a16="http://schemas.microsoft.com/office/drawing/2014/main" id="{9E33D1A4-D8DB-44A2-8A06-65319784FE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275%" r="-0.002%" b="1.332%"/>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30005"/>
      </p:ext>
    </p:extLst>
  </p:cSld>
  <p:clrMapOvr>
    <a:masterClrMapping/>
  </p:clrMapOvr>
</p:sld>
</file>

<file path=ppt/slides/slide3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ectangle 80">
            <a:extLst>
              <a:ext uri="{FF2B5EF4-FFF2-40B4-BE49-F238E27FC236}">
                <a16:creationId xmlns:a16="http://schemas.microsoft.com/office/drawing/2014/main" id="{BCFF1867-CA5E-416C-80CB-68BE95CE2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3A391-BA11-4A7D-B761-A9598DF5647D}"/>
              </a:ext>
            </a:extLst>
          </p:cNvPr>
          <p:cNvSpPr>
            <a:spLocks noGrp="1"/>
          </p:cNvSpPr>
          <p:nvPr>
            <p:ph type="title"/>
          </p:nvPr>
        </p:nvSpPr>
        <p:spPr>
          <a:xfrm>
            <a:off x="1371600" y="1028701"/>
            <a:ext cx="4372550" cy="2518436"/>
          </a:xfrm>
        </p:spPr>
        <p:txBody>
          <a:bodyPr vert="horz" lIns="0" tIns="0" rIns="0" bIns="0" rtlCol="0" anchor="b">
            <a:normAutofit fontScale="90%"/>
          </a:bodyPr>
          <a:lstStyle/>
          <a:p>
            <a:r>
              <a:rPr lang="en-US" sz="4000" spc="750" dirty="0"/>
              <a:t>For next week: </a:t>
            </a:r>
            <a:br>
              <a:rPr lang="en-US" sz="4000" spc="750" dirty="0"/>
            </a:br>
            <a:r>
              <a:rPr lang="en-US" sz="4000" spc="750" dirty="0"/>
              <a:t>one self care partner …</a:t>
            </a:r>
          </a:p>
        </p:txBody>
      </p:sp>
      <p:sp>
        <p:nvSpPr>
          <p:cNvPr id="83" name="Rectangle 82">
            <a:extLst>
              <a:ext uri="{FF2B5EF4-FFF2-40B4-BE49-F238E27FC236}">
                <a16:creationId xmlns:a16="http://schemas.microsoft.com/office/drawing/2014/main" id="{5EA2F639-83D8-42FB-805A-0AFD485B9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4022220"/>
            <a:ext cx="12192002" cy="2838735"/>
          </a:xfrm>
          <a:prstGeom prst="rect">
            <a:avLst/>
          </a:prstGeom>
          <a:gradFill>
            <a:gsLst>
              <a:gs pos="8%">
                <a:schemeClr val="accent6"/>
              </a:gs>
              <a:gs pos="100%">
                <a:schemeClr val="accent5">
                  <a:alpha val="90%"/>
                </a:schemeClr>
              </a:gs>
            </a:gsLst>
            <a:lin ang="4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8DB4E8D-D68B-4463-A009-8FAB6A115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022219"/>
            <a:ext cx="8153400" cy="2838736"/>
          </a:xfrm>
          <a:prstGeom prst="rect">
            <a:avLst/>
          </a:prstGeom>
          <a:gradFill>
            <a:gsLst>
              <a:gs pos="0%">
                <a:schemeClr val="accent5">
                  <a:lumMod val="60%"/>
                  <a:lumOff val="40%"/>
                  <a:alpha val="0%"/>
                </a:schemeClr>
              </a:gs>
              <a:gs pos="99%">
                <a:schemeClr val="accent2">
                  <a:alpha val="94%"/>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5C519481-97EE-45EB-B83B-AE5C46F3D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16759"/>
            <a:ext cx="8441142" cy="2389939"/>
          </a:xfrm>
          <a:prstGeom prst="rect">
            <a:avLst/>
          </a:prstGeom>
          <a:gradFill>
            <a:gsLst>
              <a:gs pos="0%">
                <a:schemeClr val="accent6">
                  <a:alpha val="43%"/>
                </a:schemeClr>
              </a:gs>
              <a:gs pos="72%">
                <a:schemeClr val="accent5">
                  <a:alpha val="0%"/>
                </a:schemeClr>
              </a:gs>
            </a:gsLst>
            <a:lin ang="18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Just One Thing: Simple Practices - Dr. Rick Hanson">
            <a:extLst>
              <a:ext uri="{FF2B5EF4-FFF2-40B4-BE49-F238E27FC236}">
                <a16:creationId xmlns:a16="http://schemas.microsoft.com/office/drawing/2014/main" id="{2638C47C-07BD-4516-A667-980E2AC2F9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83%"/>
          <a:stretch/>
        </p:blipFill>
        <p:spPr bwMode="auto">
          <a:xfrm>
            <a:off x="5744150" y="248458"/>
            <a:ext cx="6256143" cy="373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903526"/>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F1DA978-2FF0-4E09-976F-91C6D4AA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5488" y="125488"/>
            <a:ext cx="6346209" cy="6095235"/>
          </a:xfrm>
          <a:prstGeom prst="rect">
            <a:avLst/>
          </a:prstGeom>
          <a:gradFill>
            <a:gsLst>
              <a:gs pos="0%">
                <a:schemeClr val="accent5">
                  <a:lumMod val="60%"/>
                  <a:lumOff val="40%"/>
                  <a:alpha val="0%"/>
                </a:schemeClr>
              </a:gs>
              <a:gs pos="99%">
                <a:schemeClr val="accent2">
                  <a:alpha val="90%"/>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104" y="2550870"/>
            <a:ext cx="2501979" cy="6112279"/>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79BBB12-9455-421B-86B2-0EA775202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
                <a:schemeClr val="accent4">
                  <a:lumMod val="20%"/>
                  <a:lumOff val="80%"/>
                  <a:alpha val="0%"/>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C30AEA-F00A-4EF3-B682-4003D14AC274}"/>
              </a:ext>
            </a:extLst>
          </p:cNvPr>
          <p:cNvSpPr>
            <a:spLocks noGrp="1"/>
          </p:cNvSpPr>
          <p:nvPr>
            <p:ph type="title"/>
          </p:nvPr>
        </p:nvSpPr>
        <p:spPr>
          <a:xfrm>
            <a:off x="872556" y="740563"/>
            <a:ext cx="4688488" cy="3232560"/>
          </a:xfrm>
        </p:spPr>
        <p:txBody>
          <a:bodyPr vert="horz" lIns="0" tIns="0" rIns="0" bIns="0" rtlCol="0" anchor="b">
            <a:normAutofit/>
          </a:bodyPr>
          <a:lstStyle/>
          <a:p>
            <a:r>
              <a:rPr lang="en-US" sz="4000" spc="750">
                <a:solidFill>
                  <a:schemeClr val="bg1"/>
                </a:solidFill>
              </a:rPr>
              <a:t>Checking in</a:t>
            </a:r>
          </a:p>
        </p:txBody>
      </p:sp>
      <p:sp>
        <p:nvSpPr>
          <p:cNvPr id="3" name="Content Placeholder 2">
            <a:extLst>
              <a:ext uri="{FF2B5EF4-FFF2-40B4-BE49-F238E27FC236}">
                <a16:creationId xmlns:a16="http://schemas.microsoft.com/office/drawing/2014/main" id="{6EFA7AAF-F6A0-467E-B1FF-0F40D18D98E3}"/>
              </a:ext>
            </a:extLst>
          </p:cNvPr>
          <p:cNvSpPr>
            <a:spLocks noGrp="1"/>
          </p:cNvSpPr>
          <p:nvPr>
            <p:ph idx="1"/>
          </p:nvPr>
        </p:nvSpPr>
        <p:spPr>
          <a:xfrm>
            <a:off x="872556" y="4484913"/>
            <a:ext cx="4688488" cy="1360853"/>
          </a:xfrm>
        </p:spPr>
        <p:txBody>
          <a:bodyPr vert="horz" lIns="0" tIns="0" rIns="0" bIns="0" rtlCol="0">
            <a:normAutofit/>
          </a:bodyPr>
          <a:lstStyle/>
          <a:p>
            <a:pPr marL="0" indent="0">
              <a:lnSpc>
                <a:spcPct val="150%"/>
              </a:lnSpc>
              <a:buNone/>
            </a:pPr>
            <a:r>
              <a:rPr lang="en-US" sz="1400" b="1" cap="all" spc="600">
                <a:solidFill>
                  <a:schemeClr val="bg1"/>
                </a:solidFill>
              </a:rPr>
              <a:t> </a:t>
            </a:r>
          </a:p>
        </p:txBody>
      </p:sp>
      <p:pic>
        <p:nvPicPr>
          <p:cNvPr id="1026" name="Picture 2" descr="HOW ARE YOU DOING? : MORE THAN A QUESTION. — Steemit">
            <a:extLst>
              <a:ext uri="{FF2B5EF4-FFF2-40B4-BE49-F238E27FC236}">
                <a16:creationId xmlns:a16="http://schemas.microsoft.com/office/drawing/2014/main" id="{11A3D581-5695-446D-8506-C864909C82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0956" y="1514747"/>
            <a:ext cx="6103858" cy="362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404364"/>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909C69-7979-47CB-A717-0BB582E32763}"/>
              </a:ext>
            </a:extLst>
          </p:cNvPr>
          <p:cNvGraphicFramePr>
            <a:graphicFrameLocks noGrp="1"/>
          </p:cNvGraphicFramePr>
          <p:nvPr>
            <p:ph idx="4294967295"/>
            <p:extLst>
              <p:ext uri="{D42A27DB-BD31-4B8C-83A1-F6EECF244321}">
                <p14:modId xmlns:p14="http://schemas.microsoft.com/office/powerpoint/2010/main" val="1877089465"/>
              </p:ext>
            </p:extLst>
          </p:nvPr>
        </p:nvGraphicFramePr>
        <p:xfrm>
          <a:off x="3838074" y="240632"/>
          <a:ext cx="9767720" cy="5866063"/>
        </p:xfrm>
        <a:graphic>
          <a:graphicData uri="http://purl.oclc.org/ooxml/drawingml/diagram">
            <dgm:relIds xmlns:dgm="http://purl.oclc.org/ooxml/drawingml/diagram" xmlns:r="http://purl.oclc.org/ooxml/officeDocument/relationships" r:dm="rId2" r:lo="rId3" r:qs="rId4" r:cs="rId5"/>
          </a:graphicData>
        </a:graphic>
      </p:graphicFrame>
      <p:sp>
        <p:nvSpPr>
          <p:cNvPr id="5" name="TextBox 4">
            <a:extLst>
              <a:ext uri="{FF2B5EF4-FFF2-40B4-BE49-F238E27FC236}">
                <a16:creationId xmlns:a16="http://schemas.microsoft.com/office/drawing/2014/main" id="{77FDC7D7-59D3-438A-878C-A5D3FF0629C8}"/>
              </a:ext>
            </a:extLst>
          </p:cNvPr>
          <p:cNvSpPr txBox="1"/>
          <p:nvPr/>
        </p:nvSpPr>
        <p:spPr>
          <a:xfrm>
            <a:off x="601578" y="998621"/>
            <a:ext cx="5582653" cy="830997"/>
          </a:xfrm>
          <a:prstGeom prst="rect">
            <a:avLst/>
          </a:prstGeom>
          <a:noFill/>
        </p:spPr>
        <p:txBody>
          <a:bodyPr wrap="square" rtlCol="0">
            <a:spAutoFit/>
          </a:bodyPr>
          <a:lstStyle/>
          <a:p>
            <a:r>
              <a:rPr lang="en-CA" sz="2400" b="1" u="sng" dirty="0"/>
              <a:t>Our Current Group Strategy #1:</a:t>
            </a:r>
          </a:p>
          <a:p>
            <a:r>
              <a:rPr lang="en-CA" sz="2400" b="1" dirty="0">
                <a:solidFill>
                  <a:srgbClr val="0070C0"/>
                </a:solidFill>
              </a:rPr>
              <a:t>Building the Foundation of the Bridge</a:t>
            </a:r>
          </a:p>
        </p:txBody>
      </p:sp>
      <p:pic>
        <p:nvPicPr>
          <p:cNvPr id="11266" name="Picture 2" descr="Sealants for bridge foundation and footing">
            <a:extLst>
              <a:ext uri="{FF2B5EF4-FFF2-40B4-BE49-F238E27FC236}">
                <a16:creationId xmlns:a16="http://schemas.microsoft.com/office/drawing/2014/main" id="{8D9F123A-DC1E-4DF8-9783-201AFF2AE9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327" y="2198950"/>
            <a:ext cx="5034218" cy="335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03046"/>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BC8458-96A0-470B-879D-431302DF3BAA}"/>
              </a:ext>
            </a:extLst>
          </p:cNvPr>
          <p:cNvSpPr txBox="1"/>
          <p:nvPr/>
        </p:nvSpPr>
        <p:spPr>
          <a:xfrm>
            <a:off x="11208111" y="433866"/>
            <a:ext cx="786665" cy="5509200"/>
          </a:xfrm>
          <a:prstGeom prst="rect">
            <a:avLst/>
          </a:prstGeom>
          <a:noFill/>
        </p:spPr>
        <p:txBody>
          <a:bodyPr wrap="square" rtlCol="0">
            <a:spAutoFit/>
          </a:bodyPr>
          <a:lstStyle/>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R</a:t>
            </a:r>
          </a:p>
          <a:p>
            <a:r>
              <a:rPr lang="en-CA" sz="3200" b="1" dirty="0">
                <a:solidFill>
                  <a:schemeClr val="accent2">
                    <a:lumMod val="75%"/>
                  </a:schemeClr>
                </a:solidFill>
              </a:rPr>
              <a:t>S</a:t>
            </a:r>
          </a:p>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C</a:t>
            </a:r>
          </a:p>
          <a:p>
            <a:r>
              <a:rPr lang="en-CA" sz="3200" b="1" dirty="0">
                <a:solidFill>
                  <a:schemeClr val="accent2">
                    <a:lumMod val="75%"/>
                  </a:schemeClr>
                </a:solidFill>
              </a:rPr>
              <a:t>T</a:t>
            </a:r>
          </a:p>
          <a:p>
            <a:r>
              <a:rPr lang="en-CA" sz="3200" b="1" dirty="0">
                <a:solidFill>
                  <a:schemeClr val="accent2">
                    <a:lumMod val="75%"/>
                  </a:schemeClr>
                </a:solidFill>
              </a:rPr>
              <a:t>I</a:t>
            </a:r>
          </a:p>
          <a:p>
            <a:r>
              <a:rPr lang="en-CA" sz="3200" b="1" dirty="0">
                <a:solidFill>
                  <a:schemeClr val="accent2">
                    <a:lumMod val="75%"/>
                  </a:schemeClr>
                </a:solidFill>
              </a:rPr>
              <a:t>V</a:t>
            </a:r>
          </a:p>
          <a:p>
            <a:r>
              <a:rPr lang="en-CA" sz="3200" b="1" dirty="0">
                <a:solidFill>
                  <a:schemeClr val="accent2">
                    <a:lumMod val="75%"/>
                  </a:schemeClr>
                </a:solidFill>
              </a:rPr>
              <a:t>E</a:t>
            </a:r>
          </a:p>
        </p:txBody>
      </p:sp>
      <p:sp>
        <p:nvSpPr>
          <p:cNvPr id="4" name="TextBox 3">
            <a:extLst>
              <a:ext uri="{FF2B5EF4-FFF2-40B4-BE49-F238E27FC236}">
                <a16:creationId xmlns:a16="http://schemas.microsoft.com/office/drawing/2014/main" id="{77BDFB55-17AC-457D-AEB8-02393EEA6B19}"/>
              </a:ext>
            </a:extLst>
          </p:cNvPr>
          <p:cNvSpPr txBox="1"/>
          <p:nvPr/>
        </p:nvSpPr>
        <p:spPr>
          <a:xfrm>
            <a:off x="420907" y="433866"/>
            <a:ext cx="786665" cy="5509200"/>
          </a:xfrm>
          <a:prstGeom prst="rect">
            <a:avLst/>
          </a:prstGeom>
          <a:noFill/>
        </p:spPr>
        <p:txBody>
          <a:bodyPr wrap="square" rtlCol="0">
            <a:spAutoFit/>
          </a:bodyPr>
          <a:lstStyle/>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R</a:t>
            </a:r>
          </a:p>
          <a:p>
            <a:r>
              <a:rPr lang="en-CA" sz="3200" b="1" dirty="0">
                <a:solidFill>
                  <a:schemeClr val="accent2">
                    <a:lumMod val="75%"/>
                  </a:schemeClr>
                </a:solidFill>
              </a:rPr>
              <a:t>S</a:t>
            </a:r>
          </a:p>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C</a:t>
            </a:r>
          </a:p>
          <a:p>
            <a:r>
              <a:rPr lang="en-CA" sz="3200" b="1" dirty="0">
                <a:solidFill>
                  <a:schemeClr val="accent2">
                    <a:lumMod val="75%"/>
                  </a:schemeClr>
                </a:solidFill>
              </a:rPr>
              <a:t>T</a:t>
            </a:r>
          </a:p>
          <a:p>
            <a:r>
              <a:rPr lang="en-CA" sz="3200" b="1" dirty="0">
                <a:solidFill>
                  <a:schemeClr val="accent2">
                    <a:lumMod val="75%"/>
                  </a:schemeClr>
                </a:solidFill>
              </a:rPr>
              <a:t>I</a:t>
            </a:r>
          </a:p>
          <a:p>
            <a:r>
              <a:rPr lang="en-CA" sz="3200" b="1" dirty="0">
                <a:solidFill>
                  <a:schemeClr val="accent2">
                    <a:lumMod val="75%"/>
                  </a:schemeClr>
                </a:solidFill>
              </a:rPr>
              <a:t>V</a:t>
            </a:r>
          </a:p>
          <a:p>
            <a:r>
              <a:rPr lang="en-CA" sz="3200" b="1" dirty="0">
                <a:solidFill>
                  <a:schemeClr val="accent2">
                    <a:lumMod val="75%"/>
                  </a:schemeClr>
                </a:solidFill>
              </a:rPr>
              <a:t>E</a:t>
            </a:r>
          </a:p>
        </p:txBody>
      </p:sp>
      <p:pic>
        <p:nvPicPr>
          <p:cNvPr id="4100" name="Picture 4" descr="11 Puzzling Optical Illusions and How They Work">
            <a:extLst>
              <a:ext uri="{FF2B5EF4-FFF2-40B4-BE49-F238E27FC236}">
                <a16:creationId xmlns:a16="http://schemas.microsoft.com/office/drawing/2014/main" id="{B7ECBC41-D6A7-4CA3-BBE4-17D0EF2CA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928688"/>
            <a:ext cx="70866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509637"/>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Bridging to dual awareness</a:t>
            </a:r>
            <a:br>
              <a:rPr lang="en-US" sz="4000" spc="750" dirty="0">
                <a:solidFill>
                  <a:schemeClr val="bg1"/>
                </a:solidFill>
              </a:rPr>
            </a:br>
            <a:r>
              <a:rPr lang="en-US" sz="2700" spc="750" dirty="0">
                <a:solidFill>
                  <a:schemeClr val="bg1"/>
                </a:solidFill>
              </a:rPr>
              <a:t>The whole you and parts of you</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66890"/>
      </p:ext>
    </p:extLst>
  </p:cSld>
  <p:clrMapOvr>
    <a:masterClrMapping/>
  </p:clrMapOvr>
</p:sld>
</file>

<file path=ppt/slides/slide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48"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
                <a:schemeClr val="accent2"/>
              </a:gs>
              <a:gs pos="100%">
                <a:schemeClr val="accent6">
                  <a:lumMod val="75%"/>
                  <a:alpha val="85%"/>
                </a:schemeClr>
              </a:gs>
            </a:gsLst>
            <a:lin ang="18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Rectangle 7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
                </a:schemeClr>
              </a:gs>
              <a:gs pos="100%">
                <a:schemeClr val="accent6">
                  <a:alpha val="0%"/>
                </a:schemeClr>
              </a:gs>
            </a:gsLst>
            <a:lin ang="11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tting to know the parts of your dragon. | Dragones, Dibujo de ...">
            <a:extLst>
              <a:ext uri="{FF2B5EF4-FFF2-40B4-BE49-F238E27FC236}">
                <a16:creationId xmlns:a16="http://schemas.microsoft.com/office/drawing/2014/main" id="{AADF00F4-C27D-428A-8CD1-8A0CE3119FC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991%" b="-0.002%"/>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1050" name="Freeform: Shape 8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
                <a:schemeClr val="accent4">
                  <a:lumMod val="20%"/>
                  <a:lumOff val="80%"/>
                  <a:alpha val="0%"/>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A99765-1DF0-40BC-A778-7CBA91D83A91}"/>
              </a:ext>
            </a:extLst>
          </p:cNvPr>
          <p:cNvSpPr>
            <a:spLocks noGrp="1"/>
          </p:cNvSpPr>
          <p:nvPr>
            <p:ph type="title"/>
          </p:nvPr>
        </p:nvSpPr>
        <p:spPr>
          <a:xfrm>
            <a:off x="129092" y="1025913"/>
            <a:ext cx="3494384" cy="3531403"/>
          </a:xfrm>
        </p:spPr>
        <p:txBody>
          <a:bodyPr vert="horz" lIns="0" tIns="0" rIns="0" bIns="0" rtlCol="0" anchor="t">
            <a:normAutofit fontScale="90%"/>
          </a:bodyPr>
          <a:lstStyle/>
          <a:p>
            <a:pPr algn="r"/>
            <a:r>
              <a:rPr lang="en-US" sz="3200" spc="750" dirty="0">
                <a:solidFill>
                  <a:schemeClr val="bg1"/>
                </a:solidFill>
              </a:rPr>
              <a:t>Our “Parts”</a:t>
            </a:r>
            <a:br>
              <a:rPr lang="en-US" sz="3200" spc="750" dirty="0">
                <a:solidFill>
                  <a:schemeClr val="bg1"/>
                </a:solidFill>
              </a:rPr>
            </a:br>
            <a:r>
              <a:rPr lang="en-US" sz="3200" spc="750" dirty="0">
                <a:solidFill>
                  <a:schemeClr val="bg1"/>
                </a:solidFill>
              </a:rPr>
              <a:t>Why do we get to know our body parts but not our psychology parts??</a:t>
            </a:r>
          </a:p>
        </p:txBody>
      </p:sp>
    </p:spTree>
    <p:extLst>
      <p:ext uri="{BB962C8B-B14F-4D97-AF65-F5344CB8AC3E}">
        <p14:creationId xmlns:p14="http://schemas.microsoft.com/office/powerpoint/2010/main" val="981001465"/>
      </p:ext>
    </p:extLst>
  </p:cSld>
  <p:clrMapOvr>
    <a:masterClrMapping/>
  </p:clrMapOvr>
</p:sld>
</file>

<file path=ppt/slides/slide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9C53F8DC-E65E-42A4-ABA3-AB41274F3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5F47D-4881-4527-8003-A77B5250552C}"/>
              </a:ext>
            </a:extLst>
          </p:cNvPr>
          <p:cNvSpPr>
            <a:spLocks noGrp="1"/>
          </p:cNvSpPr>
          <p:nvPr>
            <p:ph type="title"/>
          </p:nvPr>
        </p:nvSpPr>
        <p:spPr>
          <a:xfrm>
            <a:off x="1387149" y="179028"/>
            <a:ext cx="8875788" cy="1556725"/>
          </a:xfrm>
        </p:spPr>
        <p:txBody>
          <a:bodyPr vert="horz" lIns="0" tIns="0" rIns="0" bIns="0" rtlCol="0" anchor="b">
            <a:normAutofit/>
          </a:bodyPr>
          <a:lstStyle/>
          <a:p>
            <a:pPr>
              <a:lnSpc>
                <a:spcPct val="90%"/>
              </a:lnSpc>
            </a:pPr>
            <a:r>
              <a:rPr lang="en-US" sz="2800" dirty="0"/>
              <a:t>Getting to Know and Nurturing Your Defense Team</a:t>
            </a:r>
            <a:br>
              <a:rPr lang="en-US" sz="2800" dirty="0"/>
            </a:br>
            <a:endParaRPr lang="en-US" sz="2800" dirty="0"/>
          </a:p>
        </p:txBody>
      </p:sp>
      <p:sp>
        <p:nvSpPr>
          <p:cNvPr id="3" name="Content Placeholder 2">
            <a:extLst>
              <a:ext uri="{FF2B5EF4-FFF2-40B4-BE49-F238E27FC236}">
                <a16:creationId xmlns:a16="http://schemas.microsoft.com/office/drawing/2014/main" id="{C1D81A6D-01C9-456E-A38B-4FF6A9F8D3B5}"/>
              </a:ext>
            </a:extLst>
          </p:cNvPr>
          <p:cNvSpPr>
            <a:spLocks noGrp="1"/>
          </p:cNvSpPr>
          <p:nvPr>
            <p:ph sz="half" idx="1"/>
          </p:nvPr>
        </p:nvSpPr>
        <p:spPr>
          <a:xfrm>
            <a:off x="925276" y="1914781"/>
            <a:ext cx="3428468" cy="3451303"/>
          </a:xfrm>
        </p:spPr>
        <p:txBody>
          <a:bodyPr vert="horz" lIns="0" tIns="0" rIns="0" bIns="0" rtlCol="0">
            <a:normAutofit/>
          </a:bodyPr>
          <a:lstStyle/>
          <a:p>
            <a:pPr marL="0" indent="0">
              <a:buNone/>
            </a:pPr>
            <a:r>
              <a:rPr lang="en-CA"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Using dual awareness to connect with the WHOLE YOU and PARTS OF YOU</a:t>
            </a:r>
          </a:p>
          <a:p>
            <a:pPr marL="0"/>
            <a:endParaRPr lang="en-US" sz="1600" dirty="0"/>
          </a:p>
        </p:txBody>
      </p:sp>
      <p:pic>
        <p:nvPicPr>
          <p:cNvPr id="9222" name="Picture 6" descr="Helping you get to the heart of the matter❤️ – Internal Family ...">
            <a:extLst>
              <a:ext uri="{FF2B5EF4-FFF2-40B4-BE49-F238E27FC236}">
                <a16:creationId xmlns:a16="http://schemas.microsoft.com/office/drawing/2014/main" id="{54BE6FFE-6FBD-47D5-A33A-926C0DB221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805134" y="3191359"/>
            <a:ext cx="7141171" cy="345130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8 C's of Self-Energy — Don Elium, MFT">
            <a:extLst>
              <a:ext uri="{FF2B5EF4-FFF2-40B4-BE49-F238E27FC236}">
                <a16:creationId xmlns:a16="http://schemas.microsoft.com/office/drawing/2014/main" id="{77AE2862-B392-4499-BDF0-312E0A5CD1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19185" y="1560459"/>
            <a:ext cx="6758765" cy="1689513"/>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3808F57C-E98A-4053-BD3D-4D04986CB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
                <a:schemeClr val="accent4">
                  <a:alpha val="28%"/>
                </a:schemeClr>
              </a:gs>
              <a:gs pos="100%">
                <a:schemeClr val="accent5">
                  <a:alpha val="85%"/>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DD8121B-71ED-41BD-AA7C-9E5609999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
                <a:schemeClr val="accent2">
                  <a:lumMod val="60%"/>
                  <a:lumOff val="40%"/>
                  <a:alpha val="68%"/>
                </a:schemeClr>
              </a:gs>
              <a:gs pos="99%">
                <a:schemeClr val="accent2"/>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193568"/>
      </p:ext>
    </p:extLst>
  </p:cSld>
  <p:clrMapOvr>
    <a:masterClrMapping/>
  </p:clrMapOvr>
</p:sld>
</file>

<file path=ppt/theme/theme1.xml><?xml version="1.0" encoding="utf-8"?>
<a:theme xmlns:a="http://purl.oclc.org/ooxml/drawingml/main" name="GradientRiseVTI">
  <a:themeElements>
    <a:clrScheme name="AnalogousFromLightSeed_2SEEDS">
      <a:dk1>
        <a:srgbClr val="000000"/>
      </a:dk1>
      <a:lt1>
        <a:srgbClr val="FFFFFF"/>
      </a:lt1>
      <a:dk2>
        <a:srgbClr val="243A41"/>
      </a:dk2>
      <a:lt2>
        <a:srgbClr val="E8E3E2"/>
      </a:lt2>
      <a:accent1>
        <a:srgbClr val="42ADCD"/>
      </a:accent1>
      <a:accent2>
        <a:srgbClr val="57AF9F"/>
      </a:accent2>
      <a:accent3>
        <a:srgbClr val="7B9FE1"/>
      </a:accent3>
      <a:accent4>
        <a:srgbClr val="DA5E62"/>
      </a:accent4>
      <a:accent5>
        <a:srgbClr val="DB9162"/>
      </a:accent5>
      <a:accent6>
        <a:srgbClr val="B6A24E"/>
      </a:accent6>
      <a:hlink>
        <a:srgbClr val="AB7564"/>
      </a:hlink>
      <a:folHlink>
        <a:srgbClr val="828282"/>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purl.oclc.org/ooxml/officeDocument/extendedProperties" xmlns:vt="http://purl.oclc.org/ooxml/officeDocument/docPropsVTypes">
  <TotalTime>129</TotalTime>
  <Words>1504</Words>
  <Application>Microsoft Office PowerPoint</Application>
  <PresentationFormat>Widescreen</PresentationFormat>
  <Paragraphs>153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Avenir Next LT Pro</vt:lpstr>
      <vt:lpstr>Avenir Next LT Pro Light</vt:lpstr>
      <vt:lpstr>Bradley Hand ITC</vt:lpstr>
      <vt:lpstr>Calibri</vt:lpstr>
      <vt:lpstr>GradientRiseVTI</vt:lpstr>
      <vt:lpstr>bridging to resilience</vt:lpstr>
      <vt:lpstr>Session calendar</vt:lpstr>
      <vt:lpstr>Goals of today’s session </vt:lpstr>
      <vt:lpstr>Checking in</vt:lpstr>
      <vt:lpstr>PowerPoint Presentation</vt:lpstr>
      <vt:lpstr>PowerPoint Presentation</vt:lpstr>
      <vt:lpstr>Bridging to dual awareness The whole you and parts of you</vt:lpstr>
      <vt:lpstr>Our “Parts” Why do we get to know our body parts but not our psychology parts??</vt:lpstr>
      <vt:lpstr>Getting to Know and Nurturing Your Defense Team </vt:lpstr>
      <vt:lpstr>What parts came through?</vt:lpstr>
      <vt:lpstr>What the parts want to be …</vt:lpstr>
      <vt:lpstr>How  do you  feel  towards …</vt:lpstr>
      <vt:lpstr>Getting to know “a part”…</vt:lpstr>
      <vt:lpstr>PowerPoint Presentation</vt:lpstr>
      <vt:lpstr>Let’s talk about hope, unhappiness, and happiness</vt:lpstr>
      <vt:lpstr>“Happy-ology” and  “non-happy-ology”  (positive Psychology terms)</vt:lpstr>
      <vt:lpstr>Hope IS a strategy –  your resilience hope  (RH) factor</vt:lpstr>
      <vt:lpstr>PowerPoint Presentation</vt:lpstr>
      <vt:lpstr>Delving deeper into resilience building –  the four foci</vt:lpstr>
      <vt:lpstr>where do we focus to build resilience?</vt:lpstr>
      <vt:lpstr>1. attention</vt:lpstr>
      <vt:lpstr>Discussion #1:  where does your attention go?</vt:lpstr>
      <vt:lpstr>2. Thoughts </vt:lpstr>
      <vt:lpstr>Exercise #1: savoring</vt:lpstr>
      <vt:lpstr>3. action</vt:lpstr>
      <vt:lpstr>Exercise #3: your choice!</vt:lpstr>
      <vt:lpstr>4. motivation</vt:lpstr>
      <vt:lpstr>Exercise related to #4 motivaiton</vt:lpstr>
      <vt:lpstr>Bridging to your unique resilience</vt:lpstr>
      <vt:lpstr>PowerPoint Presentation</vt:lpstr>
      <vt:lpstr>PowerPoint Presentation</vt:lpstr>
      <vt:lpstr>PowerPoint Presentation</vt:lpstr>
      <vt:lpstr>PowerPoint Presentation</vt:lpstr>
      <vt:lpstr>Bridging to session #4: what stood out? Options, focus, and looking to January 2021 …</vt:lpstr>
      <vt:lpstr>For next week:  one self care partner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to resilience</dc:title>
  <dc:creator>Valerie Campbell</dc:creator>
  <cp:lastModifiedBy>Valerie Campbell</cp:lastModifiedBy>
  <cp:revision>11</cp:revision>
  <cp:lastPrinted>2020-12-01T13:03:39Z</cp:lastPrinted>
  <dcterms:created xsi:type="dcterms:W3CDTF">2020-12-01T01:24:26Z</dcterms:created>
  <dcterms:modified xsi:type="dcterms:W3CDTF">2020-12-08T03:14:16Z</dcterms:modified>
</cp:coreProperties>
</file>