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86" r:id="rId1"/>
  </p:sldMasterIdLst>
  <p:notesMasterIdLst>
    <p:notesMasterId r:id="rId37"/>
  </p:notesMasterIdLst>
  <p:sldIdLst>
    <p:sldId id="256" r:id="rId2"/>
    <p:sldId id="316" r:id="rId3"/>
    <p:sldId id="385" r:id="rId4"/>
    <p:sldId id="342" r:id="rId5"/>
    <p:sldId id="315" r:id="rId6"/>
    <p:sldId id="279" r:id="rId7"/>
    <p:sldId id="360" r:id="rId8"/>
    <p:sldId id="362" r:id="rId9"/>
    <p:sldId id="364" r:id="rId10"/>
    <p:sldId id="365" r:id="rId11"/>
    <p:sldId id="324" r:id="rId12"/>
    <p:sldId id="367" r:id="rId13"/>
    <p:sldId id="369" r:id="rId14"/>
    <p:sldId id="370" r:id="rId15"/>
    <p:sldId id="372" r:id="rId16"/>
    <p:sldId id="374" r:id="rId17"/>
    <p:sldId id="376" r:id="rId18"/>
    <p:sldId id="380" r:id="rId19"/>
    <p:sldId id="377" r:id="rId20"/>
    <p:sldId id="378" r:id="rId21"/>
    <p:sldId id="386" r:id="rId22"/>
    <p:sldId id="335" r:id="rId23"/>
    <p:sldId id="388" r:id="rId24"/>
    <p:sldId id="338" r:id="rId25"/>
    <p:sldId id="332" r:id="rId26"/>
    <p:sldId id="389" r:id="rId27"/>
    <p:sldId id="334" r:id="rId28"/>
    <p:sldId id="390" r:id="rId29"/>
    <p:sldId id="391" r:id="rId30"/>
    <p:sldId id="344" r:id="rId31"/>
    <p:sldId id="345" r:id="rId32"/>
    <p:sldId id="346" r:id="rId33"/>
    <p:sldId id="347" r:id="rId34"/>
    <p:sldId id="392" r:id="rId35"/>
    <p:sldId id="348"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
            </a:schemeClr>
          </a:solidFill>
        </a:fill>
      </a:tcStyle>
    </a:wholeTbl>
    <a:band1H>
      <a:tcStyle>
        <a:tcBdr/>
        <a:fill>
          <a:solidFill>
            <a:schemeClr val="accent2">
              <a:tint val="40%"/>
            </a:schemeClr>
          </a:solidFill>
        </a:fill>
      </a:tcStyle>
    </a:band1H>
    <a:band2H>
      <a:tcStyle>
        <a:tcBdr/>
      </a:tcStyle>
    </a:band2H>
    <a:band1V>
      <a:tcStyle>
        <a:tcBdr/>
        <a:fill>
          <a:solidFill>
            <a:schemeClr val="accent2">
              <a:tint val="4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purl.oclc.org/ooxml/drawingml/main" xmlns:r="http://purl.oclc.org/ooxml/officeDocument/relationships" xmlns:p="http://purl.oclc.org/ooxml/presentationml/main" lastView="sldThumbnailView">
  <p:normalViewPr horzBarState="maximized">
    <p:restoredLeft sz="14.98%" autoAdjust="0"/>
    <p:restoredTop sz="94.242%" autoAdjust="0"/>
  </p:normalViewPr>
  <p:slideViewPr>
    <p:cSldViewPr snapToGrid="0">
      <p:cViewPr varScale="1">
        <p:scale>
          <a:sx n="71" d="100"/>
          <a:sy n="71" d="100"/>
        </p:scale>
        <p:origin x="35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9" Type="http://purl.oclc.org/ooxml/officeDocument/relationships/viewProps" Target="viewProps.xml"/><Relationship Id="rId3" Type="http://purl.oclc.org/ooxml/officeDocument/relationships/slide" Target="slides/slide2.xml"/><Relationship Id="rId21" Type="http://purl.oclc.org/ooxml/officeDocument/relationships/slide" Target="slides/slide20.xml"/><Relationship Id="rId34" Type="http://purl.oclc.org/ooxml/officeDocument/relationships/slide" Target="slides/slide33.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slide" Target="slides/slide32.xml"/><Relationship Id="rId38" Type="http://purl.oclc.org/ooxml/officeDocument/relationships/presProps" Target="presProps.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slide" Target="slides/slide28.xml"/><Relationship Id="rId41" Type="http://purl.oclc.org/ooxml/officeDocument/relationships/tableStyles" Target="tableStyles.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slide" Target="slides/slide31.xml"/><Relationship Id="rId37" Type="http://purl.oclc.org/ooxml/officeDocument/relationships/notesMaster" Target="notesMasters/notesMaster1.xml"/><Relationship Id="rId40" Type="http://purl.oclc.org/ooxml/officeDocument/relationships/theme" Target="theme/theme1.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slide" Target="slides/slide35.xml"/><Relationship Id="rId10" Type="http://purl.oclc.org/ooxml/officeDocument/relationships/slide" Target="slides/slide9.xml"/><Relationship Id="rId19" Type="http://purl.oclc.org/ooxml/officeDocument/relationships/slide" Target="slides/slide18.xml"/><Relationship Id="rId31" Type="http://purl.oclc.org/ooxml/officeDocument/relationships/slide" Target="slides/slide30.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slide" Target="slides/slide29.xml"/><Relationship Id="rId35" Type="http://purl.oclc.org/ooxml/officeDocument/relationships/slide" Target="slides/slide34.xml"/></Relationships>
</file>

<file path=ppt/diagrams/colors1.xml><?xml version="1.0" encoding="utf-8"?>
<dgm:colorsDef xmlns:dgm="http://purl.oclc.org/ooxml/drawingml/diagram" xmlns:a="http://purl.oclc.org/ooxml/drawingml/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
      </a:schemeClr>
    </dgm:fillClrLst>
    <dgm:linClrLst meth="repeat">
      <a:schemeClr val="accent1">
        <a:tint val="60%"/>
      </a:schemeClr>
    </dgm:linClrLst>
    <dgm:effectClrLst/>
    <dgm:txLinClrLst/>
    <dgm:txFillClrLst/>
    <dgm:txEffectClrLst/>
  </dgm:styleLbl>
  <dgm:styleLbl name="fgSibTrans2D1">
    <dgm:fillClrLst meth="repeat">
      <a:schemeClr val="accent1">
        <a:tint val="60%"/>
      </a:schemeClr>
    </dgm:fillClrLst>
    <dgm:linClrLst meth="repeat">
      <a:schemeClr val="accent1">
        <a:tint val="60%"/>
      </a:schemeClr>
    </dgm:linClrLst>
    <dgm:effectClrLst/>
    <dgm:txLinClrLst/>
    <dgm:txFillClrLst/>
    <dgm:txEffectClrLst/>
  </dgm:styleLbl>
  <dgm:styleLbl name="bgSibTrans2D1">
    <dgm:fillClrLst meth="repeat">
      <a:schemeClr val="accent1">
        <a:tint val="60%"/>
      </a:schemeClr>
    </dgm:fillClrLst>
    <dgm:linClrLst meth="repeat">
      <a:schemeClr val="accent1">
        <a:tint val="6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
      </a:schemeClr>
    </dgm:fillClrLst>
    <dgm:linClrLst meth="repeat">
      <a:schemeClr val="accent1">
        <a:tint val="6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align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b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fgAcc0">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purl.oclc.org/ooxml/drawingml/diagram" xmlns:a="http://purl.oclc.org/ooxml/drawingml/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
      </a:schemeClr>
      <a:schemeClr val="accent3">
        <a:alpha val="5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
      </a:schemeClr>
      <a:schemeClr val="accent3">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bg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
      </a:schemeClr>
    </dgm:linClrLst>
    <dgm:effectClrLst/>
    <dgm:txLinClrLst/>
    <dgm:txFillClrLst/>
    <dgm:txEffectClrLst/>
  </dgm:styleLbl>
  <dgm:styleLbl name="asst1">
    <dgm:fillClrLst meth="repeat">
      <a:schemeClr val="accent3"/>
    </dgm:fillClrLst>
    <dgm:linClrLst meth="repeat">
      <a:schemeClr val="lt1">
        <a:shade val="8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align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b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3"/>
    </dgm:linClrLst>
    <dgm:effectClrLst/>
    <dgm:txLinClrLst/>
    <dgm:txFillClrLst meth="repeat">
      <a:schemeClr val="dk1"/>
    </dgm:txFillClrLst>
    <dgm:txEffectClrLst/>
  </dgm:styleLbl>
  <dgm:styleLbl name="fgAcc3">
    <dgm:fillClrLst meth="repeat">
      <a:schemeClr val="lt1">
        <a:alpha val="90%"/>
      </a:schemeClr>
    </dgm:fillClrLst>
    <dgm:linClrLst>
      <a:schemeClr val="accent4"/>
    </dgm:linClrLst>
    <dgm:effectClrLst/>
    <dgm:txLinClrLst/>
    <dgm:txFillClrLst meth="repeat">
      <a:schemeClr val="dk1"/>
    </dgm:txFillClrLst>
    <dgm:txEffectClrLst/>
  </dgm:styleLbl>
  <dgm:styleLbl name="fgAcc4">
    <dgm:fillClrLst meth="repeat">
      <a:schemeClr val="lt1">
        <a:alpha val="90%"/>
      </a:schemeClr>
    </dgm:fillClrLst>
    <dgm:linClrLst>
      <a:schemeClr val="accent5"/>
    </dgm:linClrLst>
    <dgm:effectClrLst/>
    <dgm:txLinClrLst/>
    <dgm:txFillClrLst meth="repeat">
      <a:schemeClr val="dk1"/>
    </dgm:txFillClrLst>
    <dgm:txEffectClrLst/>
  </dgm:styleLbl>
  <dgm:styleLbl name="bgShp">
    <dgm:fillClrLst meth="repeat">
      <a:schemeClr val="accent2">
        <a:tint val="4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purl.oclc.org/ooxml/drawingml/diagram" xmlns:a="http://purl.oclc.org/ooxml/drawingml/main">
  <dgm:ptLst>
    <dgm:pt modelId="{79504576-9AC2-4672-9CBC-4BA7EB6D846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CA"/>
        </a:p>
      </dgm:t>
    </dgm:pt>
    <dgm:pt modelId="{DBEBDF59-DE37-4CBC-9708-59927CB70D42}">
      <dgm:prSet phldrT="[Text]"/>
      <dgm:spPr/>
      <dgm:t>
        <a:bodyPr/>
        <a:lstStyle/>
        <a:p>
          <a:r>
            <a:rPr lang="en-CA" b="1" dirty="0"/>
            <a:t>Bridging to Resilience</a:t>
          </a:r>
        </a:p>
        <a:p>
          <a:r>
            <a:rPr lang="en-CA" b="1" dirty="0"/>
            <a:t>FOUNDATION </a:t>
          </a:r>
        </a:p>
      </dgm:t>
    </dgm:pt>
    <dgm:pt modelId="{D05E5D57-EA4E-4826-A0AE-018F8D54F667}" type="parTrans" cxnId="{7CD6600C-FB91-419C-9294-0FC72A60C6D9}">
      <dgm:prSet/>
      <dgm:spPr/>
      <dgm:t>
        <a:bodyPr/>
        <a:lstStyle/>
        <a:p>
          <a:endParaRPr lang="en-CA"/>
        </a:p>
      </dgm:t>
    </dgm:pt>
    <dgm:pt modelId="{2CD11071-B151-4C10-B6D0-1A2B3A04EC4C}" type="sibTrans" cxnId="{7CD6600C-FB91-419C-9294-0FC72A60C6D9}">
      <dgm:prSet/>
      <dgm:spPr/>
      <dgm:t>
        <a:bodyPr/>
        <a:lstStyle/>
        <a:p>
          <a:endParaRPr lang="en-CA"/>
        </a:p>
      </dgm:t>
    </dgm:pt>
    <dgm:pt modelId="{B6FB4AFD-B03E-474A-A8C7-3755FDB4E673}">
      <dgm:prSet phldrT="[Text]"/>
      <dgm:spPr/>
      <dgm:t>
        <a:bodyPr/>
        <a:lstStyle/>
        <a:p>
          <a:r>
            <a:rPr lang="en-CA" b="1" dirty="0"/>
            <a:t>Perspective</a:t>
          </a:r>
        </a:p>
      </dgm:t>
    </dgm:pt>
    <dgm:pt modelId="{95F0BBF3-8FBE-408F-A69C-C89FEAC61F44}" type="parTrans" cxnId="{6ED9D138-FCC4-4697-B11A-72C8590C313D}">
      <dgm:prSet/>
      <dgm:spPr/>
      <dgm:t>
        <a:bodyPr/>
        <a:lstStyle/>
        <a:p>
          <a:endParaRPr lang="en-CA"/>
        </a:p>
      </dgm:t>
    </dgm:pt>
    <dgm:pt modelId="{848D709A-E6EF-4AE4-B917-033B1B553FB3}" type="sibTrans" cxnId="{6ED9D138-FCC4-4697-B11A-72C8590C313D}">
      <dgm:prSet/>
      <dgm:spPr/>
      <dgm:t>
        <a:bodyPr/>
        <a:lstStyle/>
        <a:p>
          <a:endParaRPr lang="en-CA"/>
        </a:p>
      </dgm:t>
    </dgm:pt>
    <dgm:pt modelId="{EC166A22-A8E0-40F7-9291-C5917FF90972}">
      <dgm:prSet phldrT="[Text]"/>
      <dgm:spPr/>
      <dgm:t>
        <a:bodyPr/>
        <a:lstStyle/>
        <a:p>
          <a:r>
            <a:rPr lang="en-CA" b="1" dirty="0"/>
            <a:t>Dual Awareness</a:t>
          </a:r>
        </a:p>
      </dgm:t>
    </dgm:pt>
    <dgm:pt modelId="{86FBAAA2-9B7C-4AD7-B373-A980B425E170}" type="parTrans" cxnId="{BAA4503C-CAC9-425C-8AF1-B3A3FDB69CDC}">
      <dgm:prSet/>
      <dgm:spPr/>
      <dgm:t>
        <a:bodyPr/>
        <a:lstStyle/>
        <a:p>
          <a:endParaRPr lang="en-CA"/>
        </a:p>
      </dgm:t>
    </dgm:pt>
    <dgm:pt modelId="{ABECCB52-3DAE-4A3B-9B3E-C0C76C93907C}" type="sibTrans" cxnId="{BAA4503C-CAC9-425C-8AF1-B3A3FDB69CDC}">
      <dgm:prSet/>
      <dgm:spPr/>
      <dgm:t>
        <a:bodyPr/>
        <a:lstStyle/>
        <a:p>
          <a:endParaRPr lang="en-CA"/>
        </a:p>
      </dgm:t>
    </dgm:pt>
    <dgm:pt modelId="{2E59CE77-D2FC-46E3-8C4F-9267EF614333}">
      <dgm:prSet phldrT="[Text]"/>
      <dgm:spPr/>
      <dgm:t>
        <a:bodyPr/>
        <a:lstStyle/>
        <a:p>
          <a:r>
            <a:rPr lang="en-CA" b="1" dirty="0"/>
            <a:t>Emotional Regulation</a:t>
          </a:r>
        </a:p>
      </dgm:t>
    </dgm:pt>
    <dgm:pt modelId="{DE40C65E-843E-4B99-9E1C-CA7E2DE9EB7E}" type="parTrans" cxnId="{5B27FA95-702B-4AF0-948C-18F8ABAFBB57}">
      <dgm:prSet/>
      <dgm:spPr/>
      <dgm:t>
        <a:bodyPr/>
        <a:lstStyle/>
        <a:p>
          <a:endParaRPr lang="en-CA"/>
        </a:p>
      </dgm:t>
    </dgm:pt>
    <dgm:pt modelId="{3B3A4A55-A520-47CC-BEFB-00A3DFB316B1}" type="sibTrans" cxnId="{5B27FA95-702B-4AF0-948C-18F8ABAFBB57}">
      <dgm:prSet/>
      <dgm:spPr/>
      <dgm:t>
        <a:bodyPr/>
        <a:lstStyle/>
        <a:p>
          <a:endParaRPr lang="en-CA"/>
        </a:p>
      </dgm:t>
    </dgm:pt>
    <dgm:pt modelId="{326FE426-584C-4648-8C4B-2A05A897EEC6}">
      <dgm:prSet phldrT="[Text]"/>
      <dgm:spPr/>
      <dgm:t>
        <a:bodyPr/>
        <a:lstStyle/>
        <a:p>
          <a:r>
            <a:rPr lang="en-CA" b="1" dirty="0"/>
            <a:t>Whole Self Versus Parts</a:t>
          </a:r>
        </a:p>
      </dgm:t>
    </dgm:pt>
    <dgm:pt modelId="{CD99C8DA-DBFA-4025-A3E5-D80CC163087F}" type="parTrans" cxnId="{E8662665-088D-4613-863E-F4B8E5F7089D}">
      <dgm:prSet/>
      <dgm:spPr/>
      <dgm:t>
        <a:bodyPr/>
        <a:lstStyle/>
        <a:p>
          <a:endParaRPr lang="en-CA"/>
        </a:p>
      </dgm:t>
    </dgm:pt>
    <dgm:pt modelId="{E026C7FF-F011-4A34-A309-566FA29D68A3}" type="sibTrans" cxnId="{E8662665-088D-4613-863E-F4B8E5F7089D}">
      <dgm:prSet/>
      <dgm:spPr/>
      <dgm:t>
        <a:bodyPr/>
        <a:lstStyle/>
        <a:p>
          <a:endParaRPr lang="en-CA"/>
        </a:p>
      </dgm:t>
    </dgm:pt>
    <dgm:pt modelId="{A96C2D1A-F5ED-40E9-9DA8-68BEDE9ABB6A}">
      <dgm:prSet phldrT="[Text]"/>
      <dgm:spPr/>
      <dgm:t>
        <a:bodyPr/>
        <a:lstStyle/>
        <a:p>
          <a:r>
            <a:rPr lang="en-CA" b="1" dirty="0"/>
            <a:t>Resourcing</a:t>
          </a:r>
        </a:p>
      </dgm:t>
    </dgm:pt>
    <dgm:pt modelId="{9FD4CDBB-7297-408C-84B2-6A053A6A5D95}" type="parTrans" cxnId="{55EA0115-2C20-48CA-AA2B-4FE78B04FAB5}">
      <dgm:prSet/>
      <dgm:spPr/>
      <dgm:t>
        <a:bodyPr/>
        <a:lstStyle/>
        <a:p>
          <a:endParaRPr lang="en-CA"/>
        </a:p>
      </dgm:t>
    </dgm:pt>
    <dgm:pt modelId="{A9992239-3446-466D-A02F-C9A6806459E0}" type="sibTrans" cxnId="{55EA0115-2C20-48CA-AA2B-4FE78B04FAB5}">
      <dgm:prSet/>
      <dgm:spPr/>
      <dgm:t>
        <a:bodyPr/>
        <a:lstStyle/>
        <a:p>
          <a:endParaRPr lang="en-CA"/>
        </a:p>
      </dgm:t>
    </dgm:pt>
    <dgm:pt modelId="{4AF3362E-F9E2-403E-8B37-2258F974C2EB}">
      <dgm:prSet phldrT="[Text]"/>
      <dgm:spPr/>
      <dgm:t>
        <a:bodyPr/>
        <a:lstStyle/>
        <a:p>
          <a:r>
            <a:rPr lang="en-CA" b="1" dirty="0"/>
            <a:t>Values</a:t>
          </a:r>
        </a:p>
      </dgm:t>
    </dgm:pt>
    <dgm:pt modelId="{B6044D06-7D5A-4ED4-BA82-21246F97E8CE}" type="parTrans" cxnId="{16EC38D8-231A-4927-85A5-94177FB0811F}">
      <dgm:prSet/>
      <dgm:spPr/>
      <dgm:t>
        <a:bodyPr/>
        <a:lstStyle/>
        <a:p>
          <a:endParaRPr lang="en-CA"/>
        </a:p>
      </dgm:t>
    </dgm:pt>
    <dgm:pt modelId="{04BA14CD-4A2D-4159-A63A-6C7F0258F67B}" type="sibTrans" cxnId="{16EC38D8-231A-4927-85A5-94177FB0811F}">
      <dgm:prSet/>
      <dgm:spPr/>
      <dgm:t>
        <a:bodyPr/>
        <a:lstStyle/>
        <a:p>
          <a:endParaRPr lang="en-CA"/>
        </a:p>
      </dgm:t>
    </dgm:pt>
    <dgm:pt modelId="{5DB83A81-ECB2-4E2E-95CF-B7C2C6974FFB}" type="pres">
      <dgm:prSet presAssocID="{79504576-9AC2-4672-9CBC-4BA7EB6D8469}" presName="Name0" presStyleCnt="0">
        <dgm:presLayoutVars>
          <dgm:chMax val="1"/>
          <dgm:dir/>
          <dgm:animLvl val="ctr"/>
          <dgm:resizeHandles val="exact"/>
        </dgm:presLayoutVars>
      </dgm:prSet>
      <dgm:spPr/>
    </dgm:pt>
    <dgm:pt modelId="{26232456-DC5E-4A1B-ACFE-CED94A12A287}" type="pres">
      <dgm:prSet presAssocID="{DBEBDF59-DE37-4CBC-9708-59927CB70D42}" presName="centerShape" presStyleLbl="node0" presStyleIdx="0" presStyleCnt="1"/>
      <dgm:spPr/>
    </dgm:pt>
    <dgm:pt modelId="{96EF0AA3-53F2-487A-A03F-03548A64F9FC}" type="pres">
      <dgm:prSet presAssocID="{B6FB4AFD-B03E-474A-A8C7-3755FDB4E673}" presName="node" presStyleLbl="node1" presStyleIdx="0" presStyleCnt="6">
        <dgm:presLayoutVars>
          <dgm:bulletEnabled val="1"/>
        </dgm:presLayoutVars>
      </dgm:prSet>
      <dgm:spPr/>
    </dgm:pt>
    <dgm:pt modelId="{E6587AC6-E461-4A10-B08D-A125F5CEED9B}" type="pres">
      <dgm:prSet presAssocID="{B6FB4AFD-B03E-474A-A8C7-3755FDB4E673}" presName="dummy" presStyleCnt="0"/>
      <dgm:spPr/>
    </dgm:pt>
    <dgm:pt modelId="{5917DE7C-5F97-43ED-8D9E-9251E7A8CB66}" type="pres">
      <dgm:prSet presAssocID="{848D709A-E6EF-4AE4-B917-033B1B553FB3}" presName="sibTrans" presStyleLbl="sibTrans2D1" presStyleIdx="0" presStyleCnt="6"/>
      <dgm:spPr/>
    </dgm:pt>
    <dgm:pt modelId="{C1926B71-A702-49C8-842E-30E7C6BA382F}" type="pres">
      <dgm:prSet presAssocID="{EC166A22-A8E0-40F7-9291-C5917FF90972}" presName="node" presStyleLbl="node1" presStyleIdx="1" presStyleCnt="6">
        <dgm:presLayoutVars>
          <dgm:bulletEnabled val="1"/>
        </dgm:presLayoutVars>
      </dgm:prSet>
      <dgm:spPr/>
    </dgm:pt>
    <dgm:pt modelId="{9F1A8CF9-F351-451F-A5C3-C663663488F4}" type="pres">
      <dgm:prSet presAssocID="{EC166A22-A8E0-40F7-9291-C5917FF90972}" presName="dummy" presStyleCnt="0"/>
      <dgm:spPr/>
    </dgm:pt>
    <dgm:pt modelId="{559C6F1B-976F-47F8-9733-255219B66E04}" type="pres">
      <dgm:prSet presAssocID="{ABECCB52-3DAE-4A3B-9B3E-C0C76C93907C}" presName="sibTrans" presStyleLbl="sibTrans2D1" presStyleIdx="1" presStyleCnt="6"/>
      <dgm:spPr/>
    </dgm:pt>
    <dgm:pt modelId="{563A7F9E-E675-437A-8E47-E682A5108472}" type="pres">
      <dgm:prSet presAssocID="{2E59CE77-D2FC-46E3-8C4F-9267EF614333}" presName="node" presStyleLbl="node1" presStyleIdx="2" presStyleCnt="6">
        <dgm:presLayoutVars>
          <dgm:bulletEnabled val="1"/>
        </dgm:presLayoutVars>
      </dgm:prSet>
      <dgm:spPr/>
    </dgm:pt>
    <dgm:pt modelId="{DCFD21C0-E833-43C7-AEDD-B0D68438C229}" type="pres">
      <dgm:prSet presAssocID="{2E59CE77-D2FC-46E3-8C4F-9267EF614333}" presName="dummy" presStyleCnt="0"/>
      <dgm:spPr/>
    </dgm:pt>
    <dgm:pt modelId="{7325F430-4304-4FC1-B4FD-52EDC1422276}" type="pres">
      <dgm:prSet presAssocID="{3B3A4A55-A520-47CC-BEFB-00A3DFB316B1}" presName="sibTrans" presStyleLbl="sibTrans2D1" presStyleIdx="2" presStyleCnt="6"/>
      <dgm:spPr/>
    </dgm:pt>
    <dgm:pt modelId="{9943D9BF-A467-431E-A297-336D1ABB7AFC}" type="pres">
      <dgm:prSet presAssocID="{326FE426-584C-4648-8C4B-2A05A897EEC6}" presName="node" presStyleLbl="node1" presStyleIdx="3" presStyleCnt="6">
        <dgm:presLayoutVars>
          <dgm:bulletEnabled val="1"/>
        </dgm:presLayoutVars>
      </dgm:prSet>
      <dgm:spPr/>
    </dgm:pt>
    <dgm:pt modelId="{8097B9B9-53E8-4EC1-BEE3-8101A38A7E90}" type="pres">
      <dgm:prSet presAssocID="{326FE426-584C-4648-8C4B-2A05A897EEC6}" presName="dummy" presStyleCnt="0"/>
      <dgm:spPr/>
    </dgm:pt>
    <dgm:pt modelId="{770D9245-BEEF-48EA-99D4-CD156C85111F}" type="pres">
      <dgm:prSet presAssocID="{E026C7FF-F011-4A34-A309-566FA29D68A3}" presName="sibTrans" presStyleLbl="sibTrans2D1" presStyleIdx="3" presStyleCnt="6"/>
      <dgm:spPr/>
    </dgm:pt>
    <dgm:pt modelId="{9671863C-323D-4B95-AA69-6D540A15904A}" type="pres">
      <dgm:prSet presAssocID="{A96C2D1A-F5ED-40E9-9DA8-68BEDE9ABB6A}" presName="node" presStyleLbl="node1" presStyleIdx="4" presStyleCnt="6">
        <dgm:presLayoutVars>
          <dgm:bulletEnabled val="1"/>
        </dgm:presLayoutVars>
      </dgm:prSet>
      <dgm:spPr/>
    </dgm:pt>
    <dgm:pt modelId="{BF0606D4-85F1-4022-824E-7DFD58B314AE}" type="pres">
      <dgm:prSet presAssocID="{A96C2D1A-F5ED-40E9-9DA8-68BEDE9ABB6A}" presName="dummy" presStyleCnt="0"/>
      <dgm:spPr/>
    </dgm:pt>
    <dgm:pt modelId="{CA98BD6A-8768-4F28-81C0-E59B4ACC1756}" type="pres">
      <dgm:prSet presAssocID="{A9992239-3446-466D-A02F-C9A6806459E0}" presName="sibTrans" presStyleLbl="sibTrans2D1" presStyleIdx="4" presStyleCnt="6"/>
      <dgm:spPr/>
    </dgm:pt>
    <dgm:pt modelId="{9F103C52-DAB9-4174-A765-DB9986E1EE8E}" type="pres">
      <dgm:prSet presAssocID="{4AF3362E-F9E2-403E-8B37-2258F974C2EB}" presName="node" presStyleLbl="node1" presStyleIdx="5" presStyleCnt="6">
        <dgm:presLayoutVars>
          <dgm:bulletEnabled val="1"/>
        </dgm:presLayoutVars>
      </dgm:prSet>
      <dgm:spPr/>
    </dgm:pt>
    <dgm:pt modelId="{99959DD4-5651-47AC-8277-2CF41202CB12}" type="pres">
      <dgm:prSet presAssocID="{4AF3362E-F9E2-403E-8B37-2258F974C2EB}" presName="dummy" presStyleCnt="0"/>
      <dgm:spPr/>
    </dgm:pt>
    <dgm:pt modelId="{215EF02C-2F8D-4CB1-AA46-93E0EB8DFE37}" type="pres">
      <dgm:prSet presAssocID="{04BA14CD-4A2D-4159-A63A-6C7F0258F67B}" presName="sibTrans" presStyleLbl="sibTrans2D1" presStyleIdx="5" presStyleCnt="6"/>
      <dgm:spPr/>
    </dgm:pt>
  </dgm:ptLst>
  <dgm:cxnLst>
    <dgm:cxn modelId="{493B3F04-2DE7-4AE0-9679-D5C6A6775CF3}" type="presOf" srcId="{79504576-9AC2-4672-9CBC-4BA7EB6D8469}" destId="{5DB83A81-ECB2-4E2E-95CF-B7C2C6974FFB}" srcOrd="0" destOrd="0" presId="urn:microsoft.com/office/officeart/2005/8/layout/radial6"/>
    <dgm:cxn modelId="{7CD6600C-FB91-419C-9294-0FC72A60C6D9}" srcId="{79504576-9AC2-4672-9CBC-4BA7EB6D8469}" destId="{DBEBDF59-DE37-4CBC-9708-59927CB70D42}" srcOrd="0" destOrd="0" parTransId="{D05E5D57-EA4E-4826-A0AE-018F8D54F667}" sibTransId="{2CD11071-B151-4C10-B6D0-1A2B3A04EC4C}"/>
    <dgm:cxn modelId="{2F49DC12-9AD0-40E1-B266-E174E80661B9}" type="presOf" srcId="{ABECCB52-3DAE-4A3B-9B3E-C0C76C93907C}" destId="{559C6F1B-976F-47F8-9733-255219B66E04}" srcOrd="0" destOrd="0" presId="urn:microsoft.com/office/officeart/2005/8/layout/radial6"/>
    <dgm:cxn modelId="{55EA0115-2C20-48CA-AA2B-4FE78B04FAB5}" srcId="{DBEBDF59-DE37-4CBC-9708-59927CB70D42}" destId="{A96C2D1A-F5ED-40E9-9DA8-68BEDE9ABB6A}" srcOrd="4" destOrd="0" parTransId="{9FD4CDBB-7297-408C-84B2-6A053A6A5D95}" sibTransId="{A9992239-3446-466D-A02F-C9A6806459E0}"/>
    <dgm:cxn modelId="{7A009C18-3482-454A-8AB1-CD9D632E2EB4}" type="presOf" srcId="{E026C7FF-F011-4A34-A309-566FA29D68A3}" destId="{770D9245-BEEF-48EA-99D4-CD156C85111F}" srcOrd="0" destOrd="0" presId="urn:microsoft.com/office/officeart/2005/8/layout/radial6"/>
    <dgm:cxn modelId="{2ACDA21C-2B63-405B-9C56-D69C623202BF}" type="presOf" srcId="{3B3A4A55-A520-47CC-BEFB-00A3DFB316B1}" destId="{7325F430-4304-4FC1-B4FD-52EDC1422276}" srcOrd="0" destOrd="0" presId="urn:microsoft.com/office/officeart/2005/8/layout/radial6"/>
    <dgm:cxn modelId="{F81B5825-1669-47A6-8546-454C1C934FF2}" type="presOf" srcId="{A96C2D1A-F5ED-40E9-9DA8-68BEDE9ABB6A}" destId="{9671863C-323D-4B95-AA69-6D540A15904A}" srcOrd="0" destOrd="0" presId="urn:microsoft.com/office/officeart/2005/8/layout/radial6"/>
    <dgm:cxn modelId="{6ED9D138-FCC4-4697-B11A-72C8590C313D}" srcId="{DBEBDF59-DE37-4CBC-9708-59927CB70D42}" destId="{B6FB4AFD-B03E-474A-A8C7-3755FDB4E673}" srcOrd="0" destOrd="0" parTransId="{95F0BBF3-8FBE-408F-A69C-C89FEAC61F44}" sibTransId="{848D709A-E6EF-4AE4-B917-033B1B553FB3}"/>
    <dgm:cxn modelId="{BAA4503C-CAC9-425C-8AF1-B3A3FDB69CDC}" srcId="{DBEBDF59-DE37-4CBC-9708-59927CB70D42}" destId="{EC166A22-A8E0-40F7-9291-C5917FF90972}" srcOrd="1" destOrd="0" parTransId="{86FBAAA2-9B7C-4AD7-B373-A980B425E170}" sibTransId="{ABECCB52-3DAE-4A3B-9B3E-C0C76C93907C}"/>
    <dgm:cxn modelId="{DAE8135F-6AD7-4FB9-A736-2047A3C05396}" type="presOf" srcId="{DBEBDF59-DE37-4CBC-9708-59927CB70D42}" destId="{26232456-DC5E-4A1B-ACFE-CED94A12A287}" srcOrd="0" destOrd="0" presId="urn:microsoft.com/office/officeart/2005/8/layout/radial6"/>
    <dgm:cxn modelId="{E8662665-088D-4613-863E-F4B8E5F7089D}" srcId="{DBEBDF59-DE37-4CBC-9708-59927CB70D42}" destId="{326FE426-584C-4648-8C4B-2A05A897EEC6}" srcOrd="3" destOrd="0" parTransId="{CD99C8DA-DBFA-4025-A3E5-D80CC163087F}" sibTransId="{E026C7FF-F011-4A34-A309-566FA29D68A3}"/>
    <dgm:cxn modelId="{F507E076-610E-4AAF-9AB9-C741A2D9B4BA}" type="presOf" srcId="{A9992239-3446-466D-A02F-C9A6806459E0}" destId="{CA98BD6A-8768-4F28-81C0-E59B4ACC1756}" srcOrd="0" destOrd="0" presId="urn:microsoft.com/office/officeart/2005/8/layout/radial6"/>
    <dgm:cxn modelId="{BA228058-D17A-427D-9108-98E1974F2D3F}" type="presOf" srcId="{EC166A22-A8E0-40F7-9291-C5917FF90972}" destId="{C1926B71-A702-49C8-842E-30E7C6BA382F}" srcOrd="0" destOrd="0" presId="urn:microsoft.com/office/officeart/2005/8/layout/radial6"/>
    <dgm:cxn modelId="{5B27FA95-702B-4AF0-948C-18F8ABAFBB57}" srcId="{DBEBDF59-DE37-4CBC-9708-59927CB70D42}" destId="{2E59CE77-D2FC-46E3-8C4F-9267EF614333}" srcOrd="2" destOrd="0" parTransId="{DE40C65E-843E-4B99-9E1C-CA7E2DE9EB7E}" sibTransId="{3B3A4A55-A520-47CC-BEFB-00A3DFB316B1}"/>
    <dgm:cxn modelId="{F76416A7-2F12-4439-9EC8-95B24DED67C0}" type="presOf" srcId="{848D709A-E6EF-4AE4-B917-033B1B553FB3}" destId="{5917DE7C-5F97-43ED-8D9E-9251E7A8CB66}" srcOrd="0" destOrd="0" presId="urn:microsoft.com/office/officeart/2005/8/layout/radial6"/>
    <dgm:cxn modelId="{913C24B1-B392-4BE9-BCE8-A19836F0626B}" type="presOf" srcId="{B6FB4AFD-B03E-474A-A8C7-3755FDB4E673}" destId="{96EF0AA3-53F2-487A-A03F-03548A64F9FC}" srcOrd="0" destOrd="0" presId="urn:microsoft.com/office/officeart/2005/8/layout/radial6"/>
    <dgm:cxn modelId="{C0C83EB6-4368-48EB-B72E-DAF4432CD0CD}" type="presOf" srcId="{2E59CE77-D2FC-46E3-8C4F-9267EF614333}" destId="{563A7F9E-E675-437A-8E47-E682A5108472}" srcOrd="0" destOrd="0" presId="urn:microsoft.com/office/officeart/2005/8/layout/radial6"/>
    <dgm:cxn modelId="{E3A529CF-E1A7-4ECE-9404-A4EE9CF2C37D}" type="presOf" srcId="{4AF3362E-F9E2-403E-8B37-2258F974C2EB}" destId="{9F103C52-DAB9-4174-A765-DB9986E1EE8E}" srcOrd="0" destOrd="0" presId="urn:microsoft.com/office/officeart/2005/8/layout/radial6"/>
    <dgm:cxn modelId="{16EC38D8-231A-4927-85A5-94177FB0811F}" srcId="{DBEBDF59-DE37-4CBC-9708-59927CB70D42}" destId="{4AF3362E-F9E2-403E-8B37-2258F974C2EB}" srcOrd="5" destOrd="0" parTransId="{B6044D06-7D5A-4ED4-BA82-21246F97E8CE}" sibTransId="{04BA14CD-4A2D-4159-A63A-6C7F0258F67B}"/>
    <dgm:cxn modelId="{C3A7A2E7-1290-480F-B271-FC1DA9BCB435}" type="presOf" srcId="{326FE426-584C-4648-8C4B-2A05A897EEC6}" destId="{9943D9BF-A467-431E-A297-336D1ABB7AFC}" srcOrd="0" destOrd="0" presId="urn:microsoft.com/office/officeart/2005/8/layout/radial6"/>
    <dgm:cxn modelId="{3BB888E8-06B8-44D6-BCD1-62E498EEB641}" type="presOf" srcId="{04BA14CD-4A2D-4159-A63A-6C7F0258F67B}" destId="{215EF02C-2F8D-4CB1-AA46-93E0EB8DFE37}" srcOrd="0" destOrd="0" presId="urn:microsoft.com/office/officeart/2005/8/layout/radial6"/>
    <dgm:cxn modelId="{720B36C6-B7FA-4EFC-8E35-B0285E4ED3C7}" type="presParOf" srcId="{5DB83A81-ECB2-4E2E-95CF-B7C2C6974FFB}" destId="{26232456-DC5E-4A1B-ACFE-CED94A12A287}" srcOrd="0" destOrd="0" presId="urn:microsoft.com/office/officeart/2005/8/layout/radial6"/>
    <dgm:cxn modelId="{F42BCD6A-2C4D-4277-86E1-6C675C569B37}" type="presParOf" srcId="{5DB83A81-ECB2-4E2E-95CF-B7C2C6974FFB}" destId="{96EF0AA3-53F2-487A-A03F-03548A64F9FC}" srcOrd="1" destOrd="0" presId="urn:microsoft.com/office/officeart/2005/8/layout/radial6"/>
    <dgm:cxn modelId="{DB733CF1-209D-483E-BE27-C74B602937B2}" type="presParOf" srcId="{5DB83A81-ECB2-4E2E-95CF-B7C2C6974FFB}" destId="{E6587AC6-E461-4A10-B08D-A125F5CEED9B}" srcOrd="2" destOrd="0" presId="urn:microsoft.com/office/officeart/2005/8/layout/radial6"/>
    <dgm:cxn modelId="{F18197C3-2ECB-4893-9BED-C58766B74B64}" type="presParOf" srcId="{5DB83A81-ECB2-4E2E-95CF-B7C2C6974FFB}" destId="{5917DE7C-5F97-43ED-8D9E-9251E7A8CB66}" srcOrd="3" destOrd="0" presId="urn:microsoft.com/office/officeart/2005/8/layout/radial6"/>
    <dgm:cxn modelId="{755BBDC7-F5A9-4AB7-9050-7ECDF620B535}" type="presParOf" srcId="{5DB83A81-ECB2-4E2E-95CF-B7C2C6974FFB}" destId="{C1926B71-A702-49C8-842E-30E7C6BA382F}" srcOrd="4" destOrd="0" presId="urn:microsoft.com/office/officeart/2005/8/layout/radial6"/>
    <dgm:cxn modelId="{BB4F5E59-1978-4EC4-A1E1-F0E70DAE88F4}" type="presParOf" srcId="{5DB83A81-ECB2-4E2E-95CF-B7C2C6974FFB}" destId="{9F1A8CF9-F351-451F-A5C3-C663663488F4}" srcOrd="5" destOrd="0" presId="urn:microsoft.com/office/officeart/2005/8/layout/radial6"/>
    <dgm:cxn modelId="{DECA9751-ECAE-411A-8D28-D8ADA0B20AB8}" type="presParOf" srcId="{5DB83A81-ECB2-4E2E-95CF-B7C2C6974FFB}" destId="{559C6F1B-976F-47F8-9733-255219B66E04}" srcOrd="6" destOrd="0" presId="urn:microsoft.com/office/officeart/2005/8/layout/radial6"/>
    <dgm:cxn modelId="{902FFA2A-6B21-4C51-A3D3-A0174963A385}" type="presParOf" srcId="{5DB83A81-ECB2-4E2E-95CF-B7C2C6974FFB}" destId="{563A7F9E-E675-437A-8E47-E682A5108472}" srcOrd="7" destOrd="0" presId="urn:microsoft.com/office/officeart/2005/8/layout/radial6"/>
    <dgm:cxn modelId="{242D3651-264D-4222-9000-3C0E55B6AD99}" type="presParOf" srcId="{5DB83A81-ECB2-4E2E-95CF-B7C2C6974FFB}" destId="{DCFD21C0-E833-43C7-AEDD-B0D68438C229}" srcOrd="8" destOrd="0" presId="urn:microsoft.com/office/officeart/2005/8/layout/radial6"/>
    <dgm:cxn modelId="{4C29986D-F40A-41D5-8944-5DA3AE82B185}" type="presParOf" srcId="{5DB83A81-ECB2-4E2E-95CF-B7C2C6974FFB}" destId="{7325F430-4304-4FC1-B4FD-52EDC1422276}" srcOrd="9" destOrd="0" presId="urn:microsoft.com/office/officeart/2005/8/layout/radial6"/>
    <dgm:cxn modelId="{C892217F-3AF1-437B-B3A8-30E41C9D6EB8}" type="presParOf" srcId="{5DB83A81-ECB2-4E2E-95CF-B7C2C6974FFB}" destId="{9943D9BF-A467-431E-A297-336D1ABB7AFC}" srcOrd="10" destOrd="0" presId="urn:microsoft.com/office/officeart/2005/8/layout/radial6"/>
    <dgm:cxn modelId="{29E5E78F-5D98-49B5-B6E1-B77179E7367D}" type="presParOf" srcId="{5DB83A81-ECB2-4E2E-95CF-B7C2C6974FFB}" destId="{8097B9B9-53E8-4EC1-BEE3-8101A38A7E90}" srcOrd="11" destOrd="0" presId="urn:microsoft.com/office/officeart/2005/8/layout/radial6"/>
    <dgm:cxn modelId="{22BE88D4-CB28-413C-AD7A-D3ED2164AF88}" type="presParOf" srcId="{5DB83A81-ECB2-4E2E-95CF-B7C2C6974FFB}" destId="{770D9245-BEEF-48EA-99D4-CD156C85111F}" srcOrd="12" destOrd="0" presId="urn:microsoft.com/office/officeart/2005/8/layout/radial6"/>
    <dgm:cxn modelId="{F7CE98AF-8C20-4341-815D-F2455531B092}" type="presParOf" srcId="{5DB83A81-ECB2-4E2E-95CF-B7C2C6974FFB}" destId="{9671863C-323D-4B95-AA69-6D540A15904A}" srcOrd="13" destOrd="0" presId="urn:microsoft.com/office/officeart/2005/8/layout/radial6"/>
    <dgm:cxn modelId="{7B1E3550-9A56-473F-93F7-00E1D32BE191}" type="presParOf" srcId="{5DB83A81-ECB2-4E2E-95CF-B7C2C6974FFB}" destId="{BF0606D4-85F1-4022-824E-7DFD58B314AE}" srcOrd="14" destOrd="0" presId="urn:microsoft.com/office/officeart/2005/8/layout/radial6"/>
    <dgm:cxn modelId="{B884D40D-293A-48A6-B820-B79129BBF3BE}" type="presParOf" srcId="{5DB83A81-ECB2-4E2E-95CF-B7C2C6974FFB}" destId="{CA98BD6A-8768-4F28-81C0-E59B4ACC1756}" srcOrd="15" destOrd="0" presId="urn:microsoft.com/office/officeart/2005/8/layout/radial6"/>
    <dgm:cxn modelId="{01AE6012-5CE9-4E33-B954-FA3B18E5D3D4}" type="presParOf" srcId="{5DB83A81-ECB2-4E2E-95CF-B7C2C6974FFB}" destId="{9F103C52-DAB9-4174-A765-DB9986E1EE8E}" srcOrd="16" destOrd="0" presId="urn:microsoft.com/office/officeart/2005/8/layout/radial6"/>
    <dgm:cxn modelId="{6EB2C926-5F72-4178-932F-D349BE1E8807}" type="presParOf" srcId="{5DB83A81-ECB2-4E2E-95CF-B7C2C6974FFB}" destId="{99959DD4-5651-47AC-8277-2CF41202CB12}" srcOrd="17" destOrd="0" presId="urn:microsoft.com/office/officeart/2005/8/layout/radial6"/>
    <dgm:cxn modelId="{0D1A9E62-F9E4-46BC-ADD7-0A4E7EA07E84}" type="presParOf" srcId="{5DB83A81-ECB2-4E2E-95CF-B7C2C6974FFB}" destId="{215EF02C-2F8D-4CB1-AA46-93E0EB8DFE37}"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purl.oclc.org/ooxml/drawingml/diagram" xmlns:a="http://purl.oclc.org/ooxml/drawingml/main">
  <dgm:ptLst>
    <dgm:pt modelId="{3B0FBCA8-F237-418A-ABF2-FDDD01DD1D00}" type="doc">
      <dgm:prSet loTypeId="urn:microsoft.com/office/officeart/2005/8/layout/radial6" loCatId="cycle" qsTypeId="urn:microsoft.com/office/officeart/2005/8/quickstyle/simple5" qsCatId="simple" csTypeId="urn:microsoft.com/office/officeart/2005/8/colors/colorful2" csCatId="colorful" phldr="1"/>
      <dgm:spPr/>
      <dgm:t>
        <a:bodyPr/>
        <a:lstStyle/>
        <a:p>
          <a:endParaRPr lang="en-CA"/>
        </a:p>
      </dgm:t>
    </dgm:pt>
    <dgm:pt modelId="{73DFD5AE-4C4F-45FC-9CB0-E0470FC4E916}">
      <dgm:prSet phldrT="[Text]"/>
      <dgm:spPr/>
      <dgm:t>
        <a:bodyPr/>
        <a:lstStyle/>
        <a:p>
          <a:r>
            <a:rPr lang="en-CA" dirty="0"/>
            <a:t>Organizational Resilience</a:t>
          </a:r>
        </a:p>
      </dgm:t>
    </dgm:pt>
    <dgm:pt modelId="{DF5527DE-DB9C-4699-A087-7F69B0DAE5D2}" type="parTrans" cxnId="{861E7371-86C6-4A2D-B295-B07563B2A862}">
      <dgm:prSet/>
      <dgm:spPr/>
      <dgm:t>
        <a:bodyPr/>
        <a:lstStyle/>
        <a:p>
          <a:endParaRPr lang="en-CA"/>
        </a:p>
      </dgm:t>
    </dgm:pt>
    <dgm:pt modelId="{8CC1E33D-DE6E-4C3F-9DEF-F1795FBC7A0E}" type="sibTrans" cxnId="{861E7371-86C6-4A2D-B295-B07563B2A862}">
      <dgm:prSet/>
      <dgm:spPr/>
      <dgm:t>
        <a:bodyPr/>
        <a:lstStyle/>
        <a:p>
          <a:endParaRPr lang="en-CA"/>
        </a:p>
      </dgm:t>
    </dgm:pt>
    <dgm:pt modelId="{D6B05D55-586E-490E-95DF-9FDC85CA7D65}">
      <dgm:prSet phldrT="[Text]"/>
      <dgm:spPr/>
      <dgm:t>
        <a:bodyPr/>
        <a:lstStyle/>
        <a:p>
          <a:pPr>
            <a:buFont typeface="+mj-lt"/>
            <a:buAutoNum type="alphaLcParenR"/>
          </a:pPr>
          <a:r>
            <a:rPr lang="en-CA" i="1" dirty="0">
              <a:effectLst/>
              <a:latin typeface="Times New Roman" panose="02020603050405020304" pitchFamily="18" charset="0"/>
              <a:ea typeface="Calibri" panose="020F0502020204030204" pitchFamily="34" charset="0"/>
              <a:cs typeface="Times New Roman" panose="02020603050405020304" pitchFamily="18" charset="0"/>
            </a:rPr>
            <a:t>You are the Model of a Growth Mindset and CRO</a:t>
          </a:r>
          <a:endParaRPr lang="en-CA" dirty="0"/>
        </a:p>
      </dgm:t>
    </dgm:pt>
    <dgm:pt modelId="{E4A94314-AF43-44DE-8FF8-9DD9E977D207}" type="parTrans" cxnId="{1838A71E-E397-4D06-80F0-7A09734A12D3}">
      <dgm:prSet/>
      <dgm:spPr/>
      <dgm:t>
        <a:bodyPr/>
        <a:lstStyle/>
        <a:p>
          <a:endParaRPr lang="en-CA"/>
        </a:p>
      </dgm:t>
    </dgm:pt>
    <dgm:pt modelId="{CE455D0C-31D0-4309-ACFA-756F65878DE7}" type="sibTrans" cxnId="{1838A71E-E397-4D06-80F0-7A09734A12D3}">
      <dgm:prSet/>
      <dgm:spPr/>
      <dgm:t>
        <a:bodyPr/>
        <a:lstStyle/>
        <a:p>
          <a:endParaRPr lang="en-CA"/>
        </a:p>
      </dgm:t>
    </dgm:pt>
    <dgm:pt modelId="{AA08F802-A93B-435F-82A4-E03F48991669}">
      <dgm:prSet phldrT="[Text]"/>
      <dgm:spPr/>
      <dgm:t>
        <a:bodyPr/>
        <a:lstStyle/>
        <a:p>
          <a:pPr>
            <a:buFont typeface="+mj-lt"/>
            <a:buAutoNum type="alphaLcParenR"/>
          </a:pPr>
          <a:r>
            <a:rPr lang="en-CA" i="1" dirty="0">
              <a:effectLst/>
              <a:latin typeface="Times New Roman" panose="02020603050405020304" pitchFamily="18" charset="0"/>
              <a:ea typeface="Calibri" panose="020F0502020204030204" pitchFamily="34" charset="0"/>
              <a:cs typeface="Times New Roman" panose="02020603050405020304" pitchFamily="18" charset="0"/>
            </a:rPr>
            <a:t>Tending the Organizational Place of Resilience </a:t>
          </a:r>
          <a:endParaRPr lang="en-CA" dirty="0"/>
        </a:p>
      </dgm:t>
    </dgm:pt>
    <dgm:pt modelId="{04D4E3F3-25FF-46A0-9F8F-15F7EFAA7E22}" type="parTrans" cxnId="{2F3B2091-B306-46A8-AF9E-7AC73AAEB559}">
      <dgm:prSet/>
      <dgm:spPr/>
      <dgm:t>
        <a:bodyPr/>
        <a:lstStyle/>
        <a:p>
          <a:endParaRPr lang="en-CA"/>
        </a:p>
      </dgm:t>
    </dgm:pt>
    <dgm:pt modelId="{D1547DAF-FC33-4FBF-83AA-41E01DE482E6}" type="sibTrans" cxnId="{2F3B2091-B306-46A8-AF9E-7AC73AAEB559}">
      <dgm:prSet/>
      <dgm:spPr/>
      <dgm:t>
        <a:bodyPr/>
        <a:lstStyle/>
        <a:p>
          <a:endParaRPr lang="en-CA"/>
        </a:p>
      </dgm:t>
    </dgm:pt>
    <dgm:pt modelId="{5BF6D226-7FD5-4166-9F5F-713DE79AC80E}">
      <dgm:prSet/>
      <dgm:spPr/>
      <dgm:t>
        <a:bodyPr/>
        <a:lstStyle/>
        <a:p>
          <a:r>
            <a:rPr lang="en-CA" i="1">
              <a:effectLst/>
              <a:latin typeface="Times New Roman" panose="02020603050405020304" pitchFamily="18" charset="0"/>
              <a:ea typeface="Calibri" panose="020F0502020204030204" pitchFamily="34" charset="0"/>
              <a:cs typeface="Times New Roman" panose="02020603050405020304" pitchFamily="18" charset="0"/>
            </a:rPr>
            <a:t>Internal Assessment and Readiness</a:t>
          </a:r>
          <a:endParaRPr lang="en-CA" i="1" dirty="0">
            <a:effectLst/>
            <a:latin typeface="Calibri" panose="020F0502020204030204" pitchFamily="34" charset="0"/>
            <a:ea typeface="Calibri" panose="020F0502020204030204" pitchFamily="34" charset="0"/>
            <a:cs typeface="Times New Roman" panose="02020603050405020304" pitchFamily="18" charset="0"/>
          </a:endParaRPr>
        </a:p>
      </dgm:t>
    </dgm:pt>
    <dgm:pt modelId="{7EF1E621-7480-4097-8A37-ACBF98670E53}" type="parTrans" cxnId="{EB01F8B4-D04F-457C-9ADE-92FC0B4B1477}">
      <dgm:prSet/>
      <dgm:spPr/>
      <dgm:t>
        <a:bodyPr/>
        <a:lstStyle/>
        <a:p>
          <a:endParaRPr lang="en-CA"/>
        </a:p>
      </dgm:t>
    </dgm:pt>
    <dgm:pt modelId="{A88B0D63-A5ED-4030-918A-1F727266D2B1}" type="sibTrans" cxnId="{EB01F8B4-D04F-457C-9ADE-92FC0B4B1477}">
      <dgm:prSet/>
      <dgm:spPr/>
      <dgm:t>
        <a:bodyPr/>
        <a:lstStyle/>
        <a:p>
          <a:endParaRPr lang="en-CA"/>
        </a:p>
      </dgm:t>
    </dgm:pt>
    <dgm:pt modelId="{5890FB2A-683E-4D8D-A09D-A3D97469FDB0}">
      <dgm:prSet/>
      <dgm:spPr/>
      <dgm:t>
        <a:bodyPr/>
        <a:lstStyle/>
        <a:p>
          <a:r>
            <a:rPr lang="en-CA" i="1" dirty="0">
              <a:effectLst/>
              <a:latin typeface="Times New Roman" panose="02020603050405020304" pitchFamily="18" charset="0"/>
              <a:ea typeface="Calibri" panose="020F0502020204030204" pitchFamily="34" charset="0"/>
              <a:cs typeface="Times New Roman" panose="02020603050405020304" pitchFamily="18" charset="0"/>
            </a:rPr>
            <a:t>Building Perspectives, People, Environments</a:t>
          </a:r>
          <a:endParaRPr lang="en-CA" i="1" dirty="0">
            <a:effectLst/>
            <a:latin typeface="Calibri" panose="020F0502020204030204" pitchFamily="34" charset="0"/>
            <a:ea typeface="Calibri" panose="020F0502020204030204" pitchFamily="34" charset="0"/>
            <a:cs typeface="Times New Roman" panose="02020603050405020304" pitchFamily="18" charset="0"/>
          </a:endParaRPr>
        </a:p>
      </dgm:t>
    </dgm:pt>
    <dgm:pt modelId="{A13637C1-7F48-4FC8-A2E1-F98BE1C3BBC3}" type="parTrans" cxnId="{98BAF3BE-3190-4A5F-B3FA-BE6E0355ECF0}">
      <dgm:prSet/>
      <dgm:spPr/>
      <dgm:t>
        <a:bodyPr/>
        <a:lstStyle/>
        <a:p>
          <a:endParaRPr lang="en-CA"/>
        </a:p>
      </dgm:t>
    </dgm:pt>
    <dgm:pt modelId="{CFD2423D-D4D8-44A7-85CC-5BD9C398F199}" type="sibTrans" cxnId="{98BAF3BE-3190-4A5F-B3FA-BE6E0355ECF0}">
      <dgm:prSet/>
      <dgm:spPr/>
      <dgm:t>
        <a:bodyPr/>
        <a:lstStyle/>
        <a:p>
          <a:endParaRPr lang="en-CA"/>
        </a:p>
      </dgm:t>
    </dgm:pt>
    <dgm:pt modelId="{5B93B444-CE65-47AE-A92B-263AA5BFD430}" type="pres">
      <dgm:prSet presAssocID="{3B0FBCA8-F237-418A-ABF2-FDDD01DD1D00}" presName="Name0" presStyleCnt="0">
        <dgm:presLayoutVars>
          <dgm:chMax val="1"/>
          <dgm:dir/>
          <dgm:animLvl val="ctr"/>
          <dgm:resizeHandles val="exact"/>
        </dgm:presLayoutVars>
      </dgm:prSet>
      <dgm:spPr/>
    </dgm:pt>
    <dgm:pt modelId="{CC3310C1-0F9A-41BD-BA24-DDFCAB63E924}" type="pres">
      <dgm:prSet presAssocID="{73DFD5AE-4C4F-45FC-9CB0-E0470FC4E916}" presName="centerShape" presStyleLbl="node0" presStyleIdx="0" presStyleCnt="1"/>
      <dgm:spPr/>
    </dgm:pt>
    <dgm:pt modelId="{2EA9D89F-F205-4714-B209-D1F2978D05FF}" type="pres">
      <dgm:prSet presAssocID="{D6B05D55-586E-490E-95DF-9FDC85CA7D65}" presName="node" presStyleLbl="node1" presStyleIdx="0" presStyleCnt="4">
        <dgm:presLayoutVars>
          <dgm:bulletEnabled val="1"/>
        </dgm:presLayoutVars>
      </dgm:prSet>
      <dgm:spPr/>
    </dgm:pt>
    <dgm:pt modelId="{0D78D818-FE8D-4C6C-958E-E6F411EB8563}" type="pres">
      <dgm:prSet presAssocID="{D6B05D55-586E-490E-95DF-9FDC85CA7D65}" presName="dummy" presStyleCnt="0"/>
      <dgm:spPr/>
    </dgm:pt>
    <dgm:pt modelId="{3EE7A7DC-0F02-4985-A47F-255EC25BB889}" type="pres">
      <dgm:prSet presAssocID="{CE455D0C-31D0-4309-ACFA-756F65878DE7}" presName="sibTrans" presStyleLbl="sibTrans2D1" presStyleIdx="0" presStyleCnt="4"/>
      <dgm:spPr/>
    </dgm:pt>
    <dgm:pt modelId="{1C2ACE1E-E79A-4BE3-BFE0-89F8258CAA04}" type="pres">
      <dgm:prSet presAssocID="{5BF6D226-7FD5-4166-9F5F-713DE79AC80E}" presName="node" presStyleLbl="node1" presStyleIdx="1" presStyleCnt="4">
        <dgm:presLayoutVars>
          <dgm:bulletEnabled val="1"/>
        </dgm:presLayoutVars>
      </dgm:prSet>
      <dgm:spPr/>
    </dgm:pt>
    <dgm:pt modelId="{6BC2EBBE-F636-474B-833B-0D3A840D82C0}" type="pres">
      <dgm:prSet presAssocID="{5BF6D226-7FD5-4166-9F5F-713DE79AC80E}" presName="dummy" presStyleCnt="0"/>
      <dgm:spPr/>
    </dgm:pt>
    <dgm:pt modelId="{F2624E27-6FB5-4826-B6AA-DBBEE66DA82E}" type="pres">
      <dgm:prSet presAssocID="{A88B0D63-A5ED-4030-918A-1F727266D2B1}" presName="sibTrans" presStyleLbl="sibTrans2D1" presStyleIdx="1" presStyleCnt="4"/>
      <dgm:spPr/>
    </dgm:pt>
    <dgm:pt modelId="{260B6CA5-8A28-44FA-83F7-6BA89F24E2BF}" type="pres">
      <dgm:prSet presAssocID="{5890FB2A-683E-4D8D-A09D-A3D97469FDB0}" presName="node" presStyleLbl="node1" presStyleIdx="2" presStyleCnt="4">
        <dgm:presLayoutVars>
          <dgm:bulletEnabled val="1"/>
        </dgm:presLayoutVars>
      </dgm:prSet>
      <dgm:spPr/>
    </dgm:pt>
    <dgm:pt modelId="{E126A52E-5952-42D0-A0C1-3305EBD6A898}" type="pres">
      <dgm:prSet presAssocID="{5890FB2A-683E-4D8D-A09D-A3D97469FDB0}" presName="dummy" presStyleCnt="0"/>
      <dgm:spPr/>
    </dgm:pt>
    <dgm:pt modelId="{B9D320C0-E8BF-4ED6-A867-8B59964BDEC5}" type="pres">
      <dgm:prSet presAssocID="{CFD2423D-D4D8-44A7-85CC-5BD9C398F199}" presName="sibTrans" presStyleLbl="sibTrans2D1" presStyleIdx="2" presStyleCnt="4"/>
      <dgm:spPr/>
    </dgm:pt>
    <dgm:pt modelId="{CA3F34E1-F2AF-4783-99D4-5EBE591634DA}" type="pres">
      <dgm:prSet presAssocID="{AA08F802-A93B-435F-82A4-E03F48991669}" presName="node" presStyleLbl="node1" presStyleIdx="3" presStyleCnt="4">
        <dgm:presLayoutVars>
          <dgm:bulletEnabled val="1"/>
        </dgm:presLayoutVars>
      </dgm:prSet>
      <dgm:spPr/>
    </dgm:pt>
    <dgm:pt modelId="{A291393F-DA4B-4B81-A8B3-0238075E6D00}" type="pres">
      <dgm:prSet presAssocID="{AA08F802-A93B-435F-82A4-E03F48991669}" presName="dummy" presStyleCnt="0"/>
      <dgm:spPr/>
    </dgm:pt>
    <dgm:pt modelId="{28509644-B2EC-44C8-9187-FCDE6AEB4C98}" type="pres">
      <dgm:prSet presAssocID="{D1547DAF-FC33-4FBF-83AA-41E01DE482E6}" presName="sibTrans" presStyleLbl="sibTrans2D1" presStyleIdx="3" presStyleCnt="4"/>
      <dgm:spPr/>
    </dgm:pt>
  </dgm:ptLst>
  <dgm:cxnLst>
    <dgm:cxn modelId="{1838A71E-E397-4D06-80F0-7A09734A12D3}" srcId="{73DFD5AE-4C4F-45FC-9CB0-E0470FC4E916}" destId="{D6B05D55-586E-490E-95DF-9FDC85CA7D65}" srcOrd="0" destOrd="0" parTransId="{E4A94314-AF43-44DE-8FF8-9DD9E977D207}" sibTransId="{CE455D0C-31D0-4309-ACFA-756F65878DE7}"/>
    <dgm:cxn modelId="{4450AE3D-ABDB-427B-82ED-78318B7DA9F1}" type="presOf" srcId="{CE455D0C-31D0-4309-ACFA-756F65878DE7}" destId="{3EE7A7DC-0F02-4985-A47F-255EC25BB889}" srcOrd="0" destOrd="0" presId="urn:microsoft.com/office/officeart/2005/8/layout/radial6"/>
    <dgm:cxn modelId="{7524AE64-2887-4724-9F24-EEEF0EEB872D}" type="presOf" srcId="{CFD2423D-D4D8-44A7-85CC-5BD9C398F199}" destId="{B9D320C0-E8BF-4ED6-A867-8B59964BDEC5}" srcOrd="0" destOrd="0" presId="urn:microsoft.com/office/officeart/2005/8/layout/radial6"/>
    <dgm:cxn modelId="{6378AC45-F9A3-4A42-A2C4-EA6A7422C665}" type="presOf" srcId="{D6B05D55-586E-490E-95DF-9FDC85CA7D65}" destId="{2EA9D89F-F205-4714-B209-D1F2978D05FF}" srcOrd="0" destOrd="0" presId="urn:microsoft.com/office/officeart/2005/8/layout/radial6"/>
    <dgm:cxn modelId="{ED7A5E66-31EA-4C60-8478-F6A33F667283}" type="presOf" srcId="{5890FB2A-683E-4D8D-A09D-A3D97469FDB0}" destId="{260B6CA5-8A28-44FA-83F7-6BA89F24E2BF}" srcOrd="0" destOrd="0" presId="urn:microsoft.com/office/officeart/2005/8/layout/radial6"/>
    <dgm:cxn modelId="{861E7371-86C6-4A2D-B295-B07563B2A862}" srcId="{3B0FBCA8-F237-418A-ABF2-FDDD01DD1D00}" destId="{73DFD5AE-4C4F-45FC-9CB0-E0470FC4E916}" srcOrd="0" destOrd="0" parTransId="{DF5527DE-DB9C-4699-A087-7F69B0DAE5D2}" sibTransId="{8CC1E33D-DE6E-4C3F-9DEF-F1795FBC7A0E}"/>
    <dgm:cxn modelId="{4FA0AB77-C66A-4AEC-BA36-FBDFB46BA7EA}" type="presOf" srcId="{5BF6D226-7FD5-4166-9F5F-713DE79AC80E}" destId="{1C2ACE1E-E79A-4BE3-BFE0-89F8258CAA04}" srcOrd="0" destOrd="0" presId="urn:microsoft.com/office/officeart/2005/8/layout/radial6"/>
    <dgm:cxn modelId="{05F34C5A-925A-489E-BAAA-67094865B18B}" type="presOf" srcId="{73DFD5AE-4C4F-45FC-9CB0-E0470FC4E916}" destId="{CC3310C1-0F9A-41BD-BA24-DDFCAB63E924}" srcOrd="0" destOrd="0" presId="urn:microsoft.com/office/officeart/2005/8/layout/radial6"/>
    <dgm:cxn modelId="{9D76BE8A-37AC-4084-B199-AFF2D0AB6A7F}" type="presOf" srcId="{3B0FBCA8-F237-418A-ABF2-FDDD01DD1D00}" destId="{5B93B444-CE65-47AE-A92B-263AA5BFD430}" srcOrd="0" destOrd="0" presId="urn:microsoft.com/office/officeart/2005/8/layout/radial6"/>
    <dgm:cxn modelId="{2F3B2091-B306-46A8-AF9E-7AC73AAEB559}" srcId="{73DFD5AE-4C4F-45FC-9CB0-E0470FC4E916}" destId="{AA08F802-A93B-435F-82A4-E03F48991669}" srcOrd="3" destOrd="0" parTransId="{04D4E3F3-25FF-46A0-9F8F-15F7EFAA7E22}" sibTransId="{D1547DAF-FC33-4FBF-83AA-41E01DE482E6}"/>
    <dgm:cxn modelId="{01FC1FB4-F369-478D-8191-8462C9A47688}" type="presOf" srcId="{D1547DAF-FC33-4FBF-83AA-41E01DE482E6}" destId="{28509644-B2EC-44C8-9187-FCDE6AEB4C98}" srcOrd="0" destOrd="0" presId="urn:microsoft.com/office/officeart/2005/8/layout/radial6"/>
    <dgm:cxn modelId="{EB01F8B4-D04F-457C-9ADE-92FC0B4B1477}" srcId="{73DFD5AE-4C4F-45FC-9CB0-E0470FC4E916}" destId="{5BF6D226-7FD5-4166-9F5F-713DE79AC80E}" srcOrd="1" destOrd="0" parTransId="{7EF1E621-7480-4097-8A37-ACBF98670E53}" sibTransId="{A88B0D63-A5ED-4030-918A-1F727266D2B1}"/>
    <dgm:cxn modelId="{EB260ABB-D8DF-443A-8885-3D09AC249CB4}" type="presOf" srcId="{AA08F802-A93B-435F-82A4-E03F48991669}" destId="{CA3F34E1-F2AF-4783-99D4-5EBE591634DA}" srcOrd="0" destOrd="0" presId="urn:microsoft.com/office/officeart/2005/8/layout/radial6"/>
    <dgm:cxn modelId="{98BAF3BE-3190-4A5F-B3FA-BE6E0355ECF0}" srcId="{73DFD5AE-4C4F-45FC-9CB0-E0470FC4E916}" destId="{5890FB2A-683E-4D8D-A09D-A3D97469FDB0}" srcOrd="2" destOrd="0" parTransId="{A13637C1-7F48-4FC8-A2E1-F98BE1C3BBC3}" sibTransId="{CFD2423D-D4D8-44A7-85CC-5BD9C398F199}"/>
    <dgm:cxn modelId="{DD9763D6-7A04-4429-8AC7-8A266DCA23C8}" type="presOf" srcId="{A88B0D63-A5ED-4030-918A-1F727266D2B1}" destId="{F2624E27-6FB5-4826-B6AA-DBBEE66DA82E}" srcOrd="0" destOrd="0" presId="urn:microsoft.com/office/officeart/2005/8/layout/radial6"/>
    <dgm:cxn modelId="{BA349A2E-3FF3-4E66-9746-4873E2EE0E04}" type="presParOf" srcId="{5B93B444-CE65-47AE-A92B-263AA5BFD430}" destId="{CC3310C1-0F9A-41BD-BA24-DDFCAB63E924}" srcOrd="0" destOrd="0" presId="urn:microsoft.com/office/officeart/2005/8/layout/radial6"/>
    <dgm:cxn modelId="{347B9270-472F-41C0-9A6C-D246EA59D26F}" type="presParOf" srcId="{5B93B444-CE65-47AE-A92B-263AA5BFD430}" destId="{2EA9D89F-F205-4714-B209-D1F2978D05FF}" srcOrd="1" destOrd="0" presId="urn:microsoft.com/office/officeart/2005/8/layout/radial6"/>
    <dgm:cxn modelId="{4A4A61FA-0AA0-47A0-9252-E3ED45CFC54B}" type="presParOf" srcId="{5B93B444-CE65-47AE-A92B-263AA5BFD430}" destId="{0D78D818-FE8D-4C6C-958E-E6F411EB8563}" srcOrd="2" destOrd="0" presId="urn:microsoft.com/office/officeart/2005/8/layout/radial6"/>
    <dgm:cxn modelId="{7E606B1B-F9F6-4677-84A6-68A63376C2CA}" type="presParOf" srcId="{5B93B444-CE65-47AE-A92B-263AA5BFD430}" destId="{3EE7A7DC-0F02-4985-A47F-255EC25BB889}" srcOrd="3" destOrd="0" presId="urn:microsoft.com/office/officeart/2005/8/layout/radial6"/>
    <dgm:cxn modelId="{90AD77D2-4190-4292-97F1-D973A0AC1F56}" type="presParOf" srcId="{5B93B444-CE65-47AE-A92B-263AA5BFD430}" destId="{1C2ACE1E-E79A-4BE3-BFE0-89F8258CAA04}" srcOrd="4" destOrd="0" presId="urn:microsoft.com/office/officeart/2005/8/layout/radial6"/>
    <dgm:cxn modelId="{5757A54B-0978-470D-A00B-4B71093E8347}" type="presParOf" srcId="{5B93B444-CE65-47AE-A92B-263AA5BFD430}" destId="{6BC2EBBE-F636-474B-833B-0D3A840D82C0}" srcOrd="5" destOrd="0" presId="urn:microsoft.com/office/officeart/2005/8/layout/radial6"/>
    <dgm:cxn modelId="{764501AA-536D-421E-A69F-421C9D6F6B89}" type="presParOf" srcId="{5B93B444-CE65-47AE-A92B-263AA5BFD430}" destId="{F2624E27-6FB5-4826-B6AA-DBBEE66DA82E}" srcOrd="6" destOrd="0" presId="urn:microsoft.com/office/officeart/2005/8/layout/radial6"/>
    <dgm:cxn modelId="{599D6A2C-E729-4532-9D7B-24EC27C89B03}" type="presParOf" srcId="{5B93B444-CE65-47AE-A92B-263AA5BFD430}" destId="{260B6CA5-8A28-44FA-83F7-6BA89F24E2BF}" srcOrd="7" destOrd="0" presId="urn:microsoft.com/office/officeart/2005/8/layout/radial6"/>
    <dgm:cxn modelId="{F788118B-FD8B-4C16-82C3-59ED7D40D461}" type="presParOf" srcId="{5B93B444-CE65-47AE-A92B-263AA5BFD430}" destId="{E126A52E-5952-42D0-A0C1-3305EBD6A898}" srcOrd="8" destOrd="0" presId="urn:microsoft.com/office/officeart/2005/8/layout/radial6"/>
    <dgm:cxn modelId="{4B8B9590-F7A1-4DB8-90D8-05863847E776}" type="presParOf" srcId="{5B93B444-CE65-47AE-A92B-263AA5BFD430}" destId="{B9D320C0-E8BF-4ED6-A867-8B59964BDEC5}" srcOrd="9" destOrd="0" presId="urn:microsoft.com/office/officeart/2005/8/layout/radial6"/>
    <dgm:cxn modelId="{8197445E-1B64-4339-BCA2-A16C5BF8F928}" type="presParOf" srcId="{5B93B444-CE65-47AE-A92B-263AA5BFD430}" destId="{CA3F34E1-F2AF-4783-99D4-5EBE591634DA}" srcOrd="10" destOrd="0" presId="urn:microsoft.com/office/officeart/2005/8/layout/radial6"/>
    <dgm:cxn modelId="{1DFB2E2F-BBDA-4AB9-A056-09B03151BDE0}" type="presParOf" srcId="{5B93B444-CE65-47AE-A92B-263AA5BFD430}" destId="{A291393F-DA4B-4B81-A8B3-0238075E6D00}" srcOrd="11" destOrd="0" presId="urn:microsoft.com/office/officeart/2005/8/layout/radial6"/>
    <dgm:cxn modelId="{3D6717E2-498A-41CC-89B1-40E8546AACAB}" type="presParOf" srcId="{5B93B444-CE65-47AE-A92B-263AA5BFD430}" destId="{28509644-B2EC-44C8-9187-FCDE6AEB4C9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215EF02C-2F8D-4CB1-AA46-93E0EB8DFE37}">
      <dsp:nvSpPr>
        <dsp:cNvPr id="0" name=""/>
        <dsp:cNvSpPr/>
      </dsp:nvSpPr>
      <dsp:spPr>
        <a:xfrm>
          <a:off x="2615086" y="664257"/>
          <a:ext cx="4537547" cy="4537547"/>
        </a:xfrm>
        <a:prstGeom prst="blockArc">
          <a:avLst>
            <a:gd name="adj1" fmla="val 12600000"/>
            <a:gd name="adj2" fmla="val 162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98BD6A-8768-4F28-81C0-E59B4ACC1756}">
      <dsp:nvSpPr>
        <dsp:cNvPr id="0" name=""/>
        <dsp:cNvSpPr/>
      </dsp:nvSpPr>
      <dsp:spPr>
        <a:xfrm>
          <a:off x="2615086" y="664257"/>
          <a:ext cx="4537547" cy="4537547"/>
        </a:xfrm>
        <a:prstGeom prst="blockArc">
          <a:avLst>
            <a:gd name="adj1" fmla="val 9000000"/>
            <a:gd name="adj2" fmla="val 126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D9245-BEEF-48EA-99D4-CD156C85111F}">
      <dsp:nvSpPr>
        <dsp:cNvPr id="0" name=""/>
        <dsp:cNvSpPr/>
      </dsp:nvSpPr>
      <dsp:spPr>
        <a:xfrm>
          <a:off x="2615086" y="664257"/>
          <a:ext cx="4537547" cy="4537547"/>
        </a:xfrm>
        <a:prstGeom prst="blockArc">
          <a:avLst>
            <a:gd name="adj1" fmla="val 5400000"/>
            <a:gd name="adj2" fmla="val 90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25F430-4304-4FC1-B4FD-52EDC1422276}">
      <dsp:nvSpPr>
        <dsp:cNvPr id="0" name=""/>
        <dsp:cNvSpPr/>
      </dsp:nvSpPr>
      <dsp:spPr>
        <a:xfrm>
          <a:off x="2615086" y="664257"/>
          <a:ext cx="4537547" cy="4537547"/>
        </a:xfrm>
        <a:prstGeom prst="blockArc">
          <a:avLst>
            <a:gd name="adj1" fmla="val 1800000"/>
            <a:gd name="adj2" fmla="val 54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C6F1B-976F-47F8-9733-255219B66E04}">
      <dsp:nvSpPr>
        <dsp:cNvPr id="0" name=""/>
        <dsp:cNvSpPr/>
      </dsp:nvSpPr>
      <dsp:spPr>
        <a:xfrm>
          <a:off x="2615086" y="664257"/>
          <a:ext cx="4537547" cy="4537547"/>
        </a:xfrm>
        <a:prstGeom prst="blockArc">
          <a:avLst>
            <a:gd name="adj1" fmla="val 19800000"/>
            <a:gd name="adj2" fmla="val 18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7DE7C-5F97-43ED-8D9E-9251E7A8CB66}">
      <dsp:nvSpPr>
        <dsp:cNvPr id="0" name=""/>
        <dsp:cNvSpPr/>
      </dsp:nvSpPr>
      <dsp:spPr>
        <a:xfrm>
          <a:off x="2615086" y="664257"/>
          <a:ext cx="4537547" cy="4537547"/>
        </a:xfrm>
        <a:prstGeom prst="blockArc">
          <a:avLst>
            <a:gd name="adj1" fmla="val 16200000"/>
            <a:gd name="adj2" fmla="val 198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232456-DC5E-4A1B-ACFE-CED94A12A287}">
      <dsp:nvSpPr>
        <dsp:cNvPr id="0" name=""/>
        <dsp:cNvSpPr/>
      </dsp:nvSpPr>
      <dsp:spPr>
        <a:xfrm>
          <a:off x="3864401" y="1913573"/>
          <a:ext cx="2038916" cy="20389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
            </a:lnSpc>
            <a:spcBef>
              <a:spcPct val="0%"/>
            </a:spcBef>
            <a:spcAft>
              <a:spcPct val="35%"/>
            </a:spcAft>
            <a:buNone/>
          </a:pPr>
          <a:r>
            <a:rPr lang="en-CA" sz="1600" b="1" kern="1200" dirty="0"/>
            <a:t>Bridging to Resilience</a:t>
          </a:r>
        </a:p>
        <a:p>
          <a:pPr marL="0" lvl="0" indent="0" algn="ctr" defTabSz="711200">
            <a:lnSpc>
              <a:spcPct val="90%"/>
            </a:lnSpc>
            <a:spcBef>
              <a:spcPct val="0%"/>
            </a:spcBef>
            <a:spcAft>
              <a:spcPct val="35%"/>
            </a:spcAft>
            <a:buNone/>
          </a:pPr>
          <a:r>
            <a:rPr lang="en-CA" sz="1600" b="1" kern="1200" dirty="0"/>
            <a:t>FOUNDATION </a:t>
          </a:r>
        </a:p>
      </dsp:txBody>
      <dsp:txXfrm>
        <a:off x="4162993" y="2212165"/>
        <a:ext cx="1441732" cy="1441732"/>
      </dsp:txXfrm>
    </dsp:sp>
    <dsp:sp modelId="{96EF0AA3-53F2-487A-A03F-03548A64F9FC}">
      <dsp:nvSpPr>
        <dsp:cNvPr id="0" name=""/>
        <dsp:cNvSpPr/>
      </dsp:nvSpPr>
      <dsp:spPr>
        <a:xfrm>
          <a:off x="4170239" y="2017"/>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Perspective</a:t>
          </a:r>
        </a:p>
      </dsp:txBody>
      <dsp:txXfrm>
        <a:off x="4379254" y="211032"/>
        <a:ext cx="1009211" cy="1009211"/>
      </dsp:txXfrm>
    </dsp:sp>
    <dsp:sp modelId="{C1926B71-A702-49C8-842E-30E7C6BA382F}">
      <dsp:nvSpPr>
        <dsp:cNvPr id="0" name=""/>
        <dsp:cNvSpPr/>
      </dsp:nvSpPr>
      <dsp:spPr>
        <a:xfrm>
          <a:off x="6090558" y="1110714"/>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Dual Awareness</a:t>
          </a:r>
        </a:p>
      </dsp:txBody>
      <dsp:txXfrm>
        <a:off x="6299573" y="1319729"/>
        <a:ext cx="1009211" cy="1009211"/>
      </dsp:txXfrm>
    </dsp:sp>
    <dsp:sp modelId="{563A7F9E-E675-437A-8E47-E682A5108472}">
      <dsp:nvSpPr>
        <dsp:cNvPr id="0" name=""/>
        <dsp:cNvSpPr/>
      </dsp:nvSpPr>
      <dsp:spPr>
        <a:xfrm>
          <a:off x="6090558" y="3328107"/>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Emotional Regulation</a:t>
          </a:r>
        </a:p>
      </dsp:txBody>
      <dsp:txXfrm>
        <a:off x="6299573" y="3537122"/>
        <a:ext cx="1009211" cy="1009211"/>
      </dsp:txXfrm>
    </dsp:sp>
    <dsp:sp modelId="{9943D9BF-A467-431E-A297-336D1ABB7AFC}">
      <dsp:nvSpPr>
        <dsp:cNvPr id="0" name=""/>
        <dsp:cNvSpPr/>
      </dsp:nvSpPr>
      <dsp:spPr>
        <a:xfrm>
          <a:off x="4170239" y="4436804"/>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Whole Self Versus Parts</a:t>
          </a:r>
        </a:p>
      </dsp:txBody>
      <dsp:txXfrm>
        <a:off x="4379254" y="4645819"/>
        <a:ext cx="1009211" cy="1009211"/>
      </dsp:txXfrm>
    </dsp:sp>
    <dsp:sp modelId="{9671863C-323D-4B95-AA69-6D540A15904A}">
      <dsp:nvSpPr>
        <dsp:cNvPr id="0" name=""/>
        <dsp:cNvSpPr/>
      </dsp:nvSpPr>
      <dsp:spPr>
        <a:xfrm>
          <a:off x="2249920" y="3328107"/>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Resourcing</a:t>
          </a:r>
        </a:p>
      </dsp:txBody>
      <dsp:txXfrm>
        <a:off x="2458935" y="3537122"/>
        <a:ext cx="1009211" cy="1009211"/>
      </dsp:txXfrm>
    </dsp:sp>
    <dsp:sp modelId="{9F103C52-DAB9-4174-A765-DB9986E1EE8E}">
      <dsp:nvSpPr>
        <dsp:cNvPr id="0" name=""/>
        <dsp:cNvSpPr/>
      </dsp:nvSpPr>
      <dsp:spPr>
        <a:xfrm>
          <a:off x="2249920" y="1110714"/>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Values</a:t>
          </a:r>
        </a:p>
      </dsp:txBody>
      <dsp:txXfrm>
        <a:off x="2458935" y="1319729"/>
        <a:ext cx="1009211" cy="1009211"/>
      </dsp:txXfrm>
    </dsp:sp>
  </dsp:spTree>
</dsp:drawing>
</file>

<file path=ppt/diagrams/drawing2.xml><?xml version="1.0" encoding="utf-8"?>
<dsp:drawing xmlns:dgm="http://purl.oclc.org/ooxml/drawingml/diagram" xmlns:dsp="http://schemas.microsoft.com/office/drawing/2008/diagram" xmlns:a="http://purl.oclc.org/ooxml/drawingml/main">
  <dsp:spTree>
    <dsp:nvGrpSpPr>
      <dsp:cNvPr id="0" name=""/>
      <dsp:cNvGrpSpPr/>
    </dsp:nvGrpSpPr>
    <dsp:grpSpPr/>
    <dsp:sp modelId="{28509644-B2EC-44C8-9187-FCDE6AEB4C98}">
      <dsp:nvSpPr>
        <dsp:cNvPr id="0" name=""/>
        <dsp:cNvSpPr/>
      </dsp:nvSpPr>
      <dsp:spPr>
        <a:xfrm>
          <a:off x="2767488" y="722294"/>
          <a:ext cx="4825154" cy="4825154"/>
        </a:xfrm>
        <a:prstGeom prst="blockArc">
          <a:avLst>
            <a:gd name="adj1" fmla="val 10800000"/>
            <a:gd name="adj2" fmla="val 16200000"/>
            <a:gd name="adj3" fmla="val 4639"/>
          </a:avLst>
        </a:prstGeom>
        <a:gradFill rotWithShape="0">
          <a:gsLst>
            <a:gs pos="0%">
              <a:schemeClr val="accent2">
                <a:hueOff val="2984027"/>
                <a:satOff val="27.479%"/>
                <a:lumOff val="16.862%"/>
                <a:alphaOff val="0%"/>
                <a:satMod val="103%"/>
                <a:lumMod val="102%"/>
                <a:tint val="94%"/>
              </a:schemeClr>
            </a:gs>
            <a:gs pos="50%">
              <a:schemeClr val="accent2">
                <a:hueOff val="2984027"/>
                <a:satOff val="27.479%"/>
                <a:lumOff val="16.862%"/>
                <a:alphaOff val="0%"/>
                <a:satMod val="110%"/>
                <a:lumMod val="100%"/>
                <a:shade val="100%"/>
              </a:schemeClr>
            </a:gs>
            <a:gs pos="100%">
              <a:schemeClr val="accent2">
                <a:hueOff val="2984027"/>
                <a:satOff val="27.479%"/>
                <a:lumOff val="16.862%"/>
                <a:alphaOff val="0%"/>
                <a:lumMod val="99%"/>
                <a:satMod val="120%"/>
                <a:shade val="78%"/>
              </a:schemeClr>
            </a:gs>
          </a:gsLst>
          <a:lin ang="5400000" scaled="0"/>
        </a:gra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sp>
    <dsp:sp modelId="{B9D320C0-E8BF-4ED6-A867-8B59964BDEC5}">
      <dsp:nvSpPr>
        <dsp:cNvPr id="0" name=""/>
        <dsp:cNvSpPr/>
      </dsp:nvSpPr>
      <dsp:spPr>
        <a:xfrm>
          <a:off x="2767488" y="722294"/>
          <a:ext cx="4825154" cy="4825154"/>
        </a:xfrm>
        <a:prstGeom prst="blockArc">
          <a:avLst>
            <a:gd name="adj1" fmla="val 5400000"/>
            <a:gd name="adj2" fmla="val 10800000"/>
            <a:gd name="adj3" fmla="val 4639"/>
          </a:avLst>
        </a:prstGeom>
        <a:gradFill rotWithShape="0">
          <a:gsLst>
            <a:gs pos="0%">
              <a:schemeClr val="accent2">
                <a:hueOff val="1989351"/>
                <a:satOff val="18.319%"/>
                <a:lumOff val="11.241%"/>
                <a:alphaOff val="0%"/>
                <a:satMod val="103%"/>
                <a:lumMod val="102%"/>
                <a:tint val="94%"/>
              </a:schemeClr>
            </a:gs>
            <a:gs pos="50%">
              <a:schemeClr val="accent2">
                <a:hueOff val="1989351"/>
                <a:satOff val="18.319%"/>
                <a:lumOff val="11.241%"/>
                <a:alphaOff val="0%"/>
                <a:satMod val="110%"/>
                <a:lumMod val="100%"/>
                <a:shade val="100%"/>
              </a:schemeClr>
            </a:gs>
            <a:gs pos="100%">
              <a:schemeClr val="accent2">
                <a:hueOff val="1989351"/>
                <a:satOff val="18.319%"/>
                <a:lumOff val="11.241%"/>
                <a:alphaOff val="0%"/>
                <a:lumMod val="99%"/>
                <a:satMod val="120%"/>
                <a:shade val="78%"/>
              </a:schemeClr>
            </a:gs>
          </a:gsLst>
          <a:lin ang="5400000" scaled="0"/>
        </a:gra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sp>
    <dsp:sp modelId="{F2624E27-6FB5-4826-B6AA-DBBEE66DA82E}">
      <dsp:nvSpPr>
        <dsp:cNvPr id="0" name=""/>
        <dsp:cNvSpPr/>
      </dsp:nvSpPr>
      <dsp:spPr>
        <a:xfrm>
          <a:off x="2767488" y="722294"/>
          <a:ext cx="4825154" cy="4825154"/>
        </a:xfrm>
        <a:prstGeom prst="blockArc">
          <a:avLst>
            <a:gd name="adj1" fmla="val 0"/>
            <a:gd name="adj2" fmla="val 5400000"/>
            <a:gd name="adj3" fmla="val 4639"/>
          </a:avLst>
        </a:prstGeom>
        <a:gradFill rotWithShape="0">
          <a:gsLst>
            <a:gs pos="0%">
              <a:schemeClr val="accent2">
                <a:hueOff val="994676"/>
                <a:satOff val="9.16%"/>
                <a:lumOff val="5.621%"/>
                <a:alphaOff val="0%"/>
                <a:satMod val="103%"/>
                <a:lumMod val="102%"/>
                <a:tint val="94%"/>
              </a:schemeClr>
            </a:gs>
            <a:gs pos="50%">
              <a:schemeClr val="accent2">
                <a:hueOff val="994676"/>
                <a:satOff val="9.16%"/>
                <a:lumOff val="5.621%"/>
                <a:alphaOff val="0%"/>
                <a:satMod val="110%"/>
                <a:lumMod val="100%"/>
                <a:shade val="100%"/>
              </a:schemeClr>
            </a:gs>
            <a:gs pos="100%">
              <a:schemeClr val="accent2">
                <a:hueOff val="994676"/>
                <a:satOff val="9.16%"/>
                <a:lumOff val="5.621%"/>
                <a:alphaOff val="0%"/>
                <a:lumMod val="99%"/>
                <a:satMod val="120%"/>
                <a:shade val="78%"/>
              </a:schemeClr>
            </a:gs>
          </a:gsLst>
          <a:lin ang="5400000" scaled="0"/>
        </a:gra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sp>
    <dsp:sp modelId="{3EE7A7DC-0F02-4985-A47F-255EC25BB889}">
      <dsp:nvSpPr>
        <dsp:cNvPr id="0" name=""/>
        <dsp:cNvSpPr/>
      </dsp:nvSpPr>
      <dsp:spPr>
        <a:xfrm>
          <a:off x="2767488" y="722294"/>
          <a:ext cx="4825154" cy="4825154"/>
        </a:xfrm>
        <a:prstGeom prst="blockArc">
          <a:avLst>
            <a:gd name="adj1" fmla="val 16200000"/>
            <a:gd name="adj2" fmla="val 0"/>
            <a:gd name="adj3" fmla="val 4639"/>
          </a:avLst>
        </a:prstGeom>
        <a:gradFill rotWithShape="0">
          <a:gsLst>
            <a:gs pos="0%">
              <a:schemeClr val="accent2">
                <a:hueOff val="0"/>
                <a:satOff val="0%"/>
                <a:lumOff val="0%"/>
                <a:alphaOff val="0%"/>
                <a:satMod val="103%"/>
                <a:lumMod val="102%"/>
                <a:tint val="94%"/>
              </a:schemeClr>
            </a:gs>
            <a:gs pos="50%">
              <a:schemeClr val="accent2">
                <a:hueOff val="0"/>
                <a:satOff val="0%"/>
                <a:lumOff val="0%"/>
                <a:alphaOff val="0%"/>
                <a:satMod val="110%"/>
                <a:lumMod val="100%"/>
                <a:shade val="100%"/>
              </a:schemeClr>
            </a:gs>
            <a:gs pos="100%">
              <a:schemeClr val="accent2">
                <a:hueOff val="0"/>
                <a:satOff val="0%"/>
                <a:lumOff val="0%"/>
                <a:alphaOff val="0%"/>
                <a:lumMod val="99%"/>
                <a:satMod val="120%"/>
                <a:shade val="78%"/>
              </a:schemeClr>
            </a:gs>
          </a:gsLst>
          <a:lin ang="5400000" scaled="0"/>
        </a:gra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sp>
    <dsp:sp modelId="{CC3310C1-0F9A-41BD-BA24-DDFCAB63E924}">
      <dsp:nvSpPr>
        <dsp:cNvPr id="0" name=""/>
        <dsp:cNvSpPr/>
      </dsp:nvSpPr>
      <dsp:spPr>
        <a:xfrm>
          <a:off x="4069690" y="2024496"/>
          <a:ext cx="2220750" cy="2220750"/>
        </a:xfrm>
        <a:prstGeom prst="ellipse">
          <a:avLst/>
        </a:prstGeom>
        <a:gradFill rotWithShape="0">
          <a:gsLst>
            <a:gs pos="0%">
              <a:schemeClr val="accent1">
                <a:hueOff val="0"/>
                <a:satOff val="0%"/>
                <a:lumOff val="0%"/>
                <a:alphaOff val="0%"/>
                <a:satMod val="103%"/>
                <a:lumMod val="102%"/>
                <a:tint val="94%"/>
              </a:schemeClr>
            </a:gs>
            <a:gs pos="50%">
              <a:schemeClr val="accent1">
                <a:hueOff val="0"/>
                <a:satOff val="0%"/>
                <a:lumOff val="0%"/>
                <a:alphaOff val="0%"/>
                <a:satMod val="110%"/>
                <a:lumMod val="100%"/>
                <a:shade val="100%"/>
              </a:schemeClr>
            </a:gs>
            <a:gs pos="100%">
              <a:schemeClr val="accent1">
                <a:hueOff val="0"/>
                <a:satOff val="0%"/>
                <a:lumOff val="0%"/>
                <a:alphaOff val="0%"/>
                <a:lumMod val="99%"/>
                <a:satMod val="120%"/>
                <a:shade val="78%"/>
              </a:schemeClr>
            </a:gs>
          </a:gsLst>
          <a:lin ang="5400000" scaled="0"/>
        </a:gra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
            </a:lnSpc>
            <a:spcBef>
              <a:spcPct val="0%"/>
            </a:spcBef>
            <a:spcAft>
              <a:spcPct val="35%"/>
            </a:spcAft>
            <a:buNone/>
          </a:pPr>
          <a:r>
            <a:rPr lang="en-CA" sz="1800" kern="1200" dirty="0"/>
            <a:t>Organizational Resilience</a:t>
          </a:r>
        </a:p>
      </dsp:txBody>
      <dsp:txXfrm>
        <a:off x="4394911" y="2349717"/>
        <a:ext cx="1570308" cy="1570308"/>
      </dsp:txXfrm>
    </dsp:sp>
    <dsp:sp modelId="{2EA9D89F-F205-4714-B209-D1F2978D05FF}">
      <dsp:nvSpPr>
        <dsp:cNvPr id="0" name=""/>
        <dsp:cNvSpPr/>
      </dsp:nvSpPr>
      <dsp:spPr>
        <a:xfrm>
          <a:off x="4402802" y="994"/>
          <a:ext cx="1554525" cy="1554525"/>
        </a:xfrm>
        <a:prstGeom prst="ellipse">
          <a:avLst/>
        </a:prstGeom>
        <a:gradFill rotWithShape="0">
          <a:gsLst>
            <a:gs pos="0%">
              <a:schemeClr val="accent2">
                <a:hueOff val="0"/>
                <a:satOff val="0%"/>
                <a:lumOff val="0%"/>
                <a:alphaOff val="0%"/>
                <a:satMod val="103%"/>
                <a:lumMod val="102%"/>
                <a:tint val="94%"/>
              </a:schemeClr>
            </a:gs>
            <a:gs pos="50%">
              <a:schemeClr val="accent2">
                <a:hueOff val="0"/>
                <a:satOff val="0%"/>
                <a:lumOff val="0%"/>
                <a:alphaOff val="0%"/>
                <a:satMod val="110%"/>
                <a:lumMod val="100%"/>
                <a:shade val="100%"/>
              </a:schemeClr>
            </a:gs>
            <a:gs pos="100%">
              <a:schemeClr val="accent2">
                <a:hueOff val="0"/>
                <a:satOff val="0%"/>
                <a:lumOff val="0%"/>
                <a:alphaOff val="0%"/>
                <a:lumMod val="99%"/>
                <a:satMod val="120%"/>
                <a:shade val="78%"/>
              </a:schemeClr>
            </a:gs>
          </a:gsLst>
          <a:lin ang="5400000" scaled="0"/>
        </a:gra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
            </a:lnSpc>
            <a:spcBef>
              <a:spcPct val="0%"/>
            </a:spcBef>
            <a:spcAft>
              <a:spcPct val="35%"/>
            </a:spcAft>
            <a:buFont typeface="+mj-lt"/>
            <a:buNone/>
          </a:pPr>
          <a:r>
            <a:rPr lang="en-CA" sz="1300" i="1" kern="1200" dirty="0">
              <a:effectLst/>
              <a:latin typeface="Times New Roman" panose="02020603050405020304" pitchFamily="18" charset="0"/>
              <a:ea typeface="Calibri" panose="020F0502020204030204" pitchFamily="34" charset="0"/>
              <a:cs typeface="Times New Roman" panose="02020603050405020304" pitchFamily="18" charset="0"/>
            </a:rPr>
            <a:t>You are the Model of a Growth Mindset and CRO</a:t>
          </a:r>
          <a:endParaRPr lang="en-CA" sz="1300" kern="1200" dirty="0"/>
        </a:p>
      </dsp:txBody>
      <dsp:txXfrm>
        <a:off x="4630457" y="228649"/>
        <a:ext cx="1099215" cy="1099215"/>
      </dsp:txXfrm>
    </dsp:sp>
    <dsp:sp modelId="{1C2ACE1E-E79A-4BE3-BFE0-89F8258CAA04}">
      <dsp:nvSpPr>
        <dsp:cNvPr id="0" name=""/>
        <dsp:cNvSpPr/>
      </dsp:nvSpPr>
      <dsp:spPr>
        <a:xfrm>
          <a:off x="6759417" y="2357609"/>
          <a:ext cx="1554525" cy="1554525"/>
        </a:xfrm>
        <a:prstGeom prst="ellipse">
          <a:avLst/>
        </a:prstGeom>
        <a:gradFill rotWithShape="0">
          <a:gsLst>
            <a:gs pos="0%">
              <a:schemeClr val="accent2">
                <a:hueOff val="994676"/>
                <a:satOff val="9.16%"/>
                <a:lumOff val="5.621%"/>
                <a:alphaOff val="0%"/>
                <a:satMod val="103%"/>
                <a:lumMod val="102%"/>
                <a:tint val="94%"/>
              </a:schemeClr>
            </a:gs>
            <a:gs pos="50%">
              <a:schemeClr val="accent2">
                <a:hueOff val="994676"/>
                <a:satOff val="9.16%"/>
                <a:lumOff val="5.621%"/>
                <a:alphaOff val="0%"/>
                <a:satMod val="110%"/>
                <a:lumMod val="100%"/>
                <a:shade val="100%"/>
              </a:schemeClr>
            </a:gs>
            <a:gs pos="100%">
              <a:schemeClr val="accent2">
                <a:hueOff val="994676"/>
                <a:satOff val="9.16%"/>
                <a:lumOff val="5.621%"/>
                <a:alphaOff val="0%"/>
                <a:lumMod val="99%"/>
                <a:satMod val="120%"/>
                <a:shade val="78%"/>
              </a:schemeClr>
            </a:gs>
          </a:gsLst>
          <a:lin ang="5400000" scaled="0"/>
        </a:gra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
            </a:lnSpc>
            <a:spcBef>
              <a:spcPct val="0%"/>
            </a:spcBef>
            <a:spcAft>
              <a:spcPct val="35%"/>
            </a:spcAft>
            <a:buNone/>
          </a:pPr>
          <a:r>
            <a:rPr lang="en-CA" sz="1300" i="1" kern="1200">
              <a:effectLst/>
              <a:latin typeface="Times New Roman" panose="02020603050405020304" pitchFamily="18" charset="0"/>
              <a:ea typeface="Calibri" panose="020F0502020204030204" pitchFamily="34" charset="0"/>
              <a:cs typeface="Times New Roman" panose="02020603050405020304" pitchFamily="18" charset="0"/>
            </a:rPr>
            <a:t>Internal Assessment and Readiness</a:t>
          </a:r>
          <a:endParaRPr lang="en-CA" sz="1300" i="1"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6987072" y="2585264"/>
        <a:ext cx="1099215" cy="1099215"/>
      </dsp:txXfrm>
    </dsp:sp>
    <dsp:sp modelId="{260B6CA5-8A28-44FA-83F7-6BA89F24E2BF}">
      <dsp:nvSpPr>
        <dsp:cNvPr id="0" name=""/>
        <dsp:cNvSpPr/>
      </dsp:nvSpPr>
      <dsp:spPr>
        <a:xfrm>
          <a:off x="4402802" y="4714223"/>
          <a:ext cx="1554525" cy="1554525"/>
        </a:xfrm>
        <a:prstGeom prst="ellipse">
          <a:avLst/>
        </a:prstGeom>
        <a:gradFill rotWithShape="0">
          <a:gsLst>
            <a:gs pos="0%">
              <a:schemeClr val="accent2">
                <a:hueOff val="1989351"/>
                <a:satOff val="18.319%"/>
                <a:lumOff val="11.241%"/>
                <a:alphaOff val="0%"/>
                <a:satMod val="103%"/>
                <a:lumMod val="102%"/>
                <a:tint val="94%"/>
              </a:schemeClr>
            </a:gs>
            <a:gs pos="50%">
              <a:schemeClr val="accent2">
                <a:hueOff val="1989351"/>
                <a:satOff val="18.319%"/>
                <a:lumOff val="11.241%"/>
                <a:alphaOff val="0%"/>
                <a:satMod val="110%"/>
                <a:lumMod val="100%"/>
                <a:shade val="100%"/>
              </a:schemeClr>
            </a:gs>
            <a:gs pos="100%">
              <a:schemeClr val="accent2">
                <a:hueOff val="1989351"/>
                <a:satOff val="18.319%"/>
                <a:lumOff val="11.241%"/>
                <a:alphaOff val="0%"/>
                <a:lumMod val="99%"/>
                <a:satMod val="120%"/>
                <a:shade val="78%"/>
              </a:schemeClr>
            </a:gs>
          </a:gsLst>
          <a:lin ang="5400000" scaled="0"/>
        </a:gra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
            </a:lnSpc>
            <a:spcBef>
              <a:spcPct val="0%"/>
            </a:spcBef>
            <a:spcAft>
              <a:spcPct val="35%"/>
            </a:spcAft>
            <a:buNone/>
          </a:pPr>
          <a:r>
            <a:rPr lang="en-CA" sz="1300" i="1" kern="1200" dirty="0">
              <a:effectLst/>
              <a:latin typeface="Times New Roman" panose="02020603050405020304" pitchFamily="18" charset="0"/>
              <a:ea typeface="Calibri" panose="020F0502020204030204" pitchFamily="34" charset="0"/>
              <a:cs typeface="Times New Roman" panose="02020603050405020304" pitchFamily="18" charset="0"/>
            </a:rPr>
            <a:t>Building Perspectives, People, Environments</a:t>
          </a:r>
          <a:endParaRPr lang="en-CA" sz="1300" i="1"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630457" y="4941878"/>
        <a:ext cx="1099215" cy="1099215"/>
      </dsp:txXfrm>
    </dsp:sp>
    <dsp:sp modelId="{CA3F34E1-F2AF-4783-99D4-5EBE591634DA}">
      <dsp:nvSpPr>
        <dsp:cNvPr id="0" name=""/>
        <dsp:cNvSpPr/>
      </dsp:nvSpPr>
      <dsp:spPr>
        <a:xfrm>
          <a:off x="2046188" y="2357609"/>
          <a:ext cx="1554525" cy="1554525"/>
        </a:xfrm>
        <a:prstGeom prst="ellipse">
          <a:avLst/>
        </a:prstGeom>
        <a:gradFill rotWithShape="0">
          <a:gsLst>
            <a:gs pos="0%">
              <a:schemeClr val="accent2">
                <a:hueOff val="2984027"/>
                <a:satOff val="27.479%"/>
                <a:lumOff val="16.862%"/>
                <a:alphaOff val="0%"/>
                <a:satMod val="103%"/>
                <a:lumMod val="102%"/>
                <a:tint val="94%"/>
              </a:schemeClr>
            </a:gs>
            <a:gs pos="50%">
              <a:schemeClr val="accent2">
                <a:hueOff val="2984027"/>
                <a:satOff val="27.479%"/>
                <a:lumOff val="16.862%"/>
                <a:alphaOff val="0%"/>
                <a:satMod val="110%"/>
                <a:lumMod val="100%"/>
                <a:shade val="100%"/>
              </a:schemeClr>
            </a:gs>
            <a:gs pos="100%">
              <a:schemeClr val="accent2">
                <a:hueOff val="2984027"/>
                <a:satOff val="27.479%"/>
                <a:lumOff val="16.862%"/>
                <a:alphaOff val="0%"/>
                <a:lumMod val="99%"/>
                <a:satMod val="120%"/>
                <a:shade val="78%"/>
              </a:schemeClr>
            </a:gs>
          </a:gsLst>
          <a:lin ang="5400000" scaled="0"/>
        </a:gra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
            </a:lnSpc>
            <a:spcBef>
              <a:spcPct val="0%"/>
            </a:spcBef>
            <a:spcAft>
              <a:spcPct val="35%"/>
            </a:spcAft>
            <a:buFont typeface="+mj-lt"/>
            <a:buNone/>
          </a:pPr>
          <a:r>
            <a:rPr lang="en-CA" sz="1300" i="1" kern="1200" dirty="0">
              <a:effectLst/>
              <a:latin typeface="Times New Roman" panose="02020603050405020304" pitchFamily="18" charset="0"/>
              <a:ea typeface="Calibri" panose="020F0502020204030204" pitchFamily="34" charset="0"/>
              <a:cs typeface="Times New Roman" panose="02020603050405020304" pitchFamily="18" charset="0"/>
            </a:rPr>
            <a:t>Tending the Organizational Place of Resilience </a:t>
          </a:r>
          <a:endParaRPr lang="en-CA" sz="1300" kern="1200" dirty="0"/>
        </a:p>
      </dsp:txBody>
      <dsp:txXfrm>
        <a:off x="2273843" y="2585264"/>
        <a:ext cx="1099215" cy="1099215"/>
      </dsp:txXfrm>
    </dsp:sp>
  </dsp:spTree>
</dsp:drawing>
</file>

<file path=ppt/diagrams/layout1.xml><?xml version="1.0" encoding="utf-8"?>
<dgm:layoutDef xmlns:dgm="http://purl.oclc.org/ooxml/drawingml/diagram" xmlns:a="http://purl.oclc.org/ooxml/drawingml/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purl.oclc.org/ooxml/officeDocument/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purl.oclc.org/ooxml/officeDocument/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purl.oclc.org/ooxml/officeDocument/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purl.oclc.org/ooxml/officeDocument/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purl.oclc.org/ooxml/officeDocument/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purl.oclc.org/ooxml/officeDocument/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purl.oclc.org/ooxml/officeDocument/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purl.oclc.org/ooxml/officeDocument/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purl.oclc.org/ooxml/officeDocument/relationships" r:blip="">
                  <dgm:adjLst/>
                </dgm:shape>
                <dgm:presOf/>
                <dgm:constrLst>
                  <dgm:constr type="h" refType="w"/>
                </dgm:constrLst>
                <dgm:ruleLst/>
              </dgm:layoutNode>
              <dgm:layoutNode name="dummyb">
                <dgm:alg type="sp"/>
                <dgm:shape xmlns:r="http://purl.oclc.org/ooxml/officeDocument/relationships" r:blip="">
                  <dgm:adjLst/>
                </dgm:shape>
                <dgm:presOf/>
                <dgm:constrLst>
                  <dgm:constr type="h" refType="w"/>
                </dgm:constrLst>
                <dgm:ruleLst/>
              </dgm:layoutNode>
              <dgm:layoutNode name="dummyc">
                <dgm:alg type="sp"/>
                <dgm:shape xmlns:r="http://purl.oclc.org/ooxml/officeDocument/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purl.oclc.org/ooxml/officeDocument/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purl.oclc.org/ooxml/drawingml/diagram" xmlns:a="http://purl.oclc.org/ooxml/drawingml/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purl.oclc.org/ooxml/officeDocument/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purl.oclc.org/ooxml/officeDocument/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purl.oclc.org/ooxml/officeDocument/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purl.oclc.org/ooxml/officeDocument/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purl.oclc.org/ooxml/officeDocument/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purl.oclc.org/ooxml/officeDocument/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purl.oclc.org/ooxml/officeDocument/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purl.oclc.org/ooxml/officeDocument/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purl.oclc.org/ooxml/officeDocument/relationships" r:blip="">
                  <dgm:adjLst/>
                </dgm:shape>
                <dgm:presOf/>
                <dgm:constrLst>
                  <dgm:constr type="h" refType="w"/>
                </dgm:constrLst>
                <dgm:ruleLst/>
              </dgm:layoutNode>
              <dgm:layoutNode name="dummyb">
                <dgm:alg type="sp"/>
                <dgm:shape xmlns:r="http://purl.oclc.org/ooxml/officeDocument/relationships" r:blip="">
                  <dgm:adjLst/>
                </dgm:shape>
                <dgm:presOf/>
                <dgm:constrLst>
                  <dgm:constr type="h" refType="w"/>
                </dgm:constrLst>
                <dgm:ruleLst/>
              </dgm:layoutNode>
              <dgm:layoutNode name="dummyc">
                <dgm:alg type="sp"/>
                <dgm:shape xmlns:r="http://purl.oclc.org/ooxml/officeDocument/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purl.oclc.org/ooxml/officeDocument/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purl.oclc.org/ooxml/drawingml/diagram" xmlns:a="http://purl.oclc.org/ooxml/drawingml/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8BB9601-A2D8-4962-85F4-AD104105ED12}" type="datetimeFigureOut">
              <a:rPr lang="en-CA" smtClean="0"/>
              <a:t>2020-12-14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499AB7-7AF2-4E1F-934B-043A83120D06}" type="slidenum">
              <a:rPr lang="en-CA" smtClean="0"/>
              <a:t>‹#›</a:t>
            </a:fld>
            <a:endParaRPr lang="en-CA"/>
          </a:p>
        </p:txBody>
      </p:sp>
    </p:spTree>
    <p:extLst>
      <p:ext uri="{BB962C8B-B14F-4D97-AF65-F5344CB8AC3E}">
        <p14:creationId xmlns:p14="http://schemas.microsoft.com/office/powerpoint/2010/main" val="3631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purl.oclc.org/ooxml/officeDocument/relationships/hyperlink" Target="https://www.sciencedirect.com/science/article/pii/S0960982214007702#fig2" TargetMode="External"/><Relationship Id="rId2" Type="http://purl.oclc.org/ooxml/officeDocument/relationships/slide" Target="../slides/slide22.xml"/><Relationship Id="rId1" Type="http://purl.oclc.org/ooxml/officeDocument/relationships/notesMaster" Target="../notesMasters/notesMaster1.xml"/><Relationship Id="rId4" Type="http://purl.oclc.org/ooxml/officeDocument/relationships/hyperlink" Target="https://www.sciencedirect.com/topics/agricultural-and-biological-sciences/cingulate-cortex" TargetMode="Externa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NexusSerif"/>
              </a:rPr>
              <a:t>comparing the brain activations that are elicited by the first-hand experience of pain with those purely elicited by the vicarious observation of another person in pain, researchers have repeatedly found evidence for the existence of such shared neuronal networks (</a:t>
            </a:r>
            <a:r>
              <a:rPr lang="en-US" b="0" i="0" u="none" strike="noStrike" dirty="0">
                <a:solidFill>
                  <a:srgbClr val="0C7DBB"/>
                </a:solidFill>
                <a:effectLst/>
                <a:latin typeface="NexusSerif"/>
                <a:hlinkClick r:id="rId3"/>
              </a:rPr>
              <a:t>Figure 2</a:t>
            </a:r>
            <a:r>
              <a:rPr lang="en-US" b="0" i="0" dirty="0">
                <a:solidFill>
                  <a:srgbClr val="2E2E2E"/>
                </a:solidFill>
                <a:effectLst/>
                <a:latin typeface="NexusSerif"/>
              </a:rPr>
              <a:t>). For example, meta-analyses on empathy for pain studies have revealed that a portion of the anterior insula and a specific part of the anterior </a:t>
            </a:r>
            <a:r>
              <a:rPr lang="en-US" b="0" i="0" u="none" strike="noStrike" dirty="0">
                <a:solidFill>
                  <a:srgbClr val="0C7DBB"/>
                </a:solidFill>
                <a:effectLst/>
                <a:latin typeface="NexusSerif"/>
                <a:hlinkClick r:id="rId4" tooltip="Learn more about Cingulate Cortex from ScienceDirect's AI-generated Topic Pages"/>
              </a:rPr>
              <a:t>cingulate cortex</a:t>
            </a:r>
            <a:r>
              <a:rPr lang="en-US" b="0" i="0" dirty="0">
                <a:solidFill>
                  <a:srgbClr val="2E2E2E"/>
                </a:solidFill>
                <a:effectLst/>
                <a:latin typeface="NexusSerif"/>
              </a:rPr>
              <a:t> were consistently activated, both during the experience of pain as well as when vicariously feeling with the suffering of others.</a:t>
            </a:r>
          </a:p>
          <a:p>
            <a:r>
              <a:rPr lang="en-US" b="0" i="0" dirty="0">
                <a:solidFill>
                  <a:srgbClr val="2E2E2E"/>
                </a:solidFill>
                <a:effectLst/>
                <a:latin typeface="NexusSerif"/>
              </a:rPr>
              <a:t>magnitude of these empathy-related activations was modulated by individual differences in the degree to which participants reported having experienced negative feelings while empathizing with the other.</a:t>
            </a:r>
          </a:p>
          <a:p>
            <a:endParaRPr lang="en-CA" dirty="0"/>
          </a:p>
        </p:txBody>
      </p:sp>
      <p:sp>
        <p:nvSpPr>
          <p:cNvPr id="4" name="Slide Number Placeholder 3"/>
          <p:cNvSpPr>
            <a:spLocks noGrp="1"/>
          </p:cNvSpPr>
          <p:nvPr>
            <p:ph type="sldNum" sz="quarter" idx="5"/>
          </p:nvPr>
        </p:nvSpPr>
        <p:spPr/>
        <p:txBody>
          <a:bodyPr/>
          <a:lstStyle/>
          <a:p>
            <a:fld id="{87702CD3-83E4-445D-B4CE-6008E6F0A96D}" type="slidenum">
              <a:rPr lang="en-CA" smtClean="0"/>
              <a:t>22</a:t>
            </a:fld>
            <a:endParaRPr lang="en-CA"/>
          </a:p>
        </p:txBody>
      </p:sp>
    </p:spTree>
    <p:extLst>
      <p:ext uri="{BB962C8B-B14F-4D97-AF65-F5344CB8AC3E}">
        <p14:creationId xmlns:p14="http://schemas.microsoft.com/office/powerpoint/2010/main" val="4058799484"/>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December 14,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822895270"/>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December 14,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46709026"/>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December 14,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71131515"/>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December 14,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002459"/>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December 14,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11987240"/>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December 14,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04637045"/>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December 14,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44753304"/>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December 14,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25770206"/>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December 14,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36709574"/>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December 14,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371212073"/>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December 14,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06963041"/>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December 14,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18238136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1.jpe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2" Type="http://purl.oclc.org/ooxml/officeDocument/relationships/image" Target="../media/image10.png"/><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2" Type="http://purl.oclc.org/ooxml/officeDocument/relationships/image" Target="../media/image11.jpeg"/><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2" Type="http://purl.oclc.org/ooxml/officeDocument/relationships/image" Target="../media/image12.jpeg"/><Relationship Id="rId1" Type="http://purl.oclc.org/ooxml/officeDocument/relationships/slideLayout" Target="../slideLayouts/slideLayout2.xml"/></Relationships>
</file>

<file path=ppt/slides/_rels/slide13.xml.rels><?xml version="1.0" encoding="UTF-8" standalone="yes"?>
<Relationships xmlns="http://schemas.openxmlformats.org/package/2006/relationships"><Relationship Id="rId2" Type="http://purl.oclc.org/ooxml/officeDocument/relationships/image" Target="../media/image13.jpeg"/><Relationship Id="rId1" Type="http://purl.oclc.org/ooxml/officeDocument/relationships/slideLayout" Target="../slideLayouts/slideLayout2.xml"/></Relationships>
</file>

<file path=ppt/slides/_rels/slide14.xml.rels><?xml version="1.0" encoding="UTF-8" standalone="yes"?>
<Relationships xmlns="http://schemas.openxmlformats.org/package/2006/relationships"><Relationship Id="rId2" Type="http://purl.oclc.org/ooxml/officeDocument/relationships/image" Target="../media/image14.jpeg"/><Relationship Id="rId1" Type="http://purl.oclc.org/ooxml/officeDocument/relationships/slideLayout" Target="../slideLayouts/slideLayout2.xml"/></Relationships>
</file>

<file path=ppt/slides/_rels/slide15.xml.rels><?xml version="1.0" encoding="UTF-8" standalone="yes"?>
<Relationships xmlns="http://schemas.openxmlformats.org/package/2006/relationships"><Relationship Id="rId2" Type="http://purl.oclc.org/ooxml/officeDocument/relationships/image" Target="../media/image15.jpeg"/><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2" Type="http://purl.oclc.org/ooxml/officeDocument/relationships/image" Target="../media/image16.png"/><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2" Type="http://purl.oclc.org/ooxml/officeDocument/relationships/image" Target="../media/image7.jpeg"/><Relationship Id="rId1" Type="http://purl.oclc.org/ooxml/officeDocument/relationships/slideLayout" Target="../slideLayouts/slideLayout2.xml"/></Relationships>
</file>

<file path=ppt/slides/_rels/slide18.xml.rels><?xml version="1.0" encoding="UTF-8" standalone="yes"?>
<Relationships xmlns="http://schemas.openxmlformats.org/package/2006/relationships"><Relationship Id="rId2" Type="http://purl.oclc.org/ooxml/officeDocument/relationships/image" Target="../media/image17.jpeg"/><Relationship Id="rId1" Type="http://purl.oclc.org/ooxml/officeDocument/relationships/slideLayout" Target="../slideLayouts/slideLayout7.xml"/></Relationships>
</file>

<file path=ppt/slides/_rels/slide19.xml.rels><?xml version="1.0" encoding="UTF-8" standalone="yes"?>
<Relationships xmlns="http://schemas.openxmlformats.org/package/2006/relationships"><Relationship Id="rId2" Type="http://purl.oclc.org/ooxml/officeDocument/relationships/image" Target="../media/image18.png"/><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2" Type="http://purl.oclc.org/ooxml/officeDocument/relationships/image" Target="../media/image2.jpeg"/><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2" Type="http://purl.oclc.org/ooxml/officeDocument/relationships/image" Target="../media/image19.png"/><Relationship Id="rId1" Type="http://purl.oclc.org/ooxml/officeDocument/relationships/slideLayout" Target="../slideLayouts/slideLayout7.xml"/></Relationships>
</file>

<file path=ppt/slides/_rels/slide21.xml.rels><?xml version="1.0" encoding="UTF-8" standalone="yes"?>
<Relationships xmlns="http://schemas.openxmlformats.org/package/2006/relationships"><Relationship Id="rId2" Type="http://purl.oclc.org/ooxml/officeDocument/relationships/image" Target="../media/image7.jpeg"/><Relationship Id="rId1" Type="http://purl.oclc.org/ooxml/officeDocument/relationships/slideLayout" Target="../slideLayouts/slideLayout2.xml"/></Relationships>
</file>

<file path=ppt/slides/_rels/slide22.xml.rels><?xml version="1.0" encoding="UTF-8" standalone="yes"?>
<Relationships xmlns="http://schemas.openxmlformats.org/package/2006/relationships"><Relationship Id="rId3" Type="http://purl.oclc.org/ooxml/officeDocument/relationships/image" Target="../media/image20.jpeg"/><Relationship Id="rId2" Type="http://purl.oclc.org/ooxml/officeDocument/relationships/notesSlide" Target="../notesSlides/notesSlide1.xml"/><Relationship Id="rId1" Type="http://purl.oclc.org/ooxml/officeDocument/relationships/slideLayout" Target="../slideLayouts/slideLayout2.xml"/><Relationship Id="rId4" Type="http://purl.oclc.org/ooxml/officeDocument/relationships/hyperlink" Target="https://www.sciencedirect.com/topics/biochemistry-genetics-and-molecular-biology/empathy" TargetMode="External"/></Relationships>
</file>

<file path=ppt/slides/_rels/slide23.xml.rels><?xml version="1.0" encoding="UTF-8" standalone="yes"?>
<Relationships xmlns="http://schemas.openxmlformats.org/package/2006/relationships"><Relationship Id="rId3" Type="http://purl.oclc.org/ooxml/officeDocument/relationships/hyperlink" Target="https://www.sciencedirect.com/topics/neuroscience/prosocial-behavior" TargetMode="External"/><Relationship Id="rId2" Type="http://purl.oclc.org/ooxml/officeDocument/relationships/image" Target="../media/image21.jpeg"/><Relationship Id="rId1" Type="http://purl.oclc.org/ooxml/officeDocument/relationships/slideLayout" Target="../slideLayouts/slideLayout2.xml"/></Relationships>
</file>

<file path=ppt/slides/_rels/slide24.xml.rels><?xml version="1.0" encoding="UTF-8" standalone="yes"?>
<Relationships xmlns="http://schemas.openxmlformats.org/package/2006/relationships"><Relationship Id="rId2" Type="http://purl.oclc.org/ooxml/officeDocument/relationships/image" Target="../media/image22.jpeg"/><Relationship Id="rId1" Type="http://purl.oclc.org/ooxml/officeDocument/relationships/slideLayout" Target="../slideLayouts/slideLayout7.xml"/></Relationships>
</file>

<file path=ppt/slides/_rels/slide25.xml.rels><?xml version="1.0" encoding="UTF-8" standalone="yes"?>
<Relationships xmlns="http://schemas.openxmlformats.org/package/2006/relationships"><Relationship Id="rId3" Type="http://purl.oclc.org/ooxml/officeDocument/relationships/image" Target="../media/image23.jpeg"/><Relationship Id="rId2" Type="http://purl.oclc.org/ooxml/officeDocument/relationships/hyperlink" Target="https://www.psychologytoday.com/ca/basics/decision-making" TargetMode="External"/><Relationship Id="rId1" Type="http://purl.oclc.org/ooxml/officeDocument/relationships/slideLayout" Target="../slideLayouts/slideLayout2.xml"/></Relationships>
</file>

<file path=ppt/slides/_rels/slide26.xml.rels><?xml version="1.0" encoding="UTF-8" standalone="yes"?>
<Relationships xmlns="http://schemas.openxmlformats.org/package/2006/relationships"><Relationship Id="rId3" Type="http://purl.oclc.org/ooxml/officeDocument/relationships/hyperlink" Target="https://www.psychologytoday.com/ca/basics/anxiety" TargetMode="External"/><Relationship Id="rId2" Type="http://purl.oclc.org/ooxml/officeDocument/relationships/image" Target="../media/image24.jpeg"/><Relationship Id="rId1" Type="http://purl.oclc.org/ooxml/officeDocument/relationships/slideLayout" Target="../slideLayouts/slideLayout2.xml"/></Relationships>
</file>

<file path=ppt/slides/_rels/slide27.xml.rels><?xml version="1.0" encoding="UTF-8" standalone="yes"?>
<Relationships xmlns="http://schemas.openxmlformats.org/package/2006/relationships"><Relationship Id="rId3" Type="http://purl.oclc.org/ooxml/officeDocument/relationships/hyperlink" Target="https://www.psychologytoday.com/ca/basics/attention" TargetMode="External"/><Relationship Id="rId2" Type="http://purl.oclc.org/ooxml/officeDocument/relationships/hyperlink" Target="https://www.psychologytoday.com/ca/basics/bias" TargetMode="External"/><Relationship Id="rId1" Type="http://purl.oclc.org/ooxml/officeDocument/relationships/slideLayout" Target="../slideLayouts/slideLayout2.xml"/></Relationships>
</file>

<file path=ppt/slides/_rels/slide28.xml.rels><?xml version="1.0" encoding="UTF-8" standalone="yes"?>
<Relationships xmlns="http://schemas.openxmlformats.org/package/2006/relationships"><Relationship Id="rId2" Type="http://purl.oclc.org/ooxml/officeDocument/relationships/image" Target="../media/image7.jpeg"/><Relationship Id="rId1" Type="http://purl.oclc.org/ooxml/officeDocument/relationships/slideLayout" Target="../slideLayouts/slideLayout2.xml"/></Relationships>
</file>

<file path=ppt/slides/_rels/slide29.xml.rels><?xml version="1.0" encoding="UTF-8" standalone="yes"?>
<Relationships xmlns="http://schemas.openxmlformats.org/package/2006/relationships"><Relationship Id="rId3" Type="http://purl.oclc.org/ooxml/officeDocument/relationships/diagramData" Target="../diagrams/data2.xml"/><Relationship Id="rId7" Type="http://schemas.microsoft.com/office/2007/relationships/diagramDrawing" Target="../diagrams/drawing2.xml"/><Relationship Id="rId2" Type="http://purl.oclc.org/ooxml/officeDocument/relationships/image" Target="../media/image25.png"/><Relationship Id="rId1" Type="http://purl.oclc.org/ooxml/officeDocument/relationships/slideLayout" Target="../slideLayouts/slideLayout2.xml"/><Relationship Id="rId6" Type="http://purl.oclc.org/ooxml/officeDocument/relationships/diagramColors" Target="../diagrams/colors2.xml"/><Relationship Id="rId5" Type="http://purl.oclc.org/ooxml/officeDocument/relationships/diagramQuickStyle" Target="../diagrams/quickStyle2.xml"/><Relationship Id="rId4" Type="http://purl.oclc.org/ooxml/officeDocument/relationships/diagramLayout" Target="../diagrams/layout2.xml"/></Relationships>
</file>

<file path=ppt/slides/_rels/slide3.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30.xml.rels><?xml version="1.0" encoding="UTF-8" standalone="yes"?>
<Relationships xmlns="http://schemas.openxmlformats.org/package/2006/relationships"><Relationship Id="rId2" Type="http://purl.oclc.org/ooxml/officeDocument/relationships/image" Target="../media/image26.png"/><Relationship Id="rId1" Type="http://purl.oclc.org/ooxml/officeDocument/relationships/slideLayout" Target="../slideLayouts/slideLayout2.xml"/></Relationships>
</file>

<file path=ppt/slides/_rels/slide31.xml.rels><?xml version="1.0" encoding="UTF-8" standalone="yes"?>
<Relationships xmlns="http://schemas.openxmlformats.org/package/2006/relationships"><Relationship Id="rId2" Type="http://purl.oclc.org/ooxml/officeDocument/relationships/image" Target="../media/image27.jpeg"/><Relationship Id="rId1" Type="http://purl.oclc.org/ooxml/officeDocument/relationships/slideLayout" Target="../slideLayouts/slideLayout2.xml"/></Relationships>
</file>

<file path=ppt/slides/_rels/slide32.xml.rels><?xml version="1.0" encoding="UTF-8" standalone="yes"?>
<Relationships xmlns="http://schemas.openxmlformats.org/package/2006/relationships"><Relationship Id="rId2" Type="http://purl.oclc.org/ooxml/officeDocument/relationships/image" Target="../media/image28.jpeg"/><Relationship Id="rId1" Type="http://purl.oclc.org/ooxml/officeDocument/relationships/slideLayout" Target="../slideLayouts/slideLayout2.xml"/></Relationships>
</file>

<file path=ppt/slides/_rels/slide33.xml.rels><?xml version="1.0" encoding="UTF-8" standalone="yes"?>
<Relationships xmlns="http://schemas.openxmlformats.org/package/2006/relationships"><Relationship Id="rId2" Type="http://purl.oclc.org/ooxml/officeDocument/relationships/image" Target="../media/image29.jpeg"/><Relationship Id="rId1" Type="http://purl.oclc.org/ooxml/officeDocument/relationships/slideLayout" Target="../slideLayouts/slideLayout2.xml"/></Relationships>
</file>

<file path=ppt/slides/_rels/slide34.xml.rels><?xml version="1.0" encoding="UTF-8" standalone="yes"?>
<Relationships xmlns="http://schemas.openxmlformats.org/package/2006/relationships"><Relationship Id="rId2" Type="http://purl.oclc.org/ooxml/officeDocument/relationships/image" Target="../media/image30.jpeg"/><Relationship Id="rId1" Type="http://purl.oclc.org/ooxml/officeDocument/relationships/slideLayout" Target="../slideLayouts/slideLayout2.xml"/></Relationships>
</file>

<file path=ppt/slides/_rels/slide35.xml.rels><?xml version="1.0" encoding="UTF-8" standalone="yes"?>
<Relationships xmlns="http://schemas.openxmlformats.org/package/2006/relationships"><Relationship Id="rId2" Type="http://purl.oclc.org/ooxml/officeDocument/relationships/image" Target="../media/image31.jpeg"/><Relationship Id="rId1" Type="http://purl.oclc.org/ooxml/officeDocument/relationships/slideLayout" Target="../slideLayouts/slideLayout7.xml"/></Relationships>
</file>

<file path=ppt/slides/_rels/slide4.xml.rels><?xml version="1.0" encoding="UTF-8" standalone="yes"?>
<Relationships xmlns="http://schemas.openxmlformats.org/package/2006/relationships"><Relationship Id="rId2" Type="http://purl.oclc.org/ooxml/officeDocument/relationships/image" Target="../media/image4.jpeg"/><Relationship Id="rId1" Type="http://purl.oclc.org/ooxml/officeDocument/relationships/slideLayout" Target="../slideLayouts/slideLayout2.xml"/></Relationships>
</file>

<file path=ppt/slides/_rels/slide5.xml.rels><?xml version="1.0" encoding="UTF-8" standalone="yes"?>
<Relationships xmlns="http://schemas.openxmlformats.org/package/2006/relationships"><Relationship Id="rId3" Type="http://purl.oclc.org/ooxml/officeDocument/relationships/diagramLayout" Target="../diagrams/layout1.xml"/><Relationship Id="rId7" Type="http://purl.oclc.org/ooxml/officeDocument/relationships/image" Target="../media/image5.jpeg"/><Relationship Id="rId2" Type="http://purl.oclc.org/ooxml/officeDocument/relationships/diagramData" Target="../diagrams/data1.xml"/><Relationship Id="rId1" Type="http://purl.oclc.org/ooxml/officeDocument/relationships/slideLayout" Target="../slideLayouts/slideLayout7.xml"/><Relationship Id="rId6" Type="http://schemas.microsoft.com/office/2007/relationships/diagramDrawing" Target="../diagrams/drawing1.xml"/><Relationship Id="rId5" Type="http://purl.oclc.org/ooxml/officeDocument/relationships/diagramColors" Target="../diagrams/colors1.xml"/><Relationship Id="rId4" Type="http://purl.oclc.org/ooxml/officeDocument/relationships/diagramQuickStyle" Target="../diagrams/quickStyle1.xml"/></Relationships>
</file>

<file path=ppt/slides/_rels/slide6.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7.xml"/></Relationships>
</file>

<file path=ppt/slides/_rels/slide7.xml.rels><?xml version="1.0" encoding="UTF-8" standalone="yes"?>
<Relationships xmlns="http://schemas.openxmlformats.org/package/2006/relationships"><Relationship Id="rId2" Type="http://purl.oclc.org/ooxml/officeDocument/relationships/image" Target="../media/image7.jpeg"/><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2" Type="http://purl.oclc.org/ooxml/officeDocument/relationships/image" Target="../media/image8.png"/><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2" Type="http://purl.oclc.org/ooxml/officeDocument/relationships/image" Target="../media/image9.png"/><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5CBDE0-028E-47FE-9ECD-6DD1E1189C4F}"/>
              </a:ext>
            </a:extLst>
          </p:cNvPr>
          <p:cNvPicPr>
            <a:picLocks noChangeAspect="1"/>
          </p:cNvPicPr>
          <p:nvPr/>
        </p:nvPicPr>
        <p:blipFill rotWithShape="1">
          <a:blip r:embed="rId2"/>
          <a:srcRect t="9.091%" r="9.0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
                <a:schemeClr val="tx1">
                  <a:alpha val="30%"/>
                </a:schemeClr>
              </a:gs>
              <a:gs pos="33%">
                <a:schemeClr val="tx1">
                  <a:alpha val="20%"/>
                </a:schemeClr>
              </a:gs>
              <a:gs pos="0%">
                <a:schemeClr val="tx1">
                  <a:alpha val="0%"/>
                </a:schemeClr>
              </a:gs>
              <a:gs pos="100%">
                <a:schemeClr val="tx1">
                  <a:alpha val="30%"/>
                </a:schemeClr>
              </a:gs>
            </a:gsLst>
            <a:lin ang="10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90CF9A-7B5A-4155-ADDE-C9FAEEC3622F}"/>
              </a:ext>
            </a:extLst>
          </p:cNvPr>
          <p:cNvSpPr>
            <a:spLocks noGrp="1"/>
          </p:cNvSpPr>
          <p:nvPr>
            <p:ph type="ctrTitle"/>
          </p:nvPr>
        </p:nvSpPr>
        <p:spPr>
          <a:xfrm>
            <a:off x="3456879" y="126161"/>
            <a:ext cx="8602467" cy="865935"/>
          </a:xfrm>
        </p:spPr>
        <p:txBody>
          <a:bodyPr anchor="b">
            <a:normAutofit/>
          </a:bodyPr>
          <a:lstStyle/>
          <a:p>
            <a:pPr algn="l"/>
            <a:r>
              <a:rPr lang="en-CA" dirty="0">
                <a:solidFill>
                  <a:schemeClr val="bg1"/>
                </a:solidFill>
              </a:rPr>
              <a:t>bridging to resilience</a:t>
            </a:r>
          </a:p>
        </p:txBody>
      </p:sp>
      <p:sp>
        <p:nvSpPr>
          <p:cNvPr id="3" name="Subtitle 2">
            <a:extLst>
              <a:ext uri="{FF2B5EF4-FFF2-40B4-BE49-F238E27FC236}">
                <a16:creationId xmlns:a16="http://schemas.microsoft.com/office/drawing/2014/main" id="{B4D59DC7-EB1E-4EE0-AECA-A1F4C69AB589}"/>
              </a:ext>
            </a:extLst>
          </p:cNvPr>
          <p:cNvSpPr>
            <a:spLocks noGrp="1"/>
          </p:cNvSpPr>
          <p:nvPr>
            <p:ph type="subTitle" idx="1"/>
          </p:nvPr>
        </p:nvSpPr>
        <p:spPr>
          <a:xfrm>
            <a:off x="6212109" y="1041062"/>
            <a:ext cx="5847237" cy="1136468"/>
          </a:xfrm>
        </p:spPr>
        <p:txBody>
          <a:bodyPr>
            <a:normAutofit/>
          </a:bodyPr>
          <a:lstStyle/>
          <a:p>
            <a:pPr algn="l"/>
            <a:r>
              <a:rPr lang="en-CA" dirty="0">
                <a:solidFill>
                  <a:srgbClr val="C00000"/>
                </a:solidFill>
              </a:rPr>
              <a:t>Mental wellness for charity Leaders During Covid-19</a:t>
            </a:r>
          </a:p>
          <a:p>
            <a:pPr algn="l"/>
            <a:endParaRPr lang="en-CA" dirty="0">
              <a:solidFill>
                <a:schemeClr val="bg1"/>
              </a:solidFill>
            </a:endParaRP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531C5D-8104-455E-B082-A05BB6E912E9}"/>
              </a:ext>
            </a:extLst>
          </p:cNvPr>
          <p:cNvSpPr txBox="1"/>
          <p:nvPr/>
        </p:nvSpPr>
        <p:spPr>
          <a:xfrm>
            <a:off x="6261642" y="3754835"/>
            <a:ext cx="5748169" cy="1446550"/>
          </a:xfrm>
          <a:prstGeom prst="rect">
            <a:avLst/>
          </a:prstGeom>
          <a:noFill/>
        </p:spPr>
        <p:txBody>
          <a:bodyPr wrap="square" rtlCol="0">
            <a:spAutoFit/>
          </a:bodyPr>
          <a:lstStyle/>
          <a:p>
            <a:endParaRPr lang="en-CA" sz="2000" dirty="0">
              <a:solidFill>
                <a:srgbClr val="C00000"/>
              </a:solidFill>
            </a:endParaRPr>
          </a:p>
          <a:p>
            <a:r>
              <a:rPr lang="en-CA" sz="4800" b="1" i="1" dirty="0">
                <a:solidFill>
                  <a:srgbClr val="C00000"/>
                </a:solidFill>
                <a:latin typeface="Bradley Hand ITC" panose="03070402050302030203" pitchFamily="66" charset="0"/>
              </a:rPr>
              <a:t>You’re </a:t>
            </a:r>
            <a:r>
              <a:rPr lang="en-CA" sz="4800" b="1" i="1" dirty="0" err="1">
                <a:solidFill>
                  <a:srgbClr val="C00000"/>
                </a:solidFill>
                <a:latin typeface="Bradley Hand ITC" panose="03070402050302030203" pitchFamily="66" charset="0"/>
              </a:rPr>
              <a:t>doin</a:t>
            </a:r>
            <a:r>
              <a:rPr lang="en-CA" sz="4800" b="1" i="1" dirty="0">
                <a:solidFill>
                  <a:srgbClr val="C00000"/>
                </a:solidFill>
                <a:latin typeface="Bradley Hand ITC" panose="03070402050302030203" pitchFamily="66" charset="0"/>
              </a:rPr>
              <a:t>’ it!</a:t>
            </a:r>
            <a:endParaRPr lang="en-CA" sz="2000" dirty="0">
              <a:solidFill>
                <a:srgbClr val="C00000"/>
              </a:solidFill>
            </a:endParaRPr>
          </a:p>
          <a:p>
            <a:endParaRPr lang="en-CA" sz="2000" dirty="0">
              <a:solidFill>
                <a:srgbClr val="C00000"/>
              </a:solidFill>
            </a:endParaRPr>
          </a:p>
        </p:txBody>
      </p:sp>
      <p:sp>
        <p:nvSpPr>
          <p:cNvPr id="29" name="TextBox 28">
            <a:extLst>
              <a:ext uri="{FF2B5EF4-FFF2-40B4-BE49-F238E27FC236}">
                <a16:creationId xmlns:a16="http://schemas.microsoft.com/office/drawing/2014/main" id="{C7EE4355-BD2F-4B78-A089-26EF41380E64}"/>
              </a:ext>
            </a:extLst>
          </p:cNvPr>
          <p:cNvSpPr txBox="1"/>
          <p:nvPr/>
        </p:nvSpPr>
        <p:spPr>
          <a:xfrm>
            <a:off x="7670202" y="2157135"/>
            <a:ext cx="4455471" cy="1323439"/>
          </a:xfrm>
          <a:prstGeom prst="rect">
            <a:avLst/>
          </a:prstGeom>
          <a:noFill/>
        </p:spPr>
        <p:txBody>
          <a:bodyPr wrap="square" rtlCol="0">
            <a:spAutoFit/>
          </a:bodyPr>
          <a:lstStyle/>
          <a:p>
            <a:r>
              <a:rPr lang="en-CA" sz="2000" b="1" cap="small" dirty="0">
                <a:solidFill>
                  <a:schemeClr val="tx2"/>
                </a:solidFill>
              </a:rPr>
              <a:t>SESSION #4</a:t>
            </a:r>
          </a:p>
          <a:p>
            <a:r>
              <a:rPr lang="en-CA" sz="2000" b="1" cap="small" dirty="0">
                <a:solidFill>
                  <a:schemeClr val="tx2"/>
                </a:solidFill>
              </a:rPr>
              <a:t>Tuesday, December 15</a:t>
            </a:r>
            <a:r>
              <a:rPr lang="en-CA" sz="2000" b="1" cap="small" baseline="30%" dirty="0">
                <a:solidFill>
                  <a:schemeClr val="tx2"/>
                </a:solidFill>
              </a:rPr>
              <a:t>th</a:t>
            </a:r>
            <a:r>
              <a:rPr lang="en-CA" sz="2000" b="1" cap="small" dirty="0">
                <a:solidFill>
                  <a:schemeClr val="tx2"/>
                </a:solidFill>
              </a:rPr>
              <a:t>, 2020</a:t>
            </a:r>
          </a:p>
          <a:p>
            <a:r>
              <a:rPr lang="en-CA" sz="2000" b="1" cap="small" dirty="0">
                <a:solidFill>
                  <a:schemeClr val="tx2"/>
                </a:solidFill>
              </a:rPr>
              <a:t>10:00 am - Noon</a:t>
            </a:r>
          </a:p>
          <a:p>
            <a:endParaRPr lang="en-CA" sz="2000" dirty="0"/>
          </a:p>
        </p:txBody>
      </p:sp>
    </p:spTree>
    <p:extLst>
      <p:ext uri="{BB962C8B-B14F-4D97-AF65-F5344CB8AC3E}">
        <p14:creationId xmlns:p14="http://schemas.microsoft.com/office/powerpoint/2010/main" val="1882034954"/>
      </p:ext>
    </p:extLst>
  </p:cSld>
  <p:clrMapOvr>
    <a:masterClrMapping/>
  </p:clrMapOvr>
</p:sld>
</file>

<file path=ppt/slides/slide1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6388" name="Rectangle 13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9" name="Rectangle 13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390" name="Rectangle 13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14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2" name="Rectangle 14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3157" y="123152"/>
            <a:ext cx="6346209" cy="6099900"/>
          </a:xfrm>
          <a:prstGeom prst="rect">
            <a:avLst/>
          </a:prstGeom>
          <a:gradFill>
            <a:gsLst>
              <a:gs pos="0%">
                <a:schemeClr val="accent5">
                  <a:lumMod val="60%"/>
                  <a:lumOff val="40%"/>
                  <a:alpha val="0%"/>
                </a:schemeClr>
              </a:gs>
              <a:gs pos="99%">
                <a:schemeClr val="accent2"/>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14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485" y="2550487"/>
            <a:ext cx="2501979" cy="61130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45782" y="1257085"/>
            <a:ext cx="4318303" cy="4318303"/>
          </a:xfrm>
          <a:prstGeom prst="ellipse">
            <a:avLst/>
          </a:prstGeom>
          <a:gradFill>
            <a:gsLst>
              <a:gs pos="39%">
                <a:schemeClr val="accent4">
                  <a:lumMod val="20%"/>
                  <a:lumOff val="80%"/>
                  <a:alpha val="0%"/>
                </a:schemeClr>
              </a:gs>
              <a:gs pos="100%">
                <a:schemeClr val="accent6">
                  <a:alpha val="29%"/>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136734-41B8-4D5E-9363-58B96BFEBD79}"/>
              </a:ext>
            </a:extLst>
          </p:cNvPr>
          <p:cNvSpPr>
            <a:spLocks noGrp="1"/>
          </p:cNvSpPr>
          <p:nvPr>
            <p:ph type="title"/>
          </p:nvPr>
        </p:nvSpPr>
        <p:spPr>
          <a:xfrm>
            <a:off x="355981" y="1095063"/>
            <a:ext cx="5384800" cy="3518960"/>
          </a:xfrm>
        </p:spPr>
        <p:txBody>
          <a:bodyPr vert="horz" lIns="0" tIns="0" rIns="0" bIns="0" rtlCol="0" anchor="b">
            <a:normAutofit fontScale="90%"/>
          </a:bodyPr>
          <a:lstStyle/>
          <a:p>
            <a:r>
              <a:rPr lang="en-US" sz="4000" spc="750" dirty="0">
                <a:solidFill>
                  <a:schemeClr val="bg1"/>
                </a:solidFill>
              </a:rPr>
              <a:t>Discussion #1: </a:t>
            </a:r>
            <a:br>
              <a:rPr lang="en-US" sz="4000" spc="750" dirty="0">
                <a:solidFill>
                  <a:schemeClr val="bg1"/>
                </a:solidFill>
              </a:rPr>
            </a:br>
            <a:r>
              <a:rPr lang="en-US" sz="4000" spc="750" dirty="0">
                <a:solidFill>
                  <a:schemeClr val="bg1"/>
                </a:solidFill>
              </a:rPr>
              <a:t>where does your attention go?</a:t>
            </a:r>
          </a:p>
        </p:txBody>
      </p:sp>
      <p:pic>
        <p:nvPicPr>
          <p:cNvPr id="16386" name="Picture 2" descr="How to Recognize Your Inner Critic - Mindful">
            <a:extLst>
              <a:ext uri="{FF2B5EF4-FFF2-40B4-BE49-F238E27FC236}">
                <a16:creationId xmlns:a16="http://schemas.microsoft.com/office/drawing/2014/main" id="{BF46EE3E-1B5D-4214-830C-CC1717E0CD1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24%" r="26.753%" b="0.002%"/>
          <a:stretch/>
        </p:blipFill>
        <p:spPr bwMode="auto">
          <a:xfrm>
            <a:off x="7101840" y="1028701"/>
            <a:ext cx="4033520" cy="483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760959"/>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4C1A-67C5-44DD-BC1A-74A4531E30ED}"/>
              </a:ext>
            </a:extLst>
          </p:cNvPr>
          <p:cNvSpPr>
            <a:spLocks noGrp="1"/>
          </p:cNvSpPr>
          <p:nvPr>
            <p:ph type="title"/>
          </p:nvPr>
        </p:nvSpPr>
        <p:spPr>
          <a:xfrm>
            <a:off x="1371601" y="457201"/>
            <a:ext cx="10068975" cy="1066800"/>
          </a:xfrm>
        </p:spPr>
        <p:txBody>
          <a:bodyPr anchor="b">
            <a:normAutofit/>
          </a:bodyPr>
          <a:lstStyle/>
          <a:p>
            <a:pPr>
              <a:lnSpc>
                <a:spcPct val="90%"/>
              </a:lnSpc>
            </a:pPr>
            <a:r>
              <a:rPr lang="en-CA" sz="3700"/>
              <a:t>2. Thoughts</a:t>
            </a:r>
            <a:br>
              <a:rPr lang="en-CA" sz="3700"/>
            </a:br>
            <a:endParaRPr lang="en-CA" sz="3700"/>
          </a:p>
        </p:txBody>
      </p:sp>
      <p:sp>
        <p:nvSpPr>
          <p:cNvPr id="3" name="Content Placeholder 2">
            <a:extLst>
              <a:ext uri="{FF2B5EF4-FFF2-40B4-BE49-F238E27FC236}">
                <a16:creationId xmlns:a16="http://schemas.microsoft.com/office/drawing/2014/main" id="{329D6C7C-552C-4AA5-8EBE-B50AA4CACA09}"/>
              </a:ext>
            </a:extLst>
          </p:cNvPr>
          <p:cNvSpPr>
            <a:spLocks noGrp="1"/>
          </p:cNvSpPr>
          <p:nvPr>
            <p:ph idx="1"/>
          </p:nvPr>
        </p:nvSpPr>
        <p:spPr>
          <a:xfrm>
            <a:off x="365761" y="1075765"/>
            <a:ext cx="7164592" cy="5217459"/>
          </a:xfrm>
        </p:spPr>
        <p:txBody>
          <a:bodyPr anchor="t">
            <a:normAutofit/>
          </a:bodyPr>
          <a:lstStyle/>
          <a:p>
            <a:pPr marL="0" indent="0">
              <a:lnSpc>
                <a:spcPct val="110%"/>
              </a:lnSpc>
              <a:buNone/>
            </a:pPr>
            <a:r>
              <a:rPr lang="en-CA" sz="1200" b="1" dirty="0">
                <a:solidFill>
                  <a:srgbClr val="7030A0"/>
                </a:solidFill>
              </a:rPr>
              <a:t>Benefit Finding: </a:t>
            </a:r>
            <a:r>
              <a:rPr lang="en-US" sz="1200" dirty="0"/>
              <a:t>Rather than thinking about what you did wrong (which may lead to further negative thinking), think about what you could do differently, and perhaps better, next time (which may cascade into positive, hopeful thinking). This change in mindset is known as “finding the silver lining.” Looking on the bright side even when things go wrong is a key component of optimism. In a study that examined the effect of finding silver linings (and another optimism exercise known as goal visualization) on a daily basis for three weeks, participants experienced greater engagement in life and less dysfunctional thinking (e.g., believing that making a mistake is a sign of weakness), (Sergeant &amp; </a:t>
            </a:r>
            <a:r>
              <a:rPr lang="en-US" sz="1200" dirty="0" err="1"/>
              <a:t>Mongrain</a:t>
            </a:r>
            <a:r>
              <a:rPr lang="en-US" sz="1200" dirty="0"/>
              <a:t>, 2014). Participants who were more pessimistic at the outset of the study experienced greater benefits, showing fewer depressive symptoms afterward.</a:t>
            </a:r>
          </a:p>
          <a:p>
            <a:pPr marL="0" indent="0">
              <a:lnSpc>
                <a:spcPct val="110%"/>
              </a:lnSpc>
              <a:buNone/>
            </a:pPr>
            <a:endParaRPr lang="en-CA" sz="1200" dirty="0"/>
          </a:p>
          <a:p>
            <a:pPr marL="0" indent="0">
              <a:lnSpc>
                <a:spcPct val="110%"/>
              </a:lnSpc>
              <a:buNone/>
            </a:pPr>
            <a:r>
              <a:rPr lang="en-CA" sz="1200" b="1" dirty="0">
                <a:solidFill>
                  <a:srgbClr val="7030A0"/>
                </a:solidFill>
              </a:rPr>
              <a:t>Appraisal Theory: </a:t>
            </a:r>
            <a:r>
              <a:rPr lang="en-US" sz="1200" b="0" i="0" dirty="0">
                <a:effectLst/>
              </a:rPr>
              <a:t>the </a:t>
            </a:r>
            <a:r>
              <a:rPr lang="en-US" sz="1200" b="1" i="0" dirty="0">
                <a:effectLst/>
              </a:rPr>
              <a:t>theory</a:t>
            </a:r>
            <a:r>
              <a:rPr lang="en-US" sz="1200" b="0" i="0" dirty="0">
                <a:effectLst/>
              </a:rPr>
              <a:t> that emotions are extracted from our evaluations (</a:t>
            </a:r>
            <a:r>
              <a:rPr lang="en-US" sz="1200" b="1" i="0" dirty="0">
                <a:effectLst/>
              </a:rPr>
              <a:t>appraisals</a:t>
            </a:r>
            <a:r>
              <a:rPr lang="en-US" sz="1200" b="0" i="0" dirty="0">
                <a:effectLst/>
              </a:rPr>
              <a:t> or estimates) of events that cause specific reactions in different people. Essentially, our </a:t>
            </a:r>
            <a:r>
              <a:rPr lang="en-US" sz="1200" b="1" i="0" dirty="0">
                <a:effectLst/>
              </a:rPr>
              <a:t>appraisal</a:t>
            </a:r>
            <a:r>
              <a:rPr lang="en-US" sz="1200" b="0" i="0" dirty="0">
                <a:effectLst/>
              </a:rPr>
              <a:t> of a situation causes an emotional, or affective, response that is going to be based on that </a:t>
            </a:r>
            <a:r>
              <a:rPr lang="en-US" sz="1200" b="1" i="0" dirty="0">
                <a:effectLst/>
              </a:rPr>
              <a:t>appraisal</a:t>
            </a:r>
            <a:r>
              <a:rPr lang="en-US" sz="1200" b="0" i="0" dirty="0">
                <a:effectLst/>
              </a:rPr>
              <a:t>.</a:t>
            </a:r>
          </a:p>
          <a:p>
            <a:pPr marL="0" indent="0">
              <a:lnSpc>
                <a:spcPct val="110%"/>
              </a:lnSpc>
              <a:buNone/>
            </a:pPr>
            <a:endParaRPr lang="en-CA" sz="1200" dirty="0"/>
          </a:p>
          <a:p>
            <a:pPr marL="0" indent="0">
              <a:lnSpc>
                <a:spcPct val="110%"/>
              </a:lnSpc>
              <a:spcAft>
                <a:spcPts val="800"/>
              </a:spcAft>
              <a:buNone/>
            </a:pPr>
            <a:r>
              <a:rPr lang="en-CA" sz="1200" b="1" dirty="0">
                <a:solidFill>
                  <a:srgbClr val="7030A0"/>
                </a:solidFill>
              </a:rPr>
              <a:t>Explanatory Style: </a:t>
            </a:r>
            <a:r>
              <a:rPr lang="en-CA" sz="1200" dirty="0">
                <a:effectLst/>
                <a:ea typeface="Calibri" panose="020F0502020204030204" pitchFamily="34" charset="0"/>
                <a:cs typeface="Times New Roman" panose="02020603050405020304" pitchFamily="18" charset="0"/>
              </a:rPr>
              <a:t>While resilience is typically associated with the ability to effectively deal with negative life events, resilience can also result from effective dealing with positive events (Bryant &amp; Smith, 2015). </a:t>
            </a:r>
            <a:r>
              <a:rPr lang="en-CA" sz="1200" dirty="0">
                <a:ea typeface="Calibri" panose="020F0502020204030204" pitchFamily="34" charset="0"/>
                <a:cs typeface="Times New Roman" panose="02020603050405020304" pitchFamily="18" charset="0"/>
              </a:rPr>
              <a:t>R</a:t>
            </a:r>
            <a:r>
              <a:rPr lang="en-CA" sz="1200" dirty="0">
                <a:effectLst/>
                <a:ea typeface="Calibri" panose="020F0502020204030204" pitchFamily="34" charset="0"/>
                <a:cs typeface="Times New Roman" panose="02020603050405020304" pitchFamily="18" charset="0"/>
              </a:rPr>
              <a:t>esearch shows that a higher capacity to savor the moment predicts lower levels of work-family conflict (</a:t>
            </a:r>
            <a:r>
              <a:rPr lang="en-CA" sz="1200" dirty="0" err="1">
                <a:effectLst/>
                <a:ea typeface="Calibri" panose="020F0502020204030204" pitchFamily="34" charset="0"/>
                <a:cs typeface="Times New Roman" panose="02020603050405020304" pitchFamily="18" charset="0"/>
              </a:rPr>
              <a:t>Camgoz</a:t>
            </a:r>
            <a:r>
              <a:rPr lang="en-CA" sz="1200" dirty="0">
                <a:effectLst/>
                <a:ea typeface="Calibri" panose="020F0502020204030204" pitchFamily="34" charset="0"/>
                <a:cs typeface="Times New Roman" panose="02020603050405020304" pitchFamily="18" charset="0"/>
              </a:rPr>
              <a:t>, 2014), suggesting that savoring may support coping with work and family demands. During stressful events, the positive emotions that emerge from savoring can help offset the experience of negative emotions (</a:t>
            </a:r>
            <a:r>
              <a:rPr lang="en-CA" sz="1200" dirty="0" err="1">
                <a:effectLst/>
                <a:ea typeface="Calibri" panose="020F0502020204030204" pitchFamily="34" charset="0"/>
                <a:cs typeface="Times New Roman" panose="02020603050405020304" pitchFamily="18" charset="0"/>
              </a:rPr>
              <a:t>Zautra</a:t>
            </a:r>
            <a:r>
              <a:rPr lang="en-CA" sz="1200" dirty="0">
                <a:effectLst/>
                <a:ea typeface="Calibri" panose="020F0502020204030204" pitchFamily="34" charset="0"/>
                <a:cs typeface="Times New Roman" panose="02020603050405020304" pitchFamily="18" charset="0"/>
              </a:rPr>
              <a:t>, Affleck, </a:t>
            </a:r>
            <a:r>
              <a:rPr lang="en-CA" sz="1200" dirty="0" err="1">
                <a:effectLst/>
                <a:ea typeface="Calibri" panose="020F0502020204030204" pitchFamily="34" charset="0"/>
                <a:cs typeface="Times New Roman" panose="02020603050405020304" pitchFamily="18" charset="0"/>
              </a:rPr>
              <a:t>Tennen</a:t>
            </a:r>
            <a:r>
              <a:rPr lang="en-CA" sz="1200" dirty="0">
                <a:effectLst/>
                <a:ea typeface="Calibri" panose="020F0502020204030204" pitchFamily="34" charset="0"/>
                <a:cs typeface="Times New Roman" panose="02020603050405020304" pitchFamily="18" charset="0"/>
              </a:rPr>
              <a:t>, Reich, &amp; Davis, 2005). </a:t>
            </a:r>
            <a:r>
              <a:rPr lang="en-CA" sz="1200" dirty="0">
                <a:ea typeface="Calibri" panose="020F0502020204030204" pitchFamily="34" charset="0"/>
                <a:cs typeface="Times New Roman" panose="02020603050405020304" pitchFamily="18" charset="0"/>
              </a:rPr>
              <a:t>S</a:t>
            </a:r>
            <a:r>
              <a:rPr lang="en-CA" sz="1200" dirty="0">
                <a:effectLst/>
                <a:ea typeface="Calibri" panose="020F0502020204030204" pitchFamily="34" charset="0"/>
                <a:cs typeface="Times New Roman" panose="02020603050405020304" pitchFamily="18" charset="0"/>
              </a:rPr>
              <a:t>avoring positive experiences has been suggested to be the most beneficial for people who experience fewer daily positive events (Hurley &amp; Kwon, 2013; Jose, Lim, &amp; Bryant, 2012).</a:t>
            </a:r>
          </a:p>
          <a:p>
            <a:pPr marL="0" indent="0">
              <a:lnSpc>
                <a:spcPct val="110%"/>
              </a:lnSpc>
              <a:buNone/>
            </a:pPr>
            <a:endParaRPr lang="en-CA" sz="900" dirty="0"/>
          </a:p>
        </p:txBody>
      </p:sp>
      <p:pic>
        <p:nvPicPr>
          <p:cNvPr id="9218" name="Picture 2" descr="2,855 New Thoughts Photos - Free &amp; Royalty-Free Stock Photos from ...">
            <a:extLst>
              <a:ext uri="{FF2B5EF4-FFF2-40B4-BE49-F238E27FC236}">
                <a16:creationId xmlns:a16="http://schemas.microsoft.com/office/drawing/2014/main" id="{8B5FA845-9E3F-41C2-B1FC-78A086AB1C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83%" r="19.644%" b="-0.003%"/>
          <a:stretch/>
        </p:blipFill>
        <p:spPr bwMode="auto">
          <a:xfrm>
            <a:off x="8077381" y="1344706"/>
            <a:ext cx="3960426" cy="40107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2436C6-5F2A-4491-98B6-AFF880233330}"/>
              </a:ext>
            </a:extLst>
          </p:cNvPr>
          <p:cNvSpPr txBox="1"/>
          <p:nvPr/>
        </p:nvSpPr>
        <p:spPr>
          <a:xfrm>
            <a:off x="7896114" y="5693441"/>
            <a:ext cx="4776396" cy="369332"/>
          </a:xfrm>
          <a:prstGeom prst="rect">
            <a:avLst/>
          </a:prstGeom>
          <a:noFill/>
        </p:spPr>
        <p:txBody>
          <a:bodyPr wrap="square" rtlCol="0">
            <a:spAutoFit/>
          </a:bodyPr>
          <a:lstStyle/>
          <a:p>
            <a:r>
              <a:rPr lang="en-CA" dirty="0"/>
              <a:t>From Positive Psychology, 2020</a:t>
            </a:r>
          </a:p>
        </p:txBody>
      </p:sp>
    </p:spTree>
    <p:extLst>
      <p:ext uri="{BB962C8B-B14F-4D97-AF65-F5344CB8AC3E}">
        <p14:creationId xmlns:p14="http://schemas.microsoft.com/office/powerpoint/2010/main" val="3323426199"/>
      </p:ext>
    </p:extLst>
  </p:cSld>
  <p:clrMapOvr>
    <a:masterClrMapping/>
  </p:clrMapOvr>
</p:sld>
</file>

<file path=ppt/slides/slide1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
                </a:schemeClr>
              </a:gs>
              <a:gs pos="100%">
                <a:schemeClr val="accent4">
                  <a:alpha val="74%"/>
                </a:schemeClr>
              </a:gs>
            </a:gsLst>
            <a:lin ang="15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
                <a:schemeClr val="accent2">
                  <a:alpha val="68%"/>
                </a:schemeClr>
              </a:gs>
              <a:gs pos="100%">
                <a:schemeClr val="accent5">
                  <a:alpha val="43%"/>
                </a:schemeClr>
              </a:gs>
            </a:gsLst>
            <a:lin ang="9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
                <a:schemeClr val="accent4">
                  <a:alpha val="0%"/>
                </a:schemeClr>
              </a:gs>
              <a:gs pos="99%">
                <a:schemeClr val="accent6">
                  <a:alpha val="48%"/>
                </a:schemeClr>
              </a:gs>
            </a:gsLst>
            <a:lin ang="11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
                </a:schemeClr>
              </a:gs>
              <a:gs pos="56%">
                <a:schemeClr val="accent5">
                  <a:alpha val="0%"/>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12F1D-00D2-4344-8471-D0564E4C6A53}"/>
              </a:ext>
            </a:extLst>
          </p:cNvPr>
          <p:cNvSpPr>
            <a:spLocks noGrp="1"/>
          </p:cNvSpPr>
          <p:nvPr>
            <p:ph type="title"/>
          </p:nvPr>
        </p:nvSpPr>
        <p:spPr>
          <a:xfrm>
            <a:off x="667569" y="5553718"/>
            <a:ext cx="7203004" cy="1054645"/>
          </a:xfrm>
        </p:spPr>
        <p:txBody>
          <a:bodyPr vert="horz" lIns="0" tIns="0" rIns="0" bIns="0" rtlCol="0" anchor="ctr">
            <a:normAutofit/>
          </a:bodyPr>
          <a:lstStyle/>
          <a:p>
            <a:r>
              <a:rPr lang="en-US" sz="3200" spc="750">
                <a:solidFill>
                  <a:schemeClr val="bg1"/>
                </a:solidFill>
              </a:rPr>
              <a:t>Exercise #1: savoring</a:t>
            </a:r>
          </a:p>
        </p:txBody>
      </p:sp>
      <p:pic>
        <p:nvPicPr>
          <p:cNvPr id="13314" name="Picture 2" descr="TOP 25 SAVORING QUOTES | A-Z Quotes">
            <a:extLst>
              <a:ext uri="{FF2B5EF4-FFF2-40B4-BE49-F238E27FC236}">
                <a16:creationId xmlns:a16="http://schemas.microsoft.com/office/drawing/2014/main" id="{7BCC56D9-30C5-44AE-B09C-415CD69851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10376" y="457200"/>
            <a:ext cx="9377972" cy="440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93919"/>
      </p:ext>
    </p:extLst>
  </p:cSld>
  <p:clrMapOvr>
    <a:masterClrMapping/>
  </p:clrMapOvr>
</p:sld>
</file>

<file path=ppt/slides/slide1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24C1A-67C5-44DD-BC1A-74A4531E30ED}"/>
              </a:ext>
            </a:extLst>
          </p:cNvPr>
          <p:cNvSpPr>
            <a:spLocks noGrp="1"/>
          </p:cNvSpPr>
          <p:nvPr>
            <p:ph type="title"/>
          </p:nvPr>
        </p:nvSpPr>
        <p:spPr>
          <a:xfrm>
            <a:off x="1371598" y="462743"/>
            <a:ext cx="5327375" cy="1011055"/>
          </a:xfrm>
        </p:spPr>
        <p:txBody>
          <a:bodyPr anchor="b">
            <a:normAutofit/>
          </a:bodyPr>
          <a:lstStyle/>
          <a:p>
            <a:r>
              <a:rPr lang="en-CA" dirty="0"/>
              <a:t>3. action</a:t>
            </a:r>
          </a:p>
        </p:txBody>
      </p:sp>
      <p:sp>
        <p:nvSpPr>
          <p:cNvPr id="3" name="Content Placeholder 2">
            <a:extLst>
              <a:ext uri="{FF2B5EF4-FFF2-40B4-BE49-F238E27FC236}">
                <a16:creationId xmlns:a16="http://schemas.microsoft.com/office/drawing/2014/main" id="{329D6C7C-552C-4AA5-8EBE-B50AA4CACA09}"/>
              </a:ext>
            </a:extLst>
          </p:cNvPr>
          <p:cNvSpPr>
            <a:spLocks noGrp="1"/>
          </p:cNvSpPr>
          <p:nvPr>
            <p:ph idx="1"/>
          </p:nvPr>
        </p:nvSpPr>
        <p:spPr>
          <a:xfrm>
            <a:off x="301214" y="1688951"/>
            <a:ext cx="6766560" cy="4883971"/>
          </a:xfrm>
        </p:spPr>
        <p:txBody>
          <a:bodyPr>
            <a:normAutofit fontScale="92.5%" lnSpcReduction="20%"/>
          </a:bodyPr>
          <a:lstStyle/>
          <a:p>
            <a:pPr marL="0" indent="0">
              <a:lnSpc>
                <a:spcPct val="110%"/>
              </a:lnSpc>
              <a:buNone/>
            </a:pPr>
            <a:r>
              <a:rPr lang="en-CA" b="1" dirty="0">
                <a:solidFill>
                  <a:srgbClr val="7030A0"/>
                </a:solidFill>
                <a:effectLst/>
                <a:ea typeface="Calibri" panose="020F0502020204030204" pitchFamily="34" charset="0"/>
              </a:rPr>
              <a:t>Resilient people cope effectively with both negative and positive life events, taking action to adapt, cope with, understand, and self-apply discoveries associated with adverse or stressful events.</a:t>
            </a:r>
          </a:p>
          <a:p>
            <a:pPr marL="0" indent="0">
              <a:lnSpc>
                <a:spcPct val="110%"/>
              </a:lnSpc>
              <a:buNone/>
            </a:pPr>
            <a:r>
              <a:rPr lang="en-CA" dirty="0">
                <a:effectLst/>
                <a:ea typeface="Calibri" panose="020F0502020204030204" pitchFamily="34" charset="0"/>
              </a:rPr>
              <a:t>Examples:</a:t>
            </a:r>
          </a:p>
          <a:p>
            <a:pPr>
              <a:lnSpc>
                <a:spcPct val="110%"/>
              </a:lnSpc>
            </a:pPr>
            <a:r>
              <a:rPr lang="en-CA" dirty="0">
                <a:ea typeface="Calibri" panose="020F0502020204030204" pitchFamily="34" charset="0"/>
              </a:rPr>
              <a:t>Finding Silver Linings</a:t>
            </a:r>
          </a:p>
          <a:p>
            <a:pPr>
              <a:lnSpc>
                <a:spcPct val="110%"/>
              </a:lnSpc>
            </a:pPr>
            <a:r>
              <a:rPr lang="en-CA" dirty="0">
                <a:effectLst/>
                <a:ea typeface="Calibri" panose="020F0502020204030204" pitchFamily="34" charset="0"/>
              </a:rPr>
              <a:t>A Personal Coping Mantra</a:t>
            </a:r>
          </a:p>
          <a:p>
            <a:pPr>
              <a:lnSpc>
                <a:spcPct val="110%"/>
              </a:lnSpc>
            </a:pPr>
            <a:r>
              <a:rPr lang="en-CA" dirty="0">
                <a:ea typeface="Calibri" panose="020F0502020204030204" pitchFamily="34" charset="0"/>
              </a:rPr>
              <a:t>Costs and Benefits of Unhelpful Thinking</a:t>
            </a:r>
          </a:p>
          <a:p>
            <a:pPr>
              <a:lnSpc>
                <a:spcPct val="110%"/>
              </a:lnSpc>
            </a:pPr>
            <a:r>
              <a:rPr lang="en-CA" dirty="0">
                <a:effectLst/>
                <a:ea typeface="Calibri" panose="020F0502020204030204" pitchFamily="34" charset="0"/>
              </a:rPr>
              <a:t>Extracting Strengths from Problems</a:t>
            </a:r>
          </a:p>
          <a:p>
            <a:pPr>
              <a:lnSpc>
                <a:spcPct val="110%"/>
              </a:lnSpc>
            </a:pPr>
            <a:r>
              <a:rPr lang="en-CA" dirty="0">
                <a:effectLst/>
                <a:ea typeface="Calibri" panose="020F0502020204030204" pitchFamily="34" charset="0"/>
              </a:rPr>
              <a:t>Strength Spotting from Exceptions</a:t>
            </a:r>
          </a:p>
          <a:p>
            <a:pPr>
              <a:lnSpc>
                <a:spcPct val="110%"/>
              </a:lnSpc>
            </a:pPr>
            <a:r>
              <a:rPr lang="en-CA" dirty="0">
                <a:effectLst/>
                <a:ea typeface="Calibri" panose="020F0502020204030204" pitchFamily="34" charset="0"/>
              </a:rPr>
              <a:t>Tapping Into Your Inner Optimist</a:t>
            </a:r>
          </a:p>
          <a:p>
            <a:pPr>
              <a:lnSpc>
                <a:spcPct val="110%"/>
              </a:lnSpc>
            </a:pPr>
            <a:r>
              <a:rPr lang="en-CA" dirty="0">
                <a:effectLst/>
                <a:ea typeface="Calibri" panose="020F0502020204030204" pitchFamily="34" charset="0"/>
              </a:rPr>
              <a:t>Hope Map</a:t>
            </a:r>
          </a:p>
          <a:p>
            <a:pPr>
              <a:lnSpc>
                <a:spcPct val="110%"/>
              </a:lnSpc>
            </a:pPr>
            <a:r>
              <a:rPr lang="en-CA" dirty="0">
                <a:effectLst/>
                <a:ea typeface="Calibri" panose="020F0502020204030204" pitchFamily="34" charset="0"/>
              </a:rPr>
              <a:t>Inspiration and Dealing With Challenges</a:t>
            </a:r>
          </a:p>
          <a:p>
            <a:pPr marL="0" indent="0">
              <a:lnSpc>
                <a:spcPct val="110%"/>
              </a:lnSpc>
              <a:buNone/>
            </a:pPr>
            <a:r>
              <a:rPr lang="en-CA" sz="1000" dirty="0">
                <a:effectLst/>
                <a:ea typeface="Calibri" panose="020F0502020204030204" pitchFamily="34" charset="0"/>
              </a:rPr>
              <a:t> </a:t>
            </a:r>
            <a:endParaRPr lang="en-US" sz="1000" b="1" i="0" dirty="0">
              <a:effectLst/>
            </a:endParaRPr>
          </a:p>
          <a:p>
            <a:pPr>
              <a:lnSpc>
                <a:spcPct val="110%"/>
              </a:lnSpc>
            </a:pPr>
            <a:endParaRPr lang="en-US" sz="1000" b="1" dirty="0"/>
          </a:p>
        </p:txBody>
      </p:sp>
      <p:sp>
        <p:nvSpPr>
          <p:cNvPr id="73" name="Rectangle 72">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
                <a:schemeClr val="accent6"/>
              </a:gs>
              <a:gs pos="100%">
                <a:schemeClr val="accent5">
                  <a:alpha val="9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
                </a:schemeClr>
              </a:gs>
              <a:gs pos="99%">
                <a:schemeClr val="accent2">
                  <a:alpha val="5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
                <a:schemeClr val="tx2">
                  <a:lumMod val="75%"/>
                  <a:lumOff val="25%"/>
                  <a:alpha val="26%"/>
                </a:schemeClr>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descr="Dreams Need Action">
            <a:extLst>
              <a:ext uri="{FF2B5EF4-FFF2-40B4-BE49-F238E27FC236}">
                <a16:creationId xmlns:a16="http://schemas.microsoft.com/office/drawing/2014/main" id="{5E82D9B2-D3FD-4523-9116-E319C891E7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3224" y="2649374"/>
            <a:ext cx="5368484" cy="2805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597199-0419-4DE1-ACAE-9933C24B44A5}"/>
              </a:ext>
            </a:extLst>
          </p:cNvPr>
          <p:cNvSpPr txBox="1"/>
          <p:nvPr/>
        </p:nvSpPr>
        <p:spPr>
          <a:xfrm>
            <a:off x="7067774" y="6045931"/>
            <a:ext cx="4776396" cy="369332"/>
          </a:xfrm>
          <a:prstGeom prst="rect">
            <a:avLst/>
          </a:prstGeom>
          <a:noFill/>
        </p:spPr>
        <p:txBody>
          <a:bodyPr wrap="square" rtlCol="0">
            <a:spAutoFit/>
          </a:bodyPr>
          <a:lstStyle/>
          <a:p>
            <a:r>
              <a:rPr lang="en-CA" dirty="0"/>
              <a:t>From Positive Psychology, 2020</a:t>
            </a:r>
          </a:p>
        </p:txBody>
      </p:sp>
    </p:spTree>
    <p:extLst>
      <p:ext uri="{BB962C8B-B14F-4D97-AF65-F5344CB8AC3E}">
        <p14:creationId xmlns:p14="http://schemas.microsoft.com/office/powerpoint/2010/main" val="2507529740"/>
      </p:ext>
    </p:extLst>
  </p:cSld>
  <p:clrMapOvr>
    <a:masterClrMapping/>
  </p:clrMapOvr>
</p:sld>
</file>

<file path=ppt/slides/slide1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AA3A175-2AEB-4D4A-9532-23247228249D}"/>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dirty="0">
                <a:solidFill>
                  <a:schemeClr val="bg1"/>
                </a:solidFill>
              </a:rPr>
              <a:t>Exercise #3: your choice!</a:t>
            </a:r>
          </a:p>
        </p:txBody>
      </p:sp>
      <p:pic>
        <p:nvPicPr>
          <p:cNvPr id="14338" name="Picture 2" descr="Every Choice Can Matter - It's Your Choice | MadLab School of Fitness">
            <a:extLst>
              <a:ext uri="{FF2B5EF4-FFF2-40B4-BE49-F238E27FC236}">
                <a16:creationId xmlns:a16="http://schemas.microsoft.com/office/drawing/2014/main" id="{52E1ADE3-9509-4C96-A174-871181EA2E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598" y="0"/>
            <a:ext cx="8172505" cy="685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55357"/>
      </p:ext>
    </p:extLst>
  </p:cSld>
  <p:clrMapOvr>
    <a:masterClrMapping/>
  </p:clrMapOvr>
</p:sld>
</file>

<file path=ppt/slides/slide1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72">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24C1A-67C5-44DD-BC1A-74A4531E30ED}"/>
              </a:ext>
            </a:extLst>
          </p:cNvPr>
          <p:cNvSpPr>
            <a:spLocks noGrp="1"/>
          </p:cNvSpPr>
          <p:nvPr>
            <p:ph type="title"/>
          </p:nvPr>
        </p:nvSpPr>
        <p:spPr>
          <a:xfrm>
            <a:off x="635969" y="508672"/>
            <a:ext cx="4911393" cy="1556724"/>
          </a:xfrm>
        </p:spPr>
        <p:txBody>
          <a:bodyPr anchor="b">
            <a:normAutofit/>
          </a:bodyPr>
          <a:lstStyle/>
          <a:p>
            <a:r>
              <a:rPr lang="en-CA" dirty="0"/>
              <a:t>4. motivation</a:t>
            </a:r>
          </a:p>
        </p:txBody>
      </p:sp>
      <p:sp>
        <p:nvSpPr>
          <p:cNvPr id="3" name="Content Placeholder 2">
            <a:extLst>
              <a:ext uri="{FF2B5EF4-FFF2-40B4-BE49-F238E27FC236}">
                <a16:creationId xmlns:a16="http://schemas.microsoft.com/office/drawing/2014/main" id="{329D6C7C-552C-4AA5-8EBE-B50AA4CACA09}"/>
              </a:ext>
            </a:extLst>
          </p:cNvPr>
          <p:cNvSpPr>
            <a:spLocks noGrp="1"/>
          </p:cNvSpPr>
          <p:nvPr>
            <p:ph idx="1"/>
          </p:nvPr>
        </p:nvSpPr>
        <p:spPr>
          <a:xfrm>
            <a:off x="635969" y="2345635"/>
            <a:ext cx="5678769" cy="3583940"/>
          </a:xfrm>
        </p:spPr>
        <p:txBody>
          <a:bodyPr anchor="t">
            <a:normAutofit/>
          </a:bodyPr>
          <a:lstStyle/>
          <a:p>
            <a:pPr marL="0" indent="0">
              <a:buNone/>
            </a:pPr>
            <a:r>
              <a:rPr lang="en-US" i="0" dirty="0">
                <a:effectLst/>
              </a:rPr>
              <a:t>What creates motivation to be resilient, to balance </a:t>
            </a:r>
            <a:r>
              <a:rPr lang="en-US" dirty="0"/>
              <a:t>attention and </a:t>
            </a:r>
            <a:r>
              <a:rPr lang="en-US" i="0" dirty="0">
                <a:effectLst/>
              </a:rPr>
              <a:t>perspectives, cultivate savoring and positive thoughts, and take action?</a:t>
            </a:r>
          </a:p>
          <a:p>
            <a:pPr marL="0" indent="0">
              <a:buNone/>
            </a:pPr>
            <a:r>
              <a:rPr lang="en-US" b="1" i="0" dirty="0">
                <a:solidFill>
                  <a:srgbClr val="7030A0"/>
                </a:solidFill>
                <a:effectLst/>
              </a:rPr>
              <a:t>What inspires motivation to do all of the above?</a:t>
            </a:r>
          </a:p>
          <a:p>
            <a:pPr marL="0" indent="0">
              <a:buNone/>
            </a:pPr>
            <a:r>
              <a:rPr lang="en-US" u="sng" dirty="0"/>
              <a:t>EXERCISES:</a:t>
            </a:r>
          </a:p>
          <a:p>
            <a:r>
              <a:rPr lang="en-US" dirty="0"/>
              <a:t>Values Living Through Challenging Times</a:t>
            </a:r>
          </a:p>
          <a:p>
            <a:r>
              <a:rPr lang="en-US" i="0" dirty="0">
                <a:effectLst/>
              </a:rPr>
              <a:t>Doors Closed, Doors Opened</a:t>
            </a:r>
          </a:p>
          <a:p>
            <a:endParaRPr lang="en-US" sz="1600" i="0" dirty="0">
              <a:effectLst/>
            </a:endParaRPr>
          </a:p>
          <a:p>
            <a:endParaRPr lang="en-US" sz="1600" b="1" dirty="0"/>
          </a:p>
        </p:txBody>
      </p:sp>
      <p:pic>
        <p:nvPicPr>
          <p:cNvPr id="11268" name="Picture 4" descr="Life Begins at the End of Your Comfort Zone - Living Lotus Group">
            <a:extLst>
              <a:ext uri="{FF2B5EF4-FFF2-40B4-BE49-F238E27FC236}">
                <a16:creationId xmlns:a16="http://schemas.microsoft.com/office/drawing/2014/main" id="{D69FFF5C-7128-481C-9B74-E3B82D7163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62165" y="1287034"/>
            <a:ext cx="5172635" cy="4642541"/>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74">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
                <a:schemeClr val="accent6">
                  <a:lumMod val="75%"/>
                  <a:alpha val="85%"/>
                </a:schemeClr>
              </a:gs>
            </a:gsLst>
            <a:lin ang="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Rectangle 76">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
                </a:schemeClr>
              </a:gs>
              <a:gs pos="99%">
                <a:schemeClr val="accent5">
                  <a:alpha val="72%"/>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13CDEC-7750-48A8-969D-647FA17F35C0}"/>
              </a:ext>
            </a:extLst>
          </p:cNvPr>
          <p:cNvSpPr txBox="1"/>
          <p:nvPr/>
        </p:nvSpPr>
        <p:spPr>
          <a:xfrm>
            <a:off x="7169972" y="6031464"/>
            <a:ext cx="4776396" cy="369332"/>
          </a:xfrm>
          <a:prstGeom prst="rect">
            <a:avLst/>
          </a:prstGeom>
          <a:noFill/>
        </p:spPr>
        <p:txBody>
          <a:bodyPr wrap="square" rtlCol="0">
            <a:spAutoFit/>
          </a:bodyPr>
          <a:lstStyle/>
          <a:p>
            <a:r>
              <a:rPr lang="en-CA" dirty="0"/>
              <a:t>From Positive Psychology, 2020</a:t>
            </a:r>
          </a:p>
        </p:txBody>
      </p:sp>
    </p:spTree>
    <p:extLst>
      <p:ext uri="{BB962C8B-B14F-4D97-AF65-F5344CB8AC3E}">
        <p14:creationId xmlns:p14="http://schemas.microsoft.com/office/powerpoint/2010/main" val="1568567456"/>
      </p:ext>
    </p:extLst>
  </p:cSld>
  <p:clrMapOvr>
    <a:masterClrMapping/>
  </p:clrMapOvr>
</p:sld>
</file>

<file path=ppt/slides/slide1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6EDD3D6F-E778-4ED9-8102-7B8FDF632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1"/>
            <a:ext cx="6096002" cy="6858000"/>
          </a:xfrm>
          <a:prstGeom prst="rect">
            <a:avLst/>
          </a:prstGeom>
          <a:gradFill>
            <a:gsLst>
              <a:gs pos="8%">
                <a:schemeClr val="accent6"/>
              </a:gs>
              <a:gs pos="100%">
                <a:schemeClr val="accent5">
                  <a:alpha val="90%"/>
                </a:schemeClr>
              </a:gs>
            </a:gsLst>
            <a:lin ang="2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E98B597-0F5F-4D04-B4A1-6DD8720CB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
            <a:ext cx="6096000" cy="6858002"/>
          </a:xfrm>
          <a:prstGeom prst="rect">
            <a:avLst/>
          </a:prstGeom>
          <a:gradFill>
            <a:gsLst>
              <a:gs pos="31%">
                <a:schemeClr val="accent5">
                  <a:lumMod val="60%"/>
                  <a:lumOff val="40%"/>
                  <a:alpha val="0%"/>
                </a:schemeClr>
              </a:gs>
              <a:gs pos="99%">
                <a:schemeClr val="accent2">
                  <a:lumMod val="75%"/>
                  <a:alpha val="75%"/>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401" y="609599"/>
            <a:ext cx="6858003" cy="5638801"/>
          </a:xfrm>
          <a:prstGeom prst="rect">
            <a:avLst/>
          </a:prstGeom>
          <a:gradFill>
            <a:gsLst>
              <a:gs pos="0%">
                <a:schemeClr val="accent6">
                  <a:alpha val="0%"/>
                </a:schemeClr>
              </a:gs>
              <a:gs pos="72%">
                <a:schemeClr val="accent2">
                  <a:alpha val="46%"/>
                </a:schemeClr>
              </a:gs>
            </a:gsLst>
            <a:lin ang="8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2490715"/>
            <a:ext cx="6096003" cy="4367283"/>
          </a:xfrm>
          <a:prstGeom prst="rect">
            <a:avLst/>
          </a:prstGeom>
          <a:gradFill>
            <a:gsLst>
              <a:gs pos="0%">
                <a:schemeClr val="accent6">
                  <a:alpha val="0%"/>
                </a:schemeClr>
              </a:gs>
              <a:gs pos="72%">
                <a:schemeClr val="accent5">
                  <a:alpha val="19%"/>
                </a:schemeClr>
              </a:gs>
            </a:gsLst>
            <a:lin ang="8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
                <a:schemeClr val="accent6">
                  <a:alpha val="3%"/>
                </a:schemeClr>
              </a:gs>
              <a:gs pos="100%">
                <a:schemeClr val="accent6">
                  <a:lumMod val="40%"/>
                  <a:lumOff val="60%"/>
                  <a:alpha val="15%"/>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4C6D28-A844-4999-84B1-E0A620321AB5}"/>
              </a:ext>
            </a:extLst>
          </p:cNvPr>
          <p:cNvSpPr>
            <a:spLocks noGrp="1"/>
          </p:cNvSpPr>
          <p:nvPr>
            <p:ph type="title"/>
          </p:nvPr>
        </p:nvSpPr>
        <p:spPr>
          <a:xfrm>
            <a:off x="914398" y="2922491"/>
            <a:ext cx="4739343" cy="3254790"/>
          </a:xfrm>
        </p:spPr>
        <p:txBody>
          <a:bodyPr vert="horz" lIns="0" tIns="0" rIns="0" bIns="0" rtlCol="0" anchor="t">
            <a:normAutofit/>
          </a:bodyPr>
          <a:lstStyle/>
          <a:p>
            <a:pPr algn="r"/>
            <a:r>
              <a:rPr lang="en-US" spc="750" dirty="0">
                <a:solidFill>
                  <a:schemeClr val="bg1"/>
                </a:solidFill>
              </a:rPr>
              <a:t>Exercise related to #4 </a:t>
            </a:r>
            <a:r>
              <a:rPr lang="en-US" spc="750" dirty="0" err="1">
                <a:solidFill>
                  <a:schemeClr val="bg1"/>
                </a:solidFill>
              </a:rPr>
              <a:t>motivaiton</a:t>
            </a:r>
            <a:endParaRPr lang="en-US" spc="750" dirty="0">
              <a:solidFill>
                <a:schemeClr val="bg1"/>
              </a:solidFill>
            </a:endParaRPr>
          </a:p>
        </p:txBody>
      </p:sp>
      <p:pic>
        <p:nvPicPr>
          <p:cNvPr id="15362" name="Picture 2" descr="Are You Living Your Values? - Debra Trappen">
            <a:extLst>
              <a:ext uri="{FF2B5EF4-FFF2-40B4-BE49-F238E27FC236}">
                <a16:creationId xmlns:a16="http://schemas.microsoft.com/office/drawing/2014/main" id="{BB679044-48C6-4D08-89AB-6186C1F0633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673%" r="6.146%"/>
          <a:stretch/>
        </p:blipFill>
        <p:spPr bwMode="auto">
          <a:xfrm>
            <a:off x="6553199" y="457200"/>
            <a:ext cx="518160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25888"/>
      </p:ext>
    </p:extLst>
  </p:cSld>
  <p:clrMapOvr>
    <a:masterClrMapping/>
  </p:clrMapOvr>
</p:sld>
</file>

<file path=ppt/slides/slide17.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Bridging to your unique resilience</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90860"/>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1488E9-EC1B-405D-AD30-0BDAC032180D}"/>
              </a:ext>
            </a:extLst>
          </p:cNvPr>
          <p:cNvSpPr txBox="1"/>
          <p:nvPr/>
        </p:nvSpPr>
        <p:spPr>
          <a:xfrm>
            <a:off x="433138" y="553453"/>
            <a:ext cx="2177715" cy="3416320"/>
          </a:xfrm>
          <a:prstGeom prst="rect">
            <a:avLst/>
          </a:prstGeom>
          <a:noFill/>
        </p:spPr>
        <p:txBody>
          <a:bodyPr wrap="square" rtlCol="0">
            <a:spAutoFit/>
          </a:bodyPr>
          <a:lstStyle/>
          <a:p>
            <a:r>
              <a:rPr lang="en-CA" sz="2400">
                <a:solidFill>
                  <a:schemeClr val="bg1"/>
                </a:solidFill>
              </a:rPr>
              <a:t>This Week’s Resilience Inspiration: THE</a:t>
            </a:r>
          </a:p>
          <a:p>
            <a:r>
              <a:rPr lang="en-CA" sz="2400">
                <a:solidFill>
                  <a:schemeClr val="bg1"/>
                </a:solidFill>
              </a:rPr>
              <a:t>TARDIGRADE. The most resilience animal on earth</a:t>
            </a:r>
            <a:endParaRPr lang="en-CA" sz="2400" dirty="0">
              <a:solidFill>
                <a:schemeClr val="bg1"/>
              </a:solidFill>
            </a:endParaRPr>
          </a:p>
        </p:txBody>
      </p:sp>
      <p:sp>
        <p:nvSpPr>
          <p:cNvPr id="3" name="TextBox 2">
            <a:extLst>
              <a:ext uri="{FF2B5EF4-FFF2-40B4-BE49-F238E27FC236}">
                <a16:creationId xmlns:a16="http://schemas.microsoft.com/office/drawing/2014/main" id="{6A3D5A58-B14C-49E1-87BB-2BF1D5BBBB71}"/>
              </a:ext>
            </a:extLst>
          </p:cNvPr>
          <p:cNvSpPr txBox="1"/>
          <p:nvPr/>
        </p:nvSpPr>
        <p:spPr>
          <a:xfrm>
            <a:off x="9901989" y="1143000"/>
            <a:ext cx="2069432" cy="3970318"/>
          </a:xfrm>
          <a:prstGeom prst="rect">
            <a:avLst/>
          </a:prstGeom>
          <a:noFill/>
        </p:spPr>
        <p:txBody>
          <a:bodyPr wrap="square" rtlCol="0">
            <a:spAutoFit/>
          </a:bodyPr>
          <a:lstStyle/>
          <a:p>
            <a:r>
              <a:rPr lang="en-CA">
                <a:solidFill>
                  <a:schemeClr val="bg1"/>
                </a:solidFill>
              </a:rPr>
              <a:t>Can survive -273C (absolute zero), or 150C. Can resist 6X the pressure at the deepest ocean levels, 1,000X more radiation than humans, go without water for 100 years, and survive in space. </a:t>
            </a:r>
          </a:p>
          <a:p>
            <a:endParaRPr lang="en-CA">
              <a:solidFill>
                <a:schemeClr val="bg1"/>
              </a:solidFill>
            </a:endParaRPr>
          </a:p>
          <a:p>
            <a:r>
              <a:rPr lang="en-CA">
                <a:solidFill>
                  <a:schemeClr val="bg1"/>
                </a:solidFill>
              </a:rPr>
              <a:t>The “Water Bear”.</a:t>
            </a:r>
            <a:endParaRPr lang="en-CA" dirty="0">
              <a:solidFill>
                <a:schemeClr val="bg1"/>
              </a:solidFill>
            </a:endParaRPr>
          </a:p>
        </p:txBody>
      </p:sp>
      <p:pic>
        <p:nvPicPr>
          <p:cNvPr id="12290" name="Picture 2" descr="Planarian Worm">
            <a:extLst>
              <a:ext uri="{FF2B5EF4-FFF2-40B4-BE49-F238E27FC236}">
                <a16:creationId xmlns:a16="http://schemas.microsoft.com/office/drawing/2014/main" id="{0FE601AB-0EA2-40F9-A20C-B3460DAB6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298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256D60-425A-4C8B-B910-4F6E5901ED67}"/>
              </a:ext>
            </a:extLst>
          </p:cNvPr>
          <p:cNvSpPr txBox="1"/>
          <p:nvPr/>
        </p:nvSpPr>
        <p:spPr>
          <a:xfrm>
            <a:off x="8604107" y="553453"/>
            <a:ext cx="3367314" cy="4247317"/>
          </a:xfrm>
          <a:prstGeom prst="rect">
            <a:avLst/>
          </a:prstGeom>
          <a:noFill/>
        </p:spPr>
        <p:txBody>
          <a:bodyPr wrap="square" rtlCol="0">
            <a:spAutoFit/>
          </a:bodyPr>
          <a:lstStyle/>
          <a:p>
            <a:r>
              <a:rPr lang="en-CA" b="1" dirty="0">
                <a:solidFill>
                  <a:schemeClr val="bg1"/>
                </a:solidFill>
              </a:rPr>
              <a:t>Planarian Worm: Live in fresh and salt water AND regenerate body parts! If cut in half, the part without a head will grow a new FULLY FUNCTIONING HEAD WITH A NEW BRAIN and the part without a tail will grow a new one – ALL WITHIN 7 -10 DAYS!</a:t>
            </a:r>
          </a:p>
          <a:p>
            <a:r>
              <a:rPr lang="en-CA" b="1" dirty="0">
                <a:solidFill>
                  <a:schemeClr val="bg1"/>
                </a:solidFill>
              </a:rPr>
              <a:t>Called the Immortal Worm. Many stem cells mean that a part as small as 1/279 can regenerate a completely new worm!</a:t>
            </a:r>
          </a:p>
          <a:p>
            <a:r>
              <a:rPr lang="en-CA" b="1" dirty="0">
                <a:solidFill>
                  <a:schemeClr val="bg1"/>
                </a:solidFill>
              </a:rPr>
              <a:t> </a:t>
            </a:r>
          </a:p>
        </p:txBody>
      </p:sp>
    </p:spTree>
    <p:extLst>
      <p:ext uri="{BB962C8B-B14F-4D97-AF65-F5344CB8AC3E}">
        <p14:creationId xmlns:p14="http://schemas.microsoft.com/office/powerpoint/2010/main" val="863007995"/>
      </p:ext>
    </p:extLst>
  </p:cSld>
  <p:clrMapOvr>
    <a:masterClrMapping/>
  </p:clrMapOvr>
</p:sld>
</file>

<file path=ppt/slides/slide1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
                <a:schemeClr val="accent4">
                  <a:alpha val="61%"/>
                </a:schemeClr>
              </a:gs>
              <a:gs pos="100%">
                <a:schemeClr val="accent5">
                  <a:alpha val="89%"/>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
                <a:schemeClr val="accent6">
                  <a:alpha val="11%"/>
                </a:schemeClr>
              </a:gs>
              <a:gs pos="100%">
                <a:schemeClr val="accent4">
                  <a:alpha val="70%"/>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
                  <a:lumOff val="40%"/>
                  <a:alpha val="0%"/>
                </a:schemeClr>
              </a:gs>
              <a:gs pos="99%">
                <a:schemeClr val="accent2"/>
              </a:gs>
            </a:gsLst>
            <a:lin ang="1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Your Path to Resilient Living | Emotional resilience, Resilience ...">
            <a:extLst>
              <a:ext uri="{FF2B5EF4-FFF2-40B4-BE49-F238E27FC236}">
                <a16:creationId xmlns:a16="http://schemas.microsoft.com/office/drawing/2014/main" id="{07B6A440-63E5-4AFB-A3D7-41B53BB908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726%" b="8.28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56161"/>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1" name="Rectangle 1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alpha val="78%"/>
                </a:schemeClr>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3" name="Rectangle 1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
                </a:schemeClr>
              </a:gs>
              <a:gs pos="100%">
                <a:schemeClr val="accent4">
                  <a:alpha val="0%"/>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5" name="Rectangle 1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
                  <a:lumOff val="40%"/>
                  <a:alpha val="0%"/>
                </a:schemeClr>
              </a:gs>
              <a:gs pos="99%">
                <a:schemeClr val="accent2">
                  <a:alpha val="70%"/>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
                <a:schemeClr val="bg1">
                  <a:alpha val="0%"/>
                </a:schemeClr>
              </a:gs>
              <a:gs pos="100%">
                <a:schemeClr val="accent6">
                  <a:alpha val="35%"/>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C4F2EA6B-DD31-4AAA-BFAE-819A38C7B799}"/>
              </a:ext>
            </a:extLst>
          </p:cNvPr>
          <p:cNvSpPr>
            <a:spLocks noGrp="1"/>
          </p:cNvSpPr>
          <p:nvPr>
            <p:ph type="title"/>
          </p:nvPr>
        </p:nvSpPr>
        <p:spPr>
          <a:xfrm>
            <a:off x="409518" y="586855"/>
            <a:ext cx="3258570" cy="3387497"/>
          </a:xfrm>
        </p:spPr>
        <p:txBody>
          <a:bodyPr anchor="b">
            <a:normAutofit/>
          </a:bodyPr>
          <a:lstStyle/>
          <a:p>
            <a:pPr algn="r"/>
            <a:r>
              <a:rPr lang="en-CA" sz="3200">
                <a:solidFill>
                  <a:schemeClr val="bg1"/>
                </a:solidFill>
              </a:rPr>
              <a:t>Session calendar</a:t>
            </a:r>
          </a:p>
        </p:txBody>
      </p:sp>
      <p:sp>
        <p:nvSpPr>
          <p:cNvPr id="3" name="Content Placeholder 2">
            <a:extLst>
              <a:ext uri="{FF2B5EF4-FFF2-40B4-BE49-F238E27FC236}">
                <a16:creationId xmlns:a16="http://schemas.microsoft.com/office/drawing/2014/main" id="{99E261EE-CAFF-4835-ACF1-4BEE96477F6A}"/>
              </a:ext>
            </a:extLst>
          </p:cNvPr>
          <p:cNvSpPr>
            <a:spLocks noGrp="1"/>
          </p:cNvSpPr>
          <p:nvPr>
            <p:ph idx="1"/>
          </p:nvPr>
        </p:nvSpPr>
        <p:spPr>
          <a:xfrm>
            <a:off x="4581727" y="510967"/>
            <a:ext cx="3025303" cy="5684560"/>
          </a:xfrm>
        </p:spPr>
        <p:txBody>
          <a:bodyPr anchor="ctr">
            <a:normAutofit fontScale="92.5%" lnSpcReduction="10%"/>
          </a:bodyPr>
          <a:lstStyle/>
          <a:p>
            <a:pPr marL="0" indent="0">
              <a:buNone/>
            </a:pPr>
            <a:r>
              <a:rPr lang="en-CA" b="1" dirty="0">
                <a:solidFill>
                  <a:schemeClr val="accent6">
                    <a:lumMod val="75%"/>
                  </a:schemeClr>
                </a:solidFill>
              </a:rPr>
              <a:t>SESSION #1</a:t>
            </a:r>
          </a:p>
          <a:p>
            <a:pPr marL="0" indent="0">
              <a:buNone/>
            </a:pPr>
            <a:r>
              <a:rPr lang="en-CA" sz="1600" dirty="0"/>
              <a:t>Tuesday, November 24</a:t>
            </a:r>
            <a:r>
              <a:rPr lang="en-CA" sz="1600" baseline="30%" dirty="0"/>
              <a:t>th</a:t>
            </a:r>
            <a:r>
              <a:rPr lang="en-CA" sz="1600" dirty="0"/>
              <a:t> </a:t>
            </a:r>
            <a:endParaRPr lang="en-CA" sz="1600" baseline="30%" dirty="0"/>
          </a:p>
          <a:p>
            <a:pPr marL="0" indent="0">
              <a:buNone/>
            </a:pPr>
            <a:r>
              <a:rPr lang="en-CA" sz="1600" dirty="0"/>
              <a:t>10:00 a.m. to 12:00 p.m.</a:t>
            </a:r>
          </a:p>
          <a:p>
            <a:pPr marL="0" indent="0">
              <a:buNone/>
            </a:pPr>
            <a:endParaRPr lang="en-CA" sz="1600" baseline="30%" dirty="0"/>
          </a:p>
          <a:p>
            <a:pPr marL="0" indent="0">
              <a:buNone/>
            </a:pPr>
            <a:r>
              <a:rPr lang="en-CA" b="1" dirty="0">
                <a:solidFill>
                  <a:schemeClr val="accent6">
                    <a:lumMod val="75%"/>
                  </a:schemeClr>
                </a:solidFill>
              </a:rPr>
              <a:t>SESSION #2</a:t>
            </a:r>
          </a:p>
          <a:p>
            <a:pPr marL="0" indent="0">
              <a:buNone/>
            </a:pPr>
            <a:r>
              <a:rPr lang="en-CA" sz="1600" dirty="0"/>
              <a:t>Tuesday, December 1</a:t>
            </a:r>
            <a:r>
              <a:rPr lang="en-CA" sz="1600" baseline="30%" dirty="0"/>
              <a:t>st</a:t>
            </a:r>
            <a:r>
              <a:rPr lang="en-CA" sz="1600" dirty="0"/>
              <a:t>  </a:t>
            </a:r>
          </a:p>
          <a:p>
            <a:pPr marL="0" indent="0">
              <a:buNone/>
            </a:pPr>
            <a:r>
              <a:rPr lang="en-CA" sz="1600" dirty="0"/>
              <a:t>10:00 a.m. to 12:00 p.m.</a:t>
            </a:r>
          </a:p>
          <a:p>
            <a:pPr marL="0" indent="0">
              <a:buNone/>
            </a:pPr>
            <a:endParaRPr lang="en-CA" sz="1600" baseline="30%" dirty="0"/>
          </a:p>
          <a:p>
            <a:pPr marL="0" indent="0">
              <a:buNone/>
            </a:pPr>
            <a:r>
              <a:rPr lang="en-CA" b="1" dirty="0">
                <a:solidFill>
                  <a:schemeClr val="accent6">
                    <a:lumMod val="75%"/>
                  </a:schemeClr>
                </a:solidFill>
              </a:rPr>
              <a:t>SESSION #3</a:t>
            </a:r>
          </a:p>
          <a:p>
            <a:pPr marL="0" indent="0">
              <a:buNone/>
            </a:pPr>
            <a:r>
              <a:rPr lang="en-CA" sz="1600" dirty="0"/>
              <a:t>Tuesday, December 8</a:t>
            </a:r>
            <a:r>
              <a:rPr lang="en-CA" sz="1600" baseline="30%" dirty="0"/>
              <a:t>th</a:t>
            </a:r>
            <a:r>
              <a:rPr lang="en-CA" sz="1600" dirty="0"/>
              <a:t> </a:t>
            </a:r>
          </a:p>
          <a:p>
            <a:pPr marL="0" indent="0">
              <a:buNone/>
            </a:pPr>
            <a:r>
              <a:rPr lang="en-CA" sz="1600" dirty="0"/>
              <a:t>10:00 a.m. to 12:00 p.m.</a:t>
            </a:r>
          </a:p>
          <a:p>
            <a:pPr marL="0" indent="0">
              <a:buNone/>
            </a:pPr>
            <a:endParaRPr lang="en-CA" sz="1600" dirty="0"/>
          </a:p>
          <a:p>
            <a:pPr marL="0" indent="0">
              <a:buNone/>
            </a:pPr>
            <a:r>
              <a:rPr lang="en-CA" b="1" dirty="0">
                <a:solidFill>
                  <a:schemeClr val="accent6">
                    <a:lumMod val="75%"/>
                  </a:schemeClr>
                </a:solidFill>
                <a:highlight>
                  <a:srgbClr val="FFFF00"/>
                </a:highlight>
              </a:rPr>
              <a:t>SESSION #4</a:t>
            </a:r>
          </a:p>
          <a:p>
            <a:pPr marL="0" indent="0">
              <a:buNone/>
            </a:pPr>
            <a:r>
              <a:rPr lang="en-CA" sz="1600" dirty="0"/>
              <a:t>Tuesday, December 15</a:t>
            </a:r>
            <a:r>
              <a:rPr lang="en-CA" sz="1600" baseline="30%" dirty="0"/>
              <a:t>th</a:t>
            </a:r>
            <a:r>
              <a:rPr lang="en-CA" sz="1600" dirty="0"/>
              <a:t> </a:t>
            </a:r>
            <a:endParaRPr lang="en-CA" sz="1600" baseline="30%" dirty="0"/>
          </a:p>
          <a:p>
            <a:pPr marL="0" indent="0">
              <a:buNone/>
            </a:pPr>
            <a:r>
              <a:rPr lang="en-CA" sz="1600" dirty="0"/>
              <a:t>10:00 a.m. to 12:00 p.m.</a:t>
            </a:r>
          </a:p>
          <a:p>
            <a:pPr marL="0" indent="0">
              <a:buNone/>
            </a:pPr>
            <a:endParaRPr lang="en-CA" sz="1600" dirty="0"/>
          </a:p>
        </p:txBody>
      </p:sp>
      <p:pic>
        <p:nvPicPr>
          <p:cNvPr id="5" name="Picture 4">
            <a:extLst>
              <a:ext uri="{FF2B5EF4-FFF2-40B4-BE49-F238E27FC236}">
                <a16:creationId xmlns:a16="http://schemas.microsoft.com/office/drawing/2014/main" id="{30059CBE-D4A2-4404-8604-F934878B1BDD}"/>
              </a:ext>
            </a:extLst>
          </p:cNvPr>
          <p:cNvPicPr>
            <a:picLocks noChangeAspect="1"/>
          </p:cNvPicPr>
          <p:nvPr/>
        </p:nvPicPr>
        <p:blipFill rotWithShape="1">
          <a:blip r:embed="rId2"/>
          <a:srcRect l="32.102%" r="28.162%" b="-0.001%"/>
          <a:stretch/>
        </p:blipFill>
        <p:spPr>
          <a:xfrm>
            <a:off x="8109502" y="10"/>
            <a:ext cx="4082498" cy="6857990"/>
          </a:xfrm>
          <a:prstGeom prst="rect">
            <a:avLst/>
          </a:prstGeom>
        </p:spPr>
      </p:pic>
    </p:spTree>
    <p:extLst>
      <p:ext uri="{BB962C8B-B14F-4D97-AF65-F5344CB8AC3E}">
        <p14:creationId xmlns:p14="http://schemas.microsoft.com/office/powerpoint/2010/main" val="1714783927"/>
      </p:ext>
    </p:extLst>
  </p:cSld>
  <p:clrMapOvr>
    <a:masterClrMapping/>
  </p:clrMapOvr>
</p:sld>
</file>

<file path=ppt/slides/slide2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
                <a:schemeClr val="accent4">
                  <a:alpha val="61%"/>
                </a:schemeClr>
              </a:gs>
              <a:gs pos="100%">
                <a:schemeClr val="accent5">
                  <a:alpha val="89%"/>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4"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
                <a:schemeClr val="accent6">
                  <a:alpha val="11%"/>
                </a:schemeClr>
              </a:gs>
              <a:gs pos="100%">
                <a:schemeClr val="accent4">
                  <a:alpha val="70%"/>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
                  <a:lumOff val="40%"/>
                  <a:alpha val="0%"/>
                </a:schemeClr>
              </a:gs>
              <a:gs pos="99%">
                <a:schemeClr val="accent2"/>
              </a:gs>
            </a:gsLst>
            <a:lin ang="1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he 6 Domains of Resilience">
            <a:extLst>
              <a:ext uri="{FF2B5EF4-FFF2-40B4-BE49-F238E27FC236}">
                <a16:creationId xmlns:a16="http://schemas.microsoft.com/office/drawing/2014/main" id="{55606CD2-FE9C-41BB-8970-0568C8CDE3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0.935%" r="0.004%" b="0.004%"/>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8516"/>
      </p:ext>
    </p:extLst>
  </p:cSld>
  <p:clrMapOvr>
    <a:masterClrMapping/>
  </p:clrMapOvr>
</p:sld>
</file>

<file path=ppt/slides/slide2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a:bodyPr>
          <a:lstStyle/>
          <a:p>
            <a:pPr algn="ctr"/>
            <a:r>
              <a:rPr lang="en-US" sz="4000" spc="750" dirty="0">
                <a:solidFill>
                  <a:schemeClr val="bg1"/>
                </a:solidFill>
              </a:rPr>
              <a:t>Bridging compassion</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177081"/>
      </p:ext>
    </p:extLst>
  </p:cSld>
  <p:clrMapOvr>
    <a:masterClrMapping/>
  </p:clrMapOvr>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4DE4A2-037B-4D49-820E-7C5B7AA7570C}"/>
              </a:ext>
            </a:extLst>
          </p:cNvPr>
          <p:cNvSpPr>
            <a:spLocks noGrp="1"/>
          </p:cNvSpPr>
          <p:nvPr>
            <p:ph type="title"/>
          </p:nvPr>
        </p:nvSpPr>
        <p:spPr>
          <a:xfrm>
            <a:off x="980902" y="622852"/>
            <a:ext cx="4045528" cy="3289672"/>
          </a:xfrm>
        </p:spPr>
        <p:txBody>
          <a:bodyPr anchor="b">
            <a:normAutofit/>
          </a:bodyPr>
          <a:lstStyle/>
          <a:p>
            <a:pPr algn="r"/>
            <a:r>
              <a:rPr lang="en-CA" sz="3300"/>
              <a:t>Empathy versus compassion</a:t>
            </a:r>
          </a:p>
        </p:txBody>
      </p:sp>
      <p:pic>
        <p:nvPicPr>
          <p:cNvPr id="2050" name="Picture 2" descr="▷ What is empathy?">
            <a:extLst>
              <a:ext uri="{FF2B5EF4-FFF2-40B4-BE49-F238E27FC236}">
                <a16:creationId xmlns:a16="http://schemas.microsoft.com/office/drawing/2014/main" id="{A6398E66-2C10-47D8-A025-5CD0794514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70269" y="786290"/>
            <a:ext cx="5852159" cy="312623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47571E3-BB2E-46D2-9BB1-3240D1EF06A5}"/>
              </a:ext>
            </a:extLst>
          </p:cNvPr>
          <p:cNvSpPr>
            <a:spLocks noGrp="1"/>
          </p:cNvSpPr>
          <p:nvPr>
            <p:ph idx="1"/>
          </p:nvPr>
        </p:nvSpPr>
        <p:spPr>
          <a:xfrm>
            <a:off x="871369" y="4005282"/>
            <a:ext cx="10251059" cy="2395094"/>
          </a:xfrm>
        </p:spPr>
        <p:txBody>
          <a:bodyPr anchor="t">
            <a:normAutofit fontScale="92.5%" lnSpcReduction="20%"/>
          </a:bodyPr>
          <a:lstStyle/>
          <a:p>
            <a:pPr>
              <a:lnSpc>
                <a:spcPct val="110%"/>
              </a:lnSpc>
            </a:pPr>
            <a:r>
              <a:rPr lang="en-US" sz="1400" b="0" i="0" dirty="0">
                <a:effectLst/>
                <a:latin typeface="NexusSerif"/>
              </a:rPr>
              <a:t>In contrast to </a:t>
            </a:r>
            <a:r>
              <a:rPr lang="en-US" sz="1400" b="0" i="0" u="none" strike="noStrike" dirty="0">
                <a:effectLst/>
                <a:latin typeface="NexusSerif"/>
                <a:hlinkClick r:id="rId4" tooltip="Learn more about Empathy from ScienceDirect's AI-generated Topic Pages"/>
              </a:rPr>
              <a:t>empathy</a:t>
            </a:r>
            <a:r>
              <a:rPr lang="en-US" sz="1400" b="0" i="0" dirty="0">
                <a:effectLst/>
                <a:latin typeface="NexusSerif"/>
              </a:rPr>
              <a:t>, compassion does not mean sharing the suffering of the other</a:t>
            </a:r>
            <a:r>
              <a:rPr lang="en-US" sz="1400" dirty="0">
                <a:latin typeface="NexusSerif"/>
              </a:rPr>
              <a:t>. It</a:t>
            </a:r>
            <a:r>
              <a:rPr lang="en-US" sz="1400" b="0" i="0" dirty="0">
                <a:effectLst/>
                <a:latin typeface="NexusSerif"/>
              </a:rPr>
              <a:t> is characterized by feelings of warmth, concern and care for the other, and a strong motivation to improve the other’s wellbeing. </a:t>
            </a:r>
            <a:r>
              <a:rPr lang="en-US" sz="1400" b="1" i="1" dirty="0">
                <a:solidFill>
                  <a:srgbClr val="0070C0"/>
                </a:solidFill>
                <a:effectLst/>
                <a:latin typeface="NexusSerif"/>
              </a:rPr>
              <a:t>Compassion is feeling for and not feeling with the other. </a:t>
            </a:r>
          </a:p>
          <a:p>
            <a:pPr>
              <a:lnSpc>
                <a:spcPct val="110%"/>
              </a:lnSpc>
            </a:pPr>
            <a:r>
              <a:rPr lang="en-US" sz="1400" dirty="0">
                <a:latin typeface="NexusSerif"/>
              </a:rPr>
              <a:t>E</a:t>
            </a:r>
            <a:r>
              <a:rPr lang="en-US" sz="1400" b="0" i="0" dirty="0">
                <a:effectLst/>
                <a:latin typeface="NexusSerif"/>
              </a:rPr>
              <a:t>mpathic response to suffering can result in two kinds of reactions: empathic distress</a:t>
            </a:r>
            <a:r>
              <a:rPr lang="en-US" sz="1400" dirty="0">
                <a:latin typeface="NexusSerif"/>
              </a:rPr>
              <a:t> (</a:t>
            </a:r>
            <a:r>
              <a:rPr lang="en-US" sz="1400" b="0" i="0" dirty="0">
                <a:effectLst/>
                <a:latin typeface="NexusSerif"/>
              </a:rPr>
              <a:t>personal distress); and compassion</a:t>
            </a:r>
            <a:r>
              <a:rPr lang="en-US" sz="1400" dirty="0">
                <a:latin typeface="NexusSerif"/>
              </a:rPr>
              <a:t> (</a:t>
            </a:r>
            <a:r>
              <a:rPr lang="en-US" sz="1400" b="0" i="0" dirty="0">
                <a:effectLst/>
                <a:latin typeface="NexusSerif"/>
              </a:rPr>
              <a:t>empathic concern or sympathy). </a:t>
            </a:r>
          </a:p>
          <a:p>
            <a:pPr>
              <a:lnSpc>
                <a:spcPct val="110%"/>
              </a:lnSpc>
            </a:pPr>
            <a:r>
              <a:rPr lang="en-US" sz="1400" b="0" i="0" dirty="0">
                <a:effectLst/>
                <a:latin typeface="NexusSerif"/>
              </a:rPr>
              <a:t>Empathy refers to our general capacity to resonate with others’ emotional states irrespective of their positivity or negativity. Empathic distress is a strong aversive and self-oriented response to the suffering of others, accompanied by the desire to withdraw to protect oneself from excessive negative feelings. </a:t>
            </a:r>
          </a:p>
          <a:p>
            <a:pPr>
              <a:lnSpc>
                <a:spcPct val="110%"/>
              </a:lnSpc>
            </a:pPr>
            <a:r>
              <a:rPr lang="en-US" sz="1400" b="0" i="0" dirty="0">
                <a:effectLst/>
                <a:latin typeface="NexusSerif"/>
              </a:rPr>
              <a:t>Compassion is a feeling of concern for another person’s suffering accompanied by the motivation to help. By consequence, it is associated with approach and prosocial motivation.</a:t>
            </a:r>
          </a:p>
          <a:p>
            <a:pPr>
              <a:lnSpc>
                <a:spcPct val="110%"/>
              </a:lnSpc>
            </a:pPr>
            <a:r>
              <a:rPr lang="en-US" sz="1400" dirty="0">
                <a:latin typeface="NexusSerif"/>
              </a:rPr>
              <a:t>P</a:t>
            </a:r>
            <a:r>
              <a:rPr lang="en-US" sz="1400" b="0" i="0" dirty="0">
                <a:effectLst/>
                <a:latin typeface="NexusSerif"/>
              </a:rPr>
              <a:t>eople who feel compassion help more often than people who suffer from empathic distress.</a:t>
            </a:r>
            <a:endParaRPr lang="en-US" sz="1400" dirty="0">
              <a:latin typeface="NexusSerif"/>
            </a:endParaRPr>
          </a:p>
          <a:p>
            <a:pPr>
              <a:lnSpc>
                <a:spcPct val="110%"/>
              </a:lnSpc>
            </a:pPr>
            <a:endParaRPr lang="en-CA" sz="600" dirty="0"/>
          </a:p>
        </p:txBody>
      </p:sp>
      <p:sp>
        <p:nvSpPr>
          <p:cNvPr id="2" name="TextBox 1">
            <a:extLst>
              <a:ext uri="{FF2B5EF4-FFF2-40B4-BE49-F238E27FC236}">
                <a16:creationId xmlns:a16="http://schemas.microsoft.com/office/drawing/2014/main" id="{F91461E0-534F-4BBE-9B29-DC7EBEC5C97C}"/>
              </a:ext>
            </a:extLst>
          </p:cNvPr>
          <p:cNvSpPr txBox="1"/>
          <p:nvPr/>
        </p:nvSpPr>
        <p:spPr>
          <a:xfrm>
            <a:off x="8966081" y="6439561"/>
            <a:ext cx="2682010" cy="276999"/>
          </a:xfrm>
          <a:prstGeom prst="rect">
            <a:avLst/>
          </a:prstGeom>
          <a:noFill/>
        </p:spPr>
        <p:txBody>
          <a:bodyPr wrap="square" rtlCol="0">
            <a:spAutoFit/>
          </a:bodyPr>
          <a:lstStyle/>
          <a:p>
            <a:r>
              <a:rPr lang="en-CA" sz="1200" dirty="0"/>
              <a:t>Current Biology, 2014</a:t>
            </a:r>
          </a:p>
        </p:txBody>
      </p:sp>
    </p:spTree>
    <p:extLst>
      <p:ext uri="{BB962C8B-B14F-4D97-AF65-F5344CB8AC3E}">
        <p14:creationId xmlns:p14="http://schemas.microsoft.com/office/powerpoint/2010/main" val="1266856951"/>
      </p:ext>
    </p:extLst>
  </p:cSld>
  <p:clrMapOvr>
    <a:masterClrMapping/>
  </p:clrMapOvr>
</p:sld>
</file>

<file path=ppt/slides/slide2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8FA96985-DEAC-46A0-B70E-39A7B867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72">
            <a:extLst>
              <a:ext uri="{FF2B5EF4-FFF2-40B4-BE49-F238E27FC236}">
                <a16:creationId xmlns:a16="http://schemas.microsoft.com/office/drawing/2014/main" id="{88F7DC0D-FB41-40DE-9A2A-1621F2F26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7371"/>
            <a:ext cx="12192001" cy="1600201"/>
          </a:xfrm>
          <a:prstGeom prst="rect">
            <a:avLst/>
          </a:prstGeom>
          <a:gradFill>
            <a:gsLst>
              <a:gs pos="0%">
                <a:schemeClr val="accent5">
                  <a:alpha val="83%"/>
                </a:schemeClr>
              </a:gs>
              <a:gs pos="100%">
                <a:schemeClr val="accent6"/>
              </a:gs>
            </a:gsLst>
            <a:lin ang="15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Rectangle 74">
            <a:extLst>
              <a:ext uri="{FF2B5EF4-FFF2-40B4-BE49-F238E27FC236}">
                <a16:creationId xmlns:a16="http://schemas.microsoft.com/office/drawing/2014/main" id="{AC56B1E5-8C40-4B38-9E01-086401F40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477235" y="4347947"/>
            <a:ext cx="1602951" cy="3416298"/>
          </a:xfrm>
          <a:prstGeom prst="rect">
            <a:avLst/>
          </a:prstGeom>
          <a:gradFill>
            <a:gsLst>
              <a:gs pos="45%">
                <a:schemeClr val="accent4">
                  <a:alpha val="0%"/>
                </a:schemeClr>
              </a:gs>
              <a:gs pos="99%">
                <a:schemeClr val="accent6">
                  <a:alpha val="33%"/>
                </a:schemeClr>
              </a:gs>
            </a:gsLst>
            <a:lin ang="15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73BF372-AF59-4E6A-B507-99714F0DD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56575" y="5257371"/>
            <a:ext cx="10440504" cy="1146608"/>
          </a:xfrm>
          <a:prstGeom prst="rect">
            <a:avLst/>
          </a:prstGeom>
          <a:gradFill>
            <a:gsLst>
              <a:gs pos="0%">
                <a:schemeClr val="accent5">
                  <a:alpha val="30%"/>
                </a:schemeClr>
              </a:gs>
              <a:gs pos="99%">
                <a:schemeClr val="accent5">
                  <a:alpha val="0%"/>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E51228A-E070-4CBB-B003-E1F8EB0AF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257371"/>
            <a:ext cx="7187949" cy="1600198"/>
          </a:xfrm>
          <a:prstGeom prst="rect">
            <a:avLst/>
          </a:prstGeom>
          <a:gradFill>
            <a:gsLst>
              <a:gs pos="0%">
                <a:schemeClr val="accent5">
                  <a:alpha val="21%"/>
                </a:schemeClr>
              </a:gs>
              <a:gs pos="99%">
                <a:schemeClr val="accent5">
                  <a:alpha val="0%"/>
                </a:schemeClr>
              </a:gs>
            </a:gsLst>
            <a:lin ang="20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61AB5B3-299F-402C-A990-BCBB37FE0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995425" y="2267026"/>
            <a:ext cx="1589874" cy="7570564"/>
          </a:xfrm>
          <a:prstGeom prst="rect">
            <a:avLst/>
          </a:prstGeom>
          <a:gradFill>
            <a:gsLst>
              <a:gs pos="16%">
                <a:schemeClr val="accent4">
                  <a:alpha val="0%"/>
                </a:schemeClr>
              </a:gs>
              <a:gs pos="99%">
                <a:schemeClr val="accent4">
                  <a:alpha val="39%"/>
                </a:schemeClr>
              </a:gs>
            </a:gsLst>
            <a:lin ang="10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70CEE6E3-70B6-4693-8985-3413141EE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228" y="5257371"/>
            <a:ext cx="8129852" cy="1594273"/>
          </a:xfrm>
          <a:prstGeom prst="rect">
            <a:avLst/>
          </a:prstGeom>
          <a:gradFill>
            <a:gsLst>
              <a:gs pos="22%">
                <a:schemeClr val="accent2">
                  <a:alpha val="6%"/>
                </a:schemeClr>
              </a:gs>
              <a:gs pos="99%">
                <a:schemeClr val="accent2">
                  <a:alpha val="65%"/>
                </a:schemeClr>
              </a:gs>
            </a:gsLst>
            <a:lin ang="18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89689A-84A8-440F-813B-BA684034A1D8}"/>
              </a:ext>
            </a:extLst>
          </p:cNvPr>
          <p:cNvSpPr>
            <a:spLocks noGrp="1"/>
          </p:cNvSpPr>
          <p:nvPr>
            <p:ph type="title"/>
          </p:nvPr>
        </p:nvSpPr>
        <p:spPr>
          <a:xfrm>
            <a:off x="920151" y="5608320"/>
            <a:ext cx="10066709" cy="798412"/>
          </a:xfrm>
        </p:spPr>
        <p:txBody>
          <a:bodyPr anchor="ctr">
            <a:normAutofit/>
          </a:bodyPr>
          <a:lstStyle/>
          <a:p>
            <a:r>
              <a:rPr lang="en-CA" sz="3200">
                <a:solidFill>
                  <a:schemeClr val="bg1"/>
                </a:solidFill>
              </a:rPr>
              <a:t>Empathy versus compassion</a:t>
            </a:r>
          </a:p>
        </p:txBody>
      </p:sp>
      <p:pic>
        <p:nvPicPr>
          <p:cNvPr id="3074" name="Picture 2" descr="Empathy | Dr. Michael McGee">
            <a:extLst>
              <a:ext uri="{FF2B5EF4-FFF2-40B4-BE49-F238E27FC236}">
                <a16:creationId xmlns:a16="http://schemas.microsoft.com/office/drawing/2014/main" id="{581547E8-094A-4F44-8269-2EEA0D77E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97%" r="-0.001%" b="26.598%"/>
          <a:stretch/>
        </p:blipFill>
        <p:spPr bwMode="auto">
          <a:xfrm>
            <a:off x="1371600" y="-3970"/>
            <a:ext cx="9448800" cy="31742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DFDA34C-BFD4-42F3-A754-072ABB0B7F33}"/>
              </a:ext>
            </a:extLst>
          </p:cNvPr>
          <p:cNvSpPr>
            <a:spLocks noGrp="1"/>
          </p:cNvSpPr>
          <p:nvPr>
            <p:ph idx="1"/>
          </p:nvPr>
        </p:nvSpPr>
        <p:spPr>
          <a:xfrm>
            <a:off x="1371600" y="3263688"/>
            <a:ext cx="9448800" cy="1899720"/>
          </a:xfrm>
        </p:spPr>
        <p:txBody>
          <a:bodyPr>
            <a:normAutofit/>
          </a:bodyPr>
          <a:lstStyle/>
          <a:p>
            <a:pPr marL="0" indent="0">
              <a:lnSpc>
                <a:spcPct val="110%"/>
              </a:lnSpc>
              <a:buNone/>
            </a:pPr>
            <a:r>
              <a:rPr lang="en-US" sz="1400" dirty="0">
                <a:latin typeface="NexusSerif"/>
              </a:rPr>
              <a:t>E</a:t>
            </a:r>
            <a:r>
              <a:rPr lang="en-US" sz="1400" b="0" i="0" dirty="0">
                <a:effectLst/>
                <a:latin typeface="NexusSerif"/>
              </a:rPr>
              <a:t>xposure to the distress and suffering of others can lead to two emotional reactions: </a:t>
            </a:r>
          </a:p>
          <a:p>
            <a:pPr>
              <a:lnSpc>
                <a:spcPct val="110%"/>
              </a:lnSpc>
              <a:buFont typeface="+mj-lt"/>
              <a:buAutoNum type="arabicPeriod"/>
            </a:pPr>
            <a:r>
              <a:rPr lang="en-US" sz="1400" b="1" i="0" dirty="0">
                <a:solidFill>
                  <a:srgbClr val="FF0000"/>
                </a:solidFill>
                <a:effectLst/>
                <a:latin typeface="NexusSerif"/>
              </a:rPr>
              <a:t>Empathic distress</a:t>
            </a:r>
            <a:r>
              <a:rPr lang="en-US" sz="1400" b="1" dirty="0">
                <a:solidFill>
                  <a:srgbClr val="FF0000"/>
                </a:solidFill>
                <a:latin typeface="NexusSerif"/>
              </a:rPr>
              <a:t> </a:t>
            </a:r>
            <a:r>
              <a:rPr lang="en-US" sz="1400" b="0" i="0" dirty="0">
                <a:effectLst/>
                <a:latin typeface="NexusSerif"/>
              </a:rPr>
              <a:t>results in negative feelings and is associated with withdrawal. When experienced chronically, empathic distress </a:t>
            </a:r>
            <a:r>
              <a:rPr lang="en-US" sz="1400" dirty="0">
                <a:latin typeface="NexusSerif"/>
              </a:rPr>
              <a:t>can lead</a:t>
            </a:r>
            <a:r>
              <a:rPr lang="en-US" sz="1400" b="0" i="0" dirty="0">
                <a:effectLst/>
                <a:latin typeface="NexusSerif"/>
              </a:rPr>
              <a:t> to negative health outcomes. </a:t>
            </a:r>
          </a:p>
          <a:p>
            <a:pPr>
              <a:lnSpc>
                <a:spcPct val="110%"/>
              </a:lnSpc>
              <a:buFont typeface="+mj-lt"/>
              <a:buAutoNum type="arabicPeriod"/>
            </a:pPr>
            <a:r>
              <a:rPr lang="en-US" sz="1400" b="1" dirty="0">
                <a:solidFill>
                  <a:srgbClr val="0070C0"/>
                </a:solidFill>
                <a:latin typeface="NexusSerif"/>
              </a:rPr>
              <a:t>C</a:t>
            </a:r>
            <a:r>
              <a:rPr lang="en-US" sz="1400" b="1" i="0" dirty="0">
                <a:solidFill>
                  <a:srgbClr val="0070C0"/>
                </a:solidFill>
                <a:effectLst/>
                <a:latin typeface="NexusSerif"/>
              </a:rPr>
              <a:t>ompassionate responses </a:t>
            </a:r>
            <a:r>
              <a:rPr lang="en-US" sz="1400" b="0" i="0" dirty="0">
                <a:effectLst/>
                <a:latin typeface="NexusSerif"/>
              </a:rPr>
              <a:t>are based on positive, other-oriented feelings and the activation of prosocial motivation and behavior. The p</a:t>
            </a:r>
            <a:r>
              <a:rPr lang="en-US" sz="1400" dirty="0">
                <a:latin typeface="NexusSerif"/>
              </a:rPr>
              <a:t>l</a:t>
            </a:r>
            <a:r>
              <a:rPr lang="en-US" sz="1400" b="0" i="0" dirty="0">
                <a:effectLst/>
                <a:latin typeface="NexusSerif"/>
              </a:rPr>
              <a:t>asticity of adaptive social emotions is encouraging, especially as compassion training promotes </a:t>
            </a:r>
            <a:r>
              <a:rPr lang="en-US" sz="1400" b="0" i="0" u="none" strike="noStrike" dirty="0">
                <a:effectLst/>
                <a:latin typeface="NexusSerif"/>
                <a:hlinkClick r:id="rId3" tooltip="Learn more about Prosocial Behavior from ScienceDirect's AI-generated Topic Pages"/>
              </a:rPr>
              <a:t>prosocial behavior</a:t>
            </a:r>
            <a:r>
              <a:rPr lang="en-US" sz="1400" u="none" strike="noStrike" dirty="0">
                <a:latin typeface="NexusSerif"/>
              </a:rPr>
              <a:t> and </a:t>
            </a:r>
            <a:r>
              <a:rPr lang="en-US" sz="1400" b="0" i="0" dirty="0">
                <a:effectLst/>
                <a:latin typeface="NexusSerif"/>
              </a:rPr>
              <a:t>augments positive affect and resilience, fostering better coping with stressful situations. </a:t>
            </a:r>
            <a:endParaRPr lang="en-CA" sz="1400" dirty="0"/>
          </a:p>
          <a:p>
            <a:pPr>
              <a:lnSpc>
                <a:spcPct val="110%"/>
              </a:lnSpc>
            </a:pPr>
            <a:endParaRPr lang="en-CA" sz="1200" dirty="0"/>
          </a:p>
        </p:txBody>
      </p:sp>
      <p:sp>
        <p:nvSpPr>
          <p:cNvPr id="4" name="TextBox 3">
            <a:extLst>
              <a:ext uri="{FF2B5EF4-FFF2-40B4-BE49-F238E27FC236}">
                <a16:creationId xmlns:a16="http://schemas.microsoft.com/office/drawing/2014/main" id="{D2AEAD85-F067-445A-9EAC-3E793B06D9A4}"/>
              </a:ext>
            </a:extLst>
          </p:cNvPr>
          <p:cNvSpPr txBox="1"/>
          <p:nvPr/>
        </p:nvSpPr>
        <p:spPr>
          <a:xfrm>
            <a:off x="9920306" y="4886623"/>
            <a:ext cx="2133108" cy="276999"/>
          </a:xfrm>
          <a:prstGeom prst="rect">
            <a:avLst/>
          </a:prstGeom>
          <a:noFill/>
        </p:spPr>
        <p:txBody>
          <a:bodyPr wrap="square" rtlCol="0">
            <a:spAutoFit/>
          </a:bodyPr>
          <a:lstStyle/>
          <a:p>
            <a:r>
              <a:rPr lang="en-CA" sz="1200" dirty="0"/>
              <a:t>Current Biology, 2014</a:t>
            </a:r>
          </a:p>
        </p:txBody>
      </p:sp>
    </p:spTree>
    <p:extLst>
      <p:ext uri="{BB962C8B-B14F-4D97-AF65-F5344CB8AC3E}">
        <p14:creationId xmlns:p14="http://schemas.microsoft.com/office/powerpoint/2010/main" val="1469951329"/>
      </p:ext>
    </p:extLst>
  </p:cSld>
  <p:clrMapOvr>
    <a:masterClrMapping/>
  </p:clrMapOvr>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026" name="Picture 2" descr="A screenshot of a cell phone&#10;&#10;Description automatically generated">
            <a:extLst>
              <a:ext uri="{FF2B5EF4-FFF2-40B4-BE49-F238E27FC236}">
                <a16:creationId xmlns:a16="http://schemas.microsoft.com/office/drawing/2014/main" id="{E8FE0817-14FB-43B0-B1E2-55E6F272B9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1%" b="1.097%"/>
          <a:stretch/>
        </p:blipFill>
        <p:spPr bwMode="auto">
          <a:xfrm>
            <a:off x="-1" y="1"/>
            <a:ext cx="12192002" cy="640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827088"/>
      </p:ext>
    </p:extLst>
  </p:cSld>
  <p:clrMapOvr>
    <a:masterClrMapping/>
  </p:clrMapOvr>
</p:sld>
</file>

<file path=ppt/slides/slide2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4B22D-E645-4738-8C3E-C6EA07E5B51F}"/>
              </a:ext>
            </a:extLst>
          </p:cNvPr>
          <p:cNvSpPr>
            <a:spLocks noGrp="1"/>
          </p:cNvSpPr>
          <p:nvPr>
            <p:ph type="title"/>
          </p:nvPr>
        </p:nvSpPr>
        <p:spPr>
          <a:xfrm>
            <a:off x="223470" y="268554"/>
            <a:ext cx="6141098" cy="1168362"/>
          </a:xfrm>
        </p:spPr>
        <p:txBody>
          <a:bodyPr anchor="b">
            <a:normAutofit/>
          </a:bodyPr>
          <a:lstStyle/>
          <a:p>
            <a:pPr>
              <a:lnSpc>
                <a:spcPct val="90%"/>
              </a:lnSpc>
            </a:pPr>
            <a:r>
              <a:rPr lang="en-CA" sz="4000" dirty="0"/>
              <a:t>Empathy versus compassion</a:t>
            </a:r>
          </a:p>
        </p:txBody>
      </p:sp>
      <p:sp>
        <p:nvSpPr>
          <p:cNvPr id="5" name="Content Placeholder 4">
            <a:extLst>
              <a:ext uri="{FF2B5EF4-FFF2-40B4-BE49-F238E27FC236}">
                <a16:creationId xmlns:a16="http://schemas.microsoft.com/office/drawing/2014/main" id="{C53DC6C2-4457-411F-AB3F-FFFC2AB1C26E}"/>
              </a:ext>
            </a:extLst>
          </p:cNvPr>
          <p:cNvSpPr>
            <a:spLocks noGrp="1"/>
          </p:cNvSpPr>
          <p:nvPr>
            <p:ph idx="1"/>
          </p:nvPr>
        </p:nvSpPr>
        <p:spPr>
          <a:xfrm>
            <a:off x="115543" y="1560536"/>
            <a:ext cx="5872531" cy="4634992"/>
          </a:xfrm>
        </p:spPr>
        <p:txBody>
          <a:bodyPr anchor="b">
            <a:normAutofit fontScale="25%" lnSpcReduction="20%"/>
          </a:bodyPr>
          <a:lstStyle/>
          <a:p>
            <a:pPr marL="0" indent="0">
              <a:lnSpc>
                <a:spcPct val="110%"/>
              </a:lnSpc>
              <a:buNone/>
            </a:pPr>
            <a:r>
              <a:rPr lang="en-US" sz="600" dirty="0">
                <a:latin typeface="Proxima Nova Regular"/>
              </a:rPr>
              <a:t>“</a:t>
            </a:r>
          </a:p>
          <a:p>
            <a:pPr marL="0" indent="0">
              <a:lnSpc>
                <a:spcPct val="110%"/>
              </a:lnSpc>
              <a:buNone/>
            </a:pPr>
            <a:endParaRPr lang="en-US" sz="600" dirty="0">
              <a:latin typeface="Proxima Nova Regular"/>
            </a:endParaRPr>
          </a:p>
          <a:p>
            <a:pPr marL="0" indent="0">
              <a:lnSpc>
                <a:spcPct val="110%"/>
              </a:lnSpc>
              <a:buNone/>
            </a:pPr>
            <a:endParaRPr lang="en-US" sz="600" dirty="0">
              <a:latin typeface="Proxima Nova Regular"/>
            </a:endParaRPr>
          </a:p>
          <a:p>
            <a:pPr marL="0" indent="0">
              <a:lnSpc>
                <a:spcPct val="110%"/>
              </a:lnSpc>
              <a:buNone/>
            </a:pPr>
            <a:endParaRPr lang="en-US" sz="600" dirty="0">
              <a:latin typeface="Proxima Nova Regular"/>
            </a:endParaRPr>
          </a:p>
          <a:p>
            <a:pPr marL="0" indent="0">
              <a:lnSpc>
                <a:spcPct val="110%"/>
              </a:lnSpc>
              <a:buNone/>
            </a:pPr>
            <a:r>
              <a:rPr lang="en-US" sz="5600" dirty="0">
                <a:latin typeface="Proxima Nova Regular"/>
              </a:rPr>
              <a:t>… t</a:t>
            </a:r>
            <a:r>
              <a:rPr lang="en-US" sz="5600" b="0" i="0" dirty="0">
                <a:effectLst/>
                <a:latin typeface="Proxima Nova Regular"/>
              </a:rPr>
              <a:t>oo much empathy can be debilitating. When we </a:t>
            </a:r>
            <a:r>
              <a:rPr lang="en-US" sz="5600" dirty="0">
                <a:latin typeface="Proxima Nova Regular"/>
              </a:rPr>
              <a:t>are</a:t>
            </a:r>
            <a:r>
              <a:rPr lang="en-US" sz="5600" b="0" i="0" dirty="0">
                <a:effectLst/>
                <a:latin typeface="Proxima Nova Regular"/>
              </a:rPr>
              <a:t> too distressed about the suffering of others, we don’t have the cognitive and emotional resources to help them. Having compassion, a cognitive understanding of how they’re feeling, is better for our well-being and that of those in need.” </a:t>
            </a:r>
            <a:endParaRPr lang="en-US" sz="5600" dirty="0">
              <a:latin typeface="Proxima Nova Regular"/>
            </a:endParaRPr>
          </a:p>
          <a:p>
            <a:pPr marL="0" indent="0">
              <a:lnSpc>
                <a:spcPct val="110%"/>
              </a:lnSpc>
              <a:buNone/>
            </a:pPr>
            <a:r>
              <a:rPr lang="en-US" sz="5600" b="0" i="0" dirty="0">
                <a:effectLst/>
                <a:latin typeface="Proxima Nova Regular"/>
              </a:rPr>
              <a:t>“Buddhism teaches the practice of compassion, called </a:t>
            </a:r>
            <a:r>
              <a:rPr lang="en-US" sz="5600" b="0" i="1" dirty="0">
                <a:effectLst/>
                <a:latin typeface="Proxima Nova Regular"/>
              </a:rPr>
              <a:t>karuna</a:t>
            </a:r>
            <a:r>
              <a:rPr lang="en-US" sz="5600" b="0" i="0" dirty="0">
                <a:effectLst/>
                <a:latin typeface="Proxima Nova Regular"/>
              </a:rPr>
              <a:t>. This is the idea of sharing in suffering, “feeling for and not feeling with the other.”</a:t>
            </a:r>
          </a:p>
          <a:p>
            <a:pPr marL="0" indent="0">
              <a:lnSpc>
                <a:spcPct val="110%"/>
              </a:lnSpc>
              <a:buNone/>
            </a:pPr>
            <a:r>
              <a:rPr lang="en-US" sz="5600" dirty="0">
                <a:latin typeface="Proxima Nova Regular"/>
              </a:rPr>
              <a:t>S</a:t>
            </a:r>
            <a:r>
              <a:rPr lang="en-US" sz="5600" b="0" i="0" dirty="0">
                <a:effectLst/>
                <a:latin typeface="Proxima Nova Regular"/>
              </a:rPr>
              <a:t>tudies comparing empathy and compassion:</a:t>
            </a:r>
          </a:p>
          <a:p>
            <a:pPr>
              <a:lnSpc>
                <a:spcPct val="110%"/>
              </a:lnSpc>
            </a:pPr>
            <a:r>
              <a:rPr lang="en-US" sz="5600" dirty="0">
                <a:highlight>
                  <a:srgbClr val="00FF00"/>
                </a:highlight>
                <a:latin typeface="Proxima Nova Regular"/>
              </a:rPr>
              <a:t>E</a:t>
            </a:r>
            <a:r>
              <a:rPr lang="en-US" sz="5600" b="0" i="0" dirty="0">
                <a:effectLst/>
                <a:highlight>
                  <a:srgbClr val="00FF00"/>
                </a:highlight>
                <a:latin typeface="Proxima Nova Regular"/>
              </a:rPr>
              <a:t>mpathy training activated </a:t>
            </a:r>
            <a:r>
              <a:rPr lang="en-US" sz="5600" b="0" i="0" dirty="0">
                <a:effectLst/>
                <a:latin typeface="Proxima Nova Regular"/>
              </a:rPr>
              <a:t>the insula (linked to </a:t>
            </a:r>
            <a:r>
              <a:rPr lang="en-US" sz="5600" b="0" i="0" dirty="0">
                <a:effectLst/>
                <a:highlight>
                  <a:srgbClr val="00FF00"/>
                </a:highlight>
                <a:latin typeface="Proxima Nova Regular"/>
              </a:rPr>
              <a:t>emotion and self-awareness</a:t>
            </a:r>
            <a:r>
              <a:rPr lang="en-US" sz="5600" b="0" i="0" dirty="0">
                <a:effectLst/>
                <a:latin typeface="Proxima Nova Regular"/>
              </a:rPr>
              <a:t>) and the anterior cingulate cortex (linked to emotion and consciousness), as well as </a:t>
            </a:r>
            <a:r>
              <a:rPr lang="en-US" sz="5600" b="0" i="0" dirty="0">
                <a:effectLst/>
                <a:highlight>
                  <a:srgbClr val="00FF00"/>
                </a:highlight>
                <a:latin typeface="Proxima Nova Regular"/>
              </a:rPr>
              <a:t>pain </a:t>
            </a:r>
            <a:r>
              <a:rPr lang="en-US" sz="5600" b="0" i="0" dirty="0">
                <a:effectLst/>
                <a:latin typeface="Proxima Nova Regular"/>
              </a:rPr>
              <a:t>registering. The </a:t>
            </a:r>
            <a:r>
              <a:rPr lang="en-US" sz="5600" b="0" i="0" dirty="0">
                <a:effectLst/>
                <a:highlight>
                  <a:srgbClr val="00FFFF"/>
                </a:highlight>
                <a:latin typeface="Proxima Nova Regular"/>
              </a:rPr>
              <a:t>compassion group</a:t>
            </a:r>
            <a:r>
              <a:rPr lang="en-US" sz="5600" b="0" i="0" dirty="0">
                <a:effectLst/>
                <a:latin typeface="Proxima Nova Regular"/>
              </a:rPr>
              <a:t> stimulated activity in the medial orbitofrontal cortex (connected to learning and </a:t>
            </a:r>
            <a:r>
              <a:rPr lang="en-US" sz="5600" b="0" i="0" dirty="0">
                <a:effectLst/>
                <a:highlight>
                  <a:srgbClr val="00FFFF"/>
                </a:highlight>
                <a:latin typeface="Proxima Nova Regular"/>
              </a:rPr>
              <a:t>reward in </a:t>
            </a:r>
            <a:r>
              <a:rPr lang="en-US" sz="5600" b="0" i="0" u="none" strike="noStrike" dirty="0">
                <a:effectLst/>
                <a:highlight>
                  <a:srgbClr val="00FFFF"/>
                </a:highlight>
                <a:latin typeface="inherit"/>
                <a:hlinkClick r:id="rId2" tooltip="Psychology Today looks at decision-making">
                  <a:extLst>
                    <a:ext uri="{A12FA001-AC4F-418D-AE19-62706E023703}">
                      <ahyp:hlinkClr xmlns:ahyp="http://schemas.microsoft.com/office/drawing/2018/hyperlinkcolor" val="tx"/>
                    </a:ext>
                  </a:extLst>
                </a:hlinkClick>
              </a:rPr>
              <a:t>decision-making</a:t>
            </a:r>
            <a:r>
              <a:rPr lang="en-US" sz="5600" b="0" i="0" dirty="0">
                <a:effectLst/>
                <a:latin typeface="Proxima Nova Regular"/>
              </a:rPr>
              <a:t>) and the ventral striatum (also connected to the </a:t>
            </a:r>
            <a:r>
              <a:rPr lang="en-US" sz="5600" b="0" i="0" dirty="0">
                <a:effectLst/>
                <a:highlight>
                  <a:srgbClr val="00FFFF"/>
                </a:highlight>
                <a:latin typeface="Proxima Nova Regular"/>
              </a:rPr>
              <a:t>reward system</a:t>
            </a:r>
            <a:r>
              <a:rPr lang="en-US" sz="5600" b="0" i="0" dirty="0">
                <a:effectLst/>
                <a:latin typeface="Proxima Nova Regular"/>
              </a:rPr>
              <a:t>).</a:t>
            </a:r>
          </a:p>
          <a:p>
            <a:pPr>
              <a:lnSpc>
                <a:spcPct val="110%"/>
              </a:lnSpc>
            </a:pPr>
            <a:r>
              <a:rPr lang="en-US" sz="5600" dirty="0">
                <a:latin typeface="Proxima Nova Regular"/>
              </a:rPr>
              <a:t>T</a:t>
            </a:r>
            <a:r>
              <a:rPr lang="en-US" sz="5600" b="0" i="0" dirty="0">
                <a:effectLst/>
                <a:latin typeface="Proxima Nova Regular"/>
              </a:rPr>
              <a:t>he </a:t>
            </a:r>
            <a:r>
              <a:rPr lang="en-US" sz="5600" b="0" i="0" dirty="0">
                <a:effectLst/>
                <a:highlight>
                  <a:srgbClr val="FFFF00"/>
                </a:highlight>
                <a:latin typeface="Proxima Nova Regular"/>
              </a:rPr>
              <a:t>two types of training led to very different emotions and attitudes toward action. </a:t>
            </a:r>
            <a:r>
              <a:rPr lang="en-US" sz="5600" b="0" i="0" dirty="0">
                <a:effectLst/>
                <a:latin typeface="Proxima Nova Regular"/>
              </a:rPr>
              <a:t>The </a:t>
            </a:r>
            <a:r>
              <a:rPr lang="en-US" sz="5600" b="0" i="0" dirty="0">
                <a:effectLst/>
                <a:highlight>
                  <a:srgbClr val="00FF00"/>
                </a:highlight>
                <a:latin typeface="Proxima Nova Regular"/>
              </a:rPr>
              <a:t>empathy-trained group actually found empathy uncomfortable and troublesome.</a:t>
            </a:r>
            <a:r>
              <a:rPr lang="en-US" sz="5600" b="0" i="0" dirty="0">
                <a:effectLst/>
                <a:latin typeface="Proxima Nova Regular"/>
              </a:rPr>
              <a:t> The </a:t>
            </a:r>
            <a:r>
              <a:rPr lang="en-US" sz="5600" b="0" i="0" dirty="0">
                <a:effectLst/>
                <a:highlight>
                  <a:srgbClr val="00FFFF"/>
                </a:highlight>
                <a:latin typeface="Proxima Nova Regular"/>
              </a:rPr>
              <a:t>compassion group created positivity</a:t>
            </a:r>
            <a:r>
              <a:rPr lang="en-US" sz="5600" dirty="0">
                <a:highlight>
                  <a:srgbClr val="00FFFF"/>
                </a:highlight>
                <a:latin typeface="Proxima Nova Regular"/>
              </a:rPr>
              <a:t>,</a:t>
            </a:r>
            <a:r>
              <a:rPr lang="en-US" sz="5600" b="0" i="0" dirty="0">
                <a:effectLst/>
                <a:highlight>
                  <a:srgbClr val="00FFFF"/>
                </a:highlight>
                <a:latin typeface="Proxima Nova Regular"/>
              </a:rPr>
              <a:t> feeling kinder and more eager to help </a:t>
            </a:r>
            <a:r>
              <a:rPr lang="en-US" sz="5600" b="0" i="0" dirty="0">
                <a:effectLst/>
                <a:latin typeface="Proxima Nova Regular"/>
              </a:rPr>
              <a:t>others than those in the empathy group. </a:t>
            </a:r>
            <a:endParaRPr lang="en-US" sz="600" dirty="0">
              <a:latin typeface="Proxima Nova Regular"/>
            </a:endParaRPr>
          </a:p>
          <a:p>
            <a:pPr marL="0" indent="0" algn="r">
              <a:lnSpc>
                <a:spcPct val="110%"/>
              </a:lnSpc>
              <a:buNone/>
            </a:pPr>
            <a:endParaRPr lang="en-US" sz="600" b="0" i="0" dirty="0">
              <a:effectLst/>
              <a:latin typeface="Proxima Nova Regular"/>
            </a:endParaRPr>
          </a:p>
          <a:p>
            <a:pPr marL="0" indent="0" algn="r">
              <a:lnSpc>
                <a:spcPct val="110%"/>
              </a:lnSpc>
              <a:buNone/>
            </a:pPr>
            <a:r>
              <a:rPr lang="en-US" sz="600" b="0" i="0" dirty="0">
                <a:effectLst/>
                <a:latin typeface="Proxima Nova Regular"/>
              </a:rPr>
              <a:t>.</a:t>
            </a:r>
          </a:p>
          <a:p>
            <a:pPr marL="0" indent="0" algn="r">
              <a:lnSpc>
                <a:spcPct val="110%"/>
              </a:lnSpc>
              <a:buNone/>
            </a:pPr>
            <a:endParaRPr lang="en-CA" sz="600" dirty="0"/>
          </a:p>
        </p:txBody>
      </p:sp>
      <p:pic>
        <p:nvPicPr>
          <p:cNvPr id="4098" name="Picture 2" descr="Empathy, Leadership and the Coronavirus | Lead Read Today">
            <a:extLst>
              <a:ext uri="{FF2B5EF4-FFF2-40B4-BE49-F238E27FC236}">
                <a16:creationId xmlns:a16="http://schemas.microsoft.com/office/drawing/2014/main" id="{9F54657A-675B-4ADF-8F8D-1145801B8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98%" r="17.874%" b="-0.001%"/>
          <a:stretch/>
        </p:blipFill>
        <p:spPr bwMode="auto">
          <a:xfrm>
            <a:off x="6203927" y="1149997"/>
            <a:ext cx="5558865" cy="48398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7033F3-2BDC-4677-B2BA-8C398F859099}"/>
              </a:ext>
            </a:extLst>
          </p:cNvPr>
          <p:cNvSpPr txBox="1"/>
          <p:nvPr/>
        </p:nvSpPr>
        <p:spPr>
          <a:xfrm>
            <a:off x="9682595" y="6064920"/>
            <a:ext cx="2133108" cy="276999"/>
          </a:xfrm>
          <a:prstGeom prst="rect">
            <a:avLst/>
          </a:prstGeom>
          <a:noFill/>
        </p:spPr>
        <p:txBody>
          <a:bodyPr wrap="square" rtlCol="0">
            <a:spAutoFit/>
          </a:bodyPr>
          <a:lstStyle/>
          <a:p>
            <a:r>
              <a:rPr lang="en-CA" sz="1200" dirty="0"/>
              <a:t>Current Biology, 2014</a:t>
            </a:r>
          </a:p>
        </p:txBody>
      </p:sp>
    </p:spTree>
    <p:extLst>
      <p:ext uri="{BB962C8B-B14F-4D97-AF65-F5344CB8AC3E}">
        <p14:creationId xmlns:p14="http://schemas.microsoft.com/office/powerpoint/2010/main" val="3688117675"/>
      </p:ext>
    </p:extLst>
  </p:cSld>
  <p:clrMapOvr>
    <a:masterClrMapping/>
  </p:clrMapOvr>
</p:sld>
</file>

<file path=ppt/slides/slide2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8FF64-7887-4DB7-89E8-444CB4BBBD31}"/>
              </a:ext>
            </a:extLst>
          </p:cNvPr>
          <p:cNvSpPr>
            <a:spLocks noGrp="1"/>
          </p:cNvSpPr>
          <p:nvPr>
            <p:ph type="title"/>
          </p:nvPr>
        </p:nvSpPr>
        <p:spPr>
          <a:xfrm>
            <a:off x="4809147" y="909309"/>
            <a:ext cx="7171359" cy="1180748"/>
          </a:xfrm>
        </p:spPr>
        <p:txBody>
          <a:bodyPr anchor="t">
            <a:normAutofit/>
          </a:bodyPr>
          <a:lstStyle/>
          <a:p>
            <a:r>
              <a:rPr lang="en-CA" dirty="0"/>
              <a:t>Avoiding empathic distress</a:t>
            </a:r>
          </a:p>
        </p:txBody>
      </p:sp>
      <p:pic>
        <p:nvPicPr>
          <p:cNvPr id="5122" name="Picture 2" descr="Four Reasons Why Compassion Is Better For Humanity Than Empathy">
            <a:extLst>
              <a:ext uri="{FF2B5EF4-FFF2-40B4-BE49-F238E27FC236}">
                <a16:creationId xmlns:a16="http://schemas.microsoft.com/office/drawing/2014/main" id="{5FC7571E-97AC-43AD-9D26-74C564F305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83%" r="21.29%" b="0.001%"/>
          <a:stretch/>
        </p:blipFill>
        <p:spPr bwMode="auto">
          <a:xfrm>
            <a:off x="466491" y="1329894"/>
            <a:ext cx="3876165" cy="43381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DFFFE5-5383-443E-BD0B-55D95F01DADE}"/>
              </a:ext>
            </a:extLst>
          </p:cNvPr>
          <p:cNvSpPr>
            <a:spLocks noGrp="1"/>
          </p:cNvSpPr>
          <p:nvPr>
            <p:ph idx="1"/>
          </p:nvPr>
        </p:nvSpPr>
        <p:spPr>
          <a:xfrm>
            <a:off x="4734502" y="2090057"/>
            <a:ext cx="6990967" cy="4021494"/>
          </a:xfrm>
        </p:spPr>
        <p:txBody>
          <a:bodyPr anchor="t">
            <a:normAutofit lnSpcReduction="10%"/>
          </a:bodyPr>
          <a:lstStyle/>
          <a:p>
            <a:pPr marL="0" indent="0">
              <a:buNone/>
            </a:pPr>
            <a:r>
              <a:rPr lang="en-CA" sz="1600" b="1" dirty="0">
                <a:solidFill>
                  <a:srgbClr val="0070C0"/>
                </a:solidFill>
              </a:rPr>
              <a:t>Breathe</a:t>
            </a:r>
          </a:p>
          <a:p>
            <a:pPr marL="0" indent="0">
              <a:buNone/>
            </a:pPr>
            <a:r>
              <a:rPr lang="en-US" sz="1400" dirty="0">
                <a:solidFill>
                  <a:srgbClr val="2C2D30"/>
                </a:solidFill>
                <a:latin typeface="Proxima Nova Regular"/>
              </a:rPr>
              <a:t>S</a:t>
            </a:r>
            <a:r>
              <a:rPr lang="en-US" sz="1400" b="0" i="0" dirty="0">
                <a:solidFill>
                  <a:srgbClr val="2C2D30"/>
                </a:solidFill>
                <a:effectLst/>
                <a:latin typeface="Proxima Nova Regular"/>
              </a:rPr>
              <a:t>eeing something distressing activates the fight-flight response. Breathing becomes fast and shallow, which increases </a:t>
            </a:r>
            <a:r>
              <a:rPr lang="en-US" sz="1400" b="0" i="0" u="none" strike="noStrike" dirty="0">
                <a:solidFill>
                  <a:srgbClr val="2C2D30"/>
                </a:solidFill>
                <a:effectLst/>
                <a:latin typeface="Proxima Nova Regular"/>
                <a:hlinkClick r:id="rId3" tooltip="Psychology Today looks at anxiety"/>
              </a:rPr>
              <a:t>anxiety</a:t>
            </a:r>
            <a:r>
              <a:rPr lang="en-US" sz="1400" b="0" i="0" dirty="0">
                <a:solidFill>
                  <a:srgbClr val="2C2D30"/>
                </a:solidFill>
                <a:effectLst/>
                <a:latin typeface="Proxima Nova Regular"/>
              </a:rPr>
              <a:t> and gives emotions momentum. </a:t>
            </a:r>
            <a:r>
              <a:rPr lang="en-US" sz="1400" dirty="0">
                <a:solidFill>
                  <a:srgbClr val="2C2D30"/>
                </a:solidFill>
                <a:latin typeface="Proxima Nova Regular"/>
              </a:rPr>
              <a:t>S</a:t>
            </a:r>
            <a:r>
              <a:rPr lang="en-US" sz="1400" b="0" i="0" dirty="0">
                <a:solidFill>
                  <a:srgbClr val="2C2D30"/>
                </a:solidFill>
                <a:effectLst/>
                <a:latin typeface="Proxima Nova Regular"/>
              </a:rPr>
              <a:t>low, steady deep breathing activates the relaxation response. </a:t>
            </a:r>
          </a:p>
          <a:p>
            <a:pPr marL="0" indent="0">
              <a:buNone/>
            </a:pPr>
            <a:r>
              <a:rPr lang="en-CA" sz="1600" b="1" dirty="0">
                <a:solidFill>
                  <a:srgbClr val="0070C0"/>
                </a:solidFill>
              </a:rPr>
              <a:t>Feel Your Body</a:t>
            </a:r>
          </a:p>
          <a:p>
            <a:pPr marL="0" indent="0">
              <a:buNone/>
            </a:pPr>
            <a:r>
              <a:rPr lang="en-US" sz="1400" b="0" i="0" dirty="0">
                <a:solidFill>
                  <a:srgbClr val="2C2D30"/>
                </a:solidFill>
                <a:effectLst/>
                <a:latin typeface="Proxima Nova Regular"/>
              </a:rPr>
              <a:t>When witnessing strong emotions in others, stay with yourself rather than getting caught up in their experience. Feel your feet on the ground and wiggle your toes. Bend your knees slightly if you are standing. Feel your butt in the chair supporting you. Be aware of body sensations and imagine yourself holding the sensations and emotions as they move through your body. Keep the option open to physically remove yourself situations that become too distressing.</a:t>
            </a:r>
            <a:endParaRPr lang="en-CA" sz="1600" dirty="0"/>
          </a:p>
          <a:p>
            <a:pPr marL="0" indent="0">
              <a:buNone/>
            </a:pPr>
            <a:r>
              <a:rPr lang="en-CA" sz="1600" b="1" dirty="0">
                <a:solidFill>
                  <a:srgbClr val="0070C0"/>
                </a:solidFill>
              </a:rPr>
              <a:t>Differentiate Between Self-Other </a:t>
            </a:r>
          </a:p>
          <a:p>
            <a:pPr marL="0" indent="0">
              <a:buNone/>
            </a:pPr>
            <a:r>
              <a:rPr lang="en-CA" sz="1600" dirty="0"/>
              <a:t>People in helping professions are vulnerable to this.</a:t>
            </a:r>
          </a:p>
          <a:p>
            <a:endParaRPr lang="en-CA" sz="1600" dirty="0"/>
          </a:p>
        </p:txBody>
      </p:sp>
      <p:sp>
        <p:nvSpPr>
          <p:cNvPr id="5125" name="Rectangle 72">
            <a:extLst>
              <a:ext uri="{FF2B5EF4-FFF2-40B4-BE49-F238E27FC236}">
                <a16:creationId xmlns:a16="http://schemas.microsoft.com/office/drawing/2014/main" id="{57279BCC-714F-432D-B1E1-DD2CF750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Rectangle 74">
            <a:extLst>
              <a:ext uri="{FF2B5EF4-FFF2-40B4-BE49-F238E27FC236}">
                <a16:creationId xmlns:a16="http://schemas.microsoft.com/office/drawing/2014/main" id="{0D678D00-BED9-4B8A-8AE6-A1050EE5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4%"/>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128C2B4-6FF0-4E11-8087-F16599221EF3}"/>
              </a:ext>
            </a:extLst>
          </p:cNvPr>
          <p:cNvSpPr txBox="1"/>
          <p:nvPr/>
        </p:nvSpPr>
        <p:spPr>
          <a:xfrm>
            <a:off x="9682595" y="6064920"/>
            <a:ext cx="2133108" cy="276999"/>
          </a:xfrm>
          <a:prstGeom prst="rect">
            <a:avLst/>
          </a:prstGeom>
          <a:noFill/>
        </p:spPr>
        <p:txBody>
          <a:bodyPr wrap="square" rtlCol="0">
            <a:spAutoFit/>
          </a:bodyPr>
          <a:lstStyle/>
          <a:p>
            <a:r>
              <a:rPr lang="en-CA" sz="1200" dirty="0"/>
              <a:t>Current Biology, 2014</a:t>
            </a:r>
          </a:p>
        </p:txBody>
      </p:sp>
      <p:sp>
        <p:nvSpPr>
          <p:cNvPr id="5" name="TextBox 4">
            <a:extLst>
              <a:ext uri="{FF2B5EF4-FFF2-40B4-BE49-F238E27FC236}">
                <a16:creationId xmlns:a16="http://schemas.microsoft.com/office/drawing/2014/main" id="{E5058068-2CDE-4BC0-9B9D-8BFEB17CE6EC}"/>
              </a:ext>
            </a:extLst>
          </p:cNvPr>
          <p:cNvSpPr txBox="1"/>
          <p:nvPr/>
        </p:nvSpPr>
        <p:spPr>
          <a:xfrm>
            <a:off x="9592361" y="4881392"/>
            <a:ext cx="2133108" cy="276999"/>
          </a:xfrm>
          <a:prstGeom prst="rect">
            <a:avLst/>
          </a:prstGeom>
          <a:noFill/>
        </p:spPr>
        <p:txBody>
          <a:bodyPr wrap="square" rtlCol="0">
            <a:spAutoFit/>
          </a:bodyPr>
          <a:lstStyle/>
          <a:p>
            <a:r>
              <a:rPr lang="en-CA" sz="1200" dirty="0"/>
              <a:t>Psychology Today, 2017</a:t>
            </a:r>
          </a:p>
        </p:txBody>
      </p:sp>
    </p:spTree>
    <p:extLst>
      <p:ext uri="{BB962C8B-B14F-4D97-AF65-F5344CB8AC3E}">
        <p14:creationId xmlns:p14="http://schemas.microsoft.com/office/powerpoint/2010/main" val="3429224785"/>
      </p:ext>
    </p:extLst>
  </p:cSld>
  <p:clrMapOvr>
    <a:masterClrMapping/>
  </p:clrMapOvr>
</p:sld>
</file>

<file path=ppt/slides/slide27.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7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
                <a:schemeClr val="accent2"/>
              </a:gs>
            </a:gsLst>
            <a:lin ang="2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
                <a:schemeClr val="accent5">
                  <a:alpha val="35%"/>
                </a:schemeClr>
              </a:gs>
              <a:gs pos="67%">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
                <a:schemeClr val="accent4">
                  <a:lumMod val="20%"/>
                  <a:lumOff val="80%"/>
                  <a:alpha val="0%"/>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8281CF3-AB80-43F2-8ED2-8E0CDD047F92}"/>
              </a:ext>
            </a:extLst>
          </p:cNvPr>
          <p:cNvSpPr>
            <a:spLocks noGrp="1"/>
          </p:cNvSpPr>
          <p:nvPr>
            <p:ph type="title"/>
          </p:nvPr>
        </p:nvSpPr>
        <p:spPr>
          <a:xfrm>
            <a:off x="387927" y="1028701"/>
            <a:ext cx="3248863" cy="3020785"/>
          </a:xfrm>
        </p:spPr>
        <p:txBody>
          <a:bodyPr>
            <a:normAutofit/>
          </a:bodyPr>
          <a:lstStyle/>
          <a:p>
            <a:pPr algn="r"/>
            <a:r>
              <a:rPr lang="en-CA" sz="2500">
                <a:solidFill>
                  <a:schemeClr val="bg1"/>
                </a:solidFill>
              </a:rPr>
              <a:t>Cultivating compassion</a:t>
            </a:r>
          </a:p>
        </p:txBody>
      </p:sp>
      <p:sp>
        <p:nvSpPr>
          <p:cNvPr id="3" name="Content Placeholder 2">
            <a:extLst>
              <a:ext uri="{FF2B5EF4-FFF2-40B4-BE49-F238E27FC236}">
                <a16:creationId xmlns:a16="http://schemas.microsoft.com/office/drawing/2014/main" id="{BBCA580A-518A-4BB1-8DF9-0E20900267F7}"/>
              </a:ext>
            </a:extLst>
          </p:cNvPr>
          <p:cNvSpPr>
            <a:spLocks noGrp="1"/>
          </p:cNvSpPr>
          <p:nvPr>
            <p:ph idx="1"/>
          </p:nvPr>
        </p:nvSpPr>
        <p:spPr>
          <a:xfrm>
            <a:off x="4777409" y="1028702"/>
            <a:ext cx="6273972" cy="4843462"/>
          </a:xfrm>
        </p:spPr>
        <p:txBody>
          <a:bodyPr>
            <a:normAutofit/>
          </a:bodyPr>
          <a:lstStyle/>
          <a:p>
            <a:pPr marL="0" indent="0">
              <a:lnSpc>
                <a:spcPct val="110%"/>
              </a:lnSpc>
              <a:buNone/>
            </a:pPr>
            <a:r>
              <a:rPr lang="en-CA" sz="1500" b="1" dirty="0"/>
              <a:t>Limit Exposure to Negativity</a:t>
            </a:r>
          </a:p>
          <a:p>
            <a:pPr>
              <a:lnSpc>
                <a:spcPct val="110%"/>
              </a:lnSpc>
            </a:pPr>
            <a:r>
              <a:rPr lang="en-US" sz="1500" b="0" i="0" dirty="0">
                <a:effectLst/>
                <a:latin typeface="Proxima Nova Regular"/>
              </a:rPr>
              <a:t>We have a perceptual </a:t>
            </a:r>
            <a:r>
              <a:rPr lang="en-US" sz="1500" b="0" i="0" u="none" strike="noStrike" dirty="0">
                <a:effectLst/>
                <a:latin typeface="Proxima Nova Regular"/>
                <a:hlinkClick r:id="rId2" tooltip="Psychology Today looks at bias"/>
              </a:rPr>
              <a:t>bias</a:t>
            </a:r>
            <a:r>
              <a:rPr lang="en-US" sz="1500" b="0" i="0" dirty="0">
                <a:effectLst/>
                <a:latin typeface="Proxima Nova Regular"/>
              </a:rPr>
              <a:t> to pay more </a:t>
            </a:r>
            <a:r>
              <a:rPr lang="en-US" sz="1500" b="0" i="0" u="none" strike="noStrike" dirty="0">
                <a:effectLst/>
                <a:latin typeface="Proxima Nova Regular"/>
                <a:hlinkClick r:id="rId3" tooltip="Psychology Today looks at attention"/>
              </a:rPr>
              <a:t>attention</a:t>
            </a:r>
            <a:r>
              <a:rPr lang="en-US" sz="1500" b="0" i="0" dirty="0">
                <a:effectLst/>
                <a:latin typeface="Proxima Nova Regular"/>
              </a:rPr>
              <a:t> to negative, potentially threatening information. It’s good to be aware of possible threats and problems. But without some </a:t>
            </a:r>
            <a:r>
              <a:rPr lang="en-US" sz="1500" b="0" i="0" dirty="0">
                <a:effectLst/>
                <a:highlight>
                  <a:srgbClr val="00FF00"/>
                </a:highlight>
                <a:latin typeface="Proxima Nova Regular"/>
              </a:rPr>
              <a:t>perspective-taking</a:t>
            </a:r>
            <a:r>
              <a:rPr lang="en-US" sz="1500" b="0" i="0" dirty="0">
                <a:effectLst/>
                <a:latin typeface="Proxima Nova Regular"/>
              </a:rPr>
              <a:t>, it can lead us to believe that the negative outweighs the positive. Be </a:t>
            </a:r>
            <a:r>
              <a:rPr lang="en-US" sz="1500" b="0" i="0" dirty="0">
                <a:effectLst/>
                <a:highlight>
                  <a:srgbClr val="00FF00"/>
                </a:highlight>
                <a:latin typeface="Proxima Nova Regular"/>
              </a:rPr>
              <a:t>discerning</a:t>
            </a:r>
            <a:r>
              <a:rPr lang="en-US" sz="1500" b="0" i="0" dirty="0">
                <a:effectLst/>
                <a:latin typeface="Proxima Nova Regular"/>
              </a:rPr>
              <a:t> about the amount of time and attention you give to distressing information on a regular basis.</a:t>
            </a:r>
            <a:endParaRPr lang="en-CA" sz="1500" dirty="0"/>
          </a:p>
          <a:p>
            <a:pPr marL="0" indent="0">
              <a:lnSpc>
                <a:spcPct val="110%"/>
              </a:lnSpc>
              <a:buNone/>
            </a:pPr>
            <a:r>
              <a:rPr lang="en-CA" sz="1500" b="1" dirty="0"/>
              <a:t>Practice Loving-Kindness</a:t>
            </a:r>
          </a:p>
          <a:p>
            <a:pPr>
              <a:lnSpc>
                <a:spcPct val="110%"/>
              </a:lnSpc>
            </a:pPr>
            <a:r>
              <a:rPr lang="en-US" sz="1500" dirty="0">
                <a:latin typeface="NexusSerif"/>
              </a:rPr>
              <a:t>V</a:t>
            </a:r>
            <a:r>
              <a:rPr lang="en-US" sz="1500" b="0" i="0" dirty="0">
                <a:effectLst/>
                <a:latin typeface="NexusSerif"/>
              </a:rPr>
              <a:t>isualize a person one feels very close to, then gradually extend the feeling of kindness towards others, including strangers and, at a later stage, also people one has difficulties with. </a:t>
            </a:r>
          </a:p>
          <a:p>
            <a:pPr>
              <a:lnSpc>
                <a:spcPct val="110%"/>
              </a:lnSpc>
            </a:pPr>
            <a:r>
              <a:rPr lang="en-US" sz="1500" dirty="0">
                <a:latin typeface="NexusSerif"/>
              </a:rPr>
              <a:t>Research: p</a:t>
            </a:r>
            <a:r>
              <a:rPr lang="en-US" sz="1500" b="0" i="0" dirty="0">
                <a:effectLst/>
                <a:latin typeface="NexusSerif"/>
              </a:rPr>
              <a:t>articipants who undergo loving kindness and </a:t>
            </a:r>
            <a:r>
              <a:rPr lang="en-US" sz="1500" b="0" i="0" dirty="0">
                <a:effectLst/>
                <a:highlight>
                  <a:srgbClr val="00FF00"/>
                </a:highlight>
                <a:latin typeface="NexusSerif"/>
              </a:rPr>
              <a:t>compassion training increased their helping rates </a:t>
            </a:r>
            <a:r>
              <a:rPr lang="en-US" sz="1500" b="0" i="0" dirty="0">
                <a:effectLst/>
                <a:latin typeface="NexusSerif"/>
              </a:rPr>
              <a:t>towards strangers. </a:t>
            </a:r>
            <a:r>
              <a:rPr lang="en-US" sz="1500" dirty="0">
                <a:latin typeface="NexusSerif"/>
              </a:rPr>
              <a:t>T</a:t>
            </a:r>
            <a:r>
              <a:rPr lang="en-US" sz="1500" b="0" i="0" dirty="0">
                <a:effectLst/>
                <a:latin typeface="NexusSerif"/>
              </a:rPr>
              <a:t>he amount of time participants practiced compassion predicted how much pure altruistic helping as opposed to reciprocity-based helping occurred. </a:t>
            </a:r>
            <a:r>
              <a:rPr lang="en-US" sz="1500" b="0" i="0" dirty="0">
                <a:effectLst/>
                <a:highlight>
                  <a:srgbClr val="00FF00"/>
                </a:highlight>
                <a:latin typeface="NexusSerif"/>
              </a:rPr>
              <a:t>Perceived group membership or fairness of another person matters</a:t>
            </a:r>
            <a:r>
              <a:rPr lang="en-US" sz="1500" b="0" i="0" dirty="0">
                <a:effectLst/>
                <a:latin typeface="NexusSerif"/>
              </a:rPr>
              <a:t> for how much empathy one will actually experience for the other.</a:t>
            </a:r>
            <a:endParaRPr lang="en-CA" sz="1500" dirty="0"/>
          </a:p>
          <a:p>
            <a:pPr>
              <a:lnSpc>
                <a:spcPct val="110%"/>
              </a:lnSpc>
            </a:pPr>
            <a:endParaRPr lang="en-CA" sz="1500" dirty="0"/>
          </a:p>
        </p:txBody>
      </p:sp>
      <p:sp>
        <p:nvSpPr>
          <p:cNvPr id="5" name="TextBox 4">
            <a:extLst>
              <a:ext uri="{FF2B5EF4-FFF2-40B4-BE49-F238E27FC236}">
                <a16:creationId xmlns:a16="http://schemas.microsoft.com/office/drawing/2014/main" id="{37530CCB-37D9-457C-B1AE-FBB643FFFC23}"/>
              </a:ext>
            </a:extLst>
          </p:cNvPr>
          <p:cNvSpPr txBox="1"/>
          <p:nvPr/>
        </p:nvSpPr>
        <p:spPr>
          <a:xfrm>
            <a:off x="9682595" y="6064920"/>
            <a:ext cx="2133108" cy="276999"/>
          </a:xfrm>
          <a:prstGeom prst="rect">
            <a:avLst/>
          </a:prstGeom>
          <a:noFill/>
        </p:spPr>
        <p:txBody>
          <a:bodyPr wrap="square" rtlCol="0">
            <a:spAutoFit/>
          </a:bodyPr>
          <a:lstStyle/>
          <a:p>
            <a:pPr>
              <a:spcAft>
                <a:spcPts val="600"/>
              </a:spcAft>
            </a:pPr>
            <a:r>
              <a:rPr lang="en-CA" sz="1200" dirty="0"/>
              <a:t>Current Biology, 2014</a:t>
            </a:r>
            <a:endParaRPr lang="en-CA" sz="1200"/>
          </a:p>
        </p:txBody>
      </p:sp>
      <p:sp>
        <p:nvSpPr>
          <p:cNvPr id="7" name="TextBox 6">
            <a:extLst>
              <a:ext uri="{FF2B5EF4-FFF2-40B4-BE49-F238E27FC236}">
                <a16:creationId xmlns:a16="http://schemas.microsoft.com/office/drawing/2014/main" id="{C15CEA04-C385-4A3D-8D45-37E07DA7D756}"/>
              </a:ext>
            </a:extLst>
          </p:cNvPr>
          <p:cNvSpPr txBox="1"/>
          <p:nvPr/>
        </p:nvSpPr>
        <p:spPr>
          <a:xfrm>
            <a:off x="9580995" y="3511442"/>
            <a:ext cx="2133108" cy="276999"/>
          </a:xfrm>
          <a:prstGeom prst="rect">
            <a:avLst/>
          </a:prstGeom>
          <a:noFill/>
        </p:spPr>
        <p:txBody>
          <a:bodyPr wrap="square" rtlCol="0">
            <a:spAutoFit/>
          </a:bodyPr>
          <a:lstStyle/>
          <a:p>
            <a:pPr>
              <a:spcAft>
                <a:spcPts val="600"/>
              </a:spcAft>
            </a:pPr>
            <a:r>
              <a:rPr lang="en-CA" sz="1200" dirty="0"/>
              <a:t>Psychology Today, 2017</a:t>
            </a:r>
            <a:endParaRPr lang="en-CA" sz="1200"/>
          </a:p>
        </p:txBody>
      </p:sp>
    </p:spTree>
    <p:extLst>
      <p:ext uri="{BB962C8B-B14F-4D97-AF65-F5344CB8AC3E}">
        <p14:creationId xmlns:p14="http://schemas.microsoft.com/office/powerpoint/2010/main" val="1964295266"/>
      </p:ext>
    </p:extLst>
  </p:cSld>
  <p:clrMapOvr>
    <a:masterClrMapping/>
  </p:clrMapOvr>
</p:sld>
</file>

<file path=ppt/slides/slide2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Bridging to </a:t>
            </a:r>
            <a:r>
              <a:rPr lang="en-US" sz="4000" spc="750" dirty="0" err="1">
                <a:solidFill>
                  <a:schemeClr val="bg1"/>
                </a:solidFill>
              </a:rPr>
              <a:t>aN</a:t>
            </a:r>
            <a:r>
              <a:rPr lang="en-US" sz="4000" spc="750" dirty="0">
                <a:solidFill>
                  <a:schemeClr val="bg1"/>
                </a:solidFill>
              </a:rPr>
              <a:t> organizational resilient place</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333603"/>
      </p:ext>
    </p:extLst>
  </p:cSld>
  <p:clrMapOvr>
    <a:masterClrMapping/>
  </p:clrMapOvr>
</p:sld>
</file>

<file path=ppt/slides/slide2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Organizational resilience is a competitive advantage">
            <a:extLst>
              <a:ext uri="{FF2B5EF4-FFF2-40B4-BE49-F238E27FC236}">
                <a16:creationId xmlns:a16="http://schemas.microsoft.com/office/drawing/2014/main" id="{8AD60E87-0335-4ACE-9F98-D4F96DF34F1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6.327%" r="2.077%"/>
          <a:stretch/>
        </p:blipFill>
        <p:spPr bwMode="auto">
          <a:xfrm>
            <a:off x="7743345" y="1301247"/>
            <a:ext cx="3748858" cy="363282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0563404-8DA1-408B-B56C-EF5733DAA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31CC731-E2EC-4834-B848-101CC2756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tx2">
                  <a:lumMod val="50%"/>
                  <a:lumOff val="50%"/>
                  <a:alpha val="3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8C6662A1-3435-497E-86EE-FE3BA086FA4B}"/>
              </a:ext>
            </a:extLst>
          </p:cNvPr>
          <p:cNvGraphicFramePr/>
          <p:nvPr>
            <p:extLst>
              <p:ext uri="{D42A27DB-BD31-4B8C-83A1-F6EECF244321}">
                <p14:modId xmlns:p14="http://schemas.microsoft.com/office/powerpoint/2010/main" val="3149040833"/>
              </p:ext>
            </p:extLst>
          </p:nvPr>
        </p:nvGraphicFramePr>
        <p:xfrm>
          <a:off x="-957948" y="130628"/>
          <a:ext cx="10360131" cy="6269744"/>
        </p:xfrm>
        <a:graphic>
          <a:graphicData uri="http://purl.oclc.org/ooxml/drawingml/diagram">
            <dgm:relIds xmlns:dgm="http://purl.oclc.org/ooxml/drawingml/diagram" xmlns:r="http://purl.oclc.org/ooxml/officeDocument/relationships" r:dm="rId3" r:lo="rId4" r:qs="rId5" r:cs="rId6"/>
          </a:graphicData>
        </a:graphic>
      </p:graphicFrame>
    </p:spTree>
    <p:extLst>
      <p:ext uri="{BB962C8B-B14F-4D97-AF65-F5344CB8AC3E}">
        <p14:creationId xmlns:p14="http://schemas.microsoft.com/office/powerpoint/2010/main" val="3264070849"/>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830DFE-B4B3-40B1-BE04-514FD39097F0}"/>
              </a:ext>
            </a:extLst>
          </p:cNvPr>
          <p:cNvSpPr>
            <a:spLocks noGrp="1"/>
          </p:cNvSpPr>
          <p:nvPr>
            <p:ph type="title"/>
          </p:nvPr>
        </p:nvSpPr>
        <p:spPr>
          <a:xfrm>
            <a:off x="165390" y="106916"/>
            <a:ext cx="8133950" cy="1073756"/>
          </a:xfrm>
        </p:spPr>
        <p:txBody>
          <a:bodyPr anchor="b">
            <a:normAutofit fontScale="90%"/>
          </a:bodyPr>
          <a:lstStyle/>
          <a:p>
            <a:pPr>
              <a:lnSpc>
                <a:spcPct val="90%"/>
              </a:lnSpc>
            </a:pPr>
            <a:r>
              <a:rPr lang="en-CA" dirty="0"/>
              <a:t>Goals of today’s session</a:t>
            </a:r>
            <a:br>
              <a:rPr lang="en-CA" dirty="0"/>
            </a:br>
            <a:endParaRPr lang="en-CA" dirty="0"/>
          </a:p>
        </p:txBody>
      </p:sp>
      <p:sp>
        <p:nvSpPr>
          <p:cNvPr id="5" name="Content Placeholder 4">
            <a:extLst>
              <a:ext uri="{FF2B5EF4-FFF2-40B4-BE49-F238E27FC236}">
                <a16:creationId xmlns:a16="http://schemas.microsoft.com/office/drawing/2014/main" id="{14AE2C7E-D398-4BEF-88CE-EFFA7BD6474D}"/>
              </a:ext>
            </a:extLst>
          </p:cNvPr>
          <p:cNvSpPr>
            <a:spLocks noGrp="1"/>
          </p:cNvSpPr>
          <p:nvPr>
            <p:ph idx="1"/>
          </p:nvPr>
        </p:nvSpPr>
        <p:spPr>
          <a:xfrm>
            <a:off x="165390" y="1181099"/>
            <a:ext cx="7784516" cy="5316682"/>
          </a:xfrm>
        </p:spPr>
        <p:txBody>
          <a:bodyPr>
            <a:normAutofit fontScale="92.5%"/>
          </a:bodyPr>
          <a:lstStyle/>
          <a:p>
            <a:pPr marL="514350" lvl="0" indent="-51435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Check-in: Self Care – </a:t>
            </a:r>
            <a:r>
              <a:rPr lang="en-CA" sz="2900" dirty="0">
                <a:latin typeface="Calibri" panose="020F0502020204030204" pitchFamily="34" charset="0"/>
                <a:ea typeface="Calibri" panose="020F0502020204030204" pitchFamily="34" charset="0"/>
                <a:cs typeface="Times New Roman" panose="02020603050405020304" pitchFamily="18" charset="0"/>
              </a:rPr>
              <a:t>Resilience Place, Resilience Hope (RH Factor), WOT, Dual Awareness</a:t>
            </a:r>
            <a:endParaRPr lang="en-CA"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Completing </a:t>
            </a:r>
            <a:r>
              <a:rPr lang="en-CA" sz="2900" dirty="0">
                <a:latin typeface="Calibri" panose="020F0502020204030204" pitchFamily="34" charset="0"/>
                <a:ea typeface="Calibri" panose="020F0502020204030204" pitchFamily="34" charset="0"/>
                <a:cs typeface="Times New Roman" panose="02020603050405020304" pitchFamily="18" charset="0"/>
              </a:rPr>
              <a:t>Resilience Building Exercises: </a:t>
            </a:r>
          </a:p>
          <a:p>
            <a:pPr marL="800100" lvl="1" indent="-342900">
              <a:lnSpc>
                <a:spcPct val="110%"/>
              </a:lnSpc>
              <a:buFont typeface="+mj-lt"/>
              <a:buAutoNum type="alphaLcParenR"/>
            </a:pPr>
            <a:r>
              <a:rPr lang="en-CA" sz="2900" i="1" dirty="0">
                <a:latin typeface="Calibri" panose="020F0502020204030204" pitchFamily="34" charset="0"/>
                <a:ea typeface="Calibri" panose="020F0502020204030204" pitchFamily="34" charset="0"/>
                <a:cs typeface="Times New Roman" panose="02020603050405020304" pitchFamily="18" charset="0"/>
              </a:rPr>
              <a:t>the Four Foci</a:t>
            </a:r>
            <a:endParaRPr lang="en-CA" sz="2500" i="1" dirty="0">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10%"/>
              </a:lnSpc>
              <a:buFont typeface="+mj-lt"/>
              <a:buAutoNum type="arabicPeriod"/>
            </a:pPr>
            <a:r>
              <a:rPr lang="en-CA" sz="2900" dirty="0">
                <a:latin typeface="Calibri" panose="020F0502020204030204" pitchFamily="34" charset="0"/>
                <a:ea typeface="Calibri" panose="020F0502020204030204" pitchFamily="34" charset="0"/>
                <a:cs typeface="Times New Roman" panose="02020603050405020304" pitchFamily="18" charset="0"/>
              </a:rPr>
              <a:t>Empathy Versus Compassion</a:t>
            </a:r>
          </a:p>
          <a:p>
            <a:pPr marL="514350" indent="-514350">
              <a:lnSpc>
                <a:spcPct val="110%"/>
              </a:lnSpc>
              <a:buFont typeface="+mj-lt"/>
              <a:buAutoNum type="arabicPeriod"/>
            </a:pPr>
            <a:r>
              <a:rPr lang="en-CA" sz="2900" dirty="0">
                <a:latin typeface="Calibri" panose="020F0502020204030204" pitchFamily="34" charset="0"/>
                <a:ea typeface="Calibri" panose="020F0502020204030204" pitchFamily="34" charset="0"/>
                <a:cs typeface="Times New Roman" panose="02020603050405020304" pitchFamily="18" charset="0"/>
              </a:rPr>
              <a:t>Creating a Resilience Workplace</a:t>
            </a:r>
          </a:p>
          <a:p>
            <a:pPr marL="971550" lvl="1" indent="-514350">
              <a:lnSpc>
                <a:spcPct val="107%"/>
              </a:lnSpc>
              <a:buFont typeface="+mj-lt"/>
              <a:buAutoNum type="alphaLcParenR"/>
            </a:pPr>
            <a:r>
              <a:rPr lang="en-CA" sz="2800" i="1" dirty="0">
                <a:effectLst/>
                <a:latin typeface="Times New Roman" panose="02020603050405020304" pitchFamily="18" charset="0"/>
                <a:ea typeface="Calibri" panose="020F0502020204030204" pitchFamily="34" charset="0"/>
                <a:cs typeface="Times New Roman" panose="02020603050405020304" pitchFamily="18" charset="0"/>
              </a:rPr>
              <a:t>You as the Model of a Growth Mindset and CRO</a:t>
            </a:r>
            <a:endParaRPr lang="en-CA" sz="2800" i="1"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
              </a:lnSpc>
              <a:buFont typeface="+mj-lt"/>
              <a:buAutoNum type="alphaLcParenR"/>
            </a:pPr>
            <a:r>
              <a:rPr lang="en-CA" sz="2800" i="1" dirty="0">
                <a:effectLst/>
                <a:latin typeface="Times New Roman" panose="02020603050405020304" pitchFamily="18" charset="0"/>
                <a:ea typeface="Calibri" panose="020F0502020204030204" pitchFamily="34" charset="0"/>
                <a:cs typeface="Times New Roman" panose="02020603050405020304" pitchFamily="18" charset="0"/>
              </a:rPr>
              <a:t>Internal Assessment and Readiness</a:t>
            </a:r>
            <a:endParaRPr lang="en-CA" sz="2800" i="1"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
              </a:lnSpc>
              <a:buFont typeface="+mj-lt"/>
              <a:buAutoNum type="alphaLcParenR"/>
            </a:pPr>
            <a:r>
              <a:rPr lang="en-CA" sz="2800" i="1" dirty="0">
                <a:effectLst/>
                <a:latin typeface="Times New Roman" panose="02020603050405020304" pitchFamily="18" charset="0"/>
                <a:ea typeface="Calibri" panose="020F0502020204030204" pitchFamily="34" charset="0"/>
                <a:cs typeface="Times New Roman" panose="02020603050405020304" pitchFamily="18" charset="0"/>
              </a:rPr>
              <a:t>Building Perspectives, People, Environments</a:t>
            </a:r>
            <a:endParaRPr lang="en-CA" sz="2800" i="1"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
              </a:lnSpc>
              <a:spcAft>
                <a:spcPts val="800"/>
              </a:spcAft>
              <a:buFont typeface="+mj-lt"/>
              <a:buAutoNum type="alphaLcParenR"/>
            </a:pPr>
            <a:r>
              <a:rPr lang="en-CA" sz="2800" i="1" dirty="0">
                <a:effectLst/>
                <a:latin typeface="Times New Roman" panose="02020603050405020304" pitchFamily="18" charset="0"/>
                <a:ea typeface="Calibri" panose="020F0502020204030204" pitchFamily="34" charset="0"/>
                <a:cs typeface="Times New Roman" panose="02020603050405020304" pitchFamily="18" charset="0"/>
              </a:rPr>
              <a:t>Tending the Organizational Place of Resilience </a:t>
            </a:r>
            <a:endParaRPr lang="en-CA" sz="2800" i="1"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10%"/>
              </a:lnSpc>
              <a:buFont typeface="+mj-lt"/>
              <a:buAutoNum type="arabicPeriod"/>
            </a:pPr>
            <a:endParaRPr lang="en-CA" sz="2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0%"/>
              </a:lnSpc>
              <a:spcAft>
                <a:spcPts val="0"/>
              </a:spcAft>
              <a:buNone/>
            </a:pPr>
            <a:endParaRPr lang="en-CA"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800"/>
              </a:spcAft>
              <a:buFont typeface="+mj-lt"/>
              <a:buAutoNum type="arabicPeriod"/>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pPr>
            <a:endParaRPr lang="en-CA" sz="800" dirty="0"/>
          </a:p>
        </p:txBody>
      </p:sp>
      <p:sp>
        <p:nvSpPr>
          <p:cNvPr id="149" name="Rectangle 148">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
                <a:schemeClr val="accent6"/>
              </a:gs>
              <a:gs pos="100%">
                <a:schemeClr val="accent5">
                  <a:alpha val="9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
                </a:schemeClr>
              </a:gs>
              <a:gs pos="99%">
                <a:schemeClr val="accent2">
                  <a:alpha val="5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
                <a:schemeClr val="tx2">
                  <a:lumMod val="75%"/>
                  <a:lumOff val="25%"/>
                  <a:alpha val="26%"/>
                </a:schemeClr>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descr="Teacher Goals You Can Actually Accomplish Over One School Year">
            <a:extLst>
              <a:ext uri="{FF2B5EF4-FFF2-40B4-BE49-F238E27FC236}">
                <a16:creationId xmlns:a16="http://schemas.microsoft.com/office/drawing/2014/main" id="{C6D6022E-DEC9-4784-9BE5-AF5C31FCFE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9%" r="21.591%" b="0.002%"/>
          <a:stretch/>
        </p:blipFill>
        <p:spPr bwMode="auto">
          <a:xfrm>
            <a:off x="7949909" y="1375062"/>
            <a:ext cx="4076701" cy="354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122726"/>
      </p:ext>
    </p:extLst>
  </p:cSld>
  <p:clrMapOvr>
    <a:masterClrMapping/>
  </p:clrMapOvr>
</p:sld>
</file>

<file path=ppt/slides/slide3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1BD9-628C-49E6-9256-49CA256D046B}"/>
              </a:ext>
            </a:extLst>
          </p:cNvPr>
          <p:cNvSpPr>
            <a:spLocks noGrp="1"/>
          </p:cNvSpPr>
          <p:nvPr>
            <p:ph type="title"/>
          </p:nvPr>
        </p:nvSpPr>
        <p:spPr>
          <a:xfrm>
            <a:off x="849336" y="317777"/>
            <a:ext cx="10306344" cy="977783"/>
          </a:xfrm>
        </p:spPr>
        <p:txBody>
          <a:bodyPr anchor="b">
            <a:normAutofit/>
          </a:bodyPr>
          <a:lstStyle/>
          <a:p>
            <a:pPr>
              <a:lnSpc>
                <a:spcPct val="90%"/>
              </a:lnSpc>
            </a:pPr>
            <a:r>
              <a:rPr lang="en-CA" sz="3100" dirty="0"/>
              <a:t>You are the model of resilience and a growth mindset </a:t>
            </a:r>
          </a:p>
        </p:txBody>
      </p:sp>
      <p:sp>
        <p:nvSpPr>
          <p:cNvPr id="3" name="Content Placeholder 2">
            <a:extLst>
              <a:ext uri="{FF2B5EF4-FFF2-40B4-BE49-F238E27FC236}">
                <a16:creationId xmlns:a16="http://schemas.microsoft.com/office/drawing/2014/main" id="{69C040F7-4DAC-4A53-A7D3-0C0361B67D1C}"/>
              </a:ext>
            </a:extLst>
          </p:cNvPr>
          <p:cNvSpPr>
            <a:spLocks noGrp="1"/>
          </p:cNvSpPr>
          <p:nvPr>
            <p:ph idx="1"/>
          </p:nvPr>
        </p:nvSpPr>
        <p:spPr>
          <a:xfrm>
            <a:off x="1055075" y="1639955"/>
            <a:ext cx="5160667" cy="5105237"/>
          </a:xfrm>
        </p:spPr>
        <p:txBody>
          <a:bodyPr anchor="b">
            <a:normAutofit/>
          </a:bodyPr>
          <a:lstStyle/>
          <a:p>
            <a:pPr marL="0" indent="0">
              <a:buNone/>
            </a:pPr>
            <a:r>
              <a:rPr lang="en-CA" b="1" i="1" dirty="0">
                <a:solidFill>
                  <a:srgbClr val="0070C0"/>
                </a:solidFill>
              </a:rPr>
              <a:t>What’s your:</a:t>
            </a:r>
          </a:p>
          <a:p>
            <a:pPr marL="457200" indent="-457200">
              <a:buFont typeface="+mj-lt"/>
              <a:buAutoNum type="alphaLcPeriod"/>
            </a:pPr>
            <a:r>
              <a:rPr lang="en-CA" sz="1600" dirty="0"/>
              <a:t>Resilience level?</a:t>
            </a:r>
          </a:p>
          <a:p>
            <a:pPr marL="457200" indent="-457200">
              <a:buFont typeface="+mj-lt"/>
              <a:buAutoNum type="alphaLcPeriod"/>
            </a:pPr>
            <a:r>
              <a:rPr lang="en-CA" sz="1600" dirty="0"/>
              <a:t>Capacity for self-compassion?</a:t>
            </a:r>
          </a:p>
          <a:p>
            <a:pPr marL="457200" indent="-457200">
              <a:buFont typeface="+mj-lt"/>
              <a:buAutoNum type="alphaLcPeriod"/>
            </a:pPr>
            <a:r>
              <a:rPr lang="en-CA" sz="1600" dirty="0"/>
              <a:t>Plan for self-care?</a:t>
            </a:r>
          </a:p>
          <a:p>
            <a:pPr marL="457200" indent="-457200">
              <a:buFont typeface="+mj-lt"/>
              <a:buAutoNum type="alphaLcPeriod"/>
            </a:pPr>
            <a:r>
              <a:rPr lang="en-CA" sz="1600" dirty="0"/>
              <a:t>Attentional focus?</a:t>
            </a:r>
          </a:p>
          <a:p>
            <a:pPr marL="457200" indent="-457200">
              <a:buFont typeface="+mj-lt"/>
              <a:buAutoNum type="alphaLcPeriod"/>
            </a:pPr>
            <a:r>
              <a:rPr lang="en-CA" sz="1600" dirty="0"/>
              <a:t>Practice of perspective taking?</a:t>
            </a:r>
          </a:p>
          <a:p>
            <a:pPr marL="457200" indent="-457200">
              <a:buFont typeface="+mj-lt"/>
              <a:buAutoNum type="alphaLcPeriod"/>
            </a:pPr>
            <a:r>
              <a:rPr lang="en-CA" sz="1600" dirty="0"/>
              <a:t>Ability to Reframe?</a:t>
            </a:r>
          </a:p>
          <a:p>
            <a:pPr marL="457200" indent="-457200">
              <a:buFont typeface="+mj-lt"/>
              <a:buAutoNum type="alphaLcPeriod"/>
            </a:pPr>
            <a:r>
              <a:rPr lang="en-CA" sz="1600" dirty="0"/>
              <a:t>Ability to Accept What Cannot Be Changed?</a:t>
            </a:r>
          </a:p>
          <a:p>
            <a:pPr marL="457200" indent="-457200">
              <a:buFont typeface="+mj-lt"/>
              <a:buAutoNum type="alphaLcPeriod"/>
            </a:pPr>
            <a:r>
              <a:rPr lang="en-CA" sz="1600" dirty="0"/>
              <a:t>Patience for Iterative Steps?</a:t>
            </a:r>
          </a:p>
          <a:p>
            <a:pPr marL="457200" indent="-457200">
              <a:buFont typeface="+mj-lt"/>
              <a:buAutoNum type="alphaLcPeriod"/>
            </a:pPr>
            <a:r>
              <a:rPr lang="en-CA" sz="1600" dirty="0"/>
              <a:t>Readiness for Decision-Making? </a:t>
            </a:r>
          </a:p>
          <a:p>
            <a:pPr marL="457200" indent="-457200">
              <a:buFont typeface="+mj-lt"/>
              <a:buAutoNum type="alphaLcPeriod"/>
            </a:pPr>
            <a:r>
              <a:rPr lang="en-CA" sz="1600" dirty="0"/>
              <a:t>Hope level?</a:t>
            </a:r>
          </a:p>
          <a:p>
            <a:pPr marL="457200" indent="-457200">
              <a:buFont typeface="+mj-lt"/>
              <a:buAutoNum type="alphaLcPeriod"/>
            </a:pPr>
            <a:r>
              <a:rPr lang="en-CA" sz="1600" dirty="0"/>
              <a:t>Connection to Your Deepest Value(s)?</a:t>
            </a:r>
          </a:p>
          <a:p>
            <a:pPr marL="457200" indent="-457200" algn="r">
              <a:buFont typeface="+mj-lt"/>
              <a:buAutoNum type="alphaLcPeriod"/>
            </a:pPr>
            <a:endParaRPr lang="en-CA" sz="1600" dirty="0"/>
          </a:p>
        </p:txBody>
      </p:sp>
      <p:pic>
        <p:nvPicPr>
          <p:cNvPr id="7172" name="Picture 4" descr="25 Growth Mindset Principles for Fearless Learning – Tofaş Akademi">
            <a:extLst>
              <a:ext uri="{FF2B5EF4-FFF2-40B4-BE49-F238E27FC236}">
                <a16:creationId xmlns:a16="http://schemas.microsoft.com/office/drawing/2014/main" id="{31CA1792-68EF-40FE-9351-B789774777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33%" r="16.424%" b="0.001%"/>
          <a:stretch/>
        </p:blipFill>
        <p:spPr bwMode="auto">
          <a:xfrm>
            <a:off x="6096000" y="1523948"/>
            <a:ext cx="6096000" cy="483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32737"/>
      </p:ext>
    </p:extLst>
  </p:cSld>
  <p:clrMapOvr>
    <a:masterClrMapping/>
  </p:clrMapOvr>
</p:sld>
</file>

<file path=ppt/slides/slide3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268E-D50C-4A3B-8F56-97FE81AB86EB}"/>
              </a:ext>
            </a:extLst>
          </p:cNvPr>
          <p:cNvSpPr>
            <a:spLocks noGrp="1"/>
          </p:cNvSpPr>
          <p:nvPr>
            <p:ph type="title"/>
          </p:nvPr>
        </p:nvSpPr>
        <p:spPr>
          <a:xfrm>
            <a:off x="1371600" y="457200"/>
            <a:ext cx="4911393" cy="1556724"/>
          </a:xfrm>
        </p:spPr>
        <p:txBody>
          <a:bodyPr anchor="b">
            <a:normAutofit/>
          </a:bodyPr>
          <a:lstStyle/>
          <a:p>
            <a:r>
              <a:rPr lang="en-CA" sz="3300" dirty="0"/>
              <a:t>Internal assessment and readiness </a:t>
            </a:r>
          </a:p>
        </p:txBody>
      </p:sp>
      <p:sp>
        <p:nvSpPr>
          <p:cNvPr id="3" name="Content Placeholder 2">
            <a:extLst>
              <a:ext uri="{FF2B5EF4-FFF2-40B4-BE49-F238E27FC236}">
                <a16:creationId xmlns:a16="http://schemas.microsoft.com/office/drawing/2014/main" id="{DEA14814-414E-4C50-AAEB-01DA00A9359E}"/>
              </a:ext>
            </a:extLst>
          </p:cNvPr>
          <p:cNvSpPr>
            <a:spLocks noGrp="1"/>
          </p:cNvSpPr>
          <p:nvPr>
            <p:ph idx="1"/>
          </p:nvPr>
        </p:nvSpPr>
        <p:spPr>
          <a:xfrm>
            <a:off x="912344" y="2171700"/>
            <a:ext cx="5648476" cy="4091939"/>
          </a:xfrm>
        </p:spPr>
        <p:txBody>
          <a:bodyPr anchor="t">
            <a:normAutofit lnSpcReduction="10%"/>
          </a:bodyPr>
          <a:lstStyle/>
          <a:p>
            <a:pPr marL="742950" lvl="1" indent="-285750">
              <a:lnSpc>
                <a:spcPct val="110%"/>
              </a:lnSpc>
              <a:buFont typeface="+mj-lt"/>
              <a:buAutoNum type="alphaLcPeriod"/>
            </a:pPr>
            <a:r>
              <a:rPr lang="en-CA" sz="1400" dirty="0">
                <a:effectLst/>
                <a:latin typeface="+mj-lt"/>
                <a:ea typeface="Calibri" panose="020F0502020204030204" pitchFamily="34" charset="0"/>
                <a:cs typeface="Times New Roman" panose="02020603050405020304" pitchFamily="18" charset="0"/>
              </a:rPr>
              <a:t>Assessing Adversity</a:t>
            </a:r>
          </a:p>
          <a:p>
            <a:pPr marL="742950" lvl="1" indent="-285750">
              <a:lnSpc>
                <a:spcPct val="110%"/>
              </a:lnSpc>
              <a:buFont typeface="+mj-lt"/>
              <a:buAutoNum type="alphaLcPeriod"/>
            </a:pPr>
            <a:r>
              <a:rPr lang="en-CA" sz="1400" dirty="0">
                <a:effectLst/>
                <a:latin typeface="+mj-lt"/>
                <a:ea typeface="Calibri" panose="020F0502020204030204" pitchFamily="34" charset="0"/>
                <a:cs typeface="Times New Roman" panose="02020603050405020304" pitchFamily="18" charset="0"/>
              </a:rPr>
              <a:t>Assessing Resilience Levels</a:t>
            </a:r>
          </a:p>
          <a:p>
            <a:pPr marL="1143000" lvl="2" indent="-228600">
              <a:lnSpc>
                <a:spcPct val="110%"/>
              </a:lnSpc>
              <a:buFont typeface="+mj-lt"/>
              <a:buAutoNum type="romanLcPeriod"/>
            </a:pPr>
            <a:r>
              <a:rPr lang="en-CA" sz="1400" dirty="0" err="1">
                <a:effectLst/>
                <a:latin typeface="+mj-lt"/>
                <a:ea typeface="Calibri" panose="020F0502020204030204" pitchFamily="34" charset="0"/>
                <a:cs typeface="Times New Roman" panose="02020603050405020304" pitchFamily="18" charset="0"/>
              </a:rPr>
              <a:t>Bounceback</a:t>
            </a:r>
            <a:r>
              <a:rPr lang="en-CA" sz="1400" dirty="0">
                <a:effectLst/>
                <a:latin typeface="+mj-lt"/>
                <a:ea typeface="Calibri" panose="020F0502020204030204" pitchFamily="34" charset="0"/>
                <a:cs typeface="Times New Roman" panose="02020603050405020304" pitchFamily="18" charset="0"/>
              </a:rPr>
              <a:t> factor</a:t>
            </a:r>
          </a:p>
          <a:p>
            <a:pPr marL="1143000" lvl="2" indent="-228600">
              <a:lnSpc>
                <a:spcPct val="110%"/>
              </a:lnSpc>
              <a:buFont typeface="+mj-lt"/>
              <a:buAutoNum type="romanLcPeriod"/>
            </a:pPr>
            <a:r>
              <a:rPr lang="en-CA" sz="1400" dirty="0">
                <a:effectLst/>
                <a:latin typeface="+mj-lt"/>
                <a:ea typeface="Calibri" panose="020F0502020204030204" pitchFamily="34" charset="0"/>
                <a:cs typeface="Times New Roman" panose="02020603050405020304" pitchFamily="18" charset="0"/>
              </a:rPr>
              <a:t>Able to self-regulate:</a:t>
            </a:r>
          </a:p>
          <a:p>
            <a:pPr marL="1600200" lvl="3" indent="-228600">
              <a:lnSpc>
                <a:spcPct val="110%"/>
              </a:lnSpc>
              <a:buFont typeface="+mj-lt"/>
              <a:buAutoNum type="arabicPeriod"/>
            </a:pPr>
            <a:r>
              <a:rPr lang="en-CA" sz="1400" dirty="0">
                <a:effectLst/>
                <a:latin typeface="+mj-lt"/>
                <a:ea typeface="Calibri" panose="020F0502020204030204" pitchFamily="34" charset="0"/>
                <a:cs typeface="Times New Roman" panose="02020603050405020304" pitchFamily="18" charset="0"/>
              </a:rPr>
              <a:t>Ability to recognize own and others’ feelings</a:t>
            </a:r>
          </a:p>
          <a:p>
            <a:pPr marL="1600200" lvl="3" indent="-228600">
              <a:lnSpc>
                <a:spcPct val="110%"/>
              </a:lnSpc>
              <a:buFont typeface="+mj-lt"/>
              <a:buAutoNum type="arabicPeriod"/>
            </a:pPr>
            <a:r>
              <a:rPr lang="en-CA" sz="1400" dirty="0">
                <a:effectLst/>
                <a:latin typeface="+mj-lt"/>
                <a:ea typeface="Calibri" panose="020F0502020204030204" pitchFamily="34" charset="0"/>
                <a:cs typeface="Times New Roman" panose="02020603050405020304" pitchFamily="18" charset="0"/>
              </a:rPr>
              <a:t>Knows own triggers</a:t>
            </a:r>
          </a:p>
          <a:p>
            <a:pPr marL="1600200" lvl="3" indent="-228600">
              <a:lnSpc>
                <a:spcPct val="110%"/>
              </a:lnSpc>
              <a:buFont typeface="+mj-lt"/>
              <a:buAutoNum type="arabicPeriod"/>
            </a:pPr>
            <a:r>
              <a:rPr lang="en-CA" sz="1400" dirty="0">
                <a:effectLst/>
                <a:latin typeface="+mj-lt"/>
                <a:ea typeface="Calibri" panose="020F0502020204030204" pitchFamily="34" charset="0"/>
                <a:cs typeface="Times New Roman" panose="02020603050405020304" pitchFamily="18" charset="0"/>
              </a:rPr>
              <a:t>Aware of own inner critic and can soften</a:t>
            </a:r>
          </a:p>
          <a:p>
            <a:pPr marL="1600200" lvl="3" indent="-228600">
              <a:lnSpc>
                <a:spcPct val="110%"/>
              </a:lnSpc>
              <a:buFont typeface="+mj-lt"/>
              <a:buAutoNum type="arabicPeriod"/>
            </a:pPr>
            <a:r>
              <a:rPr lang="en-CA" sz="1400" dirty="0">
                <a:effectLst/>
                <a:latin typeface="+mj-lt"/>
                <a:ea typeface="Calibri" panose="020F0502020204030204" pitchFamily="34" charset="0"/>
                <a:cs typeface="Times New Roman" panose="02020603050405020304" pitchFamily="18" charset="0"/>
              </a:rPr>
              <a:t>Sense of self-worth</a:t>
            </a:r>
          </a:p>
          <a:p>
            <a:pPr marL="1600200" lvl="3" indent="-228600">
              <a:lnSpc>
                <a:spcPct val="110%"/>
              </a:lnSpc>
              <a:buFont typeface="+mj-lt"/>
              <a:buAutoNum type="arabicPeriod"/>
            </a:pPr>
            <a:r>
              <a:rPr lang="en-CA" sz="1400" dirty="0">
                <a:effectLst/>
                <a:latin typeface="+mj-lt"/>
                <a:ea typeface="Calibri" panose="020F0502020204030204" pitchFamily="34" charset="0"/>
                <a:cs typeface="Times New Roman" panose="02020603050405020304" pitchFamily="18" charset="0"/>
              </a:rPr>
              <a:t>Aware of own strengths and coping skills and when to employ</a:t>
            </a:r>
          </a:p>
          <a:p>
            <a:pPr marL="1600200" lvl="3" indent="-228600">
              <a:lnSpc>
                <a:spcPct val="110%"/>
              </a:lnSpc>
              <a:buFont typeface="+mj-lt"/>
              <a:buAutoNum type="arabicPeriod"/>
            </a:pPr>
            <a:r>
              <a:rPr lang="en-CA" sz="1400" dirty="0">
                <a:effectLst/>
                <a:latin typeface="+mj-lt"/>
                <a:ea typeface="Calibri" panose="020F0502020204030204" pitchFamily="34" charset="0"/>
                <a:cs typeface="Times New Roman" panose="02020603050405020304" pitchFamily="18" charset="0"/>
              </a:rPr>
              <a:t>Self-talk</a:t>
            </a:r>
          </a:p>
          <a:p>
            <a:pPr marL="1143000" lvl="2" indent="-228600">
              <a:lnSpc>
                <a:spcPct val="110%"/>
              </a:lnSpc>
              <a:buFont typeface="+mj-lt"/>
              <a:buAutoNum type="romanLcPeriod"/>
            </a:pPr>
            <a:r>
              <a:rPr lang="en-CA" sz="1400" dirty="0">
                <a:effectLst/>
                <a:latin typeface="+mj-lt"/>
                <a:ea typeface="Calibri" panose="020F0502020204030204" pitchFamily="34" charset="0"/>
                <a:cs typeface="Times New Roman" panose="02020603050405020304" pitchFamily="18" charset="0"/>
              </a:rPr>
              <a:t>Relational</a:t>
            </a:r>
          </a:p>
          <a:p>
            <a:pPr marL="1143000" lvl="2" indent="-228600">
              <a:lnSpc>
                <a:spcPct val="110%"/>
              </a:lnSpc>
              <a:buFont typeface="+mj-lt"/>
              <a:buAutoNum type="romanLcPeriod"/>
            </a:pPr>
            <a:r>
              <a:rPr lang="en-CA" sz="1400" dirty="0">
                <a:effectLst/>
                <a:latin typeface="+mj-lt"/>
                <a:ea typeface="Calibri" panose="020F0502020204030204" pitchFamily="34" charset="0"/>
                <a:cs typeface="Times New Roman" panose="02020603050405020304" pitchFamily="18" charset="0"/>
              </a:rPr>
              <a:t>Purpose and values-driven</a:t>
            </a:r>
          </a:p>
          <a:p>
            <a:pPr marL="742950" lvl="1" indent="-285750">
              <a:lnSpc>
                <a:spcPct val="110%"/>
              </a:lnSpc>
              <a:spcAft>
                <a:spcPts val="800"/>
              </a:spcAft>
              <a:buFont typeface="+mj-lt"/>
              <a:buAutoNum type="alphaLcPeriod"/>
            </a:pPr>
            <a:r>
              <a:rPr lang="en-CA" sz="1400" dirty="0">
                <a:effectLst/>
                <a:latin typeface="+mj-lt"/>
                <a:ea typeface="Calibri" panose="020F0502020204030204" pitchFamily="34" charset="0"/>
                <a:cs typeface="Times New Roman" panose="02020603050405020304" pitchFamily="18" charset="0"/>
              </a:rPr>
              <a:t>Assessing Resilience Building Readiness Levels</a:t>
            </a:r>
          </a:p>
          <a:p>
            <a:pPr>
              <a:lnSpc>
                <a:spcPct val="110%"/>
              </a:lnSpc>
            </a:pPr>
            <a:endParaRPr lang="en-CA" sz="1100" dirty="0"/>
          </a:p>
        </p:txBody>
      </p:sp>
      <p:pic>
        <p:nvPicPr>
          <p:cNvPr id="8194" name="Picture 2" descr="Why You Need a SOC 2 Readiness Assessment">
            <a:extLst>
              <a:ext uri="{FF2B5EF4-FFF2-40B4-BE49-F238E27FC236}">
                <a16:creationId xmlns:a16="http://schemas.microsoft.com/office/drawing/2014/main" id="{DA2F16B1-D9B2-4EA6-9BF5-DC11377256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4639" y="1661055"/>
            <a:ext cx="5090161" cy="306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638136"/>
      </p:ext>
    </p:extLst>
  </p:cSld>
  <p:clrMapOvr>
    <a:masterClrMapping/>
  </p:clrMapOvr>
</p:sld>
</file>

<file path=ppt/slides/slide3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A710-C754-49F5-9316-39F016CF77F6}"/>
              </a:ext>
            </a:extLst>
          </p:cNvPr>
          <p:cNvSpPr>
            <a:spLocks noGrp="1"/>
          </p:cNvSpPr>
          <p:nvPr>
            <p:ph type="title"/>
          </p:nvPr>
        </p:nvSpPr>
        <p:spPr>
          <a:xfrm>
            <a:off x="1371600" y="457200"/>
            <a:ext cx="4911393" cy="1556724"/>
          </a:xfrm>
        </p:spPr>
        <p:txBody>
          <a:bodyPr anchor="b">
            <a:normAutofit/>
          </a:bodyPr>
          <a:lstStyle/>
          <a:p>
            <a:pPr>
              <a:lnSpc>
                <a:spcPct val="90%"/>
              </a:lnSpc>
            </a:pPr>
            <a:r>
              <a:rPr lang="en-CA" sz="2800"/>
              <a:t>Building perspectives, people, and environments</a:t>
            </a:r>
          </a:p>
        </p:txBody>
      </p:sp>
      <p:sp>
        <p:nvSpPr>
          <p:cNvPr id="3" name="Content Placeholder 2">
            <a:extLst>
              <a:ext uri="{FF2B5EF4-FFF2-40B4-BE49-F238E27FC236}">
                <a16:creationId xmlns:a16="http://schemas.microsoft.com/office/drawing/2014/main" id="{436CD780-AD3C-4D12-B479-0DF63A90ACE4}"/>
              </a:ext>
            </a:extLst>
          </p:cNvPr>
          <p:cNvSpPr>
            <a:spLocks noGrp="1"/>
          </p:cNvSpPr>
          <p:nvPr>
            <p:ph idx="1"/>
          </p:nvPr>
        </p:nvSpPr>
        <p:spPr>
          <a:xfrm>
            <a:off x="1062991" y="2415390"/>
            <a:ext cx="4911392" cy="3583940"/>
          </a:xfrm>
        </p:spPr>
        <p:txBody>
          <a:bodyPr anchor="t">
            <a:normAutofit lnSpcReduction="10%"/>
          </a:bodyPr>
          <a:lstStyle/>
          <a:p>
            <a:pPr marL="742950" lvl="1" indent="-285750">
              <a:lnSpc>
                <a:spcPct val="110%"/>
              </a:lnSpc>
              <a:buFont typeface="+mj-lt"/>
              <a:buAutoNum type="alphaLcPeriod"/>
            </a:pPr>
            <a:r>
              <a:rPr lang="en-CA" sz="1500" dirty="0">
                <a:effectLst/>
                <a:latin typeface="+mj-lt"/>
                <a:ea typeface="Calibri" panose="020F0502020204030204" pitchFamily="34" charset="0"/>
                <a:cs typeface="Times New Roman" panose="02020603050405020304" pitchFamily="18" charset="0"/>
              </a:rPr>
              <a:t>Identifying Models/Inspirers/Buddies</a:t>
            </a:r>
          </a:p>
          <a:p>
            <a:pPr marL="742950" lvl="1" indent="-285750">
              <a:lnSpc>
                <a:spcPct val="110%"/>
              </a:lnSpc>
              <a:buFont typeface="+mj-lt"/>
              <a:buAutoNum type="alphaLcPeriod"/>
            </a:pPr>
            <a:r>
              <a:rPr lang="en-CA" sz="1500" dirty="0">
                <a:effectLst/>
                <a:latin typeface="+mj-lt"/>
                <a:ea typeface="Calibri" panose="020F0502020204030204" pitchFamily="34" charset="0"/>
                <a:cs typeface="Times New Roman" panose="02020603050405020304" pitchFamily="18" charset="0"/>
              </a:rPr>
              <a:t>Reality Checking</a:t>
            </a:r>
          </a:p>
          <a:p>
            <a:pPr marL="742950" lvl="1" indent="-285750">
              <a:lnSpc>
                <a:spcPct val="110%"/>
              </a:lnSpc>
              <a:buFont typeface="+mj-lt"/>
              <a:buAutoNum type="alphaLcPeriod"/>
            </a:pPr>
            <a:r>
              <a:rPr lang="en-CA" sz="1500" dirty="0">
                <a:effectLst/>
                <a:latin typeface="+mj-lt"/>
                <a:ea typeface="Calibri" panose="020F0502020204030204" pitchFamily="34" charset="0"/>
                <a:cs typeface="Times New Roman" panose="02020603050405020304" pitchFamily="18" charset="0"/>
              </a:rPr>
              <a:t>Obstacle Identification – Link to Feelings </a:t>
            </a:r>
          </a:p>
          <a:p>
            <a:pPr marL="742950" lvl="1" indent="-285750">
              <a:lnSpc>
                <a:spcPct val="110%"/>
              </a:lnSpc>
              <a:buFont typeface="+mj-lt"/>
              <a:buAutoNum type="alphaLcPeriod"/>
            </a:pPr>
            <a:r>
              <a:rPr lang="en-CA" sz="1500" dirty="0">
                <a:effectLst/>
                <a:latin typeface="+mj-lt"/>
                <a:ea typeface="Calibri" panose="020F0502020204030204" pitchFamily="34" charset="0"/>
                <a:cs typeface="Times New Roman" panose="02020603050405020304" pitchFamily="18" charset="0"/>
              </a:rPr>
              <a:t>Cultivating Agreement on Reality:</a:t>
            </a:r>
          </a:p>
          <a:p>
            <a:pPr marL="1143000" lvl="2" indent="-228600">
              <a:lnSpc>
                <a:spcPct val="110%"/>
              </a:lnSpc>
              <a:buFont typeface="+mj-lt"/>
              <a:buAutoNum type="romanLcPeriod"/>
            </a:pPr>
            <a:r>
              <a:rPr lang="en-CA" sz="1500" dirty="0">
                <a:effectLst/>
                <a:latin typeface="+mj-lt"/>
                <a:ea typeface="Calibri" panose="020F0502020204030204" pitchFamily="34" charset="0"/>
                <a:cs typeface="Times New Roman" panose="02020603050405020304" pitchFamily="18" charset="0"/>
              </a:rPr>
              <a:t>Reframing Obstacles </a:t>
            </a:r>
          </a:p>
          <a:p>
            <a:pPr marL="1143000" lvl="2" indent="-228600">
              <a:lnSpc>
                <a:spcPct val="110%"/>
              </a:lnSpc>
              <a:buFont typeface="+mj-lt"/>
              <a:buAutoNum type="romanLcPeriod"/>
            </a:pPr>
            <a:r>
              <a:rPr lang="en-CA" sz="1500" dirty="0">
                <a:effectLst/>
                <a:latin typeface="+mj-lt"/>
                <a:ea typeface="Calibri" panose="020F0502020204030204" pitchFamily="34" charset="0"/>
                <a:cs typeface="Times New Roman" panose="02020603050405020304" pitchFamily="18" charset="0"/>
              </a:rPr>
              <a:t>Socratic Questioning </a:t>
            </a:r>
          </a:p>
          <a:p>
            <a:pPr marL="1143000" lvl="2" indent="-228600">
              <a:lnSpc>
                <a:spcPct val="110%"/>
              </a:lnSpc>
              <a:buFont typeface="+mj-lt"/>
              <a:buAutoNum type="romanLcPeriod"/>
            </a:pPr>
            <a:r>
              <a:rPr lang="en-CA" sz="1500" dirty="0">
                <a:effectLst/>
                <a:latin typeface="+mj-lt"/>
                <a:ea typeface="Calibri" panose="020F0502020204030204" pitchFamily="34" charset="0"/>
                <a:cs typeface="Times New Roman" panose="02020603050405020304" pitchFamily="18" charset="0"/>
              </a:rPr>
              <a:t>Where’s the Attention? </a:t>
            </a:r>
          </a:p>
          <a:p>
            <a:pPr marL="742950" lvl="1" indent="-285750">
              <a:lnSpc>
                <a:spcPct val="110%"/>
              </a:lnSpc>
              <a:buFont typeface="+mj-lt"/>
              <a:buAutoNum type="alphaLcPeriod"/>
            </a:pPr>
            <a:r>
              <a:rPr lang="en-CA" sz="1500" dirty="0">
                <a:effectLst/>
                <a:latin typeface="+mj-lt"/>
                <a:ea typeface="Calibri" panose="020F0502020204030204" pitchFamily="34" charset="0"/>
                <a:cs typeface="Times New Roman" panose="02020603050405020304" pitchFamily="18" charset="0"/>
              </a:rPr>
              <a:t>Group Assessment on Resilience Levels and Readiness for Adversity</a:t>
            </a:r>
          </a:p>
          <a:p>
            <a:pPr marL="742950" lvl="1" indent="-285750">
              <a:lnSpc>
                <a:spcPct val="110%"/>
              </a:lnSpc>
              <a:buFont typeface="+mj-lt"/>
              <a:buAutoNum type="alphaLcPeriod"/>
            </a:pPr>
            <a:r>
              <a:rPr lang="en-CA" sz="1500" dirty="0">
                <a:effectLst/>
                <a:latin typeface="+mj-lt"/>
                <a:ea typeface="Calibri" panose="020F0502020204030204" pitchFamily="34" charset="0"/>
                <a:cs typeface="Times New Roman" panose="02020603050405020304" pitchFamily="18" charset="0"/>
              </a:rPr>
              <a:t>Group Triaging</a:t>
            </a:r>
          </a:p>
          <a:p>
            <a:pPr marL="742950" lvl="1" indent="-285750">
              <a:lnSpc>
                <a:spcPct val="110%"/>
              </a:lnSpc>
              <a:spcAft>
                <a:spcPts val="800"/>
              </a:spcAft>
              <a:buFont typeface="+mj-lt"/>
              <a:buAutoNum type="alphaLcPeriod"/>
            </a:pPr>
            <a:r>
              <a:rPr lang="en-CA" sz="1500" dirty="0">
                <a:effectLst/>
                <a:latin typeface="+mj-lt"/>
                <a:ea typeface="Calibri" panose="020F0502020204030204" pitchFamily="34" charset="0"/>
                <a:cs typeface="Times New Roman" panose="02020603050405020304" pitchFamily="18" charset="0"/>
              </a:rPr>
              <a:t>Group Agreement on 4 Foci</a:t>
            </a:r>
          </a:p>
          <a:p>
            <a:pPr marL="742950" lvl="1" indent="-285750">
              <a:lnSpc>
                <a:spcPct val="110%"/>
              </a:lnSpc>
              <a:spcAft>
                <a:spcPts val="800"/>
              </a:spcAft>
              <a:buFont typeface="+mj-lt"/>
              <a:buAutoNum type="alphaLcPeriod"/>
            </a:pPr>
            <a:r>
              <a:rPr lang="en-CA" sz="1500" dirty="0">
                <a:latin typeface="+mj-lt"/>
                <a:ea typeface="Calibri" panose="020F0502020204030204" pitchFamily="34" charset="0"/>
                <a:cs typeface="Times New Roman" panose="02020603050405020304" pitchFamily="18" charset="0"/>
              </a:rPr>
              <a:t>Create Opportunities for People to Connect</a:t>
            </a:r>
            <a:endParaRPr lang="en-CA" sz="1500" dirty="0">
              <a:effectLst/>
              <a:latin typeface="+mj-lt"/>
              <a:ea typeface="Calibri" panose="020F0502020204030204" pitchFamily="34" charset="0"/>
              <a:cs typeface="Times New Roman" panose="02020603050405020304" pitchFamily="18" charset="0"/>
            </a:endParaRPr>
          </a:p>
          <a:p>
            <a:pPr>
              <a:lnSpc>
                <a:spcPct val="110%"/>
              </a:lnSpc>
            </a:pPr>
            <a:endParaRPr lang="en-CA" sz="1500" dirty="0"/>
          </a:p>
        </p:txBody>
      </p:sp>
      <p:pic>
        <p:nvPicPr>
          <p:cNvPr id="9218" name="Picture 2" descr="Theoretical Perspective - Definition &amp; Examples in Sociology">
            <a:extLst>
              <a:ext uri="{FF2B5EF4-FFF2-40B4-BE49-F238E27FC236}">
                <a16:creationId xmlns:a16="http://schemas.microsoft.com/office/drawing/2014/main" id="{D92B2108-019B-4A41-AA87-2F962946B2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4639" y="1499752"/>
            <a:ext cx="5090161" cy="338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91039"/>
      </p:ext>
    </p:extLst>
  </p:cSld>
  <p:clrMapOvr>
    <a:masterClrMapping/>
  </p:clrMapOvr>
</p:sld>
</file>

<file path=ppt/slides/slide3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5C6F-84D0-4304-AF3E-01F44F151B9D}"/>
              </a:ext>
            </a:extLst>
          </p:cNvPr>
          <p:cNvSpPr>
            <a:spLocks noGrp="1"/>
          </p:cNvSpPr>
          <p:nvPr>
            <p:ph type="title"/>
          </p:nvPr>
        </p:nvSpPr>
        <p:spPr>
          <a:xfrm>
            <a:off x="1371601" y="457201"/>
            <a:ext cx="5274860" cy="1685750"/>
          </a:xfrm>
        </p:spPr>
        <p:txBody>
          <a:bodyPr anchor="b">
            <a:normAutofit/>
          </a:bodyPr>
          <a:lstStyle/>
          <a:p>
            <a:pPr>
              <a:lnSpc>
                <a:spcPct val="90%"/>
              </a:lnSpc>
            </a:pPr>
            <a:r>
              <a:rPr lang="en-CA" sz="2800"/>
              <a:t>Tending the organizational place of resilience</a:t>
            </a:r>
          </a:p>
        </p:txBody>
      </p:sp>
      <p:sp>
        <p:nvSpPr>
          <p:cNvPr id="3" name="Content Placeholder 2">
            <a:extLst>
              <a:ext uri="{FF2B5EF4-FFF2-40B4-BE49-F238E27FC236}">
                <a16:creationId xmlns:a16="http://schemas.microsoft.com/office/drawing/2014/main" id="{4C2CA92B-22DF-407C-A570-02F611789440}"/>
              </a:ext>
            </a:extLst>
          </p:cNvPr>
          <p:cNvSpPr>
            <a:spLocks noGrp="1"/>
          </p:cNvSpPr>
          <p:nvPr>
            <p:ph idx="1"/>
          </p:nvPr>
        </p:nvSpPr>
        <p:spPr>
          <a:xfrm>
            <a:off x="1062990" y="2600152"/>
            <a:ext cx="5155660" cy="3145555"/>
          </a:xfrm>
        </p:spPr>
        <p:txBody>
          <a:bodyPr anchor="t">
            <a:normAutofit/>
          </a:bodyPr>
          <a:lstStyle/>
          <a:p>
            <a:pPr marL="742950" lvl="1" indent="-285750">
              <a:buFont typeface="+mj-lt"/>
              <a:buAutoNum type="alphaLcPeriod"/>
            </a:pPr>
            <a:r>
              <a:rPr lang="en-CA" sz="1800" dirty="0">
                <a:effectLst/>
                <a:latin typeface="+mj-lt"/>
                <a:ea typeface="Calibri" panose="020F0502020204030204" pitchFamily="34" charset="0"/>
                <a:cs typeface="Times New Roman" panose="02020603050405020304" pitchFamily="18" charset="0"/>
              </a:rPr>
              <a:t>“DEW Line” on Attention</a:t>
            </a:r>
          </a:p>
          <a:p>
            <a:pPr marL="742950" lvl="1" indent="-285750">
              <a:buFont typeface="+mj-lt"/>
              <a:buAutoNum type="alphaLcPeriod"/>
            </a:pPr>
            <a:r>
              <a:rPr lang="en-CA" sz="1800" dirty="0">
                <a:latin typeface="+mj-lt"/>
                <a:ea typeface="Calibri" panose="020F0502020204030204" pitchFamily="34" charset="0"/>
                <a:cs typeface="Times New Roman" panose="02020603050405020304" pitchFamily="18" charset="0"/>
              </a:rPr>
              <a:t>Sense-making</a:t>
            </a:r>
            <a:endParaRPr lang="en-CA" sz="1800" dirty="0">
              <a:effectLst/>
              <a:latin typeface="+mj-lt"/>
              <a:ea typeface="Calibri" panose="020F0502020204030204" pitchFamily="34" charset="0"/>
              <a:cs typeface="Times New Roman" panose="02020603050405020304" pitchFamily="18" charset="0"/>
            </a:endParaRPr>
          </a:p>
          <a:p>
            <a:pPr marL="742950" lvl="1" indent="-285750">
              <a:buFont typeface="+mj-lt"/>
              <a:buAutoNum type="alphaLcPeriod"/>
            </a:pPr>
            <a:r>
              <a:rPr lang="en-CA" sz="1800" dirty="0">
                <a:effectLst/>
                <a:latin typeface="+mj-lt"/>
                <a:ea typeface="Calibri" panose="020F0502020204030204" pitchFamily="34" charset="0"/>
                <a:cs typeface="Times New Roman" panose="02020603050405020304" pitchFamily="18" charset="0"/>
              </a:rPr>
              <a:t>Boosters – Performance and High/Low Resilience</a:t>
            </a:r>
          </a:p>
          <a:p>
            <a:pPr marL="742950" lvl="1" indent="-285750">
              <a:buFont typeface="+mj-lt"/>
              <a:buAutoNum type="alphaLcPeriod"/>
            </a:pPr>
            <a:r>
              <a:rPr lang="en-CA" sz="1800" dirty="0">
                <a:effectLst/>
                <a:latin typeface="+mj-lt"/>
                <a:ea typeface="Calibri" panose="020F0502020204030204" pitchFamily="34" charset="0"/>
                <a:cs typeface="Times New Roman" panose="02020603050405020304" pitchFamily="18" charset="0"/>
              </a:rPr>
              <a:t>Organizational Shared “Clean Emotional Fuel”</a:t>
            </a:r>
          </a:p>
          <a:p>
            <a:pPr marL="742950" lvl="1" indent="-285750">
              <a:buFont typeface="+mj-lt"/>
              <a:buAutoNum type="alphaLcPeriod"/>
            </a:pPr>
            <a:r>
              <a:rPr lang="en-CA" sz="1800" dirty="0">
                <a:effectLst/>
                <a:latin typeface="+mj-lt"/>
                <a:ea typeface="Calibri" panose="020F0502020204030204" pitchFamily="34" charset="0"/>
                <a:cs typeface="Times New Roman" panose="02020603050405020304" pitchFamily="18" charset="0"/>
              </a:rPr>
              <a:t>Sense-making</a:t>
            </a:r>
          </a:p>
          <a:p>
            <a:pPr marL="742950" lvl="1" indent="-285750">
              <a:spcAft>
                <a:spcPts val="800"/>
              </a:spcAft>
              <a:buFont typeface="+mj-lt"/>
              <a:buAutoNum type="alphaLcPeriod"/>
            </a:pPr>
            <a:r>
              <a:rPr lang="en-CA" sz="1800" dirty="0">
                <a:effectLst/>
                <a:latin typeface="+mj-lt"/>
                <a:ea typeface="Calibri" panose="020F0502020204030204" pitchFamily="34" charset="0"/>
                <a:cs typeface="Times New Roman" panose="02020603050405020304" pitchFamily="18" charset="0"/>
              </a:rPr>
              <a:t>Relating to Hope</a:t>
            </a:r>
          </a:p>
          <a:p>
            <a:endParaRPr lang="en-CA" sz="1800" dirty="0"/>
          </a:p>
        </p:txBody>
      </p:sp>
      <p:pic>
        <p:nvPicPr>
          <p:cNvPr id="10242" name="Picture 2" descr="Tending Your Mental Health in the Garden | by Claire Splan | Age ...">
            <a:extLst>
              <a:ext uri="{FF2B5EF4-FFF2-40B4-BE49-F238E27FC236}">
                <a16:creationId xmlns:a16="http://schemas.microsoft.com/office/drawing/2014/main" id="{4179304E-DB21-4500-B43D-6D97B375BF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27%" r="16.635%" b="-0.001%"/>
          <a:stretch/>
        </p:blipFill>
        <p:spPr bwMode="auto">
          <a:xfrm>
            <a:off x="7103660" y="1"/>
            <a:ext cx="4631140" cy="574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85614"/>
      </p:ext>
    </p:extLst>
  </p:cSld>
  <p:clrMapOvr>
    <a:masterClrMapping/>
  </p:clrMapOvr>
</p:sld>
</file>

<file path=ppt/slides/slide3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897644-574A-4CB9-A905-EDADD76E5B3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Bridging to the next month!</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What makes bridges so strong?">
            <a:extLst>
              <a:ext uri="{FF2B5EF4-FFF2-40B4-BE49-F238E27FC236}">
                <a16:creationId xmlns:a16="http://schemas.microsoft.com/office/drawing/2014/main" id="{D6CA8114-B911-4991-AF7E-06B4A8AC9EB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475%" r="-0.001%" b="8.259%"/>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0637"/>
      </p:ext>
    </p:extLst>
  </p:cSld>
  <p:clrMapOvr>
    <a:masterClrMapping/>
  </p:clrMapOvr>
</p:sld>
</file>

<file path=ppt/slides/slide3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2290" name="Picture 2" descr="Thank You Images | Free Vectors, Stock Photos &amp; PSD">
            <a:extLst>
              <a:ext uri="{FF2B5EF4-FFF2-40B4-BE49-F238E27FC236}">
                <a16:creationId xmlns:a16="http://schemas.microsoft.com/office/drawing/2014/main" id="{26DD6EF5-43A6-41E0-B1C5-6B696206C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7" y="728662"/>
            <a:ext cx="7629525"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11197"/>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F1DA978-2FF0-4E09-976F-91C6D4AA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5488" y="125488"/>
            <a:ext cx="6346209" cy="6095235"/>
          </a:xfrm>
          <a:prstGeom prst="rect">
            <a:avLst/>
          </a:prstGeom>
          <a:gradFill>
            <a:gsLst>
              <a:gs pos="0%">
                <a:schemeClr val="accent5">
                  <a:lumMod val="60%"/>
                  <a:lumOff val="40%"/>
                  <a:alpha val="0%"/>
                </a:schemeClr>
              </a:gs>
              <a:gs pos="99%">
                <a:schemeClr val="accent2">
                  <a:alpha val="90%"/>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104" y="2550870"/>
            <a:ext cx="2501979" cy="6112279"/>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79BBB12-9455-421B-86B2-0EA775202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
                <a:schemeClr val="accent4">
                  <a:lumMod val="20%"/>
                  <a:lumOff val="80%"/>
                  <a:alpha val="0%"/>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C30AEA-F00A-4EF3-B682-4003D14AC274}"/>
              </a:ext>
            </a:extLst>
          </p:cNvPr>
          <p:cNvSpPr>
            <a:spLocks noGrp="1"/>
          </p:cNvSpPr>
          <p:nvPr>
            <p:ph type="title"/>
          </p:nvPr>
        </p:nvSpPr>
        <p:spPr>
          <a:xfrm>
            <a:off x="872556" y="740563"/>
            <a:ext cx="4688488" cy="3232560"/>
          </a:xfrm>
        </p:spPr>
        <p:txBody>
          <a:bodyPr vert="horz" lIns="0" tIns="0" rIns="0" bIns="0" rtlCol="0" anchor="b">
            <a:normAutofit/>
          </a:bodyPr>
          <a:lstStyle/>
          <a:p>
            <a:r>
              <a:rPr lang="en-US" sz="4000" spc="750">
                <a:solidFill>
                  <a:schemeClr val="bg1"/>
                </a:solidFill>
              </a:rPr>
              <a:t>Checking in</a:t>
            </a:r>
          </a:p>
        </p:txBody>
      </p:sp>
      <p:sp>
        <p:nvSpPr>
          <p:cNvPr id="3" name="Content Placeholder 2">
            <a:extLst>
              <a:ext uri="{FF2B5EF4-FFF2-40B4-BE49-F238E27FC236}">
                <a16:creationId xmlns:a16="http://schemas.microsoft.com/office/drawing/2014/main" id="{6EFA7AAF-F6A0-467E-B1FF-0F40D18D98E3}"/>
              </a:ext>
            </a:extLst>
          </p:cNvPr>
          <p:cNvSpPr>
            <a:spLocks noGrp="1"/>
          </p:cNvSpPr>
          <p:nvPr>
            <p:ph idx="1"/>
          </p:nvPr>
        </p:nvSpPr>
        <p:spPr>
          <a:xfrm>
            <a:off x="872556" y="4484913"/>
            <a:ext cx="4688488" cy="1360853"/>
          </a:xfrm>
        </p:spPr>
        <p:txBody>
          <a:bodyPr vert="horz" lIns="0" tIns="0" rIns="0" bIns="0" rtlCol="0">
            <a:normAutofit/>
          </a:bodyPr>
          <a:lstStyle/>
          <a:p>
            <a:pPr marL="0" indent="0">
              <a:lnSpc>
                <a:spcPct val="150%"/>
              </a:lnSpc>
              <a:buNone/>
            </a:pPr>
            <a:r>
              <a:rPr lang="en-US" sz="1400" b="1" cap="all" spc="600">
                <a:solidFill>
                  <a:schemeClr val="bg1"/>
                </a:solidFill>
              </a:rPr>
              <a:t> </a:t>
            </a:r>
          </a:p>
        </p:txBody>
      </p:sp>
      <p:pic>
        <p:nvPicPr>
          <p:cNvPr id="1026" name="Picture 2" descr="HOW ARE YOU DOING? : MORE THAN A QUESTION. — Steemit">
            <a:extLst>
              <a:ext uri="{FF2B5EF4-FFF2-40B4-BE49-F238E27FC236}">
                <a16:creationId xmlns:a16="http://schemas.microsoft.com/office/drawing/2014/main" id="{11A3D581-5695-446D-8506-C864909C82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0956" y="1514747"/>
            <a:ext cx="6103858" cy="362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404364"/>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909C69-7979-47CB-A717-0BB582E32763}"/>
              </a:ext>
            </a:extLst>
          </p:cNvPr>
          <p:cNvGraphicFramePr>
            <a:graphicFrameLocks noGrp="1"/>
          </p:cNvGraphicFramePr>
          <p:nvPr>
            <p:ph idx="4294967295"/>
            <p:extLst>
              <p:ext uri="{D42A27DB-BD31-4B8C-83A1-F6EECF244321}">
                <p14:modId xmlns:p14="http://schemas.microsoft.com/office/powerpoint/2010/main" val="1877089465"/>
              </p:ext>
            </p:extLst>
          </p:nvPr>
        </p:nvGraphicFramePr>
        <p:xfrm>
          <a:off x="3838074" y="240632"/>
          <a:ext cx="9767720" cy="5866063"/>
        </p:xfrm>
        <a:graphic>
          <a:graphicData uri="http://purl.oclc.org/ooxml/drawingml/diagram">
            <dgm:relIds xmlns:dgm="http://purl.oclc.org/ooxml/drawingml/diagram" xmlns:r="http://purl.oclc.org/ooxml/officeDocument/relationships" r:dm="rId2" r:lo="rId3" r:qs="rId4" r:cs="rId5"/>
          </a:graphicData>
        </a:graphic>
      </p:graphicFrame>
      <p:sp>
        <p:nvSpPr>
          <p:cNvPr id="5" name="TextBox 4">
            <a:extLst>
              <a:ext uri="{FF2B5EF4-FFF2-40B4-BE49-F238E27FC236}">
                <a16:creationId xmlns:a16="http://schemas.microsoft.com/office/drawing/2014/main" id="{77FDC7D7-59D3-438A-878C-A5D3FF0629C8}"/>
              </a:ext>
            </a:extLst>
          </p:cNvPr>
          <p:cNvSpPr txBox="1"/>
          <p:nvPr/>
        </p:nvSpPr>
        <p:spPr>
          <a:xfrm>
            <a:off x="601578" y="998621"/>
            <a:ext cx="5582653" cy="830997"/>
          </a:xfrm>
          <a:prstGeom prst="rect">
            <a:avLst/>
          </a:prstGeom>
          <a:noFill/>
        </p:spPr>
        <p:txBody>
          <a:bodyPr wrap="square" rtlCol="0">
            <a:spAutoFit/>
          </a:bodyPr>
          <a:lstStyle/>
          <a:p>
            <a:r>
              <a:rPr lang="en-CA" sz="2400" b="1" u="sng" dirty="0"/>
              <a:t>Our Current Group Strategy #1:</a:t>
            </a:r>
          </a:p>
          <a:p>
            <a:r>
              <a:rPr lang="en-CA" sz="2400" b="1" dirty="0">
                <a:solidFill>
                  <a:srgbClr val="0070C0"/>
                </a:solidFill>
              </a:rPr>
              <a:t>Building the Foundation of the Bridge</a:t>
            </a:r>
          </a:p>
        </p:txBody>
      </p:sp>
      <p:pic>
        <p:nvPicPr>
          <p:cNvPr id="11266" name="Picture 2" descr="Sealants for bridge foundation and footing">
            <a:extLst>
              <a:ext uri="{FF2B5EF4-FFF2-40B4-BE49-F238E27FC236}">
                <a16:creationId xmlns:a16="http://schemas.microsoft.com/office/drawing/2014/main" id="{8D9F123A-DC1E-4DF8-9783-201AFF2AE9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327" y="2198950"/>
            <a:ext cx="5034218" cy="335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03046"/>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BC8458-96A0-470B-879D-431302DF3BAA}"/>
              </a:ext>
            </a:extLst>
          </p:cNvPr>
          <p:cNvSpPr txBox="1"/>
          <p:nvPr/>
        </p:nvSpPr>
        <p:spPr>
          <a:xfrm>
            <a:off x="11208111" y="433866"/>
            <a:ext cx="786665" cy="5509200"/>
          </a:xfrm>
          <a:prstGeom prst="rect">
            <a:avLst/>
          </a:prstGeom>
          <a:noFill/>
        </p:spPr>
        <p:txBody>
          <a:bodyPr wrap="square" rtlCol="0">
            <a:spAutoFit/>
          </a:bodyPr>
          <a:lstStyle/>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R</a:t>
            </a:r>
          </a:p>
          <a:p>
            <a:r>
              <a:rPr lang="en-CA" sz="3200" b="1" dirty="0">
                <a:solidFill>
                  <a:schemeClr val="accent2">
                    <a:lumMod val="75%"/>
                  </a:schemeClr>
                </a:solidFill>
              </a:rPr>
              <a:t>S</a:t>
            </a:r>
          </a:p>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C</a:t>
            </a:r>
          </a:p>
          <a:p>
            <a:r>
              <a:rPr lang="en-CA" sz="3200" b="1" dirty="0">
                <a:solidFill>
                  <a:schemeClr val="accent2">
                    <a:lumMod val="75%"/>
                  </a:schemeClr>
                </a:solidFill>
              </a:rPr>
              <a:t>T</a:t>
            </a:r>
          </a:p>
          <a:p>
            <a:r>
              <a:rPr lang="en-CA" sz="3200" b="1" dirty="0">
                <a:solidFill>
                  <a:schemeClr val="accent2">
                    <a:lumMod val="75%"/>
                  </a:schemeClr>
                </a:solidFill>
              </a:rPr>
              <a:t>I</a:t>
            </a:r>
          </a:p>
          <a:p>
            <a:r>
              <a:rPr lang="en-CA" sz="3200" b="1" dirty="0">
                <a:solidFill>
                  <a:schemeClr val="accent2">
                    <a:lumMod val="75%"/>
                  </a:schemeClr>
                </a:solidFill>
              </a:rPr>
              <a:t>V</a:t>
            </a:r>
          </a:p>
          <a:p>
            <a:r>
              <a:rPr lang="en-CA" sz="3200" b="1" dirty="0">
                <a:solidFill>
                  <a:schemeClr val="accent2">
                    <a:lumMod val="75%"/>
                  </a:schemeClr>
                </a:solidFill>
              </a:rPr>
              <a:t>E</a:t>
            </a:r>
          </a:p>
        </p:txBody>
      </p:sp>
      <p:sp>
        <p:nvSpPr>
          <p:cNvPr id="4" name="TextBox 3">
            <a:extLst>
              <a:ext uri="{FF2B5EF4-FFF2-40B4-BE49-F238E27FC236}">
                <a16:creationId xmlns:a16="http://schemas.microsoft.com/office/drawing/2014/main" id="{77BDFB55-17AC-457D-AEB8-02393EEA6B19}"/>
              </a:ext>
            </a:extLst>
          </p:cNvPr>
          <p:cNvSpPr txBox="1"/>
          <p:nvPr/>
        </p:nvSpPr>
        <p:spPr>
          <a:xfrm>
            <a:off x="420907" y="433866"/>
            <a:ext cx="786665" cy="5509200"/>
          </a:xfrm>
          <a:prstGeom prst="rect">
            <a:avLst/>
          </a:prstGeom>
          <a:noFill/>
        </p:spPr>
        <p:txBody>
          <a:bodyPr wrap="square" rtlCol="0">
            <a:spAutoFit/>
          </a:bodyPr>
          <a:lstStyle/>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R</a:t>
            </a:r>
          </a:p>
          <a:p>
            <a:r>
              <a:rPr lang="en-CA" sz="3200" b="1" dirty="0">
                <a:solidFill>
                  <a:schemeClr val="accent2">
                    <a:lumMod val="75%"/>
                  </a:schemeClr>
                </a:solidFill>
              </a:rPr>
              <a:t>S</a:t>
            </a:r>
          </a:p>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C</a:t>
            </a:r>
          </a:p>
          <a:p>
            <a:r>
              <a:rPr lang="en-CA" sz="3200" b="1" dirty="0">
                <a:solidFill>
                  <a:schemeClr val="accent2">
                    <a:lumMod val="75%"/>
                  </a:schemeClr>
                </a:solidFill>
              </a:rPr>
              <a:t>T</a:t>
            </a:r>
          </a:p>
          <a:p>
            <a:r>
              <a:rPr lang="en-CA" sz="3200" b="1" dirty="0">
                <a:solidFill>
                  <a:schemeClr val="accent2">
                    <a:lumMod val="75%"/>
                  </a:schemeClr>
                </a:solidFill>
              </a:rPr>
              <a:t>I</a:t>
            </a:r>
          </a:p>
          <a:p>
            <a:r>
              <a:rPr lang="en-CA" sz="3200" b="1" dirty="0">
                <a:solidFill>
                  <a:schemeClr val="accent2">
                    <a:lumMod val="75%"/>
                  </a:schemeClr>
                </a:solidFill>
              </a:rPr>
              <a:t>V</a:t>
            </a:r>
          </a:p>
          <a:p>
            <a:r>
              <a:rPr lang="en-CA" sz="3200" b="1" dirty="0">
                <a:solidFill>
                  <a:schemeClr val="accent2">
                    <a:lumMod val="75%"/>
                  </a:schemeClr>
                </a:solidFill>
              </a:rPr>
              <a:t>E</a:t>
            </a:r>
          </a:p>
        </p:txBody>
      </p:sp>
      <p:pic>
        <p:nvPicPr>
          <p:cNvPr id="1028" name="Picture 4" descr="More optical illusions like #UporDown">
            <a:extLst>
              <a:ext uri="{FF2B5EF4-FFF2-40B4-BE49-F238E27FC236}">
                <a16:creationId xmlns:a16="http://schemas.microsoft.com/office/drawing/2014/main" id="{24F4EC02-F96D-4314-8CBA-4A434C965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677437"/>
            <a:ext cx="85725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168651"/>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Delving deeper into resilience building – </a:t>
            </a:r>
            <a:br>
              <a:rPr lang="en-US" sz="4000" spc="750" dirty="0">
                <a:solidFill>
                  <a:schemeClr val="bg1"/>
                </a:solidFill>
              </a:rPr>
            </a:br>
            <a:r>
              <a:rPr lang="en-US" sz="4000" spc="750" dirty="0">
                <a:solidFill>
                  <a:schemeClr val="bg1"/>
                </a:solidFill>
              </a:rPr>
              <a:t>the four foci</a:t>
            </a:r>
            <a:endParaRPr lang="en-US" sz="2700" spc="750" dirty="0">
              <a:solidFill>
                <a:schemeClr val="bg1"/>
              </a:solidFill>
            </a:endParaRP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82998"/>
      </p:ext>
    </p:extLst>
  </p:cSld>
  <p:clrMapOvr>
    <a:masterClrMapping/>
  </p:clrMapOvr>
</p:sld>
</file>

<file path=ppt/slides/slide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56839-8CE8-4E9A-B7CD-73DA859A23D1}"/>
              </a:ext>
            </a:extLst>
          </p:cNvPr>
          <p:cNvSpPr>
            <a:spLocks noGrp="1"/>
          </p:cNvSpPr>
          <p:nvPr>
            <p:ph type="title"/>
          </p:nvPr>
        </p:nvSpPr>
        <p:spPr>
          <a:xfrm>
            <a:off x="5784899" y="918640"/>
            <a:ext cx="5398915" cy="1741434"/>
          </a:xfrm>
        </p:spPr>
        <p:txBody>
          <a:bodyPr anchor="t">
            <a:normAutofit/>
          </a:bodyPr>
          <a:lstStyle/>
          <a:p>
            <a:r>
              <a:rPr lang="en-CA" dirty="0"/>
              <a:t>where do we focus to build resilience?</a:t>
            </a:r>
          </a:p>
        </p:txBody>
      </p:sp>
      <p:pic>
        <p:nvPicPr>
          <p:cNvPr id="7170" name="Picture 2" descr="5 Tips For Sales Teams To Get Attention From Their Busiest Buyers ...">
            <a:extLst>
              <a:ext uri="{FF2B5EF4-FFF2-40B4-BE49-F238E27FC236}">
                <a16:creationId xmlns:a16="http://schemas.microsoft.com/office/drawing/2014/main" id="{89773189-3828-4E83-A2D2-E852BE9145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79%" r="37.175%" b="0.001%"/>
          <a:stretch/>
        </p:blipFill>
        <p:spPr bwMode="auto">
          <a:xfrm>
            <a:off x="1371600" y="1028701"/>
            <a:ext cx="3876165" cy="43381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5D1F19-5AD1-48A5-9904-13818A7E7B13}"/>
              </a:ext>
            </a:extLst>
          </p:cNvPr>
          <p:cNvSpPr>
            <a:spLocks noGrp="1"/>
          </p:cNvSpPr>
          <p:nvPr>
            <p:ph idx="1"/>
          </p:nvPr>
        </p:nvSpPr>
        <p:spPr>
          <a:xfrm>
            <a:off x="5784900" y="2660074"/>
            <a:ext cx="5936048" cy="3279286"/>
          </a:xfrm>
        </p:spPr>
        <p:txBody>
          <a:bodyPr anchor="t">
            <a:normAutofit/>
          </a:bodyPr>
          <a:lstStyle/>
          <a:p>
            <a:r>
              <a:rPr lang="en-CA" sz="3200" b="1" dirty="0">
                <a:solidFill>
                  <a:schemeClr val="accent3">
                    <a:lumMod val="75%"/>
                  </a:schemeClr>
                </a:solidFill>
              </a:rPr>
              <a:t>Attention</a:t>
            </a:r>
          </a:p>
          <a:p>
            <a:pPr lvl="2"/>
            <a:r>
              <a:rPr lang="en-CA" sz="3400" b="1" dirty="0">
                <a:solidFill>
                  <a:srgbClr val="00B050"/>
                </a:solidFill>
              </a:rPr>
              <a:t>Thoughts</a:t>
            </a:r>
          </a:p>
          <a:p>
            <a:pPr lvl="5"/>
            <a:r>
              <a:rPr lang="en-CA" sz="3200" b="1" dirty="0">
                <a:solidFill>
                  <a:schemeClr val="accent4">
                    <a:lumMod val="75%"/>
                  </a:schemeClr>
                </a:solidFill>
              </a:rPr>
              <a:t>Action</a:t>
            </a:r>
          </a:p>
          <a:p>
            <a:pPr lvl="7"/>
            <a:r>
              <a:rPr lang="en-CA" sz="3200" b="1" dirty="0">
                <a:solidFill>
                  <a:srgbClr val="7030A0"/>
                </a:solidFill>
              </a:rPr>
              <a:t>Motivation</a:t>
            </a:r>
          </a:p>
          <a:p>
            <a:endParaRPr lang="en-CA" sz="1600" dirty="0"/>
          </a:p>
        </p:txBody>
      </p:sp>
      <p:sp>
        <p:nvSpPr>
          <p:cNvPr id="7173" name="Rectangle 72">
            <a:extLst>
              <a:ext uri="{FF2B5EF4-FFF2-40B4-BE49-F238E27FC236}">
                <a16:creationId xmlns:a16="http://schemas.microsoft.com/office/drawing/2014/main" id="{57279BCC-714F-432D-B1E1-DD2CF750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Rectangle 74">
            <a:extLst>
              <a:ext uri="{FF2B5EF4-FFF2-40B4-BE49-F238E27FC236}">
                <a16:creationId xmlns:a16="http://schemas.microsoft.com/office/drawing/2014/main" id="{0D678D00-BED9-4B8A-8AE6-A1050EE5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4%"/>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0F5531-E31A-4A17-BEE6-2AF603CB2EBF}"/>
              </a:ext>
            </a:extLst>
          </p:cNvPr>
          <p:cNvSpPr txBox="1"/>
          <p:nvPr/>
        </p:nvSpPr>
        <p:spPr>
          <a:xfrm>
            <a:off x="1371600" y="5673604"/>
            <a:ext cx="4776396" cy="369332"/>
          </a:xfrm>
          <a:prstGeom prst="rect">
            <a:avLst/>
          </a:prstGeom>
          <a:noFill/>
        </p:spPr>
        <p:txBody>
          <a:bodyPr wrap="square" rtlCol="0">
            <a:spAutoFit/>
          </a:bodyPr>
          <a:lstStyle/>
          <a:p>
            <a:r>
              <a:rPr lang="en-CA" dirty="0"/>
              <a:t>From Positive Psychology, 2020</a:t>
            </a:r>
          </a:p>
        </p:txBody>
      </p:sp>
    </p:spTree>
    <p:extLst>
      <p:ext uri="{BB962C8B-B14F-4D97-AF65-F5344CB8AC3E}">
        <p14:creationId xmlns:p14="http://schemas.microsoft.com/office/powerpoint/2010/main" val="1857763791"/>
      </p:ext>
    </p:extLst>
  </p:cSld>
  <p:clrMapOvr>
    <a:masterClrMapping/>
  </p:clrMapOvr>
</p:sld>
</file>

<file path=ppt/slides/slide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24C1A-67C5-44DD-BC1A-74A4531E30ED}"/>
              </a:ext>
            </a:extLst>
          </p:cNvPr>
          <p:cNvSpPr>
            <a:spLocks noGrp="1"/>
          </p:cNvSpPr>
          <p:nvPr>
            <p:ph type="title"/>
          </p:nvPr>
        </p:nvSpPr>
        <p:spPr>
          <a:xfrm>
            <a:off x="790687" y="553299"/>
            <a:ext cx="4911393" cy="946453"/>
          </a:xfrm>
        </p:spPr>
        <p:txBody>
          <a:bodyPr anchor="b">
            <a:normAutofit/>
          </a:bodyPr>
          <a:lstStyle/>
          <a:p>
            <a:r>
              <a:rPr lang="en-CA" dirty="0"/>
              <a:t>1. attention</a:t>
            </a:r>
          </a:p>
        </p:txBody>
      </p:sp>
      <p:sp>
        <p:nvSpPr>
          <p:cNvPr id="3" name="Content Placeholder 2">
            <a:extLst>
              <a:ext uri="{FF2B5EF4-FFF2-40B4-BE49-F238E27FC236}">
                <a16:creationId xmlns:a16="http://schemas.microsoft.com/office/drawing/2014/main" id="{329D6C7C-552C-4AA5-8EBE-B50AA4CACA09}"/>
              </a:ext>
            </a:extLst>
          </p:cNvPr>
          <p:cNvSpPr>
            <a:spLocks noGrp="1"/>
          </p:cNvSpPr>
          <p:nvPr>
            <p:ph idx="1"/>
          </p:nvPr>
        </p:nvSpPr>
        <p:spPr>
          <a:xfrm>
            <a:off x="866624" y="1753964"/>
            <a:ext cx="5320815" cy="4356380"/>
          </a:xfrm>
        </p:spPr>
        <p:txBody>
          <a:bodyPr anchor="t">
            <a:normAutofit/>
          </a:bodyPr>
          <a:lstStyle/>
          <a:p>
            <a:pPr marL="0" indent="0">
              <a:buNone/>
            </a:pPr>
            <a:r>
              <a:rPr lang="en-CA" sz="1600" b="1" dirty="0">
                <a:solidFill>
                  <a:srgbClr val="7030A0"/>
                </a:solidFill>
              </a:rPr>
              <a:t>How do you direct attention to negative and positive events? (Particularly given we are hard-wired for negative bias?)</a:t>
            </a:r>
          </a:p>
          <a:p>
            <a:r>
              <a:rPr lang="en-US" sz="1600" dirty="0"/>
              <a:t>People tend to dwell on things that have gone wrong in their lives—a mistake they made at work, saying the wrong thing in a social setting, or an evening that did not go as planned. People may even think about a negative event or experience like this so frequently that their lives seem filled with mishaps and disappointments. Focusing on negative experiences too much, however, can have a detrimental impact on one’s life and wellbeing, and even be associated with depressive thinking (Nolen-Hoeksema, 2000).</a:t>
            </a:r>
            <a:endParaRPr lang="en-CA" sz="1600" dirty="0"/>
          </a:p>
        </p:txBody>
      </p:sp>
      <p:pic>
        <p:nvPicPr>
          <p:cNvPr id="8194" name="Picture 2" descr="Creativity the key to capturing scarce attention online ...">
            <a:extLst>
              <a:ext uri="{FF2B5EF4-FFF2-40B4-BE49-F238E27FC236}">
                <a16:creationId xmlns:a16="http://schemas.microsoft.com/office/drawing/2014/main" id="{6CAF6D47-BEDF-4A98-8CEB-CC9BD743B8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4639" y="1499752"/>
            <a:ext cx="5090161" cy="338727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
                <a:schemeClr val="accent6">
                  <a:lumMod val="75%"/>
                  <a:alpha val="85%"/>
                </a:schemeClr>
              </a:gs>
            </a:gsLst>
            <a:lin ang="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
                </a:schemeClr>
              </a:gs>
              <a:gs pos="99%">
                <a:schemeClr val="accent5">
                  <a:alpha val="72%"/>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FB26B4-2004-49DE-9C43-03E2B5ABDD33}"/>
              </a:ext>
            </a:extLst>
          </p:cNvPr>
          <p:cNvSpPr txBox="1"/>
          <p:nvPr/>
        </p:nvSpPr>
        <p:spPr>
          <a:xfrm>
            <a:off x="7054063" y="5459244"/>
            <a:ext cx="4776396" cy="369332"/>
          </a:xfrm>
          <a:prstGeom prst="rect">
            <a:avLst/>
          </a:prstGeom>
          <a:noFill/>
        </p:spPr>
        <p:txBody>
          <a:bodyPr wrap="square" rtlCol="0">
            <a:spAutoFit/>
          </a:bodyPr>
          <a:lstStyle/>
          <a:p>
            <a:r>
              <a:rPr lang="en-CA" dirty="0"/>
              <a:t>From Positive Psychology, 2020</a:t>
            </a:r>
          </a:p>
        </p:txBody>
      </p:sp>
    </p:spTree>
    <p:extLst>
      <p:ext uri="{BB962C8B-B14F-4D97-AF65-F5344CB8AC3E}">
        <p14:creationId xmlns:p14="http://schemas.microsoft.com/office/powerpoint/2010/main" val="1661789301"/>
      </p:ext>
    </p:extLst>
  </p:cSld>
  <p:clrMapOvr>
    <a:masterClrMapping/>
  </p:clrMapOvr>
</p:sld>
</file>

<file path=ppt/theme/theme1.xml><?xml version="1.0" encoding="utf-8"?>
<a:theme xmlns:a="http://purl.oclc.org/ooxml/drawingml/main" name="GradientRiseVTI">
  <a:themeElements>
    <a:clrScheme name="AnalogousFromLightSeed_2SEEDS">
      <a:dk1>
        <a:srgbClr val="000000"/>
      </a:dk1>
      <a:lt1>
        <a:srgbClr val="FFFFFF"/>
      </a:lt1>
      <a:dk2>
        <a:srgbClr val="243A41"/>
      </a:dk2>
      <a:lt2>
        <a:srgbClr val="E8E3E2"/>
      </a:lt2>
      <a:accent1>
        <a:srgbClr val="42ADCD"/>
      </a:accent1>
      <a:accent2>
        <a:srgbClr val="57AF9F"/>
      </a:accent2>
      <a:accent3>
        <a:srgbClr val="7B9FE1"/>
      </a:accent3>
      <a:accent4>
        <a:srgbClr val="DA5E62"/>
      </a:accent4>
      <a:accent5>
        <a:srgbClr val="DB9162"/>
      </a:accent5>
      <a:accent6>
        <a:srgbClr val="B6A24E"/>
      </a:accent6>
      <a:hlink>
        <a:srgbClr val="AB7564"/>
      </a:hlink>
      <a:folHlink>
        <a:srgbClr val="828282"/>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3</TotalTime>
  <Words>2192</Words>
  <Application>Microsoft Office PowerPoint</Application>
  <PresentationFormat>Widescreen</PresentationFormat>
  <Paragraphs>219</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Avenir Next LT Pro</vt:lpstr>
      <vt:lpstr>Avenir Next LT Pro Light</vt:lpstr>
      <vt:lpstr>Bradley Hand ITC</vt:lpstr>
      <vt:lpstr>Calibri</vt:lpstr>
      <vt:lpstr>inherit</vt:lpstr>
      <vt:lpstr>NexusSerif</vt:lpstr>
      <vt:lpstr>Proxima Nova Regular</vt:lpstr>
      <vt:lpstr>Times New Roman</vt:lpstr>
      <vt:lpstr>GradientRiseVTI</vt:lpstr>
      <vt:lpstr>bridging to resilience</vt:lpstr>
      <vt:lpstr>Session calendar</vt:lpstr>
      <vt:lpstr>Goals of today’s session </vt:lpstr>
      <vt:lpstr>Checking in</vt:lpstr>
      <vt:lpstr>PowerPoint Presentation</vt:lpstr>
      <vt:lpstr>PowerPoint Presentation</vt:lpstr>
      <vt:lpstr>Delving deeper into resilience building –  the four foci</vt:lpstr>
      <vt:lpstr>where do we focus to build resilience?</vt:lpstr>
      <vt:lpstr>1. attention</vt:lpstr>
      <vt:lpstr>Discussion #1:  where does your attention go?</vt:lpstr>
      <vt:lpstr>2. Thoughts </vt:lpstr>
      <vt:lpstr>Exercise #1: savoring</vt:lpstr>
      <vt:lpstr>3. action</vt:lpstr>
      <vt:lpstr>Exercise #3: your choice!</vt:lpstr>
      <vt:lpstr>4. motivation</vt:lpstr>
      <vt:lpstr>Exercise related to #4 motivaiton</vt:lpstr>
      <vt:lpstr>Bridging to your unique resilience</vt:lpstr>
      <vt:lpstr>PowerPoint Presentation</vt:lpstr>
      <vt:lpstr>PowerPoint Presentation</vt:lpstr>
      <vt:lpstr>PowerPoint Presentation</vt:lpstr>
      <vt:lpstr>Bridging compassion</vt:lpstr>
      <vt:lpstr>Empathy versus compassion</vt:lpstr>
      <vt:lpstr>Empathy versus compassion</vt:lpstr>
      <vt:lpstr>PowerPoint Presentation</vt:lpstr>
      <vt:lpstr>Empathy versus compassion</vt:lpstr>
      <vt:lpstr>Avoiding empathic distress</vt:lpstr>
      <vt:lpstr>Cultivating compassion</vt:lpstr>
      <vt:lpstr>Bridging to aN organizational resilient place</vt:lpstr>
      <vt:lpstr>PowerPoint Presentation</vt:lpstr>
      <vt:lpstr>You are the model of resilience and a growth mindset </vt:lpstr>
      <vt:lpstr>Internal assessment and readiness </vt:lpstr>
      <vt:lpstr>Building perspectives, people, and environments</vt:lpstr>
      <vt:lpstr>Tending the organizational place of resilience</vt:lpstr>
      <vt:lpstr>Bridging to the next month!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to resilience</dc:title>
  <dc:creator>Valerie Campbell</dc:creator>
  <cp:lastModifiedBy>Valerie Campbell</cp:lastModifiedBy>
  <cp:revision>6</cp:revision>
  <dcterms:created xsi:type="dcterms:W3CDTF">2020-12-14T02:11:33Z</dcterms:created>
  <dcterms:modified xsi:type="dcterms:W3CDTF">2020-12-15T02:21:17Z</dcterms:modified>
</cp:coreProperties>
</file>