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28"/>
  </p:notesMasterIdLst>
  <p:sldIdLst>
    <p:sldId id="256" r:id="rId5"/>
    <p:sldId id="4449" r:id="rId6"/>
    <p:sldId id="4450" r:id="rId7"/>
    <p:sldId id="4453" r:id="rId8"/>
    <p:sldId id="4451" r:id="rId9"/>
    <p:sldId id="1173" r:id="rId10"/>
    <p:sldId id="1177" r:id="rId11"/>
    <p:sldId id="4454" r:id="rId12"/>
    <p:sldId id="4455" r:id="rId13"/>
    <p:sldId id="4456" r:id="rId14"/>
    <p:sldId id="4457" r:id="rId15"/>
    <p:sldId id="4458" r:id="rId16"/>
    <p:sldId id="269" r:id="rId17"/>
    <p:sldId id="316" r:id="rId18"/>
    <p:sldId id="259" r:id="rId19"/>
    <p:sldId id="309" r:id="rId20"/>
    <p:sldId id="307" r:id="rId21"/>
    <p:sldId id="336" r:id="rId22"/>
    <p:sldId id="791" r:id="rId23"/>
    <p:sldId id="792" r:id="rId24"/>
    <p:sldId id="790" r:id="rId25"/>
    <p:sldId id="793" r:id="rId26"/>
    <p:sldId id="26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B2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96"/>
    <p:restoredTop sz="68085"/>
  </p:normalViewPr>
  <p:slideViewPr>
    <p:cSldViewPr snapToGrid="0" snapToObjects="1">
      <p:cViewPr varScale="1">
        <p:scale>
          <a:sx n="152" d="100"/>
          <a:sy n="152" d="100"/>
        </p:scale>
        <p:origin x="40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3F795-A04C-2146-93DA-EE8ABE5767B9}" type="doc">
      <dgm:prSet loTypeId="urn:microsoft.com/office/officeart/2005/8/layout/radial3" loCatId="" qsTypeId="urn:microsoft.com/office/officeart/2005/8/quickstyle/3d3" qsCatId="3D" csTypeId="urn:microsoft.com/office/officeart/2005/8/colors/accent1_2" csCatId="accent1" phldr="1"/>
      <dgm:spPr/>
      <dgm:t>
        <a:bodyPr/>
        <a:lstStyle/>
        <a:p>
          <a:endParaRPr lang="en-US"/>
        </a:p>
      </dgm:t>
    </dgm:pt>
    <dgm:pt modelId="{7BA881A6-8FEE-2744-94F6-EBCDAB1E663C}">
      <dgm:prSet phldrT="[Text]"/>
      <dgm:spPr/>
      <dgm:t>
        <a:bodyPr/>
        <a:lstStyle/>
        <a:p>
          <a:r>
            <a:rPr lang="en-US" dirty="0"/>
            <a:t>Zero Harm</a:t>
          </a:r>
        </a:p>
      </dgm:t>
    </dgm:pt>
    <dgm:pt modelId="{46E56AB1-1656-6E44-93FA-D769CEB78064}" type="parTrans" cxnId="{EDCD51C1-228D-6C41-B98E-3F02A3F4347A}">
      <dgm:prSet/>
      <dgm:spPr/>
      <dgm:t>
        <a:bodyPr/>
        <a:lstStyle/>
        <a:p>
          <a:endParaRPr lang="en-US"/>
        </a:p>
      </dgm:t>
    </dgm:pt>
    <dgm:pt modelId="{5CC6F4C0-A1F3-7044-A338-2F78350A1709}" type="sibTrans" cxnId="{EDCD51C1-228D-6C41-B98E-3F02A3F4347A}">
      <dgm:prSet/>
      <dgm:spPr/>
      <dgm:t>
        <a:bodyPr/>
        <a:lstStyle/>
        <a:p>
          <a:endParaRPr lang="en-US"/>
        </a:p>
      </dgm:t>
    </dgm:pt>
    <dgm:pt modelId="{DB8B559E-40A1-FE4C-9167-12816BBEF7CD}">
      <dgm:prSet phldrT="[Text]"/>
      <dgm:spPr>
        <a:solidFill>
          <a:srgbClr val="FF0000">
            <a:alpha val="50000"/>
          </a:srgbClr>
        </a:solidFill>
      </dgm:spPr>
      <dgm:t>
        <a:bodyPr/>
        <a:lstStyle/>
        <a:p>
          <a:r>
            <a:rPr lang="en-US" dirty="0"/>
            <a:t>Vision</a:t>
          </a:r>
        </a:p>
      </dgm:t>
    </dgm:pt>
    <dgm:pt modelId="{3119765B-77CA-1B4C-88A6-6B95F2875B7B}" type="parTrans" cxnId="{F3D16535-88CB-884A-A3D6-A599ED375824}">
      <dgm:prSet/>
      <dgm:spPr/>
      <dgm:t>
        <a:bodyPr/>
        <a:lstStyle/>
        <a:p>
          <a:endParaRPr lang="en-US"/>
        </a:p>
      </dgm:t>
    </dgm:pt>
    <dgm:pt modelId="{1D8E0955-F417-3C43-B69F-5A5C8AFE6131}" type="sibTrans" cxnId="{F3D16535-88CB-884A-A3D6-A599ED375824}">
      <dgm:prSet/>
      <dgm:spPr/>
      <dgm:t>
        <a:bodyPr/>
        <a:lstStyle/>
        <a:p>
          <a:endParaRPr lang="en-US"/>
        </a:p>
      </dgm:t>
    </dgm:pt>
    <dgm:pt modelId="{19E9B01C-0C98-764E-A77D-8E8A83D77C9A}">
      <dgm:prSet phldrT="[Text]"/>
      <dgm:spPr>
        <a:solidFill>
          <a:srgbClr val="FFFF00">
            <a:alpha val="50000"/>
          </a:srgbClr>
        </a:solidFill>
      </dgm:spPr>
      <dgm:t>
        <a:bodyPr/>
        <a:lstStyle/>
        <a:p>
          <a:r>
            <a:rPr lang="en-US" dirty="0"/>
            <a:t>Trust, Respect and Inclusion</a:t>
          </a:r>
        </a:p>
      </dgm:t>
    </dgm:pt>
    <dgm:pt modelId="{2ECA1001-87AB-774D-B836-3A0E42DBB0E0}" type="parTrans" cxnId="{4DFF93CD-4FD4-884F-8FE9-35DD72F999FD}">
      <dgm:prSet/>
      <dgm:spPr/>
      <dgm:t>
        <a:bodyPr/>
        <a:lstStyle/>
        <a:p>
          <a:endParaRPr lang="en-US"/>
        </a:p>
      </dgm:t>
    </dgm:pt>
    <dgm:pt modelId="{B6D9CB07-153F-7546-8F38-25DE46BE8C7C}" type="sibTrans" cxnId="{4DFF93CD-4FD4-884F-8FE9-35DD72F999FD}">
      <dgm:prSet/>
      <dgm:spPr/>
      <dgm:t>
        <a:bodyPr/>
        <a:lstStyle/>
        <a:p>
          <a:endParaRPr lang="en-US"/>
        </a:p>
      </dgm:t>
    </dgm:pt>
    <dgm:pt modelId="{209CAC3D-6BDF-E14E-9353-D9F2C77AE1C2}">
      <dgm:prSet phldrT="[Text]"/>
      <dgm:spPr>
        <a:solidFill>
          <a:srgbClr val="7030A0">
            <a:alpha val="50000"/>
          </a:srgbClr>
        </a:solidFill>
      </dgm:spPr>
      <dgm:t>
        <a:bodyPr/>
        <a:lstStyle/>
        <a:p>
          <a:r>
            <a:rPr lang="en-US" dirty="0"/>
            <a:t>Board Engagement</a:t>
          </a:r>
        </a:p>
      </dgm:t>
    </dgm:pt>
    <dgm:pt modelId="{47F2038E-3ADB-AB4F-B99C-55BF0C2B6B80}" type="parTrans" cxnId="{34968EC3-D3FF-E742-8CA9-67FF16B21F90}">
      <dgm:prSet/>
      <dgm:spPr/>
      <dgm:t>
        <a:bodyPr/>
        <a:lstStyle/>
        <a:p>
          <a:endParaRPr lang="en-US"/>
        </a:p>
      </dgm:t>
    </dgm:pt>
    <dgm:pt modelId="{C0D60472-8811-574D-BFC6-43E76E53F0AF}" type="sibTrans" cxnId="{34968EC3-D3FF-E742-8CA9-67FF16B21F90}">
      <dgm:prSet/>
      <dgm:spPr/>
      <dgm:t>
        <a:bodyPr/>
        <a:lstStyle/>
        <a:p>
          <a:endParaRPr lang="en-US"/>
        </a:p>
      </dgm:t>
    </dgm:pt>
    <dgm:pt modelId="{9F26DFD1-F698-8E4C-906F-1BD07CA65426}">
      <dgm:prSet phldrT="[Text]"/>
      <dgm:spPr>
        <a:solidFill>
          <a:srgbClr val="C00000">
            <a:alpha val="50000"/>
          </a:srgbClr>
        </a:solidFill>
      </dgm:spPr>
      <dgm:t>
        <a:bodyPr/>
        <a:lstStyle/>
        <a:p>
          <a:r>
            <a:rPr lang="en-US" dirty="0"/>
            <a:t>Leadership Development</a:t>
          </a:r>
        </a:p>
      </dgm:t>
    </dgm:pt>
    <dgm:pt modelId="{3A768D78-4B7C-B44E-96AB-B9A2AF7C3E77}" type="parTrans" cxnId="{6378845B-46A3-9742-87DD-C14846A4EDBF}">
      <dgm:prSet/>
      <dgm:spPr/>
      <dgm:t>
        <a:bodyPr/>
        <a:lstStyle/>
        <a:p>
          <a:endParaRPr lang="en-US"/>
        </a:p>
      </dgm:t>
    </dgm:pt>
    <dgm:pt modelId="{CC997A4F-BDE4-0C41-9AAA-7A83AC86A581}" type="sibTrans" cxnId="{6378845B-46A3-9742-87DD-C14846A4EDBF}">
      <dgm:prSet/>
      <dgm:spPr/>
      <dgm:t>
        <a:bodyPr/>
        <a:lstStyle/>
        <a:p>
          <a:endParaRPr lang="en-US"/>
        </a:p>
      </dgm:t>
    </dgm:pt>
    <dgm:pt modelId="{0E1A95EB-6D46-C84B-A0C8-8B64756986D4}">
      <dgm:prSet phldrT="[Text]"/>
      <dgm:spPr>
        <a:solidFill>
          <a:schemeClr val="accent4">
            <a:alpha val="50000"/>
          </a:schemeClr>
        </a:solidFill>
      </dgm:spPr>
      <dgm:t>
        <a:bodyPr/>
        <a:lstStyle/>
        <a:p>
          <a:r>
            <a:rPr lang="en-US" dirty="0"/>
            <a:t>Behavior Expectations</a:t>
          </a:r>
        </a:p>
      </dgm:t>
    </dgm:pt>
    <dgm:pt modelId="{C0CA42E1-9629-7B48-B325-4E2E421B0BD7}" type="parTrans" cxnId="{483F23AF-195E-5943-8FB9-999552011D81}">
      <dgm:prSet/>
      <dgm:spPr/>
      <dgm:t>
        <a:bodyPr/>
        <a:lstStyle/>
        <a:p>
          <a:endParaRPr lang="en-US"/>
        </a:p>
      </dgm:t>
    </dgm:pt>
    <dgm:pt modelId="{FC14D8C1-BD86-434F-888E-2AA6EA57E7A8}" type="sibTrans" cxnId="{483F23AF-195E-5943-8FB9-999552011D81}">
      <dgm:prSet/>
      <dgm:spPr/>
      <dgm:t>
        <a:bodyPr/>
        <a:lstStyle/>
        <a:p>
          <a:endParaRPr lang="en-US"/>
        </a:p>
      </dgm:t>
    </dgm:pt>
    <dgm:pt modelId="{7665DCF8-C88B-4543-99F0-7E02C2805E65}">
      <dgm:prSet phldrT="[Text]"/>
      <dgm:spPr>
        <a:solidFill>
          <a:srgbClr val="D9B26B">
            <a:alpha val="50196"/>
          </a:srgbClr>
        </a:solidFill>
      </dgm:spPr>
      <dgm:t>
        <a:bodyPr/>
        <a:lstStyle/>
        <a:p>
          <a:r>
            <a:rPr lang="en-US" dirty="0"/>
            <a:t>Just Culture</a:t>
          </a:r>
        </a:p>
      </dgm:t>
    </dgm:pt>
    <dgm:pt modelId="{69F0F1DD-C24A-794C-AF9F-DB86C2523DB4}" type="parTrans" cxnId="{07B5258F-B6C9-284D-807D-A9B318431D41}">
      <dgm:prSet/>
      <dgm:spPr/>
      <dgm:t>
        <a:bodyPr/>
        <a:lstStyle/>
        <a:p>
          <a:endParaRPr lang="en-US"/>
        </a:p>
      </dgm:t>
    </dgm:pt>
    <dgm:pt modelId="{731FEBCB-780D-3740-AD76-D4FA74932B7B}" type="sibTrans" cxnId="{07B5258F-B6C9-284D-807D-A9B318431D41}">
      <dgm:prSet/>
      <dgm:spPr/>
      <dgm:t>
        <a:bodyPr/>
        <a:lstStyle/>
        <a:p>
          <a:endParaRPr lang="en-US"/>
        </a:p>
      </dgm:t>
    </dgm:pt>
    <dgm:pt modelId="{14E56D85-9B9F-D54E-A3C0-E74C30A65E62}" type="pres">
      <dgm:prSet presAssocID="{E333F795-A04C-2146-93DA-EE8ABE5767B9}" presName="composite" presStyleCnt="0">
        <dgm:presLayoutVars>
          <dgm:chMax val="1"/>
          <dgm:dir/>
          <dgm:resizeHandles val="exact"/>
        </dgm:presLayoutVars>
      </dgm:prSet>
      <dgm:spPr/>
    </dgm:pt>
    <dgm:pt modelId="{3A31DCD2-82A1-BB4E-B892-9D929D917EE3}" type="pres">
      <dgm:prSet presAssocID="{E333F795-A04C-2146-93DA-EE8ABE5767B9}" presName="radial" presStyleCnt="0">
        <dgm:presLayoutVars>
          <dgm:animLvl val="ctr"/>
        </dgm:presLayoutVars>
      </dgm:prSet>
      <dgm:spPr/>
    </dgm:pt>
    <dgm:pt modelId="{E57D51A2-A759-F848-806A-0CE89BB2C177}" type="pres">
      <dgm:prSet presAssocID="{7BA881A6-8FEE-2744-94F6-EBCDAB1E663C}" presName="centerShape" presStyleLbl="vennNode1" presStyleIdx="0" presStyleCnt="7"/>
      <dgm:spPr/>
    </dgm:pt>
    <dgm:pt modelId="{6D741894-85C4-854A-8D4E-58B865B7D10B}" type="pres">
      <dgm:prSet presAssocID="{DB8B559E-40A1-FE4C-9167-12816BBEF7CD}" presName="node" presStyleLbl="vennNode1" presStyleIdx="1" presStyleCnt="7">
        <dgm:presLayoutVars>
          <dgm:bulletEnabled val="1"/>
        </dgm:presLayoutVars>
      </dgm:prSet>
      <dgm:spPr/>
    </dgm:pt>
    <dgm:pt modelId="{97A8B2BB-BF40-0649-958F-6B0E61D18E9C}" type="pres">
      <dgm:prSet presAssocID="{19E9B01C-0C98-764E-A77D-8E8A83D77C9A}" presName="node" presStyleLbl="vennNode1" presStyleIdx="2" presStyleCnt="7">
        <dgm:presLayoutVars>
          <dgm:bulletEnabled val="1"/>
        </dgm:presLayoutVars>
      </dgm:prSet>
      <dgm:spPr/>
    </dgm:pt>
    <dgm:pt modelId="{4CD1D744-6CC6-434A-9B1F-1C7E36E38D7C}" type="pres">
      <dgm:prSet presAssocID="{209CAC3D-6BDF-E14E-9353-D9F2C77AE1C2}" presName="node" presStyleLbl="vennNode1" presStyleIdx="3" presStyleCnt="7">
        <dgm:presLayoutVars>
          <dgm:bulletEnabled val="1"/>
        </dgm:presLayoutVars>
      </dgm:prSet>
      <dgm:spPr/>
    </dgm:pt>
    <dgm:pt modelId="{5467457B-4184-4B4C-9E5D-2C7ED593DEA7}" type="pres">
      <dgm:prSet presAssocID="{9F26DFD1-F698-8E4C-906F-1BD07CA65426}" presName="node" presStyleLbl="vennNode1" presStyleIdx="4" presStyleCnt="7">
        <dgm:presLayoutVars>
          <dgm:bulletEnabled val="1"/>
        </dgm:presLayoutVars>
      </dgm:prSet>
      <dgm:spPr/>
    </dgm:pt>
    <dgm:pt modelId="{7ABC4929-F89F-B64C-9522-2D2F3E23645A}" type="pres">
      <dgm:prSet presAssocID="{7665DCF8-C88B-4543-99F0-7E02C2805E65}" presName="node" presStyleLbl="vennNode1" presStyleIdx="5" presStyleCnt="7">
        <dgm:presLayoutVars>
          <dgm:bulletEnabled val="1"/>
        </dgm:presLayoutVars>
      </dgm:prSet>
      <dgm:spPr/>
    </dgm:pt>
    <dgm:pt modelId="{21D7AD0E-828C-8347-8A1C-E348930EA5DA}" type="pres">
      <dgm:prSet presAssocID="{0E1A95EB-6D46-C84B-A0C8-8B64756986D4}" presName="node" presStyleLbl="vennNode1" presStyleIdx="6" presStyleCnt="7">
        <dgm:presLayoutVars>
          <dgm:bulletEnabled val="1"/>
        </dgm:presLayoutVars>
      </dgm:prSet>
      <dgm:spPr/>
    </dgm:pt>
  </dgm:ptLst>
  <dgm:cxnLst>
    <dgm:cxn modelId="{E9C65F0A-4522-5B40-9990-D0C1881EF72C}" type="presOf" srcId="{E333F795-A04C-2146-93DA-EE8ABE5767B9}" destId="{14E56D85-9B9F-D54E-A3C0-E74C30A65E62}" srcOrd="0" destOrd="0" presId="urn:microsoft.com/office/officeart/2005/8/layout/radial3"/>
    <dgm:cxn modelId="{DBA0191F-157F-E34F-8736-93258F02464F}" type="presOf" srcId="{7665DCF8-C88B-4543-99F0-7E02C2805E65}" destId="{7ABC4929-F89F-B64C-9522-2D2F3E23645A}" srcOrd="0" destOrd="0" presId="urn:microsoft.com/office/officeart/2005/8/layout/radial3"/>
    <dgm:cxn modelId="{B0B0A727-F0E5-284F-BBC7-CACB231CB944}" type="presOf" srcId="{19E9B01C-0C98-764E-A77D-8E8A83D77C9A}" destId="{97A8B2BB-BF40-0649-958F-6B0E61D18E9C}" srcOrd="0" destOrd="0" presId="urn:microsoft.com/office/officeart/2005/8/layout/radial3"/>
    <dgm:cxn modelId="{58D32729-0E2D-084B-B707-FE5E04F2D506}" type="presOf" srcId="{9F26DFD1-F698-8E4C-906F-1BD07CA65426}" destId="{5467457B-4184-4B4C-9E5D-2C7ED593DEA7}" srcOrd="0" destOrd="0" presId="urn:microsoft.com/office/officeart/2005/8/layout/radial3"/>
    <dgm:cxn modelId="{F3D16535-88CB-884A-A3D6-A599ED375824}" srcId="{7BA881A6-8FEE-2744-94F6-EBCDAB1E663C}" destId="{DB8B559E-40A1-FE4C-9167-12816BBEF7CD}" srcOrd="0" destOrd="0" parTransId="{3119765B-77CA-1B4C-88A6-6B95F2875B7B}" sibTransId="{1D8E0955-F417-3C43-B69F-5A5C8AFE6131}"/>
    <dgm:cxn modelId="{41FABF37-E0F5-D84F-B346-43780143901E}" type="presOf" srcId="{0E1A95EB-6D46-C84B-A0C8-8B64756986D4}" destId="{21D7AD0E-828C-8347-8A1C-E348930EA5DA}" srcOrd="0" destOrd="0" presId="urn:microsoft.com/office/officeart/2005/8/layout/radial3"/>
    <dgm:cxn modelId="{6726E34A-412B-6C43-877B-358A1F975573}" type="presOf" srcId="{DB8B559E-40A1-FE4C-9167-12816BBEF7CD}" destId="{6D741894-85C4-854A-8D4E-58B865B7D10B}" srcOrd="0" destOrd="0" presId="urn:microsoft.com/office/officeart/2005/8/layout/radial3"/>
    <dgm:cxn modelId="{91A6F750-423F-914E-91C3-3E27ED83B61B}" type="presOf" srcId="{7BA881A6-8FEE-2744-94F6-EBCDAB1E663C}" destId="{E57D51A2-A759-F848-806A-0CE89BB2C177}" srcOrd="0" destOrd="0" presId="urn:microsoft.com/office/officeart/2005/8/layout/radial3"/>
    <dgm:cxn modelId="{6378845B-46A3-9742-87DD-C14846A4EDBF}" srcId="{7BA881A6-8FEE-2744-94F6-EBCDAB1E663C}" destId="{9F26DFD1-F698-8E4C-906F-1BD07CA65426}" srcOrd="3" destOrd="0" parTransId="{3A768D78-4B7C-B44E-96AB-B9A2AF7C3E77}" sibTransId="{CC997A4F-BDE4-0C41-9AAA-7A83AC86A581}"/>
    <dgm:cxn modelId="{07B5258F-B6C9-284D-807D-A9B318431D41}" srcId="{7BA881A6-8FEE-2744-94F6-EBCDAB1E663C}" destId="{7665DCF8-C88B-4543-99F0-7E02C2805E65}" srcOrd="4" destOrd="0" parTransId="{69F0F1DD-C24A-794C-AF9F-DB86C2523DB4}" sibTransId="{731FEBCB-780D-3740-AD76-D4FA74932B7B}"/>
    <dgm:cxn modelId="{66FD3A9F-3FF9-EC46-BF8B-25796EDC77B4}" type="presOf" srcId="{209CAC3D-6BDF-E14E-9353-D9F2C77AE1C2}" destId="{4CD1D744-6CC6-434A-9B1F-1C7E36E38D7C}" srcOrd="0" destOrd="0" presId="urn:microsoft.com/office/officeart/2005/8/layout/radial3"/>
    <dgm:cxn modelId="{483F23AF-195E-5943-8FB9-999552011D81}" srcId="{7BA881A6-8FEE-2744-94F6-EBCDAB1E663C}" destId="{0E1A95EB-6D46-C84B-A0C8-8B64756986D4}" srcOrd="5" destOrd="0" parTransId="{C0CA42E1-9629-7B48-B325-4E2E421B0BD7}" sibTransId="{FC14D8C1-BD86-434F-888E-2AA6EA57E7A8}"/>
    <dgm:cxn modelId="{EDCD51C1-228D-6C41-B98E-3F02A3F4347A}" srcId="{E333F795-A04C-2146-93DA-EE8ABE5767B9}" destId="{7BA881A6-8FEE-2744-94F6-EBCDAB1E663C}" srcOrd="0" destOrd="0" parTransId="{46E56AB1-1656-6E44-93FA-D769CEB78064}" sibTransId="{5CC6F4C0-A1F3-7044-A338-2F78350A1709}"/>
    <dgm:cxn modelId="{34968EC3-D3FF-E742-8CA9-67FF16B21F90}" srcId="{7BA881A6-8FEE-2744-94F6-EBCDAB1E663C}" destId="{209CAC3D-6BDF-E14E-9353-D9F2C77AE1C2}" srcOrd="2" destOrd="0" parTransId="{47F2038E-3ADB-AB4F-B99C-55BF0C2B6B80}" sibTransId="{C0D60472-8811-574D-BFC6-43E76E53F0AF}"/>
    <dgm:cxn modelId="{4DFF93CD-4FD4-884F-8FE9-35DD72F999FD}" srcId="{7BA881A6-8FEE-2744-94F6-EBCDAB1E663C}" destId="{19E9B01C-0C98-764E-A77D-8E8A83D77C9A}" srcOrd="1" destOrd="0" parTransId="{2ECA1001-87AB-774D-B836-3A0E42DBB0E0}" sibTransId="{B6D9CB07-153F-7546-8F38-25DE46BE8C7C}"/>
    <dgm:cxn modelId="{B842B0BA-75BE-0944-BCCB-C330C4B6B1EA}" type="presParOf" srcId="{14E56D85-9B9F-D54E-A3C0-E74C30A65E62}" destId="{3A31DCD2-82A1-BB4E-B892-9D929D917EE3}" srcOrd="0" destOrd="0" presId="urn:microsoft.com/office/officeart/2005/8/layout/radial3"/>
    <dgm:cxn modelId="{BBB6E93B-6DEE-4848-A01B-7C187381969C}" type="presParOf" srcId="{3A31DCD2-82A1-BB4E-B892-9D929D917EE3}" destId="{E57D51A2-A759-F848-806A-0CE89BB2C177}" srcOrd="0" destOrd="0" presId="urn:microsoft.com/office/officeart/2005/8/layout/radial3"/>
    <dgm:cxn modelId="{7348B173-25DA-F448-B315-EDB8F1CBD177}" type="presParOf" srcId="{3A31DCD2-82A1-BB4E-B892-9D929D917EE3}" destId="{6D741894-85C4-854A-8D4E-58B865B7D10B}" srcOrd="1" destOrd="0" presId="urn:microsoft.com/office/officeart/2005/8/layout/radial3"/>
    <dgm:cxn modelId="{53CB48FF-CB32-D247-8446-1F0F1E2AA462}" type="presParOf" srcId="{3A31DCD2-82A1-BB4E-B892-9D929D917EE3}" destId="{97A8B2BB-BF40-0649-958F-6B0E61D18E9C}" srcOrd="2" destOrd="0" presId="urn:microsoft.com/office/officeart/2005/8/layout/radial3"/>
    <dgm:cxn modelId="{93AA4718-7C0B-C441-A296-A7CD338BC596}" type="presParOf" srcId="{3A31DCD2-82A1-BB4E-B892-9D929D917EE3}" destId="{4CD1D744-6CC6-434A-9B1F-1C7E36E38D7C}" srcOrd="3" destOrd="0" presId="urn:microsoft.com/office/officeart/2005/8/layout/radial3"/>
    <dgm:cxn modelId="{0A13F7EF-3ACA-954D-8856-2EFBACC60F5A}" type="presParOf" srcId="{3A31DCD2-82A1-BB4E-B892-9D929D917EE3}" destId="{5467457B-4184-4B4C-9E5D-2C7ED593DEA7}" srcOrd="4" destOrd="0" presId="urn:microsoft.com/office/officeart/2005/8/layout/radial3"/>
    <dgm:cxn modelId="{E93D5BB1-7D7A-1844-9623-BD4201845662}" type="presParOf" srcId="{3A31DCD2-82A1-BB4E-B892-9D929D917EE3}" destId="{7ABC4929-F89F-B64C-9522-2D2F3E23645A}" srcOrd="5" destOrd="0" presId="urn:microsoft.com/office/officeart/2005/8/layout/radial3"/>
    <dgm:cxn modelId="{6CA1BBCD-17CE-9A4D-B351-D70D349757DC}" type="presParOf" srcId="{3A31DCD2-82A1-BB4E-B892-9D929D917EE3}" destId="{21D7AD0E-828C-8347-8A1C-E348930EA5DA}"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F478E2-308A-3645-B129-7C35F3A8BCD6}" type="doc">
      <dgm:prSet loTypeId="urn:microsoft.com/office/officeart/2005/8/layout/radial4" loCatId="" qsTypeId="urn:microsoft.com/office/officeart/2005/8/quickstyle/simple4" qsCatId="simple" csTypeId="urn:microsoft.com/office/officeart/2005/8/colors/accent1_3" csCatId="accent1" phldr="1"/>
      <dgm:spPr/>
      <dgm:t>
        <a:bodyPr/>
        <a:lstStyle/>
        <a:p>
          <a:endParaRPr lang="en-US"/>
        </a:p>
      </dgm:t>
    </dgm:pt>
    <dgm:pt modelId="{B6958E7A-4441-2B4E-8EB4-76A320FCB3C8}">
      <dgm:prSet phldrT="[Text]">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b="0" cap="none" spc="0" dirty="0">
              <a:ln w="0"/>
              <a:solidFill>
                <a:schemeClr val="tx1"/>
              </a:solidFill>
              <a:effectLst>
                <a:outerShdw blurRad="38100" dist="19050" dir="2700000" algn="tl" rotWithShape="0">
                  <a:schemeClr val="dk1">
                    <a:alpha val="40000"/>
                  </a:schemeClr>
                </a:outerShdw>
              </a:effectLst>
            </a:rPr>
            <a:t>Safety Culture</a:t>
          </a:r>
        </a:p>
      </dgm:t>
    </dgm:pt>
    <dgm:pt modelId="{BC05F562-EADC-0445-AAF7-130DD3853E0B}" type="parTrans" cxnId="{73C3BE78-D955-2A4D-AEDB-D2FA4BEF832D}">
      <dgm:prSet/>
      <dgm:spPr/>
      <dgm:t>
        <a:bodyPr/>
        <a:lstStyle/>
        <a:p>
          <a:endParaRPr lang="en-US"/>
        </a:p>
      </dgm:t>
    </dgm:pt>
    <dgm:pt modelId="{1793B8C3-E630-9241-9464-C965E6BA0E38}" type="sibTrans" cxnId="{73C3BE78-D955-2A4D-AEDB-D2FA4BEF832D}">
      <dgm:prSet/>
      <dgm:spPr/>
      <dgm:t>
        <a:bodyPr/>
        <a:lstStyle/>
        <a:p>
          <a:endParaRPr lang="en-US"/>
        </a:p>
      </dgm:t>
    </dgm:pt>
    <dgm:pt modelId="{DE50A154-BB1F-E74C-AA7B-539AAA000C7F}">
      <dgm:prSet phldrT="[Text]"/>
      <dgm:spPr/>
      <dgm:t>
        <a:bodyPr/>
        <a:lstStyle/>
        <a:p>
          <a:r>
            <a:rPr lang="en-US" dirty="0"/>
            <a:t>Just Culture</a:t>
          </a:r>
        </a:p>
      </dgm:t>
    </dgm:pt>
    <dgm:pt modelId="{6A47C64D-F064-4D40-81D4-99EC2D933720}" type="parTrans" cxnId="{DCC65AE8-1E4E-AC4B-81F9-D219C07A572D}">
      <dgm:prSet/>
      <dgm:spPr/>
      <dgm:t>
        <a:bodyPr/>
        <a:lstStyle/>
        <a:p>
          <a:endParaRPr lang="en-US"/>
        </a:p>
      </dgm:t>
    </dgm:pt>
    <dgm:pt modelId="{1E260E52-678C-E141-960A-51979670C75B}" type="sibTrans" cxnId="{DCC65AE8-1E4E-AC4B-81F9-D219C07A572D}">
      <dgm:prSet/>
      <dgm:spPr/>
      <dgm:t>
        <a:bodyPr/>
        <a:lstStyle/>
        <a:p>
          <a:endParaRPr lang="en-US"/>
        </a:p>
      </dgm:t>
    </dgm:pt>
    <dgm:pt modelId="{99E9DFF7-5BFD-2F4D-9C55-DDF22FFB4417}">
      <dgm:prSet phldrT="[Text]"/>
      <dgm:spPr/>
      <dgm:t>
        <a:bodyPr/>
        <a:lstStyle/>
        <a:p>
          <a:r>
            <a:rPr lang="en-US" dirty="0"/>
            <a:t>Reporting Culture</a:t>
          </a:r>
        </a:p>
      </dgm:t>
    </dgm:pt>
    <dgm:pt modelId="{CAB2B629-B512-3643-AB8C-76BA6CC95AC0}" type="parTrans" cxnId="{B800948C-064A-D249-B8D1-0112B2ED754D}">
      <dgm:prSet/>
      <dgm:spPr/>
      <dgm:t>
        <a:bodyPr/>
        <a:lstStyle/>
        <a:p>
          <a:endParaRPr lang="en-US"/>
        </a:p>
      </dgm:t>
    </dgm:pt>
    <dgm:pt modelId="{2E3D255C-3B3F-1D48-B3B4-410A1A6680B5}" type="sibTrans" cxnId="{B800948C-064A-D249-B8D1-0112B2ED754D}">
      <dgm:prSet/>
      <dgm:spPr/>
      <dgm:t>
        <a:bodyPr/>
        <a:lstStyle/>
        <a:p>
          <a:endParaRPr lang="en-US"/>
        </a:p>
      </dgm:t>
    </dgm:pt>
    <dgm:pt modelId="{910D3452-C95E-CC4F-8173-D2C9A4604040}">
      <dgm:prSet phldrT="[Text]"/>
      <dgm:spPr/>
      <dgm:t>
        <a:bodyPr/>
        <a:lstStyle/>
        <a:p>
          <a:r>
            <a:rPr lang="en-US" dirty="0"/>
            <a:t>Learning Culture</a:t>
          </a:r>
        </a:p>
      </dgm:t>
    </dgm:pt>
    <dgm:pt modelId="{280347CC-6D9E-1B4A-A36D-04B7EC269E38}" type="parTrans" cxnId="{C0CD8B94-2A95-784E-8EDE-C1D0C46CB317}">
      <dgm:prSet/>
      <dgm:spPr/>
      <dgm:t>
        <a:bodyPr/>
        <a:lstStyle/>
        <a:p>
          <a:endParaRPr lang="en-US"/>
        </a:p>
      </dgm:t>
    </dgm:pt>
    <dgm:pt modelId="{096FCC9A-FBCD-1347-AC5C-4F70A2EC037B}" type="sibTrans" cxnId="{C0CD8B94-2A95-784E-8EDE-C1D0C46CB317}">
      <dgm:prSet/>
      <dgm:spPr/>
      <dgm:t>
        <a:bodyPr/>
        <a:lstStyle/>
        <a:p>
          <a:endParaRPr lang="en-US"/>
        </a:p>
      </dgm:t>
    </dgm:pt>
    <dgm:pt modelId="{34A7B722-6623-994C-812A-9AA89FED646D}" type="pres">
      <dgm:prSet presAssocID="{1FF478E2-308A-3645-B129-7C35F3A8BCD6}" presName="cycle" presStyleCnt="0">
        <dgm:presLayoutVars>
          <dgm:chMax val="1"/>
          <dgm:dir/>
          <dgm:animLvl val="ctr"/>
          <dgm:resizeHandles val="exact"/>
        </dgm:presLayoutVars>
      </dgm:prSet>
      <dgm:spPr/>
    </dgm:pt>
    <dgm:pt modelId="{BE799C64-5296-1741-8641-A6B9CFF54B21}" type="pres">
      <dgm:prSet presAssocID="{B6958E7A-4441-2B4E-8EB4-76A320FCB3C8}" presName="centerShape" presStyleLbl="node0" presStyleIdx="0" presStyleCnt="1"/>
      <dgm:spPr/>
    </dgm:pt>
    <dgm:pt modelId="{F3E72D7E-BDAD-CF45-AEB4-257710D67BCA}" type="pres">
      <dgm:prSet presAssocID="{6A47C64D-F064-4D40-81D4-99EC2D933720}" presName="parTrans" presStyleLbl="bgSibTrans2D1" presStyleIdx="0" presStyleCnt="3"/>
      <dgm:spPr/>
    </dgm:pt>
    <dgm:pt modelId="{F232743A-F813-C846-9839-58B7F2503BC1}" type="pres">
      <dgm:prSet presAssocID="{DE50A154-BB1F-E74C-AA7B-539AAA000C7F}" presName="node" presStyleLbl="node1" presStyleIdx="0" presStyleCnt="3">
        <dgm:presLayoutVars>
          <dgm:bulletEnabled val="1"/>
        </dgm:presLayoutVars>
      </dgm:prSet>
      <dgm:spPr/>
    </dgm:pt>
    <dgm:pt modelId="{399A5FE7-BE0B-2D4F-AF04-D45CF8F844C7}" type="pres">
      <dgm:prSet presAssocID="{CAB2B629-B512-3643-AB8C-76BA6CC95AC0}" presName="parTrans" presStyleLbl="bgSibTrans2D1" presStyleIdx="1" presStyleCnt="3"/>
      <dgm:spPr/>
    </dgm:pt>
    <dgm:pt modelId="{60BBA8F8-F3B9-3246-9DF5-614053A6E58D}" type="pres">
      <dgm:prSet presAssocID="{99E9DFF7-5BFD-2F4D-9C55-DDF22FFB4417}" presName="node" presStyleLbl="node1" presStyleIdx="1" presStyleCnt="3">
        <dgm:presLayoutVars>
          <dgm:bulletEnabled val="1"/>
        </dgm:presLayoutVars>
      </dgm:prSet>
      <dgm:spPr/>
    </dgm:pt>
    <dgm:pt modelId="{26364409-25D1-284E-912E-7533804EA3D0}" type="pres">
      <dgm:prSet presAssocID="{280347CC-6D9E-1B4A-A36D-04B7EC269E38}" presName="parTrans" presStyleLbl="bgSibTrans2D1" presStyleIdx="2" presStyleCnt="3"/>
      <dgm:spPr/>
    </dgm:pt>
    <dgm:pt modelId="{A09043E3-9B3B-CE44-B29F-F38605B57DE4}" type="pres">
      <dgm:prSet presAssocID="{910D3452-C95E-CC4F-8173-D2C9A4604040}" presName="node" presStyleLbl="node1" presStyleIdx="2" presStyleCnt="3">
        <dgm:presLayoutVars>
          <dgm:bulletEnabled val="1"/>
        </dgm:presLayoutVars>
      </dgm:prSet>
      <dgm:spPr/>
    </dgm:pt>
  </dgm:ptLst>
  <dgm:cxnLst>
    <dgm:cxn modelId="{BA96B916-A826-F64D-B81B-0B3F1012CA45}" type="presOf" srcId="{DE50A154-BB1F-E74C-AA7B-539AAA000C7F}" destId="{F232743A-F813-C846-9839-58B7F2503BC1}" srcOrd="0" destOrd="0" presId="urn:microsoft.com/office/officeart/2005/8/layout/radial4"/>
    <dgm:cxn modelId="{2D5C0322-7DF1-434A-9DA6-2824DBB5A083}" type="presOf" srcId="{910D3452-C95E-CC4F-8173-D2C9A4604040}" destId="{A09043E3-9B3B-CE44-B29F-F38605B57DE4}" srcOrd="0" destOrd="0" presId="urn:microsoft.com/office/officeart/2005/8/layout/radial4"/>
    <dgm:cxn modelId="{16F3B123-53FC-DC44-9DD9-40BD8A5E77FF}" type="presOf" srcId="{6A47C64D-F064-4D40-81D4-99EC2D933720}" destId="{F3E72D7E-BDAD-CF45-AEB4-257710D67BCA}" srcOrd="0" destOrd="0" presId="urn:microsoft.com/office/officeart/2005/8/layout/radial4"/>
    <dgm:cxn modelId="{66C9C929-3CD8-EE41-8122-5625BB01A91A}" type="presOf" srcId="{B6958E7A-4441-2B4E-8EB4-76A320FCB3C8}" destId="{BE799C64-5296-1741-8641-A6B9CFF54B21}" srcOrd="0" destOrd="0" presId="urn:microsoft.com/office/officeart/2005/8/layout/radial4"/>
    <dgm:cxn modelId="{78A1EA53-D97D-1A47-BCB2-8AC5DFC08FB6}" type="presOf" srcId="{99E9DFF7-5BFD-2F4D-9C55-DDF22FFB4417}" destId="{60BBA8F8-F3B9-3246-9DF5-614053A6E58D}" srcOrd="0" destOrd="0" presId="urn:microsoft.com/office/officeart/2005/8/layout/radial4"/>
    <dgm:cxn modelId="{73C3BE78-D955-2A4D-AEDB-D2FA4BEF832D}" srcId="{1FF478E2-308A-3645-B129-7C35F3A8BCD6}" destId="{B6958E7A-4441-2B4E-8EB4-76A320FCB3C8}" srcOrd="0" destOrd="0" parTransId="{BC05F562-EADC-0445-AAF7-130DD3853E0B}" sibTransId="{1793B8C3-E630-9241-9464-C965E6BA0E38}"/>
    <dgm:cxn modelId="{B800948C-064A-D249-B8D1-0112B2ED754D}" srcId="{B6958E7A-4441-2B4E-8EB4-76A320FCB3C8}" destId="{99E9DFF7-5BFD-2F4D-9C55-DDF22FFB4417}" srcOrd="1" destOrd="0" parTransId="{CAB2B629-B512-3643-AB8C-76BA6CC95AC0}" sibTransId="{2E3D255C-3B3F-1D48-B3B4-410A1A6680B5}"/>
    <dgm:cxn modelId="{03498C92-6EB6-C54E-8FBB-47C2BE9D1F9E}" type="presOf" srcId="{280347CC-6D9E-1B4A-A36D-04B7EC269E38}" destId="{26364409-25D1-284E-912E-7533804EA3D0}" srcOrd="0" destOrd="0" presId="urn:microsoft.com/office/officeart/2005/8/layout/radial4"/>
    <dgm:cxn modelId="{C0CD8B94-2A95-784E-8EDE-C1D0C46CB317}" srcId="{B6958E7A-4441-2B4E-8EB4-76A320FCB3C8}" destId="{910D3452-C95E-CC4F-8173-D2C9A4604040}" srcOrd="2" destOrd="0" parTransId="{280347CC-6D9E-1B4A-A36D-04B7EC269E38}" sibTransId="{096FCC9A-FBCD-1347-AC5C-4F70A2EC037B}"/>
    <dgm:cxn modelId="{1CE7BDE2-E873-5C4D-ABAC-DBF7EE0BB721}" type="presOf" srcId="{1FF478E2-308A-3645-B129-7C35F3A8BCD6}" destId="{34A7B722-6623-994C-812A-9AA89FED646D}" srcOrd="0" destOrd="0" presId="urn:microsoft.com/office/officeart/2005/8/layout/radial4"/>
    <dgm:cxn modelId="{B3A969E5-A3EC-5943-AB15-4651D874BE21}" type="presOf" srcId="{CAB2B629-B512-3643-AB8C-76BA6CC95AC0}" destId="{399A5FE7-BE0B-2D4F-AF04-D45CF8F844C7}" srcOrd="0" destOrd="0" presId="urn:microsoft.com/office/officeart/2005/8/layout/radial4"/>
    <dgm:cxn modelId="{DCC65AE8-1E4E-AC4B-81F9-D219C07A572D}" srcId="{B6958E7A-4441-2B4E-8EB4-76A320FCB3C8}" destId="{DE50A154-BB1F-E74C-AA7B-539AAA000C7F}" srcOrd="0" destOrd="0" parTransId="{6A47C64D-F064-4D40-81D4-99EC2D933720}" sibTransId="{1E260E52-678C-E141-960A-51979670C75B}"/>
    <dgm:cxn modelId="{7797AF83-F612-974C-8197-8D2F999951FE}" type="presParOf" srcId="{34A7B722-6623-994C-812A-9AA89FED646D}" destId="{BE799C64-5296-1741-8641-A6B9CFF54B21}" srcOrd="0" destOrd="0" presId="urn:microsoft.com/office/officeart/2005/8/layout/radial4"/>
    <dgm:cxn modelId="{E8A507CB-8D03-5F46-8CA0-FBFDE67B532D}" type="presParOf" srcId="{34A7B722-6623-994C-812A-9AA89FED646D}" destId="{F3E72D7E-BDAD-CF45-AEB4-257710D67BCA}" srcOrd="1" destOrd="0" presId="urn:microsoft.com/office/officeart/2005/8/layout/radial4"/>
    <dgm:cxn modelId="{9982E156-BA6C-2E46-8456-1CE1BE3A6270}" type="presParOf" srcId="{34A7B722-6623-994C-812A-9AA89FED646D}" destId="{F232743A-F813-C846-9839-58B7F2503BC1}" srcOrd="2" destOrd="0" presId="urn:microsoft.com/office/officeart/2005/8/layout/radial4"/>
    <dgm:cxn modelId="{1A3F5B22-19DE-104D-B4D8-68A759360040}" type="presParOf" srcId="{34A7B722-6623-994C-812A-9AA89FED646D}" destId="{399A5FE7-BE0B-2D4F-AF04-D45CF8F844C7}" srcOrd="3" destOrd="0" presId="urn:microsoft.com/office/officeart/2005/8/layout/radial4"/>
    <dgm:cxn modelId="{03A28609-32B9-F642-8808-8ED9D0FE3574}" type="presParOf" srcId="{34A7B722-6623-994C-812A-9AA89FED646D}" destId="{60BBA8F8-F3B9-3246-9DF5-614053A6E58D}" srcOrd="4" destOrd="0" presId="urn:microsoft.com/office/officeart/2005/8/layout/radial4"/>
    <dgm:cxn modelId="{D267FAEC-C100-9640-AD49-92AA645689CB}" type="presParOf" srcId="{34A7B722-6623-994C-812A-9AA89FED646D}" destId="{26364409-25D1-284E-912E-7533804EA3D0}" srcOrd="5" destOrd="0" presId="urn:microsoft.com/office/officeart/2005/8/layout/radial4"/>
    <dgm:cxn modelId="{A9BAC374-A70A-784E-86DB-54C7E38F8FA0}" type="presParOf" srcId="{34A7B722-6623-994C-812A-9AA89FED646D}" destId="{A09043E3-9B3B-CE44-B29F-F38605B57DE4}"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D51A2-A759-F848-806A-0CE89BB2C177}">
      <dsp:nvSpPr>
        <dsp:cNvPr id="0" name=""/>
        <dsp:cNvSpPr/>
      </dsp:nvSpPr>
      <dsp:spPr>
        <a:xfrm>
          <a:off x="2604004" y="915479"/>
          <a:ext cx="2280667" cy="22806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Zero Harm</a:t>
          </a:r>
        </a:p>
      </dsp:txBody>
      <dsp:txXfrm>
        <a:off x="2938000" y="1249475"/>
        <a:ext cx="1612675" cy="1612675"/>
      </dsp:txXfrm>
    </dsp:sp>
    <dsp:sp modelId="{6D741894-85C4-854A-8D4E-58B865B7D10B}">
      <dsp:nvSpPr>
        <dsp:cNvPr id="0" name=""/>
        <dsp:cNvSpPr/>
      </dsp:nvSpPr>
      <dsp:spPr>
        <a:xfrm>
          <a:off x="3174171" y="407"/>
          <a:ext cx="1140333" cy="1140333"/>
        </a:xfrm>
        <a:prstGeom prst="ellipse">
          <a:avLst/>
        </a:prstGeom>
        <a:solidFill>
          <a:srgbClr val="FF00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Vision</a:t>
          </a:r>
        </a:p>
      </dsp:txBody>
      <dsp:txXfrm>
        <a:off x="3341169" y="167405"/>
        <a:ext cx="806337" cy="806337"/>
      </dsp:txXfrm>
    </dsp:sp>
    <dsp:sp modelId="{97A8B2BB-BF40-0649-958F-6B0E61D18E9C}">
      <dsp:nvSpPr>
        <dsp:cNvPr id="0" name=""/>
        <dsp:cNvSpPr/>
      </dsp:nvSpPr>
      <dsp:spPr>
        <a:xfrm>
          <a:off x="4460425" y="743026"/>
          <a:ext cx="1140333" cy="1140333"/>
        </a:xfrm>
        <a:prstGeom prst="ellipse">
          <a:avLst/>
        </a:prstGeom>
        <a:solidFill>
          <a:srgbClr val="FFFF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Trust, Respect and Inclusion</a:t>
          </a:r>
        </a:p>
      </dsp:txBody>
      <dsp:txXfrm>
        <a:off x="4627423" y="910024"/>
        <a:ext cx="806337" cy="806337"/>
      </dsp:txXfrm>
    </dsp:sp>
    <dsp:sp modelId="{4CD1D744-6CC6-434A-9B1F-1C7E36E38D7C}">
      <dsp:nvSpPr>
        <dsp:cNvPr id="0" name=""/>
        <dsp:cNvSpPr/>
      </dsp:nvSpPr>
      <dsp:spPr>
        <a:xfrm>
          <a:off x="4460425" y="2228265"/>
          <a:ext cx="1140333" cy="1140333"/>
        </a:xfrm>
        <a:prstGeom prst="ellipse">
          <a:avLst/>
        </a:prstGeom>
        <a:solidFill>
          <a:srgbClr val="7030A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Board Engagement</a:t>
          </a:r>
        </a:p>
      </dsp:txBody>
      <dsp:txXfrm>
        <a:off x="4627423" y="2395263"/>
        <a:ext cx="806337" cy="806337"/>
      </dsp:txXfrm>
    </dsp:sp>
    <dsp:sp modelId="{5467457B-4184-4B4C-9E5D-2C7ED593DEA7}">
      <dsp:nvSpPr>
        <dsp:cNvPr id="0" name=""/>
        <dsp:cNvSpPr/>
      </dsp:nvSpPr>
      <dsp:spPr>
        <a:xfrm>
          <a:off x="3174171" y="2970885"/>
          <a:ext cx="1140333" cy="1140333"/>
        </a:xfrm>
        <a:prstGeom prst="ellipse">
          <a:avLst/>
        </a:prstGeom>
        <a:solidFill>
          <a:srgbClr val="C000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Leadership Development</a:t>
          </a:r>
        </a:p>
      </dsp:txBody>
      <dsp:txXfrm>
        <a:off x="3341169" y="3137883"/>
        <a:ext cx="806337" cy="806337"/>
      </dsp:txXfrm>
    </dsp:sp>
    <dsp:sp modelId="{7ABC4929-F89F-B64C-9522-2D2F3E23645A}">
      <dsp:nvSpPr>
        <dsp:cNvPr id="0" name=""/>
        <dsp:cNvSpPr/>
      </dsp:nvSpPr>
      <dsp:spPr>
        <a:xfrm>
          <a:off x="1887916" y="2228265"/>
          <a:ext cx="1140333" cy="1140333"/>
        </a:xfrm>
        <a:prstGeom prst="ellipse">
          <a:avLst/>
        </a:prstGeom>
        <a:solidFill>
          <a:srgbClr val="D9B26B">
            <a:alpha val="50196"/>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Just Culture</a:t>
          </a:r>
        </a:p>
      </dsp:txBody>
      <dsp:txXfrm>
        <a:off x="2054914" y="2395263"/>
        <a:ext cx="806337" cy="806337"/>
      </dsp:txXfrm>
    </dsp:sp>
    <dsp:sp modelId="{21D7AD0E-828C-8347-8A1C-E348930EA5DA}">
      <dsp:nvSpPr>
        <dsp:cNvPr id="0" name=""/>
        <dsp:cNvSpPr/>
      </dsp:nvSpPr>
      <dsp:spPr>
        <a:xfrm>
          <a:off x="1887916" y="743026"/>
          <a:ext cx="1140333" cy="1140333"/>
        </a:xfrm>
        <a:prstGeom prst="ellipse">
          <a:avLst/>
        </a:prstGeom>
        <a:solidFill>
          <a:schemeClr val="accent4">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Behavior Expectations</a:t>
          </a:r>
        </a:p>
      </dsp:txBody>
      <dsp:txXfrm>
        <a:off x="2054914" y="910024"/>
        <a:ext cx="806337" cy="806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99C64-5296-1741-8641-A6B9CFF54B21}">
      <dsp:nvSpPr>
        <dsp:cNvPr id="0" name=""/>
        <dsp:cNvSpPr/>
      </dsp:nvSpPr>
      <dsp:spPr>
        <a:xfrm>
          <a:off x="4193095" y="2539205"/>
          <a:ext cx="2129408" cy="2129408"/>
        </a:xfrm>
        <a:prstGeom prst="ellipse">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0" kern="1200" cap="none" spc="0" dirty="0">
              <a:ln w="0"/>
              <a:solidFill>
                <a:schemeClr val="tx1"/>
              </a:solidFill>
              <a:effectLst>
                <a:outerShdw blurRad="38100" dist="19050" dir="2700000" algn="tl" rotWithShape="0">
                  <a:schemeClr val="dk1">
                    <a:alpha val="40000"/>
                  </a:schemeClr>
                </a:outerShdw>
              </a:effectLst>
            </a:rPr>
            <a:t>Safety Culture</a:t>
          </a:r>
        </a:p>
      </dsp:txBody>
      <dsp:txXfrm>
        <a:off x="4504940" y="2851050"/>
        <a:ext cx="1505718" cy="1505718"/>
      </dsp:txXfrm>
    </dsp:sp>
    <dsp:sp modelId="{F3E72D7E-BDAD-CF45-AEB4-257710D67BCA}">
      <dsp:nvSpPr>
        <dsp:cNvPr id="0" name=""/>
        <dsp:cNvSpPr/>
      </dsp:nvSpPr>
      <dsp:spPr>
        <a:xfrm rot="12900000">
          <a:off x="2821401" y="2166588"/>
          <a:ext cx="1634099" cy="606881"/>
        </a:xfrm>
        <a:prstGeom prst="leftArrow">
          <a:avLst>
            <a:gd name="adj1" fmla="val 60000"/>
            <a:gd name="adj2" fmla="val 50000"/>
          </a:avLst>
        </a:prstGeom>
        <a:gradFill rotWithShape="0">
          <a:gsLst>
            <a:gs pos="0">
              <a:schemeClr val="accent1">
                <a:shade val="90000"/>
                <a:hueOff val="0"/>
                <a:satOff val="0"/>
                <a:lumOff val="0"/>
                <a:alphaOff val="0"/>
                <a:tint val="96000"/>
                <a:lumMod val="100000"/>
              </a:schemeClr>
            </a:gs>
            <a:gs pos="78000">
              <a:schemeClr val="accent1">
                <a:shade val="9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232743A-F813-C846-9839-58B7F2503BC1}">
      <dsp:nvSpPr>
        <dsp:cNvPr id="0" name=""/>
        <dsp:cNvSpPr/>
      </dsp:nvSpPr>
      <dsp:spPr>
        <a:xfrm>
          <a:off x="1957693" y="1192213"/>
          <a:ext cx="2022938" cy="1618350"/>
        </a:xfrm>
        <a:prstGeom prst="roundRect">
          <a:avLst>
            <a:gd name="adj" fmla="val 10000"/>
          </a:avLst>
        </a:prstGeom>
        <a:gradFill rotWithShape="0">
          <a:gsLst>
            <a:gs pos="0">
              <a:schemeClr val="accent1">
                <a:shade val="80000"/>
                <a:hueOff val="0"/>
                <a:satOff val="0"/>
                <a:lumOff val="0"/>
                <a:alphaOff val="0"/>
                <a:tint val="96000"/>
                <a:lumMod val="100000"/>
              </a:schemeClr>
            </a:gs>
            <a:gs pos="78000">
              <a:schemeClr val="accent1">
                <a:shade val="8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kern="1200" dirty="0"/>
            <a:t>Just Culture</a:t>
          </a:r>
        </a:p>
      </dsp:txBody>
      <dsp:txXfrm>
        <a:off x="2005093" y="1239613"/>
        <a:ext cx="1928138" cy="1523550"/>
      </dsp:txXfrm>
    </dsp:sp>
    <dsp:sp modelId="{399A5FE7-BE0B-2D4F-AF04-D45CF8F844C7}">
      <dsp:nvSpPr>
        <dsp:cNvPr id="0" name=""/>
        <dsp:cNvSpPr/>
      </dsp:nvSpPr>
      <dsp:spPr>
        <a:xfrm rot="16200000">
          <a:off x="4440750" y="1323608"/>
          <a:ext cx="1634099" cy="606881"/>
        </a:xfrm>
        <a:prstGeom prst="leftArrow">
          <a:avLst>
            <a:gd name="adj1" fmla="val 60000"/>
            <a:gd name="adj2" fmla="val 50000"/>
          </a:avLst>
        </a:prstGeom>
        <a:gradFill rotWithShape="0">
          <a:gsLst>
            <a:gs pos="0">
              <a:schemeClr val="accent1">
                <a:shade val="90000"/>
                <a:hueOff val="173158"/>
                <a:satOff val="-9215"/>
                <a:lumOff val="13481"/>
                <a:alphaOff val="0"/>
                <a:tint val="96000"/>
                <a:lumMod val="100000"/>
              </a:schemeClr>
            </a:gs>
            <a:gs pos="78000">
              <a:schemeClr val="accent1">
                <a:shade val="90000"/>
                <a:hueOff val="173158"/>
                <a:satOff val="-9215"/>
                <a:lumOff val="1348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0BBA8F8-F3B9-3246-9DF5-614053A6E58D}">
      <dsp:nvSpPr>
        <dsp:cNvPr id="0" name=""/>
        <dsp:cNvSpPr/>
      </dsp:nvSpPr>
      <dsp:spPr>
        <a:xfrm>
          <a:off x="4246330" y="824"/>
          <a:ext cx="2022938" cy="1618350"/>
        </a:xfrm>
        <a:prstGeom prst="roundRect">
          <a:avLst>
            <a:gd name="adj" fmla="val 10000"/>
          </a:avLst>
        </a:prstGeom>
        <a:gradFill rotWithShape="0">
          <a:gsLst>
            <a:gs pos="0">
              <a:schemeClr val="accent1">
                <a:shade val="80000"/>
                <a:hueOff val="173154"/>
                <a:satOff val="-9395"/>
                <a:lumOff val="14677"/>
                <a:alphaOff val="0"/>
                <a:tint val="96000"/>
                <a:lumMod val="100000"/>
              </a:schemeClr>
            </a:gs>
            <a:gs pos="78000">
              <a:schemeClr val="accent1">
                <a:shade val="80000"/>
                <a:hueOff val="173154"/>
                <a:satOff val="-9395"/>
                <a:lumOff val="1467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kern="1200" dirty="0"/>
            <a:t>Reporting Culture</a:t>
          </a:r>
        </a:p>
      </dsp:txBody>
      <dsp:txXfrm>
        <a:off x="4293730" y="48224"/>
        <a:ext cx="1928138" cy="1523550"/>
      </dsp:txXfrm>
    </dsp:sp>
    <dsp:sp modelId="{26364409-25D1-284E-912E-7533804EA3D0}">
      <dsp:nvSpPr>
        <dsp:cNvPr id="0" name=""/>
        <dsp:cNvSpPr/>
      </dsp:nvSpPr>
      <dsp:spPr>
        <a:xfrm rot="19500000">
          <a:off x="6060099" y="2166588"/>
          <a:ext cx="1634099" cy="606881"/>
        </a:xfrm>
        <a:prstGeom prst="leftArrow">
          <a:avLst>
            <a:gd name="adj1" fmla="val 60000"/>
            <a:gd name="adj2" fmla="val 50000"/>
          </a:avLst>
        </a:prstGeom>
        <a:gradFill rotWithShape="0">
          <a:gsLst>
            <a:gs pos="0">
              <a:schemeClr val="accent1">
                <a:shade val="90000"/>
                <a:hueOff val="346317"/>
                <a:satOff val="-18431"/>
                <a:lumOff val="26962"/>
                <a:alphaOff val="0"/>
                <a:tint val="96000"/>
                <a:lumMod val="100000"/>
              </a:schemeClr>
            </a:gs>
            <a:gs pos="78000">
              <a:schemeClr val="accent1">
                <a:shade val="90000"/>
                <a:hueOff val="346317"/>
                <a:satOff val="-18431"/>
                <a:lumOff val="2696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043E3-9B3B-CE44-B29F-F38605B57DE4}">
      <dsp:nvSpPr>
        <dsp:cNvPr id="0" name=""/>
        <dsp:cNvSpPr/>
      </dsp:nvSpPr>
      <dsp:spPr>
        <a:xfrm>
          <a:off x="6534967" y="1192213"/>
          <a:ext cx="2022938" cy="1618350"/>
        </a:xfrm>
        <a:prstGeom prst="roundRect">
          <a:avLst>
            <a:gd name="adj" fmla="val 10000"/>
          </a:avLst>
        </a:prstGeom>
        <a:gradFill rotWithShape="0">
          <a:gsLst>
            <a:gs pos="0">
              <a:schemeClr val="accent1">
                <a:shade val="80000"/>
                <a:hueOff val="346308"/>
                <a:satOff val="-18790"/>
                <a:lumOff val="29354"/>
                <a:alphaOff val="0"/>
                <a:tint val="96000"/>
                <a:lumMod val="100000"/>
              </a:schemeClr>
            </a:gs>
            <a:gs pos="78000">
              <a:schemeClr val="accent1">
                <a:shade val="80000"/>
                <a:hueOff val="346308"/>
                <a:satOff val="-18790"/>
                <a:lumOff val="2935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kern="1200" dirty="0"/>
            <a:t>Learning Culture</a:t>
          </a:r>
        </a:p>
      </dsp:txBody>
      <dsp:txXfrm>
        <a:off x="6582367" y="1239613"/>
        <a:ext cx="1928138" cy="152355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245C1-1CD8-7648-8C9A-E342CFA1CF35}" type="datetimeFigureOut">
              <a:rPr lang="en-US" smtClean="0"/>
              <a:t>12/11/20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541C1-91AA-0141-BF01-6FB7971A9C1F}" type="slidenum">
              <a:rPr lang="en-US" smtClean="0"/>
              <a:t>‹#›</a:t>
            </a:fld>
            <a:endParaRPr lang="en-US"/>
          </a:p>
        </p:txBody>
      </p:sp>
    </p:spTree>
    <p:extLst>
      <p:ext uri="{BB962C8B-B14F-4D97-AF65-F5344CB8AC3E}">
        <p14:creationId xmlns:p14="http://schemas.microsoft.com/office/powerpoint/2010/main" val="1933689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INCREASINGLY THESE PAPERS HAVE BEEN DISTRIBUTED ACROSS THE PROVINCIAL NETWORK AND MADE AVAILBLE ON THE REAL EXCHANGE VIRTUAL SITE HOSTED BY COMMUNITY LIVING ESSEX.</a:t>
            </a:r>
          </a:p>
          <a:p>
            <a:endParaRPr lang="en-US" sz="1200" dirty="0"/>
          </a:p>
          <a:p>
            <a:pPr fontAlgn="base"/>
            <a:r>
              <a:rPr lang="en-CA" sz="1600" b="0" i="0" kern="1200" dirty="0">
                <a:solidFill>
                  <a:schemeClr val="tx1"/>
                </a:solidFill>
                <a:effectLst/>
                <a:latin typeface="+mn-lt"/>
                <a:ea typeface="+mn-ea"/>
                <a:cs typeface="+mn-cs"/>
              </a:rPr>
              <a:t>THE REAL XCHANGE IS A LIBRARY OF RESOURCES HAS BEEN COMPILED FROM DS SECTOR AGENCIES BY THE PROVINCIAL NETWORK ON DEVELOPMENTAL SERVICES TO ASSIST YOU IN RESPONDING TO THE COVID-19 PANDEMIC THROUGH INFORMATION SHARING AND KNOWLEDGE TRANSFER.</a:t>
            </a:r>
          </a:p>
          <a:p>
            <a:endParaRPr lang="en-US" sz="1200" dirty="0"/>
          </a:p>
          <a:p>
            <a:endParaRPr lang="en-US" sz="1200" dirty="0"/>
          </a:p>
          <a:p>
            <a:r>
              <a:rPr lang="en-US" sz="1200" dirty="0"/>
              <a:t>THIS WEBINAR SERIES IS A TESTAMENT TO THAT WORK ETHIC AND COLLABORATIVE SPIRIT.</a:t>
            </a:r>
          </a:p>
          <a:p>
            <a:endParaRPr lang="en-US" sz="1200" dirty="0"/>
          </a:p>
          <a:p>
            <a:r>
              <a:rPr lang="en-US" sz="1200" dirty="0"/>
              <a:t>IN PRODUCING THIS SERIES, I WOULD LIKE TO THANK GEORGIE VINCENT, MIA TREMBLAY AND YOU JAMES OF COMMUNITY LIVING TORONTO AND ALSO OF THE SPPI PROJECT MANAGEMENT OFFICE; AND JEANETTE MACLEAN SENIOR CONSULTANT, OCCUPATIONAL HEALTH AND SAFETY, HEATHER DAWSON SENIOR MANAGER, QUALITY ASSURANCE FOR THIS IPAC ASSESSING PRACTICES THEY ARE GOING TO SHARE WITH ALL OF US TODAY. </a:t>
            </a:r>
          </a:p>
          <a:p>
            <a:endParaRPr lang="en-US" dirty="0"/>
          </a:p>
        </p:txBody>
      </p:sp>
      <p:sp>
        <p:nvSpPr>
          <p:cNvPr id="4" name="Slide Number Placeholder 3"/>
          <p:cNvSpPr>
            <a:spLocks noGrp="1"/>
          </p:cNvSpPr>
          <p:nvPr>
            <p:ph type="sldNum" sz="quarter" idx="5"/>
          </p:nvPr>
        </p:nvSpPr>
        <p:spPr/>
        <p:txBody>
          <a:bodyPr/>
          <a:lstStyle/>
          <a:p>
            <a:fld id="{C8A37C2E-DF44-A046-BB78-CACA6B96B61D}" type="slidenum">
              <a:rPr lang="en-US" smtClean="0"/>
              <a:t>2</a:t>
            </a:fld>
            <a:endParaRPr lang="en-US"/>
          </a:p>
        </p:txBody>
      </p:sp>
    </p:spTree>
    <p:extLst>
      <p:ext uri="{BB962C8B-B14F-4D97-AF65-F5344CB8AC3E}">
        <p14:creationId xmlns:p14="http://schemas.microsoft.com/office/powerpoint/2010/main" val="923359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541C1-91AA-0141-BF01-6FB7971A9C1F}" type="slidenum">
              <a:rPr lang="en-US" smtClean="0"/>
              <a:t>11</a:t>
            </a:fld>
            <a:endParaRPr lang="en-US"/>
          </a:p>
        </p:txBody>
      </p:sp>
    </p:spTree>
    <p:extLst>
      <p:ext uri="{BB962C8B-B14F-4D97-AF65-F5344CB8AC3E}">
        <p14:creationId xmlns:p14="http://schemas.microsoft.com/office/powerpoint/2010/main" val="44926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541C1-91AA-0141-BF01-6FB7971A9C1F}" type="slidenum">
              <a:rPr lang="en-US" smtClean="0"/>
              <a:t>12</a:t>
            </a:fld>
            <a:endParaRPr lang="en-US"/>
          </a:p>
        </p:txBody>
      </p:sp>
    </p:spTree>
    <p:extLst>
      <p:ext uri="{BB962C8B-B14F-4D97-AF65-F5344CB8AC3E}">
        <p14:creationId xmlns:p14="http://schemas.microsoft.com/office/powerpoint/2010/main" val="1942593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2F83DD4-E6A3-1144-980E-6C7B302A2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58806B3-6342-8441-9B6B-5DA13B68F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138"/>
            <a:r>
              <a:rPr lang="en-CA" altLang="en-US" dirty="0"/>
              <a:t>Welcome. Presenter introduction here.</a:t>
            </a:r>
          </a:p>
          <a:p>
            <a:pPr defTabSz="465138"/>
            <a:r>
              <a:rPr lang="en-CA" altLang="en-US" dirty="0"/>
              <a:t>This presentation focuses on the broader public sectors but it can apply to any sector. Biological hazards can cause disease in any workplace, the impact on workers and others can be devastating so it is important that organizations proactively conduct an infectious disease risk assessment or IDRA. </a:t>
            </a:r>
          </a:p>
          <a:p>
            <a:pPr defTabSz="465138"/>
            <a:endParaRPr lang="en-CA" altLang="en-US" dirty="0"/>
          </a:p>
        </p:txBody>
      </p:sp>
      <p:sp>
        <p:nvSpPr>
          <p:cNvPr id="17412" name="Slide Number Placeholder 3">
            <a:extLst>
              <a:ext uri="{FF2B5EF4-FFF2-40B4-BE49-F238E27FC236}">
                <a16:creationId xmlns:a16="http://schemas.microsoft.com/office/drawing/2014/main" id="{B49E92A7-68AA-434C-A0F8-0F62CF33F6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5650" indent="-290513">
              <a:defRPr>
                <a:solidFill>
                  <a:schemeClr val="tx1"/>
                </a:solidFill>
                <a:latin typeface="Arial" panose="020B0604020202020204" pitchFamily="34" charset="0"/>
                <a:ea typeface="MS PGothic" panose="020B0600070205080204" pitchFamily="34" charset="-128"/>
              </a:defRPr>
            </a:lvl2pPr>
            <a:lvl3pPr marL="1163638" indent="-231775">
              <a:defRPr>
                <a:solidFill>
                  <a:schemeClr val="tx1"/>
                </a:solidFill>
                <a:latin typeface="Arial" panose="020B0604020202020204" pitchFamily="34" charset="0"/>
                <a:ea typeface="MS PGothic" panose="020B0600070205080204" pitchFamily="34" charset="-128"/>
              </a:defRPr>
            </a:lvl3pPr>
            <a:lvl4pPr marL="1630363" indent="-231775">
              <a:defRPr>
                <a:solidFill>
                  <a:schemeClr val="tx1"/>
                </a:solidFill>
                <a:latin typeface="Arial" panose="020B0604020202020204" pitchFamily="34" charset="0"/>
                <a:ea typeface="MS PGothic" panose="020B0600070205080204" pitchFamily="34" charset="-128"/>
              </a:defRPr>
            </a:lvl4pPr>
            <a:lvl5pPr marL="2095500" indent="-231775">
              <a:defRPr>
                <a:solidFill>
                  <a:schemeClr val="tx1"/>
                </a:solidFill>
                <a:latin typeface="Arial" panose="020B0604020202020204" pitchFamily="34" charset="0"/>
                <a:ea typeface="MS PGothic" panose="020B0600070205080204" pitchFamily="34" charset="-128"/>
              </a:defRPr>
            </a:lvl5pPr>
            <a:lvl6pPr marL="25527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99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71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43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D9973D3-7BDE-B04D-AA03-E84C58B5105A}" type="slidenum">
              <a:rPr lang="en-US" altLang="en-US" smtClean="0"/>
              <a:pPr/>
              <a:t>13</a:t>
            </a:fld>
            <a:endParaRPr lang="en-US" altLang="en-US"/>
          </a:p>
        </p:txBody>
      </p:sp>
    </p:spTree>
    <p:extLst>
      <p:ext uri="{BB962C8B-B14F-4D97-AF65-F5344CB8AC3E}">
        <p14:creationId xmlns:p14="http://schemas.microsoft.com/office/powerpoint/2010/main" val="360593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2492885-D904-6642-99CC-ECFC63C013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EA374434-C17A-C345-879D-6AF85F1FED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Understanding Biological Hazards and Infectious Agent Threats</a:t>
            </a:r>
          </a:p>
          <a:p>
            <a:r>
              <a:rPr lang="en-US" altLang="en-US"/>
              <a:t>PSHSA General Infectious Disease Risk Assessment (IDRA) Tool</a:t>
            </a:r>
          </a:p>
          <a:p>
            <a:r>
              <a:rPr lang="en-US" altLang="en-US"/>
              <a:t>Steps to Completing the Tool</a:t>
            </a:r>
          </a:p>
          <a:p>
            <a:r>
              <a:rPr lang="en-US" altLang="en-US"/>
              <a:t>PSHSA Resources</a:t>
            </a:r>
          </a:p>
          <a:p>
            <a:r>
              <a:rPr lang="en-US" altLang="en-US"/>
              <a:t>References</a:t>
            </a:r>
          </a:p>
          <a:p>
            <a:endParaRPr lang="en-CA" altLang="en-US"/>
          </a:p>
        </p:txBody>
      </p:sp>
      <p:sp>
        <p:nvSpPr>
          <p:cNvPr id="19460" name="Slide Number Placeholder 3">
            <a:extLst>
              <a:ext uri="{FF2B5EF4-FFF2-40B4-BE49-F238E27FC236}">
                <a16:creationId xmlns:a16="http://schemas.microsoft.com/office/drawing/2014/main" id="{EE46E6E4-BC14-384F-ADE8-41C5AC5B73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EE78A3A-CC44-954A-9E1A-E94CB54824A9}" type="slidenum">
              <a:rPr lang="en-US" altLang="en-US" smtClean="0"/>
              <a:pPr/>
              <a:t>14</a:t>
            </a:fld>
            <a:endParaRPr lang="en-US" altLang="en-US"/>
          </a:p>
        </p:txBody>
      </p:sp>
    </p:spTree>
    <p:extLst>
      <p:ext uri="{BB962C8B-B14F-4D97-AF65-F5344CB8AC3E}">
        <p14:creationId xmlns:p14="http://schemas.microsoft.com/office/powerpoint/2010/main" val="319924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264209C6-C1D4-264F-B9F3-2308FEB934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A87B2302-FF3C-2646-8386-34FF70A88F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dirty="0"/>
              <a:t>Biological agents are living organisms or substances produced by living organisms that have the potential to cause health effects in humans</a:t>
            </a:r>
            <a:endParaRPr lang="en-CA" altLang="en-US" sz="1400" dirty="0"/>
          </a:p>
          <a:p>
            <a:r>
              <a:rPr lang="en-CA" altLang="en-US" sz="1400" dirty="0"/>
              <a:t>Hence, infectious diseases can be caused by these organisms such as bacteria, viruses, fungi and parasites etc. </a:t>
            </a:r>
          </a:p>
        </p:txBody>
      </p:sp>
      <p:sp>
        <p:nvSpPr>
          <p:cNvPr id="21508" name="Slide Number Placeholder 3">
            <a:extLst>
              <a:ext uri="{FF2B5EF4-FFF2-40B4-BE49-F238E27FC236}">
                <a16:creationId xmlns:a16="http://schemas.microsoft.com/office/drawing/2014/main" id="{BF779BE4-3289-9242-9B10-25DD15F1E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5650" indent="-290513">
              <a:defRPr>
                <a:solidFill>
                  <a:schemeClr val="tx1"/>
                </a:solidFill>
                <a:latin typeface="Arial" panose="020B0604020202020204" pitchFamily="34" charset="0"/>
                <a:ea typeface="MS PGothic" panose="020B0600070205080204" pitchFamily="34" charset="-128"/>
              </a:defRPr>
            </a:lvl2pPr>
            <a:lvl3pPr marL="1163638" indent="-231775">
              <a:defRPr>
                <a:solidFill>
                  <a:schemeClr val="tx1"/>
                </a:solidFill>
                <a:latin typeface="Arial" panose="020B0604020202020204" pitchFamily="34" charset="0"/>
                <a:ea typeface="MS PGothic" panose="020B0600070205080204" pitchFamily="34" charset="-128"/>
              </a:defRPr>
            </a:lvl3pPr>
            <a:lvl4pPr marL="1630363" indent="-231775">
              <a:defRPr>
                <a:solidFill>
                  <a:schemeClr val="tx1"/>
                </a:solidFill>
                <a:latin typeface="Arial" panose="020B0604020202020204" pitchFamily="34" charset="0"/>
                <a:ea typeface="MS PGothic" panose="020B0600070205080204" pitchFamily="34" charset="-128"/>
              </a:defRPr>
            </a:lvl4pPr>
            <a:lvl5pPr marL="2095500" indent="-231775">
              <a:defRPr>
                <a:solidFill>
                  <a:schemeClr val="tx1"/>
                </a:solidFill>
                <a:latin typeface="Arial" panose="020B0604020202020204" pitchFamily="34" charset="0"/>
                <a:ea typeface="MS PGothic" panose="020B0600070205080204" pitchFamily="34" charset="-128"/>
              </a:defRPr>
            </a:lvl5pPr>
            <a:lvl6pPr marL="25527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99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71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43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F6C74D8-12DA-6649-812E-5EE816598527}" type="slidenum">
              <a:rPr lang="en-US" altLang="en-US" smtClean="0"/>
              <a:pPr/>
              <a:t>15</a:t>
            </a:fld>
            <a:endParaRPr lang="en-US" altLang="en-US"/>
          </a:p>
        </p:txBody>
      </p:sp>
    </p:spTree>
    <p:extLst>
      <p:ext uri="{BB962C8B-B14F-4D97-AF65-F5344CB8AC3E}">
        <p14:creationId xmlns:p14="http://schemas.microsoft.com/office/powerpoint/2010/main" val="974467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73634DC-51D7-8C44-AD8D-07DE96619A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46AC249-7394-184D-AC63-EB339010AB38}"/>
              </a:ext>
            </a:extLst>
          </p:cNvPr>
          <p:cNvSpPr>
            <a:spLocks noGrp="1"/>
          </p:cNvSpPr>
          <p:nvPr>
            <p:ph type="body" idx="1"/>
          </p:nvPr>
        </p:nvSpPr>
        <p:spPr/>
        <p:txBody>
          <a:bodyPr/>
          <a:lstStyle/>
          <a:p>
            <a:pPr marL="171450" indent="-171450">
              <a:buFont typeface="Arial" panose="020B0604020202020204" pitchFamily="34" charset="0"/>
              <a:buChar char="•"/>
              <a:defRPr/>
            </a:pPr>
            <a:r>
              <a:rPr lang="en-CA" dirty="0"/>
              <a:t>Some harmful organisms can cause disease in workers and others in the workplace, in fact any workplace may be faced with infectious disease threats regardless of the sector</a:t>
            </a:r>
          </a:p>
          <a:p>
            <a:pPr marL="171450" indent="-171450">
              <a:buFont typeface="Arial" panose="020B0604020202020204" pitchFamily="34" charset="0"/>
              <a:buChar char="•"/>
              <a:defRPr/>
            </a:pPr>
            <a:r>
              <a:rPr lang="en-CA" dirty="0"/>
              <a:t>It is becoming increasing important for organizations to have infection control knowledge and demonstrate readiness and response capabilities to these types of threats. Without the focus and commitment of employers, many workers and others may be at an increased risk of exposure to infectious diseases. </a:t>
            </a:r>
          </a:p>
          <a:p>
            <a:pPr marL="171450" indent="-171450">
              <a:buFont typeface="Arial" panose="020B0604020202020204" pitchFamily="34" charset="0"/>
              <a:buChar char="•"/>
              <a:defRPr/>
            </a:pPr>
            <a:r>
              <a:rPr lang="en-CA" dirty="0"/>
              <a:t>It is essential that organizations build capacity to identify, assess and manage infectious disease threats.  An infectious disease risk assessment (IDRA), is an important component of every organization’s workplace health and safety prevention program. Identifying and assessing an organization’s infectious disease risks is the first step in preventing infectious disease exposure. </a:t>
            </a:r>
          </a:p>
          <a:p>
            <a:pPr marL="171450" indent="-171450">
              <a:buFont typeface="Arial" panose="020B0604020202020204" pitchFamily="34" charset="0"/>
              <a:buChar char="•"/>
              <a:defRPr/>
            </a:pPr>
            <a:r>
              <a:rPr lang="en-CA" dirty="0"/>
              <a:t>PSHSA has developed a easy to use tool for broader public organizations to help them identify and assess infectious disease risks, develop controls and an action plan to protect workers or others in the workplace. </a:t>
            </a:r>
          </a:p>
          <a:p>
            <a:pPr marL="171450" indent="-171450">
              <a:buFont typeface="Arial" panose="020B0604020202020204" pitchFamily="34" charset="0"/>
              <a:buChar char="•"/>
              <a:defRPr/>
            </a:pPr>
            <a:r>
              <a:rPr lang="en-CA" dirty="0"/>
              <a:t>But first we will review a few infectious disease concept so you will have a better understanding of the IDRA and Management Tool components. </a:t>
            </a:r>
          </a:p>
          <a:p>
            <a:pPr marL="171450" indent="-171450">
              <a:buFont typeface="Arial" panose="020B0604020202020204" pitchFamily="34" charset="0"/>
              <a:buChar char="•"/>
              <a:defRPr/>
            </a:pPr>
            <a:endParaRPr lang="en-CA" dirty="0"/>
          </a:p>
          <a:p>
            <a:pPr>
              <a:defRPr/>
            </a:pPr>
            <a:r>
              <a:rPr lang="en-CA" dirty="0"/>
              <a:t> </a:t>
            </a:r>
          </a:p>
          <a:p>
            <a:pPr>
              <a:defRPr/>
            </a:pPr>
            <a:endParaRPr lang="en-CA" dirty="0"/>
          </a:p>
        </p:txBody>
      </p:sp>
      <p:sp>
        <p:nvSpPr>
          <p:cNvPr id="23556" name="Slide Number Placeholder 3">
            <a:extLst>
              <a:ext uri="{FF2B5EF4-FFF2-40B4-BE49-F238E27FC236}">
                <a16:creationId xmlns:a16="http://schemas.microsoft.com/office/drawing/2014/main" id="{87DD86A3-BEDF-1D4A-A919-3F5D03BAE7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87E762E-DE7C-2E40-92D3-E21C93674F14}" type="slidenum">
              <a:rPr lang="en-US" altLang="en-US" smtClean="0"/>
              <a:pPr/>
              <a:t>16</a:t>
            </a:fld>
            <a:endParaRPr lang="en-US" altLang="en-US"/>
          </a:p>
        </p:txBody>
      </p:sp>
    </p:spTree>
    <p:extLst>
      <p:ext uri="{BB962C8B-B14F-4D97-AF65-F5344CB8AC3E}">
        <p14:creationId xmlns:p14="http://schemas.microsoft.com/office/powerpoint/2010/main" val="1796782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DEB1078-6788-B540-ABE3-B8EBBD8386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6EE50D09-CA45-F945-A61C-18401CC35128}"/>
              </a:ext>
            </a:extLst>
          </p:cNvPr>
          <p:cNvSpPr>
            <a:spLocks noGrp="1"/>
          </p:cNvSpPr>
          <p:nvPr>
            <p:ph type="body" idx="1"/>
          </p:nvPr>
        </p:nvSpPr>
        <p:spPr bwMode="auto"/>
        <p:txBody>
          <a:bodyPr wrap="square" numCol="1" anchor="t" anchorCtr="0" compatLnSpc="1">
            <a:prstTxWarp prst="textNoShape">
              <a:avLst/>
            </a:prstTxWarp>
          </a:bodyPr>
          <a:lstStyle/>
          <a:p>
            <a:pPr marL="171450" indent="-171450">
              <a:buFont typeface="Arial" panose="020B0604020202020204" pitchFamily="34" charset="0"/>
              <a:buChar char="•"/>
              <a:defRPr/>
            </a:pPr>
            <a:r>
              <a:rPr lang="en-CA" sz="1400" dirty="0"/>
              <a:t>It is essential that organizations build capacity to identify, assess and manage infectious disease threats. </a:t>
            </a:r>
          </a:p>
          <a:p>
            <a:pPr marL="171450" indent="-171450">
              <a:buFont typeface="Arial" panose="020B0604020202020204" pitchFamily="34" charset="0"/>
              <a:buChar char="•"/>
              <a:defRPr/>
            </a:pPr>
            <a:r>
              <a:rPr lang="en-CA" sz="1400" dirty="0"/>
              <a:t>Identifying and assessing an organization’s infectious disease risks is the first step in preventing infectious disease exposure. </a:t>
            </a:r>
          </a:p>
          <a:p>
            <a:pPr>
              <a:buFont typeface="Arial" panose="020B0604020202020204" pitchFamily="34" charset="0"/>
              <a:buNone/>
              <a:defRPr/>
            </a:pPr>
            <a:endParaRPr lang="en-CA" sz="1400" dirty="0"/>
          </a:p>
          <a:p>
            <a:pPr>
              <a:buFont typeface="Arial" panose="020B0604020202020204" pitchFamily="34" charset="0"/>
              <a:buNone/>
              <a:defRPr/>
            </a:pPr>
            <a:r>
              <a:rPr lang="en-CA" sz="1400" dirty="0"/>
              <a:t>The following tool has been developed for broader public organizations</a:t>
            </a:r>
            <a:endParaRPr lang="en-US" altLang="en-US" sz="1400" dirty="0"/>
          </a:p>
          <a:p>
            <a:pPr>
              <a:defRPr/>
            </a:pPr>
            <a:r>
              <a:rPr lang="en-US" altLang="en-US" sz="1400" dirty="0"/>
              <a:t>Designed to: </a:t>
            </a:r>
          </a:p>
          <a:p>
            <a:pPr marL="285750" indent="-285750">
              <a:buFont typeface="Arial" panose="020B0604020202020204" pitchFamily="34" charset="0"/>
              <a:buChar char="•"/>
              <a:defRPr/>
            </a:pPr>
            <a:r>
              <a:rPr lang="en-US" altLang="en-US" sz="1400" dirty="0"/>
              <a:t>Help organizations identify infectious diseases in the workplace </a:t>
            </a:r>
          </a:p>
          <a:p>
            <a:pPr marL="285750" indent="-285750">
              <a:buFont typeface="Arial" panose="020B0604020202020204" pitchFamily="34" charset="0"/>
              <a:buChar char="•"/>
              <a:defRPr/>
            </a:pPr>
            <a:r>
              <a:rPr lang="en-US" altLang="en-US" sz="1400" dirty="0"/>
              <a:t>Analyze existing controls and assess infectious diseases risks </a:t>
            </a:r>
          </a:p>
          <a:p>
            <a:pPr marL="285750" indent="-285750">
              <a:buFont typeface="Arial" panose="020B0604020202020204" pitchFamily="34" charset="0"/>
              <a:buChar char="•"/>
              <a:defRPr/>
            </a:pPr>
            <a:r>
              <a:rPr lang="en-US" altLang="en-US" sz="1400" dirty="0"/>
              <a:t>Proposed infection controls or additional controls to prevent exposure </a:t>
            </a:r>
          </a:p>
          <a:p>
            <a:pPr marL="285750" indent="-285750">
              <a:buFont typeface="Arial" panose="020B0604020202020204" pitchFamily="34" charset="0"/>
              <a:buChar char="•"/>
              <a:defRPr/>
            </a:pPr>
            <a:r>
              <a:rPr lang="en-US" altLang="en-US" sz="1400" dirty="0"/>
              <a:t>Develop an action plan to implement proposed controls, assign responsibility and identify target and completion dates </a:t>
            </a:r>
          </a:p>
          <a:p>
            <a:pPr marL="285750" indent="-285750">
              <a:buFont typeface="Arial" panose="020B0604020202020204" pitchFamily="34" charset="0"/>
              <a:buChar char="•"/>
              <a:defRPr/>
            </a:pPr>
            <a:r>
              <a:rPr lang="en-US" altLang="en-US" sz="1400" dirty="0"/>
              <a:t>And also Document the process</a:t>
            </a:r>
          </a:p>
          <a:p>
            <a:pPr>
              <a:defRPr/>
            </a:pPr>
            <a:endParaRPr lang="en-CA" sz="1400" dirty="0"/>
          </a:p>
          <a:p>
            <a:pPr>
              <a:defRPr/>
            </a:pPr>
            <a:r>
              <a:rPr lang="en-US" altLang="en-US" sz="1400" dirty="0"/>
              <a:t>Technically it is a hazard management tool because it is more that identifying and assessing ID risk </a:t>
            </a:r>
            <a:endParaRPr lang="en-CA" sz="1400" dirty="0"/>
          </a:p>
          <a:p>
            <a:pPr>
              <a:defRPr/>
            </a:pPr>
            <a:r>
              <a:rPr lang="en-CA" sz="1400" dirty="0"/>
              <a:t>For those working in acute healthcare please see the Infectious Disease Threat Risk Assessment for Acute Care resource. </a:t>
            </a:r>
          </a:p>
          <a:p>
            <a:pPr>
              <a:defRPr/>
            </a:pPr>
            <a:endParaRPr lang="en-CA" altLang="en-US" sz="1400" dirty="0"/>
          </a:p>
        </p:txBody>
      </p:sp>
      <p:sp>
        <p:nvSpPr>
          <p:cNvPr id="25604" name="Slide Number Placeholder 3">
            <a:extLst>
              <a:ext uri="{FF2B5EF4-FFF2-40B4-BE49-F238E27FC236}">
                <a16:creationId xmlns:a16="http://schemas.microsoft.com/office/drawing/2014/main" id="{D53E7E56-F429-534A-A554-4248A02A82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5650" indent="-290513">
              <a:defRPr>
                <a:solidFill>
                  <a:schemeClr val="tx1"/>
                </a:solidFill>
                <a:latin typeface="Arial" panose="020B0604020202020204" pitchFamily="34" charset="0"/>
                <a:ea typeface="MS PGothic" panose="020B0600070205080204" pitchFamily="34" charset="-128"/>
              </a:defRPr>
            </a:lvl2pPr>
            <a:lvl3pPr marL="1163638" indent="-231775">
              <a:defRPr>
                <a:solidFill>
                  <a:schemeClr val="tx1"/>
                </a:solidFill>
                <a:latin typeface="Arial" panose="020B0604020202020204" pitchFamily="34" charset="0"/>
                <a:ea typeface="MS PGothic" panose="020B0600070205080204" pitchFamily="34" charset="-128"/>
              </a:defRPr>
            </a:lvl3pPr>
            <a:lvl4pPr marL="1630363" indent="-231775">
              <a:defRPr>
                <a:solidFill>
                  <a:schemeClr val="tx1"/>
                </a:solidFill>
                <a:latin typeface="Arial" panose="020B0604020202020204" pitchFamily="34" charset="0"/>
                <a:ea typeface="MS PGothic" panose="020B0600070205080204" pitchFamily="34" charset="-128"/>
              </a:defRPr>
            </a:lvl4pPr>
            <a:lvl5pPr marL="2095500" indent="-231775">
              <a:defRPr>
                <a:solidFill>
                  <a:schemeClr val="tx1"/>
                </a:solidFill>
                <a:latin typeface="Arial" panose="020B0604020202020204" pitchFamily="34" charset="0"/>
                <a:ea typeface="MS PGothic" panose="020B0600070205080204" pitchFamily="34" charset="-128"/>
              </a:defRPr>
            </a:lvl5pPr>
            <a:lvl6pPr marL="25527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99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71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43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289F9ED-A9C1-8443-AF80-2B582303B7EC}" type="slidenum">
              <a:rPr lang="en-US" altLang="en-US" smtClean="0"/>
              <a:pPr/>
              <a:t>17</a:t>
            </a:fld>
            <a:endParaRPr lang="en-US" altLang="en-US"/>
          </a:p>
        </p:txBody>
      </p:sp>
    </p:spTree>
    <p:extLst>
      <p:ext uri="{BB962C8B-B14F-4D97-AF65-F5344CB8AC3E}">
        <p14:creationId xmlns:p14="http://schemas.microsoft.com/office/powerpoint/2010/main" val="96165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E000336-416F-9448-9542-13F96DFCDC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1E5FF5E-6163-DA43-BA42-235A6A690E24}"/>
              </a:ext>
            </a:extLst>
          </p:cNvPr>
          <p:cNvSpPr>
            <a:spLocks noGrp="1"/>
          </p:cNvSpPr>
          <p:nvPr>
            <p:ph type="body" idx="1"/>
          </p:nvPr>
        </p:nvSpPr>
        <p:spPr/>
        <p:txBody>
          <a:bodyPr/>
          <a:lstStyle/>
          <a:p>
            <a:pPr>
              <a:buFont typeface="Arial" panose="020B0604020202020204" pitchFamily="34" charset="0"/>
              <a:buNone/>
              <a:defRPr/>
            </a:pPr>
            <a:r>
              <a:rPr lang="en-US" u="sng" dirty="0"/>
              <a:t>Step 1 Establish Context </a:t>
            </a:r>
            <a:r>
              <a:rPr lang="en-US" dirty="0"/>
              <a:t>- </a:t>
            </a:r>
            <a:r>
              <a:rPr lang="en-US" sz="1400" dirty="0"/>
              <a:t>Conduct a review to obtain an understanding of the workplace</a:t>
            </a:r>
            <a:r>
              <a:rPr lang="en-CA" sz="1400" dirty="0"/>
              <a:t>. Factors to consider:</a:t>
            </a:r>
          </a:p>
          <a:p>
            <a:pPr>
              <a:defRPr/>
            </a:pPr>
            <a:r>
              <a:rPr lang="en-CA" dirty="0"/>
              <a:t>Organization mission, vision and values </a:t>
            </a:r>
          </a:p>
          <a:p>
            <a:pPr>
              <a:defRPr/>
            </a:pPr>
            <a:r>
              <a:rPr lang="en-CA" dirty="0"/>
              <a:t>Safety Culture</a:t>
            </a:r>
          </a:p>
          <a:p>
            <a:pPr>
              <a:defRPr/>
            </a:pPr>
            <a:r>
              <a:rPr lang="en-CA" dirty="0"/>
              <a:t>Type of workplace/institution e.g. education, municipality</a:t>
            </a:r>
          </a:p>
          <a:p>
            <a:pPr>
              <a:defRPr/>
            </a:pPr>
            <a:r>
              <a:rPr lang="en-CA" dirty="0"/>
              <a:t>Location of workplace </a:t>
            </a:r>
          </a:p>
          <a:p>
            <a:pPr>
              <a:defRPr/>
            </a:pPr>
            <a:r>
              <a:rPr lang="en-CA" dirty="0"/>
              <a:t>Type of facilities and work provided</a:t>
            </a:r>
          </a:p>
          <a:p>
            <a:pPr>
              <a:defRPr/>
            </a:pPr>
            <a:r>
              <a:rPr lang="en-CA" dirty="0"/>
              <a:t>Locations and nature of work and tasks done</a:t>
            </a:r>
          </a:p>
          <a:p>
            <a:pPr>
              <a:defRPr/>
            </a:pPr>
            <a:r>
              <a:rPr lang="en-CA" dirty="0"/>
              <a:t>History of existing/potential infectious diseases or exposures</a:t>
            </a:r>
          </a:p>
          <a:p>
            <a:pPr>
              <a:buFont typeface="Arial" panose="020B0604020202020204" pitchFamily="34" charset="0"/>
              <a:buNone/>
              <a:defRPr/>
            </a:pPr>
            <a:r>
              <a:rPr lang="en-US" u="sng" dirty="0"/>
              <a:t>Step 2 Identify Risk</a:t>
            </a:r>
          </a:p>
          <a:p>
            <a:pPr marL="171450" indent="-171450">
              <a:buFont typeface="Arial" panose="020B0604020202020204" pitchFamily="34" charset="0"/>
              <a:buChar char="•"/>
              <a:defRPr/>
            </a:pPr>
            <a:r>
              <a:rPr lang="en-US" dirty="0"/>
              <a:t>Employer establish a governance process. Appoint a leader who </a:t>
            </a:r>
            <a:r>
              <a:rPr lang="en-US" dirty="0" err="1"/>
              <a:t>ihas</a:t>
            </a:r>
            <a:r>
              <a:rPr lang="en-US" dirty="0"/>
              <a:t> oversight and is responsible to coordinate, report and follow up on team activities</a:t>
            </a:r>
          </a:p>
          <a:p>
            <a:pPr marL="171450" indent="-171450">
              <a:buFont typeface="Arial" panose="020B0604020202020204" pitchFamily="34" charset="0"/>
              <a:buChar char="•"/>
              <a:defRPr/>
            </a:pPr>
            <a:r>
              <a:rPr lang="en-US" dirty="0"/>
              <a:t>Suggest the employer develop a multidisciplinary team of management, workers and Joint Health and Safety Committee (JHSC) and/or Health and Safety Representatives (HSR) to collaborate and identify infectious disease hazards. May require additional expertise </a:t>
            </a:r>
          </a:p>
          <a:p>
            <a:pPr marL="171450" indent="-171450">
              <a:buFont typeface="Arial" panose="020B0604020202020204" pitchFamily="34" charset="0"/>
              <a:buChar char="•"/>
              <a:defRPr/>
            </a:pPr>
            <a:r>
              <a:rPr lang="en-US" dirty="0"/>
              <a:t>The Team Identify locations, jobs and tasks to be evaluated</a:t>
            </a:r>
          </a:p>
          <a:p>
            <a:pPr marL="171450" indent="-171450">
              <a:buFont typeface="Arial" panose="020B0604020202020204" pitchFamily="34" charset="0"/>
              <a:buChar char="•"/>
              <a:defRPr/>
            </a:pPr>
            <a:r>
              <a:rPr lang="en-US" dirty="0"/>
              <a:t>Using the PSHSA IDRA and Management Tool categorize the task into the appropriate infectious disease domain</a:t>
            </a:r>
          </a:p>
          <a:p>
            <a:pPr>
              <a:defRPr/>
            </a:pPr>
            <a:r>
              <a:rPr lang="en-US" dirty="0"/>
              <a:t>Review job task and identify existing or potential exposures</a:t>
            </a:r>
          </a:p>
          <a:p>
            <a:pPr>
              <a:defRPr/>
            </a:pPr>
            <a:r>
              <a:rPr lang="en-US" dirty="0"/>
              <a:t>Document the findings </a:t>
            </a:r>
          </a:p>
          <a:p>
            <a:pPr>
              <a:defRPr/>
            </a:pPr>
            <a:r>
              <a:rPr lang="en-US" altLang="en-US" u="sng" dirty="0"/>
              <a:t>Step 3 Analyze Existing Controls, Contributing Factors and Applicable Legislation and Infection Prevention and Control Standards </a:t>
            </a:r>
          </a:p>
          <a:p>
            <a:pPr marL="171450" indent="-171450">
              <a:buFont typeface="Arial" panose="020B0604020202020204" pitchFamily="34" charset="0"/>
              <a:buChar char="•"/>
              <a:defRPr/>
            </a:pPr>
            <a:r>
              <a:rPr lang="en-US" altLang="en-US" dirty="0"/>
              <a:t>Identify and analyze existing controls for example</a:t>
            </a:r>
          </a:p>
          <a:p>
            <a:pPr marL="628650" lvl="1" indent="-171450">
              <a:buFont typeface="Arial" panose="020B0604020202020204" pitchFamily="34" charset="0"/>
              <a:buChar char="•"/>
              <a:defRPr/>
            </a:pPr>
            <a:r>
              <a:rPr lang="en-US" altLang="en-US" dirty="0"/>
              <a:t>Engineering controls such as ventilation, sharps containers</a:t>
            </a:r>
          </a:p>
          <a:p>
            <a:pPr marL="628650" lvl="1" indent="-171450">
              <a:buFont typeface="Arial" panose="020B0604020202020204" pitchFamily="34" charset="0"/>
              <a:buChar char="•"/>
              <a:defRPr/>
            </a:pPr>
            <a:r>
              <a:rPr lang="en-US" altLang="en-US" dirty="0"/>
              <a:t>Administrative controls such as policies, procedures, barriers, signage, training programs e.g. policy, procedures, PPE (use, fit, care and limitations), fit testing </a:t>
            </a:r>
          </a:p>
          <a:p>
            <a:pPr marL="628650" lvl="1" indent="-171450">
              <a:buFont typeface="Arial" panose="020B0604020202020204" pitchFamily="34" charset="0"/>
              <a:buChar char="•"/>
              <a:defRPr/>
            </a:pPr>
            <a:r>
              <a:rPr lang="en-US" altLang="en-US" dirty="0"/>
              <a:t>Personal protective equipment e.g. gloves, gowns, eye/face protection, surgical masks, respirators</a:t>
            </a:r>
          </a:p>
          <a:p>
            <a:pPr marL="171450" indent="-171450">
              <a:buFont typeface="Arial" panose="020B0604020202020204" pitchFamily="34" charset="0"/>
              <a:buChar char="•"/>
              <a:defRPr/>
            </a:pPr>
            <a:r>
              <a:rPr lang="en-US" altLang="en-US" dirty="0"/>
              <a:t>Consider contributing factors </a:t>
            </a:r>
          </a:p>
          <a:p>
            <a:pPr marL="628650" lvl="1" indent="-171450">
              <a:buFont typeface="Arial" panose="020B0604020202020204" pitchFamily="34" charset="0"/>
              <a:buChar char="•"/>
              <a:defRPr/>
            </a:pPr>
            <a:r>
              <a:rPr lang="en-US" altLang="en-US" dirty="0"/>
              <a:t>Exposure – frequency, type (protected vs unprotected, routine vs non-routine, via people, equipment, material, environment, process), duration</a:t>
            </a:r>
          </a:p>
          <a:p>
            <a:pPr marL="628650" lvl="1" indent="-171450">
              <a:buFont typeface="Arial" panose="020B0604020202020204" pitchFamily="34" charset="0"/>
              <a:buChar char="•"/>
              <a:defRPr/>
            </a:pPr>
            <a:r>
              <a:rPr lang="en-US" altLang="en-US" dirty="0"/>
              <a:t>Task </a:t>
            </a:r>
          </a:p>
          <a:p>
            <a:pPr marL="628650" lvl="1" indent="-171450">
              <a:buFont typeface="Arial" panose="020B0604020202020204" pitchFamily="34" charset="0"/>
              <a:buChar char="•"/>
              <a:defRPr/>
            </a:pPr>
            <a:r>
              <a:rPr lang="en-US" altLang="en-US" dirty="0"/>
              <a:t>Workplace</a:t>
            </a:r>
          </a:p>
          <a:p>
            <a:pPr marL="628650" lvl="1" indent="-171450">
              <a:buFont typeface="Arial" panose="020B0604020202020204" pitchFamily="34" charset="0"/>
              <a:buChar char="•"/>
              <a:defRPr/>
            </a:pPr>
            <a:r>
              <a:rPr lang="en-US" altLang="en-US" dirty="0"/>
              <a:t>Environment </a:t>
            </a:r>
          </a:p>
          <a:p>
            <a:pPr marL="628650" lvl="1" indent="-171450">
              <a:buFont typeface="Arial" panose="020B0604020202020204" pitchFamily="34" charset="0"/>
              <a:buChar char="•"/>
              <a:defRPr/>
            </a:pPr>
            <a:r>
              <a:rPr lang="en-US" altLang="en-US" dirty="0"/>
              <a:t>Workers – type, competencies</a:t>
            </a:r>
          </a:p>
          <a:p>
            <a:pPr marL="628650" lvl="1" indent="-171450">
              <a:buFont typeface="Arial" panose="020B0604020202020204" pitchFamily="34" charset="0"/>
              <a:buChar char="•"/>
              <a:defRPr/>
            </a:pPr>
            <a:r>
              <a:rPr lang="en-US" altLang="en-US" dirty="0"/>
              <a:t>Infectious Disease Characteristics – including transmission</a:t>
            </a:r>
          </a:p>
          <a:p>
            <a:pPr marL="628650" lvl="1" indent="-171450">
              <a:buFont typeface="Arial" panose="020B0604020202020204" pitchFamily="34" charset="0"/>
              <a:buChar char="•"/>
              <a:defRPr/>
            </a:pPr>
            <a:r>
              <a:rPr lang="en-US" altLang="en-US" dirty="0"/>
              <a:t>Effectiveness of Current Controls</a:t>
            </a:r>
          </a:p>
          <a:p>
            <a:pPr marL="171450" indent="-171450">
              <a:buFont typeface="Arial" panose="020B0604020202020204" pitchFamily="34" charset="0"/>
              <a:buChar char="•"/>
              <a:defRPr/>
            </a:pPr>
            <a:r>
              <a:rPr lang="en-US" altLang="en-US" dirty="0"/>
              <a:t>Consider Applicable Infectious Disease Standards e.g. OHSA, Health Care Residential and Facilities Regulation, Health Canada, Public Health Ontario, PIDAC, Ministry of Health, Ontario Government Directives etc.  </a:t>
            </a:r>
          </a:p>
          <a:p>
            <a:pPr>
              <a:defRPr/>
            </a:pPr>
            <a:r>
              <a:rPr lang="en-US" u="sng" dirty="0"/>
              <a:t>Step 4 Assess the Risk</a:t>
            </a:r>
          </a:p>
          <a:p>
            <a:pPr marL="171450" indent="-171450">
              <a:buFont typeface="Arial" panose="020B0604020202020204" pitchFamily="34" charset="0"/>
              <a:buChar char="•"/>
              <a:defRPr/>
            </a:pPr>
            <a:r>
              <a:rPr lang="en-CA" dirty="0"/>
              <a:t>Assess the current level of risk of exposure (high, medium, low) using the risk assessment matrix</a:t>
            </a:r>
          </a:p>
          <a:p>
            <a:pPr marL="171450" indent="-171450">
              <a:buFont typeface="Arial" panose="020B0604020202020204" pitchFamily="34" charset="0"/>
              <a:buChar char="•"/>
              <a:defRPr/>
            </a:pPr>
            <a:r>
              <a:rPr lang="en-CA" dirty="0"/>
              <a:t>Prioritize risks to be managed</a:t>
            </a:r>
            <a:endParaRPr lang="en-US" altLang="en-US" u="sng" dirty="0"/>
          </a:p>
          <a:p>
            <a:pPr>
              <a:defRPr/>
            </a:pPr>
            <a:r>
              <a:rPr lang="en-US" altLang="en-US" u="sng" dirty="0"/>
              <a:t>Step 5 Manage Risk</a:t>
            </a:r>
          </a:p>
          <a:p>
            <a:pPr>
              <a:defRPr/>
            </a:pPr>
            <a:r>
              <a:rPr lang="en-US" altLang="en-US" sz="3200" dirty="0"/>
              <a:t>Propose controls to mitigate the existing gaps for each risk </a:t>
            </a:r>
          </a:p>
          <a:p>
            <a:pPr>
              <a:defRPr/>
            </a:pPr>
            <a:r>
              <a:rPr lang="en-US" altLang="en-US" sz="3200" dirty="0"/>
              <a:t>Apply the hierarchy of controls </a:t>
            </a:r>
          </a:p>
          <a:p>
            <a:pPr lvl="1">
              <a:defRPr/>
            </a:pPr>
            <a:r>
              <a:rPr lang="en-US" altLang="en-US" sz="2800" dirty="0"/>
              <a:t>At the source - </a:t>
            </a:r>
            <a:r>
              <a:rPr lang="en-US" altLang="en-US" sz="2400" dirty="0"/>
              <a:t>Elimination, Substitution, Engineering </a:t>
            </a:r>
          </a:p>
          <a:p>
            <a:pPr lvl="1">
              <a:defRPr/>
            </a:pPr>
            <a:r>
              <a:rPr lang="en-US" altLang="en-US" sz="2800" dirty="0"/>
              <a:t>Along the path</a:t>
            </a:r>
            <a:r>
              <a:rPr lang="en-US" altLang="en-US" sz="2400" dirty="0"/>
              <a:t> - Policies, Procedures, Training etc. </a:t>
            </a:r>
          </a:p>
          <a:p>
            <a:pPr lvl="1">
              <a:defRPr/>
            </a:pPr>
            <a:r>
              <a:rPr lang="en-US" altLang="en-US" sz="2800" dirty="0"/>
              <a:t>At the worker - </a:t>
            </a:r>
            <a:r>
              <a:rPr lang="en-US" altLang="en-US" sz="2400" dirty="0"/>
              <a:t>Personal Protective Equipment </a:t>
            </a:r>
            <a:endParaRPr lang="en-US" altLang="en-US" sz="3200" dirty="0"/>
          </a:p>
          <a:p>
            <a:pPr>
              <a:defRPr/>
            </a:pPr>
            <a:r>
              <a:rPr lang="en-US" altLang="en-US" sz="3200" dirty="0"/>
              <a:t>Develop an action plan, assign responsibilities and target/completion dates</a:t>
            </a:r>
            <a:endParaRPr lang="en-CA" dirty="0"/>
          </a:p>
          <a:p>
            <a:pPr>
              <a:defRPr/>
            </a:pPr>
            <a:r>
              <a:rPr lang="en-US" altLang="en-US" u="sng" dirty="0"/>
              <a:t>Step 6 Evaluate the proposed controls </a:t>
            </a:r>
          </a:p>
          <a:p>
            <a:pPr marL="171450" indent="-171450">
              <a:buFont typeface="Arial" panose="020B0604020202020204" pitchFamily="34" charset="0"/>
              <a:buChar char="•"/>
              <a:defRPr/>
            </a:pPr>
            <a:r>
              <a:rPr lang="en-US" altLang="en-US" dirty="0"/>
              <a:t>Use the risk assessment chart to complete another hazard risk assessment to determine whether the risk has been lowered or reduced </a:t>
            </a:r>
          </a:p>
          <a:p>
            <a:pPr marL="171450" indent="-171450">
              <a:buFont typeface="Arial" panose="020B0604020202020204" pitchFamily="34" charset="0"/>
              <a:buChar char="•"/>
              <a:defRPr/>
            </a:pPr>
            <a:r>
              <a:rPr lang="en-US" altLang="en-US" dirty="0"/>
              <a:t>Evaluate that the new controls against the legal and established standards</a:t>
            </a:r>
          </a:p>
          <a:p>
            <a:pPr marL="171450" indent="-171450">
              <a:buFont typeface="Arial" panose="020B0604020202020204" pitchFamily="34" charset="0"/>
              <a:buChar char="•"/>
              <a:defRPr/>
            </a:pPr>
            <a:r>
              <a:rPr lang="en-US" altLang="en-US" dirty="0"/>
              <a:t>Review infectious disease statistics to identify any changes and trends and talk to workers</a:t>
            </a:r>
          </a:p>
          <a:p>
            <a:pPr marL="171450" indent="-171450">
              <a:buFont typeface="Arial" panose="020B0604020202020204" pitchFamily="34" charset="0"/>
              <a:buChar char="•"/>
              <a:defRPr/>
            </a:pPr>
            <a:r>
              <a:rPr lang="en-CA" altLang="en-US" dirty="0"/>
              <a:t>Communicate successes to workplace parties affected</a:t>
            </a:r>
          </a:p>
          <a:p>
            <a:pPr marL="171450" indent="-171450">
              <a:buFont typeface="Arial" panose="020B0604020202020204" pitchFamily="34" charset="0"/>
              <a:buChar char="•"/>
              <a:defRPr/>
            </a:pPr>
            <a:r>
              <a:rPr lang="en-CA" altLang="en-US" dirty="0"/>
              <a:t>Document findings</a:t>
            </a:r>
          </a:p>
          <a:p>
            <a:pPr>
              <a:defRPr/>
            </a:pPr>
            <a:endParaRPr lang="en-US" dirty="0"/>
          </a:p>
        </p:txBody>
      </p:sp>
      <p:sp>
        <p:nvSpPr>
          <p:cNvPr id="27652" name="Slide Number Placeholder 3">
            <a:extLst>
              <a:ext uri="{FF2B5EF4-FFF2-40B4-BE49-F238E27FC236}">
                <a16:creationId xmlns:a16="http://schemas.microsoft.com/office/drawing/2014/main" id="{1812BE93-D947-B846-AFAA-9A01F18D47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27F134A-E6C1-8B46-9D4D-B157721ACC04}" type="slidenum">
              <a:rPr lang="en-US" altLang="en-US" smtClean="0"/>
              <a:pPr/>
              <a:t>18</a:t>
            </a:fld>
            <a:endParaRPr lang="en-US" altLang="en-US"/>
          </a:p>
        </p:txBody>
      </p:sp>
    </p:spTree>
    <p:extLst>
      <p:ext uri="{BB962C8B-B14F-4D97-AF65-F5344CB8AC3E}">
        <p14:creationId xmlns:p14="http://schemas.microsoft.com/office/powerpoint/2010/main" val="1781444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3C4B8FA-6AED-5B41-82C6-F4BB0EC8D5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4DCCF206-C1AF-4B45-AB22-46A9A42257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0724" name="Slide Number Placeholder 3">
            <a:extLst>
              <a:ext uri="{FF2B5EF4-FFF2-40B4-BE49-F238E27FC236}">
                <a16:creationId xmlns:a16="http://schemas.microsoft.com/office/drawing/2014/main" id="{2119AB4F-DCA5-1849-B186-0F2B1951E8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9406869-3C3D-9345-A3C9-BFAFBD85C559}" type="slidenum">
              <a:rPr lang="en-US" altLang="en-US" smtClean="0"/>
              <a:pPr/>
              <a:t>20</a:t>
            </a:fld>
            <a:endParaRPr lang="en-US" altLang="en-US"/>
          </a:p>
        </p:txBody>
      </p:sp>
    </p:spTree>
    <p:extLst>
      <p:ext uri="{BB962C8B-B14F-4D97-AF65-F5344CB8AC3E}">
        <p14:creationId xmlns:p14="http://schemas.microsoft.com/office/powerpoint/2010/main" val="3296202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2B00511-F835-3A49-AA22-C9B92E89E2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272456DA-4F9F-574E-9943-46AE779434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3796" name="Slide Number Placeholder 3">
            <a:extLst>
              <a:ext uri="{FF2B5EF4-FFF2-40B4-BE49-F238E27FC236}">
                <a16:creationId xmlns:a16="http://schemas.microsoft.com/office/drawing/2014/main" id="{6822F9AA-14BC-8548-8771-2A627B85D0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0EFBB27-A5DE-B941-8D07-FBDFC54CEE7C}" type="slidenum">
              <a:rPr lang="en-US" altLang="en-US" smtClean="0"/>
              <a:pPr/>
              <a:t>22</a:t>
            </a:fld>
            <a:endParaRPr lang="en-US" altLang="en-US"/>
          </a:p>
        </p:txBody>
      </p:sp>
    </p:spTree>
    <p:extLst>
      <p:ext uri="{BB962C8B-B14F-4D97-AF65-F5344CB8AC3E}">
        <p14:creationId xmlns:p14="http://schemas.microsoft.com/office/powerpoint/2010/main" val="978975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A37C2E-DF44-A046-BB78-CACA6B96B61D}" type="slidenum">
              <a:rPr lang="en-US" smtClean="0"/>
              <a:t>3</a:t>
            </a:fld>
            <a:endParaRPr lang="en-US"/>
          </a:p>
        </p:txBody>
      </p:sp>
    </p:spTree>
    <p:extLst>
      <p:ext uri="{BB962C8B-B14F-4D97-AF65-F5344CB8AC3E}">
        <p14:creationId xmlns:p14="http://schemas.microsoft.com/office/powerpoint/2010/main" val="3123304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704202A7-C78B-6A42-8D09-E16FE9C3D2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068A08D3-F6F9-794F-9CFB-CAD8321867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35844" name="Slide Number Placeholder 3">
            <a:extLst>
              <a:ext uri="{FF2B5EF4-FFF2-40B4-BE49-F238E27FC236}">
                <a16:creationId xmlns:a16="http://schemas.microsoft.com/office/drawing/2014/main" id="{3A4AB431-46D4-9645-B782-D5F15BB31E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5650" indent="-290513">
              <a:defRPr>
                <a:solidFill>
                  <a:schemeClr val="tx1"/>
                </a:solidFill>
                <a:latin typeface="Arial" panose="020B0604020202020204" pitchFamily="34" charset="0"/>
                <a:ea typeface="MS PGothic" panose="020B0600070205080204" pitchFamily="34" charset="-128"/>
              </a:defRPr>
            </a:lvl2pPr>
            <a:lvl3pPr marL="1163638" indent="-231775">
              <a:defRPr>
                <a:solidFill>
                  <a:schemeClr val="tx1"/>
                </a:solidFill>
                <a:latin typeface="Arial" panose="020B0604020202020204" pitchFamily="34" charset="0"/>
                <a:ea typeface="MS PGothic" panose="020B0600070205080204" pitchFamily="34" charset="-128"/>
              </a:defRPr>
            </a:lvl3pPr>
            <a:lvl4pPr marL="1630363" indent="-231775">
              <a:defRPr>
                <a:solidFill>
                  <a:schemeClr val="tx1"/>
                </a:solidFill>
                <a:latin typeface="Arial" panose="020B0604020202020204" pitchFamily="34" charset="0"/>
                <a:ea typeface="MS PGothic" panose="020B0600070205080204" pitchFamily="34" charset="-128"/>
              </a:defRPr>
            </a:lvl4pPr>
            <a:lvl5pPr marL="2095500" indent="-231775">
              <a:defRPr>
                <a:solidFill>
                  <a:schemeClr val="tx1"/>
                </a:solidFill>
                <a:latin typeface="Arial" panose="020B0604020202020204" pitchFamily="34" charset="0"/>
                <a:ea typeface="MS PGothic" panose="020B0600070205080204" pitchFamily="34" charset="-128"/>
              </a:defRPr>
            </a:lvl5pPr>
            <a:lvl6pPr marL="25527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99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671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24300"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C8582EF-7F2C-6743-AD37-F84943551453}" type="slidenum">
              <a:rPr lang="en-US" altLang="en-US" smtClean="0"/>
              <a:pPr/>
              <a:t>23</a:t>
            </a:fld>
            <a:endParaRPr lang="en-US" altLang="en-US"/>
          </a:p>
        </p:txBody>
      </p:sp>
    </p:spTree>
    <p:extLst>
      <p:ext uri="{BB962C8B-B14F-4D97-AF65-F5344CB8AC3E}">
        <p14:creationId xmlns:p14="http://schemas.microsoft.com/office/powerpoint/2010/main" val="2534580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a:t>
            </a:r>
          </a:p>
        </p:txBody>
      </p:sp>
      <p:sp>
        <p:nvSpPr>
          <p:cNvPr id="4" name="Slide Number Placeholder 3"/>
          <p:cNvSpPr>
            <a:spLocks noGrp="1"/>
          </p:cNvSpPr>
          <p:nvPr>
            <p:ph type="sldNum" sz="quarter" idx="5"/>
          </p:nvPr>
        </p:nvSpPr>
        <p:spPr/>
        <p:txBody>
          <a:bodyPr/>
          <a:lstStyle/>
          <a:p>
            <a:fld id="{649541C1-91AA-0141-BF01-6FB7971A9C1F}" type="slidenum">
              <a:rPr lang="en-US" smtClean="0"/>
              <a:t>4</a:t>
            </a:fld>
            <a:endParaRPr lang="en-US"/>
          </a:p>
        </p:txBody>
      </p:sp>
    </p:spTree>
    <p:extLst>
      <p:ext uri="{BB962C8B-B14F-4D97-AF65-F5344CB8AC3E}">
        <p14:creationId xmlns:p14="http://schemas.microsoft.com/office/powerpoint/2010/main" val="80237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An organization’s vision reflects priorities that, when aligned with its mission, establish a strong foundation for the work of the organization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Establishing trust, showing respect, and promoting inclusion — and demonstrating these principles throughout the organization and with individuals and families — is essential to a leader’s ability to create and sustain a culture of safety.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Governing Boards play a vital role in creating and maintaining safety cultures. Boards must ensure that metrics that meaningfully assess organizational safety and a culture of safety are in place and systematically reviewed, analyzed, and the results acted upon.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Expectations for the design and delivery of relevant safety training for all executive and frontline leaders should be set by the CEO and subsequently spread throughout the organization. Accountability for safety should be included as part of the leadership development strategy for the organization.</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Leaders must possess a thorough understanding of the principles and behaviors of a just culture and be committed to teaching and modeling them. Human error is and always will be a reality. In a just culture framework, the focus is on addressing systems issues that contribute to errors and harm. </a:t>
            </a:r>
            <a:endParaRPr lang="en-CA" dirty="0"/>
          </a:p>
          <a:p>
            <a:pPr marL="171450" indent="-171450">
              <a:buFont typeface="Arial" panose="020B0604020202020204" pitchFamily="34" charset="0"/>
              <a:buChar char="•"/>
            </a:pPr>
            <a:r>
              <a:rPr lang="en-CA" sz="1200" kern="1200" dirty="0">
                <a:solidFill>
                  <a:schemeClr val="tx1"/>
                </a:solidFill>
                <a:effectLst/>
                <a:latin typeface="+mn-lt"/>
                <a:ea typeface="+mn-ea"/>
                <a:cs typeface="+mn-cs"/>
              </a:rPr>
              <a:t>Senior leaders are responsible for establishing safety-mindfulness for everyone and, perhaps even more importantly, modeling these behaviors and actions. These behaviors include, but are not limited to, transparency, effective teamwork, active communication, civility, and direct and timely feedback. These cultural commitments must be universally understood and apply equally to the entire workforce, regardless of rank, role, or department.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journey towards building a culture of safety demands the involvement and commitment of the entire organization. However, an organization cannot be what its leader is not. It is both the obligation and the privilege of every CEO </a:t>
            </a:r>
            <a:r>
              <a:rPr lang="en-CA" sz="1200" kern="1200" dirty="0">
                <a:solidFill>
                  <a:schemeClr val="tx1"/>
                </a:solidFill>
                <a:effectLst/>
                <a:latin typeface="+mn-lt"/>
                <a:ea typeface="+mn-ea"/>
                <a:cs typeface="+mn-cs"/>
              </a:rPr>
              <a:t>to create and represent a compelling vision for a culture of safety: a culture in which mistakes are acknowledged and lead to sustainable, positive change; respectful and inclusive behaviors are instinctive and serve as the behavioral norms for the organization; and the physical and psychological safety of clients/residents and the workforce is both highly valued and ardently protected. </a:t>
            </a:r>
            <a:endParaRPr lang="en-CA" dirty="0"/>
          </a:p>
          <a:p>
            <a:endParaRPr lang="en-US" dirty="0"/>
          </a:p>
        </p:txBody>
      </p:sp>
      <p:sp>
        <p:nvSpPr>
          <p:cNvPr id="4" name="Slide Number Placeholder 3"/>
          <p:cNvSpPr>
            <a:spLocks noGrp="1"/>
          </p:cNvSpPr>
          <p:nvPr>
            <p:ph type="sldNum" sz="quarter" idx="5"/>
          </p:nvPr>
        </p:nvSpPr>
        <p:spPr/>
        <p:txBody>
          <a:bodyPr/>
          <a:lstStyle/>
          <a:p>
            <a:fld id="{649541C1-91AA-0141-BF01-6FB7971A9C1F}" type="slidenum">
              <a:rPr lang="en-US" smtClean="0"/>
              <a:t>5</a:t>
            </a:fld>
            <a:endParaRPr lang="en-US"/>
          </a:p>
        </p:txBody>
      </p:sp>
    </p:spTree>
    <p:extLst>
      <p:ext uri="{BB962C8B-B14F-4D97-AF65-F5344CB8AC3E}">
        <p14:creationId xmlns:p14="http://schemas.microsoft.com/office/powerpoint/2010/main" val="1399021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shift a culture within an organization won’t happen overnight. It begins with a vision and a well-defined mission statement identifying who you are and your purpose. Does your organizations’ vision and mission drive a culture of safety?</a:t>
            </a:r>
          </a:p>
          <a:p>
            <a:endParaRPr lang="en-US" dirty="0"/>
          </a:p>
          <a:p>
            <a:r>
              <a:rPr lang="en-CA" sz="1200" b="0" i="0" u="none" strike="noStrike" kern="1200" dirty="0">
                <a:solidFill>
                  <a:schemeClr val="tx1"/>
                </a:solidFill>
                <a:effectLst/>
                <a:latin typeface="+mn-lt"/>
                <a:ea typeface="+mn-ea"/>
                <a:cs typeface="+mn-cs"/>
              </a:rPr>
              <a:t>Paul O’Neil former CEO of Alcoa – and U.S. Secretary of the Treasury –</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Posed three questions - If you want to know whether you are part of an organization that has the potential for greatness consider asking your workforce these three questions</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1. Am I treated every day with dignity and respect by everyone I encounter? O'Neill further clarified the question: "Not 'some people' or 'not by the people who work for me' but by everyone I encounter."</a:t>
            </a:r>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2. Am I given the knowledge, tools, and support that I need in order to make a contribution to my organization—"and this is the important part," he said—that gives meaning to my life?</a:t>
            </a:r>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3. Did somebody notice I did it?</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not a guarantee of greatness – organizations with potential –  their people can say every day – without reservation – yes to each questions</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in every organization—public, private, non-profits—their written statements all say the same thing: 'Our most important asset is our people.' ...</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However, there is little evidence that this is true - in most organizations. What are the ways that your organization measures efforts which validate this statement? </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 vision and mission is only the beginning – great organizations are based on values without reservations or excuses.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prove to people  - important  - you need to connect  - to a goal that is not open to debate.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In Alcoa’s case, the goal was zero preventable harm – not simply a reduction a harm.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O’Neil’s</a:t>
            </a:r>
            <a:r>
              <a:rPr lang="en-CA" sz="1200" kern="1200" dirty="0">
                <a:solidFill>
                  <a:schemeClr val="tx1"/>
                </a:solidFill>
                <a:effectLst/>
                <a:latin typeface="+mn-lt"/>
                <a:ea typeface="+mn-ea"/>
                <a:cs typeface="+mn-cs"/>
              </a:rPr>
              <a:t> approach and leadership style not only improved Alcoa’s safety record and other metrics - the company’s market value  -  $3 billion in 1986 to $27.53 billion in 2000,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net income increased from $200 million to $1.484 billion.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Alcoa was already known for its stellar safety performance when O’Neil took office  - when he retired in 2001 the company injury rate had decreased from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1.86 in 1986 to 0.14 in 2001  - This represents less than 1 worker injured per 100 per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Even now 20 years later, Alcoa continues to be recognized as one of the safest organizations in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Mr. O'Neil shares his experiences at Alcoa nationally in addressing issues of safety and quality in healthcare.</a:t>
            </a: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2B477F4-B6A7-4BE3-90B2-908BB60FCB1A}" type="slidenum">
              <a:rPr lang="en-IN" smtClean="0"/>
              <a:t>6</a:t>
            </a:fld>
            <a:endParaRPr lang="en-IN"/>
          </a:p>
        </p:txBody>
      </p:sp>
    </p:spTree>
    <p:extLst>
      <p:ext uri="{BB962C8B-B14F-4D97-AF65-F5344CB8AC3E}">
        <p14:creationId xmlns:p14="http://schemas.microsoft.com/office/powerpoint/2010/main" val="3857708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current times of change and uncertainty – many new concepts, practices, processes have been introduced and thrust upon everyone. Adherence to protocols and procedures are critical if we hope to prevent COVID19 from impacting those who are most vulnerable. How do we support workers and help them adjust to the changing landscape and why is a just culture important?</a:t>
            </a:r>
          </a:p>
          <a:p>
            <a:endParaRPr lang="en-US" dirty="0"/>
          </a:p>
          <a:p>
            <a:r>
              <a:rPr lang="en-US" dirty="0"/>
              <a:t>First, we need to explore what its mean when we talk about just culture? – again this is a question I would like you to think about as you leave this webinar -  how can you drive a just a culture in your organization?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While training of leaders and the workforce on just culture is vital, everyone at all levels of the organization must consistently integrate just culture principles as an organizational norm. The CEO’s role in ensuring that just culture principles are understood and implemented across the organization is fundamental to success. If one individual within the organization is punished for a system flaw, just culture efforts can be severely undermined. Leaders must be transparent with the Board, the workforce, and the public about the organization’s approach, so that when something does go wrong, the response is expected, practiced, and applied uniformly throughout the organization.</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 just culture is not a blame-free environment; leaders and the workforce are still held accountable for following protocols and procedures. Most errors are not a result of individual failures but are the result of systems that are inherently flawed and create environments of risk. A just culture acknowledges that punishing people for mistakes discourages reporting, fails to correct problems in the system, and sets up the likelihood of recurrence. Just culture also emphasizes the importance of the affected workforce after events occur and focuses on support and peer-to-peer counseling for affected individuals </a:t>
            </a:r>
          </a:p>
          <a:p>
            <a:endParaRPr lang="en-CA" dirty="0"/>
          </a:p>
          <a:p>
            <a:r>
              <a:rPr lang="en-CA" sz="1200" kern="1200" dirty="0">
                <a:solidFill>
                  <a:schemeClr val="tx1"/>
                </a:solidFill>
                <a:effectLst/>
                <a:latin typeface="+mn-lt"/>
                <a:ea typeface="+mn-ea"/>
                <a:cs typeface="+mn-cs"/>
              </a:rPr>
              <a:t>When clearly defined, articulated, and implemented by leadership, a just culture approach encourages the reporting of errors, lapses, near-misses, and adverse events. It is through reporting and event analysis that the organization learns what went wrong, or could have gone wrong, and how to prevent it from happening again.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2B477F4-B6A7-4BE3-90B2-908BB60FCB1A}" type="slidenum">
              <a:rPr lang="en-IN" smtClean="0"/>
              <a:t>7</a:t>
            </a:fld>
            <a:endParaRPr lang="en-IN"/>
          </a:p>
        </p:txBody>
      </p:sp>
    </p:spTree>
    <p:extLst>
      <p:ext uri="{BB962C8B-B14F-4D97-AF65-F5344CB8AC3E}">
        <p14:creationId xmlns:p14="http://schemas.microsoft.com/office/powerpoint/2010/main" val="2738300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relevant to Congregate Living Settings available on the PHO Congregate living setting landing page. Specific resources relevant to managing infectious diseases and outbreaks are listed here.</a:t>
            </a:r>
          </a:p>
        </p:txBody>
      </p:sp>
      <p:sp>
        <p:nvSpPr>
          <p:cNvPr id="4" name="Slide Number Placeholder 3"/>
          <p:cNvSpPr>
            <a:spLocks noGrp="1"/>
          </p:cNvSpPr>
          <p:nvPr>
            <p:ph type="sldNum" sz="quarter" idx="5"/>
          </p:nvPr>
        </p:nvSpPr>
        <p:spPr/>
        <p:txBody>
          <a:bodyPr/>
          <a:lstStyle/>
          <a:p>
            <a:fld id="{649541C1-91AA-0141-BF01-6FB7971A9C1F}" type="slidenum">
              <a:rPr lang="en-US" smtClean="0"/>
              <a:t>8</a:t>
            </a:fld>
            <a:endParaRPr lang="en-US"/>
          </a:p>
        </p:txBody>
      </p:sp>
    </p:spTree>
    <p:extLst>
      <p:ext uri="{BB962C8B-B14F-4D97-AF65-F5344CB8AC3E}">
        <p14:creationId xmlns:p14="http://schemas.microsoft.com/office/powerpoint/2010/main" val="94903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with you the overview prepared by Public Health Ontario on the common Respiratory Infectious Diseases that exist in our communities. I would encourage you to become familiar with the similarities and differences between each of these infectious diseases. In planning and managing through outbreaks of respiratory infectious diseases it will be important in understanding the epidemiology of each. </a:t>
            </a:r>
          </a:p>
        </p:txBody>
      </p:sp>
      <p:sp>
        <p:nvSpPr>
          <p:cNvPr id="4" name="Slide Number Placeholder 3"/>
          <p:cNvSpPr>
            <a:spLocks noGrp="1"/>
          </p:cNvSpPr>
          <p:nvPr>
            <p:ph type="sldNum" sz="quarter" idx="5"/>
          </p:nvPr>
        </p:nvSpPr>
        <p:spPr/>
        <p:txBody>
          <a:bodyPr/>
          <a:lstStyle/>
          <a:p>
            <a:fld id="{649541C1-91AA-0141-BF01-6FB7971A9C1F}" type="slidenum">
              <a:rPr lang="en-US" smtClean="0"/>
              <a:t>9</a:t>
            </a:fld>
            <a:endParaRPr lang="en-US"/>
          </a:p>
        </p:txBody>
      </p:sp>
    </p:spTree>
    <p:extLst>
      <p:ext uri="{BB962C8B-B14F-4D97-AF65-F5344CB8AC3E}">
        <p14:creationId xmlns:p14="http://schemas.microsoft.com/office/powerpoint/2010/main" val="217476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541C1-91AA-0141-BF01-6FB7971A9C1F}" type="slidenum">
              <a:rPr lang="en-US" smtClean="0"/>
              <a:t>10</a:t>
            </a:fld>
            <a:endParaRPr lang="en-US"/>
          </a:p>
        </p:txBody>
      </p:sp>
    </p:spTree>
    <p:extLst>
      <p:ext uri="{BB962C8B-B14F-4D97-AF65-F5344CB8AC3E}">
        <p14:creationId xmlns:p14="http://schemas.microsoft.com/office/powerpoint/2010/main" val="2288819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6A60C6-8B15-D145-9812-70D53A8A4394}" type="datetimeFigureOut">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316440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A60C6-8B15-D145-9812-70D53A8A4394}" type="datetimeFigureOut">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31199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A60C6-8B15-D145-9812-70D53A8A4394}" type="datetimeFigureOut">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5AE98-A865-4246-A710-C762FED8FA9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2743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A60C6-8B15-D145-9812-70D53A8A4394}" type="datetimeFigureOut">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2101544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A60C6-8B15-D145-9812-70D53A8A4394}" type="datetimeFigureOut">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5AE98-A865-4246-A710-C762FED8FA9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22320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A60C6-8B15-D145-9812-70D53A8A4394}" type="datetimeFigureOut">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1813404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6A60C6-8B15-D145-9812-70D53A8A4394}" type="datetimeFigureOut">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3844656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6A60C6-8B15-D145-9812-70D53A8A4394}" type="datetimeFigureOut">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517981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3314701" y="1"/>
            <a:ext cx="4900611" cy="6886575"/>
          </a:xfrm>
          <a:custGeom>
            <a:avLst/>
            <a:gdLst>
              <a:gd name="connsiteX0" fmla="*/ 0 w 4900611"/>
              <a:gd name="connsiteY0" fmla="*/ 0 h 6886575"/>
              <a:gd name="connsiteX1" fmla="*/ 4900611 w 4900611"/>
              <a:gd name="connsiteY1" fmla="*/ 0 h 6886575"/>
              <a:gd name="connsiteX2" fmla="*/ 4900611 w 4900611"/>
              <a:gd name="connsiteY2" fmla="*/ 6886575 h 6886575"/>
              <a:gd name="connsiteX3" fmla="*/ 0 w 4900611"/>
              <a:gd name="connsiteY3" fmla="*/ 6886575 h 6886575"/>
            </a:gdLst>
            <a:ahLst/>
            <a:cxnLst>
              <a:cxn ang="0">
                <a:pos x="connsiteX0" y="connsiteY0"/>
              </a:cxn>
              <a:cxn ang="0">
                <a:pos x="connsiteX1" y="connsiteY1"/>
              </a:cxn>
              <a:cxn ang="0">
                <a:pos x="connsiteX2" y="connsiteY2"/>
              </a:cxn>
              <a:cxn ang="0">
                <a:pos x="connsiteX3" y="connsiteY3"/>
              </a:cxn>
            </a:cxnLst>
            <a:rect l="l" t="t" r="r" b="b"/>
            <a:pathLst>
              <a:path w="4900611" h="6886575">
                <a:moveTo>
                  <a:pt x="0" y="0"/>
                </a:moveTo>
                <a:lnTo>
                  <a:pt x="4900611" y="0"/>
                </a:lnTo>
                <a:lnTo>
                  <a:pt x="4900611" y="6886575"/>
                </a:lnTo>
                <a:lnTo>
                  <a:pt x="0" y="6886575"/>
                </a:lnTo>
                <a:close/>
              </a:path>
            </a:pathLst>
          </a:custGeom>
        </p:spPr>
        <p:txBody>
          <a:bodyPr wrap="square">
            <a:noAutofit/>
          </a:bodyPr>
          <a:lstStyle/>
          <a:p>
            <a:endParaRPr lang="en-IN"/>
          </a:p>
        </p:txBody>
      </p:sp>
      <p:sp>
        <p:nvSpPr>
          <p:cNvPr id="3" name="Date Placeholder 2"/>
          <p:cNvSpPr>
            <a:spLocks noGrp="1"/>
          </p:cNvSpPr>
          <p:nvPr>
            <p:ph type="dt" sz="half" idx="10"/>
          </p:nvPr>
        </p:nvSpPr>
        <p:spPr/>
        <p:txBody>
          <a:bodyPr/>
          <a:lstStyle/>
          <a:p>
            <a:fld id="{605CFB1B-5FFE-4A95-BDB9-9D83BC033ED8}" type="datetime1">
              <a:rPr lang="en-US" smtClean="0"/>
              <a:t>12/11/20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84A71-016F-49D5-A0C2-10AE4CB35724}" type="slidenum">
              <a:rPr lang="en-US" smtClean="0"/>
              <a:pPr/>
              <a:t>‹#›</a:t>
            </a:fld>
            <a:endParaRPr lang="en-US"/>
          </a:p>
        </p:txBody>
      </p:sp>
    </p:spTree>
    <p:extLst>
      <p:ext uri="{BB962C8B-B14F-4D97-AF65-F5344CB8AC3E}">
        <p14:creationId xmlns:p14="http://schemas.microsoft.com/office/powerpoint/2010/main" val="2508916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1 with im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AE1F1A-8424-5D49-8EE4-25A34EF69DEE}"/>
              </a:ext>
            </a:extLst>
          </p:cNvPr>
          <p:cNvSpPr/>
          <p:nvPr userDrawn="1"/>
        </p:nvSpPr>
        <p:spPr>
          <a:xfrm>
            <a:off x="0" y="1"/>
            <a:ext cx="7416800" cy="58658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chemeClr val="tx2"/>
              </a:solidFill>
            </a:endParaRPr>
          </a:p>
        </p:txBody>
      </p:sp>
      <p:pic>
        <p:nvPicPr>
          <p:cNvPr id="6" name="Picture 7" descr="PSHSA_logo_rgb.jpg">
            <a:extLst>
              <a:ext uri="{FF2B5EF4-FFF2-40B4-BE49-F238E27FC236}">
                <a16:creationId xmlns:a16="http://schemas.microsoft.com/office/drawing/2014/main" id="{AF1130CD-0140-B846-AA53-1BBDBE160F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0051" y="6196014"/>
            <a:ext cx="4624916"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4">
            <a:extLst>
              <a:ext uri="{FF2B5EF4-FFF2-40B4-BE49-F238E27FC236}">
                <a16:creationId xmlns:a16="http://schemas.microsoft.com/office/drawing/2014/main" id="{54F2F7FC-06DC-8C45-8D78-2080E9980843}"/>
              </a:ext>
            </a:extLst>
          </p:cNvPr>
          <p:cNvSpPr txBox="1">
            <a:spLocks/>
          </p:cNvSpPr>
          <p:nvPr userDrawn="1"/>
        </p:nvSpPr>
        <p:spPr>
          <a:xfrm>
            <a:off x="8760885" y="6303964"/>
            <a:ext cx="2990849" cy="365125"/>
          </a:xfrm>
          <a:prstGeom prst="rect">
            <a:avLst/>
          </a:prstGeom>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73AA85A9-A8C4-4B64-9F84-E77D9476FBFC}" type="datetime4">
              <a:rPr lang="en-CA" altLang="en-US" sz="1000" smtClean="0"/>
              <a:pPr algn="r" eaLnBrk="1" hangingPunct="1">
                <a:defRPr/>
              </a:pPr>
              <a:t>December 11, 2020</a:t>
            </a:fld>
            <a:endParaRPr lang="en-US" altLang="en-US" sz="1000"/>
          </a:p>
        </p:txBody>
      </p:sp>
      <p:cxnSp>
        <p:nvCxnSpPr>
          <p:cNvPr id="11" name="Straight Connector 10">
            <a:extLst>
              <a:ext uri="{FF2B5EF4-FFF2-40B4-BE49-F238E27FC236}">
                <a16:creationId xmlns:a16="http://schemas.microsoft.com/office/drawing/2014/main" id="{E4383C58-195B-D946-A662-30AB431EE663}"/>
              </a:ext>
            </a:extLst>
          </p:cNvPr>
          <p:cNvCxnSpPr/>
          <p:nvPr userDrawn="1"/>
        </p:nvCxnSpPr>
        <p:spPr>
          <a:xfrm>
            <a:off x="518584" y="1236663"/>
            <a:ext cx="65362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PrimaryGraphicElement_wht.png">
            <a:extLst>
              <a:ext uri="{FF2B5EF4-FFF2-40B4-BE49-F238E27FC236}">
                <a16:creationId xmlns:a16="http://schemas.microsoft.com/office/drawing/2014/main" id="{D75844C5-4FDD-E24A-B507-65E5E40633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1284" y="465139"/>
            <a:ext cx="4764616"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5"/>
          <p:cNvSpPr>
            <a:spLocks noGrp="1"/>
          </p:cNvSpPr>
          <p:nvPr>
            <p:ph type="pic" sz="quarter" idx="11"/>
          </p:nvPr>
        </p:nvSpPr>
        <p:spPr>
          <a:xfrm>
            <a:off x="7416800" y="1"/>
            <a:ext cx="4775200" cy="5865812"/>
          </a:xfrm>
          <a:solidFill>
            <a:schemeClr val="bg1">
              <a:lumMod val="85000"/>
            </a:schemeClr>
          </a:solidFill>
        </p:spPr>
        <p:txBody>
          <a:bodyPr rtlCol="0" anchor="ctr" anchorCtr="1">
            <a:normAutofit/>
          </a:bodyPr>
          <a:lstStyle>
            <a:lvl1pPr marL="0" indent="0" algn="ctr">
              <a:buNone/>
              <a:defRPr sz="1600" baseline="0"/>
            </a:lvl1pPr>
          </a:lstStyle>
          <a:p>
            <a:pPr lvl="0"/>
            <a:r>
              <a:rPr lang="en-CA" noProof="0"/>
              <a:t>Drag picture to placeholder or click icon to add</a:t>
            </a:r>
            <a:endParaRPr lang="en-US" noProof="0" dirty="0"/>
          </a:p>
        </p:txBody>
      </p:sp>
      <p:sp>
        <p:nvSpPr>
          <p:cNvPr id="8" name="Subtitle 2"/>
          <p:cNvSpPr>
            <a:spLocks noGrp="1"/>
          </p:cNvSpPr>
          <p:nvPr>
            <p:ph type="subTitle" idx="1"/>
          </p:nvPr>
        </p:nvSpPr>
        <p:spPr bwMode="gray">
          <a:xfrm>
            <a:off x="518585" y="4436533"/>
            <a:ext cx="6649860" cy="1075267"/>
          </a:xfrm>
        </p:spPr>
        <p:txBody>
          <a:bodyPr anchor="b">
            <a:noAutofit/>
          </a:bodyPr>
          <a:lstStyle>
            <a:lvl1pPr marL="0" indent="0" algn="l">
              <a:lnSpc>
                <a:spcPct val="90000"/>
              </a:lnSpc>
              <a:spcBef>
                <a:spcPts val="0"/>
              </a:spcBef>
              <a:buNone/>
              <a:defRPr sz="3200" cap="none"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CA" dirty="0"/>
          </a:p>
        </p:txBody>
      </p:sp>
      <p:sp>
        <p:nvSpPr>
          <p:cNvPr id="7" name="Title 1"/>
          <p:cNvSpPr>
            <a:spLocks noGrp="1"/>
          </p:cNvSpPr>
          <p:nvPr>
            <p:ph type="ctrTitle"/>
          </p:nvPr>
        </p:nvSpPr>
        <p:spPr>
          <a:xfrm>
            <a:off x="518584" y="1484785"/>
            <a:ext cx="6604707" cy="2871771"/>
          </a:xfrm>
        </p:spPr>
        <p:txBody>
          <a:bodyPr>
            <a:noAutofit/>
          </a:bodyPr>
          <a:lstStyle>
            <a:lvl1pPr indent="0">
              <a:lnSpc>
                <a:spcPts val="5100"/>
              </a:lnSpc>
              <a:defRPr sz="4800" cap="none" baseline="0">
                <a:solidFill>
                  <a:schemeClr val="bg1"/>
                </a:solidFill>
              </a:defRPr>
            </a:lvl1pPr>
          </a:lstStyle>
          <a:p>
            <a:r>
              <a:rPr lang="en-CA"/>
              <a:t>Click to edit Master title style</a:t>
            </a:r>
            <a:endParaRPr lang="en-CA" dirty="0"/>
          </a:p>
        </p:txBody>
      </p:sp>
    </p:spTree>
    <p:extLst>
      <p:ext uri="{BB962C8B-B14F-4D97-AF65-F5344CB8AC3E}">
        <p14:creationId xmlns:p14="http://schemas.microsoft.com/office/powerpoint/2010/main" val="49733879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pic>
        <p:nvPicPr>
          <p:cNvPr id="4" name="Picture 5" descr="PrimaryGraphicElement.png">
            <a:extLst>
              <a:ext uri="{FF2B5EF4-FFF2-40B4-BE49-F238E27FC236}">
                <a16:creationId xmlns:a16="http://schemas.microsoft.com/office/drawing/2014/main" id="{AFA2D14D-7CEC-904E-8733-484A60AA28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333376"/>
            <a:ext cx="3507316"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0162BEC8-6754-D847-B324-CC43A2E978D4}"/>
              </a:ext>
            </a:extLst>
          </p:cNvPr>
          <p:cNvCxnSpPr/>
          <p:nvPr userDrawn="1"/>
        </p:nvCxnSpPr>
        <p:spPr>
          <a:xfrm flipV="1">
            <a:off x="518585" y="871539"/>
            <a:ext cx="11186583" cy="28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8" name="Picture 9" descr="PSHSA_Secondary_logo_rgb.ai">
            <a:extLst>
              <a:ext uri="{FF2B5EF4-FFF2-40B4-BE49-F238E27FC236}">
                <a16:creationId xmlns:a16="http://schemas.microsoft.com/office/drawing/2014/main" id="{E44C9170-BBC8-D74E-83A3-76B9FD9921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184" y="6159500"/>
            <a:ext cx="260773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518584" y="2252133"/>
            <a:ext cx="11259757" cy="3432690"/>
          </a:xfrm>
        </p:spPr>
        <p:txBody>
          <a:bodyPr/>
          <a:lstStyle>
            <a:lvl1pPr>
              <a:buClr>
                <a:schemeClr val="tx1"/>
              </a:buClr>
              <a:defRPr/>
            </a:lvl1pPr>
            <a:lvl2pPr>
              <a:buClr>
                <a:schemeClr val="tx1"/>
              </a:buClr>
              <a:defRPr/>
            </a:lvl2pPr>
            <a:lvl3pPr>
              <a:buClr>
                <a:schemeClr val="tx1"/>
              </a:buClr>
              <a:defRPr/>
            </a:lvl3pPr>
            <a:lvl4pPr>
              <a:buClr>
                <a:schemeClr val="tx1"/>
              </a:buClr>
              <a:defRPr/>
            </a:lvl4pPr>
          </a:lstStyle>
          <a:p>
            <a:pPr lvl="0"/>
            <a:r>
              <a:rPr lang="en-CA" dirty="0"/>
              <a:t>Click to edit Master text styles</a:t>
            </a:r>
          </a:p>
          <a:p>
            <a:pPr lvl="1"/>
            <a:r>
              <a:rPr lang="en-CA" dirty="0"/>
              <a:t>Second level</a:t>
            </a:r>
          </a:p>
          <a:p>
            <a:pPr lvl="2"/>
            <a:r>
              <a:rPr lang="en-CA" dirty="0"/>
              <a:t>Third level</a:t>
            </a:r>
          </a:p>
          <a:p>
            <a:pPr lvl="3"/>
            <a:r>
              <a:rPr lang="en-CA" dirty="0"/>
              <a:t>Fourth level</a:t>
            </a:r>
          </a:p>
        </p:txBody>
      </p:sp>
      <p:sp>
        <p:nvSpPr>
          <p:cNvPr id="6" name="Title 1"/>
          <p:cNvSpPr>
            <a:spLocks noGrp="1"/>
          </p:cNvSpPr>
          <p:nvPr>
            <p:ph type="title"/>
          </p:nvPr>
        </p:nvSpPr>
        <p:spPr>
          <a:xfrm>
            <a:off x="527382" y="1340768"/>
            <a:ext cx="11259757" cy="853824"/>
          </a:xfrm>
        </p:spPr>
        <p:txBody>
          <a:bodyPr/>
          <a:lstStyle>
            <a:lvl1pPr>
              <a:defRPr cap="none" baseline="0"/>
            </a:lvl1pPr>
          </a:lstStyle>
          <a:p>
            <a:r>
              <a:rPr lang="en-CA"/>
              <a:t>Click to edit Master title style</a:t>
            </a:r>
            <a:endParaRPr lang="en-CA" dirty="0"/>
          </a:p>
        </p:txBody>
      </p:sp>
      <p:sp>
        <p:nvSpPr>
          <p:cNvPr id="9" name="Slide Number Placeholder 2">
            <a:extLst>
              <a:ext uri="{FF2B5EF4-FFF2-40B4-BE49-F238E27FC236}">
                <a16:creationId xmlns:a16="http://schemas.microsoft.com/office/drawing/2014/main" id="{26C3E2FC-550A-6649-9017-209BFE0B245B}"/>
              </a:ext>
            </a:extLst>
          </p:cNvPr>
          <p:cNvSpPr>
            <a:spLocks noGrp="1"/>
          </p:cNvSpPr>
          <p:nvPr>
            <p:ph type="sldNum" sz="quarter" idx="10"/>
          </p:nvPr>
        </p:nvSpPr>
        <p:spPr/>
        <p:txBody>
          <a:bodyPr/>
          <a:lstStyle>
            <a:lvl1pPr>
              <a:defRPr/>
            </a:lvl1pPr>
          </a:lstStyle>
          <a:p>
            <a:pPr>
              <a:defRPr/>
            </a:pPr>
            <a:fld id="{938C3747-C7CF-844D-A67B-7D69DF38D13F}" type="slidenum">
              <a:rPr lang="en-US" altLang="en-US"/>
              <a:pPr>
                <a:defRPr/>
              </a:pPr>
              <a:t>‹#›</a:t>
            </a:fld>
            <a:endParaRPr lang="en-US" altLang="en-US"/>
          </a:p>
        </p:txBody>
      </p:sp>
      <p:sp>
        <p:nvSpPr>
          <p:cNvPr id="10" name="Date Placeholder 3">
            <a:extLst>
              <a:ext uri="{FF2B5EF4-FFF2-40B4-BE49-F238E27FC236}">
                <a16:creationId xmlns:a16="http://schemas.microsoft.com/office/drawing/2014/main" id="{41114393-E216-8942-8066-645E2FB5E3CA}"/>
              </a:ext>
            </a:extLst>
          </p:cNvPr>
          <p:cNvSpPr>
            <a:spLocks noGrp="1"/>
          </p:cNvSpPr>
          <p:nvPr>
            <p:ph type="dt" sz="half" idx="11"/>
          </p:nvPr>
        </p:nvSpPr>
        <p:spPr/>
        <p:txBody>
          <a:bodyPr/>
          <a:lstStyle>
            <a:lvl1pPr>
              <a:defRPr/>
            </a:lvl1pPr>
          </a:lstStyle>
          <a:p>
            <a:pPr>
              <a:defRPr/>
            </a:pPr>
            <a:r>
              <a:rPr lang="en-CA"/>
              <a:t>June 21, 2018	|</a:t>
            </a:r>
            <a:endParaRPr lang="en-US"/>
          </a:p>
        </p:txBody>
      </p:sp>
    </p:spTree>
    <p:extLst>
      <p:ext uri="{BB962C8B-B14F-4D97-AF65-F5344CB8AC3E}">
        <p14:creationId xmlns:p14="http://schemas.microsoft.com/office/powerpoint/2010/main" val="35935415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6A60C6-8B15-D145-9812-70D53A8A4394}" type="datetimeFigureOut">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3228407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Slide 1">
    <p:spTree>
      <p:nvGrpSpPr>
        <p:cNvPr id="1" name=""/>
        <p:cNvGrpSpPr/>
        <p:nvPr/>
      </p:nvGrpSpPr>
      <p:grpSpPr>
        <a:xfrm>
          <a:off x="0" y="0"/>
          <a:ext cx="0" cy="0"/>
          <a:chOff x="0" y="0"/>
          <a:chExt cx="0" cy="0"/>
        </a:xfrm>
      </p:grpSpPr>
      <p:pic>
        <p:nvPicPr>
          <p:cNvPr id="3" name="Picture 5" descr="PSHSA_Secondary_logo_wht.png">
            <a:extLst>
              <a:ext uri="{FF2B5EF4-FFF2-40B4-BE49-F238E27FC236}">
                <a16:creationId xmlns:a16="http://schemas.microsoft.com/office/drawing/2014/main" id="{83DD22F8-66B0-7041-B7E3-EDA0CFA2CA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2167" y="6134100"/>
            <a:ext cx="247861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A97C801D-F187-3241-A123-F968FBFC0611}"/>
              </a:ext>
            </a:extLst>
          </p:cNvPr>
          <p:cNvCxnSpPr/>
          <p:nvPr userDrawn="1"/>
        </p:nvCxnSpPr>
        <p:spPr>
          <a:xfrm flipV="1">
            <a:off x="518585" y="1211263"/>
            <a:ext cx="11256433" cy="254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0" descr="PrimaryGraphicElement_wht.png">
            <a:extLst>
              <a:ext uri="{FF2B5EF4-FFF2-40B4-BE49-F238E27FC236}">
                <a16:creationId xmlns:a16="http://schemas.microsoft.com/office/drawing/2014/main" id="{B78B7031-2D22-A442-A195-EF5E503D6B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1284" y="465139"/>
            <a:ext cx="4764616"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PrimaryGraphicElement.png">
            <a:extLst>
              <a:ext uri="{FF2B5EF4-FFF2-40B4-BE49-F238E27FC236}">
                <a16:creationId xmlns:a16="http://schemas.microsoft.com/office/drawing/2014/main" id="{CBD8809A-DF30-7247-B6BD-321EDCFC21F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8585" y="463551"/>
            <a:ext cx="485563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25DFAA6B-B1F8-584A-AFE1-A1D3653C0880}"/>
              </a:ext>
            </a:extLst>
          </p:cNvPr>
          <p:cNvCxnSpPr/>
          <p:nvPr userDrawn="1"/>
        </p:nvCxnSpPr>
        <p:spPr>
          <a:xfrm flipV="1">
            <a:off x="518585" y="1211264"/>
            <a:ext cx="11186583" cy="28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9" name="Picture 5" descr="PSHSA_Secondary_logo_rgb.ai">
            <a:extLst>
              <a:ext uri="{FF2B5EF4-FFF2-40B4-BE49-F238E27FC236}">
                <a16:creationId xmlns:a16="http://schemas.microsoft.com/office/drawing/2014/main" id="{D4651CC2-3F1D-0D49-AF89-847AE393D46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6184" y="6159500"/>
            <a:ext cx="260773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518585" y="1591735"/>
            <a:ext cx="11210572" cy="4080933"/>
          </a:xfrm>
        </p:spPr>
        <p:txBody>
          <a:bodyPr>
            <a:noAutofit/>
          </a:bodyPr>
          <a:lstStyle>
            <a:lvl1pPr marL="0" marR="0" indent="0" algn="l" defTabSz="914400" rtl="0" eaLnBrk="0" fontAlgn="base" latinLnBrk="0" hangingPunct="0">
              <a:lnSpc>
                <a:spcPts val="6800"/>
              </a:lnSpc>
              <a:spcBef>
                <a:spcPct val="0"/>
              </a:spcBef>
              <a:spcAft>
                <a:spcPts val="0"/>
              </a:spcAft>
              <a:buClrTx/>
              <a:buSzTx/>
              <a:buFontTx/>
              <a:buNone/>
              <a:tabLst/>
              <a:defRPr sz="6500" b="1" cap="none" spc="0" baseline="0">
                <a:solidFill>
                  <a:schemeClr val="tx2"/>
                </a:solidFill>
              </a:defRPr>
            </a:lvl1pPr>
          </a:lstStyle>
          <a:p>
            <a:r>
              <a:rPr lang="en-CA"/>
              <a:t>Click to edit Master title style</a:t>
            </a:r>
            <a:endParaRPr lang="en-CA" dirty="0"/>
          </a:p>
        </p:txBody>
      </p:sp>
      <p:sp>
        <p:nvSpPr>
          <p:cNvPr id="10" name="Slide Number Placeholder 7">
            <a:extLst>
              <a:ext uri="{FF2B5EF4-FFF2-40B4-BE49-F238E27FC236}">
                <a16:creationId xmlns:a16="http://schemas.microsoft.com/office/drawing/2014/main" id="{D9133D14-8E5B-3D4B-A2DE-E8B46435214A}"/>
              </a:ext>
            </a:extLst>
          </p:cNvPr>
          <p:cNvSpPr>
            <a:spLocks noGrp="1"/>
          </p:cNvSpPr>
          <p:nvPr>
            <p:ph type="sldNum" sz="quarter" idx="10"/>
          </p:nvPr>
        </p:nvSpPr>
        <p:spPr/>
        <p:txBody>
          <a:bodyPr/>
          <a:lstStyle>
            <a:lvl1pPr>
              <a:defRPr/>
            </a:lvl1pPr>
          </a:lstStyle>
          <a:p>
            <a:pPr>
              <a:defRPr/>
            </a:pPr>
            <a:fld id="{7C2907E3-E9A8-6D4D-A206-113E21C7FB6E}" type="slidenum">
              <a:rPr lang="en-US" altLang="en-US"/>
              <a:pPr>
                <a:defRPr/>
              </a:pPr>
              <a:t>‹#›</a:t>
            </a:fld>
            <a:endParaRPr lang="en-US" altLang="en-US"/>
          </a:p>
        </p:txBody>
      </p:sp>
      <p:sp>
        <p:nvSpPr>
          <p:cNvPr id="11" name="Date Placeholder 4">
            <a:extLst>
              <a:ext uri="{FF2B5EF4-FFF2-40B4-BE49-F238E27FC236}">
                <a16:creationId xmlns:a16="http://schemas.microsoft.com/office/drawing/2014/main" id="{B602190B-8754-1941-BFF7-70E35E9E3AA3}"/>
              </a:ext>
            </a:extLst>
          </p:cNvPr>
          <p:cNvSpPr>
            <a:spLocks noGrp="1"/>
          </p:cNvSpPr>
          <p:nvPr>
            <p:ph type="dt" sz="half" idx="11"/>
          </p:nvPr>
        </p:nvSpPr>
        <p:spPr/>
        <p:txBody>
          <a:bodyPr/>
          <a:lstStyle>
            <a:lvl1pPr algn="r" fontAlgn="auto">
              <a:spcBef>
                <a:spcPts val="0"/>
              </a:spcBef>
              <a:spcAft>
                <a:spcPts val="0"/>
              </a:spcAft>
              <a:defRPr sz="1000" baseline="0">
                <a:solidFill>
                  <a:schemeClr val="tx1"/>
                </a:solidFill>
                <a:latin typeface="+mn-lt"/>
                <a:ea typeface="+mn-ea"/>
                <a:cs typeface="+mn-cs"/>
              </a:defRPr>
            </a:lvl1pPr>
          </a:lstStyle>
          <a:p>
            <a:pPr>
              <a:defRPr/>
            </a:pPr>
            <a:r>
              <a:rPr lang="en-CA"/>
              <a:t>June 21, 2018	|</a:t>
            </a:r>
            <a:endParaRPr lang="en-US"/>
          </a:p>
        </p:txBody>
      </p:sp>
    </p:spTree>
    <p:extLst>
      <p:ext uri="{BB962C8B-B14F-4D97-AF65-F5344CB8AC3E}">
        <p14:creationId xmlns:p14="http://schemas.microsoft.com/office/powerpoint/2010/main" val="352272084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slide">
    <p:bg>
      <p:bgPr>
        <a:solidFill>
          <a:schemeClr val="bg2">
            <a:alpha val="10196"/>
          </a:schemeClr>
        </a:solidFill>
        <a:effectLst/>
      </p:bgPr>
    </p:bg>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953DD2EA-7B94-224B-921D-D3991C71EC88}"/>
              </a:ext>
            </a:extLst>
          </p:cNvPr>
          <p:cNvGrpSpPr>
            <a:grpSpLocks/>
          </p:cNvGrpSpPr>
          <p:nvPr userDrawn="1"/>
        </p:nvGrpSpPr>
        <p:grpSpPr bwMode="auto">
          <a:xfrm>
            <a:off x="8214785" y="2544763"/>
            <a:ext cx="2298700" cy="450850"/>
            <a:chOff x="5931602" y="2544936"/>
            <a:chExt cx="1723926" cy="451344"/>
          </a:xfrm>
        </p:grpSpPr>
        <p:pic>
          <p:nvPicPr>
            <p:cNvPr id="4" name="Picture 7" descr="Twitter_icon_rgb.png">
              <a:extLst>
                <a:ext uri="{FF2B5EF4-FFF2-40B4-BE49-F238E27FC236}">
                  <a16:creationId xmlns:a16="http://schemas.microsoft.com/office/drawing/2014/main" id="{CA92A4D4-C26E-454C-847E-1998DD7379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31602" y="2544936"/>
              <a:ext cx="451344" cy="45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5AE00F5-025F-A646-9936-8F42DD5393D4}"/>
                </a:ext>
              </a:extLst>
            </p:cNvPr>
            <p:cNvSpPr txBox="1">
              <a:spLocks noChangeArrowheads="1"/>
            </p:cNvSpPr>
            <p:nvPr userDrawn="1"/>
          </p:nvSpPr>
          <p:spPr bwMode="auto">
            <a:xfrm>
              <a:off x="6490370" y="2616451"/>
              <a:ext cx="1165158" cy="278117"/>
            </a:xfrm>
            <a:prstGeom prst="rect">
              <a:avLst/>
            </a:prstGeom>
            <a:noFill/>
            <a:ln>
              <a:noFill/>
            </a:ln>
          </p:spPr>
          <p:txBody>
            <a:bodyPr l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200"/>
                <a:t>@PSHSA.ca</a:t>
              </a:r>
            </a:p>
          </p:txBody>
        </p:sp>
      </p:grpSp>
      <p:grpSp>
        <p:nvGrpSpPr>
          <p:cNvPr id="7" name="Group 10">
            <a:extLst>
              <a:ext uri="{FF2B5EF4-FFF2-40B4-BE49-F238E27FC236}">
                <a16:creationId xmlns:a16="http://schemas.microsoft.com/office/drawing/2014/main" id="{98D1BA03-A5B9-C045-9DC1-7A94A365A9FA}"/>
              </a:ext>
            </a:extLst>
          </p:cNvPr>
          <p:cNvGrpSpPr>
            <a:grpSpLocks/>
          </p:cNvGrpSpPr>
          <p:nvPr userDrawn="1"/>
        </p:nvGrpSpPr>
        <p:grpSpPr bwMode="auto">
          <a:xfrm>
            <a:off x="8225367" y="3113088"/>
            <a:ext cx="3757084" cy="461962"/>
            <a:chOff x="5940152" y="3197201"/>
            <a:chExt cx="2817028" cy="461665"/>
          </a:xfrm>
        </p:grpSpPr>
        <p:pic>
          <p:nvPicPr>
            <p:cNvPr id="8" name="Picture 11" descr="LinkedOn_icon_rgb.png">
              <a:extLst>
                <a:ext uri="{FF2B5EF4-FFF2-40B4-BE49-F238E27FC236}">
                  <a16:creationId xmlns:a16="http://schemas.microsoft.com/office/drawing/2014/main" id="{1E7323C2-9AAB-8646-81DE-9BDE244D16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0152" y="3212893"/>
              <a:ext cx="444854" cy="44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92DD3E0-F945-F949-8FA6-ED1F463A04CB}"/>
                </a:ext>
              </a:extLst>
            </p:cNvPr>
            <p:cNvSpPr txBox="1">
              <a:spLocks noChangeArrowheads="1"/>
            </p:cNvSpPr>
            <p:nvPr userDrawn="1"/>
          </p:nvSpPr>
          <p:spPr bwMode="auto">
            <a:xfrm>
              <a:off x="6508319" y="3197201"/>
              <a:ext cx="2248861" cy="461665"/>
            </a:xfrm>
            <a:prstGeom prst="rect">
              <a:avLst/>
            </a:prstGeom>
            <a:noFill/>
            <a:ln>
              <a:noFill/>
            </a:ln>
          </p:spPr>
          <p:txBody>
            <a:bodyPr l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200"/>
                <a:t>Public Services Health and Safety Association on LinkedIn</a:t>
              </a:r>
            </a:p>
          </p:txBody>
        </p:sp>
      </p:grpSp>
      <p:sp>
        <p:nvSpPr>
          <p:cNvPr id="10" name="TextBox 9">
            <a:extLst>
              <a:ext uri="{FF2B5EF4-FFF2-40B4-BE49-F238E27FC236}">
                <a16:creationId xmlns:a16="http://schemas.microsoft.com/office/drawing/2014/main" id="{DC7A8C24-F406-8D4A-AD23-4AC98FE62041}"/>
              </a:ext>
            </a:extLst>
          </p:cNvPr>
          <p:cNvSpPr txBox="1"/>
          <p:nvPr userDrawn="1"/>
        </p:nvSpPr>
        <p:spPr>
          <a:xfrm>
            <a:off x="8202085" y="2060575"/>
            <a:ext cx="2849033" cy="338138"/>
          </a:xfrm>
          <a:prstGeom prst="rect">
            <a:avLst/>
          </a:prstGeom>
          <a:noFill/>
        </p:spPr>
        <p:txBody>
          <a:bodyPr lIns="0">
            <a:spAutoFit/>
          </a:bodyPr>
          <a:lstStyle/>
          <a:p>
            <a:pPr eaLnBrk="1" fontAlgn="auto" hangingPunct="1">
              <a:spcBef>
                <a:spcPts val="0"/>
              </a:spcBef>
              <a:spcAft>
                <a:spcPts val="0"/>
              </a:spcAft>
              <a:defRPr/>
            </a:pPr>
            <a:r>
              <a:rPr lang="en-US" sz="1600" b="1" spc="-30" dirty="0">
                <a:solidFill>
                  <a:schemeClr val="tx2"/>
                </a:solidFill>
                <a:latin typeface="+mj-lt"/>
                <a:ea typeface="+mn-ea"/>
              </a:rPr>
              <a:t>Connect with us:</a:t>
            </a:r>
          </a:p>
        </p:txBody>
      </p:sp>
      <p:cxnSp>
        <p:nvCxnSpPr>
          <p:cNvPr id="11" name="Straight Connector 10">
            <a:extLst>
              <a:ext uri="{FF2B5EF4-FFF2-40B4-BE49-F238E27FC236}">
                <a16:creationId xmlns:a16="http://schemas.microsoft.com/office/drawing/2014/main" id="{B6C11F2B-99EB-4349-B318-3DDF16C7D34D}"/>
              </a:ext>
            </a:extLst>
          </p:cNvPr>
          <p:cNvCxnSpPr/>
          <p:nvPr userDrawn="1"/>
        </p:nvCxnSpPr>
        <p:spPr>
          <a:xfrm flipV="1">
            <a:off x="518585" y="1211264"/>
            <a:ext cx="11186583" cy="28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F78B4F6-DC62-8D43-A89E-2663CD0098E5}"/>
              </a:ext>
            </a:extLst>
          </p:cNvPr>
          <p:cNvSpPr txBox="1">
            <a:spLocks noChangeArrowheads="1"/>
          </p:cNvSpPr>
          <p:nvPr userDrawn="1"/>
        </p:nvSpPr>
        <p:spPr bwMode="auto">
          <a:xfrm>
            <a:off x="8219018" y="5114926"/>
            <a:ext cx="3638549" cy="582019"/>
          </a:xfrm>
          <a:prstGeom prst="rect">
            <a:avLst/>
          </a:prstGeom>
          <a:noFill/>
          <a:ln>
            <a:noFill/>
          </a:ln>
        </p:spPr>
        <p:txBody>
          <a:bodyPr l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lnSpc>
                <a:spcPts val="1975"/>
              </a:lnSpc>
              <a:defRPr/>
            </a:pPr>
            <a:r>
              <a:rPr lang="en-US" sz="1400" b="1" dirty="0">
                <a:solidFill>
                  <a:schemeClr val="tx2"/>
                </a:solidFill>
              </a:rPr>
              <a:t>Phone: </a:t>
            </a:r>
            <a:r>
              <a:rPr lang="en-US" sz="1400" b="1" dirty="0"/>
              <a:t>416.250.2131</a:t>
            </a:r>
          </a:p>
          <a:p>
            <a:pPr eaLnBrk="1" hangingPunct="1">
              <a:lnSpc>
                <a:spcPts val="1975"/>
              </a:lnSpc>
              <a:defRPr/>
            </a:pPr>
            <a:r>
              <a:rPr lang="en-US" sz="1400" b="1" dirty="0">
                <a:solidFill>
                  <a:schemeClr val="tx2"/>
                </a:solidFill>
              </a:rPr>
              <a:t>Toll free: </a:t>
            </a:r>
            <a:r>
              <a:rPr lang="en-US" sz="1400" b="1" dirty="0">
                <a:solidFill>
                  <a:srgbClr val="000000"/>
                </a:solidFill>
              </a:rPr>
              <a:t>1.877.250.7444</a:t>
            </a:r>
          </a:p>
        </p:txBody>
      </p:sp>
      <p:pic>
        <p:nvPicPr>
          <p:cNvPr id="13" name="Picture 19" descr="PrimaryGraphicElement.png">
            <a:extLst>
              <a:ext uri="{FF2B5EF4-FFF2-40B4-BE49-F238E27FC236}">
                <a16:creationId xmlns:a16="http://schemas.microsoft.com/office/drawing/2014/main" id="{4547EB6A-4E79-354D-BF63-55E8BD95EDD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7485" y="463550"/>
            <a:ext cx="511598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descr="PSHSA_logo_rgb.png">
            <a:extLst>
              <a:ext uri="{FF2B5EF4-FFF2-40B4-BE49-F238E27FC236}">
                <a16:creationId xmlns:a16="http://schemas.microsoft.com/office/drawing/2014/main" id="{99F27941-C5EE-7648-A215-104761C6C2B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5817" y="6188075"/>
            <a:ext cx="4622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3">
            <a:extLst>
              <a:ext uri="{FF2B5EF4-FFF2-40B4-BE49-F238E27FC236}">
                <a16:creationId xmlns:a16="http://schemas.microsoft.com/office/drawing/2014/main" id="{64DD27FD-28A1-C047-A97F-FF6A0A2CDE49}"/>
              </a:ext>
            </a:extLst>
          </p:cNvPr>
          <p:cNvGrpSpPr>
            <a:grpSpLocks/>
          </p:cNvGrpSpPr>
          <p:nvPr userDrawn="1"/>
        </p:nvGrpSpPr>
        <p:grpSpPr bwMode="auto">
          <a:xfrm>
            <a:off x="8225367" y="3727451"/>
            <a:ext cx="3733800" cy="454025"/>
            <a:chOff x="5957002" y="3887607"/>
            <a:chExt cx="2800175" cy="454522"/>
          </a:xfrm>
        </p:grpSpPr>
        <p:pic>
          <p:nvPicPr>
            <p:cNvPr id="16" name="Picture 14" descr="YouTube_icon_rgb.png">
              <a:extLst>
                <a:ext uri="{FF2B5EF4-FFF2-40B4-BE49-F238E27FC236}">
                  <a16:creationId xmlns:a16="http://schemas.microsoft.com/office/drawing/2014/main" id="{A187E237-56F1-E247-A29E-3828E83BE1F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57002" y="3887607"/>
              <a:ext cx="455206" cy="45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554B7A51-2F47-0444-9C72-0228538E4FD0}"/>
                </a:ext>
              </a:extLst>
            </p:cNvPr>
            <p:cNvSpPr txBox="1">
              <a:spLocks noChangeArrowheads="1"/>
            </p:cNvSpPr>
            <p:nvPr userDrawn="1"/>
          </p:nvSpPr>
          <p:spPr bwMode="auto">
            <a:xfrm>
              <a:off x="6507831" y="3951177"/>
              <a:ext cx="2249346" cy="276527"/>
            </a:xfrm>
            <a:prstGeom prst="rect">
              <a:avLst/>
            </a:prstGeom>
            <a:noFill/>
            <a:ln>
              <a:noFill/>
            </a:ln>
          </p:spPr>
          <p:txBody>
            <a:bodyPr l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200"/>
                <a:t>YouTube.com/PSHSA</a:t>
              </a:r>
            </a:p>
          </p:txBody>
        </p:sp>
      </p:grpSp>
      <p:grpSp>
        <p:nvGrpSpPr>
          <p:cNvPr id="18" name="Group 21">
            <a:extLst>
              <a:ext uri="{FF2B5EF4-FFF2-40B4-BE49-F238E27FC236}">
                <a16:creationId xmlns:a16="http://schemas.microsoft.com/office/drawing/2014/main" id="{3054028B-8F0C-EB41-A330-B0A71FF49B5F}"/>
              </a:ext>
            </a:extLst>
          </p:cNvPr>
          <p:cNvGrpSpPr>
            <a:grpSpLocks/>
          </p:cNvGrpSpPr>
          <p:nvPr userDrawn="1"/>
        </p:nvGrpSpPr>
        <p:grpSpPr bwMode="auto">
          <a:xfrm>
            <a:off x="8235951" y="4330700"/>
            <a:ext cx="3716867" cy="457200"/>
            <a:chOff x="6168275" y="4365104"/>
            <a:chExt cx="2788251" cy="455984"/>
          </a:xfrm>
        </p:grpSpPr>
        <p:sp>
          <p:nvSpPr>
            <p:cNvPr id="19" name="TextBox 18">
              <a:extLst>
                <a:ext uri="{FF2B5EF4-FFF2-40B4-BE49-F238E27FC236}">
                  <a16:creationId xmlns:a16="http://schemas.microsoft.com/office/drawing/2014/main" id="{70E04EC5-0DA7-EC4F-9779-AE730490CB3A}"/>
                </a:ext>
              </a:extLst>
            </p:cNvPr>
            <p:cNvSpPr txBox="1">
              <a:spLocks noChangeArrowheads="1"/>
            </p:cNvSpPr>
            <p:nvPr userDrawn="1"/>
          </p:nvSpPr>
          <p:spPr bwMode="auto">
            <a:xfrm>
              <a:off x="6706553" y="4428435"/>
              <a:ext cx="2249973" cy="277074"/>
            </a:xfrm>
            <a:prstGeom prst="rect">
              <a:avLst/>
            </a:prstGeom>
            <a:noFill/>
            <a:ln>
              <a:noFill/>
            </a:ln>
          </p:spPr>
          <p:txBody>
            <a:bodyPr l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200" dirty="0" err="1"/>
                <a:t>Instragram.com</a:t>
              </a:r>
              <a:r>
                <a:rPr lang="en-US" sz="1200" dirty="0"/>
                <a:t>/PSHSA </a:t>
              </a:r>
            </a:p>
          </p:txBody>
        </p:sp>
        <p:pic>
          <p:nvPicPr>
            <p:cNvPr id="20" name="Picture 23" descr="Instagram_icon_rgb.png">
              <a:extLst>
                <a:ext uri="{FF2B5EF4-FFF2-40B4-BE49-F238E27FC236}">
                  <a16:creationId xmlns:a16="http://schemas.microsoft.com/office/drawing/2014/main" id="{0B6B22C6-72D9-5143-8E9D-AA0914C927C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168275" y="4365104"/>
              <a:ext cx="455984" cy="45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1"/>
          <p:cNvSpPr>
            <a:spLocks noGrp="1"/>
          </p:cNvSpPr>
          <p:nvPr>
            <p:ph type="ctrTitle"/>
          </p:nvPr>
        </p:nvSpPr>
        <p:spPr>
          <a:xfrm>
            <a:off x="459649" y="2001831"/>
            <a:ext cx="6844263" cy="1718235"/>
          </a:xfrm>
        </p:spPr>
        <p:txBody>
          <a:bodyPr>
            <a:noAutofit/>
          </a:bodyPr>
          <a:lstStyle>
            <a:lvl1pPr indent="0" algn="l">
              <a:lnSpc>
                <a:spcPts val="5100"/>
              </a:lnSpc>
              <a:spcAft>
                <a:spcPts val="0"/>
              </a:spcAft>
              <a:defRPr sz="4800" b="1" cap="none" spc="-50" baseline="0">
                <a:solidFill>
                  <a:schemeClr val="tx2"/>
                </a:solidFill>
              </a:defRPr>
            </a:lvl1pPr>
          </a:lstStyle>
          <a:p>
            <a:r>
              <a:rPr lang="en-CA"/>
              <a:t>Click to edit Master title style</a:t>
            </a:r>
            <a:endParaRPr lang="en-CA" dirty="0"/>
          </a:p>
        </p:txBody>
      </p:sp>
      <p:sp>
        <p:nvSpPr>
          <p:cNvPr id="21" name="Slide Number Placeholder 7">
            <a:extLst>
              <a:ext uri="{FF2B5EF4-FFF2-40B4-BE49-F238E27FC236}">
                <a16:creationId xmlns:a16="http://schemas.microsoft.com/office/drawing/2014/main" id="{8F6BA5EC-408A-3846-8F45-EBBC75B4A94B}"/>
              </a:ext>
            </a:extLst>
          </p:cNvPr>
          <p:cNvSpPr>
            <a:spLocks noGrp="1"/>
          </p:cNvSpPr>
          <p:nvPr>
            <p:ph type="sldNum" sz="quarter" idx="10"/>
          </p:nvPr>
        </p:nvSpPr>
        <p:spPr/>
        <p:txBody>
          <a:bodyPr/>
          <a:lstStyle>
            <a:lvl1pPr>
              <a:defRPr/>
            </a:lvl1pPr>
          </a:lstStyle>
          <a:p>
            <a:pPr>
              <a:defRPr/>
            </a:pPr>
            <a:fld id="{CF737702-F4D3-0A44-B331-060684B835EF}" type="slidenum">
              <a:rPr lang="en-US" altLang="en-US"/>
              <a:pPr>
                <a:defRPr/>
              </a:pPr>
              <a:t>‹#›</a:t>
            </a:fld>
            <a:endParaRPr lang="en-US" altLang="en-US"/>
          </a:p>
        </p:txBody>
      </p:sp>
      <p:sp>
        <p:nvSpPr>
          <p:cNvPr id="22" name="Date Placeholder 4">
            <a:extLst>
              <a:ext uri="{FF2B5EF4-FFF2-40B4-BE49-F238E27FC236}">
                <a16:creationId xmlns:a16="http://schemas.microsoft.com/office/drawing/2014/main" id="{EE0A92D4-3B6F-904A-B68F-7727EE031A88}"/>
              </a:ext>
            </a:extLst>
          </p:cNvPr>
          <p:cNvSpPr>
            <a:spLocks noGrp="1"/>
          </p:cNvSpPr>
          <p:nvPr>
            <p:ph type="dt" sz="half" idx="11"/>
          </p:nvPr>
        </p:nvSpPr>
        <p:spPr/>
        <p:txBody>
          <a:bodyPr/>
          <a:lstStyle>
            <a:lvl1pPr algn="r" fontAlgn="auto">
              <a:spcBef>
                <a:spcPts val="0"/>
              </a:spcBef>
              <a:spcAft>
                <a:spcPts val="0"/>
              </a:spcAft>
              <a:defRPr sz="1000" baseline="0">
                <a:solidFill>
                  <a:schemeClr val="tx1"/>
                </a:solidFill>
                <a:latin typeface="+mn-lt"/>
                <a:ea typeface="+mn-ea"/>
                <a:cs typeface="+mn-cs"/>
              </a:defRPr>
            </a:lvl1pPr>
          </a:lstStyle>
          <a:p>
            <a:pPr>
              <a:defRPr/>
            </a:pPr>
            <a:r>
              <a:rPr lang="en-CA"/>
              <a:t>June 21, 2018	|</a:t>
            </a:r>
            <a:endParaRPr lang="en-US"/>
          </a:p>
        </p:txBody>
      </p:sp>
    </p:spTree>
    <p:extLst>
      <p:ext uri="{BB962C8B-B14F-4D97-AF65-F5344CB8AC3E}">
        <p14:creationId xmlns:p14="http://schemas.microsoft.com/office/powerpoint/2010/main" val="199013199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A60C6-8B15-D145-9812-70D53A8A4394}" type="datetimeFigureOut">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4117121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6A60C6-8B15-D145-9812-70D53A8A4394}" type="datetimeFigureOut">
              <a:rPr lang="en-US" smtClean="0"/>
              <a:t>12/11/20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138025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6A60C6-8B15-D145-9812-70D53A8A4394}" type="datetimeFigureOut">
              <a:rPr lang="en-US" smtClean="0"/>
              <a:t>12/11/20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3724440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6A60C6-8B15-D145-9812-70D53A8A4394}" type="datetimeFigureOut">
              <a:rPr lang="en-US" smtClean="0"/>
              <a:t>12/11/20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120443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6A60C6-8B15-D145-9812-70D53A8A4394}" type="datetimeFigureOut">
              <a:rPr lang="en-US" smtClean="0"/>
              <a:t>12/11/20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1242953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6A60C6-8B15-D145-9812-70D53A8A4394}" type="datetimeFigureOut">
              <a:rPr lang="en-US" smtClean="0"/>
              <a:t>12/11/20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5AE98-A865-4246-A710-C762FED8FA92}" type="slidenum">
              <a:rPr lang="en-US" smtClean="0"/>
              <a:t>‹#›</a:t>
            </a:fld>
            <a:endParaRPr lang="en-US"/>
          </a:p>
        </p:txBody>
      </p:sp>
    </p:spTree>
    <p:extLst>
      <p:ext uri="{BB962C8B-B14F-4D97-AF65-F5344CB8AC3E}">
        <p14:creationId xmlns:p14="http://schemas.microsoft.com/office/powerpoint/2010/main" val="371129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5AE98-A865-4246-A710-C762FED8FA92}" type="slidenum">
              <a:rPr lang="en-US" smtClean="0"/>
              <a:t>‹#›</a:t>
            </a:fld>
            <a:endParaRPr lang="en-US"/>
          </a:p>
        </p:txBody>
      </p:sp>
      <p:sp>
        <p:nvSpPr>
          <p:cNvPr id="5" name="Date Placeholder 4"/>
          <p:cNvSpPr>
            <a:spLocks noGrp="1"/>
          </p:cNvSpPr>
          <p:nvPr>
            <p:ph type="dt" sz="half" idx="10"/>
          </p:nvPr>
        </p:nvSpPr>
        <p:spPr/>
        <p:txBody>
          <a:bodyPr/>
          <a:lstStyle/>
          <a:p>
            <a:fld id="{BC6A60C6-8B15-D145-9812-70D53A8A4394}" type="datetimeFigureOut">
              <a:rPr lang="en-US" smtClean="0"/>
              <a:t>12/11/20</a:t>
            </a:fld>
            <a:endParaRPr lang="en-US"/>
          </a:p>
        </p:txBody>
      </p:sp>
    </p:spTree>
    <p:extLst>
      <p:ext uri="{BB962C8B-B14F-4D97-AF65-F5344CB8AC3E}">
        <p14:creationId xmlns:p14="http://schemas.microsoft.com/office/powerpoint/2010/main" val="1916226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6A60C6-8B15-D145-9812-70D53A8A4394}" type="datetimeFigureOut">
              <a:rPr lang="en-US" smtClean="0"/>
              <a:t>12/11/20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DD5AE98-A865-4246-A710-C762FED8FA92}" type="slidenum">
              <a:rPr lang="en-US" smtClean="0"/>
              <a:t>‹#›</a:t>
            </a:fld>
            <a:endParaRPr lang="en-US"/>
          </a:p>
        </p:txBody>
      </p:sp>
    </p:spTree>
    <p:extLst>
      <p:ext uri="{BB962C8B-B14F-4D97-AF65-F5344CB8AC3E}">
        <p14:creationId xmlns:p14="http://schemas.microsoft.com/office/powerpoint/2010/main" val="41582123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https://www.pshsa.ca/search?gSeachText=covid-19+resources" TargetMode="External"/><Relationship Id="rId2" Type="http://schemas.openxmlformats.org/officeDocument/2006/relationships/hyperlink" Target="https://www.pshsa.ca/resources/general-infectious-disease-risk-assessment-tool" TargetMode="External"/><Relationship Id="rId1" Type="http://schemas.openxmlformats.org/officeDocument/2006/relationships/slideLayout" Target="../slideLayouts/slideLayout19.xml"/><Relationship Id="rId5" Type="http://schemas.openxmlformats.org/officeDocument/2006/relationships/hyperlink" Target="https://www.pshsa.ca/courses/training-the-fit-tester-for-respiratory-protection-distance-learning-training-program" TargetMode="External"/><Relationship Id="rId4" Type="http://schemas.openxmlformats.org/officeDocument/2006/relationships/hyperlink" Target="https://www.pshsa.ca/consulting/find-a-consultan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publichealthontario.ca/en/diseases-and-conditions/infectious-diseases"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hyperlink" Target="https://www.pshsa.ca/resources/infectious-disease-threats-risk-assessment-tool-for-acute-car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pshsa.ca/consulting/find-a-consultant"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publichealthontario.ca/en/diseases-and-conditions/infectious-diseases/respiratory-diseases/novel-coronavirus/congregate-living-settings-resources" TargetMode="External"/><Relationship Id="rId7" Type="http://schemas.openxmlformats.org/officeDocument/2006/relationships/hyperlink" Target="https://www.publichealthontario.ca/-/media/event-presentations/managing-covid-19-outbreaks-congregate-settings.pdf?la=e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publichealthontario.ca/-/media/documents/ncov/cong/2020/09/respiratory-virus-outbreaks-congregate-living-settings.pdf?la=en" TargetMode="External"/><Relationship Id="rId5" Type="http://schemas.openxmlformats.org/officeDocument/2006/relationships/hyperlink" Target="https://www.publichealthontario.ca/-/media/documents/ncov/cong/2020/05/covid-19-preparedness-prevention-congregate-living-settings.pdf?la=en" TargetMode="External"/><Relationship Id="rId4" Type="http://schemas.openxmlformats.org/officeDocument/2006/relationships/hyperlink" Target="https://www.publichealthontario.ca/-/media/documents/ncov/ipac/covid-19-ipack-checklist-ltcrh.pdf?la=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ublichealthontario.ca/-/media/documents/ncov/ipac/2020/09/key-features-influenza-covid-19-respiratory-viruses.pdf?la=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960B-3992-F846-9805-868B13E75028}"/>
              </a:ext>
            </a:extLst>
          </p:cNvPr>
          <p:cNvSpPr>
            <a:spLocks noGrp="1"/>
          </p:cNvSpPr>
          <p:nvPr>
            <p:ph type="ctrTitle"/>
          </p:nvPr>
        </p:nvSpPr>
        <p:spPr>
          <a:xfrm>
            <a:off x="463138" y="4473227"/>
            <a:ext cx="8810863" cy="1096648"/>
          </a:xfrm>
        </p:spPr>
        <p:txBody>
          <a:bodyPr>
            <a:normAutofit fontScale="90000"/>
          </a:bodyPr>
          <a:lstStyle/>
          <a:p>
            <a:pPr algn="l"/>
            <a:r>
              <a:rPr lang="en-US" sz="4800" dirty="0"/>
              <a:t>HOW TO BUILD A SAFETY CULTURE</a:t>
            </a:r>
            <a:endParaRPr lang="en-US" sz="4800" dirty="0">
              <a:solidFill>
                <a:schemeClr val="accent2">
                  <a:lumMod val="75000"/>
                </a:schemeClr>
              </a:solidFill>
            </a:endParaRPr>
          </a:p>
        </p:txBody>
      </p:sp>
      <p:sp>
        <p:nvSpPr>
          <p:cNvPr id="3" name="Subtitle 2">
            <a:extLst>
              <a:ext uri="{FF2B5EF4-FFF2-40B4-BE49-F238E27FC236}">
                <a16:creationId xmlns:a16="http://schemas.microsoft.com/office/drawing/2014/main" id="{7002DB35-A331-654E-AB91-CA9D4B65C8A6}"/>
              </a:ext>
            </a:extLst>
          </p:cNvPr>
          <p:cNvSpPr>
            <a:spLocks noGrp="1"/>
          </p:cNvSpPr>
          <p:nvPr>
            <p:ph type="subTitle" idx="1"/>
          </p:nvPr>
        </p:nvSpPr>
        <p:spPr>
          <a:xfrm>
            <a:off x="546582" y="5569875"/>
            <a:ext cx="8288032" cy="1096648"/>
          </a:xfrm>
        </p:spPr>
        <p:txBody>
          <a:bodyPr>
            <a:normAutofit fontScale="92500" lnSpcReduction="20000"/>
          </a:bodyPr>
          <a:lstStyle/>
          <a:p>
            <a:pPr algn="l"/>
            <a:r>
              <a:rPr lang="en-US" dirty="0">
                <a:solidFill>
                  <a:schemeClr val="tx1"/>
                </a:solidFill>
              </a:rPr>
              <a:t>Assessing Risk, and Strategies for Managing Respiratory Infectious Diseases in Congregate Living Settings. </a:t>
            </a:r>
          </a:p>
          <a:p>
            <a:pPr algn="l"/>
            <a:r>
              <a:rPr lang="en-US" dirty="0">
                <a:solidFill>
                  <a:schemeClr val="tx1"/>
                </a:solidFill>
              </a:rPr>
              <a:t>Presented by Jeanette MacLean, Senior Health &amp; Safety Consultant, Pandemic Response Lead for CLTO.</a:t>
            </a:r>
          </a:p>
        </p:txBody>
      </p:sp>
      <p:pic>
        <p:nvPicPr>
          <p:cNvPr id="5" name="Picture 4" descr="A picture containing food&#10;&#10;Description automatically generated">
            <a:extLst>
              <a:ext uri="{FF2B5EF4-FFF2-40B4-BE49-F238E27FC236}">
                <a16:creationId xmlns:a16="http://schemas.microsoft.com/office/drawing/2014/main" id="{C28F67D2-4B23-7048-B0B6-CF2F8E435433}"/>
              </a:ext>
            </a:extLst>
          </p:cNvPr>
          <p:cNvPicPr>
            <a:picLocks noChangeAspect="1"/>
          </p:cNvPicPr>
          <p:nvPr/>
        </p:nvPicPr>
        <p:blipFill rotWithShape="1">
          <a:blip r:embed="rId2"/>
          <a:srcRect l="1074" r="2538" b="-1"/>
          <a:stretch/>
        </p:blipFill>
        <p:spPr>
          <a:xfrm>
            <a:off x="677334" y="468621"/>
            <a:ext cx="8274669" cy="3635025"/>
          </a:xfrm>
          <a:custGeom>
            <a:avLst/>
            <a:gdLst/>
            <a:ahLst/>
            <a:cxnLst/>
            <a:rect l="l" t="t" r="r" b="b"/>
            <a:pathLst>
              <a:path w="8274669" h="3635025">
                <a:moveTo>
                  <a:pt x="540554" y="0"/>
                </a:moveTo>
                <a:lnTo>
                  <a:pt x="8274669" y="0"/>
                </a:lnTo>
                <a:lnTo>
                  <a:pt x="8274669" y="3635025"/>
                </a:lnTo>
                <a:lnTo>
                  <a:pt x="0" y="3635025"/>
                </a:lnTo>
                <a:close/>
              </a:path>
            </a:pathLst>
          </a:custGeom>
        </p:spPr>
      </p:pic>
    </p:spTree>
    <p:extLst>
      <p:ext uri="{BB962C8B-B14F-4D97-AF65-F5344CB8AC3E}">
        <p14:creationId xmlns:p14="http://schemas.microsoft.com/office/powerpoint/2010/main" val="461463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3" name="Rectangle 32">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6FDA2C6-CC2C-5F40-BC4C-E7C15298A426}"/>
              </a:ext>
            </a:extLst>
          </p:cNvPr>
          <p:cNvPicPr>
            <a:picLocks noChangeAspect="1"/>
          </p:cNvPicPr>
          <p:nvPr/>
        </p:nvPicPr>
        <p:blipFill rotWithShape="1">
          <a:blip r:embed="rId3"/>
          <a:srcRect t="7823" r="1" b="17795"/>
          <a:stretch/>
        </p:blipFill>
        <p:spPr>
          <a:xfrm>
            <a:off x="568452" y="571500"/>
            <a:ext cx="11055096" cy="5715000"/>
          </a:xfrm>
          <a:prstGeom prst="rect">
            <a:avLst/>
          </a:prstGeom>
        </p:spPr>
      </p:pic>
    </p:spTree>
    <p:extLst>
      <p:ext uri="{BB962C8B-B14F-4D97-AF65-F5344CB8AC3E}">
        <p14:creationId xmlns:p14="http://schemas.microsoft.com/office/powerpoint/2010/main" val="1725071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00A6395-2151-0B4E-BC6A-B13B790ABE85}"/>
              </a:ext>
            </a:extLst>
          </p:cNvPr>
          <p:cNvPicPr>
            <a:picLocks noChangeAspect="1"/>
          </p:cNvPicPr>
          <p:nvPr/>
        </p:nvPicPr>
        <p:blipFill rotWithShape="1">
          <a:blip r:embed="rId3"/>
          <a:srcRect r="1" b="24807"/>
          <a:stretch/>
        </p:blipFill>
        <p:spPr>
          <a:xfrm>
            <a:off x="568452" y="571500"/>
            <a:ext cx="11055096" cy="5715000"/>
          </a:xfrm>
          <a:prstGeom prst="rect">
            <a:avLst/>
          </a:prstGeom>
        </p:spPr>
      </p:pic>
    </p:spTree>
    <p:extLst>
      <p:ext uri="{BB962C8B-B14F-4D97-AF65-F5344CB8AC3E}">
        <p14:creationId xmlns:p14="http://schemas.microsoft.com/office/powerpoint/2010/main" val="3142080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21A8C3-DD61-9945-BF06-31B845586BD1}"/>
              </a:ext>
            </a:extLst>
          </p:cNvPr>
          <p:cNvPicPr>
            <a:picLocks noChangeAspect="1"/>
          </p:cNvPicPr>
          <p:nvPr/>
        </p:nvPicPr>
        <p:blipFill rotWithShape="1">
          <a:blip r:embed="rId3"/>
          <a:srcRect l="675" r="4539" b="-1"/>
          <a:stretch/>
        </p:blipFill>
        <p:spPr>
          <a:xfrm>
            <a:off x="568452" y="571500"/>
            <a:ext cx="11055096" cy="5715000"/>
          </a:xfrm>
          <a:prstGeom prst="rect">
            <a:avLst/>
          </a:prstGeom>
        </p:spPr>
      </p:pic>
    </p:spTree>
    <p:extLst>
      <p:ext uri="{BB962C8B-B14F-4D97-AF65-F5344CB8AC3E}">
        <p14:creationId xmlns:p14="http://schemas.microsoft.com/office/powerpoint/2010/main" val="744086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ubtitle 2">
            <a:extLst>
              <a:ext uri="{FF2B5EF4-FFF2-40B4-BE49-F238E27FC236}">
                <a16:creationId xmlns:a16="http://schemas.microsoft.com/office/drawing/2014/main" id="{5067AEA4-C4B2-5242-A80D-00833F39864B}"/>
              </a:ext>
            </a:extLst>
          </p:cNvPr>
          <p:cNvSpPr>
            <a:spLocks noGrp="1"/>
          </p:cNvSpPr>
          <p:nvPr>
            <p:ph type="subTitle" idx="1"/>
          </p:nvPr>
        </p:nvSpPr>
        <p:spPr>
          <a:xfrm>
            <a:off x="1912939" y="4356100"/>
            <a:ext cx="4987925" cy="793750"/>
          </a:xfrm>
        </p:spPr>
        <p:txBody>
          <a:bodyPr/>
          <a:lstStyle/>
          <a:p>
            <a:pPr>
              <a:spcBef>
                <a:spcPct val="0"/>
              </a:spcBef>
            </a:pPr>
            <a:r>
              <a:rPr lang="en-US" altLang="en-US"/>
              <a:t>December 11, 2020</a:t>
            </a:r>
          </a:p>
        </p:txBody>
      </p:sp>
      <p:sp>
        <p:nvSpPr>
          <p:cNvPr id="16387" name="Title 3">
            <a:extLst>
              <a:ext uri="{FF2B5EF4-FFF2-40B4-BE49-F238E27FC236}">
                <a16:creationId xmlns:a16="http://schemas.microsoft.com/office/drawing/2014/main" id="{D249A1CC-14FB-784E-86D9-1ECA8FC59689}"/>
              </a:ext>
            </a:extLst>
          </p:cNvPr>
          <p:cNvSpPr>
            <a:spLocks noGrp="1"/>
          </p:cNvSpPr>
          <p:nvPr>
            <p:ph type="ctrTitle"/>
          </p:nvPr>
        </p:nvSpPr>
        <p:spPr>
          <a:xfrm>
            <a:off x="1912939" y="1484314"/>
            <a:ext cx="4987925" cy="2871787"/>
          </a:xfrm>
        </p:spPr>
        <p:txBody>
          <a:bodyPr/>
          <a:lstStyle/>
          <a:p>
            <a:r>
              <a:rPr lang="en-US" altLang="en-US" sz="3600"/>
              <a:t>General</a:t>
            </a:r>
            <a:br>
              <a:rPr lang="en-US" altLang="en-US" sz="3600"/>
            </a:br>
            <a:r>
              <a:rPr lang="en-US" altLang="en-US" sz="3600"/>
              <a:t>Infectious Disease Risk Assessment and Management Tool</a:t>
            </a:r>
          </a:p>
        </p:txBody>
      </p:sp>
      <p:pic>
        <p:nvPicPr>
          <p:cNvPr id="8" name="Picture Placeholder 27">
            <a:extLst>
              <a:ext uri="{FF2B5EF4-FFF2-40B4-BE49-F238E27FC236}">
                <a16:creationId xmlns:a16="http://schemas.microsoft.com/office/drawing/2014/main" id="{DED8FC7C-EB2C-8F4E-B6AE-815E86F6DA7E}"/>
              </a:ext>
            </a:extLst>
          </p:cNvPr>
          <p:cNvPicPr>
            <a:picLocks noGrp="1" noChangeAspect="1"/>
          </p:cNvPicPr>
          <p:nvPr>
            <p:ph type="pic" sz="quarter" idx="11"/>
          </p:nvPr>
        </p:nvPicPr>
        <p:blipFill>
          <a:blip r:embed="rId3"/>
          <a:srcRect l="28426" r="28426"/>
          <a:stretch>
            <a:fillRect/>
          </a:stretch>
        </p:blipFill>
        <p:spPr>
          <a:xfrm>
            <a:off x="7086601" y="0"/>
            <a:ext cx="1789113" cy="3043238"/>
          </a:xfrm>
        </p:spPr>
      </p:pic>
      <p:pic>
        <p:nvPicPr>
          <p:cNvPr id="16389" name="Picture Placeholder 28">
            <a:extLst>
              <a:ext uri="{FF2B5EF4-FFF2-40B4-BE49-F238E27FC236}">
                <a16:creationId xmlns:a16="http://schemas.microsoft.com/office/drawing/2014/main" id="{59C2BB4C-7AE6-CD42-A287-3200DC08C1FD}"/>
              </a:ext>
            </a:extLst>
          </p:cNvPr>
          <p:cNvPicPr>
            <a:picLocks noChangeAspect="1"/>
          </p:cNvPicPr>
          <p:nvPr/>
        </p:nvPicPr>
        <p:blipFill>
          <a:blip r:embed="rId4">
            <a:extLst>
              <a:ext uri="{28A0092B-C50C-407E-A947-70E740481C1C}">
                <a14:useLocalDpi xmlns:a14="http://schemas.microsoft.com/office/drawing/2010/main" val="0"/>
              </a:ext>
            </a:extLst>
          </a:blip>
          <a:srcRect l="12277" r="12277"/>
          <a:stretch>
            <a:fillRect/>
          </a:stretch>
        </p:blipFill>
        <p:spPr bwMode="auto">
          <a:xfrm>
            <a:off x="8875714" y="0"/>
            <a:ext cx="179228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Placeholder 29">
            <a:extLst>
              <a:ext uri="{FF2B5EF4-FFF2-40B4-BE49-F238E27FC236}">
                <a16:creationId xmlns:a16="http://schemas.microsoft.com/office/drawing/2014/main" id="{892FD2B2-BAC6-8F48-8267-A130404E4087}"/>
              </a:ext>
            </a:extLst>
          </p:cNvPr>
          <p:cNvPicPr>
            <a:picLocks noChangeAspect="1"/>
          </p:cNvPicPr>
          <p:nvPr/>
        </p:nvPicPr>
        <p:blipFill>
          <a:blip r:embed="rId5">
            <a:extLst>
              <a:ext uri="{28A0092B-C50C-407E-A947-70E740481C1C}">
                <a14:useLocalDpi xmlns:a14="http://schemas.microsoft.com/office/drawing/2010/main" val="0"/>
              </a:ext>
            </a:extLst>
          </a:blip>
          <a:srcRect l="24950" r="24950"/>
          <a:stretch>
            <a:fillRect/>
          </a:stretch>
        </p:blipFill>
        <p:spPr bwMode="auto">
          <a:xfrm>
            <a:off x="7040563" y="3043238"/>
            <a:ext cx="18351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Placeholder 17">
            <a:extLst>
              <a:ext uri="{FF2B5EF4-FFF2-40B4-BE49-F238E27FC236}">
                <a16:creationId xmlns:a16="http://schemas.microsoft.com/office/drawing/2014/main" id="{99744488-F830-A64C-95E5-45F9EE1F5154}"/>
              </a:ext>
            </a:extLst>
          </p:cNvPr>
          <p:cNvPicPr>
            <a:picLocks noChangeAspect="1"/>
          </p:cNvPicPr>
          <p:nvPr/>
        </p:nvPicPr>
        <p:blipFill>
          <a:blip r:embed="rId6">
            <a:extLst>
              <a:ext uri="{28A0092B-C50C-407E-A947-70E740481C1C}">
                <a14:useLocalDpi xmlns:a14="http://schemas.microsoft.com/office/drawing/2010/main" val="0"/>
              </a:ext>
            </a:extLst>
          </a:blip>
          <a:srcRect l="17276" r="17276"/>
          <a:stretch>
            <a:fillRect/>
          </a:stretch>
        </p:blipFill>
        <p:spPr bwMode="auto">
          <a:xfrm>
            <a:off x="8875714" y="3043238"/>
            <a:ext cx="17922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59235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a:extLst>
              <a:ext uri="{FF2B5EF4-FFF2-40B4-BE49-F238E27FC236}">
                <a16:creationId xmlns:a16="http://schemas.microsoft.com/office/drawing/2014/main" id="{4A613CD8-B634-7445-B076-8D05178F138B}"/>
              </a:ext>
            </a:extLst>
          </p:cNvPr>
          <p:cNvSpPr>
            <a:spLocks noGrp="1"/>
          </p:cNvSpPr>
          <p:nvPr>
            <p:ph idx="1"/>
          </p:nvPr>
        </p:nvSpPr>
        <p:spPr>
          <a:xfrm>
            <a:off x="1919288" y="2084389"/>
            <a:ext cx="8445500" cy="3432175"/>
          </a:xfrm>
        </p:spPr>
        <p:txBody>
          <a:bodyPr/>
          <a:lstStyle/>
          <a:p>
            <a:r>
              <a:rPr lang="en-US" altLang="en-US"/>
              <a:t>Understanding Biological Hazards and Infectious Agent Threats</a:t>
            </a:r>
          </a:p>
          <a:p>
            <a:r>
              <a:rPr lang="en-US" altLang="en-US"/>
              <a:t>PSHSA General Infectious Disease Risk Assessment (IDRA) Tool</a:t>
            </a:r>
          </a:p>
          <a:p>
            <a:r>
              <a:rPr lang="en-US" altLang="en-US"/>
              <a:t>Steps to Completing the Tool</a:t>
            </a:r>
          </a:p>
          <a:p>
            <a:r>
              <a:rPr lang="en-US" altLang="en-US"/>
              <a:t>PSHSA Resources</a:t>
            </a:r>
          </a:p>
          <a:p>
            <a:r>
              <a:rPr lang="en-US" altLang="en-US"/>
              <a:t>References</a:t>
            </a:r>
          </a:p>
          <a:p>
            <a:endParaRPr lang="en-US" altLang="en-US"/>
          </a:p>
          <a:p>
            <a:endParaRPr lang="en-US" altLang="en-US"/>
          </a:p>
          <a:p>
            <a:endParaRPr lang="en-CA" altLang="en-US"/>
          </a:p>
        </p:txBody>
      </p:sp>
      <p:sp>
        <p:nvSpPr>
          <p:cNvPr id="18435" name="Title 2">
            <a:extLst>
              <a:ext uri="{FF2B5EF4-FFF2-40B4-BE49-F238E27FC236}">
                <a16:creationId xmlns:a16="http://schemas.microsoft.com/office/drawing/2014/main" id="{381D8E2A-8E1B-7F42-ABB5-92213A53048E}"/>
              </a:ext>
            </a:extLst>
          </p:cNvPr>
          <p:cNvSpPr>
            <a:spLocks noGrp="1"/>
          </p:cNvSpPr>
          <p:nvPr>
            <p:ph type="title"/>
          </p:nvPr>
        </p:nvSpPr>
        <p:spPr>
          <a:xfrm>
            <a:off x="1919288" y="1341439"/>
            <a:ext cx="8445500" cy="852487"/>
          </a:xfrm>
        </p:spPr>
        <p:txBody>
          <a:bodyPr/>
          <a:lstStyle/>
          <a:p>
            <a:r>
              <a:rPr lang="en-US" altLang="en-US"/>
              <a:t>Agenda</a:t>
            </a:r>
            <a:endParaRPr lang="en-CA" altLang="en-US"/>
          </a:p>
        </p:txBody>
      </p:sp>
      <p:sp>
        <p:nvSpPr>
          <p:cNvPr id="18436" name="Slide Number Placeholder 3">
            <a:extLst>
              <a:ext uri="{FF2B5EF4-FFF2-40B4-BE49-F238E27FC236}">
                <a16:creationId xmlns:a16="http://schemas.microsoft.com/office/drawing/2014/main" id="{127EF7F3-7D64-8049-9B74-E11B6623BEB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86F93C-EED9-CC47-B54B-A2E20492A0B5}" type="slidenum">
              <a:rPr lang="en-US" altLang="en-US" smtClean="0"/>
              <a:pPr/>
              <a:t>14</a:t>
            </a:fld>
            <a:endParaRPr lang="en-US" altLang="en-US"/>
          </a:p>
        </p:txBody>
      </p:sp>
    </p:spTree>
    <p:extLst>
      <p:ext uri="{BB962C8B-B14F-4D97-AF65-F5344CB8AC3E}">
        <p14:creationId xmlns:p14="http://schemas.microsoft.com/office/powerpoint/2010/main" val="415872737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a:extLst>
              <a:ext uri="{FF2B5EF4-FFF2-40B4-BE49-F238E27FC236}">
                <a16:creationId xmlns:a16="http://schemas.microsoft.com/office/drawing/2014/main" id="{E3B0E3D3-C2EE-714F-ADFD-96CE06951A9D}"/>
              </a:ext>
            </a:extLst>
          </p:cNvPr>
          <p:cNvSpPr>
            <a:spLocks noGrp="1"/>
          </p:cNvSpPr>
          <p:nvPr>
            <p:ph idx="1"/>
          </p:nvPr>
        </p:nvSpPr>
        <p:spPr>
          <a:xfrm>
            <a:off x="1922464" y="1739900"/>
            <a:ext cx="8347075" cy="3957638"/>
          </a:xfrm>
        </p:spPr>
        <p:txBody>
          <a:bodyPr/>
          <a:lstStyle/>
          <a:p>
            <a:pPr marL="0" indent="0">
              <a:buNone/>
              <a:defRPr/>
            </a:pPr>
            <a:r>
              <a:rPr lang="en-US" altLang="en-US" sz="2800" dirty="0"/>
              <a:t>Biological agents are l</a:t>
            </a:r>
            <a:r>
              <a:rPr lang="en-US" sz="2800" dirty="0"/>
              <a:t>iving organisms or substances produced by living organisms that have the potential to cause health effects in humans</a:t>
            </a:r>
          </a:p>
          <a:p>
            <a:pPr marL="0" indent="0">
              <a:buNone/>
              <a:defRPr/>
            </a:pPr>
            <a:endParaRPr lang="en-US" sz="2800" dirty="0"/>
          </a:p>
          <a:p>
            <a:pPr>
              <a:defRPr/>
            </a:pPr>
            <a:endParaRPr lang="en-US" sz="2800" dirty="0"/>
          </a:p>
          <a:p>
            <a:pPr>
              <a:defRPr/>
            </a:pPr>
            <a:endParaRPr lang="en-US" sz="2800" dirty="0"/>
          </a:p>
          <a:p>
            <a:pPr>
              <a:defRPr/>
            </a:pPr>
            <a:endParaRPr lang="en-US" sz="2800" dirty="0"/>
          </a:p>
          <a:p>
            <a:pPr marL="0" indent="0">
              <a:buNone/>
              <a:defRPr/>
            </a:pPr>
            <a:endParaRPr lang="en-US" dirty="0"/>
          </a:p>
          <a:p>
            <a:pPr>
              <a:defRPr/>
            </a:pPr>
            <a:endParaRPr lang="en-US" altLang="en-US" dirty="0"/>
          </a:p>
          <a:p>
            <a:pPr marL="0" indent="0">
              <a:buNone/>
              <a:defRPr/>
            </a:pPr>
            <a:endParaRPr lang="en-US" altLang="en-US" dirty="0"/>
          </a:p>
        </p:txBody>
      </p:sp>
      <p:sp>
        <p:nvSpPr>
          <p:cNvPr id="20483" name="Title 2">
            <a:extLst>
              <a:ext uri="{FF2B5EF4-FFF2-40B4-BE49-F238E27FC236}">
                <a16:creationId xmlns:a16="http://schemas.microsoft.com/office/drawing/2014/main" id="{85A9D41D-E83F-0141-BCA6-6EC1F3175B8E}"/>
              </a:ext>
            </a:extLst>
          </p:cNvPr>
          <p:cNvSpPr>
            <a:spLocks noGrp="1"/>
          </p:cNvSpPr>
          <p:nvPr>
            <p:ph type="title"/>
          </p:nvPr>
        </p:nvSpPr>
        <p:spPr>
          <a:xfrm>
            <a:off x="1922464" y="1098550"/>
            <a:ext cx="8396287" cy="852488"/>
          </a:xfrm>
        </p:spPr>
        <p:txBody>
          <a:bodyPr/>
          <a:lstStyle/>
          <a:p>
            <a:r>
              <a:rPr lang="en-US" altLang="en-US"/>
              <a:t>Biological Hazards</a:t>
            </a:r>
          </a:p>
        </p:txBody>
      </p:sp>
      <p:sp>
        <p:nvSpPr>
          <p:cNvPr id="20484" name="Slide Number Placeholder 3">
            <a:extLst>
              <a:ext uri="{FF2B5EF4-FFF2-40B4-BE49-F238E27FC236}">
                <a16:creationId xmlns:a16="http://schemas.microsoft.com/office/drawing/2014/main" id="{3FD58DF5-1596-CB48-87BD-8C2FDA520CA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Arial" panose="020B0604020202020204" pitchFamily="34" charset="0"/>
              <a:buChar char="•"/>
              <a:defRPr sz="2500">
                <a:solidFill>
                  <a:schemeClr val="tx1"/>
                </a:solidFill>
                <a:latin typeface="Arial" panose="020B0604020202020204" pitchFamily="34" charset="0"/>
                <a:ea typeface="MS PGothic" panose="020B0600070205080204" pitchFamily="34" charset="-128"/>
              </a:defRPr>
            </a:lvl1pPr>
            <a:lvl2pPr marL="742950" indent="-285750">
              <a:spcBef>
                <a:spcPts val="675"/>
              </a:spcBef>
              <a:buClr>
                <a:schemeClr val="tx1"/>
              </a:buClr>
              <a:buFont typeface="Arial" panose="020B0604020202020204" pitchFamily="34" charset="0"/>
              <a:buChar char="•"/>
              <a:defRPr sz="2100">
                <a:solidFill>
                  <a:schemeClr val="tx1"/>
                </a:solidFill>
                <a:latin typeface="Arial" panose="020B0604020202020204" pitchFamily="34" charset="0"/>
                <a:ea typeface="MS PGothic" panose="020B0600070205080204" pitchFamily="34" charset="-128"/>
              </a:defRPr>
            </a:lvl2pPr>
            <a:lvl3pPr marL="1143000" indent="-228600">
              <a:spcBef>
                <a:spcPts val="575"/>
              </a:spcBef>
              <a:buClr>
                <a:schemeClr val="tx1"/>
              </a:buClr>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defRPr>
            </a:lvl3pPr>
            <a:lvl4pPr marL="1600200" indent="-228600">
              <a:spcBef>
                <a:spcPts val="475"/>
              </a:spcBef>
              <a:buClr>
                <a:schemeClr val="tx1"/>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lnSpc>
                <a:spcPts val="2100"/>
              </a:lnSpc>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5pPr>
            <a:lvl6pPr marL="25146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6pPr>
            <a:lvl7pPr marL="29718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7pPr>
            <a:lvl8pPr marL="34290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8pPr>
            <a:lvl9pPr marL="38862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9pPr>
          </a:lstStyle>
          <a:p>
            <a:pPr>
              <a:spcBef>
                <a:spcPct val="0"/>
              </a:spcBef>
              <a:buClrTx/>
              <a:buFontTx/>
              <a:buNone/>
            </a:pPr>
            <a:fld id="{1D9FD7E9-014E-AF47-83B0-B2D0530431E0}" type="slidenum">
              <a:rPr lang="en-US" altLang="en-US" sz="1000"/>
              <a:pPr>
                <a:spcBef>
                  <a:spcPct val="0"/>
                </a:spcBef>
                <a:buClrTx/>
                <a:buFontTx/>
                <a:buNone/>
              </a:pPr>
              <a:t>15</a:t>
            </a:fld>
            <a:endParaRPr lang="en-US" altLang="en-US" sz="1000"/>
          </a:p>
        </p:txBody>
      </p:sp>
      <p:pic>
        <p:nvPicPr>
          <p:cNvPr id="20485" name="Picture Placeholder 27">
            <a:extLst>
              <a:ext uri="{FF2B5EF4-FFF2-40B4-BE49-F238E27FC236}">
                <a16:creationId xmlns:a16="http://schemas.microsoft.com/office/drawing/2014/main" id="{64E88D3D-2024-8140-BDA0-31F6EF476720}"/>
              </a:ext>
            </a:extLst>
          </p:cNvPr>
          <p:cNvPicPr>
            <a:picLocks noChangeAspect="1"/>
          </p:cNvPicPr>
          <p:nvPr/>
        </p:nvPicPr>
        <p:blipFill>
          <a:blip r:embed="rId3">
            <a:extLst>
              <a:ext uri="{28A0092B-C50C-407E-A947-70E740481C1C}">
                <a14:useLocalDpi xmlns:a14="http://schemas.microsoft.com/office/drawing/2010/main" val="0"/>
              </a:ext>
            </a:extLst>
          </a:blip>
          <a:srcRect l="23325" r="23325"/>
          <a:stretch>
            <a:fillRect/>
          </a:stretch>
        </p:blipFill>
        <p:spPr bwMode="auto">
          <a:xfrm>
            <a:off x="2197100" y="3135313"/>
            <a:ext cx="9715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Placeholder 28">
            <a:extLst>
              <a:ext uri="{FF2B5EF4-FFF2-40B4-BE49-F238E27FC236}">
                <a16:creationId xmlns:a16="http://schemas.microsoft.com/office/drawing/2014/main" id="{37E280C0-6B2E-9347-80A2-3F160B75FCDC}"/>
              </a:ext>
            </a:extLst>
          </p:cNvPr>
          <p:cNvPicPr>
            <a:picLocks noChangeAspect="1"/>
          </p:cNvPicPr>
          <p:nvPr/>
        </p:nvPicPr>
        <p:blipFill>
          <a:blip r:embed="rId4">
            <a:extLst>
              <a:ext uri="{28A0092B-C50C-407E-A947-70E740481C1C}">
                <a14:useLocalDpi xmlns:a14="http://schemas.microsoft.com/office/drawing/2010/main" val="0"/>
              </a:ext>
            </a:extLst>
          </a:blip>
          <a:srcRect l="12277" r="12277"/>
          <a:stretch>
            <a:fillRect/>
          </a:stretch>
        </p:blipFill>
        <p:spPr bwMode="auto">
          <a:xfrm>
            <a:off x="3902075" y="3122614"/>
            <a:ext cx="97155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Placeholder 29">
            <a:extLst>
              <a:ext uri="{FF2B5EF4-FFF2-40B4-BE49-F238E27FC236}">
                <a16:creationId xmlns:a16="http://schemas.microsoft.com/office/drawing/2014/main" id="{86B16DBA-9413-4143-A89B-FDB8EDB39AB5}"/>
              </a:ext>
            </a:extLst>
          </p:cNvPr>
          <p:cNvPicPr>
            <a:picLocks noChangeAspect="1"/>
          </p:cNvPicPr>
          <p:nvPr/>
        </p:nvPicPr>
        <p:blipFill>
          <a:blip r:embed="rId5">
            <a:extLst>
              <a:ext uri="{28A0092B-C50C-407E-A947-70E740481C1C}">
                <a14:useLocalDpi xmlns:a14="http://schemas.microsoft.com/office/drawing/2010/main" val="0"/>
              </a:ext>
            </a:extLst>
          </a:blip>
          <a:srcRect l="24950" r="24950"/>
          <a:stretch>
            <a:fillRect/>
          </a:stretch>
        </p:blipFill>
        <p:spPr bwMode="auto">
          <a:xfrm>
            <a:off x="5486401" y="3138488"/>
            <a:ext cx="10572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Placeholder 17">
            <a:extLst>
              <a:ext uri="{FF2B5EF4-FFF2-40B4-BE49-F238E27FC236}">
                <a16:creationId xmlns:a16="http://schemas.microsoft.com/office/drawing/2014/main" id="{3D60407E-759B-EC46-833B-B920388075D1}"/>
              </a:ext>
            </a:extLst>
          </p:cNvPr>
          <p:cNvPicPr>
            <a:picLocks noChangeAspect="1"/>
          </p:cNvPicPr>
          <p:nvPr/>
        </p:nvPicPr>
        <p:blipFill>
          <a:blip r:embed="rId6">
            <a:extLst>
              <a:ext uri="{28A0092B-C50C-407E-A947-70E740481C1C}">
                <a14:useLocalDpi xmlns:a14="http://schemas.microsoft.com/office/drawing/2010/main" val="0"/>
              </a:ext>
            </a:extLst>
          </a:blip>
          <a:srcRect l="17276" r="17276"/>
          <a:stretch>
            <a:fillRect/>
          </a:stretch>
        </p:blipFill>
        <p:spPr bwMode="auto">
          <a:xfrm>
            <a:off x="7062789" y="3113089"/>
            <a:ext cx="103187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ontent Placeholder 2">
            <a:extLst>
              <a:ext uri="{FF2B5EF4-FFF2-40B4-BE49-F238E27FC236}">
                <a16:creationId xmlns:a16="http://schemas.microsoft.com/office/drawing/2014/main" id="{C1D94662-E03D-2940-8F0F-98F8C56BB67F}"/>
              </a:ext>
            </a:extLst>
          </p:cNvPr>
          <p:cNvSpPr txBox="1">
            <a:spLocks/>
          </p:cNvSpPr>
          <p:nvPr/>
        </p:nvSpPr>
        <p:spPr>
          <a:xfrm>
            <a:off x="1981201" y="4581526"/>
            <a:ext cx="2098675" cy="1655763"/>
          </a:xfrm>
          <a:prstGeom prst="rect">
            <a:avLst/>
          </a:prstGeom>
        </p:spPr>
        <p:txBody>
          <a:bodyPr/>
          <a:lstStyle>
            <a:lvl1pPr marL="230188" indent="-230188" algn="l" rtl="0" eaLnBrk="0" fontAlgn="base" hangingPunct="0">
              <a:spcBef>
                <a:spcPct val="20000"/>
              </a:spcBef>
              <a:spcAft>
                <a:spcPct val="0"/>
              </a:spcAft>
              <a:buClr>
                <a:schemeClr val="tx1"/>
              </a:buClr>
              <a:buFont typeface="Arial" panose="020B0604020202020204" pitchFamily="34" charset="0"/>
              <a:buChar char="•"/>
              <a:defRPr sz="2500" kern="1200">
                <a:solidFill>
                  <a:schemeClr val="tx1"/>
                </a:solidFill>
                <a:latin typeface="+mn-lt"/>
                <a:ea typeface="MS PGothic" panose="020B0600070205080204" pitchFamily="34" charset="-128"/>
                <a:cs typeface="ＭＳ Ｐゴシック" charset="0"/>
              </a:defRPr>
            </a:lvl1pPr>
            <a:lvl2pPr marL="457200" indent="-230188" algn="l" rtl="0" eaLnBrk="0" fontAlgn="base" hangingPunct="0">
              <a:spcBef>
                <a:spcPts val="675"/>
              </a:spcBef>
              <a:spcAft>
                <a:spcPct val="0"/>
              </a:spcAft>
              <a:buClr>
                <a:schemeClr val="tx1"/>
              </a:buClr>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687388" indent="-228600" algn="l" rtl="0" eaLnBrk="0" fontAlgn="base" hangingPunct="0">
              <a:spcBef>
                <a:spcPts val="575"/>
              </a:spcBef>
              <a:spcAft>
                <a:spcPct val="0"/>
              </a:spcAft>
              <a:buClr>
                <a:schemeClr val="tx1"/>
              </a:buClr>
              <a:buFont typeface="Arial" panose="020B0604020202020204" pitchFamily="34" charset="0"/>
              <a:buChar char="•"/>
              <a:defRPr sz="1700" kern="1200">
                <a:solidFill>
                  <a:schemeClr val="tx1"/>
                </a:solidFill>
                <a:latin typeface="+mn-lt"/>
                <a:ea typeface="MS PGothic" panose="020B0600070205080204" pitchFamily="34" charset="-128"/>
                <a:cs typeface="+mn-cs"/>
              </a:defRPr>
            </a:lvl3pPr>
            <a:lvl4pPr marL="914400" indent="-230188" algn="l" rtl="0" eaLnBrk="0" fontAlgn="base" hangingPunct="0">
              <a:spcBef>
                <a:spcPts val="475"/>
              </a:spcBef>
              <a:spcAft>
                <a:spcPct val="0"/>
              </a:spcAft>
              <a:buClr>
                <a:schemeClr val="tx1"/>
              </a:buClr>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914400" indent="-228600" algn="l" rtl="0" eaLnBrk="0" fontAlgn="base" hangingPunct="0">
              <a:lnSpc>
                <a:spcPts val="2100"/>
              </a:lnSpc>
              <a:spcBef>
                <a:spcPct val="0"/>
              </a:spcBef>
              <a:spcAft>
                <a:spcPct val="0"/>
              </a:spcAft>
              <a:buClr>
                <a:srgbClr val="3CA9E0"/>
              </a:buClr>
              <a:buFont typeface="Arial" panose="020B0604020202020204" pitchFamily="34" charset="0"/>
              <a:buChar char="•"/>
              <a:defRPr sz="1500" kern="1200">
                <a:solidFill>
                  <a:srgbClr val="646464"/>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400" b="1" dirty="0">
                <a:solidFill>
                  <a:srgbClr val="227BB8"/>
                </a:solidFill>
              </a:rPr>
              <a:t>Bacteria</a:t>
            </a:r>
          </a:p>
          <a:p>
            <a:pPr>
              <a:defRPr/>
            </a:pPr>
            <a:r>
              <a:rPr lang="en-US" sz="1600" dirty="0"/>
              <a:t>Live Independently</a:t>
            </a:r>
          </a:p>
          <a:p>
            <a:pPr>
              <a:defRPr/>
            </a:pPr>
            <a:endParaRPr lang="en-US" dirty="0"/>
          </a:p>
        </p:txBody>
      </p:sp>
      <p:sp>
        <p:nvSpPr>
          <p:cNvPr id="25" name="Text Placeholder 14">
            <a:extLst>
              <a:ext uri="{FF2B5EF4-FFF2-40B4-BE49-F238E27FC236}">
                <a16:creationId xmlns:a16="http://schemas.microsoft.com/office/drawing/2014/main" id="{C0B54805-D1D3-9545-9751-ADC6A4BA7F9F}"/>
              </a:ext>
            </a:extLst>
          </p:cNvPr>
          <p:cNvSpPr txBox="1">
            <a:spLocks/>
          </p:cNvSpPr>
          <p:nvPr/>
        </p:nvSpPr>
        <p:spPr>
          <a:xfrm>
            <a:off x="3698876" y="4597401"/>
            <a:ext cx="1914525" cy="1679575"/>
          </a:xfrm>
          <a:prstGeom prst="rect">
            <a:avLst/>
          </a:prstGeom>
        </p:spPr>
        <p:txBody>
          <a:bodyPr/>
          <a:lstStyle>
            <a:lvl1pPr marL="230188" indent="-230188" algn="l" rtl="0" eaLnBrk="0" fontAlgn="base" hangingPunct="0">
              <a:spcBef>
                <a:spcPct val="20000"/>
              </a:spcBef>
              <a:spcAft>
                <a:spcPct val="0"/>
              </a:spcAft>
              <a:buClr>
                <a:schemeClr val="tx1"/>
              </a:buClr>
              <a:buFont typeface="Arial" panose="020B0604020202020204" pitchFamily="34" charset="0"/>
              <a:buChar char="•"/>
              <a:defRPr sz="2500" kern="1200">
                <a:solidFill>
                  <a:schemeClr val="tx1"/>
                </a:solidFill>
                <a:latin typeface="+mn-lt"/>
                <a:ea typeface="MS PGothic" panose="020B0600070205080204" pitchFamily="34" charset="-128"/>
                <a:cs typeface="ＭＳ Ｐゴシック" charset="0"/>
              </a:defRPr>
            </a:lvl1pPr>
            <a:lvl2pPr marL="457200" indent="-230188" algn="l" rtl="0" eaLnBrk="0" fontAlgn="base" hangingPunct="0">
              <a:spcBef>
                <a:spcPts val="675"/>
              </a:spcBef>
              <a:spcAft>
                <a:spcPct val="0"/>
              </a:spcAft>
              <a:buClr>
                <a:schemeClr val="tx1"/>
              </a:buClr>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687388" indent="-228600" algn="l" rtl="0" eaLnBrk="0" fontAlgn="base" hangingPunct="0">
              <a:spcBef>
                <a:spcPts val="575"/>
              </a:spcBef>
              <a:spcAft>
                <a:spcPct val="0"/>
              </a:spcAft>
              <a:buClr>
                <a:schemeClr val="tx1"/>
              </a:buClr>
              <a:buFont typeface="Arial" panose="020B0604020202020204" pitchFamily="34" charset="0"/>
              <a:buChar char="•"/>
              <a:defRPr sz="1700" kern="1200">
                <a:solidFill>
                  <a:schemeClr val="tx1"/>
                </a:solidFill>
                <a:latin typeface="+mn-lt"/>
                <a:ea typeface="MS PGothic" panose="020B0600070205080204" pitchFamily="34" charset="-128"/>
                <a:cs typeface="+mn-cs"/>
              </a:defRPr>
            </a:lvl3pPr>
            <a:lvl4pPr marL="914400" indent="-230188" algn="l" rtl="0" eaLnBrk="0" fontAlgn="base" hangingPunct="0">
              <a:spcBef>
                <a:spcPts val="475"/>
              </a:spcBef>
              <a:spcAft>
                <a:spcPct val="0"/>
              </a:spcAft>
              <a:buClr>
                <a:schemeClr val="tx1"/>
              </a:buClr>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914400" indent="-228600" algn="l" rtl="0" eaLnBrk="0" fontAlgn="base" hangingPunct="0">
              <a:lnSpc>
                <a:spcPts val="2100"/>
              </a:lnSpc>
              <a:spcBef>
                <a:spcPct val="0"/>
              </a:spcBef>
              <a:spcAft>
                <a:spcPct val="0"/>
              </a:spcAft>
              <a:buClr>
                <a:srgbClr val="3CA9E0"/>
              </a:buClr>
              <a:buFont typeface="Arial" panose="020B0604020202020204" pitchFamily="34" charset="0"/>
              <a:buChar char="•"/>
              <a:defRPr sz="1500" kern="1200">
                <a:solidFill>
                  <a:srgbClr val="646464"/>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400" b="1" dirty="0">
                <a:solidFill>
                  <a:srgbClr val="227BB8"/>
                </a:solidFill>
              </a:rPr>
              <a:t>Viruses</a:t>
            </a:r>
          </a:p>
          <a:p>
            <a:pPr>
              <a:defRPr/>
            </a:pPr>
            <a:r>
              <a:rPr lang="en-US" sz="1600" dirty="0"/>
              <a:t>Cannot Live Independently e.g. coronavirus</a:t>
            </a:r>
          </a:p>
          <a:p>
            <a:pPr>
              <a:defRPr/>
            </a:pPr>
            <a:endParaRPr lang="en-CA" dirty="0"/>
          </a:p>
        </p:txBody>
      </p:sp>
      <p:sp>
        <p:nvSpPr>
          <p:cNvPr id="26" name="Text Placeholder 15">
            <a:extLst>
              <a:ext uri="{FF2B5EF4-FFF2-40B4-BE49-F238E27FC236}">
                <a16:creationId xmlns:a16="http://schemas.microsoft.com/office/drawing/2014/main" id="{C3866190-5091-9341-9CDE-C051281BBE5F}"/>
              </a:ext>
            </a:extLst>
          </p:cNvPr>
          <p:cNvSpPr txBox="1">
            <a:spLocks/>
          </p:cNvSpPr>
          <p:nvPr/>
        </p:nvSpPr>
        <p:spPr>
          <a:xfrm>
            <a:off x="5434013" y="4606926"/>
            <a:ext cx="1528762" cy="1679575"/>
          </a:xfrm>
          <a:prstGeom prst="rect">
            <a:avLst/>
          </a:prstGeom>
        </p:spPr>
        <p:txBody>
          <a:bodyPr/>
          <a:lstStyle>
            <a:lvl1pPr marL="230188" indent="-230188" algn="l" rtl="0" eaLnBrk="0" fontAlgn="base" hangingPunct="0">
              <a:spcBef>
                <a:spcPct val="20000"/>
              </a:spcBef>
              <a:spcAft>
                <a:spcPct val="0"/>
              </a:spcAft>
              <a:buClr>
                <a:schemeClr val="tx1"/>
              </a:buClr>
              <a:buFont typeface="Arial" panose="020B0604020202020204" pitchFamily="34" charset="0"/>
              <a:buChar char="•"/>
              <a:defRPr sz="2500" kern="1200">
                <a:solidFill>
                  <a:schemeClr val="tx1"/>
                </a:solidFill>
                <a:latin typeface="+mn-lt"/>
                <a:ea typeface="MS PGothic" panose="020B0600070205080204" pitchFamily="34" charset="-128"/>
                <a:cs typeface="ＭＳ Ｐゴシック" charset="0"/>
              </a:defRPr>
            </a:lvl1pPr>
            <a:lvl2pPr marL="457200" indent="-230188" algn="l" rtl="0" eaLnBrk="0" fontAlgn="base" hangingPunct="0">
              <a:spcBef>
                <a:spcPts val="675"/>
              </a:spcBef>
              <a:spcAft>
                <a:spcPct val="0"/>
              </a:spcAft>
              <a:buClr>
                <a:schemeClr val="tx1"/>
              </a:buClr>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687388" indent="-228600" algn="l" rtl="0" eaLnBrk="0" fontAlgn="base" hangingPunct="0">
              <a:spcBef>
                <a:spcPts val="575"/>
              </a:spcBef>
              <a:spcAft>
                <a:spcPct val="0"/>
              </a:spcAft>
              <a:buClr>
                <a:schemeClr val="tx1"/>
              </a:buClr>
              <a:buFont typeface="Arial" panose="020B0604020202020204" pitchFamily="34" charset="0"/>
              <a:buChar char="•"/>
              <a:defRPr sz="1700" kern="1200">
                <a:solidFill>
                  <a:schemeClr val="tx1"/>
                </a:solidFill>
                <a:latin typeface="+mn-lt"/>
                <a:ea typeface="MS PGothic" panose="020B0600070205080204" pitchFamily="34" charset="-128"/>
                <a:cs typeface="+mn-cs"/>
              </a:defRPr>
            </a:lvl3pPr>
            <a:lvl4pPr marL="914400" indent="-230188" algn="l" rtl="0" eaLnBrk="0" fontAlgn="base" hangingPunct="0">
              <a:spcBef>
                <a:spcPts val="475"/>
              </a:spcBef>
              <a:spcAft>
                <a:spcPct val="0"/>
              </a:spcAft>
              <a:buClr>
                <a:schemeClr val="tx1"/>
              </a:buClr>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914400" indent="-228600" algn="l" rtl="0" eaLnBrk="0" fontAlgn="base" hangingPunct="0">
              <a:lnSpc>
                <a:spcPts val="2100"/>
              </a:lnSpc>
              <a:spcBef>
                <a:spcPct val="0"/>
              </a:spcBef>
              <a:spcAft>
                <a:spcPct val="0"/>
              </a:spcAft>
              <a:buClr>
                <a:srgbClr val="3CA9E0"/>
              </a:buClr>
              <a:buFont typeface="Arial" panose="020B0604020202020204" pitchFamily="34" charset="0"/>
              <a:buChar char="•"/>
              <a:defRPr sz="1500" kern="1200">
                <a:solidFill>
                  <a:srgbClr val="646464"/>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defRPr/>
            </a:pPr>
            <a:r>
              <a:rPr lang="en-US" sz="2400" b="1" dirty="0">
                <a:solidFill>
                  <a:srgbClr val="227BB8"/>
                </a:solidFill>
              </a:rPr>
              <a:t>Fungi</a:t>
            </a:r>
          </a:p>
          <a:p>
            <a:pPr>
              <a:defRPr/>
            </a:pPr>
            <a:r>
              <a:rPr lang="en-US" sz="1600" dirty="0"/>
              <a:t>Simple </a:t>
            </a:r>
            <a:br>
              <a:rPr lang="en-US" sz="1600" dirty="0"/>
            </a:br>
            <a:r>
              <a:rPr lang="en-US" sz="1600" dirty="0"/>
              <a:t>Multi-cell Organisms e.g. mold</a:t>
            </a:r>
          </a:p>
        </p:txBody>
      </p:sp>
      <p:sp>
        <p:nvSpPr>
          <p:cNvPr id="13" name="Text Placeholder 16">
            <a:extLst>
              <a:ext uri="{FF2B5EF4-FFF2-40B4-BE49-F238E27FC236}">
                <a16:creationId xmlns:a16="http://schemas.microsoft.com/office/drawing/2014/main" id="{E5F618EF-0C3E-224B-A7A5-449F80E26722}"/>
              </a:ext>
            </a:extLst>
          </p:cNvPr>
          <p:cNvSpPr txBox="1">
            <a:spLocks/>
          </p:cNvSpPr>
          <p:nvPr/>
        </p:nvSpPr>
        <p:spPr>
          <a:xfrm>
            <a:off x="6862764" y="4648201"/>
            <a:ext cx="1882775" cy="1679575"/>
          </a:xfrm>
          <a:prstGeom prst="rect">
            <a:avLst/>
          </a:prstGeom>
        </p:spPr>
        <p:txBody>
          <a:bodyPr/>
          <a:lstStyle>
            <a:lvl1pPr marL="230188" indent="-230188" algn="l" rtl="0" eaLnBrk="0" fontAlgn="base" hangingPunct="0">
              <a:spcBef>
                <a:spcPct val="20000"/>
              </a:spcBef>
              <a:spcAft>
                <a:spcPct val="0"/>
              </a:spcAft>
              <a:buClr>
                <a:schemeClr val="tx1"/>
              </a:buClr>
              <a:buFont typeface="Arial" panose="020B0604020202020204" pitchFamily="34" charset="0"/>
              <a:buChar char="•"/>
              <a:defRPr sz="2500" kern="1200">
                <a:solidFill>
                  <a:schemeClr val="tx1"/>
                </a:solidFill>
                <a:latin typeface="+mn-lt"/>
                <a:ea typeface="MS PGothic" panose="020B0600070205080204" pitchFamily="34" charset="-128"/>
                <a:cs typeface="ＭＳ Ｐゴシック" charset="0"/>
              </a:defRPr>
            </a:lvl1pPr>
            <a:lvl2pPr marL="457200" indent="-230188" algn="l" rtl="0" eaLnBrk="0" fontAlgn="base" hangingPunct="0">
              <a:spcBef>
                <a:spcPts val="675"/>
              </a:spcBef>
              <a:spcAft>
                <a:spcPct val="0"/>
              </a:spcAft>
              <a:buClr>
                <a:schemeClr val="tx1"/>
              </a:buClr>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687388" indent="-228600" algn="l" rtl="0" eaLnBrk="0" fontAlgn="base" hangingPunct="0">
              <a:spcBef>
                <a:spcPts val="575"/>
              </a:spcBef>
              <a:spcAft>
                <a:spcPct val="0"/>
              </a:spcAft>
              <a:buClr>
                <a:schemeClr val="tx1"/>
              </a:buClr>
              <a:buFont typeface="Arial" panose="020B0604020202020204" pitchFamily="34" charset="0"/>
              <a:buChar char="•"/>
              <a:defRPr sz="1700" kern="1200">
                <a:solidFill>
                  <a:schemeClr val="tx1"/>
                </a:solidFill>
                <a:latin typeface="+mn-lt"/>
                <a:ea typeface="MS PGothic" panose="020B0600070205080204" pitchFamily="34" charset="-128"/>
                <a:cs typeface="+mn-cs"/>
              </a:defRPr>
            </a:lvl3pPr>
            <a:lvl4pPr marL="914400" indent="-230188" algn="l" rtl="0" eaLnBrk="0" fontAlgn="base" hangingPunct="0">
              <a:spcBef>
                <a:spcPts val="475"/>
              </a:spcBef>
              <a:spcAft>
                <a:spcPct val="0"/>
              </a:spcAft>
              <a:buClr>
                <a:schemeClr val="tx1"/>
              </a:buClr>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914400" indent="-228600" algn="l" rtl="0" eaLnBrk="0" fontAlgn="base" hangingPunct="0">
              <a:lnSpc>
                <a:spcPts val="2100"/>
              </a:lnSpc>
              <a:spcBef>
                <a:spcPct val="0"/>
              </a:spcBef>
              <a:spcAft>
                <a:spcPct val="0"/>
              </a:spcAft>
              <a:buClr>
                <a:srgbClr val="3CA9E0"/>
              </a:buClr>
              <a:buFont typeface="Arial" panose="020B0604020202020204" pitchFamily="34" charset="0"/>
              <a:buChar char="•"/>
              <a:defRPr sz="1500" kern="1200">
                <a:solidFill>
                  <a:srgbClr val="646464"/>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400" b="1" dirty="0">
                <a:solidFill>
                  <a:srgbClr val="227BB8"/>
                </a:solidFill>
              </a:rPr>
              <a:t>Parasites</a:t>
            </a:r>
          </a:p>
          <a:p>
            <a:pPr>
              <a:defRPr/>
            </a:pPr>
            <a:r>
              <a:rPr lang="en-US" sz="1600" dirty="0"/>
              <a:t>Complex Multi-cell Organisms e.g. scabies</a:t>
            </a:r>
          </a:p>
          <a:p>
            <a:pPr>
              <a:defRPr/>
            </a:pPr>
            <a:endParaRPr lang="en-CA" dirty="0"/>
          </a:p>
        </p:txBody>
      </p:sp>
      <p:pic>
        <p:nvPicPr>
          <p:cNvPr id="20493" name="Content Placeholder 10">
            <a:extLst>
              <a:ext uri="{FF2B5EF4-FFF2-40B4-BE49-F238E27FC236}">
                <a16:creationId xmlns:a16="http://schemas.microsoft.com/office/drawing/2014/main" id="{A7BF4CC2-0B11-004E-912A-E822671FC79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77275" y="3087688"/>
            <a:ext cx="10112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1" name="Content Placeholder 8">
            <a:extLst>
              <a:ext uri="{FF2B5EF4-FFF2-40B4-BE49-F238E27FC236}">
                <a16:creationId xmlns:a16="http://schemas.microsoft.com/office/drawing/2014/main" id="{EB101DDB-E9C5-B441-A029-179063668B4B}"/>
              </a:ext>
            </a:extLst>
          </p:cNvPr>
          <p:cNvSpPr txBox="1">
            <a:spLocks/>
          </p:cNvSpPr>
          <p:nvPr/>
        </p:nvSpPr>
        <p:spPr bwMode="auto">
          <a:xfrm>
            <a:off x="8493126" y="4611688"/>
            <a:ext cx="2162175" cy="2019300"/>
          </a:xfrm>
          <a:prstGeom prst="rect">
            <a:avLst/>
          </a:prstGeom>
          <a:noFill/>
          <a:ln>
            <a:noFill/>
          </a:ln>
        </p:spPr>
        <p:txBody>
          <a:bodyPr/>
          <a:lstStyle>
            <a:lvl1pPr>
              <a:spcBef>
                <a:spcPct val="20000"/>
              </a:spcBef>
              <a:buClr>
                <a:schemeClr val="tx1"/>
              </a:buClr>
              <a:buFont typeface="Arial" panose="020B0604020202020204" pitchFamily="34" charset="0"/>
              <a:buChar char="•"/>
              <a:defRPr sz="2500">
                <a:solidFill>
                  <a:schemeClr val="tx1"/>
                </a:solidFill>
                <a:latin typeface="Arial" panose="020B0604020202020204" pitchFamily="34" charset="0"/>
                <a:ea typeface="MS PGothic" panose="020B0600070205080204" pitchFamily="34" charset="-128"/>
              </a:defRPr>
            </a:lvl1pPr>
            <a:lvl2pPr indent="-230188">
              <a:spcBef>
                <a:spcPts val="675"/>
              </a:spcBef>
              <a:buClr>
                <a:schemeClr val="tx1"/>
              </a:buClr>
              <a:buFont typeface="Arial" panose="020B0604020202020204" pitchFamily="34" charset="0"/>
              <a:buChar char="•"/>
              <a:defRPr sz="2100">
                <a:solidFill>
                  <a:schemeClr val="tx1"/>
                </a:solidFill>
                <a:latin typeface="Arial" panose="020B0604020202020204" pitchFamily="34" charset="0"/>
                <a:ea typeface="MS PGothic" panose="020B0600070205080204" pitchFamily="34" charset="-128"/>
              </a:defRPr>
            </a:lvl2pPr>
            <a:lvl3pPr marL="687388" indent="-228600">
              <a:spcBef>
                <a:spcPts val="575"/>
              </a:spcBef>
              <a:buClr>
                <a:schemeClr val="tx1"/>
              </a:buClr>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defRPr>
            </a:lvl3pPr>
            <a:lvl4pPr marL="914400" indent="-230188">
              <a:spcBef>
                <a:spcPts val="475"/>
              </a:spcBef>
              <a:buClr>
                <a:schemeClr val="tx1"/>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914400" indent="-228600">
              <a:lnSpc>
                <a:spcPts val="2100"/>
              </a:lnSpc>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5pPr>
            <a:lvl6pPr marL="13716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6pPr>
            <a:lvl7pPr marL="18288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7pPr>
            <a:lvl8pPr marL="22860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8pPr>
            <a:lvl9pPr marL="27432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9pPr>
          </a:lstStyle>
          <a:p>
            <a:pPr>
              <a:buFont typeface="Arial" panose="020B0604020202020204" pitchFamily="34" charset="0"/>
              <a:buNone/>
              <a:defRPr/>
            </a:pPr>
            <a:r>
              <a:rPr lang="en-US" altLang="en-US" sz="2400" b="1" dirty="0">
                <a:solidFill>
                  <a:srgbClr val="227BB8"/>
                </a:solidFill>
              </a:rPr>
              <a:t>Plants/Pollen            </a:t>
            </a:r>
          </a:p>
          <a:p>
            <a:pPr marL="285750" indent="-285750">
              <a:defRPr/>
            </a:pPr>
            <a:r>
              <a:rPr lang="en-US" altLang="en-US" sz="1600" dirty="0"/>
              <a:t>e.g. poison ivy</a:t>
            </a:r>
          </a:p>
        </p:txBody>
      </p:sp>
    </p:spTree>
    <p:extLst>
      <p:ext uri="{BB962C8B-B14F-4D97-AF65-F5344CB8AC3E}">
        <p14:creationId xmlns:p14="http://schemas.microsoft.com/office/powerpoint/2010/main" val="3539434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wipe(up)">
                                      <p:cBhvr>
                                        <p:cTn id="7" dur="2000"/>
                                        <p:tgtEl>
                                          <p:spTgt spid="184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a:extLst>
              <a:ext uri="{FF2B5EF4-FFF2-40B4-BE49-F238E27FC236}">
                <a16:creationId xmlns:a16="http://schemas.microsoft.com/office/drawing/2014/main" id="{36B49E44-267E-4446-9B41-3C983F5F806F}"/>
              </a:ext>
            </a:extLst>
          </p:cNvPr>
          <p:cNvSpPr>
            <a:spLocks noGrp="1"/>
          </p:cNvSpPr>
          <p:nvPr>
            <p:ph idx="1"/>
          </p:nvPr>
        </p:nvSpPr>
        <p:spPr>
          <a:xfrm>
            <a:off x="1912938" y="1589089"/>
            <a:ext cx="8445500" cy="3432175"/>
          </a:xfrm>
        </p:spPr>
        <p:txBody>
          <a:bodyPr/>
          <a:lstStyle/>
          <a:p>
            <a:r>
              <a:rPr lang="en-US" altLang="en-US" sz="2800"/>
              <a:t>Some pathogens can cause infectious disease threats in the workplace </a:t>
            </a:r>
          </a:p>
          <a:p>
            <a:r>
              <a:rPr lang="en-US" altLang="en-US" sz="2800"/>
              <a:t>Infection control knowledge and demonstration of readiness and response capabilities is critical</a:t>
            </a:r>
          </a:p>
          <a:p>
            <a:r>
              <a:rPr lang="en-US" altLang="en-US" sz="2800"/>
              <a:t>Important for organizations to identify and assess infectious disease risks and prevent disease exposure</a:t>
            </a:r>
          </a:p>
          <a:p>
            <a:endParaRPr lang="en-US" altLang="en-US" sz="2400"/>
          </a:p>
          <a:p>
            <a:endParaRPr lang="en-CA" altLang="en-US"/>
          </a:p>
        </p:txBody>
      </p:sp>
      <p:sp>
        <p:nvSpPr>
          <p:cNvPr id="22531" name="Slide Number Placeholder 3">
            <a:extLst>
              <a:ext uri="{FF2B5EF4-FFF2-40B4-BE49-F238E27FC236}">
                <a16:creationId xmlns:a16="http://schemas.microsoft.com/office/drawing/2014/main" id="{CB6D28EE-AB69-5742-93EE-9F5467F66E7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FD6F2C3-03EF-8048-A6A0-90C5D55E468F}" type="slidenum">
              <a:rPr lang="en-US" altLang="en-US" smtClean="0"/>
              <a:pPr/>
              <a:t>16</a:t>
            </a:fld>
            <a:endParaRPr lang="en-US" altLang="en-US"/>
          </a:p>
        </p:txBody>
      </p:sp>
      <p:sp>
        <p:nvSpPr>
          <p:cNvPr id="22532" name="Title 2">
            <a:extLst>
              <a:ext uri="{FF2B5EF4-FFF2-40B4-BE49-F238E27FC236}">
                <a16:creationId xmlns:a16="http://schemas.microsoft.com/office/drawing/2014/main" id="{06F4899F-AFD2-2B47-8306-1F1C9BF83FCE}"/>
              </a:ext>
            </a:extLst>
          </p:cNvPr>
          <p:cNvSpPr>
            <a:spLocks noGrp="1"/>
          </p:cNvSpPr>
          <p:nvPr>
            <p:ph type="title"/>
          </p:nvPr>
        </p:nvSpPr>
        <p:spPr>
          <a:xfrm>
            <a:off x="1912938" y="1073150"/>
            <a:ext cx="8445500" cy="852488"/>
          </a:xfrm>
        </p:spPr>
        <p:txBody>
          <a:bodyPr/>
          <a:lstStyle/>
          <a:p>
            <a:r>
              <a:rPr lang="en-US" altLang="en-US"/>
              <a:t>Infectious Disease Risk Threats</a:t>
            </a:r>
          </a:p>
        </p:txBody>
      </p:sp>
      <p:pic>
        <p:nvPicPr>
          <p:cNvPr id="7" name="Picture 6">
            <a:extLst>
              <a:ext uri="{FF2B5EF4-FFF2-40B4-BE49-F238E27FC236}">
                <a16:creationId xmlns:a16="http://schemas.microsoft.com/office/drawing/2014/main" id="{C11C1195-6709-0D4D-861E-6AB09EB77201}"/>
              </a:ext>
            </a:extLst>
          </p:cNvPr>
          <p:cNvPicPr>
            <a:picLocks noChangeAspect="1"/>
          </p:cNvPicPr>
          <p:nvPr/>
        </p:nvPicPr>
        <p:blipFill>
          <a:blip r:embed="rId3"/>
          <a:stretch>
            <a:fillRect/>
          </a:stretch>
        </p:blipFill>
        <p:spPr>
          <a:xfrm>
            <a:off x="4950862" y="4466186"/>
            <a:ext cx="2019782" cy="2017165"/>
          </a:xfrm>
          <a:prstGeom prst="rect">
            <a:avLst/>
          </a:prstGeom>
          <a:effectLst>
            <a:softEdge rad="139700"/>
          </a:effectLst>
        </p:spPr>
      </p:pic>
    </p:spTree>
    <p:extLst>
      <p:ext uri="{BB962C8B-B14F-4D97-AF65-F5344CB8AC3E}">
        <p14:creationId xmlns:p14="http://schemas.microsoft.com/office/powerpoint/2010/main" val="310330342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a:extLst>
              <a:ext uri="{FF2B5EF4-FFF2-40B4-BE49-F238E27FC236}">
                <a16:creationId xmlns:a16="http://schemas.microsoft.com/office/drawing/2014/main" id="{73C3EC8D-6429-0844-8358-AB61167A4FDA}"/>
              </a:ext>
            </a:extLst>
          </p:cNvPr>
          <p:cNvSpPr>
            <a:spLocks noGrp="1"/>
          </p:cNvSpPr>
          <p:nvPr>
            <p:ph idx="1"/>
          </p:nvPr>
        </p:nvSpPr>
        <p:spPr>
          <a:xfrm>
            <a:off x="1936750" y="1585913"/>
            <a:ext cx="8472488" cy="1752600"/>
          </a:xfrm>
        </p:spPr>
        <p:txBody>
          <a:bodyPr>
            <a:normAutofit fontScale="85000" lnSpcReduction="20000"/>
          </a:bodyPr>
          <a:lstStyle/>
          <a:p>
            <a:r>
              <a:rPr lang="en-US" altLang="en-US" sz="2800"/>
              <a:t>Developed for the broader public sector organizations beyond healthcare</a:t>
            </a:r>
          </a:p>
          <a:p>
            <a:r>
              <a:rPr lang="en-US" altLang="en-US" sz="2800"/>
              <a:t>Assists in management of infectious disease hazard risks e.g. controls such as engineering, administrative, personal protective equipment</a:t>
            </a:r>
          </a:p>
        </p:txBody>
      </p:sp>
      <p:sp>
        <p:nvSpPr>
          <p:cNvPr id="24579" name="Title 2">
            <a:extLst>
              <a:ext uri="{FF2B5EF4-FFF2-40B4-BE49-F238E27FC236}">
                <a16:creationId xmlns:a16="http://schemas.microsoft.com/office/drawing/2014/main" id="{8E237AF5-E59A-ED4A-BC44-D1291F4ACDC9}"/>
              </a:ext>
            </a:extLst>
          </p:cNvPr>
          <p:cNvSpPr>
            <a:spLocks noGrp="1"/>
          </p:cNvSpPr>
          <p:nvPr>
            <p:ph type="title"/>
          </p:nvPr>
        </p:nvSpPr>
        <p:spPr>
          <a:xfrm>
            <a:off x="1936750" y="1081088"/>
            <a:ext cx="8396288" cy="481012"/>
          </a:xfrm>
        </p:spPr>
        <p:txBody>
          <a:bodyPr>
            <a:normAutofit fontScale="90000"/>
          </a:bodyPr>
          <a:lstStyle/>
          <a:p>
            <a:r>
              <a:rPr lang="en-US" altLang="en-US"/>
              <a:t>PSHSA IDRA and Management Tool</a:t>
            </a:r>
          </a:p>
        </p:txBody>
      </p:sp>
      <p:sp>
        <p:nvSpPr>
          <p:cNvPr id="24580" name="Slide Number Placeholder 3">
            <a:extLst>
              <a:ext uri="{FF2B5EF4-FFF2-40B4-BE49-F238E27FC236}">
                <a16:creationId xmlns:a16="http://schemas.microsoft.com/office/drawing/2014/main" id="{36B5158C-9C50-034C-BBD0-B5AA2F3D3B22}"/>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Arial" panose="020B0604020202020204" pitchFamily="34" charset="0"/>
              <a:buChar char="•"/>
              <a:defRPr sz="2500">
                <a:solidFill>
                  <a:schemeClr val="tx1"/>
                </a:solidFill>
                <a:latin typeface="Arial" panose="020B0604020202020204" pitchFamily="34" charset="0"/>
                <a:ea typeface="MS PGothic" panose="020B0600070205080204" pitchFamily="34" charset="-128"/>
              </a:defRPr>
            </a:lvl1pPr>
            <a:lvl2pPr marL="742950" indent="-285750">
              <a:spcBef>
                <a:spcPts val="675"/>
              </a:spcBef>
              <a:buClr>
                <a:schemeClr val="tx1"/>
              </a:buClr>
              <a:buFont typeface="Arial" panose="020B0604020202020204" pitchFamily="34" charset="0"/>
              <a:buChar char="•"/>
              <a:defRPr sz="2100">
                <a:solidFill>
                  <a:schemeClr val="tx1"/>
                </a:solidFill>
                <a:latin typeface="Arial" panose="020B0604020202020204" pitchFamily="34" charset="0"/>
                <a:ea typeface="MS PGothic" panose="020B0600070205080204" pitchFamily="34" charset="-128"/>
              </a:defRPr>
            </a:lvl2pPr>
            <a:lvl3pPr marL="1143000" indent="-228600">
              <a:spcBef>
                <a:spcPts val="575"/>
              </a:spcBef>
              <a:buClr>
                <a:schemeClr val="tx1"/>
              </a:buClr>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defRPr>
            </a:lvl3pPr>
            <a:lvl4pPr marL="1600200" indent="-228600">
              <a:spcBef>
                <a:spcPts val="475"/>
              </a:spcBef>
              <a:buClr>
                <a:schemeClr val="tx1"/>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lnSpc>
                <a:spcPts val="2100"/>
              </a:lnSpc>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5pPr>
            <a:lvl6pPr marL="25146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6pPr>
            <a:lvl7pPr marL="29718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7pPr>
            <a:lvl8pPr marL="34290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8pPr>
            <a:lvl9pPr marL="38862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9pPr>
          </a:lstStyle>
          <a:p>
            <a:pPr>
              <a:spcBef>
                <a:spcPct val="0"/>
              </a:spcBef>
              <a:buClrTx/>
              <a:buFontTx/>
              <a:buNone/>
            </a:pPr>
            <a:fld id="{68DD564F-87F1-5D41-9022-93D9B75A0BFC}" type="slidenum">
              <a:rPr lang="en-US" altLang="en-US" sz="1000"/>
              <a:pPr>
                <a:spcBef>
                  <a:spcPct val="0"/>
                </a:spcBef>
                <a:buClrTx/>
                <a:buFontTx/>
                <a:buNone/>
              </a:pPr>
              <a:t>17</a:t>
            </a:fld>
            <a:endParaRPr lang="en-US" altLang="en-US" sz="1000"/>
          </a:p>
        </p:txBody>
      </p:sp>
      <p:grpSp>
        <p:nvGrpSpPr>
          <p:cNvPr id="12" name="Group 11">
            <a:extLst>
              <a:ext uri="{FF2B5EF4-FFF2-40B4-BE49-F238E27FC236}">
                <a16:creationId xmlns:a16="http://schemas.microsoft.com/office/drawing/2014/main" id="{32FB6BC4-86E7-FF43-8A7F-7B7F7AC6105B}"/>
              </a:ext>
            </a:extLst>
          </p:cNvPr>
          <p:cNvGrpSpPr>
            <a:grpSpLocks/>
          </p:cNvGrpSpPr>
          <p:nvPr/>
        </p:nvGrpSpPr>
        <p:grpSpPr bwMode="auto">
          <a:xfrm>
            <a:off x="1936751" y="4191001"/>
            <a:ext cx="2138363" cy="1763713"/>
            <a:chOff x="304878" y="4026272"/>
            <a:chExt cx="2138472" cy="1764910"/>
          </a:xfrm>
        </p:grpSpPr>
        <p:sp>
          <p:nvSpPr>
            <p:cNvPr id="9" name="Oval 8">
              <a:extLst>
                <a:ext uri="{FF2B5EF4-FFF2-40B4-BE49-F238E27FC236}">
                  <a16:creationId xmlns:a16="http://schemas.microsoft.com/office/drawing/2014/main" id="{62B9ACBA-E513-5E4C-9030-4F601E47FC83}"/>
                </a:ext>
              </a:extLst>
            </p:cNvPr>
            <p:cNvSpPr/>
            <p:nvPr/>
          </p:nvSpPr>
          <p:spPr>
            <a:xfrm>
              <a:off x="484275" y="4026272"/>
              <a:ext cx="1790791" cy="1764910"/>
            </a:xfrm>
            <a:prstGeom prst="ellipse">
              <a:avLst/>
            </a:prstGeom>
            <a:solidFill>
              <a:schemeClr val="tx2">
                <a:lumMod val="20000"/>
                <a:lumOff val="80000"/>
              </a:scheme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24592" name="Rectangle 3">
              <a:extLst>
                <a:ext uri="{FF2B5EF4-FFF2-40B4-BE49-F238E27FC236}">
                  <a16:creationId xmlns:a16="http://schemas.microsoft.com/office/drawing/2014/main" id="{F40E7C47-32D5-3F4F-AEF1-5B547BD85EAA}"/>
                </a:ext>
              </a:extLst>
            </p:cNvPr>
            <p:cNvSpPr>
              <a:spLocks noChangeArrowheads="1"/>
            </p:cNvSpPr>
            <p:nvPr/>
          </p:nvSpPr>
          <p:spPr bwMode="auto">
            <a:xfrm>
              <a:off x="304878" y="4256174"/>
              <a:ext cx="2138472" cy="120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a:t>Designed </a:t>
              </a:r>
            </a:p>
            <a:p>
              <a:pPr algn="ctr"/>
              <a:r>
                <a:rPr lang="en-US" altLang="en-US"/>
                <a:t>to identify Infectious </a:t>
              </a:r>
            </a:p>
            <a:p>
              <a:pPr algn="ctr"/>
              <a:r>
                <a:rPr lang="en-US" altLang="en-US"/>
                <a:t>Disease</a:t>
              </a:r>
            </a:p>
          </p:txBody>
        </p:sp>
      </p:grpSp>
      <p:grpSp>
        <p:nvGrpSpPr>
          <p:cNvPr id="13" name="Group 12">
            <a:extLst>
              <a:ext uri="{FF2B5EF4-FFF2-40B4-BE49-F238E27FC236}">
                <a16:creationId xmlns:a16="http://schemas.microsoft.com/office/drawing/2014/main" id="{2F6DC1ED-4A82-2146-AFC0-AEC9B819E9FA}"/>
              </a:ext>
            </a:extLst>
          </p:cNvPr>
          <p:cNvGrpSpPr>
            <a:grpSpLocks/>
          </p:cNvGrpSpPr>
          <p:nvPr/>
        </p:nvGrpSpPr>
        <p:grpSpPr bwMode="auto">
          <a:xfrm>
            <a:off x="4191000" y="4160838"/>
            <a:ext cx="1790700" cy="1765300"/>
            <a:chOff x="2437648" y="4041994"/>
            <a:chExt cx="1791310" cy="1764910"/>
          </a:xfrm>
        </p:grpSpPr>
        <p:sp>
          <p:nvSpPr>
            <p:cNvPr id="15" name="Oval 14">
              <a:extLst>
                <a:ext uri="{FF2B5EF4-FFF2-40B4-BE49-F238E27FC236}">
                  <a16:creationId xmlns:a16="http://schemas.microsoft.com/office/drawing/2014/main" id="{3D927E54-58FE-3043-8CC6-7C5192BC0B9F}"/>
                </a:ext>
              </a:extLst>
            </p:cNvPr>
            <p:cNvSpPr/>
            <p:nvPr/>
          </p:nvSpPr>
          <p:spPr>
            <a:xfrm>
              <a:off x="2437648" y="4041994"/>
              <a:ext cx="1791310" cy="1764910"/>
            </a:xfrm>
            <a:prstGeom prst="ellipse">
              <a:avLst/>
            </a:prstGeom>
            <a:solidFill>
              <a:schemeClr val="tx2">
                <a:lumMod val="20000"/>
                <a:lumOff val="80000"/>
              </a:scheme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24590" name="Rectangle 5">
              <a:extLst>
                <a:ext uri="{FF2B5EF4-FFF2-40B4-BE49-F238E27FC236}">
                  <a16:creationId xmlns:a16="http://schemas.microsoft.com/office/drawing/2014/main" id="{2742E8E3-17EA-A446-8FC5-AE1FF7EAF28B}"/>
                </a:ext>
              </a:extLst>
            </p:cNvPr>
            <p:cNvSpPr>
              <a:spLocks noChangeArrowheads="1"/>
            </p:cNvSpPr>
            <p:nvPr/>
          </p:nvSpPr>
          <p:spPr bwMode="auto">
            <a:xfrm>
              <a:off x="2437648" y="4185948"/>
              <a:ext cx="1765914" cy="147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a:t>Analyze existing controls and assess level of Risk   </a:t>
              </a:r>
              <a:endParaRPr lang="en-CA" altLang="en-US"/>
            </a:p>
          </p:txBody>
        </p:sp>
      </p:grpSp>
      <p:grpSp>
        <p:nvGrpSpPr>
          <p:cNvPr id="14" name="Group 13">
            <a:extLst>
              <a:ext uri="{FF2B5EF4-FFF2-40B4-BE49-F238E27FC236}">
                <a16:creationId xmlns:a16="http://schemas.microsoft.com/office/drawing/2014/main" id="{CE3AB4D4-11EA-C740-BB7E-B6922BCD6439}"/>
              </a:ext>
            </a:extLst>
          </p:cNvPr>
          <p:cNvGrpSpPr>
            <a:grpSpLocks/>
          </p:cNvGrpSpPr>
          <p:nvPr/>
        </p:nvGrpSpPr>
        <p:grpSpPr bwMode="auto">
          <a:xfrm>
            <a:off x="6194426" y="4138614"/>
            <a:ext cx="1838325" cy="1862137"/>
            <a:chOff x="4576061" y="4136648"/>
            <a:chExt cx="1837775" cy="1764910"/>
          </a:xfrm>
        </p:grpSpPr>
        <p:sp>
          <p:nvSpPr>
            <p:cNvPr id="16" name="Oval 15">
              <a:extLst>
                <a:ext uri="{FF2B5EF4-FFF2-40B4-BE49-F238E27FC236}">
                  <a16:creationId xmlns:a16="http://schemas.microsoft.com/office/drawing/2014/main" id="{793F9CE6-A0FA-494B-AFFA-21FE486DC288}"/>
                </a:ext>
              </a:extLst>
            </p:cNvPr>
            <p:cNvSpPr/>
            <p:nvPr/>
          </p:nvSpPr>
          <p:spPr>
            <a:xfrm>
              <a:off x="4623672" y="4136648"/>
              <a:ext cx="1790164" cy="1764910"/>
            </a:xfrm>
            <a:prstGeom prst="ellipse">
              <a:avLst/>
            </a:prstGeom>
            <a:solidFill>
              <a:schemeClr val="tx2">
                <a:lumMod val="20000"/>
                <a:lumOff val="80000"/>
              </a:scheme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Manage the risk with proposed controls</a:t>
              </a:r>
              <a:endParaRPr lang="en-CA" dirty="0">
                <a:solidFill>
                  <a:schemeClr val="tx1"/>
                </a:solidFill>
              </a:endParaRPr>
            </a:p>
          </p:txBody>
        </p:sp>
        <p:sp>
          <p:nvSpPr>
            <p:cNvPr id="24588" name="Rectangle 6">
              <a:extLst>
                <a:ext uri="{FF2B5EF4-FFF2-40B4-BE49-F238E27FC236}">
                  <a16:creationId xmlns:a16="http://schemas.microsoft.com/office/drawing/2014/main" id="{6CF3214C-A1C7-E749-BFAE-D7C5BF7E2433}"/>
                </a:ext>
              </a:extLst>
            </p:cNvPr>
            <p:cNvSpPr>
              <a:spLocks noChangeArrowheads="1"/>
            </p:cNvSpPr>
            <p:nvPr/>
          </p:nvSpPr>
          <p:spPr bwMode="auto">
            <a:xfrm>
              <a:off x="4576061" y="4288922"/>
              <a:ext cx="1790699" cy="35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p>
          </p:txBody>
        </p:sp>
      </p:grpSp>
      <p:grpSp>
        <p:nvGrpSpPr>
          <p:cNvPr id="20" name="Group 19">
            <a:extLst>
              <a:ext uri="{FF2B5EF4-FFF2-40B4-BE49-F238E27FC236}">
                <a16:creationId xmlns:a16="http://schemas.microsoft.com/office/drawing/2014/main" id="{2E5DEAD0-7BB1-8D4D-9DF9-F6DF229DBAF1}"/>
              </a:ext>
            </a:extLst>
          </p:cNvPr>
          <p:cNvGrpSpPr>
            <a:grpSpLocks/>
          </p:cNvGrpSpPr>
          <p:nvPr/>
        </p:nvGrpSpPr>
        <p:grpSpPr bwMode="auto">
          <a:xfrm>
            <a:off x="8329613" y="4175126"/>
            <a:ext cx="1790700" cy="1825625"/>
            <a:chOff x="6830003" y="4001920"/>
            <a:chExt cx="1790699" cy="1764910"/>
          </a:xfrm>
        </p:grpSpPr>
        <p:sp>
          <p:nvSpPr>
            <p:cNvPr id="21" name="Oval 20">
              <a:extLst>
                <a:ext uri="{FF2B5EF4-FFF2-40B4-BE49-F238E27FC236}">
                  <a16:creationId xmlns:a16="http://schemas.microsoft.com/office/drawing/2014/main" id="{A9560A11-1FD2-374E-B221-F79685AC360C}"/>
                </a:ext>
              </a:extLst>
            </p:cNvPr>
            <p:cNvSpPr/>
            <p:nvPr/>
          </p:nvSpPr>
          <p:spPr>
            <a:xfrm>
              <a:off x="6830003" y="4001920"/>
              <a:ext cx="1790699" cy="1764910"/>
            </a:xfrm>
            <a:prstGeom prst="ellipse">
              <a:avLst/>
            </a:prstGeom>
            <a:solidFill>
              <a:schemeClr val="tx2">
                <a:lumMod val="20000"/>
                <a:lumOff val="80000"/>
              </a:scheme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24586" name="Rectangle 10">
              <a:extLst>
                <a:ext uri="{FF2B5EF4-FFF2-40B4-BE49-F238E27FC236}">
                  <a16:creationId xmlns:a16="http://schemas.microsoft.com/office/drawing/2014/main" id="{199702D9-D237-EE4B-AC0C-478703B33F73}"/>
                </a:ext>
              </a:extLst>
            </p:cNvPr>
            <p:cNvSpPr>
              <a:spLocks noChangeArrowheads="1"/>
            </p:cNvSpPr>
            <p:nvPr/>
          </p:nvSpPr>
          <p:spPr bwMode="auto">
            <a:xfrm>
              <a:off x="6862834" y="4154165"/>
              <a:ext cx="1663700" cy="147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a:t>Develop an Action Plan, Assign Responsibility and Dates </a:t>
              </a:r>
            </a:p>
          </p:txBody>
        </p:sp>
      </p:grpSp>
    </p:spTree>
    <p:extLst>
      <p:ext uri="{BB962C8B-B14F-4D97-AF65-F5344CB8AC3E}">
        <p14:creationId xmlns:p14="http://schemas.microsoft.com/office/powerpoint/2010/main" val="35264836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wipe(up)">
                                      <p:cBhvr>
                                        <p:cTn id="7" dur="2000"/>
                                        <p:tgtEl>
                                          <p:spTgt spid="184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434">
                                            <p:txEl>
                                              <p:pRg st="1" end="1"/>
                                            </p:txEl>
                                          </p:spTgt>
                                        </p:tgtEl>
                                        <p:attrNameLst>
                                          <p:attrName>style.visibility</p:attrName>
                                        </p:attrNameLst>
                                      </p:cBhvr>
                                      <p:to>
                                        <p:strVal val="visible"/>
                                      </p:to>
                                    </p:set>
                                    <p:animEffect transition="in" filter="wipe(up)">
                                      <p:cBhvr>
                                        <p:cTn id="12" dur="2000"/>
                                        <p:tgtEl>
                                          <p:spTgt spid="184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Effect transition="in" filter="fade">
                                      <p:cBhvr>
                                        <p:cTn id="19" dur="10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Effect transition="in" filter="fade">
                                      <p:cBhvr>
                                        <p:cTn id="26" dur="10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Effect transition="in" filter="fade">
                                      <p:cBhvr>
                                        <p:cTn id="33" dur="1000"/>
                                        <p:tgtEl>
                                          <p:spTgt spid="1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1000" fill="hold"/>
                                        <p:tgtEl>
                                          <p:spTgt spid="20"/>
                                        </p:tgtEl>
                                        <p:attrNameLst>
                                          <p:attrName>ppt_w</p:attrName>
                                        </p:attrNameLst>
                                      </p:cBhvr>
                                      <p:tavLst>
                                        <p:tav tm="0">
                                          <p:val>
                                            <p:fltVal val="0"/>
                                          </p:val>
                                        </p:tav>
                                        <p:tav tm="100000">
                                          <p:val>
                                            <p:strVal val="#ppt_w"/>
                                          </p:val>
                                        </p:tav>
                                      </p:tavLst>
                                    </p:anim>
                                    <p:anim calcmode="lin" valueType="num">
                                      <p:cBhvr>
                                        <p:cTn id="39" dur="1000" fill="hold"/>
                                        <p:tgtEl>
                                          <p:spTgt spid="20"/>
                                        </p:tgtEl>
                                        <p:attrNameLst>
                                          <p:attrName>ppt_h</p:attrName>
                                        </p:attrNameLst>
                                      </p:cBhvr>
                                      <p:tavLst>
                                        <p:tav tm="0">
                                          <p:val>
                                            <p:fltVal val="0"/>
                                          </p:val>
                                        </p:tav>
                                        <p:tav tm="100000">
                                          <p:val>
                                            <p:strVal val="#ppt_h"/>
                                          </p:val>
                                        </p:tav>
                                      </p:tavLst>
                                    </p:anim>
                                    <p:animEffect transition="in" filter="fade">
                                      <p:cBhvr>
                                        <p:cTn id="4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2">
            <a:extLst>
              <a:ext uri="{FF2B5EF4-FFF2-40B4-BE49-F238E27FC236}">
                <a16:creationId xmlns:a16="http://schemas.microsoft.com/office/drawing/2014/main" id="{D3AB03D0-DAE7-3B46-AEA7-E2B630A4FA7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CEC4A9-6A9C-7840-BE22-7EAA459EF4B3}" type="slidenum">
              <a:rPr lang="en-US" altLang="en-US" smtClean="0"/>
              <a:pPr/>
              <a:t>18</a:t>
            </a:fld>
            <a:endParaRPr lang="en-US" altLang="en-US"/>
          </a:p>
        </p:txBody>
      </p:sp>
      <p:pic>
        <p:nvPicPr>
          <p:cNvPr id="26627" name="Picture 4">
            <a:extLst>
              <a:ext uri="{FF2B5EF4-FFF2-40B4-BE49-F238E27FC236}">
                <a16:creationId xmlns:a16="http://schemas.microsoft.com/office/drawing/2014/main" id="{525D427E-5F3B-E649-9C78-8ABA34D59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563" y="1270000"/>
            <a:ext cx="6729412"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itle 4">
            <a:extLst>
              <a:ext uri="{FF2B5EF4-FFF2-40B4-BE49-F238E27FC236}">
                <a16:creationId xmlns:a16="http://schemas.microsoft.com/office/drawing/2014/main" id="{99923569-4720-4A4F-9C56-48DCFF1EAA45}"/>
              </a:ext>
            </a:extLst>
          </p:cNvPr>
          <p:cNvSpPr txBox="1">
            <a:spLocks/>
          </p:cNvSpPr>
          <p:nvPr/>
        </p:nvSpPr>
        <p:spPr bwMode="auto">
          <a:xfrm>
            <a:off x="5487988" y="185738"/>
            <a:ext cx="5180012"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Arial" panose="020B0604020202020204" pitchFamily="34" charset="0"/>
              <a:buChar char="•"/>
              <a:defRPr sz="2500">
                <a:solidFill>
                  <a:schemeClr val="tx1"/>
                </a:solidFill>
                <a:latin typeface="Arial" panose="020B0604020202020204" pitchFamily="34" charset="0"/>
                <a:ea typeface="MS PGothic" panose="020B0600070205080204" pitchFamily="34" charset="-128"/>
              </a:defRPr>
            </a:lvl1pPr>
            <a:lvl2pPr indent="-346075">
              <a:spcBef>
                <a:spcPts val="675"/>
              </a:spcBef>
              <a:buClr>
                <a:schemeClr val="tx1"/>
              </a:buClr>
              <a:buFont typeface="Arial" panose="020B0604020202020204" pitchFamily="34" charset="0"/>
              <a:buChar char="•"/>
              <a:defRPr sz="2100">
                <a:solidFill>
                  <a:schemeClr val="tx1"/>
                </a:solidFill>
                <a:latin typeface="Arial" panose="020B0604020202020204" pitchFamily="34" charset="0"/>
                <a:ea typeface="MS PGothic" panose="020B0600070205080204" pitchFamily="34" charset="-128"/>
              </a:defRPr>
            </a:lvl2pPr>
            <a:lvl3pPr marL="687388" indent="-346075">
              <a:spcBef>
                <a:spcPts val="575"/>
              </a:spcBef>
              <a:buClr>
                <a:schemeClr val="tx1"/>
              </a:buClr>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defRPr>
            </a:lvl3pPr>
            <a:lvl4pPr marL="914400" indent="-346075">
              <a:spcBef>
                <a:spcPts val="475"/>
              </a:spcBef>
              <a:buClr>
                <a:schemeClr val="tx1"/>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914400" indent="-346075">
              <a:lnSpc>
                <a:spcPts val="2100"/>
              </a:lnSpc>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5pPr>
            <a:lvl6pPr marL="13716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6pPr>
            <a:lvl7pPr marL="18288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7pPr>
            <a:lvl8pPr marL="22860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8pPr>
            <a:lvl9pPr marL="27432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9pPr>
          </a:lstStyle>
          <a:p>
            <a:pPr>
              <a:lnSpc>
                <a:spcPts val="6800"/>
              </a:lnSpc>
              <a:spcBef>
                <a:spcPct val="0"/>
              </a:spcBef>
              <a:buClrTx/>
              <a:buNone/>
            </a:pPr>
            <a:r>
              <a:rPr lang="en-US" altLang="en-US" sz="2800" b="1">
                <a:solidFill>
                  <a:schemeClr val="tx2"/>
                </a:solidFill>
              </a:rPr>
              <a:t>Steps to Completing IDRA</a:t>
            </a:r>
            <a:endParaRPr lang="en-CA" altLang="en-US" sz="2800" b="1">
              <a:solidFill>
                <a:schemeClr val="tx2"/>
              </a:solidFill>
            </a:endParaRPr>
          </a:p>
        </p:txBody>
      </p:sp>
      <p:sp>
        <p:nvSpPr>
          <p:cNvPr id="26629" name="TextBox 1">
            <a:extLst>
              <a:ext uri="{FF2B5EF4-FFF2-40B4-BE49-F238E27FC236}">
                <a16:creationId xmlns:a16="http://schemas.microsoft.com/office/drawing/2014/main" id="{4309CD38-1D07-954F-82F0-EF288EDE65BC}"/>
              </a:ext>
            </a:extLst>
          </p:cNvPr>
          <p:cNvSpPr txBox="1">
            <a:spLocks noChangeArrowheads="1"/>
          </p:cNvSpPr>
          <p:nvPr/>
        </p:nvSpPr>
        <p:spPr bwMode="auto">
          <a:xfrm>
            <a:off x="5922964" y="4700589"/>
            <a:ext cx="38131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200"/>
              <a:t>- Proposed Controls</a:t>
            </a:r>
            <a:endParaRPr lang="en-CA" altLang="en-US" sz="3200"/>
          </a:p>
        </p:txBody>
      </p:sp>
    </p:spTree>
    <p:extLst>
      <p:ext uri="{BB962C8B-B14F-4D97-AF65-F5344CB8AC3E}">
        <p14:creationId xmlns:p14="http://schemas.microsoft.com/office/powerpoint/2010/main" val="264711248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id="{693CCE9B-A9B6-0C44-8832-941BEDCA0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Slide Number Placeholder 2">
            <a:extLst>
              <a:ext uri="{FF2B5EF4-FFF2-40B4-BE49-F238E27FC236}">
                <a16:creationId xmlns:a16="http://schemas.microsoft.com/office/drawing/2014/main" id="{D665F782-FCF8-C446-8AC3-9E90713CA98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4446F4-6B0A-C94E-935F-36CBFEB5A913}" type="slidenum">
              <a:rPr lang="en-US" altLang="en-US" smtClean="0"/>
              <a:pPr/>
              <a:t>19</a:t>
            </a:fld>
            <a:endParaRPr lang="en-US" altLang="en-US"/>
          </a:p>
        </p:txBody>
      </p:sp>
    </p:spTree>
    <p:extLst>
      <p:ext uri="{BB962C8B-B14F-4D97-AF65-F5344CB8AC3E}">
        <p14:creationId xmlns:p14="http://schemas.microsoft.com/office/powerpoint/2010/main" val="65079045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3F50-923B-9545-BBF4-649F5BB6C725}"/>
              </a:ext>
            </a:extLst>
          </p:cNvPr>
          <p:cNvSpPr>
            <a:spLocks noGrp="1"/>
          </p:cNvSpPr>
          <p:nvPr>
            <p:ph type="title"/>
          </p:nvPr>
        </p:nvSpPr>
        <p:spPr>
          <a:xfrm>
            <a:off x="677335" y="401445"/>
            <a:ext cx="8596668" cy="1166041"/>
          </a:xfrm>
        </p:spPr>
        <p:txBody>
          <a:bodyPr>
            <a:noAutofit/>
          </a:bodyPr>
          <a:lstStyle/>
          <a:p>
            <a:pPr algn="ctr"/>
            <a:r>
              <a:rPr lang="en-US" dirty="0">
                <a:solidFill>
                  <a:schemeClr val="accent2">
                    <a:lumMod val="75000"/>
                  </a:schemeClr>
                </a:solidFill>
              </a:rPr>
              <a:t>SPPI</a:t>
            </a:r>
            <a:br>
              <a:rPr lang="en-US" dirty="0">
                <a:solidFill>
                  <a:schemeClr val="accent2">
                    <a:lumMod val="75000"/>
                  </a:schemeClr>
                </a:solidFill>
              </a:rPr>
            </a:br>
            <a:r>
              <a:rPr lang="en-US" dirty="0">
                <a:solidFill>
                  <a:schemeClr val="accent2">
                    <a:lumMod val="75000"/>
                  </a:schemeClr>
                </a:solidFill>
              </a:rPr>
              <a:t>SECTOR PANDEMIC PLANNING INITIATIVE</a:t>
            </a:r>
          </a:p>
        </p:txBody>
      </p:sp>
      <p:sp>
        <p:nvSpPr>
          <p:cNvPr id="3" name="Content Placeholder 2">
            <a:extLst>
              <a:ext uri="{FF2B5EF4-FFF2-40B4-BE49-F238E27FC236}">
                <a16:creationId xmlns:a16="http://schemas.microsoft.com/office/drawing/2014/main" id="{9152B5B8-35EA-9E41-B800-29A4150C3ACB}"/>
              </a:ext>
            </a:extLst>
          </p:cNvPr>
          <p:cNvSpPr>
            <a:spLocks noGrp="1"/>
          </p:cNvSpPr>
          <p:nvPr>
            <p:ph idx="1"/>
          </p:nvPr>
        </p:nvSpPr>
        <p:spPr>
          <a:xfrm>
            <a:off x="677335" y="1946628"/>
            <a:ext cx="8596668" cy="4621440"/>
          </a:xfrm>
        </p:spPr>
        <p:txBody>
          <a:bodyPr>
            <a:normAutofit fontScale="85000" lnSpcReduction="20000"/>
          </a:bodyPr>
          <a:lstStyle/>
          <a:p>
            <a:r>
              <a:rPr lang="en-US" sz="2600" dirty="0"/>
              <a:t>ESTABLISHED IN MARCH OF THIS YEAR BY THE TORONTO DEVELOPMENTAL SERVICE ALLIANCE AND SERVICE PROVIDERS COMMITTEE, TO ENABLE COLLABORATION ACROSS TORONTO AGENCIES IN RESPONDING TO THE PANDEMIC.</a:t>
            </a:r>
          </a:p>
          <a:p>
            <a:pPr marL="0" indent="0">
              <a:buNone/>
            </a:pPr>
            <a:endParaRPr lang="en-US" sz="2600" dirty="0"/>
          </a:p>
          <a:p>
            <a:r>
              <a:rPr lang="en-US" sz="2600" dirty="0"/>
              <a:t>CHAIRED BY URSULA REHDNER, PRESIDENT &amp; CEO OF APTUS TREATMENT CENTRE FOR COMPLEX DISABILITIES; AND DON WALKER, EXECUTIVE DIRECTOR OF MARY CENTRE OF THE ARCHDIOCESE OF TORONTO.</a:t>
            </a:r>
          </a:p>
          <a:p>
            <a:endParaRPr lang="en-US" sz="2600" dirty="0"/>
          </a:p>
          <a:p>
            <a:r>
              <a:rPr lang="en-US" sz="2600" dirty="0"/>
              <a:t>THE SPPI IS COMPRISED OF 40 VOLUNTEERS ACROSS 19 AGENCIES WHO HAVE BEEN WORKING VERY HARD TO PRODUCE AND DISTRIBUTE GUIDANCE DOCUMENTS ON A RANGE OF TOPICS RELATED TO THE PANDEMIC.</a:t>
            </a:r>
          </a:p>
          <a:p>
            <a:endParaRPr lang="en-US" dirty="0"/>
          </a:p>
          <a:p>
            <a:endParaRPr lang="en-US" dirty="0"/>
          </a:p>
        </p:txBody>
      </p:sp>
    </p:spTree>
    <p:extLst>
      <p:ext uri="{BB962C8B-B14F-4D97-AF65-F5344CB8AC3E}">
        <p14:creationId xmlns:p14="http://schemas.microsoft.com/office/powerpoint/2010/main" val="3433993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a:extLst>
              <a:ext uri="{FF2B5EF4-FFF2-40B4-BE49-F238E27FC236}">
                <a16:creationId xmlns:a16="http://schemas.microsoft.com/office/drawing/2014/main" id="{46FDC96A-A3BF-DD4A-A03E-FAAF7B9231E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DCAC642-E298-DD45-9738-01E867167698}" type="slidenum">
              <a:rPr lang="en-US" altLang="en-US" smtClean="0"/>
              <a:pPr/>
              <a:t>20</a:t>
            </a:fld>
            <a:endParaRPr lang="en-US" altLang="en-US"/>
          </a:p>
        </p:txBody>
      </p:sp>
      <p:sp>
        <p:nvSpPr>
          <p:cNvPr id="5" name="Date Placeholder 4">
            <a:extLst>
              <a:ext uri="{FF2B5EF4-FFF2-40B4-BE49-F238E27FC236}">
                <a16:creationId xmlns:a16="http://schemas.microsoft.com/office/drawing/2014/main" id="{E5AA09F1-01EA-CE4E-A5BD-0552A8B9D307}"/>
              </a:ext>
            </a:extLst>
          </p:cNvPr>
          <p:cNvSpPr>
            <a:spLocks noGrp="1"/>
          </p:cNvSpPr>
          <p:nvPr>
            <p:ph type="dt" sz="quarter" idx="11"/>
          </p:nvPr>
        </p:nvSpPr>
        <p:spPr/>
        <p:txBody>
          <a:bodyPr/>
          <a:lstStyle/>
          <a:p>
            <a:pPr>
              <a:defRPr/>
            </a:pPr>
            <a:r>
              <a:rPr lang="en-CA"/>
              <a:t>June 21, 2018	|</a:t>
            </a:r>
            <a:endParaRPr lang="en-US"/>
          </a:p>
        </p:txBody>
      </p:sp>
      <p:pic>
        <p:nvPicPr>
          <p:cNvPr id="29700" name="Picture 6">
            <a:extLst>
              <a:ext uri="{FF2B5EF4-FFF2-40B4-BE49-F238E27FC236}">
                <a16:creationId xmlns:a16="http://schemas.microsoft.com/office/drawing/2014/main" id="{298B84DF-157D-4547-9EED-729CE9D5E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0489"/>
            <a:ext cx="914400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2689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1">
            <a:extLst>
              <a:ext uri="{FF2B5EF4-FFF2-40B4-BE49-F238E27FC236}">
                <a16:creationId xmlns:a16="http://schemas.microsoft.com/office/drawing/2014/main" id="{2C42913F-CC04-AE4A-9408-AEBAA451FE52}"/>
              </a:ext>
            </a:extLst>
          </p:cNvPr>
          <p:cNvSpPr>
            <a:spLocks noGrp="1"/>
          </p:cNvSpPr>
          <p:nvPr>
            <p:ph idx="1"/>
          </p:nvPr>
        </p:nvSpPr>
        <p:spPr>
          <a:xfrm>
            <a:off x="1966913" y="1147764"/>
            <a:ext cx="8445500" cy="3432175"/>
          </a:xfrm>
        </p:spPr>
        <p:txBody>
          <a:bodyPr/>
          <a:lstStyle/>
          <a:p>
            <a:r>
              <a:rPr lang="en-US" altLang="en-US"/>
              <a:t>PSHSA General Infectious Disease Risk Assessment Tool </a:t>
            </a:r>
            <a:r>
              <a:rPr lang="en-US" altLang="en-US">
                <a:hlinkClick r:id="rId2"/>
              </a:rPr>
              <a:t>Public Services Health and Safety Association | General Infectious Disease Risk Assessment Tool (pshsa.ca)</a:t>
            </a:r>
            <a:endParaRPr lang="en-US" altLang="en-US"/>
          </a:p>
          <a:p>
            <a:r>
              <a:rPr lang="en-US" altLang="en-US"/>
              <a:t>PSHSA Covid-19 Resources </a:t>
            </a:r>
            <a:r>
              <a:rPr lang="en-US" altLang="en-US">
                <a:hlinkClick r:id="rId3"/>
              </a:rPr>
              <a:t>Public Services Health and Safety Association | Search Results (pshsa.ca)</a:t>
            </a:r>
            <a:endParaRPr lang="en-US" altLang="en-US"/>
          </a:p>
          <a:p>
            <a:r>
              <a:rPr lang="en-US" altLang="en-US"/>
              <a:t>Find Your PSHSA Consultant </a:t>
            </a:r>
            <a:r>
              <a:rPr lang="en-US" altLang="en-US">
                <a:hlinkClick r:id="rId4"/>
              </a:rPr>
              <a:t>Public Services Health and Safety Association | Find Your Consultant (pshsa.ca)</a:t>
            </a:r>
            <a:endParaRPr lang="en-US" altLang="en-US"/>
          </a:p>
          <a:p>
            <a:r>
              <a:rPr lang="en-US" altLang="en-US"/>
              <a:t>Fit Testing Training (Distance Learning) </a:t>
            </a:r>
            <a:r>
              <a:rPr lang="en-US" altLang="en-US">
                <a:hlinkClick r:id="rId5"/>
              </a:rPr>
              <a:t>Public Services Health and Safety Association | Training the Fit Tester for Respiratory Protection Distance Learning Training Program (pshsa.ca)</a:t>
            </a:r>
            <a:endParaRPr lang="en-CA" altLang="en-US"/>
          </a:p>
        </p:txBody>
      </p:sp>
      <p:sp>
        <p:nvSpPr>
          <p:cNvPr id="31747" name="Title 2">
            <a:extLst>
              <a:ext uri="{FF2B5EF4-FFF2-40B4-BE49-F238E27FC236}">
                <a16:creationId xmlns:a16="http://schemas.microsoft.com/office/drawing/2014/main" id="{6105236C-155F-7644-865F-949BC265E8B7}"/>
              </a:ext>
            </a:extLst>
          </p:cNvPr>
          <p:cNvSpPr>
            <a:spLocks noGrp="1"/>
          </p:cNvSpPr>
          <p:nvPr>
            <p:ph type="title"/>
          </p:nvPr>
        </p:nvSpPr>
        <p:spPr>
          <a:xfrm>
            <a:off x="4870450" y="293689"/>
            <a:ext cx="8445500" cy="854075"/>
          </a:xfrm>
        </p:spPr>
        <p:txBody>
          <a:bodyPr/>
          <a:lstStyle/>
          <a:p>
            <a:r>
              <a:rPr lang="en-US" altLang="en-US"/>
              <a:t>PSHSA Resources </a:t>
            </a:r>
            <a:endParaRPr lang="en-CA" altLang="en-US"/>
          </a:p>
        </p:txBody>
      </p:sp>
      <p:sp>
        <p:nvSpPr>
          <p:cNvPr id="31748" name="Slide Number Placeholder 3">
            <a:extLst>
              <a:ext uri="{FF2B5EF4-FFF2-40B4-BE49-F238E27FC236}">
                <a16:creationId xmlns:a16="http://schemas.microsoft.com/office/drawing/2014/main" id="{5251B89D-EF48-1648-B05F-E68C22A97DBB}"/>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191BD80-A4D8-514B-8547-B270323E471F}" type="slidenum">
              <a:rPr lang="en-US" altLang="en-US" smtClean="0"/>
              <a:pPr/>
              <a:t>21</a:t>
            </a:fld>
            <a:endParaRPr lang="en-US" altLang="en-US"/>
          </a:p>
        </p:txBody>
      </p:sp>
    </p:spTree>
    <p:extLst>
      <p:ext uri="{BB962C8B-B14F-4D97-AF65-F5344CB8AC3E}">
        <p14:creationId xmlns:p14="http://schemas.microsoft.com/office/powerpoint/2010/main" val="303866273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a:extLst>
              <a:ext uri="{FF2B5EF4-FFF2-40B4-BE49-F238E27FC236}">
                <a16:creationId xmlns:a16="http://schemas.microsoft.com/office/drawing/2014/main" id="{753AC737-B849-154B-A3E0-F72C042E77AA}"/>
              </a:ext>
            </a:extLst>
          </p:cNvPr>
          <p:cNvSpPr>
            <a:spLocks noGrp="1"/>
          </p:cNvSpPr>
          <p:nvPr>
            <p:ph idx="1"/>
          </p:nvPr>
        </p:nvSpPr>
        <p:spPr>
          <a:xfrm>
            <a:off x="1912938" y="2252664"/>
            <a:ext cx="8445500" cy="3432175"/>
          </a:xfrm>
        </p:spPr>
        <p:txBody>
          <a:bodyPr/>
          <a:lstStyle/>
          <a:p>
            <a:pPr>
              <a:spcBef>
                <a:spcPts val="600"/>
              </a:spcBef>
              <a:spcAft>
                <a:spcPts val="600"/>
              </a:spcAft>
            </a:pPr>
            <a:r>
              <a:rPr lang="en-CA" altLang="en-US">
                <a:solidFill>
                  <a:srgbClr val="2A2723"/>
                </a:solidFill>
                <a:latin typeface="Gotham Light" pitchFamily="50" charset="0"/>
                <a:ea typeface="Calibri" panose="020F0502020204030204" pitchFamily="34" charset="0"/>
                <a:cs typeface="Times New Roman" panose="02020603050405020304" pitchFamily="18" charset="0"/>
              </a:rPr>
              <a:t>Public Health Ontario. (2020). Infectious Diseases. Retrieved from </a:t>
            </a:r>
            <a:r>
              <a:rPr lang="en-US" altLang="en-US" u="sng">
                <a:solidFill>
                  <a:srgbClr val="0000FF"/>
                </a:solidFill>
                <a:latin typeface="Gotham Light" pitchFamily="50" charset="0"/>
                <a:ea typeface="Calibri" panose="020F0502020204030204" pitchFamily="34" charset="0"/>
                <a:cs typeface="Times New Roman" panose="02020603050405020304" pitchFamily="18" charset="0"/>
                <a:hlinkClick r:id="rId3"/>
              </a:rPr>
              <a:t>https://www.publichealthontario.ca/en/diseases-and-conditions/infectious-diseases</a:t>
            </a:r>
            <a:r>
              <a:rPr lang="en-US" altLang="en-US">
                <a:solidFill>
                  <a:srgbClr val="2A2723"/>
                </a:solidFill>
                <a:latin typeface="Gotham Light" pitchFamily="50" charset="0"/>
                <a:ea typeface="Calibri" panose="020F0502020204030204" pitchFamily="34" charset="0"/>
                <a:cs typeface="Times New Roman" panose="02020603050405020304" pitchFamily="18" charset="0"/>
              </a:rPr>
              <a:t> </a:t>
            </a:r>
            <a:endParaRPr lang="en-CA" altLang="en-US">
              <a:solidFill>
                <a:srgbClr val="2A2723"/>
              </a:solidFill>
              <a:latin typeface="Gotham Light" pitchFamily="50" charset="0"/>
              <a:ea typeface="Calibri" panose="020F0502020204030204" pitchFamily="34" charset="0"/>
              <a:cs typeface="Times New Roman" panose="02020603050405020304" pitchFamily="18" charset="0"/>
            </a:endParaRPr>
          </a:p>
          <a:p>
            <a:pPr>
              <a:spcBef>
                <a:spcPts val="600"/>
              </a:spcBef>
              <a:spcAft>
                <a:spcPts val="600"/>
              </a:spcAft>
            </a:pPr>
            <a:r>
              <a:rPr lang="en-CA" altLang="en-US">
                <a:solidFill>
                  <a:srgbClr val="2A2723"/>
                </a:solidFill>
                <a:latin typeface="Gotham Light" pitchFamily="50" charset="0"/>
                <a:ea typeface="Calibri" panose="020F0502020204030204" pitchFamily="34" charset="0"/>
                <a:cs typeface="Times New Roman" panose="02020603050405020304" pitchFamily="18" charset="0"/>
              </a:rPr>
              <a:t>Public Services Health and Safety Association. (2019). Infectious disease threats risk assessment tool for acute care. Retrieved from </a:t>
            </a:r>
            <a:r>
              <a:rPr lang="en-CA" altLang="en-US" u="sng">
                <a:solidFill>
                  <a:srgbClr val="2A2723"/>
                </a:solidFill>
                <a:latin typeface="Gotham Light" pitchFamily="50" charset="0"/>
                <a:ea typeface="Calibri" panose="020F0502020204030204" pitchFamily="34" charset="0"/>
                <a:cs typeface="Times New Roman" panose="02020603050405020304" pitchFamily="18" charset="0"/>
                <a:hlinkClick r:id="rId4"/>
              </a:rPr>
              <a:t>https://www.pshsa.ca/resources/infectious-disease-threats-risk-assessment-tool-for-acute-care</a:t>
            </a:r>
            <a:r>
              <a:rPr lang="en-CA" altLang="en-US">
                <a:solidFill>
                  <a:srgbClr val="2A2723"/>
                </a:solidFill>
                <a:latin typeface="Gotham Light" pitchFamily="50" charset="0"/>
                <a:ea typeface="Calibri" panose="020F0502020204030204" pitchFamily="34" charset="0"/>
                <a:cs typeface="Times New Roman" panose="02020603050405020304" pitchFamily="18" charset="0"/>
              </a:rPr>
              <a:t> </a:t>
            </a:r>
          </a:p>
          <a:p>
            <a:pPr>
              <a:spcBef>
                <a:spcPts val="600"/>
              </a:spcBef>
              <a:spcAft>
                <a:spcPts val="600"/>
              </a:spcAft>
            </a:pPr>
            <a:r>
              <a:rPr lang="en-CA" altLang="en-US">
                <a:solidFill>
                  <a:srgbClr val="2A2723"/>
                </a:solidFill>
                <a:latin typeface="Gotham Light" pitchFamily="50" charset="0"/>
                <a:ea typeface="Calibri" panose="020F0502020204030204" pitchFamily="34" charset="0"/>
                <a:cs typeface="Times New Roman" panose="02020603050405020304" pitchFamily="18" charset="0"/>
              </a:rPr>
              <a:t>Rim, K., &amp; Lim C. (2014). Biologically hazardous agents at work and effort to protect workers’ health: A review of recent reports. </a:t>
            </a:r>
            <a:r>
              <a:rPr lang="en-CA" altLang="en-US" i="1">
                <a:solidFill>
                  <a:srgbClr val="2A2723"/>
                </a:solidFill>
                <a:latin typeface="Gotham Light" pitchFamily="50" charset="0"/>
                <a:ea typeface="Calibri" panose="020F0502020204030204" pitchFamily="34" charset="0"/>
                <a:cs typeface="Times New Roman" panose="02020603050405020304" pitchFamily="18" charset="0"/>
              </a:rPr>
              <a:t>Safety and Health and Work, 5, </a:t>
            </a:r>
            <a:r>
              <a:rPr lang="en-CA" altLang="en-US">
                <a:solidFill>
                  <a:srgbClr val="2A2723"/>
                </a:solidFill>
                <a:latin typeface="Gotham Light" pitchFamily="50" charset="0"/>
                <a:ea typeface="Calibri" panose="020F0502020204030204" pitchFamily="34" charset="0"/>
                <a:cs typeface="Times New Roman" panose="02020603050405020304" pitchFamily="18" charset="0"/>
              </a:rPr>
              <a:t>43-52. </a:t>
            </a:r>
          </a:p>
          <a:p>
            <a:endParaRPr lang="en-CA" altLang="en-US">
              <a:ea typeface="Calibri" panose="020F0502020204030204" pitchFamily="34" charset="0"/>
              <a:cs typeface="Times New Roman" panose="02020603050405020304" pitchFamily="18" charset="0"/>
            </a:endParaRPr>
          </a:p>
        </p:txBody>
      </p:sp>
      <p:sp>
        <p:nvSpPr>
          <p:cNvPr id="32771" name="Title 2">
            <a:extLst>
              <a:ext uri="{FF2B5EF4-FFF2-40B4-BE49-F238E27FC236}">
                <a16:creationId xmlns:a16="http://schemas.microsoft.com/office/drawing/2014/main" id="{C0DD29DD-089A-9D4F-9F89-EC2D0BFDD502}"/>
              </a:ext>
            </a:extLst>
          </p:cNvPr>
          <p:cNvSpPr>
            <a:spLocks noGrp="1"/>
          </p:cNvSpPr>
          <p:nvPr>
            <p:ph type="title"/>
          </p:nvPr>
        </p:nvSpPr>
        <p:spPr>
          <a:xfrm>
            <a:off x="1919288" y="1341439"/>
            <a:ext cx="8445500" cy="852487"/>
          </a:xfrm>
        </p:spPr>
        <p:txBody>
          <a:bodyPr/>
          <a:lstStyle/>
          <a:p>
            <a:r>
              <a:rPr lang="en-US" altLang="en-US"/>
              <a:t>References</a:t>
            </a:r>
            <a:endParaRPr lang="en-CA" altLang="en-US"/>
          </a:p>
        </p:txBody>
      </p:sp>
      <p:sp>
        <p:nvSpPr>
          <p:cNvPr id="32772" name="Slide Number Placeholder 3">
            <a:extLst>
              <a:ext uri="{FF2B5EF4-FFF2-40B4-BE49-F238E27FC236}">
                <a16:creationId xmlns:a16="http://schemas.microsoft.com/office/drawing/2014/main" id="{F47EDD07-D036-B347-8871-53D89F2B0FE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DABDE9E-E553-3548-86E5-373C02A263C9}" type="slidenum">
              <a:rPr lang="en-US" altLang="en-US" smtClean="0"/>
              <a:pPr/>
              <a:t>22</a:t>
            </a:fld>
            <a:endParaRPr lang="en-US" altLang="en-US"/>
          </a:p>
        </p:txBody>
      </p:sp>
    </p:spTree>
    <p:extLst>
      <p:ext uri="{BB962C8B-B14F-4D97-AF65-F5344CB8AC3E}">
        <p14:creationId xmlns:p14="http://schemas.microsoft.com/office/powerpoint/2010/main" val="425677787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77A6-0761-1242-A479-2EC404063B55}"/>
              </a:ext>
            </a:extLst>
          </p:cNvPr>
          <p:cNvSpPr>
            <a:spLocks noGrp="1"/>
          </p:cNvSpPr>
          <p:nvPr>
            <p:ph type="ctrTitle"/>
          </p:nvPr>
        </p:nvSpPr>
        <p:spPr>
          <a:xfrm>
            <a:off x="1973264" y="1377951"/>
            <a:ext cx="5133975" cy="1717675"/>
          </a:xfrm>
        </p:spPr>
        <p:txBody>
          <a:bodyPr/>
          <a:lstStyle/>
          <a:p>
            <a:pPr>
              <a:spcAft>
                <a:spcPct val="0"/>
              </a:spcAft>
            </a:pPr>
            <a:r>
              <a:rPr lang="en-US" altLang="en-US"/>
              <a:t>Thank You!</a:t>
            </a:r>
            <a:br>
              <a:rPr lang="en-US" altLang="en-US"/>
            </a:br>
            <a:br>
              <a:rPr lang="en-US" altLang="en-US"/>
            </a:br>
            <a:r>
              <a:rPr lang="en-US" altLang="en-US">
                <a:hlinkClick r:id="rId3"/>
              </a:rPr>
              <a:t>Contact your PSHSA Health and Safety Consultant</a:t>
            </a:r>
            <a:br>
              <a:rPr lang="en-US" altLang="en-US"/>
            </a:br>
            <a:endParaRPr lang="en-US" altLang="en-US" sz="3600"/>
          </a:p>
        </p:txBody>
      </p:sp>
      <p:sp>
        <p:nvSpPr>
          <p:cNvPr id="34819" name="Slide Number Placeholder 2">
            <a:extLst>
              <a:ext uri="{FF2B5EF4-FFF2-40B4-BE49-F238E27FC236}">
                <a16:creationId xmlns:a16="http://schemas.microsoft.com/office/drawing/2014/main" id="{C8F78FE3-52DC-A648-9D33-5A1054F623E8}"/>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Arial" panose="020B0604020202020204" pitchFamily="34" charset="0"/>
              <a:buChar char="•"/>
              <a:defRPr sz="2500">
                <a:solidFill>
                  <a:schemeClr val="tx1"/>
                </a:solidFill>
                <a:latin typeface="Arial" panose="020B0604020202020204" pitchFamily="34" charset="0"/>
                <a:ea typeface="MS PGothic" panose="020B0600070205080204" pitchFamily="34" charset="-128"/>
              </a:defRPr>
            </a:lvl1pPr>
            <a:lvl2pPr marL="742950" indent="-285750">
              <a:spcBef>
                <a:spcPts val="675"/>
              </a:spcBef>
              <a:buClr>
                <a:schemeClr val="tx1"/>
              </a:buClr>
              <a:buFont typeface="Arial" panose="020B0604020202020204" pitchFamily="34" charset="0"/>
              <a:buChar char="•"/>
              <a:defRPr sz="2100">
                <a:solidFill>
                  <a:schemeClr val="tx1"/>
                </a:solidFill>
                <a:latin typeface="Arial" panose="020B0604020202020204" pitchFamily="34" charset="0"/>
                <a:ea typeface="MS PGothic" panose="020B0600070205080204" pitchFamily="34" charset="-128"/>
              </a:defRPr>
            </a:lvl2pPr>
            <a:lvl3pPr marL="1143000" indent="-228600">
              <a:spcBef>
                <a:spcPts val="575"/>
              </a:spcBef>
              <a:buClr>
                <a:schemeClr val="tx1"/>
              </a:buClr>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defRPr>
            </a:lvl3pPr>
            <a:lvl4pPr marL="1600200" indent="-228600">
              <a:spcBef>
                <a:spcPts val="475"/>
              </a:spcBef>
              <a:buClr>
                <a:schemeClr val="tx1"/>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lnSpc>
                <a:spcPts val="2100"/>
              </a:lnSpc>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5pPr>
            <a:lvl6pPr marL="25146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6pPr>
            <a:lvl7pPr marL="29718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7pPr>
            <a:lvl8pPr marL="34290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8pPr>
            <a:lvl9pPr marL="3886200" indent="-228600" eaLnBrk="0" fontAlgn="base" hangingPunct="0">
              <a:lnSpc>
                <a:spcPts val="2100"/>
              </a:lnSpc>
              <a:spcBef>
                <a:spcPct val="0"/>
              </a:spcBef>
              <a:spcAft>
                <a:spcPct val="0"/>
              </a:spcAft>
              <a:buClr>
                <a:srgbClr val="3CA9E0"/>
              </a:buClr>
              <a:buFont typeface="Arial" panose="020B0604020202020204" pitchFamily="34" charset="0"/>
              <a:buChar char="•"/>
              <a:defRPr sz="1500">
                <a:solidFill>
                  <a:srgbClr val="646464"/>
                </a:solidFill>
                <a:latin typeface="Arial" panose="020B0604020202020204" pitchFamily="34" charset="0"/>
                <a:ea typeface="MS PGothic" panose="020B0600070205080204" pitchFamily="34" charset="-128"/>
              </a:defRPr>
            </a:lvl9pPr>
          </a:lstStyle>
          <a:p>
            <a:pPr>
              <a:spcBef>
                <a:spcPct val="0"/>
              </a:spcBef>
              <a:buClrTx/>
              <a:buFontTx/>
              <a:buNone/>
            </a:pPr>
            <a:fld id="{55B56F57-1620-0746-9F0E-E1286211D16D}" type="slidenum">
              <a:rPr lang="en-US" altLang="en-US" sz="1000"/>
              <a:pPr>
                <a:spcBef>
                  <a:spcPct val="0"/>
                </a:spcBef>
                <a:buClrTx/>
                <a:buFontTx/>
                <a:buNone/>
              </a:pPr>
              <a:t>23</a:t>
            </a:fld>
            <a:endParaRPr lang="en-US" altLang="en-US" sz="1000"/>
          </a:p>
        </p:txBody>
      </p:sp>
    </p:spTree>
    <p:extLst>
      <p:ext uri="{BB962C8B-B14F-4D97-AF65-F5344CB8AC3E}">
        <p14:creationId xmlns:p14="http://schemas.microsoft.com/office/powerpoint/2010/main" val="400342006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E0C4E2-CB92-394E-ABCC-E2A6E21B76CD}"/>
              </a:ext>
            </a:extLst>
          </p:cNvPr>
          <p:cNvSpPr>
            <a:spLocks noGrp="1"/>
          </p:cNvSpPr>
          <p:nvPr>
            <p:ph idx="1"/>
          </p:nvPr>
        </p:nvSpPr>
        <p:spPr>
          <a:xfrm>
            <a:off x="249823" y="256769"/>
            <a:ext cx="8596668" cy="6043960"/>
          </a:xfrm>
        </p:spPr>
        <p:txBody>
          <a:bodyPr>
            <a:noAutofit/>
          </a:bodyPr>
          <a:lstStyle/>
          <a:p>
            <a:r>
              <a:rPr lang="en-US" sz="2200" dirty="0"/>
              <a:t>INCREASINGLY THESE PAPERS HAVE BEEN DISTRIBUTED ACROSS THE PROVINCIAL NETWORK.</a:t>
            </a:r>
          </a:p>
          <a:p>
            <a:endParaRPr lang="en-US" sz="2200" dirty="0"/>
          </a:p>
          <a:p>
            <a:r>
              <a:rPr lang="en-US" sz="2200" dirty="0"/>
              <a:t>THIS WEBINAR SERIES IS TESTAMENT TO THAT WORK ETHIC AND COLLABORATIVE SPIRIT.</a:t>
            </a:r>
          </a:p>
          <a:p>
            <a:endParaRPr lang="en-US" sz="2200" dirty="0"/>
          </a:p>
          <a:p>
            <a:r>
              <a:rPr lang="en-US" sz="2200" dirty="0"/>
              <a:t>IN PRODUCING THIS SERIES, I WOULD LIKE TO THANK GEORGIE VINCENT, MIA TREMBLAY AND YOU JAMES OF COMMUNITY LIVING TORONTO AND ALSO OF THE SPPI PROJECT MANAGEMENT OFFICE; THIS WEBINAR TODAY WILL FOCUS ON HOW TO BUILD A SAFETY CULTURE, ASSESSING RISK USING THE PSHSA INFECTIOUS DISEASES RISK ASSESSMENT TOOL AND STRATEGIES FOR MANAGING RESPIRATORY INFECTIOUS DISEASES IN CONGREGATE LIVING SETTINGS BASED ON PUBLIC HEALTH ONTARIO GUIDANCE WITH JEANETTE MACLEAN, SENIOR HEALTH &amp; SAFETY CONSULTANT, PANDEMIC RESPONSE LEAD AT CLTO PRESENTING. </a:t>
            </a:r>
          </a:p>
        </p:txBody>
      </p:sp>
    </p:spTree>
    <p:extLst>
      <p:ext uri="{BB962C8B-B14F-4D97-AF65-F5344CB8AC3E}">
        <p14:creationId xmlns:p14="http://schemas.microsoft.com/office/powerpoint/2010/main" val="3590023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8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6" name="Straight Connector 85">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8"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8676" name="Picture 4" descr="Building the Foundation for a Sustainable Safety Culture | EHS Today">
            <a:extLst>
              <a:ext uri="{FF2B5EF4-FFF2-40B4-BE49-F238E27FC236}">
                <a16:creationId xmlns:a16="http://schemas.microsoft.com/office/drawing/2014/main" id="{12429666-AFC3-3D4D-BDAE-8273506D11AB}"/>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9091" b="9091"/>
          <a:stretch/>
        </p:blipFill>
        <p:spPr bwMode="auto">
          <a:xfrm>
            <a:off x="1" y="7872"/>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8680" name="Isosceles Triangle 95">
            <a:extLst>
              <a:ext uri="{FF2B5EF4-FFF2-40B4-BE49-F238E27FC236}">
                <a16:creationId xmlns:a16="http://schemas.microsoft.com/office/drawing/2014/main" id="{7B1E8B16-F0E6-422E-A6A6-0422A7733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681" name="Parallelogram 97">
            <a:extLst>
              <a:ext uri="{FF2B5EF4-FFF2-40B4-BE49-F238E27FC236}">
                <a16:creationId xmlns:a16="http://schemas.microsoft.com/office/drawing/2014/main" id="{30CBBCD0-ED2A-4FC8-AB71-E3C2738F9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682" name="Straight Connector 99">
            <a:extLst>
              <a:ext uri="{FF2B5EF4-FFF2-40B4-BE49-F238E27FC236}">
                <a16:creationId xmlns:a16="http://schemas.microsoft.com/office/drawing/2014/main" id="{D7C7B311-D760-4C87-BE5E-921FFB4E8E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683" name="Straight Connector 101">
            <a:extLst>
              <a:ext uri="{FF2B5EF4-FFF2-40B4-BE49-F238E27FC236}">
                <a16:creationId xmlns:a16="http://schemas.microsoft.com/office/drawing/2014/main" id="{C1913202-1810-4FA2-987B-A7B98049CF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684" name="Rectangle 23">
            <a:extLst>
              <a:ext uri="{FF2B5EF4-FFF2-40B4-BE49-F238E27FC236}">
                <a16:creationId xmlns:a16="http://schemas.microsoft.com/office/drawing/2014/main" id="{95EFBC61-02DC-4AEA-AA2D-A9EABA467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685" name="Rectangle 25">
            <a:extLst>
              <a:ext uri="{FF2B5EF4-FFF2-40B4-BE49-F238E27FC236}">
                <a16:creationId xmlns:a16="http://schemas.microsoft.com/office/drawing/2014/main" id="{5637DFC4-70BC-4CB4-85D2-651A7C6A5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686" name="Isosceles Triangle 107">
            <a:extLst>
              <a:ext uri="{FF2B5EF4-FFF2-40B4-BE49-F238E27FC236}">
                <a16:creationId xmlns:a16="http://schemas.microsoft.com/office/drawing/2014/main" id="{58F1E9F4-66ED-4E73-8C2E-51B11EA77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0C6DBC0-EC33-D143-BD40-6074A9C0D4D5}"/>
              </a:ext>
            </a:extLst>
          </p:cNvPr>
          <p:cNvSpPr>
            <a:spLocks noGrp="1"/>
          </p:cNvSpPr>
          <p:nvPr>
            <p:ph type="title"/>
          </p:nvPr>
        </p:nvSpPr>
        <p:spPr>
          <a:xfrm>
            <a:off x="4791450" y="1678665"/>
            <a:ext cx="4482553" cy="2369131"/>
          </a:xfrm>
        </p:spPr>
        <p:txBody>
          <a:bodyPr vert="horz" lIns="91440" tIns="45720" rIns="91440" bIns="45720" rtlCol="0" anchor="b">
            <a:normAutofit/>
          </a:bodyPr>
          <a:lstStyle/>
          <a:p>
            <a:pPr algn="r">
              <a:lnSpc>
                <a:spcPct val="90000"/>
              </a:lnSpc>
            </a:pPr>
            <a:r>
              <a:rPr lang="en-US" sz="5400" dirty="0"/>
              <a:t>Building a Safety Culture</a:t>
            </a:r>
          </a:p>
        </p:txBody>
      </p:sp>
      <p:sp>
        <p:nvSpPr>
          <p:cNvPr id="28687" name="Rectangle 27">
            <a:extLst>
              <a:ext uri="{FF2B5EF4-FFF2-40B4-BE49-F238E27FC236}">
                <a16:creationId xmlns:a16="http://schemas.microsoft.com/office/drawing/2014/main" id="{0795E7D3-D974-4307-92D4-E3ECEFDF3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688" name="Rectangle 28">
            <a:extLst>
              <a:ext uri="{FF2B5EF4-FFF2-40B4-BE49-F238E27FC236}">
                <a16:creationId xmlns:a16="http://schemas.microsoft.com/office/drawing/2014/main" id="{90443617-0A78-4C2C-9996-D143BCDB9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689" name="Rectangle 29">
            <a:extLst>
              <a:ext uri="{FF2B5EF4-FFF2-40B4-BE49-F238E27FC236}">
                <a16:creationId xmlns:a16="http://schemas.microsoft.com/office/drawing/2014/main" id="{ACFC544A-BD13-4C3C-8C9E-C35DEE8A4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690" name="Isosceles Triangle 115">
            <a:extLst>
              <a:ext uri="{FF2B5EF4-FFF2-40B4-BE49-F238E27FC236}">
                <a16:creationId xmlns:a16="http://schemas.microsoft.com/office/drawing/2014/main" id="{729A9DD4-BE93-4516-8B95-26B91B44B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8417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3113-2A2A-2D45-AB9C-E541948091D7}"/>
              </a:ext>
            </a:extLst>
          </p:cNvPr>
          <p:cNvSpPr>
            <a:spLocks noGrp="1"/>
          </p:cNvSpPr>
          <p:nvPr>
            <p:ph type="title"/>
          </p:nvPr>
        </p:nvSpPr>
        <p:spPr>
          <a:xfrm>
            <a:off x="393555" y="494506"/>
            <a:ext cx="8596668" cy="1320800"/>
          </a:xfrm>
        </p:spPr>
        <p:txBody>
          <a:bodyPr/>
          <a:lstStyle/>
          <a:p>
            <a:r>
              <a:rPr lang="en-US" dirty="0"/>
              <a:t>Building a Safety Culture</a:t>
            </a:r>
          </a:p>
        </p:txBody>
      </p:sp>
      <p:sp>
        <p:nvSpPr>
          <p:cNvPr id="3" name="Content Placeholder 2">
            <a:extLst>
              <a:ext uri="{FF2B5EF4-FFF2-40B4-BE49-F238E27FC236}">
                <a16:creationId xmlns:a16="http://schemas.microsoft.com/office/drawing/2014/main" id="{8A58CFEC-EE4A-2E40-82DC-6F8CD3600F85}"/>
              </a:ext>
            </a:extLst>
          </p:cNvPr>
          <p:cNvSpPr>
            <a:spLocks noGrp="1"/>
          </p:cNvSpPr>
          <p:nvPr>
            <p:ph idx="1"/>
          </p:nvPr>
        </p:nvSpPr>
        <p:spPr>
          <a:xfrm>
            <a:off x="677334" y="2160589"/>
            <a:ext cx="4809066" cy="3880773"/>
          </a:xfrm>
        </p:spPr>
        <p:txBody>
          <a:bodyPr/>
          <a:lstStyle/>
          <a:p>
            <a:r>
              <a:rPr lang="en-CA" b="1" dirty="0"/>
              <a:t>Establish a Compelling Vision for Safety </a:t>
            </a:r>
            <a:endParaRPr lang="en-CA" dirty="0"/>
          </a:p>
          <a:p>
            <a:r>
              <a:rPr lang="en-CA" b="1" dirty="0"/>
              <a:t>Value Trust, Respect, and Inclusion </a:t>
            </a:r>
            <a:endParaRPr lang="en-CA" dirty="0"/>
          </a:p>
          <a:p>
            <a:r>
              <a:rPr lang="en-CA" b="1" dirty="0"/>
              <a:t>Select, Develop, and Engage Your Board </a:t>
            </a:r>
            <a:endParaRPr lang="en-CA" dirty="0"/>
          </a:p>
          <a:p>
            <a:r>
              <a:rPr lang="en-CA" b="1" dirty="0"/>
              <a:t>Prioritize Safety in Selection and Development of Leaders </a:t>
            </a:r>
            <a:endParaRPr lang="en-CA" dirty="0"/>
          </a:p>
          <a:p>
            <a:r>
              <a:rPr lang="en-CA" b="1" dirty="0"/>
              <a:t>Lead and Reward a </a:t>
            </a:r>
            <a:r>
              <a:rPr lang="en-CA" b="1" i="1" dirty="0"/>
              <a:t>Just Culture </a:t>
            </a:r>
          </a:p>
          <a:p>
            <a:r>
              <a:rPr lang="en-CA" b="1" dirty="0"/>
              <a:t>Establish Organizational Behavior Expectations </a:t>
            </a:r>
            <a:endParaRPr lang="en-CA" dirty="0"/>
          </a:p>
          <a:p>
            <a:endParaRPr lang="en-US" dirty="0"/>
          </a:p>
        </p:txBody>
      </p:sp>
      <p:graphicFrame>
        <p:nvGraphicFramePr>
          <p:cNvPr id="4" name="Content Placeholder 6">
            <a:extLst>
              <a:ext uri="{FF2B5EF4-FFF2-40B4-BE49-F238E27FC236}">
                <a16:creationId xmlns:a16="http://schemas.microsoft.com/office/drawing/2014/main" id="{1CC7FDBF-94AB-234F-81F6-8BD0C8A54D6B}"/>
              </a:ext>
            </a:extLst>
          </p:cNvPr>
          <p:cNvGraphicFramePr>
            <a:graphicFrameLocks/>
          </p:cNvGraphicFramePr>
          <p:nvPr>
            <p:extLst>
              <p:ext uri="{D42A27DB-BD31-4B8C-83A1-F6EECF244321}">
                <p14:modId xmlns:p14="http://schemas.microsoft.com/office/powerpoint/2010/main" val="867403390"/>
              </p:ext>
            </p:extLst>
          </p:nvPr>
        </p:nvGraphicFramePr>
        <p:xfrm>
          <a:off x="3925560" y="1615089"/>
          <a:ext cx="7488676" cy="4111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8DFB694-C60B-EA45-B337-5349B39065AA}"/>
              </a:ext>
            </a:extLst>
          </p:cNvPr>
          <p:cNvSpPr txBox="1"/>
          <p:nvPr/>
        </p:nvSpPr>
        <p:spPr>
          <a:xfrm>
            <a:off x="2351398" y="6211669"/>
            <a:ext cx="6270004" cy="246221"/>
          </a:xfrm>
          <a:prstGeom prst="rect">
            <a:avLst/>
          </a:prstGeom>
          <a:noFill/>
        </p:spPr>
        <p:txBody>
          <a:bodyPr wrap="square" rtlCol="0">
            <a:spAutoFit/>
          </a:bodyPr>
          <a:lstStyle/>
          <a:p>
            <a:r>
              <a:rPr lang="en-US" sz="1000" dirty="0"/>
              <a:t>American College of Healthcare Executives (2017). </a:t>
            </a:r>
            <a:r>
              <a:rPr lang="en-US" sz="1000" b="1" i="1" dirty="0"/>
              <a:t>Leading a Culture of Safety: A Blueprint for Success</a:t>
            </a:r>
          </a:p>
        </p:txBody>
      </p:sp>
    </p:spTree>
    <p:extLst>
      <p:ext uri="{BB962C8B-B14F-4D97-AF65-F5344CB8AC3E}">
        <p14:creationId xmlns:p14="http://schemas.microsoft.com/office/powerpoint/2010/main" val="1121175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6254" r="26254"/>
          <a:stretch>
            <a:fillRect/>
          </a:stretch>
        </p:blipFill>
        <p:spPr/>
      </p:pic>
      <p:sp>
        <p:nvSpPr>
          <p:cNvPr id="14" name="Slide Number Placeholder 13">
            <a:extLst>
              <a:ext uri="{FF2B5EF4-FFF2-40B4-BE49-F238E27FC236}">
                <a16:creationId xmlns:a16="http://schemas.microsoft.com/office/drawing/2014/main" id="{1BBE9D5E-2276-4E10-A36C-7B5E3C8F4926}"/>
              </a:ext>
            </a:extLst>
          </p:cNvPr>
          <p:cNvSpPr>
            <a:spLocks noGrp="1"/>
          </p:cNvSpPr>
          <p:nvPr>
            <p:ph type="sldNum" sz="quarter" idx="12"/>
          </p:nvPr>
        </p:nvSpPr>
        <p:spPr/>
        <p:txBody>
          <a:bodyPr/>
          <a:lstStyle/>
          <a:p>
            <a:fld id="{7E184A71-016F-49D5-A0C2-10AE4CB35724}" type="slidenum">
              <a:rPr lang="en-US" smtClean="0">
                <a:solidFill>
                  <a:schemeClr val="tx2"/>
                </a:solidFill>
              </a:rPr>
              <a:pPr/>
              <a:t>6</a:t>
            </a:fld>
            <a:endParaRPr lang="en-US">
              <a:solidFill>
                <a:schemeClr val="tx2"/>
              </a:solidFill>
            </a:endParaRPr>
          </a:p>
        </p:txBody>
      </p:sp>
      <p:grpSp>
        <p:nvGrpSpPr>
          <p:cNvPr id="4" name="Group 3">
            <a:extLst>
              <a:ext uri="{FF2B5EF4-FFF2-40B4-BE49-F238E27FC236}">
                <a16:creationId xmlns:a16="http://schemas.microsoft.com/office/drawing/2014/main" id="{79389B13-F473-42C0-B810-36C7E94337F8}"/>
              </a:ext>
            </a:extLst>
          </p:cNvPr>
          <p:cNvGrpSpPr/>
          <p:nvPr/>
        </p:nvGrpSpPr>
        <p:grpSpPr>
          <a:xfrm>
            <a:off x="331031" y="94599"/>
            <a:ext cx="5651494" cy="2701769"/>
            <a:chOff x="647706" y="727231"/>
            <a:chExt cx="5651494" cy="2701769"/>
          </a:xfrm>
        </p:grpSpPr>
        <p:grpSp>
          <p:nvGrpSpPr>
            <p:cNvPr id="5" name="Group 4">
              <a:extLst>
                <a:ext uri="{FF2B5EF4-FFF2-40B4-BE49-F238E27FC236}">
                  <a16:creationId xmlns:a16="http://schemas.microsoft.com/office/drawing/2014/main" id="{EB68C792-23AB-417F-9059-813D8EDAEA5D}"/>
                </a:ext>
              </a:extLst>
            </p:cNvPr>
            <p:cNvGrpSpPr/>
            <p:nvPr/>
          </p:nvGrpSpPr>
          <p:grpSpPr>
            <a:xfrm>
              <a:off x="647706" y="727231"/>
              <a:ext cx="5651494" cy="2701769"/>
              <a:chOff x="647706" y="727231"/>
              <a:chExt cx="5651494" cy="2701769"/>
            </a:xfrm>
          </p:grpSpPr>
          <p:sp>
            <p:nvSpPr>
              <p:cNvPr id="7" name="Rectangle: Rounded Corners 6">
                <a:extLst>
                  <a:ext uri="{FF2B5EF4-FFF2-40B4-BE49-F238E27FC236}">
                    <a16:creationId xmlns:a16="http://schemas.microsoft.com/office/drawing/2014/main" id="{9EA6CF80-7DE8-45CB-A81D-4C0308516B21}"/>
                  </a:ext>
                </a:extLst>
              </p:cNvPr>
              <p:cNvSpPr/>
              <p:nvPr/>
            </p:nvSpPr>
            <p:spPr>
              <a:xfrm>
                <a:off x="647706" y="2250040"/>
                <a:ext cx="5651494" cy="1178960"/>
              </a:xfrm>
              <a:prstGeom prst="roundRect">
                <a:avLst>
                  <a:gd name="adj" fmla="val 50000"/>
                </a:avLst>
              </a:prstGeom>
              <a:solidFill>
                <a:schemeClr val="accent1">
                  <a:alpha val="87000"/>
                </a:schemeClr>
              </a:solidFill>
              <a:ln>
                <a:solidFill>
                  <a:schemeClr val="bg2"/>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2091E473-6E7D-40DD-959D-95993A435F6E}"/>
                  </a:ext>
                </a:extLst>
              </p:cNvPr>
              <p:cNvSpPr/>
              <p:nvPr/>
            </p:nvSpPr>
            <p:spPr>
              <a:xfrm>
                <a:off x="647706" y="727231"/>
                <a:ext cx="4055232"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chemeClr val="tx2"/>
                    </a:solidFill>
                    <a:uLnTx/>
                    <a:uFillTx/>
                    <a:latin typeface="Trebuchet MS" panose="020B0603020202020204" pitchFamily="34" charset="0"/>
                    <a:cs typeface="Times New Roman" panose="02020603050405020304" pitchFamily="18" charset="0"/>
                  </a:rPr>
                  <a:t>Vision</a:t>
                </a:r>
              </a:p>
            </p:txBody>
          </p:sp>
        </p:grpSp>
        <p:sp>
          <p:nvSpPr>
            <p:cNvPr id="6" name="Rectangle 5">
              <a:extLst>
                <a:ext uri="{FF2B5EF4-FFF2-40B4-BE49-F238E27FC236}">
                  <a16:creationId xmlns:a16="http://schemas.microsoft.com/office/drawing/2014/main" id="{0946F3B4-A361-4479-8C46-42DEAA375EBD}"/>
                </a:ext>
              </a:extLst>
            </p:cNvPr>
            <p:cNvSpPr/>
            <p:nvPr/>
          </p:nvSpPr>
          <p:spPr>
            <a:xfrm>
              <a:off x="753803" y="2577910"/>
              <a:ext cx="5439299" cy="523220"/>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Safety &amp; Operational Excellence – </a:t>
              </a:r>
            </a:p>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Zero Preventable Harm to </a:t>
              </a:r>
              <a:r>
                <a:rPr lang="en-US" sz="1400" dirty="0">
                  <a:solidFill>
                    <a:schemeClr val="bg2"/>
                  </a:solidFill>
                  <a:latin typeface="Arial" panose="020B0604020202020204" pitchFamily="34" charset="0"/>
                  <a:cs typeface="Arial" panose="020B0604020202020204" pitchFamily="34" charset="0"/>
                </a:rPr>
                <a:t>Individuals supported</a:t>
              </a:r>
              <a:r>
                <a:rPr kumimoji="0" lang="en-US" sz="1400" b="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and our Workers</a:t>
              </a:r>
            </a:p>
          </p:txBody>
        </p:sp>
      </p:grpSp>
      <p:grpSp>
        <p:nvGrpSpPr>
          <p:cNvPr id="9" name="Group 8">
            <a:extLst>
              <a:ext uri="{FF2B5EF4-FFF2-40B4-BE49-F238E27FC236}">
                <a16:creationId xmlns:a16="http://schemas.microsoft.com/office/drawing/2014/main" id="{6F62234F-BA09-4EEF-AA9B-D6AF5308E284}"/>
              </a:ext>
            </a:extLst>
          </p:cNvPr>
          <p:cNvGrpSpPr/>
          <p:nvPr/>
        </p:nvGrpSpPr>
        <p:grpSpPr>
          <a:xfrm>
            <a:off x="6328615" y="3565462"/>
            <a:ext cx="5829294" cy="2742019"/>
            <a:chOff x="5715000" y="3463633"/>
            <a:chExt cx="5829294" cy="2742019"/>
          </a:xfrm>
        </p:grpSpPr>
        <p:grpSp>
          <p:nvGrpSpPr>
            <p:cNvPr id="10" name="Group 9">
              <a:extLst>
                <a:ext uri="{FF2B5EF4-FFF2-40B4-BE49-F238E27FC236}">
                  <a16:creationId xmlns:a16="http://schemas.microsoft.com/office/drawing/2014/main" id="{D4529E58-E1DD-4705-823C-3775D400C8DF}"/>
                </a:ext>
              </a:extLst>
            </p:cNvPr>
            <p:cNvGrpSpPr/>
            <p:nvPr/>
          </p:nvGrpSpPr>
          <p:grpSpPr>
            <a:xfrm>
              <a:off x="5715000" y="3463633"/>
              <a:ext cx="5829294" cy="2742019"/>
              <a:chOff x="5715000" y="3463633"/>
              <a:chExt cx="5829294" cy="2742019"/>
            </a:xfrm>
          </p:grpSpPr>
          <p:sp>
            <p:nvSpPr>
              <p:cNvPr id="12" name="Rectangle: Rounded Corners 11">
                <a:extLst>
                  <a:ext uri="{FF2B5EF4-FFF2-40B4-BE49-F238E27FC236}">
                    <a16:creationId xmlns:a16="http://schemas.microsoft.com/office/drawing/2014/main" id="{945403F7-EB34-4C8E-BB0F-E0F4AA56757C}"/>
                  </a:ext>
                </a:extLst>
              </p:cNvPr>
              <p:cNvSpPr/>
              <p:nvPr/>
            </p:nvSpPr>
            <p:spPr>
              <a:xfrm>
                <a:off x="5715000" y="5026692"/>
                <a:ext cx="5829294" cy="1178960"/>
              </a:xfrm>
              <a:prstGeom prst="roundRect">
                <a:avLst>
                  <a:gd name="adj" fmla="val 50000"/>
                </a:avLst>
              </a:prstGeom>
              <a:solidFill>
                <a:schemeClr val="accent2">
                  <a:alpha val="87000"/>
                </a:schemeClr>
              </a:solidFill>
              <a:ln>
                <a:solidFill>
                  <a:schemeClr val="bg2"/>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IN"/>
              </a:p>
            </p:txBody>
          </p:sp>
          <p:sp>
            <p:nvSpPr>
              <p:cNvPr id="13" name="Rectangle 12">
                <a:extLst>
                  <a:ext uri="{FF2B5EF4-FFF2-40B4-BE49-F238E27FC236}">
                    <a16:creationId xmlns:a16="http://schemas.microsoft.com/office/drawing/2014/main" id="{7DA3B12D-B902-4278-8F4C-796DB7C94AC0}"/>
                  </a:ext>
                </a:extLst>
              </p:cNvPr>
              <p:cNvSpPr/>
              <p:nvPr/>
            </p:nvSpPr>
            <p:spPr>
              <a:xfrm>
                <a:off x="6619355" y="3463633"/>
                <a:ext cx="4753485" cy="1569660"/>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chemeClr val="tx2"/>
                    </a:solidFill>
                    <a:uLnTx/>
                    <a:uFillTx/>
                    <a:latin typeface="Trebuchet MS" panose="020B0603020202020204" pitchFamily="34" charset="0"/>
                    <a:cs typeface="Times New Roman" panose="02020603050405020304" pitchFamily="18" charset="0"/>
                  </a:rPr>
                  <a:t>Mission</a:t>
                </a:r>
              </a:p>
            </p:txBody>
          </p:sp>
        </p:grpSp>
        <p:sp>
          <p:nvSpPr>
            <p:cNvPr id="11" name="Rectangle 10">
              <a:extLst>
                <a:ext uri="{FF2B5EF4-FFF2-40B4-BE49-F238E27FC236}">
                  <a16:creationId xmlns:a16="http://schemas.microsoft.com/office/drawing/2014/main" id="{38F1067A-7D73-4FF9-B8C1-2427D516016B}"/>
                </a:ext>
              </a:extLst>
            </p:cNvPr>
            <p:cNvSpPr/>
            <p:nvPr/>
          </p:nvSpPr>
          <p:spPr>
            <a:xfrm>
              <a:off x="6417352" y="5250140"/>
              <a:ext cx="4753485" cy="738664"/>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1400" dirty="0">
                  <a:solidFill>
                    <a:schemeClr val="bg2"/>
                  </a:solidFill>
                  <a:latin typeface="Arial" panose="020B0604020202020204" pitchFamily="34" charset="0"/>
                  <a:cs typeface="Arial" panose="020B0604020202020204" pitchFamily="34" charset="0"/>
                </a:rPr>
                <a:t>Defines who we are and our purpose</a:t>
              </a:r>
            </a:p>
            <a:p>
              <a:pPr marL="0" marR="0" lvl="0" indent="0" algn="ctr" defTabSz="914400" rtl="0" eaLnBrk="1" fontAlgn="auto" latinLnBrk="0" hangingPunct="1">
                <a:spcBef>
                  <a:spcPts val="0"/>
                </a:spcBef>
                <a:spcAft>
                  <a:spcPts val="0"/>
                </a:spcAft>
                <a:buClrTx/>
                <a:buSzTx/>
                <a:buFontTx/>
                <a:buNone/>
                <a:tabLst/>
                <a:defRPr/>
              </a:pPr>
              <a:r>
                <a:rPr lang="en-US" sz="1400" dirty="0">
                  <a:solidFill>
                    <a:schemeClr val="bg2"/>
                  </a:solidFill>
                  <a:latin typeface="Arial" panose="020B0604020202020204" pitchFamily="34" charset="0"/>
                  <a:cs typeface="Arial" panose="020B0604020202020204" pitchFamily="34" charset="0"/>
                </a:rPr>
                <a:t>Building a safety culture – protect and promote the health, safety &amp; wellness of all our people</a:t>
              </a:r>
              <a:endParaRPr kumimoji="0" lang="en-US" sz="1400" b="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752714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7B37A-82FA-E941-A322-468EB1386A14}"/>
              </a:ext>
            </a:extLst>
          </p:cNvPr>
          <p:cNvSpPr>
            <a:spLocks noGrp="1"/>
          </p:cNvSpPr>
          <p:nvPr>
            <p:ph type="title"/>
          </p:nvPr>
        </p:nvSpPr>
        <p:spPr/>
        <p:txBody>
          <a:bodyPr/>
          <a:lstStyle/>
          <a:p>
            <a:r>
              <a:rPr lang="en-US" dirty="0"/>
              <a:t>What is a Just Culture?</a:t>
            </a:r>
          </a:p>
        </p:txBody>
      </p:sp>
      <p:graphicFrame>
        <p:nvGraphicFramePr>
          <p:cNvPr id="5" name="Content Placeholder 4">
            <a:extLst>
              <a:ext uri="{FF2B5EF4-FFF2-40B4-BE49-F238E27FC236}">
                <a16:creationId xmlns:a16="http://schemas.microsoft.com/office/drawing/2014/main" id="{A44989CD-A905-9145-BBE2-708818573125}"/>
              </a:ext>
            </a:extLst>
          </p:cNvPr>
          <p:cNvGraphicFramePr>
            <a:graphicFrameLocks noGrp="1"/>
          </p:cNvGraphicFramePr>
          <p:nvPr>
            <p:ph idx="1"/>
          </p:nvPr>
        </p:nvGraphicFramePr>
        <p:xfrm>
          <a:off x="838200" y="1507524"/>
          <a:ext cx="10515600" cy="4669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20521B8-A236-4245-BD18-0006864E2E18}"/>
              </a:ext>
            </a:extLst>
          </p:cNvPr>
          <p:cNvSpPr>
            <a:spLocks noGrp="1"/>
          </p:cNvSpPr>
          <p:nvPr>
            <p:ph type="sldNum" sz="quarter" idx="12"/>
          </p:nvPr>
        </p:nvSpPr>
        <p:spPr/>
        <p:txBody>
          <a:bodyPr/>
          <a:lstStyle/>
          <a:p>
            <a:fld id="{7E184A71-016F-49D5-A0C2-10AE4CB35724}" type="slidenum">
              <a:rPr lang="en-US" smtClean="0"/>
              <a:pPr/>
              <a:t>7</a:t>
            </a:fld>
            <a:endParaRPr lang="en-US" dirty="0"/>
          </a:p>
        </p:txBody>
      </p:sp>
      <p:sp>
        <p:nvSpPr>
          <p:cNvPr id="7" name="TextBox 6">
            <a:extLst>
              <a:ext uri="{FF2B5EF4-FFF2-40B4-BE49-F238E27FC236}">
                <a16:creationId xmlns:a16="http://schemas.microsoft.com/office/drawing/2014/main" id="{9646D3DA-647A-DE4A-96D7-FD59EBC3A311}"/>
              </a:ext>
            </a:extLst>
          </p:cNvPr>
          <p:cNvSpPr txBox="1"/>
          <p:nvPr/>
        </p:nvSpPr>
        <p:spPr>
          <a:xfrm>
            <a:off x="7492314" y="1542407"/>
            <a:ext cx="3861486" cy="923330"/>
          </a:xfrm>
          <a:prstGeom prst="rect">
            <a:avLst/>
          </a:prstGeom>
          <a:noFill/>
        </p:spPr>
        <p:txBody>
          <a:bodyPr wrap="square" rtlCol="0">
            <a:spAutoFit/>
          </a:bodyPr>
          <a:lstStyle/>
          <a:p>
            <a:r>
              <a:rPr lang="en-CA" dirty="0"/>
              <a:t>Cultivating an atmosphere where people have confidence to report safety concerns without fear of blame. </a:t>
            </a:r>
            <a:endParaRPr lang="en-US" dirty="0"/>
          </a:p>
        </p:txBody>
      </p:sp>
      <p:sp>
        <p:nvSpPr>
          <p:cNvPr id="8" name="TextBox 7">
            <a:extLst>
              <a:ext uri="{FF2B5EF4-FFF2-40B4-BE49-F238E27FC236}">
                <a16:creationId xmlns:a16="http://schemas.microsoft.com/office/drawing/2014/main" id="{645ADEC5-2F2E-C84D-A67F-0B8724D03248}"/>
              </a:ext>
            </a:extLst>
          </p:cNvPr>
          <p:cNvSpPr txBox="1"/>
          <p:nvPr/>
        </p:nvSpPr>
        <p:spPr>
          <a:xfrm>
            <a:off x="838200" y="4881662"/>
            <a:ext cx="3861486" cy="1200329"/>
          </a:xfrm>
          <a:prstGeom prst="rect">
            <a:avLst/>
          </a:prstGeom>
          <a:noFill/>
        </p:spPr>
        <p:txBody>
          <a:bodyPr wrap="square" rtlCol="0">
            <a:spAutoFit/>
          </a:bodyPr>
          <a:lstStyle/>
          <a:p>
            <a:r>
              <a:rPr lang="en-CA" dirty="0"/>
              <a:t>An organization can learn from its mistakes and make changes.  It will also ensure that people understand the HSMS processes and protocols. </a:t>
            </a:r>
            <a:endParaRPr lang="en-US" dirty="0"/>
          </a:p>
        </p:txBody>
      </p:sp>
      <p:sp>
        <p:nvSpPr>
          <p:cNvPr id="9" name="TextBox 8">
            <a:extLst>
              <a:ext uri="{FF2B5EF4-FFF2-40B4-BE49-F238E27FC236}">
                <a16:creationId xmlns:a16="http://schemas.microsoft.com/office/drawing/2014/main" id="{8012118F-2A54-BB47-9514-F364C66F7602}"/>
              </a:ext>
            </a:extLst>
          </p:cNvPr>
          <p:cNvSpPr txBox="1"/>
          <p:nvPr/>
        </p:nvSpPr>
        <p:spPr>
          <a:xfrm>
            <a:off x="7492314" y="4738549"/>
            <a:ext cx="3861486" cy="1477328"/>
          </a:xfrm>
          <a:prstGeom prst="rect">
            <a:avLst/>
          </a:prstGeom>
          <a:noFill/>
        </p:spPr>
        <p:txBody>
          <a:bodyPr wrap="square" rtlCol="0">
            <a:spAutoFit/>
          </a:bodyPr>
          <a:lstStyle/>
          <a:p>
            <a:r>
              <a:rPr lang="en-CA" dirty="0"/>
              <a:t>People are not punished for system issues that result in error - but which result in a reportable event;  negligence, wilful violations and destructive acts are not tolerated.</a:t>
            </a:r>
            <a:endParaRPr lang="en-US" dirty="0"/>
          </a:p>
        </p:txBody>
      </p:sp>
    </p:spTree>
    <p:extLst>
      <p:ext uri="{BB962C8B-B14F-4D97-AF65-F5344CB8AC3E}">
        <p14:creationId xmlns:p14="http://schemas.microsoft.com/office/powerpoint/2010/main" val="1723586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1C33-4CC6-5C4C-B818-BEE6BF90B155}"/>
              </a:ext>
            </a:extLst>
          </p:cNvPr>
          <p:cNvSpPr>
            <a:spLocks noGrp="1"/>
          </p:cNvSpPr>
          <p:nvPr>
            <p:ph type="title"/>
          </p:nvPr>
        </p:nvSpPr>
        <p:spPr/>
        <p:txBody>
          <a:bodyPr/>
          <a:lstStyle/>
          <a:p>
            <a:r>
              <a:rPr lang="en-US" dirty="0"/>
              <a:t>Public Health Ontario </a:t>
            </a:r>
          </a:p>
        </p:txBody>
      </p:sp>
      <p:sp>
        <p:nvSpPr>
          <p:cNvPr id="3" name="Content Placeholder 2">
            <a:extLst>
              <a:ext uri="{FF2B5EF4-FFF2-40B4-BE49-F238E27FC236}">
                <a16:creationId xmlns:a16="http://schemas.microsoft.com/office/drawing/2014/main" id="{929F2384-BB09-A64B-8B4A-801BFAD73910}"/>
              </a:ext>
            </a:extLst>
          </p:cNvPr>
          <p:cNvSpPr>
            <a:spLocks noGrp="1"/>
          </p:cNvSpPr>
          <p:nvPr>
            <p:ph idx="1"/>
          </p:nvPr>
        </p:nvSpPr>
        <p:spPr/>
        <p:txBody>
          <a:bodyPr>
            <a:normAutofit lnSpcReduction="10000"/>
          </a:bodyPr>
          <a:lstStyle/>
          <a:p>
            <a:pPr marL="0" indent="0">
              <a:buNone/>
            </a:pPr>
            <a:r>
              <a:rPr lang="en-US" dirty="0"/>
              <a:t>COVID-19 Resources</a:t>
            </a:r>
          </a:p>
          <a:p>
            <a:pPr marL="0" indent="0">
              <a:buNone/>
            </a:pPr>
            <a:r>
              <a:rPr lang="en-US" dirty="0"/>
              <a:t>Several resources have been developed for congregate living settings regarding COVID-19:</a:t>
            </a:r>
          </a:p>
          <a:p>
            <a:pPr marL="0" indent="0">
              <a:buNone/>
            </a:pPr>
            <a:r>
              <a:rPr lang="en-US" dirty="0"/>
              <a:t>	</a:t>
            </a:r>
            <a:r>
              <a:rPr lang="en-US" dirty="0">
                <a:hlinkClick r:id="rId3"/>
              </a:rPr>
              <a:t>Congregate living setting landing page</a:t>
            </a:r>
            <a:endParaRPr lang="en-US" dirty="0"/>
          </a:p>
          <a:p>
            <a:pPr marL="0" indent="0">
              <a:buNone/>
            </a:pPr>
            <a:endParaRPr lang="en-CA" dirty="0"/>
          </a:p>
          <a:p>
            <a:pPr marL="0" indent="0">
              <a:buNone/>
            </a:pPr>
            <a:r>
              <a:rPr lang="en-CA" dirty="0"/>
              <a:t>Specific resources include:</a:t>
            </a:r>
          </a:p>
          <a:p>
            <a:pPr lvl="1"/>
            <a:r>
              <a:rPr lang="en-CA" dirty="0">
                <a:hlinkClick r:id="rId4"/>
              </a:rPr>
              <a:t>COVID-19: Infection Prevention and Control Checklist for Long-Term Care and Retirement Homes</a:t>
            </a:r>
            <a:endParaRPr lang="en-CA" dirty="0"/>
          </a:p>
          <a:p>
            <a:pPr lvl="1"/>
            <a:r>
              <a:rPr lang="en-CA" dirty="0">
                <a:hlinkClick r:id="rId5"/>
              </a:rPr>
              <a:t>COVID-19 Preparedness and Prevention in Congregate Living Settings</a:t>
            </a:r>
            <a:endParaRPr lang="en-CA" dirty="0"/>
          </a:p>
          <a:p>
            <a:pPr lvl="1"/>
            <a:r>
              <a:rPr lang="en-CA" dirty="0">
                <a:hlinkClick r:id="rId6"/>
              </a:rPr>
              <a:t>Planning for Respiratory Outbreaks in Congregate Living Settings</a:t>
            </a:r>
            <a:endParaRPr lang="en-CA" dirty="0"/>
          </a:p>
          <a:p>
            <a:pPr lvl="1"/>
            <a:r>
              <a:rPr lang="en-CA" dirty="0">
                <a:hlinkClick r:id="rId7"/>
              </a:rPr>
              <a:t>Managing COVID-19 Outbreaks in Congregate Living Settings</a:t>
            </a:r>
            <a:endParaRPr lang="en-CA" dirty="0"/>
          </a:p>
          <a:p>
            <a:pPr marL="0" indent="0">
              <a:buNone/>
            </a:pPr>
            <a:endParaRPr lang="en-US" dirty="0"/>
          </a:p>
        </p:txBody>
      </p:sp>
    </p:spTree>
    <p:extLst>
      <p:ext uri="{BB962C8B-B14F-4D97-AF65-F5344CB8AC3E}">
        <p14:creationId xmlns:p14="http://schemas.microsoft.com/office/powerpoint/2010/main" val="197481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29328-B3FF-1D4B-BEEF-147304035CC5}"/>
              </a:ext>
            </a:extLst>
          </p:cNvPr>
          <p:cNvSpPr>
            <a:spLocks noGrp="1"/>
          </p:cNvSpPr>
          <p:nvPr>
            <p:ph type="title"/>
          </p:nvPr>
        </p:nvSpPr>
        <p:spPr/>
        <p:txBody>
          <a:bodyPr/>
          <a:lstStyle/>
          <a:p>
            <a:r>
              <a:rPr lang="en-US" dirty="0"/>
              <a:t>Respiratory Infectious Diseases</a:t>
            </a:r>
          </a:p>
        </p:txBody>
      </p:sp>
      <p:pic>
        <p:nvPicPr>
          <p:cNvPr id="4" name="Content Placeholder 3">
            <a:extLst>
              <a:ext uri="{FF2B5EF4-FFF2-40B4-BE49-F238E27FC236}">
                <a16:creationId xmlns:a16="http://schemas.microsoft.com/office/drawing/2014/main" id="{33FF6712-41E4-FF46-BCEF-DC0B4C300FE6}"/>
              </a:ext>
            </a:extLst>
          </p:cNvPr>
          <p:cNvPicPr>
            <a:picLocks noGrp="1" noChangeAspect="1"/>
          </p:cNvPicPr>
          <p:nvPr>
            <p:ph idx="1"/>
          </p:nvPr>
        </p:nvPicPr>
        <p:blipFill>
          <a:blip r:embed="rId3"/>
          <a:stretch>
            <a:fillRect/>
          </a:stretch>
        </p:blipFill>
        <p:spPr>
          <a:xfrm>
            <a:off x="677334" y="1401269"/>
            <a:ext cx="7340366" cy="4951149"/>
          </a:xfrm>
          <a:prstGeom prst="rect">
            <a:avLst/>
          </a:prstGeom>
        </p:spPr>
      </p:pic>
      <p:sp>
        <p:nvSpPr>
          <p:cNvPr id="5" name="TextBox 4">
            <a:extLst>
              <a:ext uri="{FF2B5EF4-FFF2-40B4-BE49-F238E27FC236}">
                <a16:creationId xmlns:a16="http://schemas.microsoft.com/office/drawing/2014/main" id="{93647D2C-6D73-4743-97E6-68D851B4CEEF}"/>
              </a:ext>
            </a:extLst>
          </p:cNvPr>
          <p:cNvSpPr txBox="1"/>
          <p:nvPr/>
        </p:nvSpPr>
        <p:spPr>
          <a:xfrm>
            <a:off x="2177939" y="6352418"/>
            <a:ext cx="6467912" cy="553998"/>
          </a:xfrm>
          <a:prstGeom prst="rect">
            <a:avLst/>
          </a:prstGeom>
          <a:noFill/>
        </p:spPr>
        <p:txBody>
          <a:bodyPr wrap="square" rtlCol="0">
            <a:spAutoFit/>
          </a:bodyPr>
          <a:lstStyle/>
          <a:p>
            <a:r>
              <a:rPr lang="en-US" sz="1000" dirty="0">
                <a:hlinkClick r:id="rId4"/>
              </a:rPr>
              <a:t>https://www.publichealthontario.ca/-/media/documents/ncov/ipac/2020/09/key-features-influenza-covid-19-respiratory-viruses.pdf?la=en</a:t>
            </a:r>
            <a:endParaRPr lang="en-US" sz="1000" dirty="0"/>
          </a:p>
          <a:p>
            <a:endParaRPr lang="en-US" sz="1000" dirty="0"/>
          </a:p>
        </p:txBody>
      </p:sp>
    </p:spTree>
    <p:extLst>
      <p:ext uri="{BB962C8B-B14F-4D97-AF65-F5344CB8AC3E}">
        <p14:creationId xmlns:p14="http://schemas.microsoft.com/office/powerpoint/2010/main" val="418315686"/>
      </p:ext>
    </p:extLst>
  </p:cSld>
  <p:clrMapOvr>
    <a:masterClrMapping/>
  </p:clrMapOvr>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BFF534F489AD46B893E0B7DCC36EFE" ma:contentTypeVersion="12" ma:contentTypeDescription="Create a new document." ma:contentTypeScope="" ma:versionID="369b65b7dfa77b647ee25796b64c0aa2">
  <xsd:schema xmlns:xsd="http://www.w3.org/2001/XMLSchema" xmlns:xs="http://www.w3.org/2001/XMLSchema" xmlns:p="http://schemas.microsoft.com/office/2006/metadata/properties" xmlns:ns2="645b20e4-d238-4930-8be2-8c29b866cdeb" xmlns:ns3="f2ff5a40-7de3-465d-bf42-87a3c643f287" targetNamespace="http://schemas.microsoft.com/office/2006/metadata/properties" ma:root="true" ma:fieldsID="697721c60db1d66be995099c3d1b6781" ns2:_="" ns3:_="">
    <xsd:import namespace="645b20e4-d238-4930-8be2-8c29b866cdeb"/>
    <xsd:import namespace="f2ff5a40-7de3-465d-bf42-87a3c643f28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5b20e4-d238-4930-8be2-8c29b866cd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ff5a40-7de3-465d-bf42-87a3c643f28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6EBC5F-2363-4158-9EE7-CCB7E3E3E67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7B432E2-3D8C-4AEC-AF04-CC746826020E}">
  <ds:schemaRefs>
    <ds:schemaRef ds:uri="http://schemas.microsoft.com/sharepoint/v3/contenttype/forms"/>
  </ds:schemaRefs>
</ds:datastoreItem>
</file>

<file path=customXml/itemProps3.xml><?xml version="1.0" encoding="utf-8"?>
<ds:datastoreItem xmlns:ds="http://schemas.openxmlformats.org/officeDocument/2006/customXml" ds:itemID="{45D2EFE1-F215-4EEF-8BEC-9BF7B01B1A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5b20e4-d238-4930-8be2-8c29b866cdeb"/>
    <ds:schemaRef ds:uri="f2ff5a40-7de3-465d-bf42-87a3c643f2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TotalTime>
  <Words>3401</Words>
  <Application>Microsoft Macintosh PowerPoint</Application>
  <PresentationFormat>Widescreen</PresentationFormat>
  <Paragraphs>273</Paragraphs>
  <Slides>23</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Gotham Light</vt:lpstr>
      <vt:lpstr>Trebuchet MS</vt:lpstr>
      <vt:lpstr>Wingdings 3</vt:lpstr>
      <vt:lpstr>Facet</vt:lpstr>
      <vt:lpstr>HOW TO BUILD A SAFETY CULTURE</vt:lpstr>
      <vt:lpstr>SPPI SECTOR PANDEMIC PLANNING INITIATIVE</vt:lpstr>
      <vt:lpstr>PowerPoint Presentation</vt:lpstr>
      <vt:lpstr>Building a Safety Culture</vt:lpstr>
      <vt:lpstr>Building a Safety Culture</vt:lpstr>
      <vt:lpstr>PowerPoint Presentation</vt:lpstr>
      <vt:lpstr>What is a Just Culture?</vt:lpstr>
      <vt:lpstr>Public Health Ontario </vt:lpstr>
      <vt:lpstr>Respiratory Infectious Diseases</vt:lpstr>
      <vt:lpstr>PowerPoint Presentation</vt:lpstr>
      <vt:lpstr>PowerPoint Presentation</vt:lpstr>
      <vt:lpstr>PowerPoint Presentation</vt:lpstr>
      <vt:lpstr>General Infectious Disease Risk Assessment and Management Tool</vt:lpstr>
      <vt:lpstr>Agenda</vt:lpstr>
      <vt:lpstr>Biological Hazards</vt:lpstr>
      <vt:lpstr>Infectious Disease Risk Threats</vt:lpstr>
      <vt:lpstr>PSHSA IDRA and Management Tool</vt:lpstr>
      <vt:lpstr>PowerPoint Presentation</vt:lpstr>
      <vt:lpstr>PowerPoint Presentation</vt:lpstr>
      <vt:lpstr>PowerPoint Presentation</vt:lpstr>
      <vt:lpstr>PSHSA Resources </vt:lpstr>
      <vt:lpstr>References</vt:lpstr>
      <vt:lpstr>Thank You!  Contact your PSHSA Health and Safety Consultant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BUILD A SAFETY CULTURE</dc:title>
  <dc:creator>Jeanette Maclean</dc:creator>
  <cp:lastModifiedBy>Jeanette Maclean</cp:lastModifiedBy>
  <cp:revision>5</cp:revision>
  <dcterms:created xsi:type="dcterms:W3CDTF">2020-12-10T16:52:45Z</dcterms:created>
  <dcterms:modified xsi:type="dcterms:W3CDTF">2020-12-11T14:13:42Z</dcterms:modified>
</cp:coreProperties>
</file>