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4" r:id="rId5"/>
    <p:sldMasterId id="2147483698" r:id="rId6"/>
  </p:sldMasterIdLst>
  <p:notesMasterIdLst>
    <p:notesMasterId r:id="rId44"/>
  </p:notesMasterIdLst>
  <p:sldIdLst>
    <p:sldId id="256" r:id="rId7"/>
    <p:sldId id="271" r:id="rId8"/>
    <p:sldId id="293" r:id="rId9"/>
    <p:sldId id="262" r:id="rId10"/>
    <p:sldId id="31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292" r:id="rId40"/>
    <p:sldId id="264" r:id="rId41"/>
    <p:sldId id="260" r:id="rId42"/>
    <p:sldId id="26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82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llythai\Downloads\Copy%20of%20Copy%20of%20Summary%20of%20DSW%20survey%2004Feb21_y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0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'#4'!$D$5:$D$7</c:f>
              <c:strCache>
                <c:ptCount val="3"/>
                <c:pt idx="0">
                  <c:v>Very likely</c:v>
                </c:pt>
                <c:pt idx="1">
                  <c:v>Somewhat likely</c:v>
                </c:pt>
                <c:pt idx="2">
                  <c:v>Very unlikely or somewhat unlikely</c:v>
                </c:pt>
              </c:strCache>
            </c:strRef>
          </c:cat>
          <c:val>
            <c:numRef>
              <c:f>'#4'!$E$5:$E$7</c:f>
              <c:numCache>
                <c:formatCode>0%</c:formatCode>
                <c:ptCount val="3"/>
                <c:pt idx="0">
                  <c:v>0.61186540731995276</c:v>
                </c:pt>
                <c:pt idx="1">
                  <c:v>0.19923258559622195</c:v>
                </c:pt>
                <c:pt idx="2">
                  <c:v>0.18890200708382526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1-4A48-96FC-B5ED2A839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025295"/>
        <c:axId val="60025679"/>
      </c:barChart>
      <c:catAx>
        <c:axId val="6002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5679"/>
        <c:crosses val="autoZero"/>
        <c:auto val="1"/>
        <c:lblAlgn val="ctr"/>
        <c:lblOffset val="100"/>
        <c:noMultiLvlLbl val="0"/>
      </c:catAx>
      <c:valAx>
        <c:axId val="6002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>
                    <a:solidFill>
                      <a:schemeClr val="tx1"/>
                    </a:solidFill>
                  </a:rPr>
                  <a:t>Proportion of respondents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2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FBA3-AD93-445F-960A-25788CF9A111}" type="datetimeFigureOut">
              <a:rPr lang="en-CA" smtClean="0"/>
              <a:t>2021-03-18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CB6B-4055-4DF5-9B30-639923229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6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12:01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54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4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6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5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8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0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9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6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94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46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33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12:05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41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19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5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7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34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328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5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68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05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83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INCREASINGLY THESE PAPERS HAVE BEEN DISTRIBUTED ACROSS THE PROVINCIAL NETWORK AND MADE AVAILBLE ON THE REAL EXCHANGE VIRTUAL SITE HOSTED BY COMMUNITY LIVING ESSEX.</a:t>
            </a:r>
          </a:p>
          <a:p>
            <a:endParaRPr lang="en-US" sz="1200" dirty="0"/>
          </a:p>
          <a:p>
            <a:pPr fontAlgn="base"/>
            <a:r>
              <a:rPr lang="en-CA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XCHANGE IS A LIBRARY OF RESOURCES HAS BEEN COMPILED FROM DS SECTOR AGENCIES BY THE PROVINCIAL NETWORK ON DEVELOPMENTAL SERVICES TO ASSIST YOU IN RESPONDING TO THE COVID-19 PANDEMIC THROUGH INFORMATION SHARING AND KNOWLEDGE TRANSFER.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WEBINAR SERIES IS A TESTAMENT TO THAT WORK ETHIC AND COLLABORATIVE SPIRIT.</a:t>
            </a:r>
          </a:p>
          <a:p>
            <a:endParaRPr lang="en-US" sz="1200" dirty="0"/>
          </a:p>
          <a:p>
            <a:r>
              <a:rPr lang="en-US" sz="1200" dirty="0"/>
              <a:t>IN PRODUCING THIS SERIES, I WOULD LIKE TO THANK GEORGIE VINCENT, MIA TREMBLAY AND YOU JAMES OF COMMUNITY LIVING TORONTO AND ALSO OF THE SPPI PROJECT MANAGEMENT OFFICE; AND JEANETTE MACLEAN SENIOR CONSULTANT, OCCUPATIONAL HEALTH AND SAFETY, HEATHER DAWSON SENIOR MANAGER, QUALITY ASSURANCE FOR THIS IPAC ASSESSING PRACTICES THEY ARE GOING TO SHARE WITH ALL OF US TODAY.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37C2E-DF44-A046-BB78-CACA6B96B6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879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65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53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7B9-039C-48A4-80B0-0EC87FB42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53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12:04 Bryan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0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4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6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2D24-A919-4818-9E95-9C14E12C375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3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4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32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1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7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91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364" y="2093064"/>
            <a:ext cx="758822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65" y="4771348"/>
            <a:ext cx="7557884" cy="4864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2" indent="0" algn="ctr">
              <a:buNone/>
              <a:defRPr sz="1600"/>
            </a:lvl6pPr>
            <a:lvl7pPr marL="2743021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ghtbulb_ar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1633" y="327932"/>
            <a:ext cx="3212091" cy="4334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757" b="13192"/>
          <a:stretch/>
        </p:blipFill>
        <p:spPr>
          <a:xfrm>
            <a:off x="127103" y="0"/>
            <a:ext cx="2082697" cy="1098818"/>
          </a:xfrm>
          <a:prstGeom prst="rect">
            <a:avLst/>
          </a:prstGeom>
        </p:spPr>
      </p:pic>
      <p:sp>
        <p:nvSpPr>
          <p:cNvPr id="10" name="Parallelogram 9"/>
          <p:cNvSpPr/>
          <p:nvPr userDrawn="1"/>
        </p:nvSpPr>
        <p:spPr>
          <a:xfrm>
            <a:off x="-245077" y="6091127"/>
            <a:ext cx="11967597" cy="1000780"/>
          </a:xfrm>
          <a:prstGeom prst="parallelogram">
            <a:avLst/>
          </a:prstGeom>
          <a:solidFill>
            <a:srgbClr val="636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DHE_logo.png">
            <a:extLst>
              <a:ext uri="{FF2B5EF4-FFF2-40B4-BE49-F238E27FC236}">
                <a16:creationId xmlns:a16="http://schemas.microsoft.com/office/drawing/2014/main" id="{D12DF4E9-8FF7-E14E-90B7-F5B5D7FB0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63" t="9950" b="12230"/>
          <a:stretch/>
        </p:blipFill>
        <p:spPr>
          <a:xfrm>
            <a:off x="5181986" y="5906097"/>
            <a:ext cx="1651714" cy="815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920"/>
            <a:ext cx="10515600" cy="44773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5326" y="11903141"/>
            <a:ext cx="408374" cy="380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-245076" y="-17103"/>
            <a:ext cx="9572200" cy="1000780"/>
          </a:xfrm>
          <a:prstGeom prst="parallelogram">
            <a:avLst/>
          </a:prstGeom>
          <a:solidFill>
            <a:srgbClr val="636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47" y="-1072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DDE010-B28E-1F4B-AAD3-6C7267981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007" r="68281" b="13742"/>
          <a:stretch/>
        </p:blipFill>
        <p:spPr>
          <a:xfrm>
            <a:off x="6833700" y="6015315"/>
            <a:ext cx="1328512" cy="594917"/>
          </a:xfrm>
          <a:prstGeom prst="rect">
            <a:avLst/>
          </a:prstGeom>
        </p:spPr>
      </p:pic>
      <p:pic>
        <p:nvPicPr>
          <p:cNvPr id="1026" name="Picture 2" descr="19 To Zero">
            <a:extLst>
              <a:ext uri="{FF2B5EF4-FFF2-40B4-BE49-F238E27FC236}">
                <a16:creationId xmlns:a16="http://schemas.microsoft.com/office/drawing/2014/main" id="{C638B47A-62C9-4C4C-A1F4-8CFF275161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89" y="5906097"/>
            <a:ext cx="1037728" cy="7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-245076" y="-8435"/>
            <a:ext cx="9572200" cy="1000780"/>
          </a:xfrm>
          <a:prstGeom prst="parallelogram">
            <a:avLst/>
          </a:prstGeom>
          <a:solidFill>
            <a:srgbClr val="636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757" b="13192"/>
          <a:stretch/>
        </p:blipFill>
        <p:spPr>
          <a:xfrm>
            <a:off x="10109303" y="-54402"/>
            <a:ext cx="2082697" cy="10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9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>
          <a:xfrm>
            <a:off x="-245076" y="-8435"/>
            <a:ext cx="9572200" cy="1000780"/>
          </a:xfrm>
          <a:prstGeom prst="parallelogram">
            <a:avLst/>
          </a:prstGeom>
          <a:solidFill>
            <a:srgbClr val="636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757" b="13192"/>
          <a:stretch/>
        </p:blipFill>
        <p:spPr>
          <a:xfrm>
            <a:off x="10109303" y="-54402"/>
            <a:ext cx="2082697" cy="10988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0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 userDrawn="1"/>
        </p:nvSpPr>
        <p:spPr>
          <a:xfrm>
            <a:off x="-245076" y="-8435"/>
            <a:ext cx="9572200" cy="1000780"/>
          </a:xfrm>
          <a:prstGeom prst="parallelogram">
            <a:avLst/>
          </a:prstGeom>
          <a:solidFill>
            <a:srgbClr val="636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757" b="13192"/>
          <a:stretch/>
        </p:blipFill>
        <p:spPr>
          <a:xfrm>
            <a:off x="10109303" y="-54402"/>
            <a:ext cx="2082697" cy="10988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0147" y="-1072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1597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-245076" y="-17103"/>
            <a:ext cx="9572200" cy="1000780"/>
          </a:xfrm>
          <a:prstGeom prst="parallelogram">
            <a:avLst/>
          </a:prstGeom>
          <a:solidFill>
            <a:srgbClr val="6364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CC006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757" b="13192"/>
          <a:stretch/>
        </p:blipFill>
        <p:spPr>
          <a:xfrm>
            <a:off x="10109303" y="-63070"/>
            <a:ext cx="2082697" cy="10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0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0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1" indent="0">
              <a:buNone/>
              <a:defRPr sz="1000"/>
            </a:lvl7pPr>
            <a:lvl8pPr marL="3200192" indent="0">
              <a:buNone/>
              <a:defRPr sz="1000"/>
            </a:lvl8pPr>
            <a:lvl9pPr marL="365736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1" indent="0">
              <a:buNone/>
              <a:defRPr sz="2000"/>
            </a:lvl7pPr>
            <a:lvl8pPr marL="3200192" indent="0">
              <a:buNone/>
              <a:defRPr sz="2000"/>
            </a:lvl8pPr>
            <a:lvl9pPr marL="36573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0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1" indent="0">
              <a:buNone/>
              <a:defRPr sz="1000"/>
            </a:lvl7pPr>
            <a:lvl8pPr marL="3200192" indent="0">
              <a:buNone/>
              <a:defRPr sz="1000"/>
            </a:lvl8pPr>
            <a:lvl9pPr marL="365736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6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1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1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30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60C6-8B15-D145-9812-70D53A8A439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544237" rtl="0" eaLnBrk="1" latinLnBrk="0" hangingPunct="1">
        <a:spcBef>
          <a:spcPct val="0"/>
        </a:spcBef>
        <a:buNone/>
        <a:defRPr sz="5250" b="1" kern="1200" spc="714" baseline="0">
          <a:ln>
            <a:solidFill>
              <a:srgbClr val="505150"/>
            </a:solidFill>
          </a:ln>
          <a:solidFill>
            <a:srgbClr val="505150"/>
          </a:solidFill>
          <a:latin typeface="Arial"/>
          <a:ea typeface="+mj-ea"/>
          <a:cs typeface="Arial"/>
        </a:defRPr>
      </a:lvl1pPr>
    </p:titleStyle>
    <p:bodyStyle>
      <a:lvl1pPr marL="408178" indent="-408178" algn="l" defTabSz="544237" rtl="0" eaLnBrk="1" latinLnBrk="0" hangingPunct="1">
        <a:spcBef>
          <a:spcPct val="20000"/>
        </a:spcBef>
        <a:buFont typeface="Arial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544237" rtl="0" eaLnBrk="1" latinLnBrk="0" hangingPunct="1"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544237" rtl="0" eaLnBrk="1" latinLnBrk="0" hangingPunct="1">
        <a:spcBef>
          <a:spcPct val="20000"/>
        </a:spcBef>
        <a:buFont typeface="Arial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544237" rtl="0" eaLnBrk="1" latinLnBrk="0" hangingPunct="1">
        <a:spcBef>
          <a:spcPct val="20000"/>
        </a:spcBef>
        <a:buFont typeface="Arial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544237" rtl="0" eaLnBrk="1" latinLnBrk="0" hangingPunct="1">
        <a:spcBef>
          <a:spcPct val="20000"/>
        </a:spcBef>
        <a:buFont typeface="Arial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5D2B-F224-4508-879B-F3A11D56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5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nbeamcommunity.ca/2021/02/16/prioritization-of-covid-19-vaccinations-for-individuals-supported-and-front-line-staff-at-local-mccss-funded-programs-services-in-congregate-setting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ha.Kithulegoda@wchospital.c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ability.ca/" TargetMode="External"/><Relationship Id="rId2" Type="http://schemas.openxmlformats.org/officeDocument/2006/relationships/hyperlink" Target="https://realxchange.communitylivingessex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mailto:Mlongo@reena.or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960B-3992-F846-9805-868B13E7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1421672"/>
            <a:ext cx="8288032" cy="1985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Provincial Network 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COVID-19 Vaccine Work Group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35-A331-654E-AB91-CA9D4B65C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39" y="57230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Hosted by the Sector Pandemic Planning Initiative (SPPI)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9" y="2192868"/>
            <a:ext cx="7755212" cy="3062199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4FA663-1C92-4C6E-81E1-E9040916F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" r="2538" b="-1"/>
          <a:stretch/>
        </p:blipFill>
        <p:spPr>
          <a:xfrm>
            <a:off x="8128692" y="5427744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46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8576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Evidence-based advocacy aligned with provincial distribution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71953"/>
            <a:ext cx="940525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Promote and share existing sector and provincial advocacy efforts (cont’d):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b="1" dirty="0">
                <a:solidFill>
                  <a:srgbClr val="0000FF"/>
                </a:solidFill>
              </a:rPr>
              <a:t>Invite and encourage your local health system partners to attend and/or participate in developmental services sector information sharing opportunities.</a:t>
            </a:r>
          </a:p>
          <a:p>
            <a:pPr marL="0" indent="0">
              <a:buNone/>
            </a:pPr>
            <a:endParaRPr lang="en-CA" sz="400" b="1" u="sng" dirty="0"/>
          </a:p>
          <a:p>
            <a:pPr marL="0" indent="0">
              <a:buNone/>
            </a:pPr>
            <a:r>
              <a:rPr lang="en-CA" dirty="0"/>
              <a:t>Example of Information Sharing Opportunities:  </a:t>
            </a:r>
          </a:p>
          <a:p>
            <a:r>
              <a:rPr lang="en-CA" dirty="0"/>
              <a:t>SPPI Webinars, Local DS Planning Tables, Ontario Health Team Discussions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dirty="0"/>
              <a:t>Example of Local Health System Partners:  </a:t>
            </a:r>
          </a:p>
          <a:p>
            <a:r>
              <a:rPr lang="en-CA" dirty="0"/>
              <a:t>Local Public Health Unit, LHIN / Ontario Health, Local Ontario Health Team (OHT)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2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71953"/>
            <a:ext cx="9405256" cy="4054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Strength in Numbers</a:t>
            </a:r>
          </a:p>
          <a:p>
            <a:pPr marL="0" indent="0">
              <a:buNone/>
            </a:pPr>
            <a:endParaRPr lang="en-CA" sz="400" dirty="0"/>
          </a:p>
          <a:p>
            <a:r>
              <a:rPr lang="en-CA" sz="2000" dirty="0"/>
              <a:t>Work with your local Developmental Services Planning Table to aggregate non-identifying data about persons served in local congregate living settings</a:t>
            </a:r>
          </a:p>
          <a:p>
            <a:r>
              <a:rPr lang="en-CA" sz="2000" dirty="0"/>
              <a:t>Identify and quantify risk factors applicable to persons-supported in the developmental services sector (including but not limited to risk factors within the Provincial COVID-19 Vaccine Distribution Strategy):</a:t>
            </a:r>
          </a:p>
          <a:p>
            <a:pPr lvl="1"/>
            <a:r>
              <a:rPr lang="en-CA" sz="1800" dirty="0"/>
              <a:t>Age, congregate living environmental conditions, clinical comorbidities, limitations on ability to maintain pandemic precautions (behaviors, inability to tolerate wearing of masks, provision of personal care routines, etc.)</a:t>
            </a:r>
          </a:p>
          <a:p>
            <a:r>
              <a:rPr lang="en-CA" sz="2000" dirty="0"/>
              <a:t>Present the results in a straightforward, plain language manner assuming the audience is unfamiliar with the developmental services sector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6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DF80A-7D7A-418F-9E88-FA05C17A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" y="1731552"/>
            <a:ext cx="5913713" cy="331714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E7155-8871-40AE-8783-B3A34EF63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69416"/>
            <a:ext cx="6033317" cy="336567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51901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16B63-A685-4DD5-873F-B0FF1033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" y="1719100"/>
            <a:ext cx="6000062" cy="33645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13728-190B-40E1-A438-F3548070D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009" y="3415036"/>
            <a:ext cx="6000062" cy="334812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41888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60FB5-8A29-4282-ACC2-1E52AED3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52" y="2121292"/>
            <a:ext cx="7302267" cy="410263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70125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83F28-3C13-41BB-BB74-A353ADAB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76" y="1809304"/>
            <a:ext cx="7949026" cy="447180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9324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71953"/>
            <a:ext cx="9405256" cy="339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Effective Data Gathering</a:t>
            </a:r>
          </a:p>
          <a:p>
            <a:pPr marL="0" indent="0">
              <a:buNone/>
            </a:pPr>
            <a:endParaRPr lang="en-CA" sz="400" dirty="0"/>
          </a:p>
          <a:p>
            <a:r>
              <a:rPr lang="en-CA" sz="2000" dirty="0"/>
              <a:t>Acknowledgement that this may be the first time that developmental services agencies are gathering specific measures, and the significant manual effort that may be required to do so.</a:t>
            </a:r>
          </a:p>
          <a:p>
            <a:r>
              <a:rPr lang="en-CA" dirty="0"/>
              <a:t>Focus on data measures that are relevant and readily available with a focus on accuracy and completeness</a:t>
            </a:r>
          </a:p>
          <a:p>
            <a:r>
              <a:rPr lang="en-CA" dirty="0"/>
              <a:t>Use of a simple data gathering template to be used by each organization, then consolidated into a simplified summary view for analytical purposes.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841961"/>
            <a:ext cx="9405256" cy="333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Sample Data Template – Agency View (1 of 2)</a:t>
            </a:r>
          </a:p>
          <a:p>
            <a:pPr marL="0" indent="0">
              <a:buNone/>
            </a:pPr>
            <a:endParaRPr lang="en-CA" sz="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8536F-2BAA-485E-AC0F-D2D445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7" y="2361554"/>
            <a:ext cx="10624456" cy="40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6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841961"/>
            <a:ext cx="9405256" cy="333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Sample Data Template – Agency View (2 of 2)</a:t>
            </a:r>
          </a:p>
          <a:p>
            <a:pPr marL="0" indent="0">
              <a:buNone/>
            </a:pPr>
            <a:endParaRPr lang="en-CA" sz="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3A9D8-4E35-4322-93C9-1053F96A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32" y="2361554"/>
            <a:ext cx="6548855" cy="40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841961"/>
            <a:ext cx="9405256" cy="333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Sample Data Template – Consolidated View</a:t>
            </a:r>
          </a:p>
          <a:p>
            <a:pPr marL="0" indent="0">
              <a:buNone/>
            </a:pPr>
            <a:endParaRPr lang="en-CA" sz="4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24562-DDF5-4B6F-891F-DEAF72CE3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30" y="2421885"/>
            <a:ext cx="9754320" cy="3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4"/>
            <a:ext cx="8596668" cy="116604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98" y="1080655"/>
            <a:ext cx="10119197" cy="548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/>
              <a:t>Welcome – James </a:t>
            </a:r>
            <a:r>
              <a:rPr lang="en-US" sz="2600" dirty="0" smtClean="0"/>
              <a:t>Janeiro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Introduction to PN Vaccine work group – Bryan </a:t>
            </a:r>
            <a:r>
              <a:rPr lang="en-US" sz="2600" dirty="0" smtClean="0"/>
              <a:t>Keshen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York Region Public </a:t>
            </a:r>
            <a:r>
              <a:rPr lang="en-US" sz="2400" dirty="0"/>
              <a:t>Health - Tiffany Beeston </a:t>
            </a:r>
            <a:r>
              <a:rPr lang="en-US" sz="2400" dirty="0" smtClean="0"/>
              <a:t>&amp; Victoria </a:t>
            </a:r>
            <a:r>
              <a:rPr lang="en-US" sz="2400" dirty="0" err="1" smtClean="0"/>
              <a:t>Rossander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Supporting Public Health – Brian </a:t>
            </a:r>
            <a:r>
              <a:rPr lang="en-US" sz="2400" dirty="0" smtClean="0"/>
              <a:t>Swainson &amp; Sandy Stemp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Developing COVID Supports (Survey Results</a:t>
            </a:r>
            <a:r>
              <a:rPr lang="en-US" sz="2400" dirty="0"/>
              <a:t>) – Natasha Kithulegoda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r>
              <a:rPr lang="en-US" sz="2600" dirty="0" smtClean="0"/>
              <a:t>Qs </a:t>
            </a:r>
            <a:r>
              <a:rPr lang="en-US" sz="2600" dirty="0"/>
              <a:t>&amp; As – </a:t>
            </a:r>
            <a:r>
              <a:rPr lang="en-US" sz="2600" dirty="0" smtClean="0"/>
              <a:t>Bryan Keshen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Data-based information sharing to support risk assessment and prioritization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76401"/>
            <a:ext cx="9699171" cy="49747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chemeClr val="tx1"/>
                </a:solidFill>
              </a:rPr>
              <a:t>Local Advocacy</a:t>
            </a:r>
          </a:p>
          <a:p>
            <a:pPr marL="0" indent="0">
              <a:buNone/>
            </a:pPr>
            <a:endParaRPr lang="en-CA" sz="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CA" sz="1900" b="1" u="sng" dirty="0">
                <a:solidFill>
                  <a:srgbClr val="0000FF"/>
                </a:solidFill>
              </a:rPr>
              <a:t>February 15, 2021 Letter to Medical Officer of Health, Region of Waterloo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0000FF"/>
                </a:solidFill>
              </a:rPr>
              <a:t>Prioritization of COVID-19 Vaccinations for Individuals Supported and Front-Line Staff at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0000FF"/>
                </a:solidFill>
              </a:rPr>
              <a:t>Local MCCSS-Funded Programs &amp; Services in Congregate Settings</a:t>
            </a:r>
            <a:endParaRPr lang="en-CA" sz="1900" dirty="0"/>
          </a:p>
          <a:p>
            <a:pPr marL="0" indent="0">
              <a:buNone/>
            </a:pPr>
            <a:r>
              <a:rPr lang="en-CA" sz="1900" dirty="0"/>
              <a:t>Sent by: </a:t>
            </a:r>
          </a:p>
          <a:p>
            <a:pPr lvl="1"/>
            <a:r>
              <a:rPr lang="en-CA" sz="1900" dirty="0"/>
              <a:t>Developmental Services Planning &amp; Advisory Council of Waterloo Region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r>
              <a:rPr lang="en-CA" sz="1900" dirty="0"/>
              <a:t>Copied to: </a:t>
            </a:r>
          </a:p>
          <a:p>
            <a:pPr lvl="1"/>
            <a:r>
              <a:rPr lang="en-CA" sz="1900" dirty="0"/>
              <a:t>Todd Smith, Minister of Children, Community and Social Services</a:t>
            </a:r>
          </a:p>
          <a:p>
            <a:pPr lvl="1"/>
            <a:r>
              <a:rPr lang="en-CA" sz="1900" dirty="0"/>
              <a:t>Other representatives from MCCSS, Ontario Health, Local OHTs, other relevant local representatives</a:t>
            </a:r>
          </a:p>
          <a:p>
            <a:pPr lvl="1"/>
            <a:endParaRPr lang="en-CA" dirty="0"/>
          </a:p>
          <a:p>
            <a:pPr marL="57150" indent="0">
              <a:buNone/>
            </a:pPr>
            <a:r>
              <a:rPr lang="en-CA" dirty="0"/>
              <a:t>Letter may be viewed here:  </a:t>
            </a:r>
          </a:p>
          <a:p>
            <a:pPr marL="57150" indent="0">
              <a:buNone/>
            </a:pPr>
            <a:r>
              <a:rPr lang="en-CA" dirty="0">
                <a:hlinkClick r:id="rId3"/>
              </a:rPr>
              <a:t>https://sunbeamcommunity.ca/2021/02/16/prioritization-of-covid-19-vaccinations-for-individuals-supported-and-front-line-staff-at-local-mccss-funded-programs-services-in-congregate-settings/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0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Offer of expertise and resources to support vaccination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1809304"/>
            <a:ext cx="9405256" cy="4417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Stepping Up to Enable and Support Vaccinations in Developmental Services</a:t>
            </a:r>
          </a:p>
          <a:p>
            <a:pPr marL="0" indent="0">
              <a:buNone/>
            </a:pPr>
            <a:endParaRPr lang="en-CA" sz="400" dirty="0"/>
          </a:p>
          <a:p>
            <a:r>
              <a:rPr lang="en-CA" sz="2000" dirty="0"/>
              <a:t>Data and risk based input / recommendations for prioritization by site / location and by program. 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Examples:</a:t>
            </a:r>
          </a:p>
          <a:p>
            <a:pPr lvl="1"/>
            <a:r>
              <a:rPr lang="en-CA" sz="2000" dirty="0"/>
              <a:t>Sites / programs focused on supporting:</a:t>
            </a:r>
          </a:p>
          <a:p>
            <a:pPr lvl="2"/>
            <a:r>
              <a:rPr lang="en-CA" sz="2000" dirty="0"/>
              <a:t>older adults</a:t>
            </a:r>
          </a:p>
          <a:p>
            <a:pPr lvl="2"/>
            <a:r>
              <a:rPr lang="en-CA" sz="2000" dirty="0"/>
              <a:t>individuals assessed as medically fragile / technology dependent</a:t>
            </a:r>
          </a:p>
          <a:p>
            <a:pPr lvl="2"/>
            <a:r>
              <a:rPr lang="en-CA" sz="2000" dirty="0"/>
              <a:t>Individuals having significant behavioural support needs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4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Offer of expertise and resources to support vaccination efforts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09304"/>
            <a:ext cx="9666513" cy="487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“Step Up” to Enable and Support Vaccinations in Developmental Services</a:t>
            </a:r>
          </a:p>
          <a:p>
            <a:pPr marL="0" indent="0">
              <a:buNone/>
            </a:pPr>
            <a:endParaRPr lang="en-CA" sz="400" dirty="0"/>
          </a:p>
          <a:p>
            <a:r>
              <a:rPr lang="en-CA" sz="2000" dirty="0"/>
              <a:t>Offer of staff / other resources as “vaccinators”, administering COVID-19 vaccinations to persons served (such as RPNs, RNs, Physicians, as well as Pharmacists with existing agency relationships)</a:t>
            </a:r>
          </a:p>
          <a:p>
            <a:r>
              <a:rPr lang="en-CA" sz="2000" dirty="0"/>
              <a:t>Offer of staff resources to provide administrative supports to the planning, coordination and implementation of COVID-19 vaccinations for persons served</a:t>
            </a:r>
          </a:p>
          <a:p>
            <a:r>
              <a:rPr lang="en-CA" sz="2000" dirty="0"/>
              <a:t>Input and recommendations regarding mode of vaccination delivery:</a:t>
            </a:r>
          </a:p>
          <a:p>
            <a:pPr lvl="1"/>
            <a:r>
              <a:rPr lang="en-CA" sz="1800" dirty="0"/>
              <a:t>Supporting persons served using regional COVID-19 vaccination centres</a:t>
            </a:r>
          </a:p>
          <a:p>
            <a:pPr lvl="1"/>
            <a:r>
              <a:rPr lang="en-CA" sz="1800" dirty="0"/>
              <a:t>Possible DS-sector run COVID-19 vaccination “pop-up” clinics in the local community</a:t>
            </a:r>
          </a:p>
          <a:p>
            <a:pPr lvl="1"/>
            <a:r>
              <a:rPr lang="en-CA" sz="1800" dirty="0"/>
              <a:t>Engagement / participation in vaccinations via mobile teams to sites where transport of persons served is not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96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488504"/>
            <a:ext cx="9209313" cy="1320800"/>
          </a:xfrm>
        </p:spPr>
        <p:txBody>
          <a:bodyPr>
            <a:normAutofit/>
          </a:bodyPr>
          <a:lstStyle/>
          <a:p>
            <a:r>
              <a:rPr lang="en-US" dirty="0"/>
              <a:t>Offer of expertise and resources to support vaccination efforts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09304"/>
            <a:ext cx="9666513" cy="487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00FF"/>
                </a:solidFill>
              </a:rPr>
              <a:t>“Step Up” to Enable and Support Vaccinations in Developmental Services</a:t>
            </a:r>
          </a:p>
          <a:p>
            <a:pPr marL="0" indent="0">
              <a:buNone/>
            </a:pPr>
            <a:endParaRPr lang="en-CA" sz="400" dirty="0"/>
          </a:p>
          <a:p>
            <a:r>
              <a:rPr lang="en-CA" sz="2000" dirty="0"/>
              <a:t>Offer a single point of contact / champion from you local planning table to be the primary contact for information sharing between your local Public Health Unit and all local developmental services organizations</a:t>
            </a:r>
          </a:p>
          <a:p>
            <a:r>
              <a:rPr lang="en-CA" sz="2000" dirty="0"/>
              <a:t>Offer of appropriate / accessible physical space for potential use as vaccination “pop-up clinic” sites, available across the sector, not just agency specific</a:t>
            </a:r>
          </a:p>
          <a:p>
            <a:r>
              <a:rPr lang="en-CA" sz="2000" dirty="0"/>
              <a:t>Offer of vehicle fleets, and drivers, across all agencies as a shared resource</a:t>
            </a:r>
          </a:p>
          <a:p>
            <a:r>
              <a:rPr lang="en-CA" sz="2000" dirty="0"/>
              <a:t>Offer of other support staff resources across all agencies as a shared resource</a:t>
            </a:r>
          </a:p>
          <a:p>
            <a:r>
              <a:rPr lang="en-CA" sz="2000" dirty="0"/>
              <a:t>Common/shared scheduling system for booking vaccinations for persons served (all “pop-up” clinic sites available to all persons served across all local agencies)</a:t>
            </a:r>
          </a:p>
          <a:p>
            <a:endParaRPr lang="en-CA" sz="2000" dirty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7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o.png"/>
          <p:cNvPicPr>
            <a:picLocks noChangeAspect="1"/>
          </p:cNvPicPr>
          <p:nvPr/>
        </p:nvPicPr>
        <p:blipFill rotWithShape="1">
          <a:blip r:embed="rId3"/>
          <a:srcRect l="7622" r="16866"/>
          <a:stretch/>
        </p:blipFill>
        <p:spPr>
          <a:xfrm>
            <a:off x="-1" y="0"/>
            <a:ext cx="12192001" cy="496093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00605" y="4231409"/>
            <a:ext cx="11376208" cy="1076608"/>
          </a:xfrm>
          <a:prstGeom prst="rect">
            <a:avLst/>
          </a:prstGeom>
        </p:spPr>
        <p:txBody>
          <a:bodyPr vert="horz" lIns="0"/>
          <a:lstStyle>
            <a:lvl1pPr>
              <a:buFontTx/>
              <a:buNone/>
              <a:defRPr sz="16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algn="ctr"/>
            <a:r>
              <a:rPr lang="en-CA" sz="2333" dirty="0">
                <a:solidFill>
                  <a:schemeClr val="bg1"/>
                </a:solidFill>
              </a:rPr>
              <a:t>March </a:t>
            </a:r>
            <a:r>
              <a:rPr lang="en-CA" sz="2333" dirty="0" smtClean="0">
                <a:solidFill>
                  <a:schemeClr val="bg1"/>
                </a:solidFill>
              </a:rPr>
              <a:t>18, </a:t>
            </a:r>
            <a:r>
              <a:rPr lang="en-CA" sz="2333" dirty="0">
                <a:solidFill>
                  <a:schemeClr val="bg1"/>
                </a:solidFill>
              </a:rPr>
              <a:t>2021</a:t>
            </a:r>
            <a:endParaRPr lang="en-CA" sz="1667" dirty="0">
              <a:solidFill>
                <a:schemeClr val="bg1"/>
              </a:solidFill>
            </a:endParaRPr>
          </a:p>
          <a:p>
            <a:pPr lvl="0"/>
            <a:endParaRPr lang="en-CA" sz="2000" b="0" dirty="0"/>
          </a:p>
          <a:p>
            <a:pPr lvl="0"/>
            <a:endParaRPr lang="en-US" sz="2000" dirty="0"/>
          </a:p>
        </p:txBody>
      </p:sp>
      <p:pic>
        <p:nvPicPr>
          <p:cNvPr id="7" name="Picture 6" descr="CDHE_logo.png"/>
          <p:cNvPicPr>
            <a:picLocks noChangeAspect="1"/>
          </p:cNvPicPr>
          <p:nvPr/>
        </p:nvPicPr>
        <p:blipFill rotWithShape="1">
          <a:blip r:embed="rId4"/>
          <a:srcRect l="57963" t="9950" b="12230"/>
          <a:stretch/>
        </p:blipFill>
        <p:spPr>
          <a:xfrm>
            <a:off x="6885665" y="5411808"/>
            <a:ext cx="2622770" cy="1294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1607" y="1364779"/>
            <a:ext cx="11961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4237"/>
            <a:r>
              <a:rPr lang="en-US" sz="5000" b="1" dirty="0">
                <a:solidFill>
                  <a:prstClr val="white"/>
                </a:solidFill>
                <a:latin typeface="Arial"/>
              </a:rPr>
              <a:t>Developing COVID-19 Vaccine Supports for DSWs</a:t>
            </a:r>
          </a:p>
          <a:p>
            <a:pPr algn="ctr" defTabSz="544237"/>
            <a:r>
              <a:rPr lang="en-US" sz="4000" b="1" dirty="0">
                <a:solidFill>
                  <a:prstClr val="white"/>
                </a:solidFill>
                <a:highlight>
                  <a:srgbClr val="CC006A"/>
                </a:highlight>
                <a:latin typeface="Arial"/>
              </a:rPr>
              <a:t>Results from an electronic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477AE-DE16-4B2E-9876-BBFAB3A999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33" r="7769" b="13741"/>
          <a:stretch/>
        </p:blipFill>
        <p:spPr>
          <a:xfrm>
            <a:off x="1888765" y="5801175"/>
            <a:ext cx="3270412" cy="516017"/>
          </a:xfrm>
          <a:prstGeom prst="rect">
            <a:avLst/>
          </a:prstGeom>
        </p:spPr>
      </p:pic>
      <p:pic>
        <p:nvPicPr>
          <p:cNvPr id="2050" name="Picture 2" descr="19 To Zero">
            <a:extLst>
              <a:ext uri="{FF2B5EF4-FFF2-40B4-BE49-F238E27FC236}">
                <a16:creationId xmlns:a16="http://schemas.microsoft.com/office/drawing/2014/main" id="{ED2B5805-5961-7447-828C-5DA451CE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3" y="5554970"/>
            <a:ext cx="1309555" cy="10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6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8996C-2224-5E42-908F-1BDA49B3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>
              <a:defRPr/>
            </a:pPr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FE35D-E374-AA48-8235-C1288BF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</p:txBody>
      </p:sp>
      <p:sp>
        <p:nvSpPr>
          <p:cNvPr id="7" name="Google Shape;68;p12">
            <a:extLst>
              <a:ext uri="{FF2B5EF4-FFF2-40B4-BE49-F238E27FC236}">
                <a16:creationId xmlns:a16="http://schemas.microsoft.com/office/drawing/2014/main" id="{03B55498-B02D-7E4C-9440-0CC5294A266D}"/>
              </a:ext>
            </a:extLst>
          </p:cNvPr>
          <p:cNvSpPr txBox="1"/>
          <p:nvPr/>
        </p:nvSpPr>
        <p:spPr>
          <a:xfrm>
            <a:off x="528113" y="1030945"/>
            <a:ext cx="4892400" cy="29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Noah Ivers (Principal 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Yona </a:t>
            </a:r>
            <a:r>
              <a:rPr lang="en" sz="1667" dirty="0" err="1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Lunsky</a:t>
            </a: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(Principal Investigator, DSW Survey)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Laura Desveaux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Nathan Stall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Rachel Savage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Dave Zorzinski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Jia Hu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 err="1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Raynell</a:t>
            </a: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Lange (Co-Investigator)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Jamie Benham (Co-Investigator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Dan Warshafsky (Co-Investigator)</a:t>
            </a:r>
          </a:p>
          <a:p>
            <a:pPr defTabSz="544237">
              <a:spcBef>
                <a:spcPts val="800"/>
              </a:spcBef>
              <a:buClr>
                <a:prstClr val="black"/>
              </a:buClr>
              <a:buSzPts val="1100"/>
            </a:pPr>
            <a:endParaRPr sz="1667" dirty="0">
              <a:solidFill>
                <a:srgbClr val="454F5B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defTabSz="544237">
              <a:spcBef>
                <a:spcPts val="800"/>
              </a:spcBef>
            </a:pPr>
            <a:endParaRPr sz="1667" dirty="0">
              <a:solidFill>
                <a:srgbClr val="454F5B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Google Shape;69;p12">
            <a:extLst>
              <a:ext uri="{FF2B5EF4-FFF2-40B4-BE49-F238E27FC236}">
                <a16:creationId xmlns:a16="http://schemas.microsoft.com/office/drawing/2014/main" id="{AC0D955E-ADFE-AE40-BDF2-2C096633858A}"/>
              </a:ext>
            </a:extLst>
          </p:cNvPr>
          <p:cNvSpPr txBox="1"/>
          <p:nvPr/>
        </p:nvSpPr>
        <p:spPr>
          <a:xfrm>
            <a:off x="6082583" y="1030945"/>
            <a:ext cx="5106000" cy="29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Sharleen Stewart (President, SEIU)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Michael </a:t>
            </a:r>
            <a:r>
              <a:rPr lang="en" sz="1667" dirty="0" err="1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Spitale</a:t>
            </a: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(Public Affairs, SEIU)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Corey Johnson (Public Affairs, SEIU)</a:t>
            </a:r>
            <a:endParaRPr lang="en-CA" sz="1667" dirty="0">
              <a:solidFill>
                <a:srgbClr val="454F5B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Kelly Thai (Analyst)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Ahmad Shakeri (Analyst)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Mina Tadrous (Lead Analyst)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Eric Verkerke (Campaign Design Lead)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Addy Graves (Focus Group Facilitator)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Celia Laur (Postdoctoral Researcher)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Madison Fullerton (Coordinator, AHS)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Natasha Kithulegoda (Coordinator, WCH)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Katina Kominos (Project Manager, 19toZero)</a:t>
            </a:r>
          </a:p>
          <a:p>
            <a:pPr marL="228591" indent="-228591" defTabSz="544237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1667" dirty="0">
                <a:solidFill>
                  <a:srgbClr val="454F5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89914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354013-89F7-F74C-9159-CF59930C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0" y="1243949"/>
            <a:ext cx="11535201" cy="4484772"/>
          </a:xfrm>
        </p:spPr>
        <p:txBody>
          <a:bodyPr>
            <a:normAutofit/>
          </a:bodyPr>
          <a:lstStyle/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We sought to understand the beliefs of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developmental service workers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about the following:</a:t>
            </a:r>
          </a:p>
          <a:p>
            <a:pPr marL="838156" lvl="1" indent="-380985">
              <a:lnSpc>
                <a:spcPct val="110000"/>
              </a:lnSpc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COVID-19 vaccine, </a:t>
            </a:r>
          </a:p>
          <a:p>
            <a:pPr marL="838156" lvl="1" indent="-380985">
              <a:lnSpc>
                <a:spcPct val="110000"/>
              </a:lnSpc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sources and platforms they use to receive COVID-19 information, and </a:t>
            </a:r>
          </a:p>
          <a:p>
            <a:pPr marL="838156" lvl="1" indent="-380985">
              <a:lnSpc>
                <a:spcPct val="110000"/>
              </a:lnSpc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institutions that they trust for COVID-19 information.</a:t>
            </a:r>
          </a:p>
          <a:p>
            <a:pPr marL="838156" lvl="1" indent="-380985">
              <a:lnSpc>
                <a:spcPct val="110000"/>
              </a:lnSpc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3571 (3371 from Ontario)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completed the survey. Surveys were sent by unions and agencies in the sector.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8996C-2224-5E42-908F-1BDA49B3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FE35D-E374-AA48-8235-C1288BF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97767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354013-89F7-F74C-9159-CF59930C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0" y="1243949"/>
            <a:ext cx="11535201" cy="4484772"/>
          </a:xfrm>
        </p:spPr>
        <p:txBody>
          <a:bodyPr>
            <a:normAutofit/>
          </a:bodyPr>
          <a:lstStyle/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How concerned are you or your family about becoming sick from COVID-19?</a:t>
            </a: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Getting a vaccine will help protect the patients, residents and clients I work with.</a:t>
            </a: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 am scared of getting a vaccine because of its potential side effects</a:t>
            </a: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 don’t trust the COVID-19 vaccine because of how fast it was developed</a:t>
            </a: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What electronic messaging and/or social media platforms do you trust the most for COVID-19 information?</a:t>
            </a:r>
          </a:p>
          <a:p>
            <a:pPr marL="285739" indent="-285739">
              <a:lnSpc>
                <a:spcPct val="11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what extent do you trust your union?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8996C-2224-5E42-908F-1BDA49B3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FE35D-E374-AA48-8235-C1288BF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3192837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627EA-0109-144A-8076-3ABACC03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A26FF-11B4-E74B-BF2F-F00A90FE3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7157"/>
            <a:ext cx="10515865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C1D0D4-FB0F-B245-B037-F9DD754098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8403" y="1764836"/>
          <a:ext cx="4459641" cy="37732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54641">
                  <a:extLst>
                    <a:ext uri="{9D8B030D-6E8A-4147-A177-3AD203B41FA5}">
                      <a16:colId xmlns:a16="http://schemas.microsoft.com/office/drawing/2014/main" val="419274029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99359261"/>
                    </a:ext>
                  </a:extLst>
                </a:gridCol>
              </a:tblGrid>
              <a:tr h="421546">
                <a:tc>
                  <a:txBody>
                    <a:bodyPr/>
                    <a:lstStyle/>
                    <a:p>
                      <a:r>
                        <a:rPr lang="en-CA" sz="2300" dirty="0">
                          <a:effectLst/>
                        </a:rPr>
                        <a:t>Characteristics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effectLst/>
                        </a:rPr>
                        <a:t>%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636972359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Gender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791422674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Female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84.7%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315015592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Male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15.3%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221184497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Age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932834099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18-29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18.3%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764470011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30-39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effectLst/>
                        </a:rPr>
                        <a:t>23.9%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4273089814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40-49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>
                          <a:effectLst/>
                        </a:rPr>
                        <a:t>23.1%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80436677"/>
                  </a:ext>
                </a:extLst>
              </a:tr>
              <a:tr h="418959">
                <a:tc>
                  <a:txBody>
                    <a:bodyPr/>
                    <a:lstStyle/>
                    <a:p>
                      <a:pPr marL="202565"/>
                      <a:r>
                        <a:rPr lang="en-CA" sz="2300">
                          <a:effectLst/>
                        </a:rPr>
                        <a:t>50+</a:t>
                      </a:r>
                      <a:endParaRPr lang="en-CA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r>
                        <a:rPr lang="en-CA" sz="2300" dirty="0">
                          <a:effectLst/>
                        </a:rPr>
                        <a:t>34.7%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549347916"/>
                  </a:ext>
                </a:extLst>
              </a:tr>
            </a:tbl>
          </a:graphicData>
        </a:graphic>
      </p:graphicFrame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A2EFE96-D958-D14F-8767-A2A6C4040187}"/>
              </a:ext>
            </a:extLst>
          </p:cNvPr>
          <p:cNvSpPr txBox="1">
            <a:spLocks/>
          </p:cNvSpPr>
          <p:nvPr/>
        </p:nvSpPr>
        <p:spPr>
          <a:xfrm>
            <a:off x="6031707" y="1620749"/>
            <a:ext cx="5157787" cy="4061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76200" tIns="38100" rIns="76200" bIns="38100" rtlCol="0">
            <a:normAutofit fontScale="92500"/>
          </a:bodyPr>
          <a:lstStyle>
            <a:lvl1pPr marL="274313" indent="-274313" algn="l" defTabSz="1097252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40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5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92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19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444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71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97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324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399" indent="-396859" defTabSz="91434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CA" sz="208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59.5% worked in group homes (remainder in community settings, Independent living, family homes/respite, and office settings)</a:t>
            </a:r>
          </a:p>
          <a:p>
            <a:pPr marL="397399" indent="-396859" defTabSz="91434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CA" sz="208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89.6% were in direct care roles (remainder in admin/management)</a:t>
            </a:r>
          </a:p>
          <a:p>
            <a:pPr marL="397399" indent="-396859" defTabSz="91434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CA" sz="208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81.3% European, 4.9% African or Caribbean, 4.5% Asian, 3.6% Indigenous, First Nations or Metis, 3.3% unknown, 1.3% Latin, 1.1% Mixed</a:t>
            </a:r>
          </a:p>
        </p:txBody>
      </p:sp>
    </p:spTree>
    <p:extLst>
      <p:ext uri="{BB962C8B-B14F-4D97-AF65-F5344CB8AC3E}">
        <p14:creationId xmlns:p14="http://schemas.microsoft.com/office/powerpoint/2010/main" val="99946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CAF27-979B-1A48-963B-72FEEE22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CC0CB3C-A305-4445-91ED-A7CCA38A3240}"/>
              </a:ext>
            </a:extLst>
          </p:cNvPr>
          <p:cNvSpPr txBox="1">
            <a:spLocks/>
          </p:cNvSpPr>
          <p:nvPr/>
        </p:nvSpPr>
        <p:spPr>
          <a:xfrm>
            <a:off x="110147" y="1365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972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40"/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 to get vaccinated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FAE6D3-AE4C-0744-B845-90AAB6CE9C6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477368"/>
          <a:ext cx="10515600" cy="471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39A0952-6608-7A49-A83F-A4070CEFB721}"/>
              </a:ext>
            </a:extLst>
          </p:cNvPr>
          <p:cNvSpPr txBox="1"/>
          <p:nvPr/>
        </p:nvSpPr>
        <p:spPr>
          <a:xfrm>
            <a:off x="2367247" y="6195284"/>
            <a:ext cx="7457507" cy="45134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544237"/>
            <a:r>
              <a:rPr lang="en-US" sz="23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are somewhat or very likely to get the vaccine</a:t>
            </a:r>
          </a:p>
        </p:txBody>
      </p:sp>
    </p:spTree>
    <p:extLst>
      <p:ext uri="{BB962C8B-B14F-4D97-AF65-F5344CB8AC3E}">
        <p14:creationId xmlns:p14="http://schemas.microsoft.com/office/powerpoint/2010/main" val="11843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5"/>
            <a:ext cx="8965429" cy="11660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SPPI: Sector Pandemic Planning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" y="1567006"/>
            <a:ext cx="8596668" cy="4621440"/>
          </a:xfrm>
        </p:spPr>
        <p:txBody>
          <a:bodyPr>
            <a:noAutofit/>
          </a:bodyPr>
          <a:lstStyle/>
          <a:p>
            <a:r>
              <a:rPr lang="en-US" dirty="0"/>
              <a:t>Established in March 2020, by the Toronto Developmental Service Alliance and Service Providers Committee, to enable collaborations across Toronto agencies in responding to the Pandemic.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Chaired by Ursula </a:t>
            </a:r>
            <a:r>
              <a:rPr lang="en-US" dirty="0" err="1"/>
              <a:t>Rehdner</a:t>
            </a:r>
            <a:r>
              <a:rPr lang="en-US" dirty="0"/>
              <a:t>, President &amp; CEO of </a:t>
            </a:r>
            <a:r>
              <a:rPr lang="en-US" dirty="0" err="1"/>
              <a:t>Aptus</a:t>
            </a:r>
            <a:r>
              <a:rPr lang="en-US" dirty="0"/>
              <a:t> Treatment Centre for Complex Disabilities; Don Walker, Executive Director of Mary Centre of the Archdiocese of Toronto. Supported by Malcom Bernstein, Mia Tremblay and Georgie Vincent at Community Living Toronto. </a:t>
            </a:r>
          </a:p>
          <a:p>
            <a:endParaRPr lang="en-US" dirty="0"/>
          </a:p>
          <a:p>
            <a:r>
              <a:rPr lang="en-US" dirty="0"/>
              <a:t>SPPI is comprised of 40 volunteers across 19 agencies who have been working very hard to produce and distribute guidance documents on a range of topics related to the Pandemic.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Ongoing webinar series focused on resilience, reopening, and ongoing adaption to the Pandemic – NEXT </a:t>
            </a:r>
            <a:r>
              <a:rPr lang="en-US" dirty="0" smtClean="0"/>
              <a:t>SESSION: </a:t>
            </a:r>
            <a:r>
              <a:rPr lang="en-US" dirty="0" smtClean="0">
                <a:solidFill>
                  <a:schemeClr val="tx1"/>
                </a:solidFill>
              </a:rPr>
              <a:t>MAR. 31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@ </a:t>
            </a:r>
            <a:r>
              <a:rPr lang="en-US" dirty="0">
                <a:solidFill>
                  <a:schemeClr val="tx1"/>
                </a:solidFill>
              </a:rPr>
              <a:t>NOON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A204C43-E0CC-4272-8539-A485D4A98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" r="2538" b="-1"/>
          <a:stretch/>
        </p:blipFill>
        <p:spPr>
          <a:xfrm>
            <a:off x="9274003" y="5264906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04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DF491B-F758-BB4B-A3CD-8346AE86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699" y="2301520"/>
            <a:ext cx="9814603" cy="3684588"/>
          </a:xfrm>
          <a:noFill/>
        </p:spPr>
        <p:txBody>
          <a:bodyPr>
            <a:normAutofit/>
          </a:bodyPr>
          <a:lstStyle/>
          <a:p>
            <a:pPr marL="854570" lvl="1" indent="-39685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younger </a:t>
            </a: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(18-39 years old) compared to those &gt;50 years old</a:t>
            </a:r>
            <a:endParaRPr lang="en-CA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70" lvl="1" indent="-39685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Believe the vaccine is </a:t>
            </a:r>
            <a:r>
              <a:rPr 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not necessary </a:t>
            </a: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because they are in good health</a:t>
            </a:r>
            <a:endParaRPr lang="en-CA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70" lvl="1" indent="-39685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Do not trust </a:t>
            </a: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the vaccine because of its fast development</a:t>
            </a:r>
            <a:endParaRPr lang="en-CA" sz="2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570" lvl="1" indent="-39685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Are scared of the vaccine’s potential </a:t>
            </a:r>
            <a:r>
              <a:rPr lang="en-US" sz="2333" b="1" dirty="0"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  <a:endParaRPr lang="en-CA" sz="2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1B864-555E-C749-AD0C-6C196CF6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7330CD-67DE-A847-AB61-724558B94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7157"/>
            <a:ext cx="1051586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beliefs and trust (unlikely)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5F16757-2327-6740-B579-19D0FD6055C3}"/>
              </a:ext>
            </a:extLst>
          </p:cNvPr>
          <p:cNvSpPr txBox="1">
            <a:spLocks/>
          </p:cNvSpPr>
          <p:nvPr/>
        </p:nvSpPr>
        <p:spPr>
          <a:xfrm>
            <a:off x="822721" y="1218407"/>
            <a:ext cx="10698958" cy="712869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274313" indent="-274313" algn="l" defTabSz="1097252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40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5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92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19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444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071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697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324" indent="-274313" algn="l" defTabSz="1097252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5" indent="-228585" defTabSz="914340">
              <a:lnSpc>
                <a:spcPct val="100000"/>
              </a:lnSpc>
              <a:spcBef>
                <a:spcPts val="1000"/>
              </a:spcBef>
            </a:pP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odds of </a:t>
            </a:r>
            <a:r>
              <a:rPr lang="en-US" sz="2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getting the vaccine 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higher among respondents that (p&lt;0.05):</a:t>
            </a:r>
          </a:p>
          <a:p>
            <a:pPr marL="685756" lvl="1" indent="-228585" defTabSz="914340">
              <a:lnSpc>
                <a:spcPct val="100000"/>
              </a:lnSpc>
              <a:spcBef>
                <a:spcPts val="500"/>
              </a:spcBef>
            </a:pPr>
            <a:endParaRPr lang="en-CA" sz="1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6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E11E7-6E62-1F4D-9EFE-F42C68C5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CAF5F-0C97-794D-BA50-14E4619A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Information Sources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844F3AD-4704-214E-AF63-29906E89C2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382" y="1334216"/>
          <a:ext cx="11153770" cy="41895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17923">
                  <a:extLst>
                    <a:ext uri="{9D8B030D-6E8A-4147-A177-3AD203B41FA5}">
                      <a16:colId xmlns:a16="http://schemas.microsoft.com/office/drawing/2014/main" val="599357587"/>
                    </a:ext>
                  </a:extLst>
                </a:gridCol>
                <a:gridCol w="3804393">
                  <a:extLst>
                    <a:ext uri="{9D8B030D-6E8A-4147-A177-3AD203B41FA5}">
                      <a16:colId xmlns:a16="http://schemas.microsoft.com/office/drawing/2014/main" val="4185960693"/>
                    </a:ext>
                  </a:extLst>
                </a:gridCol>
                <a:gridCol w="3631454">
                  <a:extLst>
                    <a:ext uri="{9D8B030D-6E8A-4147-A177-3AD203B41FA5}">
                      <a16:colId xmlns:a16="http://schemas.microsoft.com/office/drawing/2014/main" val="2523958928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Used the most for COVID-19 Information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Trusted</a:t>
                      </a:r>
                      <a:r>
                        <a:rPr lang="en-US" sz="2300" dirty="0"/>
                        <a:t> for COVID-19 Information</a:t>
                      </a:r>
                    </a:p>
                  </a:txBody>
                  <a:tcPr marL="76200" marR="762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457593"/>
                  </a:ext>
                </a:extLst>
              </a:tr>
              <a:tr h="1471432">
                <a:tc>
                  <a:txBody>
                    <a:bodyPr/>
                    <a:lstStyle/>
                    <a:p>
                      <a:r>
                        <a:rPr lang="en-US" sz="1500" b="1" dirty="0"/>
                        <a:t>Social Media Platforms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Facebook messenger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YouTube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b="0" dirty="0"/>
                        <a:t>Facebook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YouTube</a:t>
                      </a:r>
                    </a:p>
                  </a:txBody>
                  <a:tcPr marL="76200" marR="762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076292"/>
                  </a:ext>
                </a:extLst>
              </a:tr>
              <a:tr h="1930738">
                <a:tc>
                  <a:txBody>
                    <a:bodyPr/>
                    <a:lstStyle/>
                    <a:p>
                      <a:r>
                        <a:rPr lang="en-US" sz="1500" b="1" dirty="0"/>
                        <a:t>Sources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Public health websites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Television/radio news</a:t>
                      </a:r>
                    </a:p>
                  </a:txBody>
                  <a:tcPr marL="76200" marR="762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dirty="0"/>
                        <a:t>Public health websites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300" b="0" dirty="0"/>
                        <a:t>Physician or other healthcare provider</a:t>
                      </a:r>
                    </a:p>
                  </a:txBody>
                  <a:tcPr marL="76200" marR="762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585895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9115A2C-8652-8B42-B567-F58FB1E9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8" y="2613386"/>
            <a:ext cx="938872" cy="896833"/>
          </a:xfrm>
          <a:prstGeom prst="rect">
            <a:avLst/>
          </a:prstGeom>
        </p:spPr>
      </p:pic>
      <p:pic>
        <p:nvPicPr>
          <p:cNvPr id="14" name="Picture 13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91FEAC15-650A-6C47-889C-118044104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87" y="2573473"/>
            <a:ext cx="1291955" cy="976657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0CE51D15-0C89-2649-B7F3-A506B9EEA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89" y="4066079"/>
            <a:ext cx="2205293" cy="654574"/>
          </a:xfrm>
          <a:prstGeom prst="rect">
            <a:avLst/>
          </a:prstGeom>
        </p:spPr>
      </p:pic>
      <p:pic>
        <p:nvPicPr>
          <p:cNvPr id="18" name="Picture 17" descr="A person holding a computer&#10;&#10;Description automatically generated with low confidence">
            <a:extLst>
              <a:ext uri="{FF2B5EF4-FFF2-40B4-BE49-F238E27FC236}">
                <a16:creationId xmlns:a16="http://schemas.microsoft.com/office/drawing/2014/main" id="{F3A95056-AA7D-7147-A5A7-CA9A120D2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283" y="3827961"/>
            <a:ext cx="1203373" cy="1606264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low confidence">
            <a:extLst>
              <a:ext uri="{FF2B5EF4-FFF2-40B4-BE49-F238E27FC236}">
                <a16:creationId xmlns:a16="http://schemas.microsoft.com/office/drawing/2014/main" id="{E59D767E-F8E0-D04D-B25B-DCCC4BE59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24" y="4798391"/>
            <a:ext cx="2203259" cy="3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6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268C3-86F1-4339-BEDD-1AA6E8F0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1170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Our public health messaging and education efforts should focus on: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information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explains vaccine development and vaccine safety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Messaging on herd immunity because getting the vaccine despite good health will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protect the health of family members patients and and clients.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vaccine uptake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among younger adults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in the sector.</a:t>
            </a:r>
          </a:p>
          <a:p>
            <a:pPr marL="457171" lvl="1" indent="0">
              <a:lnSpc>
                <a:spcPct val="11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COVID-19 information targeted towards the sector needs to be easily accessible and shared on trusted platforms such as 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Facebook and YouTube </a:t>
            </a: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to keep the public up to date as new information comes out.</a:t>
            </a:r>
          </a:p>
          <a:p>
            <a:pPr>
              <a:lnSpc>
                <a:spcPct val="110000"/>
              </a:lnSpc>
            </a:pPr>
            <a:endParaRPr lang="en-US"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00D3B-3EB7-4A73-B72D-FBB608B1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4237"/>
            <a:fld id="{53085D2B-F224-4508-879B-F3A11D569F3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44237"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BFA02-BF71-451D-9574-CEB36AB5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841790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o.png"/>
          <p:cNvPicPr>
            <a:picLocks noChangeAspect="1"/>
          </p:cNvPicPr>
          <p:nvPr/>
        </p:nvPicPr>
        <p:blipFill rotWithShape="1">
          <a:blip r:embed="rId2"/>
          <a:srcRect l="26270" r="16868"/>
          <a:stretch/>
        </p:blipFill>
        <p:spPr>
          <a:xfrm>
            <a:off x="0" y="-56308"/>
            <a:ext cx="12192000" cy="6914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15186" y="2624441"/>
            <a:ext cx="1196162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4237"/>
            <a:r>
              <a:rPr lang="en-US" sz="9583" b="1" dirty="0">
                <a:solidFill>
                  <a:prstClr val="white"/>
                </a:solidFill>
                <a:latin typeface="Calibri" panose="020F0502020204030204"/>
              </a:rPr>
              <a:t>Thank You!</a:t>
            </a:r>
          </a:p>
          <a:p>
            <a:pPr algn="ctr" defTabSz="544237"/>
            <a:r>
              <a:rPr lang="en-US" sz="2667" dirty="0">
                <a:solidFill>
                  <a:prstClr val="white"/>
                </a:solidFill>
                <a:latin typeface="Calibri" panose="020F0502020204030204"/>
              </a:rPr>
              <a:t>Please email me at </a:t>
            </a:r>
            <a:r>
              <a:rPr lang="en-US" sz="2667" dirty="0">
                <a:solidFill>
                  <a:prstClr val="white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Natasha.Kithulegoda@wchospital.ca</a:t>
            </a:r>
            <a:r>
              <a:rPr lang="en-US" sz="2667" dirty="0">
                <a:solidFill>
                  <a:prstClr val="white"/>
                </a:solidFill>
                <a:latin typeface="Calibri" panose="020F0502020204030204"/>
              </a:rPr>
              <a:t> if you have any questions.</a:t>
            </a:r>
            <a:endParaRPr lang="en-US" sz="667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4127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Remarks with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70338"/>
            <a:ext cx="8409709" cy="4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0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8F9-65BD-47EE-B7F6-D2415860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809-EB94-44B0-AC31-386AC93F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RealXchange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2"/>
              </a:rPr>
              <a:t>https://realxchange.communitylivingessex.org/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indent="-285750"/>
            <a:r>
              <a:rPr lang="en-CA" dirty="0" err="1"/>
              <a:t>ConnectABILITY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3"/>
              </a:rPr>
              <a:t>https://connectability.ca/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309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A9A5-A164-A74D-B5A5-845F3638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3340-3FDC-2B46-8F77-CA29A62B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 Longo, Health Services Lead @ </a:t>
            </a:r>
            <a:r>
              <a:rPr lang="en-US" dirty="0" err="1"/>
              <a:t>Reena</a:t>
            </a:r>
            <a:endParaRPr lang="en-US" dirty="0"/>
          </a:p>
          <a:p>
            <a:r>
              <a:rPr lang="en-US" dirty="0">
                <a:hlinkClick r:id="rId2"/>
              </a:rPr>
              <a:t>Mlongo@reena.org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6" y="2564780"/>
            <a:ext cx="4373810" cy="3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1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5" y="591016"/>
            <a:ext cx="8274309" cy="5555608"/>
          </a:xfrm>
        </p:spPr>
      </p:pic>
    </p:spTree>
    <p:extLst>
      <p:ext uri="{BB962C8B-B14F-4D97-AF65-F5344CB8AC3E}">
        <p14:creationId xmlns:p14="http://schemas.microsoft.com/office/powerpoint/2010/main" val="345711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4BF0-B913-41F6-9A28-3089DB0C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Provincial Network Vaccine Work </a:t>
            </a:r>
            <a:r>
              <a:rPr lang="en-CA" dirty="0" smtClean="0"/>
              <a:t>Group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637-707F-40F6-BC2A-BD2F357A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Provincial Network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Not a mandated provincial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Volunteer group to inform and engage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Does not replace decision-making authority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Ensure consistent flow of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Open dialogue with the Ministry</a:t>
            </a:r>
          </a:p>
        </p:txBody>
      </p:sp>
    </p:spTree>
    <p:extLst>
      <p:ext uri="{BB962C8B-B14F-4D97-AF65-F5344CB8AC3E}">
        <p14:creationId xmlns:p14="http://schemas.microsoft.com/office/powerpoint/2010/main" val="1475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York Region Public Health - Guest Speakers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Victoria </a:t>
            </a:r>
            <a:r>
              <a:rPr lang="en-CA" dirty="0" err="1" smtClean="0"/>
              <a:t>Rossander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Program Manager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Tiffany Beeston, RN</a:t>
            </a:r>
          </a:p>
          <a:p>
            <a:pPr marL="0" indent="0">
              <a:buNone/>
            </a:pPr>
            <a:r>
              <a:rPr lang="en-US" dirty="0" smtClean="0"/>
              <a:t>Acting </a:t>
            </a:r>
            <a:r>
              <a:rPr lang="en-US" dirty="0"/>
              <a:t>Manager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93" y="1930400"/>
            <a:ext cx="7269551" cy="2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9FE8-A5EB-45D9-8803-7E2DC05F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456" y="2404534"/>
            <a:ext cx="7766936" cy="1646302"/>
          </a:xfrm>
        </p:spPr>
        <p:txBody>
          <a:bodyPr/>
          <a:lstStyle/>
          <a:p>
            <a:pPr algn="ctr"/>
            <a:r>
              <a:rPr lang="en-CA" dirty="0"/>
              <a:t>Supporting Public Health COVID-19 Vaccination Efforts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550BE-67D1-4B90-99C6-926E8C46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3311575"/>
            <a:ext cx="9995053" cy="32633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local public health vaccination efforts while advocating for the prioritization of persons served and the front line staff who support them.</a:t>
            </a:r>
            <a:endParaRPr lang="en-C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Sandy Stemp, Chief Operating Officer,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Reena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Swainson, Chief Executive Officer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Sunbeam Community &amp; Developmental Services</a:t>
            </a: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C25C-7B1F-4002-B57F-4D870B0F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BBDF-BC93-4372-82A7-18531AAAB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404257"/>
            <a:ext cx="8925069" cy="5002229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Evidence-based advocacy aligned with provincial distribution priorities</a:t>
            </a:r>
          </a:p>
          <a:p>
            <a:pPr marL="0" indent="0">
              <a:buNone/>
            </a:pP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of data and information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 risk assessment to aide with prioritization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considerations unique to individuals living with developmental disabilities, including prevalence &amp; impact of comorbidities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Educate about differences between the developmental services congregate living support model and other congregate living settings (Long-Term Care)</a:t>
            </a:r>
          </a:p>
          <a:p>
            <a:pPr lvl="1"/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 of expertise and resources to support vaccination efforts</a:t>
            </a:r>
          </a:p>
          <a:p>
            <a:pPr marL="457200" lvl="1" indent="0">
              <a:buNone/>
            </a:pPr>
            <a:endParaRPr lang="en-CA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CA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0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8576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Evidence-based advocacy aligned with provincial distribution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71953"/>
            <a:ext cx="9383484" cy="441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Promote and share existing sector and provincial advocacy efforts:</a:t>
            </a:r>
          </a:p>
          <a:p>
            <a:pPr marL="0" indent="0">
              <a:buNone/>
            </a:pPr>
            <a:endParaRPr lang="en-CA" sz="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CA" b="1" u="sng" dirty="0">
                <a:solidFill>
                  <a:srgbClr val="0000FF"/>
                </a:solidFill>
              </a:rPr>
              <a:t>January 29, 2021 Letter to Christine Elliot, Minister of Health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COVID-19 Vaccination Prioritization for the Developmental Services Sector</a:t>
            </a:r>
          </a:p>
          <a:p>
            <a:pPr marL="0" indent="0">
              <a:buNone/>
            </a:pPr>
            <a:endParaRPr lang="en-CA" sz="400" i="1" dirty="0"/>
          </a:p>
          <a:p>
            <a:pPr marL="0" indent="0">
              <a:buNone/>
            </a:pPr>
            <a:r>
              <a:rPr lang="en-CA" dirty="0"/>
              <a:t>Sent by: </a:t>
            </a:r>
          </a:p>
          <a:p>
            <a:pPr lvl="1"/>
            <a:r>
              <a:rPr lang="en-CA" dirty="0"/>
              <a:t>Provincial Network on Developmental Services</a:t>
            </a:r>
          </a:p>
          <a:p>
            <a:pPr lvl="1"/>
            <a:r>
              <a:rPr lang="en-CA" dirty="0"/>
              <a:t>Community Living Ontario</a:t>
            </a:r>
          </a:p>
          <a:p>
            <a:pPr lvl="1"/>
            <a:r>
              <a:rPr lang="en-CA" dirty="0"/>
              <a:t>OASIS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dirty="0"/>
              <a:t>Copied to: </a:t>
            </a:r>
          </a:p>
          <a:p>
            <a:pPr lvl="1"/>
            <a:r>
              <a:rPr lang="en-CA" dirty="0"/>
              <a:t>Todd Smith, Minister of Children, Community and Social Services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3DA-73A1-40E1-8B94-9D6AE953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85769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Evidence-based advocacy aligned with provincial distribution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6028-E57B-4752-8C7B-46370111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0" y="2171953"/>
            <a:ext cx="940525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Promote and share existing sector and provincial advocacy efforts (cont’d):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b="1" u="sng" dirty="0">
                <a:solidFill>
                  <a:srgbClr val="0000FF"/>
                </a:solidFill>
              </a:rPr>
              <a:t>March 1, 2021 Letter to Dr. David Williams, Chief Medical Officer of Health</a:t>
            </a:r>
          </a:p>
          <a:p>
            <a:pPr marL="0" indent="0">
              <a:buNone/>
            </a:pPr>
            <a:r>
              <a:rPr lang="en-CA" i="1" dirty="0">
                <a:solidFill>
                  <a:srgbClr val="0000FF"/>
                </a:solidFill>
              </a:rPr>
              <a:t>Vaccination Prioritization of Developmental Services Sector – Individuals &amp; Staff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dirty="0"/>
              <a:t>Sent by: </a:t>
            </a:r>
          </a:p>
          <a:p>
            <a:pPr lvl="1"/>
            <a:r>
              <a:rPr lang="en-CA" dirty="0"/>
              <a:t>Vaccine Working Group of the Provincial Network on Developmental Services</a:t>
            </a:r>
          </a:p>
          <a:p>
            <a:pPr marL="0" indent="0">
              <a:buNone/>
            </a:pPr>
            <a:endParaRPr lang="en-CA" sz="400" dirty="0"/>
          </a:p>
          <a:p>
            <a:pPr marL="0" indent="0">
              <a:buNone/>
            </a:pPr>
            <a:r>
              <a:rPr lang="en-CA" dirty="0"/>
              <a:t>Copied to: </a:t>
            </a:r>
          </a:p>
          <a:p>
            <a:pPr lvl="1"/>
            <a:r>
              <a:rPr lang="en-CA" dirty="0"/>
              <a:t>Christine Elliot, Deputy Premier and Minister of Health</a:t>
            </a:r>
          </a:p>
          <a:p>
            <a:pPr lvl="1"/>
            <a:r>
              <a:rPr lang="en-CA" dirty="0"/>
              <a:t>Todd Smith, Minister of Children, Community and Social Services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19F67-9542-4998-8AED-E4EF40AC76D7}" type="slidenum">
              <a:rPr kumimoji="0" lang="en-CA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39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6058F5884ED4E95A5B05EF2EBE5FD" ma:contentTypeVersion="15" ma:contentTypeDescription="Create a new document." ma:contentTypeScope="" ma:versionID="d4405326deea7d967b4ba65d885760b2">
  <xsd:schema xmlns:xsd="http://www.w3.org/2001/XMLSchema" xmlns:xs="http://www.w3.org/2001/XMLSchema" xmlns:p="http://schemas.microsoft.com/office/2006/metadata/properties" xmlns:ns1="http://schemas.microsoft.com/sharepoint/v3" xmlns:ns3="28589e91-d8f0-4d60-8006-369ca9393b0a" xmlns:ns4="f040354f-f482-4759-877a-d8e613d912ef" targetNamespace="http://schemas.microsoft.com/office/2006/metadata/properties" ma:root="true" ma:fieldsID="fd9c13d99ef87886bed943b2a144f3a8" ns1:_="" ns3:_="" ns4:_="">
    <xsd:import namespace="http://schemas.microsoft.com/sharepoint/v3"/>
    <xsd:import namespace="28589e91-d8f0-4d60-8006-369ca9393b0a"/>
    <xsd:import namespace="f040354f-f482-4759-877a-d8e613d91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89e91-d8f0-4d60-8006-369ca9393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0354f-f482-4759-877a-d8e613d91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BB7E1C-2CFA-4ECE-9544-1B05CA2DC7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2C03C-6BC1-4E2C-ABD4-A921401B1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89e91-d8f0-4d60-8006-369ca9393b0a"/>
    <ds:schemaRef ds:uri="f040354f-f482-4759-877a-d8e613d91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9AA217-CD24-4BA8-B488-76D4671E27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589e91-d8f0-4d60-8006-369ca9393b0a"/>
    <ds:schemaRef ds:uri="http://schemas.microsoft.com/sharepoint/v3"/>
    <ds:schemaRef ds:uri="f040354f-f482-4759-877a-d8e613d912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2177</Words>
  <Application>Microsoft Office PowerPoint</Application>
  <PresentationFormat>Widescreen</PresentationFormat>
  <Paragraphs>348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Montserrat</vt:lpstr>
      <vt:lpstr>Times New Roman</vt:lpstr>
      <vt:lpstr>Trebuchet MS</vt:lpstr>
      <vt:lpstr>Wingdings</vt:lpstr>
      <vt:lpstr>Wingdings 3</vt:lpstr>
      <vt:lpstr>Facet</vt:lpstr>
      <vt:lpstr>Office Theme</vt:lpstr>
      <vt:lpstr>1_Office Theme</vt:lpstr>
      <vt:lpstr>Provincial Network  COVID-19 Vaccine Work Group  </vt:lpstr>
      <vt:lpstr>Agenda</vt:lpstr>
      <vt:lpstr>SPPI: Sector Pandemic Planning Initiative</vt:lpstr>
      <vt:lpstr>Provincial Network Vaccine Work Group</vt:lpstr>
      <vt:lpstr>York Region Public Health - Guest Speakers</vt:lpstr>
      <vt:lpstr>Supporting Public Health COVID-19 Vaccination Efforts </vt:lpstr>
      <vt:lpstr>Contents</vt:lpstr>
      <vt:lpstr>Evidence-based advocacy aligned with provincial distribution priorities</vt:lpstr>
      <vt:lpstr>Evidence-based advocacy aligned with provincial distribution priorities</vt:lpstr>
      <vt:lpstr>Evidence-based advocacy aligned with provincial distribution priorities</vt:lpstr>
      <vt:lpstr>Data-based information sharing to support risk assessment and prioritization</vt:lpstr>
      <vt:lpstr>Data-based information sharing to support risk assessment and prioritization (cont’d)</vt:lpstr>
      <vt:lpstr>Data-based information sharing to support risk assessment and prioritization (cont’d)</vt:lpstr>
      <vt:lpstr>Data-based information sharing to support risk assessment and prioritization (cont’d)</vt:lpstr>
      <vt:lpstr>Data-based information sharing to support risk assessment and prioritization (cont’d)</vt:lpstr>
      <vt:lpstr>Data-based information sharing to support risk assessment and prioritization</vt:lpstr>
      <vt:lpstr>Data-based information sharing to support risk assessment and prioritization</vt:lpstr>
      <vt:lpstr>Data-based information sharing to support risk assessment and prioritization</vt:lpstr>
      <vt:lpstr>Data-based information sharing to support risk assessment and prioritization</vt:lpstr>
      <vt:lpstr>Data-based information sharing to support risk assessment and prioritization (cont’d)</vt:lpstr>
      <vt:lpstr>Offer of expertise and resources to support vaccination efforts</vt:lpstr>
      <vt:lpstr>Offer of expertise and resources to support vaccination efforts (cont’d)</vt:lpstr>
      <vt:lpstr>Offer of expertise and resources to support vaccination efforts (cont’d)</vt:lpstr>
      <vt:lpstr>PowerPoint Presentation</vt:lpstr>
      <vt:lpstr>Project Team</vt:lpstr>
      <vt:lpstr>Background</vt:lpstr>
      <vt:lpstr>Example Survey Questions</vt:lpstr>
      <vt:lpstr>Demographics</vt:lpstr>
      <vt:lpstr>PowerPoint Presentation</vt:lpstr>
      <vt:lpstr>Vaccine beliefs and trust (unlikely)</vt:lpstr>
      <vt:lpstr>COVID-19 Information Sources</vt:lpstr>
      <vt:lpstr>What does this mean?</vt:lpstr>
      <vt:lpstr>PowerPoint Presentation</vt:lpstr>
      <vt:lpstr>Closing Remarks with …</vt:lpstr>
      <vt:lpstr>Resources </vt:lpstr>
      <vt:lpstr>Connect to Working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FRAMEWORK</dc:title>
  <dc:creator>Georgie Vincent</dc:creator>
  <cp:lastModifiedBy>Mario Longo</cp:lastModifiedBy>
  <cp:revision>103</cp:revision>
  <dcterms:created xsi:type="dcterms:W3CDTF">2020-08-20T17:59:36Z</dcterms:created>
  <dcterms:modified xsi:type="dcterms:W3CDTF">2021-03-18T13:22:29Z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0x010100D156058F5884ED4E95A5B05EF2EBE5FD</vt:lpwstr>
  </property>
</Properties>
</file>