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3" r:id="rId5"/>
    <p:sldId id="288" r:id="rId6"/>
    <p:sldId id="293" r:id="rId7"/>
    <p:sldId id="292" r:id="rId8"/>
    <p:sldId id="298" r:id="rId9"/>
    <p:sldId id="297" r:id="rId10"/>
    <p:sldId id="291" r:id="rId11"/>
    <p:sldId id="290" r:id="rId12"/>
    <p:sldId id="299" r:id="rId13"/>
    <p:sldId id="29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05F6AF-6322-4499-A69A-EBE63E607D6B}" v="30" dt="2021-01-08T16:27:09.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19" autoAdjust="0"/>
  </p:normalViewPr>
  <p:slideViewPr>
    <p:cSldViewPr snapToGrid="0">
      <p:cViewPr>
        <p:scale>
          <a:sx n="102" d="100"/>
          <a:sy n="102" d="100"/>
        </p:scale>
        <p:origin x="88" y="4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Thomas" userId="285b5e10-9f0f-4364-b74a-ac39566f8013" providerId="ADAL" clId="{8A05F6AF-6322-4499-A69A-EBE63E607D6B}"/>
    <pc:docChg chg="undo redo custSel addSld delSld modSld sldOrd">
      <pc:chgData name="Laurie Thomas" userId="285b5e10-9f0f-4364-b74a-ac39566f8013" providerId="ADAL" clId="{8A05F6AF-6322-4499-A69A-EBE63E607D6B}" dt="2021-01-08T16:27:42.986" v="1717" actId="2696"/>
      <pc:docMkLst>
        <pc:docMk/>
      </pc:docMkLst>
      <pc:sldChg chg="modSp mod">
        <pc:chgData name="Laurie Thomas" userId="285b5e10-9f0f-4364-b74a-ac39566f8013" providerId="ADAL" clId="{8A05F6AF-6322-4499-A69A-EBE63E607D6B}" dt="2021-01-08T13:05:05.593" v="281" actId="20577"/>
        <pc:sldMkLst>
          <pc:docMk/>
          <pc:sldMk cId="3966093881" sldId="288"/>
        </pc:sldMkLst>
        <pc:spChg chg="mod">
          <ac:chgData name="Laurie Thomas" userId="285b5e10-9f0f-4364-b74a-ac39566f8013" providerId="ADAL" clId="{8A05F6AF-6322-4499-A69A-EBE63E607D6B}" dt="2021-01-07T13:16:13.394" v="72" actId="20577"/>
          <ac:spMkLst>
            <pc:docMk/>
            <pc:sldMk cId="3966093881" sldId="288"/>
            <ac:spMk id="2" creationId="{59D539EE-4A36-4CA3-94D4-F7FEA2D2411B}"/>
          </ac:spMkLst>
        </pc:spChg>
        <pc:spChg chg="mod">
          <ac:chgData name="Laurie Thomas" userId="285b5e10-9f0f-4364-b74a-ac39566f8013" providerId="ADAL" clId="{8A05F6AF-6322-4499-A69A-EBE63E607D6B}" dt="2021-01-08T13:05:05.593" v="281" actId="20577"/>
          <ac:spMkLst>
            <pc:docMk/>
            <pc:sldMk cId="3966093881" sldId="288"/>
            <ac:spMk id="4" creationId="{C540E453-ED80-4AE1-B519-92AE73F1E76E}"/>
          </ac:spMkLst>
        </pc:spChg>
      </pc:sldChg>
      <pc:sldChg chg="addSp delSp modSp del mod ord">
        <pc:chgData name="Laurie Thomas" userId="285b5e10-9f0f-4364-b74a-ac39566f8013" providerId="ADAL" clId="{8A05F6AF-6322-4499-A69A-EBE63E607D6B}" dt="2021-01-08T16:27:42.986" v="1717" actId="2696"/>
        <pc:sldMkLst>
          <pc:docMk/>
          <pc:sldMk cId="1500351527" sldId="289"/>
        </pc:sldMkLst>
        <pc:spChg chg="mod">
          <ac:chgData name="Laurie Thomas" userId="285b5e10-9f0f-4364-b74a-ac39566f8013" providerId="ADAL" clId="{8A05F6AF-6322-4499-A69A-EBE63E607D6B}" dt="2021-01-08T16:18:17.045" v="1630" actId="20577"/>
          <ac:spMkLst>
            <pc:docMk/>
            <pc:sldMk cId="1500351527" sldId="289"/>
            <ac:spMk id="2" creationId="{59D539EE-4A36-4CA3-94D4-F7FEA2D2411B}"/>
          </ac:spMkLst>
        </pc:spChg>
        <pc:spChg chg="mod">
          <ac:chgData name="Laurie Thomas" userId="285b5e10-9f0f-4364-b74a-ac39566f8013" providerId="ADAL" clId="{8A05F6AF-6322-4499-A69A-EBE63E607D6B}" dt="2021-01-08T16:24:24.933" v="1706" actId="20577"/>
          <ac:spMkLst>
            <pc:docMk/>
            <pc:sldMk cId="1500351527" sldId="289"/>
            <ac:spMk id="4" creationId="{C540E453-ED80-4AE1-B519-92AE73F1E76E}"/>
          </ac:spMkLst>
        </pc:spChg>
        <pc:graphicFrameChg chg="add del mod">
          <ac:chgData name="Laurie Thomas" userId="285b5e10-9f0f-4364-b74a-ac39566f8013" providerId="ADAL" clId="{8A05F6AF-6322-4499-A69A-EBE63E607D6B}" dt="2021-01-08T13:21:00.969" v="545"/>
          <ac:graphicFrameMkLst>
            <pc:docMk/>
            <pc:sldMk cId="1500351527" sldId="289"/>
            <ac:graphicFrameMk id="3" creationId="{593CC41A-9B4E-404E-9BFA-30726C542EA0}"/>
          </ac:graphicFrameMkLst>
        </pc:graphicFrameChg>
        <pc:graphicFrameChg chg="add del mod">
          <ac:chgData name="Laurie Thomas" userId="285b5e10-9f0f-4364-b74a-ac39566f8013" providerId="ADAL" clId="{8A05F6AF-6322-4499-A69A-EBE63E607D6B}" dt="2021-01-08T13:23:04.929" v="1614"/>
          <ac:graphicFrameMkLst>
            <pc:docMk/>
            <pc:sldMk cId="1500351527" sldId="289"/>
            <ac:graphicFrameMk id="5" creationId="{73BA48F1-B8E4-47FC-BA5E-2E751333E9CC}"/>
          </ac:graphicFrameMkLst>
        </pc:graphicFrameChg>
      </pc:sldChg>
      <pc:sldChg chg="modSp mod">
        <pc:chgData name="Laurie Thomas" userId="285b5e10-9f0f-4364-b74a-ac39566f8013" providerId="ADAL" clId="{8A05F6AF-6322-4499-A69A-EBE63E607D6B}" dt="2021-01-08T13:11:21.610" v="381" actId="255"/>
        <pc:sldMkLst>
          <pc:docMk/>
          <pc:sldMk cId="3684929600" sldId="290"/>
        </pc:sldMkLst>
        <pc:spChg chg="mod">
          <ac:chgData name="Laurie Thomas" userId="285b5e10-9f0f-4364-b74a-ac39566f8013" providerId="ADAL" clId="{8A05F6AF-6322-4499-A69A-EBE63E607D6B}" dt="2021-01-08T13:11:21.610" v="381" actId="255"/>
          <ac:spMkLst>
            <pc:docMk/>
            <pc:sldMk cId="3684929600" sldId="290"/>
            <ac:spMk id="4" creationId="{C540E453-ED80-4AE1-B519-92AE73F1E76E}"/>
          </ac:spMkLst>
        </pc:spChg>
      </pc:sldChg>
      <pc:sldChg chg="modSp mod">
        <pc:chgData name="Laurie Thomas" userId="285b5e10-9f0f-4364-b74a-ac39566f8013" providerId="ADAL" clId="{8A05F6AF-6322-4499-A69A-EBE63E607D6B}" dt="2021-01-07T14:21:00.726" v="137" actId="20577"/>
        <pc:sldMkLst>
          <pc:docMk/>
          <pc:sldMk cId="2827614334" sldId="291"/>
        </pc:sldMkLst>
        <pc:spChg chg="mod">
          <ac:chgData name="Laurie Thomas" userId="285b5e10-9f0f-4364-b74a-ac39566f8013" providerId="ADAL" clId="{8A05F6AF-6322-4499-A69A-EBE63E607D6B}" dt="2021-01-07T14:21:00.726" v="137" actId="20577"/>
          <ac:spMkLst>
            <pc:docMk/>
            <pc:sldMk cId="2827614334" sldId="291"/>
            <ac:spMk id="3" creationId="{6056BF50-7CB9-4B46-AFBB-2552BE99379A}"/>
          </ac:spMkLst>
        </pc:spChg>
      </pc:sldChg>
      <pc:sldChg chg="modSp mod">
        <pc:chgData name="Laurie Thomas" userId="285b5e10-9f0f-4364-b74a-ac39566f8013" providerId="ADAL" clId="{8A05F6AF-6322-4499-A69A-EBE63E607D6B}" dt="2021-01-08T13:14:48.306" v="530" actId="5793"/>
        <pc:sldMkLst>
          <pc:docMk/>
          <pc:sldMk cId="768448548" sldId="292"/>
        </pc:sldMkLst>
        <pc:spChg chg="mod">
          <ac:chgData name="Laurie Thomas" userId="285b5e10-9f0f-4364-b74a-ac39566f8013" providerId="ADAL" clId="{8A05F6AF-6322-4499-A69A-EBE63E607D6B}" dt="2021-01-08T13:14:48.306" v="530" actId="5793"/>
          <ac:spMkLst>
            <pc:docMk/>
            <pc:sldMk cId="768448548" sldId="292"/>
            <ac:spMk id="4" creationId="{C540E453-ED80-4AE1-B519-92AE73F1E76E}"/>
          </ac:spMkLst>
        </pc:spChg>
      </pc:sldChg>
      <pc:sldChg chg="modSp add mod">
        <pc:chgData name="Laurie Thomas" userId="285b5e10-9f0f-4364-b74a-ac39566f8013" providerId="ADAL" clId="{8A05F6AF-6322-4499-A69A-EBE63E607D6B}" dt="2021-01-08T16:27:23.832" v="1716" actId="12"/>
        <pc:sldMkLst>
          <pc:docMk/>
          <pc:sldMk cId="215902829" sldId="299"/>
        </pc:sldMkLst>
        <pc:spChg chg="mod">
          <ac:chgData name="Laurie Thomas" userId="285b5e10-9f0f-4364-b74a-ac39566f8013" providerId="ADAL" clId="{8A05F6AF-6322-4499-A69A-EBE63E607D6B}" dt="2021-01-08T16:27:23.832" v="1716" actId="12"/>
          <ac:spMkLst>
            <pc:docMk/>
            <pc:sldMk cId="215902829" sldId="299"/>
            <ac:spMk id="4" creationId="{C540E453-ED80-4AE1-B519-92AE73F1E76E}"/>
          </ac:spMkLst>
        </pc:spChg>
      </pc:sldChg>
      <pc:sldChg chg="new del">
        <pc:chgData name="Laurie Thomas" userId="285b5e10-9f0f-4364-b74a-ac39566f8013" providerId="ADAL" clId="{8A05F6AF-6322-4499-A69A-EBE63E607D6B}" dt="2021-01-08T16:24:48.590" v="1708" actId="680"/>
        <pc:sldMkLst>
          <pc:docMk/>
          <pc:sldMk cId="1457580179" sldId="30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1/8/2021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1/8/2021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1/8/2021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1/8/2021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1/8/2021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1/8/2021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an01.safelinks.protection.outlook.com/?url=https%3A%2F%2Fwww.youtube.com%2Fwatch%3Fv%3D5hpz0N3btZA%26feature%3Dyoutu.be&amp;data=04%7C01%7CLThomas%40safehaven.to%7Ceaabc32957ec467c4e7f08d8b3174ef9%7Cbf3fd4a03acd46b9b331c16ec287ed85%7C0%7C0%7C637456260012916297%7CUnknown%7CTWFpbGZsb3d8eyJWIjoiMC4wLjAwMDAiLCJQIjoiV2luMzIiLCJBTiI6Ik1haWwiLCJXVCI6Mn0%3D%7C1000&amp;sdata=MrirLx7oVWS0dQnA1I8jjqRbMOWUw2wS51%2BnRPony3Y%3D&amp;reserved=0" TargetMode="External"/><Relationship Id="rId2" Type="http://schemas.openxmlformats.org/officeDocument/2006/relationships/hyperlink" Target="https://sunlife.hubs.vidyard.com/watch/1x8J6NNKVgYdy3My2SZoCd?fbclid=IwAR0p5o6jvRqumHRK-fPwljab2-TUVEOj0qxpHFQ4JS9rZegeKXSVqvH0AW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hcarddcovid.com/info#vaccine" TargetMode="External"/><Relationship Id="rId7" Type="http://schemas.openxmlformats.org/officeDocument/2006/relationships/hyperlink" Target="https://www.cdc.gov/vaccines/covid-19/info-by-product/clinical-considerations.html" TargetMode="External"/><Relationship Id="rId2" Type="http://schemas.openxmlformats.org/officeDocument/2006/relationships/hyperlink" Target="https://youtu.be/wt6roW5VCW0" TargetMode="External"/><Relationship Id="rId1" Type="http://schemas.openxmlformats.org/officeDocument/2006/relationships/slideLayout" Target="../slideLayouts/slideLayout2.xml"/><Relationship Id="rId6" Type="http://schemas.openxmlformats.org/officeDocument/2006/relationships/hyperlink" Target="https://www.dfcm.utoronto.ca/news/19-zero-closing-covid-19-vaccination-gap" TargetMode="External"/><Relationship Id="rId5" Type="http://schemas.openxmlformats.org/officeDocument/2006/relationships/hyperlink" Target="https://www.19tozero.ca/healthcare-workers" TargetMode="External"/><Relationship Id="rId4" Type="http://schemas.openxmlformats.org/officeDocument/2006/relationships/hyperlink" Target="https://healthydebate.ca/2021/01/topic/developmental-disabilities-vaccination-plann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an01.safelinks.protection.outlook.com/?url=https%3A%2F%2Fnadsp.org%2Fwebinar-covid-19-what-dsps-need-to-know%2F%3Fmc_cid%3D170f1faf45%26mc_eid%3Dff6add6ad4&amp;data=04%7C01%7CLThomas%40safehaven.to%7C6d7273e0178746e1fad408d8b30b61fc%7Cbf3fd4a03acd46b9b331c16ec287ed85%7C0%7C0%7C637456208781263470%7CUnknown%7CTWFpbGZsb3d8eyJWIjoiMC4wLjAwMDAiLCJQIjoiV2luMzIiLCJBTiI6Ik1haWwiLCJXVCI6Mn0%3D%7C1000&amp;sdata=XxlS64KjqhvIsMQ6yXONvxNSxbjJ0VR7p0COsY3YwHQ%3D&amp;reserved=0" TargetMode="External"/><Relationship Id="rId2" Type="http://schemas.openxmlformats.org/officeDocument/2006/relationships/hyperlink" Target="https://youtu.be/2nVcGJxIueE" TargetMode="External"/><Relationship Id="rId1" Type="http://schemas.openxmlformats.org/officeDocument/2006/relationships/slideLayout" Target="../slideLayouts/slideLayout2.xml"/><Relationship Id="rId5" Type="http://schemas.openxmlformats.org/officeDocument/2006/relationships/hyperlink" Target="https://safehaven-my.sharepoint.com/personal/lthomas_safehaven_to/Documents/Documents/COVID-19%20Vaccine%20%20-%20Needle%20Strategies.pptx?web=1" TargetMode="External"/><Relationship Id="rId4" Type="http://schemas.openxmlformats.org/officeDocument/2006/relationships/hyperlink" Target="https://safehaven-my.sharepoint.com/personal/lthomas_safehaven_to/Documents/Documents/COVID-19%20Vaccine%20Social%20Story%20-%20Information.pptx?web=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3302" y="457200"/>
            <a:ext cx="7588885" cy="5899650"/>
          </a:xfrm>
          <a:prstGeom prst="rect">
            <a:avLst/>
          </a:prstGeom>
        </p:spPr>
      </p:pic>
      <p:sp>
        <p:nvSpPr>
          <p:cNvPr id="40" name="Rectangle 3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372723" y="850791"/>
            <a:ext cx="3202016" cy="4198288"/>
          </a:xfrm>
        </p:spPr>
        <p:txBody>
          <a:bodyPr anchor="ctr">
            <a:normAutofit/>
          </a:bodyPr>
          <a:lstStyle/>
          <a:p>
            <a:r>
              <a:rPr lang="en-US" dirty="0">
                <a:solidFill>
                  <a:srgbClr val="FFFFFF"/>
                </a:solidFill>
              </a:rPr>
              <a:t>COVID-19 Vaccine EDUCATION and INFORMATION</a:t>
            </a:r>
            <a:endParaRPr lang="en-US" sz="3600" dirty="0">
              <a:solidFill>
                <a:srgbClr val="FFFFFF"/>
              </a:solidFill>
            </a:endParaRPr>
          </a:p>
        </p:txBody>
      </p:sp>
      <p:sp>
        <p:nvSpPr>
          <p:cNvPr id="42" name="Rectangle 4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372723" y="5545331"/>
            <a:ext cx="3202016" cy="649222"/>
          </a:xfrm>
          <a:noFill/>
        </p:spPr>
        <p:txBody>
          <a:bodyPr anchor="ctr">
            <a:normAutofit lnSpcReduction="10000"/>
          </a:bodyPr>
          <a:lstStyle/>
          <a:p>
            <a:r>
              <a:rPr lang="en-US" sz="1800" dirty="0">
                <a:solidFill>
                  <a:srgbClr val="FFFFFF">
                    <a:alpha val="75000"/>
                  </a:srgbClr>
                </a:solidFill>
              </a:rPr>
              <a:t>FOR the Developmental disability sector</a:t>
            </a:r>
          </a:p>
        </p:txBody>
      </p:sp>
    </p:spTree>
    <p:extLst>
      <p:ext uri="{BB962C8B-B14F-4D97-AF65-F5344CB8AC3E}">
        <p14:creationId xmlns:p14="http://schemas.microsoft.com/office/powerpoint/2010/main" val="242400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02156"/>
            <a:ext cx="11029616" cy="1188720"/>
          </a:xfrm>
        </p:spPr>
        <p:txBody>
          <a:bodyPr>
            <a:normAutofit/>
          </a:bodyPr>
          <a:lstStyle/>
          <a:p>
            <a:r>
              <a:rPr lang="en-US" dirty="0"/>
              <a:t>Education Team Members</a:t>
            </a:r>
            <a:br>
              <a:rPr lang="en-US" dirty="0"/>
            </a:br>
            <a:endParaRPr lang="en-US" dirty="0">
              <a:solidFill>
                <a:schemeClr val="tx1">
                  <a:lumMod val="85000"/>
                  <a:lumOff val="15000"/>
                </a:schemeClr>
              </a:solidFill>
            </a:endParaRPr>
          </a:p>
        </p:txBody>
      </p:sp>
      <p:sp>
        <p:nvSpPr>
          <p:cNvPr id="4" name="Content Placeholder 3">
            <a:extLst>
              <a:ext uri="{FF2B5EF4-FFF2-40B4-BE49-F238E27FC236}">
                <a16:creationId xmlns:a16="http://schemas.microsoft.com/office/drawing/2014/main" id="{C540E453-ED80-4AE1-B519-92AE73F1E76E}"/>
              </a:ext>
            </a:extLst>
          </p:cNvPr>
          <p:cNvSpPr>
            <a:spLocks noGrp="1"/>
          </p:cNvSpPr>
          <p:nvPr>
            <p:ph idx="1"/>
          </p:nvPr>
        </p:nvSpPr>
        <p:spPr>
          <a:xfrm>
            <a:off x="581192" y="1611476"/>
            <a:ext cx="11029615" cy="3210651"/>
          </a:xfrm>
        </p:spPr>
        <p:txBody>
          <a:bodyPr/>
          <a:lstStyle/>
          <a:p>
            <a:r>
              <a:rPr lang="en-US" dirty="0"/>
              <a:t>Laurie Thomas-</a:t>
            </a:r>
            <a:r>
              <a:rPr lang="en-US" dirty="0" err="1"/>
              <a:t>Safehaven</a:t>
            </a:r>
            <a:r>
              <a:rPr lang="en-US" dirty="0"/>
              <a:t> Project for Community Living</a:t>
            </a:r>
          </a:p>
          <a:p>
            <a:r>
              <a:rPr lang="en-US" dirty="0"/>
              <a:t>Dean Johnson-CLH Developmental Support Services-Midland</a:t>
            </a:r>
          </a:p>
          <a:p>
            <a:r>
              <a:rPr lang="en-US" dirty="0"/>
              <a:t>Gregory Crunican-Christian Horizons</a:t>
            </a:r>
          </a:p>
          <a:p>
            <a:r>
              <a:rPr lang="en-US" dirty="0"/>
              <a:t>Amanda Price-Community Living Stratford</a:t>
            </a:r>
          </a:p>
          <a:p>
            <a:r>
              <a:rPr lang="en-US" dirty="0"/>
              <a:t>Brian Swainson-Sunbeam Community and Developmental Services</a:t>
            </a:r>
          </a:p>
          <a:p>
            <a:r>
              <a:rPr lang="en-US" dirty="0"/>
              <a:t>Marwah Younis Damani-Community Living Toronto</a:t>
            </a:r>
            <a:endParaRPr lang="en-CA" dirty="0"/>
          </a:p>
        </p:txBody>
      </p:sp>
    </p:spTree>
    <p:extLst>
      <p:ext uri="{BB962C8B-B14F-4D97-AF65-F5344CB8AC3E}">
        <p14:creationId xmlns:p14="http://schemas.microsoft.com/office/powerpoint/2010/main" val="332292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02156"/>
            <a:ext cx="11029616" cy="564883"/>
          </a:xfrm>
        </p:spPr>
        <p:txBody>
          <a:bodyPr>
            <a:normAutofit/>
          </a:bodyPr>
          <a:lstStyle/>
          <a:p>
            <a:r>
              <a:rPr lang="en-US" dirty="0">
                <a:solidFill>
                  <a:schemeClr val="tx1">
                    <a:lumMod val="85000"/>
                    <a:lumOff val="15000"/>
                  </a:schemeClr>
                </a:solidFill>
              </a:rPr>
              <a:t>Covid-19 information and education</a:t>
            </a:r>
          </a:p>
        </p:txBody>
      </p:sp>
      <p:sp>
        <p:nvSpPr>
          <p:cNvPr id="4" name="Content Placeholder 3">
            <a:extLst>
              <a:ext uri="{FF2B5EF4-FFF2-40B4-BE49-F238E27FC236}">
                <a16:creationId xmlns:a16="http://schemas.microsoft.com/office/drawing/2014/main" id="{C540E453-ED80-4AE1-B519-92AE73F1E76E}"/>
              </a:ext>
            </a:extLst>
          </p:cNvPr>
          <p:cNvSpPr>
            <a:spLocks noGrp="1"/>
          </p:cNvSpPr>
          <p:nvPr>
            <p:ph idx="1"/>
          </p:nvPr>
        </p:nvSpPr>
        <p:spPr>
          <a:xfrm>
            <a:off x="581192" y="1303943"/>
            <a:ext cx="11029615" cy="4671407"/>
          </a:xfrm>
        </p:spPr>
        <p:txBody>
          <a:bodyPr>
            <a:normAutofit fontScale="47500" lnSpcReduction="20000"/>
          </a:bodyPr>
          <a:lstStyle/>
          <a:p>
            <a:pPr algn="l"/>
            <a:endParaRPr lang="en-CA" sz="1800" b="0" i="0" u="none" strike="noStrike" baseline="0" dirty="0">
              <a:solidFill>
                <a:srgbClr val="000000"/>
              </a:solidFill>
              <a:latin typeface="Calibri" panose="020F0502020204030204" pitchFamily="34" charset="0"/>
            </a:endParaRPr>
          </a:p>
          <a:p>
            <a:pPr marL="0" indent="0">
              <a:buNone/>
            </a:pPr>
            <a:endParaRPr lang="en-US" sz="2800" b="1" i="0" u="none" strike="noStrike" baseline="0" dirty="0">
              <a:solidFill>
                <a:srgbClr val="000000"/>
              </a:solidFill>
              <a:latin typeface="Calibri" panose="020F0502020204030204" pitchFamily="34" charset="0"/>
            </a:endParaRPr>
          </a:p>
          <a:p>
            <a:pPr marL="0" indent="0">
              <a:buNone/>
            </a:pPr>
            <a:r>
              <a:rPr lang="en-US" sz="2800" b="1" i="0" u="none" strike="noStrike" baseline="0" dirty="0">
                <a:solidFill>
                  <a:srgbClr val="000000"/>
                </a:solidFill>
                <a:latin typeface="Calibri" panose="020F0502020204030204" pitchFamily="34" charset="0"/>
              </a:rPr>
              <a:t>Why should people choose to get the vaccine? </a:t>
            </a:r>
            <a:endParaRPr lang="en-US" sz="2800" b="0" i="0" u="none" strike="noStrike" baseline="0" dirty="0">
              <a:solidFill>
                <a:srgbClr val="000000"/>
              </a:solidFill>
              <a:latin typeface="Calibri" panose="020F0502020204030204" pitchFamily="34" charset="0"/>
            </a:endParaRPr>
          </a:p>
          <a:p>
            <a:r>
              <a:rPr lang="en-US" sz="2800" b="0" i="0" u="none" strike="noStrike" baseline="0" dirty="0">
                <a:solidFill>
                  <a:srgbClr val="000000"/>
                </a:solidFill>
                <a:latin typeface="Calibri" panose="020F0502020204030204" pitchFamily="34" charset="0"/>
              </a:rPr>
              <a:t>Safe and reliable vaccines can help protect you and your family from COVID-19. They are an important tool to help stop the spread of the virus and allow individuals, families and workers to safely resume normal life. </a:t>
            </a:r>
          </a:p>
          <a:p>
            <a:r>
              <a:rPr lang="en-US" sz="2800" b="0" i="0" u="none" strike="noStrike" baseline="0" dirty="0">
                <a:solidFill>
                  <a:srgbClr val="000000"/>
                </a:solidFill>
                <a:latin typeface="Calibri" panose="020F0502020204030204" pitchFamily="34" charset="0"/>
              </a:rPr>
              <a:t>When a large percentage of the population becomes immune to COVID-19, the spread of the virus will slow down or stop. This is known as herd immunity. </a:t>
            </a:r>
          </a:p>
          <a:p>
            <a:pPr algn="l"/>
            <a:endParaRPr lang="en-CA" sz="2800" b="0" i="0" u="none" strike="noStrike" baseline="0" dirty="0">
              <a:solidFill>
                <a:srgbClr val="000000"/>
              </a:solidFill>
              <a:latin typeface="Calibri" panose="020F0502020204030204" pitchFamily="34" charset="0"/>
            </a:endParaRPr>
          </a:p>
          <a:p>
            <a:pPr marL="0" indent="0">
              <a:buNone/>
            </a:pPr>
            <a:r>
              <a:rPr lang="en-US" sz="2800" b="0" i="0" u="none" strike="noStrike" baseline="0" dirty="0">
                <a:solidFill>
                  <a:srgbClr val="000000"/>
                </a:solidFill>
                <a:latin typeface="Calibri" panose="020F0502020204030204" pitchFamily="34" charset="0"/>
              </a:rPr>
              <a:t> </a:t>
            </a:r>
            <a:r>
              <a:rPr lang="en-US" sz="2800" b="1" i="0" u="none" strike="noStrike" baseline="0" dirty="0">
                <a:solidFill>
                  <a:srgbClr val="000000"/>
                </a:solidFill>
                <a:latin typeface="Calibri" panose="020F0502020204030204" pitchFamily="34" charset="0"/>
              </a:rPr>
              <a:t>Who is not recommended to receive the vaccine? </a:t>
            </a:r>
            <a:endParaRPr lang="en-US" sz="2800" b="0" i="0" u="none" strike="noStrike" baseline="0" dirty="0">
              <a:solidFill>
                <a:srgbClr val="000000"/>
              </a:solidFill>
              <a:latin typeface="Calibri" panose="020F0502020204030204" pitchFamily="34" charset="0"/>
            </a:endParaRPr>
          </a:p>
          <a:p>
            <a:r>
              <a:rPr lang="en-US" sz="2800" b="0" i="0" u="none" strike="noStrike" baseline="0" dirty="0">
                <a:solidFill>
                  <a:srgbClr val="000000"/>
                </a:solidFill>
                <a:latin typeface="Calibri" panose="020F0502020204030204" pitchFamily="34" charset="0"/>
              </a:rPr>
              <a:t>Currently feeling unwell or have signs and symptoms of COVID-19 </a:t>
            </a:r>
            <a:r>
              <a:rPr lang="en-US" sz="2800" b="0" i="0" u="none" strike="noStrike" baseline="0" dirty="0">
                <a:solidFill>
                  <a:srgbClr val="000000"/>
                </a:solidFill>
                <a:latin typeface="Courier New" panose="02070309020205020404" pitchFamily="49" charset="0"/>
              </a:rPr>
              <a:t>o </a:t>
            </a:r>
            <a:r>
              <a:rPr lang="en-US" sz="2800" b="0" i="0" u="none" strike="noStrike" baseline="0" dirty="0">
                <a:solidFill>
                  <a:srgbClr val="000000"/>
                </a:solidFill>
                <a:latin typeface="Calibri" panose="020F0502020204030204" pitchFamily="34" charset="0"/>
              </a:rPr>
              <a:t>Anyone who has symptoms should be tested for COVID-19. Once well, then can be vaccinated. </a:t>
            </a:r>
            <a:endParaRPr lang="en-CA" sz="2800" b="0" i="0" u="none" strike="noStrike" baseline="0" dirty="0">
              <a:solidFill>
                <a:srgbClr val="000000"/>
              </a:solidFill>
              <a:latin typeface="Calibri" panose="020F0502020204030204" pitchFamily="34" charset="0"/>
            </a:endParaRPr>
          </a:p>
          <a:p>
            <a:r>
              <a:rPr lang="en-US" sz="2800" b="0" i="0" u="none" strike="noStrike" baseline="0" dirty="0">
                <a:solidFill>
                  <a:srgbClr val="000000"/>
                </a:solidFill>
                <a:latin typeface="Calibri" panose="020F0502020204030204" pitchFamily="34" charset="0"/>
              </a:rPr>
              <a:t>Children not in the authorized age group* (Please consult you family physician or health care provider).</a:t>
            </a:r>
          </a:p>
          <a:p>
            <a:r>
              <a:rPr lang="en-CA" sz="2800" b="0" i="0" u="none" strike="noStrike" baseline="0" dirty="0">
                <a:solidFill>
                  <a:srgbClr val="000000"/>
                </a:solidFill>
                <a:latin typeface="Calibri" panose="020F0502020204030204" pitchFamily="34" charset="0"/>
              </a:rPr>
              <a:t>Breastfeeding women* (Please consult your family physician or healthcare provider).</a:t>
            </a:r>
          </a:p>
          <a:p>
            <a:r>
              <a:rPr lang="en-US" sz="2800" b="0" i="0" u="none" strike="noStrike" baseline="0" dirty="0">
                <a:solidFill>
                  <a:srgbClr val="000000"/>
                </a:solidFill>
                <a:latin typeface="Calibri" panose="020F0502020204030204" pitchFamily="34" charset="0"/>
              </a:rPr>
              <a:t>Women who are or could be pregnant* </a:t>
            </a:r>
            <a:r>
              <a:rPr lang="en-US" sz="2800" b="0" i="0" u="none" strike="noStrike" baseline="0" dirty="0">
                <a:solidFill>
                  <a:srgbClr val="000000"/>
                </a:solidFill>
                <a:latin typeface="Courier New" panose="02070309020205020404" pitchFamily="49" charset="0"/>
              </a:rPr>
              <a:t>o </a:t>
            </a:r>
            <a:r>
              <a:rPr lang="en-US" sz="2800" b="0" i="0" u="none" strike="noStrike" baseline="0" dirty="0">
                <a:solidFill>
                  <a:srgbClr val="000000"/>
                </a:solidFill>
                <a:latin typeface="Calibri" panose="020F0502020204030204" pitchFamily="34" charset="0"/>
              </a:rPr>
              <a:t>If you are planning to become pregnant, delay this until at least 28 days have passed after receiving the second dose of the vaccine.</a:t>
            </a:r>
            <a:endParaRPr lang="en-CA" sz="2800" b="0" i="0" u="none" strike="noStrike" baseline="0" dirty="0">
              <a:solidFill>
                <a:srgbClr val="000000"/>
              </a:solidFill>
              <a:latin typeface="Calibri" panose="020F0502020204030204" pitchFamily="34" charset="0"/>
            </a:endParaRPr>
          </a:p>
          <a:p>
            <a:r>
              <a:rPr lang="en-US" sz="2800" dirty="0">
                <a:solidFill>
                  <a:srgbClr val="000000"/>
                </a:solidFill>
                <a:latin typeface="Calibri" panose="020F0502020204030204" pitchFamily="34" charset="0"/>
              </a:rPr>
              <a:t>A</a:t>
            </a:r>
            <a:r>
              <a:rPr lang="en-US" sz="2800" b="0" i="0" u="none" strike="noStrike" baseline="0" dirty="0">
                <a:solidFill>
                  <a:srgbClr val="000000"/>
                </a:solidFill>
                <a:latin typeface="Calibri" panose="020F0502020204030204" pitchFamily="34" charset="0"/>
              </a:rPr>
              <a:t>llergies to the vaccine or its components </a:t>
            </a:r>
          </a:p>
          <a:p>
            <a:r>
              <a:rPr lang="en-US" sz="2800" b="0" i="0" u="none" strike="noStrike" baseline="0" dirty="0">
                <a:solidFill>
                  <a:srgbClr val="000000"/>
                </a:solidFill>
                <a:latin typeface="Calibri" panose="020F0502020204030204" pitchFamily="34" charset="0"/>
              </a:rPr>
              <a:t> Other serious allergic reaction (including anaphylaxis) </a:t>
            </a:r>
            <a:r>
              <a:rPr lang="en-US" sz="2800" b="0" i="0" u="none" strike="noStrike" baseline="0" dirty="0">
                <a:solidFill>
                  <a:srgbClr val="000000"/>
                </a:solidFill>
                <a:latin typeface="Courier New" panose="02070309020205020404" pitchFamily="49" charset="0"/>
              </a:rPr>
              <a:t>o </a:t>
            </a:r>
            <a:r>
              <a:rPr lang="en-US" sz="2800" b="0" i="0" u="none" strike="noStrike" baseline="0" dirty="0">
                <a:solidFill>
                  <a:srgbClr val="000000"/>
                </a:solidFill>
                <a:latin typeface="Calibri" panose="020F0502020204030204" pitchFamily="34" charset="0"/>
              </a:rPr>
              <a:t>Speak to your health care provider prior to receiving the vaccine.</a:t>
            </a:r>
            <a:endParaRPr lang="en-CA" sz="2800" b="0" i="0" u="none" strike="noStrike" baseline="0" dirty="0">
              <a:solidFill>
                <a:srgbClr val="000000"/>
              </a:solidFill>
              <a:latin typeface="Calibri" panose="020F0502020204030204" pitchFamily="34" charset="0"/>
            </a:endParaRPr>
          </a:p>
          <a:p>
            <a:r>
              <a:rPr lang="en-US" sz="2800" b="0" i="0" u="none" strike="noStrike" baseline="0" dirty="0">
                <a:solidFill>
                  <a:srgbClr val="000000"/>
                </a:solidFill>
                <a:latin typeface="Calibri" panose="020F0502020204030204" pitchFamily="34" charset="0"/>
              </a:rPr>
              <a:t>Immunosuppressed due to disease or treatment of autoimmune disorder </a:t>
            </a:r>
            <a:r>
              <a:rPr lang="en-US" sz="2800" b="0" i="0" u="none" strike="noStrike" baseline="0" dirty="0">
                <a:solidFill>
                  <a:srgbClr val="000000"/>
                </a:solidFill>
                <a:latin typeface="Courier New" panose="02070309020205020404" pitchFamily="49" charset="0"/>
              </a:rPr>
              <a:t>o </a:t>
            </a:r>
            <a:r>
              <a:rPr lang="en-US" sz="2800" b="0" i="0" u="none" strike="noStrike" baseline="0" dirty="0">
                <a:solidFill>
                  <a:srgbClr val="000000"/>
                </a:solidFill>
                <a:latin typeface="Calibri" panose="020F0502020204030204" pitchFamily="34" charset="0"/>
              </a:rPr>
              <a:t>Speak to your health care provider prior to receiving the vaccine </a:t>
            </a:r>
          </a:p>
          <a:p>
            <a:endParaRPr lang="en-CA" sz="1800" b="0" i="0" u="none" strike="noStrike" baseline="0" dirty="0">
              <a:solidFill>
                <a:srgbClr val="000000"/>
              </a:solidFill>
              <a:latin typeface="Calibri" panose="020F0502020204030204" pitchFamily="34" charset="0"/>
            </a:endParaRPr>
          </a:p>
          <a:p>
            <a:endParaRPr lang="en-US" sz="1800" dirty="0">
              <a:solidFill>
                <a:srgbClr val="000000"/>
              </a:solidFill>
              <a:latin typeface="Calibri" panose="020F0502020204030204" pitchFamily="34" charset="0"/>
            </a:endParaRPr>
          </a:p>
          <a:p>
            <a:pPr marL="0" indent="0">
              <a:buNone/>
            </a:pPr>
            <a:endParaRPr lang="en-US" sz="1800" b="0" i="0" u="none" strike="noStrike" baseline="0" dirty="0">
              <a:solidFill>
                <a:srgbClr val="000000"/>
              </a:solidFill>
              <a:latin typeface="Calibri" panose="020F0502020204030204" pitchFamily="34" charset="0"/>
            </a:endParaRPr>
          </a:p>
          <a:p>
            <a:endParaRPr lang="en-CA" dirty="0"/>
          </a:p>
        </p:txBody>
      </p:sp>
    </p:spTree>
    <p:extLst>
      <p:ext uri="{BB962C8B-B14F-4D97-AF65-F5344CB8AC3E}">
        <p14:creationId xmlns:p14="http://schemas.microsoft.com/office/powerpoint/2010/main" val="396609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02156"/>
            <a:ext cx="11029616" cy="644392"/>
          </a:xfrm>
        </p:spPr>
        <p:txBody>
          <a:bodyPr>
            <a:normAutofit/>
          </a:bodyPr>
          <a:lstStyle/>
          <a:p>
            <a:r>
              <a:rPr lang="en-US" dirty="0">
                <a:solidFill>
                  <a:schemeClr val="tx1">
                    <a:lumMod val="85000"/>
                    <a:lumOff val="15000"/>
                  </a:schemeClr>
                </a:solidFill>
              </a:rPr>
              <a:t>Covid-19 vaccine information and Education</a:t>
            </a:r>
          </a:p>
        </p:txBody>
      </p:sp>
      <p:sp>
        <p:nvSpPr>
          <p:cNvPr id="4" name="Content Placeholder 3">
            <a:extLst>
              <a:ext uri="{FF2B5EF4-FFF2-40B4-BE49-F238E27FC236}">
                <a16:creationId xmlns:a16="http://schemas.microsoft.com/office/drawing/2014/main" id="{C540E453-ED80-4AE1-B519-92AE73F1E76E}"/>
              </a:ext>
            </a:extLst>
          </p:cNvPr>
          <p:cNvSpPr>
            <a:spLocks noGrp="1"/>
          </p:cNvSpPr>
          <p:nvPr>
            <p:ph idx="1"/>
          </p:nvPr>
        </p:nvSpPr>
        <p:spPr>
          <a:xfrm>
            <a:off x="581192" y="1471807"/>
            <a:ext cx="11029615" cy="5173251"/>
          </a:xfrm>
        </p:spPr>
        <p:txBody>
          <a:bodyPr>
            <a:normAutofit fontScale="32500" lnSpcReduction="20000"/>
          </a:bodyPr>
          <a:lstStyle/>
          <a:p>
            <a:r>
              <a:rPr lang="en-CA" sz="3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Only vaccines that are safe and effective will be approved for use in Canada</a:t>
            </a:r>
            <a:r>
              <a:rPr lang="en-CA" sz="3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CA" sz="3400" b="0" i="0" u="none" strike="noStrike" baseline="0" dirty="0">
              <a:solidFill>
                <a:srgbClr val="000000"/>
              </a:solidFill>
              <a:latin typeface="Calibri" panose="020F0502020204030204" pitchFamily="34" charset="0"/>
            </a:endParaRPr>
          </a:p>
          <a:p>
            <a:pPr marL="0" indent="0">
              <a:buNone/>
            </a:pPr>
            <a:r>
              <a:rPr lang="en-US" sz="3400" b="0" i="0" u="none" strike="noStrike" baseline="0" dirty="0">
                <a:solidFill>
                  <a:srgbClr val="000000"/>
                </a:solidFill>
                <a:latin typeface="Calibri" panose="020F0502020204030204" pitchFamily="34" charset="0"/>
              </a:rPr>
              <a:t>            Two vaccines for COVID-19 have been approved by Health Canada: the Pfizer-</a:t>
            </a:r>
            <a:r>
              <a:rPr lang="en-US" sz="3400" b="0" i="0" u="none" strike="noStrike" baseline="0" dirty="0" err="1">
                <a:solidFill>
                  <a:srgbClr val="000000"/>
                </a:solidFill>
                <a:latin typeface="Calibri" panose="020F0502020204030204" pitchFamily="34" charset="0"/>
              </a:rPr>
              <a:t>BioNTech</a:t>
            </a:r>
            <a:r>
              <a:rPr lang="en-US" sz="3400" b="0" i="0" u="none" strike="noStrike" baseline="0" dirty="0">
                <a:solidFill>
                  <a:srgbClr val="000000"/>
                </a:solidFill>
                <a:latin typeface="Calibri" panose="020F0502020204030204" pitchFamily="34" charset="0"/>
              </a:rPr>
              <a:t> vaccine and the </a:t>
            </a:r>
            <a:r>
              <a:rPr lang="en-US" sz="3400" b="0" i="0" u="none" strike="noStrike" baseline="0" dirty="0" err="1">
                <a:solidFill>
                  <a:srgbClr val="000000"/>
                </a:solidFill>
                <a:latin typeface="Calibri" panose="020F0502020204030204" pitchFamily="34" charset="0"/>
              </a:rPr>
              <a:t>Moderna</a:t>
            </a:r>
            <a:r>
              <a:rPr lang="en-US" sz="3400" b="0" i="0" u="none" strike="noStrike" baseline="0" dirty="0">
                <a:solidFill>
                  <a:srgbClr val="000000"/>
                </a:solidFill>
                <a:latin typeface="Calibri" panose="020F0502020204030204" pitchFamily="34" charset="0"/>
              </a:rPr>
              <a:t> vaccine. </a:t>
            </a:r>
          </a:p>
          <a:p>
            <a:pPr marL="0" indent="0">
              <a:buNone/>
            </a:pPr>
            <a:r>
              <a:rPr lang="en-US" sz="3400" b="0" i="0" u="none" strike="noStrike" baseline="0" dirty="0">
                <a:solidFill>
                  <a:srgbClr val="000000"/>
                </a:solidFill>
                <a:latin typeface="Calibri" panose="020F0502020204030204" pitchFamily="34" charset="0"/>
              </a:rPr>
              <a:t>            Both are classified as mRNA vaccines. </a:t>
            </a:r>
          </a:p>
          <a:p>
            <a:pPr marL="0" indent="0">
              <a:buNone/>
            </a:pPr>
            <a:r>
              <a:rPr lang="en-US" sz="3400" b="0" i="0" u="none" strike="noStrike" baseline="0" dirty="0">
                <a:solidFill>
                  <a:srgbClr val="000000"/>
                </a:solidFill>
                <a:latin typeface="Calibri" panose="020F0502020204030204" pitchFamily="34" charset="0"/>
              </a:rPr>
              <a:t>            Health Canada approved these vaccines as safe, effective and reliable.</a:t>
            </a:r>
          </a:p>
          <a:p>
            <a:pPr marL="0" indent="0">
              <a:buNone/>
            </a:pPr>
            <a:endParaRPr lang="en-CA" sz="3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CA" sz="3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vaccine will be available and free to everyone over 16 years of age. Key Populations will be prioritized. </a:t>
            </a:r>
            <a:endParaRPr lang="en-CA" sz="3400" b="0" i="0" u="none" strike="noStrike" baseline="0" dirty="0">
              <a:solidFill>
                <a:srgbClr val="000000"/>
              </a:solidFill>
              <a:latin typeface="Calibri" panose="020F0502020204030204" pitchFamily="34" charset="0"/>
            </a:endParaRPr>
          </a:p>
          <a:p>
            <a:r>
              <a:rPr lang="en-US" sz="3400" b="0" i="0" u="none" strike="noStrike" baseline="0" dirty="0">
                <a:solidFill>
                  <a:srgbClr val="000000"/>
                </a:solidFill>
                <a:latin typeface="Calibri" panose="020F0502020204030204" pitchFamily="34" charset="0"/>
              </a:rPr>
              <a:t> </a:t>
            </a:r>
            <a:r>
              <a:rPr lang="en-US" sz="3400" b="1" i="0" u="none" strike="noStrike" baseline="0" dirty="0">
                <a:solidFill>
                  <a:srgbClr val="000000"/>
                </a:solidFill>
                <a:latin typeface="Calibri" panose="020F0502020204030204" pitchFamily="34" charset="0"/>
              </a:rPr>
              <a:t>People who have no contraindications to the vaccine and are: </a:t>
            </a:r>
          </a:p>
          <a:p>
            <a:pPr marL="0" indent="0">
              <a:buNone/>
            </a:pPr>
            <a:r>
              <a:rPr lang="en-US" sz="3400" i="0" u="none" strike="noStrike" baseline="0" dirty="0">
                <a:solidFill>
                  <a:srgbClr val="000000"/>
                </a:solidFill>
                <a:latin typeface="Calibri" panose="020F0502020204030204" pitchFamily="34" charset="0"/>
              </a:rPr>
              <a:t>             Pfizer-</a:t>
            </a:r>
            <a:r>
              <a:rPr lang="en-US" sz="3400" i="0" u="none" strike="noStrike" baseline="0" dirty="0" err="1">
                <a:solidFill>
                  <a:srgbClr val="000000"/>
                </a:solidFill>
                <a:latin typeface="Calibri" panose="020F0502020204030204" pitchFamily="34" charset="0"/>
              </a:rPr>
              <a:t>BioNTech</a:t>
            </a:r>
            <a:r>
              <a:rPr lang="en-US" sz="3400" i="0" u="none" strike="noStrike" baseline="0" dirty="0">
                <a:solidFill>
                  <a:srgbClr val="000000"/>
                </a:solidFill>
                <a:latin typeface="Calibri" panose="020F0502020204030204" pitchFamily="34" charset="0"/>
              </a:rPr>
              <a:t>: age 16 or older </a:t>
            </a:r>
          </a:p>
          <a:p>
            <a:pPr marL="0" indent="0">
              <a:buNone/>
            </a:pPr>
            <a:r>
              <a:rPr lang="en-US" sz="3400" i="0" u="none" strike="noStrike" baseline="0" dirty="0">
                <a:solidFill>
                  <a:srgbClr val="000000"/>
                </a:solidFill>
                <a:latin typeface="Calibri" panose="020F0502020204030204" pitchFamily="34" charset="0"/>
              </a:rPr>
              <a:t>             </a:t>
            </a:r>
            <a:r>
              <a:rPr lang="en-US" sz="3400" i="0" u="none" strike="noStrike" baseline="0" dirty="0" err="1">
                <a:solidFill>
                  <a:srgbClr val="000000"/>
                </a:solidFill>
                <a:latin typeface="Calibri" panose="020F0502020204030204" pitchFamily="34" charset="0"/>
              </a:rPr>
              <a:t>Moderna</a:t>
            </a:r>
            <a:r>
              <a:rPr lang="en-US" sz="3400" i="0" u="none" strike="noStrike" baseline="0" dirty="0">
                <a:solidFill>
                  <a:srgbClr val="000000"/>
                </a:solidFill>
                <a:latin typeface="Calibri" panose="020F0502020204030204" pitchFamily="34" charset="0"/>
              </a:rPr>
              <a:t>: age 18 or older </a:t>
            </a:r>
          </a:p>
          <a:p>
            <a:pPr marL="0" indent="0">
              <a:buNone/>
            </a:pPr>
            <a:endParaRPr lang="en-CA" sz="2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lvl="0">
              <a:lnSpc>
                <a:spcPct val="107000"/>
              </a:lnSpc>
              <a:spcBef>
                <a:spcPts val="200"/>
              </a:spcBef>
              <a:spcAft>
                <a:spcPts val="0"/>
              </a:spcAft>
              <a:buFont typeface="Arial" panose="020B0604020202020204" pitchFamily="34" charset="0"/>
              <a:buChar char="•"/>
            </a:pPr>
            <a:r>
              <a:rPr lang="en-CA" sz="3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Delay getting vaccinated if you have a fever, are sick with COVID-19 symptoms, or have received a vaccine in the past 14 days. </a:t>
            </a:r>
            <a:endParaRPr lang="en-CA" sz="3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CA" sz="3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spcBef>
                <a:spcPts val="200"/>
              </a:spcBef>
              <a:spcAft>
                <a:spcPts val="0"/>
              </a:spcAft>
              <a:buFont typeface="Arial" panose="020B0604020202020204" pitchFamily="34" charset="0"/>
              <a:buChar char="•"/>
            </a:pPr>
            <a:r>
              <a:rPr lang="en-CA" sz="3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Vaccinated individuals can still be infected, but the vaccine greatly reduces the risk of infection. In addition, vaccination reduces the risk of an infection progressing to the more severe form of the disease. </a:t>
            </a:r>
            <a:endParaRPr lang="en-CA" sz="3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CA" sz="3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spcAft>
                <a:spcPts val="800"/>
              </a:spcAft>
              <a:buFont typeface="Arial" panose="020B0604020202020204" pitchFamily="34" charset="0"/>
              <a:buChar char="•"/>
            </a:pPr>
            <a:r>
              <a:rPr lang="en-CA" sz="3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During clinical trials it was determined that the vaccine provides protection to the individual that has been vaccinated. It has not yet been proven to prevent the spread of Covid-19 from a person that is immunized to someone that is not. </a:t>
            </a:r>
          </a:p>
          <a:p>
            <a:pPr lvl="0">
              <a:lnSpc>
                <a:spcPct val="107000"/>
              </a:lnSpc>
              <a:spcAft>
                <a:spcPts val="800"/>
              </a:spcAft>
              <a:buSzPts val="1000"/>
              <a:buFont typeface="Arial" panose="020B0604020202020204" pitchFamily="34" charset="0"/>
              <a:buChar char="•"/>
              <a:tabLst>
                <a:tab pos="457200" algn="l"/>
              </a:tabLst>
            </a:pPr>
            <a:r>
              <a:rPr lang="en-CA" sz="3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Even if you had COVID-19 in the past, it is uncertain how long the antibodies will last. You should still get the vaccine to protect yourself and others.</a:t>
            </a:r>
            <a:r>
              <a:rPr lang="en-CA" sz="3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3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Arial" panose="020B0604020202020204" pitchFamily="34" charset="0"/>
              <a:buChar char="•"/>
            </a:pPr>
            <a:r>
              <a:rPr lang="en-CA" sz="3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vaccine does not prevent Covid-19 from entering your body, it teaches your immune system to target it and fight it off</a:t>
            </a:r>
            <a:r>
              <a:rPr lang="en-CA" sz="3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0" lvl="0" indent="0">
              <a:lnSpc>
                <a:spcPct val="107000"/>
              </a:lnSpc>
              <a:spcAft>
                <a:spcPts val="800"/>
              </a:spcAft>
              <a:buNone/>
            </a:pP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365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02156"/>
            <a:ext cx="11029616" cy="644392"/>
          </a:xfrm>
        </p:spPr>
        <p:txBody>
          <a:bodyPr>
            <a:normAutofit/>
          </a:bodyPr>
          <a:lstStyle/>
          <a:p>
            <a:r>
              <a:rPr lang="en-US" dirty="0">
                <a:solidFill>
                  <a:schemeClr val="tx1">
                    <a:lumMod val="85000"/>
                    <a:lumOff val="15000"/>
                  </a:schemeClr>
                </a:solidFill>
              </a:rPr>
              <a:t>COVID-19 Information and Education</a:t>
            </a:r>
          </a:p>
        </p:txBody>
      </p:sp>
      <p:sp>
        <p:nvSpPr>
          <p:cNvPr id="4" name="Content Placeholder 3">
            <a:extLst>
              <a:ext uri="{FF2B5EF4-FFF2-40B4-BE49-F238E27FC236}">
                <a16:creationId xmlns:a16="http://schemas.microsoft.com/office/drawing/2014/main" id="{C540E453-ED80-4AE1-B519-92AE73F1E76E}"/>
              </a:ext>
            </a:extLst>
          </p:cNvPr>
          <p:cNvSpPr>
            <a:spLocks noGrp="1"/>
          </p:cNvSpPr>
          <p:nvPr>
            <p:ph idx="1"/>
          </p:nvPr>
        </p:nvSpPr>
        <p:spPr>
          <a:xfrm>
            <a:off x="581192" y="1346548"/>
            <a:ext cx="11029615" cy="4910203"/>
          </a:xfrm>
        </p:spPr>
        <p:txBody>
          <a:bodyPr>
            <a:normAutofit fontScale="92500" lnSpcReduction="10000"/>
          </a:bodyPr>
          <a:lstStyle/>
          <a:p>
            <a:pPr marL="0" lvl="0" indent="0">
              <a:lnSpc>
                <a:spcPct val="107000"/>
              </a:lnSpc>
              <a:spcBef>
                <a:spcPts val="200"/>
              </a:spcBef>
              <a:spcAft>
                <a:spcPts val="0"/>
              </a:spcAft>
              <a:buNone/>
            </a:pPr>
            <a:endParaRPr lang="en-CA" sz="1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200"/>
              </a:spcBef>
              <a:spcAft>
                <a:spcPts val="0"/>
              </a:spcAft>
              <a:buNone/>
            </a:pPr>
            <a:endParaRPr lang="en-CA"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Bef>
                <a:spcPts val="200"/>
              </a:spcBef>
              <a:spcAft>
                <a:spcPts val="0"/>
              </a:spcAft>
              <a:buFont typeface="Symbol" panose="05050102010706020507" pitchFamily="18" charset="2"/>
              <a:buChar char=""/>
            </a:pPr>
            <a:endParaRPr lang="en-CA"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Bef>
                <a:spcPts val="200"/>
              </a:spcBef>
              <a:spcAft>
                <a:spcPts val="0"/>
              </a:spcAft>
              <a:buFont typeface="Symbol" panose="05050102010706020507" pitchFamily="18" charset="2"/>
              <a:buChar char=""/>
            </a:pPr>
            <a:endParaRPr lang="en-CA" sz="12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Bef>
                <a:spcPts val="200"/>
              </a:spcBef>
              <a:spcAft>
                <a:spcPts val="0"/>
              </a:spcAft>
              <a:buFont typeface="Symbol" panose="05050102010706020507" pitchFamily="18" charset="2"/>
              <a:buChar char=""/>
            </a:pPr>
            <a:endParaRPr lang="en-CA"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Bef>
                <a:spcPts val="200"/>
              </a:spcBef>
              <a:spcAft>
                <a:spcPts val="0"/>
              </a:spcAft>
              <a:buFont typeface="Symbol" panose="05050102010706020507" pitchFamily="18" charset="2"/>
              <a:buChar char=""/>
            </a:pPr>
            <a:r>
              <a:rPr lang="en-CA"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There is some evidence to suggest that natural immunity from a COVID-19 illness may not last very long. It is best to get the vaccine to stay protected.</a:t>
            </a:r>
          </a:p>
          <a:p>
            <a:pPr marL="0" lvl="0" indent="0">
              <a:lnSpc>
                <a:spcPct val="107000"/>
              </a:lnSpc>
              <a:spcBef>
                <a:spcPts val="200"/>
              </a:spcBef>
              <a:spcAft>
                <a:spcPts val="0"/>
              </a:spcAft>
              <a:buNone/>
            </a:pP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Symbol" panose="05050102010706020507" pitchFamily="18" charset="2"/>
              <a:buChar char=""/>
              <a:tabLst>
                <a:tab pos="457200" algn="l"/>
              </a:tabLst>
            </a:pPr>
            <a:r>
              <a:rPr lang="en-CA"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Everyone – vaccinated or not – must continue to mask, practice physical distancing and maintain hand hygiene.</a:t>
            </a:r>
          </a:p>
          <a:p>
            <a:pPr marL="342900" lvl="0" indent="-342900">
              <a:lnSpc>
                <a:spcPct val="107000"/>
              </a:lnSpc>
              <a:buSzPts val="1000"/>
              <a:buFont typeface="Symbol" panose="05050102010706020507" pitchFamily="18" charset="2"/>
              <a:buChar char=""/>
              <a:tabLst>
                <a:tab pos="457200" algn="l"/>
              </a:tabLst>
            </a:pP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725"/>
              </a:lnSpc>
              <a:buSzPts val="1000"/>
              <a:buFont typeface="Symbol" panose="05050102010706020507" pitchFamily="18" charset="2"/>
              <a:buChar char=""/>
              <a:tabLst>
                <a:tab pos="457200" algn="l"/>
              </a:tabLst>
            </a:pPr>
            <a:r>
              <a:rPr lang="en-CA"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vaccine is given as a 2-dose vaccine series. </a:t>
            </a:r>
            <a:r>
              <a:rPr lang="en-US" sz="1200" b="1" i="0" u="none" strike="noStrike" baseline="0" dirty="0">
                <a:solidFill>
                  <a:schemeClr val="tx1"/>
                </a:solidFill>
                <a:latin typeface="Calibri" panose="020F0502020204030204" pitchFamily="34" charset="0"/>
              </a:rPr>
              <a:t>The vaccine is injected into the deltoid muscle (upper shoulder). Two doses are required</a:t>
            </a:r>
            <a:r>
              <a:rPr lang="en-US" sz="1200" b="1" dirty="0">
                <a:solidFill>
                  <a:schemeClr val="tx1"/>
                </a:solidFill>
                <a:latin typeface="Calibri" panose="020F0502020204030204" pitchFamily="34" charset="0"/>
              </a:rPr>
              <a:t>.</a:t>
            </a:r>
          </a:p>
          <a:p>
            <a:pPr marL="342900" lvl="0" indent="-342900">
              <a:lnSpc>
                <a:spcPts val="1725"/>
              </a:lnSpc>
              <a:buSzPts val="1000"/>
              <a:buFont typeface="Symbol" panose="05050102010706020507" pitchFamily="18" charset="2"/>
              <a:buChar char=""/>
              <a:tabLst>
                <a:tab pos="457200" algn="l"/>
              </a:tabLst>
            </a:pPr>
            <a:r>
              <a:rPr lang="en-US" sz="1200" b="1" i="0" u="none" strike="noStrike" baseline="0" dirty="0">
                <a:solidFill>
                  <a:schemeClr val="tx1"/>
                </a:solidFill>
                <a:latin typeface="Calibri" panose="020F0502020204030204" pitchFamily="34" charset="0"/>
              </a:rPr>
              <a:t> Pfizer-</a:t>
            </a:r>
            <a:r>
              <a:rPr lang="en-US" sz="1200" b="1" i="0" u="none" strike="noStrike" baseline="0" dirty="0" err="1">
                <a:solidFill>
                  <a:schemeClr val="tx1"/>
                </a:solidFill>
                <a:latin typeface="Calibri" panose="020F0502020204030204" pitchFamily="34" charset="0"/>
              </a:rPr>
              <a:t>BioNTech</a:t>
            </a:r>
            <a:r>
              <a:rPr lang="en-US" sz="1200" b="1" i="0" u="none" strike="noStrike" baseline="0" dirty="0">
                <a:solidFill>
                  <a:schemeClr val="tx1"/>
                </a:solidFill>
                <a:latin typeface="Calibri" panose="020F0502020204030204" pitchFamily="34" charset="0"/>
              </a:rPr>
              <a:t>) 21 days between first and second dose.</a:t>
            </a:r>
          </a:p>
          <a:p>
            <a:pPr marL="342900" lvl="0" indent="-342900">
              <a:lnSpc>
                <a:spcPts val="1725"/>
              </a:lnSpc>
              <a:buSzPts val="1000"/>
              <a:buFont typeface="Symbol" panose="05050102010706020507" pitchFamily="18" charset="2"/>
              <a:buChar char=""/>
              <a:tabLst>
                <a:tab pos="457200" algn="l"/>
              </a:tabLst>
            </a:pPr>
            <a:r>
              <a:rPr lang="en-US" sz="1200" b="1" i="0" u="none" strike="noStrike" baseline="0" dirty="0" err="1">
                <a:solidFill>
                  <a:schemeClr val="tx1"/>
                </a:solidFill>
                <a:latin typeface="Calibri" panose="020F0502020204030204" pitchFamily="34" charset="0"/>
              </a:rPr>
              <a:t>Moderna</a:t>
            </a:r>
            <a:r>
              <a:rPr lang="en-US" sz="1200" b="1" i="0" u="none" strike="noStrike" baseline="0" dirty="0">
                <a:solidFill>
                  <a:schemeClr val="tx1"/>
                </a:solidFill>
                <a:latin typeface="Calibri" panose="020F0502020204030204" pitchFamily="34" charset="0"/>
              </a:rPr>
              <a:t>) 28 days between first and second dose. </a:t>
            </a:r>
            <a:r>
              <a:rPr lang="en-CA"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This means you must have the vaccine twice for it to be maximally effective.</a:t>
            </a:r>
          </a:p>
          <a:p>
            <a:pPr marL="0" lvl="0" indent="0">
              <a:lnSpc>
                <a:spcPts val="1725"/>
              </a:lnSpc>
              <a:buSzPts val="1000"/>
              <a:buNone/>
              <a:tabLst>
                <a:tab pos="457200" algn="l"/>
              </a:tabLst>
            </a:pPr>
            <a:r>
              <a:rPr lang="en-C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Symbol" panose="05050102010706020507" pitchFamily="18" charset="2"/>
              <a:buChar char=""/>
              <a:tabLst>
                <a:tab pos="457200" algn="l"/>
              </a:tabLst>
            </a:pPr>
            <a:r>
              <a:rPr lang="en-C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Presently, there is no mandatory vaccination protocol.</a:t>
            </a:r>
          </a:p>
          <a:p>
            <a:pPr marL="0" lvl="0" indent="0">
              <a:lnSpc>
                <a:spcPct val="107000"/>
              </a:lnSpc>
              <a:buSzPts val="1000"/>
              <a:buNone/>
              <a:tabLst>
                <a:tab pos="457200" algn="l"/>
              </a:tabLst>
            </a:pP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Employees will not be able to return to pre-pandemic employment situations (i.e., working at more than one care provider location, until the government declares that it is safe to do so. </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ts val="2270"/>
              </a:lnSpc>
              <a:spcAft>
                <a:spcPts val="800"/>
              </a:spcAft>
              <a:buNone/>
            </a:pPr>
            <a:r>
              <a:rPr lang="en-CA" sz="1200" b="1" dirty="0">
                <a:effectLst/>
                <a:latin typeface="Calibri" panose="020F0502020204030204" pitchFamily="34" charset="0"/>
                <a:ea typeface="Times New Roman" panose="02020603050405020304" pitchFamily="18"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6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CA" sz="16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CA" sz="1600" b="1" i="1" dirty="0">
              <a:solidFill>
                <a:schemeClr val="tx1"/>
              </a:solidFill>
              <a:latin typeface="Calibri" panose="020F0502020204030204" pitchFamily="34" charset="0"/>
              <a:cs typeface="Calibri" panose="020F0502020204030204" pitchFamily="34" charset="0"/>
            </a:endParaRPr>
          </a:p>
          <a:p>
            <a:pPr marL="0" indent="0">
              <a:buNone/>
            </a:pPr>
            <a:endParaRPr lang="en-CA" dirty="0"/>
          </a:p>
        </p:txBody>
      </p:sp>
    </p:spTree>
    <p:extLst>
      <p:ext uri="{BB962C8B-B14F-4D97-AF65-F5344CB8AC3E}">
        <p14:creationId xmlns:p14="http://schemas.microsoft.com/office/powerpoint/2010/main" val="768448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02156"/>
            <a:ext cx="11029616" cy="644392"/>
          </a:xfrm>
        </p:spPr>
        <p:txBody>
          <a:bodyPr>
            <a:normAutofit/>
          </a:bodyPr>
          <a:lstStyle/>
          <a:p>
            <a:r>
              <a:rPr lang="en-US" dirty="0">
                <a:solidFill>
                  <a:schemeClr val="tx1">
                    <a:lumMod val="85000"/>
                    <a:lumOff val="15000"/>
                  </a:schemeClr>
                </a:solidFill>
              </a:rPr>
              <a:t>COVID-19 Post vaccination</a:t>
            </a:r>
          </a:p>
        </p:txBody>
      </p:sp>
      <p:sp>
        <p:nvSpPr>
          <p:cNvPr id="4" name="Content Placeholder 3">
            <a:extLst>
              <a:ext uri="{FF2B5EF4-FFF2-40B4-BE49-F238E27FC236}">
                <a16:creationId xmlns:a16="http://schemas.microsoft.com/office/drawing/2014/main" id="{C540E453-ED80-4AE1-B519-92AE73F1E76E}"/>
              </a:ext>
            </a:extLst>
          </p:cNvPr>
          <p:cNvSpPr>
            <a:spLocks noGrp="1"/>
          </p:cNvSpPr>
          <p:nvPr>
            <p:ph idx="1"/>
          </p:nvPr>
        </p:nvSpPr>
        <p:spPr>
          <a:xfrm>
            <a:off x="581192" y="1490597"/>
            <a:ext cx="11029615" cy="4766154"/>
          </a:xfrm>
        </p:spPr>
        <p:txBody>
          <a:bodyPr>
            <a:normAutofit fontScale="70000" lnSpcReduction="20000"/>
          </a:bodyPr>
          <a:lstStyle/>
          <a:p>
            <a:pPr marL="0" indent="0">
              <a:buNone/>
            </a:pPr>
            <a:endParaRPr lang="en-US" sz="1800" b="1" i="0" u="none" strike="noStrike" baseline="0" dirty="0">
              <a:solidFill>
                <a:srgbClr val="000000"/>
              </a:solidFill>
              <a:latin typeface="Calibri" panose="020F0502020204030204" pitchFamily="34" charset="0"/>
            </a:endParaRPr>
          </a:p>
          <a:p>
            <a:pPr marL="0" indent="0">
              <a:buNone/>
            </a:pPr>
            <a:r>
              <a:rPr lang="en-US" sz="2000" b="1" i="0" u="none" strike="noStrike" baseline="0" dirty="0">
                <a:solidFill>
                  <a:srgbClr val="000000"/>
                </a:solidFill>
                <a:latin typeface="Calibri" panose="020F0502020204030204" pitchFamily="34" charset="0"/>
              </a:rPr>
              <a:t>What happens after receiving the vaccine? </a:t>
            </a:r>
            <a:endParaRPr lang="en-US" sz="2000" b="0" i="0" u="none" strike="noStrike" baseline="0" dirty="0">
              <a:solidFill>
                <a:srgbClr val="000000"/>
              </a:solidFill>
              <a:latin typeface="Calibri" panose="020F0502020204030204" pitchFamily="34" charset="0"/>
            </a:endParaRPr>
          </a:p>
          <a:p>
            <a:r>
              <a:rPr lang="en-US" sz="2000" b="0" i="0" u="none" strike="noStrike" baseline="0" dirty="0">
                <a:solidFill>
                  <a:srgbClr val="000000"/>
                </a:solidFill>
                <a:latin typeface="Calibri" panose="020F0502020204030204" pitchFamily="34" charset="0"/>
              </a:rPr>
              <a:t>People who receive the vaccine still need to follow all public health guidance (</a:t>
            </a:r>
            <a:r>
              <a:rPr lang="en-US" sz="2000" b="0" i="0" u="none" strike="noStrike" baseline="0" dirty="0" err="1">
                <a:solidFill>
                  <a:srgbClr val="000000"/>
                </a:solidFill>
                <a:latin typeface="Calibri" panose="020F0502020204030204" pitchFamily="34" charset="0"/>
              </a:rPr>
              <a:t>ie</a:t>
            </a:r>
            <a:r>
              <a:rPr lang="en-US" sz="2000" b="0" i="0" u="none" strike="noStrike" baseline="0" dirty="0">
                <a:solidFill>
                  <a:srgbClr val="000000"/>
                </a:solidFill>
                <a:latin typeface="Calibri" panose="020F0502020204030204" pitchFamily="34" charset="0"/>
              </a:rPr>
              <a:t>. hand hygiene, masking, physical distancing).</a:t>
            </a:r>
          </a:p>
          <a:p>
            <a:pPr marL="0" indent="0">
              <a:buNone/>
            </a:pPr>
            <a:endParaRPr lang="en-US" sz="2000" b="0" i="0" u="none" strike="noStrike" baseline="0" dirty="0">
              <a:solidFill>
                <a:srgbClr val="000000"/>
              </a:solidFill>
              <a:latin typeface="Calibri" panose="020F0502020204030204" pitchFamily="34" charset="0"/>
            </a:endParaRPr>
          </a:p>
          <a:p>
            <a:pPr marL="0" indent="0">
              <a:buNone/>
            </a:pPr>
            <a:r>
              <a:rPr lang="en-US" sz="2000" b="1" i="0" u="none" strike="noStrike" baseline="0" dirty="0">
                <a:solidFill>
                  <a:srgbClr val="000000"/>
                </a:solidFill>
                <a:latin typeface="Calibri" panose="020F0502020204030204" pitchFamily="34" charset="0"/>
              </a:rPr>
              <a:t>If I have mild side effects from the first dose, should I get the second dose? </a:t>
            </a:r>
            <a:endParaRPr lang="en-US" sz="2000" b="0" i="0" u="none" strike="noStrike" baseline="0" dirty="0">
              <a:solidFill>
                <a:srgbClr val="000000"/>
              </a:solidFill>
              <a:latin typeface="Calibri" panose="020F0502020204030204" pitchFamily="34" charset="0"/>
            </a:endParaRPr>
          </a:p>
          <a:p>
            <a:r>
              <a:rPr lang="en-US" sz="2000" b="0" i="0" u="none" strike="noStrike" baseline="0" dirty="0">
                <a:solidFill>
                  <a:srgbClr val="000000"/>
                </a:solidFill>
                <a:latin typeface="Calibri" panose="020F0502020204030204" pitchFamily="34" charset="0"/>
              </a:rPr>
              <a:t>Yes. Mild side effects are common for all vaccines and typically resolve in a few days. It is important to receive both doses. Protection offered by the first dose is lower than the protection achieved after the second dose. </a:t>
            </a:r>
          </a:p>
          <a:p>
            <a:pPr marL="0" indent="0">
              <a:buNone/>
            </a:pPr>
            <a:endParaRPr lang="en-US" sz="2000" b="0" i="0" u="none" strike="noStrike" baseline="0" dirty="0">
              <a:solidFill>
                <a:srgbClr val="000000"/>
              </a:solidFill>
              <a:latin typeface="Calibri" panose="020F0502020204030204" pitchFamily="34" charset="0"/>
            </a:endParaRPr>
          </a:p>
          <a:p>
            <a:pPr marL="0" indent="0">
              <a:buNone/>
            </a:pPr>
            <a:r>
              <a:rPr lang="en-US" sz="2000" b="1" i="0" u="none" strike="noStrike" baseline="0" dirty="0">
                <a:solidFill>
                  <a:srgbClr val="000000"/>
                </a:solidFill>
                <a:latin typeface="Calibri" panose="020F0502020204030204" pitchFamily="34" charset="0"/>
              </a:rPr>
              <a:t>How long does it take until the vaccine is effective? </a:t>
            </a:r>
            <a:endParaRPr lang="en-US" sz="2000" b="0" i="0" u="none" strike="noStrike" baseline="0" dirty="0">
              <a:solidFill>
                <a:srgbClr val="000000"/>
              </a:solidFill>
              <a:latin typeface="Calibri" panose="020F0502020204030204" pitchFamily="34" charset="0"/>
            </a:endParaRPr>
          </a:p>
          <a:p>
            <a:r>
              <a:rPr lang="en-US" sz="2000" b="0" i="0" u="none" strike="noStrike" baseline="0" dirty="0">
                <a:solidFill>
                  <a:srgbClr val="000000"/>
                </a:solidFill>
                <a:latin typeface="Calibri" panose="020F0502020204030204" pitchFamily="34" charset="0"/>
              </a:rPr>
              <a:t>Pfizer-</a:t>
            </a:r>
            <a:r>
              <a:rPr lang="en-US" sz="2000" b="0" i="0" u="none" strike="noStrike" baseline="0" dirty="0" err="1">
                <a:solidFill>
                  <a:srgbClr val="000000"/>
                </a:solidFill>
                <a:latin typeface="Calibri" panose="020F0502020204030204" pitchFamily="34" charset="0"/>
              </a:rPr>
              <a:t>BioNTech</a:t>
            </a:r>
            <a:r>
              <a:rPr lang="en-US" sz="2000" b="0" i="0" u="none" strike="noStrike" baseline="0" dirty="0">
                <a:solidFill>
                  <a:srgbClr val="000000"/>
                </a:solidFill>
                <a:latin typeface="Calibri" panose="020F0502020204030204" pitchFamily="34" charset="0"/>
              </a:rPr>
              <a:t> vaccine: maximum protection is achieved 7 days after the second dose. </a:t>
            </a:r>
          </a:p>
          <a:p>
            <a:r>
              <a:rPr lang="en-US" sz="2000" b="0" i="0" u="none" strike="noStrike" baseline="0" dirty="0" err="1">
                <a:solidFill>
                  <a:srgbClr val="000000"/>
                </a:solidFill>
                <a:latin typeface="Calibri" panose="020F0502020204030204" pitchFamily="34" charset="0"/>
              </a:rPr>
              <a:t>Moderna</a:t>
            </a:r>
            <a:r>
              <a:rPr lang="en-US" sz="2000" b="0" i="0" u="none" strike="noStrike" baseline="0" dirty="0">
                <a:solidFill>
                  <a:srgbClr val="000000"/>
                </a:solidFill>
                <a:latin typeface="Calibri" panose="020F0502020204030204" pitchFamily="34" charset="0"/>
              </a:rPr>
              <a:t> vaccine: maximum protection is achieved 14 days after the second dose. </a:t>
            </a:r>
            <a:endParaRPr lang="en-US" sz="1800" b="1" i="0" u="none" strike="noStrike" baseline="0" dirty="0">
              <a:solidFill>
                <a:srgbClr val="000000"/>
              </a:solidFill>
              <a:latin typeface="Calibri" panose="020F0502020204030204" pitchFamily="34" charset="0"/>
            </a:endParaRPr>
          </a:p>
          <a:p>
            <a:pPr marL="0" indent="0">
              <a:buNone/>
            </a:pPr>
            <a:endParaRPr lang="en-US" sz="1800" b="1" i="0" u="none" strike="noStrike" baseline="0" dirty="0">
              <a:solidFill>
                <a:srgbClr val="000000"/>
              </a:solidFill>
              <a:latin typeface="Calibri" panose="020F0502020204030204" pitchFamily="34" charset="0"/>
            </a:endParaRPr>
          </a:p>
          <a:p>
            <a:pPr marL="0" indent="0">
              <a:buNone/>
            </a:pPr>
            <a:r>
              <a:rPr lang="en-US" sz="1800" b="1" i="0" u="none" strike="noStrike" baseline="0" dirty="0">
                <a:solidFill>
                  <a:srgbClr val="000000"/>
                </a:solidFill>
                <a:latin typeface="Calibri" panose="020F0502020204030204" pitchFamily="34" charset="0"/>
              </a:rPr>
              <a:t>Will the vaccine alter my DNA?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No. The vaccine does not affect, interact or alter DNA in any way. Our DNA resides in the nucleus of our cells and the mRNA does not travel into the nucleus. Therefore, there is no risk of altering DNA. It uses the body’s natural defense response which breaks down and gets rid of the mRNA after it is finished using it. </a:t>
            </a:r>
            <a:endParaRPr lang="en-CA" sz="16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CA" sz="16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CA" sz="1600" b="1" i="1" dirty="0">
              <a:solidFill>
                <a:schemeClr val="tx1"/>
              </a:solidFill>
              <a:latin typeface="Calibri" panose="020F0502020204030204" pitchFamily="34" charset="0"/>
              <a:cs typeface="Calibri" panose="020F0502020204030204" pitchFamily="34" charset="0"/>
            </a:endParaRPr>
          </a:p>
          <a:p>
            <a:pPr marL="0" indent="0">
              <a:buNone/>
            </a:pPr>
            <a:endParaRPr lang="en-CA" dirty="0"/>
          </a:p>
        </p:txBody>
      </p:sp>
    </p:spTree>
    <p:extLst>
      <p:ext uri="{BB962C8B-B14F-4D97-AF65-F5344CB8AC3E}">
        <p14:creationId xmlns:p14="http://schemas.microsoft.com/office/powerpoint/2010/main" val="378612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02156"/>
            <a:ext cx="11029616" cy="644392"/>
          </a:xfrm>
        </p:spPr>
        <p:txBody>
          <a:bodyPr>
            <a:normAutofit/>
          </a:bodyPr>
          <a:lstStyle/>
          <a:p>
            <a:r>
              <a:rPr lang="en-US" dirty="0">
                <a:solidFill>
                  <a:schemeClr val="tx1">
                    <a:lumMod val="85000"/>
                    <a:lumOff val="15000"/>
                  </a:schemeClr>
                </a:solidFill>
              </a:rPr>
              <a:t>Post vaccination common sidE EFFECTS</a:t>
            </a:r>
          </a:p>
        </p:txBody>
      </p:sp>
      <p:sp>
        <p:nvSpPr>
          <p:cNvPr id="4" name="Content Placeholder 3">
            <a:extLst>
              <a:ext uri="{FF2B5EF4-FFF2-40B4-BE49-F238E27FC236}">
                <a16:creationId xmlns:a16="http://schemas.microsoft.com/office/drawing/2014/main" id="{C540E453-ED80-4AE1-B519-92AE73F1E76E}"/>
              </a:ext>
            </a:extLst>
          </p:cNvPr>
          <p:cNvSpPr>
            <a:spLocks noGrp="1"/>
          </p:cNvSpPr>
          <p:nvPr>
            <p:ph idx="1"/>
          </p:nvPr>
        </p:nvSpPr>
        <p:spPr>
          <a:xfrm>
            <a:off x="581192" y="1490597"/>
            <a:ext cx="11029615" cy="4766154"/>
          </a:xfrm>
        </p:spPr>
        <p:txBody>
          <a:bodyPr>
            <a:normAutofit fontScale="85000" lnSpcReduction="20000"/>
          </a:bodyPr>
          <a:lstStyle/>
          <a:p>
            <a:pPr marL="342900" lvl="0" indent="-342900">
              <a:lnSpc>
                <a:spcPct val="107000"/>
              </a:lnSpc>
              <a:spcBef>
                <a:spcPts val="200"/>
              </a:spcBef>
              <a:spcAft>
                <a:spcPts val="0"/>
              </a:spcAft>
              <a:buFont typeface="Symbol" panose="05050102010706020507" pitchFamily="18" charset="2"/>
              <a:buChar char=""/>
            </a:pPr>
            <a:endParaRPr lang="en-CA"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a:endParaRPr lang="en-US" sz="1600" b="0" i="0" dirty="0">
              <a:solidFill>
                <a:srgbClr val="000000"/>
              </a:solidFill>
              <a:effectLst/>
              <a:latin typeface="Merriweather"/>
            </a:endParaRPr>
          </a:p>
          <a:p>
            <a:pPr marL="0" indent="0" algn="l">
              <a:buNone/>
            </a:pPr>
            <a:endParaRPr lang="en-US" sz="1600" b="0" i="0" dirty="0">
              <a:solidFill>
                <a:srgbClr val="000000"/>
              </a:solidFill>
              <a:effectLst/>
              <a:latin typeface="Calibri" panose="020F0502020204030204" pitchFamily="34" charset="0"/>
              <a:cs typeface="Calibri" panose="020F0502020204030204" pitchFamily="34" charset="0"/>
            </a:endParaRPr>
          </a:p>
          <a:p>
            <a:pPr algn="l"/>
            <a:r>
              <a:rPr lang="en-US" sz="1600" b="1" i="0" dirty="0">
                <a:solidFill>
                  <a:srgbClr val="000000"/>
                </a:solidFill>
                <a:effectLst/>
                <a:latin typeface="Open Sans"/>
              </a:rPr>
              <a:t>On the arm where you got the shot:</a:t>
            </a:r>
          </a:p>
          <a:p>
            <a:pPr algn="l">
              <a:buFont typeface="Arial" panose="020B0604020202020204" pitchFamily="34" charset="0"/>
              <a:buChar char="•"/>
            </a:pPr>
            <a:r>
              <a:rPr lang="en-US" sz="1600" b="0" i="0" dirty="0">
                <a:solidFill>
                  <a:srgbClr val="000000"/>
                </a:solidFill>
                <a:effectLst/>
                <a:latin typeface="Open Sans"/>
              </a:rPr>
              <a:t>Pain</a:t>
            </a:r>
          </a:p>
          <a:p>
            <a:pPr algn="l">
              <a:buFont typeface="Arial" panose="020B0604020202020204" pitchFamily="34" charset="0"/>
              <a:buChar char="•"/>
            </a:pPr>
            <a:r>
              <a:rPr lang="en-US" sz="1600" b="0" i="0" dirty="0">
                <a:solidFill>
                  <a:srgbClr val="000000"/>
                </a:solidFill>
                <a:effectLst/>
                <a:latin typeface="Open Sans"/>
              </a:rPr>
              <a:t>Swelling</a:t>
            </a:r>
          </a:p>
          <a:p>
            <a:pPr marL="0" indent="0" algn="l">
              <a:buNone/>
            </a:pPr>
            <a:endParaRPr lang="en-US" sz="1600" b="0" i="0" dirty="0">
              <a:solidFill>
                <a:srgbClr val="000000"/>
              </a:solidFill>
              <a:effectLst/>
              <a:latin typeface="Open Sans"/>
            </a:endParaRPr>
          </a:p>
          <a:p>
            <a:pPr algn="l"/>
            <a:r>
              <a:rPr lang="en-US" sz="1600" b="1" i="0" dirty="0">
                <a:solidFill>
                  <a:srgbClr val="000000"/>
                </a:solidFill>
                <a:effectLst/>
                <a:latin typeface="Open Sans"/>
              </a:rPr>
              <a:t>Throughout the rest of your body</a:t>
            </a:r>
            <a:r>
              <a:rPr lang="en-US" sz="1600" b="0" i="0" dirty="0">
                <a:solidFill>
                  <a:srgbClr val="000000"/>
                </a:solidFill>
                <a:effectLst/>
                <a:latin typeface="Open Sans"/>
              </a:rPr>
              <a:t>:</a:t>
            </a:r>
          </a:p>
          <a:p>
            <a:pPr algn="l">
              <a:buFont typeface="Arial" panose="020B0604020202020204" pitchFamily="34" charset="0"/>
              <a:buChar char="•"/>
            </a:pPr>
            <a:r>
              <a:rPr lang="en-US" sz="1600" b="0" i="0" dirty="0">
                <a:solidFill>
                  <a:srgbClr val="000000"/>
                </a:solidFill>
                <a:effectLst/>
                <a:latin typeface="Open Sans"/>
              </a:rPr>
              <a:t>Fever</a:t>
            </a:r>
          </a:p>
          <a:p>
            <a:pPr algn="l">
              <a:buFont typeface="Arial" panose="020B0604020202020204" pitchFamily="34" charset="0"/>
              <a:buChar char="•"/>
            </a:pPr>
            <a:r>
              <a:rPr lang="en-US" sz="1600" b="0" i="0" dirty="0">
                <a:solidFill>
                  <a:srgbClr val="000000"/>
                </a:solidFill>
                <a:effectLst/>
                <a:latin typeface="Open Sans"/>
              </a:rPr>
              <a:t>Chills</a:t>
            </a:r>
          </a:p>
          <a:p>
            <a:pPr algn="l">
              <a:buFont typeface="Arial" panose="020B0604020202020204" pitchFamily="34" charset="0"/>
              <a:buChar char="•"/>
            </a:pPr>
            <a:r>
              <a:rPr lang="en-US" sz="1600" b="0" i="0" dirty="0">
                <a:solidFill>
                  <a:srgbClr val="000000"/>
                </a:solidFill>
                <a:effectLst/>
                <a:latin typeface="Open Sans"/>
              </a:rPr>
              <a:t>Tiredness</a:t>
            </a:r>
          </a:p>
          <a:p>
            <a:pPr algn="l">
              <a:buFont typeface="Arial" panose="020B0604020202020204" pitchFamily="34" charset="0"/>
              <a:buChar char="•"/>
            </a:pPr>
            <a:r>
              <a:rPr lang="en-US" sz="1600" b="0" i="0" dirty="0">
                <a:solidFill>
                  <a:srgbClr val="000000"/>
                </a:solidFill>
                <a:effectLst/>
                <a:latin typeface="Open Sans"/>
              </a:rPr>
              <a:t>Headache</a:t>
            </a:r>
          </a:p>
          <a:p>
            <a:pPr marL="342900" lvl="0" indent="-342900">
              <a:lnSpc>
                <a:spcPct val="107000"/>
              </a:lnSpc>
              <a:spcBef>
                <a:spcPts val="200"/>
              </a:spcBef>
              <a:spcAft>
                <a:spcPts val="0"/>
              </a:spcAft>
              <a:buFont typeface="Symbol" panose="05050102010706020507" pitchFamily="18" charset="2"/>
              <a:buChar char=""/>
            </a:pPr>
            <a:endParaRPr lang="en-CA" sz="1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Bef>
                <a:spcPts val="200"/>
              </a:spcBef>
              <a:spcAft>
                <a:spcPts val="0"/>
              </a:spcAft>
              <a:buFont typeface="Symbol" panose="05050102010706020507" pitchFamily="18" charset="2"/>
              <a:buChar char=""/>
            </a:pPr>
            <a:endParaRPr lang="en-CA"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Bef>
                <a:spcPts val="200"/>
              </a:spcBef>
              <a:spcAft>
                <a:spcPts val="0"/>
              </a:spcAft>
              <a:buFont typeface="Symbol" panose="05050102010706020507" pitchFamily="18" charset="2"/>
              <a:buChar char=""/>
            </a:pPr>
            <a:endParaRPr lang="en-CA" sz="15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ts val="2270"/>
              </a:lnSpc>
              <a:spcAft>
                <a:spcPts val="800"/>
              </a:spcAft>
              <a:buNone/>
            </a:pPr>
            <a:r>
              <a:rPr lang="en-CA" sz="2000" b="1" dirty="0">
                <a:effectLst/>
                <a:latin typeface="Calibri" panose="020F0502020204030204" pitchFamily="34" charset="0"/>
                <a:ea typeface="Times New Roman" panose="02020603050405020304" pitchFamily="18" charset="0"/>
                <a:cs typeface="Calibri" panose="020F0502020204030204" pitchFamily="34" charset="0"/>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6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CA" sz="16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CA" sz="1600" b="1" i="1" dirty="0">
              <a:solidFill>
                <a:schemeClr val="tx1"/>
              </a:solidFill>
              <a:latin typeface="Calibri" panose="020F0502020204030204" pitchFamily="34" charset="0"/>
              <a:cs typeface="Calibri" panose="020F0502020204030204" pitchFamily="34" charset="0"/>
            </a:endParaRPr>
          </a:p>
          <a:p>
            <a:pPr marL="0" indent="0">
              <a:buNone/>
            </a:pPr>
            <a:endParaRPr lang="en-CA" dirty="0"/>
          </a:p>
        </p:txBody>
      </p:sp>
    </p:spTree>
    <p:extLst>
      <p:ext uri="{BB962C8B-B14F-4D97-AF65-F5344CB8AC3E}">
        <p14:creationId xmlns:p14="http://schemas.microsoft.com/office/powerpoint/2010/main" val="4009550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02156"/>
            <a:ext cx="11029616" cy="544184"/>
          </a:xfrm>
        </p:spPr>
        <p:txBody>
          <a:bodyPr>
            <a:normAutofit/>
          </a:bodyPr>
          <a:lstStyle/>
          <a:p>
            <a:r>
              <a:rPr lang="en-US" dirty="0">
                <a:solidFill>
                  <a:schemeClr val="tx1">
                    <a:lumMod val="85000"/>
                    <a:lumOff val="15000"/>
                  </a:schemeClr>
                </a:solidFill>
              </a:rPr>
              <a:t>Resources</a:t>
            </a:r>
          </a:p>
        </p:txBody>
      </p:sp>
      <p:sp>
        <p:nvSpPr>
          <p:cNvPr id="3" name="Rectangle 1">
            <a:extLst>
              <a:ext uri="{FF2B5EF4-FFF2-40B4-BE49-F238E27FC236}">
                <a16:creationId xmlns:a16="http://schemas.microsoft.com/office/drawing/2014/main" id="{6056BF50-7CB9-4B46-AFBB-2552BE99379A}"/>
              </a:ext>
            </a:extLst>
          </p:cNvPr>
          <p:cNvSpPr>
            <a:spLocks noGrp="1" noChangeArrowheads="1"/>
          </p:cNvSpPr>
          <p:nvPr>
            <p:ph idx="1"/>
          </p:nvPr>
        </p:nvSpPr>
        <p:spPr bwMode="auto">
          <a:xfrm>
            <a:off x="581191" y="1232961"/>
            <a:ext cx="9692077" cy="39087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CA" altLang="en-US" sz="1500" b="1" i="0" u="none" strike="noStrike" cap="none" normalizeH="0" baseline="0" dirty="0">
                <a:ln>
                  <a:noFill/>
                </a:ln>
                <a:solidFill>
                  <a:srgbClr val="DC4405"/>
                </a:solidFill>
                <a:effectLst/>
                <a:latin typeface="Open Sans"/>
                <a:ea typeface="Times New Roman" panose="02020603050405020304" pitchFamily="18" charset="0"/>
                <a:cs typeface="Times New Roman" panose="02020603050405020304" pitchFamily="18" charset="0"/>
              </a:rPr>
              <a:t>DISCUSSIONS FROM EXPERTS ABOUT COVID-19 VACCINES</a:t>
            </a: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CA"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The following video link is from our partners at Sun Life. Within the video</a:t>
            </a:r>
            <a:r>
              <a:rPr kumimoji="0" lang="en-CA" altLang="en-US" sz="1000" b="0" i="0" u="sng" strike="noStrike" cap="none" normalizeH="0" baseline="0" dirty="0">
                <a:ln>
                  <a:noFill/>
                </a:ln>
                <a:solidFill>
                  <a:srgbClr val="008080"/>
                </a:solidFill>
                <a:effectLst/>
                <a:latin typeface="Open Sans"/>
                <a:ea typeface="Times New Roman" panose="02020603050405020304" pitchFamily="18" charset="0"/>
                <a:cs typeface="Times New Roman" panose="02020603050405020304" pitchFamily="18" charset="0"/>
              </a:rPr>
              <a:t>,</a:t>
            </a: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 Dr. Alan Bernstein discusses and answers questions about COVID-19 Vaccines</a:t>
            </a: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CA" altLang="en-US" sz="1000" b="0" i="0" u="sng" strike="noStrike" cap="none" normalizeH="0" baseline="0" dirty="0">
                <a:ln>
                  <a:noFill/>
                </a:ln>
                <a:solidFill>
                  <a:srgbClr val="008080"/>
                </a:solidFill>
                <a:effectLst/>
                <a:latin typeface="Open Sans"/>
                <a:ea typeface="Times New Roman" panose="02020603050405020304" pitchFamily="18" charset="0"/>
                <a:cs typeface="Times New Roman" panose="02020603050405020304" pitchFamily="18" charset="0"/>
              </a:rPr>
              <a:t>.</a:t>
            </a:r>
            <a:endParaRPr kumimoji="0" lang="en-CA"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CA" altLang="en-US" sz="1100" b="0" i="0" u="none" strike="noStrike" cap="none" normalizeH="0" baseline="0" dirty="0">
                <a:ln>
                  <a:noFill/>
                </a:ln>
                <a:solidFill>
                  <a:srgbClr val="1E73BE"/>
                </a:solidFill>
                <a:effectLst/>
                <a:latin typeface="Open Sans"/>
                <a:ea typeface="Times New Roman" panose="02020603050405020304" pitchFamily="18" charset="0"/>
                <a:cs typeface="Times New Roman" panose="02020603050405020304" pitchFamily="18" charset="0"/>
                <a:hlinkClick r:id="rId2"/>
              </a:rPr>
              <a:t>https://sunlife.hubs.vidyard.com/watch/1x8J6NNKVgYdy3My2SZoCd?fbclid=IwAR0p5o6jvRqumHRK-fPwljab2-TUVEOj0qxpHFQ4JS9rZegeKXSVqvH0AWw</a:t>
            </a:r>
            <a:endParaRPr kumimoji="0" lang="en-CA" altLang="en-US" sz="1100" b="0" i="0" u="none" strike="noStrike" cap="none" normalizeH="0" baseline="0" dirty="0">
              <a:ln>
                <a:noFill/>
              </a:ln>
              <a:solidFill>
                <a:srgbClr val="1E73BE"/>
              </a:solidFill>
              <a:effectLst/>
              <a:latin typeface="Open Sans"/>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CA" altLang="en-US" sz="1000" b="0" i="0" u="none" strike="noStrike" cap="none" normalizeH="0" baseline="0" dirty="0">
              <a:ln>
                <a:noFill/>
              </a:ln>
              <a:solidFill>
                <a:srgbClr val="1E73BE"/>
              </a:solidFill>
              <a:effectLst/>
              <a:latin typeface="Open Sans"/>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CA"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Important Time Stamps for the above video</a:t>
            </a: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endParaRPr kumimoji="0" lang="en-CA"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Pct val="100000"/>
              <a:buFont typeface="Symbol" panose="05050102010706020507" pitchFamily="18" charset="2"/>
              <a:buChar char=""/>
              <a:tabLst>
                <a:tab pos="914400" algn="l"/>
              </a:tabLst>
            </a:pP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01:45 </a:t>
            </a:r>
            <a:r>
              <a:rPr kumimoji="0" lang="en-CA" altLang="en-US" sz="1000" b="0" i="0" u="none" strike="noStrike" cap="none" normalizeH="0" baseline="0" dirty="0">
                <a:ln>
                  <a:noFill/>
                </a:ln>
                <a:solidFill>
                  <a:srgbClr val="282828"/>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CA" altLang="en-US" sz="1000" b="1"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How mRNA vaccines work and safety around the new type of vaccine</a:t>
            </a:r>
            <a:endParaRPr kumimoji="0" lang="en-CA"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Pct val="100000"/>
              <a:buFont typeface="Symbol" panose="05050102010706020507" pitchFamily="18" charset="2"/>
              <a:buChar char=""/>
              <a:tabLst>
                <a:tab pos="914400" algn="l"/>
              </a:tabLst>
            </a:pP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04:44 </a:t>
            </a:r>
            <a:r>
              <a:rPr kumimoji="0" lang="en-CA" altLang="en-US" sz="1000" b="0" i="0" u="none" strike="noStrike" cap="none" normalizeH="0" baseline="0" dirty="0">
                <a:ln>
                  <a:noFill/>
                </a:ln>
                <a:solidFill>
                  <a:srgbClr val="282828"/>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CA" altLang="en-US" sz="1000" b="1"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Effectiveness</a:t>
            </a:r>
            <a:r>
              <a:rPr kumimoji="0" lang="en-CA" altLang="en-US" sz="1000" b="1" i="0" u="none" strike="noStrike" cap="none" normalizeH="0" baseline="0" dirty="0">
                <a:ln>
                  <a:noFill/>
                </a:ln>
                <a:solidFill>
                  <a:srgbClr val="282828"/>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CA" altLang="en-US" sz="1000" b="0" i="0" u="none" strike="noStrike" cap="none" normalizeH="0" baseline="0" dirty="0">
                <a:ln>
                  <a:noFill/>
                </a:ln>
                <a:solidFill>
                  <a:srgbClr val="282828"/>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a:t>
            </a:r>
            <a:r>
              <a:rPr kumimoji="0" lang="en-CA" altLang="en-US" sz="1000" b="0" i="1" u="none" strike="noStrike" cap="none" normalizeH="0" baseline="0" dirty="0" err="1">
                <a:ln>
                  <a:noFill/>
                </a:ln>
                <a:solidFill>
                  <a:srgbClr val="282828"/>
                </a:solidFill>
                <a:effectLst/>
                <a:latin typeface="Open Sans"/>
                <a:ea typeface="Times New Roman" panose="02020603050405020304" pitchFamily="18" charset="0"/>
                <a:cs typeface="Times New Roman" panose="02020603050405020304" pitchFamily="18" charset="0"/>
              </a:rPr>
              <a:t>Moderna</a:t>
            </a:r>
            <a:r>
              <a:rPr kumimoji="0" lang="en-CA" altLang="en-US" sz="1000" b="0" i="1"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 and Pfizer vaccines</a:t>
            </a: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a:t>
            </a:r>
            <a:endParaRPr kumimoji="0" lang="en-CA"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Pct val="100000"/>
              <a:buFont typeface="Symbol" panose="05050102010706020507" pitchFamily="18" charset="2"/>
              <a:buChar char=""/>
              <a:tabLst>
                <a:tab pos="914400" algn="l"/>
              </a:tabLst>
            </a:pP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07:15 </a:t>
            </a:r>
            <a:r>
              <a:rPr kumimoji="0" lang="en-CA" altLang="en-US" sz="1000" b="0" i="0" u="none" strike="noStrike" cap="none" normalizeH="0" baseline="0" dirty="0">
                <a:ln>
                  <a:noFill/>
                </a:ln>
                <a:solidFill>
                  <a:srgbClr val="282828"/>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CA" altLang="en-US" sz="1000" b="1"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Storage</a:t>
            </a:r>
            <a:r>
              <a:rPr kumimoji="0" lang="en-CA" altLang="en-US" sz="1000" b="1" i="0" u="none" strike="noStrike" cap="none" normalizeH="0" baseline="0" dirty="0">
                <a:ln>
                  <a:noFill/>
                </a:ln>
                <a:solidFill>
                  <a:srgbClr val="282828"/>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a:t>
            </a:r>
            <a:r>
              <a:rPr kumimoji="0" lang="en-CA" altLang="en-US" sz="1000" b="0" i="1" u="none" strike="noStrike" cap="none" normalizeH="0" baseline="0" dirty="0" err="1">
                <a:ln>
                  <a:noFill/>
                </a:ln>
                <a:solidFill>
                  <a:srgbClr val="282828"/>
                </a:solidFill>
                <a:effectLst/>
                <a:latin typeface="Open Sans"/>
                <a:ea typeface="Times New Roman" panose="02020603050405020304" pitchFamily="18" charset="0"/>
                <a:cs typeface="Times New Roman" panose="02020603050405020304" pitchFamily="18" charset="0"/>
              </a:rPr>
              <a:t>Moderna</a:t>
            </a:r>
            <a:r>
              <a:rPr kumimoji="0" lang="en-CA" altLang="en-US" sz="1000" b="0" i="1"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 and Pfizer vaccines</a:t>
            </a: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a:t>
            </a:r>
            <a:endParaRPr kumimoji="0" lang="en-CA"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Pct val="100000"/>
              <a:buFont typeface="Symbol" panose="05050102010706020507" pitchFamily="18" charset="2"/>
              <a:buChar char=""/>
              <a:tabLst>
                <a:tab pos="914400" algn="l"/>
              </a:tabLst>
            </a:pP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10:40 </a:t>
            </a:r>
            <a:r>
              <a:rPr kumimoji="0" lang="en-CA" altLang="en-US" sz="1000" b="0" i="0" u="none" strike="noStrike" cap="none" normalizeH="0" baseline="0" dirty="0">
                <a:ln>
                  <a:noFill/>
                </a:ln>
                <a:solidFill>
                  <a:srgbClr val="282828"/>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CA" altLang="en-US" sz="1000" b="1"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Viral vector vaccines</a:t>
            </a:r>
            <a:r>
              <a:rPr kumimoji="0" lang="en-CA" altLang="en-US" sz="1000" b="0" i="0" u="none" strike="noStrike" cap="none" normalizeH="0" baseline="0" dirty="0">
                <a:ln>
                  <a:noFill/>
                </a:ln>
                <a:solidFill>
                  <a:srgbClr val="282828"/>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a:t>
            </a:r>
            <a:r>
              <a:rPr kumimoji="0" lang="en-CA" altLang="en-US" sz="1000" b="0" i="1"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likely method the next two vaccines to be approved will use)</a:t>
            </a:r>
            <a:endParaRPr kumimoji="0" lang="en-CA"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Pct val="100000"/>
              <a:buFont typeface="Symbol" panose="05050102010706020507" pitchFamily="18" charset="2"/>
              <a:buChar char=""/>
              <a:tabLst>
                <a:tab pos="914400" algn="l"/>
              </a:tabLst>
            </a:pP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14:40 </a:t>
            </a:r>
            <a:r>
              <a:rPr kumimoji="0" lang="en-CA" altLang="en-US" sz="1000" b="0" i="0" u="none" strike="noStrike" cap="none" normalizeH="0" baseline="0" dirty="0">
                <a:ln>
                  <a:noFill/>
                </a:ln>
                <a:solidFill>
                  <a:srgbClr val="282828"/>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CA" altLang="en-US" sz="1000" b="1"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Goal for a successful vaccine</a:t>
            </a:r>
            <a:endParaRPr kumimoji="0" lang="en-CA"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Pct val="100000"/>
              <a:buFont typeface="Symbol" panose="05050102010706020507" pitchFamily="18" charset="2"/>
              <a:buChar char=""/>
              <a:tabLst>
                <a:tab pos="914400" algn="l"/>
              </a:tabLst>
            </a:pP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18:35 </a:t>
            </a:r>
            <a:r>
              <a:rPr kumimoji="0" lang="en-CA" altLang="en-US" sz="1000" b="0" i="0" u="none" strike="noStrike" cap="none" normalizeH="0" baseline="0" dirty="0">
                <a:ln>
                  <a:noFill/>
                </a:ln>
                <a:solidFill>
                  <a:srgbClr val="282828"/>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CA" altLang="en-US" sz="1000" b="1"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Public health measures after being vaccinated</a:t>
            </a: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a:t>
            </a:r>
            <a:endParaRPr kumimoji="0" lang="en-CA"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Pct val="100000"/>
              <a:buFont typeface="Symbol" panose="05050102010706020507" pitchFamily="18" charset="2"/>
              <a:buChar char=""/>
              <a:tabLst>
                <a:tab pos="914400" algn="l"/>
              </a:tabLst>
            </a:pP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22:00 </a:t>
            </a:r>
            <a:r>
              <a:rPr kumimoji="0" lang="en-CA" altLang="en-US" sz="1000" b="0" i="0" u="none" strike="noStrike" cap="none" normalizeH="0" baseline="0" dirty="0">
                <a:ln>
                  <a:noFill/>
                </a:ln>
                <a:solidFill>
                  <a:srgbClr val="282828"/>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CA" altLang="en-US" sz="1000" b="1"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Importance of receiving both doses of mRNA vaccine</a:t>
            </a:r>
            <a:endParaRPr kumimoji="0" lang="en-CA"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Pct val="100000"/>
              <a:buFont typeface="Symbol" panose="05050102010706020507" pitchFamily="18" charset="2"/>
              <a:buChar char=""/>
              <a:tabLst>
                <a:tab pos="914400" algn="l"/>
              </a:tabLst>
            </a:pP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23:00 </a:t>
            </a:r>
            <a:r>
              <a:rPr kumimoji="0" lang="en-CA" altLang="en-US" sz="1000" b="0" i="0" u="none" strike="noStrike" cap="none" normalizeH="0" baseline="0" dirty="0">
                <a:ln>
                  <a:noFill/>
                </a:ln>
                <a:solidFill>
                  <a:srgbClr val="282828"/>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CA" altLang="en-US" sz="1000" b="1"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Skepticism around COVID-19 Vaccines</a:t>
            </a:r>
            <a:endParaRPr kumimoji="0" lang="en-CA"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Pct val="100000"/>
              <a:buFont typeface="Symbol" panose="05050102010706020507" pitchFamily="18" charset="2"/>
              <a:buChar char=""/>
              <a:tabLst>
                <a:tab pos="914400" algn="l"/>
              </a:tabLst>
            </a:pP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28:00 </a:t>
            </a:r>
            <a:r>
              <a:rPr kumimoji="0" lang="en-CA" altLang="en-US" sz="1000" b="0" i="0" u="none" strike="noStrike" cap="none" normalizeH="0" baseline="0" dirty="0">
                <a:ln>
                  <a:noFill/>
                </a:ln>
                <a:solidFill>
                  <a:srgbClr val="282828"/>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CA" altLang="en-US" sz="1000" b="1"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Risk of not getting a COVID-19 Vaccine</a:t>
            </a:r>
            <a:endParaRPr kumimoji="0" lang="en-CA"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Pct val="100000"/>
              <a:buFont typeface="Symbol" panose="05050102010706020507" pitchFamily="18" charset="2"/>
              <a:buChar char=""/>
              <a:tabLst>
                <a:tab pos="914400" algn="l"/>
              </a:tabLst>
            </a:pP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29:30 </a:t>
            </a:r>
            <a:r>
              <a:rPr kumimoji="0" lang="en-CA" altLang="en-US" sz="1000" b="0" i="0" u="none" strike="noStrike" cap="none" normalizeH="0" baseline="0" dirty="0">
                <a:ln>
                  <a:noFill/>
                </a:ln>
                <a:solidFill>
                  <a:srgbClr val="282828"/>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CA" altLang="en-US" sz="1000" b="1"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Vaccine Durability</a:t>
            </a:r>
            <a:r>
              <a:rPr kumimoji="0" lang="en-CA" altLang="en-US" sz="1000" b="0" i="0" u="none" strike="noStrike" cap="none" normalizeH="0" baseline="0" dirty="0">
                <a:ln>
                  <a:noFill/>
                </a:ln>
                <a:solidFill>
                  <a:srgbClr val="282828"/>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CA" altLang="en-US" sz="1000" b="0" i="1"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(how long will immunity last)</a:t>
            </a:r>
            <a:endParaRPr kumimoji="0" lang="en-CA"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Pct val="100000"/>
              <a:buFont typeface="Symbol" panose="05050102010706020507" pitchFamily="18" charset="2"/>
              <a:buChar char=""/>
              <a:tabLst>
                <a:tab pos="914400" algn="l"/>
              </a:tabLst>
            </a:pP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34:40 </a:t>
            </a:r>
            <a:r>
              <a:rPr kumimoji="0" lang="en-CA" altLang="en-US" sz="1000" b="0" i="0" u="none" strike="noStrike" cap="none" normalizeH="0" baseline="0" dirty="0">
                <a:ln>
                  <a:noFill/>
                </a:ln>
                <a:solidFill>
                  <a:srgbClr val="282828"/>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CA" altLang="en-US" sz="1000" b="1"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Getting a COVID-19 Vaccine if you have already had COVID-19</a:t>
            </a:r>
            <a:endParaRPr kumimoji="0" lang="en-CA"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Pct val="100000"/>
              <a:buFont typeface="Symbol" panose="05050102010706020507" pitchFamily="18" charset="2"/>
              <a:buChar char=""/>
              <a:tabLst>
                <a:tab pos="914400" algn="l"/>
              </a:tabLst>
            </a:pP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40:00 </a:t>
            </a:r>
            <a:r>
              <a:rPr kumimoji="0" lang="en-CA" altLang="en-US" sz="1000" b="0" i="0" u="none" strike="noStrike" cap="none" normalizeH="0" baseline="0" dirty="0">
                <a:ln>
                  <a:noFill/>
                </a:ln>
                <a:solidFill>
                  <a:srgbClr val="282828"/>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CA" altLang="en-US" sz="1000" b="1"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Q and A session</a:t>
            </a:r>
          </a:p>
          <a:p>
            <a:pPr marL="457200" marR="0" lvl="1" indent="0" algn="l" defTabSz="914400" rtl="0" eaLnBrk="0" fontAlgn="base" latinLnBrk="0" hangingPunct="0">
              <a:lnSpc>
                <a:spcPct val="100000"/>
              </a:lnSpc>
              <a:spcBef>
                <a:spcPct val="0"/>
              </a:spcBef>
              <a:spcAft>
                <a:spcPct val="0"/>
              </a:spcAft>
              <a:buClrTx/>
              <a:buSzPct val="100000"/>
              <a:buNone/>
              <a:tabLst>
                <a:tab pos="914400" algn="l"/>
              </a:tabLst>
            </a:pPr>
            <a:endParaRPr kumimoji="0" lang="en-CA" altLang="en-US" sz="1000" b="1" i="0" u="none" strike="noStrike" cap="none" normalizeH="0" baseline="0" dirty="0">
              <a:ln>
                <a:noFill/>
              </a:ln>
              <a:solidFill>
                <a:srgbClr val="282828"/>
              </a:solidFill>
              <a:effectLst/>
              <a:latin typeface="Open Sans"/>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Pct val="100000"/>
              <a:buFont typeface="Symbol" panose="05050102010706020507" pitchFamily="18" charset="2"/>
              <a:buChar char=""/>
              <a:tabLst>
                <a:tab pos="914400" algn="l"/>
              </a:tabLst>
            </a:pPr>
            <a:endParaRPr kumimoji="0" lang="en-CA"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CA" altLang="en-US" sz="1000" b="0" i="0" u="none" strike="noStrike" cap="none" normalizeH="0" baseline="0" dirty="0">
                <a:ln>
                  <a:noFill/>
                </a:ln>
                <a:solidFill>
                  <a:srgbClr val="282828"/>
                </a:solidFill>
                <a:effectLst/>
                <a:latin typeface="Open Sans"/>
                <a:ea typeface="Times New Roman" panose="02020603050405020304" pitchFamily="18" charset="0"/>
                <a:cs typeface="Times New Roman" panose="02020603050405020304" pitchFamily="18" charset="0"/>
              </a:rPr>
              <a:t>The following video is from Dr. Nicola Mercer, Medical Officer of Health for Wellington-Dufferin-Guelph.</a:t>
            </a: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lang="en-CA" sz="1800" u="sng" dirty="0">
                <a:solidFill>
                  <a:srgbClr val="0563C1"/>
                </a:solidFill>
                <a:effectLst/>
                <a:latin typeface="Calibri" panose="020F0502020204030204" pitchFamily="34" charset="0"/>
                <a:ea typeface="Calibri" panose="020F0502020204030204" pitchFamily="34" charset="0"/>
                <a:hlinkClick r:id="rId3"/>
              </a:rPr>
              <a:t>https://www.youtube.com/watch?v=5hpz0N3btZA&amp;feature=youtu.be</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7614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02156"/>
            <a:ext cx="11029616" cy="619340"/>
          </a:xfrm>
        </p:spPr>
        <p:txBody>
          <a:bodyPr>
            <a:normAutofit/>
          </a:bodyPr>
          <a:lstStyle/>
          <a:p>
            <a:r>
              <a:rPr lang="en-US" dirty="0">
                <a:solidFill>
                  <a:schemeClr val="tx1">
                    <a:lumMod val="85000"/>
                    <a:lumOff val="15000"/>
                  </a:schemeClr>
                </a:solidFill>
              </a:rPr>
              <a:t>Resources</a:t>
            </a:r>
          </a:p>
        </p:txBody>
      </p:sp>
      <p:sp>
        <p:nvSpPr>
          <p:cNvPr id="4" name="Content Placeholder 3">
            <a:extLst>
              <a:ext uri="{FF2B5EF4-FFF2-40B4-BE49-F238E27FC236}">
                <a16:creationId xmlns:a16="http://schemas.microsoft.com/office/drawing/2014/main" id="{C540E453-ED80-4AE1-B519-92AE73F1E76E}"/>
              </a:ext>
            </a:extLst>
          </p:cNvPr>
          <p:cNvSpPr>
            <a:spLocks noGrp="1"/>
          </p:cNvSpPr>
          <p:nvPr>
            <p:ph idx="1"/>
          </p:nvPr>
        </p:nvSpPr>
        <p:spPr>
          <a:xfrm>
            <a:off x="581192" y="1415441"/>
            <a:ext cx="11029615" cy="5035463"/>
          </a:xfrm>
        </p:spPr>
        <p:txBody>
          <a:bodyPr>
            <a:normAutofit fontScale="77500" lnSpcReduction="20000"/>
          </a:bodyPr>
          <a:lstStyle/>
          <a:p>
            <a:pPr marL="0" lvl="0" indent="0">
              <a:lnSpc>
                <a:spcPts val="2270"/>
              </a:lnSpc>
              <a:buSzPts val="1000"/>
              <a:buNone/>
              <a:tabLst>
                <a:tab pos="457200" algn="l"/>
              </a:tabLst>
            </a:pPr>
            <a:endParaRPr lang="en-CA" sz="1400" b="1" dirty="0">
              <a:solidFill>
                <a:srgbClr val="4A4D4D"/>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nSpc>
                <a:spcPts val="2270"/>
              </a:lnSpc>
              <a:buSzPts val="1000"/>
              <a:buNone/>
              <a:tabLst>
                <a:tab pos="457200" algn="l"/>
              </a:tabLst>
            </a:pPr>
            <a:endParaRPr lang="en-CA" sz="1400" b="1" dirty="0">
              <a:solidFill>
                <a:srgbClr val="4A4D4D"/>
              </a:solidFill>
              <a:latin typeface="Calibri" panose="020F0502020204030204" pitchFamily="34" charset="0"/>
              <a:ea typeface="Calibri" panose="020F0502020204030204" pitchFamily="34" charset="0"/>
              <a:cs typeface="Calibri" panose="020F0502020204030204" pitchFamily="34" charset="0"/>
            </a:endParaRPr>
          </a:p>
          <a:p>
            <a:pPr marL="0" lvl="0" indent="0">
              <a:lnSpc>
                <a:spcPts val="2270"/>
              </a:lnSpc>
              <a:buSzPts val="1000"/>
              <a:buNone/>
              <a:tabLst>
                <a:tab pos="457200" algn="l"/>
              </a:tabLst>
            </a:pPr>
            <a:r>
              <a:rPr lang="en-CA" sz="1600" b="1" dirty="0">
                <a:solidFill>
                  <a:srgbClr val="4A4D4D"/>
                </a:solidFill>
                <a:effectLst/>
                <a:latin typeface="Calibri" panose="020F0502020204030204" pitchFamily="34" charset="0"/>
                <a:ea typeface="Calibri" panose="020F0502020204030204" pitchFamily="34" charset="0"/>
                <a:cs typeface="Calibri" panose="020F0502020204030204" pitchFamily="34" charset="0"/>
              </a:rPr>
              <a:t>Educational Video with Dr. Yona Lunsky and family physician, Dr. </a:t>
            </a:r>
            <a:r>
              <a:rPr lang="en-CA" sz="1600" b="1" dirty="0" err="1">
                <a:solidFill>
                  <a:srgbClr val="4A4D4D"/>
                </a:solidFill>
                <a:effectLst/>
                <a:latin typeface="Calibri" panose="020F0502020204030204" pitchFamily="34" charset="0"/>
                <a:ea typeface="Calibri" panose="020F0502020204030204" pitchFamily="34" charset="0"/>
                <a:cs typeface="Calibri" panose="020F0502020204030204" pitchFamily="34" charset="0"/>
              </a:rPr>
              <a:t>Ullanda</a:t>
            </a:r>
            <a:r>
              <a:rPr lang="en-CA" sz="1600" b="1" dirty="0">
                <a:solidFill>
                  <a:srgbClr val="4A4D4D"/>
                </a:solidFill>
                <a:effectLst/>
                <a:latin typeface="Calibri" panose="020F0502020204030204" pitchFamily="34" charset="0"/>
                <a:ea typeface="Calibri" panose="020F0502020204030204" pitchFamily="34" charset="0"/>
                <a:cs typeface="Calibri" panose="020F0502020204030204" pitchFamily="34" charset="0"/>
              </a:rPr>
              <a:t> </a:t>
            </a:r>
            <a:r>
              <a:rPr lang="en-CA" sz="1600" b="1" dirty="0" err="1">
                <a:solidFill>
                  <a:srgbClr val="4A4D4D"/>
                </a:solidFill>
                <a:effectLst/>
                <a:latin typeface="Calibri" panose="020F0502020204030204" pitchFamily="34" charset="0"/>
                <a:ea typeface="Calibri" panose="020F0502020204030204" pitchFamily="34" charset="0"/>
                <a:cs typeface="Calibri" panose="020F0502020204030204" pitchFamily="34" charset="0"/>
              </a:rPr>
              <a:t>Niel</a:t>
            </a:r>
            <a:r>
              <a:rPr lang="en-CA" sz="1600" b="1" dirty="0">
                <a:solidFill>
                  <a:srgbClr val="4A4D4D"/>
                </a:solidFill>
                <a:effectLst/>
                <a:latin typeface="Calibri" panose="020F0502020204030204" pitchFamily="34" charset="0"/>
                <a:ea typeface="Calibri" panose="020F0502020204030204" pitchFamily="34" charset="0"/>
                <a:cs typeface="Calibri" panose="020F0502020204030204" pitchFamily="34" charset="0"/>
              </a:rPr>
              <a:t>: Answering questions </a:t>
            </a:r>
            <a:r>
              <a:rPr lang="en-CA" sz="1600" b="1" dirty="0">
                <a:solidFill>
                  <a:srgbClr val="666666"/>
                </a:solidFill>
                <a:effectLst/>
                <a:latin typeface="Calibri" panose="020F0502020204030204" pitchFamily="34" charset="0"/>
                <a:ea typeface="Calibri" panose="020F0502020204030204" pitchFamily="34" charset="0"/>
                <a:cs typeface="Calibri" panose="020F0502020204030204" pitchFamily="34" charset="0"/>
              </a:rPr>
              <a:t>about COVID-19 from families of people with    developmental disabilities. Dr. </a:t>
            </a:r>
            <a:r>
              <a:rPr lang="en-CA" sz="1600" b="1" dirty="0" err="1">
                <a:solidFill>
                  <a:srgbClr val="666666"/>
                </a:solidFill>
                <a:effectLst/>
                <a:latin typeface="Calibri" panose="020F0502020204030204" pitchFamily="34" charset="0"/>
                <a:ea typeface="Calibri" panose="020F0502020204030204" pitchFamily="34" charset="0"/>
                <a:cs typeface="Calibri" panose="020F0502020204030204" pitchFamily="34" charset="0"/>
              </a:rPr>
              <a:t>Niel</a:t>
            </a:r>
            <a:r>
              <a:rPr lang="en-CA" sz="1600" b="1" dirty="0">
                <a:solidFill>
                  <a:srgbClr val="666666"/>
                </a:solidFill>
                <a:effectLst/>
                <a:latin typeface="Calibri" panose="020F0502020204030204" pitchFamily="34" charset="0"/>
                <a:ea typeface="Calibri" panose="020F0502020204030204" pitchFamily="34" charset="0"/>
                <a:cs typeface="Calibri" panose="020F0502020204030204" pitchFamily="34" charset="0"/>
              </a:rPr>
              <a:t> helps to answer some of those questions in this video.</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lnSpc>
                <a:spcPct val="107000"/>
              </a:lnSpc>
              <a:spcAft>
                <a:spcPts val="800"/>
              </a:spcAft>
              <a:buNone/>
            </a:pPr>
            <a:r>
              <a:rPr lang="en-CA" sz="1600" b="1" u="sng"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https://youtu.be/wt6roW5VCW0</a:t>
            </a:r>
            <a:endParaRPr lang="en-CA" sz="1600" b="1" u="sng"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151200" indent="0">
              <a:lnSpc>
                <a:spcPct val="107000"/>
              </a:lnSpc>
              <a:spcAft>
                <a:spcPts val="800"/>
              </a:spcAft>
              <a:buNone/>
            </a:pPr>
            <a:endParaRPr lang="en-CA" sz="1600" b="1" u="sng"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151200" indent="0">
              <a:lnSpc>
                <a:spcPct val="107000"/>
              </a:lnSpc>
              <a:spcAft>
                <a:spcPts val="800"/>
              </a:spcAft>
              <a:buNone/>
            </a:pPr>
            <a:r>
              <a:rPr lang="en-C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is a vaccine? Why a vaccine? How can I  make a decision about getting a vaccine?</a:t>
            </a:r>
          </a:p>
          <a:p>
            <a:pPr marL="151200" indent="0">
              <a:lnSpc>
                <a:spcPct val="107000"/>
              </a:lnSpc>
              <a:spcAft>
                <a:spcPts val="800"/>
              </a:spcAft>
              <a:buNone/>
            </a:pPr>
            <a:r>
              <a:rPr lang="en-CA"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to expect in receiving a vaccine. (Easy to Read Books)</a:t>
            </a:r>
            <a:endParaRPr lang="en-CA" sz="1600" b="1" u="sng" dirty="0">
              <a:solidFill>
                <a:schemeClr val="tx1"/>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151200" indent="0">
              <a:lnSpc>
                <a:spcPct val="107000"/>
              </a:lnSpc>
              <a:spcAft>
                <a:spcPts val="800"/>
              </a:spcAft>
              <a:buNone/>
            </a:pPr>
            <a:r>
              <a:rPr lang="en-US" sz="1600" u="sng" dirty="0">
                <a:solidFill>
                  <a:srgbClr val="FFC000"/>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https://www.hcarddcovid.com/info#vaccine</a:t>
            </a:r>
            <a:endParaRPr lang="en-US" sz="1600" u="sng" dirty="0">
              <a:solidFill>
                <a:srgbClr val="FFC000"/>
              </a:solidFill>
              <a:effectLst/>
              <a:latin typeface="Calibri" panose="020F0502020204030204" pitchFamily="34" charset="0"/>
              <a:ea typeface="Calibri" panose="020F0502020204030204" pitchFamily="34" charset="0"/>
            </a:endParaRPr>
          </a:p>
          <a:p>
            <a:pPr marL="151200" indent="0">
              <a:lnSpc>
                <a:spcPct val="107000"/>
              </a:lnSpc>
              <a:spcAft>
                <a:spcPts val="800"/>
              </a:spcAft>
              <a:buNone/>
            </a:pPr>
            <a:endParaRPr lang="en-CA" sz="1600" b="1" u="sng" dirty="0">
              <a:solidFill>
                <a:srgbClr val="0000FF"/>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151200" indent="0">
              <a:lnSpc>
                <a:spcPct val="107000"/>
              </a:lnSpc>
              <a:spcAft>
                <a:spcPts val="800"/>
              </a:spcAft>
              <a:buNone/>
            </a:pPr>
            <a:r>
              <a:rPr lang="en-CA"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Social Story</a:t>
            </a:r>
            <a:r>
              <a:rPr lang="en-C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chemeClr val="tx1"/>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https://healthydebate.ca/2021/01/topic/developmental-disabilities-vaccination-planning</a:t>
            </a:r>
            <a:endParaRPr lang="en-US" sz="1600" u="sng" dirty="0">
              <a:solidFill>
                <a:schemeClr val="tx1"/>
              </a:solidFill>
              <a:effectLst/>
              <a:latin typeface="Calibri" panose="020F0502020204030204" pitchFamily="34" charset="0"/>
              <a:ea typeface="Calibri" panose="020F0502020204030204" pitchFamily="34" charset="0"/>
            </a:endParaRPr>
          </a:p>
          <a:p>
            <a:pPr marL="151200" indent="0">
              <a:lnSpc>
                <a:spcPct val="107000"/>
              </a:lnSpc>
              <a:spcAft>
                <a:spcPts val="800"/>
              </a:spcAft>
              <a:buNone/>
            </a:pPr>
            <a:endParaRPr lang="en-US" sz="1600" u="sng" dirty="0">
              <a:solidFill>
                <a:schemeClr val="tx1"/>
              </a:solidFill>
              <a:effectLst/>
              <a:latin typeface="Calibri" panose="020F0502020204030204" pitchFamily="34" charset="0"/>
              <a:ea typeface="Calibri" panose="020F0502020204030204" pitchFamily="34" charset="0"/>
            </a:endParaRPr>
          </a:p>
          <a:p>
            <a:pPr marL="151200" indent="0">
              <a:lnSpc>
                <a:spcPct val="107000"/>
              </a:lnSpc>
              <a:spcAft>
                <a:spcPts val="800"/>
              </a:spcAft>
              <a:buNone/>
            </a:pPr>
            <a:r>
              <a:rPr lang="en-CA" sz="1600" u="sng" dirty="0">
                <a:solidFill>
                  <a:srgbClr val="0563C1"/>
                </a:solidFill>
                <a:effectLst/>
                <a:latin typeface="Calibri" panose="020F0502020204030204" pitchFamily="34" charset="0"/>
                <a:ea typeface="Calibri" panose="020F0502020204030204" pitchFamily="34" charset="0"/>
                <a:hlinkClick r:id="rId5"/>
              </a:rPr>
              <a:t>https://www.19tozero.ca/healthcare-workers</a:t>
            </a:r>
            <a:endParaRPr lang="en-CA" sz="1600" u="sng" dirty="0">
              <a:solidFill>
                <a:srgbClr val="0563C1"/>
              </a:solidFill>
              <a:effectLst/>
              <a:latin typeface="Calibri" panose="020F0502020204030204" pitchFamily="34" charset="0"/>
              <a:ea typeface="Calibri" panose="020F0502020204030204" pitchFamily="34" charset="0"/>
            </a:endParaRPr>
          </a:p>
          <a:p>
            <a:pPr marL="151200" indent="0">
              <a:lnSpc>
                <a:spcPct val="107000"/>
              </a:lnSpc>
              <a:spcAft>
                <a:spcPts val="800"/>
              </a:spcAft>
              <a:buNone/>
            </a:pPr>
            <a:r>
              <a:rPr lang="en-CA" sz="1600" u="sng" dirty="0">
                <a:solidFill>
                  <a:srgbClr val="0563C1"/>
                </a:solidFill>
                <a:effectLst/>
                <a:latin typeface="Calibri" panose="020F0502020204030204" pitchFamily="34" charset="0"/>
                <a:ea typeface="Calibri" panose="020F0502020204030204" pitchFamily="34" charset="0"/>
                <a:hlinkClick r:id="rId6"/>
              </a:rPr>
              <a:t>https://www.dfcm.utoronto.ca/news/19-zero-closing-covid-19-vaccination-gap</a:t>
            </a:r>
            <a:endParaRPr lang="en-CA" sz="1600" u="sng" dirty="0">
              <a:solidFill>
                <a:srgbClr val="0563C1"/>
              </a:solidFill>
              <a:effectLst/>
              <a:latin typeface="Calibri" panose="020F0502020204030204" pitchFamily="34" charset="0"/>
              <a:ea typeface="Calibri" panose="020F0502020204030204" pitchFamily="34" charset="0"/>
            </a:endParaRPr>
          </a:p>
          <a:p>
            <a:pPr marL="151200" indent="0">
              <a:lnSpc>
                <a:spcPct val="107000"/>
              </a:lnSpc>
              <a:spcAft>
                <a:spcPts val="800"/>
              </a:spcAft>
              <a:buNone/>
            </a:pPr>
            <a:r>
              <a:rPr lang="en-CA" sz="1600" u="sng" dirty="0">
                <a:solidFill>
                  <a:srgbClr val="0563C1"/>
                </a:solidFill>
                <a:effectLst/>
                <a:latin typeface="Calibri" panose="020F0502020204030204" pitchFamily="34" charset="0"/>
                <a:ea typeface="Calibri" panose="020F0502020204030204" pitchFamily="34" charset="0"/>
                <a:hlinkClick r:id="rId7"/>
              </a:rPr>
              <a:t>https://www.cdc.gov/vaccines/covid-19/info-by-product/clinical-considerations.html</a:t>
            </a:r>
            <a:endParaRPr lang="en-US"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51200" indent="0">
              <a:lnSpc>
                <a:spcPct val="107000"/>
              </a:lnSpc>
              <a:spcAft>
                <a:spcPts val="800"/>
              </a:spcAft>
              <a:buNone/>
            </a:pPr>
            <a:endParaRPr lang="en-CA" sz="16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51200" indent="0">
              <a:lnSpc>
                <a:spcPct val="107000"/>
              </a:lnSpc>
              <a:spcAft>
                <a:spcPts val="800"/>
              </a:spcAft>
              <a:buNone/>
            </a:pPr>
            <a:endParaRPr lang="en-CA" sz="1400" b="1" u="sng" dirty="0">
              <a:solidFill>
                <a:srgbClr val="0000FF"/>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151200" indent="0">
              <a:lnSpc>
                <a:spcPct val="107000"/>
              </a:lnSpc>
              <a:spcAft>
                <a:spcPts val="800"/>
              </a:spcAft>
              <a:buNone/>
            </a:pPr>
            <a:endParaRPr lang="en-CA" sz="1400" b="1" u="sng" dirty="0">
              <a:solidFill>
                <a:srgbClr val="0000FF"/>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151200" indent="0">
              <a:lnSpc>
                <a:spcPct val="107000"/>
              </a:lnSpc>
              <a:spcAft>
                <a:spcPts val="800"/>
              </a:spcAft>
              <a:buNone/>
            </a:pP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684929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Resources</a:t>
            </a:r>
          </a:p>
        </p:txBody>
      </p:sp>
      <p:sp>
        <p:nvSpPr>
          <p:cNvPr id="4" name="Content Placeholder 3">
            <a:extLst>
              <a:ext uri="{FF2B5EF4-FFF2-40B4-BE49-F238E27FC236}">
                <a16:creationId xmlns:a16="http://schemas.microsoft.com/office/drawing/2014/main" id="{C540E453-ED80-4AE1-B519-92AE73F1E76E}"/>
              </a:ext>
            </a:extLst>
          </p:cNvPr>
          <p:cNvSpPr>
            <a:spLocks noGrp="1"/>
          </p:cNvSpPr>
          <p:nvPr>
            <p:ph idx="1"/>
          </p:nvPr>
        </p:nvSpPr>
        <p:spPr>
          <a:xfrm>
            <a:off x="581192" y="1979112"/>
            <a:ext cx="11029615" cy="3996238"/>
          </a:xfrm>
        </p:spPr>
        <p:txBody>
          <a:bodyPr>
            <a:normAutofit fontScale="55000" lnSpcReduction="20000"/>
          </a:bodyPr>
          <a:lstStyle/>
          <a:p>
            <a:pPr marL="0" indent="0">
              <a:lnSpc>
                <a:spcPct val="125000"/>
              </a:lnSpc>
              <a:buNone/>
            </a:pPr>
            <a:endParaRPr lang="en-CA" sz="1800" b="1" dirty="0">
              <a:solidFill>
                <a:srgbClr val="55554D"/>
              </a:solidFill>
              <a:effectLst/>
              <a:latin typeface="Helvetica" panose="020B0604020202020204" pitchFamily="34" charset="0"/>
              <a:ea typeface="Times New Roman" panose="02020603050405020304" pitchFamily="18" charset="0"/>
            </a:endParaRPr>
          </a:p>
          <a:p>
            <a:pPr marL="0" indent="0">
              <a:lnSpc>
                <a:spcPct val="125000"/>
              </a:lnSpc>
              <a:buNone/>
            </a:pPr>
            <a:endParaRPr lang="en-CA" sz="1800" b="1" dirty="0">
              <a:solidFill>
                <a:srgbClr val="55554D"/>
              </a:solidFill>
              <a:effectLst/>
              <a:latin typeface="Helvetica" panose="020B0604020202020204" pitchFamily="34" charset="0"/>
              <a:ea typeface="Times New Roman" panose="02020603050405020304" pitchFamily="18" charset="0"/>
            </a:endParaRPr>
          </a:p>
          <a:p>
            <a:pPr marL="0" indent="0">
              <a:lnSpc>
                <a:spcPct val="125000"/>
              </a:lnSpc>
              <a:buNone/>
            </a:pPr>
            <a:r>
              <a:rPr lang="en-CA" sz="1800" b="1" dirty="0">
                <a:solidFill>
                  <a:srgbClr val="55554D"/>
                </a:solidFill>
                <a:effectLst/>
                <a:latin typeface="Helvetica" panose="020B0604020202020204" pitchFamily="34" charset="0"/>
                <a:ea typeface="Times New Roman" panose="02020603050405020304" pitchFamily="18" charset="0"/>
              </a:rPr>
              <a:t>The Facts About Covid-19 Vaccines For Direct Support Professionals</a:t>
            </a:r>
            <a:endParaRPr lang="en-CA" sz="1800" b="1" dirty="0">
              <a:solidFill>
                <a:srgbClr val="55554D"/>
              </a:solidFill>
              <a:effectLst/>
              <a:latin typeface="Helvetica" panose="020B0604020202020204" pitchFamily="34" charset="0"/>
              <a:ea typeface="Calibri" panose="020F0502020204030204" pitchFamily="34" charset="0"/>
            </a:endParaRPr>
          </a:p>
          <a:p>
            <a:pPr marL="0" indent="0">
              <a:buNone/>
            </a:pPr>
            <a:r>
              <a:rPr lang="en-CA" sz="1800" dirty="0">
                <a:solidFill>
                  <a:srgbClr val="55554D"/>
                </a:solidFill>
                <a:effectLst/>
                <a:latin typeface="Helvetica" panose="020B0604020202020204" pitchFamily="34" charset="0"/>
                <a:ea typeface="Calibri" panose="020F0502020204030204" pitchFamily="34" charset="0"/>
              </a:rPr>
              <a:t>Direct support professionals have been on the frontlines of supporting people with disabilities during the COVID-19 Pandemic.</a:t>
            </a:r>
          </a:p>
          <a:p>
            <a:r>
              <a:rPr lang="en-CA" sz="1800" dirty="0">
                <a:solidFill>
                  <a:srgbClr val="55554D"/>
                </a:solidFill>
                <a:latin typeface="Helvetica" panose="020B0604020202020204" pitchFamily="34" charset="0"/>
                <a:ea typeface="Calibri" panose="020F0502020204030204" pitchFamily="34" charset="0"/>
                <a:hlinkClick r:id="rId2"/>
              </a:rPr>
              <a:t>https://youtu.be/2nVcGJxIueE</a:t>
            </a:r>
            <a:endParaRPr lang="en-CA" sz="1800" dirty="0">
              <a:solidFill>
                <a:srgbClr val="55554D"/>
              </a:solidFill>
              <a:latin typeface="Helvetica" panose="020B0604020202020204" pitchFamily="34" charset="0"/>
              <a:ea typeface="Calibri" panose="020F0502020204030204" pitchFamily="34" charset="0"/>
            </a:endParaRPr>
          </a:p>
          <a:p>
            <a:pPr marL="0" indent="0">
              <a:buNone/>
            </a:pPr>
            <a:endParaRPr lang="en-CA" sz="1800" dirty="0">
              <a:solidFill>
                <a:srgbClr val="55554D"/>
              </a:solidFill>
              <a:highlight>
                <a:srgbClr val="FFFF00"/>
              </a:highlight>
              <a:latin typeface="Helvetica" panose="020B0604020202020204" pitchFamily="34" charset="0"/>
              <a:ea typeface="Calibri" panose="020F0502020204030204" pitchFamily="34" charset="0"/>
            </a:endParaRPr>
          </a:p>
          <a:p>
            <a:pPr>
              <a:spcAft>
                <a:spcPts val="750"/>
              </a:spcAft>
            </a:pPr>
            <a:r>
              <a:rPr lang="en-CA" sz="1800" b="1" dirty="0">
                <a:solidFill>
                  <a:srgbClr val="282828"/>
                </a:solidFill>
                <a:effectLst/>
                <a:latin typeface="Open Sans"/>
                <a:ea typeface="Calibri" panose="020F0502020204030204" pitchFamily="34" charset="0"/>
              </a:rPr>
              <a:t>National Alliance for Direct Support Professionals (NADSP) Resources</a:t>
            </a:r>
            <a:endParaRPr lang="en-CA" sz="1800" dirty="0">
              <a:effectLst/>
              <a:latin typeface="Calibri" panose="020F0502020204030204" pitchFamily="34" charset="0"/>
              <a:ea typeface="Calibri" panose="020F0502020204030204" pitchFamily="34" charset="0"/>
            </a:endParaRPr>
          </a:p>
          <a:p>
            <a:pPr marL="0" indent="0">
              <a:spcAft>
                <a:spcPts val="750"/>
              </a:spcAft>
              <a:buNone/>
            </a:pPr>
            <a:r>
              <a:rPr lang="en-CA" sz="1800" b="1" dirty="0">
                <a:solidFill>
                  <a:srgbClr val="282828"/>
                </a:solidFill>
                <a:effectLst/>
                <a:latin typeface="Open Sans"/>
                <a:ea typeface="Calibri" panose="020F0502020204030204" pitchFamily="34" charset="0"/>
              </a:rPr>
              <a:t>  •         </a:t>
            </a:r>
            <a:r>
              <a:rPr lang="en-CA" sz="1800" dirty="0">
                <a:solidFill>
                  <a:srgbClr val="282828"/>
                </a:solidFill>
                <a:effectLst/>
                <a:latin typeface="Open Sans"/>
                <a:ea typeface="Calibri" panose="020F0502020204030204" pitchFamily="34" charset="0"/>
              </a:rPr>
              <a:t>The Facts About Covid-19 Vaccines For Direct Support Professionals - Direct support professionals have been on the frontlines of supporting people with disabilities during the COVID-19 Pandemic. The COVID-19 vaccines are now here and becoming widely available. As this is good news, we also know there is some confusion and worry among people about the efficacy and safety of the vaccine. In this 13 minute webinar, NADSP in partnership with the American Academy of Developmental Medicine &amp; Dentistry (AADMD) will address vaccine concerns. Please join Rick Rader, MD as he shares up to date and research-based information on the COVID-19 vaccines.    </a:t>
            </a:r>
            <a:r>
              <a:rPr lang="en-CA" sz="1800" u="sng" dirty="0">
                <a:solidFill>
                  <a:srgbClr val="282828"/>
                </a:solidFill>
                <a:effectLst/>
                <a:latin typeface="Open Sans"/>
                <a:ea typeface="Calibri" panose="020F0502020204030204" pitchFamily="34" charset="0"/>
                <a:hlinkClick r:id="rId3"/>
              </a:rPr>
              <a:t>https://nadsp.org/webinar-covid-19-what-dsps-need-to-know/?mc_cid=170f1faf45&amp;mc_eid=ff6add6ad4</a:t>
            </a:r>
            <a:r>
              <a:rPr lang="en-CA" sz="1800" dirty="0">
                <a:solidFill>
                  <a:srgbClr val="282828"/>
                </a:solidFill>
                <a:effectLst/>
                <a:latin typeface="Open Sans"/>
                <a:ea typeface="Calibri" panose="020F0502020204030204" pitchFamily="34" charset="0"/>
              </a:rPr>
              <a:t> </a:t>
            </a:r>
          </a:p>
          <a:p>
            <a:pPr marL="0" indent="0">
              <a:spcAft>
                <a:spcPts val="750"/>
              </a:spcAft>
              <a:buNone/>
            </a:pPr>
            <a:endParaRPr lang="en-CA" sz="1800" dirty="0">
              <a:solidFill>
                <a:srgbClr val="282828"/>
              </a:solidFill>
              <a:latin typeface="Open Sans"/>
              <a:ea typeface="Calibri" panose="020F0502020204030204" pitchFamily="34" charset="0"/>
            </a:endParaRPr>
          </a:p>
          <a:p>
            <a:pPr>
              <a:spcAft>
                <a:spcPts val="750"/>
              </a:spcAft>
            </a:pPr>
            <a:r>
              <a:rPr lang="en-US" sz="1800" dirty="0">
                <a:effectLst/>
                <a:latin typeface="Calibri" panose="020F0502020204030204" pitchFamily="34" charset="0"/>
                <a:ea typeface="Calibri" panose="020F0502020204030204" pitchFamily="34" charset="0"/>
                <a:hlinkClick r:id="rId4"/>
              </a:rPr>
              <a:t>COVID-19 Vaccine Social Story </a:t>
            </a:r>
            <a:r>
              <a:rPr lang="en-US" sz="1800" dirty="0">
                <a:effectLst/>
                <a:latin typeface="Calibri" panose="020F0502020204030204" pitchFamily="34" charset="0"/>
                <a:ea typeface="Calibri" panose="020F0502020204030204" pitchFamily="34" charset="0"/>
                <a:hlinkClick r:id="rId5"/>
              </a:rPr>
              <a:t>–</a:t>
            </a:r>
            <a:r>
              <a:rPr lang="en-US" sz="1800" dirty="0">
                <a:effectLst/>
                <a:latin typeface="Calibri" panose="020F0502020204030204" pitchFamily="34" charset="0"/>
                <a:ea typeface="Calibri" panose="020F0502020204030204" pitchFamily="34" charset="0"/>
                <a:hlinkClick r:id="rId4"/>
              </a:rPr>
              <a:t> Information</a:t>
            </a:r>
            <a:endParaRPr lang="en-US" sz="1800" dirty="0">
              <a:effectLst/>
              <a:latin typeface="Calibri" panose="020F0502020204030204" pitchFamily="34" charset="0"/>
              <a:ea typeface="Calibri" panose="020F0502020204030204" pitchFamily="34" charset="0"/>
            </a:endParaRPr>
          </a:p>
          <a:p>
            <a:pPr>
              <a:spcAft>
                <a:spcPts val="750"/>
              </a:spcAft>
            </a:pPr>
            <a:endParaRPr lang="en-US" sz="1800" dirty="0">
              <a:latin typeface="Calibri" panose="020F0502020204030204" pitchFamily="34" charset="0"/>
              <a:ea typeface="Calibri" panose="020F0502020204030204" pitchFamily="34" charset="0"/>
              <a:hlinkClick r:id="rId5"/>
            </a:endParaRPr>
          </a:p>
          <a:p>
            <a:pPr>
              <a:spcAft>
                <a:spcPts val="750"/>
              </a:spcAft>
            </a:pPr>
            <a:r>
              <a:rPr lang="en-US" sz="1800" dirty="0">
                <a:effectLst/>
                <a:latin typeface="Calibri" panose="020F0502020204030204" pitchFamily="34" charset="0"/>
                <a:ea typeface="Calibri" panose="020F0502020204030204" pitchFamily="34" charset="0"/>
                <a:hlinkClick r:id="rId5"/>
              </a:rPr>
              <a:t>COVID-19 Vaccine  - Needle Strategies</a:t>
            </a:r>
            <a:endParaRPr lang="en-CA" sz="1800" dirty="0">
              <a:effectLst/>
              <a:latin typeface="Calibri" panose="020F0502020204030204" pitchFamily="34" charset="0"/>
              <a:ea typeface="Calibri" panose="020F0502020204030204" pitchFamily="34" charset="0"/>
            </a:endParaRPr>
          </a:p>
          <a:p>
            <a:endParaRPr lang="en-CA" sz="1800" dirty="0">
              <a:solidFill>
                <a:srgbClr val="55554D"/>
              </a:solidFill>
              <a:effectLst/>
              <a:latin typeface="Helvetica" panose="020B0604020202020204" pitchFamily="34" charset="0"/>
              <a:ea typeface="Calibri" panose="020F0502020204030204" pitchFamily="34" charset="0"/>
            </a:endParaRPr>
          </a:p>
          <a:p>
            <a:pPr marL="0" indent="0">
              <a:buNone/>
            </a:pPr>
            <a:endParaRPr lang="en-CA" sz="1800" dirty="0">
              <a:solidFill>
                <a:srgbClr val="55554D"/>
              </a:solidFill>
              <a:latin typeface="Helvetica" panose="020B0604020202020204" pitchFamily="34" charset="0"/>
              <a:ea typeface="Calibri" panose="020F0502020204030204" pitchFamily="34" charset="0"/>
            </a:endParaRPr>
          </a:p>
          <a:p>
            <a:endParaRPr lang="en-CA" sz="1800" dirty="0">
              <a:solidFill>
                <a:srgbClr val="55554D"/>
              </a:solidFill>
              <a:effectLst/>
              <a:latin typeface="Helvetica" panose="020B0604020202020204" pitchFamily="34" charset="0"/>
              <a:ea typeface="Calibri" panose="020F0502020204030204" pitchFamily="34" charset="0"/>
            </a:endParaRPr>
          </a:p>
          <a:p>
            <a:endParaRPr lang="en-CA" sz="1800" dirty="0">
              <a:solidFill>
                <a:srgbClr val="55554D"/>
              </a:solidFill>
              <a:latin typeface="Helvetica" panose="020B0604020202020204" pitchFamily="34" charset="0"/>
              <a:ea typeface="Calibri" panose="020F0502020204030204" pitchFamily="34" charset="0"/>
            </a:endParaRPr>
          </a:p>
          <a:p>
            <a:endParaRPr lang="en-CA" sz="1800" dirty="0">
              <a:solidFill>
                <a:srgbClr val="55554D"/>
              </a:solidFill>
              <a:effectLst/>
              <a:latin typeface="Helvetica" panose="020B0604020202020204" pitchFamily="34" charset="0"/>
              <a:ea typeface="Calibri" panose="020F0502020204030204" pitchFamily="34" charset="0"/>
            </a:endParaRPr>
          </a:p>
        </p:txBody>
      </p:sp>
    </p:spTree>
    <p:extLst>
      <p:ext uri="{BB962C8B-B14F-4D97-AF65-F5344CB8AC3E}">
        <p14:creationId xmlns:p14="http://schemas.microsoft.com/office/powerpoint/2010/main" val="215902829"/>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BB3242A4-1E6A-4E02-809C-4A24066EC0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{01F41373-3A1A-4C43-83B7-C7C9A40AB393}tf67061901_win32</Template>
  <TotalTime>947</TotalTime>
  <Words>1507</Words>
  <Application>Microsoft Office PowerPoint</Application>
  <PresentationFormat>Widescreen</PresentationFormat>
  <Paragraphs>159</Paragraphs>
  <Slides>10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Arial</vt:lpstr>
      <vt:lpstr>Calibri</vt:lpstr>
      <vt:lpstr>Calibri Light</vt:lpstr>
      <vt:lpstr>Courier New</vt:lpstr>
      <vt:lpstr>Franklin Gothic Book</vt:lpstr>
      <vt:lpstr>Franklin Gothic Demi</vt:lpstr>
      <vt:lpstr>Gill Sans MT</vt:lpstr>
      <vt:lpstr>Helvetica</vt:lpstr>
      <vt:lpstr>Merriweather</vt:lpstr>
      <vt:lpstr>Open Sans</vt:lpstr>
      <vt:lpstr>Symbol</vt:lpstr>
      <vt:lpstr>Wingdings 2</vt:lpstr>
      <vt:lpstr>DividendVTI</vt:lpstr>
      <vt:lpstr>COVID-19 Vaccine EDUCATION and INFORMATION</vt:lpstr>
      <vt:lpstr>Covid-19 information and education</vt:lpstr>
      <vt:lpstr>Covid-19 vaccine information and Education</vt:lpstr>
      <vt:lpstr>COVID-19 Information and Education</vt:lpstr>
      <vt:lpstr>COVID-19 Post vaccination</vt:lpstr>
      <vt:lpstr>Post vaccination common sidE EFFECTS</vt:lpstr>
      <vt:lpstr>Resources</vt:lpstr>
      <vt:lpstr>Resources</vt:lpstr>
      <vt:lpstr>Resources</vt:lpstr>
      <vt:lpstr>Education Team Members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Vaccine and INFORMATION</dc:title>
  <dc:creator>Laurie Thomas</dc:creator>
  <cp:lastModifiedBy>Laurie Thomas</cp:lastModifiedBy>
  <cp:revision>6</cp:revision>
  <dcterms:created xsi:type="dcterms:W3CDTF">2021-01-07T01:10:16Z</dcterms:created>
  <dcterms:modified xsi:type="dcterms:W3CDTF">2021-01-08T16:27:46Z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