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54" r:id="rId4"/>
  </p:sldMasterIdLst>
  <p:notesMasterIdLst>
    <p:notesMasterId r:id="rId12"/>
  </p:notesMasterIdLst>
  <p:handoutMasterIdLst>
    <p:handoutMasterId r:id="rId13"/>
  </p:handoutMasterIdLst>
  <p:sldIdLst>
    <p:sldId id="261" r:id="rId5"/>
    <p:sldId id="273" r:id="rId6"/>
    <p:sldId id="274" r:id="rId7"/>
    <p:sldId id="278" r:id="rId8"/>
    <p:sldId id="275" r:id="rId9"/>
    <p:sldId id="276" r:id="rId10"/>
    <p:sldId id="277" r:id="rId11"/>
  </p:sldIdLst>
  <p:sldSz cx="12192000" cy="6858000"/>
  <p:notesSz cx="6954838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87175F"/>
    <a:srgbClr val="EEC621"/>
    <a:srgbClr val="E58C09"/>
    <a:srgbClr val="43467B"/>
    <a:srgbClr val="AEA422"/>
    <a:srgbClr val="F69E1D"/>
    <a:srgbClr val="E19E6B"/>
    <a:srgbClr val="75503A"/>
    <a:srgbClr val="DDB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A876E9-754B-42B3-BF9B-B03C253817CD}" v="1" dt="2021-03-16T21:26:10.974"/>
  </p1510:revLst>
</p1510:revInfo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5034" autoAdjust="0"/>
  </p:normalViewPr>
  <p:slideViewPr>
    <p:cSldViewPr>
      <p:cViewPr varScale="1">
        <p:scale>
          <a:sx n="104" d="100"/>
          <a:sy n="104" d="100"/>
        </p:scale>
        <p:origin x="108" y="416"/>
      </p:cViewPr>
      <p:guideLst/>
    </p:cSldViewPr>
  </p:slideViewPr>
  <p:outlineViewPr>
    <p:cViewPr>
      <p:scale>
        <a:sx n="33" d="100"/>
        <a:sy n="33" d="100"/>
      </p:scale>
      <p:origin x="0" y="-208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3187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464472-DAE5-4012-9A5A-CB432293B4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6DB41-0314-4E22-8F5A-547FA67B06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D2233E32-5603-440A-ACDD-7442C88C5FED}" type="datetimeFigureOut">
              <a:rPr lang="en-US" smtClean="0">
                <a:latin typeface="Tw Cen MT" panose="020B0602020104020603" pitchFamily="34" charset="0"/>
              </a:rPr>
              <a:t>3/17/2021</a:t>
            </a:fld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63188E-D235-4A3B-823C-E0E10F336C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3A68C-A1CC-4704-8503-01E13B0AED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41BB1589-0F8A-400D-AEF4-57688446A2F5}" type="slidenum">
              <a:rPr lang="en-US" smtClean="0">
                <a:latin typeface="Tw Cen MT" panose="020B0602020104020603" pitchFamily="34" charset="0"/>
              </a:rPr>
              <a:t>‹#›</a:t>
            </a:fld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10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fld id="{AF4A386A-BFE4-4655-9801-CBB04655F27A}" type="datetimeFigureOut">
              <a:rPr lang="en-US" noProof="0" smtClean="0"/>
              <a:pPr/>
              <a:t>3/17/2021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fld id="{DAE5FABD-26C8-4F74-B1E3-45BC91BC9D7B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775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7987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4910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0091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77234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7986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86686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7432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62540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5529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5425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sea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488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14971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2375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7665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53620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lue_Triangle patc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05BCA9F-FC20-461D-9118-7EC2AC28D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75958" y="0"/>
            <a:ext cx="9016043" cy="6858000"/>
          </a:xfrm>
          <a:custGeom>
            <a:avLst/>
            <a:gdLst>
              <a:gd name="connsiteX0" fmla="*/ 5153328 w 9016043"/>
              <a:gd name="connsiteY0" fmla="*/ 0 h 6858000"/>
              <a:gd name="connsiteX1" fmla="*/ 9016043 w 9016043"/>
              <a:gd name="connsiteY1" fmla="*/ 0 h 6858000"/>
              <a:gd name="connsiteX2" fmla="*/ 9016043 w 9016043"/>
              <a:gd name="connsiteY2" fmla="*/ 6858000 h 6858000"/>
              <a:gd name="connsiteX3" fmla="*/ 0 w 9016043"/>
              <a:gd name="connsiteY3" fmla="*/ 6858000 h 6858000"/>
              <a:gd name="connsiteX4" fmla="*/ 5153328 w 9016043"/>
              <a:gd name="connsiteY4" fmla="*/ 68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6043" h="6858000">
                <a:moveTo>
                  <a:pt x="5153328" y="0"/>
                </a:moveTo>
                <a:lnTo>
                  <a:pt x="9016043" y="0"/>
                </a:lnTo>
                <a:lnTo>
                  <a:pt x="9016043" y="6858000"/>
                </a:lnTo>
                <a:lnTo>
                  <a:pt x="0" y="6858000"/>
                </a:lnTo>
                <a:lnTo>
                  <a:pt x="5153328" y="6818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4092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F869F17-9BF3-4974-956D-0CBCD60BA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2137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654DBB0-1027-4E5D-B635-00F2F173A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3771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92082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_Top shape whit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01" y="112976"/>
            <a:ext cx="6858000" cy="6745024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E59725C5-1168-4A5F-B420-8E05620196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5238089" y="208890"/>
            <a:ext cx="6745024" cy="6553200"/>
          </a:xfrm>
          <a:gradFill flip="none" rotWithShape="1">
            <a:gsLst>
              <a:gs pos="0">
                <a:schemeClr val="bg1"/>
              </a:gs>
              <a:gs pos="82000">
                <a:schemeClr val="bg1">
                  <a:alpha val="0"/>
                </a:schemeClr>
              </a:gs>
            </a:gsLst>
            <a:lin ang="16200000" scaled="1"/>
            <a:tileRect/>
          </a:gra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532AFA8-ADE4-4C3E-AF0A-235C72499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7721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  <p15:guide id="3" pos="43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half horizontal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11094718" cy="1757126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709677"/>
            <a:ext cx="11094717" cy="1500876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32B29A-2701-4A73-83CF-09E0AB1B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6410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5775959" cy="354355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3200" y="2667001"/>
            <a:ext cx="5090157" cy="3543552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A52166E-5DA9-4AA1-9355-E8DBFDD90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4095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Title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617492"/>
            <a:ext cx="9890759" cy="1527048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9FF8476-DF8C-4276-8CF6-44BC91B88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0053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11099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4617492"/>
            <a:ext cx="5212080" cy="1527048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446520" y="4617492"/>
            <a:ext cx="5212080" cy="1527048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C5AD12C-F7F6-431D-ABA4-F7E37CACE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0030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Image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698" y="3735622"/>
            <a:ext cx="5013960" cy="2408917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38376498-C218-4EDB-8416-A59802EF2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0" y="1981199"/>
            <a:ext cx="4389542" cy="4163339"/>
          </a:xfrm>
          <a:solidFill>
            <a:schemeClr val="bg1"/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589520" y="2286000"/>
            <a:ext cx="3688080" cy="358140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Important Content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EC81B64-070E-43F3-BCB5-833AB965D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3717925"/>
            <a:ext cx="914400" cy="9302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D5893EC-1256-429B-9581-379342C23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6431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Multiple images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4176259"/>
            <a:ext cx="4343400" cy="1968280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96DE17A8-F4B7-4571-A6E8-FD28BA425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2834" y="1066801"/>
            <a:ext cx="3505199" cy="50777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9D9A0502-98A2-467D-BE1C-CE8391C73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91000" y="4343400"/>
            <a:ext cx="2743200" cy="18011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8298DB4E-3B92-4CA4-852A-9F647E721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91000" y="1066801"/>
            <a:ext cx="2743200" cy="312602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E528B4D-15E8-4161-96F7-75D0217AD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69429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67450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67066A-9B9E-468B-97C6-94BF615FA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AF7E6-6C19-4A41-BFA5-44C4F2A3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124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C59837-0A86-4467-BB38-E2AC882F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7779-E765-4EC2-825C-B8E41285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4607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1801" y="1189969"/>
            <a:ext cx="4389542" cy="4677431"/>
          </a:xfrm>
          <a:solidFill>
            <a:schemeClr val="bg1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612321" y="1494770"/>
            <a:ext cx="3688080" cy="391543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Important Content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E16EF6-8987-4193-B346-1BEA14401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D4840-4EB5-4438-9A16-D0006A68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6413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1470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50D09E5B-B146-4D08-82EC-846DD89B0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462" y="0"/>
            <a:ext cx="9931338" cy="6823040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88940597-2E9A-4141-B2D0-C488487F1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400" y="0"/>
            <a:ext cx="50863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609600"/>
            <a:ext cx="7429500" cy="56388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905000"/>
            <a:ext cx="5864382" cy="2275238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297679"/>
            <a:ext cx="4072586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A44EEDB-C599-41AA-9D84-D53811C28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896" y="0"/>
            <a:ext cx="63502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FE574478-76DE-4613-8FBD-36B353081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391" y="0"/>
            <a:ext cx="63502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653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2269" y="1189969"/>
            <a:ext cx="4389542" cy="4677431"/>
          </a:xfrm>
          <a:solidFill>
            <a:schemeClr val="accent2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2789" y="1494770"/>
            <a:ext cx="3688080" cy="391543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Important Content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AC89BA5-7D71-4838-92DC-A9DD44EC0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614DBA-0879-4C83-B4B4-EECB085A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441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976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021648"/>
            <a:ext cx="5090157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5090157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27803" y="4021648"/>
            <a:ext cx="5090157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27803" y="3429000"/>
            <a:ext cx="5090157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27803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94646A1-59D8-49D7-B0E1-B7771AB22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0668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021648"/>
            <a:ext cx="3474720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58640" y="4021648"/>
            <a:ext cx="3474720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8640" y="3429000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58640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F4C1E55C-86D8-4053-9865-59D5B4F8A35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8640" y="4021648"/>
            <a:ext cx="3474720" cy="1884265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B68B60C-9D86-4961-A5CE-AB650CA336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68640" y="3429000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AFE200E7-D3F0-41C3-92B0-E09677035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68336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20633DF-6AFD-4B07-9AFD-09317A9CC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6824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con Content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38400"/>
            <a:ext cx="5901458" cy="975260"/>
          </a:xfrm>
        </p:spPr>
        <p:txBody>
          <a:bodyPr lIns="91440" rIns="9144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4391622"/>
            <a:ext cx="5901458" cy="975260"/>
          </a:xfrm>
        </p:spPr>
        <p:txBody>
          <a:bodyPr lIns="91440" rIns="9144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4666886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4517480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2157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con Content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23061"/>
            <a:ext cx="5901458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810000" cy="424732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3556396"/>
            <a:ext cx="5901458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3846999"/>
            <a:ext cx="3810000" cy="424732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3697593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562600" y="4689732"/>
            <a:ext cx="5901458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4000" y="4980335"/>
            <a:ext cx="3810000" cy="424732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8944" y="4830929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847411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de patch Icon Content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51214" y="2035302"/>
            <a:ext cx="4312844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840" y="2280181"/>
            <a:ext cx="493776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756426" y="1935993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71132" y="3576256"/>
            <a:ext cx="5392925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8640" y="3846999"/>
            <a:ext cx="402336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774508" y="350281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949699" y="5117210"/>
            <a:ext cx="6514359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8641" y="5362089"/>
            <a:ext cx="295656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80392" y="501790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F57DF2-7AB9-4D3A-AADE-E93D5621B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8974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de patc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018097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B9C406-BFD3-481F-9B48-3DCA3A330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7518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F3D50D-B3D8-4A41-84D8-4BE250D1B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856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1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1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6321F101-EC7B-4128-A7FA-373AC507D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672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2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229667AF-39CB-43E6-8D30-A2DDF8365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010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3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5542992"/>
            <a:ext cx="36423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B4CA538-2AD9-458A-B582-2FBFEAF60C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7200" y="5542992"/>
            <a:ext cx="36423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857C263B-EA99-4350-84C0-08B9746AEC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0" y="5542992"/>
            <a:ext cx="36423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</p:spTree>
    <p:extLst>
      <p:ext uri="{BB962C8B-B14F-4D97-AF65-F5344CB8AC3E}">
        <p14:creationId xmlns:p14="http://schemas.microsoft.com/office/powerpoint/2010/main" val="1184759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751397" y="5027659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3902" y="2057402"/>
            <a:ext cx="2743197" cy="274319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021" y="5307558"/>
            <a:ext cx="31089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FD9C5C0-2B13-4BD9-BA25-5F692DE9E8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021" y="5688559"/>
            <a:ext cx="310895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71D9F8-CAE6-4680-A029-F96D0F1441FD}"/>
              </a:ext>
            </a:extLst>
          </p:cNvPr>
          <p:cNvCxnSpPr>
            <a:cxnSpLocks/>
          </p:cNvCxnSpPr>
          <p:nvPr userDrawn="1"/>
        </p:nvCxnSpPr>
        <p:spPr>
          <a:xfrm flipH="1">
            <a:off x="3907846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1598D0-210A-4FC8-9A7B-BFA0921CF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536511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606439E2-68F5-46DF-9799-ABBEBECFD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06013" y="2754546"/>
            <a:ext cx="3254399" cy="2828600"/>
            <a:chOff x="4431264" y="2199060"/>
            <a:chExt cx="3363136" cy="28286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5E9585-55FC-4C03-8122-DED9B077D9F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2403E01-A7A9-4801-84C2-A2B3D9B7F577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BDA24073-E1E8-43FF-B135-B2947B9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5426747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DAD1D946-AD65-4E2D-A739-D93BA1AC1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408933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036FD13F-5CDF-4A6F-A890-1F23EA590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6458832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EA974DF-48E5-46E7-9453-8A47028B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036660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A85692E-DBD5-4FD7-95CA-849C10263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65325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06422F5-A2F2-43D5-84EE-F875A28A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34827" y="2754546"/>
            <a:ext cx="3254399" cy="2828600"/>
            <a:chOff x="4431264" y="2199060"/>
            <a:chExt cx="3363136" cy="282860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BDD12EB-7EFD-4370-A7C6-9E57D6A7C6D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5D1AAC8-713E-418F-B7B4-27B58BDFD77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DEE070FD-95C9-4396-B429-69E1E14E3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555561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5A9E7D40-35C3-4F7D-AAB6-D4168037C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537747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13CB6343-C37E-4656-A566-EA9A3A1B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587646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847B0A6E-95FE-4876-8783-F2D69813E0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5850" y="264360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E9CD2A8-E96D-45CF-B252-F6F8267FF3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7415" y="408311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1AE8BBFE-01C4-4028-9B89-8D3A005A4B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64282" y="5509983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49C15349-435A-457E-9835-D4345AD3ED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727786" y="264360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06DC437D-C5F6-49FA-8BF0-932297827E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9351" y="408311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9DB16E7F-EE86-4AF9-871B-5614FE2D4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96218" y="5509983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622213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60064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864" y="2618469"/>
            <a:ext cx="3108959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8864" y="2999470"/>
            <a:ext cx="310895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46423" y="665228"/>
            <a:ext cx="0" cy="740664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8112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2049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049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400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4929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4929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4977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904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5904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2595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879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6879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066634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5905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905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72609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96641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5441" y="2618469"/>
            <a:ext cx="3108959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5441" y="2999470"/>
            <a:ext cx="310895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112012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527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8815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69127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5010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308140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115251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782655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_Deep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31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78095" y="1905000"/>
            <a:ext cx="1255400" cy="1255400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1136" y="2288331"/>
            <a:ext cx="3108959" cy="290097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36" y="2566041"/>
            <a:ext cx="3108959" cy="221043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670561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0984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29272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473699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65467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8353860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10160971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69BD202-1C38-47A5-8B06-0AADB78AA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2642433"/>
            <a:ext cx="0" cy="556415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68CF0B9D-069C-46BA-9B77-7BDE114F3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29272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6EB5CB55-9BF0-4309-AA93-9540CDA1CE2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590800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184A6FF6-89E5-41B3-83AD-E1F1AC1C71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90800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65909E03-0C86-44C4-9260-484E8CF63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473699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0D08C690-4C72-47C4-ADBC-6DBFC463FC3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00550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FEBB122E-6E5D-4B48-91C0-C6EB8BA3D2D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400550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A968314E-9F6B-4D90-BC2A-C5BB6AC70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65467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98FF5C01-8CE1-475F-A59A-011328494FC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0300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DC690F93-088F-498C-9B26-2DCE00A1145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0300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1D462CE1-BEE9-45C4-AB54-354D05E69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8353860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9FA2731A-D1B2-4144-8373-12B9313F9BF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17411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F61DF59D-6B27-4EC6-A151-0F9B99DC80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017411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020462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ide patc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005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aption Content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7057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aption Content_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5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05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5266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722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5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1092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489EE1C9-68AE-4BDD-B34C-9DE809C4D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>
              <a:alpha val="84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9F89ADF8-2320-4EC3-98EA-5CB618A52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0"/>
            <a:ext cx="6781800" cy="6324600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825" y="2265916"/>
            <a:ext cx="5314950" cy="3488998"/>
          </a:xfrm>
          <a:noFill/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4D12B-58A6-47D1-9B2D-697AB265C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37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3FC1AA-8591-43A1-9962-1599E1A8A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482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1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60B2D8-3756-4781-A8DD-692C3F895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0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01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5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EDA9EB-20CE-4EA1-9720-40FBEB456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650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6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033509-FE6E-46FC-85C8-B777FBA2F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8915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8135" y="1219200"/>
            <a:ext cx="7232465" cy="903638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932519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032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857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4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3450" y="762000"/>
            <a:ext cx="4381500" cy="34290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8034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57300" y="1447800"/>
            <a:ext cx="4114800" cy="39624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53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450" y="762000"/>
            <a:ext cx="4381500" cy="34290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3450" y="4343400"/>
            <a:ext cx="4381500" cy="1355732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447800"/>
            <a:ext cx="4114800" cy="39624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495801"/>
            <a:ext cx="4876800" cy="60960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31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14478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621E917-505B-493E-99EE-2E57CB332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2466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Emphasis-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676400"/>
            <a:ext cx="10837333" cy="424732"/>
          </a:xfrm>
          <a:solidFill>
            <a:schemeClr val="accent1"/>
          </a:solidFill>
        </p:spPr>
        <p:txBody>
          <a:bodyPr wrap="square" lIns="640080" rIns="91440">
            <a:sp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8E95652-9528-4150-8049-C40C3BB1B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5947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103120"/>
            <a:ext cx="11106150" cy="422148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3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9" r:id="rId2"/>
    <p:sldLayoutId id="2147483961" r:id="rId3"/>
    <p:sldLayoutId id="2147483962" r:id="rId4"/>
    <p:sldLayoutId id="2147483964" r:id="rId5"/>
    <p:sldLayoutId id="2147483958" r:id="rId6"/>
    <p:sldLayoutId id="2147483963" r:id="rId7"/>
    <p:sldLayoutId id="2147483957" r:id="rId8"/>
    <p:sldLayoutId id="2147483965" r:id="rId9"/>
    <p:sldLayoutId id="2147483966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7" r:id="rId17"/>
    <p:sldLayoutId id="2147483967" r:id="rId18"/>
    <p:sldLayoutId id="2147483968" r:id="rId19"/>
    <p:sldLayoutId id="2147483987" r:id="rId20"/>
    <p:sldLayoutId id="2147483969" r:id="rId21"/>
    <p:sldLayoutId id="2147483970" r:id="rId22"/>
    <p:sldLayoutId id="2147483971" r:id="rId23"/>
    <p:sldLayoutId id="2147483972" r:id="rId24"/>
    <p:sldLayoutId id="2147483973" r:id="rId25"/>
    <p:sldLayoutId id="2147483978" r:id="rId26"/>
    <p:sldLayoutId id="2147483974" r:id="rId27"/>
    <p:sldLayoutId id="2147483975" r:id="rId28"/>
    <p:sldLayoutId id="2147483976" r:id="rId29"/>
    <p:sldLayoutId id="214748397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5" r:id="rId37"/>
    <p:sldLayoutId id="2147484002" r:id="rId38"/>
    <p:sldLayoutId id="2147484003" r:id="rId39"/>
    <p:sldLayoutId id="2147484004" r:id="rId40"/>
    <p:sldLayoutId id="2147483994" r:id="rId41"/>
    <p:sldLayoutId id="2147484005" r:id="rId42"/>
    <p:sldLayoutId id="2147484006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4008" r:id="rId52"/>
    <p:sldLayoutId id="2147484009" r:id="rId53"/>
    <p:sldLayoutId id="2147484010" r:id="rId54"/>
    <p:sldLayoutId id="2147484011" r:id="rId55"/>
    <p:sldLayoutId id="2147484012" r:id="rId5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an01.safelinks.protection.outlook.com/?url=http%3A%2F%2Fwww.19tozero.ca%2F&amp;data=04%7C01%7CLThomas%40safehaven.to%7Cd2516881a1ae45652d0e08d8e8b6a97e%7Cbf3fd4a03acd46b9b331c16ec287ed85%7C0%7C0%7C637515218515320628%7CUnknown%7CTWFpbGZsb3d8eyJWIjoiMC4wLjAwMDAiLCJQIjoiV2luMzIiLCJBTiI6Ik1haWwiLCJXVCI6Mn0%3D%7C1000&amp;sdata=c6e9Dkzv0IUilFMkmxAo%2FqPl%2F0m1MqNjyaPGSqew9Wc%3D&amp;reserved=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eg"/><Relationship Id="rId4" Type="http://schemas.openxmlformats.org/officeDocument/2006/relationships/hyperlink" Target="http://www.19tozero.c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thestar.com/news/canada/2021/03/16/they-got-their-covid-19-vaccines-now-in-their-own-languages-they-want-to-tell-you-how-it-felt-and-why-it-matters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9890287-4DB6-4C87-AEAF-17E9594F4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13" b="7813"/>
          <a:stretch>
            <a:fillRect/>
          </a:stretch>
        </p:blipFill>
        <p:spPr/>
      </p:pic>
      <p:sp>
        <p:nvSpPr>
          <p:cNvPr id="285" name="Text Placeholder 284">
            <a:extLst>
              <a:ext uri="{FF2B5EF4-FFF2-40B4-BE49-F238E27FC236}">
                <a16:creationId xmlns:a16="http://schemas.microsoft.com/office/drawing/2014/main" id="{C0BF9B80-F084-4423-8C1C-E79BE8298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86" name="Text Placeholder 285">
            <a:extLst>
              <a:ext uri="{FF2B5EF4-FFF2-40B4-BE49-F238E27FC236}">
                <a16:creationId xmlns:a16="http://schemas.microsoft.com/office/drawing/2014/main" id="{9626180B-FF05-48CF-BFB3-C95C9B5DA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933031D-018B-489E-B613-2113C1CD23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Education working Group</a:t>
            </a:r>
            <a:br>
              <a:rPr lang="en-US" dirty="0"/>
            </a:b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06F8B2E-A7F5-4413-BEED-BFF7C3D9FF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Laurie Thomas</a:t>
            </a:r>
          </a:p>
          <a:p>
            <a:r>
              <a:rPr lang="en-US" dirty="0"/>
              <a:t>Dean Johnson</a:t>
            </a:r>
          </a:p>
          <a:p>
            <a:r>
              <a:rPr lang="en-US" dirty="0"/>
              <a:t>Brian Swainson</a:t>
            </a:r>
          </a:p>
          <a:p>
            <a:r>
              <a:rPr lang="en-US" dirty="0"/>
              <a:t>Gregory Crunican</a:t>
            </a:r>
          </a:p>
          <a:p>
            <a:r>
              <a:rPr lang="en-US" dirty="0"/>
              <a:t>Amanda Price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28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focus Post-survey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Vaccine development and vaccine safety</a:t>
            </a:r>
          </a:p>
          <a:p>
            <a:r>
              <a:rPr lang="en-US" sz="2400" dirty="0"/>
              <a:t>Focus on those populations who indicated on survey that they are unlikely and very unlikely to receive the vaccine.</a:t>
            </a:r>
          </a:p>
          <a:p>
            <a:r>
              <a:rPr lang="en-US" sz="2400" dirty="0"/>
              <a:t>Post-vaccination educational material</a:t>
            </a:r>
          </a:p>
          <a:p>
            <a:r>
              <a:rPr lang="en-US" sz="2400" dirty="0"/>
              <a:t>Building trust</a:t>
            </a:r>
          </a:p>
          <a:p>
            <a:r>
              <a:rPr lang="en-US" sz="2400" dirty="0"/>
              <a:t>Sources of information</a:t>
            </a:r>
          </a:p>
          <a:p>
            <a:r>
              <a:rPr lang="en-US" sz="2400" dirty="0"/>
              <a:t>Conversation with trusted resources, more important than the information published.</a:t>
            </a:r>
            <a:r>
              <a:rPr lang="en-CA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 </a:t>
            </a:r>
          </a:p>
          <a:p>
            <a:r>
              <a:rPr lang="en-CA" sz="2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www.19tozero.ca</a:t>
            </a:r>
            <a:r>
              <a:rPr lang="en-CA" sz="2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  <a:r>
              <a:rPr lang="en-CA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 working on communication resources.</a:t>
            </a:r>
            <a:endParaRPr lang="en-US" sz="22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</p:spTree>
    <p:extLst>
      <p:ext uri="{BB962C8B-B14F-4D97-AF65-F5344CB8AC3E}">
        <p14:creationId xmlns:p14="http://schemas.microsoft.com/office/powerpoint/2010/main" val="1074725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anchor="t">
            <a:normAutofit/>
          </a:bodyPr>
          <a:lstStyle/>
          <a:p>
            <a:r>
              <a:rPr lang="en-US" dirty="0"/>
              <a:t>Educational focus Post-survey 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95B81C66-027B-4FF9-874B-0C93A973DC9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tretch/>
        </p:blipFill>
        <p:spPr>
          <a:xfrm>
            <a:off x="1487488" y="2667000"/>
            <a:ext cx="4032448" cy="3660648"/>
          </a:xfrm>
          <a:noFill/>
        </p:spPr>
      </p:pic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" b="101"/>
          <a:stretch/>
        </p:blipFill>
        <p:spPr>
          <a:xfrm>
            <a:off x="0" y="0"/>
            <a:ext cx="8329613" cy="457200"/>
          </a:xfrm>
          <a:noFill/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" y="1676400"/>
            <a:ext cx="10837333" cy="424732"/>
          </a:xfrm>
        </p:spPr>
        <p:txBody>
          <a:bodyPr wrap="square">
            <a:normAutofit/>
          </a:bodyPr>
          <a:lstStyle/>
          <a:p>
            <a:r>
              <a:rPr lang="en-US" dirty="0"/>
              <a:t>I have had the Vaccine.. Now what?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1EF75F-C4C5-4053-AA09-AF3155F5F0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9976" y="2667000"/>
            <a:ext cx="3312368" cy="3660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0695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1447800"/>
          </a:xfrm>
        </p:spPr>
        <p:txBody>
          <a:bodyPr anchor="t">
            <a:normAutofit/>
          </a:bodyPr>
          <a:lstStyle/>
          <a:p>
            <a:r>
              <a:rPr lang="en-US" dirty="0"/>
              <a:t>Educational focus Post-survey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B8972E9-E51A-4981-AEDA-ED59C86C58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>
            <a:normAutofit/>
          </a:bodyPr>
          <a:lstStyle/>
          <a:p>
            <a:r>
              <a:rPr lang="en-CA" dirty="0"/>
              <a:t>Unpack drivers associated with those who do not intend to receive the vaccination.</a:t>
            </a:r>
          </a:p>
          <a:p>
            <a:r>
              <a:rPr lang="en-CA" dirty="0"/>
              <a:t>Increase the understanding and inform through educational resources.</a:t>
            </a:r>
          </a:p>
          <a:p>
            <a:r>
              <a:rPr lang="en-CA" dirty="0"/>
              <a:t>Determine if it makes a difference as to who the messaging comes from (Physician, nurse, employer, trusted colleague, family).</a:t>
            </a:r>
          </a:p>
          <a:p>
            <a:r>
              <a:rPr lang="en-CA" dirty="0"/>
              <a:t>Is having a conversation with a trusted resource equally as valuable as the information published?</a:t>
            </a:r>
          </a:p>
          <a:p>
            <a:r>
              <a:rPr lang="en-CA" dirty="0"/>
              <a:t>Employees have indicate that they still wish to receive information from employer, news and unions to reinforce the messaging. (Who are influencers)?</a:t>
            </a:r>
          </a:p>
          <a:p>
            <a:r>
              <a:rPr lang="en-CA" dirty="0"/>
              <a:t>If one does not receive the vaccine.. What is the risk? (travel, social, and impacts).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" b="101"/>
          <a:stretch/>
        </p:blipFill>
        <p:spPr>
          <a:xfrm>
            <a:off x="0" y="8"/>
            <a:ext cx="8329286" cy="457185"/>
          </a:xfr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 dirty="0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106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36576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81A01D-8C67-4D53-979F-55157968774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07368" y="692695"/>
            <a:ext cx="4968552" cy="6165305"/>
          </a:xfr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5" name="Content Placeholder 12">
            <a:extLst>
              <a:ext uri="{FF2B5EF4-FFF2-40B4-BE49-F238E27FC236}">
                <a16:creationId xmlns:a16="http://schemas.microsoft.com/office/drawing/2014/main" id="{825A31FB-1538-4956-857A-772612B0A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048" y="1196752"/>
            <a:ext cx="4320480" cy="5130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5554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anchor="t">
            <a:normAutofit/>
          </a:bodyPr>
          <a:lstStyle/>
          <a:p>
            <a:r>
              <a:rPr lang="en-US" dirty="0"/>
              <a:t>Educational focus Post-survey </a:t>
            </a:r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" b="101"/>
          <a:stretch/>
        </p:blipFill>
        <p:spPr>
          <a:xfrm>
            <a:off x="0" y="0"/>
            <a:ext cx="8329613" cy="457200"/>
          </a:xfrm>
          <a:noFill/>
        </p:spPr>
      </p:pic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A3CB8D16-AB65-4259-8C17-ECCD456600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" y="1676400"/>
            <a:ext cx="10837333" cy="424732"/>
          </a:xfrm>
        </p:spPr>
        <p:txBody>
          <a:bodyPr/>
          <a:lstStyle/>
          <a:p>
            <a:r>
              <a:rPr lang="en-US" dirty="0"/>
              <a:t>Trusted Institutions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5931178-0175-47C4-AC0F-DAA1562DC2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CA" sz="1800" dirty="0"/>
              <a:t>Healthcare sector</a:t>
            </a:r>
          </a:p>
          <a:p>
            <a:r>
              <a:rPr lang="en-CA" sz="1800" dirty="0"/>
              <a:t>Employer</a:t>
            </a:r>
          </a:p>
          <a:p>
            <a:r>
              <a:rPr lang="en-CA" sz="1800" dirty="0"/>
              <a:t>Unions</a:t>
            </a:r>
            <a:endParaRPr lang="en-US" sz="1800" dirty="0">
              <a:latin typeface="Calibri" panose="020F0502020204030204" pitchFamily="34" charset="0"/>
            </a:endParaRPr>
          </a:p>
          <a:p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6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Link: Toronto Star Feedback Post-Vaccine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https://www.thestar.com/news/canada/2021/03/16/they-got-their-covid-19-vaccines-now-in-their-own-languages-they-want-to-tell-you-how-it-felt-and-why-it-matters.html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 This article includes a wide variety of brief video clips, in many languages, wherein individuals share what motivated them to be vaccinated.  Includes some nurses, care workers and others in their own language(s).  Perhaps a helpful link to share related to vaccine hesitancy.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CA" sz="3600" dirty="0"/>
          </a:p>
          <a:p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456217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anchor="t">
            <a:normAutofit/>
          </a:bodyPr>
          <a:lstStyle/>
          <a:p>
            <a:r>
              <a:rPr lang="en-US" dirty="0"/>
              <a:t>Educational focus Post-survey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4C3AD42-BCAB-4465-9DD9-A2135B3367B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269910" y="2667000"/>
            <a:ext cx="2846152" cy="3660648"/>
          </a:xfrm>
          <a:noFill/>
        </p:spPr>
      </p:pic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" b="101"/>
          <a:stretch/>
        </p:blipFill>
        <p:spPr>
          <a:xfrm>
            <a:off x="0" y="0"/>
            <a:ext cx="8329613" cy="457200"/>
          </a:xfrm>
          <a:noFill/>
        </p:spPr>
      </p:pic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067781A0-F065-46DD-A011-DBF78C9FAA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" y="1676400"/>
            <a:ext cx="10837333" cy="424732"/>
          </a:xfrm>
        </p:spPr>
        <p:txBody>
          <a:bodyPr/>
          <a:lstStyle/>
          <a:p>
            <a:r>
              <a:rPr lang="en-US" dirty="0"/>
              <a:t>Vaccine Development Resource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6760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rnClassicBlock-3">
  <a:themeElements>
    <a:clrScheme name="MSFT_ELT_ModernClassicBlock_03">
      <a:dk1>
        <a:sysClr val="windowText" lastClr="000000"/>
      </a:dk1>
      <a:lt1>
        <a:sysClr val="window" lastClr="FFFFFF"/>
      </a:lt1>
      <a:dk2>
        <a:srgbClr val="43467B"/>
      </a:dk2>
      <a:lt2>
        <a:srgbClr val="DFE3E5"/>
      </a:lt2>
      <a:accent1>
        <a:srgbClr val="43467B"/>
      </a:accent1>
      <a:accent2>
        <a:srgbClr val="E58C09"/>
      </a:accent2>
      <a:accent3>
        <a:srgbClr val="2683C6"/>
      </a:accent3>
      <a:accent4>
        <a:srgbClr val="EEC621"/>
      </a:accent4>
      <a:accent5>
        <a:srgbClr val="1D9BA1"/>
      </a:accent5>
      <a:accent6>
        <a:srgbClr val="87175F"/>
      </a:accent6>
      <a:hlink>
        <a:srgbClr val="0070C0"/>
      </a:hlink>
      <a:folHlink>
        <a:srgbClr val="C00000"/>
      </a:folHlink>
    </a:clrScheme>
    <a:fontScheme name="MSFT_ELT_ModernClassicBlock_03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T_Template_ModernClassicBlockLT_v4" id="{30DDF308-B484-4DB0-8959-4BA762476498}" vid="{49FD44A8-5F40-4E6E-BC83-04BD3C4DB2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86D9CC-0D9D-4BFE-B3F3-26F480BF8C8A}">
  <ds:schemaRefs>
    <ds:schemaRef ds:uri="http://purl.org/dc/elements/1.1/"/>
    <ds:schemaRef ds:uri="http://schemas.microsoft.com/office/2006/metadata/properties"/>
    <ds:schemaRef ds:uri="71af3243-3dd4-4a8d-8c0d-dd76da1f02a5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6c05727-aa75-4e4a-9b5f-8a80a1165891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106BD98-E608-40A1-98A8-93D5976215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FCA5F6-1A5A-4D78-BDE2-C793B61E0E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classic block presentation</Template>
  <TotalTime>533</TotalTime>
  <Words>304</Words>
  <Application>Microsoft Office PowerPoint</Application>
  <PresentationFormat>Widescreen</PresentationFormat>
  <Paragraphs>50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Tw Cen MT</vt:lpstr>
      <vt:lpstr>Tw Cen MT Condensed</vt:lpstr>
      <vt:lpstr>Wingdings 3</vt:lpstr>
      <vt:lpstr>ModernClassicBlock-3</vt:lpstr>
      <vt:lpstr>Education working Group </vt:lpstr>
      <vt:lpstr>Educational focus Post-survey </vt:lpstr>
      <vt:lpstr>Educational focus Post-survey </vt:lpstr>
      <vt:lpstr>Educational focus Post-survey </vt:lpstr>
      <vt:lpstr> </vt:lpstr>
      <vt:lpstr>Educational focus Post-survey </vt:lpstr>
      <vt:lpstr>Educational focus Post-survey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working Group</dc:title>
  <dc:creator>Laurie Thomas</dc:creator>
  <cp:lastModifiedBy>Laurie Thomas</cp:lastModifiedBy>
  <cp:revision>10</cp:revision>
  <cp:lastPrinted>2021-03-17T12:27:39Z</cp:lastPrinted>
  <dcterms:created xsi:type="dcterms:W3CDTF">2021-03-16T15:02:45Z</dcterms:created>
  <dcterms:modified xsi:type="dcterms:W3CDTF">2021-03-17T14:58:50Z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