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3" r:id="rId4"/>
  </p:sldMasterIdLst>
  <p:notesMasterIdLst>
    <p:notesMasterId r:id="rId23"/>
  </p:notesMasterIdLst>
  <p:handoutMasterIdLst>
    <p:handoutMasterId r:id="rId24"/>
  </p:handoutMasterIdLst>
  <p:sldIdLst>
    <p:sldId id="263" r:id="rId5"/>
    <p:sldId id="267" r:id="rId6"/>
    <p:sldId id="258" r:id="rId7"/>
    <p:sldId id="264" r:id="rId8"/>
    <p:sldId id="265" r:id="rId9"/>
    <p:sldId id="268" r:id="rId10"/>
    <p:sldId id="269" r:id="rId11"/>
    <p:sldId id="273" r:id="rId12"/>
    <p:sldId id="274" r:id="rId13"/>
    <p:sldId id="276" r:id="rId14"/>
    <p:sldId id="275" r:id="rId15"/>
    <p:sldId id="278" r:id="rId16"/>
    <p:sldId id="280" r:id="rId17"/>
    <p:sldId id="279" r:id="rId18"/>
    <p:sldId id="270" r:id="rId19"/>
    <p:sldId id="272" r:id="rId20"/>
    <p:sldId id="282" r:id="rId21"/>
    <p:sldId id="281" r:id="rId22"/>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22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E5154843-985B-4B16-8122-DE4437B192F0}" type="datetimeFigureOut">
              <a:rPr lang="en-CA" smtClean="0"/>
              <a:t>2021-01-20</a:t>
            </a:fld>
            <a:endParaRPr lang="en-CA"/>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49AC5466-E982-408B-B372-F9F2BDF39B69}" type="slidenum">
              <a:rPr lang="en-CA" smtClean="0"/>
              <a:t>‹#›</a:t>
            </a:fld>
            <a:endParaRPr lang="en-CA"/>
          </a:p>
        </p:txBody>
      </p:sp>
    </p:spTree>
    <p:extLst>
      <p:ext uri="{BB962C8B-B14F-4D97-AF65-F5344CB8AC3E}">
        <p14:creationId xmlns:p14="http://schemas.microsoft.com/office/powerpoint/2010/main" val="1925183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F12FA5D8-5E39-41FB-800A-75000C2542D8}" type="datetimeFigureOut">
              <a:rPr lang="en-CA" smtClean="0"/>
              <a:t>2021-01-20</a:t>
            </a:fld>
            <a:endParaRPr lang="en-CA"/>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6E662D24-A919-4818-9E95-9C14E12C375D}" type="slidenum">
              <a:rPr lang="en-CA" smtClean="0"/>
              <a:t>‹#›</a:t>
            </a:fld>
            <a:endParaRPr lang="en-CA"/>
          </a:p>
        </p:txBody>
      </p:sp>
    </p:spTree>
    <p:extLst>
      <p:ext uri="{BB962C8B-B14F-4D97-AF65-F5344CB8AC3E}">
        <p14:creationId xmlns:p14="http://schemas.microsoft.com/office/powerpoint/2010/main" val="115563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CF743A4-FFE2-458F-A983-DF05B86AD9C1}"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2308007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CEFAF-7F82-4909-A1C0-6F8FF6C48CE1}"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1779491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9AEDEC-F9F1-4513-94F9-E8D26755969A}"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4622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654426-1C51-4C9F-A0D5-BE09C627D95C}"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2589663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1ECBB-3D40-409B-8317-188FC7B52FB9}"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0927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9AE2D-20D1-4098-9885-0700F0D4BA3F}"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2775995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05D58B-D4D7-4AFE-B5D0-7EF732EF2E6B}"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36467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B2D28-E2A8-4871-8D18-B3F1F227D515}"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373458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lumMod val="65000"/>
                    <a:lumOff val="35000"/>
                  </a:schemeClr>
                </a:solidFill>
                <a:latin typeface="Calibri" panose="020F0502020204030204" pitchFamily="34" charset="0"/>
                <a:cs typeface="Calibri" panose="020F0502020204030204" pitchFamily="34" charset="0"/>
              </a:defRPr>
            </a:lvl1pPr>
            <a:lvl2pPr>
              <a:defRPr>
                <a:solidFill>
                  <a:schemeClr val="tx1">
                    <a:lumMod val="65000"/>
                    <a:lumOff val="35000"/>
                  </a:schemeClr>
                </a:solidFill>
                <a:latin typeface="Calibri" panose="020F0502020204030204" pitchFamily="34" charset="0"/>
                <a:cs typeface="Calibri" panose="020F0502020204030204" pitchFamily="34" charset="0"/>
              </a:defRPr>
            </a:lvl2pPr>
            <a:lvl3pPr>
              <a:defRPr>
                <a:solidFill>
                  <a:schemeClr val="tx1">
                    <a:lumMod val="65000"/>
                    <a:lumOff val="35000"/>
                  </a:schemeClr>
                </a:solidFill>
                <a:latin typeface="Calibri" panose="020F0502020204030204" pitchFamily="34" charset="0"/>
                <a:cs typeface="Calibri" panose="020F0502020204030204" pitchFamily="34" charset="0"/>
              </a:defRPr>
            </a:lvl3pPr>
            <a:lvl4pPr>
              <a:defRPr>
                <a:solidFill>
                  <a:schemeClr val="tx1">
                    <a:lumMod val="65000"/>
                    <a:lumOff val="35000"/>
                  </a:schemeClr>
                </a:solidFill>
                <a:latin typeface="Calibri" panose="020F0502020204030204" pitchFamily="34" charset="0"/>
                <a:cs typeface="Calibri" panose="020F0502020204030204" pitchFamily="34" charset="0"/>
              </a:defRPr>
            </a:lvl4pPr>
            <a:lvl5pPr>
              <a:defRPr>
                <a:solidFill>
                  <a:schemeClr val="tx1">
                    <a:lumMod val="65000"/>
                    <a:lumOff val="35000"/>
                  </a:schemeClr>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09D43A2-5E0E-48F2-A65F-A9ADB8383DB7}"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2806912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latin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1BD2FB4-F941-4DFD-81F9-485F421DBE10}" type="datetime1">
              <a:rPr lang="en-CA" smtClean="0"/>
              <a:t>2021-01-20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90130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3E84BA0-EB7B-4EBF-8BBA-EEE352C8F2FF}" type="datetime1">
              <a:rPr lang="en-CA" smtClean="0"/>
              <a:t>2021-01-20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2158018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292EDE5-463A-4C96-B3D7-5C53F4656612}" type="datetime1">
              <a:rPr lang="en-CA" smtClean="0"/>
              <a:t>2021-01-20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3085754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A81614-0C7A-4877-AE49-8887781F51C5}" type="datetime1">
              <a:rPr lang="en-CA" smtClean="0"/>
              <a:t>2021-01-20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308540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0BFF8-BCC9-4FE9-9F7B-090ACD5BBB50}" type="datetime1">
              <a:rPr lang="en-CA" smtClean="0"/>
              <a:t>2021-01-20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2562087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DBB992-692B-48B2-8E76-58A9E8AB3C44}" type="datetime1">
              <a:rPr lang="en-CA" smtClean="0"/>
              <a:t>2021-01-20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2815553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622CE9-00A5-429F-AE40-23DE139EF654}" type="datetime1">
              <a:rPr lang="en-CA" smtClean="0"/>
              <a:t>2021-01-20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519F67-9542-4998-8AED-E4EF40AC76D7}" type="slidenum">
              <a:rPr lang="en-CA" smtClean="0"/>
              <a:t>‹#›</a:t>
            </a:fld>
            <a:endParaRPr lang="en-CA"/>
          </a:p>
        </p:txBody>
      </p:sp>
    </p:spTree>
    <p:extLst>
      <p:ext uri="{BB962C8B-B14F-4D97-AF65-F5344CB8AC3E}">
        <p14:creationId xmlns:p14="http://schemas.microsoft.com/office/powerpoint/2010/main" val="162085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A974CE-DF80-4B81-8FA0-7779335CEE52}" type="datetime1">
              <a:rPr lang="en-CA" smtClean="0"/>
              <a:t>2021-01-20</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519F67-9542-4998-8AED-E4EF40AC76D7}" type="slidenum">
              <a:rPr lang="en-CA" smtClean="0"/>
              <a:t>‹#›</a:t>
            </a:fld>
            <a:endParaRPr lang="en-CA"/>
          </a:p>
        </p:txBody>
      </p:sp>
    </p:spTree>
    <p:extLst>
      <p:ext uri="{BB962C8B-B14F-4D97-AF65-F5344CB8AC3E}">
        <p14:creationId xmlns:p14="http://schemas.microsoft.com/office/powerpoint/2010/main" val="88349418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ealth.gov.on.ca/en/pro/programs/publichealth/coronavirus/docs/vaccine/COVID-19_vaccination_recommendations_special_populations.pdf" TargetMode="External"/><Relationship Id="rId2" Type="http://schemas.openxmlformats.org/officeDocument/2006/relationships/hyperlink" Target="http://www.health.gov.on.ca/en/pro/programs/publichealth/coronavirus/docs/vaccine/COVID-19_vaccine_obtaining_informed_consent_script_HCP.pdf" TargetMode="External"/><Relationship Id="rId1" Type="http://schemas.openxmlformats.org/officeDocument/2006/relationships/slideLayout" Target="../slideLayouts/slideLayout2.xml"/><Relationship Id="rId5" Type="http://schemas.openxmlformats.org/officeDocument/2006/relationships/hyperlink" Target="http://www.health.gov.on.ca/en/pro/programs/publichealth/coronavirus/covid19_vaccine.aspx#immunization" TargetMode="External"/><Relationship Id="rId4" Type="http://schemas.openxmlformats.org/officeDocument/2006/relationships/hyperlink" Target="https://www.ontariofamilyphysicians.ca/tools-resources/covid-19-resources/covid-vaccines-patient-question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realxchange.communitylivingessex.org/wp-content/uploads/2021/01/COVID-19-Vaccine-Social-Story-Information.pptx" TargetMode="External"/><Relationship Id="rId2" Type="http://schemas.openxmlformats.org/officeDocument/2006/relationships/hyperlink" Target="https://www.ottawapublichealth.ca/en/resources/Corona/COVID-19-Vaccine-Screening-and-Consent-Form.pdf" TargetMode="External"/><Relationship Id="rId1" Type="http://schemas.openxmlformats.org/officeDocument/2006/relationships/slideLayout" Target="../slideLayouts/slideLayout2.xml"/><Relationship Id="rId6" Type="http://schemas.openxmlformats.org/officeDocument/2006/relationships/hyperlink" Target="https://realxchange.communitylivingessex.org/" TargetMode="External"/><Relationship Id="rId5" Type="http://schemas.openxmlformats.org/officeDocument/2006/relationships/hyperlink" Target="https://realxchange.communitylivingessex.org/wp-content/uploads/2020/10/COVID-19-Vaccine-Needle-Strategies.pptx" TargetMode="External"/><Relationship Id="rId4" Type="http://schemas.openxmlformats.org/officeDocument/2006/relationships/hyperlink" Target="https://realxchange.communitylivingessex.org/communications-plain-languag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F69FE8-A5EB-45D9-8803-7E2DC05FE029}"/>
              </a:ext>
            </a:extLst>
          </p:cNvPr>
          <p:cNvSpPr>
            <a:spLocks noGrp="1"/>
          </p:cNvSpPr>
          <p:nvPr>
            <p:ph type="ctrTitle"/>
          </p:nvPr>
        </p:nvSpPr>
        <p:spPr>
          <a:xfrm>
            <a:off x="1515456" y="2404534"/>
            <a:ext cx="7766936" cy="1646302"/>
          </a:xfrm>
        </p:spPr>
        <p:txBody>
          <a:bodyPr/>
          <a:lstStyle/>
          <a:p>
            <a:pPr algn="ctr"/>
            <a:r>
              <a:rPr lang="en-CA" dirty="0"/>
              <a:t>Getting to the Point </a:t>
            </a:r>
            <a:br>
              <a:rPr lang="en-CA" dirty="0"/>
            </a:br>
            <a:endParaRPr lang="en-CA" dirty="0"/>
          </a:p>
        </p:txBody>
      </p:sp>
      <p:sp>
        <p:nvSpPr>
          <p:cNvPr id="3" name="Subtitle 2">
            <a:extLst>
              <a:ext uri="{FF2B5EF4-FFF2-40B4-BE49-F238E27FC236}">
                <a16:creationId xmlns:a16="http://schemas.microsoft.com/office/drawing/2014/main" xmlns="" id="{820550BE-67D1-4B90-99C6-926E8C46F406}"/>
              </a:ext>
            </a:extLst>
          </p:cNvPr>
          <p:cNvSpPr>
            <a:spLocks noGrp="1"/>
          </p:cNvSpPr>
          <p:nvPr>
            <p:ph type="subTitle" idx="1"/>
          </p:nvPr>
        </p:nvSpPr>
        <p:spPr>
          <a:xfrm>
            <a:off x="1590955" y="3311575"/>
            <a:ext cx="7766936" cy="2233548"/>
          </a:xfrm>
        </p:spPr>
        <p:txBody>
          <a:bodyPr>
            <a:normAutofit/>
          </a:bodyPr>
          <a:lstStyle/>
          <a:p>
            <a:pPr algn="ctr"/>
            <a:r>
              <a:rPr lang="en-US" sz="2800" dirty="0">
                <a:solidFill>
                  <a:schemeClr val="tx1">
                    <a:lumMod val="65000"/>
                    <a:lumOff val="35000"/>
                  </a:schemeClr>
                </a:solidFill>
              </a:rPr>
              <a:t>Consent of Individuals With a Developmental </a:t>
            </a:r>
          </a:p>
          <a:p>
            <a:pPr algn="ctr"/>
            <a:r>
              <a:rPr lang="en-US" sz="2800" dirty="0">
                <a:solidFill>
                  <a:schemeClr val="tx1">
                    <a:lumMod val="65000"/>
                    <a:lumOff val="35000"/>
                  </a:schemeClr>
                </a:solidFill>
              </a:rPr>
              <a:t>Disability – Preparing for COVID-19 Vaccination </a:t>
            </a:r>
            <a:endParaRPr lang="en-CA" sz="2800" dirty="0">
              <a:solidFill>
                <a:schemeClr val="tx1">
                  <a:lumMod val="65000"/>
                  <a:lumOff val="35000"/>
                </a:schemeClr>
              </a:solidFill>
            </a:endParaRPr>
          </a:p>
          <a:p>
            <a:pPr algn="ctr"/>
            <a:endParaRPr lang="en-US" sz="2000" dirty="0">
              <a:solidFill>
                <a:schemeClr val="tx1">
                  <a:lumMod val="65000"/>
                  <a:lumOff val="35000"/>
                </a:schemeClr>
              </a:solidFill>
            </a:endParaRPr>
          </a:p>
          <a:p>
            <a:pPr algn="ctr"/>
            <a:r>
              <a:rPr lang="en-US" sz="2000" dirty="0">
                <a:solidFill>
                  <a:schemeClr val="tx1">
                    <a:lumMod val="65000"/>
                    <a:lumOff val="35000"/>
                  </a:schemeClr>
                </a:solidFill>
              </a:rPr>
              <a:t>January 20, 2021</a:t>
            </a:r>
            <a:endParaRPr lang="en-CA" sz="2000" dirty="0">
              <a:solidFill>
                <a:schemeClr val="tx1">
                  <a:lumMod val="65000"/>
                  <a:lumOff val="35000"/>
                </a:schemeClr>
              </a:solidFill>
            </a:endParaRPr>
          </a:p>
          <a:p>
            <a:pPr algn="ctr"/>
            <a:endParaRPr lang="en-CA" dirty="0">
              <a:solidFill>
                <a:schemeClr val="tx1">
                  <a:lumMod val="65000"/>
                  <a:lumOff val="35000"/>
                </a:schemeClr>
              </a:solidFill>
            </a:endParaRPr>
          </a:p>
        </p:txBody>
      </p:sp>
    </p:spTree>
    <p:extLst>
      <p:ext uri="{BB962C8B-B14F-4D97-AF65-F5344CB8AC3E}">
        <p14:creationId xmlns:p14="http://schemas.microsoft.com/office/powerpoint/2010/main" val="339975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EFD10-CA18-45B1-A3BE-45F85032610D}"/>
              </a:ext>
            </a:extLst>
          </p:cNvPr>
          <p:cNvSpPr>
            <a:spLocks noGrp="1"/>
          </p:cNvSpPr>
          <p:nvPr>
            <p:ph type="title"/>
          </p:nvPr>
        </p:nvSpPr>
        <p:spPr>
          <a:xfrm>
            <a:off x="677334" y="735435"/>
            <a:ext cx="8596668" cy="1320800"/>
          </a:xfrm>
        </p:spPr>
        <p:txBody>
          <a:bodyPr>
            <a:normAutofit/>
          </a:bodyPr>
          <a:lstStyle/>
          <a:p>
            <a:pPr algn="ctr"/>
            <a:r>
              <a:rPr lang="en-CA" dirty="0"/>
              <a:t>Consent Process – Roles and Responsibilities</a:t>
            </a:r>
            <a:br>
              <a:rPr lang="en-CA" dirty="0"/>
            </a:br>
            <a:r>
              <a:rPr lang="en-CA" dirty="0"/>
              <a:t>The Family Physician</a:t>
            </a:r>
          </a:p>
        </p:txBody>
      </p:sp>
      <p:sp>
        <p:nvSpPr>
          <p:cNvPr id="3" name="Content Placeholder 2">
            <a:extLst>
              <a:ext uri="{FF2B5EF4-FFF2-40B4-BE49-F238E27FC236}">
                <a16:creationId xmlns:a16="http://schemas.microsoft.com/office/drawing/2014/main" xmlns="" id="{A0916C39-2D7F-4921-A2A7-88B1C71C43F0}"/>
              </a:ext>
            </a:extLst>
          </p:cNvPr>
          <p:cNvSpPr>
            <a:spLocks noGrp="1"/>
          </p:cNvSpPr>
          <p:nvPr>
            <p:ph idx="1"/>
          </p:nvPr>
        </p:nvSpPr>
        <p:spPr>
          <a:xfrm>
            <a:off x="677334" y="2354493"/>
            <a:ext cx="8729902" cy="4503507"/>
          </a:xfrm>
        </p:spPr>
        <p:txBody>
          <a:bodyPr/>
          <a:lstStyle/>
          <a:p>
            <a:r>
              <a:rPr lang="en-CA" dirty="0">
                <a:effectLst/>
                <a:ea typeface="Calibri" panose="020F0502020204030204" pitchFamily="34" charset="0"/>
                <a:cs typeface="Times New Roman" panose="02020603050405020304" pitchFamily="18" charset="0"/>
              </a:rPr>
              <a:t>If the individual and/or SDMs have any concerns RE: risks/impact on current medical condition, etc., ask them to contact the family physician.</a:t>
            </a:r>
          </a:p>
          <a:p>
            <a:r>
              <a:rPr lang="en-CA" dirty="0">
                <a:ea typeface="Calibri" panose="020F0502020204030204" pitchFamily="34" charset="0"/>
                <a:cs typeface="Times New Roman" panose="02020603050405020304" pitchFamily="18" charset="0"/>
              </a:rPr>
              <a:t>T</a:t>
            </a:r>
            <a:r>
              <a:rPr lang="en-CA" dirty="0">
                <a:effectLst/>
                <a:ea typeface="Calibri" panose="020F0502020204030204" pitchFamily="34" charset="0"/>
                <a:cs typeface="Times New Roman" panose="02020603050405020304" pitchFamily="18" charset="0"/>
              </a:rPr>
              <a:t>he physician should</a:t>
            </a:r>
            <a:r>
              <a:rPr lang="en-CA" dirty="0">
                <a:solidFill>
                  <a:srgbClr val="FF0000"/>
                </a:solidFill>
                <a:effectLst/>
                <a:ea typeface="Calibri" panose="020F0502020204030204" pitchFamily="34" charset="0"/>
                <a:cs typeface="Times New Roman" panose="02020603050405020304" pitchFamily="18" charset="0"/>
              </a:rPr>
              <a:t> </a:t>
            </a:r>
            <a:r>
              <a:rPr lang="en-CA" i="1" dirty="0">
                <a:effectLst/>
                <a:ea typeface="Calibri" panose="020F0502020204030204" pitchFamily="34" charset="0"/>
                <a:cs typeface="Times New Roman" panose="02020603050405020304" pitchFamily="18" charset="0"/>
              </a:rPr>
              <a:t>facilitate</a:t>
            </a:r>
            <a:r>
              <a:rPr lang="en-CA" dirty="0">
                <a:effectLst/>
                <a:ea typeface="Calibri" panose="020F0502020204030204" pitchFamily="34" charset="0"/>
                <a:cs typeface="Times New Roman" panose="02020603050405020304" pitchFamily="18" charset="0"/>
              </a:rPr>
              <a:t> the consent process by: </a:t>
            </a:r>
          </a:p>
          <a:p>
            <a:pPr lvl="1"/>
            <a:r>
              <a:rPr lang="en-CA" sz="1800" dirty="0">
                <a:ea typeface="Calibri" panose="020F0502020204030204" pitchFamily="34" charset="0"/>
                <a:cs typeface="Times New Roman" panose="02020603050405020304" pitchFamily="18" charset="0"/>
              </a:rPr>
              <a:t>R</a:t>
            </a:r>
            <a:r>
              <a:rPr lang="en-CA" sz="1800" dirty="0">
                <a:effectLst/>
                <a:ea typeface="Calibri" panose="020F0502020204030204" pitchFamily="34" charset="0"/>
                <a:cs typeface="Times New Roman" panose="02020603050405020304" pitchFamily="18" charset="0"/>
              </a:rPr>
              <a:t>eviewing the screening questions on the screening and consent forms.</a:t>
            </a:r>
          </a:p>
          <a:p>
            <a:pPr lvl="1"/>
            <a:r>
              <a:rPr lang="en-CA" sz="1800" dirty="0">
                <a:ea typeface="Calibri" panose="020F0502020204030204" pitchFamily="34" charset="0"/>
                <a:cs typeface="Times New Roman" panose="02020603050405020304" pitchFamily="18" charset="0"/>
              </a:rPr>
              <a:t>Determining the capacity of the person to give/refuse their own consent.</a:t>
            </a:r>
            <a:endParaRPr lang="en-CA" sz="1800" dirty="0">
              <a:effectLst/>
              <a:ea typeface="Calibri" panose="020F0502020204030204" pitchFamily="34" charset="0"/>
              <a:cs typeface="Times New Roman" panose="02020603050405020304" pitchFamily="18" charset="0"/>
            </a:endParaRPr>
          </a:p>
          <a:p>
            <a:pPr lvl="1"/>
            <a:r>
              <a:rPr lang="en-CA" sz="1800" dirty="0">
                <a:ea typeface="Calibri" panose="020F0502020204030204" pitchFamily="34" charset="0"/>
                <a:cs typeface="Times New Roman" panose="02020603050405020304" pitchFamily="18" charset="0"/>
              </a:rPr>
              <a:t>E</a:t>
            </a:r>
            <a:r>
              <a:rPr lang="en-CA" sz="1800" dirty="0">
                <a:effectLst/>
                <a:ea typeface="Calibri" panose="020F0502020204030204" pitchFamily="34" charset="0"/>
                <a:cs typeface="Times New Roman" panose="02020603050405020304" pitchFamily="18" charset="0"/>
              </a:rPr>
              <a:t>xplaining benefits and risks, etc., for the capable individual and/or SDM.</a:t>
            </a:r>
          </a:p>
          <a:p>
            <a:pPr lvl="1"/>
            <a:r>
              <a:rPr lang="en-CA" sz="1800" dirty="0">
                <a:ea typeface="Calibri" panose="020F0502020204030204" pitchFamily="34" charset="0"/>
                <a:cs typeface="Times New Roman" panose="02020603050405020304" pitchFamily="18" charset="0"/>
              </a:rPr>
              <a:t>V</a:t>
            </a:r>
            <a:r>
              <a:rPr lang="en-CA" sz="1800" dirty="0">
                <a:effectLst/>
                <a:ea typeface="Calibri" panose="020F0502020204030204" pitchFamily="34" charset="0"/>
                <a:cs typeface="Times New Roman" panose="02020603050405020304" pitchFamily="18" charset="0"/>
              </a:rPr>
              <a:t>erifying consent for the health practitioner administering the vaccine (if asked).</a:t>
            </a:r>
          </a:p>
          <a:p>
            <a:r>
              <a:rPr lang="en-CA" dirty="0">
                <a:effectLst/>
                <a:ea typeface="Calibri" panose="020F0502020204030204" pitchFamily="34" charset="0"/>
                <a:cs typeface="Times New Roman" panose="02020603050405020304" pitchFamily="18" charset="0"/>
              </a:rPr>
              <a:t>However, the physician </a:t>
            </a:r>
            <a:r>
              <a:rPr lang="en-CA" i="1" dirty="0">
                <a:effectLst/>
                <a:ea typeface="Calibri" panose="020F0502020204030204" pitchFamily="34" charset="0"/>
                <a:cs typeface="Times New Roman" panose="02020603050405020304" pitchFamily="18" charset="0"/>
              </a:rPr>
              <a:t>cannot provide consent</a:t>
            </a:r>
            <a:r>
              <a:rPr lang="en-CA" dirty="0">
                <a:effectLst/>
                <a:ea typeface="Calibri" panose="020F0502020204030204" pitchFamily="34" charset="0"/>
                <a:cs typeface="Times New Roman" panose="02020603050405020304" pitchFamily="18" charset="0"/>
              </a:rPr>
              <a:t>. </a:t>
            </a:r>
          </a:p>
          <a:p>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10</a:t>
            </a:fld>
            <a:endParaRPr lang="en-CA"/>
          </a:p>
        </p:txBody>
      </p:sp>
    </p:spTree>
    <p:extLst>
      <p:ext uri="{BB962C8B-B14F-4D97-AF65-F5344CB8AC3E}">
        <p14:creationId xmlns:p14="http://schemas.microsoft.com/office/powerpoint/2010/main" val="466341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EFD10-CA18-45B1-A3BE-45F85032610D}"/>
              </a:ext>
            </a:extLst>
          </p:cNvPr>
          <p:cNvSpPr>
            <a:spLocks noGrp="1"/>
          </p:cNvSpPr>
          <p:nvPr>
            <p:ph type="title"/>
          </p:nvPr>
        </p:nvSpPr>
        <p:spPr>
          <a:xfrm>
            <a:off x="176169" y="668323"/>
            <a:ext cx="9487948" cy="1320800"/>
          </a:xfrm>
        </p:spPr>
        <p:txBody>
          <a:bodyPr>
            <a:noAutofit/>
          </a:bodyPr>
          <a:lstStyle/>
          <a:p>
            <a:pPr algn="ctr"/>
            <a:r>
              <a:rPr lang="en-CA" dirty="0"/>
              <a:t>Consent Process – Roles and Responsibilities </a:t>
            </a:r>
            <a:br>
              <a:rPr lang="en-CA" dirty="0"/>
            </a:br>
            <a:r>
              <a:rPr lang="en-CA" dirty="0"/>
              <a:t>Office of the Public Guardian and Trustee</a:t>
            </a:r>
          </a:p>
        </p:txBody>
      </p:sp>
      <p:sp>
        <p:nvSpPr>
          <p:cNvPr id="3" name="Content Placeholder 2">
            <a:extLst>
              <a:ext uri="{FF2B5EF4-FFF2-40B4-BE49-F238E27FC236}">
                <a16:creationId xmlns:a16="http://schemas.microsoft.com/office/drawing/2014/main" xmlns="" id="{A0916C39-2D7F-4921-A2A7-88B1C71C43F0}"/>
              </a:ext>
            </a:extLst>
          </p:cNvPr>
          <p:cNvSpPr>
            <a:spLocks noGrp="1"/>
          </p:cNvSpPr>
          <p:nvPr>
            <p:ph idx="1"/>
          </p:nvPr>
        </p:nvSpPr>
        <p:spPr>
          <a:xfrm>
            <a:off x="668945" y="2267698"/>
            <a:ext cx="8729902" cy="4503507"/>
          </a:xfrm>
        </p:spPr>
        <p:txBody>
          <a:bodyPr>
            <a:normAutofit/>
          </a:bodyPr>
          <a:lstStyle/>
          <a:p>
            <a:r>
              <a:rPr lang="en-CA" dirty="0">
                <a:effectLst/>
                <a:ea typeface="Calibri" panose="020F0502020204030204" pitchFamily="34" charset="0"/>
                <a:cs typeface="Times New Roman" panose="02020603050405020304" pitchFamily="18" charset="0"/>
              </a:rPr>
              <a:t>If individuals do not have the capacity to give informed consent for the vaccine, </a:t>
            </a:r>
            <a:r>
              <a:rPr lang="en-CA" i="1" dirty="0">
                <a:effectLst/>
                <a:ea typeface="Calibri" panose="020F0502020204030204" pitchFamily="34" charset="0"/>
                <a:cs typeface="Times New Roman" panose="02020603050405020304" pitchFamily="18" charset="0"/>
              </a:rPr>
              <a:t>or</a:t>
            </a:r>
            <a:r>
              <a:rPr lang="en-CA" dirty="0">
                <a:effectLst/>
                <a:ea typeface="Calibri" panose="020F0502020204030204" pitchFamily="34" charset="0"/>
                <a:cs typeface="Times New Roman" panose="02020603050405020304" pitchFamily="18" charset="0"/>
              </a:rPr>
              <a:t> where there is no SDM who is willing or able to make a decision regarding the vaccine, then the OPGT can be contacted to provide consent.</a:t>
            </a:r>
          </a:p>
          <a:p>
            <a:r>
              <a:rPr lang="en-CA" dirty="0">
                <a:effectLst/>
                <a:ea typeface="Calibri" panose="020F0502020204030204" pitchFamily="34" charset="0"/>
                <a:cs typeface="Times New Roman" panose="02020603050405020304" pitchFamily="18" charset="0"/>
              </a:rPr>
              <a:t>You must be able to identify</a:t>
            </a:r>
            <a:r>
              <a:rPr lang="en-CA" dirty="0">
                <a:solidFill>
                  <a:srgbClr val="FF0000"/>
                </a:solidFill>
                <a:ea typeface="Calibri" panose="020F0502020204030204" pitchFamily="34" charset="0"/>
                <a:cs typeface="Times New Roman" panose="02020603050405020304" pitchFamily="18" charset="0"/>
              </a:rPr>
              <a:t> </a:t>
            </a:r>
            <a:r>
              <a:rPr lang="en-CA" dirty="0">
                <a:effectLst/>
                <a:ea typeface="Calibri" panose="020F0502020204030204" pitchFamily="34" charset="0"/>
                <a:cs typeface="Times New Roman" panose="02020603050405020304" pitchFamily="18" charset="0"/>
              </a:rPr>
              <a:t>whether each resident:</a:t>
            </a:r>
          </a:p>
          <a:p>
            <a:pPr marL="628650" lvl="1">
              <a:lnSpc>
                <a:spcPct val="107000"/>
              </a:lnSpc>
            </a:pPr>
            <a:r>
              <a:rPr lang="en-CA" sz="1800" dirty="0">
                <a:effectLst/>
                <a:ea typeface="Calibri" panose="020F0502020204030204" pitchFamily="34" charset="0"/>
                <a:cs typeface="Times New Roman" panose="02020603050405020304" pitchFamily="18" charset="0"/>
              </a:rPr>
              <a:t>Is incapable of consenting to his/her own COVID-19 vaccination, and</a:t>
            </a:r>
          </a:p>
          <a:p>
            <a:pPr marL="628650" lvl="1">
              <a:lnSpc>
                <a:spcPct val="107000"/>
              </a:lnSpc>
            </a:pPr>
            <a:r>
              <a:rPr lang="en-CA" sz="1800" dirty="0">
                <a:effectLst/>
                <a:ea typeface="Calibri" panose="020F0502020204030204" pitchFamily="34" charset="0"/>
                <a:cs typeface="Times New Roman" panose="02020603050405020304" pitchFamily="18" charset="0"/>
              </a:rPr>
              <a:t>Has no other substitute decision maker available, capable or willing to provide consent.</a:t>
            </a:r>
          </a:p>
          <a:p>
            <a:r>
              <a:rPr lang="en-CA" dirty="0">
                <a:ea typeface="Calibri" panose="020F0502020204030204" pitchFamily="34" charset="0"/>
                <a:cs typeface="Times New Roman" panose="02020603050405020304" pitchFamily="18" charset="0"/>
              </a:rPr>
              <a:t>Y</a:t>
            </a:r>
            <a:r>
              <a:rPr lang="en-CA" dirty="0">
                <a:effectLst/>
                <a:ea typeface="Calibri" panose="020F0502020204030204" pitchFamily="34" charset="0"/>
                <a:cs typeface="Times New Roman" panose="02020603050405020304" pitchFamily="18" charset="0"/>
              </a:rPr>
              <a:t>ou must also confirm that the list of screening questions on the consent form have been reviewed, that a family physician has been consulted if appropriate, and that there are no other concerns.</a:t>
            </a:r>
          </a:p>
          <a:p>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11</a:t>
            </a:fld>
            <a:endParaRPr lang="en-CA"/>
          </a:p>
        </p:txBody>
      </p:sp>
    </p:spTree>
    <p:extLst>
      <p:ext uri="{BB962C8B-B14F-4D97-AF65-F5344CB8AC3E}">
        <p14:creationId xmlns:p14="http://schemas.microsoft.com/office/powerpoint/2010/main" val="1761158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EFD10-CA18-45B1-A3BE-45F85032610D}"/>
              </a:ext>
            </a:extLst>
          </p:cNvPr>
          <p:cNvSpPr>
            <a:spLocks noGrp="1"/>
          </p:cNvSpPr>
          <p:nvPr>
            <p:ph type="title"/>
          </p:nvPr>
        </p:nvSpPr>
        <p:spPr/>
        <p:txBody>
          <a:bodyPr/>
          <a:lstStyle/>
          <a:p>
            <a:pPr algn="ctr"/>
            <a:r>
              <a:rPr lang="en-CA" dirty="0"/>
              <a:t>Consent Process – Create Tracking Sheet</a:t>
            </a:r>
          </a:p>
        </p:txBody>
      </p:sp>
      <p:sp>
        <p:nvSpPr>
          <p:cNvPr id="3" name="Content Placeholder 2">
            <a:extLst>
              <a:ext uri="{FF2B5EF4-FFF2-40B4-BE49-F238E27FC236}">
                <a16:creationId xmlns:a16="http://schemas.microsoft.com/office/drawing/2014/main" xmlns="" id="{A0916C39-2D7F-4921-A2A7-88B1C71C43F0}"/>
              </a:ext>
            </a:extLst>
          </p:cNvPr>
          <p:cNvSpPr>
            <a:spLocks noGrp="1"/>
          </p:cNvSpPr>
          <p:nvPr>
            <p:ph idx="1"/>
          </p:nvPr>
        </p:nvSpPr>
        <p:spPr>
          <a:xfrm>
            <a:off x="677334" y="1646912"/>
            <a:ext cx="8729902" cy="4503507"/>
          </a:xfrm>
        </p:spPr>
        <p:txBody>
          <a:bodyPr>
            <a:normAutofit lnSpcReduction="10000"/>
          </a:bodyPr>
          <a:lstStyle/>
          <a:p>
            <a:pPr marL="0" indent="0">
              <a:buNone/>
            </a:pPr>
            <a:r>
              <a:rPr lang="en-CA" b="1" dirty="0"/>
              <a:t>Create tracking sheet for those who can provide consent: </a:t>
            </a:r>
          </a:p>
          <a:p>
            <a:r>
              <a:rPr lang="en-CA" sz="1800" dirty="0">
                <a:effectLst/>
                <a:latin typeface="Calibri" panose="020F0502020204030204" pitchFamily="34" charset="0"/>
                <a:ea typeface="Calibri" panose="020F0502020204030204" pitchFamily="34" charset="0"/>
                <a:cs typeface="Times New Roman" panose="02020603050405020304" pitchFamily="18" charset="0"/>
              </a:rPr>
              <a:t>Create inventory of the following five categories of individuals </a:t>
            </a:r>
            <a:r>
              <a:rPr lang="en-CA" dirty="0">
                <a:latin typeface="Calibri" panose="020F0502020204030204" pitchFamily="34" charset="0"/>
                <a:ea typeface="Calibri" panose="020F0502020204030204" pitchFamily="34" charset="0"/>
                <a:cs typeface="Times New Roman" panose="02020603050405020304" pitchFamily="18" charset="0"/>
              </a:rPr>
              <a:t>who may give </a:t>
            </a:r>
            <a:r>
              <a:rPr lang="en-CA" sz="1800" dirty="0">
                <a:effectLst/>
                <a:latin typeface="Calibri" panose="020F0502020204030204" pitchFamily="34" charset="0"/>
                <a:ea typeface="Calibri" panose="020F0502020204030204" pitchFamily="34" charset="0"/>
                <a:cs typeface="Times New Roman" panose="02020603050405020304" pitchFamily="18" charset="0"/>
              </a:rPr>
              <a:t>consent (set out below).</a:t>
            </a:r>
          </a:p>
          <a:p>
            <a:r>
              <a:rPr lang="en-CA" dirty="0">
                <a:effectLst/>
                <a:latin typeface="Calibri" panose="020F0502020204030204" pitchFamily="34" charset="0"/>
                <a:ea typeface="Calibri" panose="020F0502020204030204" pitchFamily="34" charset="0"/>
                <a:cs typeface="Times New Roman" panose="02020603050405020304" pitchFamily="18" charset="0"/>
              </a:rPr>
              <a:t>Remember the screening and consent form and key information listed in the Resources slide.</a:t>
            </a:r>
          </a:p>
          <a:p>
            <a:pPr>
              <a:buFont typeface="+mj-lt"/>
              <a:buAutoNum type="arabicPeriod"/>
            </a:pPr>
            <a:r>
              <a:rPr lang="en-CA" sz="1800" dirty="0">
                <a:effectLst/>
                <a:latin typeface="Calibri" panose="020F0502020204030204" pitchFamily="34" charset="0"/>
                <a:ea typeface="Calibri" panose="020F0502020204030204" pitchFamily="34" charset="0"/>
                <a:cs typeface="Times New Roman" panose="02020603050405020304" pitchFamily="18" charset="0"/>
              </a:rPr>
              <a:t>Identify which individuals may have the capacity to provide consent regarding vaccination. </a:t>
            </a:r>
          </a:p>
          <a:p>
            <a:pPr>
              <a:buFont typeface="+mj-lt"/>
              <a:buAutoNum type="arabicPeriod"/>
            </a:pPr>
            <a:r>
              <a:rPr lang="en-CA" sz="1800" dirty="0">
                <a:effectLst/>
                <a:latin typeface="Calibri" panose="020F0502020204030204" pitchFamily="34" charset="0"/>
                <a:ea typeface="Calibri" panose="020F0502020204030204" pitchFamily="34" charset="0"/>
                <a:cs typeface="Times New Roman" panose="02020603050405020304" pitchFamily="18" charset="0"/>
              </a:rPr>
              <a:t>Identify which individuals have SDMs.</a:t>
            </a:r>
          </a:p>
          <a:p>
            <a:pPr>
              <a:buFont typeface="+mj-lt"/>
              <a:buAutoNum type="arabicPeriod"/>
            </a:pPr>
            <a:r>
              <a:rPr lang="en-CA" sz="1800" dirty="0">
                <a:effectLst/>
                <a:latin typeface="Calibri" panose="020F0502020204030204" pitchFamily="34" charset="0"/>
                <a:ea typeface="Calibri" panose="020F0502020204030204" pitchFamily="34" charset="0"/>
                <a:cs typeface="Times New Roman" panose="02020603050405020304" pitchFamily="18" charset="0"/>
              </a:rPr>
              <a:t>Identify individuals who may not have capacity and whose SDMs are not noted in their file, and identify potential SDMs.</a:t>
            </a:r>
          </a:p>
          <a:p>
            <a:pPr>
              <a:buFont typeface="+mj-lt"/>
              <a:buAutoNum type="arabicPeriod"/>
            </a:pPr>
            <a:r>
              <a:rPr lang="en-CA" sz="1800" dirty="0">
                <a:effectLst/>
                <a:latin typeface="Calibri" panose="020F0502020204030204" pitchFamily="34" charset="0"/>
                <a:ea typeface="Calibri" panose="020F0502020204030204" pitchFamily="34" charset="0"/>
                <a:cs typeface="Times New Roman" panose="02020603050405020304" pitchFamily="18" charset="0"/>
              </a:rPr>
              <a:t>Identify individuals who already have an assigned Public </a:t>
            </a:r>
            <a:r>
              <a:rPr lang="en-CA" dirty="0">
                <a:latin typeface="Calibri" panose="020F0502020204030204" pitchFamily="34" charset="0"/>
                <a:ea typeface="Calibri" panose="020F0502020204030204" pitchFamily="34" charset="0"/>
                <a:cs typeface="Times New Roman" panose="02020603050405020304" pitchFamily="18" charset="0"/>
              </a:rPr>
              <a:t>G</a:t>
            </a:r>
            <a:r>
              <a:rPr lang="en-CA" sz="1800" dirty="0">
                <a:effectLst/>
                <a:latin typeface="Calibri" panose="020F0502020204030204" pitchFamily="34" charset="0"/>
                <a:ea typeface="Calibri" panose="020F0502020204030204" pitchFamily="34" charset="0"/>
                <a:cs typeface="Times New Roman" panose="02020603050405020304" pitchFamily="18" charset="0"/>
              </a:rPr>
              <a:t>uardian and Trustee .</a:t>
            </a:r>
          </a:p>
          <a:p>
            <a:pPr>
              <a:buFont typeface="+mj-lt"/>
              <a:buAutoNum type="arabicPeriod"/>
            </a:pPr>
            <a:r>
              <a:rPr lang="en-CA" sz="1800" dirty="0">
                <a:effectLst/>
                <a:latin typeface="Calibri" panose="020F0502020204030204" pitchFamily="34" charset="0"/>
                <a:ea typeface="Calibri" panose="020F0502020204030204" pitchFamily="34" charset="0"/>
                <a:cs typeface="Times New Roman" panose="02020603050405020304" pitchFamily="18" charset="0"/>
              </a:rPr>
              <a:t>Identify individuals where it is not possible to find or reach the SDM in time, or where there is no SDM who is willing or able make a decision regarding the vaccine and  prepare a list for the OPGT.</a:t>
            </a:r>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12</a:t>
            </a:fld>
            <a:endParaRPr lang="en-CA"/>
          </a:p>
        </p:txBody>
      </p:sp>
    </p:spTree>
    <p:extLst>
      <p:ext uri="{BB962C8B-B14F-4D97-AF65-F5344CB8AC3E}">
        <p14:creationId xmlns:p14="http://schemas.microsoft.com/office/powerpoint/2010/main" val="3341623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EFD10-CA18-45B1-A3BE-45F85032610D}"/>
              </a:ext>
            </a:extLst>
          </p:cNvPr>
          <p:cNvSpPr>
            <a:spLocks noGrp="1"/>
          </p:cNvSpPr>
          <p:nvPr>
            <p:ph type="title"/>
          </p:nvPr>
        </p:nvSpPr>
        <p:spPr>
          <a:xfrm>
            <a:off x="677334" y="458599"/>
            <a:ext cx="8596668" cy="1320800"/>
          </a:xfrm>
        </p:spPr>
        <p:txBody>
          <a:bodyPr/>
          <a:lstStyle/>
          <a:p>
            <a:pPr algn="ctr"/>
            <a:r>
              <a:rPr lang="en-CA" dirty="0"/>
              <a:t>Consent Process - Documentation</a:t>
            </a:r>
          </a:p>
        </p:txBody>
      </p:sp>
      <p:sp>
        <p:nvSpPr>
          <p:cNvPr id="3" name="Content Placeholder 2">
            <a:extLst>
              <a:ext uri="{FF2B5EF4-FFF2-40B4-BE49-F238E27FC236}">
                <a16:creationId xmlns:a16="http://schemas.microsoft.com/office/drawing/2014/main" xmlns="" id="{A0916C39-2D7F-4921-A2A7-88B1C71C43F0}"/>
              </a:ext>
            </a:extLst>
          </p:cNvPr>
          <p:cNvSpPr>
            <a:spLocks noGrp="1"/>
          </p:cNvSpPr>
          <p:nvPr>
            <p:ph idx="1"/>
          </p:nvPr>
        </p:nvSpPr>
        <p:spPr>
          <a:xfrm>
            <a:off x="677334" y="1286258"/>
            <a:ext cx="8729902" cy="5248246"/>
          </a:xfrm>
        </p:spPr>
        <p:txBody>
          <a:bodyPr>
            <a:noAutofit/>
          </a:bodyPr>
          <a:lstStyle/>
          <a:p>
            <a:pPr marL="0" indent="0">
              <a:spcBef>
                <a:spcPts val="600"/>
              </a:spcBef>
              <a:buNone/>
            </a:pPr>
            <a:r>
              <a:rPr lang="en-CA" b="1" dirty="0"/>
              <a:t>Documentation for Health Practitioner to Confirm Consent</a:t>
            </a:r>
          </a:p>
          <a:p>
            <a:pPr>
              <a:spcBef>
                <a:spcPts val="600"/>
              </a:spcBef>
            </a:pPr>
            <a:r>
              <a:rPr lang="en-CA" dirty="0">
                <a:ea typeface="Calibri" panose="020F0502020204030204" pitchFamily="34" charset="0"/>
                <a:cs typeface="Times New Roman" panose="02020603050405020304" pitchFamily="18" charset="0"/>
              </a:rPr>
              <a:t>In order for the health practitioner administering the vaccine to confirm consent prior to administering the vaccine, he/she will need the signed Ministry screening and consent form, and proof of consent if the form has not been signed by the SDM, as well as the individual’s health card.</a:t>
            </a:r>
          </a:p>
          <a:p>
            <a:pPr>
              <a:spcBef>
                <a:spcPts val="600"/>
              </a:spcBef>
            </a:pPr>
            <a:r>
              <a:rPr lang="en-CA" dirty="0">
                <a:ea typeface="Calibri" panose="020F0502020204030204" pitchFamily="34" charset="0"/>
                <a:cs typeface="Times New Roman" panose="02020603050405020304" pitchFamily="18" charset="0"/>
              </a:rPr>
              <a:t>The SDM can provide </a:t>
            </a:r>
            <a:r>
              <a:rPr lang="en-CA" u="sng" dirty="0">
                <a:ea typeface="Calibri" panose="020F0502020204030204" pitchFamily="34" charset="0"/>
                <a:cs typeface="Times New Roman" panose="02020603050405020304" pitchFamily="18" charset="0"/>
              </a:rPr>
              <a:t>written</a:t>
            </a:r>
            <a:r>
              <a:rPr lang="en-CA" dirty="0">
                <a:ea typeface="Calibri" panose="020F0502020204030204" pitchFamily="34" charset="0"/>
                <a:cs typeface="Times New Roman" panose="02020603050405020304" pitchFamily="18" charset="0"/>
              </a:rPr>
              <a:t> consent:</a:t>
            </a:r>
          </a:p>
          <a:p>
            <a:pPr lvl="1">
              <a:spcBef>
                <a:spcPts val="600"/>
              </a:spcBef>
            </a:pPr>
            <a:r>
              <a:rPr lang="en-CA" sz="1800" dirty="0">
                <a:ea typeface="Calibri" panose="020F0502020204030204" pitchFamily="34" charset="0"/>
                <a:cs typeface="Times New Roman" panose="02020603050405020304" pitchFamily="18" charset="0"/>
              </a:rPr>
              <a:t>In an email or note.</a:t>
            </a:r>
          </a:p>
          <a:p>
            <a:pPr lvl="1">
              <a:spcBef>
                <a:spcPts val="600"/>
              </a:spcBef>
            </a:pPr>
            <a:r>
              <a:rPr lang="en-CA" sz="1800" dirty="0">
                <a:ea typeface="Calibri" panose="020F0502020204030204" pitchFamily="34" charset="0"/>
                <a:cs typeface="Times New Roman" panose="02020603050405020304" pitchFamily="18" charset="0"/>
              </a:rPr>
              <a:t>On a signed and scanned Ministry consent and screening form, or </a:t>
            </a:r>
          </a:p>
          <a:p>
            <a:pPr lvl="1">
              <a:spcBef>
                <a:spcPts val="600"/>
              </a:spcBef>
            </a:pPr>
            <a:r>
              <a:rPr lang="en-CA" sz="1800" dirty="0">
                <a:ea typeface="Calibri" panose="020F0502020204030204" pitchFamily="34" charset="0"/>
                <a:cs typeface="Times New Roman" panose="02020603050405020304" pitchFamily="18" charset="0"/>
              </a:rPr>
              <a:t>If available, on a digital copy of the Ministry screening and consent form that permits electronic “DocuSign”.</a:t>
            </a:r>
          </a:p>
          <a:p>
            <a:pPr>
              <a:spcBef>
                <a:spcPts val="600"/>
              </a:spcBef>
            </a:pPr>
            <a:r>
              <a:rPr lang="en-CA" dirty="0">
                <a:ea typeface="Calibri" panose="020F0502020204030204" pitchFamily="34" charset="0"/>
                <a:cs typeface="Times New Roman" panose="02020603050405020304" pitchFamily="18" charset="0"/>
              </a:rPr>
              <a:t>The SDM can also provide </a:t>
            </a:r>
            <a:r>
              <a:rPr lang="en-CA" u="sng" dirty="0">
                <a:ea typeface="Calibri" panose="020F0502020204030204" pitchFamily="34" charset="0"/>
                <a:cs typeface="Times New Roman" panose="02020603050405020304" pitchFamily="18" charset="0"/>
              </a:rPr>
              <a:t>verbal</a:t>
            </a:r>
            <a:r>
              <a:rPr lang="en-CA" dirty="0">
                <a:ea typeface="Calibri" panose="020F0502020204030204" pitchFamily="34" charset="0"/>
                <a:cs typeface="Times New Roman" panose="02020603050405020304" pitchFamily="18" charset="0"/>
              </a:rPr>
              <a:t> consent. In this case, document the verbal consent:</a:t>
            </a:r>
          </a:p>
          <a:p>
            <a:pPr lvl="1">
              <a:spcBef>
                <a:spcPts val="600"/>
              </a:spcBef>
            </a:pPr>
            <a:r>
              <a:rPr lang="en-CA" sz="1800" dirty="0">
                <a:ea typeface="Calibri" panose="020F0502020204030204" pitchFamily="34" charset="0"/>
                <a:cs typeface="Times New Roman" panose="02020603050405020304" pitchFamily="18" charset="0"/>
              </a:rPr>
              <a:t>On the Ministry screening and consent form by hand (or electronically if possible) or,</a:t>
            </a:r>
          </a:p>
          <a:p>
            <a:pPr lvl="1">
              <a:spcBef>
                <a:spcPts val="600"/>
              </a:spcBef>
            </a:pPr>
            <a:r>
              <a:rPr lang="en-CA" sz="1800" dirty="0">
                <a:ea typeface="Calibri" panose="020F0502020204030204" pitchFamily="34" charset="0"/>
                <a:cs typeface="Times New Roman" panose="02020603050405020304" pitchFamily="18" charset="0"/>
              </a:rPr>
              <a:t>In a note that can be printed out and attached to or brought along with the Ministry screening and consent form.</a:t>
            </a:r>
          </a:p>
        </p:txBody>
      </p:sp>
      <p:sp>
        <p:nvSpPr>
          <p:cNvPr id="4" name="Slide Number Placeholder 3"/>
          <p:cNvSpPr>
            <a:spLocks noGrp="1"/>
          </p:cNvSpPr>
          <p:nvPr>
            <p:ph type="sldNum" sz="quarter" idx="12"/>
          </p:nvPr>
        </p:nvSpPr>
        <p:spPr/>
        <p:txBody>
          <a:bodyPr/>
          <a:lstStyle/>
          <a:p>
            <a:fld id="{16519F67-9542-4998-8AED-E4EF40AC76D7}" type="slidenum">
              <a:rPr lang="en-CA" smtClean="0"/>
              <a:t>13</a:t>
            </a:fld>
            <a:endParaRPr lang="en-CA"/>
          </a:p>
        </p:txBody>
      </p:sp>
    </p:spTree>
    <p:extLst>
      <p:ext uri="{BB962C8B-B14F-4D97-AF65-F5344CB8AC3E}">
        <p14:creationId xmlns:p14="http://schemas.microsoft.com/office/powerpoint/2010/main" val="3795970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EFD10-CA18-45B1-A3BE-45F85032610D}"/>
              </a:ext>
            </a:extLst>
          </p:cNvPr>
          <p:cNvSpPr>
            <a:spLocks noGrp="1"/>
          </p:cNvSpPr>
          <p:nvPr>
            <p:ph type="title"/>
          </p:nvPr>
        </p:nvSpPr>
        <p:spPr>
          <a:xfrm>
            <a:off x="677334" y="567655"/>
            <a:ext cx="8596668" cy="1320800"/>
          </a:xfrm>
        </p:spPr>
        <p:txBody>
          <a:bodyPr/>
          <a:lstStyle/>
          <a:p>
            <a:pPr algn="ctr"/>
            <a:r>
              <a:rPr lang="en-CA" dirty="0"/>
              <a:t>Consent Process – Next Steps</a:t>
            </a:r>
          </a:p>
        </p:txBody>
      </p:sp>
      <p:sp>
        <p:nvSpPr>
          <p:cNvPr id="3" name="Content Placeholder 2">
            <a:extLst>
              <a:ext uri="{FF2B5EF4-FFF2-40B4-BE49-F238E27FC236}">
                <a16:creationId xmlns:a16="http://schemas.microsoft.com/office/drawing/2014/main" xmlns="" id="{A0916C39-2D7F-4921-A2A7-88B1C71C43F0}"/>
              </a:ext>
            </a:extLst>
          </p:cNvPr>
          <p:cNvSpPr>
            <a:spLocks noGrp="1"/>
          </p:cNvSpPr>
          <p:nvPr>
            <p:ph idx="1"/>
          </p:nvPr>
        </p:nvSpPr>
        <p:spPr>
          <a:xfrm>
            <a:off x="677334" y="1362279"/>
            <a:ext cx="8729902" cy="4895909"/>
          </a:xfrm>
        </p:spPr>
        <p:txBody>
          <a:bodyPr>
            <a:noAutofit/>
          </a:bodyPr>
          <a:lstStyle/>
          <a:p>
            <a:r>
              <a:rPr lang="en-CA" dirty="0"/>
              <a:t>Use tracking sheet to monitor activities and follow up consents.</a:t>
            </a:r>
          </a:p>
          <a:p>
            <a:r>
              <a:rPr lang="en-CA" dirty="0">
                <a:ea typeface="Calibri" panose="020F0502020204030204" pitchFamily="34" charset="0"/>
                <a:cs typeface="Times New Roman" panose="02020603050405020304" pitchFamily="18" charset="0"/>
              </a:rPr>
              <a:t>Send screening and consent forms and key information to those identified in the previous slide.</a:t>
            </a:r>
          </a:p>
          <a:p>
            <a:r>
              <a:rPr lang="en-CA" dirty="0">
                <a:effectLst/>
                <a:ea typeface="Calibri" panose="020F0502020204030204" pitchFamily="34" charset="0"/>
                <a:cs typeface="Times New Roman" panose="02020603050405020304" pitchFamily="18" charset="0"/>
              </a:rPr>
              <a:t>Notify the OPGT regarding the need to acquire consent on behalf of individuals who already have an assigned OPGT, and send Ministry screening and consent form and information to the OPGT for consent. </a:t>
            </a:r>
          </a:p>
          <a:p>
            <a:r>
              <a:rPr lang="en-CA" dirty="0">
                <a:effectLst/>
                <a:ea typeface="Calibri" panose="020F0502020204030204" pitchFamily="34" charset="0"/>
                <a:cs typeface="Times New Roman" panose="02020603050405020304" pitchFamily="18" charset="0"/>
              </a:rPr>
              <a:t>Notify the OPGT regarding the need to acquire consent on behalf of individuals who do not have an assigned Public </a:t>
            </a:r>
            <a:r>
              <a:rPr lang="en-CA" dirty="0">
                <a:ea typeface="Calibri" panose="020F0502020204030204" pitchFamily="34" charset="0"/>
                <a:cs typeface="Times New Roman" panose="02020603050405020304" pitchFamily="18" charset="0"/>
              </a:rPr>
              <a:t>G</a:t>
            </a:r>
            <a:r>
              <a:rPr lang="en-CA" dirty="0">
                <a:effectLst/>
                <a:ea typeface="Calibri" panose="020F0502020204030204" pitchFamily="34" charset="0"/>
                <a:cs typeface="Times New Roman" panose="02020603050405020304" pitchFamily="18" charset="0"/>
              </a:rPr>
              <a:t>uardian and Trustee Identify in cases where it is not possible to find or reach the SDM in time.</a:t>
            </a:r>
            <a:endParaRPr lang="en-CA" dirty="0">
              <a:ea typeface="Calibri" panose="020F0502020204030204" pitchFamily="34" charset="0"/>
              <a:cs typeface="Times New Roman" panose="02020603050405020304" pitchFamily="18" charset="0"/>
            </a:endParaRPr>
          </a:p>
          <a:p>
            <a:r>
              <a:rPr lang="en-CA" dirty="0">
                <a:effectLst/>
                <a:ea typeface="Calibri" panose="020F0502020204030204" pitchFamily="34" charset="0"/>
                <a:cs typeface="Times New Roman" panose="02020603050405020304" pitchFamily="18" charset="0"/>
              </a:rPr>
              <a:t>As per Slide #11, provide information for all individuals in </a:t>
            </a:r>
            <a:r>
              <a:rPr lang="en-CA" dirty="0">
                <a:ea typeface="Calibri" panose="020F0502020204030204" pitchFamily="34" charset="0"/>
                <a:cs typeface="Times New Roman" panose="02020603050405020304" pitchFamily="18" charset="0"/>
              </a:rPr>
              <a:t>single chart for the OPGT to review and provide consent in a timely fashion.</a:t>
            </a:r>
          </a:p>
          <a:p>
            <a:r>
              <a:rPr lang="en-CA" b="1" i="1" dirty="0">
                <a:ea typeface="Calibri" panose="020F0502020204030204" pitchFamily="34" charset="0"/>
                <a:cs typeface="Times New Roman" panose="02020603050405020304" pitchFamily="18" charset="0"/>
              </a:rPr>
              <a:t>Remember that staff accompanying the individual, individuals, and/or SDMs must bring the Ministry screening and consent form and other proof of consent (see Slide #13) as required, along with a health card, in order for the health practitioner administering the vaccine to confirm consent prior to administering the vaccine.</a:t>
            </a:r>
          </a:p>
        </p:txBody>
      </p:sp>
      <p:sp>
        <p:nvSpPr>
          <p:cNvPr id="4" name="Slide Number Placeholder 3"/>
          <p:cNvSpPr>
            <a:spLocks noGrp="1"/>
          </p:cNvSpPr>
          <p:nvPr>
            <p:ph type="sldNum" sz="quarter" idx="12"/>
          </p:nvPr>
        </p:nvSpPr>
        <p:spPr/>
        <p:txBody>
          <a:bodyPr/>
          <a:lstStyle/>
          <a:p>
            <a:fld id="{16519F67-9542-4998-8AED-E4EF40AC76D7}" type="slidenum">
              <a:rPr lang="en-CA" smtClean="0"/>
              <a:t>14</a:t>
            </a:fld>
            <a:endParaRPr lang="en-CA"/>
          </a:p>
        </p:txBody>
      </p:sp>
    </p:spTree>
    <p:extLst>
      <p:ext uri="{BB962C8B-B14F-4D97-AF65-F5344CB8AC3E}">
        <p14:creationId xmlns:p14="http://schemas.microsoft.com/office/powerpoint/2010/main" val="1400345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51A323-88B2-4AB2-A5BA-42B55D5C11A8}"/>
              </a:ext>
            </a:extLst>
          </p:cNvPr>
          <p:cNvSpPr>
            <a:spLocks noGrp="1"/>
          </p:cNvSpPr>
          <p:nvPr>
            <p:ph type="title"/>
          </p:nvPr>
        </p:nvSpPr>
        <p:spPr>
          <a:xfrm>
            <a:off x="677334" y="290818"/>
            <a:ext cx="8596668" cy="1320800"/>
          </a:xfrm>
        </p:spPr>
        <p:txBody>
          <a:bodyPr/>
          <a:lstStyle/>
          <a:p>
            <a:pPr algn="ctr"/>
            <a:r>
              <a:rPr lang="en-CA" dirty="0"/>
              <a:t>Communication Resources</a:t>
            </a:r>
            <a:br>
              <a:rPr lang="en-CA" dirty="0"/>
            </a:br>
            <a:endParaRPr lang="en-CA" dirty="0"/>
          </a:p>
        </p:txBody>
      </p:sp>
      <p:sp>
        <p:nvSpPr>
          <p:cNvPr id="3" name="Content Placeholder 2">
            <a:extLst>
              <a:ext uri="{FF2B5EF4-FFF2-40B4-BE49-F238E27FC236}">
                <a16:creationId xmlns:a16="http://schemas.microsoft.com/office/drawing/2014/main" xmlns="" id="{FF70F065-AC3C-4AE0-8B59-FD1F26ECB146}"/>
              </a:ext>
            </a:extLst>
          </p:cNvPr>
          <p:cNvSpPr>
            <a:spLocks noGrp="1"/>
          </p:cNvSpPr>
          <p:nvPr>
            <p:ph idx="1"/>
          </p:nvPr>
        </p:nvSpPr>
        <p:spPr>
          <a:xfrm>
            <a:off x="677334" y="1006679"/>
            <a:ext cx="8860949" cy="5759042"/>
          </a:xfrm>
        </p:spPr>
        <p:txBody>
          <a:bodyPr>
            <a:normAutofit lnSpcReduction="10000"/>
          </a:bodyPr>
          <a:lstStyle/>
          <a:p>
            <a:pPr marL="0" indent="0">
              <a:lnSpc>
                <a:spcPct val="110000"/>
              </a:lnSpc>
              <a:spcBef>
                <a:spcPts val="0"/>
              </a:spcBef>
              <a:buNone/>
            </a:pPr>
            <a:r>
              <a:rPr lang="en-CA" dirty="0">
                <a:effectLst/>
                <a:ea typeface="Calibri" panose="020F0502020204030204" pitchFamily="34" charset="0"/>
                <a:cs typeface="Times New Roman" panose="02020603050405020304" pitchFamily="18" charset="0"/>
              </a:rPr>
              <a:t>COVID-19 Vaccine Obtaining Informed Consent - Script for Health Care Providers V 2.0 December 30, 2020</a:t>
            </a:r>
            <a:r>
              <a:rPr lang="en-CA" dirty="0">
                <a:ea typeface="Calibri" panose="020F0502020204030204" pitchFamily="34" charset="0"/>
                <a:cs typeface="Times New Roman" panose="02020603050405020304" pitchFamily="18" charset="0"/>
              </a:rPr>
              <a:t>:</a:t>
            </a:r>
          </a:p>
          <a:p>
            <a:pPr marL="0" indent="0">
              <a:lnSpc>
                <a:spcPct val="110000"/>
              </a:lnSpc>
              <a:spcBef>
                <a:spcPts val="0"/>
              </a:spcBef>
              <a:buNone/>
            </a:pPr>
            <a:r>
              <a:rPr lang="en-CA" u="sng" dirty="0">
                <a:solidFill>
                  <a:srgbClr val="0563C1"/>
                </a:solidFill>
                <a:effectLst/>
                <a:ea typeface="Calibri" panose="020F0502020204030204" pitchFamily="34" charset="0"/>
                <a:cs typeface="Times New Roman" panose="02020603050405020304" pitchFamily="18" charset="0"/>
                <a:hlinkClick r:id="rId2"/>
              </a:rPr>
              <a:t>http://www.health.gov.on.ca/en/pro/programs/publichealth/coronavirus/docs/vaccine/COVID-19_vaccine_obtaining_informed_consent_script_HCP.pdf</a:t>
            </a:r>
            <a:r>
              <a:rPr lang="en-CA" dirty="0">
                <a:effectLst/>
                <a:ea typeface="Calibri" panose="020F0502020204030204" pitchFamily="34" charset="0"/>
                <a:cs typeface="Times New Roman" panose="02020603050405020304" pitchFamily="18" charset="0"/>
              </a:rPr>
              <a:t> </a:t>
            </a:r>
          </a:p>
          <a:p>
            <a:pPr marL="0" indent="0">
              <a:lnSpc>
                <a:spcPct val="107000"/>
              </a:lnSpc>
              <a:buNone/>
            </a:pPr>
            <a:r>
              <a:rPr lang="en-CA" sz="1300" dirty="0">
                <a:solidFill>
                  <a:schemeClr val="tx1">
                    <a:lumMod val="75000"/>
                    <a:lumOff val="25000"/>
                  </a:schemeClr>
                </a:solidFill>
                <a:effectLst/>
                <a:ea typeface="Calibri" panose="020F0502020204030204" pitchFamily="34" charset="0"/>
                <a:cs typeface="Times New Roman" panose="02020603050405020304" pitchFamily="18" charset="0"/>
              </a:rPr>
              <a:t>*</a:t>
            </a:r>
            <a:r>
              <a:rPr lang="en-CA" sz="1300" dirty="0">
                <a:effectLst/>
                <a:ea typeface="Calibri" panose="020F0502020204030204" pitchFamily="34" charset="0"/>
                <a:cs typeface="Times New Roman" panose="02020603050405020304" pitchFamily="18" charset="0"/>
              </a:rPr>
              <a:t>As of January 12, 2021, the most recent version of this consent form (Version 2.0) has not been uploaded to the Ministry website, so we have attached an updated document in pdf form.</a:t>
            </a:r>
          </a:p>
          <a:p>
            <a:pPr marL="0" indent="0">
              <a:lnSpc>
                <a:spcPct val="107000"/>
              </a:lnSpc>
              <a:spcAft>
                <a:spcPts val="800"/>
              </a:spcAft>
              <a:buNone/>
            </a:pPr>
            <a:r>
              <a:rPr lang="en-CA" dirty="0">
                <a:effectLst/>
                <a:ea typeface="Calibri" panose="020F0502020204030204" pitchFamily="34" charset="0"/>
                <a:cs typeface="Times New Roman" panose="02020603050405020304" pitchFamily="18" charset="0"/>
              </a:rPr>
              <a:t>Ministry of Health COVID-19 Vaccination Recommendations for Special Populations:   </a:t>
            </a:r>
            <a:r>
              <a:rPr lang="en-CA" u="sng" dirty="0">
                <a:solidFill>
                  <a:srgbClr val="0563C1"/>
                </a:solidFill>
                <a:effectLst/>
                <a:ea typeface="Calibri" panose="020F0502020204030204" pitchFamily="34" charset="0"/>
                <a:cs typeface="Times New Roman" panose="02020603050405020304" pitchFamily="18" charset="0"/>
                <a:hlinkClick r:id="rId3"/>
              </a:rPr>
              <a:t>http://www.health.gov.on.ca/en/pro/programs/publichealth/coronavirus/docs/vaccine/COVID-19_vaccination_recommendations_special_populations.pdf</a:t>
            </a:r>
            <a:endParaRPr lang="en-CA"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en-CA" dirty="0">
                <a:effectLst/>
                <a:ea typeface="Calibri" panose="020F0502020204030204" pitchFamily="34" charset="0"/>
                <a:cs typeface="Times New Roman" panose="02020603050405020304" pitchFamily="18" charset="0"/>
              </a:rPr>
              <a:t>Answering Patient Questions about COVID-19 Vaccines Updated – January 8, 2021, Ontario College of Family Physicians: </a:t>
            </a:r>
          </a:p>
          <a:p>
            <a:pPr marL="0" indent="0">
              <a:lnSpc>
                <a:spcPct val="110000"/>
              </a:lnSpc>
              <a:spcBef>
                <a:spcPts val="0"/>
              </a:spcBef>
              <a:buNone/>
            </a:pPr>
            <a:r>
              <a:rPr lang="en-CA" u="sng" dirty="0">
                <a:solidFill>
                  <a:srgbClr val="0563C1"/>
                </a:solidFill>
                <a:effectLst/>
                <a:ea typeface="Calibri" panose="020F0502020204030204" pitchFamily="34" charset="0"/>
                <a:cs typeface="Times New Roman" panose="02020603050405020304" pitchFamily="18" charset="0"/>
                <a:hlinkClick r:id="rId4"/>
              </a:rPr>
              <a:t>https://www.ontariofamilyphysicians.ca/tools-resources/covid-19-resources/covid-vaccines-patient-questions.pdf</a:t>
            </a:r>
            <a:endParaRPr lang="en-CA" u="sng" dirty="0">
              <a:solidFill>
                <a:srgbClr val="0563C1"/>
              </a:solidFill>
              <a:effectLst/>
              <a:ea typeface="Calibri" panose="020F0502020204030204" pitchFamily="34" charset="0"/>
              <a:cs typeface="Times New Roman" panose="02020603050405020304" pitchFamily="18" charset="0"/>
            </a:endParaRPr>
          </a:p>
          <a:p>
            <a:pPr marL="0" indent="0">
              <a:lnSpc>
                <a:spcPct val="110000"/>
              </a:lnSpc>
              <a:spcBef>
                <a:spcPts val="0"/>
              </a:spcBef>
              <a:buNone/>
            </a:pPr>
            <a:endParaRPr lang="en-CA" sz="1900" u="sng" dirty="0">
              <a:solidFill>
                <a:srgbClr val="0563C1"/>
              </a:solidFill>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en-CA" dirty="0">
                <a:ea typeface="Calibri" panose="020F0502020204030204" pitchFamily="34" charset="0"/>
                <a:cs typeface="Times New Roman" panose="02020603050405020304" pitchFamily="18" charset="0"/>
              </a:rPr>
              <a:t>COVID-19 Vaccine Screening and Consent Form V 1.0, December 30, 2020:</a:t>
            </a:r>
          </a:p>
          <a:p>
            <a:pPr marL="0" indent="0">
              <a:lnSpc>
                <a:spcPct val="110000"/>
              </a:lnSpc>
              <a:spcBef>
                <a:spcPts val="0"/>
              </a:spcBef>
              <a:buNone/>
            </a:pPr>
            <a:r>
              <a:rPr lang="en-CA" u="sng" dirty="0">
                <a:ea typeface="Calibri" panose="020F0502020204030204" pitchFamily="34" charset="0"/>
                <a:cs typeface="Times New Roman" panose="02020603050405020304" pitchFamily="18" charset="0"/>
                <a:hlinkClick r:id="rId5"/>
              </a:rPr>
              <a:t>http://www.health.gov.on.ca/en/pro/programs/publichealth/coronavirus/covid19_vaccine.aspx#immunization</a:t>
            </a:r>
            <a:r>
              <a:rPr lang="en-CA" dirty="0">
                <a:ea typeface="Calibri" panose="020F0502020204030204" pitchFamily="34" charset="0"/>
                <a:cs typeface="Times New Roman" panose="02020603050405020304" pitchFamily="18" charset="0"/>
              </a:rPr>
              <a:t> </a:t>
            </a:r>
          </a:p>
          <a:p>
            <a:pPr marL="0" indent="0">
              <a:lnSpc>
                <a:spcPct val="110000"/>
              </a:lnSpc>
              <a:spcBef>
                <a:spcPts val="0"/>
              </a:spcBef>
              <a:buNone/>
            </a:pPr>
            <a:r>
              <a:rPr lang="en-CA" sz="1300" dirty="0">
                <a:ea typeface="Calibri" panose="020F0502020204030204" pitchFamily="34" charset="0"/>
                <a:cs typeface="Times New Roman" panose="02020603050405020304" pitchFamily="18" charset="0"/>
              </a:rPr>
              <a:t>*As of January 12, 2021, the most recent document is not yet posted on the website link above, so we have attached the document in pdf form. </a:t>
            </a:r>
          </a:p>
          <a:p>
            <a:pPr marL="0" indent="0">
              <a:lnSpc>
                <a:spcPct val="110000"/>
              </a:lnSpc>
              <a:spcBef>
                <a:spcPts val="0"/>
              </a:spcBef>
              <a:buNone/>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CA" sz="2800" dirty="0"/>
          </a:p>
        </p:txBody>
      </p:sp>
      <p:sp>
        <p:nvSpPr>
          <p:cNvPr id="4" name="Slide Number Placeholder 3"/>
          <p:cNvSpPr>
            <a:spLocks noGrp="1"/>
          </p:cNvSpPr>
          <p:nvPr>
            <p:ph type="sldNum" sz="quarter" idx="12"/>
          </p:nvPr>
        </p:nvSpPr>
        <p:spPr/>
        <p:txBody>
          <a:bodyPr/>
          <a:lstStyle/>
          <a:p>
            <a:fld id="{16519F67-9542-4998-8AED-E4EF40AC76D7}" type="slidenum">
              <a:rPr lang="en-CA" smtClean="0"/>
              <a:t>15</a:t>
            </a:fld>
            <a:endParaRPr lang="en-CA"/>
          </a:p>
        </p:txBody>
      </p:sp>
    </p:spTree>
    <p:extLst>
      <p:ext uri="{BB962C8B-B14F-4D97-AF65-F5344CB8AC3E}">
        <p14:creationId xmlns:p14="http://schemas.microsoft.com/office/powerpoint/2010/main" val="3292052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51A323-88B2-4AB2-A5BA-42B55D5C11A8}"/>
              </a:ext>
            </a:extLst>
          </p:cNvPr>
          <p:cNvSpPr>
            <a:spLocks noGrp="1"/>
          </p:cNvSpPr>
          <p:nvPr>
            <p:ph type="title"/>
          </p:nvPr>
        </p:nvSpPr>
        <p:spPr>
          <a:xfrm>
            <a:off x="677334" y="424789"/>
            <a:ext cx="8674484" cy="609600"/>
          </a:xfrm>
        </p:spPr>
        <p:txBody>
          <a:bodyPr>
            <a:normAutofit fontScale="90000"/>
          </a:bodyPr>
          <a:lstStyle/>
          <a:p>
            <a:pPr algn="ctr"/>
            <a:r>
              <a:rPr lang="en-CA" sz="4000" dirty="0"/>
              <a:t>Communication Resources</a:t>
            </a:r>
            <a:r>
              <a:rPr lang="en-CA" dirty="0"/>
              <a:t/>
            </a:r>
            <a:br>
              <a:rPr lang="en-CA" dirty="0"/>
            </a:br>
            <a:r>
              <a:rPr lang="en-CA" dirty="0"/>
              <a:t/>
            </a:r>
            <a:br>
              <a:rPr lang="en-CA" dirty="0"/>
            </a:br>
            <a:endParaRPr lang="en-CA" dirty="0"/>
          </a:p>
        </p:txBody>
      </p:sp>
      <p:sp>
        <p:nvSpPr>
          <p:cNvPr id="3" name="Content Placeholder 2">
            <a:extLst>
              <a:ext uri="{FF2B5EF4-FFF2-40B4-BE49-F238E27FC236}">
                <a16:creationId xmlns:a16="http://schemas.microsoft.com/office/drawing/2014/main" xmlns="" id="{FF70F065-AC3C-4AE0-8B59-FD1F26ECB146}"/>
              </a:ext>
            </a:extLst>
          </p:cNvPr>
          <p:cNvSpPr>
            <a:spLocks noGrp="1"/>
          </p:cNvSpPr>
          <p:nvPr>
            <p:ph idx="1"/>
          </p:nvPr>
        </p:nvSpPr>
        <p:spPr>
          <a:xfrm>
            <a:off x="677334" y="1034389"/>
            <a:ext cx="8844172" cy="5486400"/>
          </a:xfrm>
        </p:spPr>
        <p:txBody>
          <a:bodyPr>
            <a:normAutofit fontScale="92500" lnSpcReduction="20000"/>
          </a:bodyPr>
          <a:lstStyle/>
          <a:p>
            <a:pPr marL="0" indent="0">
              <a:lnSpc>
                <a:spcPct val="110000"/>
              </a:lnSpc>
              <a:spcBef>
                <a:spcPts val="0"/>
              </a:spcBef>
              <a:buClr>
                <a:srgbClr val="90C226"/>
              </a:buClr>
              <a:buNone/>
              <a:defRPr/>
            </a:pPr>
            <a:endParaRPr lang="en-CA" sz="1500" dirty="0">
              <a:effectLst/>
              <a:ea typeface="Calibri" panose="020F0502020204030204" pitchFamily="34" charset="0"/>
              <a:cs typeface="Times New Roman" panose="02020603050405020304" pitchFamily="18" charset="0"/>
            </a:endParaRPr>
          </a:p>
          <a:p>
            <a:pPr marL="0" indent="0">
              <a:lnSpc>
                <a:spcPct val="110000"/>
              </a:lnSpc>
              <a:spcBef>
                <a:spcPts val="0"/>
              </a:spcBef>
              <a:buClr>
                <a:srgbClr val="90C226"/>
              </a:buClr>
              <a:buNone/>
              <a:defRPr/>
            </a:pPr>
            <a:r>
              <a:rPr lang="en-CA" sz="1900" dirty="0">
                <a:effectLst/>
                <a:ea typeface="Calibri" panose="020F0502020204030204" pitchFamily="34" charset="0"/>
                <a:cs typeface="Times New Roman" panose="02020603050405020304" pitchFamily="18" charset="0"/>
              </a:rPr>
              <a:t>In addition, if you click on the Ottawa Public Health Link, you will find the same document in a version that you can complete:</a:t>
            </a:r>
          </a:p>
          <a:p>
            <a:pPr marL="0" indent="0">
              <a:lnSpc>
                <a:spcPct val="110000"/>
              </a:lnSpc>
              <a:spcBef>
                <a:spcPts val="0"/>
              </a:spcBef>
              <a:buClr>
                <a:srgbClr val="90C226"/>
              </a:buClr>
              <a:buNone/>
              <a:defRPr/>
            </a:pPr>
            <a:r>
              <a:rPr lang="en-CA" sz="1900" u="sng" dirty="0">
                <a:effectLst/>
                <a:ea typeface="Calibri" panose="020F0502020204030204" pitchFamily="34" charset="0"/>
                <a:cs typeface="Times New Roman" panose="02020603050405020304" pitchFamily="18" charset="0"/>
                <a:hlinkClick r:id="rId2"/>
              </a:rPr>
              <a:t>https://www.ottawapublichealth.ca/en/resources/Corona/COVID-19-Vaccine-Screening-and-Consent-Form.pdf</a:t>
            </a:r>
            <a:endParaRPr lang="en-CA" sz="19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Font typeface="Symbol" panose="05050102010706020507" pitchFamily="18" charset="2"/>
              <a:buChar char=""/>
            </a:pPr>
            <a:endParaRPr lang="en-US" sz="1900" dirty="0">
              <a:effectLst/>
              <a:ea typeface="Calibri" panose="020F0502020204030204" pitchFamily="34" charset="0"/>
              <a:cs typeface="Times New Roman" panose="02020603050405020304" pitchFamily="18" charset="0"/>
            </a:endParaRPr>
          </a:p>
          <a:p>
            <a:pPr marL="0" lvl="0" indent="0">
              <a:lnSpc>
                <a:spcPct val="110000"/>
              </a:lnSpc>
              <a:spcBef>
                <a:spcPts val="0"/>
              </a:spcBef>
              <a:buNone/>
            </a:pPr>
            <a:r>
              <a:rPr lang="en-US" sz="1900" dirty="0">
                <a:effectLst/>
                <a:ea typeface="Calibri" panose="020F0502020204030204" pitchFamily="34" charset="0"/>
                <a:cs typeface="Times New Roman" panose="02020603050405020304" pitchFamily="18" charset="0"/>
              </a:rPr>
              <a:t>COVID-19 Vaccine Social Story – What I Need to Know About COVID-19 and the COVID-19 Vaccine – January 2021, </a:t>
            </a:r>
            <a:r>
              <a:rPr lang="en-CA" sz="1900" b="0" dirty="0" err="1">
                <a:effectLst/>
              </a:rPr>
              <a:t>Aptus</a:t>
            </a:r>
            <a:r>
              <a:rPr lang="en-CA" sz="1900" b="0" dirty="0">
                <a:effectLst/>
              </a:rPr>
              <a:t> Treatment Centre</a:t>
            </a:r>
            <a:r>
              <a:rPr lang="en-CA" sz="1900" dirty="0"/>
              <a:t>:</a:t>
            </a:r>
            <a:endParaRPr lang="en-CA" sz="1900" b="0" dirty="0"/>
          </a:p>
          <a:p>
            <a:pPr marL="0" lvl="0" indent="0">
              <a:lnSpc>
                <a:spcPct val="110000"/>
              </a:lnSpc>
              <a:spcBef>
                <a:spcPts val="0"/>
              </a:spcBef>
              <a:buNone/>
            </a:pPr>
            <a:r>
              <a:rPr lang="en-CA" sz="1900" b="0" dirty="0">
                <a:hlinkClick r:id="rId3"/>
              </a:rPr>
              <a:t>https://realxchange.communitylivingessex.org/wp-content/uploads/2021/01/COVID-19-Vaccine-Social-Story-Information.pptx</a:t>
            </a:r>
            <a:r>
              <a:rPr lang="en-CA" sz="1900" b="0" dirty="0"/>
              <a:t> </a:t>
            </a:r>
          </a:p>
          <a:p>
            <a:pPr marL="0" lvl="0" indent="0">
              <a:lnSpc>
                <a:spcPct val="110000"/>
              </a:lnSpc>
              <a:spcBef>
                <a:spcPts val="0"/>
              </a:spcBef>
              <a:buNone/>
            </a:pPr>
            <a:r>
              <a:rPr lang="en-CA" sz="1900" dirty="0">
                <a:hlinkClick r:id="rId4"/>
              </a:rPr>
              <a:t>https://realxchange.communitylivingessex.org/communications-plain-language/</a:t>
            </a:r>
            <a:r>
              <a:rPr lang="en-CA" sz="1900" dirty="0"/>
              <a:t> </a:t>
            </a:r>
          </a:p>
          <a:p>
            <a:pPr marL="400050" lvl="1" indent="0">
              <a:lnSpc>
                <a:spcPct val="110000"/>
              </a:lnSpc>
              <a:spcBef>
                <a:spcPts val="0"/>
              </a:spcBef>
              <a:buNone/>
            </a:pPr>
            <a:endParaRPr lang="en-CA" sz="1900" dirty="0"/>
          </a:p>
          <a:p>
            <a:pPr marL="0" lvl="0" indent="0">
              <a:lnSpc>
                <a:spcPct val="110000"/>
              </a:lnSpc>
              <a:spcBef>
                <a:spcPts val="0"/>
              </a:spcBef>
              <a:buNone/>
            </a:pPr>
            <a:r>
              <a:rPr lang="en-US" sz="1900" dirty="0">
                <a:effectLst/>
                <a:ea typeface="Calibri" panose="020F0502020204030204" pitchFamily="34" charset="0"/>
                <a:cs typeface="Times New Roman" panose="02020603050405020304" pitchFamily="18" charset="0"/>
              </a:rPr>
              <a:t>COVID-19 Vaccine: Some Strategies To Help If you Are Nervous About Needles – January 2021</a:t>
            </a:r>
          </a:p>
          <a:p>
            <a:pPr marL="0" lvl="0" indent="0">
              <a:lnSpc>
                <a:spcPct val="110000"/>
              </a:lnSpc>
              <a:spcBef>
                <a:spcPts val="0"/>
              </a:spcBef>
              <a:buNone/>
            </a:pPr>
            <a:r>
              <a:rPr lang="en-CA" sz="1900" dirty="0">
                <a:hlinkClick r:id="rId5"/>
              </a:rPr>
              <a:t>https://realxchange.communitylivingessex.org/wp-content/uploads/2020/10/COVID-19-Vaccine-Needle-Strategies.pptx</a:t>
            </a:r>
            <a:r>
              <a:rPr lang="en-CA" sz="1900" dirty="0"/>
              <a:t> </a:t>
            </a:r>
          </a:p>
          <a:p>
            <a:pPr marL="0" lvl="0" indent="0">
              <a:lnSpc>
                <a:spcPct val="110000"/>
              </a:lnSpc>
              <a:spcBef>
                <a:spcPts val="0"/>
              </a:spcBef>
              <a:buNone/>
            </a:pPr>
            <a:endParaRPr lang="en-CA" sz="1900" dirty="0"/>
          </a:p>
          <a:p>
            <a:pPr marL="0" lvl="0" indent="0">
              <a:lnSpc>
                <a:spcPct val="110000"/>
              </a:lnSpc>
              <a:spcBef>
                <a:spcPts val="0"/>
              </a:spcBef>
              <a:buNone/>
            </a:pPr>
            <a:r>
              <a:rPr lang="en-CA" sz="1900" dirty="0"/>
              <a:t>You may also wish to visit The Real Exchange website, a great link for other social stories and resources</a:t>
            </a:r>
          </a:p>
          <a:p>
            <a:pPr marL="0" lvl="0" indent="0">
              <a:lnSpc>
                <a:spcPct val="110000"/>
              </a:lnSpc>
              <a:spcBef>
                <a:spcPts val="0"/>
              </a:spcBef>
              <a:buNone/>
            </a:pPr>
            <a:r>
              <a:rPr lang="en-CA" sz="1900" dirty="0">
                <a:hlinkClick r:id="rId6"/>
              </a:rPr>
              <a:t>https://realxchange.communitylivingessex.org/</a:t>
            </a:r>
            <a:r>
              <a:rPr lang="en-CA" sz="1900" dirty="0"/>
              <a:t> </a:t>
            </a:r>
          </a:p>
          <a:p>
            <a:pPr marL="400050" lvl="1" indent="0">
              <a:lnSpc>
                <a:spcPct val="110000"/>
              </a:lnSpc>
              <a:spcBef>
                <a:spcPts val="0"/>
              </a:spcBef>
              <a:buNone/>
            </a:pPr>
            <a:endParaRPr lang="en-US" dirty="0">
              <a:solidFill>
                <a:srgbClr val="FF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16519F67-9542-4998-8AED-E4EF40AC76D7}" type="slidenum">
              <a:rPr lang="en-CA" smtClean="0"/>
              <a:t>16</a:t>
            </a:fld>
            <a:endParaRPr lang="en-CA"/>
          </a:p>
        </p:txBody>
      </p:sp>
    </p:spTree>
    <p:extLst>
      <p:ext uri="{BB962C8B-B14F-4D97-AF65-F5344CB8AC3E}">
        <p14:creationId xmlns:p14="http://schemas.microsoft.com/office/powerpoint/2010/main" val="10795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714D68-0D3A-44B1-A612-8C1C1ACAB787}"/>
              </a:ext>
            </a:extLst>
          </p:cNvPr>
          <p:cNvSpPr>
            <a:spLocks noGrp="1"/>
          </p:cNvSpPr>
          <p:nvPr>
            <p:ph type="title"/>
          </p:nvPr>
        </p:nvSpPr>
        <p:spPr>
          <a:xfrm>
            <a:off x="652166" y="451735"/>
            <a:ext cx="8993140" cy="1052944"/>
          </a:xfrm>
        </p:spPr>
        <p:txBody>
          <a:bodyPr>
            <a:noAutofit/>
          </a:bodyPr>
          <a:lstStyle/>
          <a:p>
            <a:pPr algn="ctr"/>
            <a:r>
              <a:rPr lang="en-CA" dirty="0"/>
              <a:t>Appendix – Hierarchy of SDMs in Ontario</a:t>
            </a:r>
            <a:br>
              <a:rPr lang="en-CA" dirty="0"/>
            </a:br>
            <a:endParaRPr lang="en-CA" dirty="0"/>
          </a:p>
        </p:txBody>
      </p:sp>
      <p:sp>
        <p:nvSpPr>
          <p:cNvPr id="3" name="Content Placeholder 2">
            <a:extLst>
              <a:ext uri="{FF2B5EF4-FFF2-40B4-BE49-F238E27FC236}">
                <a16:creationId xmlns:a16="http://schemas.microsoft.com/office/drawing/2014/main" xmlns="" id="{3AC9F9B9-B1E0-474E-916F-50FE0FAD54AC}"/>
              </a:ext>
            </a:extLst>
          </p:cNvPr>
          <p:cNvSpPr>
            <a:spLocks noGrp="1"/>
          </p:cNvSpPr>
          <p:nvPr>
            <p:ph idx="1"/>
          </p:nvPr>
        </p:nvSpPr>
        <p:spPr>
          <a:xfrm>
            <a:off x="425664" y="1307038"/>
            <a:ext cx="9219642" cy="4988399"/>
          </a:xfrm>
        </p:spPr>
        <p:txBody>
          <a:bodyPr>
            <a:normAutofit fontScale="85000" lnSpcReduction="20000"/>
          </a:bodyPr>
          <a:lstStyle/>
          <a:p>
            <a:pPr marL="0" indent="0">
              <a:lnSpc>
                <a:spcPct val="107000"/>
              </a:lnSpc>
              <a:spcAft>
                <a:spcPts val="800"/>
              </a:spcAft>
              <a:buNone/>
            </a:pPr>
            <a:r>
              <a:rPr lang="en-CA" sz="2100" b="1" dirty="0">
                <a:effectLst/>
                <a:latin typeface="Calibri" panose="020F0502020204030204" pitchFamily="34" charset="0"/>
                <a:ea typeface="Calibri" panose="020F0502020204030204" pitchFamily="34" charset="0"/>
                <a:cs typeface="Times New Roman" panose="02020603050405020304" pitchFamily="18" charset="0"/>
              </a:rPr>
              <a:t>Brief Overview</a:t>
            </a:r>
          </a:p>
          <a:p>
            <a:pPr>
              <a:lnSpc>
                <a:spcPct val="107000"/>
              </a:lnSpc>
              <a:spcAft>
                <a:spcPts val="800"/>
              </a:spcAft>
            </a:pPr>
            <a:r>
              <a:rPr lang="en-CA" sz="2100" dirty="0">
                <a:effectLst/>
                <a:latin typeface="Calibri" panose="020F0502020204030204" pitchFamily="34" charset="0"/>
                <a:ea typeface="Calibri" panose="020F0502020204030204" pitchFamily="34" charset="0"/>
                <a:cs typeface="Times New Roman" panose="02020603050405020304" pitchFamily="18" charset="0"/>
              </a:rPr>
              <a:t>Section 10 of the </a:t>
            </a:r>
            <a:r>
              <a:rPr lang="en-CA" sz="2100" i="1" dirty="0">
                <a:effectLst/>
                <a:latin typeface="Calibri" panose="020F0502020204030204" pitchFamily="34" charset="0"/>
                <a:ea typeface="Calibri" panose="020F0502020204030204" pitchFamily="34" charset="0"/>
                <a:cs typeface="Times New Roman" panose="02020603050405020304" pitchFamily="18" charset="0"/>
              </a:rPr>
              <a:t>HCCA </a:t>
            </a:r>
            <a:r>
              <a:rPr lang="en-CA" sz="2100" dirty="0">
                <a:effectLst/>
                <a:latin typeface="Calibri" panose="020F0502020204030204" pitchFamily="34" charset="0"/>
                <a:ea typeface="Calibri" panose="020F0502020204030204" pitchFamily="34" charset="0"/>
                <a:cs typeface="Times New Roman" panose="02020603050405020304" pitchFamily="18" charset="0"/>
              </a:rPr>
              <a:t>states that when a health practitioner proposes a treatment, the health practitioner must get consent before administering that treatment. Consent must come from the patient if capable, or if incapable from the patient’s SDM.</a:t>
            </a:r>
          </a:p>
          <a:p>
            <a:pPr>
              <a:lnSpc>
                <a:spcPct val="107000"/>
              </a:lnSpc>
              <a:spcAft>
                <a:spcPts val="800"/>
              </a:spcAft>
            </a:pPr>
            <a:r>
              <a:rPr lang="en-CA" sz="2100" dirty="0">
                <a:latin typeface="Calibri" panose="020F0502020204030204" pitchFamily="34" charset="0"/>
                <a:ea typeface="Calibri" panose="020F0502020204030204" pitchFamily="34" charset="0"/>
                <a:cs typeface="Times New Roman" panose="02020603050405020304" pitchFamily="18" charset="0"/>
              </a:rPr>
              <a:t>The SDM </a:t>
            </a:r>
            <a:r>
              <a:rPr lang="en-CA" sz="2100" dirty="0">
                <a:effectLst/>
                <a:latin typeface="Calibri" panose="020F0502020204030204" pitchFamily="34" charset="0"/>
                <a:ea typeface="Calibri" panose="020F0502020204030204" pitchFamily="34" charset="0"/>
                <a:cs typeface="Times New Roman" panose="02020603050405020304" pitchFamily="18" charset="0"/>
              </a:rPr>
              <a:t>will be the </a:t>
            </a:r>
            <a:r>
              <a:rPr lang="en-US" sz="2100" dirty="0">
                <a:effectLst/>
                <a:latin typeface="Calibri" panose="020F0502020204030204" pitchFamily="34" charset="0"/>
                <a:ea typeface="Calibri" panose="020F0502020204030204" pitchFamily="34" charset="0"/>
              </a:rPr>
              <a:t>highest ranked eligible person identified in the hierarchy set out in the provincial legislation (the HCCA). </a:t>
            </a:r>
          </a:p>
          <a:p>
            <a:pPr>
              <a:lnSpc>
                <a:spcPct val="107000"/>
              </a:lnSpc>
              <a:spcAft>
                <a:spcPts val="800"/>
              </a:spcAft>
            </a:pPr>
            <a:r>
              <a:rPr lang="en-US" sz="2100" dirty="0">
                <a:effectLst/>
                <a:latin typeface="Calibri" panose="020F0502020204030204" pitchFamily="34" charset="0"/>
                <a:ea typeface="Calibri" panose="020F0502020204030204" pitchFamily="34" charset="0"/>
              </a:rPr>
              <a:t>In the highest ranking, if there are equally ranked SDMs, i.e., three siblings, and they cannot agree among themselves, the HCCA provides that the OPGT can take over. </a:t>
            </a:r>
          </a:p>
          <a:p>
            <a:pPr>
              <a:lnSpc>
                <a:spcPct val="107000"/>
              </a:lnSpc>
              <a:spcAft>
                <a:spcPts val="800"/>
              </a:spcAft>
            </a:pPr>
            <a:r>
              <a:rPr lang="en-US" sz="2100" dirty="0">
                <a:effectLst/>
                <a:latin typeface="Calibri" panose="020F0502020204030204" pitchFamily="34" charset="0"/>
                <a:ea typeface="Calibri" panose="020F0502020204030204" pitchFamily="34" charset="0"/>
              </a:rPr>
              <a:t>It is important to note that in Ontario, a paid care provider cannot function as a SDM, although he/she can come to appointments and convey information to the SDM and health practitioner. A paid care provider can also encourage the person they support to be included in the decision-making process and help the person to understand decisions and follow through</a:t>
            </a:r>
            <a:r>
              <a:rPr lang="en-US" sz="2100" i="1" dirty="0">
                <a:effectLst/>
                <a:latin typeface="Calibri" panose="020F0502020204030204" pitchFamily="34" charset="0"/>
                <a:ea typeface="Calibri" panose="020F0502020204030204" pitchFamily="34" charset="0"/>
              </a:rPr>
              <a:t>.</a:t>
            </a:r>
            <a:endParaRPr lang="en-US" sz="2100" dirty="0">
              <a:effectLst/>
              <a:latin typeface="Calibri" panose="020F0502020204030204" pitchFamily="34" charset="0"/>
              <a:ea typeface="Calibri" panose="020F0502020204030204" pitchFamily="34" charset="0"/>
            </a:endParaRPr>
          </a:p>
          <a:p>
            <a:pPr>
              <a:lnSpc>
                <a:spcPct val="107000"/>
              </a:lnSpc>
              <a:spcAft>
                <a:spcPts val="800"/>
              </a:spcAft>
            </a:pPr>
            <a:r>
              <a:rPr lang="en-US" sz="2100" b="1" dirty="0">
                <a:latin typeface="Calibri" panose="020F0502020204030204" pitchFamily="34" charset="0"/>
                <a:ea typeface="Calibri" panose="020F0502020204030204" pitchFamily="34" charset="0"/>
              </a:rPr>
              <a:t>The list of SDMS is on the next slide</a:t>
            </a:r>
            <a:r>
              <a:rPr lang="en-US" sz="2100" dirty="0">
                <a:latin typeface="Calibri" panose="020F0502020204030204" pitchFamily="34" charset="0"/>
                <a:ea typeface="Calibri" panose="020F0502020204030204" pitchFamily="34" charset="0"/>
              </a:rPr>
              <a:t>.</a:t>
            </a:r>
            <a:endParaRPr lang="en-CA"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17</a:t>
            </a:fld>
            <a:endParaRPr lang="en-CA"/>
          </a:p>
        </p:txBody>
      </p:sp>
    </p:spTree>
    <p:extLst>
      <p:ext uri="{BB962C8B-B14F-4D97-AF65-F5344CB8AC3E}">
        <p14:creationId xmlns:p14="http://schemas.microsoft.com/office/powerpoint/2010/main" val="4274378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714D68-0D3A-44B1-A612-8C1C1ACAB787}"/>
              </a:ext>
            </a:extLst>
          </p:cNvPr>
          <p:cNvSpPr>
            <a:spLocks noGrp="1"/>
          </p:cNvSpPr>
          <p:nvPr>
            <p:ph type="title"/>
          </p:nvPr>
        </p:nvSpPr>
        <p:spPr>
          <a:xfrm>
            <a:off x="677334" y="309124"/>
            <a:ext cx="8993140" cy="1052944"/>
          </a:xfrm>
        </p:spPr>
        <p:txBody>
          <a:bodyPr>
            <a:noAutofit/>
          </a:bodyPr>
          <a:lstStyle/>
          <a:p>
            <a:pPr algn="ctr"/>
            <a:r>
              <a:rPr lang="en-CA" dirty="0"/>
              <a:t>Appendix – Hierarchy of SDMs in Ontario</a:t>
            </a:r>
            <a:br>
              <a:rPr lang="en-CA" dirty="0"/>
            </a:br>
            <a:endParaRPr lang="en-CA" dirty="0"/>
          </a:p>
        </p:txBody>
      </p:sp>
      <p:sp>
        <p:nvSpPr>
          <p:cNvPr id="3" name="Content Placeholder 2">
            <a:extLst>
              <a:ext uri="{FF2B5EF4-FFF2-40B4-BE49-F238E27FC236}">
                <a16:creationId xmlns:a16="http://schemas.microsoft.com/office/drawing/2014/main" xmlns="" id="{3AC9F9B9-B1E0-474E-916F-50FE0FAD54AC}"/>
              </a:ext>
            </a:extLst>
          </p:cNvPr>
          <p:cNvSpPr>
            <a:spLocks noGrp="1"/>
          </p:cNvSpPr>
          <p:nvPr>
            <p:ph idx="1"/>
          </p:nvPr>
        </p:nvSpPr>
        <p:spPr>
          <a:xfrm>
            <a:off x="677334" y="1235734"/>
            <a:ext cx="8869338" cy="4921287"/>
          </a:xfrm>
        </p:spPr>
        <p:txBody>
          <a:bodyPr>
            <a:normAutofit fontScale="92500" lnSpcReduction="10000"/>
          </a:bodyPr>
          <a:lstStyle/>
          <a:p>
            <a:pPr marL="342900" lvl="0" indent="-342900">
              <a:lnSpc>
                <a:spcPct val="120000"/>
              </a:lnSpc>
              <a:spcBef>
                <a:spcPts val="0"/>
              </a:spcBef>
              <a:buFont typeface="+mj-lt"/>
              <a:buAutoNum type="arabicPeriod"/>
            </a:pPr>
            <a:r>
              <a:rPr lang="en-US" sz="1900" dirty="0">
                <a:effectLst/>
                <a:latin typeface="Calibri" panose="020F0502020204030204" pitchFamily="34" charset="0"/>
                <a:ea typeface="Calibri" panose="020F0502020204030204" pitchFamily="34" charset="0"/>
              </a:rPr>
              <a:t>Guardian of the person (under the Substitute Decision Act) with authority to provide consent to treatment (Court appointed)</a:t>
            </a:r>
            <a:endParaRPr lang="en-CA"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pPr>
            <a:r>
              <a:rPr lang="en-US" sz="1900" dirty="0">
                <a:effectLst/>
                <a:latin typeface="Calibri" panose="020F0502020204030204" pitchFamily="34" charset="0"/>
                <a:ea typeface="Calibri" panose="020F0502020204030204" pitchFamily="34" charset="0"/>
              </a:rPr>
              <a:t>Attorney named in a Power of Attorney (POA) for Personal Care (this individual may be a different person than POA for Property)</a:t>
            </a:r>
            <a:endParaRPr lang="en-CA"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pPr>
            <a:r>
              <a:rPr lang="en-US" sz="1900" dirty="0">
                <a:effectLst/>
                <a:latin typeface="Calibri" panose="020F0502020204030204" pitchFamily="34" charset="0"/>
                <a:ea typeface="Calibri" panose="020F0502020204030204" pitchFamily="34" charset="0"/>
              </a:rPr>
              <a:t>Representative appointed by the Consent and Capacity Board</a:t>
            </a:r>
            <a:endParaRPr lang="en-CA"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pPr>
            <a:r>
              <a:rPr lang="en-US" sz="1900" dirty="0">
                <a:effectLst/>
                <a:latin typeface="Calibri" panose="020F0502020204030204" pitchFamily="34" charset="0"/>
                <a:ea typeface="Calibri" panose="020F0502020204030204" pitchFamily="34" charset="0"/>
              </a:rPr>
              <a:t>Spouse or Partner*</a:t>
            </a:r>
            <a:endParaRPr lang="en-CA"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pPr>
            <a:r>
              <a:rPr lang="en-US" sz="1900" dirty="0">
                <a:effectLst/>
                <a:latin typeface="Calibri" panose="020F0502020204030204" pitchFamily="34" charset="0"/>
                <a:ea typeface="Calibri" panose="020F0502020204030204" pitchFamily="34" charset="0"/>
              </a:rPr>
              <a:t>Child at least 16 years of age or older, or Parent (or Children’s Aid Society or other lawfully appointed person)</a:t>
            </a:r>
            <a:endParaRPr lang="en-CA"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pPr>
            <a:r>
              <a:rPr lang="en-US" sz="1900" dirty="0">
                <a:effectLst/>
                <a:latin typeface="Calibri" panose="020F0502020204030204" pitchFamily="34" charset="0"/>
                <a:ea typeface="Calibri" panose="020F0502020204030204" pitchFamily="34" charset="0"/>
              </a:rPr>
              <a:t>Parent with right of access only (i.e. per custody agreement)</a:t>
            </a:r>
            <a:endParaRPr lang="en-CA"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pPr>
            <a:r>
              <a:rPr lang="en-US" sz="1900" dirty="0">
                <a:effectLst/>
                <a:latin typeface="Calibri" panose="020F0502020204030204" pitchFamily="34" charset="0"/>
                <a:ea typeface="Calibri" panose="020F0502020204030204" pitchFamily="34" charset="0"/>
              </a:rPr>
              <a:t>Brother or sister</a:t>
            </a:r>
            <a:endParaRPr lang="en-CA"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pPr>
            <a:r>
              <a:rPr lang="en-US" sz="1900" dirty="0">
                <a:effectLst/>
                <a:latin typeface="Calibri" panose="020F0502020204030204" pitchFamily="34" charset="0"/>
                <a:ea typeface="Calibri" panose="020F0502020204030204" pitchFamily="34" charset="0"/>
              </a:rPr>
              <a:t>Any other relative (related by blood, marriage or adoption)</a:t>
            </a:r>
            <a:endParaRPr lang="en-CA"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pPr>
            <a:r>
              <a:rPr lang="en-US" sz="1900" dirty="0">
                <a:effectLst/>
                <a:latin typeface="Calibri" panose="020F0502020204030204" pitchFamily="34" charset="0"/>
                <a:ea typeface="Calibri" panose="020F0502020204030204" pitchFamily="34" charset="0"/>
              </a:rPr>
              <a:t>Office of the Public Guardian and Trustee</a:t>
            </a:r>
          </a:p>
          <a:p>
            <a:pPr marL="0" lvl="0" indent="0">
              <a:lnSpc>
                <a:spcPct val="120000"/>
              </a:lnSpc>
              <a:spcBef>
                <a:spcPts val="0"/>
              </a:spcBef>
              <a:buNone/>
            </a:pPr>
            <a:endParaRPr lang="en-US" sz="1900" dirty="0">
              <a:effectLst/>
              <a:latin typeface="Calibri" panose="020F0502020204030204" pitchFamily="34" charset="0"/>
              <a:ea typeface="Calibri" panose="020F0502020204030204" pitchFamily="34" charset="0"/>
            </a:endParaRPr>
          </a:p>
          <a:p>
            <a:pPr marL="0" indent="0">
              <a:lnSpc>
                <a:spcPct val="120000"/>
              </a:lnSpc>
              <a:spcBef>
                <a:spcPts val="0"/>
              </a:spcBef>
              <a:buNone/>
            </a:pPr>
            <a:r>
              <a:rPr lang="en-CA" sz="1900" dirty="0">
                <a:effectLst/>
                <a:latin typeface="Calibri" panose="020F0502020204030204" pitchFamily="34" charset="0"/>
                <a:ea typeface="Calibri" panose="020F0502020204030204" pitchFamily="34" charset="0"/>
                <a:cs typeface="Times New Roman" panose="02020603050405020304" pitchFamily="18" charset="0"/>
              </a:rPr>
              <a:t>*Partners are </a:t>
            </a:r>
            <a:r>
              <a:rPr lang="en-CA" sz="1900" i="1" dirty="0">
                <a:effectLst/>
                <a:latin typeface="Calibri" panose="020F0502020204030204" pitchFamily="34" charset="0"/>
                <a:ea typeface="Calibri" panose="020F0502020204030204" pitchFamily="34" charset="0"/>
                <a:cs typeface="Times New Roman" panose="02020603050405020304" pitchFamily="18" charset="0"/>
              </a:rPr>
              <a:t>not </a:t>
            </a:r>
            <a:r>
              <a:rPr lang="en-CA" sz="1900" dirty="0">
                <a:effectLst/>
                <a:latin typeface="Calibri" panose="020F0502020204030204" pitchFamily="34" charset="0"/>
                <a:ea typeface="Calibri" panose="020F0502020204030204" pitchFamily="34" charset="0"/>
                <a:cs typeface="Times New Roman" panose="02020603050405020304" pitchFamily="18" charset="0"/>
              </a:rPr>
              <a:t>common law partners. The definition here includes a special status for those who have lived together for over a year, and are in an important and significant relationship e.g., two sisters, two friends, not necessarily a sexual relationship).</a:t>
            </a:r>
          </a:p>
          <a:p>
            <a:pPr marL="0" lvl="0" indent="0">
              <a:lnSpc>
                <a:spcPct val="110000"/>
              </a:lnSpc>
              <a:spcAft>
                <a:spcPts val="800"/>
              </a:spcAft>
              <a:buNone/>
            </a:pPr>
            <a:endParaRPr lang="en-CA"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18</a:t>
            </a:fld>
            <a:endParaRPr lang="en-CA"/>
          </a:p>
        </p:txBody>
      </p:sp>
    </p:spTree>
    <p:extLst>
      <p:ext uri="{BB962C8B-B14F-4D97-AF65-F5344CB8AC3E}">
        <p14:creationId xmlns:p14="http://schemas.microsoft.com/office/powerpoint/2010/main" val="166144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3BC25C-7B1F-4002-B57F-4D870B0F8D6B}"/>
              </a:ext>
            </a:extLst>
          </p:cNvPr>
          <p:cNvSpPr>
            <a:spLocks noGrp="1"/>
          </p:cNvSpPr>
          <p:nvPr>
            <p:ph type="title"/>
          </p:nvPr>
        </p:nvSpPr>
        <p:spPr/>
        <p:txBody>
          <a:bodyPr/>
          <a:lstStyle/>
          <a:p>
            <a:pPr algn="ctr"/>
            <a:r>
              <a:rPr lang="en-CA" dirty="0"/>
              <a:t>Contents</a:t>
            </a:r>
          </a:p>
        </p:txBody>
      </p:sp>
      <p:sp>
        <p:nvSpPr>
          <p:cNvPr id="3" name="Content Placeholder 2">
            <a:extLst>
              <a:ext uri="{FF2B5EF4-FFF2-40B4-BE49-F238E27FC236}">
                <a16:creationId xmlns:a16="http://schemas.microsoft.com/office/drawing/2014/main" xmlns="" id="{F151BBDF-BC93-4372-82A7-18531AAABBB9}"/>
              </a:ext>
            </a:extLst>
          </p:cNvPr>
          <p:cNvSpPr>
            <a:spLocks noGrp="1"/>
          </p:cNvSpPr>
          <p:nvPr>
            <p:ph idx="1"/>
          </p:nvPr>
        </p:nvSpPr>
        <p:spPr>
          <a:xfrm>
            <a:off x="981512" y="1717582"/>
            <a:ext cx="8509614" cy="4281835"/>
          </a:xfrm>
        </p:spPr>
        <p:txBody>
          <a:bodyPr>
            <a:normAutofit fontScale="92500" lnSpcReduction="20000"/>
          </a:bodyPr>
          <a:lstStyle/>
          <a:p>
            <a:r>
              <a:rPr lang="en-CA" sz="1900" dirty="0">
                <a:solidFill>
                  <a:schemeClr val="tx1">
                    <a:lumMod val="65000"/>
                    <a:lumOff val="35000"/>
                  </a:schemeClr>
                </a:solidFill>
              </a:rPr>
              <a:t>Purpose</a:t>
            </a:r>
          </a:p>
          <a:p>
            <a:r>
              <a:rPr lang="en-CA" sz="1900" dirty="0">
                <a:solidFill>
                  <a:schemeClr val="tx1">
                    <a:lumMod val="65000"/>
                    <a:lumOff val="35000"/>
                  </a:schemeClr>
                </a:solidFill>
              </a:rPr>
              <a:t>Current Context</a:t>
            </a:r>
          </a:p>
          <a:p>
            <a:r>
              <a:rPr lang="en-US" sz="1900" dirty="0">
                <a:solidFill>
                  <a:schemeClr val="tx1">
                    <a:lumMod val="65000"/>
                    <a:lumOff val="35000"/>
                  </a:schemeClr>
                </a:solidFill>
              </a:rPr>
              <a:t>Mobilizing for the COVID-19 Vaccination Rollout</a:t>
            </a:r>
            <a:endParaRPr lang="en-CA" sz="1900" dirty="0">
              <a:solidFill>
                <a:schemeClr val="tx1">
                  <a:lumMod val="65000"/>
                  <a:lumOff val="35000"/>
                </a:schemeClr>
              </a:solidFill>
            </a:endParaRPr>
          </a:p>
          <a:p>
            <a:r>
              <a:rPr lang="en-CA" sz="1900" dirty="0">
                <a:solidFill>
                  <a:schemeClr val="tx1">
                    <a:lumMod val="65000"/>
                    <a:lumOff val="35000"/>
                  </a:schemeClr>
                </a:solidFill>
              </a:rPr>
              <a:t>Communications</a:t>
            </a:r>
          </a:p>
          <a:p>
            <a:pPr lvl="1"/>
            <a:r>
              <a:rPr lang="en-CA" sz="1900" dirty="0">
                <a:solidFill>
                  <a:schemeClr val="tx1">
                    <a:lumMod val="65000"/>
                    <a:lumOff val="35000"/>
                  </a:schemeClr>
                </a:solidFill>
              </a:rPr>
              <a:t>Notice</a:t>
            </a:r>
          </a:p>
          <a:p>
            <a:pPr lvl="1"/>
            <a:r>
              <a:rPr lang="en-CA" sz="1900" dirty="0">
                <a:solidFill>
                  <a:schemeClr val="tx1">
                    <a:lumMod val="65000"/>
                    <a:lumOff val="35000"/>
                  </a:schemeClr>
                </a:solidFill>
              </a:rPr>
              <a:t>Documentation and Scripts</a:t>
            </a:r>
          </a:p>
          <a:p>
            <a:r>
              <a:rPr lang="en-CA" sz="1900" dirty="0">
                <a:solidFill>
                  <a:schemeClr val="tx1">
                    <a:lumMod val="65000"/>
                    <a:lumOff val="35000"/>
                  </a:schemeClr>
                </a:solidFill>
              </a:rPr>
              <a:t>Consent Process</a:t>
            </a:r>
          </a:p>
          <a:p>
            <a:pPr lvl="1"/>
            <a:r>
              <a:rPr lang="en-CA" sz="1900" dirty="0">
                <a:solidFill>
                  <a:schemeClr val="tx1">
                    <a:lumMod val="65000"/>
                    <a:lumOff val="35000"/>
                  </a:schemeClr>
                </a:solidFill>
              </a:rPr>
              <a:t>Roles and Responsibilities</a:t>
            </a:r>
          </a:p>
          <a:p>
            <a:pPr lvl="1"/>
            <a:r>
              <a:rPr lang="en-CA" sz="1900" dirty="0">
                <a:solidFill>
                  <a:schemeClr val="tx1">
                    <a:lumMod val="65000"/>
                    <a:lumOff val="35000"/>
                  </a:schemeClr>
                </a:solidFill>
              </a:rPr>
              <a:t>Creating a List</a:t>
            </a:r>
          </a:p>
          <a:p>
            <a:pPr lvl="1"/>
            <a:r>
              <a:rPr lang="en-CA" sz="1900" dirty="0">
                <a:solidFill>
                  <a:schemeClr val="tx1">
                    <a:lumMod val="65000"/>
                    <a:lumOff val="35000"/>
                  </a:schemeClr>
                </a:solidFill>
              </a:rPr>
              <a:t>Documentation</a:t>
            </a:r>
          </a:p>
          <a:p>
            <a:r>
              <a:rPr lang="en-CA" sz="1900" dirty="0">
                <a:solidFill>
                  <a:schemeClr val="tx1">
                    <a:lumMod val="65000"/>
                    <a:lumOff val="35000"/>
                  </a:schemeClr>
                </a:solidFill>
              </a:rPr>
              <a:t>Communication Resources</a:t>
            </a:r>
          </a:p>
          <a:p>
            <a:r>
              <a:rPr lang="en-CA" sz="1900" dirty="0">
                <a:solidFill>
                  <a:schemeClr val="tx1">
                    <a:lumMod val="65000"/>
                    <a:lumOff val="35000"/>
                  </a:schemeClr>
                </a:solidFill>
              </a:rPr>
              <a:t>Appendix (List of Substitute Decision Makers)</a:t>
            </a:r>
          </a:p>
          <a:p>
            <a:endParaRPr lang="en-CA" sz="1800" dirty="0"/>
          </a:p>
          <a:p>
            <a:endParaRPr lang="en-CA" sz="1800" dirty="0"/>
          </a:p>
          <a:p>
            <a:endParaRPr lang="en-CA" sz="1800" dirty="0"/>
          </a:p>
          <a:p>
            <a:endParaRPr lang="en-CA" sz="1800" dirty="0"/>
          </a:p>
          <a:p>
            <a:endParaRPr lang="en-CA" sz="1800" dirty="0"/>
          </a:p>
          <a:p>
            <a:endParaRPr lang="en-CA" sz="1800" dirty="0"/>
          </a:p>
          <a:p>
            <a:endParaRPr lang="en-CA" sz="1800" dirty="0"/>
          </a:p>
          <a:p>
            <a:endParaRPr lang="en-CA" dirty="0"/>
          </a:p>
          <a:p>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2</a:t>
            </a:fld>
            <a:endParaRPr lang="en-CA"/>
          </a:p>
        </p:txBody>
      </p:sp>
    </p:spTree>
    <p:extLst>
      <p:ext uri="{BB962C8B-B14F-4D97-AF65-F5344CB8AC3E}">
        <p14:creationId xmlns:p14="http://schemas.microsoft.com/office/powerpoint/2010/main" val="1698010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2423DA-73A1-40E1-8B94-9D6AE9535824}"/>
              </a:ext>
            </a:extLst>
          </p:cNvPr>
          <p:cNvSpPr>
            <a:spLocks noGrp="1"/>
          </p:cNvSpPr>
          <p:nvPr>
            <p:ph type="title"/>
          </p:nvPr>
        </p:nvSpPr>
        <p:spPr>
          <a:xfrm>
            <a:off x="677333" y="785769"/>
            <a:ext cx="8596668" cy="1320800"/>
          </a:xfrm>
        </p:spPr>
        <p:txBody>
          <a:bodyPr/>
          <a:lstStyle/>
          <a:p>
            <a:pPr algn="ctr"/>
            <a:r>
              <a:rPr lang="en-CA" dirty="0"/>
              <a:t>Purpose</a:t>
            </a:r>
          </a:p>
        </p:txBody>
      </p:sp>
      <p:sp>
        <p:nvSpPr>
          <p:cNvPr id="3" name="Content Placeholder 2">
            <a:extLst>
              <a:ext uri="{FF2B5EF4-FFF2-40B4-BE49-F238E27FC236}">
                <a16:creationId xmlns:a16="http://schemas.microsoft.com/office/drawing/2014/main" xmlns="" id="{CD8F6028-E57B-4752-8C7B-46370111CD59}"/>
              </a:ext>
            </a:extLst>
          </p:cNvPr>
          <p:cNvSpPr>
            <a:spLocks noGrp="1"/>
          </p:cNvSpPr>
          <p:nvPr>
            <p:ph idx="1"/>
          </p:nvPr>
        </p:nvSpPr>
        <p:spPr>
          <a:xfrm>
            <a:off x="822120" y="1976031"/>
            <a:ext cx="8451881" cy="3880773"/>
          </a:xfrm>
        </p:spPr>
        <p:txBody>
          <a:bodyPr/>
          <a:lstStyle/>
          <a:p>
            <a:pPr marL="0" indent="0">
              <a:buNone/>
            </a:pPr>
            <a:r>
              <a:rPr lang="en-CA" b="1" dirty="0">
                <a:solidFill>
                  <a:schemeClr val="tx1">
                    <a:lumMod val="65000"/>
                    <a:lumOff val="35000"/>
                  </a:schemeClr>
                </a:solidFill>
              </a:rPr>
              <a:t>This presentation has been developed to: </a:t>
            </a:r>
          </a:p>
          <a:p>
            <a:r>
              <a:rPr lang="en-CA" dirty="0">
                <a:solidFill>
                  <a:schemeClr val="tx1">
                    <a:lumMod val="65000"/>
                    <a:lumOff val="35000"/>
                  </a:schemeClr>
                </a:solidFill>
              </a:rPr>
              <a:t>Assist in preparation for the COVID-19 Vaccination Consent Process.</a:t>
            </a:r>
          </a:p>
          <a:p>
            <a:r>
              <a:rPr lang="en-CA" dirty="0">
                <a:solidFill>
                  <a:schemeClr val="tx1">
                    <a:lumMod val="65000"/>
                    <a:lumOff val="35000"/>
                  </a:schemeClr>
                </a:solidFill>
              </a:rPr>
              <a:t>Provide </a:t>
            </a:r>
            <a:r>
              <a:rPr lang="en-CA" u="sng" dirty="0">
                <a:solidFill>
                  <a:schemeClr val="tx1">
                    <a:lumMod val="65000"/>
                    <a:lumOff val="35000"/>
                  </a:schemeClr>
                </a:solidFill>
              </a:rPr>
              <a:t>practical high-level guidelines/processes</a:t>
            </a:r>
            <a:r>
              <a:rPr lang="en-CA" dirty="0">
                <a:solidFill>
                  <a:schemeClr val="tx1">
                    <a:lumMod val="65000"/>
                    <a:lumOff val="35000"/>
                  </a:schemeClr>
                </a:solidFill>
              </a:rPr>
              <a:t> that can be adapted.</a:t>
            </a:r>
          </a:p>
          <a:p>
            <a:r>
              <a:rPr lang="en-CA" dirty="0">
                <a:solidFill>
                  <a:schemeClr val="tx1">
                    <a:lumMod val="65000"/>
                    <a:lumOff val="35000"/>
                  </a:schemeClr>
                </a:solidFill>
              </a:rPr>
              <a:t>Accompany the </a:t>
            </a:r>
            <a:r>
              <a:rPr lang="en-CA" i="1" dirty="0"/>
              <a:t>Suggested Guidelines for DS Agencies Managing Consent Regarding the COVID-19 Vaccination (attached or search </a:t>
            </a:r>
            <a:r>
              <a:rPr lang="en-CA" dirty="0"/>
              <a:t>“Real Xchange”, COVID-19 Vaccine Resources).   </a:t>
            </a:r>
          </a:p>
          <a:p>
            <a:pPr marL="176213" indent="-176213">
              <a:buNone/>
            </a:pPr>
            <a:r>
              <a:rPr lang="en-CA" dirty="0">
                <a:solidFill>
                  <a:schemeClr val="tx1">
                    <a:lumMod val="65000"/>
                    <a:lumOff val="35000"/>
                  </a:schemeClr>
                </a:solidFill>
              </a:rPr>
              <a:t>Note: This presentation does not constitute legal advice. </a:t>
            </a:r>
          </a:p>
          <a:p>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3</a:t>
            </a:fld>
            <a:endParaRPr lang="en-CA"/>
          </a:p>
        </p:txBody>
      </p:sp>
    </p:spTree>
    <p:extLst>
      <p:ext uri="{BB962C8B-B14F-4D97-AF65-F5344CB8AC3E}">
        <p14:creationId xmlns:p14="http://schemas.microsoft.com/office/powerpoint/2010/main" val="1104941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EDDE0D-B15B-4E05-A31B-3F6DE4F4457E}"/>
              </a:ext>
            </a:extLst>
          </p:cNvPr>
          <p:cNvSpPr>
            <a:spLocks noGrp="1"/>
          </p:cNvSpPr>
          <p:nvPr>
            <p:ph type="title"/>
          </p:nvPr>
        </p:nvSpPr>
        <p:spPr>
          <a:xfrm>
            <a:off x="677334" y="710268"/>
            <a:ext cx="8596668" cy="1320800"/>
          </a:xfrm>
        </p:spPr>
        <p:txBody>
          <a:bodyPr/>
          <a:lstStyle/>
          <a:p>
            <a:pPr algn="ctr"/>
            <a:r>
              <a:rPr lang="en-CA" dirty="0"/>
              <a:t>Current Context and Challenges</a:t>
            </a:r>
            <a:br>
              <a:rPr lang="en-CA" dirty="0"/>
            </a:br>
            <a:endParaRPr lang="en-CA" dirty="0"/>
          </a:p>
        </p:txBody>
      </p:sp>
      <p:sp>
        <p:nvSpPr>
          <p:cNvPr id="3" name="Content Placeholder 2">
            <a:extLst>
              <a:ext uri="{FF2B5EF4-FFF2-40B4-BE49-F238E27FC236}">
                <a16:creationId xmlns:a16="http://schemas.microsoft.com/office/drawing/2014/main" xmlns="" id="{8E274F51-5009-40BB-B69D-DAB40E5A6301}"/>
              </a:ext>
            </a:extLst>
          </p:cNvPr>
          <p:cNvSpPr>
            <a:spLocks noGrp="1"/>
          </p:cNvSpPr>
          <p:nvPr>
            <p:ph idx="1"/>
          </p:nvPr>
        </p:nvSpPr>
        <p:spPr>
          <a:xfrm>
            <a:off x="973122" y="1922223"/>
            <a:ext cx="8204433" cy="4337253"/>
          </a:xfrm>
        </p:spPr>
        <p:txBody>
          <a:bodyPr/>
          <a:lstStyle/>
          <a:p>
            <a:pPr marL="0" lvl="0" indent="0">
              <a:lnSpc>
                <a:spcPct val="107000"/>
              </a:lnSpc>
              <a:buNone/>
            </a:pPr>
            <a:r>
              <a:rPr lang="en-CA" b="1" dirty="0">
                <a:solidFill>
                  <a:schemeClr val="tx1">
                    <a:lumMod val="65000"/>
                    <a:lumOff val="35000"/>
                  </a:schemeClr>
                </a:solidFill>
                <a:effectLst/>
                <a:ea typeface="Calibri" panose="020F0502020204030204" pitchFamily="34" charset="0"/>
                <a:cs typeface="Times New Roman" panose="02020603050405020304" pitchFamily="18" charset="0"/>
              </a:rPr>
              <a:t>Early preparation is key: </a:t>
            </a:r>
          </a:p>
          <a:p>
            <a:r>
              <a:rPr lang="en-CA" dirty="0">
                <a:solidFill>
                  <a:schemeClr val="tx1">
                    <a:lumMod val="65000"/>
                    <a:lumOff val="35000"/>
                  </a:schemeClr>
                </a:solidFill>
                <a:effectLst/>
                <a:ea typeface="Calibri" panose="020F0502020204030204" pitchFamily="34" charset="0"/>
                <a:cs typeface="Times New Roman" panose="02020603050405020304" pitchFamily="18" charset="0"/>
              </a:rPr>
              <a:t>Exact timelines and order of vaccine rollout unknown.</a:t>
            </a:r>
            <a:endParaRPr lang="en-CA" dirty="0">
              <a:solidFill>
                <a:schemeClr val="tx1">
                  <a:lumMod val="65000"/>
                  <a:lumOff val="35000"/>
                </a:schemeClr>
              </a:solidFill>
              <a:ea typeface="Calibri" panose="020F0502020204030204" pitchFamily="34" charset="0"/>
              <a:cs typeface="Times New Roman" panose="02020603050405020304" pitchFamily="18" charset="0"/>
            </a:endParaRPr>
          </a:p>
          <a:p>
            <a:r>
              <a:rPr lang="en-CA" dirty="0">
                <a:solidFill>
                  <a:schemeClr val="tx1">
                    <a:lumMod val="65000"/>
                    <a:lumOff val="35000"/>
                  </a:schemeClr>
                </a:solidFill>
                <a:effectLst/>
                <a:ea typeface="Calibri" panose="020F0502020204030204" pitchFamily="34" charset="0"/>
                <a:cs typeface="Times New Roman" panose="02020603050405020304" pitchFamily="18" charset="0"/>
              </a:rPr>
              <a:t>Expectation that consent forms developed for long-term care and retirement homes are applicable for other sectors.</a:t>
            </a:r>
            <a:endParaRPr lang="en-CA" dirty="0">
              <a:solidFill>
                <a:schemeClr val="tx1">
                  <a:lumMod val="65000"/>
                  <a:lumOff val="35000"/>
                </a:schemeClr>
              </a:solidFill>
              <a:ea typeface="Calibri" panose="020F0502020204030204" pitchFamily="34" charset="0"/>
              <a:cs typeface="Times New Roman" panose="02020603050405020304" pitchFamily="18" charset="0"/>
            </a:endParaRPr>
          </a:p>
          <a:p>
            <a:r>
              <a:rPr lang="en-CA" dirty="0">
                <a:solidFill>
                  <a:schemeClr val="tx1">
                    <a:lumMod val="65000"/>
                    <a:lumOff val="35000"/>
                  </a:schemeClr>
                </a:solidFill>
                <a:effectLst/>
                <a:ea typeface="Calibri" panose="020F0502020204030204" pitchFamily="34" charset="0"/>
                <a:cs typeface="Times New Roman" panose="02020603050405020304" pitchFamily="18" charset="0"/>
              </a:rPr>
              <a:t>Pressure for health practitioners (HPs) to obtain consent as soon as possible. </a:t>
            </a:r>
            <a:endParaRPr lang="en-CA" dirty="0">
              <a:solidFill>
                <a:schemeClr val="tx1">
                  <a:lumMod val="65000"/>
                  <a:lumOff val="35000"/>
                </a:schemeClr>
              </a:solidFill>
              <a:ea typeface="Calibri" panose="020F0502020204030204" pitchFamily="34" charset="0"/>
              <a:cs typeface="Times New Roman" panose="02020603050405020304" pitchFamily="18" charset="0"/>
            </a:endParaRPr>
          </a:p>
          <a:p>
            <a:r>
              <a:rPr lang="en-US" sz="1800" dirty="0">
                <a:solidFill>
                  <a:schemeClr val="tx1">
                    <a:lumMod val="65000"/>
                    <a:lumOff val="35000"/>
                  </a:schemeClr>
                </a:solidFill>
                <a:effectLst/>
                <a:ea typeface="Calibri" panose="020F0502020204030204" pitchFamily="34" charset="0"/>
                <a:cs typeface="Times New Roman" panose="02020603050405020304" pitchFamily="18" charset="0"/>
              </a:rPr>
              <a:t>Delays could result in further risks if opportunity to receive vaccine is deferred or bypassed.</a:t>
            </a:r>
            <a:endParaRPr lang="en-CA" sz="1800" dirty="0">
              <a:solidFill>
                <a:schemeClr val="tx1">
                  <a:lumMod val="65000"/>
                  <a:lumOff val="35000"/>
                </a:schemeClr>
              </a:solidFill>
              <a:effectLst/>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4</a:t>
            </a:fld>
            <a:endParaRPr lang="en-CA"/>
          </a:p>
        </p:txBody>
      </p:sp>
    </p:spTree>
    <p:extLst>
      <p:ext uri="{BB962C8B-B14F-4D97-AF65-F5344CB8AC3E}">
        <p14:creationId xmlns:p14="http://schemas.microsoft.com/office/powerpoint/2010/main" val="1792992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51A323-88B2-4AB2-A5BA-42B55D5C11A8}"/>
              </a:ext>
            </a:extLst>
          </p:cNvPr>
          <p:cNvSpPr>
            <a:spLocks noGrp="1"/>
          </p:cNvSpPr>
          <p:nvPr>
            <p:ph type="title"/>
          </p:nvPr>
        </p:nvSpPr>
        <p:spPr>
          <a:xfrm>
            <a:off x="677334" y="961938"/>
            <a:ext cx="8596668" cy="1320800"/>
          </a:xfrm>
        </p:spPr>
        <p:txBody>
          <a:bodyPr/>
          <a:lstStyle/>
          <a:p>
            <a:pPr algn="ctr"/>
            <a:r>
              <a:rPr lang="en-CA" dirty="0"/>
              <a:t>Mobilization</a:t>
            </a:r>
            <a:br>
              <a:rPr lang="en-CA" dirty="0"/>
            </a:br>
            <a:endParaRPr lang="en-CA" dirty="0"/>
          </a:p>
        </p:txBody>
      </p:sp>
      <p:sp>
        <p:nvSpPr>
          <p:cNvPr id="3" name="Content Placeholder 2">
            <a:extLst>
              <a:ext uri="{FF2B5EF4-FFF2-40B4-BE49-F238E27FC236}">
                <a16:creationId xmlns:a16="http://schemas.microsoft.com/office/drawing/2014/main" xmlns="" id="{FF70F065-AC3C-4AE0-8B59-FD1F26ECB146}"/>
              </a:ext>
            </a:extLst>
          </p:cNvPr>
          <p:cNvSpPr>
            <a:spLocks noGrp="1"/>
          </p:cNvSpPr>
          <p:nvPr>
            <p:ph idx="1"/>
          </p:nvPr>
        </p:nvSpPr>
        <p:spPr>
          <a:xfrm>
            <a:off x="1124125" y="2056235"/>
            <a:ext cx="7901314" cy="3880773"/>
          </a:xfrm>
        </p:spPr>
        <p:txBody>
          <a:bodyPr>
            <a:normAutofit/>
          </a:bodyPr>
          <a:lstStyle/>
          <a:p>
            <a:pPr marL="0" indent="0">
              <a:buNone/>
            </a:pPr>
            <a:r>
              <a:rPr lang="en-US" b="1" dirty="0">
                <a:solidFill>
                  <a:schemeClr val="tx1">
                    <a:lumMod val="65000"/>
                    <a:lumOff val="35000"/>
                  </a:schemeClr>
                </a:solidFill>
              </a:rPr>
              <a:t>Two Key Activities: </a:t>
            </a:r>
          </a:p>
          <a:p>
            <a:r>
              <a:rPr lang="en-US" dirty="0">
                <a:solidFill>
                  <a:schemeClr val="tx1">
                    <a:lumMod val="65000"/>
                    <a:lumOff val="35000"/>
                  </a:schemeClr>
                </a:solidFill>
              </a:rPr>
              <a:t>Communications</a:t>
            </a:r>
            <a:endParaRPr lang="en-CA" dirty="0">
              <a:solidFill>
                <a:schemeClr val="tx1">
                  <a:lumMod val="65000"/>
                  <a:lumOff val="35000"/>
                </a:schemeClr>
              </a:solidFill>
            </a:endParaRPr>
          </a:p>
          <a:p>
            <a:r>
              <a:rPr lang="en-CA" dirty="0">
                <a:solidFill>
                  <a:schemeClr val="tx1">
                    <a:lumMod val="65000"/>
                    <a:lumOff val="35000"/>
                  </a:schemeClr>
                </a:solidFill>
              </a:rPr>
              <a:t>Consent Process</a:t>
            </a:r>
          </a:p>
          <a:p>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5</a:t>
            </a:fld>
            <a:endParaRPr lang="en-CA"/>
          </a:p>
        </p:txBody>
      </p:sp>
    </p:spTree>
    <p:extLst>
      <p:ext uri="{BB962C8B-B14F-4D97-AF65-F5344CB8AC3E}">
        <p14:creationId xmlns:p14="http://schemas.microsoft.com/office/powerpoint/2010/main" val="1737383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51A323-88B2-4AB2-A5BA-42B55D5C11A8}"/>
              </a:ext>
            </a:extLst>
          </p:cNvPr>
          <p:cNvSpPr>
            <a:spLocks noGrp="1"/>
          </p:cNvSpPr>
          <p:nvPr>
            <p:ph type="title"/>
          </p:nvPr>
        </p:nvSpPr>
        <p:spPr>
          <a:xfrm>
            <a:off x="677334" y="794158"/>
            <a:ext cx="8596668" cy="1320800"/>
          </a:xfrm>
        </p:spPr>
        <p:txBody>
          <a:bodyPr/>
          <a:lstStyle/>
          <a:p>
            <a:pPr algn="ctr"/>
            <a:r>
              <a:rPr lang="en-CA" dirty="0"/>
              <a:t>Communications</a:t>
            </a:r>
            <a:br>
              <a:rPr lang="en-CA" dirty="0"/>
            </a:br>
            <a:endParaRPr lang="en-CA" dirty="0"/>
          </a:p>
        </p:txBody>
      </p:sp>
      <p:sp>
        <p:nvSpPr>
          <p:cNvPr id="3" name="Content Placeholder 2">
            <a:extLst>
              <a:ext uri="{FF2B5EF4-FFF2-40B4-BE49-F238E27FC236}">
                <a16:creationId xmlns:a16="http://schemas.microsoft.com/office/drawing/2014/main" xmlns="" id="{FF70F065-AC3C-4AE0-8B59-FD1F26ECB146}"/>
              </a:ext>
            </a:extLst>
          </p:cNvPr>
          <p:cNvSpPr>
            <a:spLocks noGrp="1"/>
          </p:cNvSpPr>
          <p:nvPr>
            <p:ph idx="1"/>
          </p:nvPr>
        </p:nvSpPr>
        <p:spPr>
          <a:xfrm>
            <a:off x="954171" y="1908919"/>
            <a:ext cx="8596668" cy="3880773"/>
          </a:xfrm>
        </p:spPr>
        <p:txBody>
          <a:bodyPr>
            <a:normAutofit/>
          </a:bodyPr>
          <a:lstStyle/>
          <a:p>
            <a:pPr marL="0" indent="0">
              <a:buNone/>
            </a:pPr>
            <a:r>
              <a:rPr lang="en-CA" b="1" dirty="0">
                <a:solidFill>
                  <a:schemeClr val="tx1">
                    <a:lumMod val="65000"/>
                    <a:lumOff val="35000"/>
                  </a:schemeClr>
                </a:solidFill>
              </a:rPr>
              <a:t>Communications play critical role in:</a:t>
            </a:r>
          </a:p>
          <a:p>
            <a:r>
              <a:rPr lang="en-CA" sz="1800" dirty="0">
                <a:solidFill>
                  <a:schemeClr val="tx1">
                    <a:lumMod val="65000"/>
                    <a:lumOff val="35000"/>
                  </a:schemeClr>
                </a:solidFill>
              </a:rPr>
              <a:t>Engagement of individuals, families, caregivers.</a:t>
            </a:r>
            <a:endParaRPr lang="en-CA" dirty="0"/>
          </a:p>
          <a:p>
            <a:r>
              <a:rPr lang="en-CA" sz="1800" dirty="0">
                <a:solidFill>
                  <a:schemeClr val="tx1">
                    <a:lumMod val="65000"/>
                    <a:lumOff val="35000"/>
                  </a:schemeClr>
                </a:solidFill>
              </a:rPr>
              <a:t>Informed consent </a:t>
            </a:r>
            <a:r>
              <a:rPr lang="en-CA" sz="1800" dirty="0"/>
              <a:t>process.</a:t>
            </a:r>
          </a:p>
        </p:txBody>
      </p:sp>
      <p:sp>
        <p:nvSpPr>
          <p:cNvPr id="4" name="Slide Number Placeholder 3"/>
          <p:cNvSpPr>
            <a:spLocks noGrp="1"/>
          </p:cNvSpPr>
          <p:nvPr>
            <p:ph type="sldNum" sz="quarter" idx="12"/>
          </p:nvPr>
        </p:nvSpPr>
        <p:spPr/>
        <p:txBody>
          <a:bodyPr/>
          <a:lstStyle/>
          <a:p>
            <a:fld id="{16519F67-9542-4998-8AED-E4EF40AC76D7}" type="slidenum">
              <a:rPr lang="en-CA" smtClean="0"/>
              <a:t>6</a:t>
            </a:fld>
            <a:endParaRPr lang="en-CA"/>
          </a:p>
        </p:txBody>
      </p:sp>
    </p:spTree>
    <p:extLst>
      <p:ext uri="{BB962C8B-B14F-4D97-AF65-F5344CB8AC3E}">
        <p14:creationId xmlns:p14="http://schemas.microsoft.com/office/powerpoint/2010/main" val="335433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51A323-88B2-4AB2-A5BA-42B55D5C11A8}"/>
              </a:ext>
            </a:extLst>
          </p:cNvPr>
          <p:cNvSpPr>
            <a:spLocks noGrp="1"/>
          </p:cNvSpPr>
          <p:nvPr>
            <p:ph type="title"/>
          </p:nvPr>
        </p:nvSpPr>
        <p:spPr>
          <a:xfrm>
            <a:off x="677334" y="800767"/>
            <a:ext cx="8494375" cy="831273"/>
          </a:xfrm>
        </p:spPr>
        <p:txBody>
          <a:bodyPr>
            <a:normAutofit fontScale="90000"/>
          </a:bodyPr>
          <a:lstStyle/>
          <a:p>
            <a:pPr algn="ctr"/>
            <a:r>
              <a:rPr lang="en-CA" sz="4000" dirty="0"/>
              <a:t>Communications</a:t>
            </a:r>
            <a:br>
              <a:rPr lang="en-CA" sz="4000" dirty="0"/>
            </a:br>
            <a:r>
              <a:rPr lang="en-CA" dirty="0"/>
              <a:t/>
            </a:r>
            <a:br>
              <a:rPr lang="en-CA" dirty="0"/>
            </a:br>
            <a:endParaRPr lang="en-CA" dirty="0"/>
          </a:p>
        </p:txBody>
      </p:sp>
      <p:sp>
        <p:nvSpPr>
          <p:cNvPr id="3" name="Content Placeholder 2">
            <a:extLst>
              <a:ext uri="{FF2B5EF4-FFF2-40B4-BE49-F238E27FC236}">
                <a16:creationId xmlns:a16="http://schemas.microsoft.com/office/drawing/2014/main" xmlns="" id="{FF70F065-AC3C-4AE0-8B59-FD1F26ECB146}"/>
              </a:ext>
            </a:extLst>
          </p:cNvPr>
          <p:cNvSpPr>
            <a:spLocks noGrp="1"/>
          </p:cNvSpPr>
          <p:nvPr>
            <p:ph idx="1"/>
          </p:nvPr>
        </p:nvSpPr>
        <p:spPr>
          <a:xfrm>
            <a:off x="796954" y="1850154"/>
            <a:ext cx="8598970" cy="3845971"/>
          </a:xfrm>
        </p:spPr>
        <p:txBody>
          <a:bodyPr>
            <a:normAutofit fontScale="85000" lnSpcReduction="20000"/>
          </a:bodyPr>
          <a:lstStyle/>
          <a:p>
            <a:pPr marL="0" indent="0">
              <a:buNone/>
            </a:pPr>
            <a:r>
              <a:rPr lang="en-CA" sz="2100" b="1" dirty="0">
                <a:solidFill>
                  <a:schemeClr val="tx1">
                    <a:lumMod val="65000"/>
                    <a:lumOff val="35000"/>
                  </a:schemeClr>
                </a:solidFill>
              </a:rPr>
              <a:t>Provide Notice and Relevant Documentation</a:t>
            </a:r>
          </a:p>
          <a:p>
            <a:r>
              <a:rPr lang="en-CA" sz="2100" dirty="0">
                <a:solidFill>
                  <a:schemeClr val="tx1">
                    <a:lumMod val="65000"/>
                    <a:lumOff val="35000"/>
                  </a:schemeClr>
                </a:solidFill>
              </a:rPr>
              <a:t>Prepare letter/email about the vaccine for staff, </a:t>
            </a:r>
            <a:r>
              <a:rPr lang="en-US" sz="2100" dirty="0">
                <a:solidFill>
                  <a:schemeClr val="tx1">
                    <a:lumMod val="65000"/>
                    <a:lumOff val="35000"/>
                  </a:schemeClr>
                </a:solidFill>
              </a:rPr>
              <a:t>individuals, caregivers, families, SDMs, letting them know, as appropriate, that you will seek their assistance in obtaining consent. </a:t>
            </a:r>
            <a:endParaRPr lang="en-US" sz="2100" dirty="0"/>
          </a:p>
          <a:p>
            <a:r>
              <a:rPr lang="en-US" sz="2100" dirty="0">
                <a:solidFill>
                  <a:schemeClr val="tx1">
                    <a:lumMod val="65000"/>
                    <a:lumOff val="35000"/>
                  </a:schemeClr>
                </a:solidFill>
              </a:rPr>
              <a:t>Encourage review of material as soon as possible for vaccination rollout.</a:t>
            </a:r>
            <a:endParaRPr lang="en-US" sz="2100" dirty="0"/>
          </a:p>
          <a:p>
            <a:r>
              <a:rPr lang="en-US" sz="2100" dirty="0">
                <a:solidFill>
                  <a:schemeClr val="tx1">
                    <a:lumMod val="65000"/>
                    <a:lumOff val="35000"/>
                  </a:schemeClr>
                </a:solidFill>
              </a:rPr>
              <a:t>Attach Ministry script for </a:t>
            </a:r>
            <a:r>
              <a:rPr lang="en-US" sz="2100" dirty="0"/>
              <a:t>facilitating </a:t>
            </a:r>
            <a:r>
              <a:rPr lang="en-US" sz="2100" dirty="0">
                <a:solidFill>
                  <a:schemeClr val="tx1">
                    <a:lumMod val="65000"/>
                    <a:lumOff val="35000"/>
                  </a:schemeClr>
                </a:solidFill>
              </a:rPr>
              <a:t>consent, the screening and consent form, and a social story.</a:t>
            </a:r>
            <a:endParaRPr lang="en-US" sz="2100" dirty="0"/>
          </a:p>
          <a:p>
            <a:r>
              <a:rPr lang="en-US" sz="2100" dirty="0">
                <a:solidFill>
                  <a:schemeClr val="tx1">
                    <a:lumMod val="65000"/>
                    <a:lumOff val="35000"/>
                  </a:schemeClr>
                </a:solidFill>
              </a:rPr>
              <a:t>Include information RE: vaccination benefits, risks and related procedures.</a:t>
            </a:r>
            <a:endParaRPr lang="en-US" sz="2100" dirty="0"/>
          </a:p>
          <a:p>
            <a:r>
              <a:rPr lang="en-US" sz="2100" b="1" dirty="0">
                <a:solidFill>
                  <a:schemeClr val="tx1">
                    <a:lumMod val="65000"/>
                    <a:lumOff val="35000"/>
                  </a:schemeClr>
                </a:solidFill>
              </a:rPr>
              <a:t>Note</a:t>
            </a:r>
            <a:r>
              <a:rPr lang="en-US" sz="2100" dirty="0">
                <a:solidFill>
                  <a:schemeClr val="tx1">
                    <a:lumMod val="65000"/>
                    <a:lumOff val="35000"/>
                  </a:schemeClr>
                </a:solidFill>
              </a:rPr>
              <a:t>: For those individuals whose SDMs are not noted in their file, identify potential SDMs based on the highest ranked eligible person identified in the hierarchy set out in provincial legislation (HCCA). See Appendix for list of SDMs (which includes family members in the hierarchy, etc.)</a:t>
            </a:r>
          </a:p>
          <a:p>
            <a:r>
              <a:rPr lang="en-US" sz="2100" b="1" dirty="0">
                <a:solidFill>
                  <a:schemeClr val="tx1">
                    <a:lumMod val="65000"/>
                    <a:lumOff val="35000"/>
                  </a:schemeClr>
                </a:solidFill>
              </a:rPr>
              <a:t>See Resources on Last Slides.</a:t>
            </a:r>
          </a:p>
          <a:p>
            <a:pPr lvl="1"/>
            <a:endParaRPr lang="en-CA" sz="2800" dirty="0"/>
          </a:p>
        </p:txBody>
      </p:sp>
      <p:sp>
        <p:nvSpPr>
          <p:cNvPr id="4" name="Slide Number Placeholder 3"/>
          <p:cNvSpPr>
            <a:spLocks noGrp="1"/>
          </p:cNvSpPr>
          <p:nvPr>
            <p:ph type="sldNum" sz="quarter" idx="12"/>
          </p:nvPr>
        </p:nvSpPr>
        <p:spPr/>
        <p:txBody>
          <a:bodyPr/>
          <a:lstStyle/>
          <a:p>
            <a:fld id="{16519F67-9542-4998-8AED-E4EF40AC76D7}" type="slidenum">
              <a:rPr lang="en-CA" smtClean="0"/>
              <a:t>7</a:t>
            </a:fld>
            <a:endParaRPr lang="en-CA"/>
          </a:p>
        </p:txBody>
      </p:sp>
    </p:spTree>
    <p:extLst>
      <p:ext uri="{BB962C8B-B14F-4D97-AF65-F5344CB8AC3E}">
        <p14:creationId xmlns:p14="http://schemas.microsoft.com/office/powerpoint/2010/main" val="68614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EFD10-CA18-45B1-A3BE-45F85032610D}"/>
              </a:ext>
            </a:extLst>
          </p:cNvPr>
          <p:cNvSpPr>
            <a:spLocks noGrp="1"/>
          </p:cNvSpPr>
          <p:nvPr>
            <p:ph type="title"/>
          </p:nvPr>
        </p:nvSpPr>
        <p:spPr>
          <a:xfrm>
            <a:off x="475998" y="752213"/>
            <a:ext cx="9003562" cy="1320800"/>
          </a:xfrm>
        </p:spPr>
        <p:txBody>
          <a:bodyPr/>
          <a:lstStyle/>
          <a:p>
            <a:pPr algn="ctr"/>
            <a:r>
              <a:rPr lang="en-CA" dirty="0"/>
              <a:t>Consent Process – Roles and Responsibilities</a:t>
            </a:r>
          </a:p>
        </p:txBody>
      </p:sp>
      <p:sp>
        <p:nvSpPr>
          <p:cNvPr id="3" name="Content Placeholder 2">
            <a:extLst>
              <a:ext uri="{FF2B5EF4-FFF2-40B4-BE49-F238E27FC236}">
                <a16:creationId xmlns:a16="http://schemas.microsoft.com/office/drawing/2014/main" xmlns="" id="{A0916C39-2D7F-4921-A2A7-88B1C71C43F0}"/>
              </a:ext>
            </a:extLst>
          </p:cNvPr>
          <p:cNvSpPr>
            <a:spLocks noGrp="1"/>
          </p:cNvSpPr>
          <p:nvPr>
            <p:ph idx="1"/>
          </p:nvPr>
        </p:nvSpPr>
        <p:spPr>
          <a:xfrm>
            <a:off x="738231" y="1722413"/>
            <a:ext cx="8607105" cy="5039114"/>
          </a:xfrm>
        </p:spPr>
        <p:txBody>
          <a:bodyPr>
            <a:noAutofit/>
          </a:bodyPr>
          <a:lstStyle/>
          <a:p>
            <a:r>
              <a:rPr lang="en-CA" b="1" dirty="0">
                <a:solidFill>
                  <a:schemeClr val="tx1">
                    <a:lumMod val="65000"/>
                    <a:lumOff val="35000"/>
                  </a:schemeClr>
                </a:solidFill>
                <a:effectLst/>
                <a:ea typeface="Calibri" panose="020F0502020204030204" pitchFamily="34" charset="0"/>
                <a:cs typeface="Times New Roman" panose="02020603050405020304" pitchFamily="18" charset="0"/>
              </a:rPr>
              <a:t>The health practitioner who administers the vaccine is ultimately responsible for acquiring consent.</a:t>
            </a:r>
            <a:r>
              <a:rPr lang="en-CA" dirty="0">
                <a:solidFill>
                  <a:schemeClr val="tx1">
                    <a:lumMod val="65000"/>
                    <a:lumOff val="35000"/>
                  </a:schemeClr>
                </a:solidFill>
                <a:effectLst/>
                <a:ea typeface="Calibri" panose="020F0502020204030204" pitchFamily="34" charset="0"/>
                <a:cs typeface="Times New Roman" panose="02020603050405020304" pitchFamily="18" charset="0"/>
              </a:rPr>
              <a:t> </a:t>
            </a:r>
          </a:p>
          <a:p>
            <a:r>
              <a:rPr lang="en-CA" b="1" dirty="0">
                <a:solidFill>
                  <a:schemeClr val="tx1">
                    <a:lumMod val="65000"/>
                    <a:lumOff val="35000"/>
                  </a:schemeClr>
                </a:solidFill>
                <a:effectLst/>
                <a:ea typeface="Calibri" panose="020F0502020204030204" pitchFamily="34" charset="0"/>
                <a:cs typeface="Times New Roman" panose="02020603050405020304" pitchFamily="18" charset="0"/>
              </a:rPr>
              <a:t>Service providers are critical to </a:t>
            </a:r>
            <a:r>
              <a:rPr lang="en-CA" b="1" dirty="0">
                <a:effectLst/>
                <a:ea typeface="Calibri" panose="020F0502020204030204" pitchFamily="34" charset="0"/>
                <a:cs typeface="Times New Roman" panose="02020603050405020304" pitchFamily="18" charset="0"/>
              </a:rPr>
              <a:t>facilitating </a:t>
            </a:r>
            <a:r>
              <a:rPr lang="en-CA" b="1" dirty="0">
                <a:solidFill>
                  <a:schemeClr val="tx1">
                    <a:lumMod val="65000"/>
                    <a:lumOff val="35000"/>
                  </a:schemeClr>
                </a:solidFill>
                <a:effectLst/>
                <a:ea typeface="Calibri" panose="020F0502020204030204" pitchFamily="34" charset="0"/>
                <a:cs typeface="Times New Roman" panose="02020603050405020304" pitchFamily="18" charset="0"/>
              </a:rPr>
              <a:t>the consent process </a:t>
            </a:r>
            <a:r>
              <a:rPr lang="en-CA" dirty="0">
                <a:solidFill>
                  <a:schemeClr val="tx1">
                    <a:lumMod val="65000"/>
                    <a:lumOff val="35000"/>
                  </a:schemeClr>
                </a:solidFill>
                <a:effectLst/>
                <a:ea typeface="Calibri" panose="020F0502020204030204" pitchFamily="34" charset="0"/>
                <a:cs typeface="Times New Roman" panose="02020603050405020304" pitchFamily="18" charset="0"/>
              </a:rPr>
              <a:t>as they can help individuals and SDMs understand the information necessary to give or refuse consent. Service providers can explain:</a:t>
            </a:r>
          </a:p>
          <a:p>
            <a:pPr lvl="1"/>
            <a:r>
              <a:rPr lang="en-CA" sz="1800" dirty="0">
                <a:solidFill>
                  <a:schemeClr val="tx1">
                    <a:lumMod val="65000"/>
                    <a:lumOff val="35000"/>
                  </a:schemeClr>
                </a:solidFill>
                <a:ea typeface="Calibri" panose="020F0502020204030204" pitchFamily="34" charset="0"/>
                <a:cs typeface="Times New Roman" panose="02020603050405020304" pitchFamily="18" charset="0"/>
              </a:rPr>
              <a:t>W</a:t>
            </a:r>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hat is meant by consent. </a:t>
            </a:r>
          </a:p>
          <a:p>
            <a:pPr lvl="1"/>
            <a:r>
              <a:rPr lang="en-CA" sz="1800" dirty="0">
                <a:solidFill>
                  <a:schemeClr val="tx1">
                    <a:lumMod val="65000"/>
                    <a:lumOff val="35000"/>
                  </a:schemeClr>
                </a:solidFill>
                <a:ea typeface="Calibri" panose="020F0502020204030204" pitchFamily="34" charset="0"/>
                <a:cs typeface="Times New Roman" panose="02020603050405020304" pitchFamily="18" charset="0"/>
              </a:rPr>
              <a:t>I</a:t>
            </a:r>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nformation being provided about the vaccine (including risks, benefits, side effects, what could happen if they refuse the vaccine). </a:t>
            </a:r>
          </a:p>
          <a:p>
            <a:pPr lvl="1"/>
            <a:r>
              <a:rPr lang="en-CA" sz="1800" dirty="0">
                <a:solidFill>
                  <a:schemeClr val="tx1">
                    <a:lumMod val="65000"/>
                    <a:lumOff val="35000"/>
                  </a:schemeClr>
                </a:solidFill>
                <a:ea typeface="Calibri" panose="020F0502020204030204" pitchFamily="34" charset="0"/>
                <a:cs typeface="Times New Roman" panose="02020603050405020304" pitchFamily="18" charset="0"/>
              </a:rPr>
              <a:t>A</a:t>
            </a:r>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sk if the individual has any questions and respond.</a:t>
            </a:r>
          </a:p>
          <a:p>
            <a:r>
              <a:rPr lang="en-CA" dirty="0">
                <a:solidFill>
                  <a:schemeClr val="tx1">
                    <a:lumMod val="65000"/>
                    <a:lumOff val="35000"/>
                  </a:schemeClr>
                </a:solidFill>
                <a:effectLst/>
                <a:ea typeface="Calibri" panose="020F0502020204030204" pitchFamily="34" charset="0"/>
                <a:cs typeface="Times New Roman" panose="02020603050405020304" pitchFamily="18" charset="0"/>
              </a:rPr>
              <a:t>A health practitioner must still confirm capacity and obtain informed </a:t>
            </a:r>
            <a:r>
              <a:rPr lang="en-CA" dirty="0">
                <a:effectLst/>
                <a:ea typeface="Calibri" panose="020F0502020204030204" pitchFamily="34" charset="0"/>
                <a:cs typeface="Times New Roman" panose="02020603050405020304" pitchFamily="18" charset="0"/>
              </a:rPr>
              <a:t>consent prior to administering the vaccine.</a:t>
            </a:r>
          </a:p>
        </p:txBody>
      </p:sp>
      <p:sp>
        <p:nvSpPr>
          <p:cNvPr id="4" name="Slide Number Placeholder 3"/>
          <p:cNvSpPr>
            <a:spLocks noGrp="1"/>
          </p:cNvSpPr>
          <p:nvPr>
            <p:ph type="sldNum" sz="quarter" idx="12"/>
          </p:nvPr>
        </p:nvSpPr>
        <p:spPr/>
        <p:txBody>
          <a:bodyPr/>
          <a:lstStyle/>
          <a:p>
            <a:fld id="{16519F67-9542-4998-8AED-E4EF40AC76D7}" type="slidenum">
              <a:rPr lang="en-CA" smtClean="0"/>
              <a:t>8</a:t>
            </a:fld>
            <a:endParaRPr lang="en-CA"/>
          </a:p>
        </p:txBody>
      </p:sp>
    </p:spTree>
    <p:extLst>
      <p:ext uri="{BB962C8B-B14F-4D97-AF65-F5344CB8AC3E}">
        <p14:creationId xmlns:p14="http://schemas.microsoft.com/office/powerpoint/2010/main" val="3327129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EFD10-CA18-45B1-A3BE-45F85032610D}"/>
              </a:ext>
            </a:extLst>
          </p:cNvPr>
          <p:cNvSpPr>
            <a:spLocks noGrp="1"/>
          </p:cNvSpPr>
          <p:nvPr>
            <p:ph type="title"/>
          </p:nvPr>
        </p:nvSpPr>
        <p:spPr>
          <a:xfrm>
            <a:off x="677334" y="399617"/>
            <a:ext cx="8596668" cy="1320800"/>
          </a:xfrm>
        </p:spPr>
        <p:txBody>
          <a:bodyPr/>
          <a:lstStyle/>
          <a:p>
            <a:pPr algn="ctr"/>
            <a:r>
              <a:rPr lang="en-CA" dirty="0"/>
              <a:t>Consent Process – Roles and Responsibilities</a:t>
            </a:r>
            <a:br>
              <a:rPr lang="en-CA" dirty="0"/>
            </a:br>
            <a:r>
              <a:rPr lang="en-CA" dirty="0"/>
              <a:t>Individuals with Capacity/SDMs</a:t>
            </a:r>
          </a:p>
        </p:txBody>
      </p:sp>
      <p:sp>
        <p:nvSpPr>
          <p:cNvPr id="3" name="Content Placeholder 2">
            <a:extLst>
              <a:ext uri="{FF2B5EF4-FFF2-40B4-BE49-F238E27FC236}">
                <a16:creationId xmlns:a16="http://schemas.microsoft.com/office/drawing/2014/main" xmlns="" id="{A0916C39-2D7F-4921-A2A7-88B1C71C43F0}"/>
              </a:ext>
            </a:extLst>
          </p:cNvPr>
          <p:cNvSpPr>
            <a:spLocks noGrp="1"/>
          </p:cNvSpPr>
          <p:nvPr>
            <p:ph idx="1"/>
          </p:nvPr>
        </p:nvSpPr>
        <p:spPr>
          <a:xfrm>
            <a:off x="677334" y="1720417"/>
            <a:ext cx="8729902" cy="4503507"/>
          </a:xfrm>
        </p:spPr>
        <p:txBody>
          <a:bodyPr>
            <a:normAutofit/>
          </a:bodyPr>
          <a:lstStyle/>
          <a:p>
            <a:r>
              <a:rPr lang="en-CA" dirty="0">
                <a:solidFill>
                  <a:schemeClr val="tx1">
                    <a:lumMod val="65000"/>
                    <a:lumOff val="35000"/>
                  </a:schemeClr>
                </a:solidFill>
                <a:effectLst/>
                <a:ea typeface="Calibri" panose="020F0502020204030204" pitchFamily="34" charset="0"/>
                <a:cs typeface="Times New Roman" panose="02020603050405020304" pitchFamily="18" charset="0"/>
              </a:rPr>
              <a:t>Individuals who have the capacity to provide consent and/or their SDMs can:</a:t>
            </a:r>
          </a:p>
          <a:p>
            <a:pPr lvl="1"/>
            <a:r>
              <a:rPr lang="en-CA" sz="1800" dirty="0">
                <a:solidFill>
                  <a:schemeClr val="tx1">
                    <a:lumMod val="65000"/>
                    <a:lumOff val="35000"/>
                  </a:schemeClr>
                </a:solidFill>
                <a:ea typeface="Calibri" panose="020F0502020204030204" pitchFamily="34" charset="0"/>
                <a:cs typeface="Times New Roman" panose="02020603050405020304" pitchFamily="18" charset="0"/>
              </a:rPr>
              <a:t>I</a:t>
            </a:r>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dentify potential underlying health concerns/allergies per the Ministry screening and consent form. </a:t>
            </a:r>
            <a:endParaRPr lang="en-CA" sz="1800" dirty="0">
              <a:solidFill>
                <a:schemeClr val="tx1">
                  <a:lumMod val="65000"/>
                  <a:lumOff val="35000"/>
                </a:schemeClr>
              </a:solidFill>
              <a:ea typeface="Calibri" panose="020F0502020204030204" pitchFamily="34" charset="0"/>
              <a:cs typeface="Times New Roman" panose="02020603050405020304" pitchFamily="18" charset="0"/>
            </a:endParaRPr>
          </a:p>
          <a:p>
            <a:pPr lvl="1"/>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Review the social story, public health information </a:t>
            </a:r>
            <a:r>
              <a:rPr lang="en-CA" sz="1800" dirty="0">
                <a:solidFill>
                  <a:schemeClr val="tx1">
                    <a:lumMod val="65000"/>
                    <a:lumOff val="35000"/>
                  </a:schemeClr>
                </a:solidFill>
                <a:ea typeface="Calibri" panose="020F0502020204030204" pitchFamily="34" charset="0"/>
                <a:cs typeface="Times New Roman" panose="02020603050405020304" pitchFamily="18" charset="0"/>
              </a:rPr>
              <a:t>RE:</a:t>
            </a:r>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 the vaccine, potential side effects.</a:t>
            </a:r>
            <a:endParaRPr lang="en-CA" sz="1800" dirty="0">
              <a:solidFill>
                <a:schemeClr val="tx1">
                  <a:lumMod val="65000"/>
                  <a:lumOff val="35000"/>
                </a:schemeClr>
              </a:solidFill>
              <a:ea typeface="Calibri" panose="020F0502020204030204" pitchFamily="34" charset="0"/>
              <a:cs typeface="Times New Roman" panose="02020603050405020304" pitchFamily="18" charset="0"/>
            </a:endParaRPr>
          </a:p>
          <a:p>
            <a:pPr lvl="1"/>
            <a:r>
              <a:rPr lang="en-CA" sz="1800" dirty="0">
                <a:solidFill>
                  <a:schemeClr val="tx1">
                    <a:lumMod val="65000"/>
                    <a:lumOff val="35000"/>
                  </a:schemeClr>
                </a:solidFill>
                <a:ea typeface="Calibri" panose="020F0502020204030204" pitchFamily="34" charset="0"/>
                <a:cs typeface="Times New Roman" panose="02020603050405020304" pitchFamily="18" charset="0"/>
              </a:rPr>
              <a:t>Contact </a:t>
            </a:r>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their family physician for advice if </a:t>
            </a:r>
            <a:r>
              <a:rPr lang="en-CA" sz="1800" dirty="0">
                <a:solidFill>
                  <a:schemeClr val="tx1">
                    <a:lumMod val="65000"/>
                    <a:lumOff val="35000"/>
                  </a:schemeClr>
                </a:solidFill>
                <a:ea typeface="Calibri" panose="020F0502020204030204" pitchFamily="34" charset="0"/>
                <a:cs typeface="Times New Roman" panose="02020603050405020304" pitchFamily="18" charset="0"/>
              </a:rPr>
              <a:t>there are </a:t>
            </a:r>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concerns </a:t>
            </a:r>
            <a:r>
              <a:rPr lang="en-CA" sz="1800" dirty="0">
                <a:solidFill>
                  <a:schemeClr val="tx1">
                    <a:lumMod val="65000"/>
                    <a:lumOff val="35000"/>
                  </a:schemeClr>
                </a:solidFill>
                <a:ea typeface="Calibri" panose="020F0502020204030204" pitchFamily="34" charset="0"/>
                <a:cs typeface="Times New Roman" panose="02020603050405020304" pitchFamily="18" charset="0"/>
              </a:rPr>
              <a:t>RE:</a:t>
            </a:r>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 risks/impact on current medical condition.</a:t>
            </a:r>
            <a:endParaRPr lang="en-CA" sz="1800" dirty="0">
              <a:solidFill>
                <a:schemeClr val="tx1">
                  <a:lumMod val="65000"/>
                  <a:lumOff val="35000"/>
                </a:schemeClr>
              </a:solidFill>
              <a:ea typeface="Calibri" panose="020F0502020204030204" pitchFamily="34" charset="0"/>
              <a:cs typeface="Times New Roman" panose="02020603050405020304" pitchFamily="18" charset="0"/>
            </a:endParaRPr>
          </a:p>
          <a:p>
            <a:pPr lvl="1"/>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Obtain written/verbal consent, document as required, and bring Ministry screening and consent form for health practitioner who administers vaccine to confirm </a:t>
            </a:r>
            <a:r>
              <a:rPr lang="en-CA" sz="1800" dirty="0">
                <a:effectLst/>
                <a:ea typeface="Calibri" panose="020F0502020204030204" pitchFamily="34" charset="0"/>
                <a:cs typeface="Times New Roman" panose="02020603050405020304" pitchFamily="18" charset="0"/>
              </a:rPr>
              <a:t>capacity and obtain informed </a:t>
            </a:r>
            <a:r>
              <a:rPr lang="en-CA" sz="1800" dirty="0">
                <a:solidFill>
                  <a:schemeClr val="tx1">
                    <a:lumMod val="65000"/>
                    <a:lumOff val="35000"/>
                  </a:schemeClr>
                </a:solidFill>
                <a:effectLst/>
                <a:ea typeface="Calibri" panose="020F0502020204030204" pitchFamily="34" charset="0"/>
                <a:cs typeface="Times New Roman" panose="02020603050405020304" pitchFamily="18" charset="0"/>
              </a:rPr>
              <a:t>consent.</a:t>
            </a:r>
          </a:p>
          <a:p>
            <a:pPr>
              <a:lnSpc>
                <a:spcPct val="107000"/>
              </a:lnSpc>
            </a:pPr>
            <a:r>
              <a:rPr lang="en-CA" dirty="0">
                <a:solidFill>
                  <a:schemeClr val="tx1">
                    <a:lumMod val="65000"/>
                    <a:lumOff val="35000"/>
                  </a:schemeClr>
                </a:solidFill>
              </a:rPr>
              <a:t>Note:</a:t>
            </a:r>
            <a:r>
              <a:rPr lang="en-CA" b="1" dirty="0">
                <a:solidFill>
                  <a:schemeClr val="tx1">
                    <a:lumMod val="65000"/>
                    <a:lumOff val="35000"/>
                  </a:schemeClr>
                </a:solidFill>
                <a:effectLst/>
                <a:ea typeface="Calibri" panose="020F0502020204030204" pitchFamily="34" charset="0"/>
              </a:rPr>
              <a:t> </a:t>
            </a:r>
            <a:r>
              <a:rPr lang="en-CA" dirty="0">
                <a:solidFill>
                  <a:schemeClr val="tx1">
                    <a:lumMod val="65000"/>
                    <a:lumOff val="35000"/>
                  </a:schemeClr>
                </a:solidFill>
                <a:effectLst/>
                <a:ea typeface="Calibri" panose="020F0502020204030204" pitchFamily="34" charset="0"/>
              </a:rPr>
              <a:t>For those individuals whose SDMs are not noted in their file, identify potential SDMs  based on </a:t>
            </a:r>
            <a:r>
              <a:rPr lang="en-CA" i="1" dirty="0">
                <a:solidFill>
                  <a:schemeClr val="tx1">
                    <a:lumMod val="65000"/>
                    <a:lumOff val="35000"/>
                  </a:schemeClr>
                </a:solidFill>
                <a:effectLst/>
                <a:ea typeface="Calibri" panose="020F0502020204030204" pitchFamily="34" charset="0"/>
              </a:rPr>
              <a:t>the highest ranked</a:t>
            </a:r>
            <a:r>
              <a:rPr lang="en-CA" dirty="0">
                <a:solidFill>
                  <a:schemeClr val="tx1">
                    <a:lumMod val="65000"/>
                    <a:lumOff val="35000"/>
                  </a:schemeClr>
                </a:solidFill>
                <a:effectLst/>
                <a:ea typeface="Calibri" panose="020F0502020204030204" pitchFamily="34" charset="0"/>
              </a:rPr>
              <a:t> eligible person identified in the hierarchy set out in provincial legislation (HCCA).  </a:t>
            </a:r>
            <a:r>
              <a:rPr lang="en-CA" dirty="0">
                <a:solidFill>
                  <a:schemeClr val="tx1">
                    <a:lumMod val="65000"/>
                    <a:lumOff val="35000"/>
                  </a:schemeClr>
                </a:solidFill>
                <a:ea typeface="Calibri" panose="020F0502020204030204" pitchFamily="34" charset="0"/>
              </a:rPr>
              <a:t>See Appendix for list of SDMs.</a:t>
            </a:r>
            <a:endParaRPr lang="en-CA" dirty="0">
              <a:solidFill>
                <a:schemeClr val="tx1">
                  <a:lumMod val="65000"/>
                  <a:lumOff val="35000"/>
                </a:schemeClr>
              </a:solidFill>
              <a:effectLst/>
              <a:ea typeface="Calibri" panose="020F0502020204030204" pitchFamily="34" charset="0"/>
            </a:endParaRPr>
          </a:p>
          <a:p>
            <a:endParaRPr lang="en-CA" dirty="0"/>
          </a:p>
        </p:txBody>
      </p:sp>
      <p:sp>
        <p:nvSpPr>
          <p:cNvPr id="4" name="Slide Number Placeholder 3"/>
          <p:cNvSpPr>
            <a:spLocks noGrp="1"/>
          </p:cNvSpPr>
          <p:nvPr>
            <p:ph type="sldNum" sz="quarter" idx="12"/>
          </p:nvPr>
        </p:nvSpPr>
        <p:spPr/>
        <p:txBody>
          <a:bodyPr/>
          <a:lstStyle/>
          <a:p>
            <a:fld id="{16519F67-9542-4998-8AED-E4EF40AC76D7}" type="slidenum">
              <a:rPr lang="en-CA" smtClean="0"/>
              <a:t>9</a:t>
            </a:fld>
            <a:endParaRPr lang="en-CA"/>
          </a:p>
        </p:txBody>
      </p:sp>
    </p:spTree>
    <p:extLst>
      <p:ext uri="{BB962C8B-B14F-4D97-AF65-F5344CB8AC3E}">
        <p14:creationId xmlns:p14="http://schemas.microsoft.com/office/powerpoint/2010/main" val="30613191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C55342D1F01144A8330DE9EAAB078E8" ma:contentTypeVersion="15" ma:contentTypeDescription="Create a new document." ma:contentTypeScope="" ma:versionID="89f384f3b93c5f594e677eed822855ab">
  <xsd:schema xmlns:xsd="http://www.w3.org/2001/XMLSchema" xmlns:xs="http://www.w3.org/2001/XMLSchema" xmlns:p="http://schemas.microsoft.com/office/2006/metadata/properties" xmlns:ns1="http://schemas.microsoft.com/sharepoint/v3" xmlns:ns3="a520171a-f7b7-42f4-9d74-811e2deb3441" xmlns:ns4="6bbe6c4d-2c6b-46a5-92e3-a81c9c7d275e" targetNamespace="http://schemas.microsoft.com/office/2006/metadata/properties" ma:root="true" ma:fieldsID="39c6259c0a7fb1a25c0fc3be05546dc2" ns1:_="" ns3:_="" ns4:_="">
    <xsd:import namespace="http://schemas.microsoft.com/sharepoint/v3"/>
    <xsd:import namespace="a520171a-f7b7-42f4-9d74-811e2deb3441"/>
    <xsd:import namespace="6bbe6c4d-2c6b-46a5-92e3-a81c9c7d275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20171a-f7b7-42f4-9d74-811e2deb3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be6c4d-2c6b-46a5-92e3-a81c9c7d275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40E04FAA-FA25-47DA-B482-5B180196BBCB}">
  <ds:schemaRefs>
    <ds:schemaRef ds:uri="http://schemas.microsoft.com/sharepoint/v3/contenttype/forms"/>
  </ds:schemaRefs>
</ds:datastoreItem>
</file>

<file path=customXml/itemProps2.xml><?xml version="1.0" encoding="utf-8"?>
<ds:datastoreItem xmlns:ds="http://schemas.openxmlformats.org/officeDocument/2006/customXml" ds:itemID="{53A8F51F-48DC-493C-9F8A-5CF318163F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520171a-f7b7-42f4-9d74-811e2deb3441"/>
    <ds:schemaRef ds:uri="6bbe6c4d-2c6b-46a5-92e3-a81c9c7d27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6E42E3-2F44-465D-8FA7-375DB2625D17}">
  <ds:schemaRefs>
    <ds:schemaRef ds:uri="http://schemas.microsoft.com/office/2006/documentManagement/types"/>
    <ds:schemaRef ds:uri="http://purl.org/dc/elements/1.1/"/>
    <ds:schemaRef ds:uri="http://schemas.microsoft.com/sharepoint/v3"/>
    <ds:schemaRef ds:uri="a520171a-f7b7-42f4-9d74-811e2deb3441"/>
    <ds:schemaRef ds:uri="http://schemas.microsoft.com/office/infopath/2007/PartnerControls"/>
    <ds:schemaRef ds:uri="http://purl.org/dc/terms/"/>
    <ds:schemaRef ds:uri="http://schemas.openxmlformats.org/package/2006/metadata/core-properties"/>
    <ds:schemaRef ds:uri="http://purl.org/dc/dcmitype/"/>
    <ds:schemaRef ds:uri="6bbe6c4d-2c6b-46a5-92e3-a81c9c7d275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2802</TotalTime>
  <Words>1941</Words>
  <Application>Microsoft Office PowerPoint</Application>
  <PresentationFormat>Custom</PresentationFormat>
  <Paragraphs>168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Getting to the Point  </vt:lpstr>
      <vt:lpstr>Contents</vt:lpstr>
      <vt:lpstr>Purpose</vt:lpstr>
      <vt:lpstr>Current Context and Challenges </vt:lpstr>
      <vt:lpstr>Mobilization </vt:lpstr>
      <vt:lpstr>Communications </vt:lpstr>
      <vt:lpstr>Communications  </vt:lpstr>
      <vt:lpstr>Consent Process – Roles and Responsibilities</vt:lpstr>
      <vt:lpstr>Consent Process – Roles and Responsibilities Individuals with Capacity/SDMs</vt:lpstr>
      <vt:lpstr>Consent Process – Roles and Responsibilities The Family Physician</vt:lpstr>
      <vt:lpstr>Consent Process – Roles and Responsibilities  Office of the Public Guardian and Trustee</vt:lpstr>
      <vt:lpstr>Consent Process – Create Tracking Sheet</vt:lpstr>
      <vt:lpstr>Consent Process - Documentation</vt:lpstr>
      <vt:lpstr>Consent Process – Next Steps</vt:lpstr>
      <vt:lpstr>Communication Resources </vt:lpstr>
      <vt:lpstr>Communication Resources  </vt:lpstr>
      <vt:lpstr>Appendix – Hierarchy of SDMs in Ontario </vt:lpstr>
      <vt:lpstr>Appendix – Hierarchy of SDMs in Ontario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the Point</dc:title>
  <dc:creator>Owner</dc:creator>
  <cp:lastModifiedBy>Sandy Stemp</cp:lastModifiedBy>
  <cp:revision>118</cp:revision>
  <cp:lastPrinted>2021-01-19T19:34:42Z</cp:lastPrinted>
  <dcterms:created xsi:type="dcterms:W3CDTF">2021-01-15T07:50:13Z</dcterms:created>
  <dcterms:modified xsi:type="dcterms:W3CDTF">2021-01-21T01:26:33Z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0x0101002C55342D1F01144A8330DE9EAAB078E8</vt:lpwstr>
  </property>
</Properties>
</file>