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Lst>
  <p:notesMasterIdLst>
    <p:notesMasterId r:id="rId45"/>
  </p:notesMasterIdLst>
  <p:sldIdLst>
    <p:sldId id="256" r:id="rId5"/>
    <p:sldId id="271" r:id="rId6"/>
    <p:sldId id="293" r:id="rId7"/>
    <p:sldId id="262" r:id="rId8"/>
    <p:sldId id="1460" r:id="rId9"/>
    <p:sldId id="1447" r:id="rId10"/>
    <p:sldId id="1461" r:id="rId11"/>
    <p:sldId id="1442" r:id="rId12"/>
    <p:sldId id="1445" r:id="rId13"/>
    <p:sldId id="1444" r:id="rId14"/>
    <p:sldId id="1448" r:id="rId15"/>
    <p:sldId id="1449" r:id="rId16"/>
    <p:sldId id="1450" r:id="rId17"/>
    <p:sldId id="1451" r:id="rId18"/>
    <p:sldId id="1452" r:id="rId19"/>
    <p:sldId id="1453" r:id="rId20"/>
    <p:sldId id="1454" r:id="rId21"/>
    <p:sldId id="1455" r:id="rId22"/>
    <p:sldId id="1456" r:id="rId23"/>
    <p:sldId id="1457" r:id="rId24"/>
    <p:sldId id="1458" r:id="rId25"/>
    <p:sldId id="1459" r:id="rId26"/>
    <p:sldId id="1440" r:id="rId27"/>
    <p:sldId id="1426" r:id="rId28"/>
    <p:sldId id="1427" r:id="rId29"/>
    <p:sldId id="1428" r:id="rId30"/>
    <p:sldId id="1429" r:id="rId31"/>
    <p:sldId id="1430" r:id="rId32"/>
    <p:sldId id="1431" r:id="rId33"/>
    <p:sldId id="1432" r:id="rId34"/>
    <p:sldId id="1433" r:id="rId35"/>
    <p:sldId id="1434" r:id="rId36"/>
    <p:sldId id="1435" r:id="rId37"/>
    <p:sldId id="1436" r:id="rId38"/>
    <p:sldId id="1446" r:id="rId39"/>
    <p:sldId id="1438" r:id="rId40"/>
    <p:sldId id="292" r:id="rId41"/>
    <p:sldId id="264" r:id="rId42"/>
    <p:sldId id="260" r:id="rId43"/>
    <p:sldId id="261"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082" autoAdjust="0"/>
    <p:restoredTop sz="95441" autoAdjust="0"/>
  </p:normalViewPr>
  <p:slideViewPr>
    <p:cSldViewPr snapToGrid="0" snapToObjects="1">
      <p:cViewPr varScale="1">
        <p:scale>
          <a:sx n="87" d="100"/>
          <a:sy n="87" d="100"/>
        </p:scale>
        <p:origin x="1296" y="-360"/>
      </p:cViewPr>
      <p:guideLst/>
    </p:cSldViewPr>
  </p:slideViewPr>
  <p:notesTextViewPr>
    <p:cViewPr>
      <p:scale>
        <a:sx n="1" d="1"/>
        <a:sy n="1" d="1"/>
      </p:scale>
      <p:origin x="0" y="0"/>
    </p:cViewPr>
  </p:notesTextViewPr>
  <p:sorterViewPr>
    <p:cViewPr varScale="1">
      <p:scale>
        <a:sx n="100" d="100"/>
        <a:sy n="100" d="100"/>
      </p:scale>
      <p:origin x="0" y="-2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69FBA3-AD93-445F-960A-25788CF9A111}" type="datetimeFigureOut">
              <a:rPr lang="en-CA" smtClean="0"/>
              <a:t>2021-01-28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ACB6B-4055-4DF5-9B30-639923229185}" type="slidenum">
              <a:rPr lang="en-CA" smtClean="0"/>
              <a:t>‹#›</a:t>
            </a:fld>
            <a:endParaRPr lang="en-CA"/>
          </a:p>
        </p:txBody>
      </p:sp>
    </p:spTree>
    <p:extLst>
      <p:ext uri="{BB962C8B-B14F-4D97-AF65-F5344CB8AC3E}">
        <p14:creationId xmlns:p14="http://schemas.microsoft.com/office/powerpoint/2010/main" val="2342627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12:01 start</a:t>
            </a:r>
          </a:p>
        </p:txBody>
      </p:sp>
      <p:sp>
        <p:nvSpPr>
          <p:cNvPr id="4" name="Slide Number Placeholder 3"/>
          <p:cNvSpPr>
            <a:spLocks noGrp="1"/>
          </p:cNvSpPr>
          <p:nvPr>
            <p:ph type="sldNum" sz="quarter" idx="5"/>
          </p:nvPr>
        </p:nvSpPr>
        <p:spPr/>
        <p:txBody>
          <a:bodyPr/>
          <a:lstStyle/>
          <a:p>
            <a:fld id="{305ACB6B-4055-4DF5-9B30-639923229185}" type="slidenum">
              <a:rPr lang="en-CA" smtClean="0"/>
              <a:t>1</a:t>
            </a:fld>
            <a:endParaRPr lang="en-CA" dirty="0"/>
          </a:p>
        </p:txBody>
      </p:sp>
    </p:spTree>
    <p:extLst>
      <p:ext uri="{BB962C8B-B14F-4D97-AF65-F5344CB8AC3E}">
        <p14:creationId xmlns:p14="http://schemas.microsoft.com/office/powerpoint/2010/main" val="566541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Abridged slide </a:t>
            </a:r>
            <a:r>
              <a:rPr lang="en-CA" dirty="0" smtClean="0"/>
              <a:t>deck </a:t>
            </a:r>
            <a:endParaRPr lang="en-CA" dirty="0"/>
          </a:p>
          <a:p>
            <a:r>
              <a:rPr lang="en-CA" dirty="0"/>
              <a:t>Fuller version has list of </a:t>
            </a:r>
            <a:r>
              <a:rPr lang="en-CA" dirty="0" smtClean="0"/>
              <a:t>resources </a:t>
            </a:r>
          </a:p>
          <a:p>
            <a:r>
              <a:rPr lang="en-CA" dirty="0" smtClean="0"/>
              <a:t>New! Checklist for Managing Consent for COVID vaccine </a:t>
            </a:r>
          </a:p>
          <a:p>
            <a:r>
              <a:rPr lang="en-CA" dirty="0" err="1" smtClean="0"/>
              <a:t>Realxchange</a:t>
            </a:r>
            <a:r>
              <a:rPr lang="en-CA" dirty="0" smtClean="0"/>
              <a:t> and </a:t>
            </a:r>
            <a:r>
              <a:rPr lang="en-CA" dirty="0" err="1" smtClean="0"/>
              <a:t>Connectability</a:t>
            </a:r>
            <a:endParaRPr lang="en-CA" dirty="0" smtClean="0"/>
          </a:p>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662D24-A919-4818-9E95-9C14E12C375D}"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9215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here is on communications, Consent Process, and Related Documentation</a:t>
            </a:r>
          </a:p>
          <a:p>
            <a:r>
              <a:rPr lang="en-US" dirty="0"/>
              <a:t>In current environment, the exact timelines and order of vaccine rollout unknown.</a:t>
            </a:r>
          </a:p>
          <a:p>
            <a:r>
              <a:rPr lang="en-US" dirty="0"/>
              <a:t>Expectation that consent forms developed for long-term care and retirement homes are applicable for other sectors. </a:t>
            </a:r>
          </a:p>
          <a:p>
            <a:r>
              <a:rPr lang="en-US" dirty="0"/>
              <a:t>Pressure for health practitioners (HPs) to obtain consent as soon as possible. </a:t>
            </a:r>
          </a:p>
          <a:p>
            <a:r>
              <a:rPr lang="en-US" dirty="0"/>
              <a:t>Delays could result in further risks if opportunity to receive vaccine is deferred or bypassed.</a:t>
            </a:r>
          </a:p>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662D24-A919-4818-9E95-9C14E12C375D}"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2980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review of material as soon as possible for vaccination rollout</a:t>
            </a:r>
          </a:p>
          <a:p>
            <a:endParaRPr lang="en-US" dirty="0"/>
          </a:p>
          <a:p>
            <a:r>
              <a:rPr lang="en-US" dirty="0"/>
              <a:t>Note: For those individuals whose SDMs are not noted in their file, identify potential SDMs based on the highest ranked eligible person identified in the hierarchy set out in provincial legislation (HCCA). See Appendix for list of SDMs (which includes family members in the hierarchy, etc.)</a:t>
            </a:r>
          </a:p>
          <a:p>
            <a:r>
              <a:rPr lang="en-US" dirty="0"/>
              <a:t>See Resources on Last Slides.</a:t>
            </a:r>
          </a:p>
          <a:p>
            <a:endParaRPr lang="en-US" dirty="0"/>
          </a:p>
          <a:p>
            <a:endParaRPr lang="en-US" dirty="0"/>
          </a:p>
          <a:p>
            <a:r>
              <a:rPr lang="en-US" dirty="0"/>
              <a:t>Attach ministry documents, information re risks/benefits, and social story: </a:t>
            </a:r>
          </a:p>
          <a:p>
            <a:r>
              <a:rPr lang="en-US" dirty="0"/>
              <a:t>Ministry script for facilitating consent, screening and consent form</a:t>
            </a:r>
          </a:p>
          <a:p>
            <a:r>
              <a:rPr lang="en-US" dirty="0"/>
              <a:t>Information re vaccination benefits, risks and related procedures</a:t>
            </a:r>
          </a:p>
          <a:p>
            <a:r>
              <a:rPr lang="en-US" dirty="0"/>
              <a:t>A social story</a:t>
            </a:r>
          </a:p>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662D24-A919-4818-9E95-9C14E12C375D}"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7418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7899"/>
            <a:ext cx="5486400" cy="3916363"/>
          </a:xfrm>
        </p:spPr>
        <p:txBody>
          <a:bodyPr/>
          <a:lstStyle/>
          <a:p>
            <a:r>
              <a:rPr lang="en-CA" dirty="0"/>
              <a:t>You have distributed the information</a:t>
            </a:r>
          </a:p>
          <a:p>
            <a:r>
              <a:rPr lang="en-CA" dirty="0"/>
              <a:t>But who is responsible for giving consent</a:t>
            </a:r>
          </a:p>
          <a:p>
            <a:r>
              <a:rPr lang="en-CA" dirty="0"/>
              <a:t>A number of people have a role – but the roles are different and it is important to understand them</a:t>
            </a:r>
          </a:p>
          <a:p>
            <a:r>
              <a:rPr lang="en-CA" dirty="0"/>
              <a:t>Take a brief look at roles and </a:t>
            </a:r>
            <a:r>
              <a:rPr lang="en-CA" dirty="0" err="1"/>
              <a:t>responsibilites</a:t>
            </a:r>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662D24-A919-4818-9E95-9C14E12C375D}"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9381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662D24-A919-4818-9E95-9C14E12C375D}"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7708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Monitor progress</a:t>
            </a:r>
          </a:p>
          <a:p>
            <a:r>
              <a:rPr lang="en-CA" dirty="0"/>
              <a:t>Will help to collect information for clinic and </a:t>
            </a:r>
            <a:r>
              <a:rPr lang="en-CA" dirty="0" smtClean="0"/>
              <a:t>OPGT</a:t>
            </a:r>
          </a:p>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662D24-A919-4818-9E95-9C14E12C375D}"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4384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for the health practitioner administering the vaccine to confirm consent prior to administering the vaccine, he/she will need the signed Ministry screening and consent form, and proof of consent if the form has not been signed by the SDM, as well as the individual’s health card.</a:t>
            </a:r>
          </a:p>
          <a:p>
            <a:r>
              <a:rPr lang="en-US" dirty="0"/>
              <a:t>The SDM can provide written consent:</a:t>
            </a:r>
          </a:p>
          <a:p>
            <a:r>
              <a:rPr lang="en-US" dirty="0"/>
              <a:t>In an email or note.</a:t>
            </a:r>
          </a:p>
          <a:p>
            <a:r>
              <a:rPr lang="en-US" dirty="0"/>
              <a:t>On a signed and scanned Ministry consent and screening form, or </a:t>
            </a:r>
          </a:p>
          <a:p>
            <a:r>
              <a:rPr lang="en-US" dirty="0"/>
              <a:t>If available, on a digital copy of the Ministry screening and consent form that permits electronic “DocuSign”.</a:t>
            </a:r>
          </a:p>
          <a:p>
            <a:r>
              <a:rPr lang="en-US" dirty="0"/>
              <a:t>The SDM can also provide verbal consent. In this case, document the verbal consent:</a:t>
            </a:r>
          </a:p>
          <a:p>
            <a:r>
              <a:rPr lang="en-US" dirty="0"/>
              <a:t>On the Ministry screening and consent form by hand (or electronically if possible) or,</a:t>
            </a:r>
          </a:p>
          <a:p>
            <a:r>
              <a:rPr lang="en-US" dirty="0"/>
              <a:t>In a note that can be printed out and attached to or brought along with the Ministry screening and consent form.</a:t>
            </a:r>
          </a:p>
          <a:p>
            <a:r>
              <a:rPr lang="en-US" dirty="0"/>
              <a:t>Send the OPGT a chart listing residents who do not have capacity, and no SDM, and confirm that screening questions on the consent form have been reviewed, that a family physician has been consulted if appropriate, and that there are no other concerns so that OPG may provide consent</a:t>
            </a:r>
          </a:p>
          <a:p>
            <a:r>
              <a:rPr lang="en-US" dirty="0"/>
              <a:t>Remember that staff accompanying the individual, individuals, and/or SDMs must bring the Ministry screening and consent form and other proof of consent as required, along with a health card, in order for the health practitioner administering the vaccine to confirm consent prior to administering the vaccine.</a:t>
            </a:r>
          </a:p>
          <a:p>
            <a:endParaRPr lang="en-US" dirty="0"/>
          </a:p>
          <a:p>
            <a:endParaRPr lang="en-US" dirty="0"/>
          </a:p>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662D24-A919-4818-9E95-9C14E12C375D}"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8358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7900"/>
            <a:ext cx="5969000" cy="5016500"/>
          </a:xfrm>
        </p:spPr>
        <p:txBody>
          <a:bodyPr/>
          <a:lstStyle/>
          <a:p>
            <a:pPr marR="0" lvl="0" algn="l" defTabSz="457200" rtl="0" eaLnBrk="1" fontAlgn="auto" latinLnBrk="0" hangingPunct="1">
              <a:lnSpc>
                <a:spcPct val="100000"/>
              </a:lnSpc>
              <a:spcAft>
                <a:spcPts val="0"/>
              </a:spcAft>
              <a:buClr>
                <a:srgbClr val="90C226"/>
              </a:buClr>
              <a:buSzPct val="80000"/>
              <a:tabLst/>
              <a:defRPr/>
            </a:pPr>
            <a:r>
              <a:rPr kumimoji="0" lang="en-US"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Scenario 1</a:t>
            </a:r>
          </a:p>
          <a:p>
            <a:pPr marR="0" lvl="0" algn="l" defTabSz="457200" rtl="0" eaLnBrk="1" fontAlgn="auto" latinLnBrk="0" hangingPunct="1">
              <a:lnSpc>
                <a:spcPct val="100000"/>
              </a:lnSpc>
              <a:spcAft>
                <a:spcPts val="0"/>
              </a:spcAft>
              <a:buClr>
                <a:srgbClr val="90C226"/>
              </a:buClr>
              <a:buSzPct val="80000"/>
              <a:tabLst/>
              <a:defRPr/>
            </a:pPr>
            <a:r>
              <a:rPr kumimoji="0" lang="en-US"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Mrs. Brown could still be capable</a:t>
            </a:r>
          </a:p>
          <a:p>
            <a:pPr marR="0" lvl="0" algn="l" defTabSz="457200" rtl="0" eaLnBrk="1" fontAlgn="auto" latinLnBrk="0" hangingPunct="1">
              <a:lnSpc>
                <a:spcPct val="100000"/>
              </a:lnSpc>
              <a:spcAft>
                <a:spcPts val="0"/>
              </a:spcAft>
              <a:buClr>
                <a:srgbClr val="90C226"/>
              </a:buClr>
              <a:buSzPct val="80000"/>
              <a:tabLst/>
              <a:defRPr/>
            </a:pPr>
            <a:r>
              <a:rPr kumimoji="0" lang="en-US"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Is Peter capable of giving consent for the vaccine</a:t>
            </a:r>
          </a:p>
          <a:p>
            <a:pPr marR="0" lvl="0" algn="l" defTabSz="457200" rtl="0" eaLnBrk="1" fontAlgn="auto" latinLnBrk="0" hangingPunct="1">
              <a:lnSpc>
                <a:spcPct val="100000"/>
              </a:lnSpc>
              <a:spcAft>
                <a:spcPts val="0"/>
              </a:spcAft>
              <a:buClr>
                <a:srgbClr val="90C226"/>
              </a:buClr>
              <a:buSzPct val="80000"/>
              <a:tabLst/>
              <a:defRPr/>
            </a:pPr>
            <a:r>
              <a:rPr kumimoji="0" lang="en-US"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In this instance Mrs. Brown’s own POA is currently making decisions for her</a:t>
            </a:r>
          </a:p>
          <a:p>
            <a:pPr marR="0" lvl="0" algn="l" defTabSz="457200" rtl="0" eaLnBrk="1" fontAlgn="auto" latinLnBrk="0" hangingPunct="1">
              <a:lnSpc>
                <a:spcPct val="100000"/>
              </a:lnSpc>
              <a:spcAft>
                <a:spcPts val="0"/>
              </a:spcAft>
              <a:buClr>
                <a:srgbClr val="90C226"/>
              </a:buClr>
              <a:buSzPct val="80000"/>
              <a:tabLst/>
              <a:defRPr/>
            </a:pPr>
            <a:r>
              <a:rPr kumimoji="0" lang="en-US"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Who else on the hierarchy of SDMs might be available, willing, capable, and have Peter’s  best interest at heart</a:t>
            </a:r>
          </a:p>
          <a:p>
            <a:pPr marR="0" lvl="0" algn="l" defTabSz="457200" rtl="0" eaLnBrk="1" fontAlgn="auto" latinLnBrk="0" hangingPunct="1">
              <a:lnSpc>
                <a:spcPct val="100000"/>
              </a:lnSpc>
              <a:spcAft>
                <a:spcPts val="0"/>
              </a:spcAft>
              <a:buClr>
                <a:srgbClr val="90C226"/>
              </a:buClr>
              <a:buSzPct val="80000"/>
              <a:tabLst/>
              <a:defRPr/>
            </a:pPr>
            <a:r>
              <a:rPr kumimoji="0" lang="en-US"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How well do they know Peter </a:t>
            </a:r>
          </a:p>
          <a:p>
            <a:pPr marR="0" lvl="0" algn="l" defTabSz="457200" rtl="0" eaLnBrk="1" fontAlgn="auto" latinLnBrk="0" hangingPunct="1">
              <a:lnSpc>
                <a:spcPct val="100000"/>
              </a:lnSpc>
              <a:spcAft>
                <a:spcPts val="0"/>
              </a:spcAft>
              <a:buClr>
                <a:srgbClr val="90C226"/>
              </a:buClr>
              <a:buSzPct val="80000"/>
              <a:tabLst/>
              <a:defRPr/>
            </a:pPr>
            <a:r>
              <a:rPr kumimoji="0" lang="en-US"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Is Peter agreeable </a:t>
            </a:r>
          </a:p>
          <a:p>
            <a:pPr marR="0" lvl="0" algn="l" defTabSz="457200" rtl="0" eaLnBrk="1" fontAlgn="auto" latinLnBrk="0" hangingPunct="1">
              <a:lnSpc>
                <a:spcPct val="100000"/>
              </a:lnSpc>
              <a:spcAft>
                <a:spcPts val="0"/>
              </a:spcAft>
              <a:buClr>
                <a:srgbClr val="90C226"/>
              </a:buClr>
              <a:buSzPct val="80000"/>
              <a:tabLst/>
              <a:defRPr/>
            </a:pPr>
            <a:r>
              <a:rPr kumimoji="0" lang="en-US"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Usually family members who have knowledge</a:t>
            </a:r>
          </a:p>
          <a:p>
            <a:pPr marR="0" lvl="0" algn="l" defTabSz="457200" rtl="0" eaLnBrk="1" fontAlgn="auto" latinLnBrk="0" hangingPunct="1">
              <a:lnSpc>
                <a:spcPct val="100000"/>
              </a:lnSpc>
              <a:spcAft>
                <a:spcPts val="0"/>
              </a:spcAft>
              <a:buClr>
                <a:srgbClr val="90C226"/>
              </a:buClr>
              <a:buSzPct val="80000"/>
              <a:tabLst/>
              <a:defRPr/>
            </a:pPr>
            <a:r>
              <a:rPr kumimoji="0" lang="en-US"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Often POA, who acts if not available…now older</a:t>
            </a:r>
          </a:p>
          <a:p>
            <a:r>
              <a:rPr lang="en-CA" b="1" dirty="0"/>
              <a:t>Scenario 2</a:t>
            </a:r>
          </a:p>
          <a:p>
            <a:r>
              <a:rPr lang="en-US" dirty="0"/>
              <a:t>Try to determine what is the nature of their concern/objection? </a:t>
            </a:r>
          </a:p>
          <a:p>
            <a:r>
              <a:rPr lang="en-US" dirty="0"/>
              <a:t>Are they personally afraid of vaccine/side effects, etc. provide information, suggest they speak to their physician</a:t>
            </a:r>
          </a:p>
          <a:p>
            <a:r>
              <a:rPr lang="en-US" dirty="0"/>
              <a:t>Do they have concerns re Alice’s capacity – if so why</a:t>
            </a:r>
          </a:p>
          <a:p>
            <a:r>
              <a:rPr lang="en-US" dirty="0"/>
              <a:t>Have they consulted Alice’s physician –without breaching privacy physician may be able to reassure them</a:t>
            </a:r>
          </a:p>
          <a:p>
            <a:r>
              <a:rPr lang="en-US" dirty="0"/>
              <a:t>Ultimately you might have to </a:t>
            </a:r>
            <a:r>
              <a:rPr lang="en-US" dirty="0" err="1"/>
              <a:t>honour</a:t>
            </a:r>
            <a:r>
              <a:rPr lang="en-US" dirty="0"/>
              <a:t> their wish but good reminder that the SDM doesn’t make the decision for individual, they are supposed to put themselves in the shoes of the individual and make the decision the way the individual would</a:t>
            </a:r>
          </a:p>
          <a:p>
            <a:r>
              <a:rPr lang="en-US" b="1" dirty="0"/>
              <a:t>Scenario 3</a:t>
            </a:r>
          </a:p>
          <a:p>
            <a:r>
              <a:rPr lang="en-US" dirty="0"/>
              <a:t>You are not legal counsel; refer him to the appropriate material, and suggest he contact the family physician or other trusted medical professional</a:t>
            </a:r>
          </a:p>
          <a:p>
            <a:r>
              <a:rPr lang="en-US" dirty="0"/>
              <a:t>Guide to appropriate material and trusted medical professional </a:t>
            </a:r>
          </a:p>
          <a:p>
            <a:r>
              <a:rPr lang="en-US" dirty="0"/>
              <a:t>Lessons </a:t>
            </a:r>
            <a:r>
              <a:rPr lang="en-US" dirty="0" err="1"/>
              <a:t>learnedAs</a:t>
            </a:r>
            <a:r>
              <a:rPr lang="en-US" dirty="0"/>
              <a:t> Service Provider, ask questions to explore situation, determine context (remove?)</a:t>
            </a:r>
          </a:p>
          <a:p>
            <a:r>
              <a:rPr lang="en-US" dirty="0"/>
              <a:t>Carefully consider service provider role, and SDM role(remove?)</a:t>
            </a:r>
          </a:p>
          <a:p>
            <a:endParaRPr lang="en-US" dirty="0"/>
          </a:p>
          <a:p>
            <a:endParaRPr lang="en-CA"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662D24-A919-4818-9E95-9C14E12C375D}"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3998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662D24-A919-4818-9E95-9C14E12C375D}"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8179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662D24-A919-4818-9E95-9C14E12C375D}"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809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12:05 W</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5ACB6B-4055-4DF5-9B30-63992322918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7641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INCREASINGLY THESE PAPERS HAVE BEEN DISTRIBUTED ACROSS THE PROVINCIAL NETWORK AND MADE AVAILBLE ON THE REAL EXCHANGE VIRTUAL SITE HOSTED BY COMMUNITY LIVING ESSEX.</a:t>
            </a:r>
          </a:p>
          <a:p>
            <a:endParaRPr lang="en-US" sz="1200" dirty="0"/>
          </a:p>
          <a:p>
            <a:pPr fontAlgn="base"/>
            <a:r>
              <a:rPr lang="en-CA" sz="1600" b="0" i="0" kern="1200" dirty="0">
                <a:solidFill>
                  <a:schemeClr val="tx1"/>
                </a:solidFill>
                <a:effectLst/>
                <a:latin typeface="+mn-lt"/>
                <a:ea typeface="+mn-ea"/>
                <a:cs typeface="+mn-cs"/>
              </a:rPr>
              <a:t>THE REAL XCHANGE IS A LIBRARY OF RESOURCES HAS BEEN COMPILED FROM DS SECTOR AGENCIES BY THE PROVINCIAL NETWORK ON DEVELOPMENTAL SERVICES TO ASSIST YOU IN RESPONDING TO THE COVID-19 PANDEMIC THROUGH INFORMATION SHARING AND KNOWLEDGE TRANSFER.</a:t>
            </a:r>
          </a:p>
          <a:p>
            <a:endParaRPr lang="en-US" sz="1200" dirty="0"/>
          </a:p>
          <a:p>
            <a:endParaRPr lang="en-US" sz="1200" dirty="0"/>
          </a:p>
          <a:p>
            <a:r>
              <a:rPr lang="en-US" sz="1200" dirty="0"/>
              <a:t>THIS WEBINAR SERIES IS A TESTAMENT TO THAT WORK ETHIC AND COLLABORATIVE SPIRIT.</a:t>
            </a:r>
          </a:p>
          <a:p>
            <a:endParaRPr lang="en-US" sz="1200" dirty="0"/>
          </a:p>
          <a:p>
            <a:r>
              <a:rPr lang="en-US" sz="1200" dirty="0"/>
              <a:t>IN PRODUCING THIS SERIES, I WOULD LIKE TO THANK GEORGIE VINCENT, MIA TREMBLAY AND YOU JAMES OF COMMUNITY LIVING TORONTO AND ALSO OF THE SPPI PROJECT MANAGEMENT OFFICE; AND JEANETTE MACLEAN SENIOR CONSULTANT, OCCUPATIONAL HEALTH AND SAFETY, HEATHER DAWSON SENIOR MANAGER, QUALITY ASSURANCE FOR THIS IPAC ASSESSING PRACTICES THEY ARE GOING TO SHARE WITH ALL OF US TODAY.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8A37C2E-DF44-A046-BB78-CACA6B96B6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1087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12:04 Bryan </a:t>
            </a:r>
          </a:p>
        </p:txBody>
      </p:sp>
      <p:sp>
        <p:nvSpPr>
          <p:cNvPr id="4" name="Slide Number Placeholder 3"/>
          <p:cNvSpPr>
            <a:spLocks noGrp="1"/>
          </p:cNvSpPr>
          <p:nvPr>
            <p:ph type="sldNum" sz="quarter" idx="5"/>
          </p:nvPr>
        </p:nvSpPr>
        <p:spPr/>
        <p:txBody>
          <a:bodyPr/>
          <a:lstStyle/>
          <a:p>
            <a:fld id="{305ACB6B-4055-4DF5-9B30-639923229185}" type="slidenum">
              <a:rPr lang="en-CA" smtClean="0"/>
              <a:t>4</a:t>
            </a:fld>
            <a:endParaRPr lang="en-CA" dirty="0"/>
          </a:p>
        </p:txBody>
      </p:sp>
    </p:spTree>
    <p:extLst>
      <p:ext uri="{BB962C8B-B14F-4D97-AF65-F5344CB8AC3E}">
        <p14:creationId xmlns:p14="http://schemas.microsoft.com/office/powerpoint/2010/main" val="21432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12:05</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5ACB6B-4055-4DF5-9B30-63992322918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5572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12:30</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5ACB6B-4055-4DF5-9B30-63992322918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010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12:20</a:t>
            </a:r>
          </a:p>
        </p:txBody>
      </p:sp>
      <p:sp>
        <p:nvSpPr>
          <p:cNvPr id="4" name="Slide Number Placeholder 3"/>
          <p:cNvSpPr>
            <a:spLocks noGrp="1"/>
          </p:cNvSpPr>
          <p:nvPr>
            <p:ph type="sldNum" sz="quarter" idx="5"/>
          </p:nvPr>
        </p:nvSpPr>
        <p:spPr/>
        <p:txBody>
          <a:bodyPr/>
          <a:lstStyle/>
          <a:p>
            <a:fld id="{305ACB6B-4055-4DF5-9B30-639923229185}" type="slidenum">
              <a:rPr lang="en-CA" smtClean="0"/>
              <a:t>7</a:t>
            </a:fld>
            <a:endParaRPr lang="en-CA"/>
          </a:p>
        </p:txBody>
      </p:sp>
    </p:spTree>
    <p:extLst>
      <p:ext uri="{BB962C8B-B14F-4D97-AF65-F5344CB8AC3E}">
        <p14:creationId xmlns:p14="http://schemas.microsoft.com/office/powerpoint/2010/main" val="4000875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662D24-A919-4818-9E95-9C14E12C375D}"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2795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662D24-A919-4818-9E95-9C14E12C375D}"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4642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6A60C6-8B15-D145-9812-70D53A8A4394}"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5AE98-A865-4246-A710-C762FED8FA92}" type="slidenum">
              <a:rPr lang="en-US" smtClean="0"/>
              <a:t>‹#›</a:t>
            </a:fld>
            <a:endParaRPr lang="en-US"/>
          </a:p>
        </p:txBody>
      </p:sp>
    </p:spTree>
    <p:extLst>
      <p:ext uri="{BB962C8B-B14F-4D97-AF65-F5344CB8AC3E}">
        <p14:creationId xmlns:p14="http://schemas.microsoft.com/office/powerpoint/2010/main" val="3164400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6A60C6-8B15-D145-9812-70D53A8A4394}"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5AE98-A865-4246-A710-C762FED8FA92}" type="slidenum">
              <a:rPr lang="en-US" smtClean="0"/>
              <a:t>‹#›</a:t>
            </a:fld>
            <a:endParaRPr lang="en-US"/>
          </a:p>
        </p:txBody>
      </p:sp>
    </p:spTree>
    <p:extLst>
      <p:ext uri="{BB962C8B-B14F-4D97-AF65-F5344CB8AC3E}">
        <p14:creationId xmlns:p14="http://schemas.microsoft.com/office/powerpoint/2010/main" val="311998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6A60C6-8B15-D145-9812-70D53A8A4394}"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5AE98-A865-4246-A710-C762FED8FA9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02743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6A60C6-8B15-D145-9812-70D53A8A4394}"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5AE98-A865-4246-A710-C762FED8FA92}" type="slidenum">
              <a:rPr lang="en-US" smtClean="0"/>
              <a:t>‹#›</a:t>
            </a:fld>
            <a:endParaRPr lang="en-US"/>
          </a:p>
        </p:txBody>
      </p:sp>
    </p:spTree>
    <p:extLst>
      <p:ext uri="{BB962C8B-B14F-4D97-AF65-F5344CB8AC3E}">
        <p14:creationId xmlns:p14="http://schemas.microsoft.com/office/powerpoint/2010/main" val="2101544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6A60C6-8B15-D145-9812-70D53A8A4394}"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5AE98-A865-4246-A710-C762FED8FA9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22320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6A60C6-8B15-D145-9812-70D53A8A4394}"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5AE98-A865-4246-A710-C762FED8FA92}" type="slidenum">
              <a:rPr lang="en-US" smtClean="0"/>
              <a:t>‹#›</a:t>
            </a:fld>
            <a:endParaRPr lang="en-US"/>
          </a:p>
        </p:txBody>
      </p:sp>
    </p:spTree>
    <p:extLst>
      <p:ext uri="{BB962C8B-B14F-4D97-AF65-F5344CB8AC3E}">
        <p14:creationId xmlns:p14="http://schemas.microsoft.com/office/powerpoint/2010/main" val="1813404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6A60C6-8B15-D145-9812-70D53A8A4394}"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5AE98-A865-4246-A710-C762FED8FA92}" type="slidenum">
              <a:rPr lang="en-US" smtClean="0"/>
              <a:t>‹#›</a:t>
            </a:fld>
            <a:endParaRPr lang="en-US"/>
          </a:p>
        </p:txBody>
      </p:sp>
    </p:spTree>
    <p:extLst>
      <p:ext uri="{BB962C8B-B14F-4D97-AF65-F5344CB8AC3E}">
        <p14:creationId xmlns:p14="http://schemas.microsoft.com/office/powerpoint/2010/main" val="3844656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6A60C6-8B15-D145-9812-70D53A8A4394}"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5AE98-A865-4246-A710-C762FED8FA92}" type="slidenum">
              <a:rPr lang="en-US" smtClean="0"/>
              <a:t>‹#›</a:t>
            </a:fld>
            <a:endParaRPr lang="en-US"/>
          </a:p>
        </p:txBody>
      </p:sp>
    </p:spTree>
    <p:extLst>
      <p:ext uri="{BB962C8B-B14F-4D97-AF65-F5344CB8AC3E}">
        <p14:creationId xmlns:p14="http://schemas.microsoft.com/office/powerpoint/2010/main" val="517981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6A60C6-8B15-D145-9812-70D53A8A4394}"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5AE98-A865-4246-A710-C762FED8FA92}" type="slidenum">
              <a:rPr lang="en-US" smtClean="0"/>
              <a:t>‹#›</a:t>
            </a:fld>
            <a:endParaRPr lang="en-US"/>
          </a:p>
        </p:txBody>
      </p:sp>
    </p:spTree>
    <p:extLst>
      <p:ext uri="{BB962C8B-B14F-4D97-AF65-F5344CB8AC3E}">
        <p14:creationId xmlns:p14="http://schemas.microsoft.com/office/powerpoint/2010/main" val="3228407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6A60C6-8B15-D145-9812-70D53A8A4394}"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5AE98-A865-4246-A710-C762FED8FA92}" type="slidenum">
              <a:rPr lang="en-US" smtClean="0"/>
              <a:t>‹#›</a:t>
            </a:fld>
            <a:endParaRPr lang="en-US"/>
          </a:p>
        </p:txBody>
      </p:sp>
    </p:spTree>
    <p:extLst>
      <p:ext uri="{BB962C8B-B14F-4D97-AF65-F5344CB8AC3E}">
        <p14:creationId xmlns:p14="http://schemas.microsoft.com/office/powerpoint/2010/main" val="4117121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6A60C6-8B15-D145-9812-70D53A8A4394}"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5AE98-A865-4246-A710-C762FED8FA92}" type="slidenum">
              <a:rPr lang="en-US" smtClean="0"/>
              <a:t>‹#›</a:t>
            </a:fld>
            <a:endParaRPr lang="en-US"/>
          </a:p>
        </p:txBody>
      </p:sp>
    </p:spTree>
    <p:extLst>
      <p:ext uri="{BB962C8B-B14F-4D97-AF65-F5344CB8AC3E}">
        <p14:creationId xmlns:p14="http://schemas.microsoft.com/office/powerpoint/2010/main" val="138025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6A60C6-8B15-D145-9812-70D53A8A4394}" type="datetimeFigureOut">
              <a:rPr lang="en-US" smtClean="0"/>
              <a:t>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D5AE98-A865-4246-A710-C762FED8FA92}" type="slidenum">
              <a:rPr lang="en-US" smtClean="0"/>
              <a:t>‹#›</a:t>
            </a:fld>
            <a:endParaRPr lang="en-US"/>
          </a:p>
        </p:txBody>
      </p:sp>
    </p:spTree>
    <p:extLst>
      <p:ext uri="{BB962C8B-B14F-4D97-AF65-F5344CB8AC3E}">
        <p14:creationId xmlns:p14="http://schemas.microsoft.com/office/powerpoint/2010/main" val="3724440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6A60C6-8B15-D145-9812-70D53A8A4394}" type="datetimeFigureOut">
              <a:rPr lang="en-US" smtClean="0"/>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D5AE98-A865-4246-A710-C762FED8FA92}" type="slidenum">
              <a:rPr lang="en-US" smtClean="0"/>
              <a:t>‹#›</a:t>
            </a:fld>
            <a:endParaRPr lang="en-US"/>
          </a:p>
        </p:txBody>
      </p:sp>
    </p:spTree>
    <p:extLst>
      <p:ext uri="{BB962C8B-B14F-4D97-AF65-F5344CB8AC3E}">
        <p14:creationId xmlns:p14="http://schemas.microsoft.com/office/powerpoint/2010/main" val="1204432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6A60C6-8B15-D145-9812-70D53A8A4394}" type="datetimeFigureOut">
              <a:rPr lang="en-US" smtClean="0"/>
              <a:t>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D5AE98-A865-4246-A710-C762FED8FA92}" type="slidenum">
              <a:rPr lang="en-US" smtClean="0"/>
              <a:t>‹#›</a:t>
            </a:fld>
            <a:endParaRPr lang="en-US"/>
          </a:p>
        </p:txBody>
      </p:sp>
    </p:spTree>
    <p:extLst>
      <p:ext uri="{BB962C8B-B14F-4D97-AF65-F5344CB8AC3E}">
        <p14:creationId xmlns:p14="http://schemas.microsoft.com/office/powerpoint/2010/main" val="1242953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6A60C6-8B15-D145-9812-70D53A8A4394}"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5AE98-A865-4246-A710-C762FED8FA92}" type="slidenum">
              <a:rPr lang="en-US" smtClean="0"/>
              <a:t>‹#›</a:t>
            </a:fld>
            <a:endParaRPr lang="en-US"/>
          </a:p>
        </p:txBody>
      </p:sp>
    </p:spTree>
    <p:extLst>
      <p:ext uri="{BB962C8B-B14F-4D97-AF65-F5344CB8AC3E}">
        <p14:creationId xmlns:p14="http://schemas.microsoft.com/office/powerpoint/2010/main" val="371129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5AE98-A865-4246-A710-C762FED8FA92}" type="slidenum">
              <a:rPr lang="en-US" smtClean="0"/>
              <a:t>‹#›</a:t>
            </a:fld>
            <a:endParaRPr lang="en-US"/>
          </a:p>
        </p:txBody>
      </p:sp>
      <p:sp>
        <p:nvSpPr>
          <p:cNvPr id="5" name="Date Placeholder 4"/>
          <p:cNvSpPr>
            <a:spLocks noGrp="1"/>
          </p:cNvSpPr>
          <p:nvPr>
            <p:ph type="dt" sz="half" idx="10"/>
          </p:nvPr>
        </p:nvSpPr>
        <p:spPr/>
        <p:txBody>
          <a:bodyPr/>
          <a:lstStyle/>
          <a:p>
            <a:fld id="{BC6A60C6-8B15-D145-9812-70D53A8A4394}" type="datetimeFigureOut">
              <a:rPr lang="en-US" smtClean="0"/>
              <a:t>1/28/2021</a:t>
            </a:fld>
            <a:endParaRPr lang="en-US"/>
          </a:p>
        </p:txBody>
      </p:sp>
    </p:spTree>
    <p:extLst>
      <p:ext uri="{BB962C8B-B14F-4D97-AF65-F5344CB8AC3E}">
        <p14:creationId xmlns:p14="http://schemas.microsoft.com/office/powerpoint/2010/main" val="1916226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C6A60C6-8B15-D145-9812-70D53A8A4394}" type="datetimeFigureOut">
              <a:rPr lang="en-US" smtClean="0"/>
              <a:t>1/28/2021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DD5AE98-A865-4246-A710-C762FED8FA92}" type="slidenum">
              <a:rPr lang="en-US" smtClean="0"/>
              <a:t>‹#›</a:t>
            </a:fld>
            <a:endParaRPr lang="en-US"/>
          </a:p>
        </p:txBody>
      </p:sp>
    </p:spTree>
    <p:extLst>
      <p:ext uri="{BB962C8B-B14F-4D97-AF65-F5344CB8AC3E}">
        <p14:creationId xmlns:p14="http://schemas.microsoft.com/office/powerpoint/2010/main" val="415821235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hyperlink" Target="http://www.sunbeamcommunity.ca/" TargetMode="External"/><Relationship Id="rId4" Type="http://schemas.openxmlformats.org/officeDocument/2006/relationships/hyperlink" Target="mailto:b.swainson@sunbeamcommunity.ca"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12.emf"/><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2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connectability.ca/" TargetMode="External"/><Relationship Id="rId2" Type="http://schemas.openxmlformats.org/officeDocument/2006/relationships/hyperlink" Target="https://realxchange.communitylivingessex.or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mailto:Mlongo@reena.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A960B-3992-F846-9805-868B13E75028}"/>
              </a:ext>
            </a:extLst>
          </p:cNvPr>
          <p:cNvSpPr>
            <a:spLocks noGrp="1"/>
          </p:cNvSpPr>
          <p:nvPr>
            <p:ph type="ctrTitle"/>
          </p:nvPr>
        </p:nvSpPr>
        <p:spPr>
          <a:xfrm>
            <a:off x="985969" y="1421672"/>
            <a:ext cx="8288032" cy="1985319"/>
          </a:xfrm>
        </p:spPr>
        <p:txBody>
          <a:bodyPr>
            <a:normAutofit fontScale="90000"/>
          </a:bodyPr>
          <a:lstStyle/>
          <a:p>
            <a:pPr algn="ctr"/>
            <a:r>
              <a:rPr lang="en-US" sz="4800" dirty="0">
                <a:solidFill>
                  <a:schemeClr val="accent2">
                    <a:lumMod val="75000"/>
                  </a:schemeClr>
                </a:solidFill>
              </a:rPr>
              <a:t>Provincial Network </a:t>
            </a:r>
            <a:br>
              <a:rPr lang="en-US" sz="4800" dirty="0">
                <a:solidFill>
                  <a:schemeClr val="accent2">
                    <a:lumMod val="75000"/>
                  </a:schemeClr>
                </a:solidFill>
              </a:rPr>
            </a:br>
            <a:r>
              <a:rPr lang="en-US" sz="4800" dirty="0">
                <a:solidFill>
                  <a:schemeClr val="accent2">
                    <a:lumMod val="75000"/>
                  </a:schemeClr>
                </a:solidFill>
              </a:rPr>
              <a:t>COVID-19 Vaccine Work Group</a:t>
            </a:r>
            <a:br>
              <a:rPr lang="en-US" sz="4800" dirty="0">
                <a:solidFill>
                  <a:schemeClr val="accent2">
                    <a:lumMod val="75000"/>
                  </a:schemeClr>
                </a:solidFill>
              </a:rPr>
            </a:br>
            <a:r>
              <a:rPr lang="en-US" sz="4800" dirty="0">
                <a:solidFill>
                  <a:schemeClr val="accent2">
                    <a:lumMod val="75000"/>
                  </a:schemeClr>
                </a:solidFill>
              </a:rPr>
              <a:t/>
            </a:r>
            <a:br>
              <a:rPr lang="en-US" sz="4800" dirty="0">
                <a:solidFill>
                  <a:schemeClr val="accent2">
                    <a:lumMod val="75000"/>
                  </a:schemeClr>
                </a:solidFill>
              </a:rPr>
            </a:br>
            <a:endParaRPr lang="en-US" sz="4800" dirty="0">
              <a:solidFill>
                <a:schemeClr val="accent2">
                  <a:lumMod val="75000"/>
                </a:schemeClr>
              </a:solidFill>
            </a:endParaRPr>
          </a:p>
        </p:txBody>
      </p:sp>
      <p:sp>
        <p:nvSpPr>
          <p:cNvPr id="3" name="Subtitle 2">
            <a:extLst>
              <a:ext uri="{FF2B5EF4-FFF2-40B4-BE49-F238E27FC236}">
                <a16:creationId xmlns:a16="http://schemas.microsoft.com/office/drawing/2014/main" id="{7002DB35-A331-654E-AB91-CA9D4B65C8A6}"/>
              </a:ext>
            </a:extLst>
          </p:cNvPr>
          <p:cNvSpPr>
            <a:spLocks noGrp="1"/>
          </p:cNvSpPr>
          <p:nvPr>
            <p:ph type="subTitle" idx="1"/>
          </p:nvPr>
        </p:nvSpPr>
        <p:spPr>
          <a:xfrm>
            <a:off x="1435839" y="5723074"/>
            <a:ext cx="8288032" cy="701677"/>
          </a:xfrm>
        </p:spPr>
        <p:txBody>
          <a:bodyPr>
            <a:normAutofit/>
          </a:bodyPr>
          <a:lstStyle/>
          <a:p>
            <a:pPr algn="l"/>
            <a:r>
              <a:rPr lang="en-US" dirty="0">
                <a:solidFill>
                  <a:schemeClr val="tx1"/>
                </a:solidFill>
              </a:rPr>
              <a:t>Hosted by the Sector Pandemic Planning Initiative (SPPI)</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789" y="2192868"/>
            <a:ext cx="7755212" cy="3062199"/>
          </a:xfrm>
          <a:prstGeom prst="rect">
            <a:avLst/>
          </a:prstGeom>
        </p:spPr>
      </p:pic>
      <p:pic>
        <p:nvPicPr>
          <p:cNvPr id="5" name="Picture 4" descr="A picture containing food&#10;&#10;Description automatically generated">
            <a:extLst>
              <a:ext uri="{FF2B5EF4-FFF2-40B4-BE49-F238E27FC236}">
                <a16:creationId xmlns:a16="http://schemas.microsoft.com/office/drawing/2014/main" id="{674FA663-1C92-4C6E-81E1-E9040916F41F}"/>
              </a:ext>
            </a:extLst>
          </p:cNvPr>
          <p:cNvPicPr>
            <a:picLocks noChangeAspect="1"/>
          </p:cNvPicPr>
          <p:nvPr/>
        </p:nvPicPr>
        <p:blipFill rotWithShape="1">
          <a:blip r:embed="rId4"/>
          <a:srcRect l="1074" r="2538" b="-1"/>
          <a:stretch/>
        </p:blipFill>
        <p:spPr>
          <a:xfrm>
            <a:off x="8128692" y="5427744"/>
            <a:ext cx="2657537" cy="1167444"/>
          </a:xfrm>
          <a:custGeom>
            <a:avLst/>
            <a:gdLst/>
            <a:ahLst/>
            <a:cxnLst/>
            <a:rect l="l" t="t" r="r" b="b"/>
            <a:pathLst>
              <a:path w="8274669" h="3635025">
                <a:moveTo>
                  <a:pt x="540554" y="0"/>
                </a:moveTo>
                <a:lnTo>
                  <a:pt x="8274669" y="0"/>
                </a:lnTo>
                <a:lnTo>
                  <a:pt x="8274669" y="3635025"/>
                </a:lnTo>
                <a:lnTo>
                  <a:pt x="0" y="3635025"/>
                </a:lnTo>
                <a:close/>
              </a:path>
            </a:pathLst>
          </a:custGeom>
        </p:spPr>
      </p:pic>
    </p:spTree>
    <p:extLst>
      <p:ext uri="{BB962C8B-B14F-4D97-AF65-F5344CB8AC3E}">
        <p14:creationId xmlns:p14="http://schemas.microsoft.com/office/powerpoint/2010/main" val="461463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6" name="Picture 8" descr="Wear a sticker saying you got the COVID-19 vaccine? The CDC thinks it could  help - ABC News">
            <a:extLst>
              <a:ext uri="{FF2B5EF4-FFF2-40B4-BE49-F238E27FC236}">
                <a16:creationId xmlns:a16="http://schemas.microsoft.com/office/drawing/2014/main" id="{E490693A-145B-4D7B-9F0F-A1B3636527B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92004" y="433883"/>
            <a:ext cx="2913599" cy="29135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orld Immunization Week 2020 #VaccinesWork for All">
            <a:extLst>
              <a:ext uri="{FF2B5EF4-FFF2-40B4-BE49-F238E27FC236}">
                <a16:creationId xmlns:a16="http://schemas.microsoft.com/office/drawing/2014/main" id="{2E7F28F3-C5D2-4B8A-968D-037961C8969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4487" y="4466360"/>
            <a:ext cx="4222833" cy="19638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3619B96-9FE4-4BE9-9C6A-DA4D8713229D}"/>
              </a:ext>
            </a:extLst>
          </p:cNvPr>
          <p:cNvSpPr>
            <a:spLocks noGrp="1"/>
          </p:cNvSpPr>
          <p:nvPr>
            <p:ph type="title"/>
          </p:nvPr>
        </p:nvSpPr>
        <p:spPr>
          <a:xfrm>
            <a:off x="5089842" y="4571122"/>
            <a:ext cx="6591957" cy="1037907"/>
          </a:xfrm>
        </p:spPr>
        <p:txBody>
          <a:bodyPr vert="horz" lIns="91440" tIns="45720" rIns="91440" bIns="45720" rtlCol="0" anchor="b">
            <a:normAutofit/>
          </a:bodyPr>
          <a:lstStyle/>
          <a:p>
            <a:r>
              <a:rPr lang="en-US" sz="3600">
                <a:solidFill>
                  <a:srgbClr val="FFFFFF"/>
                </a:solidFill>
              </a:rPr>
              <a:t>Campaign Examples</a:t>
            </a:r>
          </a:p>
        </p:txBody>
      </p:sp>
      <p:pic>
        <p:nvPicPr>
          <p:cNvPr id="2054" name="Picture 6" descr="coronavirus Updates for Our Communities | General Motors">
            <a:extLst>
              <a:ext uri="{FF2B5EF4-FFF2-40B4-BE49-F238E27FC236}">
                <a16:creationId xmlns:a16="http://schemas.microsoft.com/office/drawing/2014/main" id="{5AECB319-E8A2-4A7A-9FC8-28CA62F021F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77290" y="1564861"/>
            <a:ext cx="4222833" cy="236478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r. and Mrs.">
            <a:extLst>
              <a:ext uri="{FF2B5EF4-FFF2-40B4-BE49-F238E27FC236}">
                <a16:creationId xmlns:a16="http://schemas.microsoft.com/office/drawing/2014/main" id="{8FADF836-B68F-4AA2-ABE4-A71FB2C427D7}"/>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6142645" y="3190552"/>
            <a:ext cx="3386762" cy="338676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24487" y="528471"/>
            <a:ext cx="4413388" cy="646331"/>
          </a:xfrm>
          <a:prstGeom prst="rect">
            <a:avLst/>
          </a:prstGeom>
        </p:spPr>
        <p:txBody>
          <a:bodyPr wrap="none">
            <a:spAutoFit/>
          </a:bodyPr>
          <a:lstStyle/>
          <a:p>
            <a:pPr>
              <a:spcBef>
                <a:spcPct val="0"/>
              </a:spcBef>
            </a:pPr>
            <a:r>
              <a:rPr lang="en-US" sz="3600" dirty="0">
                <a:solidFill>
                  <a:schemeClr val="accent1"/>
                </a:solidFill>
                <a:latin typeface="+mj-lt"/>
                <a:ea typeface="+mj-ea"/>
                <a:cs typeface="+mj-cs"/>
              </a:rPr>
              <a:t>Campaign Examples </a:t>
            </a:r>
            <a:endParaRPr lang="en-CA" sz="3600" dirty="0">
              <a:solidFill>
                <a:schemeClr val="accent1"/>
              </a:solidFill>
              <a:latin typeface="+mj-lt"/>
              <a:ea typeface="+mj-ea"/>
              <a:cs typeface="+mj-cs"/>
            </a:endParaRPr>
          </a:p>
        </p:txBody>
      </p:sp>
    </p:spTree>
    <p:extLst>
      <p:ext uri="{BB962C8B-B14F-4D97-AF65-F5344CB8AC3E}">
        <p14:creationId xmlns:p14="http://schemas.microsoft.com/office/powerpoint/2010/main" val="1727155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9FE8-A5EB-45D9-8803-7E2DC05FE029}"/>
              </a:ext>
            </a:extLst>
          </p:cNvPr>
          <p:cNvSpPr>
            <a:spLocks noGrp="1"/>
          </p:cNvSpPr>
          <p:nvPr>
            <p:ph type="ctrTitle"/>
          </p:nvPr>
        </p:nvSpPr>
        <p:spPr>
          <a:xfrm>
            <a:off x="1515456" y="2404534"/>
            <a:ext cx="7766936" cy="1646302"/>
          </a:xfrm>
        </p:spPr>
        <p:txBody>
          <a:bodyPr/>
          <a:lstStyle/>
          <a:p>
            <a:pPr algn="ctr"/>
            <a:r>
              <a:rPr lang="en-CA" dirty="0" smtClean="0"/>
              <a:t>Getting to the Point </a:t>
            </a:r>
            <a:br>
              <a:rPr lang="en-CA" dirty="0" smtClean="0"/>
            </a:br>
            <a:endParaRPr lang="en-CA" dirty="0"/>
          </a:p>
        </p:txBody>
      </p:sp>
      <p:sp>
        <p:nvSpPr>
          <p:cNvPr id="3" name="Subtitle 2">
            <a:extLst>
              <a:ext uri="{FF2B5EF4-FFF2-40B4-BE49-F238E27FC236}">
                <a16:creationId xmlns:a16="http://schemas.microsoft.com/office/drawing/2014/main" id="{820550BE-67D1-4B90-99C6-926E8C46F406}"/>
              </a:ext>
            </a:extLst>
          </p:cNvPr>
          <p:cNvSpPr>
            <a:spLocks noGrp="1"/>
          </p:cNvSpPr>
          <p:nvPr>
            <p:ph type="subTitle" idx="1"/>
          </p:nvPr>
        </p:nvSpPr>
        <p:spPr>
          <a:xfrm>
            <a:off x="1590955" y="3311575"/>
            <a:ext cx="7766936" cy="2233548"/>
          </a:xfrm>
        </p:spPr>
        <p:txBody>
          <a:bodyPr>
            <a:normAutofit fontScale="92500" lnSpcReduction="20000"/>
          </a:bodyPr>
          <a:lstStyle/>
          <a:p>
            <a:pPr algn="ctr"/>
            <a:r>
              <a:rPr lang="en-US" sz="2800" dirty="0" smtClean="0">
                <a:solidFill>
                  <a:schemeClr val="tx1">
                    <a:lumMod val="65000"/>
                    <a:lumOff val="35000"/>
                  </a:schemeClr>
                </a:solidFill>
              </a:rPr>
              <a:t>Consent of Individuals With a Developmental </a:t>
            </a:r>
          </a:p>
          <a:p>
            <a:pPr algn="ctr"/>
            <a:r>
              <a:rPr lang="en-US" sz="2800" dirty="0" smtClean="0">
                <a:solidFill>
                  <a:schemeClr val="tx1">
                    <a:lumMod val="65000"/>
                    <a:lumOff val="35000"/>
                  </a:schemeClr>
                </a:solidFill>
              </a:rPr>
              <a:t>Disability – Preparing for COVID-19 Vaccination </a:t>
            </a:r>
            <a:endParaRPr lang="en-CA" sz="2800" dirty="0" smtClean="0">
              <a:solidFill>
                <a:schemeClr val="tx1">
                  <a:lumMod val="65000"/>
                  <a:lumOff val="35000"/>
                </a:schemeClr>
              </a:solidFill>
            </a:endParaRPr>
          </a:p>
          <a:p>
            <a:pPr algn="ctr"/>
            <a:endParaRPr lang="en-US" sz="2000" dirty="0" smtClean="0">
              <a:solidFill>
                <a:schemeClr val="tx1">
                  <a:lumMod val="65000"/>
                  <a:lumOff val="35000"/>
                </a:schemeClr>
              </a:solidFill>
            </a:endParaRPr>
          </a:p>
          <a:p>
            <a:pPr algn="ctr"/>
            <a:r>
              <a:rPr lang="en-US" dirty="0">
                <a:solidFill>
                  <a:schemeClr val="tx1">
                    <a:lumMod val="65000"/>
                    <a:lumOff val="35000"/>
                  </a:schemeClr>
                </a:solidFill>
              </a:rPr>
              <a:t>Sandy Stemp, Chief Operating Officer, </a:t>
            </a:r>
            <a:r>
              <a:rPr lang="en-US" dirty="0" err="1" smtClean="0">
                <a:solidFill>
                  <a:schemeClr val="tx1">
                    <a:lumMod val="65000"/>
                    <a:lumOff val="35000"/>
                  </a:schemeClr>
                </a:solidFill>
              </a:rPr>
              <a:t>Reena</a:t>
            </a:r>
            <a:endParaRPr lang="en-US" dirty="0" smtClean="0">
              <a:solidFill>
                <a:schemeClr val="tx1">
                  <a:lumMod val="65000"/>
                  <a:lumOff val="35000"/>
                </a:schemeClr>
              </a:solidFill>
            </a:endParaRPr>
          </a:p>
          <a:p>
            <a:pPr algn="ctr"/>
            <a:endParaRPr lang="en-US" dirty="0">
              <a:solidFill>
                <a:schemeClr val="tx1">
                  <a:lumMod val="65000"/>
                  <a:lumOff val="35000"/>
                </a:schemeClr>
              </a:solidFill>
            </a:endParaRPr>
          </a:p>
          <a:p>
            <a:pPr algn="ctr"/>
            <a:r>
              <a:rPr lang="en-CA" dirty="0">
                <a:solidFill>
                  <a:schemeClr val="tx1">
                    <a:lumMod val="65000"/>
                    <a:lumOff val="35000"/>
                  </a:schemeClr>
                </a:solidFill>
              </a:rPr>
              <a:t>Mindy </a:t>
            </a:r>
            <a:r>
              <a:rPr lang="en-CA" dirty="0" err="1">
                <a:solidFill>
                  <a:schemeClr val="tx1">
                    <a:lumMod val="65000"/>
                    <a:lumOff val="35000"/>
                  </a:schemeClr>
                </a:solidFill>
              </a:rPr>
              <a:t>Ginsler</a:t>
            </a:r>
            <a:r>
              <a:rPr lang="en-CA" dirty="0">
                <a:solidFill>
                  <a:schemeClr val="tx1">
                    <a:lumMod val="65000"/>
                    <a:lumOff val="35000"/>
                  </a:schemeClr>
                </a:solidFill>
              </a:rPr>
              <a:t>, Consultant </a:t>
            </a:r>
          </a:p>
          <a:p>
            <a:pPr algn="ctr"/>
            <a:endParaRPr lang="en-US" dirty="0" smtClean="0">
              <a:solidFill>
                <a:schemeClr val="tx1">
                  <a:lumMod val="65000"/>
                  <a:lumOff val="35000"/>
                </a:schemeClr>
              </a:solidFill>
            </a:endParaRPr>
          </a:p>
          <a:p>
            <a:pPr algn="ctr"/>
            <a:endParaRPr lang="en-US" dirty="0">
              <a:solidFill>
                <a:schemeClr val="tx1">
                  <a:lumMod val="65000"/>
                  <a:lumOff val="35000"/>
                </a:schemeClr>
              </a:solidFill>
            </a:endParaRPr>
          </a:p>
          <a:p>
            <a:pPr algn="ctr"/>
            <a:endParaRPr lang="en-CA" dirty="0">
              <a:solidFill>
                <a:schemeClr val="tx1">
                  <a:lumMod val="65000"/>
                  <a:lumOff val="35000"/>
                </a:schemeClr>
              </a:solidFill>
            </a:endParaRPr>
          </a:p>
        </p:txBody>
      </p:sp>
    </p:spTree>
    <p:extLst>
      <p:ext uri="{BB962C8B-B14F-4D97-AF65-F5344CB8AC3E}">
        <p14:creationId xmlns:p14="http://schemas.microsoft.com/office/powerpoint/2010/main" val="426074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BC25C-7B1F-4002-B57F-4D870B0F8D6B}"/>
              </a:ext>
            </a:extLst>
          </p:cNvPr>
          <p:cNvSpPr>
            <a:spLocks noGrp="1"/>
          </p:cNvSpPr>
          <p:nvPr>
            <p:ph type="title"/>
          </p:nvPr>
        </p:nvSpPr>
        <p:spPr/>
        <p:txBody>
          <a:bodyPr/>
          <a:lstStyle/>
          <a:p>
            <a:pPr algn="ctr"/>
            <a:r>
              <a:rPr lang="en-CA" dirty="0"/>
              <a:t>Contents</a:t>
            </a:r>
          </a:p>
        </p:txBody>
      </p:sp>
      <p:sp>
        <p:nvSpPr>
          <p:cNvPr id="3" name="Content Placeholder 2">
            <a:extLst>
              <a:ext uri="{FF2B5EF4-FFF2-40B4-BE49-F238E27FC236}">
                <a16:creationId xmlns:a16="http://schemas.microsoft.com/office/drawing/2014/main" id="{F151BBDF-BC93-4372-82A7-18531AAABBB9}"/>
              </a:ext>
            </a:extLst>
          </p:cNvPr>
          <p:cNvSpPr>
            <a:spLocks noGrp="1"/>
          </p:cNvSpPr>
          <p:nvPr>
            <p:ph idx="1"/>
          </p:nvPr>
        </p:nvSpPr>
        <p:spPr>
          <a:xfrm>
            <a:off x="981512" y="1717582"/>
            <a:ext cx="8509614" cy="4281835"/>
          </a:xfrm>
        </p:spPr>
        <p:txBody>
          <a:bodyPr>
            <a:normAutofit/>
          </a:bodyPr>
          <a:lstStyle/>
          <a:p>
            <a:r>
              <a:rPr lang="en-CA" sz="1900" dirty="0">
                <a:solidFill>
                  <a:schemeClr val="tx1">
                    <a:lumMod val="65000"/>
                    <a:lumOff val="35000"/>
                  </a:schemeClr>
                </a:solidFill>
              </a:rPr>
              <a:t>Purpose</a:t>
            </a:r>
          </a:p>
          <a:p>
            <a:r>
              <a:rPr lang="en-CA" sz="1900" dirty="0">
                <a:solidFill>
                  <a:schemeClr val="tx1">
                    <a:lumMod val="65000"/>
                    <a:lumOff val="35000"/>
                  </a:schemeClr>
                </a:solidFill>
              </a:rPr>
              <a:t>Focus on Three Areas </a:t>
            </a:r>
          </a:p>
          <a:p>
            <a:pPr lvl="1"/>
            <a:r>
              <a:rPr lang="en-CA" sz="1700" dirty="0">
                <a:solidFill>
                  <a:schemeClr val="tx1">
                    <a:lumMod val="65000"/>
                    <a:lumOff val="35000"/>
                  </a:schemeClr>
                </a:solidFill>
              </a:rPr>
              <a:t>Communications </a:t>
            </a:r>
          </a:p>
          <a:p>
            <a:pPr lvl="1"/>
            <a:r>
              <a:rPr lang="en-CA" sz="1700" dirty="0">
                <a:solidFill>
                  <a:schemeClr val="tx1">
                    <a:lumMod val="65000"/>
                    <a:lumOff val="35000"/>
                  </a:schemeClr>
                </a:solidFill>
              </a:rPr>
              <a:t>Consent Process</a:t>
            </a:r>
          </a:p>
          <a:p>
            <a:pPr lvl="1"/>
            <a:r>
              <a:rPr lang="en-CA" sz="1700" dirty="0"/>
              <a:t>Documentation</a:t>
            </a:r>
          </a:p>
          <a:p>
            <a:r>
              <a:rPr lang="en-CA" sz="1900" dirty="0">
                <a:solidFill>
                  <a:schemeClr val="tx1">
                    <a:lumMod val="65000"/>
                    <a:lumOff val="35000"/>
                  </a:schemeClr>
                </a:solidFill>
              </a:rPr>
              <a:t>Case Scenarios</a:t>
            </a:r>
          </a:p>
          <a:p>
            <a:r>
              <a:rPr lang="en-CA" sz="1900" dirty="0">
                <a:solidFill>
                  <a:schemeClr val="tx1">
                    <a:lumMod val="65000"/>
                    <a:lumOff val="35000"/>
                  </a:schemeClr>
                </a:solidFill>
              </a:rPr>
              <a:t>Appendix (List of Substitute Decision Makers)</a:t>
            </a:r>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dirty="0"/>
          </a:p>
          <a:p>
            <a:endParaRPr lang="en-CA"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519F67-9542-4998-8AED-E4EF40AC76D7}" type="slidenum">
              <a:rPr kumimoji="0" lang="en-CA"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CA"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16461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423DA-73A1-40E1-8B94-9D6AE9535824}"/>
              </a:ext>
            </a:extLst>
          </p:cNvPr>
          <p:cNvSpPr>
            <a:spLocks noGrp="1"/>
          </p:cNvSpPr>
          <p:nvPr>
            <p:ph type="title"/>
          </p:nvPr>
        </p:nvSpPr>
        <p:spPr>
          <a:xfrm>
            <a:off x="677333" y="785769"/>
            <a:ext cx="8596668" cy="1320800"/>
          </a:xfrm>
        </p:spPr>
        <p:txBody>
          <a:bodyPr/>
          <a:lstStyle/>
          <a:p>
            <a:pPr algn="ctr"/>
            <a:r>
              <a:rPr lang="en-CA" dirty="0"/>
              <a:t>Purpose</a:t>
            </a:r>
          </a:p>
        </p:txBody>
      </p:sp>
      <p:sp>
        <p:nvSpPr>
          <p:cNvPr id="3" name="Content Placeholder 2">
            <a:extLst>
              <a:ext uri="{FF2B5EF4-FFF2-40B4-BE49-F238E27FC236}">
                <a16:creationId xmlns:a16="http://schemas.microsoft.com/office/drawing/2014/main" id="{CD8F6028-E57B-4752-8C7B-46370111CD59}"/>
              </a:ext>
            </a:extLst>
          </p:cNvPr>
          <p:cNvSpPr>
            <a:spLocks noGrp="1"/>
          </p:cNvSpPr>
          <p:nvPr>
            <p:ph idx="1"/>
          </p:nvPr>
        </p:nvSpPr>
        <p:spPr>
          <a:xfrm>
            <a:off x="822120" y="1976031"/>
            <a:ext cx="8451881" cy="3880773"/>
          </a:xfrm>
        </p:spPr>
        <p:txBody>
          <a:bodyPr/>
          <a:lstStyle/>
          <a:p>
            <a:pPr marL="0" indent="0">
              <a:buNone/>
            </a:pPr>
            <a:r>
              <a:rPr lang="en-CA" b="1" dirty="0">
                <a:solidFill>
                  <a:schemeClr val="tx1">
                    <a:lumMod val="65000"/>
                    <a:lumOff val="35000"/>
                  </a:schemeClr>
                </a:solidFill>
              </a:rPr>
              <a:t>This presentation was developed to: </a:t>
            </a:r>
          </a:p>
          <a:p>
            <a:r>
              <a:rPr lang="en-CA" dirty="0">
                <a:solidFill>
                  <a:schemeClr val="tx1">
                    <a:lumMod val="65000"/>
                    <a:lumOff val="35000"/>
                  </a:schemeClr>
                </a:solidFill>
              </a:rPr>
              <a:t>Assist in preparation for the COVID-19 Vaccination Consent Process.</a:t>
            </a:r>
          </a:p>
          <a:p>
            <a:r>
              <a:rPr lang="en-CA" dirty="0">
                <a:solidFill>
                  <a:schemeClr val="tx1">
                    <a:lumMod val="65000"/>
                    <a:lumOff val="35000"/>
                  </a:schemeClr>
                </a:solidFill>
              </a:rPr>
              <a:t>Provide </a:t>
            </a:r>
            <a:r>
              <a:rPr lang="en-CA" u="sng" dirty="0">
                <a:solidFill>
                  <a:schemeClr val="tx1">
                    <a:lumMod val="65000"/>
                    <a:lumOff val="35000"/>
                  </a:schemeClr>
                </a:solidFill>
              </a:rPr>
              <a:t>practical high-level guidelines/processes</a:t>
            </a:r>
            <a:r>
              <a:rPr lang="en-CA" dirty="0">
                <a:solidFill>
                  <a:schemeClr val="tx1">
                    <a:lumMod val="65000"/>
                    <a:lumOff val="35000"/>
                  </a:schemeClr>
                </a:solidFill>
              </a:rPr>
              <a:t> that could be adapted.</a:t>
            </a:r>
          </a:p>
          <a:p>
            <a:r>
              <a:rPr lang="en-CA" dirty="0">
                <a:solidFill>
                  <a:schemeClr val="tx1">
                    <a:lumMod val="65000"/>
                    <a:lumOff val="35000"/>
                  </a:schemeClr>
                </a:solidFill>
              </a:rPr>
              <a:t>Full version of the slide deck and</a:t>
            </a:r>
            <a:r>
              <a:rPr lang="en-CA" dirty="0"/>
              <a:t> </a:t>
            </a:r>
            <a:r>
              <a:rPr lang="en-CA" dirty="0">
                <a:solidFill>
                  <a:schemeClr val="tx1">
                    <a:lumMod val="65000"/>
                    <a:lumOff val="35000"/>
                  </a:schemeClr>
                </a:solidFill>
              </a:rPr>
              <a:t>the </a:t>
            </a:r>
            <a:r>
              <a:rPr lang="en-CA" i="1" dirty="0"/>
              <a:t>Suggested Guidelines for DS Agencies Managing Consent Regarding the COVID-19 Vaccination </a:t>
            </a:r>
            <a:r>
              <a:rPr lang="en-CA" dirty="0"/>
              <a:t>are available on “Real Xchange”, COVID-19 Vaccine Resources.   </a:t>
            </a:r>
          </a:p>
          <a:p>
            <a:pPr marL="0" indent="0">
              <a:buNone/>
            </a:pPr>
            <a:endParaRPr lang="en-CA" dirty="0"/>
          </a:p>
          <a:p>
            <a:pPr marL="176213" indent="-176213">
              <a:buNone/>
            </a:pPr>
            <a:r>
              <a:rPr lang="en-CA" dirty="0">
                <a:solidFill>
                  <a:schemeClr val="tx1">
                    <a:lumMod val="65000"/>
                    <a:lumOff val="35000"/>
                  </a:schemeClr>
                </a:solidFill>
              </a:rPr>
              <a:t>Note: This presentation does not constitute legal advice. </a:t>
            </a:r>
          </a:p>
          <a:p>
            <a:endParaRPr lang="en-CA"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519F67-9542-4998-8AED-E4EF40AC76D7}" type="slidenum">
              <a:rPr kumimoji="0" lang="en-CA"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CA"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17369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DDE0D-B15B-4E05-A31B-3F6DE4F4457E}"/>
              </a:ext>
            </a:extLst>
          </p:cNvPr>
          <p:cNvSpPr>
            <a:spLocks noGrp="1"/>
          </p:cNvSpPr>
          <p:nvPr>
            <p:ph type="title"/>
          </p:nvPr>
        </p:nvSpPr>
        <p:spPr>
          <a:xfrm>
            <a:off x="677334" y="710268"/>
            <a:ext cx="8596668" cy="1320800"/>
          </a:xfrm>
        </p:spPr>
        <p:txBody>
          <a:bodyPr>
            <a:normAutofit fontScale="90000"/>
          </a:bodyPr>
          <a:lstStyle/>
          <a:p>
            <a:pPr algn="ctr"/>
            <a:r>
              <a:rPr lang="en-CA" dirty="0"/>
              <a:t>Communications, Consent, &amp; Documentation</a:t>
            </a:r>
            <a:br>
              <a:rPr lang="en-CA" dirty="0"/>
            </a:br>
            <a:r>
              <a:rPr lang="en-CA" dirty="0"/>
              <a:t/>
            </a:r>
            <a:br>
              <a:rPr lang="en-CA" dirty="0"/>
            </a:br>
            <a:endParaRPr lang="en-CA" dirty="0"/>
          </a:p>
        </p:txBody>
      </p:sp>
      <p:sp>
        <p:nvSpPr>
          <p:cNvPr id="3" name="Content Placeholder 2">
            <a:extLst>
              <a:ext uri="{FF2B5EF4-FFF2-40B4-BE49-F238E27FC236}">
                <a16:creationId xmlns:a16="http://schemas.microsoft.com/office/drawing/2014/main" id="{8E274F51-5009-40BB-B69D-DAB40E5A6301}"/>
              </a:ext>
            </a:extLst>
          </p:cNvPr>
          <p:cNvSpPr>
            <a:spLocks noGrp="1"/>
          </p:cNvSpPr>
          <p:nvPr>
            <p:ph idx="1"/>
          </p:nvPr>
        </p:nvSpPr>
        <p:spPr>
          <a:xfrm>
            <a:off x="973122" y="1922223"/>
            <a:ext cx="8204433" cy="4337253"/>
          </a:xfrm>
        </p:spPr>
        <p:txBody>
          <a:bodyPr/>
          <a:lstStyle/>
          <a:p>
            <a:pPr marL="0" lvl="0" indent="0">
              <a:lnSpc>
                <a:spcPct val="107000"/>
              </a:lnSpc>
              <a:buNone/>
            </a:pPr>
            <a:r>
              <a:rPr lang="en-CA" b="1" dirty="0"/>
              <a:t>Early preparation is important in current </a:t>
            </a:r>
            <a:r>
              <a:rPr lang="en-CA" b="1" dirty="0" smtClean="0"/>
              <a:t>environment</a:t>
            </a:r>
          </a:p>
          <a:p>
            <a:pPr marL="0" lvl="0" indent="0">
              <a:lnSpc>
                <a:spcPct val="107000"/>
              </a:lnSpc>
              <a:buNone/>
            </a:pPr>
            <a:endParaRPr lang="en-CA" b="1" dirty="0"/>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lang="en-CA" b="1" dirty="0"/>
              <a:t>Communications play critical role </a:t>
            </a:r>
            <a:r>
              <a:rPr lang="en-CA" b="1" dirty="0"/>
              <a:t>in:</a:t>
            </a:r>
          </a:p>
          <a:p>
            <a:pPr lvl="1">
              <a:defRPr/>
            </a:pPr>
            <a:r>
              <a:rPr lang="en-CA" sz="1800" b="1" dirty="0"/>
              <a:t>Engagement of individuals, families, caregivers.</a:t>
            </a:r>
          </a:p>
          <a:p>
            <a:pPr lvl="1">
              <a:defRPr/>
            </a:pPr>
            <a:r>
              <a:rPr lang="en-CA" sz="1800" b="1" dirty="0"/>
              <a:t>Informed consent process</a:t>
            </a:r>
            <a:r>
              <a:rPr lang="en-CA" sz="1800" b="1" dirty="0" smtClean="0"/>
              <a:t>.</a:t>
            </a:r>
          </a:p>
          <a:p>
            <a:pPr marL="457200" lvl="1" indent="0">
              <a:buNone/>
              <a:defRPr/>
            </a:pPr>
            <a:endParaRPr lang="en-CA" sz="1800" b="1" dirty="0"/>
          </a:p>
          <a:p>
            <a:pPr marL="0" indent="0">
              <a:buNone/>
            </a:pPr>
            <a:r>
              <a:rPr lang="en-CA" b="1" dirty="0"/>
              <a:t>Documentation is needed : </a:t>
            </a:r>
          </a:p>
          <a:p>
            <a:pPr lvl="1"/>
            <a:r>
              <a:rPr lang="en-CA" sz="1800" b="1" dirty="0"/>
              <a:t>To track who can/cannot give consent.</a:t>
            </a:r>
          </a:p>
          <a:p>
            <a:pPr lvl="1"/>
            <a:r>
              <a:rPr lang="en-CA" sz="1800" b="1" dirty="0"/>
              <a:t>For the health practitioner to administer the vaccine.</a:t>
            </a:r>
          </a:p>
          <a:p>
            <a:endParaRPr lang="en-CA"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519F67-9542-4998-8AED-E4EF40AC76D7}" type="slidenum">
              <a:rPr kumimoji="0" lang="en-CA"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CA"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770110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A323-88B2-4AB2-A5BA-42B55D5C11A8}"/>
              </a:ext>
            </a:extLst>
          </p:cNvPr>
          <p:cNvSpPr>
            <a:spLocks noGrp="1"/>
          </p:cNvSpPr>
          <p:nvPr>
            <p:ph type="title"/>
          </p:nvPr>
        </p:nvSpPr>
        <p:spPr>
          <a:xfrm>
            <a:off x="677334" y="800767"/>
            <a:ext cx="8494375" cy="831273"/>
          </a:xfrm>
        </p:spPr>
        <p:txBody>
          <a:bodyPr>
            <a:normAutofit fontScale="90000"/>
          </a:bodyPr>
          <a:lstStyle/>
          <a:p>
            <a:pPr algn="ctr"/>
            <a:r>
              <a:rPr lang="en-CA" sz="4000" dirty="0"/>
              <a:t>Communications</a:t>
            </a:r>
            <a:br>
              <a:rPr lang="en-CA" sz="4000" dirty="0"/>
            </a:br>
            <a:r>
              <a:rPr lang="en-CA" dirty="0"/>
              <a:t/>
            </a:r>
            <a:br>
              <a:rPr lang="en-CA" dirty="0"/>
            </a:br>
            <a:endParaRPr lang="en-CA" dirty="0"/>
          </a:p>
        </p:txBody>
      </p:sp>
      <p:sp>
        <p:nvSpPr>
          <p:cNvPr id="3" name="Content Placeholder 2">
            <a:extLst>
              <a:ext uri="{FF2B5EF4-FFF2-40B4-BE49-F238E27FC236}">
                <a16:creationId xmlns:a16="http://schemas.microsoft.com/office/drawing/2014/main" id="{FF70F065-AC3C-4AE0-8B59-FD1F26ECB146}"/>
              </a:ext>
            </a:extLst>
          </p:cNvPr>
          <p:cNvSpPr>
            <a:spLocks noGrp="1"/>
          </p:cNvSpPr>
          <p:nvPr>
            <p:ph idx="1"/>
          </p:nvPr>
        </p:nvSpPr>
        <p:spPr>
          <a:xfrm>
            <a:off x="796954" y="1850154"/>
            <a:ext cx="8598970" cy="3845971"/>
          </a:xfrm>
        </p:spPr>
        <p:txBody>
          <a:bodyPr>
            <a:normAutofit/>
          </a:bodyPr>
          <a:lstStyle/>
          <a:p>
            <a:pPr marL="0" indent="0">
              <a:buNone/>
            </a:pPr>
            <a:r>
              <a:rPr lang="en-CA" sz="2100" b="1" dirty="0">
                <a:solidFill>
                  <a:schemeClr val="tx1">
                    <a:lumMod val="65000"/>
                    <a:lumOff val="35000"/>
                  </a:schemeClr>
                </a:solidFill>
              </a:rPr>
              <a:t>Provide Notice and Relevant Documentation ASAP</a:t>
            </a:r>
          </a:p>
          <a:p>
            <a:r>
              <a:rPr lang="en-CA" sz="2100" dirty="0">
                <a:solidFill>
                  <a:schemeClr val="tx1">
                    <a:lumMod val="65000"/>
                    <a:lumOff val="35000"/>
                  </a:schemeClr>
                </a:solidFill>
              </a:rPr>
              <a:t>Prepare letter/email about the vaccine for staff, </a:t>
            </a:r>
            <a:r>
              <a:rPr lang="en-US" sz="2100" dirty="0">
                <a:solidFill>
                  <a:schemeClr val="tx1">
                    <a:lumMod val="65000"/>
                    <a:lumOff val="35000"/>
                  </a:schemeClr>
                </a:solidFill>
              </a:rPr>
              <a:t>individuals, caregivers, families, SDMs, </a:t>
            </a:r>
          </a:p>
          <a:p>
            <a:r>
              <a:rPr lang="en-US" sz="2100" dirty="0"/>
              <a:t>Advise people, </a:t>
            </a:r>
            <a:r>
              <a:rPr lang="en-US" sz="2100" dirty="0">
                <a:solidFill>
                  <a:schemeClr val="tx1">
                    <a:lumMod val="65000"/>
                    <a:lumOff val="35000"/>
                  </a:schemeClr>
                </a:solidFill>
              </a:rPr>
              <a:t>as appropriate, that you will seek their assistance in obtaining consent. </a:t>
            </a:r>
            <a:endParaRPr lang="en-US" sz="2100" dirty="0"/>
          </a:p>
          <a:p>
            <a:r>
              <a:rPr lang="en-US" sz="2100" dirty="0">
                <a:solidFill>
                  <a:schemeClr val="tx1">
                    <a:lumMod val="65000"/>
                    <a:lumOff val="35000"/>
                  </a:schemeClr>
                </a:solidFill>
              </a:rPr>
              <a:t>Attach ministry documents, information re risks/benefits, and social story: </a:t>
            </a:r>
          </a:p>
          <a:p>
            <a:pPr lvl="1"/>
            <a:endParaRPr lang="en-CA" sz="2800" dirty="0">
              <a:solidFill>
                <a:srgbClr val="FF0000"/>
              </a:solidFil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519F67-9542-4998-8AED-E4EF40AC76D7}" type="slidenum">
              <a:rPr kumimoji="0" lang="en-CA"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CA"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59743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EFD10-CA18-45B1-A3BE-45F85032610D}"/>
              </a:ext>
            </a:extLst>
          </p:cNvPr>
          <p:cNvSpPr>
            <a:spLocks noGrp="1"/>
          </p:cNvSpPr>
          <p:nvPr>
            <p:ph type="title"/>
          </p:nvPr>
        </p:nvSpPr>
        <p:spPr>
          <a:xfrm>
            <a:off x="475998" y="752213"/>
            <a:ext cx="9003562" cy="1320800"/>
          </a:xfrm>
        </p:spPr>
        <p:txBody>
          <a:bodyPr/>
          <a:lstStyle/>
          <a:p>
            <a:pPr algn="ctr"/>
            <a:r>
              <a:rPr lang="en-CA" dirty="0"/>
              <a:t>Consent Process – Roles &amp; Responsibilities</a:t>
            </a:r>
          </a:p>
        </p:txBody>
      </p:sp>
      <p:sp>
        <p:nvSpPr>
          <p:cNvPr id="3" name="Content Placeholder 2">
            <a:extLst>
              <a:ext uri="{FF2B5EF4-FFF2-40B4-BE49-F238E27FC236}">
                <a16:creationId xmlns:a16="http://schemas.microsoft.com/office/drawing/2014/main" id="{A0916C39-2D7F-4921-A2A7-88B1C71C43F0}"/>
              </a:ext>
            </a:extLst>
          </p:cNvPr>
          <p:cNvSpPr>
            <a:spLocks noGrp="1"/>
          </p:cNvSpPr>
          <p:nvPr>
            <p:ph idx="1"/>
          </p:nvPr>
        </p:nvSpPr>
        <p:spPr>
          <a:xfrm>
            <a:off x="738231" y="1722413"/>
            <a:ext cx="8607105" cy="5039114"/>
          </a:xfrm>
        </p:spPr>
        <p:txBody>
          <a:bodyPr>
            <a:noAutofit/>
          </a:bodyPr>
          <a:lstStyle/>
          <a:p>
            <a:pPr marL="0" indent="0">
              <a:buNone/>
            </a:pPr>
            <a:r>
              <a:rPr lang="en-CA" dirty="0">
                <a:ea typeface="Calibri" panose="020F0502020204030204" pitchFamily="34" charset="0"/>
                <a:cs typeface="Times New Roman" panose="02020603050405020304" pitchFamily="18" charset="0"/>
              </a:rPr>
              <a:t>Who May Be Involved:</a:t>
            </a:r>
          </a:p>
          <a:p>
            <a:pPr>
              <a:buFont typeface="+mj-lt"/>
              <a:buAutoNum type="arabicPeriod"/>
            </a:pPr>
            <a:r>
              <a:rPr lang="en-US" b="1" dirty="0">
                <a:solidFill>
                  <a:schemeClr val="tx1">
                    <a:lumMod val="65000"/>
                    <a:lumOff val="35000"/>
                  </a:schemeClr>
                </a:solidFill>
                <a:effectLst/>
                <a:ea typeface="Calibri" panose="020F0502020204030204" pitchFamily="34" charset="0"/>
                <a:cs typeface="Times New Roman" panose="02020603050405020304" pitchFamily="18" charset="0"/>
              </a:rPr>
              <a:t>Health Practitioner </a:t>
            </a:r>
            <a:r>
              <a:rPr lang="en-US" dirty="0">
                <a:solidFill>
                  <a:schemeClr val="tx1">
                    <a:lumMod val="65000"/>
                    <a:lumOff val="35000"/>
                  </a:schemeClr>
                </a:solidFill>
                <a:effectLst/>
                <a:ea typeface="Calibri" panose="020F0502020204030204" pitchFamily="34" charset="0"/>
                <a:cs typeface="Times New Roman" panose="02020603050405020304" pitchFamily="18" charset="0"/>
              </a:rPr>
              <a:t>who administers the vaccine is </a:t>
            </a:r>
            <a:r>
              <a:rPr lang="en-US" i="1" dirty="0">
                <a:solidFill>
                  <a:schemeClr val="tx1">
                    <a:lumMod val="65000"/>
                    <a:lumOff val="35000"/>
                  </a:schemeClr>
                </a:solidFill>
                <a:effectLst/>
                <a:ea typeface="Calibri" panose="020F0502020204030204" pitchFamily="34" charset="0"/>
                <a:cs typeface="Times New Roman" panose="02020603050405020304" pitchFamily="18" charset="0"/>
              </a:rPr>
              <a:t>ultimately responsible </a:t>
            </a:r>
            <a:r>
              <a:rPr lang="en-US" dirty="0">
                <a:solidFill>
                  <a:schemeClr val="tx1">
                    <a:lumMod val="65000"/>
                    <a:lumOff val="35000"/>
                  </a:schemeClr>
                </a:solidFill>
                <a:effectLst/>
                <a:ea typeface="Calibri" panose="020F0502020204030204" pitchFamily="34" charset="0"/>
                <a:cs typeface="Times New Roman" panose="02020603050405020304" pitchFamily="18" charset="0"/>
              </a:rPr>
              <a:t>for confirming capacity and acquiring consent </a:t>
            </a:r>
          </a:p>
          <a:p>
            <a:pPr>
              <a:buFont typeface="+mj-lt"/>
              <a:buAutoNum type="arabicPeriod"/>
            </a:pPr>
            <a:r>
              <a:rPr lang="en-US" b="1" dirty="0">
                <a:solidFill>
                  <a:schemeClr val="tx1">
                    <a:lumMod val="65000"/>
                    <a:lumOff val="35000"/>
                  </a:schemeClr>
                </a:solidFill>
                <a:effectLst/>
                <a:ea typeface="Calibri" panose="020F0502020204030204" pitchFamily="34" charset="0"/>
                <a:cs typeface="Times New Roman" panose="02020603050405020304" pitchFamily="18" charset="0"/>
              </a:rPr>
              <a:t>Service Provider </a:t>
            </a:r>
            <a:r>
              <a:rPr lang="en-US" dirty="0">
                <a:solidFill>
                  <a:schemeClr val="tx1">
                    <a:lumMod val="65000"/>
                    <a:lumOff val="35000"/>
                  </a:schemeClr>
                </a:solidFill>
                <a:effectLst/>
                <a:ea typeface="Calibri" panose="020F0502020204030204" pitchFamily="34" charset="0"/>
                <a:cs typeface="Times New Roman" panose="02020603050405020304" pitchFamily="18" charset="0"/>
              </a:rPr>
              <a:t>is responsible for facilitating the consent process and logistics</a:t>
            </a:r>
          </a:p>
          <a:p>
            <a:pPr>
              <a:buFont typeface="+mj-lt"/>
              <a:buAutoNum type="arabicPeriod"/>
            </a:pPr>
            <a:r>
              <a:rPr lang="en-US" b="1" dirty="0">
                <a:solidFill>
                  <a:schemeClr val="tx1">
                    <a:lumMod val="65000"/>
                    <a:lumOff val="35000"/>
                  </a:schemeClr>
                </a:solidFill>
                <a:effectLst/>
                <a:ea typeface="Calibri" panose="020F0502020204030204" pitchFamily="34" charset="0"/>
                <a:cs typeface="Times New Roman" panose="02020603050405020304" pitchFamily="18" charset="0"/>
              </a:rPr>
              <a:t>Individual who has capacity or SDM </a:t>
            </a:r>
            <a:r>
              <a:rPr lang="en-US" dirty="0">
                <a:solidFill>
                  <a:schemeClr val="tx1">
                    <a:lumMod val="65000"/>
                    <a:lumOff val="35000"/>
                  </a:schemeClr>
                </a:solidFill>
                <a:effectLst/>
                <a:ea typeface="Calibri" panose="020F0502020204030204" pitchFamily="34" charset="0"/>
                <a:cs typeface="Times New Roman" panose="02020603050405020304" pitchFamily="18" charset="0"/>
              </a:rPr>
              <a:t>is responsible for giving or refusing consent</a:t>
            </a:r>
          </a:p>
          <a:p>
            <a:pPr>
              <a:buFont typeface="+mj-lt"/>
              <a:buAutoNum type="arabicPeriod"/>
            </a:pPr>
            <a:r>
              <a:rPr lang="en-US" b="1" dirty="0">
                <a:solidFill>
                  <a:schemeClr val="tx1">
                    <a:lumMod val="65000"/>
                    <a:lumOff val="35000"/>
                  </a:schemeClr>
                </a:solidFill>
                <a:effectLst/>
                <a:ea typeface="Calibri" panose="020F0502020204030204" pitchFamily="34" charset="0"/>
                <a:cs typeface="Times New Roman" panose="02020603050405020304" pitchFamily="18" charset="0"/>
              </a:rPr>
              <a:t>Family Physician </a:t>
            </a:r>
            <a:r>
              <a:rPr lang="en-US" dirty="0">
                <a:solidFill>
                  <a:schemeClr val="tx1">
                    <a:lumMod val="65000"/>
                    <a:lumOff val="35000"/>
                  </a:schemeClr>
                </a:solidFill>
                <a:effectLst/>
                <a:ea typeface="Calibri" panose="020F0502020204030204" pitchFamily="34" charset="0"/>
                <a:cs typeface="Times New Roman" panose="02020603050405020304" pitchFamily="18" charset="0"/>
              </a:rPr>
              <a:t>is responsible for facilitating the consent process by reviewing the screening forms, determining capacity of the person to give or refuse their own consent, explaining the risks/benefits to the individual or SDM,  but </a:t>
            </a:r>
            <a:r>
              <a:rPr lang="en-US" i="1" dirty="0">
                <a:solidFill>
                  <a:schemeClr val="tx1">
                    <a:lumMod val="65000"/>
                    <a:lumOff val="35000"/>
                  </a:schemeClr>
                </a:solidFill>
                <a:effectLst/>
                <a:ea typeface="Calibri" panose="020F0502020204030204" pitchFamily="34" charset="0"/>
                <a:cs typeface="Times New Roman" panose="02020603050405020304" pitchFamily="18" charset="0"/>
              </a:rPr>
              <a:t>cannot provide consent</a:t>
            </a:r>
          </a:p>
          <a:p>
            <a:pPr>
              <a:buFont typeface="+mj-lt"/>
              <a:buAutoNum type="arabicPeriod"/>
            </a:pPr>
            <a:r>
              <a:rPr lang="en-US" b="1" dirty="0">
                <a:solidFill>
                  <a:schemeClr val="tx1">
                    <a:lumMod val="65000"/>
                    <a:lumOff val="35000"/>
                  </a:schemeClr>
                </a:solidFill>
                <a:effectLst/>
                <a:ea typeface="Calibri" panose="020F0502020204030204" pitchFamily="34" charset="0"/>
                <a:cs typeface="Times New Roman" panose="02020603050405020304" pitchFamily="18" charset="0"/>
              </a:rPr>
              <a:t>Office of the Public Guardian and Truste</a:t>
            </a:r>
            <a:r>
              <a:rPr lang="en-US" dirty="0">
                <a:solidFill>
                  <a:schemeClr val="tx1">
                    <a:lumMod val="65000"/>
                    <a:lumOff val="35000"/>
                  </a:schemeClr>
                </a:solidFill>
                <a:effectLst/>
                <a:ea typeface="Calibri" panose="020F0502020204030204" pitchFamily="34" charset="0"/>
                <a:cs typeface="Times New Roman" panose="02020603050405020304" pitchFamily="18" charset="0"/>
              </a:rPr>
              <a:t>e is responsible for providing consent if the individual is incapable and no SDM is available, capable or willing to provide consent</a:t>
            </a:r>
          </a:p>
          <a:p>
            <a:endParaRPr lang="en-US" dirty="0">
              <a:solidFill>
                <a:schemeClr val="tx1">
                  <a:lumMod val="65000"/>
                  <a:lumOff val="35000"/>
                </a:schemeClr>
              </a:solidFill>
              <a:effectLst/>
              <a:ea typeface="Calibri" panose="020F0502020204030204" pitchFamily="34" charset="0"/>
              <a:cs typeface="Times New Roman" panose="02020603050405020304" pitchFamily="18" charset="0"/>
            </a:endParaRPr>
          </a:p>
          <a:p>
            <a:endParaRPr lang="en-CA" dirty="0">
              <a:solidFill>
                <a:schemeClr val="tx1">
                  <a:lumMod val="65000"/>
                  <a:lumOff val="35000"/>
                </a:schemeClr>
              </a:solidFill>
              <a:effectLst/>
              <a:ea typeface="Calibri" panose="020F0502020204030204" pitchFamily="34" charset="0"/>
              <a:cs typeface="Times New Roman" panose="02020603050405020304" pitchFamily="18" charset="0"/>
            </a:endParaRPr>
          </a:p>
          <a:p>
            <a:endParaRPr lang="en-CA" dirty="0">
              <a:solidFill>
                <a:schemeClr val="tx1">
                  <a:lumMod val="65000"/>
                  <a:lumOff val="35000"/>
                </a:schemeClr>
              </a:solidFill>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519F67-9542-4998-8AED-E4EF40AC76D7}" type="slidenum">
              <a:rPr kumimoji="0" lang="en-CA"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CA"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00820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701AA-D752-4841-8849-F96F9288297A}"/>
              </a:ext>
            </a:extLst>
          </p:cNvPr>
          <p:cNvSpPr>
            <a:spLocks noGrp="1"/>
          </p:cNvSpPr>
          <p:nvPr>
            <p:ph type="title"/>
          </p:nvPr>
        </p:nvSpPr>
        <p:spPr/>
        <p:txBody>
          <a:bodyPr/>
          <a:lstStyle/>
          <a:p>
            <a:pPr algn="ctr"/>
            <a:r>
              <a:rPr lang="en-CA" dirty="0"/>
              <a:t>Who is the SDM?</a:t>
            </a:r>
          </a:p>
        </p:txBody>
      </p:sp>
      <p:sp>
        <p:nvSpPr>
          <p:cNvPr id="3" name="Content Placeholder 2">
            <a:extLst>
              <a:ext uri="{FF2B5EF4-FFF2-40B4-BE49-F238E27FC236}">
                <a16:creationId xmlns:a16="http://schemas.microsoft.com/office/drawing/2014/main" id="{2B5F30FE-579F-485B-9003-E441A388547B}"/>
              </a:ext>
            </a:extLst>
          </p:cNvPr>
          <p:cNvSpPr>
            <a:spLocks noGrp="1"/>
          </p:cNvSpPr>
          <p:nvPr>
            <p:ph idx="1"/>
          </p:nvPr>
        </p:nvSpPr>
        <p:spPr/>
        <p:txBody>
          <a:bodyPr/>
          <a:lstStyle/>
          <a:p>
            <a:r>
              <a:rPr lang="en-US" dirty="0"/>
              <a:t>An individual may not have the capacity to give consent for the vaccine.</a:t>
            </a:r>
          </a:p>
          <a:p>
            <a:r>
              <a:rPr lang="en-US" dirty="0"/>
              <a:t>For those individuals whose SDMs are not noted in their file, identify potential SDMs based on the highest ranked eligible person identified in the hierarchy set out in provincial legislation (HCCA). </a:t>
            </a:r>
          </a:p>
          <a:p>
            <a:r>
              <a:rPr lang="en-US" dirty="0"/>
              <a:t>See Appendix for list of SDMs (which includes family members in the hierarchy, etc.)</a:t>
            </a:r>
            <a:endParaRPr lang="en-CA" dirty="0"/>
          </a:p>
        </p:txBody>
      </p:sp>
      <p:sp>
        <p:nvSpPr>
          <p:cNvPr id="4" name="Slide Number Placeholder 3">
            <a:extLst>
              <a:ext uri="{FF2B5EF4-FFF2-40B4-BE49-F238E27FC236}">
                <a16:creationId xmlns:a16="http://schemas.microsoft.com/office/drawing/2014/main" id="{E981D0B6-8616-4C84-81B0-F64486DED4E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519F67-9542-4998-8AED-E4EF40AC76D7}" type="slidenum">
              <a:rPr kumimoji="0" lang="en-CA"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CA"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26270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EFD10-CA18-45B1-A3BE-45F85032610D}"/>
              </a:ext>
            </a:extLst>
          </p:cNvPr>
          <p:cNvSpPr>
            <a:spLocks noGrp="1"/>
          </p:cNvSpPr>
          <p:nvPr>
            <p:ph type="title"/>
          </p:nvPr>
        </p:nvSpPr>
        <p:spPr/>
        <p:txBody>
          <a:bodyPr/>
          <a:lstStyle/>
          <a:p>
            <a:pPr algn="ctr"/>
            <a:r>
              <a:rPr lang="en-CA" dirty="0"/>
              <a:t>Tracking Who Can Provide Consent</a:t>
            </a:r>
          </a:p>
        </p:txBody>
      </p:sp>
      <p:sp>
        <p:nvSpPr>
          <p:cNvPr id="3" name="Content Placeholder 2">
            <a:extLst>
              <a:ext uri="{FF2B5EF4-FFF2-40B4-BE49-F238E27FC236}">
                <a16:creationId xmlns:a16="http://schemas.microsoft.com/office/drawing/2014/main" id="{A0916C39-2D7F-4921-A2A7-88B1C71C43F0}"/>
              </a:ext>
            </a:extLst>
          </p:cNvPr>
          <p:cNvSpPr>
            <a:spLocks noGrp="1"/>
          </p:cNvSpPr>
          <p:nvPr>
            <p:ph idx="1"/>
          </p:nvPr>
        </p:nvSpPr>
        <p:spPr>
          <a:xfrm>
            <a:off x="677334" y="1646912"/>
            <a:ext cx="8729902" cy="4503507"/>
          </a:xfrm>
        </p:spPr>
        <p:txBody>
          <a:bodyPr>
            <a:normAutofit/>
          </a:bodyPr>
          <a:lstStyle/>
          <a:p>
            <a:r>
              <a:rPr lang="en-CA" dirty="0">
                <a:ea typeface="Calibri" panose="020F0502020204030204" pitchFamily="34" charset="0"/>
                <a:cs typeface="Times New Roman" panose="02020603050405020304" pitchFamily="18" charset="0"/>
              </a:rPr>
              <a:t>Create </a:t>
            </a:r>
            <a:r>
              <a:rPr lang="en-CA" sz="1800" dirty="0">
                <a:effectLst/>
                <a:latin typeface="Calibri" panose="020F0502020204030204" pitchFamily="34" charset="0"/>
                <a:ea typeface="Calibri" panose="020F0502020204030204" pitchFamily="34" charset="0"/>
                <a:cs typeface="Times New Roman" panose="02020603050405020304" pitchFamily="18" charset="0"/>
              </a:rPr>
              <a:t>inventory of individuals </a:t>
            </a:r>
            <a:r>
              <a:rPr lang="en-CA" dirty="0">
                <a:latin typeface="Calibri" panose="020F0502020204030204" pitchFamily="34" charset="0"/>
                <a:ea typeface="Calibri" panose="020F0502020204030204" pitchFamily="34" charset="0"/>
                <a:cs typeface="Times New Roman" panose="02020603050405020304" pitchFamily="18" charset="0"/>
              </a:rPr>
              <a:t>who may give </a:t>
            </a:r>
            <a:r>
              <a:rPr lang="en-CA" sz="1800" dirty="0">
                <a:effectLst/>
                <a:latin typeface="Calibri" panose="020F0502020204030204" pitchFamily="34" charset="0"/>
                <a:ea typeface="Calibri" panose="020F0502020204030204" pitchFamily="34" charset="0"/>
                <a:cs typeface="Times New Roman" panose="02020603050405020304" pitchFamily="18" charset="0"/>
              </a:rPr>
              <a:t>consent re vaccination:</a:t>
            </a:r>
          </a:p>
          <a:p>
            <a:pPr>
              <a:buFont typeface="+mj-lt"/>
              <a:buAutoNum type="arabicPeriod"/>
            </a:pPr>
            <a:r>
              <a:rPr lang="en-CA" sz="1800" dirty="0">
                <a:effectLst/>
                <a:latin typeface="Calibri" panose="020F0502020204030204" pitchFamily="34" charset="0"/>
                <a:ea typeface="Calibri" panose="020F0502020204030204" pitchFamily="34" charset="0"/>
                <a:cs typeface="Times New Roman" panose="02020603050405020304" pitchFamily="18" charset="0"/>
              </a:rPr>
              <a:t>Identify which individuals may have the capacity to provide consent</a:t>
            </a:r>
          </a:p>
          <a:p>
            <a:pPr>
              <a:buFont typeface="+mj-lt"/>
              <a:buAutoNum type="arabicPeriod"/>
            </a:pPr>
            <a:r>
              <a:rPr lang="en-CA" sz="1800" dirty="0">
                <a:effectLst/>
                <a:latin typeface="Calibri" panose="020F0502020204030204" pitchFamily="34" charset="0"/>
                <a:ea typeface="Calibri" panose="020F0502020204030204" pitchFamily="34" charset="0"/>
                <a:cs typeface="Times New Roman" panose="02020603050405020304" pitchFamily="18" charset="0"/>
              </a:rPr>
              <a:t>Identify which individuals have SDMs.</a:t>
            </a:r>
          </a:p>
          <a:p>
            <a:pPr>
              <a:buFont typeface="+mj-lt"/>
              <a:buAutoNum type="arabicPeriod"/>
            </a:pPr>
            <a:r>
              <a:rPr lang="en-CA" sz="1800" dirty="0">
                <a:effectLst/>
                <a:latin typeface="Calibri" panose="020F0502020204030204" pitchFamily="34" charset="0"/>
                <a:ea typeface="Calibri" panose="020F0502020204030204" pitchFamily="34" charset="0"/>
                <a:cs typeface="Times New Roman" panose="02020603050405020304" pitchFamily="18" charset="0"/>
              </a:rPr>
              <a:t>Identify individuals who may not have capacity and whose SDMs are not noted in their file, and identify potential SDMs.</a:t>
            </a:r>
          </a:p>
          <a:p>
            <a:pPr>
              <a:buFont typeface="+mj-lt"/>
              <a:buAutoNum type="arabicPeriod"/>
            </a:pPr>
            <a:r>
              <a:rPr lang="en-CA" sz="1800" dirty="0">
                <a:effectLst/>
                <a:latin typeface="Calibri" panose="020F0502020204030204" pitchFamily="34" charset="0"/>
                <a:ea typeface="Calibri" panose="020F0502020204030204" pitchFamily="34" charset="0"/>
                <a:cs typeface="Times New Roman" panose="02020603050405020304" pitchFamily="18" charset="0"/>
              </a:rPr>
              <a:t>Identify individuals who already have an assigned Public </a:t>
            </a:r>
            <a:r>
              <a:rPr lang="en-CA" dirty="0">
                <a:latin typeface="Calibri" panose="020F0502020204030204" pitchFamily="34" charset="0"/>
                <a:ea typeface="Calibri" panose="020F0502020204030204" pitchFamily="34" charset="0"/>
                <a:cs typeface="Times New Roman" panose="02020603050405020304" pitchFamily="18" charset="0"/>
              </a:rPr>
              <a:t>G</a:t>
            </a:r>
            <a:r>
              <a:rPr lang="en-CA" sz="1800" dirty="0">
                <a:effectLst/>
                <a:latin typeface="Calibri" panose="020F0502020204030204" pitchFamily="34" charset="0"/>
                <a:ea typeface="Calibri" panose="020F0502020204030204" pitchFamily="34" charset="0"/>
                <a:cs typeface="Times New Roman" panose="02020603050405020304" pitchFamily="18" charset="0"/>
              </a:rPr>
              <a:t>uardian and Trustee .</a:t>
            </a:r>
          </a:p>
          <a:p>
            <a:pPr>
              <a:buFont typeface="+mj-lt"/>
              <a:buAutoNum type="arabicPeriod"/>
            </a:pPr>
            <a:r>
              <a:rPr lang="en-CA" sz="1800" dirty="0">
                <a:effectLst/>
                <a:latin typeface="Calibri" panose="020F0502020204030204" pitchFamily="34" charset="0"/>
                <a:ea typeface="Calibri" panose="020F0502020204030204" pitchFamily="34" charset="0"/>
                <a:cs typeface="Times New Roman" panose="02020603050405020304" pitchFamily="18" charset="0"/>
              </a:rPr>
              <a:t>Identify individuals where it is not possible to find or reach the SDM in time, or where there is no SDM who is willing or able make a decision regarding the vaccine and  prepare a list for the OPGT.</a:t>
            </a:r>
          </a:p>
          <a:p>
            <a:pPr marL="0" indent="0">
              <a:buNone/>
            </a:pPr>
            <a:endParaRPr lang="en-CA" dirty="0">
              <a:cs typeface="Times New Roman" panose="02020603050405020304" pitchFamily="18" charset="0"/>
            </a:endParaRPr>
          </a:p>
          <a:p>
            <a:r>
              <a:rPr lang="en-CA" dirty="0">
                <a:cs typeface="Times New Roman" panose="02020603050405020304" pitchFamily="18" charset="0"/>
              </a:rPr>
              <a:t>Monitor tracking sheet and follow up on consents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519F67-9542-4998-8AED-E4EF40AC76D7}" type="slidenum">
              <a:rPr kumimoji="0" lang="en-CA"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CA"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05694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EFD10-CA18-45B1-A3BE-45F85032610D}"/>
              </a:ext>
            </a:extLst>
          </p:cNvPr>
          <p:cNvSpPr>
            <a:spLocks noGrp="1"/>
          </p:cNvSpPr>
          <p:nvPr>
            <p:ph type="title"/>
          </p:nvPr>
        </p:nvSpPr>
        <p:spPr>
          <a:xfrm>
            <a:off x="677334" y="458599"/>
            <a:ext cx="8596668" cy="1320800"/>
          </a:xfrm>
        </p:spPr>
        <p:txBody>
          <a:bodyPr/>
          <a:lstStyle/>
          <a:p>
            <a:pPr algn="ctr"/>
            <a:r>
              <a:rPr lang="en-CA" dirty="0"/>
              <a:t>Documentation</a:t>
            </a:r>
          </a:p>
        </p:txBody>
      </p:sp>
      <p:sp>
        <p:nvSpPr>
          <p:cNvPr id="3" name="Content Placeholder 2">
            <a:extLst>
              <a:ext uri="{FF2B5EF4-FFF2-40B4-BE49-F238E27FC236}">
                <a16:creationId xmlns:a16="http://schemas.microsoft.com/office/drawing/2014/main" id="{A0916C39-2D7F-4921-A2A7-88B1C71C43F0}"/>
              </a:ext>
            </a:extLst>
          </p:cNvPr>
          <p:cNvSpPr>
            <a:spLocks noGrp="1"/>
          </p:cNvSpPr>
          <p:nvPr>
            <p:ph idx="1"/>
          </p:nvPr>
        </p:nvSpPr>
        <p:spPr>
          <a:xfrm>
            <a:off x="677334" y="1286258"/>
            <a:ext cx="8729902" cy="5248246"/>
          </a:xfrm>
        </p:spPr>
        <p:txBody>
          <a:bodyPr>
            <a:noAutofit/>
          </a:bodyPr>
          <a:lstStyle/>
          <a:p>
            <a:pPr marL="0" lvl="0" indent="0">
              <a:lnSpc>
                <a:spcPct val="107000"/>
              </a:lnSpc>
              <a:buNone/>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For </a:t>
            </a:r>
            <a:r>
              <a:rPr lang="en-US" sz="1800" b="1" dirty="0">
                <a:effectLst/>
                <a:latin typeface="Calibri" panose="020F0502020204030204" pitchFamily="34" charset="0"/>
                <a:ea typeface="Yu Mincho" panose="02020400000000000000" pitchFamily="18" charset="-128"/>
                <a:cs typeface="Times New Roman" panose="02020603050405020304" pitchFamily="18" charset="0"/>
              </a:rPr>
              <a:t>Health Practitioner </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administering vaccine, </a:t>
            </a:r>
            <a:r>
              <a:rPr lang="en-US" dirty="0">
                <a:ea typeface="Yu Mincho" panose="02020400000000000000" pitchFamily="18" charset="-128"/>
                <a:cs typeface="Times New Roman" panose="02020603050405020304" pitchFamily="18" charset="0"/>
              </a:rPr>
              <a:t>collect </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signed screening and consent form, and proof of consent (if form has not been signed by the SDM), and individual’s health card.</a:t>
            </a:r>
          </a:p>
          <a:p>
            <a:pPr lvl="1">
              <a:lnSpc>
                <a:spcPct val="107000"/>
              </a:lnSpc>
            </a:pPr>
            <a:r>
              <a:rPr lang="en-CA" dirty="0">
                <a:effectLst/>
                <a:latin typeface="Calibri" panose="020F0502020204030204" pitchFamily="34" charset="0"/>
                <a:ea typeface="Yu Mincho" panose="02020400000000000000" pitchFamily="18" charset="-128"/>
                <a:cs typeface="Times New Roman" panose="02020603050405020304" pitchFamily="18" charset="0"/>
              </a:rPr>
              <a:t>Collect written consent (in email, note or consent form) or verbal consent (documented on screening and consent form or separate note.)</a:t>
            </a:r>
          </a:p>
          <a:p>
            <a:pPr lvl="1">
              <a:lnSpc>
                <a:spcPct val="107000"/>
              </a:lnSpc>
              <a:defRPr/>
            </a:pPr>
            <a:r>
              <a:rPr lang="en-CA" b="1" i="1" dirty="0">
                <a:latin typeface="Calibri" panose="020F0502020204030204" pitchFamily="34" charset="0"/>
                <a:ea typeface="Yu Mincho" panose="02020400000000000000" pitchFamily="18" charset="-128"/>
                <a:cs typeface="Times New Roman" panose="02020603050405020304" pitchFamily="18" charset="0"/>
              </a:rPr>
              <a:t>Bring documentation to the vaccination appointment</a:t>
            </a:r>
          </a:p>
          <a:p>
            <a:pPr marL="0" lvl="0" indent="0">
              <a:lnSpc>
                <a:spcPct val="107000"/>
              </a:lnSpc>
              <a:buNone/>
            </a:pPr>
            <a:endParaRPr lang="en-CA" dirty="0" smtClean="0">
              <a:ea typeface="Yu Mincho" panose="02020400000000000000" pitchFamily="18" charset="-128"/>
              <a:cs typeface="Times New Roman" panose="02020603050405020304" pitchFamily="18" charset="0"/>
            </a:endParaRPr>
          </a:p>
          <a:p>
            <a:pPr marL="0" lvl="0" indent="0">
              <a:lnSpc>
                <a:spcPct val="107000"/>
              </a:lnSpc>
              <a:buNone/>
            </a:pPr>
            <a:r>
              <a:rPr lang="en-CA" dirty="0" smtClean="0">
                <a:ea typeface="Yu Mincho" panose="02020400000000000000" pitchFamily="18" charset="-128"/>
                <a:cs typeface="Times New Roman" panose="02020603050405020304" pitchFamily="18" charset="0"/>
              </a:rPr>
              <a:t>For </a:t>
            </a:r>
            <a:r>
              <a:rPr lang="en-CA" b="1" dirty="0">
                <a:ea typeface="Yu Mincho" panose="02020400000000000000" pitchFamily="18" charset="-128"/>
                <a:cs typeface="Times New Roman" panose="02020603050405020304" pitchFamily="18" charset="0"/>
              </a:rPr>
              <a:t>OPGT</a:t>
            </a:r>
            <a:r>
              <a:rPr lang="en-CA" dirty="0">
                <a:ea typeface="Yu Mincho" panose="02020400000000000000" pitchFamily="18" charset="-128"/>
                <a:cs typeface="Times New Roman" panose="02020603050405020304" pitchFamily="18" charset="0"/>
              </a:rPr>
              <a:t>, n</a:t>
            </a:r>
            <a:r>
              <a:rPr lang="en-CA" sz="1800" dirty="0">
                <a:effectLst/>
                <a:latin typeface="Calibri" panose="020F0502020204030204" pitchFamily="34" charset="0"/>
                <a:ea typeface="Yu Mincho" panose="02020400000000000000" pitchFamily="18" charset="-128"/>
                <a:cs typeface="Times New Roman" panose="02020603050405020304" pitchFamily="18" charset="0"/>
              </a:rPr>
              <a:t>otify</a:t>
            </a:r>
            <a:r>
              <a:rPr lang="en-CA" sz="1800" b="1" dirty="0">
                <a:effectLst/>
                <a:latin typeface="Calibri" panose="020F0502020204030204" pitchFamily="34" charset="0"/>
                <a:ea typeface="Yu Mincho" panose="02020400000000000000" pitchFamily="18" charset="-128"/>
                <a:cs typeface="Times New Roman" panose="02020603050405020304" pitchFamily="18" charset="0"/>
              </a:rPr>
              <a:t> </a:t>
            </a:r>
            <a:r>
              <a:rPr lang="en-CA" sz="1800" dirty="0">
                <a:effectLst/>
                <a:latin typeface="Calibri" panose="020F0502020204030204" pitchFamily="34" charset="0"/>
                <a:ea typeface="Yu Mincho" panose="02020400000000000000" pitchFamily="18" charset="-128"/>
                <a:cs typeface="Times New Roman" panose="02020603050405020304" pitchFamily="18" charset="0"/>
              </a:rPr>
              <a:t>re need to acquire consent on behalf of individuals who already have a PGT and those who do not</a:t>
            </a:r>
            <a:endParaRPr lang="en-CA" sz="2400" dirty="0">
              <a:effectLst/>
              <a:latin typeface="Calibri" panose="020F0502020204030204" pitchFamily="34" charset="0"/>
              <a:ea typeface="Yu Mincho" panose="02020400000000000000" pitchFamily="18" charset="-128"/>
              <a:cs typeface="Times New Roman" panose="02020603050405020304" pitchFamily="18" charset="0"/>
            </a:endParaRPr>
          </a:p>
          <a:p>
            <a:pPr lvl="1">
              <a:lnSpc>
                <a:spcPct val="107000"/>
              </a:lnSpc>
            </a:pPr>
            <a:r>
              <a:rPr lang="en-CA" dirty="0">
                <a:effectLst/>
                <a:latin typeface="Calibri" panose="020F0502020204030204" pitchFamily="34" charset="0"/>
                <a:ea typeface="Yu Mincho" panose="02020400000000000000" pitchFamily="18" charset="-128"/>
                <a:cs typeface="Times New Roman" panose="02020603050405020304" pitchFamily="18" charset="0"/>
              </a:rPr>
              <a:t>Prepare in a single chart information on all individuals for the PGT to review</a:t>
            </a:r>
            <a:endParaRPr lang="en-CA" sz="2200" dirty="0">
              <a:effectLst/>
              <a:latin typeface="Calibri" panose="020F0502020204030204" pitchFamily="34" charset="0"/>
              <a:ea typeface="Yu Mincho" panose="02020400000000000000" pitchFamily="18" charset="-128"/>
              <a:cs typeface="Times New Roman" panose="02020603050405020304" pitchFamily="18" charset="0"/>
            </a:endParaRPr>
          </a:p>
          <a:p>
            <a:pPr lvl="1">
              <a:lnSpc>
                <a:spcPct val="107000"/>
              </a:lnSpc>
            </a:pPr>
            <a:r>
              <a:rPr lang="en-CA" dirty="0">
                <a:ea typeface="Yu Mincho" panose="02020400000000000000" pitchFamily="18" charset="-128"/>
                <a:cs typeface="Times New Roman" panose="02020603050405020304" pitchFamily="18" charset="0"/>
              </a:rPr>
              <a:t>L</a:t>
            </a:r>
            <a:r>
              <a:rPr lang="en-CA" dirty="0">
                <a:effectLst/>
                <a:latin typeface="Calibri" panose="020F0502020204030204" pitchFamily="34" charset="0"/>
                <a:ea typeface="Yu Mincho" panose="02020400000000000000" pitchFamily="18" charset="-128"/>
                <a:cs typeface="Times New Roman" panose="02020603050405020304" pitchFamily="18" charset="0"/>
              </a:rPr>
              <a:t>ist residents who do not have capacity, and no SDM, and </a:t>
            </a:r>
          </a:p>
          <a:p>
            <a:pPr lvl="1">
              <a:lnSpc>
                <a:spcPct val="107000"/>
              </a:lnSpc>
            </a:pPr>
            <a:r>
              <a:rPr lang="en-CA" dirty="0">
                <a:ea typeface="Yu Mincho" panose="02020400000000000000" pitchFamily="18" charset="-128"/>
                <a:cs typeface="Times New Roman" panose="02020603050405020304" pitchFamily="18" charset="0"/>
              </a:rPr>
              <a:t>C</a:t>
            </a:r>
            <a:r>
              <a:rPr lang="en-CA" dirty="0">
                <a:effectLst/>
                <a:latin typeface="Calibri" panose="020F0502020204030204" pitchFamily="34" charset="0"/>
                <a:ea typeface="Yu Mincho" panose="02020400000000000000" pitchFamily="18" charset="-128"/>
                <a:cs typeface="Times New Roman" panose="02020603050405020304" pitchFamily="18" charset="0"/>
              </a:rPr>
              <a:t>onfirm screening questions reviewed, family physician has been consulted, etc. </a:t>
            </a:r>
          </a:p>
          <a:p>
            <a:pPr lvl="1">
              <a:lnSpc>
                <a:spcPct val="107000"/>
              </a:lnSpc>
            </a:pPr>
            <a:endParaRPr lang="en-CA" sz="22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spcBef>
                <a:spcPts val="600"/>
              </a:spcBef>
              <a:buNone/>
            </a:pPr>
            <a:endParaRPr lang="en-CA" sz="1800"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519F67-9542-4998-8AED-E4EF40AC76D7}" type="slidenum">
              <a:rPr kumimoji="0" lang="en-CA"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CA"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16502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43F50-923B-9545-BBF4-649F5BB6C725}"/>
              </a:ext>
            </a:extLst>
          </p:cNvPr>
          <p:cNvSpPr>
            <a:spLocks noGrp="1"/>
          </p:cNvSpPr>
          <p:nvPr>
            <p:ph type="title"/>
          </p:nvPr>
        </p:nvSpPr>
        <p:spPr>
          <a:xfrm>
            <a:off x="677334" y="401444"/>
            <a:ext cx="8596668" cy="1166041"/>
          </a:xfrm>
        </p:spPr>
        <p:txBody>
          <a:bodyPr>
            <a:noAutofit/>
          </a:bodyPr>
          <a:lstStyle/>
          <a:p>
            <a:pPr algn="ctr"/>
            <a:r>
              <a:rPr lang="en-US" dirty="0" smtClean="0">
                <a:solidFill>
                  <a:schemeClr val="accent2">
                    <a:lumMod val="75000"/>
                  </a:schemeClr>
                </a:solidFill>
              </a:rPr>
              <a:t>Agenda</a:t>
            </a:r>
            <a:endParaRPr lang="en-US" dirty="0">
              <a:solidFill>
                <a:schemeClr val="accent2">
                  <a:lumMod val="75000"/>
                </a:schemeClr>
              </a:solidFill>
            </a:endParaRPr>
          </a:p>
        </p:txBody>
      </p:sp>
      <p:sp>
        <p:nvSpPr>
          <p:cNvPr id="3" name="Content Placeholder 2">
            <a:extLst>
              <a:ext uri="{FF2B5EF4-FFF2-40B4-BE49-F238E27FC236}">
                <a16:creationId xmlns:a16="http://schemas.microsoft.com/office/drawing/2014/main" id="{9152B5B8-35EA-9E41-B800-29A4150C3ACB}"/>
              </a:ext>
            </a:extLst>
          </p:cNvPr>
          <p:cNvSpPr>
            <a:spLocks noGrp="1"/>
          </p:cNvSpPr>
          <p:nvPr>
            <p:ph idx="1"/>
          </p:nvPr>
        </p:nvSpPr>
        <p:spPr>
          <a:xfrm>
            <a:off x="677334" y="1080655"/>
            <a:ext cx="8596668" cy="5487413"/>
          </a:xfrm>
        </p:spPr>
        <p:txBody>
          <a:bodyPr>
            <a:normAutofit/>
          </a:bodyPr>
          <a:lstStyle/>
          <a:p>
            <a:pPr marL="0" indent="0" algn="ctr">
              <a:buNone/>
            </a:pPr>
            <a:endParaRPr lang="en-US" sz="2600" dirty="0"/>
          </a:p>
          <a:p>
            <a:r>
              <a:rPr lang="en-US" sz="2600" dirty="0"/>
              <a:t>Welcome – James Janeiro</a:t>
            </a:r>
          </a:p>
          <a:p>
            <a:r>
              <a:rPr lang="en-US" sz="2600" dirty="0"/>
              <a:t>Introduction to PN Vaccine work group – Bryan Keshen</a:t>
            </a:r>
          </a:p>
          <a:p>
            <a:pPr lvl="1">
              <a:buFont typeface="Wingdings" panose="05000000000000000000" pitchFamily="2" charset="2"/>
              <a:buChar char="§"/>
            </a:pPr>
            <a:r>
              <a:rPr lang="en-US" sz="2400" dirty="0"/>
              <a:t>Priority and Advocacy – Eugene Versteeg</a:t>
            </a:r>
          </a:p>
          <a:p>
            <a:pPr lvl="1">
              <a:buFont typeface="Wingdings" panose="05000000000000000000" pitchFamily="2" charset="2"/>
              <a:buChar char="§"/>
            </a:pPr>
            <a:r>
              <a:rPr lang="en-US" sz="2400" dirty="0"/>
              <a:t>Distribution – Susan </a:t>
            </a:r>
            <a:r>
              <a:rPr lang="en-US" sz="2400" dirty="0" err="1"/>
              <a:t>Bisaillion</a:t>
            </a:r>
            <a:endParaRPr lang="en-US" sz="2400" dirty="0"/>
          </a:p>
          <a:p>
            <a:pPr lvl="1">
              <a:buFont typeface="Wingdings" panose="05000000000000000000" pitchFamily="2" charset="2"/>
              <a:buChar char="§"/>
            </a:pPr>
            <a:r>
              <a:rPr lang="en-US" sz="2400" dirty="0"/>
              <a:t>Human Resources - David Ferguson</a:t>
            </a:r>
          </a:p>
          <a:p>
            <a:pPr lvl="1">
              <a:buFont typeface="Wingdings" panose="05000000000000000000" pitchFamily="2" charset="2"/>
              <a:buChar char="§"/>
            </a:pPr>
            <a:r>
              <a:rPr lang="en-US" sz="2400" dirty="0"/>
              <a:t>Education, Consent &amp; Promotion – Laurie Thomas</a:t>
            </a:r>
          </a:p>
          <a:p>
            <a:r>
              <a:rPr lang="en-US" sz="2600" dirty="0"/>
              <a:t>Consent - Sandy Stemp &amp; Mindy </a:t>
            </a:r>
            <a:r>
              <a:rPr lang="en-US" sz="2600" dirty="0" err="1"/>
              <a:t>Ginsler</a:t>
            </a:r>
            <a:r>
              <a:rPr lang="en-US" sz="2600" dirty="0"/>
              <a:t> </a:t>
            </a:r>
          </a:p>
          <a:p>
            <a:r>
              <a:rPr lang="en-US" sz="2600" dirty="0"/>
              <a:t>Case Study - Rollout - Brian Swainson   </a:t>
            </a:r>
          </a:p>
          <a:p>
            <a:r>
              <a:rPr lang="en-US" sz="2600" dirty="0"/>
              <a:t>Qs &amp; As – Lorrie Heffernan</a:t>
            </a:r>
          </a:p>
          <a:p>
            <a:endParaRPr lang="en-US" dirty="0"/>
          </a:p>
          <a:p>
            <a:endParaRPr lang="en-US" dirty="0"/>
          </a:p>
        </p:txBody>
      </p:sp>
    </p:spTree>
    <p:extLst>
      <p:ext uri="{BB962C8B-B14F-4D97-AF65-F5344CB8AC3E}">
        <p14:creationId xmlns:p14="http://schemas.microsoft.com/office/powerpoint/2010/main" val="261463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A62F8-509B-42FC-A6D6-AFDFF9E165E9}"/>
              </a:ext>
            </a:extLst>
          </p:cNvPr>
          <p:cNvSpPr>
            <a:spLocks noGrp="1"/>
          </p:cNvSpPr>
          <p:nvPr>
            <p:ph type="title"/>
          </p:nvPr>
        </p:nvSpPr>
        <p:spPr/>
        <p:txBody>
          <a:bodyPr/>
          <a:lstStyle/>
          <a:p>
            <a:pPr algn="ctr"/>
            <a:r>
              <a:rPr lang="en-CA" dirty="0"/>
              <a:t>Case Scenarios</a:t>
            </a:r>
          </a:p>
        </p:txBody>
      </p:sp>
      <p:sp>
        <p:nvSpPr>
          <p:cNvPr id="3" name="Content Placeholder 2">
            <a:extLst>
              <a:ext uri="{FF2B5EF4-FFF2-40B4-BE49-F238E27FC236}">
                <a16:creationId xmlns:a16="http://schemas.microsoft.com/office/drawing/2014/main" id="{1CDD6D08-D075-452D-B473-1AADAE5A28B3}"/>
              </a:ext>
            </a:extLst>
          </p:cNvPr>
          <p:cNvSpPr>
            <a:spLocks noGrp="1"/>
          </p:cNvSpPr>
          <p:nvPr>
            <p:ph idx="1"/>
          </p:nvPr>
        </p:nvSpPr>
        <p:spPr>
          <a:xfrm>
            <a:off x="677334" y="1660849"/>
            <a:ext cx="8858552" cy="4380513"/>
          </a:xfrm>
        </p:spPr>
        <p:txBody>
          <a:bodyPr>
            <a:normAutofit/>
          </a:bodyPr>
          <a:lstStyle/>
          <a:p>
            <a:pPr marL="0" indent="0">
              <a:buNone/>
            </a:pPr>
            <a:r>
              <a:rPr lang="en-CA" u="sng" dirty="0"/>
              <a:t>Case Scenario 1</a:t>
            </a:r>
          </a:p>
          <a:p>
            <a:r>
              <a:rPr lang="en-CA" dirty="0"/>
              <a:t>You are informed that Mrs. Brown, the SDM for Peter Brown, may have had a stroke and is in hospital. Can someone else be the SDM for Peter and give consent for the vaccine?</a:t>
            </a:r>
            <a:endParaRPr lang="en-US" dirty="0"/>
          </a:p>
          <a:p>
            <a:pPr marL="0" indent="0">
              <a:buNone/>
            </a:pPr>
            <a:r>
              <a:rPr lang="en-CA" u="sng" dirty="0"/>
              <a:t>Case Scenario 2</a:t>
            </a:r>
          </a:p>
          <a:p>
            <a:r>
              <a:rPr lang="en-US" dirty="0"/>
              <a:t>Alice is an individual who has the capacity to make this decision, she consents to receiving the vaccine. You receive a threatening call later from Alice’s family members who are very upset about her consent. They tell you “don’t you dare give her the vaccine”.  How do you proceed?</a:t>
            </a:r>
          </a:p>
          <a:p>
            <a:pPr marL="0" indent="0">
              <a:buNone/>
            </a:pPr>
            <a:r>
              <a:rPr lang="en-US" u="sng" dirty="0"/>
              <a:t>Case Scenario 3</a:t>
            </a:r>
          </a:p>
          <a:p>
            <a:r>
              <a:rPr lang="en-US" dirty="0"/>
              <a:t>Today you have received three very demanding calls from Mr. Taylor – insisting that both you and Public Health give him detailed advice about the vaccine and whether his daughter should get the vaccine. What advice should you provide?</a:t>
            </a:r>
          </a:p>
          <a:p>
            <a:endParaRPr lang="en-US" dirty="0"/>
          </a:p>
          <a:p>
            <a:endParaRPr lang="en-CA" dirty="0"/>
          </a:p>
        </p:txBody>
      </p:sp>
      <p:sp>
        <p:nvSpPr>
          <p:cNvPr id="4" name="Slide Number Placeholder 3">
            <a:extLst>
              <a:ext uri="{FF2B5EF4-FFF2-40B4-BE49-F238E27FC236}">
                <a16:creationId xmlns:a16="http://schemas.microsoft.com/office/drawing/2014/main" id="{F1B6762F-48F7-4DEE-B5DA-F2ECC37CF36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519F67-9542-4998-8AED-E4EF40AC76D7}" type="slidenum">
              <a:rPr kumimoji="0" lang="en-CA"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CA"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033931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14D68-0D3A-44B1-A612-8C1C1ACAB787}"/>
              </a:ext>
            </a:extLst>
          </p:cNvPr>
          <p:cNvSpPr>
            <a:spLocks noGrp="1"/>
          </p:cNvSpPr>
          <p:nvPr>
            <p:ph type="title"/>
          </p:nvPr>
        </p:nvSpPr>
        <p:spPr>
          <a:xfrm>
            <a:off x="652166" y="451735"/>
            <a:ext cx="8993140" cy="1052944"/>
          </a:xfrm>
        </p:spPr>
        <p:txBody>
          <a:bodyPr>
            <a:noAutofit/>
          </a:bodyPr>
          <a:lstStyle/>
          <a:p>
            <a:pPr algn="ctr"/>
            <a:r>
              <a:rPr lang="en-CA" dirty="0"/>
              <a:t>Appendix</a:t>
            </a:r>
            <a:br>
              <a:rPr lang="en-CA" dirty="0"/>
            </a:br>
            <a:r>
              <a:rPr lang="en-CA" dirty="0"/>
              <a:t>Hierarchy of SDMs in Ontario</a:t>
            </a:r>
            <a:br>
              <a:rPr lang="en-CA" dirty="0"/>
            </a:br>
            <a:endParaRPr lang="en-CA" dirty="0"/>
          </a:p>
        </p:txBody>
      </p:sp>
      <p:sp>
        <p:nvSpPr>
          <p:cNvPr id="3" name="Content Placeholder 2">
            <a:extLst>
              <a:ext uri="{FF2B5EF4-FFF2-40B4-BE49-F238E27FC236}">
                <a16:creationId xmlns:a16="http://schemas.microsoft.com/office/drawing/2014/main" id="{3AC9F9B9-B1E0-474E-916F-50FE0FAD54AC}"/>
              </a:ext>
            </a:extLst>
          </p:cNvPr>
          <p:cNvSpPr>
            <a:spLocks noGrp="1"/>
          </p:cNvSpPr>
          <p:nvPr>
            <p:ph idx="1"/>
          </p:nvPr>
        </p:nvSpPr>
        <p:spPr>
          <a:xfrm>
            <a:off x="425664" y="1504679"/>
            <a:ext cx="9219642" cy="4988399"/>
          </a:xfrm>
        </p:spPr>
        <p:txBody>
          <a:bodyPr>
            <a:normAutofit fontScale="92500" lnSpcReduction="20000"/>
          </a:bodyPr>
          <a:lstStyle/>
          <a:p>
            <a:pPr marL="0" indent="0">
              <a:lnSpc>
                <a:spcPct val="107000"/>
              </a:lnSpc>
              <a:spcAft>
                <a:spcPts val="800"/>
              </a:spcAft>
              <a:buNone/>
            </a:pPr>
            <a:r>
              <a:rPr lang="en-CA" sz="2100" b="1" dirty="0">
                <a:effectLst/>
                <a:latin typeface="Calibri" panose="020F0502020204030204" pitchFamily="34" charset="0"/>
                <a:ea typeface="Calibri" panose="020F0502020204030204" pitchFamily="34" charset="0"/>
                <a:cs typeface="Times New Roman" panose="02020603050405020304" pitchFamily="18" charset="0"/>
              </a:rPr>
              <a:t>Brief Overview</a:t>
            </a:r>
          </a:p>
          <a:p>
            <a:pPr>
              <a:lnSpc>
                <a:spcPct val="107000"/>
              </a:lnSpc>
              <a:spcAft>
                <a:spcPts val="800"/>
              </a:spcAft>
            </a:pPr>
            <a:r>
              <a:rPr lang="en-CA" sz="2100" dirty="0">
                <a:effectLst/>
                <a:latin typeface="Calibri" panose="020F0502020204030204" pitchFamily="34" charset="0"/>
                <a:ea typeface="Calibri" panose="020F0502020204030204" pitchFamily="34" charset="0"/>
                <a:cs typeface="Times New Roman" panose="02020603050405020304" pitchFamily="18" charset="0"/>
              </a:rPr>
              <a:t>Section 10 of the </a:t>
            </a:r>
            <a:r>
              <a:rPr lang="en-CA" sz="2100" i="1" dirty="0">
                <a:effectLst/>
                <a:latin typeface="Calibri" panose="020F0502020204030204" pitchFamily="34" charset="0"/>
                <a:ea typeface="Calibri" panose="020F0502020204030204" pitchFamily="34" charset="0"/>
                <a:cs typeface="Times New Roman" panose="02020603050405020304" pitchFamily="18" charset="0"/>
              </a:rPr>
              <a:t>HCCA </a:t>
            </a:r>
            <a:r>
              <a:rPr lang="en-CA" sz="2100" dirty="0">
                <a:effectLst/>
                <a:latin typeface="Calibri" panose="020F0502020204030204" pitchFamily="34" charset="0"/>
                <a:ea typeface="Calibri" panose="020F0502020204030204" pitchFamily="34" charset="0"/>
                <a:cs typeface="Times New Roman" panose="02020603050405020304" pitchFamily="18" charset="0"/>
              </a:rPr>
              <a:t>states that when a health practitioner proposes a treatment, the health practitioner must get consent before administering that treatment. Consent must come from the patient if capable, or if incapable from the patient’s SDM.</a:t>
            </a:r>
          </a:p>
          <a:p>
            <a:pPr>
              <a:lnSpc>
                <a:spcPct val="107000"/>
              </a:lnSpc>
              <a:spcAft>
                <a:spcPts val="800"/>
              </a:spcAft>
            </a:pPr>
            <a:r>
              <a:rPr lang="en-CA" sz="2100" dirty="0">
                <a:latin typeface="Calibri" panose="020F0502020204030204" pitchFamily="34" charset="0"/>
                <a:ea typeface="Calibri" panose="020F0502020204030204" pitchFamily="34" charset="0"/>
                <a:cs typeface="Times New Roman" panose="02020603050405020304" pitchFamily="18" charset="0"/>
              </a:rPr>
              <a:t>The SDM </a:t>
            </a:r>
            <a:r>
              <a:rPr lang="en-CA" sz="2100" dirty="0">
                <a:effectLst/>
                <a:latin typeface="Calibri" panose="020F0502020204030204" pitchFamily="34" charset="0"/>
                <a:ea typeface="Calibri" panose="020F0502020204030204" pitchFamily="34" charset="0"/>
                <a:cs typeface="Times New Roman" panose="02020603050405020304" pitchFamily="18" charset="0"/>
              </a:rPr>
              <a:t>will be the </a:t>
            </a:r>
            <a:r>
              <a:rPr lang="en-US" sz="2100" dirty="0">
                <a:effectLst/>
                <a:latin typeface="Calibri" panose="020F0502020204030204" pitchFamily="34" charset="0"/>
                <a:ea typeface="Calibri" panose="020F0502020204030204" pitchFamily="34" charset="0"/>
              </a:rPr>
              <a:t>highest ranked eligible person identified in the hierarchy set out in the provincial legislation (the HCCA). </a:t>
            </a:r>
          </a:p>
          <a:p>
            <a:pPr>
              <a:lnSpc>
                <a:spcPct val="107000"/>
              </a:lnSpc>
              <a:spcAft>
                <a:spcPts val="800"/>
              </a:spcAft>
            </a:pPr>
            <a:r>
              <a:rPr lang="en-US" sz="2100" dirty="0">
                <a:effectLst/>
                <a:latin typeface="Calibri" panose="020F0502020204030204" pitchFamily="34" charset="0"/>
                <a:ea typeface="Calibri" panose="020F0502020204030204" pitchFamily="34" charset="0"/>
              </a:rPr>
              <a:t>In the highest ranking, if there are equally ranked SDMs, i.e., three siblings, and they cannot agree among themselves, the HCCA provides that the OPGT can take over. </a:t>
            </a:r>
          </a:p>
          <a:p>
            <a:pPr>
              <a:lnSpc>
                <a:spcPct val="107000"/>
              </a:lnSpc>
              <a:spcAft>
                <a:spcPts val="800"/>
              </a:spcAft>
            </a:pPr>
            <a:r>
              <a:rPr lang="en-US" sz="2100" dirty="0">
                <a:effectLst/>
                <a:latin typeface="Calibri" panose="020F0502020204030204" pitchFamily="34" charset="0"/>
                <a:ea typeface="Calibri" panose="020F0502020204030204" pitchFamily="34" charset="0"/>
              </a:rPr>
              <a:t>Note: In Ontario, a paid care provider cannot function as a SDM, although he/she can come to appointments and convey information to the SDM and health practitioner. A paid care provider can also encourage the person they support to be included in the decision-making process and help the person to understand decisions and follow through</a:t>
            </a:r>
            <a:r>
              <a:rPr lang="en-US" sz="2100" i="1" dirty="0">
                <a:effectLst/>
                <a:latin typeface="Calibri" panose="020F0502020204030204" pitchFamily="34" charset="0"/>
                <a:ea typeface="Calibri" panose="020F0502020204030204" pitchFamily="34" charset="0"/>
              </a:rPr>
              <a:t>.</a:t>
            </a:r>
            <a:endParaRPr lang="en-US" sz="2100" dirty="0">
              <a:effectLst/>
              <a:latin typeface="Calibri" panose="020F0502020204030204" pitchFamily="34" charset="0"/>
              <a:ea typeface="Calibri" panose="020F0502020204030204" pitchFamily="34" charset="0"/>
            </a:endParaRPr>
          </a:p>
          <a:p>
            <a:pPr>
              <a:lnSpc>
                <a:spcPct val="107000"/>
              </a:lnSpc>
              <a:spcAft>
                <a:spcPts val="800"/>
              </a:spcAft>
            </a:pPr>
            <a:r>
              <a:rPr lang="en-US" sz="2100" b="1" dirty="0">
                <a:latin typeface="Calibri" panose="020F0502020204030204" pitchFamily="34" charset="0"/>
                <a:ea typeface="Calibri" panose="020F0502020204030204" pitchFamily="34" charset="0"/>
              </a:rPr>
              <a:t>The list of SDMS is on the next slide</a:t>
            </a:r>
            <a:r>
              <a:rPr lang="en-US" sz="2100" dirty="0">
                <a:latin typeface="Calibri" panose="020F0502020204030204" pitchFamily="34" charset="0"/>
                <a:ea typeface="Calibri" panose="020F0502020204030204" pitchFamily="34" charset="0"/>
              </a:rPr>
              <a:t>.</a:t>
            </a:r>
            <a:endParaRPr lang="en-CA" sz="2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519F67-9542-4998-8AED-E4EF40AC76D7}" type="slidenum">
              <a:rPr kumimoji="0" lang="en-CA"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CA"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77275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14D68-0D3A-44B1-A612-8C1C1ACAB787}"/>
              </a:ext>
            </a:extLst>
          </p:cNvPr>
          <p:cNvSpPr>
            <a:spLocks noGrp="1"/>
          </p:cNvSpPr>
          <p:nvPr>
            <p:ph type="title"/>
          </p:nvPr>
        </p:nvSpPr>
        <p:spPr>
          <a:xfrm>
            <a:off x="677334" y="309124"/>
            <a:ext cx="8993140" cy="1052944"/>
          </a:xfrm>
        </p:spPr>
        <p:txBody>
          <a:bodyPr>
            <a:noAutofit/>
          </a:bodyPr>
          <a:lstStyle/>
          <a:p>
            <a:pPr algn="ctr"/>
            <a:r>
              <a:rPr lang="en-CA" dirty="0"/>
              <a:t>Appendix</a:t>
            </a:r>
            <a:br>
              <a:rPr lang="en-CA" dirty="0"/>
            </a:br>
            <a:r>
              <a:rPr lang="en-CA" dirty="0"/>
              <a:t>Hierarchy of SDMs in Ontario</a:t>
            </a:r>
            <a:br>
              <a:rPr lang="en-CA" dirty="0"/>
            </a:br>
            <a:endParaRPr lang="en-CA" dirty="0"/>
          </a:p>
        </p:txBody>
      </p:sp>
      <p:sp>
        <p:nvSpPr>
          <p:cNvPr id="3" name="Content Placeholder 2">
            <a:extLst>
              <a:ext uri="{FF2B5EF4-FFF2-40B4-BE49-F238E27FC236}">
                <a16:creationId xmlns:a16="http://schemas.microsoft.com/office/drawing/2014/main" id="{3AC9F9B9-B1E0-474E-916F-50FE0FAD54AC}"/>
              </a:ext>
            </a:extLst>
          </p:cNvPr>
          <p:cNvSpPr>
            <a:spLocks noGrp="1"/>
          </p:cNvSpPr>
          <p:nvPr>
            <p:ph idx="1"/>
          </p:nvPr>
        </p:nvSpPr>
        <p:spPr>
          <a:xfrm>
            <a:off x="677334" y="1520095"/>
            <a:ext cx="8869338" cy="4921287"/>
          </a:xfrm>
        </p:spPr>
        <p:txBody>
          <a:bodyPr>
            <a:normAutofit fontScale="92500" lnSpcReduction="10000"/>
          </a:bodyPr>
          <a:lstStyle/>
          <a:p>
            <a:pPr marL="342900" lvl="0" indent="-342900">
              <a:lnSpc>
                <a:spcPct val="120000"/>
              </a:lnSpc>
              <a:spcBef>
                <a:spcPts val="0"/>
              </a:spcBef>
              <a:buFont typeface="+mj-lt"/>
              <a:buAutoNum type="arabicPeriod"/>
            </a:pPr>
            <a:r>
              <a:rPr lang="en-US" sz="1900" dirty="0">
                <a:effectLst/>
                <a:latin typeface="Calibri" panose="020F0502020204030204" pitchFamily="34" charset="0"/>
                <a:ea typeface="Calibri" panose="020F0502020204030204" pitchFamily="34" charset="0"/>
              </a:rPr>
              <a:t>Guardian of the person (under the Substitute Decision Act) with authority to provide consent to treatment (Court appointed)</a:t>
            </a:r>
            <a:endParaRPr lang="en-CA"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Bef>
                <a:spcPts val="0"/>
              </a:spcBef>
              <a:buFont typeface="+mj-lt"/>
              <a:buAutoNum type="arabicPeriod"/>
            </a:pPr>
            <a:r>
              <a:rPr lang="en-US" sz="1900" dirty="0">
                <a:effectLst/>
                <a:latin typeface="Calibri" panose="020F0502020204030204" pitchFamily="34" charset="0"/>
                <a:ea typeface="Calibri" panose="020F0502020204030204" pitchFamily="34" charset="0"/>
              </a:rPr>
              <a:t>Attorney named in a Power of Attorney (POA) for Personal Care (this individual may be a different person than POA for Property)</a:t>
            </a:r>
            <a:endParaRPr lang="en-CA"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Bef>
                <a:spcPts val="0"/>
              </a:spcBef>
              <a:buFont typeface="+mj-lt"/>
              <a:buAutoNum type="arabicPeriod"/>
            </a:pPr>
            <a:r>
              <a:rPr lang="en-US" sz="1900" dirty="0">
                <a:effectLst/>
                <a:latin typeface="Calibri" panose="020F0502020204030204" pitchFamily="34" charset="0"/>
                <a:ea typeface="Calibri" panose="020F0502020204030204" pitchFamily="34" charset="0"/>
              </a:rPr>
              <a:t>Representative appointed by the Consent and Capacity Board</a:t>
            </a:r>
            <a:endParaRPr lang="en-CA"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Bef>
                <a:spcPts val="0"/>
              </a:spcBef>
              <a:buFont typeface="+mj-lt"/>
              <a:buAutoNum type="arabicPeriod"/>
            </a:pPr>
            <a:r>
              <a:rPr lang="en-US" sz="1900" dirty="0">
                <a:effectLst/>
                <a:latin typeface="Calibri" panose="020F0502020204030204" pitchFamily="34" charset="0"/>
                <a:ea typeface="Calibri" panose="020F0502020204030204" pitchFamily="34" charset="0"/>
              </a:rPr>
              <a:t>Spouse or Partner*</a:t>
            </a:r>
            <a:endParaRPr lang="en-CA"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Bef>
                <a:spcPts val="0"/>
              </a:spcBef>
              <a:buFont typeface="+mj-lt"/>
              <a:buAutoNum type="arabicPeriod"/>
            </a:pPr>
            <a:r>
              <a:rPr lang="en-US" sz="1900" dirty="0">
                <a:effectLst/>
                <a:latin typeface="Calibri" panose="020F0502020204030204" pitchFamily="34" charset="0"/>
                <a:ea typeface="Calibri" panose="020F0502020204030204" pitchFamily="34" charset="0"/>
              </a:rPr>
              <a:t>Child at least 16 years of age or older, or Parent (or Children’s Aid Society or other lawfully appointed person)</a:t>
            </a:r>
            <a:endParaRPr lang="en-CA"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Bef>
                <a:spcPts val="0"/>
              </a:spcBef>
              <a:buFont typeface="+mj-lt"/>
              <a:buAutoNum type="arabicPeriod"/>
            </a:pPr>
            <a:r>
              <a:rPr lang="en-US" sz="1900" dirty="0">
                <a:effectLst/>
                <a:latin typeface="Calibri" panose="020F0502020204030204" pitchFamily="34" charset="0"/>
                <a:ea typeface="Calibri" panose="020F0502020204030204" pitchFamily="34" charset="0"/>
              </a:rPr>
              <a:t>Parent with right of access only (i.e. per custody agreement)</a:t>
            </a:r>
            <a:endParaRPr lang="en-CA"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Bef>
                <a:spcPts val="0"/>
              </a:spcBef>
              <a:buFont typeface="+mj-lt"/>
              <a:buAutoNum type="arabicPeriod"/>
            </a:pPr>
            <a:r>
              <a:rPr lang="en-US" sz="1900" dirty="0">
                <a:effectLst/>
                <a:latin typeface="Calibri" panose="020F0502020204030204" pitchFamily="34" charset="0"/>
                <a:ea typeface="Calibri" panose="020F0502020204030204" pitchFamily="34" charset="0"/>
              </a:rPr>
              <a:t>Brother or sister</a:t>
            </a:r>
            <a:endParaRPr lang="en-CA"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Bef>
                <a:spcPts val="0"/>
              </a:spcBef>
              <a:buFont typeface="+mj-lt"/>
              <a:buAutoNum type="arabicPeriod"/>
            </a:pPr>
            <a:r>
              <a:rPr lang="en-US" sz="1900" dirty="0">
                <a:effectLst/>
                <a:latin typeface="Calibri" panose="020F0502020204030204" pitchFamily="34" charset="0"/>
                <a:ea typeface="Calibri" panose="020F0502020204030204" pitchFamily="34" charset="0"/>
              </a:rPr>
              <a:t>Any other relative (related by blood, marriage or adoption)</a:t>
            </a:r>
            <a:endParaRPr lang="en-CA"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Bef>
                <a:spcPts val="0"/>
              </a:spcBef>
              <a:buFont typeface="+mj-lt"/>
              <a:buAutoNum type="arabicPeriod"/>
            </a:pPr>
            <a:r>
              <a:rPr lang="en-US" sz="1900" dirty="0">
                <a:effectLst/>
                <a:latin typeface="Calibri" panose="020F0502020204030204" pitchFamily="34" charset="0"/>
                <a:ea typeface="Calibri" panose="020F0502020204030204" pitchFamily="34" charset="0"/>
              </a:rPr>
              <a:t>Office of the Public Guardian and Trustee</a:t>
            </a:r>
          </a:p>
          <a:p>
            <a:pPr marL="0" lvl="0" indent="0">
              <a:lnSpc>
                <a:spcPct val="120000"/>
              </a:lnSpc>
              <a:spcBef>
                <a:spcPts val="0"/>
              </a:spcBef>
              <a:buNone/>
            </a:pPr>
            <a:endParaRPr lang="en-US" sz="1900" dirty="0">
              <a:effectLst/>
              <a:latin typeface="Calibri" panose="020F0502020204030204" pitchFamily="34" charset="0"/>
              <a:ea typeface="Calibri" panose="020F0502020204030204" pitchFamily="34" charset="0"/>
            </a:endParaRPr>
          </a:p>
          <a:p>
            <a:pPr marL="0" indent="0">
              <a:lnSpc>
                <a:spcPct val="120000"/>
              </a:lnSpc>
              <a:spcBef>
                <a:spcPts val="0"/>
              </a:spcBef>
              <a:buNone/>
            </a:pPr>
            <a:r>
              <a:rPr lang="en-CA" sz="1900" dirty="0">
                <a:effectLst/>
                <a:latin typeface="Calibri" panose="020F0502020204030204" pitchFamily="34" charset="0"/>
                <a:ea typeface="Calibri" panose="020F0502020204030204" pitchFamily="34" charset="0"/>
                <a:cs typeface="Times New Roman" panose="02020603050405020304" pitchFamily="18" charset="0"/>
              </a:rPr>
              <a:t>*Partners are </a:t>
            </a:r>
            <a:r>
              <a:rPr lang="en-CA" sz="1900" i="1" dirty="0">
                <a:effectLst/>
                <a:latin typeface="Calibri" panose="020F0502020204030204" pitchFamily="34" charset="0"/>
                <a:ea typeface="Calibri" panose="020F0502020204030204" pitchFamily="34" charset="0"/>
                <a:cs typeface="Times New Roman" panose="02020603050405020304" pitchFamily="18" charset="0"/>
              </a:rPr>
              <a:t>not </a:t>
            </a:r>
            <a:r>
              <a:rPr lang="en-CA" sz="1900" dirty="0">
                <a:effectLst/>
                <a:latin typeface="Calibri" panose="020F0502020204030204" pitchFamily="34" charset="0"/>
                <a:ea typeface="Calibri" panose="020F0502020204030204" pitchFamily="34" charset="0"/>
                <a:cs typeface="Times New Roman" panose="02020603050405020304" pitchFamily="18" charset="0"/>
              </a:rPr>
              <a:t>common law partners. The definition here includes a special status for those who have lived together for over a year, and are in an important and significant relationship e.g., two sisters, two friends, not necessarily a sexual relationship).</a:t>
            </a:r>
          </a:p>
          <a:p>
            <a:pPr marL="0" lvl="0" indent="0">
              <a:lnSpc>
                <a:spcPct val="110000"/>
              </a:lnSpc>
              <a:spcAft>
                <a:spcPts val="800"/>
              </a:spcAft>
              <a:buNone/>
            </a:pPr>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519F67-9542-4998-8AED-E4EF40AC76D7}" type="slidenum">
              <a:rPr kumimoji="0" lang="en-CA"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CA"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36818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Case </a:t>
            </a:r>
            <a:r>
              <a:rPr lang="en-CA" dirty="0" smtClean="0"/>
              <a:t>Study Rollout </a:t>
            </a:r>
            <a:endParaRPr lang="en-CA" dirty="0"/>
          </a:p>
        </p:txBody>
      </p:sp>
      <p:pic>
        <p:nvPicPr>
          <p:cNvPr id="5" name="Picture 4"/>
          <p:cNvPicPr>
            <a:picLocks noChangeAspect="1"/>
          </p:cNvPicPr>
          <p:nvPr/>
        </p:nvPicPr>
        <p:blipFill>
          <a:blip r:embed="rId2"/>
          <a:stretch>
            <a:fillRect/>
          </a:stretch>
        </p:blipFill>
        <p:spPr>
          <a:xfrm>
            <a:off x="801159" y="1476375"/>
            <a:ext cx="2838450" cy="2838450"/>
          </a:xfrm>
          <a:prstGeom prst="rect">
            <a:avLst/>
          </a:prstGeom>
        </p:spPr>
      </p:pic>
      <p:sp>
        <p:nvSpPr>
          <p:cNvPr id="6" name="Rectangle 5"/>
          <p:cNvSpPr/>
          <p:nvPr/>
        </p:nvSpPr>
        <p:spPr>
          <a:xfrm>
            <a:off x="677334" y="4535269"/>
            <a:ext cx="5120312" cy="646331"/>
          </a:xfrm>
          <a:prstGeom prst="rect">
            <a:avLst/>
          </a:prstGeom>
        </p:spPr>
        <p:txBody>
          <a:bodyPr wrap="none">
            <a:spAutoFit/>
          </a:bodyPr>
          <a:lstStyle/>
          <a:p>
            <a:r>
              <a:rPr lang="en-US" dirty="0"/>
              <a:t>Brian Swainson, Chief Executive Officer</a:t>
            </a:r>
          </a:p>
          <a:p>
            <a:r>
              <a:rPr lang="en-US" dirty="0"/>
              <a:t>Sunbeam Community &amp; Developmental Services</a:t>
            </a:r>
          </a:p>
        </p:txBody>
      </p:sp>
      <p:pic>
        <p:nvPicPr>
          <p:cNvPr id="8" name="Picture 7"/>
          <p:cNvPicPr>
            <a:picLocks noChangeAspect="1"/>
          </p:cNvPicPr>
          <p:nvPr/>
        </p:nvPicPr>
        <p:blipFill>
          <a:blip r:embed="rId3"/>
          <a:stretch>
            <a:fillRect/>
          </a:stretch>
        </p:blipFill>
        <p:spPr>
          <a:xfrm>
            <a:off x="4782730" y="1872497"/>
            <a:ext cx="3816292" cy="1512887"/>
          </a:xfrm>
          <a:prstGeom prst="rect">
            <a:avLst/>
          </a:prstGeom>
        </p:spPr>
      </p:pic>
      <p:sp>
        <p:nvSpPr>
          <p:cNvPr id="9" name="Rectangle 8"/>
          <p:cNvSpPr/>
          <p:nvPr/>
        </p:nvSpPr>
        <p:spPr>
          <a:xfrm>
            <a:off x="677334" y="5445978"/>
            <a:ext cx="4818050" cy="369332"/>
          </a:xfrm>
          <a:prstGeom prst="rect">
            <a:avLst/>
          </a:prstGeom>
        </p:spPr>
        <p:txBody>
          <a:bodyPr wrap="none">
            <a:spAutoFit/>
          </a:bodyPr>
          <a:lstStyle/>
          <a:p>
            <a:r>
              <a:rPr lang="en-CA" b="1" dirty="0"/>
              <a:t>E-mail:  </a:t>
            </a:r>
            <a:r>
              <a:rPr lang="en-CA" dirty="0">
                <a:hlinkClick r:id="rId4"/>
              </a:rPr>
              <a:t>b.swainson@sunbeamcommunity.ca</a:t>
            </a:r>
            <a:r>
              <a:rPr lang="en-CA" dirty="0"/>
              <a:t> </a:t>
            </a:r>
          </a:p>
        </p:txBody>
      </p:sp>
      <p:sp>
        <p:nvSpPr>
          <p:cNvPr id="11" name="Rectangle 10"/>
          <p:cNvSpPr/>
          <p:nvPr/>
        </p:nvSpPr>
        <p:spPr>
          <a:xfrm>
            <a:off x="671175" y="5968484"/>
            <a:ext cx="4265270" cy="369332"/>
          </a:xfrm>
          <a:prstGeom prst="rect">
            <a:avLst/>
          </a:prstGeom>
        </p:spPr>
        <p:txBody>
          <a:bodyPr wrap="none">
            <a:spAutoFit/>
          </a:bodyPr>
          <a:lstStyle/>
          <a:p>
            <a:r>
              <a:rPr lang="en-CA" b="1" dirty="0"/>
              <a:t>Website:  </a:t>
            </a:r>
            <a:r>
              <a:rPr lang="en-CA" dirty="0">
                <a:hlinkClick r:id="rId5"/>
              </a:rPr>
              <a:t>www.sunbeamcommunity.ca</a:t>
            </a:r>
            <a:r>
              <a:rPr lang="en-CA" dirty="0"/>
              <a:t> </a:t>
            </a:r>
          </a:p>
        </p:txBody>
      </p:sp>
    </p:spTree>
    <p:extLst>
      <p:ext uri="{BB962C8B-B14F-4D97-AF65-F5344CB8AC3E}">
        <p14:creationId xmlns:p14="http://schemas.microsoft.com/office/powerpoint/2010/main" val="3783044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7961A-A823-42B0-B477-A25441A93FA1}"/>
              </a:ext>
            </a:extLst>
          </p:cNvPr>
          <p:cNvSpPr>
            <a:spLocks noGrp="1"/>
          </p:cNvSpPr>
          <p:nvPr>
            <p:ph type="ctrTitle"/>
          </p:nvPr>
        </p:nvSpPr>
        <p:spPr>
          <a:xfrm>
            <a:off x="838109" y="0"/>
            <a:ext cx="9848942" cy="827426"/>
          </a:xfrm>
        </p:spPr>
        <p:txBody>
          <a:bodyPr>
            <a:normAutofit/>
          </a:bodyPr>
          <a:lstStyle/>
          <a:p>
            <a:pPr algn="l"/>
            <a:r>
              <a:rPr lang="en-US" sz="3200" dirty="0"/>
              <a:t>COVID-19 Vaccinations:  Our Experience So Far</a:t>
            </a:r>
          </a:p>
        </p:txBody>
      </p:sp>
      <p:graphicFrame>
        <p:nvGraphicFramePr>
          <p:cNvPr id="5" name="Table 5">
            <a:extLst>
              <a:ext uri="{FF2B5EF4-FFF2-40B4-BE49-F238E27FC236}">
                <a16:creationId xmlns:a16="http://schemas.microsoft.com/office/drawing/2014/main" id="{0FCC948C-3F93-4A94-A41C-9B1D1158F928}"/>
              </a:ext>
            </a:extLst>
          </p:cNvPr>
          <p:cNvGraphicFramePr>
            <a:graphicFrameLocks noGrp="1"/>
          </p:cNvGraphicFramePr>
          <p:nvPr>
            <p:extLst>
              <p:ext uri="{D42A27DB-BD31-4B8C-83A1-F6EECF244321}">
                <p14:modId xmlns:p14="http://schemas.microsoft.com/office/powerpoint/2010/main" val="268123282"/>
              </p:ext>
            </p:extLst>
          </p:nvPr>
        </p:nvGraphicFramePr>
        <p:xfrm>
          <a:off x="1617515" y="996575"/>
          <a:ext cx="8991692" cy="5663332"/>
        </p:xfrm>
        <a:graphic>
          <a:graphicData uri="http://schemas.openxmlformats.org/drawingml/2006/table">
            <a:tbl>
              <a:tblPr firstRow="1" bandRow="1">
                <a:tableStyleId>{ED083AE6-46FA-4A59-8FB0-9F97EB10719F}</a:tableStyleId>
              </a:tblPr>
              <a:tblGrid>
                <a:gridCol w="4495846">
                  <a:extLst>
                    <a:ext uri="{9D8B030D-6E8A-4147-A177-3AD203B41FA5}">
                      <a16:colId xmlns:a16="http://schemas.microsoft.com/office/drawing/2014/main" val="2229766046"/>
                    </a:ext>
                  </a:extLst>
                </a:gridCol>
                <a:gridCol w="4495846">
                  <a:extLst>
                    <a:ext uri="{9D8B030D-6E8A-4147-A177-3AD203B41FA5}">
                      <a16:colId xmlns:a16="http://schemas.microsoft.com/office/drawing/2014/main" val="3892876982"/>
                    </a:ext>
                  </a:extLst>
                </a:gridCol>
              </a:tblGrid>
              <a:tr h="877972">
                <a:tc>
                  <a:txBody>
                    <a:bodyPr/>
                    <a:lstStyle/>
                    <a:p>
                      <a:pPr algn="ctr"/>
                      <a:r>
                        <a:rPr lang="en-US" sz="2400" dirty="0">
                          <a:solidFill>
                            <a:srgbClr val="3333CC"/>
                          </a:solidFill>
                        </a:rPr>
                        <a:t>Vaccinations for Front-Line Staff</a:t>
                      </a:r>
                    </a:p>
                  </a:txBody>
                  <a:tcPr anchor="ctr"/>
                </a:tc>
                <a:tc>
                  <a:txBody>
                    <a:bodyPr/>
                    <a:lstStyle/>
                    <a:p>
                      <a:pPr algn="ctr"/>
                      <a:r>
                        <a:rPr lang="en-US" sz="2400" dirty="0">
                          <a:solidFill>
                            <a:srgbClr val="3333CC"/>
                          </a:solidFill>
                        </a:rPr>
                        <a:t>Vaccinations for Persons-Served</a:t>
                      </a:r>
                    </a:p>
                  </a:txBody>
                  <a:tcPr anchor="ctr"/>
                </a:tc>
                <a:extLst>
                  <a:ext uri="{0D108BD9-81ED-4DB2-BD59-A6C34878D82A}">
                    <a16:rowId xmlns:a16="http://schemas.microsoft.com/office/drawing/2014/main" val="3784294215"/>
                  </a:ext>
                </a:extLst>
              </a:tr>
              <a:tr h="368182">
                <a:tc gridSpan="2">
                  <a:txBody>
                    <a:bodyPr/>
                    <a:lstStyle/>
                    <a:p>
                      <a:pPr algn="ctr"/>
                      <a:r>
                        <a:rPr lang="en-US" sz="2000" b="1" dirty="0"/>
                        <a:t>Inform | Educate | Promote</a:t>
                      </a:r>
                    </a:p>
                  </a:txBody>
                  <a:tcPr anchor="ctr"/>
                </a:tc>
                <a:tc hMerge="1">
                  <a:txBody>
                    <a:bodyPr/>
                    <a:lstStyle/>
                    <a:p>
                      <a:endParaRPr lang="en-US" dirty="0"/>
                    </a:p>
                  </a:txBody>
                  <a:tcPr/>
                </a:tc>
                <a:extLst>
                  <a:ext uri="{0D108BD9-81ED-4DB2-BD59-A6C34878D82A}">
                    <a16:rowId xmlns:a16="http://schemas.microsoft.com/office/drawing/2014/main" val="4123028479"/>
                  </a:ext>
                </a:extLst>
              </a:tr>
              <a:tr h="1104546">
                <a:tc gridSpan="2">
                  <a:txBody>
                    <a:bodyPr/>
                    <a:lstStyle/>
                    <a:p>
                      <a:pPr algn="ctr"/>
                      <a:r>
                        <a:rPr lang="en-US" sz="1800" b="1" dirty="0"/>
                        <a:t>Advocacy:  </a:t>
                      </a:r>
                      <a:r>
                        <a:rPr lang="en-US" sz="1800" dirty="0"/>
                        <a:t>your local public health unit, municipal chairs and councilors, LHIN / Ontario Health contacts, local Ontario Health Teams (OHTs), MPPs; keep your MCCSS contact(s) informed of advocacy efforts; utilize / build upon advocacy efforts of, and resources available through the provincial and sector associations and networks</a:t>
                      </a:r>
                    </a:p>
                  </a:txBody>
                  <a:tcPr anchor="ctr"/>
                </a:tc>
                <a:tc hMerge="1">
                  <a:txBody>
                    <a:bodyPr/>
                    <a:lstStyle/>
                    <a:p>
                      <a:endParaRPr lang="en-US" dirty="0"/>
                    </a:p>
                  </a:txBody>
                  <a:tcPr/>
                </a:tc>
                <a:extLst>
                  <a:ext uri="{0D108BD9-81ED-4DB2-BD59-A6C34878D82A}">
                    <a16:rowId xmlns:a16="http://schemas.microsoft.com/office/drawing/2014/main" val="2409271881"/>
                  </a:ext>
                </a:extLst>
              </a:tr>
              <a:tr h="1359441">
                <a:tc>
                  <a:txBody>
                    <a:bodyPr/>
                    <a:lstStyle/>
                    <a:p>
                      <a:pPr lvl="1" algn="l"/>
                      <a:r>
                        <a:rPr lang="en-US" sz="1800" b="1" dirty="0"/>
                        <a:t>Prioritization</a:t>
                      </a:r>
                      <a:r>
                        <a:rPr lang="en-US" sz="1800" dirty="0"/>
                        <a:t>:  Ethical Framework for prioritization of staff vaccinations</a:t>
                      </a:r>
                    </a:p>
                  </a:txBody>
                  <a:tcPr anchor="ctr"/>
                </a:tc>
                <a:tc>
                  <a:txBody>
                    <a:bodyPr/>
                    <a:lstStyle/>
                    <a:p>
                      <a:pPr lvl="1" algn="l"/>
                      <a:r>
                        <a:rPr lang="en-US" sz="1800" b="1" dirty="0"/>
                        <a:t>Prioritization</a:t>
                      </a:r>
                      <a:r>
                        <a:rPr lang="en-US" sz="1800" dirty="0"/>
                        <a:t>:  If there is a need for prioritization, what role may the Developmental Services provider (and/or the DS sector more broadly) be asked to play?</a:t>
                      </a:r>
                    </a:p>
                  </a:txBody>
                  <a:tcPr anchor="ctr"/>
                </a:tc>
                <a:extLst>
                  <a:ext uri="{0D108BD9-81ED-4DB2-BD59-A6C34878D82A}">
                    <a16:rowId xmlns:a16="http://schemas.microsoft.com/office/drawing/2014/main" val="3605511467"/>
                  </a:ext>
                </a:extLst>
              </a:tr>
              <a:tr h="339860">
                <a:tc gridSpan="2">
                  <a:txBody>
                    <a:bodyPr/>
                    <a:lstStyle/>
                    <a:p>
                      <a:pPr algn="ctr"/>
                      <a:r>
                        <a:rPr lang="en-US" sz="1800" b="1" dirty="0"/>
                        <a:t>Interest-Finder</a:t>
                      </a:r>
                    </a:p>
                  </a:txBody>
                  <a:tcPr anchor="ctr"/>
                </a:tc>
                <a:tc hMerge="1">
                  <a:txBody>
                    <a:bodyPr/>
                    <a:lstStyle/>
                    <a:p>
                      <a:endParaRPr lang="en-US" dirty="0"/>
                    </a:p>
                  </a:txBody>
                  <a:tcPr/>
                </a:tc>
                <a:extLst>
                  <a:ext uri="{0D108BD9-81ED-4DB2-BD59-A6C34878D82A}">
                    <a16:rowId xmlns:a16="http://schemas.microsoft.com/office/drawing/2014/main" val="1405380070"/>
                  </a:ext>
                </a:extLst>
              </a:tr>
              <a:tr h="594755">
                <a:tc gridSpan="2">
                  <a:txBody>
                    <a:bodyPr/>
                    <a:lstStyle/>
                    <a:p>
                      <a:pPr marL="0" indent="0" algn="ctr">
                        <a:buFont typeface="Arial" panose="020B0604020202020204" pitchFamily="34" charset="0"/>
                        <a:buNone/>
                      </a:pPr>
                      <a:r>
                        <a:rPr lang="en-US" sz="1800" b="1" dirty="0"/>
                        <a:t>Preparation for Staff (and Essential Visitor / Caregiver / Service Provider) Vaccinations</a:t>
                      </a:r>
                    </a:p>
                  </a:txBody>
                  <a:tcPr anchor="ctr"/>
                </a:tc>
                <a:tc hMerge="1">
                  <a:txBody>
                    <a:bodyPr/>
                    <a:lstStyle/>
                    <a:p>
                      <a:endParaRPr lang="en-US" dirty="0"/>
                    </a:p>
                  </a:txBody>
                  <a:tcPr/>
                </a:tc>
                <a:extLst>
                  <a:ext uri="{0D108BD9-81ED-4DB2-BD59-A6C34878D82A}">
                    <a16:rowId xmlns:a16="http://schemas.microsoft.com/office/drawing/2014/main" val="1924411692"/>
                  </a:ext>
                </a:extLst>
              </a:tr>
              <a:tr h="339860">
                <a:tc gridSpan="2">
                  <a:txBody>
                    <a:bodyPr/>
                    <a:lstStyle/>
                    <a:p>
                      <a:pPr algn="ctr"/>
                      <a:r>
                        <a:rPr lang="en-US" sz="1800" b="1" dirty="0"/>
                        <a:t>Preparation for Vaccinations of Persons-Served</a:t>
                      </a:r>
                    </a:p>
                  </a:txBody>
                  <a:tcPr anchor="ctr"/>
                </a:tc>
                <a:tc hMerge="1">
                  <a:txBody>
                    <a:bodyPr/>
                    <a:lstStyle/>
                    <a:p>
                      <a:endParaRPr lang="en-US" dirty="0"/>
                    </a:p>
                  </a:txBody>
                  <a:tcPr/>
                </a:tc>
                <a:extLst>
                  <a:ext uri="{0D108BD9-81ED-4DB2-BD59-A6C34878D82A}">
                    <a16:rowId xmlns:a16="http://schemas.microsoft.com/office/drawing/2014/main" val="3196727367"/>
                  </a:ext>
                </a:extLst>
              </a:tr>
              <a:tr h="339860">
                <a:tc gridSpan="2">
                  <a:txBody>
                    <a:bodyPr/>
                    <a:lstStyle/>
                    <a:p>
                      <a:pPr algn="ctr"/>
                      <a:r>
                        <a:rPr lang="en-US" sz="1800" b="1" dirty="0"/>
                        <a:t>Learnings</a:t>
                      </a:r>
                    </a:p>
                  </a:txBody>
                  <a:tcPr anchor="ctr"/>
                </a:tc>
                <a:tc hMerge="1">
                  <a:txBody>
                    <a:bodyPr/>
                    <a:lstStyle/>
                    <a:p>
                      <a:endParaRPr lang="en-US"/>
                    </a:p>
                  </a:txBody>
                  <a:tcPr/>
                </a:tc>
                <a:extLst>
                  <a:ext uri="{0D108BD9-81ED-4DB2-BD59-A6C34878D82A}">
                    <a16:rowId xmlns:a16="http://schemas.microsoft.com/office/drawing/2014/main" val="361843133"/>
                  </a:ext>
                </a:extLst>
              </a:tr>
            </a:tbl>
          </a:graphicData>
        </a:graphic>
      </p:graphicFrame>
    </p:spTree>
    <p:extLst>
      <p:ext uri="{BB962C8B-B14F-4D97-AF65-F5344CB8AC3E}">
        <p14:creationId xmlns:p14="http://schemas.microsoft.com/office/powerpoint/2010/main" val="2309001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699738-4EE0-4A8A-B696-33CEDCC7D5D7}"/>
              </a:ext>
            </a:extLst>
          </p:cNvPr>
          <p:cNvSpPr>
            <a:spLocks noGrp="1"/>
          </p:cNvSpPr>
          <p:nvPr>
            <p:ph type="subTitle" idx="1"/>
          </p:nvPr>
        </p:nvSpPr>
        <p:spPr>
          <a:xfrm>
            <a:off x="685800" y="1109000"/>
            <a:ext cx="8905875" cy="4909537"/>
          </a:xfrm>
        </p:spPr>
        <p:txBody>
          <a:bodyPr numCol="1">
            <a:noAutofit/>
          </a:bodyPr>
          <a:lstStyle/>
          <a:p>
            <a:pPr algn="l"/>
            <a:r>
              <a:rPr lang="en-US" dirty="0">
                <a:solidFill>
                  <a:schemeClr val="tx1"/>
                </a:solidFill>
              </a:rPr>
              <a:t>Provide easy access to resources and reference material from recognized and trusted authorized sources:</a:t>
            </a:r>
          </a:p>
          <a:p>
            <a:pPr marL="342900" indent="-342900" algn="l">
              <a:buFont typeface="Arial" panose="020B0604020202020204" pitchFamily="34" charset="0"/>
              <a:buChar char="•"/>
            </a:pPr>
            <a:r>
              <a:rPr lang="en-US" dirty="0">
                <a:solidFill>
                  <a:schemeClr val="tx1"/>
                </a:solidFill>
              </a:rPr>
              <a:t>government, health, academic, research</a:t>
            </a:r>
          </a:p>
          <a:p>
            <a:pPr algn="l"/>
            <a:endParaRPr lang="en-US" sz="800" dirty="0">
              <a:solidFill>
                <a:schemeClr val="tx1"/>
              </a:solidFill>
            </a:endParaRPr>
          </a:p>
          <a:p>
            <a:pPr algn="l"/>
            <a:r>
              <a:rPr lang="en-US" dirty="0">
                <a:solidFill>
                  <a:schemeClr val="tx1"/>
                </a:solidFill>
              </a:rPr>
              <a:t>Communication considerations include:</a:t>
            </a:r>
          </a:p>
          <a:p>
            <a:pPr marL="342900" indent="-342900" algn="l">
              <a:buFont typeface="Arial" panose="020B0604020202020204" pitchFamily="34" charset="0"/>
              <a:buChar char="•"/>
            </a:pPr>
            <a:r>
              <a:rPr lang="en-US" dirty="0">
                <a:solidFill>
                  <a:schemeClr val="tx1"/>
                </a:solidFill>
              </a:rPr>
              <a:t>staff, persons-served and their families / advocates, volunteers</a:t>
            </a:r>
          </a:p>
          <a:p>
            <a:pPr marL="342900" indent="-342900" algn="l">
              <a:buFont typeface="Arial" panose="020B0604020202020204" pitchFamily="34" charset="0"/>
              <a:buChar char="•"/>
            </a:pPr>
            <a:r>
              <a:rPr lang="en-US" dirty="0">
                <a:solidFill>
                  <a:schemeClr val="tx1"/>
                </a:solidFill>
              </a:rPr>
              <a:t>use of plain language; access to translations </a:t>
            </a:r>
          </a:p>
          <a:p>
            <a:pPr marL="342900" indent="-342900" algn="l">
              <a:buFont typeface="Arial" panose="020B0604020202020204" pitchFamily="34" charset="0"/>
              <a:buChar char="•"/>
            </a:pPr>
            <a:r>
              <a:rPr lang="en-US" dirty="0">
                <a:solidFill>
                  <a:schemeClr val="tx1"/>
                </a:solidFill>
              </a:rPr>
              <a:t>use of pictographs, word clouds and other visual representations </a:t>
            </a:r>
          </a:p>
          <a:p>
            <a:pPr marL="342900" indent="-342900" algn="l">
              <a:buFont typeface="Arial" panose="020B0604020202020204" pitchFamily="34" charset="0"/>
              <a:buChar char="•"/>
            </a:pPr>
            <a:r>
              <a:rPr lang="en-US" dirty="0">
                <a:solidFill>
                  <a:schemeClr val="tx1"/>
                </a:solidFill>
              </a:rPr>
              <a:t>embedding external reference information within an agency specific, developmental services focused communication</a:t>
            </a:r>
          </a:p>
          <a:p>
            <a:pPr marL="342900" indent="-342900" algn="l">
              <a:buFont typeface="Arial" panose="020B0604020202020204" pitchFamily="34" charset="0"/>
              <a:buChar char="•"/>
            </a:pPr>
            <a:r>
              <a:rPr lang="en-US" dirty="0">
                <a:solidFill>
                  <a:schemeClr val="tx1"/>
                </a:solidFill>
              </a:rPr>
              <a:t>effectiveness of social stories for the safe and meaningful exchange of information </a:t>
            </a:r>
          </a:p>
          <a:p>
            <a:pPr marL="342900" indent="-342900" algn="l">
              <a:buFont typeface="Arial" panose="020B0604020202020204" pitchFamily="34" charset="0"/>
              <a:buChar char="•"/>
            </a:pPr>
            <a:r>
              <a:rPr lang="en-US" dirty="0">
                <a:solidFill>
                  <a:schemeClr val="tx1"/>
                </a:solidFill>
              </a:rPr>
              <a:t>electronic / email / website/ printed mailer / virtual / video forum</a:t>
            </a:r>
          </a:p>
          <a:p>
            <a:pPr marL="342900" indent="-342900" algn="l">
              <a:buFont typeface="Arial" panose="020B0604020202020204" pitchFamily="34" charset="0"/>
              <a:buChar char="•"/>
            </a:pPr>
            <a:r>
              <a:rPr lang="en-US" dirty="0">
                <a:solidFill>
                  <a:schemeClr val="tx1"/>
                </a:solidFill>
              </a:rPr>
              <a:t>enable or facilitate discussion and Q &amp; A</a:t>
            </a:r>
          </a:p>
        </p:txBody>
      </p:sp>
      <p:sp>
        <p:nvSpPr>
          <p:cNvPr id="6" name="Title 1">
            <a:extLst>
              <a:ext uri="{FF2B5EF4-FFF2-40B4-BE49-F238E27FC236}">
                <a16:creationId xmlns:a16="http://schemas.microsoft.com/office/drawing/2014/main" id="{3BA3AA1C-6886-4451-B2E1-9D7418364836}"/>
              </a:ext>
            </a:extLst>
          </p:cNvPr>
          <p:cNvSpPr txBox="1">
            <a:spLocks/>
          </p:cNvSpPr>
          <p:nvPr/>
        </p:nvSpPr>
        <p:spPr>
          <a:xfrm>
            <a:off x="-119063" y="33437"/>
            <a:ext cx="10515599" cy="9326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solidFill>
                  <a:srgbClr val="FF0000"/>
                </a:solidFill>
              </a:rPr>
              <a:t>Inform </a:t>
            </a:r>
            <a:r>
              <a:rPr lang="en-US" sz="4800" dirty="0"/>
              <a:t>|</a:t>
            </a:r>
            <a:r>
              <a:rPr lang="en-US" sz="4800" dirty="0">
                <a:solidFill>
                  <a:srgbClr val="FF0000"/>
                </a:solidFill>
              </a:rPr>
              <a:t> </a:t>
            </a:r>
            <a:r>
              <a:rPr lang="en-US" sz="4800" dirty="0">
                <a:solidFill>
                  <a:srgbClr val="00B050"/>
                </a:solidFill>
              </a:rPr>
              <a:t>Educate</a:t>
            </a:r>
            <a:r>
              <a:rPr lang="en-US" sz="4800" dirty="0">
                <a:solidFill>
                  <a:srgbClr val="FF0000"/>
                </a:solidFill>
              </a:rPr>
              <a:t> </a:t>
            </a:r>
            <a:r>
              <a:rPr lang="en-US" sz="4800" dirty="0"/>
              <a:t>|</a:t>
            </a:r>
            <a:r>
              <a:rPr lang="en-US" sz="4800" dirty="0">
                <a:solidFill>
                  <a:schemeClr val="accent1"/>
                </a:solidFill>
              </a:rPr>
              <a:t> Promote</a:t>
            </a:r>
          </a:p>
        </p:txBody>
      </p:sp>
      <p:pic>
        <p:nvPicPr>
          <p:cNvPr id="1026" name="Picture 2">
            <a:extLst>
              <a:ext uri="{FF2B5EF4-FFF2-40B4-BE49-F238E27FC236}">
                <a16:creationId xmlns:a16="http://schemas.microsoft.com/office/drawing/2014/main" id="{706746E0-204E-4B22-9C27-D683E93F62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9551" y="1960101"/>
            <a:ext cx="2540874" cy="2661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950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699738-4EE0-4A8A-B696-33CEDCC7D5D7}"/>
              </a:ext>
            </a:extLst>
          </p:cNvPr>
          <p:cNvSpPr>
            <a:spLocks noGrp="1"/>
          </p:cNvSpPr>
          <p:nvPr>
            <p:ph type="subTitle" idx="1"/>
          </p:nvPr>
        </p:nvSpPr>
        <p:spPr>
          <a:xfrm>
            <a:off x="837738" y="1038686"/>
            <a:ext cx="8992062" cy="5530789"/>
          </a:xfrm>
        </p:spPr>
        <p:txBody>
          <a:bodyPr numCol="1">
            <a:noAutofit/>
          </a:bodyPr>
          <a:lstStyle/>
          <a:p>
            <a:pPr algn="l"/>
            <a:r>
              <a:rPr lang="en-US" dirty="0">
                <a:solidFill>
                  <a:schemeClr val="tx1"/>
                </a:solidFill>
              </a:rPr>
              <a:t>Don’t shy away from addressing the “</a:t>
            </a:r>
            <a:r>
              <a:rPr lang="en-US" b="1" dirty="0">
                <a:solidFill>
                  <a:schemeClr val="tx1"/>
                </a:solidFill>
              </a:rPr>
              <a:t>elephant in the room</a:t>
            </a:r>
            <a:r>
              <a:rPr lang="en-US" dirty="0">
                <a:solidFill>
                  <a:schemeClr val="tx1"/>
                </a:solidFill>
              </a:rPr>
              <a:t>” as it promotes transparency, trust and open dialogue:</a:t>
            </a:r>
          </a:p>
          <a:p>
            <a:pPr lvl="1" algn="l"/>
            <a:endParaRPr lang="en-US" sz="900" dirty="0">
              <a:solidFill>
                <a:schemeClr val="tx1"/>
              </a:solidFill>
            </a:endParaRPr>
          </a:p>
          <a:p>
            <a:pPr marL="800100" lvl="1" indent="-342900" algn="l">
              <a:buFont typeface="Arial" panose="020B0604020202020204" pitchFamily="34" charset="0"/>
              <a:buChar char="•"/>
            </a:pPr>
            <a:r>
              <a:rPr lang="en-US" sz="1800" dirty="0">
                <a:solidFill>
                  <a:schemeClr val="tx1"/>
                </a:solidFill>
              </a:rPr>
              <a:t>Contraindications for specific vaccines, and associated risks</a:t>
            </a:r>
          </a:p>
          <a:p>
            <a:pPr marL="800100" lvl="1" indent="-342900" algn="l">
              <a:buFont typeface="Arial" panose="020B0604020202020204" pitchFamily="34" charset="0"/>
              <a:buChar char="•"/>
            </a:pPr>
            <a:r>
              <a:rPr lang="en-US" sz="1800" dirty="0">
                <a:solidFill>
                  <a:schemeClr val="tx1"/>
                </a:solidFill>
              </a:rPr>
              <a:t>Efficacy of vaccine(s)</a:t>
            </a:r>
          </a:p>
          <a:p>
            <a:pPr marL="800100" lvl="1" indent="-342900" algn="l">
              <a:buFont typeface="Arial" panose="020B0604020202020204" pitchFamily="34" charset="0"/>
              <a:buChar char="•"/>
            </a:pPr>
            <a:r>
              <a:rPr lang="en-US" sz="1800" dirty="0">
                <a:solidFill>
                  <a:schemeClr val="tx1"/>
                </a:solidFill>
              </a:rPr>
              <a:t>Adverse reactions and side effects</a:t>
            </a:r>
          </a:p>
          <a:p>
            <a:pPr marL="800100" lvl="1" indent="-342900" algn="l">
              <a:buFont typeface="Arial" panose="020B0604020202020204" pitchFamily="34" charset="0"/>
              <a:buChar char="•"/>
            </a:pPr>
            <a:r>
              <a:rPr lang="en-US" sz="1800" dirty="0">
                <a:solidFill>
                  <a:schemeClr val="tx1"/>
                </a:solidFill>
              </a:rPr>
              <a:t>Availability / timing of second vaccination</a:t>
            </a:r>
          </a:p>
          <a:p>
            <a:pPr marL="800100" lvl="1" indent="-342900" algn="l">
              <a:buFont typeface="Arial" panose="020B0604020202020204" pitchFamily="34" charset="0"/>
              <a:buChar char="•"/>
            </a:pPr>
            <a:r>
              <a:rPr lang="en-US" sz="1800" dirty="0">
                <a:solidFill>
                  <a:schemeClr val="tx1"/>
                </a:solidFill>
              </a:rPr>
              <a:t>Capacity and consent; informed consent</a:t>
            </a:r>
          </a:p>
          <a:p>
            <a:pPr marL="800100" lvl="1" indent="-342900" algn="l">
              <a:buFont typeface="Arial" panose="020B0604020202020204" pitchFamily="34" charset="0"/>
              <a:buChar char="•"/>
            </a:pPr>
            <a:r>
              <a:rPr lang="en-US" sz="1800" dirty="0">
                <a:solidFill>
                  <a:schemeClr val="tx1"/>
                </a:solidFill>
              </a:rPr>
              <a:t>Medical and religious exemptions</a:t>
            </a:r>
          </a:p>
          <a:p>
            <a:pPr marL="800100" lvl="1" indent="-342900" algn="l">
              <a:buFont typeface="Arial" panose="020B0604020202020204" pitchFamily="34" charset="0"/>
              <a:buChar char="•"/>
            </a:pPr>
            <a:r>
              <a:rPr lang="en-US" sz="1800" dirty="0">
                <a:solidFill>
                  <a:schemeClr val="tx1"/>
                </a:solidFill>
              </a:rPr>
              <a:t>Cultural perspectives on immunization</a:t>
            </a:r>
          </a:p>
          <a:p>
            <a:pPr marL="800100" lvl="1" indent="-342900" algn="l">
              <a:buFont typeface="Arial" panose="020B0604020202020204" pitchFamily="34" charset="0"/>
              <a:buChar char="•"/>
            </a:pPr>
            <a:r>
              <a:rPr lang="en-US" sz="1800" dirty="0">
                <a:solidFill>
                  <a:schemeClr val="tx1"/>
                </a:solidFill>
              </a:rPr>
              <a:t>Prevalence of misinformation</a:t>
            </a:r>
          </a:p>
          <a:p>
            <a:pPr marL="800100" lvl="1" indent="-342900" algn="l">
              <a:buFont typeface="Arial" panose="020B0604020202020204" pitchFamily="34" charset="0"/>
              <a:buChar char="•"/>
            </a:pPr>
            <a:r>
              <a:rPr lang="en-US" sz="1800" dirty="0">
                <a:solidFill>
                  <a:schemeClr val="tx1"/>
                </a:solidFill>
              </a:rPr>
              <a:t>Morbidity and mortality risks of COVID-19 infection to vulnerable persons served</a:t>
            </a:r>
          </a:p>
          <a:p>
            <a:pPr marL="800100" lvl="1" indent="-342900" algn="l">
              <a:buFont typeface="Arial" panose="020B0604020202020204" pitchFamily="34" charset="0"/>
              <a:buChar char="•"/>
            </a:pPr>
            <a:r>
              <a:rPr lang="en-US" sz="1800" dirty="0">
                <a:solidFill>
                  <a:schemeClr val="tx1"/>
                </a:solidFill>
              </a:rPr>
              <a:t>Nervous about receiving a needle rather than fear of the vaccine itself</a:t>
            </a:r>
          </a:p>
          <a:p>
            <a:pPr marL="800100" lvl="1" indent="-342900" algn="l">
              <a:buFont typeface="Arial" panose="020B0604020202020204" pitchFamily="34" charset="0"/>
              <a:buChar char="•"/>
            </a:pPr>
            <a:r>
              <a:rPr lang="en-US" sz="1800" dirty="0">
                <a:solidFill>
                  <a:schemeClr val="tx1"/>
                </a:solidFill>
              </a:rPr>
              <a:t>… and more</a:t>
            </a:r>
          </a:p>
        </p:txBody>
      </p:sp>
      <p:pic>
        <p:nvPicPr>
          <p:cNvPr id="8" name="Picture 7" descr="Shape&#10;&#10;Description automatically generated">
            <a:extLst>
              <a:ext uri="{FF2B5EF4-FFF2-40B4-BE49-F238E27FC236}">
                <a16:creationId xmlns:a16="http://schemas.microsoft.com/office/drawing/2014/main" id="{FFD0A120-C6BD-406D-B70F-49EFBB7924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64461">
            <a:off x="6701805" y="2705539"/>
            <a:ext cx="2438400" cy="2438400"/>
          </a:xfrm>
          <a:prstGeom prst="rect">
            <a:avLst/>
          </a:prstGeom>
        </p:spPr>
      </p:pic>
      <p:sp>
        <p:nvSpPr>
          <p:cNvPr id="9" name="Title 1">
            <a:extLst>
              <a:ext uri="{FF2B5EF4-FFF2-40B4-BE49-F238E27FC236}">
                <a16:creationId xmlns:a16="http://schemas.microsoft.com/office/drawing/2014/main" id="{2DDB4EEA-7BED-45ED-AF38-295E9AD2E985}"/>
              </a:ext>
            </a:extLst>
          </p:cNvPr>
          <p:cNvSpPr txBox="1">
            <a:spLocks/>
          </p:cNvSpPr>
          <p:nvPr/>
        </p:nvSpPr>
        <p:spPr>
          <a:xfrm>
            <a:off x="0" y="105998"/>
            <a:ext cx="10515599" cy="9326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solidFill>
                  <a:srgbClr val="FF0000"/>
                </a:solidFill>
              </a:rPr>
              <a:t>Inform </a:t>
            </a:r>
            <a:r>
              <a:rPr lang="en-US" sz="4800" dirty="0"/>
              <a:t>|</a:t>
            </a:r>
            <a:r>
              <a:rPr lang="en-US" sz="4800" dirty="0">
                <a:solidFill>
                  <a:srgbClr val="FF0000"/>
                </a:solidFill>
              </a:rPr>
              <a:t> </a:t>
            </a:r>
            <a:r>
              <a:rPr lang="en-US" sz="4800" dirty="0">
                <a:solidFill>
                  <a:srgbClr val="00B050"/>
                </a:solidFill>
              </a:rPr>
              <a:t>Educate</a:t>
            </a:r>
            <a:r>
              <a:rPr lang="en-US" sz="4800" dirty="0">
                <a:solidFill>
                  <a:srgbClr val="FF0000"/>
                </a:solidFill>
              </a:rPr>
              <a:t> </a:t>
            </a:r>
            <a:r>
              <a:rPr lang="en-US" sz="4800" dirty="0"/>
              <a:t>|</a:t>
            </a:r>
            <a:r>
              <a:rPr lang="en-US" sz="4800" dirty="0">
                <a:solidFill>
                  <a:schemeClr val="accent1"/>
                </a:solidFill>
              </a:rPr>
              <a:t> Promote</a:t>
            </a:r>
          </a:p>
        </p:txBody>
      </p:sp>
    </p:spTree>
    <p:extLst>
      <p:ext uri="{BB962C8B-B14F-4D97-AF65-F5344CB8AC3E}">
        <p14:creationId xmlns:p14="http://schemas.microsoft.com/office/powerpoint/2010/main" val="4286311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02D2B8-BB61-415E-BB4F-1B3413137DEA}"/>
              </a:ext>
            </a:extLst>
          </p:cNvPr>
          <p:cNvPicPr>
            <a:picLocks noChangeAspect="1"/>
          </p:cNvPicPr>
          <p:nvPr/>
        </p:nvPicPr>
        <p:blipFill>
          <a:blip r:embed="rId2"/>
          <a:stretch>
            <a:fillRect/>
          </a:stretch>
        </p:blipFill>
        <p:spPr>
          <a:xfrm>
            <a:off x="4068362" y="1207641"/>
            <a:ext cx="3481781" cy="2982025"/>
          </a:xfrm>
          <a:prstGeom prst="rect">
            <a:avLst/>
          </a:prstGeom>
        </p:spPr>
      </p:pic>
      <p:pic>
        <p:nvPicPr>
          <p:cNvPr id="6" name="Picture 5">
            <a:extLst>
              <a:ext uri="{FF2B5EF4-FFF2-40B4-BE49-F238E27FC236}">
                <a16:creationId xmlns:a16="http://schemas.microsoft.com/office/drawing/2014/main" id="{03664D4C-3749-4927-B165-38658CF47B5A}"/>
              </a:ext>
            </a:extLst>
          </p:cNvPr>
          <p:cNvPicPr>
            <a:picLocks noChangeAspect="1"/>
          </p:cNvPicPr>
          <p:nvPr/>
        </p:nvPicPr>
        <p:blipFill>
          <a:blip r:embed="rId3"/>
          <a:stretch>
            <a:fillRect/>
          </a:stretch>
        </p:blipFill>
        <p:spPr>
          <a:xfrm>
            <a:off x="201507" y="1208566"/>
            <a:ext cx="3743793" cy="2991771"/>
          </a:xfrm>
          <a:prstGeom prst="rect">
            <a:avLst/>
          </a:prstGeom>
        </p:spPr>
      </p:pic>
      <p:pic>
        <p:nvPicPr>
          <p:cNvPr id="7" name="Picture 6">
            <a:extLst>
              <a:ext uri="{FF2B5EF4-FFF2-40B4-BE49-F238E27FC236}">
                <a16:creationId xmlns:a16="http://schemas.microsoft.com/office/drawing/2014/main" id="{33965D5D-2EE1-4E97-91F0-B9F109D739E8}"/>
              </a:ext>
            </a:extLst>
          </p:cNvPr>
          <p:cNvPicPr>
            <a:picLocks noChangeAspect="1"/>
          </p:cNvPicPr>
          <p:nvPr/>
        </p:nvPicPr>
        <p:blipFill>
          <a:blip r:embed="rId4"/>
          <a:stretch>
            <a:fillRect/>
          </a:stretch>
        </p:blipFill>
        <p:spPr>
          <a:xfrm>
            <a:off x="7673204" y="1535880"/>
            <a:ext cx="4317288" cy="2372726"/>
          </a:xfrm>
          <a:prstGeom prst="rect">
            <a:avLst/>
          </a:prstGeom>
        </p:spPr>
      </p:pic>
      <p:pic>
        <p:nvPicPr>
          <p:cNvPr id="9" name="Picture 8">
            <a:extLst>
              <a:ext uri="{FF2B5EF4-FFF2-40B4-BE49-F238E27FC236}">
                <a16:creationId xmlns:a16="http://schemas.microsoft.com/office/drawing/2014/main" id="{80D47186-208C-4AA0-A969-9FA6CFC2C2B0}"/>
              </a:ext>
            </a:extLst>
          </p:cNvPr>
          <p:cNvPicPr>
            <a:picLocks noChangeAspect="1"/>
          </p:cNvPicPr>
          <p:nvPr/>
        </p:nvPicPr>
        <p:blipFill>
          <a:blip r:embed="rId5"/>
          <a:stretch>
            <a:fillRect/>
          </a:stretch>
        </p:blipFill>
        <p:spPr>
          <a:xfrm>
            <a:off x="201508" y="4443631"/>
            <a:ext cx="6923192" cy="1984092"/>
          </a:xfrm>
          <a:prstGeom prst="rect">
            <a:avLst/>
          </a:prstGeom>
        </p:spPr>
      </p:pic>
      <p:sp>
        <p:nvSpPr>
          <p:cNvPr id="13" name="Title 1">
            <a:extLst>
              <a:ext uri="{FF2B5EF4-FFF2-40B4-BE49-F238E27FC236}">
                <a16:creationId xmlns:a16="http://schemas.microsoft.com/office/drawing/2014/main" id="{C0026232-70A7-4B56-8907-5512CB412254}"/>
              </a:ext>
            </a:extLst>
          </p:cNvPr>
          <p:cNvSpPr txBox="1">
            <a:spLocks/>
          </p:cNvSpPr>
          <p:nvPr/>
        </p:nvSpPr>
        <p:spPr>
          <a:xfrm>
            <a:off x="838200" y="176312"/>
            <a:ext cx="10515599" cy="9326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solidFill>
                  <a:srgbClr val="FF0000"/>
                </a:solidFill>
              </a:rPr>
              <a:t>Inform </a:t>
            </a:r>
            <a:r>
              <a:rPr lang="en-US" sz="4800" dirty="0"/>
              <a:t>|</a:t>
            </a:r>
            <a:r>
              <a:rPr lang="en-US" sz="4800" dirty="0">
                <a:solidFill>
                  <a:srgbClr val="FF0000"/>
                </a:solidFill>
              </a:rPr>
              <a:t> </a:t>
            </a:r>
            <a:r>
              <a:rPr lang="en-US" sz="4800" dirty="0">
                <a:solidFill>
                  <a:srgbClr val="00B050"/>
                </a:solidFill>
              </a:rPr>
              <a:t>Educate</a:t>
            </a:r>
            <a:r>
              <a:rPr lang="en-US" sz="4800" dirty="0">
                <a:solidFill>
                  <a:srgbClr val="FF0000"/>
                </a:solidFill>
              </a:rPr>
              <a:t> </a:t>
            </a:r>
            <a:r>
              <a:rPr lang="en-US" sz="4800" dirty="0"/>
              <a:t>|</a:t>
            </a:r>
            <a:r>
              <a:rPr lang="en-US" sz="4800" dirty="0">
                <a:solidFill>
                  <a:schemeClr val="accent1"/>
                </a:solidFill>
              </a:rPr>
              <a:t> Promote</a:t>
            </a:r>
          </a:p>
        </p:txBody>
      </p:sp>
      <p:pic>
        <p:nvPicPr>
          <p:cNvPr id="2" name="Picture 1">
            <a:extLst>
              <a:ext uri="{FF2B5EF4-FFF2-40B4-BE49-F238E27FC236}">
                <a16:creationId xmlns:a16="http://schemas.microsoft.com/office/drawing/2014/main" id="{4DD42AF8-39B9-40A8-BECC-7BD4B7CB876D}"/>
              </a:ext>
            </a:extLst>
          </p:cNvPr>
          <p:cNvPicPr>
            <a:picLocks noChangeAspect="1"/>
          </p:cNvPicPr>
          <p:nvPr/>
        </p:nvPicPr>
        <p:blipFill>
          <a:blip r:embed="rId6"/>
          <a:stretch>
            <a:fillRect/>
          </a:stretch>
        </p:blipFill>
        <p:spPr>
          <a:xfrm>
            <a:off x="6943723" y="4514851"/>
            <a:ext cx="5046769" cy="1072306"/>
          </a:xfrm>
          <a:prstGeom prst="rect">
            <a:avLst/>
          </a:prstGeom>
        </p:spPr>
      </p:pic>
      <p:pic>
        <p:nvPicPr>
          <p:cNvPr id="3" name="Picture 2">
            <a:extLst>
              <a:ext uri="{FF2B5EF4-FFF2-40B4-BE49-F238E27FC236}">
                <a16:creationId xmlns:a16="http://schemas.microsoft.com/office/drawing/2014/main" id="{951FD1B2-8697-42CB-9369-C25ECF8E50AB}"/>
              </a:ext>
            </a:extLst>
          </p:cNvPr>
          <p:cNvPicPr>
            <a:picLocks noChangeAspect="1"/>
          </p:cNvPicPr>
          <p:nvPr/>
        </p:nvPicPr>
        <p:blipFill>
          <a:blip r:embed="rId7"/>
          <a:stretch>
            <a:fillRect/>
          </a:stretch>
        </p:blipFill>
        <p:spPr>
          <a:xfrm>
            <a:off x="6901603" y="5573287"/>
            <a:ext cx="5094392" cy="994379"/>
          </a:xfrm>
          <a:prstGeom prst="rect">
            <a:avLst/>
          </a:prstGeom>
        </p:spPr>
      </p:pic>
      <p:sp>
        <p:nvSpPr>
          <p:cNvPr id="11" name="Rectangle: Rounded Corners 10">
            <a:extLst>
              <a:ext uri="{FF2B5EF4-FFF2-40B4-BE49-F238E27FC236}">
                <a16:creationId xmlns:a16="http://schemas.microsoft.com/office/drawing/2014/main" id="{034DBB1B-F499-41D2-B3EA-55EDD739EAC8}"/>
              </a:ext>
            </a:extLst>
          </p:cNvPr>
          <p:cNvSpPr/>
          <p:nvPr/>
        </p:nvSpPr>
        <p:spPr>
          <a:xfrm>
            <a:off x="6824662" y="4335486"/>
            <a:ext cx="5248275" cy="2455651"/>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7890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699738-4EE0-4A8A-B696-33CEDCC7D5D7}"/>
              </a:ext>
            </a:extLst>
          </p:cNvPr>
          <p:cNvSpPr>
            <a:spLocks noGrp="1"/>
          </p:cNvSpPr>
          <p:nvPr>
            <p:ph type="subTitle" idx="1"/>
          </p:nvPr>
        </p:nvSpPr>
        <p:spPr>
          <a:xfrm>
            <a:off x="504921" y="1294596"/>
            <a:ext cx="4960458" cy="5312267"/>
          </a:xfrm>
        </p:spPr>
        <p:txBody>
          <a:bodyPr numCol="1">
            <a:normAutofit/>
          </a:bodyPr>
          <a:lstStyle/>
          <a:p>
            <a:pPr marL="457200" indent="-457200" algn="l">
              <a:buFont typeface="Wingdings" panose="05000000000000000000" pitchFamily="2" charset="2"/>
              <a:buChar char="ü"/>
            </a:pPr>
            <a:r>
              <a:rPr lang="en-US" dirty="0">
                <a:solidFill>
                  <a:schemeClr val="tx1"/>
                </a:solidFill>
              </a:rPr>
              <a:t>Promote the COVID-19 vaccine</a:t>
            </a:r>
          </a:p>
          <a:p>
            <a:pPr marL="457200" indent="-457200" algn="l">
              <a:buFont typeface="Wingdings" panose="05000000000000000000" pitchFamily="2" charset="2"/>
              <a:buChar char="ü"/>
            </a:pPr>
            <a:r>
              <a:rPr lang="en-US" dirty="0">
                <a:solidFill>
                  <a:schemeClr val="tx1"/>
                </a:solidFill>
              </a:rPr>
              <a:t>Acknowledge provincial and local vaccine distribution efforts</a:t>
            </a:r>
          </a:p>
          <a:p>
            <a:pPr marL="457200" indent="-457200" algn="l">
              <a:buFont typeface="Wingdings" panose="05000000000000000000" pitchFamily="2" charset="2"/>
              <a:buChar char="ü"/>
            </a:pPr>
            <a:r>
              <a:rPr lang="en-US" dirty="0">
                <a:solidFill>
                  <a:schemeClr val="tx1"/>
                </a:solidFill>
              </a:rPr>
              <a:t>Celebrate vaccination “firsts” and “milestones” in your local community</a:t>
            </a:r>
          </a:p>
          <a:p>
            <a:pPr marL="457200" indent="-457200" algn="l">
              <a:buFont typeface="Wingdings" panose="05000000000000000000" pitchFamily="2" charset="2"/>
              <a:buChar char="ü"/>
            </a:pPr>
            <a:r>
              <a:rPr lang="en-US" dirty="0">
                <a:solidFill>
                  <a:schemeClr val="tx1"/>
                </a:solidFill>
              </a:rPr>
              <a:t>Understand the benefits of</a:t>
            </a:r>
          </a:p>
          <a:p>
            <a:pPr marL="914400" lvl="1" indent="-457200" algn="l">
              <a:buFont typeface="Arial" panose="020B0604020202020204" pitchFamily="34" charset="0"/>
              <a:buChar char="•"/>
            </a:pPr>
            <a:r>
              <a:rPr lang="en-US" sz="1800" dirty="0">
                <a:solidFill>
                  <a:schemeClr val="tx1"/>
                </a:solidFill>
              </a:rPr>
              <a:t>the positive influence of peers</a:t>
            </a:r>
          </a:p>
          <a:p>
            <a:pPr marL="914400" lvl="1" indent="-457200" algn="l">
              <a:buFont typeface="Arial" panose="020B0604020202020204" pitchFamily="34" charset="0"/>
              <a:buChar char="•"/>
            </a:pPr>
            <a:r>
              <a:rPr lang="en-US" sz="1800" dirty="0">
                <a:solidFill>
                  <a:schemeClr val="tx1"/>
                </a:solidFill>
              </a:rPr>
              <a:t>leadership by example</a:t>
            </a:r>
          </a:p>
          <a:p>
            <a:pPr marL="914400" lvl="1" indent="-457200" algn="l">
              <a:buFont typeface="Arial" panose="020B0604020202020204" pitchFamily="34" charset="0"/>
              <a:buChar char="•"/>
            </a:pPr>
            <a:r>
              <a:rPr lang="en-US" sz="1800" dirty="0">
                <a:solidFill>
                  <a:schemeClr val="tx1"/>
                </a:solidFill>
              </a:rPr>
              <a:t>passion &amp; commitment of front line staff in supporting persons-served</a:t>
            </a:r>
          </a:p>
          <a:p>
            <a:pPr marL="457200" indent="-457200" algn="l">
              <a:buFont typeface="Arial" panose="020B0604020202020204" pitchFamily="34" charset="0"/>
              <a:buChar char="•"/>
            </a:pPr>
            <a:endParaRPr lang="en-US" sz="2600" dirty="0"/>
          </a:p>
          <a:p>
            <a:pPr marL="457200" indent="-457200" algn="l">
              <a:buFont typeface="Arial" panose="020B0604020202020204" pitchFamily="34" charset="0"/>
              <a:buChar char="•"/>
            </a:pPr>
            <a:endParaRPr lang="en-US" sz="2600" dirty="0"/>
          </a:p>
          <a:p>
            <a:pPr algn="l"/>
            <a:endParaRPr lang="en-US" sz="2400" dirty="0"/>
          </a:p>
        </p:txBody>
      </p:sp>
      <p:pic>
        <p:nvPicPr>
          <p:cNvPr id="2" name="Picture 1">
            <a:extLst>
              <a:ext uri="{FF2B5EF4-FFF2-40B4-BE49-F238E27FC236}">
                <a16:creationId xmlns:a16="http://schemas.microsoft.com/office/drawing/2014/main" id="{9CD66E34-3E84-421B-BA1C-AE5B46B2A250}"/>
              </a:ext>
            </a:extLst>
          </p:cNvPr>
          <p:cNvPicPr>
            <a:picLocks noChangeAspect="1"/>
          </p:cNvPicPr>
          <p:nvPr/>
        </p:nvPicPr>
        <p:blipFill>
          <a:blip r:embed="rId2"/>
          <a:stretch>
            <a:fillRect/>
          </a:stretch>
        </p:blipFill>
        <p:spPr>
          <a:xfrm>
            <a:off x="6120961" y="1108158"/>
            <a:ext cx="4810127" cy="964901"/>
          </a:xfrm>
          <a:prstGeom prst="rect">
            <a:avLst/>
          </a:prstGeom>
        </p:spPr>
      </p:pic>
      <p:pic>
        <p:nvPicPr>
          <p:cNvPr id="4" name="Picture 3">
            <a:extLst>
              <a:ext uri="{FF2B5EF4-FFF2-40B4-BE49-F238E27FC236}">
                <a16:creationId xmlns:a16="http://schemas.microsoft.com/office/drawing/2014/main" id="{2FC989C7-1352-42D7-803F-D8A738D0767D}"/>
              </a:ext>
            </a:extLst>
          </p:cNvPr>
          <p:cNvPicPr>
            <a:picLocks noChangeAspect="1"/>
          </p:cNvPicPr>
          <p:nvPr/>
        </p:nvPicPr>
        <p:blipFill>
          <a:blip r:embed="rId3"/>
          <a:stretch>
            <a:fillRect/>
          </a:stretch>
        </p:blipFill>
        <p:spPr>
          <a:xfrm>
            <a:off x="6356155" y="2034049"/>
            <a:ext cx="4574933" cy="4556341"/>
          </a:xfrm>
          <a:prstGeom prst="rect">
            <a:avLst/>
          </a:prstGeom>
        </p:spPr>
      </p:pic>
      <p:sp>
        <p:nvSpPr>
          <p:cNvPr id="7" name="Title 1">
            <a:extLst>
              <a:ext uri="{FF2B5EF4-FFF2-40B4-BE49-F238E27FC236}">
                <a16:creationId xmlns:a16="http://schemas.microsoft.com/office/drawing/2014/main" id="{E5D748DC-AAA7-4DB1-BFFD-863F43849C02}"/>
              </a:ext>
            </a:extLst>
          </p:cNvPr>
          <p:cNvSpPr txBox="1">
            <a:spLocks/>
          </p:cNvSpPr>
          <p:nvPr/>
        </p:nvSpPr>
        <p:spPr>
          <a:xfrm>
            <a:off x="0" y="0"/>
            <a:ext cx="10515599" cy="9326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solidFill>
                  <a:srgbClr val="FF0000"/>
                </a:solidFill>
              </a:rPr>
              <a:t>Inform </a:t>
            </a:r>
            <a:r>
              <a:rPr lang="en-US" sz="4800" dirty="0"/>
              <a:t>|</a:t>
            </a:r>
            <a:r>
              <a:rPr lang="en-US" sz="4800" dirty="0">
                <a:solidFill>
                  <a:srgbClr val="FF0000"/>
                </a:solidFill>
              </a:rPr>
              <a:t> </a:t>
            </a:r>
            <a:r>
              <a:rPr lang="en-US" sz="4800" dirty="0">
                <a:solidFill>
                  <a:srgbClr val="00B050"/>
                </a:solidFill>
              </a:rPr>
              <a:t>Educate</a:t>
            </a:r>
            <a:r>
              <a:rPr lang="en-US" sz="4800" dirty="0">
                <a:solidFill>
                  <a:srgbClr val="FF0000"/>
                </a:solidFill>
              </a:rPr>
              <a:t> </a:t>
            </a:r>
            <a:r>
              <a:rPr lang="en-US" sz="4800" dirty="0"/>
              <a:t>|</a:t>
            </a:r>
            <a:r>
              <a:rPr lang="en-US" sz="4800" dirty="0">
                <a:solidFill>
                  <a:schemeClr val="accent1"/>
                </a:solidFill>
              </a:rPr>
              <a:t> Promote</a:t>
            </a:r>
          </a:p>
        </p:txBody>
      </p:sp>
      <p:sp>
        <p:nvSpPr>
          <p:cNvPr id="6" name="Rectangle: Rounded Corners 5">
            <a:extLst>
              <a:ext uri="{FF2B5EF4-FFF2-40B4-BE49-F238E27FC236}">
                <a16:creationId xmlns:a16="http://schemas.microsoft.com/office/drawing/2014/main" id="{06BEF8DC-A3B8-40CF-BB4E-DEBD64D050AF}"/>
              </a:ext>
            </a:extLst>
          </p:cNvPr>
          <p:cNvSpPr/>
          <p:nvPr/>
        </p:nvSpPr>
        <p:spPr>
          <a:xfrm>
            <a:off x="5991766" y="932688"/>
            <a:ext cx="4865749" cy="5811012"/>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3559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699738-4EE0-4A8A-B696-33CEDCC7D5D7}"/>
              </a:ext>
            </a:extLst>
          </p:cNvPr>
          <p:cNvSpPr>
            <a:spLocks noGrp="1"/>
          </p:cNvSpPr>
          <p:nvPr>
            <p:ph type="subTitle" idx="1"/>
          </p:nvPr>
        </p:nvSpPr>
        <p:spPr>
          <a:xfrm>
            <a:off x="571500" y="1345044"/>
            <a:ext cx="9201149" cy="3028447"/>
          </a:xfrm>
        </p:spPr>
        <p:txBody>
          <a:bodyPr numCol="1">
            <a:noAutofit/>
          </a:bodyPr>
          <a:lstStyle/>
          <a:p>
            <a:pPr marL="342900" indent="-342900" algn="l">
              <a:buFont typeface="Arial" panose="020B0604020202020204" pitchFamily="34" charset="0"/>
              <a:buChar char="•"/>
            </a:pPr>
            <a:r>
              <a:rPr lang="en-US" dirty="0">
                <a:solidFill>
                  <a:schemeClr val="tx1"/>
                </a:solidFill>
              </a:rPr>
              <a:t>To supplement vaccine information, education and promotion communications, include an “</a:t>
            </a:r>
            <a:r>
              <a:rPr lang="en-US" b="1" dirty="0">
                <a:solidFill>
                  <a:schemeClr val="tx1"/>
                </a:solidFill>
              </a:rPr>
              <a:t>interest finder</a:t>
            </a:r>
            <a:r>
              <a:rPr lang="en-US" dirty="0">
                <a:solidFill>
                  <a:schemeClr val="tx1"/>
                </a:solidFill>
              </a:rPr>
              <a:t>” to allow staff to self-identify their intention to take the COVID-19 vaccination.  This is </a:t>
            </a:r>
            <a:r>
              <a:rPr lang="en-US" u="sng" dirty="0">
                <a:solidFill>
                  <a:schemeClr val="tx1"/>
                </a:solidFill>
              </a:rPr>
              <a:t>not a commitment</a:t>
            </a:r>
            <a:r>
              <a:rPr lang="en-US" dirty="0">
                <a:solidFill>
                  <a:schemeClr val="tx1"/>
                </a:solidFill>
              </a:rPr>
              <a:t>, but simply a way for the employer to begin gathering a list of staff who are interested.  We simply asked for name, email address, telephone and work location / program area.</a:t>
            </a:r>
          </a:p>
          <a:p>
            <a:pPr marL="342900" indent="-342900" algn="l">
              <a:buFont typeface="Arial" panose="020B0604020202020204" pitchFamily="34" charset="0"/>
              <a:buChar char="•"/>
            </a:pPr>
            <a:r>
              <a:rPr lang="en-US" dirty="0">
                <a:solidFill>
                  <a:schemeClr val="tx1"/>
                </a:solidFill>
              </a:rPr>
              <a:t>Sunbeam also identified its </a:t>
            </a:r>
            <a:r>
              <a:rPr lang="en-US" b="1" dirty="0">
                <a:solidFill>
                  <a:schemeClr val="tx1"/>
                </a:solidFill>
              </a:rPr>
              <a:t>Essential Visitors / Caregivers / Service Providers </a:t>
            </a:r>
            <a:r>
              <a:rPr lang="en-US" dirty="0">
                <a:solidFill>
                  <a:schemeClr val="tx1"/>
                </a:solidFill>
              </a:rPr>
              <a:t>in its congregate living program.  These individuals were contacted and asked if they wished to be considered to receive the COVID-19 vaccine.  Those who expressed an interest were added to our internal “interest finder” tracking list.</a:t>
            </a:r>
          </a:p>
        </p:txBody>
      </p:sp>
      <p:sp>
        <p:nvSpPr>
          <p:cNvPr id="6" name="Title 1">
            <a:extLst>
              <a:ext uri="{FF2B5EF4-FFF2-40B4-BE49-F238E27FC236}">
                <a16:creationId xmlns:a16="http://schemas.microsoft.com/office/drawing/2014/main" id="{FA64AC72-7821-4D96-9597-9DC2CE48DAAB}"/>
              </a:ext>
            </a:extLst>
          </p:cNvPr>
          <p:cNvSpPr txBox="1">
            <a:spLocks/>
          </p:cNvSpPr>
          <p:nvPr/>
        </p:nvSpPr>
        <p:spPr>
          <a:xfrm>
            <a:off x="-981075" y="0"/>
            <a:ext cx="10515599" cy="9326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chemeClr val="accent1"/>
                </a:solidFill>
              </a:rPr>
              <a:t>Preparation for Staff Vaccinations</a:t>
            </a:r>
          </a:p>
        </p:txBody>
      </p:sp>
      <p:pic>
        <p:nvPicPr>
          <p:cNvPr id="2050" name="Picture 2" descr="COVID-19 Vaccines: Infographic | Johns Hopkins Medicine">
            <a:extLst>
              <a:ext uri="{FF2B5EF4-FFF2-40B4-BE49-F238E27FC236}">
                <a16:creationId xmlns:a16="http://schemas.microsoft.com/office/drawing/2014/main" id="{1FF5522E-EFD3-46BF-9801-8A1CE4058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0248" y="3006654"/>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id="{2F86EA99-15EC-4780-B34A-2FCF8B15E861}"/>
              </a:ext>
            </a:extLst>
          </p:cNvPr>
          <p:cNvSpPr txBox="1">
            <a:spLocks/>
          </p:cNvSpPr>
          <p:nvPr/>
        </p:nvSpPr>
        <p:spPr>
          <a:xfrm>
            <a:off x="657224" y="4203832"/>
            <a:ext cx="8877300" cy="2649931"/>
          </a:xfrm>
          <a:prstGeom prst="rect">
            <a:avLst/>
          </a:prstGeom>
        </p:spPr>
        <p:txBody>
          <a:bodyPr vert="horz" lIns="91440" tIns="45720" rIns="91440" bIns="45720" numCol="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defTabSz="457200">
              <a:buClr>
                <a:schemeClr val="accent1"/>
              </a:buClr>
              <a:buSzPct val="80000"/>
              <a:buFont typeface="Arial" panose="020B0604020202020204" pitchFamily="34" charset="0"/>
              <a:buChar char="•"/>
            </a:pPr>
            <a:r>
              <a:rPr lang="en-US" sz="1800" dirty="0"/>
              <a:t>Develop an </a:t>
            </a:r>
            <a:r>
              <a:rPr lang="en-US" sz="1800" b="1" dirty="0"/>
              <a:t>Ethical Framework </a:t>
            </a:r>
            <a:r>
              <a:rPr lang="en-US" sz="1800" dirty="0"/>
              <a:t>for prioritizing COVID-19 vaccinations for staff; refer to sample framework on the Real Xchange </a:t>
            </a:r>
          </a:p>
          <a:p>
            <a:pPr marL="342900" indent="-342900" algn="l" defTabSz="457200">
              <a:buClr>
                <a:schemeClr val="accent1"/>
              </a:buClr>
              <a:buSzPct val="80000"/>
              <a:buFont typeface="Arial" panose="020B0604020202020204" pitchFamily="34" charset="0"/>
              <a:buChar char="•"/>
            </a:pPr>
            <a:r>
              <a:rPr lang="en-US" sz="1800" dirty="0"/>
              <a:t>When your agency receives an offer, typically from your local Public Health unit, of COVID-19 vaccinations for staff, you may be given as little as 24 hours to respond (less in the situation where trying to fill cancelled appointments or utilize opened vaccine vials).  The offer includes information, instructions, and a template to be completed and submitted.</a:t>
            </a:r>
          </a:p>
        </p:txBody>
      </p:sp>
    </p:spTree>
    <p:extLst>
      <p:ext uri="{BB962C8B-B14F-4D97-AF65-F5344CB8AC3E}">
        <p14:creationId xmlns:p14="http://schemas.microsoft.com/office/powerpoint/2010/main" val="3079398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43F50-923B-9545-BBF4-649F5BB6C725}"/>
              </a:ext>
            </a:extLst>
          </p:cNvPr>
          <p:cNvSpPr>
            <a:spLocks noGrp="1"/>
          </p:cNvSpPr>
          <p:nvPr>
            <p:ph type="title"/>
          </p:nvPr>
        </p:nvSpPr>
        <p:spPr>
          <a:xfrm>
            <a:off x="677334" y="401445"/>
            <a:ext cx="8965429" cy="1166041"/>
          </a:xfrm>
        </p:spPr>
        <p:txBody>
          <a:bodyPr>
            <a:noAutofit/>
          </a:bodyPr>
          <a:lstStyle/>
          <a:p>
            <a:pPr algn="ctr"/>
            <a:r>
              <a:rPr lang="en-US" dirty="0">
                <a:solidFill>
                  <a:schemeClr val="accent2">
                    <a:lumMod val="75000"/>
                  </a:schemeClr>
                </a:solidFill>
              </a:rPr>
              <a:t>SPPI: Sector Pandemic Planning Initiative</a:t>
            </a:r>
          </a:p>
        </p:txBody>
      </p:sp>
      <p:sp>
        <p:nvSpPr>
          <p:cNvPr id="3" name="Content Placeholder 2">
            <a:extLst>
              <a:ext uri="{FF2B5EF4-FFF2-40B4-BE49-F238E27FC236}">
                <a16:creationId xmlns:a16="http://schemas.microsoft.com/office/drawing/2014/main" id="{9152B5B8-35EA-9E41-B800-29A4150C3ACB}"/>
              </a:ext>
            </a:extLst>
          </p:cNvPr>
          <p:cNvSpPr>
            <a:spLocks noGrp="1"/>
          </p:cNvSpPr>
          <p:nvPr>
            <p:ph idx="1"/>
          </p:nvPr>
        </p:nvSpPr>
        <p:spPr>
          <a:xfrm>
            <a:off x="861714" y="1567006"/>
            <a:ext cx="8596668" cy="4621440"/>
          </a:xfrm>
        </p:spPr>
        <p:txBody>
          <a:bodyPr>
            <a:noAutofit/>
          </a:bodyPr>
          <a:lstStyle/>
          <a:p>
            <a:r>
              <a:rPr lang="en-US" dirty="0"/>
              <a:t>Established in March 2020, by the Toronto Developmental Service Alliance and Service Providers Committee, to enable collaborations across Toronto agencies in responding to the Pandemic. </a:t>
            </a:r>
          </a:p>
          <a:p>
            <a:pPr marL="0" indent="0">
              <a:buNone/>
            </a:pPr>
            <a:endParaRPr lang="en-US" dirty="0"/>
          </a:p>
          <a:p>
            <a:r>
              <a:rPr lang="en-US" dirty="0"/>
              <a:t>Chaired by Ursula </a:t>
            </a:r>
            <a:r>
              <a:rPr lang="en-US" dirty="0" err="1"/>
              <a:t>Rehdner</a:t>
            </a:r>
            <a:r>
              <a:rPr lang="en-US" dirty="0"/>
              <a:t>, President &amp; CEO of </a:t>
            </a:r>
            <a:r>
              <a:rPr lang="en-US" dirty="0" err="1"/>
              <a:t>Aptus</a:t>
            </a:r>
            <a:r>
              <a:rPr lang="en-US" dirty="0"/>
              <a:t> Treatment Centre for Complex Disabilities; Don Walker, Executive Director of Mary Centre of the Archdiocese of Toronto. Supported by Malcom Bernstein, Mia Tremblay and Georgie Vincent at Community Living Toronto. </a:t>
            </a:r>
          </a:p>
          <a:p>
            <a:endParaRPr lang="en-US" dirty="0"/>
          </a:p>
          <a:p>
            <a:r>
              <a:rPr lang="en-US" dirty="0"/>
              <a:t>SPPI is comprised of 40 volunteers across 19 agencies who have been working very hard to produce and distribute guidance documents on a range of topics related to the Pandemic.  </a:t>
            </a:r>
            <a:br>
              <a:rPr lang="en-US" dirty="0"/>
            </a:br>
            <a:endParaRPr lang="en-US" dirty="0"/>
          </a:p>
          <a:p>
            <a:r>
              <a:rPr lang="en-US" dirty="0"/>
              <a:t>Ongoing webinar series focused on resilience, reopening, and ongoing adaption to the Pandemic – NEXT </a:t>
            </a:r>
            <a:r>
              <a:rPr lang="en-US" dirty="0" smtClean="0"/>
              <a:t>SESSION: </a:t>
            </a:r>
            <a:r>
              <a:rPr lang="en-US" dirty="0" smtClean="0">
                <a:solidFill>
                  <a:schemeClr val="tx1"/>
                </a:solidFill>
              </a:rPr>
              <a:t>FEB. 10th @ </a:t>
            </a:r>
            <a:r>
              <a:rPr lang="en-US" dirty="0">
                <a:solidFill>
                  <a:schemeClr val="tx1"/>
                </a:solidFill>
              </a:rPr>
              <a:t>NOON</a:t>
            </a:r>
          </a:p>
          <a:p>
            <a:endParaRPr lang="en-US" dirty="0"/>
          </a:p>
          <a:p>
            <a:endParaRPr lang="en-US" dirty="0"/>
          </a:p>
        </p:txBody>
      </p:sp>
      <p:pic>
        <p:nvPicPr>
          <p:cNvPr id="4" name="Picture 3" descr="A picture containing food&#10;&#10;Description automatically generated">
            <a:extLst>
              <a:ext uri="{FF2B5EF4-FFF2-40B4-BE49-F238E27FC236}">
                <a16:creationId xmlns:a16="http://schemas.microsoft.com/office/drawing/2014/main" id="{8A204C43-E0CC-4272-8539-A485D4A9824E}"/>
              </a:ext>
            </a:extLst>
          </p:cNvPr>
          <p:cNvPicPr>
            <a:picLocks noChangeAspect="1"/>
          </p:cNvPicPr>
          <p:nvPr/>
        </p:nvPicPr>
        <p:blipFill rotWithShape="1">
          <a:blip r:embed="rId3"/>
          <a:srcRect l="1074" r="2538" b="-1"/>
          <a:stretch/>
        </p:blipFill>
        <p:spPr>
          <a:xfrm>
            <a:off x="9274003" y="5264906"/>
            <a:ext cx="2657537" cy="1167444"/>
          </a:xfrm>
          <a:custGeom>
            <a:avLst/>
            <a:gdLst/>
            <a:ahLst/>
            <a:cxnLst/>
            <a:rect l="l" t="t" r="r" b="b"/>
            <a:pathLst>
              <a:path w="8274669" h="3635025">
                <a:moveTo>
                  <a:pt x="540554" y="0"/>
                </a:moveTo>
                <a:lnTo>
                  <a:pt x="8274669" y="0"/>
                </a:lnTo>
                <a:lnTo>
                  <a:pt x="8274669" y="3635025"/>
                </a:lnTo>
                <a:lnTo>
                  <a:pt x="0" y="3635025"/>
                </a:lnTo>
                <a:close/>
              </a:path>
            </a:pathLst>
          </a:custGeom>
        </p:spPr>
      </p:pic>
    </p:spTree>
    <p:extLst>
      <p:ext uri="{BB962C8B-B14F-4D97-AF65-F5344CB8AC3E}">
        <p14:creationId xmlns:p14="http://schemas.microsoft.com/office/powerpoint/2010/main" val="184604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699738-4EE0-4A8A-B696-33CEDCC7D5D7}"/>
              </a:ext>
            </a:extLst>
          </p:cNvPr>
          <p:cNvSpPr>
            <a:spLocks noGrp="1"/>
          </p:cNvSpPr>
          <p:nvPr>
            <p:ph type="subTitle" idx="1"/>
          </p:nvPr>
        </p:nvSpPr>
        <p:spPr>
          <a:xfrm>
            <a:off x="590550" y="1060525"/>
            <a:ext cx="5267324" cy="5211198"/>
          </a:xfrm>
        </p:spPr>
        <p:txBody>
          <a:bodyPr numCol="1">
            <a:noAutofit/>
          </a:bodyPr>
          <a:lstStyle/>
          <a:p>
            <a:pPr algn="l"/>
            <a:r>
              <a:rPr lang="en-US" dirty="0">
                <a:solidFill>
                  <a:schemeClr val="tx1"/>
                </a:solidFill>
              </a:rPr>
              <a:t>Sunbeam’s experience with staff vaccination offers:</a:t>
            </a:r>
          </a:p>
          <a:p>
            <a:pPr algn="l"/>
            <a:endParaRPr lang="en-US" sz="800" dirty="0">
              <a:solidFill>
                <a:schemeClr val="tx1"/>
              </a:solidFill>
            </a:endParaRPr>
          </a:p>
          <a:p>
            <a:pPr marL="342900" indent="-342900" algn="l">
              <a:buFont typeface="Arial" panose="020B0604020202020204" pitchFamily="34" charset="0"/>
              <a:buChar char="•"/>
            </a:pPr>
            <a:r>
              <a:rPr lang="en-US" dirty="0">
                <a:solidFill>
                  <a:schemeClr val="tx1"/>
                </a:solidFill>
              </a:rPr>
              <a:t>During a 48 hour period, a total of four vaccination offer emails were received by Sunbeam, offering 30, 45, 20 then 30 vaccination allotments for a total of 125.</a:t>
            </a:r>
          </a:p>
          <a:p>
            <a:pPr marL="342900" indent="-342900" algn="l">
              <a:buFont typeface="Arial" panose="020B0604020202020204" pitchFamily="34" charset="0"/>
              <a:buChar char="•"/>
            </a:pPr>
            <a:r>
              <a:rPr lang="en-US" dirty="0">
                <a:solidFill>
                  <a:schemeClr val="tx1"/>
                </a:solidFill>
              </a:rPr>
              <a:t>Each of the email offers had a firm 24-hour response deadline, and a note that once the response is submitted it cannot be edited/revised.  </a:t>
            </a:r>
          </a:p>
          <a:p>
            <a:pPr marL="342900" indent="-342900" algn="l">
              <a:buFont typeface="Arial" panose="020B0604020202020204" pitchFamily="34" charset="0"/>
              <a:buChar char="•"/>
            </a:pPr>
            <a:r>
              <a:rPr lang="en-US" dirty="0">
                <a:solidFill>
                  <a:schemeClr val="tx1"/>
                </a:solidFill>
              </a:rPr>
              <a:t>Cancellations / no-shows would have to be rescheduled during subsequent cycles of vaccination offers.  Unused allotments would be reassigned by Public Health.</a:t>
            </a:r>
          </a:p>
        </p:txBody>
      </p:sp>
      <p:sp>
        <p:nvSpPr>
          <p:cNvPr id="6" name="Title 1">
            <a:extLst>
              <a:ext uri="{FF2B5EF4-FFF2-40B4-BE49-F238E27FC236}">
                <a16:creationId xmlns:a16="http://schemas.microsoft.com/office/drawing/2014/main" id="{FA64AC72-7821-4D96-9597-9DC2CE48DAAB}"/>
              </a:ext>
            </a:extLst>
          </p:cNvPr>
          <p:cNvSpPr txBox="1">
            <a:spLocks/>
          </p:cNvSpPr>
          <p:nvPr/>
        </p:nvSpPr>
        <p:spPr>
          <a:xfrm>
            <a:off x="838201" y="963"/>
            <a:ext cx="6667500" cy="9326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chemeClr val="accent1"/>
                </a:solidFill>
              </a:rPr>
              <a:t>Preparation for Staff Vaccinations</a:t>
            </a:r>
          </a:p>
        </p:txBody>
      </p:sp>
      <p:pic>
        <p:nvPicPr>
          <p:cNvPr id="2" name="Picture 1">
            <a:extLst>
              <a:ext uri="{FF2B5EF4-FFF2-40B4-BE49-F238E27FC236}">
                <a16:creationId xmlns:a16="http://schemas.microsoft.com/office/drawing/2014/main" id="{C5B3849D-ED69-479C-AFE4-68F26A55675A}"/>
              </a:ext>
            </a:extLst>
          </p:cNvPr>
          <p:cNvPicPr>
            <a:picLocks noChangeAspect="1"/>
          </p:cNvPicPr>
          <p:nvPr/>
        </p:nvPicPr>
        <p:blipFill>
          <a:blip r:embed="rId2"/>
          <a:stretch>
            <a:fillRect/>
          </a:stretch>
        </p:blipFill>
        <p:spPr>
          <a:xfrm>
            <a:off x="5981700" y="1060525"/>
            <a:ext cx="6075527" cy="5531798"/>
          </a:xfrm>
          <a:prstGeom prst="rect">
            <a:avLst/>
          </a:prstGeom>
        </p:spPr>
      </p:pic>
    </p:spTree>
    <p:extLst>
      <p:ext uri="{BB962C8B-B14F-4D97-AF65-F5344CB8AC3E}">
        <p14:creationId xmlns:p14="http://schemas.microsoft.com/office/powerpoint/2010/main" val="230729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699738-4EE0-4A8A-B696-33CEDCC7D5D7}"/>
              </a:ext>
            </a:extLst>
          </p:cNvPr>
          <p:cNvSpPr>
            <a:spLocks noGrp="1"/>
          </p:cNvSpPr>
          <p:nvPr>
            <p:ph type="subTitle" idx="1"/>
          </p:nvPr>
        </p:nvSpPr>
        <p:spPr>
          <a:xfrm>
            <a:off x="714374" y="2104008"/>
            <a:ext cx="6457950" cy="4643021"/>
          </a:xfrm>
        </p:spPr>
        <p:txBody>
          <a:bodyPr numCol="1">
            <a:noAutofit/>
          </a:bodyPr>
          <a:lstStyle/>
          <a:p>
            <a:pPr algn="l"/>
            <a:r>
              <a:rPr lang="en-US" dirty="0">
                <a:solidFill>
                  <a:schemeClr val="tx1"/>
                </a:solidFill>
              </a:rPr>
              <a:t>Upon receipt of the offer, Sunbeam took the following actions:</a:t>
            </a:r>
          </a:p>
          <a:p>
            <a:pPr marL="342900" indent="-342900" algn="l">
              <a:buFont typeface="Arial" panose="020B0604020202020204" pitchFamily="34" charset="0"/>
              <a:buChar char="•"/>
            </a:pPr>
            <a:r>
              <a:rPr lang="en-US" dirty="0">
                <a:solidFill>
                  <a:schemeClr val="tx1"/>
                </a:solidFill>
              </a:rPr>
              <a:t>applied our “Ethical Framework for prioritizing COVID-19 vaccinations for staff” to the list of staff who previously self-identified their interest</a:t>
            </a:r>
          </a:p>
          <a:p>
            <a:pPr marL="342900" indent="-342900" algn="l">
              <a:buFont typeface="Arial" panose="020B0604020202020204" pitchFamily="34" charset="0"/>
              <a:buChar char="•"/>
            </a:pPr>
            <a:r>
              <a:rPr lang="en-US" dirty="0">
                <a:solidFill>
                  <a:schemeClr val="tx1"/>
                </a:solidFill>
              </a:rPr>
              <a:t>contacted staff (and essential visitors/caregivers) in the resulting prioritized order to confirm their interest in the specified vaccination offer - stated dates, time and location of the vaccination appointments</a:t>
            </a:r>
          </a:p>
          <a:p>
            <a:pPr marL="342900" indent="-342900" algn="l">
              <a:buFont typeface="Arial" panose="020B0604020202020204" pitchFamily="34" charset="0"/>
              <a:buChar char="•"/>
            </a:pPr>
            <a:r>
              <a:rPr lang="en-US" dirty="0">
                <a:solidFill>
                  <a:schemeClr val="tx1"/>
                </a:solidFill>
              </a:rPr>
              <a:t>submitted the completed template to Public Health with the confirmed employee details (first name, last name, DOB YYYY-MM-DD)</a:t>
            </a:r>
          </a:p>
          <a:p>
            <a:pPr algn="l"/>
            <a:r>
              <a:rPr lang="en-US" dirty="0"/>
              <a:t> </a:t>
            </a:r>
          </a:p>
        </p:txBody>
      </p:sp>
      <p:sp>
        <p:nvSpPr>
          <p:cNvPr id="6" name="Title 1">
            <a:extLst>
              <a:ext uri="{FF2B5EF4-FFF2-40B4-BE49-F238E27FC236}">
                <a16:creationId xmlns:a16="http://schemas.microsoft.com/office/drawing/2014/main" id="{FA64AC72-7821-4D96-9597-9DC2CE48DAAB}"/>
              </a:ext>
            </a:extLst>
          </p:cNvPr>
          <p:cNvSpPr txBox="1">
            <a:spLocks/>
          </p:cNvSpPr>
          <p:nvPr/>
        </p:nvSpPr>
        <p:spPr>
          <a:xfrm>
            <a:off x="714374" y="-115726"/>
            <a:ext cx="6457950" cy="9326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chemeClr val="accent1"/>
                </a:solidFill>
              </a:rPr>
              <a:t>Preparation for Staff Vaccinations</a:t>
            </a:r>
          </a:p>
        </p:txBody>
      </p:sp>
      <p:pic>
        <p:nvPicPr>
          <p:cNvPr id="8" name="Picture 7">
            <a:extLst>
              <a:ext uri="{FF2B5EF4-FFF2-40B4-BE49-F238E27FC236}">
                <a16:creationId xmlns:a16="http://schemas.microsoft.com/office/drawing/2014/main" id="{06A1528A-69F3-4024-82F2-5FDF50AB7DB1}"/>
              </a:ext>
            </a:extLst>
          </p:cNvPr>
          <p:cNvPicPr>
            <a:picLocks noChangeAspect="1"/>
          </p:cNvPicPr>
          <p:nvPr/>
        </p:nvPicPr>
        <p:blipFill>
          <a:blip r:embed="rId2"/>
          <a:stretch>
            <a:fillRect/>
          </a:stretch>
        </p:blipFill>
        <p:spPr>
          <a:xfrm>
            <a:off x="6091016" y="1910403"/>
            <a:ext cx="7749821" cy="4836626"/>
          </a:xfrm>
          <a:prstGeom prst="rect">
            <a:avLst/>
          </a:prstGeom>
        </p:spPr>
      </p:pic>
      <p:sp>
        <p:nvSpPr>
          <p:cNvPr id="9" name="Subtitle 2">
            <a:extLst>
              <a:ext uri="{FF2B5EF4-FFF2-40B4-BE49-F238E27FC236}">
                <a16:creationId xmlns:a16="http://schemas.microsoft.com/office/drawing/2014/main" id="{79BABF80-64CB-4128-8FC8-4E02D1ABB066}"/>
              </a:ext>
            </a:extLst>
          </p:cNvPr>
          <p:cNvSpPr txBox="1">
            <a:spLocks/>
          </p:cNvSpPr>
          <p:nvPr/>
        </p:nvSpPr>
        <p:spPr>
          <a:xfrm>
            <a:off x="708428" y="986655"/>
            <a:ext cx="8845147" cy="1021641"/>
          </a:xfrm>
          <a:prstGeom prst="rect">
            <a:avLst/>
          </a:prstGeom>
        </p:spPr>
        <p:txBody>
          <a:bodyPr vert="horz" lIns="91440" tIns="45720" rIns="91440" bIns="45720" numCol="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t>The email offer from Public Health (sent to multiple organizations) included a table, sample at right, stating the 1</a:t>
            </a:r>
            <a:r>
              <a:rPr lang="en-US" sz="1800" baseline="30000" dirty="0"/>
              <a:t>st</a:t>
            </a:r>
            <a:r>
              <a:rPr lang="en-US" sz="1800" dirty="0"/>
              <a:t> appointment date/time, 2</a:t>
            </a:r>
            <a:r>
              <a:rPr lang="en-US" sz="1800" baseline="30000" dirty="0"/>
              <a:t>nd</a:t>
            </a:r>
            <a:r>
              <a:rPr lang="en-US" sz="1800" dirty="0"/>
              <a:t> appointment date/time, and staff allotment for each agency.</a:t>
            </a:r>
          </a:p>
        </p:txBody>
      </p:sp>
      <p:sp>
        <p:nvSpPr>
          <p:cNvPr id="10" name="Rectangle: Rounded Corners 9">
            <a:extLst>
              <a:ext uri="{FF2B5EF4-FFF2-40B4-BE49-F238E27FC236}">
                <a16:creationId xmlns:a16="http://schemas.microsoft.com/office/drawing/2014/main" id="{F3D2133F-3405-48D5-AEED-00B0967253C3}"/>
              </a:ext>
            </a:extLst>
          </p:cNvPr>
          <p:cNvSpPr/>
          <p:nvPr/>
        </p:nvSpPr>
        <p:spPr>
          <a:xfrm>
            <a:off x="7172324" y="6101345"/>
            <a:ext cx="4942673" cy="382537"/>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0977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699738-4EE0-4A8A-B696-33CEDCC7D5D7}"/>
              </a:ext>
            </a:extLst>
          </p:cNvPr>
          <p:cNvSpPr>
            <a:spLocks noGrp="1"/>
          </p:cNvSpPr>
          <p:nvPr>
            <p:ph type="subTitle" idx="1"/>
          </p:nvPr>
        </p:nvSpPr>
        <p:spPr>
          <a:xfrm>
            <a:off x="984736" y="1014915"/>
            <a:ext cx="5711248" cy="5785381"/>
          </a:xfrm>
        </p:spPr>
        <p:txBody>
          <a:bodyPr numCol="1">
            <a:noAutofit/>
          </a:bodyPr>
          <a:lstStyle/>
          <a:p>
            <a:pPr algn="l"/>
            <a:r>
              <a:rPr lang="en-US" dirty="0">
                <a:solidFill>
                  <a:schemeClr val="tx1"/>
                </a:solidFill>
              </a:rPr>
              <a:t>In our response to Public Health we were also asked to indicate who would be the </a:t>
            </a:r>
            <a:r>
              <a:rPr lang="en-US" u="sng" dirty="0">
                <a:solidFill>
                  <a:schemeClr val="tx1"/>
                </a:solidFill>
              </a:rPr>
              <a:t>scheduling contact </a:t>
            </a:r>
            <a:r>
              <a:rPr lang="en-US" dirty="0">
                <a:solidFill>
                  <a:schemeClr val="tx1"/>
                </a:solidFill>
              </a:rPr>
              <a:t>at Sunbeam to receive information from the Public Health scheduler. </a:t>
            </a:r>
          </a:p>
          <a:p>
            <a:pPr algn="l"/>
            <a:r>
              <a:rPr lang="en-US" dirty="0">
                <a:solidFill>
                  <a:schemeClr val="tx1"/>
                </a:solidFill>
              </a:rPr>
              <a:t>Public Health also asked us to provide the </a:t>
            </a:r>
            <a:r>
              <a:rPr lang="en-US" u="sng" dirty="0">
                <a:solidFill>
                  <a:schemeClr val="tx1"/>
                </a:solidFill>
              </a:rPr>
              <a:t>three documents shown at right </a:t>
            </a:r>
            <a:r>
              <a:rPr lang="en-US" dirty="0">
                <a:solidFill>
                  <a:schemeClr val="tx1"/>
                </a:solidFill>
              </a:rPr>
              <a:t>to the individuals on the submitted response template.</a:t>
            </a:r>
          </a:p>
          <a:p>
            <a:pPr algn="l"/>
            <a:r>
              <a:rPr lang="en-US" i="1" dirty="0">
                <a:solidFill>
                  <a:srgbClr val="3333CC"/>
                </a:solidFill>
              </a:rPr>
              <a:t>Notes:</a:t>
            </a:r>
          </a:p>
          <a:p>
            <a:pPr marL="342900" indent="-342900" algn="l">
              <a:buFont typeface="Arial" panose="020B0604020202020204" pitchFamily="34" charset="0"/>
              <a:buChar char="•"/>
            </a:pPr>
            <a:r>
              <a:rPr lang="en-US" i="1" dirty="0">
                <a:solidFill>
                  <a:srgbClr val="3333CC"/>
                </a:solidFill>
              </a:rPr>
              <a:t>If a staff member had a scheduled shift at the time of their offered vaccination appointment, </a:t>
            </a:r>
            <a:r>
              <a:rPr lang="en-US" i="1" u="sng" dirty="0">
                <a:solidFill>
                  <a:srgbClr val="3333CC"/>
                </a:solidFill>
              </a:rPr>
              <a:t>allowances were made as necessary </a:t>
            </a:r>
            <a:r>
              <a:rPr lang="en-US" i="1" dirty="0">
                <a:solidFill>
                  <a:srgbClr val="3333CC"/>
                </a:solidFill>
              </a:rPr>
              <a:t>to ensure this was not a barrier to taking the vaccination appointment as offered. </a:t>
            </a:r>
          </a:p>
          <a:p>
            <a:pPr marL="342900" indent="-342900" algn="l">
              <a:buFont typeface="Arial" panose="020B0604020202020204" pitchFamily="34" charset="0"/>
              <a:buChar char="•"/>
            </a:pPr>
            <a:r>
              <a:rPr lang="en-US" i="1" dirty="0">
                <a:solidFill>
                  <a:srgbClr val="3333CC"/>
                </a:solidFill>
              </a:rPr>
              <a:t>Presumption that vaccination prioritization for </a:t>
            </a:r>
            <a:r>
              <a:rPr lang="en-US" i="1" u="sng" dirty="0">
                <a:solidFill>
                  <a:srgbClr val="3333CC"/>
                </a:solidFill>
              </a:rPr>
              <a:t>volunteers</a:t>
            </a:r>
            <a:r>
              <a:rPr lang="en-US" i="1" dirty="0">
                <a:solidFill>
                  <a:srgbClr val="3333CC"/>
                </a:solidFill>
              </a:rPr>
              <a:t> will follow the provincial vaccine distribution strategy.</a:t>
            </a:r>
          </a:p>
          <a:p>
            <a:pPr algn="l"/>
            <a:endParaRPr lang="en-US" sz="2500" dirty="0"/>
          </a:p>
          <a:p>
            <a:pPr algn="l"/>
            <a:endParaRPr lang="en-US" sz="2500" dirty="0"/>
          </a:p>
          <a:p>
            <a:pPr algn="l"/>
            <a:endParaRPr lang="en-US" sz="2500" dirty="0"/>
          </a:p>
          <a:p>
            <a:pPr algn="l"/>
            <a:r>
              <a:rPr lang="en-US" sz="2500" dirty="0"/>
              <a:t> </a:t>
            </a:r>
          </a:p>
        </p:txBody>
      </p:sp>
      <p:sp>
        <p:nvSpPr>
          <p:cNvPr id="6" name="Title 1">
            <a:extLst>
              <a:ext uri="{FF2B5EF4-FFF2-40B4-BE49-F238E27FC236}">
                <a16:creationId xmlns:a16="http://schemas.microsoft.com/office/drawing/2014/main" id="{FA64AC72-7821-4D96-9597-9DC2CE48DAAB}"/>
              </a:ext>
            </a:extLst>
          </p:cNvPr>
          <p:cNvSpPr txBox="1">
            <a:spLocks/>
          </p:cNvSpPr>
          <p:nvPr/>
        </p:nvSpPr>
        <p:spPr>
          <a:xfrm>
            <a:off x="838200" y="5760"/>
            <a:ext cx="6486525" cy="9326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chemeClr val="accent1"/>
                </a:solidFill>
              </a:rPr>
              <a:t>Preparation for Staff Vaccinations</a:t>
            </a:r>
          </a:p>
        </p:txBody>
      </p:sp>
      <p:pic>
        <p:nvPicPr>
          <p:cNvPr id="2" name="Picture 1">
            <a:extLst>
              <a:ext uri="{FF2B5EF4-FFF2-40B4-BE49-F238E27FC236}">
                <a16:creationId xmlns:a16="http://schemas.microsoft.com/office/drawing/2014/main" id="{A719519A-DDEB-40F7-9CBE-AED7E2CA3109}"/>
              </a:ext>
            </a:extLst>
          </p:cNvPr>
          <p:cNvPicPr>
            <a:picLocks noChangeAspect="1"/>
          </p:cNvPicPr>
          <p:nvPr/>
        </p:nvPicPr>
        <p:blipFill>
          <a:blip r:embed="rId2"/>
          <a:stretch>
            <a:fillRect/>
          </a:stretch>
        </p:blipFill>
        <p:spPr>
          <a:xfrm>
            <a:off x="6695984" y="938448"/>
            <a:ext cx="4784021" cy="2119750"/>
          </a:xfrm>
          <a:prstGeom prst="rect">
            <a:avLst/>
          </a:prstGeom>
        </p:spPr>
      </p:pic>
      <p:pic>
        <p:nvPicPr>
          <p:cNvPr id="5" name="Picture 4">
            <a:extLst>
              <a:ext uri="{FF2B5EF4-FFF2-40B4-BE49-F238E27FC236}">
                <a16:creationId xmlns:a16="http://schemas.microsoft.com/office/drawing/2014/main" id="{9A635F13-5957-4D59-A938-795D07FD0963}"/>
              </a:ext>
            </a:extLst>
          </p:cNvPr>
          <p:cNvPicPr>
            <a:picLocks noChangeAspect="1"/>
          </p:cNvPicPr>
          <p:nvPr/>
        </p:nvPicPr>
        <p:blipFill>
          <a:blip r:embed="rId3"/>
          <a:stretch>
            <a:fillRect/>
          </a:stretch>
        </p:blipFill>
        <p:spPr>
          <a:xfrm>
            <a:off x="6751938" y="4994748"/>
            <a:ext cx="4728067" cy="880862"/>
          </a:xfrm>
          <a:prstGeom prst="rect">
            <a:avLst/>
          </a:prstGeom>
        </p:spPr>
      </p:pic>
      <p:pic>
        <p:nvPicPr>
          <p:cNvPr id="7" name="Picture 6">
            <a:extLst>
              <a:ext uri="{FF2B5EF4-FFF2-40B4-BE49-F238E27FC236}">
                <a16:creationId xmlns:a16="http://schemas.microsoft.com/office/drawing/2014/main" id="{6933FAB5-F40D-43D5-81A2-98157F89AEBD}"/>
              </a:ext>
            </a:extLst>
          </p:cNvPr>
          <p:cNvPicPr>
            <a:picLocks noChangeAspect="1"/>
          </p:cNvPicPr>
          <p:nvPr/>
        </p:nvPicPr>
        <p:blipFill>
          <a:blip r:embed="rId4"/>
          <a:stretch>
            <a:fillRect/>
          </a:stretch>
        </p:blipFill>
        <p:spPr>
          <a:xfrm>
            <a:off x="6843752" y="3356982"/>
            <a:ext cx="4636253" cy="1267808"/>
          </a:xfrm>
          <a:prstGeom prst="rect">
            <a:avLst/>
          </a:prstGeom>
        </p:spPr>
      </p:pic>
    </p:spTree>
    <p:extLst>
      <p:ext uri="{BB962C8B-B14F-4D97-AF65-F5344CB8AC3E}">
        <p14:creationId xmlns:p14="http://schemas.microsoft.com/office/powerpoint/2010/main" val="2225606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699738-4EE0-4A8A-B696-33CEDCC7D5D7}"/>
              </a:ext>
            </a:extLst>
          </p:cNvPr>
          <p:cNvSpPr>
            <a:spLocks noGrp="1"/>
          </p:cNvSpPr>
          <p:nvPr>
            <p:ph type="subTitle" idx="1"/>
          </p:nvPr>
        </p:nvSpPr>
        <p:spPr>
          <a:xfrm>
            <a:off x="875159" y="1198630"/>
            <a:ext cx="8287891" cy="5643001"/>
          </a:xfrm>
        </p:spPr>
        <p:txBody>
          <a:bodyPr numCol="1">
            <a:noAutofit/>
          </a:bodyPr>
          <a:lstStyle/>
          <a:p>
            <a:pPr algn="l"/>
            <a:r>
              <a:rPr lang="en-US" i="1" dirty="0">
                <a:solidFill>
                  <a:srgbClr val="3333CC"/>
                </a:solidFill>
              </a:rPr>
              <a:t>These comments are shared for consideration, not intended as guidance.</a:t>
            </a:r>
          </a:p>
          <a:p>
            <a:pPr algn="l"/>
            <a:r>
              <a:rPr lang="en-US" dirty="0">
                <a:solidFill>
                  <a:schemeClr val="tx1"/>
                </a:solidFill>
              </a:rPr>
              <a:t>Preparations for vaccinations of persons-served may include the                               following considerations:</a:t>
            </a:r>
          </a:p>
          <a:p>
            <a:pPr marL="342900" indent="-342900" algn="l">
              <a:buFont typeface="Arial" panose="020B0604020202020204" pitchFamily="34" charset="0"/>
              <a:buChar char="•"/>
            </a:pPr>
            <a:r>
              <a:rPr lang="en-US" dirty="0">
                <a:solidFill>
                  <a:schemeClr val="tx1"/>
                </a:solidFill>
              </a:rPr>
              <a:t>If vaccine supply </a:t>
            </a:r>
            <a:r>
              <a:rPr lang="en-US" u="sng" dirty="0">
                <a:solidFill>
                  <a:schemeClr val="tx1"/>
                </a:solidFill>
              </a:rPr>
              <a:t>is not </a:t>
            </a:r>
            <a:r>
              <a:rPr lang="en-US" dirty="0">
                <a:solidFill>
                  <a:schemeClr val="tx1"/>
                </a:solidFill>
              </a:rPr>
              <a:t>a concern at the time that vaccinations occur, the sequencing and scheduling of COVID-19 vaccinations will be led by Public Health with cooperation from the Developmental Services provider.</a:t>
            </a:r>
          </a:p>
          <a:p>
            <a:pPr marL="342900" indent="-342900" algn="l">
              <a:buFont typeface="Arial" panose="020B0604020202020204" pitchFamily="34" charset="0"/>
              <a:buChar char="•"/>
            </a:pPr>
            <a:r>
              <a:rPr lang="en-US" dirty="0">
                <a:solidFill>
                  <a:schemeClr val="tx1"/>
                </a:solidFill>
              </a:rPr>
              <a:t>If vaccine supply </a:t>
            </a:r>
            <a:r>
              <a:rPr lang="en-US" u="sng" dirty="0">
                <a:solidFill>
                  <a:schemeClr val="tx1"/>
                </a:solidFill>
              </a:rPr>
              <a:t>is</a:t>
            </a:r>
            <a:r>
              <a:rPr lang="en-US" dirty="0">
                <a:solidFill>
                  <a:schemeClr val="tx1"/>
                </a:solidFill>
              </a:rPr>
              <a:t> a concern at the time that vaccinations occur, Developmental Services providers should anticipate that Public Health may seek their input about prioritization of program/service areas and site locations.</a:t>
            </a:r>
          </a:p>
          <a:p>
            <a:pPr marL="342900" indent="-342900" algn="l">
              <a:buFont typeface="Arial" panose="020B0604020202020204" pitchFamily="34" charset="0"/>
              <a:buChar char="•"/>
            </a:pPr>
            <a:r>
              <a:rPr lang="en-US" dirty="0">
                <a:solidFill>
                  <a:srgbClr val="3333CC"/>
                </a:solidFill>
              </a:rPr>
              <a:t>It may be prudent to consider the agency’s potential response with a focus on program/service areas and site locations, based on known vulnerabilities and risk factors.</a:t>
            </a:r>
          </a:p>
          <a:p>
            <a:pPr algn="l"/>
            <a:r>
              <a:rPr lang="en-US" i="1" dirty="0">
                <a:solidFill>
                  <a:schemeClr val="tx1"/>
                </a:solidFill>
              </a:rPr>
              <a:t>Significant ethical dilemmas would be presented should this decision be made by-individual rather than by program/service area and site location</a:t>
            </a:r>
            <a:r>
              <a:rPr lang="en-US" sz="2000" i="1" dirty="0">
                <a:solidFill>
                  <a:schemeClr val="tx1"/>
                </a:solidFill>
              </a:rPr>
              <a:t>.  </a:t>
            </a:r>
          </a:p>
        </p:txBody>
      </p:sp>
      <p:sp>
        <p:nvSpPr>
          <p:cNvPr id="6" name="Title 1">
            <a:extLst>
              <a:ext uri="{FF2B5EF4-FFF2-40B4-BE49-F238E27FC236}">
                <a16:creationId xmlns:a16="http://schemas.microsoft.com/office/drawing/2014/main" id="{FA64AC72-7821-4D96-9597-9DC2CE48DAAB}"/>
              </a:ext>
            </a:extLst>
          </p:cNvPr>
          <p:cNvSpPr txBox="1">
            <a:spLocks/>
          </p:cNvSpPr>
          <p:nvPr/>
        </p:nvSpPr>
        <p:spPr>
          <a:xfrm>
            <a:off x="733425" y="0"/>
            <a:ext cx="8782049" cy="9326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chemeClr val="accent1"/>
                </a:solidFill>
              </a:rPr>
              <a:t>Preparation for Vaccinations of Persons-Served</a:t>
            </a:r>
          </a:p>
        </p:txBody>
      </p:sp>
    </p:spTree>
    <p:extLst>
      <p:ext uri="{BB962C8B-B14F-4D97-AF65-F5344CB8AC3E}">
        <p14:creationId xmlns:p14="http://schemas.microsoft.com/office/powerpoint/2010/main" val="1680528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699738-4EE0-4A8A-B696-33CEDCC7D5D7}"/>
              </a:ext>
            </a:extLst>
          </p:cNvPr>
          <p:cNvSpPr>
            <a:spLocks noGrp="1"/>
          </p:cNvSpPr>
          <p:nvPr>
            <p:ph type="subTitle" idx="1"/>
          </p:nvPr>
        </p:nvSpPr>
        <p:spPr>
          <a:xfrm>
            <a:off x="846584" y="1024890"/>
            <a:ext cx="9049891" cy="2512380"/>
          </a:xfrm>
        </p:spPr>
        <p:txBody>
          <a:bodyPr numCol="1">
            <a:noAutofit/>
          </a:bodyPr>
          <a:lstStyle/>
          <a:p>
            <a:pPr algn="l"/>
            <a:r>
              <a:rPr lang="en-US" i="1" dirty="0">
                <a:solidFill>
                  <a:srgbClr val="3333CC"/>
                </a:solidFill>
              </a:rPr>
              <a:t>These comments are shared for consideration, not intended as guidance.</a:t>
            </a:r>
          </a:p>
          <a:p>
            <a:pPr algn="l">
              <a:lnSpc>
                <a:spcPct val="100000"/>
              </a:lnSpc>
              <a:spcBef>
                <a:spcPts val="200"/>
              </a:spcBef>
            </a:pPr>
            <a:endParaRPr lang="en-US" sz="800" dirty="0"/>
          </a:p>
          <a:p>
            <a:pPr marL="342900" indent="-342900" algn="l">
              <a:lnSpc>
                <a:spcPct val="100000"/>
              </a:lnSpc>
              <a:spcBef>
                <a:spcPts val="200"/>
              </a:spcBef>
              <a:buFont typeface="Wingdings" panose="05000000000000000000" pitchFamily="2" charset="2"/>
              <a:buChar char="ü"/>
            </a:pPr>
            <a:r>
              <a:rPr lang="en-US" dirty="0">
                <a:solidFill>
                  <a:schemeClr val="tx1"/>
                </a:solidFill>
              </a:rPr>
              <a:t>Intentional focus on </a:t>
            </a:r>
            <a:r>
              <a:rPr lang="en-US" u="sng" dirty="0">
                <a:solidFill>
                  <a:schemeClr val="tx1"/>
                </a:solidFill>
              </a:rPr>
              <a:t>communications to persons-served and their families / advocates </a:t>
            </a:r>
            <a:r>
              <a:rPr lang="en-US" dirty="0">
                <a:solidFill>
                  <a:schemeClr val="tx1"/>
                </a:solidFill>
              </a:rPr>
              <a:t>related to COVID-19 vaccine </a:t>
            </a:r>
          </a:p>
          <a:p>
            <a:pPr marL="342900" indent="-342900" algn="l">
              <a:lnSpc>
                <a:spcPct val="100000"/>
              </a:lnSpc>
              <a:spcBef>
                <a:spcPts val="200"/>
              </a:spcBef>
              <a:buFont typeface="Wingdings" panose="05000000000000000000" pitchFamily="2" charset="2"/>
              <a:buChar char="ü"/>
            </a:pPr>
            <a:r>
              <a:rPr lang="en-US" dirty="0">
                <a:solidFill>
                  <a:schemeClr val="tx1"/>
                </a:solidFill>
              </a:rPr>
              <a:t>Work with local health system (Public Health, LHIN / Ontario Health, OHT’s, etc.) to advocate that the informed consent process for persons-served is relevant, meaningful and appropriate.</a:t>
            </a:r>
          </a:p>
        </p:txBody>
      </p:sp>
      <p:sp>
        <p:nvSpPr>
          <p:cNvPr id="4" name="Title 1">
            <a:extLst>
              <a:ext uri="{FF2B5EF4-FFF2-40B4-BE49-F238E27FC236}">
                <a16:creationId xmlns:a16="http://schemas.microsoft.com/office/drawing/2014/main" id="{EE7CFE4C-44E7-499B-827D-E7E76F0747F2}"/>
              </a:ext>
            </a:extLst>
          </p:cNvPr>
          <p:cNvSpPr txBox="1">
            <a:spLocks/>
          </p:cNvSpPr>
          <p:nvPr/>
        </p:nvSpPr>
        <p:spPr>
          <a:xfrm>
            <a:off x="771526" y="28610"/>
            <a:ext cx="8743950" cy="9326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chemeClr val="accent1"/>
                </a:solidFill>
              </a:rPr>
              <a:t>Preparation for Vaccinations of Persons-Served</a:t>
            </a:r>
          </a:p>
        </p:txBody>
      </p:sp>
      <p:sp>
        <p:nvSpPr>
          <p:cNvPr id="5" name="Subtitle 2">
            <a:extLst>
              <a:ext uri="{FF2B5EF4-FFF2-40B4-BE49-F238E27FC236}">
                <a16:creationId xmlns:a16="http://schemas.microsoft.com/office/drawing/2014/main" id="{32CF3D45-64B4-47BF-89F3-205A40B52FED}"/>
              </a:ext>
            </a:extLst>
          </p:cNvPr>
          <p:cNvSpPr txBox="1">
            <a:spLocks/>
          </p:cNvSpPr>
          <p:nvPr/>
        </p:nvSpPr>
        <p:spPr>
          <a:xfrm>
            <a:off x="404614" y="3313608"/>
            <a:ext cx="5091311" cy="3182644"/>
          </a:xfrm>
          <a:prstGeom prst="rect">
            <a:avLst/>
          </a:prstGeom>
        </p:spPr>
        <p:txBody>
          <a:bodyPr vert="horz" lIns="91440" tIns="45720" rIns="91440" bIns="45720" numCol="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0100" lvl="1" indent="-342900" algn="l">
              <a:lnSpc>
                <a:spcPct val="100000"/>
              </a:lnSpc>
              <a:spcBef>
                <a:spcPts val="200"/>
              </a:spcBef>
              <a:buFont typeface="Arial" panose="020B0604020202020204" pitchFamily="34" charset="0"/>
              <a:buChar char="•"/>
            </a:pPr>
            <a:r>
              <a:rPr lang="en-US" sz="1800" dirty="0">
                <a:solidFill>
                  <a:srgbClr val="3333CC"/>
                </a:solidFill>
              </a:rPr>
              <a:t>Plain language, use of sector appropriate / person-</a:t>
            </a:r>
            <a:r>
              <a:rPr lang="en-US" sz="1800" dirty="0" err="1">
                <a:solidFill>
                  <a:srgbClr val="3333CC"/>
                </a:solidFill>
              </a:rPr>
              <a:t>centred</a:t>
            </a:r>
            <a:r>
              <a:rPr lang="en-US" sz="1800" dirty="0">
                <a:solidFill>
                  <a:srgbClr val="3333CC"/>
                </a:solidFill>
              </a:rPr>
              <a:t> terminology, accessibility features, guidance and screening forms, consent forms, delivery mode of consents </a:t>
            </a:r>
          </a:p>
          <a:p>
            <a:pPr marL="800100" lvl="1" indent="-342900" algn="l">
              <a:lnSpc>
                <a:spcPct val="100000"/>
              </a:lnSpc>
              <a:spcBef>
                <a:spcPts val="200"/>
              </a:spcBef>
              <a:buFont typeface="Arial" panose="020B0604020202020204" pitchFamily="34" charset="0"/>
              <a:buChar char="•"/>
            </a:pPr>
            <a:r>
              <a:rPr lang="en-US" sz="1800" dirty="0">
                <a:solidFill>
                  <a:srgbClr val="3333CC"/>
                </a:solidFill>
              </a:rPr>
              <a:t>Provide persons-served and their families with a preview of what the vaccination information, forms and process will look like to encourage discussion and inquiry</a:t>
            </a:r>
            <a:r>
              <a:rPr lang="en-US" sz="1800" dirty="0"/>
              <a:t>.</a:t>
            </a:r>
          </a:p>
          <a:p>
            <a:pPr marL="342900" indent="-342900" algn="l">
              <a:buFont typeface="Arial" panose="020B0604020202020204" pitchFamily="34" charset="0"/>
              <a:buChar char="•"/>
            </a:pPr>
            <a:endParaRPr lang="en-US" sz="2500" dirty="0"/>
          </a:p>
          <a:p>
            <a:pPr algn="l"/>
            <a:endParaRPr lang="en-US" sz="2500" dirty="0"/>
          </a:p>
          <a:p>
            <a:pPr algn="l"/>
            <a:endParaRPr lang="en-US" sz="2500" dirty="0"/>
          </a:p>
        </p:txBody>
      </p:sp>
      <p:pic>
        <p:nvPicPr>
          <p:cNvPr id="6" name="Picture 5">
            <a:extLst>
              <a:ext uri="{FF2B5EF4-FFF2-40B4-BE49-F238E27FC236}">
                <a16:creationId xmlns:a16="http://schemas.microsoft.com/office/drawing/2014/main" id="{0EEF2C98-C320-43D9-9C1F-A446AFC218D8}"/>
              </a:ext>
            </a:extLst>
          </p:cNvPr>
          <p:cNvPicPr>
            <a:picLocks noChangeAspect="1"/>
          </p:cNvPicPr>
          <p:nvPr/>
        </p:nvPicPr>
        <p:blipFill>
          <a:blip r:embed="rId2"/>
          <a:stretch>
            <a:fillRect/>
          </a:stretch>
        </p:blipFill>
        <p:spPr>
          <a:xfrm>
            <a:off x="5594021" y="3232449"/>
            <a:ext cx="5440384" cy="1220524"/>
          </a:xfrm>
          <a:prstGeom prst="rect">
            <a:avLst/>
          </a:prstGeom>
        </p:spPr>
      </p:pic>
      <p:pic>
        <p:nvPicPr>
          <p:cNvPr id="7" name="Picture 6">
            <a:extLst>
              <a:ext uri="{FF2B5EF4-FFF2-40B4-BE49-F238E27FC236}">
                <a16:creationId xmlns:a16="http://schemas.microsoft.com/office/drawing/2014/main" id="{019B29F1-7D5C-48C9-B9DA-505E43095D0B}"/>
              </a:ext>
            </a:extLst>
          </p:cNvPr>
          <p:cNvPicPr>
            <a:picLocks noChangeAspect="1"/>
          </p:cNvPicPr>
          <p:nvPr/>
        </p:nvPicPr>
        <p:blipFill>
          <a:blip r:embed="rId3"/>
          <a:stretch>
            <a:fillRect/>
          </a:stretch>
        </p:blipFill>
        <p:spPr>
          <a:xfrm>
            <a:off x="5594021" y="4452973"/>
            <a:ext cx="5423977" cy="1851550"/>
          </a:xfrm>
          <a:prstGeom prst="rect">
            <a:avLst/>
          </a:prstGeom>
        </p:spPr>
      </p:pic>
      <p:sp>
        <p:nvSpPr>
          <p:cNvPr id="8" name="Rectangle: Rounded Corners 7">
            <a:extLst>
              <a:ext uri="{FF2B5EF4-FFF2-40B4-BE49-F238E27FC236}">
                <a16:creationId xmlns:a16="http://schemas.microsoft.com/office/drawing/2014/main" id="{13DD97EA-5AA4-42B3-B542-B50FE48AA07A}"/>
              </a:ext>
            </a:extLst>
          </p:cNvPr>
          <p:cNvSpPr/>
          <p:nvPr/>
        </p:nvSpPr>
        <p:spPr>
          <a:xfrm>
            <a:off x="5410201" y="3000376"/>
            <a:ext cx="5838824" cy="3636420"/>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5946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699738-4EE0-4A8A-B696-33CEDCC7D5D7}"/>
              </a:ext>
            </a:extLst>
          </p:cNvPr>
          <p:cNvSpPr>
            <a:spLocks noGrp="1"/>
          </p:cNvSpPr>
          <p:nvPr>
            <p:ph type="subTitle" idx="1"/>
          </p:nvPr>
        </p:nvSpPr>
        <p:spPr>
          <a:xfrm>
            <a:off x="684660" y="940523"/>
            <a:ext cx="9116566" cy="2066025"/>
          </a:xfrm>
        </p:spPr>
        <p:txBody>
          <a:bodyPr numCol="1">
            <a:noAutofit/>
          </a:bodyPr>
          <a:lstStyle/>
          <a:p>
            <a:pPr algn="l"/>
            <a:r>
              <a:rPr lang="en-US" sz="2000" i="1" dirty="0">
                <a:solidFill>
                  <a:srgbClr val="3333CC"/>
                </a:solidFill>
              </a:rPr>
              <a:t>These comments are shared for consideration, not intended as guidance</a:t>
            </a:r>
            <a:r>
              <a:rPr lang="en-US" sz="2200" i="1" dirty="0">
                <a:solidFill>
                  <a:srgbClr val="3333CC"/>
                </a:solidFill>
              </a:rPr>
              <a:t>.</a:t>
            </a:r>
          </a:p>
          <a:p>
            <a:pPr algn="l"/>
            <a:endParaRPr lang="en-US" sz="2200" i="1" dirty="0">
              <a:solidFill>
                <a:srgbClr val="3333CC"/>
              </a:solidFill>
            </a:endParaRPr>
          </a:p>
          <a:p>
            <a:pPr marL="342900" indent="-342900" algn="l">
              <a:lnSpc>
                <a:spcPct val="100000"/>
              </a:lnSpc>
              <a:spcBef>
                <a:spcPts val="200"/>
              </a:spcBef>
              <a:buFont typeface="Wingdings" panose="05000000000000000000" pitchFamily="2" charset="2"/>
              <a:buChar char="ü"/>
            </a:pPr>
            <a:r>
              <a:rPr lang="en-US" dirty="0">
                <a:solidFill>
                  <a:schemeClr val="tx1"/>
                </a:solidFill>
              </a:rPr>
              <a:t>Engage with local Health and DS networks to highlight the need for vaccinators (nurses, physicians) to have an understanding of the emotional and physical needs of the individuals supported by the Developmental Services sector.</a:t>
            </a:r>
          </a:p>
          <a:p>
            <a:pPr marL="285750" indent="-285750" algn="l">
              <a:lnSpc>
                <a:spcPct val="100000"/>
              </a:lnSpc>
              <a:spcBef>
                <a:spcPts val="200"/>
              </a:spcBef>
              <a:buFont typeface="Wingdings" panose="05000000000000000000" pitchFamily="2" charset="2"/>
              <a:buChar char="ü"/>
            </a:pPr>
            <a:r>
              <a:rPr lang="en-US" dirty="0">
                <a:solidFill>
                  <a:schemeClr val="tx1"/>
                </a:solidFill>
              </a:rPr>
              <a:t>Review organizational records, and have discussions with persons served and their families, to proactively identify known contraindications for the vaccine(s) being considered</a:t>
            </a:r>
            <a:r>
              <a:rPr lang="en-US" dirty="0"/>
              <a:t>.</a:t>
            </a:r>
          </a:p>
          <a:p>
            <a:pPr marL="342900" indent="-342900" algn="l">
              <a:lnSpc>
                <a:spcPct val="100000"/>
              </a:lnSpc>
              <a:spcBef>
                <a:spcPts val="200"/>
              </a:spcBef>
              <a:buFont typeface="Wingdings" panose="05000000000000000000" pitchFamily="2" charset="2"/>
              <a:buChar char="ü"/>
            </a:pPr>
            <a:endParaRPr lang="en-US" sz="2500" dirty="0"/>
          </a:p>
          <a:p>
            <a:pPr algn="l"/>
            <a:endParaRPr lang="en-US" dirty="0"/>
          </a:p>
          <a:p>
            <a:pPr algn="l"/>
            <a:endParaRPr lang="en-US" sz="2500" dirty="0"/>
          </a:p>
        </p:txBody>
      </p:sp>
      <p:sp>
        <p:nvSpPr>
          <p:cNvPr id="4" name="Title 1">
            <a:extLst>
              <a:ext uri="{FF2B5EF4-FFF2-40B4-BE49-F238E27FC236}">
                <a16:creationId xmlns:a16="http://schemas.microsoft.com/office/drawing/2014/main" id="{BFEBD015-5B6F-4238-BCF2-0F6DCD4B02D8}"/>
              </a:ext>
            </a:extLst>
          </p:cNvPr>
          <p:cNvSpPr txBox="1">
            <a:spLocks/>
          </p:cNvSpPr>
          <p:nvPr/>
        </p:nvSpPr>
        <p:spPr>
          <a:xfrm>
            <a:off x="838200" y="-24638"/>
            <a:ext cx="8753475" cy="9326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494BA"/>
                </a:solidFill>
                <a:effectLst/>
                <a:uLnTx/>
                <a:uFillTx/>
                <a:latin typeface="Trebuchet MS" panose="020B0603020202020204"/>
                <a:ea typeface="+mj-ea"/>
                <a:cs typeface="+mj-cs"/>
              </a:rPr>
              <a:t>Preparation for Vaccinations of Persons-Served</a:t>
            </a:r>
          </a:p>
        </p:txBody>
      </p:sp>
      <p:sp>
        <p:nvSpPr>
          <p:cNvPr id="5" name="Subtitle 2">
            <a:extLst>
              <a:ext uri="{FF2B5EF4-FFF2-40B4-BE49-F238E27FC236}">
                <a16:creationId xmlns:a16="http://schemas.microsoft.com/office/drawing/2014/main" id="{2158B352-F2CA-4D03-9FB9-126FECC47F06}"/>
              </a:ext>
            </a:extLst>
          </p:cNvPr>
          <p:cNvSpPr txBox="1">
            <a:spLocks/>
          </p:cNvSpPr>
          <p:nvPr/>
        </p:nvSpPr>
        <p:spPr>
          <a:xfrm>
            <a:off x="677375" y="3544729"/>
            <a:ext cx="4572853" cy="4154194"/>
          </a:xfrm>
          <a:prstGeom prst="rect">
            <a:avLst/>
          </a:prstGeom>
        </p:spPr>
        <p:txBody>
          <a:bodyPr vert="horz" lIns="91440" tIns="45720" rIns="91440" bIns="45720" numCol="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marR="0" lvl="0" indent="-285750" algn="l" defTabSz="457200" rtl="0" eaLnBrk="1" fontAlgn="auto" latinLnBrk="0" hangingPunct="1">
              <a:lnSpc>
                <a:spcPct val="100000"/>
              </a:lnSpc>
              <a:spcBef>
                <a:spcPts val="200"/>
              </a:spcBef>
              <a:spcAft>
                <a:spcPts val="0"/>
              </a:spcAft>
              <a:buClr>
                <a:srgbClr val="3494BA"/>
              </a:buClr>
              <a:buSzPct val="80000"/>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Engage in discussions with persons served and families about anticipated timelines and process for COVID-19 vaccinations .</a:t>
            </a:r>
          </a:p>
          <a:p>
            <a:pPr marL="342900" marR="0" lvl="0" indent="-342900" algn="l" defTabSz="457200" rtl="0" eaLnBrk="1" fontAlgn="auto" latinLnBrk="0" hangingPunct="1">
              <a:lnSpc>
                <a:spcPct val="100000"/>
              </a:lnSpc>
              <a:spcBef>
                <a:spcPts val="200"/>
              </a:spcBef>
              <a:spcAft>
                <a:spcPts val="0"/>
              </a:spcAft>
              <a:buClr>
                <a:srgbClr val="3494BA"/>
              </a:buClr>
              <a:buSzPct val="80000"/>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Consider a similar “interest finder” for persons served and their families (on behalf of their loved ones) to indicate their intention to take the COVID-19 vaccination.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5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5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5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6" name="Picture 5">
            <a:extLst>
              <a:ext uri="{FF2B5EF4-FFF2-40B4-BE49-F238E27FC236}">
                <a16:creationId xmlns:a16="http://schemas.microsoft.com/office/drawing/2014/main" id="{D52E49EC-78FC-4491-8A0A-CEEDCBEE5B5F}"/>
              </a:ext>
            </a:extLst>
          </p:cNvPr>
          <p:cNvPicPr>
            <a:picLocks noChangeAspect="1"/>
          </p:cNvPicPr>
          <p:nvPr/>
        </p:nvPicPr>
        <p:blipFill>
          <a:blip r:embed="rId2"/>
          <a:stretch>
            <a:fillRect/>
          </a:stretch>
        </p:blipFill>
        <p:spPr>
          <a:xfrm>
            <a:off x="5534428" y="3734167"/>
            <a:ext cx="4333725" cy="255200"/>
          </a:xfrm>
          <a:prstGeom prst="rect">
            <a:avLst/>
          </a:prstGeom>
        </p:spPr>
      </p:pic>
      <p:pic>
        <p:nvPicPr>
          <p:cNvPr id="7" name="Picture 6">
            <a:extLst>
              <a:ext uri="{FF2B5EF4-FFF2-40B4-BE49-F238E27FC236}">
                <a16:creationId xmlns:a16="http://schemas.microsoft.com/office/drawing/2014/main" id="{4FEE3A8F-BACA-482D-B06B-F38AF535F98C}"/>
              </a:ext>
            </a:extLst>
          </p:cNvPr>
          <p:cNvPicPr>
            <a:picLocks noChangeAspect="1"/>
          </p:cNvPicPr>
          <p:nvPr/>
        </p:nvPicPr>
        <p:blipFill>
          <a:blip r:embed="rId3"/>
          <a:stretch>
            <a:fillRect/>
          </a:stretch>
        </p:blipFill>
        <p:spPr>
          <a:xfrm>
            <a:off x="9868153" y="3425762"/>
            <a:ext cx="1035488" cy="708699"/>
          </a:xfrm>
          <a:prstGeom prst="rect">
            <a:avLst/>
          </a:prstGeom>
        </p:spPr>
      </p:pic>
      <p:sp>
        <p:nvSpPr>
          <p:cNvPr id="8" name="Rectangle: Rounded Corners 7">
            <a:extLst>
              <a:ext uri="{FF2B5EF4-FFF2-40B4-BE49-F238E27FC236}">
                <a16:creationId xmlns:a16="http://schemas.microsoft.com/office/drawing/2014/main" id="{ABDF12FD-6071-4329-8637-61F446108C49}"/>
              </a:ext>
            </a:extLst>
          </p:cNvPr>
          <p:cNvSpPr/>
          <p:nvPr/>
        </p:nvSpPr>
        <p:spPr>
          <a:xfrm>
            <a:off x="5214937" y="3300837"/>
            <a:ext cx="6296025" cy="3324225"/>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9" name="TextBox 8">
            <a:extLst>
              <a:ext uri="{FF2B5EF4-FFF2-40B4-BE49-F238E27FC236}">
                <a16:creationId xmlns:a16="http://schemas.microsoft.com/office/drawing/2014/main" id="{C0D55526-8ADF-4726-9C70-9BFACEA061A3}"/>
              </a:ext>
            </a:extLst>
          </p:cNvPr>
          <p:cNvSpPr txBox="1"/>
          <p:nvPr/>
        </p:nvSpPr>
        <p:spPr>
          <a:xfrm>
            <a:off x="5554877" y="4227241"/>
            <a:ext cx="5651436"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The decision whether to get the vaccine is between you and / or your substitute decision maker.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It is important to make the best choice for your health and your peace of mind.  That decision may or may not be to get the vaccine.  And remember, you can speak with your health care provider, caregiver and other trusted sources who can help answer any questions you may have.</a:t>
            </a:r>
          </a:p>
        </p:txBody>
      </p:sp>
    </p:spTree>
    <p:extLst>
      <p:ext uri="{BB962C8B-B14F-4D97-AF65-F5344CB8AC3E}">
        <p14:creationId xmlns:p14="http://schemas.microsoft.com/office/powerpoint/2010/main" val="2247311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699738-4EE0-4A8A-B696-33CEDCC7D5D7}"/>
              </a:ext>
            </a:extLst>
          </p:cNvPr>
          <p:cNvSpPr>
            <a:spLocks noGrp="1"/>
          </p:cNvSpPr>
          <p:nvPr>
            <p:ph type="subTitle" idx="1"/>
          </p:nvPr>
        </p:nvSpPr>
        <p:spPr>
          <a:xfrm>
            <a:off x="857250" y="1007354"/>
            <a:ext cx="8518401" cy="5682711"/>
          </a:xfrm>
        </p:spPr>
        <p:txBody>
          <a:bodyPr numCol="1">
            <a:normAutofit fontScale="32500" lnSpcReduction="20000"/>
          </a:bodyPr>
          <a:lstStyle/>
          <a:p>
            <a:pPr algn="l">
              <a:lnSpc>
                <a:spcPct val="120000"/>
              </a:lnSpc>
              <a:spcBef>
                <a:spcPts val="400"/>
              </a:spcBef>
            </a:pPr>
            <a:r>
              <a:rPr lang="en-US" sz="5500" dirty="0">
                <a:solidFill>
                  <a:schemeClr val="tx1"/>
                </a:solidFill>
                <a:highlight>
                  <a:srgbClr val="00FF00"/>
                </a:highlight>
              </a:rPr>
              <a:t>Keep </a:t>
            </a:r>
            <a:r>
              <a:rPr lang="en-US" sz="5500" b="1" dirty="0">
                <a:solidFill>
                  <a:schemeClr val="tx1"/>
                </a:solidFill>
                <a:highlight>
                  <a:srgbClr val="00FF00"/>
                </a:highlight>
              </a:rPr>
              <a:t>connected </a:t>
            </a:r>
            <a:r>
              <a:rPr lang="en-US" sz="5500" dirty="0">
                <a:solidFill>
                  <a:schemeClr val="tx1"/>
                </a:solidFill>
              </a:rPr>
              <a:t>to peer Developmental Services organizations, provincial networks and associations in the DS sector, your local Public Health unit, other local health system contacts, MCCSS</a:t>
            </a:r>
          </a:p>
          <a:p>
            <a:pPr algn="l">
              <a:lnSpc>
                <a:spcPct val="120000"/>
              </a:lnSpc>
              <a:spcBef>
                <a:spcPts val="400"/>
              </a:spcBef>
            </a:pPr>
            <a:endParaRPr lang="en-US" sz="5500" dirty="0">
              <a:solidFill>
                <a:schemeClr val="tx1"/>
              </a:solidFill>
            </a:endParaRPr>
          </a:p>
          <a:p>
            <a:pPr algn="l">
              <a:lnSpc>
                <a:spcPct val="120000"/>
              </a:lnSpc>
              <a:spcBef>
                <a:spcPts val="400"/>
              </a:spcBef>
            </a:pPr>
            <a:r>
              <a:rPr lang="en-US" sz="5500" dirty="0">
                <a:solidFill>
                  <a:schemeClr val="tx1"/>
                </a:solidFill>
                <a:highlight>
                  <a:srgbClr val="00FFFF"/>
                </a:highlight>
              </a:rPr>
              <a:t>Join the </a:t>
            </a:r>
            <a:r>
              <a:rPr lang="en-US" sz="5500" b="1" dirty="0">
                <a:solidFill>
                  <a:schemeClr val="tx1"/>
                </a:solidFill>
                <a:highlight>
                  <a:srgbClr val="00FFFF"/>
                </a:highlight>
              </a:rPr>
              <a:t>advocacy efforts </a:t>
            </a:r>
            <a:r>
              <a:rPr lang="en-US" sz="5500" dirty="0">
                <a:solidFill>
                  <a:schemeClr val="tx1"/>
                </a:solidFill>
              </a:rPr>
              <a:t>to highlight the need for prioritization of COVID-19 vaccinations for front line staff and persons-served in developmental services</a:t>
            </a:r>
          </a:p>
          <a:p>
            <a:pPr algn="l">
              <a:lnSpc>
                <a:spcPct val="120000"/>
              </a:lnSpc>
              <a:spcBef>
                <a:spcPts val="400"/>
              </a:spcBef>
            </a:pPr>
            <a:endParaRPr lang="en-US" sz="5500" dirty="0">
              <a:solidFill>
                <a:schemeClr val="tx1"/>
              </a:solidFill>
            </a:endParaRPr>
          </a:p>
          <a:p>
            <a:pPr algn="l">
              <a:lnSpc>
                <a:spcPct val="120000"/>
              </a:lnSpc>
              <a:spcBef>
                <a:spcPts val="400"/>
              </a:spcBef>
            </a:pPr>
            <a:r>
              <a:rPr lang="en-US" sz="5500" b="1" dirty="0">
                <a:solidFill>
                  <a:schemeClr val="tx1"/>
                </a:solidFill>
                <a:highlight>
                  <a:srgbClr val="00FF00"/>
                </a:highlight>
              </a:rPr>
              <a:t>Use</a:t>
            </a:r>
            <a:r>
              <a:rPr lang="en-US" sz="5500" dirty="0">
                <a:solidFill>
                  <a:schemeClr val="tx1"/>
                </a:solidFill>
                <a:highlight>
                  <a:srgbClr val="00FF00"/>
                </a:highlight>
              </a:rPr>
              <a:t> the resources </a:t>
            </a:r>
            <a:r>
              <a:rPr lang="en-US" sz="5500" dirty="0">
                <a:solidFill>
                  <a:schemeClr val="tx1"/>
                </a:solidFill>
              </a:rPr>
              <a:t>that continue to be developed and shared across the sector, such as the Real </a:t>
            </a:r>
            <a:r>
              <a:rPr lang="en-US" sz="5500" dirty="0" err="1">
                <a:solidFill>
                  <a:schemeClr val="tx1"/>
                </a:solidFill>
              </a:rPr>
              <a:t>Xchange</a:t>
            </a:r>
            <a:r>
              <a:rPr lang="en-US" sz="5500" dirty="0">
                <a:solidFill>
                  <a:schemeClr val="tx1"/>
                </a:solidFill>
              </a:rPr>
              <a:t> portal</a:t>
            </a:r>
          </a:p>
          <a:p>
            <a:pPr algn="l">
              <a:lnSpc>
                <a:spcPct val="120000"/>
              </a:lnSpc>
              <a:spcBef>
                <a:spcPts val="400"/>
              </a:spcBef>
            </a:pPr>
            <a:endParaRPr lang="en-US" sz="5500" dirty="0">
              <a:solidFill>
                <a:schemeClr val="tx1"/>
              </a:solidFill>
            </a:endParaRPr>
          </a:p>
          <a:p>
            <a:pPr algn="l">
              <a:lnSpc>
                <a:spcPct val="120000"/>
              </a:lnSpc>
              <a:spcBef>
                <a:spcPts val="400"/>
              </a:spcBef>
            </a:pPr>
            <a:r>
              <a:rPr lang="en-US" sz="5500" b="1" dirty="0">
                <a:solidFill>
                  <a:schemeClr val="tx1"/>
                </a:solidFill>
                <a:highlight>
                  <a:srgbClr val="00FFFF"/>
                </a:highlight>
              </a:rPr>
              <a:t>Share</a:t>
            </a:r>
            <a:r>
              <a:rPr lang="en-US" sz="5500" dirty="0">
                <a:solidFill>
                  <a:schemeClr val="tx1"/>
                </a:solidFill>
              </a:rPr>
              <a:t> your learnings, experiences and best practices</a:t>
            </a:r>
          </a:p>
          <a:p>
            <a:pPr algn="l">
              <a:lnSpc>
                <a:spcPct val="120000"/>
              </a:lnSpc>
              <a:spcBef>
                <a:spcPts val="400"/>
              </a:spcBef>
            </a:pPr>
            <a:r>
              <a:rPr lang="en-US" sz="5500" dirty="0">
                <a:solidFill>
                  <a:schemeClr val="tx1"/>
                </a:solidFill>
              </a:rPr>
              <a:t> </a:t>
            </a:r>
          </a:p>
          <a:p>
            <a:pPr algn="l">
              <a:lnSpc>
                <a:spcPct val="120000"/>
              </a:lnSpc>
              <a:spcBef>
                <a:spcPts val="400"/>
              </a:spcBef>
            </a:pPr>
            <a:r>
              <a:rPr lang="en-US" sz="5500" b="1" dirty="0">
                <a:solidFill>
                  <a:schemeClr val="tx1"/>
                </a:solidFill>
                <a:highlight>
                  <a:srgbClr val="00FF00"/>
                </a:highlight>
              </a:rPr>
              <a:t>Proactive preparation </a:t>
            </a:r>
            <a:r>
              <a:rPr lang="en-US" sz="5500" dirty="0">
                <a:solidFill>
                  <a:schemeClr val="tx1"/>
                </a:solidFill>
              </a:rPr>
              <a:t>is worth the investment in time and effort</a:t>
            </a:r>
          </a:p>
          <a:p>
            <a:pPr algn="l">
              <a:lnSpc>
                <a:spcPct val="120000"/>
              </a:lnSpc>
              <a:spcBef>
                <a:spcPts val="400"/>
              </a:spcBef>
            </a:pPr>
            <a:endParaRPr lang="en-US" sz="5500" dirty="0">
              <a:solidFill>
                <a:schemeClr val="tx1"/>
              </a:solidFill>
            </a:endParaRPr>
          </a:p>
          <a:p>
            <a:pPr algn="l">
              <a:lnSpc>
                <a:spcPct val="120000"/>
              </a:lnSpc>
              <a:spcBef>
                <a:spcPts val="400"/>
              </a:spcBef>
            </a:pPr>
            <a:r>
              <a:rPr lang="en-US" sz="5500" b="1" dirty="0">
                <a:solidFill>
                  <a:schemeClr val="tx1"/>
                </a:solidFill>
                <a:highlight>
                  <a:srgbClr val="00FFFF"/>
                </a:highlight>
              </a:rPr>
              <a:t>Communication</a:t>
            </a:r>
            <a:r>
              <a:rPr lang="en-US" sz="5500" dirty="0">
                <a:solidFill>
                  <a:schemeClr val="tx1"/>
                </a:solidFill>
              </a:rPr>
              <a:t> is essential</a:t>
            </a:r>
          </a:p>
          <a:p>
            <a:pPr algn="l">
              <a:lnSpc>
                <a:spcPct val="120000"/>
              </a:lnSpc>
              <a:spcBef>
                <a:spcPts val="400"/>
              </a:spcBef>
            </a:pPr>
            <a:endParaRPr lang="en-US" sz="5500" dirty="0">
              <a:solidFill>
                <a:schemeClr val="tx1"/>
              </a:solidFill>
            </a:endParaRPr>
          </a:p>
          <a:p>
            <a:pPr algn="l">
              <a:lnSpc>
                <a:spcPct val="120000"/>
              </a:lnSpc>
              <a:spcBef>
                <a:spcPts val="400"/>
              </a:spcBef>
            </a:pPr>
            <a:r>
              <a:rPr lang="en-US" sz="5500" b="1" dirty="0">
                <a:solidFill>
                  <a:schemeClr val="tx1"/>
                </a:solidFill>
                <a:highlight>
                  <a:srgbClr val="00FF00"/>
                </a:highlight>
              </a:rPr>
              <a:t>Focus</a:t>
            </a:r>
            <a:r>
              <a:rPr lang="en-US" sz="5500" dirty="0">
                <a:solidFill>
                  <a:schemeClr val="tx1"/>
                </a:solidFill>
                <a:highlight>
                  <a:srgbClr val="00FF00"/>
                </a:highlight>
              </a:rPr>
              <a:t> on the needs </a:t>
            </a:r>
            <a:r>
              <a:rPr lang="en-US" sz="5500" dirty="0">
                <a:solidFill>
                  <a:schemeClr val="tx1"/>
                </a:solidFill>
              </a:rPr>
              <a:t>of individuals served across our sector, and the front line staff who support them!</a:t>
            </a:r>
          </a:p>
          <a:p>
            <a:pPr marL="342900" indent="-342900" algn="l">
              <a:buFont typeface="Wingdings" panose="05000000000000000000" pitchFamily="2" charset="2"/>
              <a:buChar char="Ø"/>
            </a:pPr>
            <a:endParaRPr lang="en-US" dirty="0"/>
          </a:p>
          <a:p>
            <a:pPr algn="l"/>
            <a:endParaRPr lang="en-US" sz="2400" dirty="0"/>
          </a:p>
        </p:txBody>
      </p:sp>
      <p:sp>
        <p:nvSpPr>
          <p:cNvPr id="6" name="Title 1">
            <a:extLst>
              <a:ext uri="{FF2B5EF4-FFF2-40B4-BE49-F238E27FC236}">
                <a16:creationId xmlns:a16="http://schemas.microsoft.com/office/drawing/2014/main" id="{FA64AC72-7821-4D96-9597-9DC2CE48DAAB}"/>
              </a:ext>
            </a:extLst>
          </p:cNvPr>
          <p:cNvSpPr txBox="1">
            <a:spLocks/>
          </p:cNvSpPr>
          <p:nvPr/>
        </p:nvSpPr>
        <p:spPr>
          <a:xfrm>
            <a:off x="742950" y="-4663"/>
            <a:ext cx="4791075" cy="9326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chemeClr val="accent1"/>
                </a:solidFill>
              </a:rPr>
              <a:t>What We Have Learned</a:t>
            </a:r>
          </a:p>
        </p:txBody>
      </p:sp>
      <p:pic>
        <p:nvPicPr>
          <p:cNvPr id="2" name="Picture 1">
            <a:extLst>
              <a:ext uri="{FF2B5EF4-FFF2-40B4-BE49-F238E27FC236}">
                <a16:creationId xmlns:a16="http://schemas.microsoft.com/office/drawing/2014/main" id="{0D48D702-998C-4BA6-9284-448D387FA93A}"/>
              </a:ext>
            </a:extLst>
          </p:cNvPr>
          <p:cNvPicPr>
            <a:picLocks noChangeAspect="1"/>
          </p:cNvPicPr>
          <p:nvPr/>
        </p:nvPicPr>
        <p:blipFill>
          <a:blip r:embed="rId2"/>
          <a:stretch>
            <a:fillRect/>
          </a:stretch>
        </p:blipFill>
        <p:spPr>
          <a:xfrm rot="5400000">
            <a:off x="8758735" y="2372172"/>
            <a:ext cx="3646757" cy="2953073"/>
          </a:xfrm>
          <a:prstGeom prst="rect">
            <a:avLst/>
          </a:prstGeom>
        </p:spPr>
      </p:pic>
    </p:spTree>
    <p:extLst>
      <p:ext uri="{BB962C8B-B14F-4D97-AF65-F5344CB8AC3E}">
        <p14:creationId xmlns:p14="http://schemas.microsoft.com/office/powerpoint/2010/main" val="4245007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Closing Remarks with …</a:t>
            </a:r>
          </a:p>
        </p:txBody>
      </p:sp>
      <p:pic>
        <p:nvPicPr>
          <p:cNvPr id="4" name="Picture 3"/>
          <p:cNvPicPr>
            <a:picLocks noChangeAspect="1"/>
          </p:cNvPicPr>
          <p:nvPr/>
        </p:nvPicPr>
        <p:blipFill>
          <a:blip r:embed="rId2"/>
          <a:stretch>
            <a:fillRect/>
          </a:stretch>
        </p:blipFill>
        <p:spPr>
          <a:xfrm>
            <a:off x="677334" y="1670338"/>
            <a:ext cx="8409709" cy="4730461"/>
          </a:xfrm>
          <a:prstGeom prst="rect">
            <a:avLst/>
          </a:prstGeom>
        </p:spPr>
      </p:pic>
    </p:spTree>
    <p:extLst>
      <p:ext uri="{BB962C8B-B14F-4D97-AF65-F5344CB8AC3E}">
        <p14:creationId xmlns:p14="http://schemas.microsoft.com/office/powerpoint/2010/main" val="16220105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C28F9-65BD-47EE-B7F6-D2415860D92D}"/>
              </a:ext>
            </a:extLst>
          </p:cNvPr>
          <p:cNvSpPr>
            <a:spLocks noGrp="1"/>
          </p:cNvSpPr>
          <p:nvPr>
            <p:ph type="title"/>
          </p:nvPr>
        </p:nvSpPr>
        <p:spPr/>
        <p:txBody>
          <a:bodyPr/>
          <a:lstStyle/>
          <a:p>
            <a:r>
              <a:rPr lang="en-CA" dirty="0"/>
              <a:t>Resources </a:t>
            </a:r>
          </a:p>
        </p:txBody>
      </p:sp>
      <p:sp>
        <p:nvSpPr>
          <p:cNvPr id="3" name="Content Placeholder 2">
            <a:extLst>
              <a:ext uri="{FF2B5EF4-FFF2-40B4-BE49-F238E27FC236}">
                <a16:creationId xmlns:a16="http://schemas.microsoft.com/office/drawing/2014/main" id="{46E22809-EB94-44B0-AC31-386AC93F27DB}"/>
              </a:ext>
            </a:extLst>
          </p:cNvPr>
          <p:cNvSpPr>
            <a:spLocks noGrp="1"/>
          </p:cNvSpPr>
          <p:nvPr>
            <p:ph idx="1"/>
          </p:nvPr>
        </p:nvSpPr>
        <p:spPr/>
        <p:txBody>
          <a:bodyPr/>
          <a:lstStyle/>
          <a:p>
            <a:r>
              <a:rPr lang="en-CA" dirty="0" err="1"/>
              <a:t>RealXchange</a:t>
            </a:r>
            <a:endParaRPr lang="en-CA" dirty="0"/>
          </a:p>
          <a:p>
            <a:pPr marL="457200" lvl="1" indent="0">
              <a:buNone/>
            </a:pPr>
            <a:r>
              <a:rPr lang="en-CA" dirty="0">
                <a:hlinkClick r:id="rId2"/>
              </a:rPr>
              <a:t>https://realxchange.communitylivingessex.org/</a:t>
            </a:r>
            <a:endParaRPr lang="en-CA" dirty="0"/>
          </a:p>
          <a:p>
            <a:pPr marL="457200" lvl="1" indent="0">
              <a:buNone/>
            </a:pPr>
            <a:endParaRPr lang="en-CA" dirty="0"/>
          </a:p>
          <a:p>
            <a:pPr indent="-285750"/>
            <a:r>
              <a:rPr lang="en-CA" dirty="0" err="1"/>
              <a:t>ConnectABILITY</a:t>
            </a:r>
            <a:endParaRPr lang="en-CA" dirty="0"/>
          </a:p>
          <a:p>
            <a:pPr marL="457200" lvl="1" indent="0">
              <a:buNone/>
            </a:pPr>
            <a:r>
              <a:rPr lang="en-CA" dirty="0">
                <a:hlinkClick r:id="rId3"/>
              </a:rPr>
              <a:t>https://connectability.ca/</a:t>
            </a:r>
            <a:r>
              <a:rPr lang="en-CA" dirty="0"/>
              <a:t> </a:t>
            </a:r>
          </a:p>
        </p:txBody>
      </p:sp>
    </p:spTree>
    <p:extLst>
      <p:ext uri="{BB962C8B-B14F-4D97-AF65-F5344CB8AC3E}">
        <p14:creationId xmlns:p14="http://schemas.microsoft.com/office/powerpoint/2010/main" val="14893096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3A9A5-A164-A74D-B5A5-845F363817C0}"/>
              </a:ext>
            </a:extLst>
          </p:cNvPr>
          <p:cNvSpPr>
            <a:spLocks noGrp="1"/>
          </p:cNvSpPr>
          <p:nvPr>
            <p:ph type="title"/>
          </p:nvPr>
        </p:nvSpPr>
        <p:spPr/>
        <p:txBody>
          <a:bodyPr/>
          <a:lstStyle/>
          <a:p>
            <a:r>
              <a:rPr lang="en-US" dirty="0"/>
              <a:t>Connect to Working Group</a:t>
            </a:r>
          </a:p>
        </p:txBody>
      </p:sp>
      <p:sp>
        <p:nvSpPr>
          <p:cNvPr id="3" name="Content Placeholder 2">
            <a:extLst>
              <a:ext uri="{FF2B5EF4-FFF2-40B4-BE49-F238E27FC236}">
                <a16:creationId xmlns:a16="http://schemas.microsoft.com/office/drawing/2014/main" id="{9E973340-3FDC-2B46-8F77-CA29A62BF17F}"/>
              </a:ext>
            </a:extLst>
          </p:cNvPr>
          <p:cNvSpPr>
            <a:spLocks noGrp="1"/>
          </p:cNvSpPr>
          <p:nvPr>
            <p:ph idx="1"/>
          </p:nvPr>
        </p:nvSpPr>
        <p:spPr/>
        <p:txBody>
          <a:bodyPr/>
          <a:lstStyle/>
          <a:p>
            <a:r>
              <a:rPr lang="en-US" dirty="0"/>
              <a:t>Mario Longo, Health Services Lead @ </a:t>
            </a:r>
            <a:r>
              <a:rPr lang="en-US" dirty="0" err="1"/>
              <a:t>Reena</a:t>
            </a:r>
            <a:endParaRPr lang="en-US" dirty="0"/>
          </a:p>
          <a:p>
            <a:r>
              <a:rPr lang="en-US" dirty="0">
                <a:hlinkClick r:id="rId2"/>
              </a:rPr>
              <a:t>Mlongo@reena.org</a:t>
            </a:r>
            <a:r>
              <a:rPr lang="en-US" dirty="0"/>
              <a:t> </a:t>
            </a:r>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556" y="2564780"/>
            <a:ext cx="4373810" cy="3824870"/>
          </a:xfrm>
          <a:prstGeom prst="rect">
            <a:avLst/>
          </a:prstGeom>
        </p:spPr>
      </p:pic>
    </p:spTree>
    <p:extLst>
      <p:ext uri="{BB962C8B-B14F-4D97-AF65-F5344CB8AC3E}">
        <p14:creationId xmlns:p14="http://schemas.microsoft.com/office/powerpoint/2010/main" val="2237221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04BF0-B913-41F6-9A28-3089DB0C1E75}"/>
              </a:ext>
            </a:extLst>
          </p:cNvPr>
          <p:cNvSpPr>
            <a:spLocks noGrp="1"/>
          </p:cNvSpPr>
          <p:nvPr>
            <p:ph type="title"/>
          </p:nvPr>
        </p:nvSpPr>
        <p:spPr/>
        <p:txBody>
          <a:bodyPr/>
          <a:lstStyle/>
          <a:p>
            <a:r>
              <a:rPr lang="en-CA" dirty="0"/>
              <a:t>Provincial Network Vaccine Work </a:t>
            </a:r>
            <a:r>
              <a:rPr lang="en-CA" dirty="0" smtClean="0"/>
              <a:t>Group</a:t>
            </a:r>
            <a:endParaRPr lang="en-CA" dirty="0"/>
          </a:p>
        </p:txBody>
      </p:sp>
      <p:sp>
        <p:nvSpPr>
          <p:cNvPr id="3" name="Content Placeholder 2">
            <a:extLst>
              <a:ext uri="{FF2B5EF4-FFF2-40B4-BE49-F238E27FC236}">
                <a16:creationId xmlns:a16="http://schemas.microsoft.com/office/drawing/2014/main" id="{B63B6637-707F-40F6-BC2A-BD2F357A82AB}"/>
              </a:ext>
            </a:extLst>
          </p:cNvPr>
          <p:cNvSpPr>
            <a:spLocks noGrp="1"/>
          </p:cNvSpPr>
          <p:nvPr>
            <p:ph idx="1"/>
          </p:nvPr>
        </p:nvSpPr>
        <p:spPr/>
        <p:txBody>
          <a:bodyPr>
            <a:normAutofit/>
          </a:bodyPr>
          <a:lstStyle/>
          <a:p>
            <a:r>
              <a:rPr lang="en-CA" sz="2400" dirty="0"/>
              <a:t>Provincial Network </a:t>
            </a:r>
          </a:p>
          <a:p>
            <a:pPr lvl="1">
              <a:buFont typeface="Wingdings" panose="05000000000000000000" pitchFamily="2" charset="2"/>
              <a:buChar char="§"/>
            </a:pPr>
            <a:r>
              <a:rPr lang="en-CA" sz="2000" dirty="0"/>
              <a:t>Not a mandated provincial organization</a:t>
            </a:r>
          </a:p>
          <a:p>
            <a:pPr lvl="1">
              <a:buFont typeface="Wingdings" panose="05000000000000000000" pitchFamily="2" charset="2"/>
              <a:buChar char="§"/>
            </a:pPr>
            <a:r>
              <a:rPr lang="en-CA" sz="2000" dirty="0"/>
              <a:t>Volunteer group to inform and engage</a:t>
            </a:r>
          </a:p>
          <a:p>
            <a:pPr lvl="1">
              <a:buFont typeface="Wingdings" panose="05000000000000000000" pitchFamily="2" charset="2"/>
              <a:buChar char="§"/>
            </a:pPr>
            <a:r>
              <a:rPr lang="en-CA" sz="2000" dirty="0"/>
              <a:t>Does not replace decision-making authority </a:t>
            </a:r>
          </a:p>
          <a:p>
            <a:pPr lvl="1">
              <a:buFont typeface="Wingdings" panose="05000000000000000000" pitchFamily="2" charset="2"/>
              <a:buChar char="§"/>
            </a:pPr>
            <a:r>
              <a:rPr lang="en-CA" sz="2000" dirty="0"/>
              <a:t>Ensure consistent flow of information</a:t>
            </a:r>
          </a:p>
          <a:p>
            <a:pPr lvl="1">
              <a:buFont typeface="Wingdings" panose="05000000000000000000" pitchFamily="2" charset="2"/>
              <a:buChar char="§"/>
            </a:pPr>
            <a:r>
              <a:rPr lang="en-CA" sz="2000" dirty="0"/>
              <a:t>Open dialogue with the Ministry</a:t>
            </a:r>
          </a:p>
        </p:txBody>
      </p:sp>
    </p:spTree>
    <p:extLst>
      <p:ext uri="{BB962C8B-B14F-4D97-AF65-F5344CB8AC3E}">
        <p14:creationId xmlns:p14="http://schemas.microsoft.com/office/powerpoint/2010/main" val="14756867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735" y="591016"/>
            <a:ext cx="8274309" cy="5555608"/>
          </a:xfrm>
        </p:spPr>
      </p:pic>
    </p:spTree>
    <p:extLst>
      <p:ext uri="{BB962C8B-B14F-4D97-AF65-F5344CB8AC3E}">
        <p14:creationId xmlns:p14="http://schemas.microsoft.com/office/powerpoint/2010/main" val="3457113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F6C95-0E50-A641-977E-E448F7E497DC}"/>
              </a:ext>
            </a:extLst>
          </p:cNvPr>
          <p:cNvSpPr>
            <a:spLocks noGrp="1"/>
          </p:cNvSpPr>
          <p:nvPr>
            <p:ph type="title"/>
          </p:nvPr>
        </p:nvSpPr>
        <p:spPr/>
        <p:txBody>
          <a:bodyPr/>
          <a:lstStyle/>
          <a:p>
            <a:r>
              <a:rPr lang="en-US" dirty="0" smtClean="0"/>
              <a:t>Advocacy </a:t>
            </a:r>
            <a:r>
              <a:rPr lang="en-US" dirty="0"/>
              <a:t>&amp; Priority</a:t>
            </a:r>
          </a:p>
        </p:txBody>
      </p:sp>
      <p:sp>
        <p:nvSpPr>
          <p:cNvPr id="3" name="Content Placeholder 2">
            <a:extLst>
              <a:ext uri="{FF2B5EF4-FFF2-40B4-BE49-F238E27FC236}">
                <a16:creationId xmlns:a16="http://schemas.microsoft.com/office/drawing/2014/main" id="{827B6C2F-F9FD-504A-88E3-7CEC9F378A3A}"/>
              </a:ext>
            </a:extLst>
          </p:cNvPr>
          <p:cNvSpPr>
            <a:spLocks noGrp="1"/>
          </p:cNvSpPr>
          <p:nvPr>
            <p:ph idx="1"/>
          </p:nvPr>
        </p:nvSpPr>
        <p:spPr>
          <a:xfrm>
            <a:off x="677334" y="1469213"/>
            <a:ext cx="8596668" cy="4808924"/>
          </a:xfrm>
        </p:spPr>
        <p:txBody>
          <a:bodyPr>
            <a:normAutofit/>
          </a:bodyPr>
          <a:lstStyle/>
          <a:p>
            <a:pPr marL="0" indent="0">
              <a:buNone/>
            </a:pPr>
            <a:r>
              <a:rPr lang="en-US" sz="1900" b="1" dirty="0" smtClean="0"/>
              <a:t>Members: </a:t>
            </a:r>
            <a:r>
              <a:rPr lang="en-US" sz="1900" dirty="0" smtClean="0"/>
              <a:t>Lorrie </a:t>
            </a:r>
            <a:r>
              <a:rPr lang="en-US" sz="1900" dirty="0"/>
              <a:t>Heffernan, Chris Beasley,  Eugene Versteeg (M), </a:t>
            </a:r>
            <a:r>
              <a:rPr lang="en-US" sz="1900" dirty="0" err="1"/>
              <a:t>Yona</a:t>
            </a:r>
            <a:r>
              <a:rPr lang="en-US" sz="1900" dirty="0"/>
              <a:t> </a:t>
            </a:r>
            <a:r>
              <a:rPr lang="en-US" sz="1900" dirty="0" err="1"/>
              <a:t>Lunsky</a:t>
            </a:r>
            <a:r>
              <a:rPr lang="en-US" sz="1900" dirty="0"/>
              <a:t>, Marwah Younis Damani, Gina St. Amour </a:t>
            </a:r>
          </a:p>
          <a:p>
            <a:endParaRPr lang="en-US" sz="1900" dirty="0"/>
          </a:p>
          <a:p>
            <a:r>
              <a:rPr lang="en-US" sz="1900" dirty="0"/>
              <a:t>Joint PN/ OASIS/ CLO letters to Key Ministers</a:t>
            </a:r>
          </a:p>
          <a:p>
            <a:endParaRPr lang="en-US" sz="1900" dirty="0"/>
          </a:p>
          <a:p>
            <a:r>
              <a:rPr lang="en-US" sz="1900" dirty="0"/>
              <a:t>Speaking Points for Organizations to use to advocate with MPPs</a:t>
            </a:r>
          </a:p>
          <a:p>
            <a:endParaRPr lang="en-US" sz="1900" dirty="0"/>
          </a:p>
          <a:p>
            <a:r>
              <a:rPr lang="en-US" sz="1900" dirty="0"/>
              <a:t>Research information toward Prioritization within Organizations/ Communities (as necessary)</a:t>
            </a:r>
          </a:p>
          <a:p>
            <a:endParaRPr lang="en-US" sz="1900" dirty="0"/>
          </a:p>
          <a:p>
            <a:endParaRPr lang="en-US" dirty="0"/>
          </a:p>
        </p:txBody>
      </p:sp>
    </p:spTree>
    <p:extLst>
      <p:ext uri="{BB962C8B-B14F-4D97-AF65-F5344CB8AC3E}">
        <p14:creationId xmlns:p14="http://schemas.microsoft.com/office/powerpoint/2010/main" val="3241806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A3BC-B2DA-4B84-9893-4E47470F1814}"/>
              </a:ext>
            </a:extLst>
          </p:cNvPr>
          <p:cNvSpPr>
            <a:spLocks noGrp="1"/>
          </p:cNvSpPr>
          <p:nvPr>
            <p:ph type="title"/>
          </p:nvPr>
        </p:nvSpPr>
        <p:spPr>
          <a:xfrm>
            <a:off x="677334" y="345195"/>
            <a:ext cx="8596668" cy="1320800"/>
          </a:xfrm>
        </p:spPr>
        <p:txBody>
          <a:bodyPr/>
          <a:lstStyle/>
          <a:p>
            <a:r>
              <a:rPr lang="en-US" dirty="0" smtClean="0"/>
              <a:t>Vaccine Distribution</a:t>
            </a:r>
            <a:endParaRPr lang="en-CA" dirty="0"/>
          </a:p>
        </p:txBody>
      </p:sp>
      <p:sp>
        <p:nvSpPr>
          <p:cNvPr id="3" name="Content Placeholder 2">
            <a:extLst>
              <a:ext uri="{FF2B5EF4-FFF2-40B4-BE49-F238E27FC236}">
                <a16:creationId xmlns:a16="http://schemas.microsoft.com/office/drawing/2014/main" id="{18A6BC1D-9B31-427D-8B32-97A513EBDE98}"/>
              </a:ext>
            </a:extLst>
          </p:cNvPr>
          <p:cNvSpPr>
            <a:spLocks noGrp="1"/>
          </p:cNvSpPr>
          <p:nvPr>
            <p:ph idx="1"/>
          </p:nvPr>
        </p:nvSpPr>
        <p:spPr>
          <a:xfrm>
            <a:off x="677334" y="1120362"/>
            <a:ext cx="9138695" cy="5456707"/>
          </a:xfrm>
        </p:spPr>
        <p:txBody>
          <a:bodyPr>
            <a:normAutofit fontScale="40000" lnSpcReduction="20000"/>
          </a:bodyPr>
          <a:lstStyle/>
          <a:p>
            <a:pPr marL="0" indent="0">
              <a:buNone/>
            </a:pPr>
            <a:r>
              <a:rPr lang="en-US" sz="3800" b="1" dirty="0">
                <a:solidFill>
                  <a:schemeClr val="tx1"/>
                </a:solidFill>
              </a:rPr>
              <a:t>Members</a:t>
            </a:r>
            <a:r>
              <a:rPr lang="en-US" sz="3800" dirty="0">
                <a:solidFill>
                  <a:schemeClr val="tx1"/>
                </a:solidFill>
              </a:rPr>
              <a:t>: </a:t>
            </a:r>
            <a:r>
              <a:rPr lang="en-US" sz="3800" dirty="0" smtClean="0">
                <a:solidFill>
                  <a:schemeClr val="tx1"/>
                </a:solidFill>
              </a:rPr>
              <a:t>Susan </a:t>
            </a:r>
            <a:r>
              <a:rPr lang="en-US" sz="3800" dirty="0">
                <a:solidFill>
                  <a:schemeClr val="tx1"/>
                </a:solidFill>
              </a:rPr>
              <a:t>Bisaillon, Alastair Lamb and Sandy Stemp</a:t>
            </a:r>
          </a:p>
          <a:p>
            <a:pPr marL="0" indent="0">
              <a:buNone/>
            </a:pPr>
            <a:endParaRPr lang="en-US" sz="2300" dirty="0">
              <a:solidFill>
                <a:schemeClr val="tx1"/>
              </a:solidFill>
            </a:endParaRPr>
          </a:p>
          <a:p>
            <a:pPr marL="0" indent="0">
              <a:buNone/>
            </a:pPr>
            <a:r>
              <a:rPr lang="en-US" sz="3800" b="1" dirty="0">
                <a:solidFill>
                  <a:schemeClr val="tx1"/>
                </a:solidFill>
              </a:rPr>
              <a:t>Focus: </a:t>
            </a:r>
            <a:r>
              <a:rPr lang="en-US" sz="3800" dirty="0">
                <a:solidFill>
                  <a:schemeClr val="tx1"/>
                </a:solidFill>
              </a:rPr>
              <a:t>Covid-19 Distribution</a:t>
            </a:r>
          </a:p>
          <a:p>
            <a:pPr marL="0" lvl="0" indent="0">
              <a:buNone/>
            </a:pPr>
            <a:endParaRPr lang="en-US" sz="3800" dirty="0">
              <a:solidFill>
                <a:schemeClr val="tx1"/>
              </a:solidFill>
              <a:latin typeface="Calibri" panose="020F0502020204030204" pitchFamily="34" charset="0"/>
              <a:ea typeface="Calibri" panose="020F0502020204030204" pitchFamily="34" charset="0"/>
            </a:endParaRPr>
          </a:p>
          <a:p>
            <a:r>
              <a:rPr lang="en-US" sz="3800" dirty="0">
                <a:solidFill>
                  <a:schemeClr val="tx1"/>
                </a:solidFill>
                <a:latin typeface="Calibri" panose="020F0502020204030204" pitchFamily="34" charset="0"/>
                <a:ea typeface="Calibri" panose="020F0502020204030204" pitchFamily="34" charset="0"/>
              </a:rPr>
              <a:t>Be Ready! – Advance pre-vaccination work is needed – Consents, Education and Linkages with Public Health, Primary Care and Pharmacy. </a:t>
            </a:r>
          </a:p>
          <a:p>
            <a:r>
              <a:rPr lang="en-US" sz="3800" dirty="0">
                <a:solidFill>
                  <a:schemeClr val="tx1"/>
                </a:solidFill>
                <a:latin typeface="Calibri" panose="020F0502020204030204" pitchFamily="34" charset="0"/>
                <a:ea typeface="Calibri" panose="020F0502020204030204" pitchFamily="34" charset="0"/>
              </a:rPr>
              <a:t>Vaccine Distribution for Developmental Sector</a:t>
            </a:r>
          </a:p>
          <a:p>
            <a:pPr lvl="1">
              <a:buFont typeface="+mj-lt"/>
              <a:buAutoNum type="arabicPeriod"/>
            </a:pPr>
            <a:r>
              <a:rPr lang="en-US" sz="3800" dirty="0">
                <a:solidFill>
                  <a:schemeClr val="tx1"/>
                </a:solidFill>
                <a:latin typeface="Calibri" panose="020F0502020204030204" pitchFamily="34" charset="0"/>
                <a:ea typeface="Calibri" panose="020F0502020204030204" pitchFamily="34" charset="0"/>
              </a:rPr>
              <a:t>Provincial Local Tables session identified good partnerships / connection with key agencies and Public Health</a:t>
            </a:r>
          </a:p>
          <a:p>
            <a:pPr lvl="1">
              <a:buFont typeface="+mj-lt"/>
              <a:buAutoNum type="arabicPeriod"/>
            </a:pPr>
            <a:r>
              <a:rPr lang="en-US" sz="3800" dirty="0">
                <a:solidFill>
                  <a:schemeClr val="tx1"/>
                </a:solidFill>
                <a:latin typeface="Calibri" panose="020F0502020204030204" pitchFamily="34" charset="0"/>
                <a:ea typeface="Calibri" panose="020F0502020204030204" pitchFamily="34" charset="0"/>
              </a:rPr>
              <a:t>158 Agencies (78%) Responded to the Survey regarding vaccine distribution and local connection – THANKS! </a:t>
            </a:r>
            <a:endParaRPr lang="en-CA" sz="3800" dirty="0">
              <a:solidFill>
                <a:schemeClr val="tx1"/>
              </a:solidFill>
              <a:latin typeface="Calibri" panose="020F0502020204030204" pitchFamily="34" charset="0"/>
              <a:ea typeface="Calibri" panose="020F0502020204030204" pitchFamily="34" charset="0"/>
            </a:endParaRPr>
          </a:p>
          <a:p>
            <a:pPr lvl="1">
              <a:buFont typeface="+mj-lt"/>
              <a:buAutoNum type="arabicPeriod"/>
            </a:pPr>
            <a:r>
              <a:rPr lang="en-US" sz="3800" dirty="0">
                <a:solidFill>
                  <a:schemeClr val="tx1"/>
                </a:solidFill>
                <a:latin typeface="Calibri" panose="020F0502020204030204" pitchFamily="34" charset="0"/>
                <a:ea typeface="Times New Roman" panose="02020603050405020304" pitchFamily="18" charset="0"/>
              </a:rPr>
              <a:t>Currently, working to develop a submission form to identify the key agency contact with PH in each region</a:t>
            </a:r>
            <a:endParaRPr lang="en-CA" sz="3800" dirty="0">
              <a:solidFill>
                <a:schemeClr val="tx1"/>
              </a:solidFill>
              <a:latin typeface="Calibri" panose="020F0502020204030204" pitchFamily="34" charset="0"/>
              <a:ea typeface="Calibri" panose="020F0502020204030204" pitchFamily="34" charset="0"/>
            </a:endParaRPr>
          </a:p>
          <a:p>
            <a:pPr lvl="1">
              <a:buFont typeface="+mj-lt"/>
              <a:buAutoNum type="arabicPeriod"/>
            </a:pPr>
            <a:r>
              <a:rPr lang="en-US" sz="3800" dirty="0">
                <a:solidFill>
                  <a:schemeClr val="tx1"/>
                </a:solidFill>
                <a:latin typeface="Calibri" panose="020F0502020204030204" pitchFamily="34" charset="0"/>
                <a:ea typeface="Times New Roman" panose="02020603050405020304" pitchFamily="18" charset="0"/>
              </a:rPr>
              <a:t>To date, we have received responses from 13 regions</a:t>
            </a:r>
            <a:endParaRPr lang="en-CA" sz="3800" dirty="0">
              <a:solidFill>
                <a:schemeClr val="tx1"/>
              </a:solidFill>
              <a:latin typeface="Calibri" panose="020F0502020204030204" pitchFamily="34" charset="0"/>
              <a:ea typeface="Calibri" panose="020F0502020204030204" pitchFamily="34" charset="0"/>
            </a:endParaRPr>
          </a:p>
          <a:p>
            <a:r>
              <a:rPr lang="en-US" sz="3800" dirty="0">
                <a:solidFill>
                  <a:schemeClr val="tx1"/>
                </a:solidFill>
                <a:latin typeface="Calibri" panose="020F0502020204030204" pitchFamily="34" charset="0"/>
                <a:ea typeface="Times New Roman" panose="02020603050405020304" pitchFamily="18" charset="0"/>
              </a:rPr>
              <a:t>Regional Leads for Infection Prevention and Control (IPAC) who can work with Public Health and Partners</a:t>
            </a:r>
            <a:endParaRPr lang="en-CA" sz="3800" dirty="0">
              <a:solidFill>
                <a:schemeClr val="tx1"/>
              </a:solidFill>
              <a:latin typeface="Calibri" panose="020F0502020204030204" pitchFamily="34" charset="0"/>
              <a:ea typeface="Calibri" panose="020F0502020204030204" pitchFamily="34" charset="0"/>
            </a:endParaRPr>
          </a:p>
          <a:p>
            <a:r>
              <a:rPr lang="en-US" sz="3800" dirty="0">
                <a:solidFill>
                  <a:schemeClr val="tx1"/>
                </a:solidFill>
                <a:latin typeface="Calibri" panose="020F0502020204030204" pitchFamily="34" charset="0"/>
                <a:ea typeface="Times New Roman" panose="02020603050405020304" pitchFamily="18" charset="0"/>
              </a:rPr>
              <a:t>System Gaps for vaccine distribution</a:t>
            </a:r>
          </a:p>
          <a:p>
            <a:pPr lvl="1">
              <a:buFont typeface="+mj-lt"/>
              <a:buAutoNum type="arabicPeriod"/>
            </a:pPr>
            <a:r>
              <a:rPr lang="en-US" sz="3800" dirty="0">
                <a:solidFill>
                  <a:schemeClr val="tx1"/>
                </a:solidFill>
                <a:latin typeface="Calibri" panose="020F0502020204030204" pitchFamily="34" charset="0"/>
                <a:ea typeface="Times New Roman" panose="02020603050405020304" pitchFamily="18" charset="0"/>
              </a:rPr>
              <a:t>Current information gaps exist in regions with OPRs, SIL, Homeshare etc. and regions are encouraged to collate this information to ensure no one is left behind</a:t>
            </a:r>
          </a:p>
          <a:p>
            <a:pPr lvl="1">
              <a:buFont typeface="+mj-lt"/>
              <a:buAutoNum type="arabicPeriod"/>
            </a:pPr>
            <a:r>
              <a:rPr lang="en-US" sz="3800" dirty="0">
                <a:solidFill>
                  <a:schemeClr val="tx1"/>
                </a:solidFill>
                <a:latin typeface="Calibri" panose="020F0502020204030204" pitchFamily="34" charset="0"/>
                <a:ea typeface="Times New Roman" panose="02020603050405020304" pitchFamily="18" charset="0"/>
              </a:rPr>
              <a:t>Developmental Sector Agency Information has been collected – goal for the future is to verify this information</a:t>
            </a:r>
          </a:p>
          <a:p>
            <a:endParaRPr lang="en-CA" dirty="0"/>
          </a:p>
        </p:txBody>
      </p:sp>
    </p:spTree>
    <p:extLst>
      <p:ext uri="{BB962C8B-B14F-4D97-AF65-F5344CB8AC3E}">
        <p14:creationId xmlns:p14="http://schemas.microsoft.com/office/powerpoint/2010/main" val="522261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F6C95-0E50-A641-977E-E448F7E497DC}"/>
              </a:ext>
            </a:extLst>
          </p:cNvPr>
          <p:cNvSpPr>
            <a:spLocks noGrp="1"/>
          </p:cNvSpPr>
          <p:nvPr>
            <p:ph type="title"/>
          </p:nvPr>
        </p:nvSpPr>
        <p:spPr>
          <a:xfrm>
            <a:off x="677334" y="609600"/>
            <a:ext cx="8596668" cy="828907"/>
          </a:xfrm>
        </p:spPr>
        <p:txBody>
          <a:bodyPr/>
          <a:lstStyle/>
          <a:p>
            <a:r>
              <a:rPr lang="en-US" dirty="0" smtClean="0"/>
              <a:t>Human </a:t>
            </a:r>
            <a:r>
              <a:rPr lang="en-US" dirty="0"/>
              <a:t>Resources</a:t>
            </a:r>
          </a:p>
        </p:txBody>
      </p:sp>
      <p:sp>
        <p:nvSpPr>
          <p:cNvPr id="3" name="Content Placeholder 2">
            <a:extLst>
              <a:ext uri="{FF2B5EF4-FFF2-40B4-BE49-F238E27FC236}">
                <a16:creationId xmlns:a16="http://schemas.microsoft.com/office/drawing/2014/main" id="{827B6C2F-F9FD-504A-88E3-7CEC9F378A3A}"/>
              </a:ext>
            </a:extLst>
          </p:cNvPr>
          <p:cNvSpPr>
            <a:spLocks noGrp="1"/>
          </p:cNvSpPr>
          <p:nvPr>
            <p:ph idx="1"/>
          </p:nvPr>
        </p:nvSpPr>
        <p:spPr>
          <a:xfrm>
            <a:off x="677333" y="1293541"/>
            <a:ext cx="8841240" cy="4928839"/>
          </a:xfrm>
        </p:spPr>
        <p:txBody>
          <a:bodyPr>
            <a:normAutofit/>
          </a:bodyPr>
          <a:lstStyle/>
          <a:p>
            <a:pPr marL="0" indent="0">
              <a:buNone/>
            </a:pPr>
            <a:r>
              <a:rPr lang="en-US" b="1" dirty="0" smtClean="0"/>
              <a:t>Members</a:t>
            </a:r>
            <a:r>
              <a:rPr lang="en-US" dirty="0" smtClean="0"/>
              <a:t>: </a:t>
            </a:r>
            <a:r>
              <a:rPr lang="en-US" sz="1900" dirty="0" smtClean="0"/>
              <a:t>Dave </a:t>
            </a:r>
            <a:r>
              <a:rPr lang="en-US" sz="1900" dirty="0"/>
              <a:t>Ferguson (M), OASIS LR Comm., Ursula Rehdner, Judy Pryde, Eugene Versteeg</a:t>
            </a:r>
          </a:p>
          <a:p>
            <a:endParaRPr lang="en-US" sz="1900" dirty="0"/>
          </a:p>
          <a:p>
            <a:r>
              <a:rPr lang="en-US" sz="1900" dirty="0"/>
              <a:t>Initial legal opinion regarding mandatory vaccinations – Hicks Morley – completed</a:t>
            </a:r>
          </a:p>
          <a:p>
            <a:endParaRPr lang="en-US" sz="1900" dirty="0"/>
          </a:p>
          <a:p>
            <a:r>
              <a:rPr lang="en-US" sz="1900" dirty="0"/>
              <a:t>Further legal input on “Template for vaccination policy for employees” – underway</a:t>
            </a:r>
          </a:p>
          <a:p>
            <a:endParaRPr lang="en-US" sz="1900" dirty="0"/>
          </a:p>
          <a:p>
            <a:r>
              <a:rPr lang="en-US" sz="1900" dirty="0"/>
              <a:t>Employee Survey on vaccine interest/ hesitancy toward education</a:t>
            </a:r>
          </a:p>
          <a:p>
            <a:endParaRPr lang="en-US" sz="1900" dirty="0"/>
          </a:p>
          <a:p>
            <a:r>
              <a:rPr lang="en-US" sz="1900" dirty="0"/>
              <a:t>Ongoing </a:t>
            </a:r>
            <a:r>
              <a:rPr lang="en-US" sz="1900" dirty="0" smtClean="0"/>
              <a:t>monthly </a:t>
            </a:r>
            <a:r>
              <a:rPr lang="en-US" sz="1900" dirty="0"/>
              <a:t>meetings with Unions </a:t>
            </a:r>
          </a:p>
          <a:p>
            <a:endParaRPr lang="en-US" sz="1900" dirty="0"/>
          </a:p>
          <a:p>
            <a:endParaRPr lang="en-US" sz="1900" dirty="0"/>
          </a:p>
          <a:p>
            <a:pPr marL="0" indent="0">
              <a:buNone/>
            </a:pPr>
            <a:endParaRPr lang="en-US" dirty="0"/>
          </a:p>
          <a:p>
            <a:endParaRPr lang="en-US" dirty="0"/>
          </a:p>
        </p:txBody>
      </p:sp>
    </p:spTree>
    <p:extLst>
      <p:ext uri="{BB962C8B-B14F-4D97-AF65-F5344CB8AC3E}">
        <p14:creationId xmlns:p14="http://schemas.microsoft.com/office/powerpoint/2010/main" val="1320215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6A802-CD31-454A-B8BB-E46F086E5F6B}"/>
              </a:ext>
            </a:extLst>
          </p:cNvPr>
          <p:cNvSpPr>
            <a:spLocks noGrp="1"/>
          </p:cNvSpPr>
          <p:nvPr>
            <p:ph type="title"/>
          </p:nvPr>
        </p:nvSpPr>
        <p:spPr>
          <a:xfrm>
            <a:off x="677334" y="609600"/>
            <a:ext cx="8596668" cy="1072055"/>
          </a:xfrm>
        </p:spPr>
        <p:txBody>
          <a:bodyPr/>
          <a:lstStyle/>
          <a:p>
            <a:r>
              <a:rPr lang="en-US" dirty="0"/>
              <a:t>Education, Consent &amp; Promotion</a:t>
            </a:r>
            <a:endParaRPr lang="en-CA" dirty="0"/>
          </a:p>
        </p:txBody>
      </p:sp>
      <p:sp>
        <p:nvSpPr>
          <p:cNvPr id="3" name="Content Placeholder 2">
            <a:extLst>
              <a:ext uri="{FF2B5EF4-FFF2-40B4-BE49-F238E27FC236}">
                <a16:creationId xmlns:a16="http://schemas.microsoft.com/office/drawing/2014/main" id="{431FBD9D-AACC-4E0B-9D21-D98390271A95}"/>
              </a:ext>
            </a:extLst>
          </p:cNvPr>
          <p:cNvSpPr>
            <a:spLocks noGrp="1"/>
          </p:cNvSpPr>
          <p:nvPr>
            <p:ph idx="1"/>
          </p:nvPr>
        </p:nvSpPr>
        <p:spPr>
          <a:xfrm>
            <a:off x="677333" y="1698134"/>
            <a:ext cx="8984459" cy="4449278"/>
          </a:xfrm>
        </p:spPr>
        <p:txBody>
          <a:bodyPr>
            <a:normAutofit lnSpcReduction="10000"/>
          </a:bodyPr>
          <a:lstStyle/>
          <a:p>
            <a:pPr marL="0" indent="0">
              <a:buNone/>
            </a:pPr>
            <a:r>
              <a:rPr lang="en-US" b="1" dirty="0"/>
              <a:t>Members: </a:t>
            </a:r>
            <a:r>
              <a:rPr lang="en-US" dirty="0" smtClean="0"/>
              <a:t>Laurie </a:t>
            </a:r>
            <a:r>
              <a:rPr lang="en-US" dirty="0"/>
              <a:t>Thomas (M), Dean Johnson, Gregory Crunican, Amanda Price, Marwah Younis Damani, Brian Swainson, Barbara </a:t>
            </a:r>
            <a:r>
              <a:rPr lang="en-US" dirty="0" smtClean="0"/>
              <a:t>Wallace</a:t>
            </a:r>
          </a:p>
          <a:p>
            <a:pPr marL="0" indent="0">
              <a:buNone/>
            </a:pPr>
            <a:endParaRPr lang="en-US" dirty="0"/>
          </a:p>
          <a:p>
            <a:pPr marL="0" indent="0">
              <a:buNone/>
            </a:pPr>
            <a:r>
              <a:rPr lang="en-US" b="1" dirty="0" smtClean="0"/>
              <a:t>Vaccine </a:t>
            </a:r>
            <a:r>
              <a:rPr lang="en-US" b="1" dirty="0"/>
              <a:t>promotion</a:t>
            </a:r>
            <a:r>
              <a:rPr lang="en-US" dirty="0"/>
              <a:t>:</a:t>
            </a:r>
          </a:p>
          <a:p>
            <a:r>
              <a:rPr lang="en-US" dirty="0"/>
              <a:t>Importance of using a vaccination Promotional Strategy: Use of material and images demonstrating what individual's wish to resume…(e.g.  By getting the vaccination.. I can look forward to getting back to.. Family gatherings, dancing, dinner out a at restaurant, concerts..</a:t>
            </a:r>
            <a:r>
              <a:rPr lang="en-US" dirty="0" err="1"/>
              <a:t>etc</a:t>
            </a:r>
            <a:r>
              <a:rPr lang="en-US" dirty="0"/>
              <a:t>.</a:t>
            </a:r>
          </a:p>
          <a:p>
            <a:r>
              <a:rPr lang="en-US" dirty="0"/>
              <a:t>Power in implementing one standardized strategy across all organizations within the DS sector.</a:t>
            </a:r>
          </a:p>
          <a:p>
            <a:r>
              <a:rPr lang="en-US" dirty="0"/>
              <a:t>Social Media Resources</a:t>
            </a:r>
          </a:p>
          <a:p>
            <a:r>
              <a:rPr lang="en-US" dirty="0"/>
              <a:t>Use of effective, clear, concise messaging</a:t>
            </a:r>
          </a:p>
          <a:p>
            <a:r>
              <a:rPr lang="en-US" dirty="0"/>
              <a:t>Appeal to clients, families and staff</a:t>
            </a:r>
            <a:endParaRPr lang="en-CA" dirty="0"/>
          </a:p>
        </p:txBody>
      </p:sp>
    </p:spTree>
    <p:extLst>
      <p:ext uri="{BB962C8B-B14F-4D97-AF65-F5344CB8AC3E}">
        <p14:creationId xmlns:p14="http://schemas.microsoft.com/office/powerpoint/2010/main" val="3124600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7126" y="551122"/>
            <a:ext cx="11857748" cy="5797798"/>
          </a:xfrm>
          <a:prstGeom prst="rect">
            <a:avLst/>
          </a:prstGeom>
        </p:spPr>
      </p:pic>
    </p:spTree>
    <p:extLst>
      <p:ext uri="{BB962C8B-B14F-4D97-AF65-F5344CB8AC3E}">
        <p14:creationId xmlns:p14="http://schemas.microsoft.com/office/powerpoint/2010/main" val="180925297"/>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56058F5884ED4E95A5B05EF2EBE5FD" ma:contentTypeVersion="15" ma:contentTypeDescription="Create a new document." ma:contentTypeScope="" ma:versionID="d4405326deea7d967b4ba65d885760b2">
  <xsd:schema xmlns:xsd="http://www.w3.org/2001/XMLSchema" xmlns:xs="http://www.w3.org/2001/XMLSchema" xmlns:p="http://schemas.microsoft.com/office/2006/metadata/properties" xmlns:ns1="http://schemas.microsoft.com/sharepoint/v3" xmlns:ns3="28589e91-d8f0-4d60-8006-369ca9393b0a" xmlns:ns4="f040354f-f482-4759-877a-d8e613d912ef" targetNamespace="http://schemas.microsoft.com/office/2006/metadata/properties" ma:root="true" ma:fieldsID="fd9c13d99ef87886bed943b2a144f3a8" ns1:_="" ns3:_="" ns4:_="">
    <xsd:import namespace="http://schemas.microsoft.com/sharepoint/v3"/>
    <xsd:import namespace="28589e91-d8f0-4d60-8006-369ca9393b0a"/>
    <xsd:import namespace="f040354f-f482-4759-877a-d8e613d912e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589e91-d8f0-4d60-8006-369ca9393b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40354f-f482-4759-877a-d8e613d912e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B2C03C-6BC1-4E2C-ABD4-A921401B1A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8589e91-d8f0-4d60-8006-369ca9393b0a"/>
    <ds:schemaRef ds:uri="f040354f-f482-4759-877a-d8e613d912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9AA217-CD24-4BA8-B488-76D4671E275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8589e91-d8f0-4d60-8006-369ca9393b0a"/>
    <ds:schemaRef ds:uri="http://schemas.microsoft.com/sharepoint/v3"/>
    <ds:schemaRef ds:uri="f040354f-f482-4759-877a-d8e613d912ef"/>
    <ds:schemaRef ds:uri="http://www.w3.org/XML/1998/namespace"/>
    <ds:schemaRef ds:uri="http://purl.org/dc/dcmitype/"/>
  </ds:schemaRefs>
</ds:datastoreItem>
</file>

<file path=customXml/itemProps3.xml><?xml version="1.0" encoding="utf-8"?>
<ds:datastoreItem xmlns:ds="http://schemas.openxmlformats.org/officeDocument/2006/customXml" ds:itemID="{55BB7E1C-2CFA-4ECE-9544-1B05CA2DC7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1421</TotalTime>
  <Words>4310</Words>
  <Application>Microsoft Office PowerPoint</Application>
  <PresentationFormat>Widescreen</PresentationFormat>
  <Paragraphs>405</Paragraphs>
  <Slides>40</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Times New Roman</vt:lpstr>
      <vt:lpstr>Trebuchet MS</vt:lpstr>
      <vt:lpstr>Wingdings</vt:lpstr>
      <vt:lpstr>Wingdings 3</vt:lpstr>
      <vt:lpstr>Yu Mincho</vt:lpstr>
      <vt:lpstr>Facet</vt:lpstr>
      <vt:lpstr>Provincial Network  COVID-19 Vaccine Work Group  </vt:lpstr>
      <vt:lpstr>Agenda</vt:lpstr>
      <vt:lpstr>SPPI: Sector Pandemic Planning Initiative</vt:lpstr>
      <vt:lpstr>Provincial Network Vaccine Work Group</vt:lpstr>
      <vt:lpstr>Advocacy &amp; Priority</vt:lpstr>
      <vt:lpstr>Vaccine Distribution</vt:lpstr>
      <vt:lpstr>Human Resources</vt:lpstr>
      <vt:lpstr>Education, Consent &amp; Promotion</vt:lpstr>
      <vt:lpstr>PowerPoint Presentation</vt:lpstr>
      <vt:lpstr>Campaign Examples</vt:lpstr>
      <vt:lpstr>Getting to the Point  </vt:lpstr>
      <vt:lpstr>Contents</vt:lpstr>
      <vt:lpstr>Purpose</vt:lpstr>
      <vt:lpstr>Communications, Consent, &amp; Documentation  </vt:lpstr>
      <vt:lpstr>Communications  </vt:lpstr>
      <vt:lpstr>Consent Process – Roles &amp; Responsibilities</vt:lpstr>
      <vt:lpstr>Who is the SDM?</vt:lpstr>
      <vt:lpstr>Tracking Who Can Provide Consent</vt:lpstr>
      <vt:lpstr>Documentation</vt:lpstr>
      <vt:lpstr>Case Scenarios</vt:lpstr>
      <vt:lpstr>Appendix Hierarchy of SDMs in Ontario </vt:lpstr>
      <vt:lpstr>Appendix Hierarchy of SDMs in Ontario </vt:lpstr>
      <vt:lpstr>Case Study Rollout </vt:lpstr>
      <vt:lpstr>COVID-19 Vaccinations:  Our Experience So Far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Closing Remarks with …</vt:lpstr>
      <vt:lpstr>Resources </vt:lpstr>
      <vt:lpstr>Connect to Working Group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ASSESSMENT FRAMEWORK</dc:title>
  <dc:creator>Georgie Vincent</dc:creator>
  <cp:lastModifiedBy>Mario Longo</cp:lastModifiedBy>
  <cp:revision>86</cp:revision>
  <dcterms:created xsi:type="dcterms:W3CDTF">2020-08-20T17:59:36Z</dcterms:created>
  <dcterms:modified xsi:type="dcterms:W3CDTF">2021-01-28T14:39:53Z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0x010100D156058F5884ED4E95A5B05EF2EBE5FD</vt:lpwstr>
  </property>
</Properties>
</file>