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59"/>
  </p:notesMasterIdLst>
  <p:sldIdLst>
    <p:sldId id="256" r:id="rId2"/>
    <p:sldId id="259" r:id="rId3"/>
    <p:sldId id="268" r:id="rId4"/>
    <p:sldId id="269" r:id="rId5"/>
    <p:sldId id="270" r:id="rId6"/>
    <p:sldId id="271" r:id="rId7"/>
    <p:sldId id="257" r:id="rId8"/>
    <p:sldId id="260" r:id="rId9"/>
    <p:sldId id="261" r:id="rId10"/>
    <p:sldId id="262" r:id="rId11"/>
    <p:sldId id="263" r:id="rId12"/>
    <p:sldId id="264" r:id="rId13"/>
    <p:sldId id="265" r:id="rId14"/>
    <p:sldId id="267" r:id="rId15"/>
    <p:sldId id="284" r:id="rId16"/>
    <p:sldId id="285" r:id="rId17"/>
    <p:sldId id="286" r:id="rId18"/>
    <p:sldId id="287" r:id="rId19"/>
    <p:sldId id="288" r:id="rId20"/>
    <p:sldId id="272" r:id="rId21"/>
    <p:sldId id="273" r:id="rId22"/>
    <p:sldId id="275" r:id="rId23"/>
    <p:sldId id="277" r:id="rId24"/>
    <p:sldId id="278" r:id="rId25"/>
    <p:sldId id="280" r:id="rId26"/>
    <p:sldId id="282" r:id="rId27"/>
    <p:sldId id="283" r:id="rId28"/>
    <p:sldId id="319" r:id="rId29"/>
    <p:sldId id="320" r:id="rId30"/>
    <p:sldId id="321" r:id="rId31"/>
    <p:sldId id="295" r:id="rId32"/>
    <p:sldId id="296" r:id="rId33"/>
    <p:sldId id="297" r:id="rId34"/>
    <p:sldId id="306" r:id="rId35"/>
    <p:sldId id="307" r:id="rId36"/>
    <p:sldId id="308" r:id="rId37"/>
    <p:sldId id="298" r:id="rId38"/>
    <p:sldId id="299" r:id="rId39"/>
    <p:sldId id="294" r:id="rId40"/>
    <p:sldId id="289" r:id="rId41"/>
    <p:sldId id="290" r:id="rId42"/>
    <p:sldId id="291" r:id="rId43"/>
    <p:sldId id="309" r:id="rId44"/>
    <p:sldId id="314" r:id="rId45"/>
    <p:sldId id="315" r:id="rId46"/>
    <p:sldId id="292" r:id="rId47"/>
    <p:sldId id="293" r:id="rId48"/>
    <p:sldId id="300" r:id="rId49"/>
    <p:sldId id="317" r:id="rId50"/>
    <p:sldId id="322" r:id="rId51"/>
    <p:sldId id="323" r:id="rId52"/>
    <p:sldId id="324" r:id="rId53"/>
    <p:sldId id="301" r:id="rId54"/>
    <p:sldId id="313" r:id="rId55"/>
    <p:sldId id="303" r:id="rId56"/>
    <p:sldId id="326" r:id="rId57"/>
    <p:sldId id="325" r:id="rId58"/>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6D02A"/>
    <a:srgbClr val="1488E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2111" autoAdjust="0"/>
  </p:normalViewPr>
  <p:slideViewPr>
    <p:cSldViewPr snapToGrid="0">
      <p:cViewPr varScale="1">
        <p:scale>
          <a:sx n="70" d="100"/>
          <a:sy n="70" d="100"/>
        </p:scale>
        <p:origin x="1164" y="54"/>
      </p:cViewPr>
      <p:guideLst/>
    </p:cSldViewPr>
  </p:slid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55" d="100"/>
          <a:sy n="55" d="100"/>
        </p:scale>
        <p:origin x="2880"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6EE0193-064A-4D1C-8BCC-D354E1B3E519}"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2109B64A-D46E-4968-BD68-326A94FAF057}">
      <dgm:prSet/>
      <dgm:spPr/>
      <dgm:t>
        <a:bodyPr/>
        <a:lstStyle/>
        <a:p>
          <a:endParaRPr lang="en-US" dirty="0">
            <a:latin typeface="Abadi" panose="020B0604020104020204" pitchFamily="34" charset="0"/>
          </a:endParaRPr>
        </a:p>
      </dgm:t>
    </dgm:pt>
    <dgm:pt modelId="{43B37156-60B8-463C-B13C-079FBF71BC63}" type="parTrans" cxnId="{9AAB62D9-C634-4208-B404-4C389F7AEC99}">
      <dgm:prSet/>
      <dgm:spPr/>
      <dgm:t>
        <a:bodyPr/>
        <a:lstStyle/>
        <a:p>
          <a:endParaRPr lang="en-US"/>
        </a:p>
      </dgm:t>
    </dgm:pt>
    <dgm:pt modelId="{9451E634-F6B1-4910-86DA-540DAC91ED68}" type="sibTrans" cxnId="{9AAB62D9-C634-4208-B404-4C389F7AEC99}">
      <dgm:prSet/>
      <dgm:spPr/>
      <dgm:t>
        <a:bodyPr/>
        <a:lstStyle/>
        <a:p>
          <a:endParaRPr lang="en-US"/>
        </a:p>
      </dgm:t>
    </dgm:pt>
    <dgm:pt modelId="{AD55B430-0AF9-4EE3-95F7-ECEF6745C6A4}">
      <dgm:prSet/>
      <dgm:spPr/>
      <dgm:t>
        <a:bodyPr/>
        <a:lstStyle/>
        <a:p>
          <a:endParaRPr lang="en-US" dirty="0">
            <a:latin typeface="Abadi" panose="020B0604020104020204" pitchFamily="34" charset="0"/>
          </a:endParaRPr>
        </a:p>
      </dgm:t>
    </dgm:pt>
    <dgm:pt modelId="{80F14176-E1FB-44D3-835D-81EF191CCCCE}" type="parTrans" cxnId="{D7B152BE-C6BB-4CCD-8D95-B640EBC10C8C}">
      <dgm:prSet/>
      <dgm:spPr/>
      <dgm:t>
        <a:bodyPr/>
        <a:lstStyle/>
        <a:p>
          <a:endParaRPr lang="en-US"/>
        </a:p>
      </dgm:t>
    </dgm:pt>
    <dgm:pt modelId="{99262735-7F69-431C-9F26-5811799F9EF5}" type="sibTrans" cxnId="{D7B152BE-C6BB-4CCD-8D95-B640EBC10C8C}">
      <dgm:prSet/>
      <dgm:spPr/>
      <dgm:t>
        <a:bodyPr/>
        <a:lstStyle/>
        <a:p>
          <a:endParaRPr lang="en-US"/>
        </a:p>
      </dgm:t>
    </dgm:pt>
    <dgm:pt modelId="{4DB6B5A9-C965-4B9F-A751-D6E472409795}">
      <dgm:prSet/>
      <dgm:spPr/>
      <dgm:t>
        <a:bodyPr/>
        <a:lstStyle/>
        <a:p>
          <a:endParaRPr lang="en-US" dirty="0"/>
        </a:p>
      </dgm:t>
    </dgm:pt>
    <dgm:pt modelId="{FBE38343-1EA9-4F7B-863C-08C50BD3AE4C}" type="parTrans" cxnId="{6FB87C01-9886-40DD-843C-4AC57DB133D4}">
      <dgm:prSet/>
      <dgm:spPr/>
      <dgm:t>
        <a:bodyPr/>
        <a:lstStyle/>
        <a:p>
          <a:endParaRPr lang="en-US"/>
        </a:p>
      </dgm:t>
    </dgm:pt>
    <dgm:pt modelId="{6F8A0CA3-B160-4290-8243-568DAF9F21A1}" type="sibTrans" cxnId="{6FB87C01-9886-40DD-843C-4AC57DB133D4}">
      <dgm:prSet/>
      <dgm:spPr/>
      <dgm:t>
        <a:bodyPr/>
        <a:lstStyle/>
        <a:p>
          <a:endParaRPr lang="en-US"/>
        </a:p>
      </dgm:t>
    </dgm:pt>
    <dgm:pt modelId="{A5576D80-EBFE-49A9-904D-2684805245D5}">
      <dgm:prSet/>
      <dgm:spPr/>
      <dgm:t>
        <a:bodyPr/>
        <a:lstStyle/>
        <a:p>
          <a:endParaRPr lang="en-US" dirty="0">
            <a:latin typeface="Abadi" panose="020B0604020104020204" pitchFamily="34" charset="0"/>
          </a:endParaRPr>
        </a:p>
      </dgm:t>
    </dgm:pt>
    <dgm:pt modelId="{1D951C42-2CAA-46DB-906B-1C01B162A4B3}" type="parTrans" cxnId="{760105C3-B3CC-4929-A818-A76295972ECC}">
      <dgm:prSet/>
      <dgm:spPr/>
      <dgm:t>
        <a:bodyPr/>
        <a:lstStyle/>
        <a:p>
          <a:endParaRPr lang="en-US"/>
        </a:p>
      </dgm:t>
    </dgm:pt>
    <dgm:pt modelId="{4C26FAC0-61DA-4A69-B82E-27E948810B22}" type="sibTrans" cxnId="{760105C3-B3CC-4929-A818-A76295972ECC}">
      <dgm:prSet/>
      <dgm:spPr/>
      <dgm:t>
        <a:bodyPr/>
        <a:lstStyle/>
        <a:p>
          <a:endParaRPr lang="en-US"/>
        </a:p>
      </dgm:t>
    </dgm:pt>
    <dgm:pt modelId="{783E5113-9921-4B8C-B5A9-BA6DA676EB23}">
      <dgm:prSet/>
      <dgm:spPr/>
      <dgm:t>
        <a:bodyPr/>
        <a:lstStyle/>
        <a:p>
          <a:endParaRPr lang="en-US" dirty="0">
            <a:latin typeface="Abadi" panose="020B0604020104020204" pitchFamily="34" charset="0"/>
          </a:endParaRPr>
        </a:p>
      </dgm:t>
    </dgm:pt>
    <dgm:pt modelId="{501834AB-8A7C-41EB-A190-1A4A1F677239}" type="parTrans" cxnId="{03162EF2-6459-4C65-9F72-B4157E61401B}">
      <dgm:prSet/>
      <dgm:spPr/>
      <dgm:t>
        <a:bodyPr/>
        <a:lstStyle/>
        <a:p>
          <a:endParaRPr lang="en-US"/>
        </a:p>
      </dgm:t>
    </dgm:pt>
    <dgm:pt modelId="{26FF9F78-9151-4541-9045-E4DB27D6EA93}" type="sibTrans" cxnId="{03162EF2-6459-4C65-9F72-B4157E61401B}">
      <dgm:prSet/>
      <dgm:spPr/>
      <dgm:t>
        <a:bodyPr/>
        <a:lstStyle/>
        <a:p>
          <a:endParaRPr lang="en-US"/>
        </a:p>
      </dgm:t>
    </dgm:pt>
    <dgm:pt modelId="{DE81E320-13C8-43FA-AD7A-059E27F13594}">
      <dgm:prSet/>
      <dgm:spPr/>
      <dgm:t>
        <a:bodyPr/>
        <a:lstStyle/>
        <a:p>
          <a:endParaRPr lang="en-US" dirty="0">
            <a:latin typeface="Abadi" panose="020B0604020104020204" pitchFamily="34" charset="0"/>
          </a:endParaRPr>
        </a:p>
      </dgm:t>
    </dgm:pt>
    <dgm:pt modelId="{2AA8572F-7A1F-4CAB-A018-2ED8AB0D2CAC}" type="parTrans" cxnId="{FD6B5D2A-6467-4EBF-9295-2C10FD4A7501}">
      <dgm:prSet/>
      <dgm:spPr/>
      <dgm:t>
        <a:bodyPr/>
        <a:lstStyle/>
        <a:p>
          <a:endParaRPr lang="en-US"/>
        </a:p>
      </dgm:t>
    </dgm:pt>
    <dgm:pt modelId="{5B39AABA-9B23-417C-85FD-2C500A1E95DB}" type="sibTrans" cxnId="{FD6B5D2A-6467-4EBF-9295-2C10FD4A7501}">
      <dgm:prSet/>
      <dgm:spPr/>
      <dgm:t>
        <a:bodyPr/>
        <a:lstStyle/>
        <a:p>
          <a:endParaRPr lang="en-US"/>
        </a:p>
      </dgm:t>
    </dgm:pt>
    <dgm:pt modelId="{DCD6A546-A09E-46B7-AD5B-EC4D7DCACF2A}">
      <dgm:prSet/>
      <dgm:spPr/>
      <dgm:t>
        <a:bodyPr/>
        <a:lstStyle/>
        <a:p>
          <a:endParaRPr lang="en-US" dirty="0">
            <a:latin typeface="Abadi" panose="020B0604020104020204" pitchFamily="34" charset="0"/>
          </a:endParaRPr>
        </a:p>
      </dgm:t>
    </dgm:pt>
    <dgm:pt modelId="{1D0A6287-670D-4405-A417-3CB5C03CE7FB}" type="parTrans" cxnId="{E39069FD-1BA7-4609-89C6-814E9F0B81D9}">
      <dgm:prSet/>
      <dgm:spPr/>
      <dgm:t>
        <a:bodyPr/>
        <a:lstStyle/>
        <a:p>
          <a:endParaRPr lang="en-US"/>
        </a:p>
      </dgm:t>
    </dgm:pt>
    <dgm:pt modelId="{2E4C2159-2360-4303-AB8F-6B456D52ED35}" type="sibTrans" cxnId="{E39069FD-1BA7-4609-89C6-814E9F0B81D9}">
      <dgm:prSet/>
      <dgm:spPr/>
      <dgm:t>
        <a:bodyPr/>
        <a:lstStyle/>
        <a:p>
          <a:endParaRPr lang="en-US"/>
        </a:p>
      </dgm:t>
    </dgm:pt>
    <dgm:pt modelId="{9A93E070-5F42-4939-A4EB-8AECD046AFA3}" type="pres">
      <dgm:prSet presAssocID="{26EE0193-064A-4D1C-8BCC-D354E1B3E519}" presName="diagram" presStyleCnt="0">
        <dgm:presLayoutVars>
          <dgm:dir/>
          <dgm:resizeHandles val="exact"/>
        </dgm:presLayoutVars>
      </dgm:prSet>
      <dgm:spPr/>
    </dgm:pt>
    <dgm:pt modelId="{DF60EDE6-4518-412A-ACEF-D44BDB5000F7}" type="pres">
      <dgm:prSet presAssocID="{2109B64A-D46E-4968-BD68-326A94FAF057}" presName="node" presStyleLbl="node1" presStyleIdx="0" presStyleCnt="7" custLinFactNeighborX="2168" custLinFactNeighborY="-1695">
        <dgm:presLayoutVars>
          <dgm:bulletEnabled val="1"/>
        </dgm:presLayoutVars>
      </dgm:prSet>
      <dgm:spPr/>
    </dgm:pt>
    <dgm:pt modelId="{A4C9AB89-0A39-46DD-A8A4-43E408283296}" type="pres">
      <dgm:prSet presAssocID="{9451E634-F6B1-4910-86DA-540DAC91ED68}" presName="sibTrans" presStyleCnt="0"/>
      <dgm:spPr/>
    </dgm:pt>
    <dgm:pt modelId="{8DBB82D3-7A61-40DE-9ADD-435A5E624D48}" type="pres">
      <dgm:prSet presAssocID="{AD55B430-0AF9-4EE3-95F7-ECEF6745C6A4}" presName="node" presStyleLbl="node1" presStyleIdx="1" presStyleCnt="7">
        <dgm:presLayoutVars>
          <dgm:bulletEnabled val="1"/>
        </dgm:presLayoutVars>
      </dgm:prSet>
      <dgm:spPr/>
    </dgm:pt>
    <dgm:pt modelId="{C80429DD-5C70-462B-B030-BF48180C106B}" type="pres">
      <dgm:prSet presAssocID="{99262735-7F69-431C-9F26-5811799F9EF5}" presName="sibTrans" presStyleCnt="0"/>
      <dgm:spPr/>
    </dgm:pt>
    <dgm:pt modelId="{7CB0D634-C2D5-48E2-A4E2-03E27333C160}" type="pres">
      <dgm:prSet presAssocID="{4DB6B5A9-C965-4B9F-A751-D6E472409795}" presName="node" presStyleLbl="node1" presStyleIdx="2" presStyleCnt="7">
        <dgm:presLayoutVars>
          <dgm:bulletEnabled val="1"/>
        </dgm:presLayoutVars>
      </dgm:prSet>
      <dgm:spPr/>
    </dgm:pt>
    <dgm:pt modelId="{7806BB11-D2F9-4644-8316-4E3C9CE5C95C}" type="pres">
      <dgm:prSet presAssocID="{6F8A0CA3-B160-4290-8243-568DAF9F21A1}" presName="sibTrans" presStyleCnt="0"/>
      <dgm:spPr/>
    </dgm:pt>
    <dgm:pt modelId="{37D7E6A1-906D-4307-A571-18402FB5EB79}" type="pres">
      <dgm:prSet presAssocID="{A5576D80-EBFE-49A9-904D-2684805245D5}" presName="node" presStyleLbl="node1" presStyleIdx="3" presStyleCnt="7">
        <dgm:presLayoutVars>
          <dgm:bulletEnabled val="1"/>
        </dgm:presLayoutVars>
      </dgm:prSet>
      <dgm:spPr/>
    </dgm:pt>
    <dgm:pt modelId="{1E2991AB-4F49-452E-BE44-B89BA4F7846B}" type="pres">
      <dgm:prSet presAssocID="{4C26FAC0-61DA-4A69-B82E-27E948810B22}" presName="sibTrans" presStyleCnt="0"/>
      <dgm:spPr/>
    </dgm:pt>
    <dgm:pt modelId="{E32567A6-42B5-4F64-A9EB-624F9A139764}" type="pres">
      <dgm:prSet presAssocID="{783E5113-9921-4B8C-B5A9-BA6DA676EB23}" presName="node" presStyleLbl="node1" presStyleIdx="4" presStyleCnt="7">
        <dgm:presLayoutVars>
          <dgm:bulletEnabled val="1"/>
        </dgm:presLayoutVars>
      </dgm:prSet>
      <dgm:spPr/>
    </dgm:pt>
    <dgm:pt modelId="{2E8C3D21-5F82-4BE8-84B3-A89E1D34D988}" type="pres">
      <dgm:prSet presAssocID="{26FF9F78-9151-4541-9045-E4DB27D6EA93}" presName="sibTrans" presStyleCnt="0"/>
      <dgm:spPr/>
    </dgm:pt>
    <dgm:pt modelId="{F2BE0BB8-1A15-4F03-B23C-864BBABAC84B}" type="pres">
      <dgm:prSet presAssocID="{DE81E320-13C8-43FA-AD7A-059E27F13594}" presName="node" presStyleLbl="node1" presStyleIdx="5" presStyleCnt="7">
        <dgm:presLayoutVars>
          <dgm:bulletEnabled val="1"/>
        </dgm:presLayoutVars>
      </dgm:prSet>
      <dgm:spPr/>
    </dgm:pt>
    <dgm:pt modelId="{90D507F9-8A68-4353-9AFA-59926EEBA1FF}" type="pres">
      <dgm:prSet presAssocID="{5B39AABA-9B23-417C-85FD-2C500A1E95DB}" presName="sibTrans" presStyleCnt="0"/>
      <dgm:spPr/>
    </dgm:pt>
    <dgm:pt modelId="{4BFDD880-B97A-4993-A2CD-86F7BF429F4D}" type="pres">
      <dgm:prSet presAssocID="{DCD6A546-A09E-46B7-AD5B-EC4D7DCACF2A}" presName="node" presStyleLbl="node1" presStyleIdx="6" presStyleCnt="7">
        <dgm:presLayoutVars>
          <dgm:bulletEnabled val="1"/>
        </dgm:presLayoutVars>
      </dgm:prSet>
      <dgm:spPr/>
    </dgm:pt>
  </dgm:ptLst>
  <dgm:cxnLst>
    <dgm:cxn modelId="{6FB87C01-9886-40DD-843C-4AC57DB133D4}" srcId="{26EE0193-064A-4D1C-8BCC-D354E1B3E519}" destId="{4DB6B5A9-C965-4B9F-A751-D6E472409795}" srcOrd="2" destOrd="0" parTransId="{FBE38343-1EA9-4F7B-863C-08C50BD3AE4C}" sibTransId="{6F8A0CA3-B160-4290-8243-568DAF9F21A1}"/>
    <dgm:cxn modelId="{F0F2151E-22F5-41BB-80AB-CDE97C8D8AD6}" type="presOf" srcId="{DE81E320-13C8-43FA-AD7A-059E27F13594}" destId="{F2BE0BB8-1A15-4F03-B23C-864BBABAC84B}" srcOrd="0" destOrd="0" presId="urn:microsoft.com/office/officeart/2005/8/layout/default"/>
    <dgm:cxn modelId="{FD6B5D2A-6467-4EBF-9295-2C10FD4A7501}" srcId="{26EE0193-064A-4D1C-8BCC-D354E1B3E519}" destId="{DE81E320-13C8-43FA-AD7A-059E27F13594}" srcOrd="5" destOrd="0" parTransId="{2AA8572F-7A1F-4CAB-A018-2ED8AB0D2CAC}" sibTransId="{5B39AABA-9B23-417C-85FD-2C500A1E95DB}"/>
    <dgm:cxn modelId="{027C143B-C678-4E90-AEC4-463D2B8AECC0}" type="presOf" srcId="{2109B64A-D46E-4968-BD68-326A94FAF057}" destId="{DF60EDE6-4518-412A-ACEF-D44BDB5000F7}" srcOrd="0" destOrd="0" presId="urn:microsoft.com/office/officeart/2005/8/layout/default"/>
    <dgm:cxn modelId="{370E8F3C-0189-4AFA-A48E-549156D62A02}" type="presOf" srcId="{783E5113-9921-4B8C-B5A9-BA6DA676EB23}" destId="{E32567A6-42B5-4F64-A9EB-624F9A139764}" srcOrd="0" destOrd="0" presId="urn:microsoft.com/office/officeart/2005/8/layout/default"/>
    <dgm:cxn modelId="{A68DB66B-A0F8-4B05-B4EF-0C41FBAEB0C5}" type="presOf" srcId="{26EE0193-064A-4D1C-8BCC-D354E1B3E519}" destId="{9A93E070-5F42-4939-A4EB-8AECD046AFA3}" srcOrd="0" destOrd="0" presId="urn:microsoft.com/office/officeart/2005/8/layout/default"/>
    <dgm:cxn modelId="{DFF0CE72-7EBE-45F5-96A4-FC633DF0FFDB}" type="presOf" srcId="{4DB6B5A9-C965-4B9F-A751-D6E472409795}" destId="{7CB0D634-C2D5-48E2-A4E2-03E27333C160}" srcOrd="0" destOrd="0" presId="urn:microsoft.com/office/officeart/2005/8/layout/default"/>
    <dgm:cxn modelId="{B27772A1-EF30-45A4-81CB-280F4C2D0AFE}" type="presOf" srcId="{DCD6A546-A09E-46B7-AD5B-EC4D7DCACF2A}" destId="{4BFDD880-B97A-4993-A2CD-86F7BF429F4D}" srcOrd="0" destOrd="0" presId="urn:microsoft.com/office/officeart/2005/8/layout/default"/>
    <dgm:cxn modelId="{64DA65BA-123D-4F24-A94F-56FC387925BE}" type="presOf" srcId="{A5576D80-EBFE-49A9-904D-2684805245D5}" destId="{37D7E6A1-906D-4307-A571-18402FB5EB79}" srcOrd="0" destOrd="0" presId="urn:microsoft.com/office/officeart/2005/8/layout/default"/>
    <dgm:cxn modelId="{D7B152BE-C6BB-4CCD-8D95-B640EBC10C8C}" srcId="{26EE0193-064A-4D1C-8BCC-D354E1B3E519}" destId="{AD55B430-0AF9-4EE3-95F7-ECEF6745C6A4}" srcOrd="1" destOrd="0" parTransId="{80F14176-E1FB-44D3-835D-81EF191CCCCE}" sibTransId="{99262735-7F69-431C-9F26-5811799F9EF5}"/>
    <dgm:cxn modelId="{760105C3-B3CC-4929-A818-A76295972ECC}" srcId="{26EE0193-064A-4D1C-8BCC-D354E1B3E519}" destId="{A5576D80-EBFE-49A9-904D-2684805245D5}" srcOrd="3" destOrd="0" parTransId="{1D951C42-2CAA-46DB-906B-1C01B162A4B3}" sibTransId="{4C26FAC0-61DA-4A69-B82E-27E948810B22}"/>
    <dgm:cxn modelId="{9AAB62D9-C634-4208-B404-4C389F7AEC99}" srcId="{26EE0193-064A-4D1C-8BCC-D354E1B3E519}" destId="{2109B64A-D46E-4968-BD68-326A94FAF057}" srcOrd="0" destOrd="0" parTransId="{43B37156-60B8-463C-B13C-079FBF71BC63}" sibTransId="{9451E634-F6B1-4910-86DA-540DAC91ED68}"/>
    <dgm:cxn modelId="{03162EF2-6459-4C65-9F72-B4157E61401B}" srcId="{26EE0193-064A-4D1C-8BCC-D354E1B3E519}" destId="{783E5113-9921-4B8C-B5A9-BA6DA676EB23}" srcOrd="4" destOrd="0" parTransId="{501834AB-8A7C-41EB-A190-1A4A1F677239}" sibTransId="{26FF9F78-9151-4541-9045-E4DB27D6EA93}"/>
    <dgm:cxn modelId="{CFFE63FD-C5DD-4087-911A-4299D0EF791C}" type="presOf" srcId="{AD55B430-0AF9-4EE3-95F7-ECEF6745C6A4}" destId="{8DBB82D3-7A61-40DE-9ADD-435A5E624D48}" srcOrd="0" destOrd="0" presId="urn:microsoft.com/office/officeart/2005/8/layout/default"/>
    <dgm:cxn modelId="{E39069FD-1BA7-4609-89C6-814E9F0B81D9}" srcId="{26EE0193-064A-4D1C-8BCC-D354E1B3E519}" destId="{DCD6A546-A09E-46B7-AD5B-EC4D7DCACF2A}" srcOrd="6" destOrd="0" parTransId="{1D0A6287-670D-4405-A417-3CB5C03CE7FB}" sibTransId="{2E4C2159-2360-4303-AB8F-6B456D52ED35}"/>
    <dgm:cxn modelId="{6DB6F273-7B96-42DA-97E0-263CECA2EA2A}" type="presParOf" srcId="{9A93E070-5F42-4939-A4EB-8AECD046AFA3}" destId="{DF60EDE6-4518-412A-ACEF-D44BDB5000F7}" srcOrd="0" destOrd="0" presId="urn:microsoft.com/office/officeart/2005/8/layout/default"/>
    <dgm:cxn modelId="{22F921CF-4ED5-4150-BC83-7FBEB8472D9B}" type="presParOf" srcId="{9A93E070-5F42-4939-A4EB-8AECD046AFA3}" destId="{A4C9AB89-0A39-46DD-A8A4-43E408283296}" srcOrd="1" destOrd="0" presId="urn:microsoft.com/office/officeart/2005/8/layout/default"/>
    <dgm:cxn modelId="{5787BF64-B8CD-49A1-B8F6-8012D081B809}" type="presParOf" srcId="{9A93E070-5F42-4939-A4EB-8AECD046AFA3}" destId="{8DBB82D3-7A61-40DE-9ADD-435A5E624D48}" srcOrd="2" destOrd="0" presId="urn:microsoft.com/office/officeart/2005/8/layout/default"/>
    <dgm:cxn modelId="{F3A0C0D3-057F-4069-BD4F-9F5491F78DE9}" type="presParOf" srcId="{9A93E070-5F42-4939-A4EB-8AECD046AFA3}" destId="{C80429DD-5C70-462B-B030-BF48180C106B}" srcOrd="3" destOrd="0" presId="urn:microsoft.com/office/officeart/2005/8/layout/default"/>
    <dgm:cxn modelId="{509C5621-EE13-4E93-AED7-C117724CC557}" type="presParOf" srcId="{9A93E070-5F42-4939-A4EB-8AECD046AFA3}" destId="{7CB0D634-C2D5-48E2-A4E2-03E27333C160}" srcOrd="4" destOrd="0" presId="urn:microsoft.com/office/officeart/2005/8/layout/default"/>
    <dgm:cxn modelId="{04AE7188-C71E-4D27-9DB0-BFF0A53523F6}" type="presParOf" srcId="{9A93E070-5F42-4939-A4EB-8AECD046AFA3}" destId="{7806BB11-D2F9-4644-8316-4E3C9CE5C95C}" srcOrd="5" destOrd="0" presId="urn:microsoft.com/office/officeart/2005/8/layout/default"/>
    <dgm:cxn modelId="{B16848ED-6584-4D03-AA48-2AD602C3746E}" type="presParOf" srcId="{9A93E070-5F42-4939-A4EB-8AECD046AFA3}" destId="{37D7E6A1-906D-4307-A571-18402FB5EB79}" srcOrd="6" destOrd="0" presId="urn:microsoft.com/office/officeart/2005/8/layout/default"/>
    <dgm:cxn modelId="{B3BDB6C0-BD1B-4A85-B587-5743451CE202}" type="presParOf" srcId="{9A93E070-5F42-4939-A4EB-8AECD046AFA3}" destId="{1E2991AB-4F49-452E-BE44-B89BA4F7846B}" srcOrd="7" destOrd="0" presId="urn:microsoft.com/office/officeart/2005/8/layout/default"/>
    <dgm:cxn modelId="{78B63330-E246-4774-9DE0-0B2414418830}" type="presParOf" srcId="{9A93E070-5F42-4939-A4EB-8AECD046AFA3}" destId="{E32567A6-42B5-4F64-A9EB-624F9A139764}" srcOrd="8" destOrd="0" presId="urn:microsoft.com/office/officeart/2005/8/layout/default"/>
    <dgm:cxn modelId="{EA829A8A-F537-4BBD-A7D8-ECDF1B6A542C}" type="presParOf" srcId="{9A93E070-5F42-4939-A4EB-8AECD046AFA3}" destId="{2E8C3D21-5F82-4BE8-84B3-A89E1D34D988}" srcOrd="9" destOrd="0" presId="urn:microsoft.com/office/officeart/2005/8/layout/default"/>
    <dgm:cxn modelId="{BDCA8C0E-A5C5-4806-B0F9-B2E4C297EC1C}" type="presParOf" srcId="{9A93E070-5F42-4939-A4EB-8AECD046AFA3}" destId="{F2BE0BB8-1A15-4F03-B23C-864BBABAC84B}" srcOrd="10" destOrd="0" presId="urn:microsoft.com/office/officeart/2005/8/layout/default"/>
    <dgm:cxn modelId="{9096EB4D-38AE-4F1E-988A-FD1FCCDCCDDF}" type="presParOf" srcId="{9A93E070-5F42-4939-A4EB-8AECD046AFA3}" destId="{90D507F9-8A68-4353-9AFA-59926EEBA1FF}" srcOrd="11" destOrd="0" presId="urn:microsoft.com/office/officeart/2005/8/layout/default"/>
    <dgm:cxn modelId="{91A329D4-C289-49DD-8298-6BEF12B7C759}" type="presParOf" srcId="{9A93E070-5F42-4939-A4EB-8AECD046AFA3}" destId="{4BFDD880-B97A-4993-A2CD-86F7BF429F4D}" srcOrd="12" destOrd="0" presId="urn:microsoft.com/office/officeart/2005/8/layout/defaul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60EDE6-4518-412A-ACEF-D44BDB5000F7}">
      <dsp:nvSpPr>
        <dsp:cNvPr id="0" name=""/>
        <dsp:cNvSpPr/>
      </dsp:nvSpPr>
      <dsp:spPr>
        <a:xfrm>
          <a:off x="431681" y="0"/>
          <a:ext cx="1680967" cy="1008580"/>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marL="0" lvl="0" indent="0" algn="ctr" defTabSz="2178050">
            <a:lnSpc>
              <a:spcPct val="90000"/>
            </a:lnSpc>
            <a:spcBef>
              <a:spcPct val="0"/>
            </a:spcBef>
            <a:spcAft>
              <a:spcPct val="35000"/>
            </a:spcAft>
            <a:buNone/>
          </a:pPr>
          <a:endParaRPr lang="en-US" sz="4900" kern="1200" dirty="0">
            <a:latin typeface="Abadi" panose="020B0604020104020204" pitchFamily="34" charset="0"/>
          </a:endParaRPr>
        </a:p>
      </dsp:txBody>
      <dsp:txXfrm>
        <a:off x="431681" y="0"/>
        <a:ext cx="1680967" cy="1008580"/>
      </dsp:txXfrm>
    </dsp:sp>
    <dsp:sp modelId="{8DBB82D3-7A61-40DE-9ADD-435A5E624D48}">
      <dsp:nvSpPr>
        <dsp:cNvPr id="0" name=""/>
        <dsp:cNvSpPr/>
      </dsp:nvSpPr>
      <dsp:spPr>
        <a:xfrm>
          <a:off x="2244302" y="2959"/>
          <a:ext cx="1680967" cy="1008580"/>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marL="0" lvl="0" indent="0" algn="ctr" defTabSz="2178050">
            <a:lnSpc>
              <a:spcPct val="90000"/>
            </a:lnSpc>
            <a:spcBef>
              <a:spcPct val="0"/>
            </a:spcBef>
            <a:spcAft>
              <a:spcPct val="35000"/>
            </a:spcAft>
            <a:buNone/>
          </a:pPr>
          <a:endParaRPr lang="en-US" sz="4900" kern="1200" dirty="0">
            <a:latin typeface="Abadi" panose="020B0604020104020204" pitchFamily="34" charset="0"/>
          </a:endParaRPr>
        </a:p>
      </dsp:txBody>
      <dsp:txXfrm>
        <a:off x="2244302" y="2959"/>
        <a:ext cx="1680967" cy="1008580"/>
      </dsp:txXfrm>
    </dsp:sp>
    <dsp:sp modelId="{7CB0D634-C2D5-48E2-A4E2-03E27333C160}">
      <dsp:nvSpPr>
        <dsp:cNvPr id="0" name=""/>
        <dsp:cNvSpPr/>
      </dsp:nvSpPr>
      <dsp:spPr>
        <a:xfrm>
          <a:off x="4093366" y="2959"/>
          <a:ext cx="1680967" cy="1008580"/>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endParaRPr lang="en-US" sz="4800" kern="1200" dirty="0"/>
        </a:p>
      </dsp:txBody>
      <dsp:txXfrm>
        <a:off x="4093366" y="2959"/>
        <a:ext cx="1680967" cy="1008580"/>
      </dsp:txXfrm>
    </dsp:sp>
    <dsp:sp modelId="{37D7E6A1-906D-4307-A571-18402FB5EB79}">
      <dsp:nvSpPr>
        <dsp:cNvPr id="0" name=""/>
        <dsp:cNvSpPr/>
      </dsp:nvSpPr>
      <dsp:spPr>
        <a:xfrm>
          <a:off x="395238" y="1179636"/>
          <a:ext cx="1680967" cy="1008580"/>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marL="0" lvl="0" indent="0" algn="ctr" defTabSz="2178050">
            <a:lnSpc>
              <a:spcPct val="90000"/>
            </a:lnSpc>
            <a:spcBef>
              <a:spcPct val="0"/>
            </a:spcBef>
            <a:spcAft>
              <a:spcPct val="35000"/>
            </a:spcAft>
            <a:buNone/>
          </a:pPr>
          <a:endParaRPr lang="en-US" sz="4900" kern="1200" dirty="0">
            <a:latin typeface="Abadi" panose="020B0604020104020204" pitchFamily="34" charset="0"/>
          </a:endParaRPr>
        </a:p>
      </dsp:txBody>
      <dsp:txXfrm>
        <a:off x="395238" y="1179636"/>
        <a:ext cx="1680967" cy="1008580"/>
      </dsp:txXfrm>
    </dsp:sp>
    <dsp:sp modelId="{E32567A6-42B5-4F64-A9EB-624F9A139764}">
      <dsp:nvSpPr>
        <dsp:cNvPr id="0" name=""/>
        <dsp:cNvSpPr/>
      </dsp:nvSpPr>
      <dsp:spPr>
        <a:xfrm>
          <a:off x="2244302" y="1179636"/>
          <a:ext cx="1680967" cy="1008580"/>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marL="0" lvl="0" indent="0" algn="ctr" defTabSz="2178050">
            <a:lnSpc>
              <a:spcPct val="90000"/>
            </a:lnSpc>
            <a:spcBef>
              <a:spcPct val="0"/>
            </a:spcBef>
            <a:spcAft>
              <a:spcPct val="35000"/>
            </a:spcAft>
            <a:buNone/>
          </a:pPr>
          <a:endParaRPr lang="en-US" sz="4900" kern="1200" dirty="0">
            <a:latin typeface="Abadi" panose="020B0604020104020204" pitchFamily="34" charset="0"/>
          </a:endParaRPr>
        </a:p>
      </dsp:txBody>
      <dsp:txXfrm>
        <a:off x="2244302" y="1179636"/>
        <a:ext cx="1680967" cy="1008580"/>
      </dsp:txXfrm>
    </dsp:sp>
    <dsp:sp modelId="{F2BE0BB8-1A15-4F03-B23C-864BBABAC84B}">
      <dsp:nvSpPr>
        <dsp:cNvPr id="0" name=""/>
        <dsp:cNvSpPr/>
      </dsp:nvSpPr>
      <dsp:spPr>
        <a:xfrm>
          <a:off x="4093366" y="1179636"/>
          <a:ext cx="1680967" cy="1008580"/>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marL="0" lvl="0" indent="0" algn="ctr" defTabSz="2178050">
            <a:lnSpc>
              <a:spcPct val="90000"/>
            </a:lnSpc>
            <a:spcBef>
              <a:spcPct val="0"/>
            </a:spcBef>
            <a:spcAft>
              <a:spcPct val="35000"/>
            </a:spcAft>
            <a:buNone/>
          </a:pPr>
          <a:endParaRPr lang="en-US" sz="4900" kern="1200" dirty="0">
            <a:latin typeface="Abadi" panose="020B0604020104020204" pitchFamily="34" charset="0"/>
          </a:endParaRPr>
        </a:p>
      </dsp:txBody>
      <dsp:txXfrm>
        <a:off x="4093366" y="1179636"/>
        <a:ext cx="1680967" cy="1008580"/>
      </dsp:txXfrm>
    </dsp:sp>
    <dsp:sp modelId="{4BFDD880-B97A-4993-A2CD-86F7BF429F4D}">
      <dsp:nvSpPr>
        <dsp:cNvPr id="0" name=""/>
        <dsp:cNvSpPr/>
      </dsp:nvSpPr>
      <dsp:spPr>
        <a:xfrm>
          <a:off x="2244302" y="2356313"/>
          <a:ext cx="1680967" cy="1008580"/>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marL="0" lvl="0" indent="0" algn="ctr" defTabSz="2178050">
            <a:lnSpc>
              <a:spcPct val="90000"/>
            </a:lnSpc>
            <a:spcBef>
              <a:spcPct val="0"/>
            </a:spcBef>
            <a:spcAft>
              <a:spcPct val="35000"/>
            </a:spcAft>
            <a:buNone/>
          </a:pPr>
          <a:endParaRPr lang="en-US" sz="4900" kern="1200" dirty="0">
            <a:latin typeface="Abadi" panose="020B0604020104020204" pitchFamily="34" charset="0"/>
          </a:endParaRPr>
        </a:p>
      </dsp:txBody>
      <dsp:txXfrm>
        <a:off x="2244302" y="2356313"/>
        <a:ext cx="1680967" cy="100858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CA"/>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A9292A3C-BF5E-4C30-A12C-A661DEBABFC6}" type="datetimeFigureOut">
              <a:rPr lang="en-CA" smtClean="0"/>
              <a:t>2024-04-16</a:t>
            </a:fld>
            <a:endParaRPr lang="en-CA"/>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CA"/>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CA"/>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AA525AB9-43B4-4072-8D82-235AA92E906E}" type="slidenum">
              <a:rPr lang="en-CA" smtClean="0"/>
              <a:t>‹#›</a:t>
            </a:fld>
            <a:endParaRPr lang="en-CA"/>
          </a:p>
        </p:txBody>
      </p:sp>
    </p:spTree>
    <p:extLst>
      <p:ext uri="{BB962C8B-B14F-4D97-AF65-F5344CB8AC3E}">
        <p14:creationId xmlns:p14="http://schemas.microsoft.com/office/powerpoint/2010/main" val="33698014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3" Type="http://schemas.openxmlformats.org/officeDocument/2006/relationships/hyperlink" Target="https://www.dscorecomp.com/storage/2022/09/6.1-Development-Resource-Guide-PDF.pdf" TargetMode="External"/><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Self Assessment: </a:t>
            </a:r>
          </a:p>
          <a:p>
            <a:r>
              <a:rPr lang="en-US" dirty="0"/>
              <a:t>Website https://www.dscorecomp.com/self-assessment/</a:t>
            </a:r>
          </a:p>
          <a:p>
            <a:r>
              <a:rPr lang="en-US" dirty="0"/>
              <a:t>Login: </a:t>
            </a:r>
          </a:p>
          <a:p>
            <a:r>
              <a:rPr lang="en-US" dirty="0"/>
              <a:t>Password:</a:t>
            </a:r>
            <a:endParaRPr lang="en-CA" dirty="0"/>
          </a:p>
        </p:txBody>
      </p:sp>
      <p:sp>
        <p:nvSpPr>
          <p:cNvPr id="4" name="Slide Number Placeholder 3"/>
          <p:cNvSpPr>
            <a:spLocks noGrp="1"/>
          </p:cNvSpPr>
          <p:nvPr>
            <p:ph type="sldNum" sz="quarter" idx="5"/>
          </p:nvPr>
        </p:nvSpPr>
        <p:spPr/>
        <p:txBody>
          <a:bodyPr/>
          <a:lstStyle/>
          <a:p>
            <a:fld id="{AA525AB9-43B4-4072-8D82-235AA92E906E}" type="slidenum">
              <a:rPr lang="en-CA" smtClean="0"/>
              <a:t>1</a:t>
            </a:fld>
            <a:endParaRPr lang="en-CA"/>
          </a:p>
        </p:txBody>
      </p:sp>
    </p:spTree>
    <p:extLst>
      <p:ext uri="{BB962C8B-B14F-4D97-AF65-F5344CB8AC3E}">
        <p14:creationId xmlns:p14="http://schemas.microsoft.com/office/powerpoint/2010/main" val="20370462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Select “Go to Intention” from previous note. More precisely located: under core competencies &gt; explore core competencies &gt; Go To Intention.</a:t>
            </a:r>
          </a:p>
          <a:p>
            <a:endParaRPr lang="en-US" dirty="0"/>
          </a:p>
          <a:p>
            <a:r>
              <a:rPr lang="en-US" dirty="0"/>
              <a:t>The guiding principles underlying the Core Competencies model include an integrated human resource approach that will inspire and recognize skilled employees and raise the level of performance of the developmental services sector across Ontario. </a:t>
            </a:r>
          </a:p>
          <a:p>
            <a:endParaRPr lang="en-US" dirty="0"/>
          </a:p>
          <a:p>
            <a:r>
              <a:rPr lang="en-US" dirty="0"/>
              <a:t>The following are the guiding principles behind the Core Competencies: (next slide)</a:t>
            </a:r>
          </a:p>
          <a:p>
            <a:endParaRPr lang="en-CA" dirty="0"/>
          </a:p>
        </p:txBody>
      </p:sp>
      <p:sp>
        <p:nvSpPr>
          <p:cNvPr id="4" name="Slide Number Placeholder 3"/>
          <p:cNvSpPr>
            <a:spLocks noGrp="1"/>
          </p:cNvSpPr>
          <p:nvPr>
            <p:ph type="sldNum" sz="quarter" idx="5"/>
          </p:nvPr>
        </p:nvSpPr>
        <p:spPr/>
        <p:txBody>
          <a:bodyPr/>
          <a:lstStyle/>
          <a:p>
            <a:fld id="{AA525AB9-43B4-4072-8D82-235AA92E906E}" type="slidenum">
              <a:rPr lang="en-CA" smtClean="0"/>
              <a:t>10</a:t>
            </a:fld>
            <a:endParaRPr lang="en-CA"/>
          </a:p>
        </p:txBody>
      </p:sp>
    </p:spTree>
    <p:extLst>
      <p:ext uri="{BB962C8B-B14F-4D97-AF65-F5344CB8AC3E}">
        <p14:creationId xmlns:p14="http://schemas.microsoft.com/office/powerpoint/2010/main" val="18869934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Return to explore core competencies and select “Go to Backgrounder” from previous note. More precisely located: under core competencies &gt; explore core competencies &gt; Go To Backgrounder.</a:t>
            </a:r>
          </a:p>
          <a:p>
            <a:endParaRPr lang="en-US" dirty="0"/>
          </a:p>
          <a:p>
            <a:endParaRPr lang="en-US" dirty="0"/>
          </a:p>
          <a:p>
            <a:r>
              <a:rPr lang="en-US" dirty="0"/>
              <a:t>When Core Competencies are implemented in an organization it should be a collaborative process, reflective of all stakeholders, </a:t>
            </a:r>
            <a:r>
              <a:rPr lang="en-US" dirty="0" err="1"/>
              <a:t>ie</a:t>
            </a:r>
            <a:r>
              <a:rPr lang="en-US" dirty="0"/>
              <a:t>. management, </a:t>
            </a:r>
            <a:r>
              <a:rPr lang="en-US" dirty="0" err="1"/>
              <a:t>labour</a:t>
            </a:r>
            <a:r>
              <a:rPr lang="en-US" dirty="0"/>
              <a:t> relations, and staff.</a:t>
            </a:r>
          </a:p>
          <a:p>
            <a:endParaRPr lang="en-US" dirty="0"/>
          </a:p>
          <a:p>
            <a:endParaRPr lang="en-US" dirty="0"/>
          </a:p>
          <a:p>
            <a:r>
              <a:rPr lang="en-US" dirty="0"/>
              <a:t>CLKD has been working on updating documents to reflect the new Core Competencies framework. </a:t>
            </a:r>
            <a:endParaRPr lang="en-CA" dirty="0"/>
          </a:p>
        </p:txBody>
      </p:sp>
      <p:sp>
        <p:nvSpPr>
          <p:cNvPr id="4" name="Slide Number Placeholder 3"/>
          <p:cNvSpPr>
            <a:spLocks noGrp="1"/>
          </p:cNvSpPr>
          <p:nvPr>
            <p:ph type="sldNum" sz="quarter" idx="5"/>
          </p:nvPr>
        </p:nvSpPr>
        <p:spPr/>
        <p:txBody>
          <a:bodyPr/>
          <a:lstStyle/>
          <a:p>
            <a:fld id="{AA525AB9-43B4-4072-8D82-235AA92E906E}" type="slidenum">
              <a:rPr lang="en-CA" smtClean="0"/>
              <a:t>11</a:t>
            </a:fld>
            <a:endParaRPr lang="en-CA"/>
          </a:p>
        </p:txBody>
      </p:sp>
    </p:spTree>
    <p:extLst>
      <p:ext uri="{BB962C8B-B14F-4D97-AF65-F5344CB8AC3E}">
        <p14:creationId xmlns:p14="http://schemas.microsoft.com/office/powerpoint/2010/main" val="26025000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en-US" dirty="0">
                <a:latin typeface="Abadi Extra Light" panose="020B0204020104020204" pitchFamily="34" charset="0"/>
              </a:rPr>
              <a:t>The </a:t>
            </a:r>
            <a:r>
              <a:rPr lang="en-US" dirty="0">
                <a:solidFill>
                  <a:srgbClr val="00B0F0"/>
                </a:solidFill>
                <a:latin typeface="Abadi Extra Light" panose="020B0204020104020204" pitchFamily="34" charset="0"/>
              </a:rPr>
              <a:t>Core Competency </a:t>
            </a:r>
            <a:r>
              <a:rPr lang="en-US" dirty="0">
                <a:latin typeface="Abadi Extra Light" panose="020B0204020104020204" pitchFamily="34" charset="0"/>
              </a:rPr>
              <a:t>model provides recognition of the professional nature of the work that direct support professionals do every day. While supporting people with a developmental disability to live more inclusive and dignified lives is very rewarding work, effective supports require creativity, motivation and many more professional traits and </a:t>
            </a:r>
            <a:r>
              <a:rPr lang="en-US" dirty="0" err="1">
                <a:latin typeface="Abadi Extra Light" panose="020B0204020104020204" pitchFamily="34" charset="0"/>
              </a:rPr>
              <a:t>behaviours</a:t>
            </a:r>
            <a:r>
              <a:rPr lang="en-US" dirty="0">
                <a:latin typeface="Abadi Extra Light" panose="020B0204020104020204" pitchFamily="34" charset="0"/>
              </a:rPr>
              <a:t>.</a:t>
            </a:r>
          </a:p>
          <a:p>
            <a:pPr algn="l" fontAlgn="base"/>
            <a:endParaRPr lang="en-US" dirty="0">
              <a:latin typeface="Abadi Extra Light" panose="020B0204020104020204" pitchFamily="34" charset="0"/>
            </a:endParaRPr>
          </a:p>
          <a:p>
            <a:pPr algn="l" fontAlgn="base"/>
            <a:r>
              <a:rPr lang="en-US" dirty="0">
                <a:latin typeface="Abadi Extra Light" panose="020B0204020104020204" pitchFamily="34" charset="0"/>
              </a:rPr>
              <a:t>The </a:t>
            </a:r>
            <a:r>
              <a:rPr lang="en-US" dirty="0">
                <a:solidFill>
                  <a:srgbClr val="00B0F0"/>
                </a:solidFill>
                <a:latin typeface="Abadi Extra Light" panose="020B0204020104020204" pitchFamily="34" charset="0"/>
              </a:rPr>
              <a:t>Core Competency </a:t>
            </a:r>
            <a:r>
              <a:rPr lang="en-US" dirty="0">
                <a:latin typeface="Abadi Extra Light" panose="020B0204020104020204" pitchFamily="34" charset="0"/>
              </a:rPr>
              <a:t>model is designed to enhance the ability to recruit people who share the values of more inclusive communities. The nature of the work demands that the best people are recruited, and the </a:t>
            </a:r>
            <a:r>
              <a:rPr lang="en-US" dirty="0">
                <a:solidFill>
                  <a:srgbClr val="00B0F0"/>
                </a:solidFill>
                <a:latin typeface="Abadi Extra Light" panose="020B0204020104020204" pitchFamily="34" charset="0"/>
              </a:rPr>
              <a:t>Core Competency </a:t>
            </a:r>
            <a:r>
              <a:rPr lang="en-US" dirty="0">
                <a:latin typeface="Abadi Extra Light" panose="020B0204020104020204" pitchFamily="34" charset="0"/>
              </a:rPr>
              <a:t>model will help do that. An important goal is to make the sector a </a:t>
            </a:r>
            <a:r>
              <a:rPr lang="en-US" i="1" dirty="0">
                <a:latin typeface="Abadi Extra Light" panose="020B0204020104020204" pitchFamily="34" charset="0"/>
              </a:rPr>
              <a:t>career of choice</a:t>
            </a:r>
            <a:r>
              <a:rPr lang="en-US" dirty="0">
                <a:latin typeface="Abadi Extra Light" panose="020B0204020104020204" pitchFamily="34" charset="0"/>
              </a:rPr>
              <a:t> for both new and experienced employees.</a:t>
            </a:r>
          </a:p>
          <a:p>
            <a:endParaRPr lang="en-CA" dirty="0"/>
          </a:p>
        </p:txBody>
      </p:sp>
      <p:sp>
        <p:nvSpPr>
          <p:cNvPr id="4" name="Slide Number Placeholder 3"/>
          <p:cNvSpPr>
            <a:spLocks noGrp="1"/>
          </p:cNvSpPr>
          <p:nvPr>
            <p:ph type="sldNum" sz="quarter" idx="5"/>
          </p:nvPr>
        </p:nvSpPr>
        <p:spPr/>
        <p:txBody>
          <a:bodyPr/>
          <a:lstStyle/>
          <a:p>
            <a:fld id="{AA525AB9-43B4-4072-8D82-235AA92E906E}" type="slidenum">
              <a:rPr lang="en-CA" smtClean="0"/>
              <a:t>12</a:t>
            </a:fld>
            <a:endParaRPr lang="en-CA"/>
          </a:p>
        </p:txBody>
      </p:sp>
    </p:spTree>
    <p:extLst>
      <p:ext uri="{BB962C8B-B14F-4D97-AF65-F5344CB8AC3E}">
        <p14:creationId xmlns:p14="http://schemas.microsoft.com/office/powerpoint/2010/main" val="2936594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slide is repetitive to the previous two, for general staff orientation this can be skipped.</a:t>
            </a:r>
          </a:p>
          <a:p>
            <a:endParaRPr lang="en-US" dirty="0"/>
          </a:p>
          <a:p>
            <a:r>
              <a:rPr lang="en-US" dirty="0"/>
              <a:t>The Core Competencies model provides the sector with an important tool focused on professional growth that will support succession planning by:</a:t>
            </a:r>
          </a:p>
          <a:p>
            <a:endParaRPr lang="en-US" dirty="0"/>
          </a:p>
          <a:p>
            <a:r>
              <a:rPr lang="en-US" dirty="0"/>
              <a:t>Recognizing the professional nature of direct support work</a:t>
            </a:r>
          </a:p>
          <a:p>
            <a:r>
              <a:rPr lang="en-US" dirty="0"/>
              <a:t>Enabling and facilitating positive professional development and growth opportunities.</a:t>
            </a:r>
          </a:p>
          <a:p>
            <a:r>
              <a:rPr lang="en-US" dirty="0"/>
              <a:t>Recruiting the right people.</a:t>
            </a:r>
          </a:p>
          <a:p>
            <a:r>
              <a:rPr lang="en-US" dirty="0"/>
              <a:t>Supporting employee behaviors that reflect EDI, Journey to Belonging, Person-Directed/Person-</a:t>
            </a:r>
            <a:r>
              <a:rPr lang="en-US" dirty="0" err="1"/>
              <a:t>Centred</a:t>
            </a:r>
            <a:r>
              <a:rPr lang="en-US" dirty="0"/>
              <a:t> practices and Trauma Informed Practices. (see Intentions Document).</a:t>
            </a:r>
          </a:p>
          <a:p>
            <a:r>
              <a:rPr lang="en-US" dirty="0"/>
              <a:t>Not using Core Competencies for disciplinary purposes, but as a progression tool.</a:t>
            </a:r>
          </a:p>
          <a:p>
            <a:endParaRPr lang="en-CA" dirty="0"/>
          </a:p>
        </p:txBody>
      </p:sp>
      <p:sp>
        <p:nvSpPr>
          <p:cNvPr id="4" name="Slide Number Placeholder 3"/>
          <p:cNvSpPr>
            <a:spLocks noGrp="1"/>
          </p:cNvSpPr>
          <p:nvPr>
            <p:ph type="sldNum" sz="quarter" idx="5"/>
          </p:nvPr>
        </p:nvSpPr>
        <p:spPr/>
        <p:txBody>
          <a:bodyPr/>
          <a:lstStyle/>
          <a:p>
            <a:fld id="{AA525AB9-43B4-4072-8D82-235AA92E906E}" type="slidenum">
              <a:rPr lang="en-CA" smtClean="0"/>
              <a:t>13</a:t>
            </a:fld>
            <a:endParaRPr lang="en-CA"/>
          </a:p>
        </p:txBody>
      </p:sp>
    </p:spTree>
    <p:extLst>
      <p:ext uri="{BB962C8B-B14F-4D97-AF65-F5344CB8AC3E}">
        <p14:creationId xmlns:p14="http://schemas.microsoft.com/office/powerpoint/2010/main" val="18329725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that you know more about where Core Competencies have come from and what they are intended to achieve. </a:t>
            </a:r>
            <a:r>
              <a:rPr lang="en-CA" dirty="0"/>
              <a:t>Any Questions before we dive into the competency framework?!</a:t>
            </a:r>
            <a:endParaRPr lang="en-US" dirty="0"/>
          </a:p>
        </p:txBody>
      </p:sp>
      <p:sp>
        <p:nvSpPr>
          <p:cNvPr id="4" name="Slide Number Placeholder 3"/>
          <p:cNvSpPr>
            <a:spLocks noGrp="1"/>
          </p:cNvSpPr>
          <p:nvPr>
            <p:ph type="sldNum" sz="quarter" idx="5"/>
          </p:nvPr>
        </p:nvSpPr>
        <p:spPr/>
        <p:txBody>
          <a:bodyPr/>
          <a:lstStyle/>
          <a:p>
            <a:fld id="{AA525AB9-43B4-4072-8D82-235AA92E906E}" type="slidenum">
              <a:rPr lang="en-CA" smtClean="0"/>
              <a:t>14</a:t>
            </a:fld>
            <a:endParaRPr lang="en-CA"/>
          </a:p>
        </p:txBody>
      </p:sp>
    </p:spTree>
    <p:extLst>
      <p:ext uri="{BB962C8B-B14F-4D97-AF65-F5344CB8AC3E}">
        <p14:creationId xmlns:p14="http://schemas.microsoft.com/office/powerpoint/2010/main" val="7633011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Select “how growth stages work” from explore core competencies. More precisely located: under core competencies &gt; explore core competencies &gt; select how growth stages work.</a:t>
            </a:r>
          </a:p>
          <a:p>
            <a:endParaRPr lang="en-US" dirty="0"/>
          </a:p>
          <a:p>
            <a:endParaRPr lang="en-US" dirty="0"/>
          </a:p>
          <a:p>
            <a:r>
              <a:rPr lang="en-US" dirty="0"/>
              <a:t>Website – Core Competencies click on How the Growth Stages Work</a:t>
            </a:r>
            <a:endParaRPr lang="en-CA" dirty="0"/>
          </a:p>
        </p:txBody>
      </p:sp>
      <p:sp>
        <p:nvSpPr>
          <p:cNvPr id="4" name="Slide Number Placeholder 3"/>
          <p:cNvSpPr>
            <a:spLocks noGrp="1"/>
          </p:cNvSpPr>
          <p:nvPr>
            <p:ph type="sldNum" sz="quarter" idx="5"/>
          </p:nvPr>
        </p:nvSpPr>
        <p:spPr/>
        <p:txBody>
          <a:bodyPr/>
          <a:lstStyle/>
          <a:p>
            <a:fld id="{AA525AB9-43B4-4072-8D82-235AA92E906E}" type="slidenum">
              <a:rPr lang="en-CA" smtClean="0"/>
              <a:t>15</a:t>
            </a:fld>
            <a:endParaRPr lang="en-CA"/>
          </a:p>
        </p:txBody>
      </p:sp>
    </p:spTree>
    <p:extLst>
      <p:ext uri="{BB962C8B-B14F-4D97-AF65-F5344CB8AC3E}">
        <p14:creationId xmlns:p14="http://schemas.microsoft.com/office/powerpoint/2010/main" val="19858890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AA525AB9-43B4-4072-8D82-235AA92E906E}" type="slidenum">
              <a:rPr lang="en-CA" smtClean="0"/>
              <a:t>16</a:t>
            </a:fld>
            <a:endParaRPr lang="en-CA"/>
          </a:p>
        </p:txBody>
      </p:sp>
    </p:spTree>
    <p:extLst>
      <p:ext uri="{BB962C8B-B14F-4D97-AF65-F5344CB8AC3E}">
        <p14:creationId xmlns:p14="http://schemas.microsoft.com/office/powerpoint/2010/main" val="15016187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AA525AB9-43B4-4072-8D82-235AA92E906E}" type="slidenum">
              <a:rPr lang="en-CA" smtClean="0"/>
              <a:t>17</a:t>
            </a:fld>
            <a:endParaRPr lang="en-CA"/>
          </a:p>
        </p:txBody>
      </p:sp>
    </p:spTree>
    <p:extLst>
      <p:ext uri="{BB962C8B-B14F-4D97-AF65-F5344CB8AC3E}">
        <p14:creationId xmlns:p14="http://schemas.microsoft.com/office/powerpoint/2010/main" val="14174778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AA525AB9-43B4-4072-8D82-235AA92E906E}" type="slidenum">
              <a:rPr lang="en-CA" smtClean="0"/>
              <a:t>18</a:t>
            </a:fld>
            <a:endParaRPr lang="en-CA"/>
          </a:p>
        </p:txBody>
      </p:sp>
    </p:spTree>
    <p:extLst>
      <p:ext uri="{BB962C8B-B14F-4D97-AF65-F5344CB8AC3E}">
        <p14:creationId xmlns:p14="http://schemas.microsoft.com/office/powerpoint/2010/main" val="23698722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Any questions about the Growth Stages? </a:t>
            </a:r>
          </a:p>
          <a:p>
            <a:endParaRPr lang="en-US" dirty="0"/>
          </a:p>
          <a:p>
            <a:r>
              <a:rPr lang="en-US" dirty="0"/>
              <a:t>Possible Break </a:t>
            </a:r>
          </a:p>
          <a:p>
            <a:endParaRPr lang="en-US" dirty="0"/>
          </a:p>
          <a:p>
            <a:r>
              <a:rPr lang="en-US" dirty="0"/>
              <a:t>Reminder to open the Competency on the website as you talk about it to see the growth stages </a:t>
            </a:r>
          </a:p>
          <a:p>
            <a:endParaRPr lang="en-US" dirty="0"/>
          </a:p>
          <a:p>
            <a:r>
              <a:rPr lang="en-US" dirty="0"/>
              <a:t>* Now we are going to look at each Core Competency in detail. We will start with advocacy and go into full detail for all growth stages with the other competencies we will focus on the emerging stage only. </a:t>
            </a:r>
            <a:endParaRPr lang="en-CA" dirty="0"/>
          </a:p>
        </p:txBody>
      </p:sp>
      <p:sp>
        <p:nvSpPr>
          <p:cNvPr id="4" name="Slide Number Placeholder 3"/>
          <p:cNvSpPr>
            <a:spLocks noGrp="1"/>
          </p:cNvSpPr>
          <p:nvPr>
            <p:ph type="sldNum" sz="quarter" idx="5"/>
          </p:nvPr>
        </p:nvSpPr>
        <p:spPr/>
        <p:txBody>
          <a:bodyPr/>
          <a:lstStyle/>
          <a:p>
            <a:fld id="{AA525AB9-43B4-4072-8D82-235AA92E906E}" type="slidenum">
              <a:rPr lang="en-CA" smtClean="0"/>
              <a:t>19</a:t>
            </a:fld>
            <a:endParaRPr lang="en-CA"/>
          </a:p>
        </p:txBody>
      </p:sp>
    </p:spTree>
    <p:extLst>
      <p:ext uri="{BB962C8B-B14F-4D97-AF65-F5344CB8AC3E}">
        <p14:creationId xmlns:p14="http://schemas.microsoft.com/office/powerpoint/2010/main" val="24085115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Arial" panose="020B0604020202020204" pitchFamily="34" charset="0"/>
              </a:rPr>
              <a:t>Welcome Note:</a:t>
            </a:r>
          </a:p>
          <a:p>
            <a:r>
              <a:rPr lang="en-US" altLang="en-US" dirty="0">
                <a:latin typeface="Arial" panose="020B0604020202020204" pitchFamily="34" charset="0"/>
              </a:rPr>
              <a:t>Welcome to your Introduction to Core Competencies Training!</a:t>
            </a:r>
          </a:p>
          <a:p>
            <a:endParaRPr lang="en-US" altLang="en-US" dirty="0">
              <a:latin typeface="Arial" panose="020B0604020202020204" pitchFamily="34" charset="0"/>
            </a:endParaRPr>
          </a:p>
          <a:p>
            <a:r>
              <a:rPr lang="en-US" altLang="en-US" dirty="0">
                <a:latin typeface="Arial" panose="020B0604020202020204" pitchFamily="34" charset="0"/>
              </a:rPr>
              <a:t>We would typically complete the entire training as a group in person, so breaking it up into surge and live online training with this new material is a bit new for us.</a:t>
            </a:r>
          </a:p>
          <a:p>
            <a:endParaRPr lang="en-US" altLang="en-US" dirty="0">
              <a:latin typeface="Arial" panose="020B0604020202020204" pitchFamily="34" charset="0"/>
            </a:endParaRPr>
          </a:p>
          <a:p>
            <a:r>
              <a:rPr lang="en-US" altLang="en-US" dirty="0">
                <a:latin typeface="Arial" panose="020B0604020202020204" pitchFamily="34" charset="0"/>
              </a:rPr>
              <a:t>Let’s kick off the session with introductions so we can get to know a little about you. Simply state your name, where you currently work, and how long you have been with the organization</a:t>
            </a:r>
          </a:p>
          <a:p>
            <a:r>
              <a:rPr lang="en-US" altLang="en-US" dirty="0">
                <a:latin typeface="Arial" panose="020B0604020202020204" pitchFamily="34" charset="0"/>
              </a:rPr>
              <a:t>(Presenters can go first to break the ice)</a:t>
            </a:r>
          </a:p>
          <a:p>
            <a:endParaRPr lang="en-US" dirty="0">
              <a:latin typeface="Arial" panose="020B0604020202020204" pitchFamily="34" charset="0"/>
            </a:endParaRPr>
          </a:p>
          <a:p>
            <a:r>
              <a:rPr lang="en-US" dirty="0"/>
              <a:t>House Keeping:</a:t>
            </a:r>
          </a:p>
          <a:p>
            <a:pPr marL="174708" indent="-174708">
              <a:buFontTx/>
              <a:buChar char="-"/>
            </a:pPr>
            <a:r>
              <a:rPr lang="en-US" dirty="0"/>
              <a:t>What we are going to be doing today:</a:t>
            </a:r>
          </a:p>
          <a:p>
            <a:pPr marL="174708" indent="-174708">
              <a:buFontTx/>
              <a:buChar char="-"/>
            </a:pPr>
            <a:r>
              <a:rPr lang="en-US" b="0" i="0" dirty="0">
                <a:solidFill>
                  <a:srgbClr val="1A1A1A"/>
                </a:solidFill>
                <a:effectLst/>
                <a:latin typeface="Open Sans" panose="020B0606030504020204" pitchFamily="34" charset="0"/>
              </a:rPr>
              <a:t>Introductions to Core Competencies</a:t>
            </a:r>
          </a:p>
          <a:p>
            <a:pPr marL="174708" indent="-174708">
              <a:buFontTx/>
              <a:buChar char="-"/>
            </a:pPr>
            <a:r>
              <a:rPr lang="en-US" b="0" i="0" dirty="0">
                <a:solidFill>
                  <a:srgbClr val="1A1A1A"/>
                </a:solidFill>
                <a:effectLst/>
                <a:latin typeface="Open Sans" panose="020B0606030504020204" pitchFamily="34" charset="0"/>
              </a:rPr>
              <a:t>Presentation length – 3-hour meeting for live virtual session + </a:t>
            </a:r>
            <a:r>
              <a:rPr lang="en-US" b="1" i="1" dirty="0">
                <a:solidFill>
                  <a:srgbClr val="1A1A1A"/>
                </a:solidFill>
                <a:effectLst/>
                <a:latin typeface="Open Sans" panose="020B0606030504020204" pitchFamily="34" charset="0"/>
              </a:rPr>
              <a:t>(30 minutes pre work- Intro Video was watched on Surge- can assign homework for the additional 30 minutes- perhaps review of website and setting up their account???)</a:t>
            </a:r>
          </a:p>
          <a:p>
            <a:pPr marL="174708" indent="-174708">
              <a:buFontTx/>
              <a:buChar char="-"/>
            </a:pPr>
            <a:r>
              <a:rPr lang="en-US" b="0" i="0" dirty="0">
                <a:solidFill>
                  <a:srgbClr val="1A1A1A"/>
                </a:solidFill>
                <a:effectLst/>
                <a:latin typeface="Open Sans" panose="020B0606030504020204" pitchFamily="34" charset="0"/>
              </a:rPr>
              <a:t>We will have a break halfway through</a:t>
            </a:r>
          </a:p>
          <a:p>
            <a:pPr marL="174708" indent="-174708">
              <a:buFontTx/>
              <a:buChar char="-"/>
            </a:pPr>
            <a:r>
              <a:rPr lang="en-US" b="0" i="0" dirty="0">
                <a:solidFill>
                  <a:srgbClr val="1A1A1A"/>
                </a:solidFill>
                <a:effectLst/>
                <a:latin typeface="Open Sans" panose="020B0606030504020204" pitchFamily="34" charset="0"/>
              </a:rPr>
              <a:t>The more interactive you are with the presentation the better the day will go</a:t>
            </a:r>
          </a:p>
          <a:p>
            <a:pPr marL="174708" indent="-174708">
              <a:buFontTx/>
              <a:buChar char="-"/>
            </a:pPr>
            <a:endParaRPr lang="en-US" b="0" i="0" dirty="0">
              <a:solidFill>
                <a:srgbClr val="1A1A1A"/>
              </a:solidFill>
              <a:effectLst/>
              <a:latin typeface="Open Sans" panose="020B0606030504020204" pitchFamily="34" charset="0"/>
            </a:endParaRPr>
          </a:p>
          <a:p>
            <a:pPr marL="174708" indent="-174708">
              <a:buFontTx/>
              <a:buChar char="-"/>
            </a:pPr>
            <a:endParaRPr lang="en-US" b="0" i="0" dirty="0">
              <a:solidFill>
                <a:srgbClr val="1A1A1A"/>
              </a:solidFill>
              <a:effectLst/>
              <a:latin typeface="Open Sans" panose="020B0606030504020204" pitchFamily="34" charset="0"/>
            </a:endParaRPr>
          </a:p>
          <a:p>
            <a:r>
              <a:rPr lang="en-US" dirty="0"/>
              <a:t>Agenda: </a:t>
            </a:r>
          </a:p>
          <a:p>
            <a:pPr marL="174708" indent="-174708" defTabSz="931774">
              <a:buFontTx/>
              <a:buChar char="-"/>
              <a:defRPr/>
            </a:pPr>
            <a:r>
              <a:rPr lang="en-US" dirty="0"/>
              <a:t>Referencing the website and initiative to launching a “new look” for material </a:t>
            </a:r>
          </a:p>
          <a:p>
            <a:pPr marL="174708" indent="-174708" defTabSz="931774">
              <a:buFontTx/>
              <a:buChar char="-"/>
              <a:defRPr/>
            </a:pPr>
            <a:r>
              <a:rPr lang="en-US" dirty="0"/>
              <a:t>Knowledge Check &amp; Scenarios </a:t>
            </a:r>
          </a:p>
          <a:p>
            <a:pPr marL="174708" indent="-174708" defTabSz="931774">
              <a:buFontTx/>
              <a:buChar char="-"/>
              <a:defRPr/>
            </a:pPr>
            <a:r>
              <a:rPr lang="en-US" b="0" i="0" dirty="0">
                <a:solidFill>
                  <a:srgbClr val="1A1A1A"/>
                </a:solidFill>
                <a:effectLst/>
                <a:latin typeface="Open Sans" panose="020B0606030504020204" pitchFamily="34" charset="0"/>
              </a:rPr>
              <a:t>Journey to Belonging: Choice and Inclusion </a:t>
            </a:r>
          </a:p>
          <a:p>
            <a:pPr marL="174708" indent="-174708" defTabSz="931774">
              <a:buFontTx/>
              <a:buChar char="-"/>
              <a:defRPr/>
            </a:pPr>
            <a:r>
              <a:rPr lang="en-US" b="0" i="0" dirty="0">
                <a:solidFill>
                  <a:srgbClr val="1A1A1A"/>
                </a:solidFill>
                <a:effectLst/>
                <a:latin typeface="Open Sans" panose="020B0606030504020204" pitchFamily="34" charset="0"/>
              </a:rPr>
              <a:t>Introductions to Core Competencies</a:t>
            </a:r>
          </a:p>
          <a:p>
            <a:pPr marL="174708" indent="-174708" defTabSz="931774">
              <a:buFontTx/>
              <a:buChar char="-"/>
              <a:defRPr/>
            </a:pPr>
            <a:r>
              <a:rPr lang="en-US" b="0" i="0" dirty="0">
                <a:solidFill>
                  <a:srgbClr val="1A1A1A"/>
                </a:solidFill>
                <a:effectLst/>
                <a:latin typeface="Open Sans" panose="020B0606030504020204" pitchFamily="34" charset="0"/>
              </a:rPr>
              <a:t>Activities and Video’s</a:t>
            </a:r>
          </a:p>
          <a:p>
            <a:pPr marL="174708" indent="-174708" defTabSz="931774">
              <a:buFontTx/>
              <a:buChar char="-"/>
              <a:defRPr/>
            </a:pPr>
            <a:r>
              <a:rPr lang="en-US" b="0" i="0" dirty="0">
                <a:solidFill>
                  <a:srgbClr val="1A1A1A"/>
                </a:solidFill>
                <a:effectLst/>
                <a:latin typeface="Open Sans" panose="020B0606030504020204" pitchFamily="34" charset="0"/>
              </a:rPr>
              <a:t>Intentions and Outcomes</a:t>
            </a:r>
          </a:p>
          <a:p>
            <a:pPr marL="174708" indent="-174708" defTabSz="931774">
              <a:buFontTx/>
              <a:buChar char="-"/>
              <a:defRPr/>
            </a:pPr>
            <a:r>
              <a:rPr lang="en-US" b="0" i="0" dirty="0">
                <a:solidFill>
                  <a:srgbClr val="1A1A1A"/>
                </a:solidFill>
                <a:effectLst/>
                <a:latin typeface="Open Sans" panose="020B0606030504020204" pitchFamily="34" charset="0"/>
              </a:rPr>
              <a:t>Self-Assessment</a:t>
            </a:r>
          </a:p>
          <a:p>
            <a:pPr marL="174708" indent="-174708" defTabSz="931774">
              <a:buFontTx/>
              <a:buChar char="-"/>
              <a:defRPr/>
            </a:pPr>
            <a:r>
              <a:rPr lang="en-US" dirty="0"/>
              <a:t>Summary &amp; wrap-up</a:t>
            </a:r>
          </a:p>
          <a:p>
            <a:pPr marL="174708" indent="-174708" defTabSz="931774">
              <a:buFontTx/>
              <a:buChar char="-"/>
              <a:defRPr/>
            </a:pPr>
            <a:r>
              <a:rPr lang="en-US" dirty="0"/>
              <a:t>Adjourn</a:t>
            </a:r>
          </a:p>
          <a:p>
            <a:endParaRPr lang="en-US" dirty="0"/>
          </a:p>
          <a:p>
            <a:r>
              <a:rPr lang="en-US" dirty="0"/>
              <a:t>Introduction – Ice Breaker </a:t>
            </a:r>
          </a:p>
          <a:p>
            <a:r>
              <a:rPr lang="en-US" dirty="0"/>
              <a:t>If in Person we can do the Jenga game. On each Jenga piece there is a question that staff can answer that will get everyone to know each other a bit more. Have one person go first and they pull out a Jenga piece. They answer the question on the piece and then put the piece back on the tower. Then the person to the left of that person can go. Keep going until the Jenga tower falls over. </a:t>
            </a:r>
          </a:p>
          <a:p>
            <a:r>
              <a:rPr lang="en-US" dirty="0"/>
              <a:t>If Virtual then we can do 2 truths 1 lie. So you say 3 facts about you but 2 have to be truthful and 1 a lie. Then the group can try to figure out which one is the lie. </a:t>
            </a:r>
            <a:endParaRPr lang="en-CA" dirty="0"/>
          </a:p>
        </p:txBody>
      </p:sp>
      <p:sp>
        <p:nvSpPr>
          <p:cNvPr id="4" name="Slide Number Placeholder 3"/>
          <p:cNvSpPr>
            <a:spLocks noGrp="1"/>
          </p:cNvSpPr>
          <p:nvPr>
            <p:ph type="sldNum" sz="quarter" idx="5"/>
          </p:nvPr>
        </p:nvSpPr>
        <p:spPr/>
        <p:txBody>
          <a:bodyPr/>
          <a:lstStyle/>
          <a:p>
            <a:fld id="{AA525AB9-43B4-4072-8D82-235AA92E906E}" type="slidenum">
              <a:rPr lang="en-CA" smtClean="0"/>
              <a:t>2</a:t>
            </a:fld>
            <a:endParaRPr lang="en-CA"/>
          </a:p>
        </p:txBody>
      </p:sp>
    </p:spTree>
    <p:extLst>
      <p:ext uri="{BB962C8B-B14F-4D97-AF65-F5344CB8AC3E}">
        <p14:creationId xmlns:p14="http://schemas.microsoft.com/office/powerpoint/2010/main" val="6510246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Scroll to Advocacy. More precisely located: under core competencies &gt; explore core competencies &gt; scroll to advocacy.</a:t>
            </a:r>
          </a:p>
          <a:p>
            <a:pPr marL="0" indent="0">
              <a:buFont typeface="Arial" panose="020B0604020202020204" pitchFamily="34" charset="0"/>
              <a:buNone/>
            </a:pPr>
            <a:endParaRPr lang="en-US" dirty="0"/>
          </a:p>
          <a:p>
            <a:pPr marL="174708" indent="-174708">
              <a:buFont typeface="Arial" panose="020B0604020202020204" pitchFamily="34" charset="0"/>
              <a:buChar char="•"/>
            </a:pPr>
            <a:r>
              <a:rPr lang="en-US" dirty="0"/>
              <a:t>Play Emerging Video </a:t>
            </a:r>
          </a:p>
          <a:p>
            <a:pPr marL="174708" indent="-174708">
              <a:buFont typeface="Arial" panose="020B0604020202020204" pitchFamily="34" charset="0"/>
              <a:buChar char="•"/>
            </a:pPr>
            <a:r>
              <a:rPr lang="en-US" dirty="0"/>
              <a:t>For advocacy, read all four stages.</a:t>
            </a:r>
          </a:p>
        </p:txBody>
      </p:sp>
      <p:sp>
        <p:nvSpPr>
          <p:cNvPr id="4" name="Slide Number Placeholder 3"/>
          <p:cNvSpPr>
            <a:spLocks noGrp="1"/>
          </p:cNvSpPr>
          <p:nvPr>
            <p:ph type="sldNum" sz="quarter" idx="5"/>
          </p:nvPr>
        </p:nvSpPr>
        <p:spPr/>
        <p:txBody>
          <a:bodyPr/>
          <a:lstStyle/>
          <a:p>
            <a:fld id="{AA525AB9-43B4-4072-8D82-235AA92E906E}" type="slidenum">
              <a:rPr lang="en-CA" smtClean="0"/>
              <a:t>20</a:t>
            </a:fld>
            <a:endParaRPr lang="en-CA"/>
          </a:p>
        </p:txBody>
      </p:sp>
    </p:spTree>
    <p:extLst>
      <p:ext uri="{BB962C8B-B14F-4D97-AF65-F5344CB8AC3E}">
        <p14:creationId xmlns:p14="http://schemas.microsoft.com/office/powerpoint/2010/main" val="15971147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Select “View more” under Advocacy. More precisely located: under core competencies &gt; explore core competencies &gt; scroll to advocacy, select “View more”</a:t>
            </a:r>
          </a:p>
          <a:p>
            <a:endParaRPr lang="en-US" dirty="0"/>
          </a:p>
        </p:txBody>
      </p:sp>
      <p:sp>
        <p:nvSpPr>
          <p:cNvPr id="4" name="Slide Number Placeholder 3"/>
          <p:cNvSpPr>
            <a:spLocks noGrp="1"/>
          </p:cNvSpPr>
          <p:nvPr>
            <p:ph type="sldNum" sz="quarter" idx="5"/>
          </p:nvPr>
        </p:nvSpPr>
        <p:spPr/>
        <p:txBody>
          <a:bodyPr/>
          <a:lstStyle/>
          <a:p>
            <a:fld id="{AA525AB9-43B4-4072-8D82-235AA92E906E}" type="slidenum">
              <a:rPr lang="en-CA" smtClean="0"/>
              <a:t>21</a:t>
            </a:fld>
            <a:endParaRPr lang="en-CA"/>
          </a:p>
        </p:txBody>
      </p:sp>
    </p:spTree>
    <p:extLst>
      <p:ext uri="{BB962C8B-B14F-4D97-AF65-F5344CB8AC3E}">
        <p14:creationId xmlns:p14="http://schemas.microsoft.com/office/powerpoint/2010/main" val="26530686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the group to provide examples of advocacy in their role.</a:t>
            </a:r>
          </a:p>
          <a:p>
            <a:endParaRPr lang="en-US" dirty="0"/>
          </a:p>
          <a:p>
            <a:r>
              <a:rPr lang="en-US" dirty="0"/>
              <a:t>Examples:</a:t>
            </a:r>
          </a:p>
          <a:p>
            <a:r>
              <a:rPr lang="en-US" dirty="0"/>
              <a:t>-Advocating for persons served rights, choice in their home and community, and their job or volunteer role </a:t>
            </a:r>
          </a:p>
          <a:p>
            <a:r>
              <a:rPr lang="en-US" dirty="0"/>
              <a:t>-Supporting persons served to advocate at medical appointments by addressing health concerns they may have </a:t>
            </a:r>
          </a:p>
          <a:p>
            <a:r>
              <a:rPr lang="en-US" dirty="0"/>
              <a:t>-Supporting persons served to advocate for their short and long term goals </a:t>
            </a:r>
          </a:p>
          <a:p>
            <a:endParaRPr lang="en-CA" dirty="0"/>
          </a:p>
        </p:txBody>
      </p:sp>
      <p:sp>
        <p:nvSpPr>
          <p:cNvPr id="4" name="Slide Number Placeholder 3"/>
          <p:cNvSpPr>
            <a:spLocks noGrp="1"/>
          </p:cNvSpPr>
          <p:nvPr>
            <p:ph type="sldNum" sz="quarter" idx="5"/>
          </p:nvPr>
        </p:nvSpPr>
        <p:spPr/>
        <p:txBody>
          <a:bodyPr/>
          <a:lstStyle/>
          <a:p>
            <a:fld id="{AA525AB9-43B4-4072-8D82-235AA92E906E}" type="slidenum">
              <a:rPr lang="en-CA" smtClean="0"/>
              <a:t>22</a:t>
            </a:fld>
            <a:endParaRPr lang="en-CA"/>
          </a:p>
        </p:txBody>
      </p:sp>
    </p:spTree>
    <p:extLst>
      <p:ext uri="{BB962C8B-B14F-4D97-AF65-F5344CB8AC3E}">
        <p14:creationId xmlns:p14="http://schemas.microsoft.com/office/powerpoint/2010/main" val="31739384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Scroll to Building relationships. More precisely located: under core competencies &gt; explore core competencies &gt; scroll to building relationships.</a:t>
            </a:r>
          </a:p>
          <a:p>
            <a:endParaRPr lang="en-US" dirty="0"/>
          </a:p>
          <a:p>
            <a:r>
              <a:rPr lang="en-US"/>
              <a:t>No video</a:t>
            </a:r>
            <a:endParaRPr lang="en-US" dirty="0"/>
          </a:p>
        </p:txBody>
      </p:sp>
      <p:sp>
        <p:nvSpPr>
          <p:cNvPr id="4" name="Slide Number Placeholder 3"/>
          <p:cNvSpPr>
            <a:spLocks noGrp="1"/>
          </p:cNvSpPr>
          <p:nvPr>
            <p:ph type="sldNum" sz="quarter" idx="5"/>
          </p:nvPr>
        </p:nvSpPr>
        <p:spPr/>
        <p:txBody>
          <a:bodyPr/>
          <a:lstStyle/>
          <a:p>
            <a:fld id="{AA525AB9-43B4-4072-8D82-235AA92E906E}" type="slidenum">
              <a:rPr lang="en-CA" smtClean="0"/>
              <a:t>23</a:t>
            </a:fld>
            <a:endParaRPr lang="en-CA"/>
          </a:p>
        </p:txBody>
      </p:sp>
    </p:spTree>
    <p:extLst>
      <p:ext uri="{BB962C8B-B14F-4D97-AF65-F5344CB8AC3E}">
        <p14:creationId xmlns:p14="http://schemas.microsoft.com/office/powerpoint/2010/main" val="33155471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Select “View more” under Building Relationships. More precisely located: under core competencies &gt; explore core competencies &gt; scroll to building relationships, select “View more”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Can you provide an example of how you have shown Building Relationships in your work?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Examples: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Expressions of interest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Seeking volunteer opportunities with persons served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Ensuring opportunity for persons served family and friends to be involved in their lives/stay connected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Skip to slide 28 for new staff training</a:t>
            </a:r>
            <a:endParaRPr lang="en-CA" dirty="0"/>
          </a:p>
          <a:p>
            <a:endParaRPr lang="en-CA" dirty="0"/>
          </a:p>
        </p:txBody>
      </p:sp>
      <p:sp>
        <p:nvSpPr>
          <p:cNvPr id="4" name="Slide Number Placeholder 3"/>
          <p:cNvSpPr>
            <a:spLocks noGrp="1"/>
          </p:cNvSpPr>
          <p:nvPr>
            <p:ph type="sldNum" sz="quarter" idx="5"/>
          </p:nvPr>
        </p:nvSpPr>
        <p:spPr/>
        <p:txBody>
          <a:bodyPr/>
          <a:lstStyle/>
          <a:p>
            <a:fld id="{AA525AB9-43B4-4072-8D82-235AA92E906E}" type="slidenum">
              <a:rPr lang="en-CA" smtClean="0"/>
              <a:t>24</a:t>
            </a:fld>
            <a:endParaRPr lang="en-CA"/>
          </a:p>
        </p:txBody>
      </p:sp>
    </p:spTree>
    <p:extLst>
      <p:ext uri="{BB962C8B-B14F-4D97-AF65-F5344CB8AC3E}">
        <p14:creationId xmlns:p14="http://schemas.microsoft.com/office/powerpoint/2010/main" val="241964827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AA525AB9-43B4-4072-8D82-235AA92E906E}" type="slidenum">
              <a:rPr lang="en-CA" smtClean="0"/>
              <a:t>25</a:t>
            </a:fld>
            <a:endParaRPr lang="en-CA"/>
          </a:p>
        </p:txBody>
      </p:sp>
    </p:spTree>
    <p:extLst>
      <p:ext uri="{BB962C8B-B14F-4D97-AF65-F5344CB8AC3E}">
        <p14:creationId xmlns:p14="http://schemas.microsoft.com/office/powerpoint/2010/main" val="23415439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AA525AB9-43B4-4072-8D82-235AA92E906E}" type="slidenum">
              <a:rPr lang="en-CA" smtClean="0"/>
              <a:t>26</a:t>
            </a:fld>
            <a:endParaRPr lang="en-CA"/>
          </a:p>
        </p:txBody>
      </p:sp>
    </p:spTree>
    <p:extLst>
      <p:ext uri="{BB962C8B-B14F-4D97-AF65-F5344CB8AC3E}">
        <p14:creationId xmlns:p14="http://schemas.microsoft.com/office/powerpoint/2010/main" val="31511090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AA525AB9-43B4-4072-8D82-235AA92E906E}" type="slidenum">
              <a:rPr lang="en-CA" smtClean="0"/>
              <a:t>27</a:t>
            </a:fld>
            <a:endParaRPr lang="en-CA"/>
          </a:p>
        </p:txBody>
      </p:sp>
    </p:spTree>
    <p:extLst>
      <p:ext uri="{BB962C8B-B14F-4D97-AF65-F5344CB8AC3E}">
        <p14:creationId xmlns:p14="http://schemas.microsoft.com/office/powerpoint/2010/main" val="186954441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1774" rtl="0" eaLnBrk="1" fontAlgn="auto" latinLnBrk="0" hangingPunct="1">
              <a:lnSpc>
                <a:spcPct val="100000"/>
              </a:lnSpc>
              <a:spcBef>
                <a:spcPts val="0"/>
              </a:spcBef>
              <a:spcAft>
                <a:spcPts val="0"/>
              </a:spcAft>
              <a:buClrTx/>
              <a:buSzTx/>
              <a:buFontTx/>
              <a:buNone/>
              <a:tabLst/>
              <a:defRPr/>
            </a:pPr>
            <a:r>
              <a:rPr lang="en-US" dirty="0"/>
              <a:t>Scroll to Championing Change and Innovations. More precisely located: under core competencies &gt; explore core competencies &gt; scroll to Championing Change and Innovations. </a:t>
            </a:r>
            <a:endParaRPr lang="en-US" dirty="0">
              <a:latin typeface="Abadi Extra Light" panose="020B0204020104020204" pitchFamily="34" charset="0"/>
            </a:endParaRPr>
          </a:p>
          <a:p>
            <a:pPr defTabSz="931774">
              <a:defRPr/>
            </a:pPr>
            <a:endParaRPr lang="en-US" dirty="0">
              <a:latin typeface="Abadi Extra Light" panose="020B0204020104020204" pitchFamily="34" charset="0"/>
            </a:endParaRPr>
          </a:p>
          <a:p>
            <a:pPr defTabSz="931774">
              <a:defRPr/>
            </a:pPr>
            <a:r>
              <a:rPr lang="en-US" dirty="0">
                <a:latin typeface="Abadi Extra Light" panose="020B0204020104020204" pitchFamily="34" charset="0"/>
              </a:rPr>
              <a:t>Play emerging video</a:t>
            </a:r>
          </a:p>
          <a:p>
            <a:endParaRPr lang="en-CA" dirty="0"/>
          </a:p>
        </p:txBody>
      </p:sp>
      <p:sp>
        <p:nvSpPr>
          <p:cNvPr id="4" name="Slide Number Placeholder 3"/>
          <p:cNvSpPr>
            <a:spLocks noGrp="1"/>
          </p:cNvSpPr>
          <p:nvPr>
            <p:ph type="sldNum" sz="quarter" idx="5"/>
          </p:nvPr>
        </p:nvSpPr>
        <p:spPr/>
        <p:txBody>
          <a:bodyPr/>
          <a:lstStyle/>
          <a:p>
            <a:fld id="{AA525AB9-43B4-4072-8D82-235AA92E906E}" type="slidenum">
              <a:rPr lang="en-CA" smtClean="0"/>
              <a:t>28</a:t>
            </a:fld>
            <a:endParaRPr lang="en-CA"/>
          </a:p>
        </p:txBody>
      </p:sp>
    </p:spTree>
    <p:extLst>
      <p:ext uri="{BB962C8B-B14F-4D97-AF65-F5344CB8AC3E}">
        <p14:creationId xmlns:p14="http://schemas.microsoft.com/office/powerpoint/2010/main" val="303489307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Select “View more” under Championing Change and Innovation. More precisely located: under core competencies &gt; explore core competencies &gt; scroll to Championing Change and Innovation &gt; select “View more”</a:t>
            </a:r>
            <a:endParaRPr lang="en-CA" dirty="0">
              <a:latin typeface="Abadi Extra Light" panose="020B0204020104020204" pitchFamily="34" charset="0"/>
            </a:endParaRPr>
          </a:p>
          <a:p>
            <a:endParaRPr lang="en-CA" dirty="0">
              <a:latin typeface="Abadi Extra Light" panose="020B0204020104020204" pitchFamily="34" charset="0"/>
            </a:endParaRPr>
          </a:p>
          <a:p>
            <a:r>
              <a:rPr lang="en-CA" dirty="0">
                <a:latin typeface="Abadi Extra Light" panose="020B0204020104020204" pitchFamily="34" charset="0"/>
              </a:rPr>
              <a:t>Discuss emerging level, gloss over the other levels.</a:t>
            </a:r>
          </a:p>
          <a:p>
            <a:r>
              <a:rPr lang="en-CA" dirty="0">
                <a:latin typeface="Abadi Extra Light" panose="020B0204020104020204" pitchFamily="34" charset="0"/>
              </a:rPr>
              <a:t>Watch video   (link if needed:  https://www.youtube.com/watch?v=uUk3hFxX_mQ&amp;t=181s )  and then ask:</a:t>
            </a:r>
          </a:p>
          <a:p>
            <a:endParaRPr lang="en-CA" dirty="0">
              <a:latin typeface="Abadi Extra Light" panose="020B0204020104020204" pitchFamily="34" charset="0"/>
            </a:endParaRPr>
          </a:p>
          <a:p>
            <a:r>
              <a:rPr lang="en-CA" dirty="0">
                <a:latin typeface="Abadi Extra Light" panose="020B0204020104020204" pitchFamily="34" charset="0"/>
              </a:rPr>
              <a:t>In the example, we saw Jim demonstrate Championing Change and Innovation at the LEADING stage.  An example . . . .     Can you think of ways that you or your colleagues may be demonstrating this competency at the EMERGING stage?</a:t>
            </a:r>
          </a:p>
          <a:p>
            <a:endParaRPr lang="en-CA" dirty="0">
              <a:latin typeface="Abadi Extra Light" panose="020B0204020104020204" pitchFamily="34" charset="0"/>
            </a:endParaRPr>
          </a:p>
          <a:p>
            <a:r>
              <a:rPr lang="en-CA" sz="1800" kern="100" dirty="0">
                <a:effectLst/>
                <a:latin typeface="Calibri" panose="020F0502020204030204" pitchFamily="34" charset="0"/>
                <a:ea typeface="Calibri" panose="020F0502020204030204" pitchFamily="34" charset="0"/>
                <a:cs typeface="Times New Roman" panose="02020603050405020304" pitchFamily="18" charset="0"/>
              </a:rPr>
              <a:t>Some examples of Championing Change and Innovation at the Emerging Stage:</a:t>
            </a:r>
          </a:p>
          <a:p>
            <a:pPr marL="342900" lvl="0" indent="-342900">
              <a:buFont typeface="Symbol" panose="05050102010706020507" pitchFamily="18" charset="2"/>
              <a:buChar char=""/>
            </a:pPr>
            <a:r>
              <a:rPr lang="en-CA" sz="1800" dirty="0">
                <a:effectLst/>
                <a:latin typeface="Calibri" panose="020F0502020204030204" pitchFamily="34" charset="0"/>
                <a:ea typeface="Times New Roman" panose="02020603050405020304" pitchFamily="18" charset="0"/>
              </a:rPr>
              <a:t>Adjusting the plans for the day when a person served develops an urgent need to see medical attention being mindful of trying to develop a plan for their housemates to still accomplish what they wanted to do that day where possible.</a:t>
            </a:r>
          </a:p>
          <a:p>
            <a:pPr marL="342900" lvl="0" indent="-342900">
              <a:buFont typeface="Symbol" panose="05050102010706020507" pitchFamily="18" charset="2"/>
              <a:buChar char=""/>
            </a:pPr>
            <a:r>
              <a:rPr lang="en-CA" sz="1800" dirty="0">
                <a:effectLst/>
                <a:latin typeface="Calibri" panose="020F0502020204030204" pitchFamily="34" charset="0"/>
                <a:ea typeface="Times New Roman" panose="02020603050405020304" pitchFamily="18" charset="0"/>
              </a:rPr>
              <a:t>Responding positively and encouragingly when a colleague announces that they will be promoted and moving on to a new position, even though it will mean change in your program and the need to onboard a new team member.</a:t>
            </a:r>
          </a:p>
          <a:p>
            <a:pPr marL="342900" lvl="0" indent="-342900">
              <a:buFont typeface="Symbol" panose="05050102010706020507" pitchFamily="18" charset="2"/>
              <a:buChar char=""/>
            </a:pPr>
            <a:r>
              <a:rPr lang="en-CA" sz="1800" dirty="0">
                <a:effectLst/>
                <a:latin typeface="Calibri" panose="020F0502020204030204" pitchFamily="34" charset="0"/>
                <a:ea typeface="Times New Roman" panose="02020603050405020304" pitchFamily="18" charset="0"/>
              </a:rPr>
              <a:t>When assisting a person served to research a trip that they want to take to another city-assists them to solicit suggestions and input from other staff members, the persons immediate circle of family and friends etc..</a:t>
            </a:r>
          </a:p>
          <a:p>
            <a:pPr marL="342900" lvl="0" indent="-342900">
              <a:buFont typeface="Symbol" panose="05050102010706020507" pitchFamily="18" charset="2"/>
              <a:buChar char=""/>
            </a:pPr>
            <a:r>
              <a:rPr lang="en-CA" sz="1800" dirty="0">
                <a:effectLst/>
                <a:latin typeface="Calibri" panose="020F0502020204030204" pitchFamily="34" charset="0"/>
                <a:ea typeface="Times New Roman" panose="02020603050405020304" pitchFamily="18" charset="0"/>
              </a:rPr>
              <a:t>Enthusiastically participating in a new training initiative </a:t>
            </a:r>
          </a:p>
          <a:p>
            <a:pPr marL="342900" lvl="0" indent="-342900">
              <a:buFont typeface="Symbol" panose="05050102010706020507" pitchFamily="18" charset="2"/>
              <a:buChar char=""/>
            </a:pPr>
            <a:r>
              <a:rPr lang="en-CA" sz="1800" dirty="0">
                <a:effectLst/>
                <a:latin typeface="Calibri" panose="020F0502020204030204" pitchFamily="34" charset="0"/>
                <a:ea typeface="Times New Roman" panose="02020603050405020304" pitchFamily="18" charset="0"/>
              </a:rPr>
              <a:t>Taking the lead to keep a new required procedure in the forefront and assist other team members to adapt to the new process (ex new protocol for a person served or a new administrative procedure like the way finances are accounted for)</a:t>
            </a:r>
          </a:p>
          <a:p>
            <a:pPr marL="342900" lvl="0" indent="-342900">
              <a:buFont typeface="Symbol" panose="05050102010706020507" pitchFamily="18" charset="2"/>
              <a:buChar char=""/>
            </a:pPr>
            <a:r>
              <a:rPr lang="en-CA" sz="1800" dirty="0">
                <a:effectLst/>
                <a:latin typeface="Calibri" panose="020F0502020204030204" pitchFamily="34" charset="0"/>
                <a:ea typeface="Times New Roman" panose="02020603050405020304" pitchFamily="18" charset="0"/>
              </a:rPr>
              <a:t>Being able to manage emotions and “roll with it” when change to the day’s plans occurs suddenly or unexpectedly, being mindful that you are a role model for your colleagues and for persons served in that moment. </a:t>
            </a:r>
          </a:p>
          <a:p>
            <a:r>
              <a:rPr lang="en-CA" sz="1800" kern="100" dirty="0">
                <a:effectLst/>
                <a:latin typeface="Calibri" panose="020F0502020204030204" pitchFamily="34" charset="0"/>
                <a:ea typeface="Calibri" panose="020F0502020204030204" pitchFamily="34" charset="0"/>
                <a:cs typeface="Times New Roman" panose="02020603050405020304" pitchFamily="18" charset="0"/>
              </a:rPr>
              <a:t> </a:t>
            </a:r>
          </a:p>
          <a:p>
            <a:endParaRPr lang="en-CA" dirty="0">
              <a:latin typeface="Abadi Extra Light" panose="020B0204020104020204" pitchFamily="34" charset="0"/>
            </a:endParaRPr>
          </a:p>
          <a:p>
            <a:endParaRPr lang="en-CA" dirty="0">
              <a:latin typeface="Abadi Extra Light" panose="020B02040201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Skip to slide 31 </a:t>
            </a:r>
            <a:r>
              <a:rPr lang="en-US" dirty="0"/>
              <a:t>for new staff training</a:t>
            </a:r>
            <a:endParaRPr lang="en-CA" dirty="0"/>
          </a:p>
          <a:p>
            <a:endParaRPr lang="en-CA" dirty="0"/>
          </a:p>
        </p:txBody>
      </p:sp>
      <p:sp>
        <p:nvSpPr>
          <p:cNvPr id="4" name="Slide Number Placeholder 3"/>
          <p:cNvSpPr>
            <a:spLocks noGrp="1"/>
          </p:cNvSpPr>
          <p:nvPr>
            <p:ph type="sldNum" sz="quarter" idx="5"/>
          </p:nvPr>
        </p:nvSpPr>
        <p:spPr/>
        <p:txBody>
          <a:bodyPr/>
          <a:lstStyle/>
          <a:p>
            <a:fld id="{AA525AB9-43B4-4072-8D82-235AA92E906E}" type="slidenum">
              <a:rPr lang="en-CA" smtClean="0"/>
              <a:t>29</a:t>
            </a:fld>
            <a:endParaRPr lang="en-CA"/>
          </a:p>
        </p:txBody>
      </p:sp>
    </p:spTree>
    <p:extLst>
      <p:ext uri="{BB962C8B-B14F-4D97-AF65-F5344CB8AC3E}">
        <p14:creationId xmlns:p14="http://schemas.microsoft.com/office/powerpoint/2010/main" val="1998546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find generalized quiz on website, go to home &gt; explore core competencies &gt; scroll to bottom of page and select “take a quiz” </a:t>
            </a:r>
            <a:endParaRPr lang="en-CA" dirty="0"/>
          </a:p>
        </p:txBody>
      </p:sp>
      <p:sp>
        <p:nvSpPr>
          <p:cNvPr id="4" name="Slide Number Placeholder 3"/>
          <p:cNvSpPr>
            <a:spLocks noGrp="1"/>
          </p:cNvSpPr>
          <p:nvPr>
            <p:ph type="sldNum" sz="quarter" idx="5"/>
          </p:nvPr>
        </p:nvSpPr>
        <p:spPr/>
        <p:txBody>
          <a:bodyPr/>
          <a:lstStyle/>
          <a:p>
            <a:fld id="{AA525AB9-43B4-4072-8D82-235AA92E906E}" type="slidenum">
              <a:rPr lang="en-CA" smtClean="0"/>
              <a:t>3</a:t>
            </a:fld>
            <a:endParaRPr lang="en-CA"/>
          </a:p>
        </p:txBody>
      </p:sp>
    </p:spTree>
    <p:extLst>
      <p:ext uri="{BB962C8B-B14F-4D97-AF65-F5344CB8AC3E}">
        <p14:creationId xmlns:p14="http://schemas.microsoft.com/office/powerpoint/2010/main" val="296261339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AA525AB9-43B4-4072-8D82-235AA92E906E}" type="slidenum">
              <a:rPr lang="en-CA" smtClean="0"/>
              <a:t>30</a:t>
            </a:fld>
            <a:endParaRPr lang="en-CA"/>
          </a:p>
        </p:txBody>
      </p:sp>
    </p:spTree>
    <p:extLst>
      <p:ext uri="{BB962C8B-B14F-4D97-AF65-F5344CB8AC3E}">
        <p14:creationId xmlns:p14="http://schemas.microsoft.com/office/powerpoint/2010/main" val="203225164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Scroll to Facilitate Growth and Development. More precisely located: under core competencies &gt; explore core competencies &gt; scroll to facilitate growth and development</a:t>
            </a:r>
            <a:endParaRPr lang="en-CA" dirty="0"/>
          </a:p>
        </p:txBody>
      </p:sp>
      <p:sp>
        <p:nvSpPr>
          <p:cNvPr id="4" name="Slide Number Placeholder 3"/>
          <p:cNvSpPr>
            <a:spLocks noGrp="1"/>
          </p:cNvSpPr>
          <p:nvPr>
            <p:ph type="sldNum" sz="quarter" idx="5"/>
          </p:nvPr>
        </p:nvSpPr>
        <p:spPr/>
        <p:txBody>
          <a:bodyPr/>
          <a:lstStyle/>
          <a:p>
            <a:fld id="{AA525AB9-43B4-4072-8D82-235AA92E906E}" type="slidenum">
              <a:rPr lang="en-CA" smtClean="0"/>
              <a:t>31</a:t>
            </a:fld>
            <a:endParaRPr lang="en-CA"/>
          </a:p>
        </p:txBody>
      </p:sp>
    </p:spTree>
    <p:extLst>
      <p:ext uri="{BB962C8B-B14F-4D97-AF65-F5344CB8AC3E}">
        <p14:creationId xmlns:p14="http://schemas.microsoft.com/office/powerpoint/2010/main" val="61932715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1774" rtl="0" eaLnBrk="1" fontAlgn="auto" latinLnBrk="0" hangingPunct="1">
              <a:lnSpc>
                <a:spcPct val="100000"/>
              </a:lnSpc>
              <a:spcBef>
                <a:spcPts val="0"/>
              </a:spcBef>
              <a:spcAft>
                <a:spcPts val="0"/>
              </a:spcAft>
              <a:buClrTx/>
              <a:buSzTx/>
              <a:buFontTx/>
              <a:buNone/>
              <a:tabLst/>
              <a:defRPr/>
            </a:pPr>
            <a:r>
              <a:rPr lang="en-US" dirty="0"/>
              <a:t>Select “View more” under Facilitating Growth and Development. More precisely located: under core competencies &gt; explore core competencies &gt; scroll to Facilitating Growth and Development&gt; select “View more”</a:t>
            </a:r>
            <a:endParaRPr lang="en-CA" dirty="0">
              <a:latin typeface="Abadi Extra Light" panose="020B0204020104020204" pitchFamily="34" charset="0"/>
            </a:endParaRPr>
          </a:p>
          <a:p>
            <a:pPr defTabSz="931774">
              <a:defRPr/>
            </a:pPr>
            <a:endParaRPr lang="en-US" dirty="0">
              <a:latin typeface="Abadi Extra Light" panose="020B0204020104020204" pitchFamily="34" charset="0"/>
            </a:endParaRPr>
          </a:p>
          <a:p>
            <a:pPr defTabSz="931774">
              <a:defRPr/>
            </a:pPr>
            <a:endParaRPr lang="en-US" dirty="0">
              <a:latin typeface="Abadi Extra Light" panose="020B0204020104020204" pitchFamily="34" charset="0"/>
            </a:endParaRPr>
          </a:p>
          <a:p>
            <a:pPr defTabSz="931774">
              <a:defRPr/>
            </a:pPr>
            <a:r>
              <a:rPr lang="en-US" dirty="0">
                <a:latin typeface="Abadi Extra Light" panose="020B0204020104020204" pitchFamily="34" charset="0"/>
              </a:rPr>
              <a:t>Discuss emerging level.</a:t>
            </a:r>
          </a:p>
          <a:p>
            <a:pPr defTabSz="931774">
              <a:defRPr/>
            </a:pPr>
            <a:endParaRPr lang="en-US" dirty="0">
              <a:latin typeface="Abadi Extra Light" panose="020B0204020104020204" pitchFamily="34" charset="0"/>
            </a:endParaRPr>
          </a:p>
          <a:p>
            <a:pPr defTabSz="931774">
              <a:defRPr/>
            </a:pPr>
            <a:r>
              <a:rPr lang="en-US" dirty="0">
                <a:latin typeface="Abadi Extra Light" panose="020B0204020104020204" pitchFamily="34" charset="0"/>
              </a:rPr>
              <a:t>Can you think of an example of when you demonstrated this competency?</a:t>
            </a:r>
          </a:p>
          <a:p>
            <a:pPr defTabSz="931774">
              <a:defRPr/>
            </a:pPr>
            <a:r>
              <a:rPr lang="en-US" dirty="0">
                <a:latin typeface="Abadi Extra Light" panose="020B0204020104020204" pitchFamily="34" charset="0"/>
              </a:rPr>
              <a:t>-teaching person served new life skills that they can complete a task on their own</a:t>
            </a:r>
          </a:p>
          <a:p>
            <a:pPr defTabSz="931774">
              <a:defRPr/>
            </a:pPr>
            <a:r>
              <a:rPr lang="en-US" dirty="0">
                <a:latin typeface="Abadi Extra Light" panose="020B0204020104020204" pitchFamily="34" charset="0"/>
              </a:rPr>
              <a:t>-providing the necessary training and resources for new staff so they can succeed in their work role.</a:t>
            </a:r>
          </a:p>
          <a:p>
            <a:pPr defTabSz="931774">
              <a:defRPr/>
            </a:pPr>
            <a:r>
              <a:rPr lang="en-US" dirty="0">
                <a:latin typeface="Abadi Extra Light" panose="020B0204020104020204" pitchFamily="34" charset="0"/>
              </a:rPr>
              <a:t>-facilitators having conversations with new staff during training periods and giving feedback tips. </a:t>
            </a:r>
          </a:p>
          <a:p>
            <a:pPr defTabSz="931774">
              <a:defRPr/>
            </a:pPr>
            <a:endParaRPr lang="en-US" dirty="0">
              <a:latin typeface="Abadi Extra Light" panose="020B0204020104020204" pitchFamily="34" charset="0"/>
            </a:endParaRPr>
          </a:p>
          <a:p>
            <a:pPr defTabSz="931774">
              <a:defRPr/>
            </a:pPr>
            <a:endParaRPr lang="en-US" dirty="0">
              <a:latin typeface="Abadi Extra Light" panose="020B0204020104020204" pitchFamily="34" charset="0"/>
            </a:endParaRPr>
          </a:p>
          <a:p>
            <a:pPr defTabSz="931774">
              <a:defRPr/>
            </a:pPr>
            <a:r>
              <a:rPr lang="en-US" dirty="0">
                <a:latin typeface="Abadi Extra Light" panose="020B0204020104020204" pitchFamily="34" charset="0"/>
              </a:rPr>
              <a:t>Skip to slide 34</a:t>
            </a:r>
          </a:p>
          <a:p>
            <a:endParaRPr lang="en-CA" dirty="0"/>
          </a:p>
        </p:txBody>
      </p:sp>
      <p:sp>
        <p:nvSpPr>
          <p:cNvPr id="4" name="Slide Number Placeholder 3"/>
          <p:cNvSpPr>
            <a:spLocks noGrp="1"/>
          </p:cNvSpPr>
          <p:nvPr>
            <p:ph type="sldNum" sz="quarter" idx="5"/>
          </p:nvPr>
        </p:nvSpPr>
        <p:spPr/>
        <p:txBody>
          <a:bodyPr/>
          <a:lstStyle/>
          <a:p>
            <a:fld id="{AA525AB9-43B4-4072-8D82-235AA92E906E}" type="slidenum">
              <a:rPr lang="en-CA" smtClean="0"/>
              <a:t>32</a:t>
            </a:fld>
            <a:endParaRPr lang="en-CA"/>
          </a:p>
        </p:txBody>
      </p:sp>
    </p:spTree>
    <p:extLst>
      <p:ext uri="{BB962C8B-B14F-4D97-AF65-F5344CB8AC3E}">
        <p14:creationId xmlns:p14="http://schemas.microsoft.com/office/powerpoint/2010/main" val="344784261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AA525AB9-43B4-4072-8D82-235AA92E906E}" type="slidenum">
              <a:rPr lang="en-CA" smtClean="0"/>
              <a:t>33</a:t>
            </a:fld>
            <a:endParaRPr lang="en-CA"/>
          </a:p>
        </p:txBody>
      </p:sp>
    </p:spTree>
    <p:extLst>
      <p:ext uri="{BB962C8B-B14F-4D97-AF65-F5344CB8AC3E}">
        <p14:creationId xmlns:p14="http://schemas.microsoft.com/office/powerpoint/2010/main" val="61868251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Scroll to Inclusive leadership. More precisely located: under core competencies &gt; explore core competencies &gt; scroll to inclusive leadership</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Examples: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Contributing to staff team meetings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Navigating difficult conversations with professionalism and a solution-focused approach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Nominating a colleague with a competency ballot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Identifying a support need, and collaborating with your team to see that it is addressed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CA" dirty="0"/>
          </a:p>
          <a:p>
            <a:endParaRPr lang="en-CA" dirty="0"/>
          </a:p>
        </p:txBody>
      </p:sp>
      <p:sp>
        <p:nvSpPr>
          <p:cNvPr id="4" name="Slide Number Placeholder 3"/>
          <p:cNvSpPr>
            <a:spLocks noGrp="1"/>
          </p:cNvSpPr>
          <p:nvPr>
            <p:ph type="sldNum" sz="quarter" idx="5"/>
          </p:nvPr>
        </p:nvSpPr>
        <p:spPr/>
        <p:txBody>
          <a:bodyPr/>
          <a:lstStyle/>
          <a:p>
            <a:fld id="{AA525AB9-43B4-4072-8D82-235AA92E906E}" type="slidenum">
              <a:rPr lang="en-CA" smtClean="0"/>
              <a:t>34</a:t>
            </a:fld>
            <a:endParaRPr lang="en-CA"/>
          </a:p>
        </p:txBody>
      </p:sp>
    </p:spTree>
    <p:extLst>
      <p:ext uri="{BB962C8B-B14F-4D97-AF65-F5344CB8AC3E}">
        <p14:creationId xmlns:p14="http://schemas.microsoft.com/office/powerpoint/2010/main" val="273012606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Select “View more” under Inclusive leadership. More precisely located: under core competencies &gt; explore core competencies &gt; scroll to inclusive leadership &gt; select “View more”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Abadi Extra Light" panose="020B02040201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badi Extra Light" panose="020B0204020104020204" pitchFamily="34" charset="0"/>
              </a:rPr>
              <a:t>Skip to slide 37</a:t>
            </a:r>
            <a:endParaRPr lang="en-CA" dirty="0">
              <a:latin typeface="Abadi Extra Light" panose="020B0204020104020204" pitchFamily="34" charset="0"/>
            </a:endParaRPr>
          </a:p>
          <a:p>
            <a:endParaRPr lang="en-CA" dirty="0"/>
          </a:p>
          <a:p>
            <a:endParaRPr lang="en-CA" dirty="0"/>
          </a:p>
        </p:txBody>
      </p:sp>
      <p:sp>
        <p:nvSpPr>
          <p:cNvPr id="4" name="Slide Number Placeholder 3"/>
          <p:cNvSpPr>
            <a:spLocks noGrp="1"/>
          </p:cNvSpPr>
          <p:nvPr>
            <p:ph type="sldNum" sz="quarter" idx="5"/>
          </p:nvPr>
        </p:nvSpPr>
        <p:spPr/>
        <p:txBody>
          <a:bodyPr/>
          <a:lstStyle/>
          <a:p>
            <a:fld id="{AA525AB9-43B4-4072-8D82-235AA92E906E}" type="slidenum">
              <a:rPr lang="en-CA" smtClean="0"/>
              <a:t>35</a:t>
            </a:fld>
            <a:endParaRPr lang="en-CA"/>
          </a:p>
        </p:txBody>
      </p:sp>
    </p:spTree>
    <p:extLst>
      <p:ext uri="{BB962C8B-B14F-4D97-AF65-F5344CB8AC3E}">
        <p14:creationId xmlns:p14="http://schemas.microsoft.com/office/powerpoint/2010/main" val="252418360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AA525AB9-43B4-4072-8D82-235AA92E906E}" type="slidenum">
              <a:rPr lang="en-CA" smtClean="0"/>
              <a:t>36</a:t>
            </a:fld>
            <a:endParaRPr lang="en-CA"/>
          </a:p>
        </p:txBody>
      </p:sp>
    </p:spTree>
    <p:extLst>
      <p:ext uri="{BB962C8B-B14F-4D97-AF65-F5344CB8AC3E}">
        <p14:creationId xmlns:p14="http://schemas.microsoft.com/office/powerpoint/2010/main" val="234597914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1774" rtl="0" eaLnBrk="1" fontAlgn="auto" latinLnBrk="0" hangingPunct="1">
              <a:lnSpc>
                <a:spcPct val="100000"/>
              </a:lnSpc>
              <a:spcBef>
                <a:spcPts val="0"/>
              </a:spcBef>
              <a:spcAft>
                <a:spcPts val="0"/>
              </a:spcAft>
              <a:buClrTx/>
              <a:buSzTx/>
              <a:buFontTx/>
              <a:buNone/>
              <a:tabLst/>
              <a:defRPr/>
            </a:pPr>
            <a:r>
              <a:rPr lang="en-US" dirty="0"/>
              <a:t>Scroll to Problem solving and decision making. More precisely located: under core competencies &gt; explore core competencies &gt; scroll to problem solving and decision making</a:t>
            </a:r>
            <a:endParaRPr lang="en-CA" dirty="0"/>
          </a:p>
          <a:p>
            <a:pPr defTabSz="931774">
              <a:defRPr/>
            </a:pPr>
            <a:endParaRPr lang="en-US" dirty="0">
              <a:latin typeface="Abadi Extra Light" panose="020B0204020104020204" pitchFamily="34" charset="0"/>
            </a:endParaRPr>
          </a:p>
          <a:p>
            <a:pPr defTabSz="931774">
              <a:defRPr/>
            </a:pPr>
            <a:endParaRPr lang="en-US" dirty="0">
              <a:latin typeface="Abadi Extra Light" panose="020B0204020104020204" pitchFamily="34" charset="0"/>
            </a:endParaRPr>
          </a:p>
          <a:p>
            <a:pPr defTabSz="931774">
              <a:defRPr/>
            </a:pPr>
            <a:r>
              <a:rPr lang="en-US" dirty="0">
                <a:latin typeface="Abadi Extra Light" panose="020B0204020104020204" pitchFamily="34" charset="0"/>
              </a:rPr>
              <a:t>Play emerging video 0-25 seconds (do not play example).</a:t>
            </a:r>
          </a:p>
          <a:p>
            <a:endParaRPr lang="en-CA" dirty="0"/>
          </a:p>
        </p:txBody>
      </p:sp>
      <p:sp>
        <p:nvSpPr>
          <p:cNvPr id="4" name="Slide Number Placeholder 3"/>
          <p:cNvSpPr>
            <a:spLocks noGrp="1"/>
          </p:cNvSpPr>
          <p:nvPr>
            <p:ph type="sldNum" sz="quarter" idx="5"/>
          </p:nvPr>
        </p:nvSpPr>
        <p:spPr/>
        <p:txBody>
          <a:bodyPr/>
          <a:lstStyle/>
          <a:p>
            <a:fld id="{AA525AB9-43B4-4072-8D82-235AA92E906E}" type="slidenum">
              <a:rPr lang="en-CA" smtClean="0"/>
              <a:t>37</a:t>
            </a:fld>
            <a:endParaRPr lang="en-CA"/>
          </a:p>
        </p:txBody>
      </p:sp>
    </p:spTree>
    <p:extLst>
      <p:ext uri="{BB962C8B-B14F-4D97-AF65-F5344CB8AC3E}">
        <p14:creationId xmlns:p14="http://schemas.microsoft.com/office/powerpoint/2010/main" val="280006958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Select “View more” under problem solving and decision making. More precisely located: under core competencies &gt; explore core competencies &gt; scroll to problem solving and decision making &gt; select “View more”</a:t>
            </a:r>
            <a:endParaRPr lang="en-CA" dirty="0">
              <a:latin typeface="Abadi Extra Light" panose="020B0204020104020204" pitchFamily="34" charset="0"/>
            </a:endParaRPr>
          </a:p>
          <a:p>
            <a:endParaRPr lang="en-CA" dirty="0">
              <a:latin typeface="Abadi Extra Light" panose="020B0204020104020204" pitchFamily="34" charset="0"/>
            </a:endParaRPr>
          </a:p>
          <a:p>
            <a:endParaRPr lang="en-CA" dirty="0">
              <a:latin typeface="Abadi Extra Light" panose="020B0204020104020204" pitchFamily="34" charset="0"/>
            </a:endParaRPr>
          </a:p>
          <a:p>
            <a:r>
              <a:rPr lang="en-CA" dirty="0">
                <a:latin typeface="Abadi Extra Light" panose="020B0204020104020204" pitchFamily="34" charset="0"/>
              </a:rPr>
              <a:t>Discuss emerging level only.</a:t>
            </a:r>
          </a:p>
          <a:p>
            <a:endParaRPr lang="en-CA" dirty="0">
              <a:latin typeface="Abadi Extra Light" panose="020B0204020104020204" pitchFamily="34" charset="0"/>
            </a:endParaRPr>
          </a:p>
          <a:p>
            <a:r>
              <a:rPr lang="en-CA" dirty="0">
                <a:latin typeface="Abadi Extra Light" panose="020B0204020104020204" pitchFamily="34" charset="0"/>
              </a:rPr>
              <a:t>Can you describe an instance in which you’ve demonstrated Problem Solving and Decision Making?</a:t>
            </a:r>
          </a:p>
          <a:p>
            <a:endParaRPr lang="en-CA" dirty="0">
              <a:latin typeface="Abadi Extra Light" panose="020B0204020104020204" pitchFamily="34" charset="0"/>
            </a:endParaRPr>
          </a:p>
          <a:p>
            <a:r>
              <a:rPr lang="en-CA" dirty="0">
                <a:latin typeface="Abadi Extra Light" panose="020B0204020104020204" pitchFamily="34" charset="0"/>
              </a:rPr>
              <a:t>-person served kept missing vital appointments and doctor called staff mad. Staff was able to take a few minutes to think about solutions and then called the doctor back with these solutions. </a:t>
            </a:r>
          </a:p>
          <a:p>
            <a:r>
              <a:rPr lang="en-CA" dirty="0">
                <a:latin typeface="Abadi Extra Light" panose="020B0204020104020204" pitchFamily="34" charset="0"/>
              </a:rPr>
              <a:t>-getting a sick call and rearranging staff’s supports for the day so that person served is not missing out. </a:t>
            </a:r>
          </a:p>
          <a:p>
            <a:r>
              <a:rPr lang="en-CA" dirty="0">
                <a:latin typeface="Abadi Extra Light" panose="020B0204020104020204" pitchFamily="34" charset="0"/>
              </a:rPr>
              <a:t>-doing an undesirable task first then doing a desirable task. Ex. Let’s do dishes first then we can go for a walk. </a:t>
            </a:r>
          </a:p>
          <a:p>
            <a:endParaRPr lang="en-CA" dirty="0">
              <a:latin typeface="Abadi Extra Light" panose="020B0204020104020204" pitchFamily="34" charset="0"/>
            </a:endParaRPr>
          </a:p>
          <a:p>
            <a:r>
              <a:rPr lang="en-CA" dirty="0">
                <a:latin typeface="Abadi Extra Light" panose="020B0204020104020204" pitchFamily="34" charset="0"/>
              </a:rPr>
              <a:t>Skip to slide 40</a:t>
            </a:r>
          </a:p>
          <a:p>
            <a:endParaRPr lang="en-CA" dirty="0"/>
          </a:p>
          <a:p>
            <a:endParaRPr lang="en-CA" dirty="0"/>
          </a:p>
        </p:txBody>
      </p:sp>
      <p:sp>
        <p:nvSpPr>
          <p:cNvPr id="4" name="Slide Number Placeholder 3"/>
          <p:cNvSpPr>
            <a:spLocks noGrp="1"/>
          </p:cNvSpPr>
          <p:nvPr>
            <p:ph type="sldNum" sz="quarter" idx="5"/>
          </p:nvPr>
        </p:nvSpPr>
        <p:spPr/>
        <p:txBody>
          <a:bodyPr/>
          <a:lstStyle/>
          <a:p>
            <a:fld id="{AA525AB9-43B4-4072-8D82-235AA92E906E}" type="slidenum">
              <a:rPr lang="en-CA" smtClean="0"/>
              <a:t>38</a:t>
            </a:fld>
            <a:endParaRPr lang="en-CA"/>
          </a:p>
        </p:txBody>
      </p:sp>
    </p:spTree>
    <p:extLst>
      <p:ext uri="{BB962C8B-B14F-4D97-AF65-F5344CB8AC3E}">
        <p14:creationId xmlns:p14="http://schemas.microsoft.com/office/powerpoint/2010/main" val="199386743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AA525AB9-43B4-4072-8D82-235AA92E906E}" type="slidenum">
              <a:rPr lang="en-CA" smtClean="0"/>
              <a:t>39</a:t>
            </a:fld>
            <a:endParaRPr lang="en-CA"/>
          </a:p>
        </p:txBody>
      </p:sp>
    </p:spTree>
    <p:extLst>
      <p:ext uri="{BB962C8B-B14F-4D97-AF65-F5344CB8AC3E}">
        <p14:creationId xmlns:p14="http://schemas.microsoft.com/office/powerpoint/2010/main" val="38561937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3.  Valuing EDI (Emerging Stage)</a:t>
            </a:r>
            <a:endParaRPr lang="en-CA" dirty="0"/>
          </a:p>
        </p:txBody>
      </p:sp>
      <p:sp>
        <p:nvSpPr>
          <p:cNvPr id="4" name="Slide Number Placeholder 3"/>
          <p:cNvSpPr>
            <a:spLocks noGrp="1"/>
          </p:cNvSpPr>
          <p:nvPr>
            <p:ph type="sldNum" sz="quarter" idx="5"/>
          </p:nvPr>
        </p:nvSpPr>
        <p:spPr/>
        <p:txBody>
          <a:bodyPr/>
          <a:lstStyle/>
          <a:p>
            <a:fld id="{AA525AB9-43B4-4072-8D82-235AA92E906E}" type="slidenum">
              <a:rPr lang="en-CA" smtClean="0"/>
              <a:t>4</a:t>
            </a:fld>
            <a:endParaRPr lang="en-CA"/>
          </a:p>
        </p:txBody>
      </p:sp>
    </p:spTree>
    <p:extLst>
      <p:ext uri="{BB962C8B-B14F-4D97-AF65-F5344CB8AC3E}">
        <p14:creationId xmlns:p14="http://schemas.microsoft.com/office/powerpoint/2010/main" val="163201428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Scroll to resilience. More precisely located: under core competencies &gt; explore core competencies &gt; scroll to resilience</a:t>
            </a:r>
            <a:endParaRPr lang="en-CA" dirty="0"/>
          </a:p>
          <a:p>
            <a:endParaRPr lang="en-CA" dirty="0"/>
          </a:p>
        </p:txBody>
      </p:sp>
      <p:sp>
        <p:nvSpPr>
          <p:cNvPr id="4" name="Slide Number Placeholder 3"/>
          <p:cNvSpPr>
            <a:spLocks noGrp="1"/>
          </p:cNvSpPr>
          <p:nvPr>
            <p:ph type="sldNum" sz="quarter" idx="5"/>
          </p:nvPr>
        </p:nvSpPr>
        <p:spPr/>
        <p:txBody>
          <a:bodyPr/>
          <a:lstStyle/>
          <a:p>
            <a:fld id="{AA525AB9-43B4-4072-8D82-235AA92E906E}" type="slidenum">
              <a:rPr lang="en-CA" smtClean="0"/>
              <a:t>40</a:t>
            </a:fld>
            <a:endParaRPr lang="en-CA"/>
          </a:p>
        </p:txBody>
      </p:sp>
    </p:spTree>
    <p:extLst>
      <p:ext uri="{BB962C8B-B14F-4D97-AF65-F5344CB8AC3E}">
        <p14:creationId xmlns:p14="http://schemas.microsoft.com/office/powerpoint/2010/main" val="377806712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Select “View more” under resilience. More precisely located: under core competencies &gt; explore core competencies &gt; scroll to resilience&gt; select “View more”</a:t>
            </a:r>
            <a:endParaRPr lang="en-CA" dirty="0">
              <a:latin typeface="Abadi Extra Light" panose="020B0204020104020204" pitchFamily="34" charset="0"/>
            </a:endParaRPr>
          </a:p>
          <a:p>
            <a:endParaRPr lang="en-US" dirty="0"/>
          </a:p>
          <a:p>
            <a:endParaRPr lang="en-US" dirty="0"/>
          </a:p>
          <a:p>
            <a:r>
              <a:rPr lang="en-US" dirty="0"/>
              <a:t>Cover Emerging only</a:t>
            </a:r>
          </a:p>
          <a:p>
            <a:endParaRPr lang="en-US" dirty="0"/>
          </a:p>
          <a:p>
            <a:r>
              <a:rPr lang="en-US" dirty="0"/>
              <a:t>Can you provide an example of how you have demonstrated Resilience in your work?</a:t>
            </a:r>
          </a:p>
          <a:p>
            <a:endParaRPr lang="en-US" dirty="0"/>
          </a:p>
          <a:p>
            <a:r>
              <a:rPr lang="en-US" dirty="0"/>
              <a:t>Examples:</a:t>
            </a:r>
          </a:p>
          <a:p>
            <a:pPr marL="174708" indent="-174708">
              <a:buFont typeface="Arial" panose="020B0604020202020204" pitchFamily="34" charset="0"/>
              <a:buChar char="•"/>
            </a:pPr>
            <a:r>
              <a:rPr lang="en-US" dirty="0"/>
              <a:t>The last three years of COVID </a:t>
            </a:r>
          </a:p>
          <a:p>
            <a:pPr marL="174708" indent="-174708">
              <a:buFont typeface="Arial" panose="020B0604020202020204" pitchFamily="34" charset="0"/>
              <a:buChar char="•"/>
            </a:pPr>
            <a:r>
              <a:rPr lang="en-US" dirty="0"/>
              <a:t>Seeing a co-worker or peer dealing with an individual who is consistently having behavior problems and helping this individual through trying times on a regular basis. </a:t>
            </a:r>
          </a:p>
          <a:p>
            <a:pPr marL="174708" indent="-174708">
              <a:buFont typeface="Arial" panose="020B0604020202020204" pitchFamily="34" charset="0"/>
              <a:buChar char="•"/>
            </a:pPr>
            <a:r>
              <a:rPr lang="en-US" dirty="0"/>
              <a:t>Filling shifts in Scheduling </a:t>
            </a:r>
          </a:p>
          <a:p>
            <a:pPr marL="174708" indent="-174708">
              <a:buFont typeface="Arial" panose="020B0604020202020204" pitchFamily="34" charset="0"/>
              <a:buChar char="•"/>
            </a:pPr>
            <a:r>
              <a:rPr lang="en-US" dirty="0"/>
              <a:t>When someone we support is in the hospital </a:t>
            </a:r>
          </a:p>
          <a:p>
            <a:pPr marL="174708" indent="-174708">
              <a:buFont typeface="Arial" panose="020B0604020202020204" pitchFamily="34" charset="0"/>
              <a:buChar char="•"/>
            </a:pPr>
            <a:r>
              <a:rPr lang="en-US" dirty="0"/>
              <a:t>Loss of person served or the moving of person served to a new location. </a:t>
            </a:r>
          </a:p>
          <a:p>
            <a:pPr marL="174708" indent="-174708">
              <a:buFont typeface="Arial" panose="020B0604020202020204" pitchFamily="34" charset="0"/>
              <a:buChar char="•"/>
            </a:pPr>
            <a:r>
              <a:rPr lang="en-US" dirty="0"/>
              <a:t>Required To Stay shifts (RTS)  </a:t>
            </a:r>
          </a:p>
          <a:p>
            <a:pPr marL="174708" indent="-174708">
              <a:buFont typeface="Arial" panose="020B0604020202020204" pitchFamily="34" charset="0"/>
              <a:buChar char="•"/>
            </a:pPr>
            <a:r>
              <a:rPr lang="en-US" dirty="0"/>
              <a:t>The balance of work and home life </a:t>
            </a:r>
          </a:p>
          <a:p>
            <a:pPr marL="174708" indent="-174708">
              <a:buFont typeface="Arial" panose="020B0604020202020204" pitchFamily="34" charset="0"/>
              <a:buChar char="•"/>
            </a:pPr>
            <a:r>
              <a:rPr lang="en-US" dirty="0"/>
              <a:t>Proactively identifying personal boundaries and limitations </a:t>
            </a:r>
          </a:p>
          <a:p>
            <a:pPr marL="174708" indent="-174708">
              <a:buFont typeface="Arial" panose="020B0604020202020204" pitchFamily="34" charset="0"/>
              <a:buChar char="•"/>
            </a:pPr>
            <a:r>
              <a:rPr lang="en-US" dirty="0"/>
              <a:t>Using objective and productive strategies to overcome conflicts </a:t>
            </a:r>
          </a:p>
          <a:p>
            <a:pPr marL="174708" indent="-174708">
              <a:buFont typeface="Arial" panose="020B0604020202020204" pitchFamily="34" charset="0"/>
              <a:buChar char="•"/>
            </a:pPr>
            <a:r>
              <a:rPr lang="en-US" dirty="0"/>
              <a:t>Utilizing available resources to persevere through struggles (resources listed below) </a:t>
            </a:r>
          </a:p>
          <a:p>
            <a:pPr marL="174708" indent="-174708">
              <a:buFont typeface="Arial" panose="020B0604020202020204" pitchFamily="34" charset="0"/>
              <a:buChar char="•"/>
            </a:pPr>
            <a:endParaRPr lang="en-US" i="1" dirty="0"/>
          </a:p>
          <a:p>
            <a:pPr marL="174708" indent="-174708">
              <a:buFont typeface="Arial" panose="020B0604020202020204" pitchFamily="34" charset="0"/>
              <a:buChar char="•"/>
            </a:pPr>
            <a:r>
              <a:rPr lang="en-US" i="1" dirty="0"/>
              <a:t>Remind participants in group, if struggling to reach out to: </a:t>
            </a:r>
          </a:p>
          <a:p>
            <a:pPr marL="174708" indent="-174708">
              <a:buFont typeface="Arial" panose="020B0604020202020204" pitchFamily="34" charset="0"/>
              <a:buChar char="•"/>
            </a:pPr>
            <a:endParaRPr lang="en-US" dirty="0"/>
          </a:p>
          <a:p>
            <a:pPr marL="174708" indent="-174708">
              <a:buFont typeface="Arial" panose="020B0604020202020204" pitchFamily="34" charset="0"/>
              <a:buChar char="•"/>
            </a:pPr>
            <a:r>
              <a:rPr lang="en-US" dirty="0"/>
              <a:t>FSEAP (Family Service Employee Assistance Program)  </a:t>
            </a:r>
          </a:p>
          <a:p>
            <a:pPr marL="174708" indent="-174708">
              <a:buFont typeface="Arial" panose="020B0604020202020204" pitchFamily="34" charset="0"/>
              <a:buChar char="•"/>
            </a:pPr>
            <a:r>
              <a:rPr lang="en-US" dirty="0"/>
              <a:t>Employee Wellness Resources/Webinars found on Nucleus </a:t>
            </a:r>
          </a:p>
          <a:p>
            <a:pPr marL="174708" indent="-174708">
              <a:buFont typeface="Arial" panose="020B0604020202020204" pitchFamily="34" charset="0"/>
              <a:buChar char="•"/>
            </a:pPr>
            <a:r>
              <a:rPr lang="en-US" dirty="0"/>
              <a:t>Wellness at Work Committee </a:t>
            </a:r>
          </a:p>
          <a:p>
            <a:pPr marL="174708" indent="-174708">
              <a:buFont typeface="Arial" panose="020B0604020202020204" pitchFamily="34" charset="0"/>
              <a:buChar char="•"/>
            </a:pPr>
            <a:r>
              <a:rPr lang="en-US" dirty="0"/>
              <a:t>Peer Mentoring Group </a:t>
            </a:r>
            <a:endParaRPr lang="en-CA" dirty="0"/>
          </a:p>
          <a:p>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Skip to slide 43 </a:t>
            </a:r>
            <a:r>
              <a:rPr lang="en-US" dirty="0"/>
              <a:t>for new staff training</a:t>
            </a:r>
            <a:endParaRPr lang="en-CA" dirty="0"/>
          </a:p>
        </p:txBody>
      </p:sp>
      <p:sp>
        <p:nvSpPr>
          <p:cNvPr id="4" name="Slide Number Placeholder 3"/>
          <p:cNvSpPr>
            <a:spLocks noGrp="1"/>
          </p:cNvSpPr>
          <p:nvPr>
            <p:ph type="sldNum" sz="quarter" idx="5"/>
          </p:nvPr>
        </p:nvSpPr>
        <p:spPr/>
        <p:txBody>
          <a:bodyPr/>
          <a:lstStyle/>
          <a:p>
            <a:fld id="{AA525AB9-43B4-4072-8D82-235AA92E906E}" type="slidenum">
              <a:rPr lang="en-CA" smtClean="0"/>
              <a:t>41</a:t>
            </a:fld>
            <a:endParaRPr lang="en-CA"/>
          </a:p>
        </p:txBody>
      </p:sp>
    </p:spTree>
    <p:extLst>
      <p:ext uri="{BB962C8B-B14F-4D97-AF65-F5344CB8AC3E}">
        <p14:creationId xmlns:p14="http://schemas.microsoft.com/office/powerpoint/2010/main" val="307199518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AA525AB9-43B4-4072-8D82-235AA92E906E}" type="slidenum">
              <a:rPr lang="en-CA" smtClean="0"/>
              <a:t>42</a:t>
            </a:fld>
            <a:endParaRPr lang="en-CA"/>
          </a:p>
        </p:txBody>
      </p:sp>
    </p:spTree>
    <p:extLst>
      <p:ext uri="{BB962C8B-B14F-4D97-AF65-F5344CB8AC3E}">
        <p14:creationId xmlns:p14="http://schemas.microsoft.com/office/powerpoint/2010/main" val="363283977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1774" rtl="0" eaLnBrk="1" fontAlgn="auto" latinLnBrk="0" hangingPunct="1">
              <a:lnSpc>
                <a:spcPct val="100000"/>
              </a:lnSpc>
              <a:spcBef>
                <a:spcPts val="0"/>
              </a:spcBef>
              <a:spcAft>
                <a:spcPts val="0"/>
              </a:spcAft>
              <a:buClrTx/>
              <a:buSzTx/>
              <a:buFontTx/>
              <a:buNone/>
              <a:tabLst/>
              <a:defRPr/>
            </a:pPr>
            <a:r>
              <a:rPr lang="en-US" dirty="0"/>
              <a:t>Scroll to resource management. More precisely located: under core competencies &gt; explore core competencies &gt; scroll to resource management</a:t>
            </a:r>
            <a:endParaRPr lang="en-CA" dirty="0"/>
          </a:p>
          <a:p>
            <a:pPr defTabSz="931774">
              <a:defRPr/>
            </a:pPr>
            <a:endParaRPr lang="en-US" dirty="0">
              <a:latin typeface="Abadi Extra Light" panose="020B0204020104020204" pitchFamily="34" charset="0"/>
            </a:endParaRPr>
          </a:p>
          <a:p>
            <a:pPr defTabSz="931774">
              <a:defRPr/>
            </a:pPr>
            <a:endParaRPr lang="en-US" dirty="0">
              <a:latin typeface="Abadi Extra Light" panose="020B0204020104020204" pitchFamily="34" charset="0"/>
            </a:endParaRPr>
          </a:p>
          <a:p>
            <a:pPr defTabSz="931774">
              <a:defRPr/>
            </a:pPr>
            <a:r>
              <a:rPr lang="en-US" dirty="0">
                <a:latin typeface="Abadi Extra Light" panose="020B0204020104020204" pitchFamily="34" charset="0"/>
              </a:rPr>
              <a:t>Play 0-20 seconds of emerging video before example is given</a:t>
            </a:r>
          </a:p>
          <a:p>
            <a:pPr defTabSz="931774">
              <a:defRPr/>
            </a:pPr>
            <a:endParaRPr lang="en-US" dirty="0">
              <a:latin typeface="Abadi Extra Light" panose="020B0204020104020204" pitchFamily="34" charset="0"/>
            </a:endParaRPr>
          </a:p>
          <a:p>
            <a:pPr defTabSz="931774">
              <a:defRPr/>
            </a:pPr>
            <a:r>
              <a:rPr lang="en-US" dirty="0">
                <a:latin typeface="Abadi Extra Light" panose="020B0204020104020204" pitchFamily="34" charset="0"/>
              </a:rPr>
              <a:t>Examples:</a:t>
            </a:r>
          </a:p>
          <a:p>
            <a:pPr marL="171450" indent="-171450" defTabSz="931774">
              <a:buFont typeface="Arial" panose="020B0604020202020204" pitchFamily="34" charset="0"/>
              <a:buChar char="•"/>
              <a:defRPr/>
            </a:pPr>
            <a:r>
              <a:rPr lang="en-US" dirty="0">
                <a:latin typeface="Abadi Extra Light" panose="020B0204020104020204" pitchFamily="34" charset="0"/>
              </a:rPr>
              <a:t>Organizing a daily schedule for persons served</a:t>
            </a:r>
          </a:p>
          <a:p>
            <a:pPr marL="171450" indent="-171450" defTabSz="931774">
              <a:buFont typeface="Arial" panose="020B0604020202020204" pitchFamily="34" charset="0"/>
              <a:buChar char="•"/>
              <a:defRPr/>
            </a:pPr>
            <a:r>
              <a:rPr lang="en-US" dirty="0">
                <a:latin typeface="Abadi Extra Light" panose="020B0204020104020204" pitchFamily="34" charset="0"/>
              </a:rPr>
              <a:t>Help persons served access assistive devices</a:t>
            </a:r>
          </a:p>
          <a:p>
            <a:pPr marL="171450" indent="-171450" defTabSz="931774">
              <a:buFont typeface="Arial" panose="020B0604020202020204" pitchFamily="34" charset="0"/>
              <a:buChar char="•"/>
              <a:defRPr/>
            </a:pPr>
            <a:endParaRPr lang="en-US" dirty="0">
              <a:latin typeface="Abadi Extra Light" panose="020B0204020104020204" pitchFamily="34" charset="0"/>
            </a:endParaRPr>
          </a:p>
          <a:p>
            <a:endParaRPr lang="en-CA" dirty="0"/>
          </a:p>
        </p:txBody>
      </p:sp>
      <p:sp>
        <p:nvSpPr>
          <p:cNvPr id="4" name="Slide Number Placeholder 3"/>
          <p:cNvSpPr>
            <a:spLocks noGrp="1"/>
          </p:cNvSpPr>
          <p:nvPr>
            <p:ph type="sldNum" sz="quarter" idx="5"/>
          </p:nvPr>
        </p:nvSpPr>
        <p:spPr/>
        <p:txBody>
          <a:bodyPr/>
          <a:lstStyle/>
          <a:p>
            <a:fld id="{AA525AB9-43B4-4072-8D82-235AA92E906E}" type="slidenum">
              <a:rPr lang="en-CA" smtClean="0"/>
              <a:t>43</a:t>
            </a:fld>
            <a:endParaRPr lang="en-CA"/>
          </a:p>
        </p:txBody>
      </p:sp>
    </p:spTree>
    <p:extLst>
      <p:ext uri="{BB962C8B-B14F-4D97-AF65-F5344CB8AC3E}">
        <p14:creationId xmlns:p14="http://schemas.microsoft.com/office/powerpoint/2010/main" val="305690053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Select “View more” under resource management. More precisely located: under core competencies &gt; explore core competencies &gt; scroll to resource management&gt; select “View more”</a:t>
            </a:r>
            <a:endParaRPr lang="en-CA" dirty="0">
              <a:latin typeface="Abadi Extra Light" panose="020B0204020104020204" pitchFamily="34" charset="0"/>
            </a:endParaRPr>
          </a:p>
          <a:p>
            <a:endParaRPr lang="en-CA" dirty="0">
              <a:latin typeface="Abadi Extra Light" panose="020B0204020104020204" pitchFamily="34" charset="0"/>
            </a:endParaRPr>
          </a:p>
          <a:p>
            <a:endParaRPr lang="en-CA" dirty="0">
              <a:latin typeface="Abadi Extra Light" panose="020B0204020104020204" pitchFamily="34" charset="0"/>
            </a:endParaRPr>
          </a:p>
          <a:p>
            <a:r>
              <a:rPr lang="en-CA" dirty="0">
                <a:latin typeface="Abadi Extra Light" panose="020B0204020104020204" pitchFamily="34" charset="0"/>
              </a:rPr>
              <a:t>Discuss emerging level only.</a:t>
            </a:r>
          </a:p>
          <a:p>
            <a:endParaRPr lang="en-CA" dirty="0">
              <a:latin typeface="Abadi Extra Light" panose="020B0204020104020204" pitchFamily="34" charset="0"/>
            </a:endParaRPr>
          </a:p>
          <a:p>
            <a:r>
              <a:rPr lang="en-CA" dirty="0">
                <a:latin typeface="Abadi Extra Light" panose="020B0204020104020204" pitchFamily="34" charset="0"/>
              </a:rPr>
              <a:t>Can you describe an instance in which you’ve demonstrated Resource Management</a:t>
            </a:r>
          </a:p>
          <a:p>
            <a:endParaRPr lang="en-CA" dirty="0">
              <a:latin typeface="Abadi Extra Light" panose="020B0204020104020204" pitchFamily="34" charset="0"/>
            </a:endParaRPr>
          </a:p>
          <a:p>
            <a:r>
              <a:rPr lang="en-CA" dirty="0">
                <a:latin typeface="Abadi Extra Light" panose="020B0204020104020204" pitchFamily="34" charset="0"/>
              </a:rPr>
              <a:t>Skip to slide 46</a:t>
            </a:r>
          </a:p>
          <a:p>
            <a:endParaRPr lang="en-CA" dirty="0"/>
          </a:p>
          <a:p>
            <a:endParaRPr lang="en-CA" dirty="0"/>
          </a:p>
        </p:txBody>
      </p:sp>
      <p:sp>
        <p:nvSpPr>
          <p:cNvPr id="4" name="Slide Number Placeholder 3"/>
          <p:cNvSpPr>
            <a:spLocks noGrp="1"/>
          </p:cNvSpPr>
          <p:nvPr>
            <p:ph type="sldNum" sz="quarter" idx="5"/>
          </p:nvPr>
        </p:nvSpPr>
        <p:spPr/>
        <p:txBody>
          <a:bodyPr/>
          <a:lstStyle/>
          <a:p>
            <a:fld id="{AA525AB9-43B4-4072-8D82-235AA92E906E}" type="slidenum">
              <a:rPr lang="en-CA" smtClean="0"/>
              <a:t>44</a:t>
            </a:fld>
            <a:endParaRPr lang="en-CA"/>
          </a:p>
        </p:txBody>
      </p:sp>
    </p:spTree>
    <p:extLst>
      <p:ext uri="{BB962C8B-B14F-4D97-AF65-F5344CB8AC3E}">
        <p14:creationId xmlns:p14="http://schemas.microsoft.com/office/powerpoint/2010/main" val="138905078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AA525AB9-43B4-4072-8D82-235AA92E906E}" type="slidenum">
              <a:rPr lang="en-CA" smtClean="0"/>
              <a:t>45</a:t>
            </a:fld>
            <a:endParaRPr lang="en-CA"/>
          </a:p>
        </p:txBody>
      </p:sp>
    </p:spTree>
    <p:extLst>
      <p:ext uri="{BB962C8B-B14F-4D97-AF65-F5344CB8AC3E}">
        <p14:creationId xmlns:p14="http://schemas.microsoft.com/office/powerpoint/2010/main" val="202192884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Scroll to strategic thinking. More precisely located: under core competencies &gt; explore core competencies &gt; scroll to strategic thinking</a:t>
            </a:r>
            <a:endParaRPr lang="en-CA" dirty="0"/>
          </a:p>
          <a:p>
            <a:endParaRPr lang="en-CA" dirty="0"/>
          </a:p>
        </p:txBody>
      </p:sp>
      <p:sp>
        <p:nvSpPr>
          <p:cNvPr id="4" name="Slide Number Placeholder 3"/>
          <p:cNvSpPr>
            <a:spLocks noGrp="1"/>
          </p:cNvSpPr>
          <p:nvPr>
            <p:ph type="sldNum" sz="quarter" idx="5"/>
          </p:nvPr>
        </p:nvSpPr>
        <p:spPr/>
        <p:txBody>
          <a:bodyPr/>
          <a:lstStyle/>
          <a:p>
            <a:fld id="{AA525AB9-43B4-4072-8D82-235AA92E906E}" type="slidenum">
              <a:rPr lang="en-CA" smtClean="0"/>
              <a:t>46</a:t>
            </a:fld>
            <a:endParaRPr lang="en-CA"/>
          </a:p>
        </p:txBody>
      </p:sp>
    </p:spTree>
    <p:extLst>
      <p:ext uri="{BB962C8B-B14F-4D97-AF65-F5344CB8AC3E}">
        <p14:creationId xmlns:p14="http://schemas.microsoft.com/office/powerpoint/2010/main" val="231686527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Select “View more” under strategic thinking. More precisely located: under core competencies &gt; explore core competencies &gt; scroll to strategic thinking&gt; select “View more”</a:t>
            </a:r>
            <a:endParaRPr lang="en-CA" dirty="0">
              <a:latin typeface="Abadi Extra Light" panose="020B0204020104020204" pitchFamily="34" charset="0"/>
            </a:endParaRPr>
          </a:p>
          <a:p>
            <a:endParaRPr lang="en-US" dirty="0">
              <a:latin typeface="Abadi Extra Light" panose="020B0204020104020204" pitchFamily="34" charset="0"/>
            </a:endParaRPr>
          </a:p>
          <a:p>
            <a:endParaRPr lang="en-US" dirty="0">
              <a:latin typeface="Abadi Extra Light" panose="020B0204020104020204" pitchFamily="34" charset="0"/>
            </a:endParaRPr>
          </a:p>
          <a:p>
            <a:r>
              <a:rPr lang="en-US" dirty="0">
                <a:latin typeface="Abadi Extra Light" panose="020B0204020104020204" pitchFamily="34" charset="0"/>
              </a:rPr>
              <a:t>Cover Emerging </a:t>
            </a:r>
          </a:p>
          <a:p>
            <a:endParaRPr lang="en-US" dirty="0">
              <a:latin typeface="Abadi Extra Light" panose="020B0204020104020204" pitchFamily="34" charset="0"/>
            </a:endParaRPr>
          </a:p>
          <a:p>
            <a:r>
              <a:rPr lang="en-US" dirty="0">
                <a:latin typeface="Abadi Extra Light" panose="020B0204020104020204" pitchFamily="34" charset="0"/>
              </a:rPr>
              <a:t>Can you provide an example for Strategic Thinking? </a:t>
            </a:r>
          </a:p>
          <a:p>
            <a:r>
              <a:rPr lang="en-US" b="0" dirty="0">
                <a:latin typeface="Abadi Extra Light" panose="020B0204020104020204" pitchFamily="34" charset="0"/>
              </a:rPr>
              <a:t>List examples</a:t>
            </a:r>
          </a:p>
          <a:p>
            <a:endParaRPr lang="en-US" b="0" dirty="0">
              <a:latin typeface="Abadi Extra Light" panose="020B0204020104020204" pitchFamily="34" charset="0"/>
            </a:endParaRPr>
          </a:p>
          <a:p>
            <a:pPr algn="l" rtl="0" fontAlgn="base">
              <a:buFont typeface="Arial" panose="020B0604020202020204" pitchFamily="34" charset="0"/>
              <a:buChar char="•"/>
            </a:pPr>
            <a:r>
              <a:rPr lang="en-US" sz="1800" dirty="0">
                <a:solidFill>
                  <a:srgbClr val="000000"/>
                </a:solidFill>
                <a:latin typeface="Abadi Extra Light" panose="020B0204020104020204" pitchFamily="34" charset="0"/>
              </a:rPr>
              <a:t>Recognizing “triggers” (dates, weather, people, places etc.) for persons served and modifying supports to address those concerns </a:t>
            </a:r>
          </a:p>
          <a:p>
            <a:pPr algn="l" rtl="0" fontAlgn="base">
              <a:buFont typeface="Arial" panose="020B0604020202020204" pitchFamily="34" charset="0"/>
              <a:buChar char="•"/>
            </a:pPr>
            <a:r>
              <a:rPr lang="en-US" sz="1800" dirty="0">
                <a:solidFill>
                  <a:srgbClr val="000000"/>
                </a:solidFill>
                <a:latin typeface="Abadi Extra Light" panose="020B0204020104020204" pitchFamily="34" charset="0"/>
              </a:rPr>
              <a:t>Advocating with person served in the community to foster natural supports, employment opportunities, community connections etc. </a:t>
            </a:r>
          </a:p>
          <a:p>
            <a:pPr algn="l" rtl="0" fontAlgn="base">
              <a:buFont typeface="Arial" panose="020B0604020202020204" pitchFamily="34" charset="0"/>
              <a:buChar char="•"/>
            </a:pPr>
            <a:endParaRPr lang="en-US" sz="1800" dirty="0">
              <a:solidFill>
                <a:srgbClr val="000000"/>
              </a:solidFill>
              <a:latin typeface="Abadi Extra Light" panose="020B0204020104020204" pitchFamily="34" charset="0"/>
            </a:endParaRPr>
          </a:p>
          <a:p>
            <a:pPr algn="l" rtl="0" fontAlgn="base">
              <a:buFont typeface="Arial" panose="020B0604020202020204" pitchFamily="34" charset="0"/>
              <a:buNone/>
            </a:pPr>
            <a:r>
              <a:rPr lang="en-US" sz="1800" dirty="0">
                <a:solidFill>
                  <a:srgbClr val="000000"/>
                </a:solidFill>
                <a:latin typeface="Abadi Extra Light" panose="020B0204020104020204" pitchFamily="34" charset="0"/>
              </a:rPr>
              <a:t>Skip to slide 49</a:t>
            </a:r>
          </a:p>
          <a:p>
            <a:endParaRPr lang="en-US" b="0" dirty="0">
              <a:latin typeface="Abadi Extra Light" panose="020B0204020104020204" pitchFamily="34" charset="0"/>
            </a:endParaRPr>
          </a:p>
        </p:txBody>
      </p:sp>
      <p:sp>
        <p:nvSpPr>
          <p:cNvPr id="4" name="Slide Number Placeholder 3"/>
          <p:cNvSpPr>
            <a:spLocks noGrp="1"/>
          </p:cNvSpPr>
          <p:nvPr>
            <p:ph type="sldNum" sz="quarter" idx="5"/>
          </p:nvPr>
        </p:nvSpPr>
        <p:spPr/>
        <p:txBody>
          <a:bodyPr/>
          <a:lstStyle/>
          <a:p>
            <a:fld id="{AA525AB9-43B4-4072-8D82-235AA92E906E}" type="slidenum">
              <a:rPr lang="en-CA" smtClean="0"/>
              <a:t>47</a:t>
            </a:fld>
            <a:endParaRPr lang="en-CA"/>
          </a:p>
        </p:txBody>
      </p:sp>
    </p:spTree>
    <p:extLst>
      <p:ext uri="{BB962C8B-B14F-4D97-AF65-F5344CB8AC3E}">
        <p14:creationId xmlns:p14="http://schemas.microsoft.com/office/powerpoint/2010/main" val="278906206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AA525AB9-43B4-4072-8D82-235AA92E906E}" type="slidenum">
              <a:rPr lang="en-CA" smtClean="0"/>
              <a:t>48</a:t>
            </a:fld>
            <a:endParaRPr lang="en-CA"/>
          </a:p>
        </p:txBody>
      </p:sp>
    </p:spTree>
    <p:extLst>
      <p:ext uri="{BB962C8B-B14F-4D97-AF65-F5344CB8AC3E}">
        <p14:creationId xmlns:p14="http://schemas.microsoft.com/office/powerpoint/2010/main" val="263063602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Scroll to valuing equity diversity and inclusion . More precisely located: under core competencies &gt; explore core competencies &gt; scroll to valuing equity diversity and inclusion </a:t>
            </a:r>
            <a:endParaRPr lang="en-CA" dirty="0"/>
          </a:p>
        </p:txBody>
      </p:sp>
      <p:sp>
        <p:nvSpPr>
          <p:cNvPr id="4" name="Slide Number Placeholder 3"/>
          <p:cNvSpPr>
            <a:spLocks noGrp="1"/>
          </p:cNvSpPr>
          <p:nvPr>
            <p:ph type="sldNum" sz="quarter" idx="5"/>
          </p:nvPr>
        </p:nvSpPr>
        <p:spPr/>
        <p:txBody>
          <a:bodyPr/>
          <a:lstStyle/>
          <a:p>
            <a:fld id="{AA525AB9-43B4-4072-8D82-235AA92E906E}" type="slidenum">
              <a:rPr lang="en-CA" smtClean="0"/>
              <a:t>49</a:t>
            </a:fld>
            <a:endParaRPr lang="en-CA"/>
          </a:p>
        </p:txBody>
      </p:sp>
    </p:spTree>
    <p:extLst>
      <p:ext uri="{BB962C8B-B14F-4D97-AF65-F5344CB8AC3E}">
        <p14:creationId xmlns:p14="http://schemas.microsoft.com/office/powerpoint/2010/main" val="16555870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3.  Building Relationships (Influencing Stage)</a:t>
            </a:r>
            <a:endParaRPr lang="en-CA" dirty="0"/>
          </a:p>
        </p:txBody>
      </p:sp>
      <p:sp>
        <p:nvSpPr>
          <p:cNvPr id="4" name="Slide Number Placeholder 3"/>
          <p:cNvSpPr>
            <a:spLocks noGrp="1"/>
          </p:cNvSpPr>
          <p:nvPr>
            <p:ph type="sldNum" sz="quarter" idx="5"/>
          </p:nvPr>
        </p:nvSpPr>
        <p:spPr/>
        <p:txBody>
          <a:bodyPr/>
          <a:lstStyle/>
          <a:p>
            <a:fld id="{AA525AB9-43B4-4072-8D82-235AA92E906E}" type="slidenum">
              <a:rPr lang="en-CA" smtClean="0"/>
              <a:t>5</a:t>
            </a:fld>
            <a:endParaRPr lang="en-CA"/>
          </a:p>
        </p:txBody>
      </p:sp>
    </p:spTree>
    <p:extLst>
      <p:ext uri="{BB962C8B-B14F-4D97-AF65-F5344CB8AC3E}">
        <p14:creationId xmlns:p14="http://schemas.microsoft.com/office/powerpoint/2010/main" val="317857036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Select “View more” under valuing equity diversity and inclusion. More precisely located: under core competencies &gt; explore core competencies &gt; scroll to valuing equity diversity and inclusion &gt; select “View more”</a:t>
            </a:r>
            <a:endParaRPr lang="en-CA" dirty="0">
              <a:latin typeface="Abadi Extra Light" panose="020B0204020104020204" pitchFamily="34" charset="0"/>
            </a:endParaRPr>
          </a:p>
          <a:p>
            <a:endParaRPr lang="en-CA" dirty="0">
              <a:latin typeface="Abadi Extra Light" panose="020B0204020104020204" pitchFamily="34" charset="0"/>
            </a:endParaRPr>
          </a:p>
          <a:p>
            <a:r>
              <a:rPr lang="en-CA" dirty="0">
                <a:latin typeface="Abadi Extra Light" panose="020B0204020104020204" pitchFamily="34" charset="0"/>
              </a:rPr>
              <a:t>Discuss emerging level  and then show the video.</a:t>
            </a:r>
          </a:p>
          <a:p>
            <a:endParaRPr lang="en-CA" dirty="0">
              <a:latin typeface="Abadi Extra Light" panose="020B0204020104020204" pitchFamily="34" charset="0"/>
            </a:endParaRPr>
          </a:p>
          <a:p>
            <a:r>
              <a:rPr lang="en-CA" dirty="0">
                <a:latin typeface="Abadi Extra Light" panose="020B0204020104020204" pitchFamily="34" charset="0"/>
              </a:rPr>
              <a:t>In this example, Yolanda/Michelle is demonstrating Valuing EDI at the leading stage.  Can you think of an example in your work where you have seen this competency demonstrated at the Emerging growth stage.  </a:t>
            </a:r>
          </a:p>
          <a:p>
            <a:endParaRPr lang="en-CA" dirty="0">
              <a:latin typeface="Abadi Extra Light" panose="020B0204020104020204" pitchFamily="34" charset="0"/>
            </a:endParaRPr>
          </a:p>
          <a:p>
            <a:r>
              <a:rPr lang="en-CA" sz="1800" kern="1200" dirty="0">
                <a:solidFill>
                  <a:srgbClr val="000000"/>
                </a:solidFill>
                <a:effectLst/>
                <a:latin typeface="Abadi Extra Light" panose="020B0204020104020204" pitchFamily="34" charset="0"/>
                <a:ea typeface="Times New Roman" panose="02020603050405020304" pitchFamily="18" charset="0"/>
                <a:cs typeface="Times New Roman" panose="02020603050405020304" pitchFamily="18" charset="0"/>
              </a:rPr>
              <a:t>Sample examples of Valuing EDI at the Emerging stage:</a:t>
            </a:r>
            <a:endParaRPr lang="en-CA" sz="1800" dirty="0">
              <a:effectLst/>
              <a:latin typeface="Calibri" panose="020F0502020204030204" pitchFamily="34" charset="0"/>
              <a:ea typeface="Times New Roman" panose="02020603050405020304" pitchFamily="18" charset="0"/>
            </a:endParaRPr>
          </a:p>
          <a:p>
            <a:pPr marL="342900" lvl="0" indent="-342900">
              <a:buFont typeface="Arial" panose="020B0604020202020204" pitchFamily="34" charset="0"/>
              <a:buChar char="•"/>
              <a:tabLst>
                <a:tab pos="457200" algn="l"/>
              </a:tabLst>
            </a:pPr>
            <a:r>
              <a:rPr lang="en-CA" sz="1800" kern="1200" dirty="0">
                <a:solidFill>
                  <a:srgbClr val="000000"/>
                </a:solidFill>
                <a:effectLst/>
                <a:latin typeface="Abadi Extra Light" panose="020B0204020104020204" pitchFamily="34" charset="0"/>
                <a:ea typeface="Times New Roman" panose="02020603050405020304" pitchFamily="18" charset="0"/>
                <a:cs typeface="Times New Roman" panose="02020603050405020304" pitchFamily="18" charset="0"/>
              </a:rPr>
              <a:t>Striving to use a person’s chosen pronouns when working with or referring to them with others</a:t>
            </a:r>
            <a:endParaRPr lang="en-CA"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Arial" panose="020B0604020202020204" pitchFamily="34" charset="0"/>
              <a:buChar char="•"/>
              <a:tabLst>
                <a:tab pos="457200" algn="l"/>
              </a:tabLst>
            </a:pPr>
            <a:r>
              <a:rPr lang="en-CA" sz="1800" kern="1200" dirty="0">
                <a:solidFill>
                  <a:srgbClr val="000000"/>
                </a:solidFill>
                <a:effectLst/>
                <a:latin typeface="Abadi Extra Light" panose="020B0204020104020204" pitchFamily="34" charset="0"/>
                <a:ea typeface="Times New Roman" panose="02020603050405020304" pitchFamily="18" charset="0"/>
                <a:cs typeface="Times New Roman" panose="02020603050405020304" pitchFamily="18" charset="0"/>
              </a:rPr>
              <a:t>Making an effort to accurately use and correctly pronounce a colleagues name (</a:t>
            </a:r>
            <a:r>
              <a:rPr lang="en-CA" sz="1800" kern="1200" dirty="0" err="1">
                <a:solidFill>
                  <a:srgbClr val="000000"/>
                </a:solidFill>
                <a:effectLst/>
                <a:latin typeface="Abadi Extra Light" panose="020B0204020104020204" pitchFamily="34" charset="0"/>
                <a:ea typeface="Times New Roman" panose="02020603050405020304" pitchFamily="18" charset="0"/>
                <a:cs typeface="Times New Roman" panose="02020603050405020304" pitchFamily="18" charset="0"/>
              </a:rPr>
              <a:t>ie</a:t>
            </a:r>
            <a:r>
              <a:rPr lang="en-CA" sz="1800" kern="1200" dirty="0">
                <a:solidFill>
                  <a:srgbClr val="000000"/>
                </a:solidFill>
                <a:effectLst/>
                <a:latin typeface="Abadi Extra Light" panose="020B0204020104020204" pitchFamily="34" charset="0"/>
                <a:ea typeface="Times New Roman" panose="02020603050405020304" pitchFamily="18" charset="0"/>
                <a:cs typeface="Times New Roman" panose="02020603050405020304" pitchFamily="18" charset="0"/>
              </a:rPr>
              <a:t> don’t use short forms or Canadianized versions unless that is their preference)</a:t>
            </a:r>
            <a:endParaRPr lang="en-CA"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Arial" panose="020B0604020202020204" pitchFamily="34" charset="0"/>
              <a:buChar char="•"/>
              <a:tabLst>
                <a:tab pos="457200" algn="l"/>
              </a:tabLst>
            </a:pPr>
            <a:r>
              <a:rPr lang="en-CA" sz="1800" kern="1200" dirty="0">
                <a:solidFill>
                  <a:srgbClr val="000000"/>
                </a:solidFill>
                <a:effectLst/>
                <a:latin typeface="Abadi Extra Light" panose="020B0204020104020204" pitchFamily="34" charset="0"/>
                <a:ea typeface="Times New Roman" panose="02020603050405020304" pitchFamily="18" charset="0"/>
                <a:cs typeface="Times New Roman" panose="02020603050405020304" pitchFamily="18" charset="0"/>
              </a:rPr>
              <a:t>If a colleague from a different culture goes about their work differently than you would  or differently than you would consider to be typical, discussing their process with them to understand how and why they approach the work that way vs jumping to conclusions or forming judgements about them or the quality of their work.</a:t>
            </a:r>
            <a:endParaRPr lang="en-CA"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Arial" panose="020B0604020202020204" pitchFamily="34" charset="0"/>
              <a:buChar char="•"/>
              <a:tabLst>
                <a:tab pos="457200" algn="l"/>
              </a:tabLst>
            </a:pPr>
            <a:r>
              <a:rPr lang="en-CA" sz="1800" kern="1200" dirty="0">
                <a:solidFill>
                  <a:srgbClr val="000000"/>
                </a:solidFill>
                <a:effectLst/>
                <a:latin typeface="Abadi Extra Light" panose="020B0204020104020204" pitchFamily="34" charset="0"/>
                <a:ea typeface="Times New Roman" panose="02020603050405020304" pitchFamily="18" charset="0"/>
                <a:cs typeface="Times New Roman" panose="02020603050405020304" pitchFamily="18" charset="0"/>
              </a:rPr>
              <a:t>Being mindful of stereotyping others based on prior experience or  information in the media  if they have a different culture, gender, sexual identify </a:t>
            </a:r>
            <a:r>
              <a:rPr lang="en-CA" sz="1800" kern="1200" dirty="0" err="1">
                <a:solidFill>
                  <a:srgbClr val="000000"/>
                </a:solidFill>
                <a:effectLst/>
                <a:latin typeface="Abadi Extra Light" panose="020B0204020104020204" pitchFamily="34" charset="0"/>
                <a:ea typeface="Times New Roman" panose="02020603050405020304" pitchFamily="18" charset="0"/>
                <a:cs typeface="Times New Roman" panose="02020603050405020304" pitchFamily="18" charset="0"/>
              </a:rPr>
              <a:t>etc</a:t>
            </a:r>
            <a:r>
              <a:rPr lang="en-CA" sz="1800" kern="1200" dirty="0">
                <a:solidFill>
                  <a:srgbClr val="000000"/>
                </a:solidFill>
                <a:effectLst/>
                <a:latin typeface="Abadi Extra Light" panose="020B0204020104020204" pitchFamily="34" charset="0"/>
                <a:ea typeface="Times New Roman" panose="02020603050405020304" pitchFamily="18" charset="0"/>
                <a:cs typeface="Times New Roman" panose="02020603050405020304" pitchFamily="18" charset="0"/>
              </a:rPr>
              <a:t>… </a:t>
            </a:r>
            <a:endParaRPr lang="en-CA"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CA" dirty="0">
              <a:latin typeface="Abadi Extra Light" panose="020B0204020104020204" pitchFamily="34" charset="0"/>
            </a:endParaRPr>
          </a:p>
          <a:p>
            <a:endParaRPr lang="en-CA" dirty="0">
              <a:latin typeface="Abadi Extra Light" panose="020B0204020104020204" pitchFamily="34" charset="0"/>
            </a:endParaRPr>
          </a:p>
          <a:p>
            <a:r>
              <a:rPr lang="en-CA" dirty="0">
                <a:latin typeface="Abadi Extra Light" panose="020B0204020104020204" pitchFamily="34" charset="0"/>
              </a:rPr>
              <a:t>Skip to slide 52</a:t>
            </a:r>
          </a:p>
          <a:p>
            <a:endParaRPr lang="en-CA" dirty="0"/>
          </a:p>
          <a:p>
            <a:endParaRPr lang="en-CA" dirty="0"/>
          </a:p>
        </p:txBody>
      </p:sp>
      <p:sp>
        <p:nvSpPr>
          <p:cNvPr id="4" name="Slide Number Placeholder 3"/>
          <p:cNvSpPr>
            <a:spLocks noGrp="1"/>
          </p:cNvSpPr>
          <p:nvPr>
            <p:ph type="sldNum" sz="quarter" idx="5"/>
          </p:nvPr>
        </p:nvSpPr>
        <p:spPr/>
        <p:txBody>
          <a:bodyPr/>
          <a:lstStyle/>
          <a:p>
            <a:fld id="{AA525AB9-43B4-4072-8D82-235AA92E906E}" type="slidenum">
              <a:rPr lang="en-CA" smtClean="0"/>
              <a:t>50</a:t>
            </a:fld>
            <a:endParaRPr lang="en-CA"/>
          </a:p>
        </p:txBody>
      </p:sp>
    </p:spTree>
    <p:extLst>
      <p:ext uri="{BB962C8B-B14F-4D97-AF65-F5344CB8AC3E}">
        <p14:creationId xmlns:p14="http://schemas.microsoft.com/office/powerpoint/2010/main" val="181963596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AA525AB9-43B4-4072-8D82-235AA92E906E}" type="slidenum">
              <a:rPr lang="en-CA" smtClean="0"/>
              <a:t>51</a:t>
            </a:fld>
            <a:endParaRPr lang="en-CA"/>
          </a:p>
        </p:txBody>
      </p:sp>
    </p:spTree>
    <p:extLst>
      <p:ext uri="{BB962C8B-B14F-4D97-AF65-F5344CB8AC3E}">
        <p14:creationId xmlns:p14="http://schemas.microsoft.com/office/powerpoint/2010/main" val="42663215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Now that we have had the chance to review the Core Competencies and Growth Stages together, let's spend some time discussing the tools and resources available to you on your development journey. </a:t>
            </a:r>
          </a:p>
          <a:p>
            <a:r>
              <a:rPr lang="en-CA" sz="1200" dirty="0">
                <a:latin typeface="Abadi Extra Light" panose="020B0204020104020204" pitchFamily="34" charset="0"/>
              </a:rPr>
              <a:t>The first tool we will review is the Competency Self- Assessment……</a:t>
            </a:r>
            <a:endParaRPr lang="en-US" sz="1200" dirty="0">
              <a:latin typeface="Abadi Extra Light" panose="020B0204020104020204" pitchFamily="34" charset="0"/>
            </a:endParaRPr>
          </a:p>
          <a:p>
            <a:endParaRPr lang="en-US" sz="1200" dirty="0">
              <a:latin typeface="Abadi Extra Light" panose="020B0204020104020204" pitchFamily="34" charset="0"/>
            </a:endParaRPr>
          </a:p>
        </p:txBody>
      </p:sp>
      <p:sp>
        <p:nvSpPr>
          <p:cNvPr id="4" name="Slide Number Placeholder 3"/>
          <p:cNvSpPr>
            <a:spLocks noGrp="1"/>
          </p:cNvSpPr>
          <p:nvPr>
            <p:ph type="sldNum" sz="quarter" idx="5"/>
          </p:nvPr>
        </p:nvSpPr>
        <p:spPr/>
        <p:txBody>
          <a:bodyPr/>
          <a:lstStyle/>
          <a:p>
            <a:fld id="{AA525AB9-43B4-4072-8D82-235AA92E906E}" type="slidenum">
              <a:rPr lang="en-CA" smtClean="0"/>
              <a:t>52</a:t>
            </a:fld>
            <a:endParaRPr lang="en-CA"/>
          </a:p>
        </p:txBody>
      </p:sp>
    </p:spTree>
    <p:extLst>
      <p:ext uri="{BB962C8B-B14F-4D97-AF65-F5344CB8AC3E}">
        <p14:creationId xmlns:p14="http://schemas.microsoft.com/office/powerpoint/2010/main" val="26435979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Put website link into chat for everyone. https://www.dscorecomp.com/self-assessment/</a:t>
            </a:r>
          </a:p>
          <a:p>
            <a:endParaRPr lang="en-US" dirty="0"/>
          </a:p>
          <a:p>
            <a:r>
              <a:rPr lang="en-US" dirty="0"/>
              <a:t>Open the website and login. </a:t>
            </a:r>
          </a:p>
          <a:p>
            <a:r>
              <a:rPr lang="en-US" dirty="0"/>
              <a:t>Login: </a:t>
            </a:r>
          </a:p>
          <a:p>
            <a:r>
              <a:rPr lang="en-US" dirty="0"/>
              <a:t>Password: </a:t>
            </a:r>
            <a:endParaRPr lang="en-CA" dirty="0"/>
          </a:p>
          <a:p>
            <a:endParaRPr lang="en-US" dirty="0"/>
          </a:p>
          <a:p>
            <a:r>
              <a:rPr lang="en-US" dirty="0"/>
              <a:t>Click on the Advocacy competency. Select Retake Self-Assessment in the box to the right of the title.</a:t>
            </a:r>
          </a:p>
          <a:p>
            <a:r>
              <a:rPr lang="en-US" dirty="0"/>
              <a:t>Draw attention to the </a:t>
            </a:r>
            <a:r>
              <a:rPr lang="en-US" dirty="0" err="1"/>
              <a:t>behavioural</a:t>
            </a:r>
            <a:r>
              <a:rPr lang="en-US" dirty="0"/>
              <a:t> indicators and then select start Self-Assessment </a:t>
            </a:r>
          </a:p>
          <a:p>
            <a:r>
              <a:rPr lang="en-US" dirty="0"/>
              <a:t>Read over the </a:t>
            </a:r>
            <a:r>
              <a:rPr lang="en-US" dirty="0" err="1"/>
              <a:t>behavioural</a:t>
            </a:r>
            <a:r>
              <a:rPr lang="en-US" dirty="0"/>
              <a:t> indicators for the emerging stage, then click next (at bottom under the growth stages) </a:t>
            </a:r>
          </a:p>
          <a:p>
            <a:r>
              <a:rPr lang="en-US" dirty="0"/>
              <a:t>Read over the Star Model by clicking Considerations when completing a Self-Assessment </a:t>
            </a:r>
          </a:p>
          <a:p>
            <a:pPr algn="l" fontAlgn="base"/>
            <a:r>
              <a:rPr lang="en-US" b="0" i="0" dirty="0">
                <a:solidFill>
                  <a:srgbClr val="54585C"/>
                </a:solidFill>
                <a:effectLst/>
                <a:latin typeface="Inter"/>
              </a:rPr>
              <a:t>	Use the STAR Model:</a:t>
            </a:r>
          </a:p>
          <a:p>
            <a:pPr algn="l" fontAlgn="base"/>
            <a:r>
              <a:rPr lang="en-US" b="0" i="1" dirty="0">
                <a:solidFill>
                  <a:srgbClr val="54585C"/>
                </a:solidFill>
                <a:effectLst/>
                <a:latin typeface="inherit"/>
              </a:rPr>
              <a:t>	Meaning when you are answering a question you will use the following sequence:</a:t>
            </a:r>
            <a:endParaRPr lang="en-US" b="0" i="0" dirty="0">
              <a:solidFill>
                <a:srgbClr val="54585C"/>
              </a:solidFill>
              <a:effectLst/>
              <a:latin typeface="Inter"/>
            </a:endParaRPr>
          </a:p>
          <a:p>
            <a:pPr algn="l" fontAlgn="base"/>
            <a:r>
              <a:rPr lang="en-US" b="0" i="1" dirty="0">
                <a:solidFill>
                  <a:srgbClr val="54585C"/>
                </a:solidFill>
                <a:effectLst/>
                <a:latin typeface="inherit"/>
              </a:rPr>
              <a:t>	1.Situation – What was the situation you were in?</a:t>
            </a:r>
            <a:endParaRPr lang="en-US" b="0" i="0" dirty="0">
              <a:solidFill>
                <a:srgbClr val="54585C"/>
              </a:solidFill>
              <a:effectLst/>
              <a:latin typeface="Inter"/>
            </a:endParaRPr>
          </a:p>
          <a:p>
            <a:pPr algn="l" fontAlgn="base"/>
            <a:r>
              <a:rPr lang="en-US" b="0" i="1" dirty="0">
                <a:solidFill>
                  <a:srgbClr val="54585C"/>
                </a:solidFill>
                <a:effectLst/>
                <a:latin typeface="inherit"/>
              </a:rPr>
              <a:t>	2.Task – What was the task that had to be done?</a:t>
            </a:r>
            <a:endParaRPr lang="en-US" b="0" i="0" dirty="0">
              <a:solidFill>
                <a:srgbClr val="54585C"/>
              </a:solidFill>
              <a:effectLst/>
              <a:latin typeface="Inter"/>
            </a:endParaRPr>
          </a:p>
          <a:p>
            <a:pPr algn="l" fontAlgn="base"/>
            <a:r>
              <a:rPr lang="en-US" b="0" i="1" dirty="0">
                <a:solidFill>
                  <a:srgbClr val="54585C"/>
                </a:solidFill>
                <a:effectLst/>
                <a:latin typeface="inherit"/>
              </a:rPr>
              <a:t>	3.Result – What was the result of the situation and your actions?</a:t>
            </a:r>
            <a:endParaRPr lang="en-US" b="0" i="0" dirty="0">
              <a:solidFill>
                <a:srgbClr val="54585C"/>
              </a:solidFill>
              <a:effectLst/>
              <a:latin typeface="Inter"/>
            </a:endParaRPr>
          </a:p>
          <a:p>
            <a:pPr algn="l" fontAlgn="base"/>
            <a:r>
              <a:rPr lang="en-US" b="0" i="1" dirty="0">
                <a:solidFill>
                  <a:srgbClr val="54585C"/>
                </a:solidFill>
                <a:effectLst/>
                <a:latin typeface="inherit"/>
              </a:rPr>
              <a:t>	4.Action – What action or steps did you take?</a:t>
            </a:r>
          </a:p>
          <a:p>
            <a:pPr algn="l" fontAlgn="base"/>
            <a:r>
              <a:rPr lang="en-US" b="0" i="0" dirty="0">
                <a:solidFill>
                  <a:srgbClr val="54585C"/>
                </a:solidFill>
                <a:effectLst/>
                <a:latin typeface="+mn-lt"/>
              </a:rPr>
              <a:t>Ask the group to come up with an example to write in the box and then click next</a:t>
            </a:r>
          </a:p>
          <a:p>
            <a:pPr algn="l" fontAlgn="base"/>
            <a:r>
              <a:rPr lang="en-US" b="0" i="0" dirty="0">
                <a:solidFill>
                  <a:srgbClr val="54585C"/>
                </a:solidFill>
                <a:effectLst/>
                <a:latin typeface="+mn-lt"/>
              </a:rPr>
              <a:t>Select the check boxes for the </a:t>
            </a:r>
            <a:r>
              <a:rPr lang="en-US" b="0" i="0" dirty="0" err="1">
                <a:solidFill>
                  <a:srgbClr val="54585C"/>
                </a:solidFill>
                <a:effectLst/>
                <a:latin typeface="+mn-lt"/>
              </a:rPr>
              <a:t>behavioural</a:t>
            </a:r>
            <a:r>
              <a:rPr lang="en-US" b="0" i="0" dirty="0">
                <a:solidFill>
                  <a:srgbClr val="54585C"/>
                </a:solidFill>
                <a:effectLst/>
                <a:latin typeface="+mn-lt"/>
              </a:rPr>
              <a:t> indicators listed that apply and click next</a:t>
            </a:r>
          </a:p>
          <a:p>
            <a:pPr algn="l" fontAlgn="base"/>
            <a:r>
              <a:rPr lang="en-US" b="0" i="0" dirty="0">
                <a:solidFill>
                  <a:srgbClr val="54585C"/>
                </a:solidFill>
                <a:effectLst/>
                <a:latin typeface="+mn-lt"/>
              </a:rPr>
              <a:t>Read over the information on the page and then select complete </a:t>
            </a:r>
          </a:p>
          <a:p>
            <a:pPr algn="l" fontAlgn="base"/>
            <a:r>
              <a:rPr lang="en-US" b="0" i="0" dirty="0">
                <a:solidFill>
                  <a:srgbClr val="54585C"/>
                </a:solidFill>
                <a:effectLst/>
                <a:latin typeface="+mn-lt"/>
              </a:rPr>
              <a:t>Read over the Next Steps section </a:t>
            </a:r>
          </a:p>
          <a:p>
            <a:pPr algn="l" fontAlgn="base"/>
            <a:r>
              <a:rPr lang="en-US" b="0" i="0" dirty="0">
                <a:solidFill>
                  <a:srgbClr val="54585C"/>
                </a:solidFill>
                <a:effectLst/>
                <a:latin typeface="inherit"/>
              </a:rPr>
              <a:t>	Review with your mentor</a:t>
            </a:r>
          </a:p>
          <a:p>
            <a:pPr algn="l" fontAlgn="base"/>
            <a:r>
              <a:rPr lang="en-US" b="0" i="0" dirty="0">
                <a:solidFill>
                  <a:srgbClr val="54585C"/>
                </a:solidFill>
                <a:effectLst/>
                <a:latin typeface="inherit"/>
              </a:rPr>
              <a:t>	To validate your growth stage assessment, email your results to your mentor and plan a meeting.</a:t>
            </a:r>
          </a:p>
          <a:p>
            <a:pPr algn="l" fontAlgn="base"/>
            <a:br>
              <a:rPr lang="en-US" b="0" i="0" dirty="0">
                <a:solidFill>
                  <a:srgbClr val="54585C"/>
                </a:solidFill>
                <a:effectLst/>
                <a:latin typeface="inherit"/>
              </a:rPr>
            </a:br>
            <a:r>
              <a:rPr lang="en-US" b="0" i="0" dirty="0">
                <a:solidFill>
                  <a:srgbClr val="54585C"/>
                </a:solidFill>
                <a:effectLst/>
                <a:latin typeface="inherit"/>
              </a:rPr>
              <a:t>	Confirm stage</a:t>
            </a:r>
          </a:p>
          <a:p>
            <a:pPr algn="l" fontAlgn="base"/>
            <a:r>
              <a:rPr lang="en-US" b="0" i="0" dirty="0">
                <a:solidFill>
                  <a:srgbClr val="54585C"/>
                </a:solidFill>
                <a:effectLst/>
                <a:latin typeface="inherit"/>
              </a:rPr>
              <a:t>	When you and your mentor agree on what stage your at, click here to confirm your stage</a:t>
            </a:r>
          </a:p>
          <a:p>
            <a:pPr algn="l" fontAlgn="base"/>
            <a:br>
              <a:rPr lang="en-US" b="0" i="0" dirty="0">
                <a:solidFill>
                  <a:srgbClr val="54585C"/>
                </a:solidFill>
                <a:effectLst/>
                <a:latin typeface="inherit"/>
              </a:rPr>
            </a:br>
            <a:r>
              <a:rPr lang="en-US" b="0" i="0" dirty="0">
                <a:solidFill>
                  <a:srgbClr val="54585C"/>
                </a:solidFill>
                <a:effectLst/>
                <a:latin typeface="inherit"/>
              </a:rPr>
              <a:t>	Complete Self-Assessment</a:t>
            </a:r>
          </a:p>
          <a:p>
            <a:pPr algn="l" fontAlgn="base"/>
            <a:r>
              <a:rPr lang="en-US" b="0" i="0" dirty="0">
                <a:solidFill>
                  <a:srgbClr val="54585C"/>
                </a:solidFill>
                <a:effectLst/>
                <a:latin typeface="inherit"/>
              </a:rPr>
              <a:t>	Congratulations! Generate your badge below. If you are interested in developing a professional plan to grow in this stage or advance to the next stage please 	click below </a:t>
            </a:r>
            <a:r>
              <a:rPr lang="en-US" b="1" i="0" u="none" strike="noStrike" dirty="0">
                <a:solidFill>
                  <a:srgbClr val="54585C"/>
                </a:solidFill>
                <a:effectLst/>
                <a:latin typeface="inherit"/>
                <a:hlinkClick r:id="rId3"/>
              </a:rPr>
              <a:t>Development Resource Guide</a:t>
            </a:r>
            <a:endParaRPr lang="en-US" b="0" i="0" dirty="0">
              <a:solidFill>
                <a:srgbClr val="54585C"/>
              </a:solidFill>
              <a:effectLst/>
              <a:latin typeface="Inter"/>
            </a:endParaRPr>
          </a:p>
          <a:p>
            <a:pPr algn="l" fontAlgn="base"/>
            <a:endParaRPr lang="en-US" b="0" i="0" dirty="0">
              <a:solidFill>
                <a:srgbClr val="54585C"/>
              </a:solidFill>
              <a:effectLst/>
              <a:latin typeface="+mn-lt"/>
            </a:endParaRPr>
          </a:p>
          <a:p>
            <a:endParaRPr lang="en-US" dirty="0"/>
          </a:p>
          <a:p>
            <a:endParaRPr lang="en-CA" dirty="0"/>
          </a:p>
        </p:txBody>
      </p:sp>
      <p:sp>
        <p:nvSpPr>
          <p:cNvPr id="4" name="Slide Number Placeholder 3"/>
          <p:cNvSpPr>
            <a:spLocks noGrp="1"/>
          </p:cNvSpPr>
          <p:nvPr>
            <p:ph type="sldNum" sz="quarter" idx="5"/>
          </p:nvPr>
        </p:nvSpPr>
        <p:spPr/>
        <p:txBody>
          <a:bodyPr/>
          <a:lstStyle/>
          <a:p>
            <a:fld id="{AA525AB9-43B4-4072-8D82-235AA92E906E}" type="slidenum">
              <a:rPr lang="en-CA" smtClean="0"/>
              <a:t>53</a:t>
            </a:fld>
            <a:endParaRPr lang="en-CA"/>
          </a:p>
        </p:txBody>
      </p:sp>
    </p:spTree>
    <p:extLst>
      <p:ext uri="{BB962C8B-B14F-4D97-AF65-F5344CB8AC3E}">
        <p14:creationId xmlns:p14="http://schemas.microsoft.com/office/powerpoint/2010/main" val="153153031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https://www.dscorecomp.com/coaching/ </a:t>
            </a:r>
          </a:p>
          <a:p>
            <a:endParaRPr lang="en-CA" dirty="0"/>
          </a:p>
          <a:p>
            <a:r>
              <a:rPr lang="en-CA" dirty="0"/>
              <a:t>Using the link provided here, you are then able to access the DRG, </a:t>
            </a:r>
            <a:r>
              <a:rPr lang="en-US" dirty="0"/>
              <a:t>This guide will assist you in generating ideas and providing direction as you create and implement a personal action plan for developing your competencies. It is not intended to be an exhaustive list of possibilities, but rather a starting point for your own individual development plan. Use this document as a resource to help your self-development rather than as a list of activities which must all be accomplished.</a:t>
            </a:r>
          </a:p>
          <a:p>
            <a:endParaRPr lang="en-US" dirty="0"/>
          </a:p>
          <a:p>
            <a:r>
              <a:rPr lang="en-US" dirty="0"/>
              <a:t>Let's use the core competency advocacy at the emerging level as an example, using the DRG by clicking on this link, you can scroll to find the competency you are currently focusing on, there you can review behavioural indicators and activities to assist with developing this competency. (example on next slide). </a:t>
            </a:r>
          </a:p>
          <a:p>
            <a:endParaRPr lang="en-US" dirty="0"/>
          </a:p>
          <a:p>
            <a:endParaRPr lang="en-CA" dirty="0"/>
          </a:p>
        </p:txBody>
      </p:sp>
      <p:sp>
        <p:nvSpPr>
          <p:cNvPr id="4" name="Slide Number Placeholder 3"/>
          <p:cNvSpPr>
            <a:spLocks noGrp="1"/>
          </p:cNvSpPr>
          <p:nvPr>
            <p:ph type="sldNum" sz="quarter" idx="5"/>
          </p:nvPr>
        </p:nvSpPr>
        <p:spPr/>
        <p:txBody>
          <a:bodyPr/>
          <a:lstStyle/>
          <a:p>
            <a:fld id="{AA525AB9-43B4-4072-8D82-235AA92E906E}" type="slidenum">
              <a:rPr lang="en-CA" smtClean="0"/>
              <a:t>54</a:t>
            </a:fld>
            <a:endParaRPr lang="en-CA"/>
          </a:p>
        </p:txBody>
      </p:sp>
    </p:spTree>
    <p:extLst>
      <p:ext uri="{BB962C8B-B14F-4D97-AF65-F5344CB8AC3E}">
        <p14:creationId xmlns:p14="http://schemas.microsoft.com/office/powerpoint/2010/main" val="5522494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an example of what the DRG will summarize for you for each competency at each level. Here you can review Advocacy at the emerging level, the behavioural indicators and the activities to assist with competency development. </a:t>
            </a:r>
            <a:endParaRPr lang="en-CA" dirty="0"/>
          </a:p>
        </p:txBody>
      </p:sp>
      <p:sp>
        <p:nvSpPr>
          <p:cNvPr id="4" name="Slide Number Placeholder 3"/>
          <p:cNvSpPr>
            <a:spLocks noGrp="1"/>
          </p:cNvSpPr>
          <p:nvPr>
            <p:ph type="sldNum" sz="quarter" idx="5"/>
          </p:nvPr>
        </p:nvSpPr>
        <p:spPr/>
        <p:txBody>
          <a:bodyPr/>
          <a:lstStyle/>
          <a:p>
            <a:fld id="{AA525AB9-43B4-4072-8D82-235AA92E906E}" type="slidenum">
              <a:rPr lang="en-CA" smtClean="0"/>
              <a:t>55</a:t>
            </a:fld>
            <a:endParaRPr lang="en-CA"/>
          </a:p>
        </p:txBody>
      </p:sp>
    </p:spTree>
    <p:extLst>
      <p:ext uri="{BB962C8B-B14F-4D97-AF65-F5344CB8AC3E}">
        <p14:creationId xmlns:p14="http://schemas.microsoft.com/office/powerpoint/2010/main" val="51860459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Think back to the beginning of our session today.  You identified on a scale from 1-10  how confident you were at recognizing the Core Competencies and their Growth stages.  Now that you have spent the morning with us delving into the Competencies and resources available to us, we are going to ask the same question again:</a:t>
            </a:r>
          </a:p>
          <a:p>
            <a:endParaRPr lang="en-CA" dirty="0"/>
          </a:p>
          <a:p>
            <a:r>
              <a:rPr lang="en-US" sz="1200" i="1" dirty="0">
                <a:latin typeface="Abadi Extra Light" panose="020B0204020104020204" pitchFamily="34" charset="0"/>
              </a:rPr>
              <a:t>On a scale of 1-10  (10 being very confident and knowledgeable and 1 being “I don’t know what you are referring to at all”)… How confident are you at recognizing the various </a:t>
            </a:r>
            <a:r>
              <a:rPr lang="en-US" sz="1200" b="1" i="1" dirty="0">
                <a:solidFill>
                  <a:srgbClr val="1488E8"/>
                </a:solidFill>
                <a:latin typeface="Abadi Extra Light" panose="020B0204020104020204" pitchFamily="34" charset="0"/>
              </a:rPr>
              <a:t>Core Competencies </a:t>
            </a:r>
            <a:r>
              <a:rPr lang="en-US" sz="1200" i="1" dirty="0">
                <a:latin typeface="Abadi Extra Light" panose="020B0204020104020204" pitchFamily="34" charset="0"/>
              </a:rPr>
              <a:t>and their corresponding </a:t>
            </a:r>
            <a:r>
              <a:rPr lang="en-US" sz="1200" b="1" i="1" dirty="0">
                <a:solidFill>
                  <a:srgbClr val="36D02A"/>
                </a:solidFill>
                <a:latin typeface="Abadi Extra Light" panose="020B0204020104020204" pitchFamily="34" charset="0"/>
              </a:rPr>
              <a:t>growth stages</a:t>
            </a:r>
            <a:r>
              <a:rPr lang="en-US" sz="1200" i="1" dirty="0">
                <a:latin typeface="Abadi Extra Light" panose="020B0204020104020204" pitchFamily="34" charset="0"/>
              </a:rPr>
              <a:t>?</a:t>
            </a:r>
          </a:p>
          <a:p>
            <a:endParaRPr lang="en-US" sz="1200" i="1" dirty="0">
              <a:latin typeface="Abadi Extra Light" panose="020B0204020104020204" pitchFamily="34" charset="0"/>
            </a:endParaRPr>
          </a:p>
          <a:p>
            <a:r>
              <a:rPr lang="en-US" sz="1200" dirty="0">
                <a:latin typeface="Abadi Extra Light" panose="020B0204020104020204" pitchFamily="34" charset="0"/>
              </a:rPr>
              <a:t>Did your confidence grow at all?  </a:t>
            </a:r>
            <a:r>
              <a:rPr lang="en-US" sz="1200" b="1" dirty="0">
                <a:latin typeface="Abadi Extra Light" panose="020B0204020104020204" pitchFamily="34" charset="0"/>
              </a:rPr>
              <a:t>If not-what can we do to help you move that needle 1 point closer to confidence?</a:t>
            </a:r>
          </a:p>
          <a:p>
            <a:endParaRPr lang="en-US" sz="1200" dirty="0">
              <a:latin typeface="Abadi Extra Light" panose="020B0204020104020204" pitchFamily="34" charset="0"/>
            </a:endParaRPr>
          </a:p>
          <a:p>
            <a:r>
              <a:rPr lang="en-US" sz="1200" dirty="0">
                <a:latin typeface="Abadi Extra Light" panose="020B0204020104020204" pitchFamily="34" charset="0"/>
              </a:rPr>
              <a:t>(Depending on the group and timing:  )Knowing what you know now about Core Competencies and how they can help you to meet your career goals and aspirations, what is one thing you would like to do in the next month related to Core Competencies and your personal development?  (praise and amplify comments that are made)</a:t>
            </a:r>
          </a:p>
          <a:p>
            <a:endParaRPr lang="en-CA" dirty="0"/>
          </a:p>
        </p:txBody>
      </p:sp>
      <p:sp>
        <p:nvSpPr>
          <p:cNvPr id="4" name="Slide Number Placeholder 3"/>
          <p:cNvSpPr>
            <a:spLocks noGrp="1"/>
          </p:cNvSpPr>
          <p:nvPr>
            <p:ph type="sldNum" sz="quarter" idx="5"/>
          </p:nvPr>
        </p:nvSpPr>
        <p:spPr/>
        <p:txBody>
          <a:bodyPr/>
          <a:lstStyle/>
          <a:p>
            <a:fld id="{AA525AB9-43B4-4072-8D82-235AA92E906E}" type="slidenum">
              <a:rPr lang="en-CA" smtClean="0"/>
              <a:t>56</a:t>
            </a:fld>
            <a:endParaRPr lang="en-CA"/>
          </a:p>
        </p:txBody>
      </p:sp>
    </p:spTree>
    <p:extLst>
      <p:ext uri="{BB962C8B-B14F-4D97-AF65-F5344CB8AC3E}">
        <p14:creationId xmlns:p14="http://schemas.microsoft.com/office/powerpoint/2010/main" val="4767543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dirty="0">
                <a:latin typeface="Abadi Extra Light" panose="020B0204020104020204" pitchFamily="34" charset="0"/>
              </a:rPr>
              <a:t>Are there any questions?</a:t>
            </a:r>
          </a:p>
          <a:p>
            <a:endParaRPr lang="en-CA" sz="1200" dirty="0">
              <a:latin typeface="Abadi Extra Light" panose="020B0204020104020204" pitchFamily="34" charset="0"/>
            </a:endParaRPr>
          </a:p>
          <a:p>
            <a:r>
              <a:rPr lang="en-CA" sz="1200" dirty="0">
                <a:latin typeface="Abadi Extra Light" panose="020B0204020104020204" pitchFamily="34" charset="0"/>
              </a:rPr>
              <a:t>Your Core Competency team is here to support your development and can be a resource to you as you move forward in your career with CLKD.  </a:t>
            </a:r>
          </a:p>
          <a:p>
            <a:endParaRPr lang="en-CA" sz="1200" dirty="0">
              <a:latin typeface="Abadi Extra Light" panose="020B0204020104020204" pitchFamily="34" charset="0"/>
            </a:endParaRPr>
          </a:p>
          <a:p>
            <a:r>
              <a:rPr lang="en-CA" sz="1200" dirty="0">
                <a:latin typeface="Abadi Extra Light" panose="020B0204020104020204" pitchFamily="34" charset="0"/>
              </a:rPr>
              <a:t>Feel free to reach out to any one of the staff on the team if you have questions about navigating the website, finding opportunities to develop a particular competency or even to coach you around approaching your supervisor to ask for assistance around working on your Self-Assessment.  </a:t>
            </a:r>
          </a:p>
          <a:p>
            <a:r>
              <a:rPr lang="en-CA" sz="1200" dirty="0">
                <a:latin typeface="Abadi Extra Light" panose="020B0204020104020204" pitchFamily="34" charset="0"/>
              </a:rPr>
              <a:t>Pro tip-if you ever decide to apply for a full-time position in the agency, we can also help you prepare for the interview by using the self-assessment tools.  </a:t>
            </a:r>
          </a:p>
          <a:p>
            <a:r>
              <a:rPr lang="en-CA" sz="1200" dirty="0">
                <a:latin typeface="Abadi Extra Light" panose="020B0204020104020204" pitchFamily="34" charset="0"/>
              </a:rPr>
              <a:t>________________ and myself are part of a much larger team who champion the Core Competencies in our agency.  Here are the rest of our Core Competency colleagues.  </a:t>
            </a:r>
          </a:p>
          <a:p>
            <a:endParaRPr lang="en-CA" sz="1200" dirty="0">
              <a:latin typeface="Abadi Extra Light" panose="020B0204020104020204" pitchFamily="34" charset="0"/>
            </a:endParaRPr>
          </a:p>
          <a:p>
            <a:r>
              <a:rPr lang="en-CA" sz="1200" dirty="0">
                <a:latin typeface="Abadi Extra Light" panose="020B0204020104020204" pitchFamily="34" charset="0"/>
              </a:rPr>
              <a:t>Feel free to reach out to any of them via ___________at any time!</a:t>
            </a:r>
          </a:p>
          <a:p>
            <a:endParaRPr lang="en-CA" sz="1200" dirty="0">
              <a:latin typeface="Abadi Extra Light" panose="020B0204020104020204" pitchFamily="34" charset="0"/>
            </a:endParaRPr>
          </a:p>
          <a:p>
            <a:r>
              <a:rPr lang="en-CA" sz="1200" dirty="0">
                <a:latin typeface="Abadi Extra Light" panose="020B0204020104020204" pitchFamily="34" charset="0"/>
              </a:rPr>
              <a:t>Can wrap by playing  embedded audio clip- https://www.youtube.com/watch?v=skVg5FlVKS0</a:t>
            </a:r>
          </a:p>
          <a:p>
            <a:r>
              <a:rPr lang="en-CA" sz="1200" dirty="0">
                <a:latin typeface="Abadi Extra Light" panose="020B0204020104020204" pitchFamily="34" charset="0"/>
              </a:rPr>
              <a:t>(We are the Champions (chorus only) by Queen)</a:t>
            </a:r>
            <a:endParaRPr lang="en-US" sz="1200" dirty="0">
              <a:latin typeface="Abadi Extra Light" panose="020B0204020104020204" pitchFamily="34" charset="0"/>
            </a:endParaRPr>
          </a:p>
          <a:p>
            <a:endParaRPr lang="en-CA" dirty="0"/>
          </a:p>
        </p:txBody>
      </p:sp>
      <p:sp>
        <p:nvSpPr>
          <p:cNvPr id="4" name="Slide Number Placeholder 3"/>
          <p:cNvSpPr>
            <a:spLocks noGrp="1"/>
          </p:cNvSpPr>
          <p:nvPr>
            <p:ph type="sldNum" sz="quarter" idx="5"/>
          </p:nvPr>
        </p:nvSpPr>
        <p:spPr/>
        <p:txBody>
          <a:bodyPr/>
          <a:lstStyle/>
          <a:p>
            <a:fld id="{AA525AB9-43B4-4072-8D82-235AA92E906E}" type="slidenum">
              <a:rPr lang="en-CA" smtClean="0"/>
              <a:t>57</a:t>
            </a:fld>
            <a:endParaRPr lang="en-CA"/>
          </a:p>
        </p:txBody>
      </p:sp>
    </p:spTree>
    <p:extLst>
      <p:ext uri="{BB962C8B-B14F-4D97-AF65-F5344CB8AC3E}">
        <p14:creationId xmlns:p14="http://schemas.microsoft.com/office/powerpoint/2010/main" val="17114802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1.  Advocacy (Leading Stage)</a:t>
            </a:r>
            <a:endParaRPr lang="en-CA" dirty="0"/>
          </a:p>
        </p:txBody>
      </p:sp>
      <p:sp>
        <p:nvSpPr>
          <p:cNvPr id="4" name="Slide Number Placeholder 3"/>
          <p:cNvSpPr>
            <a:spLocks noGrp="1"/>
          </p:cNvSpPr>
          <p:nvPr>
            <p:ph type="sldNum" sz="quarter" idx="5"/>
          </p:nvPr>
        </p:nvSpPr>
        <p:spPr/>
        <p:txBody>
          <a:bodyPr/>
          <a:lstStyle/>
          <a:p>
            <a:fld id="{AA525AB9-43B4-4072-8D82-235AA92E906E}" type="slidenum">
              <a:rPr lang="en-CA" smtClean="0"/>
              <a:t>6</a:t>
            </a:fld>
            <a:endParaRPr lang="en-CA"/>
          </a:p>
        </p:txBody>
      </p:sp>
    </p:spTree>
    <p:extLst>
      <p:ext uri="{BB962C8B-B14F-4D97-AF65-F5344CB8AC3E}">
        <p14:creationId xmlns:p14="http://schemas.microsoft.com/office/powerpoint/2010/main" val="33628909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 find DS Work initiative on website, go to home &gt; should be at top of page</a:t>
            </a:r>
            <a:endParaRPr lang="en-US" b="0" i="0" dirty="0">
              <a:solidFill>
                <a:srgbClr val="1A1A1A"/>
              </a:solidFill>
              <a:effectLst/>
              <a:latin typeface="Open Sans" panose="020B0606030504020204" pitchFamily="34" charset="0"/>
            </a:endParaRPr>
          </a:p>
          <a:p>
            <a:endParaRPr lang="en-US" b="0" i="0" dirty="0">
              <a:solidFill>
                <a:srgbClr val="1A1A1A"/>
              </a:solidFill>
              <a:effectLst/>
              <a:latin typeface="Open Sans" panose="020B0606030504020204" pitchFamily="34" charset="0"/>
            </a:endParaRPr>
          </a:p>
          <a:p>
            <a:r>
              <a:rPr lang="en-US" b="0" i="0" dirty="0">
                <a:solidFill>
                  <a:srgbClr val="1A1A1A"/>
                </a:solidFill>
                <a:effectLst/>
                <a:latin typeface="Open Sans" panose="020B0606030504020204" pitchFamily="34" charset="0"/>
              </a:rPr>
              <a:t>This part of the plan is about supporting a skilled, diverse and professional workforce that will help people participate meaningfully in their communities and live good lives.</a:t>
            </a:r>
          </a:p>
          <a:p>
            <a:endParaRPr lang="en-US" b="0" i="0" dirty="0">
              <a:solidFill>
                <a:srgbClr val="1A1A1A"/>
              </a:solidFill>
              <a:effectLst/>
              <a:latin typeface="Open Sans" panose="020B0606030504020204" pitchFamily="34" charset="0"/>
            </a:endParaRPr>
          </a:p>
          <a:p>
            <a:r>
              <a:rPr lang="en-US" b="0" i="0" dirty="0">
                <a:solidFill>
                  <a:srgbClr val="1A1A1A"/>
                </a:solidFill>
                <a:effectLst/>
                <a:latin typeface="Open Sans" panose="020B0606030504020204" pitchFamily="34" charset="0"/>
              </a:rPr>
              <a:t>Journey to Belonging: Choice and Inclusion lays out the ministry’s long-term vision for developmental services in Ontario, where people with developmental disabilities are supported to fully participate in their communities and live fulfilling lives. It is intended to be fully implemented by 2028. </a:t>
            </a:r>
            <a:endParaRPr lang="en-CA" b="0" dirty="0"/>
          </a:p>
        </p:txBody>
      </p:sp>
      <p:sp>
        <p:nvSpPr>
          <p:cNvPr id="4" name="Slide Number Placeholder 3"/>
          <p:cNvSpPr>
            <a:spLocks noGrp="1"/>
          </p:cNvSpPr>
          <p:nvPr>
            <p:ph type="sldNum" sz="quarter" idx="5"/>
          </p:nvPr>
        </p:nvSpPr>
        <p:spPr/>
        <p:txBody>
          <a:bodyPr/>
          <a:lstStyle/>
          <a:p>
            <a:fld id="{AA525AB9-43B4-4072-8D82-235AA92E906E}" type="slidenum">
              <a:rPr lang="en-CA" smtClean="0"/>
              <a:t>7</a:t>
            </a:fld>
            <a:endParaRPr lang="en-CA"/>
          </a:p>
        </p:txBody>
      </p:sp>
    </p:spTree>
    <p:extLst>
      <p:ext uri="{BB962C8B-B14F-4D97-AF65-F5344CB8AC3E}">
        <p14:creationId xmlns:p14="http://schemas.microsoft.com/office/powerpoint/2010/main" val="39259092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find related information on the website, this should be located directly under DS workforce initiative. Scroll down slightly if necessary.</a:t>
            </a:r>
          </a:p>
          <a:p>
            <a:endParaRPr lang="en-US" dirty="0"/>
          </a:p>
          <a:p>
            <a:r>
              <a:rPr lang="en-US" dirty="0"/>
              <a:t>Ask – How would you describe Core Competencies? What does it mean to you? </a:t>
            </a:r>
          </a:p>
          <a:p>
            <a:endParaRPr lang="en-US" dirty="0"/>
          </a:p>
          <a:p>
            <a:r>
              <a:rPr lang="en-US" dirty="0"/>
              <a:t>People with highly developed Core Competencies exemplify the best quality of support in our communities. Core Competencies can be thought of as “how” an individual approaches supporting people with a developmental disability. </a:t>
            </a:r>
          </a:p>
          <a:p>
            <a:endParaRPr lang="en-US" dirty="0"/>
          </a:p>
          <a:p>
            <a:r>
              <a:rPr lang="en-US" dirty="0"/>
              <a:t>Employees must also possess Technical Competencies – what a person needs to know to do a job (e.g., medication dispensing protocols).</a:t>
            </a:r>
          </a:p>
          <a:p>
            <a:endParaRPr lang="en-US" dirty="0"/>
          </a:p>
          <a:p>
            <a:endParaRPr lang="en-US" dirty="0"/>
          </a:p>
          <a:p>
            <a:endParaRPr lang="en-US" dirty="0"/>
          </a:p>
          <a:p>
            <a:r>
              <a:rPr lang="en-US" dirty="0"/>
              <a:t>Using Website – You should be at Intro to Core Comp and then click on Go To Intention </a:t>
            </a:r>
            <a:endParaRPr lang="en-CA" dirty="0"/>
          </a:p>
        </p:txBody>
      </p:sp>
      <p:sp>
        <p:nvSpPr>
          <p:cNvPr id="4" name="Slide Number Placeholder 3"/>
          <p:cNvSpPr>
            <a:spLocks noGrp="1"/>
          </p:cNvSpPr>
          <p:nvPr>
            <p:ph type="sldNum" sz="quarter" idx="5"/>
          </p:nvPr>
        </p:nvSpPr>
        <p:spPr/>
        <p:txBody>
          <a:bodyPr/>
          <a:lstStyle/>
          <a:p>
            <a:fld id="{AA525AB9-43B4-4072-8D82-235AA92E906E}" type="slidenum">
              <a:rPr lang="en-CA" smtClean="0"/>
              <a:t>8</a:t>
            </a:fld>
            <a:endParaRPr lang="en-CA"/>
          </a:p>
        </p:txBody>
      </p:sp>
    </p:spTree>
    <p:extLst>
      <p:ext uri="{BB962C8B-B14F-4D97-AF65-F5344CB8AC3E}">
        <p14:creationId xmlns:p14="http://schemas.microsoft.com/office/powerpoint/2010/main" val="1339395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Select “Explore Core Competencies” from previous note to find the list of core competencies on the website.</a:t>
            </a:r>
          </a:p>
          <a:p>
            <a:endParaRPr lang="en-CA" dirty="0"/>
          </a:p>
          <a:p>
            <a:r>
              <a:rPr lang="en-CA" dirty="0"/>
              <a:t>The first seven Core Competencies are the primary focus of Direct Support Professionals, Facilitators and Coordinators. </a:t>
            </a:r>
          </a:p>
        </p:txBody>
      </p:sp>
      <p:sp>
        <p:nvSpPr>
          <p:cNvPr id="4" name="Slide Number Placeholder 3"/>
          <p:cNvSpPr>
            <a:spLocks noGrp="1"/>
          </p:cNvSpPr>
          <p:nvPr>
            <p:ph type="sldNum" sz="quarter" idx="5"/>
          </p:nvPr>
        </p:nvSpPr>
        <p:spPr/>
        <p:txBody>
          <a:bodyPr/>
          <a:lstStyle/>
          <a:p>
            <a:fld id="{AA525AB9-43B4-4072-8D82-235AA92E906E}" type="slidenum">
              <a:rPr lang="en-CA" smtClean="0"/>
              <a:t>9</a:t>
            </a:fld>
            <a:endParaRPr lang="en-CA"/>
          </a:p>
        </p:txBody>
      </p:sp>
    </p:spTree>
    <p:extLst>
      <p:ext uri="{BB962C8B-B14F-4D97-AF65-F5344CB8AC3E}">
        <p14:creationId xmlns:p14="http://schemas.microsoft.com/office/powerpoint/2010/main" val="40784453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26F08E0-E768-4617-86B1-08E2AB83951C}" type="datetimeFigureOut">
              <a:rPr lang="en-CA" smtClean="0"/>
              <a:t>2024-04-16</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56B690E9-66F9-43F0-8700-61BD877C8582}" type="slidenum">
              <a:rPr lang="en-CA" smtClean="0"/>
              <a:t>‹#›</a:t>
            </a:fld>
            <a:endParaRPr lang="en-CA"/>
          </a:p>
        </p:txBody>
      </p:sp>
    </p:spTree>
    <p:extLst>
      <p:ext uri="{BB962C8B-B14F-4D97-AF65-F5344CB8AC3E}">
        <p14:creationId xmlns:p14="http://schemas.microsoft.com/office/powerpoint/2010/main" val="42328127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6F08E0-E768-4617-86B1-08E2AB83951C}" type="datetimeFigureOut">
              <a:rPr lang="en-CA" smtClean="0"/>
              <a:t>2024-04-16</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56B690E9-66F9-43F0-8700-61BD877C8582}" type="slidenum">
              <a:rPr lang="en-CA" smtClean="0"/>
              <a:t>‹#›</a:t>
            </a:fld>
            <a:endParaRPr lang="en-CA"/>
          </a:p>
        </p:txBody>
      </p:sp>
    </p:spTree>
    <p:extLst>
      <p:ext uri="{BB962C8B-B14F-4D97-AF65-F5344CB8AC3E}">
        <p14:creationId xmlns:p14="http://schemas.microsoft.com/office/powerpoint/2010/main" val="14293986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6F08E0-E768-4617-86B1-08E2AB83951C}" type="datetimeFigureOut">
              <a:rPr lang="en-CA" smtClean="0"/>
              <a:t>2024-04-16</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56B690E9-66F9-43F0-8700-61BD877C8582}" type="slidenum">
              <a:rPr lang="en-CA" smtClean="0"/>
              <a:t>‹#›</a:t>
            </a:fld>
            <a:endParaRPr lang="en-CA"/>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4093829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6F08E0-E768-4617-86B1-08E2AB83951C}" type="datetimeFigureOut">
              <a:rPr lang="en-CA" smtClean="0"/>
              <a:t>2024-04-16</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56B690E9-66F9-43F0-8700-61BD877C8582}" type="slidenum">
              <a:rPr lang="en-CA" smtClean="0"/>
              <a:t>‹#›</a:t>
            </a:fld>
            <a:endParaRPr lang="en-CA"/>
          </a:p>
        </p:txBody>
      </p:sp>
    </p:spTree>
    <p:extLst>
      <p:ext uri="{BB962C8B-B14F-4D97-AF65-F5344CB8AC3E}">
        <p14:creationId xmlns:p14="http://schemas.microsoft.com/office/powerpoint/2010/main" val="38041999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6F08E0-E768-4617-86B1-08E2AB83951C}" type="datetimeFigureOut">
              <a:rPr lang="en-CA" smtClean="0"/>
              <a:t>2024-04-16</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56B690E9-66F9-43F0-8700-61BD877C8582}" type="slidenum">
              <a:rPr lang="en-CA" smtClean="0"/>
              <a:t>‹#›</a:t>
            </a:fld>
            <a:endParaRPr lang="en-CA"/>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240173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6F08E0-E768-4617-86B1-08E2AB83951C}" type="datetimeFigureOut">
              <a:rPr lang="en-CA" smtClean="0"/>
              <a:t>2024-04-16</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56B690E9-66F9-43F0-8700-61BD877C8582}" type="slidenum">
              <a:rPr lang="en-CA" smtClean="0"/>
              <a:t>‹#›</a:t>
            </a:fld>
            <a:endParaRPr lang="en-CA"/>
          </a:p>
        </p:txBody>
      </p:sp>
    </p:spTree>
    <p:extLst>
      <p:ext uri="{BB962C8B-B14F-4D97-AF65-F5344CB8AC3E}">
        <p14:creationId xmlns:p14="http://schemas.microsoft.com/office/powerpoint/2010/main" val="33600585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6F08E0-E768-4617-86B1-08E2AB83951C}" type="datetimeFigureOut">
              <a:rPr lang="en-CA" smtClean="0"/>
              <a:t>2024-04-16</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56B690E9-66F9-43F0-8700-61BD877C8582}" type="slidenum">
              <a:rPr lang="en-CA" smtClean="0"/>
              <a:t>‹#›</a:t>
            </a:fld>
            <a:endParaRPr lang="en-CA"/>
          </a:p>
        </p:txBody>
      </p:sp>
    </p:spTree>
    <p:extLst>
      <p:ext uri="{BB962C8B-B14F-4D97-AF65-F5344CB8AC3E}">
        <p14:creationId xmlns:p14="http://schemas.microsoft.com/office/powerpoint/2010/main" val="34501923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6F08E0-E768-4617-86B1-08E2AB83951C}" type="datetimeFigureOut">
              <a:rPr lang="en-CA" smtClean="0"/>
              <a:t>2024-04-16</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56B690E9-66F9-43F0-8700-61BD877C8582}" type="slidenum">
              <a:rPr lang="en-CA" smtClean="0"/>
              <a:t>‹#›</a:t>
            </a:fld>
            <a:endParaRPr lang="en-CA"/>
          </a:p>
        </p:txBody>
      </p:sp>
    </p:spTree>
    <p:extLst>
      <p:ext uri="{BB962C8B-B14F-4D97-AF65-F5344CB8AC3E}">
        <p14:creationId xmlns:p14="http://schemas.microsoft.com/office/powerpoint/2010/main" val="11906936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6F08E0-E768-4617-86B1-08E2AB83951C}" type="datetimeFigureOut">
              <a:rPr lang="en-CA" smtClean="0"/>
              <a:t>2024-04-16</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56B690E9-66F9-43F0-8700-61BD877C8582}" type="slidenum">
              <a:rPr lang="en-CA" smtClean="0"/>
              <a:t>‹#›</a:t>
            </a:fld>
            <a:endParaRPr lang="en-CA"/>
          </a:p>
        </p:txBody>
      </p:sp>
    </p:spTree>
    <p:extLst>
      <p:ext uri="{BB962C8B-B14F-4D97-AF65-F5344CB8AC3E}">
        <p14:creationId xmlns:p14="http://schemas.microsoft.com/office/powerpoint/2010/main" val="38716217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6F08E0-E768-4617-86B1-08E2AB83951C}" type="datetimeFigureOut">
              <a:rPr lang="en-CA" smtClean="0"/>
              <a:t>2024-04-16</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56B690E9-66F9-43F0-8700-61BD877C8582}" type="slidenum">
              <a:rPr lang="en-CA" smtClean="0"/>
              <a:t>‹#›</a:t>
            </a:fld>
            <a:endParaRPr lang="en-CA"/>
          </a:p>
        </p:txBody>
      </p:sp>
    </p:spTree>
    <p:extLst>
      <p:ext uri="{BB962C8B-B14F-4D97-AF65-F5344CB8AC3E}">
        <p14:creationId xmlns:p14="http://schemas.microsoft.com/office/powerpoint/2010/main" val="17578305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26F08E0-E768-4617-86B1-08E2AB83951C}" type="datetimeFigureOut">
              <a:rPr lang="en-CA" smtClean="0"/>
              <a:t>2024-04-16</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56B690E9-66F9-43F0-8700-61BD877C8582}" type="slidenum">
              <a:rPr lang="en-CA" smtClean="0"/>
              <a:t>‹#›</a:t>
            </a:fld>
            <a:endParaRPr lang="en-CA"/>
          </a:p>
        </p:txBody>
      </p:sp>
    </p:spTree>
    <p:extLst>
      <p:ext uri="{BB962C8B-B14F-4D97-AF65-F5344CB8AC3E}">
        <p14:creationId xmlns:p14="http://schemas.microsoft.com/office/powerpoint/2010/main" val="8638875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26F08E0-E768-4617-86B1-08E2AB83951C}" type="datetimeFigureOut">
              <a:rPr lang="en-CA" smtClean="0"/>
              <a:t>2024-04-16</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56B690E9-66F9-43F0-8700-61BD877C8582}" type="slidenum">
              <a:rPr lang="en-CA" smtClean="0"/>
              <a:t>‹#›</a:t>
            </a:fld>
            <a:endParaRPr lang="en-CA"/>
          </a:p>
        </p:txBody>
      </p:sp>
    </p:spTree>
    <p:extLst>
      <p:ext uri="{BB962C8B-B14F-4D97-AF65-F5344CB8AC3E}">
        <p14:creationId xmlns:p14="http://schemas.microsoft.com/office/powerpoint/2010/main" val="6955376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26F08E0-E768-4617-86B1-08E2AB83951C}" type="datetimeFigureOut">
              <a:rPr lang="en-CA" smtClean="0"/>
              <a:t>2024-04-16</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56B690E9-66F9-43F0-8700-61BD877C8582}" type="slidenum">
              <a:rPr lang="en-CA" smtClean="0"/>
              <a:t>‹#›</a:t>
            </a:fld>
            <a:endParaRPr lang="en-CA"/>
          </a:p>
        </p:txBody>
      </p:sp>
    </p:spTree>
    <p:extLst>
      <p:ext uri="{BB962C8B-B14F-4D97-AF65-F5344CB8AC3E}">
        <p14:creationId xmlns:p14="http://schemas.microsoft.com/office/powerpoint/2010/main" val="11773524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6F08E0-E768-4617-86B1-08E2AB83951C}" type="datetimeFigureOut">
              <a:rPr lang="en-CA" smtClean="0"/>
              <a:t>2024-04-16</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56B690E9-66F9-43F0-8700-61BD877C8582}" type="slidenum">
              <a:rPr lang="en-CA" smtClean="0"/>
              <a:t>‹#›</a:t>
            </a:fld>
            <a:endParaRPr lang="en-CA"/>
          </a:p>
        </p:txBody>
      </p:sp>
    </p:spTree>
    <p:extLst>
      <p:ext uri="{BB962C8B-B14F-4D97-AF65-F5344CB8AC3E}">
        <p14:creationId xmlns:p14="http://schemas.microsoft.com/office/powerpoint/2010/main" val="1496932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26F08E0-E768-4617-86B1-08E2AB83951C}" type="datetimeFigureOut">
              <a:rPr lang="en-CA" smtClean="0"/>
              <a:t>2024-04-16</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56B690E9-66F9-43F0-8700-61BD877C8582}" type="slidenum">
              <a:rPr lang="en-CA" smtClean="0"/>
              <a:t>‹#›</a:t>
            </a:fld>
            <a:endParaRPr lang="en-CA"/>
          </a:p>
        </p:txBody>
      </p:sp>
    </p:spTree>
    <p:extLst>
      <p:ext uri="{BB962C8B-B14F-4D97-AF65-F5344CB8AC3E}">
        <p14:creationId xmlns:p14="http://schemas.microsoft.com/office/powerpoint/2010/main" val="19618242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56B690E9-66F9-43F0-8700-61BD877C8582}" type="slidenum">
              <a:rPr lang="en-CA" smtClean="0"/>
              <a:t>‹#›</a:t>
            </a:fld>
            <a:endParaRPr lang="en-CA"/>
          </a:p>
        </p:txBody>
      </p:sp>
      <p:sp>
        <p:nvSpPr>
          <p:cNvPr id="5" name="Date Placeholder 4"/>
          <p:cNvSpPr>
            <a:spLocks noGrp="1"/>
          </p:cNvSpPr>
          <p:nvPr>
            <p:ph type="dt" sz="half" idx="10"/>
          </p:nvPr>
        </p:nvSpPr>
        <p:spPr/>
        <p:txBody>
          <a:bodyPr/>
          <a:lstStyle/>
          <a:p>
            <a:fld id="{826F08E0-E768-4617-86B1-08E2AB83951C}" type="datetimeFigureOut">
              <a:rPr lang="en-CA" smtClean="0"/>
              <a:t>2024-04-16</a:t>
            </a:fld>
            <a:endParaRPr lang="en-CA"/>
          </a:p>
        </p:txBody>
      </p:sp>
    </p:spTree>
    <p:extLst>
      <p:ext uri="{BB962C8B-B14F-4D97-AF65-F5344CB8AC3E}">
        <p14:creationId xmlns:p14="http://schemas.microsoft.com/office/powerpoint/2010/main" val="8864224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26F08E0-E768-4617-86B1-08E2AB83951C}" type="datetimeFigureOut">
              <a:rPr lang="en-CA" smtClean="0"/>
              <a:t>2024-04-16</a:t>
            </a:fld>
            <a:endParaRPr lang="en-CA"/>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56B690E9-66F9-43F0-8700-61BD877C8582}" type="slidenum">
              <a:rPr lang="en-CA" smtClean="0"/>
              <a:t>‹#›</a:t>
            </a:fld>
            <a:endParaRPr lang="en-CA"/>
          </a:p>
        </p:txBody>
      </p:sp>
    </p:spTree>
    <p:extLst>
      <p:ext uri="{BB962C8B-B14F-4D97-AF65-F5344CB8AC3E}">
        <p14:creationId xmlns:p14="http://schemas.microsoft.com/office/powerpoint/2010/main" val="258569462"/>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hyperlink" Target="https://www.dscorecomp.com/coaching/" TargetMode="External"/><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notesSlide" Target="../notesSlides/notesSlide57.xml"/><Relationship Id="rId7" Type="http://schemas.openxmlformats.org/officeDocument/2006/relationships/diagramLayout" Target="../diagrams/layout1.xml"/><Relationship Id="rId2" Type="http://schemas.openxmlformats.org/officeDocument/2006/relationships/slideLayout" Target="../slideLayouts/slideLayout7.xml"/><Relationship Id="rId1" Type="http://schemas.openxmlformats.org/officeDocument/2006/relationships/video" Target="https://www.youtube.com/embed/laIunbBlJtY?feature=oembed" TargetMode="External"/><Relationship Id="rId6" Type="http://schemas.openxmlformats.org/officeDocument/2006/relationships/diagramData" Target="../diagrams/data1.xml"/><Relationship Id="rId11" Type="http://schemas.openxmlformats.org/officeDocument/2006/relationships/image" Target="../media/image4.jpeg"/><Relationship Id="rId5" Type="http://schemas.microsoft.com/office/2007/relationships/hdphoto" Target="../media/hdphoto1.wdp"/><Relationship Id="rId10" Type="http://schemas.microsoft.com/office/2007/relationships/diagramDrawing" Target="../diagrams/drawing1.xml"/><Relationship Id="rId4" Type="http://schemas.openxmlformats.org/officeDocument/2006/relationships/image" Target="../media/image3.png"/><Relationship Id="rId9" Type="http://schemas.openxmlformats.org/officeDocument/2006/relationships/diagramColors" Target="../diagrams/colors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s://www.ontario.ca/page/journey-belonging-choice-and-inclusion"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hyperlink" Target="https://www.dscorecomp.com/storage/2022/11/Introduction-final-sept-6th.pdf"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C8641F-A251-7740-05C6-C8516AE302EA}"/>
              </a:ext>
            </a:extLst>
          </p:cNvPr>
          <p:cNvSpPr>
            <a:spLocks noGrp="1"/>
          </p:cNvSpPr>
          <p:nvPr>
            <p:ph type="ctrTitle"/>
          </p:nvPr>
        </p:nvSpPr>
        <p:spPr>
          <a:xfrm>
            <a:off x="-882173" y="1984016"/>
            <a:ext cx="10156175" cy="1646302"/>
          </a:xfrm>
        </p:spPr>
        <p:txBody>
          <a:bodyPr/>
          <a:lstStyle/>
          <a:p>
            <a:r>
              <a:rPr lang="en-CA" sz="8000" dirty="0">
                <a:solidFill>
                  <a:srgbClr val="1488E8"/>
                </a:solidFill>
                <a:latin typeface="Abadi Extra Light" panose="020B0204020104020204" pitchFamily="34" charset="0"/>
              </a:rPr>
              <a:t>Core Competencies </a:t>
            </a:r>
          </a:p>
        </p:txBody>
      </p:sp>
      <p:sp>
        <p:nvSpPr>
          <p:cNvPr id="3" name="Subtitle 2">
            <a:extLst>
              <a:ext uri="{FF2B5EF4-FFF2-40B4-BE49-F238E27FC236}">
                <a16:creationId xmlns:a16="http://schemas.microsoft.com/office/drawing/2014/main" id="{58331E76-FB2E-3AF3-B445-8E22F8F49B9E}"/>
              </a:ext>
            </a:extLst>
          </p:cNvPr>
          <p:cNvSpPr>
            <a:spLocks noGrp="1"/>
          </p:cNvSpPr>
          <p:nvPr>
            <p:ph type="subTitle" idx="1"/>
          </p:nvPr>
        </p:nvSpPr>
        <p:spPr>
          <a:xfrm>
            <a:off x="678426" y="3630319"/>
            <a:ext cx="8595577" cy="1517414"/>
          </a:xfrm>
        </p:spPr>
        <p:txBody>
          <a:bodyPr>
            <a:noAutofit/>
          </a:bodyPr>
          <a:lstStyle/>
          <a:p>
            <a:r>
              <a:rPr lang="en-CA" sz="3600" i="1" dirty="0">
                <a:solidFill>
                  <a:srgbClr val="36D02A"/>
                </a:solidFill>
                <a:latin typeface="Abadi Extra Light" panose="020B0204020104020204" pitchFamily="34" charset="0"/>
              </a:rPr>
              <a:t>Developmental Services Workforce Initiative </a:t>
            </a:r>
          </a:p>
        </p:txBody>
      </p:sp>
    </p:spTree>
    <p:extLst>
      <p:ext uri="{BB962C8B-B14F-4D97-AF65-F5344CB8AC3E}">
        <p14:creationId xmlns:p14="http://schemas.microsoft.com/office/powerpoint/2010/main" val="42662844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2A45315-A2C2-C8BC-362B-7D49B3480D9C}"/>
              </a:ext>
            </a:extLst>
          </p:cNvPr>
          <p:cNvSpPr txBox="1"/>
          <p:nvPr/>
        </p:nvSpPr>
        <p:spPr>
          <a:xfrm>
            <a:off x="566759" y="390996"/>
            <a:ext cx="8990195" cy="4832092"/>
          </a:xfrm>
          <a:prstGeom prst="rect">
            <a:avLst/>
          </a:prstGeom>
          <a:noFill/>
        </p:spPr>
        <p:txBody>
          <a:bodyPr wrap="square">
            <a:spAutoFit/>
          </a:bodyPr>
          <a:lstStyle/>
          <a:p>
            <a:pPr algn="l" fontAlgn="base"/>
            <a:endParaRPr lang="en-US" sz="2200" i="1" dirty="0">
              <a:effectLst/>
              <a:latin typeface="Abadi Extra Light" panose="020B0204020104020204" pitchFamily="34" charset="0"/>
            </a:endParaRPr>
          </a:p>
          <a:p>
            <a:pPr algn="l" fontAlgn="base"/>
            <a:endParaRPr lang="en-US" sz="2200" i="1" dirty="0">
              <a:latin typeface="Abadi Extra Light" panose="020B0204020104020204" pitchFamily="34" charset="0"/>
            </a:endParaRPr>
          </a:p>
          <a:p>
            <a:pPr algn="l" fontAlgn="base"/>
            <a:endParaRPr lang="en-US" sz="2200" i="1" dirty="0">
              <a:effectLst/>
              <a:latin typeface="Abadi Extra Light" panose="020B0204020104020204" pitchFamily="34" charset="0"/>
            </a:endParaRPr>
          </a:p>
          <a:p>
            <a:pPr algn="l" fontAlgn="base"/>
            <a:r>
              <a:rPr lang="en-US" sz="2200" dirty="0">
                <a:effectLst/>
                <a:latin typeface="Abadi Extra Light" panose="020B0204020104020204" pitchFamily="34" charset="0"/>
              </a:rPr>
              <a:t>The Intention of </a:t>
            </a:r>
            <a:r>
              <a:rPr lang="en-US" sz="2200" b="1" dirty="0">
                <a:solidFill>
                  <a:srgbClr val="1488E8"/>
                </a:solidFill>
                <a:effectLst/>
                <a:latin typeface="Abadi Extra Light" panose="020B0204020104020204" pitchFamily="34" charset="0"/>
              </a:rPr>
              <a:t>Core Competencies…</a:t>
            </a:r>
          </a:p>
          <a:p>
            <a:pPr algn="l" fontAlgn="base"/>
            <a:endParaRPr lang="en-US" sz="2200" i="0" dirty="0">
              <a:effectLst/>
              <a:latin typeface="Abadi Extra Light" panose="020B0204020104020204" pitchFamily="34" charset="0"/>
            </a:endParaRPr>
          </a:p>
          <a:p>
            <a:pPr algn="l" fontAlgn="base"/>
            <a:r>
              <a:rPr lang="en-US" sz="2200" i="0" dirty="0">
                <a:effectLst/>
                <a:latin typeface="Abadi Extra Light" panose="020B0204020104020204" pitchFamily="34" charset="0"/>
              </a:rPr>
              <a:t>Every day in Ontario, thousands of direct support professionals assist people with a developmental disability to live more inclusive and dignified lives. The quality of these services and supports has a direct impact on the quality of life of the people supported.</a:t>
            </a:r>
          </a:p>
          <a:p>
            <a:pPr algn="l" fontAlgn="base"/>
            <a:endParaRPr lang="en-US" sz="2200" b="1" i="0" dirty="0">
              <a:effectLst/>
              <a:latin typeface="Abadi Extra Light" panose="020B0204020104020204" pitchFamily="34" charset="0"/>
            </a:endParaRPr>
          </a:p>
          <a:p>
            <a:pPr algn="l" fontAlgn="base"/>
            <a:r>
              <a:rPr lang="en-US" sz="2200" i="0" dirty="0">
                <a:effectLst/>
                <a:latin typeface="Abadi Extra Light" panose="020B0204020104020204" pitchFamily="34" charset="0"/>
              </a:rPr>
              <a:t>The model of </a:t>
            </a:r>
            <a:r>
              <a:rPr lang="en-US" sz="2200" b="1" i="0" dirty="0">
                <a:solidFill>
                  <a:srgbClr val="1488E8"/>
                </a:solidFill>
                <a:effectLst/>
                <a:latin typeface="Abadi Extra Light" panose="020B0204020104020204" pitchFamily="34" charset="0"/>
              </a:rPr>
              <a:t>Core Competencies </a:t>
            </a:r>
            <a:r>
              <a:rPr lang="en-US" sz="2200" i="0" dirty="0">
                <a:effectLst/>
                <a:latin typeface="Abadi Extra Light" panose="020B0204020104020204" pitchFamily="34" charset="0"/>
              </a:rPr>
              <a:t>is designed to recognize and promote the personal motivations as well as the professional traits and behaviours that exemplify </a:t>
            </a:r>
            <a:r>
              <a:rPr lang="en-US" sz="2200" dirty="0">
                <a:latin typeface="Abadi Extra Light" panose="020B0204020104020204" pitchFamily="34" charset="0"/>
              </a:rPr>
              <a:t>the quality of work we strive to provide</a:t>
            </a:r>
            <a:r>
              <a:rPr lang="en-US" sz="2200" i="0" dirty="0">
                <a:effectLst/>
                <a:latin typeface="Abadi Extra Light" panose="020B0204020104020204" pitchFamily="34" charset="0"/>
              </a:rPr>
              <a:t> in the sector. </a:t>
            </a:r>
          </a:p>
          <a:p>
            <a:pPr algn="l" fontAlgn="base"/>
            <a:endParaRPr lang="en-US" sz="2200" dirty="0">
              <a:latin typeface="Abadi Extra Light" panose="020B0204020104020204" pitchFamily="34" charset="0"/>
            </a:endParaRPr>
          </a:p>
        </p:txBody>
      </p:sp>
    </p:spTree>
    <p:extLst>
      <p:ext uri="{BB962C8B-B14F-4D97-AF65-F5344CB8AC3E}">
        <p14:creationId xmlns:p14="http://schemas.microsoft.com/office/powerpoint/2010/main" val="18195029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81D0EDD-D0F1-C0AB-C934-56E338B248F4}"/>
              </a:ext>
            </a:extLst>
          </p:cNvPr>
          <p:cNvSpPr txBox="1"/>
          <p:nvPr/>
        </p:nvSpPr>
        <p:spPr>
          <a:xfrm>
            <a:off x="742950" y="971550"/>
            <a:ext cx="8548534" cy="4893647"/>
          </a:xfrm>
          <a:prstGeom prst="rect">
            <a:avLst/>
          </a:prstGeom>
          <a:noFill/>
        </p:spPr>
        <p:txBody>
          <a:bodyPr wrap="square">
            <a:spAutoFit/>
          </a:bodyPr>
          <a:lstStyle/>
          <a:p>
            <a:pPr marL="342900" indent="-342900" algn="l" fontAlgn="base">
              <a:buFont typeface="Arial" panose="020B0604020202020204" pitchFamily="34" charset="0"/>
              <a:buChar char="•"/>
            </a:pPr>
            <a:r>
              <a:rPr lang="en-US" sz="2400" b="1" dirty="0">
                <a:solidFill>
                  <a:srgbClr val="1488E8"/>
                </a:solidFill>
                <a:effectLst/>
                <a:latin typeface="Abadi Extra Light" panose="020B0204020104020204" pitchFamily="34" charset="0"/>
              </a:rPr>
              <a:t>Core Competencies </a:t>
            </a:r>
            <a:r>
              <a:rPr lang="en-US" sz="2400" dirty="0">
                <a:effectLst/>
                <a:latin typeface="Abadi Extra Light" panose="020B0204020104020204" pitchFamily="34" charset="0"/>
              </a:rPr>
              <a:t>are a part of HR Practices that should include Equity, Diversity and Inclusion, Trauma Informed Practices and Person-Directed Practices.</a:t>
            </a:r>
          </a:p>
          <a:p>
            <a:pPr algn="l" fontAlgn="base"/>
            <a:endParaRPr lang="en-US" sz="2400" i="0" dirty="0">
              <a:effectLst/>
              <a:latin typeface="Abadi Extra Light" panose="020B0204020104020204" pitchFamily="34" charset="0"/>
            </a:endParaRPr>
          </a:p>
          <a:p>
            <a:pPr marL="342900" indent="-342900" algn="l" fontAlgn="base">
              <a:buFont typeface="Arial" panose="020B0604020202020204" pitchFamily="34" charset="0"/>
              <a:buChar char="•"/>
            </a:pPr>
            <a:r>
              <a:rPr lang="en-US" sz="2400" b="1" i="0" dirty="0">
                <a:solidFill>
                  <a:srgbClr val="1488E8"/>
                </a:solidFill>
                <a:effectLst/>
                <a:latin typeface="Abadi Extra Light" panose="020B0204020104020204" pitchFamily="34" charset="0"/>
              </a:rPr>
              <a:t>Core Competencies </a:t>
            </a:r>
            <a:r>
              <a:rPr lang="en-US" sz="2400" i="0" dirty="0">
                <a:effectLst/>
                <a:latin typeface="Abadi Extra Light" panose="020B0204020104020204" pitchFamily="34" charset="0"/>
              </a:rPr>
              <a:t>should also be used by individuals, families, and support circles when hiring staff or independent contractors.</a:t>
            </a:r>
          </a:p>
          <a:p>
            <a:pPr marL="342900" indent="-342900" algn="l" fontAlgn="base">
              <a:buFont typeface="Arial" panose="020B0604020202020204" pitchFamily="34" charset="0"/>
              <a:buChar char="•"/>
            </a:pPr>
            <a:endParaRPr lang="en-US" sz="2400" i="0" dirty="0">
              <a:effectLst/>
              <a:latin typeface="Abadi Extra Light" panose="020B0204020104020204" pitchFamily="34" charset="0"/>
            </a:endParaRPr>
          </a:p>
          <a:p>
            <a:pPr marL="342900" indent="-342900" algn="l" fontAlgn="base">
              <a:buFont typeface="Arial" panose="020B0604020202020204" pitchFamily="34" charset="0"/>
              <a:buChar char="•"/>
            </a:pPr>
            <a:r>
              <a:rPr lang="en-US" sz="2400" i="0" dirty="0">
                <a:effectLst/>
                <a:latin typeface="Abadi Extra Light" panose="020B0204020104020204" pitchFamily="34" charset="0"/>
              </a:rPr>
              <a:t>Implementation of </a:t>
            </a:r>
            <a:r>
              <a:rPr lang="en-US" sz="2400" b="1" i="0" dirty="0">
                <a:solidFill>
                  <a:srgbClr val="1488E8"/>
                </a:solidFill>
                <a:effectLst/>
                <a:latin typeface="Abadi Extra Light" panose="020B0204020104020204" pitchFamily="34" charset="0"/>
              </a:rPr>
              <a:t>Core Competencies </a:t>
            </a:r>
            <a:r>
              <a:rPr lang="en-US" sz="2400" i="0" dirty="0">
                <a:effectLst/>
                <a:latin typeface="Abadi Extra Light" panose="020B0204020104020204" pitchFamily="34" charset="0"/>
              </a:rPr>
              <a:t>should be a transparent and well communicated process.</a:t>
            </a:r>
          </a:p>
          <a:p>
            <a:pPr marL="342900" indent="-342900" algn="l" fontAlgn="base">
              <a:buFont typeface="Arial" panose="020B0604020202020204" pitchFamily="34" charset="0"/>
              <a:buChar char="•"/>
            </a:pPr>
            <a:endParaRPr lang="en-US" sz="2400" i="0" dirty="0">
              <a:effectLst/>
              <a:latin typeface="Abadi Extra Light" panose="020B0204020104020204" pitchFamily="34" charset="0"/>
            </a:endParaRPr>
          </a:p>
          <a:p>
            <a:pPr marL="342900" indent="-342900" algn="l" fontAlgn="base">
              <a:buFont typeface="Arial" panose="020B0604020202020204" pitchFamily="34" charset="0"/>
              <a:buChar char="•"/>
            </a:pPr>
            <a:r>
              <a:rPr lang="en-US" sz="2400" i="0" dirty="0">
                <a:effectLst/>
                <a:latin typeface="Abadi Extra Light" panose="020B0204020104020204" pitchFamily="34" charset="0"/>
              </a:rPr>
              <a:t>For best results, </a:t>
            </a:r>
            <a:r>
              <a:rPr lang="en-US" sz="2400" b="1" i="0" dirty="0">
                <a:solidFill>
                  <a:srgbClr val="1488E8"/>
                </a:solidFill>
                <a:effectLst/>
                <a:latin typeface="Abadi Extra Light" panose="020B0204020104020204" pitchFamily="34" charset="0"/>
              </a:rPr>
              <a:t>Core Competencies </a:t>
            </a:r>
            <a:r>
              <a:rPr lang="en-US" sz="2400" i="0" dirty="0">
                <a:effectLst/>
                <a:latin typeface="Abadi Extra Light" panose="020B0204020104020204" pitchFamily="34" charset="0"/>
              </a:rPr>
              <a:t>should be embedded in HR Practices, such as employee training, coaching, mentoring and hiring.*</a:t>
            </a:r>
          </a:p>
        </p:txBody>
      </p:sp>
    </p:spTree>
    <p:extLst>
      <p:ext uri="{BB962C8B-B14F-4D97-AF65-F5344CB8AC3E}">
        <p14:creationId xmlns:p14="http://schemas.microsoft.com/office/powerpoint/2010/main" val="13486727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36F0274-21B4-732C-193E-37F54A248F5F}"/>
              </a:ext>
            </a:extLst>
          </p:cNvPr>
          <p:cNvSpPr txBox="1"/>
          <p:nvPr/>
        </p:nvSpPr>
        <p:spPr>
          <a:xfrm>
            <a:off x="501446" y="399963"/>
            <a:ext cx="8830708" cy="5509200"/>
          </a:xfrm>
          <a:prstGeom prst="rect">
            <a:avLst/>
          </a:prstGeom>
          <a:noFill/>
        </p:spPr>
        <p:txBody>
          <a:bodyPr wrap="square">
            <a:spAutoFit/>
          </a:bodyPr>
          <a:lstStyle/>
          <a:p>
            <a:pPr algn="l" fontAlgn="base"/>
            <a:endParaRPr lang="en-US" sz="2200" i="1" dirty="0">
              <a:effectLst/>
              <a:latin typeface="Abadi Extra Light" panose="020B0204020104020204" pitchFamily="34" charset="0"/>
            </a:endParaRPr>
          </a:p>
          <a:p>
            <a:pPr algn="l" fontAlgn="base"/>
            <a:endParaRPr lang="en-US" sz="2200" i="1" dirty="0">
              <a:latin typeface="Abadi Extra Light" panose="020B0204020104020204" pitchFamily="34" charset="0"/>
            </a:endParaRPr>
          </a:p>
          <a:p>
            <a:pPr algn="l" fontAlgn="base"/>
            <a:endParaRPr lang="en-US" sz="2200" i="1" dirty="0">
              <a:effectLst/>
              <a:latin typeface="Abadi Extra Light" panose="020B0204020104020204" pitchFamily="34" charset="0"/>
            </a:endParaRPr>
          </a:p>
          <a:p>
            <a:pPr algn="l" fontAlgn="base"/>
            <a:endParaRPr lang="en-US" sz="2200" b="1" dirty="0">
              <a:latin typeface="Abadi Extra Light" panose="020B0204020104020204" pitchFamily="34" charset="0"/>
            </a:endParaRPr>
          </a:p>
          <a:p>
            <a:pPr algn="l" fontAlgn="base"/>
            <a:r>
              <a:rPr lang="en-US" sz="2200" dirty="0">
                <a:effectLst/>
                <a:latin typeface="Abadi Extra Light" panose="020B0204020104020204" pitchFamily="34" charset="0"/>
              </a:rPr>
              <a:t>By using these guiding principles, we hope to: </a:t>
            </a:r>
          </a:p>
          <a:p>
            <a:pPr algn="l" fontAlgn="base"/>
            <a:endParaRPr lang="en-US" sz="2200" b="1" dirty="0">
              <a:latin typeface="Abadi Extra Light" panose="020B0204020104020204" pitchFamily="34" charset="0"/>
            </a:endParaRPr>
          </a:p>
          <a:p>
            <a:pPr algn="l" fontAlgn="base"/>
            <a:endParaRPr lang="en-US" sz="2200" b="1" dirty="0">
              <a:effectLst/>
              <a:latin typeface="Abadi Extra Light" panose="020B0204020104020204" pitchFamily="34" charset="0"/>
            </a:endParaRPr>
          </a:p>
          <a:p>
            <a:pPr marL="342900" indent="-342900" algn="l" fontAlgn="base">
              <a:buFont typeface="Arial" panose="020B0604020202020204" pitchFamily="34" charset="0"/>
              <a:buChar char="•"/>
            </a:pPr>
            <a:r>
              <a:rPr lang="en-US" sz="2200" b="1" dirty="0">
                <a:solidFill>
                  <a:srgbClr val="1488E8"/>
                </a:solidFill>
                <a:latin typeface="Abadi Extra Light" panose="020B0204020104020204" pitchFamily="34" charset="0"/>
              </a:rPr>
              <a:t>Recognize the professional nature of direct support work </a:t>
            </a:r>
          </a:p>
          <a:p>
            <a:pPr marL="342900" indent="-342900" algn="l" fontAlgn="base">
              <a:buFont typeface="Arial" panose="020B0604020202020204" pitchFamily="34" charset="0"/>
              <a:buChar char="•"/>
            </a:pPr>
            <a:endParaRPr lang="en-US" sz="2200" b="1" dirty="0">
              <a:solidFill>
                <a:schemeClr val="accent1"/>
              </a:solidFill>
              <a:effectLst/>
              <a:latin typeface="Abadi Extra Light" panose="020B0204020104020204" pitchFamily="34" charset="0"/>
            </a:endParaRPr>
          </a:p>
          <a:p>
            <a:pPr marL="342900" indent="-342900" algn="l" fontAlgn="base">
              <a:buFont typeface="Arial" panose="020B0604020202020204" pitchFamily="34" charset="0"/>
              <a:buChar char="•"/>
            </a:pPr>
            <a:endParaRPr lang="en-US" sz="2200" b="1" dirty="0">
              <a:solidFill>
                <a:schemeClr val="accent1"/>
              </a:solidFill>
              <a:latin typeface="Abadi Extra Light" panose="020B0204020104020204" pitchFamily="34" charset="0"/>
            </a:endParaRPr>
          </a:p>
          <a:p>
            <a:pPr marL="342900" indent="-342900" algn="l" fontAlgn="base">
              <a:buFont typeface="Arial" panose="020B0604020202020204" pitchFamily="34" charset="0"/>
              <a:buChar char="•"/>
            </a:pPr>
            <a:r>
              <a:rPr lang="en-US" sz="2200" b="1" dirty="0">
                <a:solidFill>
                  <a:srgbClr val="1488E8"/>
                </a:solidFill>
                <a:latin typeface="Abadi Extra Light" panose="020B0204020104020204" pitchFamily="34" charset="0"/>
              </a:rPr>
              <a:t>Recruit the right people</a:t>
            </a:r>
          </a:p>
          <a:p>
            <a:pPr marL="342900" indent="-342900" algn="l" fontAlgn="base">
              <a:buFont typeface="Arial" panose="020B0604020202020204" pitchFamily="34" charset="0"/>
              <a:buChar char="•"/>
            </a:pPr>
            <a:endParaRPr lang="en-US" sz="2200" b="1" i="0" dirty="0">
              <a:solidFill>
                <a:schemeClr val="accent1"/>
              </a:solidFill>
              <a:effectLst/>
              <a:latin typeface="Abadi Extra Light" panose="020B0204020104020204" pitchFamily="34" charset="0"/>
            </a:endParaRPr>
          </a:p>
          <a:p>
            <a:pPr marL="342900" indent="-342900" algn="l" fontAlgn="base">
              <a:buFont typeface="Arial" panose="020B0604020202020204" pitchFamily="34" charset="0"/>
              <a:buChar char="•"/>
            </a:pPr>
            <a:endParaRPr lang="en-US" sz="2200" b="1" dirty="0">
              <a:solidFill>
                <a:srgbClr val="1488E8"/>
              </a:solidFill>
              <a:latin typeface="Abadi Extra Light" panose="020B0204020104020204" pitchFamily="34" charset="0"/>
            </a:endParaRPr>
          </a:p>
          <a:p>
            <a:pPr marL="342900" indent="-342900" algn="l" fontAlgn="base">
              <a:buFont typeface="Arial" panose="020B0604020202020204" pitchFamily="34" charset="0"/>
              <a:buChar char="•"/>
            </a:pPr>
            <a:r>
              <a:rPr lang="en-US" sz="2200" b="1" dirty="0">
                <a:solidFill>
                  <a:srgbClr val="1488E8"/>
                </a:solidFill>
                <a:latin typeface="Abadi Extra Light" panose="020B0204020104020204" pitchFamily="34" charset="0"/>
              </a:rPr>
              <a:t>P</a:t>
            </a:r>
            <a:r>
              <a:rPr lang="en-US" sz="2200" b="1" i="0" dirty="0">
                <a:solidFill>
                  <a:srgbClr val="1488E8"/>
                </a:solidFill>
                <a:effectLst/>
                <a:latin typeface="Abadi Extra Light" panose="020B0204020104020204" pitchFamily="34" charset="0"/>
              </a:rPr>
              <a:t>rovide job enhancement opportunities and make career paths more transparent</a:t>
            </a:r>
            <a:endParaRPr lang="en-US" sz="2200" b="1" dirty="0">
              <a:solidFill>
                <a:srgbClr val="1488E8"/>
              </a:solidFill>
              <a:effectLst/>
              <a:latin typeface="Abadi Extra Light" panose="020B0204020104020204" pitchFamily="34" charset="0"/>
            </a:endParaRPr>
          </a:p>
          <a:p>
            <a:pPr algn="l" fontAlgn="base"/>
            <a:endParaRPr lang="en-US" sz="2200" i="0" dirty="0">
              <a:effectLst/>
              <a:latin typeface="Abadi Extra Light" panose="020B0204020104020204" pitchFamily="34" charset="0"/>
            </a:endParaRPr>
          </a:p>
        </p:txBody>
      </p:sp>
    </p:spTree>
    <p:extLst>
      <p:ext uri="{BB962C8B-B14F-4D97-AF65-F5344CB8AC3E}">
        <p14:creationId xmlns:p14="http://schemas.microsoft.com/office/powerpoint/2010/main" val="32306714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C678DB5-9E3B-AAA7-9349-6E1E7D1127E5}"/>
              </a:ext>
            </a:extLst>
          </p:cNvPr>
          <p:cNvSpPr txBox="1"/>
          <p:nvPr/>
        </p:nvSpPr>
        <p:spPr>
          <a:xfrm>
            <a:off x="319937" y="166568"/>
            <a:ext cx="9384502" cy="4154984"/>
          </a:xfrm>
          <a:prstGeom prst="rect">
            <a:avLst/>
          </a:prstGeom>
          <a:noFill/>
        </p:spPr>
        <p:txBody>
          <a:bodyPr wrap="square">
            <a:spAutoFit/>
          </a:bodyPr>
          <a:lstStyle/>
          <a:p>
            <a:pPr algn="l" fontAlgn="base"/>
            <a:endParaRPr lang="en-US" sz="2200" b="1" i="0" dirty="0">
              <a:effectLst/>
              <a:latin typeface="Abadi Extra Light" panose="020B0204020104020204" pitchFamily="34" charset="0"/>
            </a:endParaRPr>
          </a:p>
          <a:p>
            <a:pPr algn="l" fontAlgn="base"/>
            <a:endParaRPr lang="en-US" sz="2200" b="1" dirty="0">
              <a:latin typeface="Abadi Extra Light" panose="020B0204020104020204" pitchFamily="34" charset="0"/>
            </a:endParaRPr>
          </a:p>
          <a:p>
            <a:pPr algn="l" fontAlgn="base"/>
            <a:endParaRPr lang="en-US" sz="2200" b="1" i="0" dirty="0">
              <a:effectLst/>
              <a:latin typeface="Abadi Extra Light" panose="020B0204020104020204" pitchFamily="34" charset="0"/>
            </a:endParaRPr>
          </a:p>
          <a:p>
            <a:pPr algn="l" fontAlgn="base"/>
            <a:endParaRPr lang="en-US" sz="2200" b="1" dirty="0">
              <a:latin typeface="Abadi Extra Light" panose="020B0204020104020204" pitchFamily="34" charset="0"/>
            </a:endParaRPr>
          </a:p>
          <a:p>
            <a:pPr algn="l" fontAlgn="base"/>
            <a:endParaRPr lang="en-US" sz="2200" b="1" i="0" dirty="0">
              <a:effectLst/>
              <a:latin typeface="Abadi Extra Light" panose="020B0204020104020204" pitchFamily="34" charset="0"/>
            </a:endParaRPr>
          </a:p>
          <a:p>
            <a:pPr algn="l" fontAlgn="base"/>
            <a:endParaRPr lang="en-US" sz="2200" dirty="0">
              <a:latin typeface="Abadi Extra Light" panose="020B0204020104020204" pitchFamily="34" charset="0"/>
            </a:endParaRPr>
          </a:p>
          <a:p>
            <a:pPr algn="l" fontAlgn="base"/>
            <a:endParaRPr lang="en-US" sz="2200" b="0" i="0" dirty="0">
              <a:effectLst/>
              <a:latin typeface="Abadi Extra Light" panose="020B0204020104020204" pitchFamily="34" charset="0"/>
            </a:endParaRPr>
          </a:p>
          <a:p>
            <a:pPr algn="l" fontAlgn="base"/>
            <a:r>
              <a:rPr lang="en-US" sz="2200" b="0" i="0" dirty="0">
                <a:effectLst/>
                <a:latin typeface="Abadi Extra Light" panose="020B0204020104020204" pitchFamily="34" charset="0"/>
              </a:rPr>
              <a:t>The </a:t>
            </a:r>
            <a:r>
              <a:rPr lang="en-US" sz="2200" b="1" i="0" dirty="0">
                <a:solidFill>
                  <a:srgbClr val="00B0F0"/>
                </a:solidFill>
                <a:effectLst/>
                <a:latin typeface="Abadi Extra Light" panose="020B0204020104020204" pitchFamily="34" charset="0"/>
              </a:rPr>
              <a:t>Co</a:t>
            </a:r>
            <a:r>
              <a:rPr lang="en-US" sz="2200" b="1" i="0" dirty="0">
                <a:solidFill>
                  <a:srgbClr val="1488E8"/>
                </a:solidFill>
                <a:effectLst/>
                <a:latin typeface="Abadi Extra Light" panose="020B0204020104020204" pitchFamily="34" charset="0"/>
              </a:rPr>
              <a:t>re Competency </a:t>
            </a:r>
            <a:r>
              <a:rPr lang="en-US" sz="2200" b="0" i="0" dirty="0">
                <a:effectLst/>
                <a:latin typeface="Abadi Extra Light" panose="020B0204020104020204" pitchFamily="34" charset="0"/>
              </a:rPr>
              <a:t>model is designed to benefit employees by providing job enhancement opportunities and making career paths more transparent. </a:t>
            </a:r>
          </a:p>
          <a:p>
            <a:pPr algn="l" fontAlgn="base"/>
            <a:endParaRPr lang="en-US" sz="2200" dirty="0">
              <a:latin typeface="Abadi Extra Light" panose="020B0204020104020204" pitchFamily="34" charset="0"/>
            </a:endParaRPr>
          </a:p>
          <a:p>
            <a:pPr algn="l" fontAlgn="base"/>
            <a:r>
              <a:rPr lang="en-US" sz="2200" b="0" i="0" dirty="0">
                <a:effectLst/>
                <a:latin typeface="Abadi Extra Light" panose="020B0204020104020204" pitchFamily="34" charset="0"/>
              </a:rPr>
              <a:t>It provides the sector with a unique ability: to assist employees in fulfilling their career potential and to consider ongoing advancement. </a:t>
            </a:r>
          </a:p>
        </p:txBody>
      </p:sp>
    </p:spTree>
    <p:extLst>
      <p:ext uri="{BB962C8B-B14F-4D97-AF65-F5344CB8AC3E}">
        <p14:creationId xmlns:p14="http://schemas.microsoft.com/office/powerpoint/2010/main" val="20752322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D92F8B1-D6D1-2B82-929E-79C295C12B72}"/>
              </a:ext>
            </a:extLst>
          </p:cNvPr>
          <p:cNvSpPr txBox="1"/>
          <p:nvPr/>
        </p:nvSpPr>
        <p:spPr>
          <a:xfrm>
            <a:off x="1251191" y="1151400"/>
            <a:ext cx="7465105" cy="4524315"/>
          </a:xfrm>
          <a:prstGeom prst="rect">
            <a:avLst/>
          </a:prstGeom>
          <a:noFill/>
        </p:spPr>
        <p:txBody>
          <a:bodyPr wrap="square">
            <a:spAutoFit/>
          </a:bodyPr>
          <a:lstStyle/>
          <a:p>
            <a:r>
              <a:rPr lang="en-US" sz="2400" i="1" dirty="0">
                <a:latin typeface="Abadi Extra Light" panose="020B0204020104020204" pitchFamily="34" charset="0"/>
              </a:rPr>
              <a:t>Outcomes of </a:t>
            </a:r>
            <a:r>
              <a:rPr lang="en-US" sz="2400" b="1" i="1" dirty="0">
                <a:solidFill>
                  <a:srgbClr val="1488E8"/>
                </a:solidFill>
                <a:latin typeface="Abadi Extra Light" panose="020B0204020104020204" pitchFamily="34" charset="0"/>
              </a:rPr>
              <a:t>Core Competencies</a:t>
            </a:r>
            <a:r>
              <a:rPr lang="en-US" sz="2400" b="1" i="1" dirty="0">
                <a:latin typeface="Abadi Extra Light" panose="020B0204020104020204" pitchFamily="34" charset="0"/>
              </a:rPr>
              <a:t>:</a:t>
            </a:r>
          </a:p>
          <a:p>
            <a:endParaRPr lang="en-US" sz="2400" dirty="0">
              <a:latin typeface="Abadi Extra Light" panose="020B0204020104020204" pitchFamily="34" charset="0"/>
            </a:endParaRPr>
          </a:p>
          <a:p>
            <a:pPr marL="342900" indent="-342900">
              <a:buFont typeface="Arial" panose="020B0604020202020204" pitchFamily="34" charset="0"/>
              <a:buChar char="•"/>
            </a:pPr>
            <a:r>
              <a:rPr lang="en-US" sz="2400" dirty="0">
                <a:latin typeface="Abadi Extra Light" panose="020B0204020104020204" pitchFamily="34" charset="0"/>
              </a:rPr>
              <a:t>The </a:t>
            </a:r>
            <a:r>
              <a:rPr lang="en-US" sz="2400" b="1" dirty="0">
                <a:solidFill>
                  <a:srgbClr val="1488E8"/>
                </a:solidFill>
                <a:latin typeface="Abadi Extra Light" panose="020B0204020104020204" pitchFamily="34" charset="0"/>
              </a:rPr>
              <a:t>Core Competency </a:t>
            </a:r>
            <a:r>
              <a:rPr lang="en-US" sz="2400" dirty="0">
                <a:latin typeface="Abadi Extra Light" panose="020B0204020104020204" pitchFamily="34" charset="0"/>
              </a:rPr>
              <a:t>model will support a skilled and diverse workforce through:</a:t>
            </a:r>
          </a:p>
          <a:p>
            <a:pPr marL="342900" indent="-342900">
              <a:buFont typeface="Arial" panose="020B0604020202020204" pitchFamily="34" charset="0"/>
              <a:buChar char="•"/>
            </a:pPr>
            <a:endParaRPr lang="en-US" sz="2400" dirty="0">
              <a:latin typeface="Abadi Extra Light" panose="020B0204020104020204" pitchFamily="34" charset="0"/>
            </a:endParaRPr>
          </a:p>
          <a:p>
            <a:pPr marL="914400" lvl="1" indent="-457200">
              <a:buFont typeface="+mj-lt"/>
              <a:buAutoNum type="arabicPeriod"/>
            </a:pPr>
            <a:r>
              <a:rPr lang="en-US" sz="2400" dirty="0">
                <a:latin typeface="Abadi Extra Light" panose="020B0204020104020204" pitchFamily="34" charset="0"/>
              </a:rPr>
              <a:t>Describing what characteristics are valued in Direct Support Professionals (DSP)</a:t>
            </a:r>
          </a:p>
          <a:p>
            <a:pPr marL="914400" lvl="1" indent="-457200">
              <a:buFont typeface="+mj-lt"/>
              <a:buAutoNum type="arabicPeriod"/>
            </a:pPr>
            <a:r>
              <a:rPr lang="en-US" sz="2400" dirty="0">
                <a:latin typeface="Abadi Extra Light" panose="020B0204020104020204" pitchFamily="34" charset="0"/>
              </a:rPr>
              <a:t>Promoting consistency across the entire sector – commonality</a:t>
            </a:r>
          </a:p>
          <a:p>
            <a:pPr marL="914400" lvl="1" indent="-457200">
              <a:buFont typeface="+mj-lt"/>
              <a:buAutoNum type="arabicPeriod"/>
            </a:pPr>
            <a:r>
              <a:rPr lang="en-US" sz="2400" dirty="0">
                <a:latin typeface="Abadi Extra Light" panose="020B0204020104020204" pitchFamily="34" charset="0"/>
              </a:rPr>
              <a:t>Promoting professional </a:t>
            </a:r>
            <a:r>
              <a:rPr lang="en-US" sz="2400" dirty="0" err="1">
                <a:latin typeface="Abadi Extra Light" panose="020B0204020104020204" pitchFamily="34" charset="0"/>
              </a:rPr>
              <a:t>behaviour</a:t>
            </a:r>
            <a:endParaRPr lang="en-US" sz="2400" dirty="0">
              <a:latin typeface="Abadi Extra Light" panose="020B0204020104020204" pitchFamily="34" charset="0"/>
            </a:endParaRPr>
          </a:p>
          <a:p>
            <a:pPr marL="914400" lvl="1" indent="-457200">
              <a:buFont typeface="+mj-lt"/>
              <a:buAutoNum type="arabicPeriod"/>
            </a:pPr>
            <a:r>
              <a:rPr lang="en-US" sz="2400" dirty="0">
                <a:latin typeface="Abadi Extra Light" panose="020B0204020104020204" pitchFamily="34" charset="0"/>
              </a:rPr>
              <a:t>Helping to specify the unique characteristics of the role of the DSP *</a:t>
            </a:r>
          </a:p>
        </p:txBody>
      </p:sp>
    </p:spTree>
    <p:extLst>
      <p:ext uri="{BB962C8B-B14F-4D97-AF65-F5344CB8AC3E}">
        <p14:creationId xmlns:p14="http://schemas.microsoft.com/office/powerpoint/2010/main" val="22385532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B672CAA-9E68-2C04-2D9C-0054F48C12D7}"/>
              </a:ext>
            </a:extLst>
          </p:cNvPr>
          <p:cNvSpPr txBox="1"/>
          <p:nvPr/>
        </p:nvSpPr>
        <p:spPr>
          <a:xfrm>
            <a:off x="446364" y="1411933"/>
            <a:ext cx="8826760" cy="3861506"/>
          </a:xfrm>
          <a:prstGeom prst="rect">
            <a:avLst/>
          </a:prstGeom>
          <a:noFill/>
        </p:spPr>
        <p:txBody>
          <a:bodyPr wrap="square" rtlCol="0">
            <a:spAutoFit/>
          </a:bodyPr>
          <a:lstStyle/>
          <a:p>
            <a:pPr>
              <a:lnSpc>
                <a:spcPct val="107000"/>
              </a:lnSpc>
              <a:spcAft>
                <a:spcPts val="800"/>
              </a:spcAft>
            </a:pPr>
            <a:r>
              <a:rPr lang="en-CA" sz="3200" b="1" kern="100" dirty="0">
                <a:solidFill>
                  <a:srgbClr val="36D02A"/>
                </a:solidFill>
                <a:effectLst/>
                <a:latin typeface="Abadi Extra Light" panose="020B0604020202020204" pitchFamily="34" charset="0"/>
                <a:ea typeface="Calibri" panose="020F0502020204030204" pitchFamily="34" charset="0"/>
                <a:cs typeface="Times New Roman" panose="02020603050405020304" pitchFamily="18" charset="0"/>
              </a:rPr>
              <a:t>Growth Stages</a:t>
            </a:r>
            <a:endParaRPr lang="en-CA" sz="3200" kern="100" dirty="0">
              <a:solidFill>
                <a:srgbClr val="36D02A"/>
              </a:solidFill>
              <a:effectLst/>
              <a:latin typeface="Abadi Extra Light" panose="020B060402020202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CA" sz="2400" kern="100" dirty="0">
                <a:effectLst/>
                <a:latin typeface="Abadi Extra Light" panose="020B0604020202020204" pitchFamily="34" charset="0"/>
                <a:ea typeface="Calibri" panose="020F0502020204030204" pitchFamily="34" charset="0"/>
                <a:cs typeface="Times New Roman" panose="02020603050405020304" pitchFamily="18" charset="0"/>
              </a:rPr>
              <a:t>The four growth stages are designed to guide both personal and professional development as related to the </a:t>
            </a:r>
            <a:r>
              <a:rPr lang="en-CA" sz="2400" b="1" kern="100" dirty="0">
                <a:solidFill>
                  <a:srgbClr val="1488E8"/>
                </a:solidFill>
                <a:effectLst/>
                <a:latin typeface="Abadi Extra Light" panose="020B0604020202020204" pitchFamily="34" charset="0"/>
                <a:ea typeface="Calibri" panose="020F0502020204030204" pitchFamily="34" charset="0"/>
                <a:cs typeface="Times New Roman" panose="02020603050405020304" pitchFamily="18" charset="0"/>
              </a:rPr>
              <a:t>10 Core Competencies</a:t>
            </a:r>
            <a:r>
              <a:rPr lang="en-CA" sz="2400" kern="100" dirty="0">
                <a:effectLst/>
                <a:latin typeface="Abadi Extra Light" panose="020B0604020202020204" pitchFamily="34" charset="0"/>
                <a:ea typeface="Calibri" panose="020F0502020204030204" pitchFamily="34" charset="0"/>
                <a:cs typeface="Times New Roman" panose="02020603050405020304" pitchFamily="18" charset="0"/>
              </a:rPr>
              <a:t>.  They provide a lens through which to reflect upon one’s performance while aligning with the overall values and mission of the organization. </a:t>
            </a:r>
          </a:p>
          <a:p>
            <a:pPr marL="342900" lvl="0" indent="-342900">
              <a:lnSpc>
                <a:spcPct val="107000"/>
              </a:lnSpc>
              <a:spcAft>
                <a:spcPts val="800"/>
              </a:spcAft>
              <a:buFont typeface="Symbol" panose="05050102010706020507" pitchFamily="18" charset="2"/>
              <a:buChar char=""/>
            </a:pPr>
            <a:r>
              <a:rPr lang="en-CA" sz="2400" kern="100" dirty="0">
                <a:effectLst/>
                <a:latin typeface="Abadi Extra Light" panose="020B0604020202020204" pitchFamily="34" charset="0"/>
                <a:ea typeface="Calibri" panose="020F0502020204030204" pitchFamily="34" charset="0"/>
                <a:cs typeface="Times New Roman" panose="02020603050405020304" pitchFamily="18" charset="0"/>
              </a:rPr>
              <a:t>It is quite likely that in your role, you are already performing some of the competencies at the first stage of development </a:t>
            </a:r>
            <a:r>
              <a:rPr lang="en-CA" sz="2400" b="1" i="1" kern="100" dirty="0">
                <a:solidFill>
                  <a:srgbClr val="36D02A"/>
                </a:solidFill>
                <a:effectLst/>
                <a:latin typeface="Abadi Extra Light" panose="020B0604020202020204" pitchFamily="34" charset="0"/>
                <a:ea typeface="Calibri" panose="020F0502020204030204" pitchFamily="34" charset="0"/>
                <a:cs typeface="Times New Roman" panose="02020603050405020304" pitchFamily="18" charset="0"/>
              </a:rPr>
              <a:t>(emerging) </a:t>
            </a:r>
            <a:r>
              <a:rPr lang="en-CA" sz="2400" kern="100" dirty="0">
                <a:effectLst/>
                <a:latin typeface="Abadi Extra Light" panose="020B0604020202020204" pitchFamily="34" charset="0"/>
                <a:ea typeface="Calibri" panose="020F0502020204030204" pitchFamily="34" charset="0"/>
                <a:cs typeface="Times New Roman" panose="02020603050405020304" pitchFamily="18" charset="0"/>
              </a:rPr>
              <a:t>and have no doubt done so in many ways in your personal lives.  Each stage is inclusive and builds on the previous stage.</a:t>
            </a:r>
          </a:p>
        </p:txBody>
      </p:sp>
    </p:spTree>
    <p:extLst>
      <p:ext uri="{BB962C8B-B14F-4D97-AF65-F5344CB8AC3E}">
        <p14:creationId xmlns:p14="http://schemas.microsoft.com/office/powerpoint/2010/main" val="7948423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5ECE4BE-1D66-5465-7FF8-54CFF1F84E91}"/>
              </a:ext>
            </a:extLst>
          </p:cNvPr>
          <p:cNvSpPr txBox="1"/>
          <p:nvPr/>
        </p:nvSpPr>
        <p:spPr>
          <a:xfrm>
            <a:off x="1082352" y="1240972"/>
            <a:ext cx="6550089" cy="4124912"/>
          </a:xfrm>
          <a:prstGeom prst="rect">
            <a:avLst/>
          </a:prstGeom>
          <a:noFill/>
        </p:spPr>
        <p:txBody>
          <a:bodyPr wrap="square" rtlCol="0">
            <a:spAutoFit/>
          </a:bodyPr>
          <a:lstStyle/>
          <a:p>
            <a:pPr>
              <a:lnSpc>
                <a:spcPct val="107000"/>
              </a:lnSpc>
              <a:spcAft>
                <a:spcPts val="800"/>
              </a:spcAft>
            </a:pPr>
            <a:r>
              <a:rPr lang="en-CA" sz="2400" b="1" kern="100" dirty="0">
                <a:solidFill>
                  <a:srgbClr val="36D02A"/>
                </a:solidFill>
                <a:effectLst/>
                <a:latin typeface="Abadi Extra Light" panose="020B0204020104020204" pitchFamily="34" charset="0"/>
                <a:ea typeface="Calibri" panose="020F0502020204030204" pitchFamily="34" charset="0"/>
                <a:cs typeface="Times New Roman" panose="02020603050405020304" pitchFamily="18" charset="0"/>
              </a:rPr>
              <a:t>Emerging</a:t>
            </a:r>
            <a:r>
              <a:rPr lang="en-CA" sz="2400" b="1" kern="100" dirty="0">
                <a:solidFill>
                  <a:srgbClr val="92D050"/>
                </a:solidFill>
                <a:effectLst/>
                <a:latin typeface="Abadi Extra Light" panose="020B0204020104020204" pitchFamily="34" charset="0"/>
                <a:ea typeface="Calibri" panose="020F0502020204030204" pitchFamily="34" charset="0"/>
                <a:cs typeface="Times New Roman" panose="02020603050405020304" pitchFamily="18" charset="0"/>
              </a:rPr>
              <a:t> </a:t>
            </a:r>
            <a:r>
              <a:rPr lang="en-CA" sz="2400" kern="100" dirty="0">
                <a:effectLst/>
                <a:latin typeface="Abadi Extra Light" panose="020B0204020104020204" pitchFamily="34" charset="0"/>
                <a:ea typeface="Calibri" panose="020F0502020204030204" pitchFamily="34" charset="0"/>
                <a:cs typeface="Times New Roman" panose="02020603050405020304" pitchFamily="18" charset="0"/>
              </a:rPr>
              <a:t>(First Stage):</a:t>
            </a:r>
          </a:p>
          <a:p>
            <a:pPr marL="342900" lvl="0" indent="-342900">
              <a:lnSpc>
                <a:spcPct val="107000"/>
              </a:lnSpc>
              <a:spcAft>
                <a:spcPts val="800"/>
              </a:spcAft>
              <a:buFont typeface="Symbol" panose="05050102010706020507" pitchFamily="18" charset="2"/>
              <a:buChar char=""/>
            </a:pPr>
            <a:r>
              <a:rPr lang="en-CA" sz="2400" kern="100" dirty="0">
                <a:effectLst/>
                <a:latin typeface="Abadi Extra Light" panose="020B0204020104020204" pitchFamily="34" charset="0"/>
                <a:ea typeface="Calibri" panose="020F0502020204030204" pitchFamily="34" charset="0"/>
                <a:cs typeface="Times New Roman" panose="02020603050405020304" pitchFamily="18" charset="0"/>
              </a:rPr>
              <a:t>This stage is all about self-awareness and reflection.  The individual demonstrates an understanding of the competency and why it is important to the work that they do.  They then actively make efforts to develop that understanding and seek opportunities to employ it to promote positive change within the organization and in the lives of those they support.</a:t>
            </a:r>
          </a:p>
        </p:txBody>
      </p:sp>
    </p:spTree>
    <p:extLst>
      <p:ext uri="{BB962C8B-B14F-4D97-AF65-F5344CB8AC3E}">
        <p14:creationId xmlns:p14="http://schemas.microsoft.com/office/powerpoint/2010/main" val="23951909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7BAF86-143B-D3F1-F662-5E62B7F3673C}"/>
              </a:ext>
            </a:extLst>
          </p:cNvPr>
          <p:cNvSpPr txBox="1"/>
          <p:nvPr/>
        </p:nvSpPr>
        <p:spPr>
          <a:xfrm>
            <a:off x="1103721" y="1358056"/>
            <a:ext cx="6662057" cy="4124912"/>
          </a:xfrm>
          <a:prstGeom prst="rect">
            <a:avLst/>
          </a:prstGeom>
          <a:noFill/>
        </p:spPr>
        <p:txBody>
          <a:bodyPr wrap="square" rtlCol="0">
            <a:spAutoFit/>
          </a:bodyPr>
          <a:lstStyle/>
          <a:p>
            <a:pPr>
              <a:lnSpc>
                <a:spcPct val="107000"/>
              </a:lnSpc>
              <a:spcAft>
                <a:spcPts val="800"/>
              </a:spcAft>
            </a:pPr>
            <a:r>
              <a:rPr lang="en-CA" sz="2400" b="1" kern="100" dirty="0">
                <a:solidFill>
                  <a:srgbClr val="36D02A"/>
                </a:solidFill>
                <a:effectLst/>
                <a:latin typeface="Abadi Extra Light" panose="020B0204020104020204" pitchFamily="34" charset="0"/>
                <a:ea typeface="Calibri" panose="020F0502020204030204" pitchFamily="34" charset="0"/>
                <a:cs typeface="Times New Roman" panose="02020603050405020304" pitchFamily="18" charset="0"/>
              </a:rPr>
              <a:t>Evolving</a:t>
            </a:r>
            <a:r>
              <a:rPr lang="en-CA" sz="2400" b="1" kern="100" dirty="0">
                <a:solidFill>
                  <a:srgbClr val="92D050"/>
                </a:solidFill>
                <a:effectLst/>
                <a:latin typeface="Abadi Extra Light" panose="020B0204020104020204" pitchFamily="34" charset="0"/>
                <a:ea typeface="Calibri" panose="020F0502020204030204" pitchFamily="34" charset="0"/>
                <a:cs typeface="Times New Roman" panose="02020603050405020304" pitchFamily="18" charset="0"/>
              </a:rPr>
              <a:t> </a:t>
            </a:r>
            <a:r>
              <a:rPr lang="en-CA" sz="2400" kern="100" dirty="0">
                <a:effectLst/>
                <a:latin typeface="Abadi Extra Light" panose="020B0204020104020204" pitchFamily="34" charset="0"/>
                <a:ea typeface="Calibri" panose="020F0502020204030204" pitchFamily="34" charset="0"/>
                <a:cs typeface="Times New Roman" panose="02020603050405020304" pitchFamily="18" charset="0"/>
              </a:rPr>
              <a:t>(Second Stage):</a:t>
            </a:r>
          </a:p>
          <a:p>
            <a:pPr marL="342900" lvl="0" indent="-342900">
              <a:lnSpc>
                <a:spcPct val="107000"/>
              </a:lnSpc>
              <a:spcAft>
                <a:spcPts val="800"/>
              </a:spcAft>
              <a:buFont typeface="Symbol" panose="05050102010706020507" pitchFamily="18" charset="2"/>
              <a:buChar char=""/>
            </a:pPr>
            <a:r>
              <a:rPr lang="en-CA" sz="2400" kern="100" dirty="0">
                <a:effectLst/>
                <a:latin typeface="Abadi Extra Light" panose="020B0204020104020204" pitchFamily="34" charset="0"/>
                <a:ea typeface="Calibri" panose="020F0502020204030204" pitchFamily="34" charset="0"/>
                <a:cs typeface="Times New Roman" panose="02020603050405020304" pitchFamily="18" charset="0"/>
              </a:rPr>
              <a:t>This stage is all about growth and expansion.  </a:t>
            </a:r>
            <a:r>
              <a:rPr lang="en-CA" sz="2400" b="1" i="1" kern="100" dirty="0">
                <a:solidFill>
                  <a:srgbClr val="36D02A"/>
                </a:solidFill>
                <a:effectLst/>
                <a:latin typeface="Abadi Extra Light" panose="020B0204020104020204" pitchFamily="34" charset="0"/>
                <a:ea typeface="Calibri" panose="020F0502020204030204" pitchFamily="34" charset="0"/>
                <a:cs typeface="Times New Roman" panose="02020603050405020304" pitchFamily="18" charset="0"/>
              </a:rPr>
              <a:t>Evolving </a:t>
            </a:r>
            <a:r>
              <a:rPr lang="en-CA" sz="2400" kern="100" dirty="0">
                <a:effectLst/>
                <a:latin typeface="Abadi Extra Light" panose="020B0204020104020204" pitchFamily="34" charset="0"/>
                <a:ea typeface="Calibri" panose="020F0502020204030204" pitchFamily="34" charset="0"/>
                <a:cs typeface="Times New Roman" panose="02020603050405020304" pitchFamily="18" charset="0"/>
              </a:rPr>
              <a:t>is characterized by the individual beginning to demonstrate an understanding and application of the competency in a scope beyond themselves.  They apply it across situations with consistency and an appreciation of others’ perspectives.  The individual begins to take conscious responsibility of their behavioural development.</a:t>
            </a:r>
          </a:p>
        </p:txBody>
      </p:sp>
    </p:spTree>
    <p:extLst>
      <p:ext uri="{BB962C8B-B14F-4D97-AF65-F5344CB8AC3E}">
        <p14:creationId xmlns:p14="http://schemas.microsoft.com/office/powerpoint/2010/main" val="5659371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89DA92F-E2D0-FF2C-F4AF-D7280A72A698}"/>
              </a:ext>
            </a:extLst>
          </p:cNvPr>
          <p:cNvSpPr txBox="1"/>
          <p:nvPr/>
        </p:nvSpPr>
        <p:spPr>
          <a:xfrm>
            <a:off x="1287625" y="1268963"/>
            <a:ext cx="5887616" cy="4133119"/>
          </a:xfrm>
          <a:prstGeom prst="rect">
            <a:avLst/>
          </a:prstGeom>
          <a:noFill/>
        </p:spPr>
        <p:txBody>
          <a:bodyPr wrap="square" rtlCol="0">
            <a:spAutoFit/>
          </a:bodyPr>
          <a:lstStyle/>
          <a:p>
            <a:pPr>
              <a:lnSpc>
                <a:spcPct val="107000"/>
              </a:lnSpc>
              <a:spcAft>
                <a:spcPts val="800"/>
              </a:spcAft>
            </a:pPr>
            <a:r>
              <a:rPr lang="en-CA" sz="2400" b="1" kern="100" dirty="0">
                <a:solidFill>
                  <a:srgbClr val="36D02A"/>
                </a:solidFill>
                <a:effectLst/>
                <a:latin typeface="Abadi Extra Light" panose="020B0204020104020204" pitchFamily="34" charset="0"/>
                <a:ea typeface="Calibri" panose="020F0502020204030204" pitchFamily="34" charset="0"/>
                <a:cs typeface="Times New Roman" panose="02020603050405020304" pitchFamily="18" charset="0"/>
              </a:rPr>
              <a:t>Leading</a:t>
            </a:r>
            <a:r>
              <a:rPr lang="en-CA" sz="2400" b="1" kern="100" dirty="0">
                <a:solidFill>
                  <a:srgbClr val="92D050"/>
                </a:solidFill>
                <a:effectLst/>
                <a:latin typeface="Abadi Extra Light" panose="020B0204020104020204" pitchFamily="34" charset="0"/>
                <a:ea typeface="Calibri" panose="020F0502020204030204" pitchFamily="34" charset="0"/>
                <a:cs typeface="Times New Roman" panose="02020603050405020304" pitchFamily="18" charset="0"/>
              </a:rPr>
              <a:t> </a:t>
            </a:r>
            <a:r>
              <a:rPr lang="en-CA" sz="2400" kern="100" dirty="0">
                <a:effectLst/>
                <a:latin typeface="Abadi Extra Light" panose="020B0204020104020204" pitchFamily="34" charset="0"/>
                <a:ea typeface="Calibri" panose="020F0502020204030204" pitchFamily="34" charset="0"/>
                <a:cs typeface="Times New Roman" panose="02020603050405020304" pitchFamily="18" charset="0"/>
              </a:rPr>
              <a:t>(Third Stage):</a:t>
            </a:r>
          </a:p>
          <a:p>
            <a:pPr marL="342900" lvl="0" indent="-342900">
              <a:lnSpc>
                <a:spcPct val="107000"/>
              </a:lnSpc>
              <a:spcAft>
                <a:spcPts val="800"/>
              </a:spcAft>
              <a:buFont typeface="Symbol" panose="05050102010706020507" pitchFamily="18" charset="2"/>
              <a:buChar char=""/>
            </a:pPr>
            <a:r>
              <a:rPr lang="en-CA" sz="2400" kern="100" dirty="0">
                <a:effectLst/>
                <a:latin typeface="Abadi Extra Light" panose="020B0204020104020204" pitchFamily="34" charset="0"/>
                <a:ea typeface="Calibri" panose="020F0502020204030204" pitchFamily="34" charset="0"/>
                <a:cs typeface="Times New Roman" panose="02020603050405020304" pitchFamily="18" charset="0"/>
              </a:rPr>
              <a:t>This stage is all about coaching and modelling.  The individual has confidence in the application of the competency and uses it effectively and consistently.  They see themselves as an agent of change, with an appreciation for the development of their peers.  Through modelling the competency and coaching others, they take on the role of mentor.</a:t>
            </a:r>
          </a:p>
        </p:txBody>
      </p:sp>
    </p:spTree>
    <p:extLst>
      <p:ext uri="{BB962C8B-B14F-4D97-AF65-F5344CB8AC3E}">
        <p14:creationId xmlns:p14="http://schemas.microsoft.com/office/powerpoint/2010/main" val="32720315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086B5F9-298A-67E8-8FEC-17DCE60FBAD3}"/>
              </a:ext>
            </a:extLst>
          </p:cNvPr>
          <p:cNvSpPr txBox="1"/>
          <p:nvPr/>
        </p:nvSpPr>
        <p:spPr>
          <a:xfrm>
            <a:off x="1184988" y="1371599"/>
            <a:ext cx="6232849" cy="3737946"/>
          </a:xfrm>
          <a:prstGeom prst="rect">
            <a:avLst/>
          </a:prstGeom>
          <a:noFill/>
        </p:spPr>
        <p:txBody>
          <a:bodyPr wrap="square" rtlCol="0">
            <a:spAutoFit/>
          </a:bodyPr>
          <a:lstStyle/>
          <a:p>
            <a:pPr>
              <a:lnSpc>
                <a:spcPct val="107000"/>
              </a:lnSpc>
              <a:spcAft>
                <a:spcPts val="800"/>
              </a:spcAft>
            </a:pPr>
            <a:r>
              <a:rPr lang="en-CA" sz="2400" b="1" kern="100" dirty="0">
                <a:solidFill>
                  <a:srgbClr val="36D02A"/>
                </a:solidFill>
                <a:effectLst/>
                <a:latin typeface="Abadi Extra Light" panose="020B0204020104020204" pitchFamily="34" charset="0"/>
                <a:ea typeface="Calibri" panose="020F0502020204030204" pitchFamily="34" charset="0"/>
                <a:cs typeface="Times New Roman" panose="02020603050405020304" pitchFamily="18" charset="0"/>
              </a:rPr>
              <a:t>Influencing</a:t>
            </a:r>
            <a:r>
              <a:rPr lang="en-CA" sz="2400" b="1" kern="100" dirty="0">
                <a:solidFill>
                  <a:srgbClr val="92D050"/>
                </a:solidFill>
                <a:effectLst/>
                <a:latin typeface="Abadi Extra Light" panose="020B0204020104020204" pitchFamily="34" charset="0"/>
                <a:ea typeface="Calibri" panose="020F0502020204030204" pitchFamily="34" charset="0"/>
                <a:cs typeface="Times New Roman" panose="02020603050405020304" pitchFamily="18" charset="0"/>
              </a:rPr>
              <a:t> </a:t>
            </a:r>
            <a:r>
              <a:rPr lang="en-CA" sz="2400" kern="100" dirty="0">
                <a:effectLst/>
                <a:latin typeface="Abadi Extra Light" panose="020B0204020104020204" pitchFamily="34" charset="0"/>
                <a:ea typeface="Calibri" panose="020F0502020204030204" pitchFamily="34" charset="0"/>
                <a:cs typeface="Times New Roman" panose="02020603050405020304" pitchFamily="18" charset="0"/>
              </a:rPr>
              <a:t>(Fourth Stage):</a:t>
            </a:r>
          </a:p>
          <a:p>
            <a:pPr marL="342900" lvl="0" indent="-342900">
              <a:lnSpc>
                <a:spcPct val="107000"/>
              </a:lnSpc>
              <a:spcAft>
                <a:spcPts val="800"/>
              </a:spcAft>
              <a:buFont typeface="Symbol" panose="05050102010706020507" pitchFamily="18" charset="2"/>
              <a:buChar char=""/>
            </a:pPr>
            <a:r>
              <a:rPr lang="en-CA" sz="2400" kern="100" dirty="0">
                <a:effectLst/>
                <a:latin typeface="Abadi Extra Light" panose="020B0204020104020204" pitchFamily="34" charset="0"/>
                <a:ea typeface="Calibri" panose="020F0502020204030204" pitchFamily="34" charset="0"/>
                <a:cs typeface="Times New Roman" panose="02020603050405020304" pitchFamily="18" charset="0"/>
              </a:rPr>
              <a:t>This stage is all about championing and mastery.  The individual has developed a thorough and complete understanding of the competency and utilizes it to drive change in both the organization and community.  They are recognized and respected as a champion of the competency and looked to for guidance and leadership. *</a:t>
            </a:r>
          </a:p>
        </p:txBody>
      </p:sp>
    </p:spTree>
    <p:extLst>
      <p:ext uri="{BB962C8B-B14F-4D97-AF65-F5344CB8AC3E}">
        <p14:creationId xmlns:p14="http://schemas.microsoft.com/office/powerpoint/2010/main" val="5719214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679ED6D-AB0D-40E0-C27F-9F1E850DD1AB}"/>
              </a:ext>
            </a:extLst>
          </p:cNvPr>
          <p:cNvSpPr txBox="1"/>
          <p:nvPr/>
        </p:nvSpPr>
        <p:spPr>
          <a:xfrm>
            <a:off x="1502529" y="1919100"/>
            <a:ext cx="6102220" cy="3046988"/>
          </a:xfrm>
          <a:prstGeom prst="rect">
            <a:avLst/>
          </a:prstGeom>
          <a:noFill/>
        </p:spPr>
        <p:txBody>
          <a:bodyPr wrap="square">
            <a:spAutoFit/>
          </a:bodyPr>
          <a:lstStyle/>
          <a:p>
            <a:r>
              <a:rPr lang="en-US" sz="2400" b="1" dirty="0">
                <a:latin typeface="Abadi Extra Light" panose="020B0204020104020204" pitchFamily="34" charset="0"/>
              </a:rPr>
              <a:t>To begin…</a:t>
            </a:r>
          </a:p>
          <a:p>
            <a:endParaRPr lang="en-US" sz="2400" i="1" dirty="0">
              <a:latin typeface="Abadi Extra Light" panose="020B0204020104020204" pitchFamily="34" charset="0"/>
            </a:endParaRPr>
          </a:p>
          <a:p>
            <a:r>
              <a:rPr lang="en-US" sz="2400" dirty="0">
                <a:latin typeface="Abadi Extra Light" panose="020B0204020104020204" pitchFamily="34" charset="0"/>
              </a:rPr>
              <a:t>On a scale of 1-10  (10 being very confident and knowledgeable and 1 being “I don’t know what you are referring to at all”)… How confident are you at recognizing the various </a:t>
            </a:r>
            <a:r>
              <a:rPr lang="en-US" sz="2400" b="1" dirty="0">
                <a:solidFill>
                  <a:srgbClr val="1488E8"/>
                </a:solidFill>
                <a:latin typeface="Abadi Extra Light" panose="020B0204020104020204" pitchFamily="34" charset="0"/>
              </a:rPr>
              <a:t>Core Competencies </a:t>
            </a:r>
            <a:r>
              <a:rPr lang="en-US" sz="2400" dirty="0">
                <a:latin typeface="Abadi Extra Light" panose="020B0204020104020204" pitchFamily="34" charset="0"/>
              </a:rPr>
              <a:t>and their corresponding </a:t>
            </a:r>
            <a:r>
              <a:rPr lang="en-US" sz="2400" b="1" dirty="0">
                <a:solidFill>
                  <a:srgbClr val="36D02A"/>
                </a:solidFill>
                <a:latin typeface="Abadi Extra Light" panose="020B0204020104020204" pitchFamily="34" charset="0"/>
              </a:rPr>
              <a:t>growth stages</a:t>
            </a:r>
            <a:r>
              <a:rPr lang="en-US" sz="2400" dirty="0">
                <a:latin typeface="Abadi Extra Light" panose="020B0204020104020204" pitchFamily="34" charset="0"/>
              </a:rPr>
              <a:t>?</a:t>
            </a:r>
          </a:p>
        </p:txBody>
      </p:sp>
    </p:spTree>
    <p:extLst>
      <p:ext uri="{BB962C8B-B14F-4D97-AF65-F5344CB8AC3E}">
        <p14:creationId xmlns:p14="http://schemas.microsoft.com/office/powerpoint/2010/main" val="7170934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DCAE8CC-21E0-8FC2-B6F6-E79FCFF7FA2E}"/>
              </a:ext>
            </a:extLst>
          </p:cNvPr>
          <p:cNvSpPr txBox="1"/>
          <p:nvPr/>
        </p:nvSpPr>
        <p:spPr>
          <a:xfrm>
            <a:off x="633580" y="1529111"/>
            <a:ext cx="8593493" cy="3600986"/>
          </a:xfrm>
          <a:prstGeom prst="rect">
            <a:avLst/>
          </a:prstGeom>
          <a:noFill/>
        </p:spPr>
        <p:txBody>
          <a:bodyPr wrap="square">
            <a:spAutoFit/>
          </a:bodyPr>
          <a:lstStyle/>
          <a:p>
            <a:pPr algn="l" fontAlgn="base"/>
            <a:r>
              <a:rPr lang="en-US" sz="3200" b="1" i="0" dirty="0">
                <a:solidFill>
                  <a:srgbClr val="1488E8"/>
                </a:solidFill>
                <a:effectLst/>
                <a:latin typeface="Abadi Extra Light" panose="020B0204020104020204" pitchFamily="34" charset="0"/>
              </a:rPr>
              <a:t>Advocacy</a:t>
            </a:r>
          </a:p>
          <a:p>
            <a:pPr algn="l" fontAlgn="base"/>
            <a:endParaRPr lang="en-US" sz="2800" b="1" i="0" dirty="0">
              <a:effectLst/>
              <a:latin typeface="Abadi Extra Light" panose="020B0204020104020204" pitchFamily="34" charset="0"/>
            </a:endParaRPr>
          </a:p>
          <a:p>
            <a:pPr marL="342900" indent="-342900" algn="l" fontAlgn="base">
              <a:buFont typeface="Arial" panose="020B0604020202020204" pitchFamily="34" charset="0"/>
              <a:buChar char="•"/>
            </a:pPr>
            <a:r>
              <a:rPr lang="en-US" sz="2400" b="0" i="0" dirty="0">
                <a:effectLst/>
                <a:latin typeface="Abadi Extra Light" panose="020B0204020104020204" pitchFamily="34" charset="0"/>
              </a:rPr>
              <a:t>Advocacy is the desire and determination to champion a cause or issue and try to get others to support it. It recognizes the importance of amplifying the voices of the person/family and creating space for them to advocate on their own behalf.</a:t>
            </a:r>
          </a:p>
          <a:p>
            <a:pPr algn="l" fontAlgn="base"/>
            <a:endParaRPr lang="en-US" sz="2400" dirty="0">
              <a:latin typeface="Abadi Extra Light" panose="020B0204020104020204" pitchFamily="34" charset="0"/>
            </a:endParaRPr>
          </a:p>
          <a:p>
            <a:pPr algn="l" fontAlgn="base"/>
            <a:endParaRPr lang="en-US" sz="2400" dirty="0">
              <a:latin typeface="Abadi Extra Light" panose="020B0204020104020204" pitchFamily="34" charset="0"/>
            </a:endParaRPr>
          </a:p>
          <a:p>
            <a:pPr algn="l" fontAlgn="base"/>
            <a:r>
              <a:rPr lang="en-US" sz="2400" dirty="0">
                <a:latin typeface="Abadi Extra Light" panose="020B0204020104020204" pitchFamily="34" charset="0"/>
              </a:rPr>
              <a:t>*Video </a:t>
            </a:r>
          </a:p>
        </p:txBody>
      </p:sp>
    </p:spTree>
    <p:extLst>
      <p:ext uri="{BB962C8B-B14F-4D97-AF65-F5344CB8AC3E}">
        <p14:creationId xmlns:p14="http://schemas.microsoft.com/office/powerpoint/2010/main" val="17185928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382C353-1F86-E533-419C-CD6C6DEF9B60}"/>
              </a:ext>
            </a:extLst>
          </p:cNvPr>
          <p:cNvSpPr txBox="1"/>
          <p:nvPr/>
        </p:nvSpPr>
        <p:spPr>
          <a:xfrm>
            <a:off x="514797" y="228011"/>
            <a:ext cx="7921689" cy="7140416"/>
          </a:xfrm>
          <a:prstGeom prst="rect">
            <a:avLst/>
          </a:prstGeom>
          <a:noFill/>
        </p:spPr>
        <p:txBody>
          <a:bodyPr wrap="square">
            <a:spAutoFit/>
          </a:bodyPr>
          <a:lstStyle/>
          <a:p>
            <a:pPr algn="l" fontAlgn="base"/>
            <a:r>
              <a:rPr lang="en-US" sz="2200" b="1" i="0" dirty="0">
                <a:solidFill>
                  <a:srgbClr val="36D02A"/>
                </a:solidFill>
                <a:effectLst/>
                <a:latin typeface="Abadi Extra Light" panose="020B0204020104020204" pitchFamily="34" charset="0"/>
              </a:rPr>
              <a:t>Emerging</a:t>
            </a:r>
            <a:r>
              <a:rPr lang="en-US" sz="2200" b="1" dirty="0">
                <a:solidFill>
                  <a:schemeClr val="accent2">
                    <a:lumMod val="50000"/>
                  </a:schemeClr>
                </a:solidFill>
                <a:latin typeface="Abadi Extra Light" panose="020B0204020104020204" pitchFamily="34" charset="0"/>
              </a:rPr>
              <a:t>:</a:t>
            </a:r>
            <a:r>
              <a:rPr lang="en-US" sz="2200" b="0" dirty="0">
                <a:solidFill>
                  <a:schemeClr val="accent2">
                    <a:lumMod val="50000"/>
                  </a:schemeClr>
                </a:solidFill>
                <a:effectLst/>
                <a:latin typeface="Abadi Extra Light" panose="020B0204020104020204" pitchFamily="34" charset="0"/>
              </a:rPr>
              <a:t> </a:t>
            </a:r>
            <a:r>
              <a:rPr lang="en-US" sz="2200" i="1" dirty="0">
                <a:effectLst/>
                <a:latin typeface="Abadi Extra Light" panose="020B0204020104020204" pitchFamily="34" charset="0"/>
              </a:rPr>
              <a:t>Recognizes when advocacy needs to happen. </a:t>
            </a:r>
            <a:r>
              <a:rPr lang="en-US" sz="2200" b="0" i="0" dirty="0">
                <a:effectLst/>
                <a:latin typeface="Abadi Extra Light" panose="020B0204020104020204" pitchFamily="34" charset="0"/>
              </a:rPr>
              <a:t>Identifies factors that may impact the person. Understands the barriers and opportunities that are available for the person or group. Recognizes the significance of personal experiences, values, cultural diversity, and inclusion. Shows sensitivity to time, issue, place and role. Communicates through facts, data and examples to convince. Recognizes that one is not speaking for a person but amplifying their thoughts, preferences and choices</a:t>
            </a:r>
          </a:p>
          <a:p>
            <a:pPr algn="l" fontAlgn="base"/>
            <a:endParaRPr lang="en-US" sz="2200" dirty="0">
              <a:solidFill>
                <a:srgbClr val="36D02A"/>
              </a:solidFill>
              <a:latin typeface="Abadi Extra Light" panose="020B0204020104020204" pitchFamily="34" charset="0"/>
            </a:endParaRPr>
          </a:p>
          <a:p>
            <a:pPr fontAlgn="base"/>
            <a:r>
              <a:rPr lang="en-US" sz="2200" b="1" dirty="0">
                <a:solidFill>
                  <a:srgbClr val="36D02A"/>
                </a:solidFill>
                <a:latin typeface="Abadi Extra Light" panose="020B0204020104020204" pitchFamily="34" charset="0"/>
              </a:rPr>
              <a:t>Evolving:</a:t>
            </a:r>
            <a:r>
              <a:rPr lang="en-US" sz="2200" dirty="0">
                <a:solidFill>
                  <a:schemeClr val="accent2">
                    <a:lumMod val="50000"/>
                  </a:schemeClr>
                </a:solidFill>
                <a:latin typeface="Abadi Extra Light" panose="020B0204020104020204" pitchFamily="34" charset="0"/>
              </a:rPr>
              <a:t> </a:t>
            </a:r>
            <a:r>
              <a:rPr lang="en-US" sz="2200" i="1" dirty="0">
                <a:latin typeface="Abadi Extra Light" panose="020B0204020104020204" pitchFamily="34" charset="0"/>
              </a:rPr>
              <a:t>Takes actions to advocate. </a:t>
            </a:r>
            <a:r>
              <a:rPr lang="en-US" sz="2200" dirty="0">
                <a:latin typeface="Abadi Extra Light" panose="020B0204020104020204" pitchFamily="34" charset="0"/>
              </a:rPr>
              <a:t>Understands the decision-making process and identifies the key decision makers. Communicates facts in response to understanding different views. Uses a person directed approach to develop a plan of action, including potential outcomes with individual/family/team. Reflects/evaluates the effectiveness of advocacy and adjusts approach. Considers impact of actions or words, anticipating and preparing for response. Supports individuals and families to advocate for themselves and others. Effectively questions existing practices and offers opportunities for new ideas</a:t>
            </a:r>
            <a:endParaRPr lang="en-CA" sz="2200" dirty="0">
              <a:latin typeface="Abadi Extra Light" panose="020B0204020104020204" pitchFamily="34" charset="0"/>
            </a:endParaRPr>
          </a:p>
          <a:p>
            <a:pPr algn="l" fontAlgn="base"/>
            <a:endParaRPr lang="en-US" sz="2200" b="0" i="0" dirty="0">
              <a:effectLst/>
              <a:latin typeface="Abadi Extra Light" panose="020B0204020104020204" pitchFamily="34" charset="0"/>
            </a:endParaRPr>
          </a:p>
          <a:p>
            <a:pPr algn="l" fontAlgn="base">
              <a:buFont typeface="Arial" panose="020B0604020202020204" pitchFamily="34" charset="0"/>
              <a:buChar char="•"/>
            </a:pPr>
            <a:endParaRPr lang="en-US" sz="2000" dirty="0">
              <a:latin typeface="Inter"/>
            </a:endParaRPr>
          </a:p>
          <a:p>
            <a:pPr algn="l" fontAlgn="base"/>
            <a:endParaRPr lang="en-US" sz="2000" b="0" i="0" dirty="0">
              <a:effectLst/>
              <a:latin typeface="Inter"/>
            </a:endParaRPr>
          </a:p>
        </p:txBody>
      </p:sp>
    </p:spTree>
    <p:extLst>
      <p:ext uri="{BB962C8B-B14F-4D97-AF65-F5344CB8AC3E}">
        <p14:creationId xmlns:p14="http://schemas.microsoft.com/office/powerpoint/2010/main" val="31410538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624B64D-306D-4D63-1147-2FDBEF783A54}"/>
              </a:ext>
            </a:extLst>
          </p:cNvPr>
          <p:cNvSpPr txBox="1"/>
          <p:nvPr/>
        </p:nvSpPr>
        <p:spPr>
          <a:xfrm>
            <a:off x="406400" y="428178"/>
            <a:ext cx="8997244" cy="6155531"/>
          </a:xfrm>
          <a:prstGeom prst="rect">
            <a:avLst/>
          </a:prstGeom>
          <a:noFill/>
        </p:spPr>
        <p:txBody>
          <a:bodyPr wrap="square">
            <a:spAutoFit/>
          </a:bodyPr>
          <a:lstStyle/>
          <a:p>
            <a:r>
              <a:rPr lang="en-US" sz="2200" b="1" dirty="0">
                <a:solidFill>
                  <a:srgbClr val="36D02A"/>
                </a:solidFill>
                <a:latin typeface="Abadi Extra Light" panose="020B0204020104020204" pitchFamily="34" charset="0"/>
              </a:rPr>
              <a:t>Leading: </a:t>
            </a:r>
            <a:r>
              <a:rPr lang="en-US" sz="2200" i="1" dirty="0">
                <a:latin typeface="Abadi Extra Light" panose="020B0204020104020204" pitchFamily="34" charset="0"/>
              </a:rPr>
              <a:t>Strategizes and adapts to audience. </a:t>
            </a:r>
            <a:r>
              <a:rPr lang="en-US" sz="2200" dirty="0">
                <a:latin typeface="Abadi Extra Light" panose="020B0204020104020204" pitchFamily="34" charset="0"/>
              </a:rPr>
              <a:t>Adapts a communication strategy based on the audience and when applicable, uses trauma informed practices. Anticipates and prepares for others’ reactions. Uses person-centered thinking when addressing barriers and opportunities. Solicits and engages the support of like-minded individuals to help convince others. Uses group facilitation skills to lead or direct a group in advocacy efforts. Judges when to seek support and uses credible sources to support ideas. Supports and mentors the advocacy efforts of others. Effectively evaluates and guides others to achieve the desirable results</a:t>
            </a:r>
          </a:p>
          <a:p>
            <a:endParaRPr lang="en-US" sz="2200" dirty="0">
              <a:solidFill>
                <a:srgbClr val="36D02A"/>
              </a:solidFill>
              <a:latin typeface="Abadi Extra Light" panose="020B0204020104020204" pitchFamily="34" charset="0"/>
            </a:endParaRPr>
          </a:p>
          <a:p>
            <a:r>
              <a:rPr lang="en-US" sz="2200" b="1" dirty="0">
                <a:solidFill>
                  <a:srgbClr val="36D02A"/>
                </a:solidFill>
                <a:latin typeface="Abadi Extra Light" panose="020B0204020104020204" pitchFamily="34" charset="0"/>
              </a:rPr>
              <a:t>Influencing:</a:t>
            </a:r>
            <a:r>
              <a:rPr lang="en-US" sz="2200" dirty="0">
                <a:solidFill>
                  <a:srgbClr val="36D02A"/>
                </a:solidFill>
                <a:latin typeface="Abadi Extra Light" panose="020B0204020104020204" pitchFamily="34" charset="0"/>
              </a:rPr>
              <a:t> </a:t>
            </a:r>
            <a:r>
              <a:rPr lang="en-US" sz="2200" i="1" dirty="0">
                <a:latin typeface="Abadi Extra Light" panose="020B0204020104020204" pitchFamily="34" charset="0"/>
              </a:rPr>
              <a:t>Uses complex influence strategies for collective advocacy. </a:t>
            </a:r>
            <a:r>
              <a:rPr lang="en-US" sz="2200" dirty="0">
                <a:latin typeface="Abadi Extra Light" panose="020B0204020104020204" pitchFamily="34" charset="0"/>
              </a:rPr>
              <a:t>Builds partnerships and alliances to promote advocacy efforts within various internal and external systems and broader society. Is actively involved in transformation goals related to advocacy efforts. Builds a coalition with like-minded partners to help reach goals such as social inclusion. Utilizes the expertise of third parties to influence change both within and outside of the sector. Builds and continuously maintains a network of contacts and resources to support initiatives. Uses complex strategies such as assembling political coalitions</a:t>
            </a:r>
            <a:endParaRPr lang="en-CA" sz="2200" dirty="0">
              <a:latin typeface="Abadi Extra Light" panose="020B0204020104020204" pitchFamily="34" charset="0"/>
            </a:endParaRPr>
          </a:p>
          <a:p>
            <a:endParaRPr lang="en-CA" sz="2000" dirty="0">
              <a:latin typeface="Abadi Extra Light" panose="020B0204020104020204" pitchFamily="34" charset="0"/>
            </a:endParaRPr>
          </a:p>
        </p:txBody>
      </p:sp>
    </p:spTree>
    <p:extLst>
      <p:ext uri="{BB962C8B-B14F-4D97-AF65-F5344CB8AC3E}">
        <p14:creationId xmlns:p14="http://schemas.microsoft.com/office/powerpoint/2010/main" val="19861505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E6DA2A6-7CA9-FCB6-F0E3-1CF74C3A114B}"/>
              </a:ext>
            </a:extLst>
          </p:cNvPr>
          <p:cNvSpPr txBox="1"/>
          <p:nvPr/>
        </p:nvSpPr>
        <p:spPr>
          <a:xfrm>
            <a:off x="887010" y="958589"/>
            <a:ext cx="7455159" cy="4247317"/>
          </a:xfrm>
          <a:prstGeom prst="rect">
            <a:avLst/>
          </a:prstGeom>
          <a:noFill/>
        </p:spPr>
        <p:txBody>
          <a:bodyPr wrap="square">
            <a:spAutoFit/>
          </a:bodyPr>
          <a:lstStyle/>
          <a:p>
            <a:r>
              <a:rPr lang="en-US" sz="2800" b="1" dirty="0">
                <a:solidFill>
                  <a:srgbClr val="1488E8"/>
                </a:solidFill>
                <a:latin typeface="Abadi Extra Light" panose="020B0204020104020204" pitchFamily="34" charset="0"/>
              </a:rPr>
              <a:t>Building Relationships</a:t>
            </a:r>
          </a:p>
          <a:p>
            <a:endParaRPr lang="en-US" sz="2200" dirty="0">
              <a:latin typeface="Abadi Extra Light" panose="020B0204020104020204" pitchFamily="34" charset="0"/>
            </a:endParaRPr>
          </a:p>
          <a:p>
            <a:pPr marL="342900" indent="-342900">
              <a:buFont typeface="Arial" panose="020B0604020202020204" pitchFamily="34" charset="0"/>
              <a:buChar char="•"/>
            </a:pPr>
            <a:r>
              <a:rPr lang="en-US" sz="2200" dirty="0">
                <a:latin typeface="Abadi Extra Light" panose="020B0204020104020204" pitchFamily="34" charset="0"/>
              </a:rPr>
              <a:t>Building relationships is about intentionally collaborating to develop meaningful relationships with people supported, co-workers, families, community partners and other stakeholders. It is about seeking opportunities to create collaborative partnerships to meet mutual goals.</a:t>
            </a:r>
          </a:p>
          <a:p>
            <a:pPr marL="342900" indent="-342900">
              <a:buFont typeface="Arial" panose="020B0604020202020204" pitchFamily="34" charset="0"/>
              <a:buChar char="•"/>
            </a:pPr>
            <a:endParaRPr lang="en-US" sz="2200" dirty="0">
              <a:latin typeface="Abadi Extra Light" panose="020B0204020104020204" pitchFamily="34" charset="0"/>
            </a:endParaRPr>
          </a:p>
          <a:p>
            <a:pPr marL="342900" indent="-342900">
              <a:buFont typeface="Arial" panose="020B0604020202020204" pitchFamily="34" charset="0"/>
              <a:buChar char="•"/>
            </a:pPr>
            <a:r>
              <a:rPr lang="en-US" sz="2200" dirty="0">
                <a:latin typeface="Abadi Extra Light" panose="020B0204020104020204" pitchFamily="34" charset="0"/>
              </a:rPr>
              <a:t>From a sustainability perspective, building relationships is about fostering past relationships, understanding the current context and how to ensure reciprocal satisfaction. It also means anticipating future possibilities of partnerships.</a:t>
            </a:r>
            <a:endParaRPr lang="en-CA" sz="2200" dirty="0">
              <a:latin typeface="Abadi Extra Light" panose="020B0204020104020204" pitchFamily="34" charset="0"/>
            </a:endParaRPr>
          </a:p>
        </p:txBody>
      </p:sp>
    </p:spTree>
    <p:extLst>
      <p:ext uri="{BB962C8B-B14F-4D97-AF65-F5344CB8AC3E}">
        <p14:creationId xmlns:p14="http://schemas.microsoft.com/office/powerpoint/2010/main" val="1086484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B134DC0-BD51-58F5-00B4-620BBC879A05}"/>
              </a:ext>
            </a:extLst>
          </p:cNvPr>
          <p:cNvSpPr txBox="1"/>
          <p:nvPr/>
        </p:nvSpPr>
        <p:spPr>
          <a:xfrm>
            <a:off x="473152" y="405600"/>
            <a:ext cx="7529803" cy="6247864"/>
          </a:xfrm>
          <a:prstGeom prst="rect">
            <a:avLst/>
          </a:prstGeom>
          <a:noFill/>
        </p:spPr>
        <p:txBody>
          <a:bodyPr wrap="square">
            <a:spAutoFit/>
          </a:bodyPr>
          <a:lstStyle/>
          <a:p>
            <a:r>
              <a:rPr lang="en-US" sz="2000" b="1" dirty="0">
                <a:solidFill>
                  <a:srgbClr val="36D02A"/>
                </a:solidFill>
                <a:latin typeface="Abadi Extra Light" panose="020B0204020104020204" pitchFamily="34" charset="0"/>
              </a:rPr>
              <a:t>Emerging</a:t>
            </a:r>
            <a:r>
              <a:rPr lang="en-US" sz="2000" b="1" dirty="0">
                <a:solidFill>
                  <a:srgbClr val="92D050"/>
                </a:solidFill>
                <a:latin typeface="Abadi Extra Light" panose="020B0204020104020204" pitchFamily="34" charset="0"/>
              </a:rPr>
              <a:t>:</a:t>
            </a:r>
            <a:r>
              <a:rPr lang="en-US" sz="2000" dirty="0">
                <a:solidFill>
                  <a:schemeClr val="accent2">
                    <a:lumMod val="50000"/>
                  </a:schemeClr>
                </a:solidFill>
                <a:latin typeface="Abadi Extra Light" panose="020B0204020104020204" pitchFamily="34" charset="0"/>
              </a:rPr>
              <a:t> </a:t>
            </a:r>
            <a:r>
              <a:rPr lang="en-US" sz="2000" i="1" dirty="0">
                <a:latin typeface="Abadi Extra Light" panose="020B0204020104020204" pitchFamily="34" charset="0"/>
              </a:rPr>
              <a:t>Establishes positive relationships. </a:t>
            </a:r>
            <a:r>
              <a:rPr lang="en-US" sz="2000" dirty="0">
                <a:latin typeface="Abadi Extra Light" panose="020B0204020104020204" pitchFamily="34" charset="0"/>
              </a:rPr>
              <a:t>Assumes personal responsibility to do their share of the work and follows through in a timely manner on inquiries, requests and concerns from individuals, their families, community partners and others. Identifies the strength of key individual relationships and improves them in their immediate environment. Maintains clear and timely communication with individuals and families, seeks continual feedback about service experience and shares helpful information and person directed goals. Shares information, expertise and insight with team members about actions or proposed changes that will affect them. Uses ethical judgement about sharing information with others. Treats other team members with respect and listens with an open mind to others’ points of view. Genuinely values others’ input and expertise and sees how each member contributes to a process and to the success of the team. Sees value in engaging with diverse perspectives and takes advantage of those opportunities. Values the diversity of roles, talents, skills, cultures and backgrounds that others bring to their learning and to joint team efforts. Identifies and seeks out others who can support the goals of the team. Willingly seeks diversity of feedback on ideas and adjusts accordingly</a:t>
            </a:r>
          </a:p>
          <a:p>
            <a:endParaRPr lang="en-CA" sz="2000" dirty="0">
              <a:latin typeface="Abadi Extra Light" panose="020B0204020104020204" pitchFamily="34" charset="0"/>
            </a:endParaRPr>
          </a:p>
        </p:txBody>
      </p:sp>
    </p:spTree>
    <p:extLst>
      <p:ext uri="{BB962C8B-B14F-4D97-AF65-F5344CB8AC3E}">
        <p14:creationId xmlns:p14="http://schemas.microsoft.com/office/powerpoint/2010/main" val="5385387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FA4BD0A-16AB-43A8-E5F5-BDF6C3E999CC}"/>
              </a:ext>
            </a:extLst>
          </p:cNvPr>
          <p:cNvSpPr txBox="1"/>
          <p:nvPr/>
        </p:nvSpPr>
        <p:spPr>
          <a:xfrm>
            <a:off x="349955" y="166568"/>
            <a:ext cx="8647289" cy="6524863"/>
          </a:xfrm>
          <a:prstGeom prst="rect">
            <a:avLst/>
          </a:prstGeom>
          <a:noFill/>
        </p:spPr>
        <p:txBody>
          <a:bodyPr wrap="square">
            <a:spAutoFit/>
          </a:bodyPr>
          <a:lstStyle/>
          <a:p>
            <a:r>
              <a:rPr lang="en-US" sz="2200" b="1" dirty="0">
                <a:solidFill>
                  <a:srgbClr val="36D02A"/>
                </a:solidFill>
                <a:latin typeface="Abadi Extra Light" panose="020B0204020104020204" pitchFamily="34" charset="0"/>
              </a:rPr>
              <a:t>Evolving: </a:t>
            </a:r>
            <a:r>
              <a:rPr lang="en-US" sz="2200" i="1" dirty="0">
                <a:latin typeface="Abadi Extra Light" panose="020B0204020104020204" pitchFamily="34" charset="0"/>
              </a:rPr>
              <a:t>Growing collaborative relationships. </a:t>
            </a:r>
            <a:r>
              <a:rPr lang="en-US" sz="2200" dirty="0">
                <a:latin typeface="Abadi Extra Light" panose="020B0204020104020204" pitchFamily="34" charset="0"/>
              </a:rPr>
              <a:t>Able to maintain current and established relationships that benefits the person receiving services, their family, the organization and the communities. Demonstrates commitment to initiatives by actively contributing to the efforts of a team and by recognizing the contributions of others. Engages others in dialogue about the importance of relationship building to foster reflection and growth in self and others. Appreciates the value that diversity and people’s lived experiences, contributes to a relationship. Identifies the strength of key individual relationships and improves them in their immediate environment. Encourages people to continue their efforts through support and feedback when they become discouraged. Actively finds ways to build positive, friendly, inclusive, diverse and cooperative relationships that will lead to new community involvement opportunities. In a timely manner works to resolve conflicts by clarifying understanding, listening for underlying concerns, and defining areas of agreement and disagreement between parties. Recognizing that team consensus may at times outweigh individual viewpoint. Consistently holds self and others accountable for promoting collaboration and resolving conflicts to facilitate a win-win resolution of differences.</a:t>
            </a:r>
          </a:p>
          <a:p>
            <a:endParaRPr lang="en-CA" sz="2200" dirty="0">
              <a:latin typeface="Abadi Extra Light" panose="020B0204020104020204" pitchFamily="34" charset="0"/>
            </a:endParaRPr>
          </a:p>
        </p:txBody>
      </p:sp>
    </p:spTree>
    <p:extLst>
      <p:ext uri="{BB962C8B-B14F-4D97-AF65-F5344CB8AC3E}">
        <p14:creationId xmlns:p14="http://schemas.microsoft.com/office/powerpoint/2010/main" val="18007451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5251B1D-4EE1-BD4D-09E7-81200689E4BB}"/>
              </a:ext>
            </a:extLst>
          </p:cNvPr>
          <p:cNvSpPr txBox="1"/>
          <p:nvPr/>
        </p:nvSpPr>
        <p:spPr>
          <a:xfrm>
            <a:off x="450879" y="305068"/>
            <a:ext cx="8530889" cy="5509200"/>
          </a:xfrm>
          <a:prstGeom prst="rect">
            <a:avLst/>
          </a:prstGeom>
          <a:noFill/>
        </p:spPr>
        <p:txBody>
          <a:bodyPr wrap="square">
            <a:spAutoFit/>
          </a:bodyPr>
          <a:lstStyle/>
          <a:p>
            <a:r>
              <a:rPr lang="en-US" sz="2200" b="1" dirty="0">
                <a:solidFill>
                  <a:srgbClr val="36D02A"/>
                </a:solidFill>
                <a:latin typeface="Abadi Extra Light" panose="020B0204020104020204" pitchFamily="34" charset="0"/>
              </a:rPr>
              <a:t>Leading:  </a:t>
            </a:r>
            <a:r>
              <a:rPr lang="en-US" sz="2200" i="1" dirty="0">
                <a:latin typeface="Abadi Extra Light" panose="020B0204020104020204" pitchFamily="34" charset="0"/>
              </a:rPr>
              <a:t>Builds networks. </a:t>
            </a:r>
            <a:r>
              <a:rPr lang="en-US" sz="2200" dirty="0">
                <a:latin typeface="Abadi Extra Light" panose="020B0204020104020204" pitchFamily="34" charset="0"/>
              </a:rPr>
              <a:t>Seeks to creatively build on and develop new relationships beyond their current sphere that would benefit people receiving supports, families, other staff, and the workplace to address immediate and future needs as an agent of change. Recognizes where strengths lie within and across resources and taps into their expertise; makes best use of people’s talents to achieve superior services/results. Establishes networks and systems that promote the sharing of best practices and specialized knowledge transfer. Focuses on the collective impact, and on collaboration over competition. Uses good communication and interpersonal skills to uncover potential misunderstandings, concerns and needs that may inhibit partnerships and relationships. Uses a mentoring approach when collaborating with partners to develop capacity in a manner that benefits others in anticipation of future needs. Explores and assesses relationships to understand and evaluate the opportunities that exist, or could potentially exist for further partnerships, leading to community inclusion and belonging. Builds positive relationships within and across teams.</a:t>
            </a:r>
            <a:endParaRPr lang="en-CA" sz="2200" dirty="0">
              <a:latin typeface="Abadi Extra Light" panose="020B0204020104020204" pitchFamily="34" charset="0"/>
            </a:endParaRPr>
          </a:p>
        </p:txBody>
      </p:sp>
    </p:spTree>
    <p:extLst>
      <p:ext uri="{BB962C8B-B14F-4D97-AF65-F5344CB8AC3E}">
        <p14:creationId xmlns:p14="http://schemas.microsoft.com/office/powerpoint/2010/main" val="1548506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57146FB-ECE8-B7C0-C076-215D49172A6B}"/>
              </a:ext>
            </a:extLst>
          </p:cNvPr>
          <p:cNvSpPr txBox="1"/>
          <p:nvPr/>
        </p:nvSpPr>
        <p:spPr>
          <a:xfrm>
            <a:off x="663050" y="831999"/>
            <a:ext cx="8198728" cy="4832092"/>
          </a:xfrm>
          <a:prstGeom prst="rect">
            <a:avLst/>
          </a:prstGeom>
          <a:noFill/>
        </p:spPr>
        <p:txBody>
          <a:bodyPr wrap="square">
            <a:spAutoFit/>
          </a:bodyPr>
          <a:lstStyle/>
          <a:p>
            <a:r>
              <a:rPr lang="en-US" sz="2200" b="1" dirty="0">
                <a:solidFill>
                  <a:srgbClr val="36D02A"/>
                </a:solidFill>
                <a:latin typeface="Abadi Extra Light" panose="020B0204020104020204" pitchFamily="34" charset="0"/>
              </a:rPr>
              <a:t>Influencing:</a:t>
            </a:r>
            <a:r>
              <a:rPr lang="en-US" sz="2200" dirty="0">
                <a:latin typeface="Abadi Extra Light" panose="020B0204020104020204" pitchFamily="34" charset="0"/>
              </a:rPr>
              <a:t> </a:t>
            </a:r>
            <a:r>
              <a:rPr lang="en-US" sz="2200" i="1" dirty="0">
                <a:latin typeface="Abadi Extra Light" panose="020B0204020104020204" pitchFamily="34" charset="0"/>
              </a:rPr>
              <a:t>Creates social capital for greater good. </a:t>
            </a:r>
            <a:r>
              <a:rPr lang="en-US" sz="2200" dirty="0">
                <a:latin typeface="Abadi Extra Light" panose="020B0204020104020204" pitchFamily="34" charset="0"/>
              </a:rPr>
              <a:t>Uses strategic planning processes to create new opportunities and build on existing relationships as a driver of positive change and transformation. Uses collaborative relationships and positional power to align multiple perspectives, influence policy, community, and organizational development to build respect and positive outcomes for people receiving supports, families and/or the workplace/sector. Creates synergy across roles/agencies/partners/ funders/sectors to best meet the needs of the people who receive support or other stakeholders. Demonstrates the value of reciprocity of social capital and exchange of knowledge and skills and is recognized by others for their work in this way. Values and seeks exchange of social capital and diverse connections within a broad range of contexts, including funding, community, organizational partnerships, and cross sectoral opportunities</a:t>
            </a:r>
            <a:endParaRPr lang="en-CA" sz="2200" dirty="0">
              <a:latin typeface="Abadi Extra Light" panose="020B0204020104020204" pitchFamily="34" charset="0"/>
            </a:endParaRPr>
          </a:p>
        </p:txBody>
      </p:sp>
    </p:spTree>
    <p:extLst>
      <p:ext uri="{BB962C8B-B14F-4D97-AF65-F5344CB8AC3E}">
        <p14:creationId xmlns:p14="http://schemas.microsoft.com/office/powerpoint/2010/main" val="29454220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C8F8AD3-D862-CB17-ECEA-E719B177F0C9}"/>
              </a:ext>
            </a:extLst>
          </p:cNvPr>
          <p:cNvSpPr txBox="1"/>
          <p:nvPr/>
        </p:nvSpPr>
        <p:spPr>
          <a:xfrm>
            <a:off x="427848" y="1183129"/>
            <a:ext cx="8490374" cy="4185761"/>
          </a:xfrm>
          <a:prstGeom prst="rect">
            <a:avLst/>
          </a:prstGeom>
          <a:noFill/>
        </p:spPr>
        <p:txBody>
          <a:bodyPr wrap="square" rtlCol="0">
            <a:spAutoFit/>
          </a:bodyPr>
          <a:lstStyle/>
          <a:p>
            <a:r>
              <a:rPr lang="en-US" sz="3200" b="1" dirty="0">
                <a:solidFill>
                  <a:srgbClr val="1488E8"/>
                </a:solidFill>
                <a:latin typeface="Abadi Extra Light" panose="020B0204020104020204" pitchFamily="34" charset="0"/>
              </a:rPr>
              <a:t>Championing Change and Innovation</a:t>
            </a:r>
          </a:p>
          <a:p>
            <a:endParaRPr lang="en-US" dirty="0">
              <a:latin typeface="Abadi Extra Light" panose="020B0204020104020204" pitchFamily="34" charset="0"/>
            </a:endParaRPr>
          </a:p>
          <a:p>
            <a:endParaRPr lang="en-US" sz="2400" dirty="0">
              <a:latin typeface="Abadi Extra Light" panose="020B0204020104020204" pitchFamily="34" charset="0"/>
            </a:endParaRPr>
          </a:p>
          <a:p>
            <a:pPr marL="285750" indent="-285750">
              <a:buFont typeface="Arial" panose="020B0604020202020204" pitchFamily="34" charset="0"/>
              <a:buChar char="•"/>
            </a:pPr>
            <a:r>
              <a:rPr lang="en-US" sz="2400" b="0" i="0" dirty="0">
                <a:effectLst/>
                <a:latin typeface="Abadi Extra Light" panose="020B0204020104020204" pitchFamily="34" charset="0"/>
              </a:rPr>
              <a:t>Being flexible and adaptable to changing environments to work effectively with various people and groups. </a:t>
            </a:r>
          </a:p>
          <a:p>
            <a:pPr marL="285750" indent="-285750">
              <a:buFont typeface="Arial" panose="020B0604020202020204" pitchFamily="34" charset="0"/>
              <a:buChar char="•"/>
            </a:pPr>
            <a:r>
              <a:rPr lang="en-US" sz="2400" b="0" i="0" dirty="0">
                <a:effectLst/>
                <a:latin typeface="Abadi Extra Light" panose="020B0204020104020204" pitchFamily="34" charset="0"/>
              </a:rPr>
              <a:t>Having an open mindset to understand, appreciate and empathize with different and opposing perspectives. </a:t>
            </a:r>
          </a:p>
          <a:p>
            <a:pPr marL="285750" indent="-285750">
              <a:buFont typeface="Arial" panose="020B0604020202020204" pitchFamily="34" charset="0"/>
              <a:buChar char="•"/>
            </a:pPr>
            <a:r>
              <a:rPr lang="en-US" sz="2400" dirty="0">
                <a:latin typeface="Abadi Extra Light" panose="020B0204020104020204" pitchFamily="34" charset="0"/>
              </a:rPr>
              <a:t>Having </a:t>
            </a:r>
            <a:r>
              <a:rPr lang="en-US" sz="2400" b="0" i="0" dirty="0">
                <a:effectLst/>
                <a:latin typeface="Abadi Extra Light" panose="020B0204020104020204" pitchFamily="34" charset="0"/>
              </a:rPr>
              <a:t>a clear vision for change and effectively communicating this vision. </a:t>
            </a:r>
          </a:p>
          <a:p>
            <a:pPr marL="285750" indent="-285750">
              <a:buFont typeface="Arial" panose="020B0604020202020204" pitchFamily="34" charset="0"/>
              <a:buChar char="•"/>
            </a:pPr>
            <a:r>
              <a:rPr lang="en-US" sz="2400" b="0" i="0" dirty="0">
                <a:effectLst/>
                <a:latin typeface="Abadi Extra Light" panose="020B0204020104020204" pitchFamily="34" charset="0"/>
              </a:rPr>
              <a:t>Demonstrating a personal commitment to change through actions and words.</a:t>
            </a:r>
            <a:endParaRPr lang="en-CA" sz="2400" dirty="0">
              <a:latin typeface="Abadi Extra Light" panose="020B0204020104020204" pitchFamily="34" charset="0"/>
            </a:endParaRPr>
          </a:p>
        </p:txBody>
      </p:sp>
    </p:spTree>
    <p:extLst>
      <p:ext uri="{BB962C8B-B14F-4D97-AF65-F5344CB8AC3E}">
        <p14:creationId xmlns:p14="http://schemas.microsoft.com/office/powerpoint/2010/main" val="24930391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410E93-A433-91CB-41C4-32617084CC61}"/>
              </a:ext>
            </a:extLst>
          </p:cNvPr>
          <p:cNvSpPr txBox="1"/>
          <p:nvPr/>
        </p:nvSpPr>
        <p:spPr>
          <a:xfrm>
            <a:off x="410686" y="140273"/>
            <a:ext cx="8868781" cy="6001643"/>
          </a:xfrm>
          <a:prstGeom prst="rect">
            <a:avLst/>
          </a:prstGeom>
          <a:noFill/>
        </p:spPr>
        <p:txBody>
          <a:bodyPr wrap="square" rtlCol="0">
            <a:spAutoFit/>
          </a:bodyPr>
          <a:lstStyle/>
          <a:p>
            <a:pPr algn="l" fontAlgn="base"/>
            <a:r>
              <a:rPr lang="en-US" sz="2400" b="1" dirty="0">
                <a:solidFill>
                  <a:srgbClr val="36D02A"/>
                </a:solidFill>
                <a:latin typeface="Abadi Extra Light" panose="020B0204020104020204" pitchFamily="34" charset="0"/>
              </a:rPr>
              <a:t>Emerging:  </a:t>
            </a:r>
            <a:r>
              <a:rPr lang="en-US" sz="2400" i="1" dirty="0">
                <a:latin typeface="Abadi Extra Light" panose="020B0204020104020204" pitchFamily="34" charset="0"/>
              </a:rPr>
              <a:t>Accepts the need to be flexible.  </a:t>
            </a:r>
            <a:r>
              <a:rPr lang="en-US" sz="2400" dirty="0">
                <a:solidFill>
                  <a:srgbClr val="54585C"/>
                </a:solidFill>
                <a:latin typeface="Abadi Extra Light" panose="020B0204020104020204" pitchFamily="34" charset="0"/>
              </a:rPr>
              <a:t>At the emerging level they use a person directed approach that is responsive to the needs and preferences of the person.  They see change as an opportunity and demonstrate a willingness to modify ideas or perceptions based on new information/contrary evidence. They ask for and respond to feedback and ideas and are able to temporarily alter typical procedures to fit a specific situation as needed. </a:t>
            </a:r>
          </a:p>
          <a:p>
            <a:pPr algn="l" fontAlgn="base"/>
            <a:endParaRPr lang="en-US" sz="2400" dirty="0">
              <a:solidFill>
                <a:srgbClr val="54585C"/>
              </a:solidFill>
              <a:latin typeface="Abadi Extra Light" panose="020B0204020104020204" pitchFamily="34" charset="0"/>
            </a:endParaRPr>
          </a:p>
          <a:p>
            <a:pPr algn="l" fontAlgn="base"/>
            <a:r>
              <a:rPr lang="en-US" sz="2400" b="1" dirty="0">
                <a:solidFill>
                  <a:srgbClr val="36D02A"/>
                </a:solidFill>
                <a:latin typeface="Abadi Extra Light" panose="020B0204020104020204" pitchFamily="34" charset="0"/>
              </a:rPr>
              <a:t>Evolving:  </a:t>
            </a:r>
            <a:r>
              <a:rPr lang="en-US" sz="2400" i="1" dirty="0">
                <a:effectLst/>
                <a:latin typeface="Abadi Extra Light" panose="020B0204020104020204" pitchFamily="34" charset="0"/>
              </a:rPr>
              <a:t>Adapts and adjusts the approach.  </a:t>
            </a:r>
            <a:r>
              <a:rPr lang="en-US" sz="2400" dirty="0">
                <a:solidFill>
                  <a:srgbClr val="54585C"/>
                </a:solidFill>
                <a:latin typeface="Abadi Extra Light" panose="020B0204020104020204" pitchFamily="34" charset="0"/>
              </a:rPr>
              <a:t>At this level they revise plans as necessary and consider other people’s concerns during change.  They collaborate with others around needed change and encourage them to be adaptable as well.  They also act as a role model in promoting positive attitudes and coaches others around being adaptable.  Additionally, they are able to explain how change will impact current processes and reinforces the link to overall values and goals in order to build momentum towards change.  </a:t>
            </a:r>
            <a:endParaRPr lang="en-US" sz="2400" b="0" i="0" dirty="0">
              <a:solidFill>
                <a:srgbClr val="54585C"/>
              </a:solidFill>
              <a:effectLst/>
              <a:latin typeface="Abadi Extra Light" panose="020B0204020104020204" pitchFamily="34" charset="0"/>
            </a:endParaRPr>
          </a:p>
        </p:txBody>
      </p:sp>
    </p:spTree>
    <p:extLst>
      <p:ext uri="{BB962C8B-B14F-4D97-AF65-F5344CB8AC3E}">
        <p14:creationId xmlns:p14="http://schemas.microsoft.com/office/powerpoint/2010/main" val="2726787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9DEA642-18EC-C176-41EB-ADBA74147A8F}"/>
              </a:ext>
            </a:extLst>
          </p:cNvPr>
          <p:cNvSpPr txBox="1"/>
          <p:nvPr/>
        </p:nvSpPr>
        <p:spPr>
          <a:xfrm>
            <a:off x="1635265" y="1951672"/>
            <a:ext cx="6102220" cy="3416320"/>
          </a:xfrm>
          <a:prstGeom prst="rect">
            <a:avLst/>
          </a:prstGeom>
          <a:noFill/>
        </p:spPr>
        <p:txBody>
          <a:bodyPr wrap="square">
            <a:spAutoFit/>
          </a:bodyPr>
          <a:lstStyle/>
          <a:p>
            <a:pPr algn="l" fontAlgn="base"/>
            <a:r>
              <a:rPr lang="en-US" sz="2400" b="1" i="0" dirty="0">
                <a:effectLst/>
                <a:latin typeface="Abadi Extra Light" panose="020B0204020104020204" pitchFamily="34" charset="0"/>
              </a:rPr>
              <a:t>Knowledge Check!</a:t>
            </a:r>
          </a:p>
          <a:p>
            <a:pPr algn="l" fontAlgn="base"/>
            <a:endParaRPr lang="en-US" sz="2400" b="0" i="0" dirty="0">
              <a:effectLst/>
              <a:latin typeface="Abadi Extra Light" panose="020B0204020104020204" pitchFamily="34" charset="0"/>
            </a:endParaRPr>
          </a:p>
          <a:p>
            <a:pPr algn="l" fontAlgn="base"/>
            <a:r>
              <a:rPr lang="en-US" sz="2400" dirty="0">
                <a:latin typeface="Abadi Extra Light" panose="020B0204020104020204" pitchFamily="34" charset="0"/>
              </a:rPr>
              <a:t>Since </a:t>
            </a:r>
            <a:r>
              <a:rPr lang="en-US" sz="2400" b="0" i="0" dirty="0">
                <a:effectLst/>
                <a:latin typeface="Abadi Extra Light" panose="020B0204020104020204" pitchFamily="34" charset="0"/>
              </a:rPr>
              <a:t>you have watched the video</a:t>
            </a:r>
            <a:r>
              <a:rPr lang="en-US" sz="2400" dirty="0">
                <a:latin typeface="Abadi Extra Light" panose="020B0204020104020204" pitchFamily="34" charset="0"/>
              </a:rPr>
              <a:t> and </a:t>
            </a:r>
            <a:r>
              <a:rPr lang="en-US" sz="2400" b="0" i="0" dirty="0">
                <a:effectLst/>
                <a:latin typeface="Abadi Extra Light" panose="020B0204020104020204" pitchFamily="34" charset="0"/>
              </a:rPr>
              <a:t>reviewed </a:t>
            </a:r>
            <a:r>
              <a:rPr lang="en-US" sz="2400" dirty="0">
                <a:latin typeface="Abadi Extra Light" panose="020B0204020104020204" pitchFamily="34" charset="0"/>
              </a:rPr>
              <a:t>the </a:t>
            </a:r>
            <a:r>
              <a:rPr lang="en-US" sz="2400" b="1" i="0" dirty="0">
                <a:solidFill>
                  <a:srgbClr val="1488E8"/>
                </a:solidFill>
                <a:effectLst/>
                <a:latin typeface="Abadi Extra Light" panose="020B0204020104020204" pitchFamily="34" charset="0"/>
              </a:rPr>
              <a:t>Core Competencies</a:t>
            </a:r>
            <a:r>
              <a:rPr lang="en-US" sz="2400" b="0" i="0" dirty="0">
                <a:solidFill>
                  <a:srgbClr val="1488E8"/>
                </a:solidFill>
                <a:effectLst/>
                <a:latin typeface="Abadi Extra Light" panose="020B0204020104020204" pitchFamily="34" charset="0"/>
              </a:rPr>
              <a:t> </a:t>
            </a:r>
            <a:r>
              <a:rPr lang="en-US" sz="2400" b="0" i="0" dirty="0">
                <a:effectLst/>
                <a:latin typeface="Abadi Extra Light" panose="020B0204020104020204" pitchFamily="34" charset="0"/>
              </a:rPr>
              <a:t>and their </a:t>
            </a:r>
            <a:r>
              <a:rPr lang="en-US" sz="2400" b="1" i="0" dirty="0">
                <a:solidFill>
                  <a:srgbClr val="36D02A"/>
                </a:solidFill>
                <a:effectLst/>
                <a:latin typeface="Abadi Extra Light" panose="020B0204020104020204" pitchFamily="34" charset="0"/>
              </a:rPr>
              <a:t>growth stages</a:t>
            </a:r>
            <a:r>
              <a:rPr lang="en-US" sz="2400" b="0" i="0" dirty="0">
                <a:effectLst/>
                <a:latin typeface="Abadi Extra Light" panose="020B0204020104020204" pitchFamily="34" charset="0"/>
              </a:rPr>
              <a:t>, why not test your knowledge? Try to identify the </a:t>
            </a:r>
            <a:r>
              <a:rPr lang="en-US" sz="2400" dirty="0">
                <a:latin typeface="Abadi Extra Light" panose="020B0204020104020204" pitchFamily="34" charset="0"/>
              </a:rPr>
              <a:t>applicable competency and corresponding stage in the following scenarios.</a:t>
            </a:r>
          </a:p>
          <a:p>
            <a:pPr algn="l" fontAlgn="base"/>
            <a:endParaRPr lang="en-US" sz="2400" b="0" i="0" dirty="0">
              <a:effectLst/>
              <a:latin typeface="Abadi Extra Light" panose="020B0204020104020204" pitchFamily="34" charset="0"/>
            </a:endParaRPr>
          </a:p>
          <a:p>
            <a:pPr algn="l" fontAlgn="base"/>
            <a:r>
              <a:rPr lang="en-US" sz="2400" b="0" i="0" dirty="0">
                <a:effectLst/>
                <a:latin typeface="Abadi Extra Light" panose="020B0204020104020204" pitchFamily="34" charset="0"/>
              </a:rPr>
              <a:t>Good Luck!</a:t>
            </a:r>
          </a:p>
        </p:txBody>
      </p:sp>
    </p:spTree>
    <p:extLst>
      <p:ext uri="{BB962C8B-B14F-4D97-AF65-F5344CB8AC3E}">
        <p14:creationId xmlns:p14="http://schemas.microsoft.com/office/powerpoint/2010/main" val="31976803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94C340E-30A8-5B72-F9BA-B0B66B7DB6D4}"/>
              </a:ext>
            </a:extLst>
          </p:cNvPr>
          <p:cNvSpPr txBox="1"/>
          <p:nvPr/>
        </p:nvSpPr>
        <p:spPr>
          <a:xfrm>
            <a:off x="456476" y="287026"/>
            <a:ext cx="9060058" cy="5847755"/>
          </a:xfrm>
          <a:prstGeom prst="rect">
            <a:avLst/>
          </a:prstGeom>
          <a:noFill/>
        </p:spPr>
        <p:txBody>
          <a:bodyPr wrap="square" rtlCol="0">
            <a:spAutoFit/>
          </a:bodyPr>
          <a:lstStyle/>
          <a:p>
            <a:pPr algn="l" fontAlgn="base"/>
            <a:r>
              <a:rPr lang="en-US" sz="2200" b="1" dirty="0">
                <a:solidFill>
                  <a:srgbClr val="36D02A"/>
                </a:solidFill>
                <a:latin typeface="Abadi Extra Light" panose="020B0204020104020204" pitchFamily="34" charset="0"/>
              </a:rPr>
              <a:t>Leading: </a:t>
            </a:r>
            <a:r>
              <a:rPr lang="en-US" sz="2200" b="0" i="1" dirty="0">
                <a:effectLst/>
                <a:latin typeface="Abadi Extra Light" panose="020B0204020104020204" pitchFamily="34" charset="0"/>
              </a:rPr>
              <a:t>Gets buy-in for the change.  </a:t>
            </a:r>
            <a:r>
              <a:rPr lang="en-US" sz="2200" b="0" i="0" dirty="0">
                <a:solidFill>
                  <a:srgbClr val="54585C"/>
                </a:solidFill>
                <a:effectLst/>
                <a:latin typeface="Abadi Extra Light" panose="020B0204020104020204" pitchFamily="34" charset="0"/>
              </a:rPr>
              <a:t>At the leading level, they are able to translate the vision into specific </a:t>
            </a:r>
            <a:r>
              <a:rPr lang="en-US" sz="2200" dirty="0">
                <a:solidFill>
                  <a:srgbClr val="54585C"/>
                </a:solidFill>
                <a:latin typeface="Abadi Extra Light" panose="020B0204020104020204" pitchFamily="34" charset="0"/>
              </a:rPr>
              <a:t>and practical goals.  They effectively explain how the change will impact current roles and gather feedback, recognizing others’ differences, fears or perceptions by encouraging ongoing conversations.  They can also share the message, impacts and benefits effectively to a broad variety of stakeholders. They partner with others outside of their immediate circle, using their understanding of various systems in the development of the plan.  They also are able to validate approaches and adapt the strategy if the existing approaches are ineffective.  </a:t>
            </a:r>
            <a:endParaRPr lang="en-US" sz="2200" b="0" i="0" dirty="0">
              <a:solidFill>
                <a:srgbClr val="54585C"/>
              </a:solidFill>
              <a:effectLst/>
              <a:latin typeface="Abadi Extra Light" panose="020B0204020104020204" pitchFamily="34" charset="0"/>
            </a:endParaRPr>
          </a:p>
          <a:p>
            <a:pPr algn="l" fontAlgn="base"/>
            <a:endParaRPr lang="en-US" sz="2200" dirty="0">
              <a:latin typeface="Abadi Extra Light" panose="020B0204020104020204" pitchFamily="34" charset="0"/>
            </a:endParaRPr>
          </a:p>
          <a:p>
            <a:pPr algn="l" fontAlgn="base"/>
            <a:r>
              <a:rPr lang="en-US" sz="2200" b="1" dirty="0">
                <a:solidFill>
                  <a:srgbClr val="92D050"/>
                </a:solidFill>
                <a:latin typeface="Abadi Extra Light" panose="020B0204020104020204" pitchFamily="34" charset="0"/>
              </a:rPr>
              <a:t>Inf</a:t>
            </a:r>
            <a:r>
              <a:rPr lang="en-US" sz="2200" b="1" dirty="0">
                <a:solidFill>
                  <a:srgbClr val="36D02A"/>
                </a:solidFill>
                <a:latin typeface="Abadi Extra Light" panose="020B0204020104020204" pitchFamily="34" charset="0"/>
              </a:rPr>
              <a:t>luencing:  </a:t>
            </a:r>
            <a:r>
              <a:rPr lang="en-US" sz="2200" b="0" i="1" dirty="0">
                <a:effectLst/>
                <a:latin typeface="Abadi Extra Light" panose="020B0204020104020204" pitchFamily="34" charset="0"/>
              </a:rPr>
              <a:t>Changes the direction.  </a:t>
            </a:r>
            <a:r>
              <a:rPr lang="en-US" sz="2200" dirty="0">
                <a:solidFill>
                  <a:srgbClr val="54585C"/>
                </a:solidFill>
                <a:latin typeface="Abadi Extra Light" panose="020B0204020104020204" pitchFamily="34" charset="0"/>
              </a:rPr>
              <a:t>This competency at the influencing stage sees the person monitoring internal and external trends and anticipating the associated impacts.  They create an environment that embraces change, reinforces the reason for change by linking it to the overall vision and inspires others to champion the change. They develop contingency plans and are willing to change the organizational direction to respond to changes in the sector or broader society.  </a:t>
            </a:r>
            <a:endParaRPr lang="en-US" sz="2200" b="0" i="0" dirty="0">
              <a:solidFill>
                <a:srgbClr val="54585C"/>
              </a:solidFill>
              <a:effectLst/>
              <a:latin typeface="Abadi Extra Light" panose="020B0204020104020204" pitchFamily="34" charset="0"/>
            </a:endParaRPr>
          </a:p>
        </p:txBody>
      </p:sp>
    </p:spTree>
    <p:extLst>
      <p:ext uri="{BB962C8B-B14F-4D97-AF65-F5344CB8AC3E}">
        <p14:creationId xmlns:p14="http://schemas.microsoft.com/office/powerpoint/2010/main" val="25624894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53834C2-68EF-2739-D0B0-FC45EC7ED4F0}"/>
              </a:ext>
            </a:extLst>
          </p:cNvPr>
          <p:cNvSpPr txBox="1"/>
          <p:nvPr/>
        </p:nvSpPr>
        <p:spPr>
          <a:xfrm>
            <a:off x="308808" y="1736229"/>
            <a:ext cx="8790947" cy="3447098"/>
          </a:xfrm>
          <a:prstGeom prst="rect">
            <a:avLst/>
          </a:prstGeom>
          <a:noFill/>
        </p:spPr>
        <p:txBody>
          <a:bodyPr wrap="square" rtlCol="0">
            <a:spAutoFit/>
          </a:bodyPr>
          <a:lstStyle/>
          <a:p>
            <a:r>
              <a:rPr lang="en-US" sz="3200" b="1" dirty="0">
                <a:solidFill>
                  <a:srgbClr val="1488E8"/>
                </a:solidFill>
                <a:latin typeface="Abadi Extra Light" panose="020B0204020104020204" pitchFamily="34" charset="0"/>
              </a:rPr>
              <a:t>Facilitate Growth and Development</a:t>
            </a:r>
          </a:p>
          <a:p>
            <a:endParaRPr lang="en-US" sz="2400" dirty="0">
              <a:latin typeface="Abadi Extra Light" panose="020B0204020104020204" pitchFamily="34" charset="0"/>
            </a:endParaRPr>
          </a:p>
          <a:p>
            <a:pPr marL="342900" indent="-342900">
              <a:buFont typeface="Arial" panose="020B0604020202020204" pitchFamily="34" charset="0"/>
              <a:buChar char="•"/>
            </a:pPr>
            <a:r>
              <a:rPr lang="en-US" sz="2400" dirty="0">
                <a:latin typeface="Abadi Extra Light" panose="020B0204020104020204" pitchFamily="34" charset="0"/>
              </a:rPr>
              <a:t>This competency is about facilitating self-directed growth and development. It fosters self determination and independence. It intentionally supports the long-term learning and development of others through coaching, recognition, encouragement, and feedback. </a:t>
            </a:r>
          </a:p>
          <a:p>
            <a:endParaRPr lang="en-US" sz="2400" dirty="0">
              <a:latin typeface="Abadi Extra Light" panose="020B0204020104020204" pitchFamily="34" charset="0"/>
            </a:endParaRPr>
          </a:p>
          <a:p>
            <a:endParaRPr lang="en-US" sz="2400" dirty="0">
              <a:latin typeface="Abadi Extra Light" panose="020B0204020104020204" pitchFamily="34" charset="0"/>
            </a:endParaRPr>
          </a:p>
          <a:p>
            <a:endParaRPr lang="en-CA" dirty="0"/>
          </a:p>
        </p:txBody>
      </p:sp>
    </p:spTree>
    <p:extLst>
      <p:ext uri="{BB962C8B-B14F-4D97-AF65-F5344CB8AC3E}">
        <p14:creationId xmlns:p14="http://schemas.microsoft.com/office/powerpoint/2010/main" val="1713257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B729D9E-A584-859F-0FC1-3AE216B8076D}"/>
              </a:ext>
            </a:extLst>
          </p:cNvPr>
          <p:cNvSpPr txBox="1"/>
          <p:nvPr/>
        </p:nvSpPr>
        <p:spPr>
          <a:xfrm>
            <a:off x="505302" y="612844"/>
            <a:ext cx="8063511" cy="5262979"/>
          </a:xfrm>
          <a:prstGeom prst="rect">
            <a:avLst/>
          </a:prstGeom>
          <a:noFill/>
        </p:spPr>
        <p:txBody>
          <a:bodyPr wrap="square" rtlCol="0">
            <a:spAutoFit/>
          </a:bodyPr>
          <a:lstStyle/>
          <a:p>
            <a:r>
              <a:rPr lang="en-US" sz="2400" b="1" dirty="0">
                <a:solidFill>
                  <a:srgbClr val="36D02A"/>
                </a:solidFill>
                <a:latin typeface="Abadi Extra Light" panose="020B0204020104020204" pitchFamily="34" charset="0"/>
              </a:rPr>
              <a:t>Emerging</a:t>
            </a:r>
            <a:r>
              <a:rPr lang="en-US" sz="2400" dirty="0">
                <a:solidFill>
                  <a:srgbClr val="36D02A"/>
                </a:solidFill>
                <a:latin typeface="Abadi Extra Light" panose="020B0204020104020204" pitchFamily="34" charset="0"/>
              </a:rPr>
              <a:t>: </a:t>
            </a:r>
            <a:r>
              <a:rPr lang="en-US" sz="2400" i="1" dirty="0">
                <a:latin typeface="Abadi Extra Light" panose="020B0204020104020204" pitchFamily="34" charset="0"/>
              </a:rPr>
              <a:t>Provides encouragement and shares knowledge with others.  </a:t>
            </a:r>
            <a:r>
              <a:rPr lang="en-US" sz="2400" dirty="0">
                <a:latin typeface="Abadi Extra Light" panose="020B0204020104020204" pitchFamily="34" charset="0"/>
              </a:rPr>
              <a:t>Shows respect for others’ capabilities and their lived experiences. Identifies or suggests activities that could help others develop new skills. Provides opportunities for self-reflection and advice for future learning and development. Crediting others performance to motivate growth and support them to be self-sufficient in making decisions or completing tasks. </a:t>
            </a:r>
          </a:p>
          <a:p>
            <a:endParaRPr lang="en-US" sz="2400" dirty="0">
              <a:latin typeface="Abadi Extra Light" panose="020B0204020104020204" pitchFamily="34" charset="0"/>
            </a:endParaRPr>
          </a:p>
          <a:p>
            <a:r>
              <a:rPr lang="en-US" sz="2400" b="1" dirty="0">
                <a:solidFill>
                  <a:srgbClr val="36D02A"/>
                </a:solidFill>
                <a:latin typeface="Abadi Extra Light" panose="020B0204020104020204" pitchFamily="34" charset="0"/>
              </a:rPr>
              <a:t>Evolving: </a:t>
            </a:r>
            <a:r>
              <a:rPr lang="en-US" sz="2400" i="1" dirty="0">
                <a:latin typeface="Abadi Extra Light" panose="020B0204020104020204" pitchFamily="34" charset="0"/>
              </a:rPr>
              <a:t>Creates learning opportunities for others.  </a:t>
            </a:r>
            <a:r>
              <a:rPr lang="en-US" sz="2400" dirty="0">
                <a:latin typeface="Abadi Extra Light" panose="020B0204020104020204" pitchFamily="34" charset="0"/>
              </a:rPr>
              <a:t>Collaborating to encourage independent thinking and ownership in self-development. Recognizes strengths in others and empowers them to complete tasks in their own way. Advocates for opportunities for skill development that promotes social inclusion and fosters independence.  </a:t>
            </a:r>
            <a:endParaRPr lang="en-CA" sz="2400" dirty="0">
              <a:latin typeface="Abadi Extra Light" panose="020B0204020104020204" pitchFamily="34" charset="0"/>
            </a:endParaRPr>
          </a:p>
        </p:txBody>
      </p:sp>
    </p:spTree>
    <p:extLst>
      <p:ext uri="{BB962C8B-B14F-4D97-AF65-F5344CB8AC3E}">
        <p14:creationId xmlns:p14="http://schemas.microsoft.com/office/powerpoint/2010/main" val="34257205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EA8F8C4-7899-8220-6E52-D7D81D7404C3}"/>
              </a:ext>
            </a:extLst>
          </p:cNvPr>
          <p:cNvSpPr txBox="1"/>
          <p:nvPr/>
        </p:nvSpPr>
        <p:spPr>
          <a:xfrm>
            <a:off x="429519" y="243512"/>
            <a:ext cx="8390017" cy="6370975"/>
          </a:xfrm>
          <a:prstGeom prst="rect">
            <a:avLst/>
          </a:prstGeom>
          <a:noFill/>
        </p:spPr>
        <p:txBody>
          <a:bodyPr wrap="square" rtlCol="0">
            <a:spAutoFit/>
          </a:bodyPr>
          <a:lstStyle/>
          <a:p>
            <a:r>
              <a:rPr lang="en-US" sz="2400" b="1" dirty="0">
                <a:solidFill>
                  <a:srgbClr val="36D02A"/>
                </a:solidFill>
                <a:latin typeface="Abadi Extra Light" panose="020B0204020104020204" pitchFamily="34" charset="0"/>
              </a:rPr>
              <a:t>Leading:</a:t>
            </a:r>
            <a:r>
              <a:rPr lang="en-US" sz="2400" dirty="0">
                <a:solidFill>
                  <a:srgbClr val="36D02A"/>
                </a:solidFill>
                <a:latin typeface="Abadi Extra Light" panose="020B0204020104020204" pitchFamily="34" charset="0"/>
              </a:rPr>
              <a:t> </a:t>
            </a:r>
            <a:r>
              <a:rPr lang="en-US" sz="2400" i="1" dirty="0">
                <a:latin typeface="Abadi Extra Light" panose="020B0204020104020204" pitchFamily="34" charset="0"/>
              </a:rPr>
              <a:t>Coaches others and provides advice relative to development.   </a:t>
            </a:r>
            <a:r>
              <a:rPr lang="en-US" sz="2400" dirty="0">
                <a:latin typeface="Abadi Extra Light" panose="020B0204020104020204" pitchFamily="34" charset="0"/>
              </a:rPr>
              <a:t>Encourages others to assess their own strengths and to be resilient when facing challenges. Recommends and/or provides coaching, assignment, training, and other development opportunities to encourage high performance. Creates positive and safe learning environments, guiding others how to handle concerns by sharing experiences.</a:t>
            </a:r>
          </a:p>
          <a:p>
            <a:endParaRPr lang="en-US" sz="2400" dirty="0">
              <a:latin typeface="Abadi Extra Light" panose="020B0204020104020204" pitchFamily="34" charset="0"/>
            </a:endParaRPr>
          </a:p>
          <a:p>
            <a:r>
              <a:rPr lang="en-US" sz="2400" b="1" dirty="0">
                <a:solidFill>
                  <a:srgbClr val="36D02A"/>
                </a:solidFill>
                <a:latin typeface="Abadi Extra Light" panose="020B0204020104020204" pitchFamily="34" charset="0"/>
              </a:rPr>
              <a:t>Influencing: </a:t>
            </a:r>
            <a:r>
              <a:rPr lang="en-US" sz="2400" i="1" dirty="0">
                <a:latin typeface="Abadi Extra Light" panose="020B0204020104020204" pitchFamily="34" charset="0"/>
              </a:rPr>
              <a:t>Champions a supportive learning environment.  </a:t>
            </a:r>
            <a:r>
              <a:rPr lang="en-CA" sz="2400" dirty="0">
                <a:latin typeface="Abadi Extra Light" panose="020B0204020104020204" pitchFamily="34" charset="0"/>
              </a:rPr>
              <a:t>Creates an environment that encourages learning, growth, and self-development where experiences are used as learning opportunities and expertise is shared. Identifies the need for, and implements structures, succession-planning, and processes that promote development in line with the organization’s goals. Consistently advocates for individuals and families to enhance opportunities for growth in their chosen community networks. Facilitates knowledge translation and transfer among relevant stakeholders. </a:t>
            </a:r>
          </a:p>
        </p:txBody>
      </p:sp>
    </p:spTree>
    <p:extLst>
      <p:ext uri="{BB962C8B-B14F-4D97-AF65-F5344CB8AC3E}">
        <p14:creationId xmlns:p14="http://schemas.microsoft.com/office/powerpoint/2010/main" val="3137451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C8F8AD3-D862-CB17-ECEA-E719B177F0C9}"/>
              </a:ext>
            </a:extLst>
          </p:cNvPr>
          <p:cNvSpPr txBox="1"/>
          <p:nvPr/>
        </p:nvSpPr>
        <p:spPr>
          <a:xfrm>
            <a:off x="368300" y="567719"/>
            <a:ext cx="9318625" cy="6494085"/>
          </a:xfrm>
          <a:prstGeom prst="rect">
            <a:avLst/>
          </a:prstGeom>
          <a:noFill/>
        </p:spPr>
        <p:txBody>
          <a:bodyPr wrap="square" rtlCol="0">
            <a:spAutoFit/>
          </a:bodyPr>
          <a:lstStyle/>
          <a:p>
            <a:r>
              <a:rPr lang="en-US" sz="3200" b="1" dirty="0">
                <a:solidFill>
                  <a:srgbClr val="1488E8"/>
                </a:solidFill>
                <a:latin typeface="Abadi Extra Light" panose="020B0204020104020204" pitchFamily="34" charset="0"/>
              </a:rPr>
              <a:t>Inclusive Leadership</a:t>
            </a:r>
          </a:p>
          <a:p>
            <a:endParaRPr lang="en-US" dirty="0">
              <a:latin typeface="Abadi Extra Light" panose="020B0204020104020204" pitchFamily="34" charset="0"/>
            </a:endParaRPr>
          </a:p>
          <a:p>
            <a:pPr marL="342900" indent="-342900" algn="l" fontAlgn="base">
              <a:buFont typeface="Arial" panose="020B0604020202020204" pitchFamily="34" charset="0"/>
              <a:buChar char="•"/>
            </a:pPr>
            <a:r>
              <a:rPr lang="en-US" sz="2400" i="0" dirty="0">
                <a:effectLst/>
                <a:latin typeface="Abadi Extra Light" panose="020B0204020104020204" pitchFamily="34" charset="0"/>
              </a:rPr>
              <a:t>Leadership is about organizing people and processes toward accomplishing a goal. This is done through coaching, mentoring, and motivating others towards a vision, commitments, and goals. Effective leaders foster an inclusive and positive environment.</a:t>
            </a:r>
          </a:p>
          <a:p>
            <a:pPr marL="342900" indent="-342900" algn="l" fontAlgn="base">
              <a:buFont typeface="Arial" panose="020B0604020202020204" pitchFamily="34" charset="0"/>
              <a:buChar char="•"/>
            </a:pPr>
            <a:r>
              <a:rPr lang="en-US" sz="2400" i="0" dirty="0">
                <a:effectLst/>
                <a:latin typeface="Abadi Extra Light" panose="020B0204020104020204" pitchFamily="34" charset="0"/>
              </a:rPr>
              <a:t>Leaders consistently act and think with personal integrity, as well as with concern for, and sensitivity to, the fundamental values and ethics of the people receiving support/families, the agency/organization/sector and the profession.</a:t>
            </a:r>
          </a:p>
          <a:p>
            <a:pPr marL="342900" indent="-342900" algn="l" fontAlgn="base">
              <a:buFont typeface="Arial" panose="020B0604020202020204" pitchFamily="34" charset="0"/>
              <a:buChar char="•"/>
            </a:pPr>
            <a:r>
              <a:rPr lang="en-US" sz="2400" i="0" dirty="0">
                <a:effectLst/>
                <a:latin typeface="Abadi Extra Light" panose="020B0204020104020204" pitchFamily="34" charset="0"/>
              </a:rPr>
              <a:t>It includes the capacity for sound ethical judgement in a diverse and ethically complex environment, and in the face of ongoing pressures and constraints to continually promote excellence</a:t>
            </a:r>
          </a:p>
          <a:p>
            <a:pPr marL="342900" indent="-342900">
              <a:buFont typeface="Arial" panose="020B0604020202020204" pitchFamily="34" charset="0"/>
              <a:buChar char="•"/>
            </a:pPr>
            <a:endParaRPr lang="en-US" sz="2400" dirty="0">
              <a:latin typeface="Abadi Extra Light" panose="020B0204020104020204" pitchFamily="34" charset="0"/>
            </a:endParaRPr>
          </a:p>
          <a:p>
            <a:endParaRPr lang="en-US" sz="2400" dirty="0">
              <a:latin typeface="Abadi Extra Light" panose="020B0204020104020204" pitchFamily="34" charset="0"/>
            </a:endParaRPr>
          </a:p>
          <a:p>
            <a:endParaRPr lang="en-US" dirty="0"/>
          </a:p>
          <a:p>
            <a:endParaRPr lang="en-US" dirty="0"/>
          </a:p>
          <a:p>
            <a:endParaRPr lang="en-CA" dirty="0"/>
          </a:p>
        </p:txBody>
      </p:sp>
    </p:spTree>
    <p:extLst>
      <p:ext uri="{BB962C8B-B14F-4D97-AF65-F5344CB8AC3E}">
        <p14:creationId xmlns:p14="http://schemas.microsoft.com/office/powerpoint/2010/main" val="39512065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410E93-A433-91CB-41C4-32617084CC61}"/>
              </a:ext>
            </a:extLst>
          </p:cNvPr>
          <p:cNvSpPr txBox="1"/>
          <p:nvPr/>
        </p:nvSpPr>
        <p:spPr>
          <a:xfrm>
            <a:off x="278395" y="119335"/>
            <a:ext cx="9192983" cy="6370975"/>
          </a:xfrm>
          <a:prstGeom prst="rect">
            <a:avLst/>
          </a:prstGeom>
          <a:noFill/>
        </p:spPr>
        <p:txBody>
          <a:bodyPr wrap="square" rtlCol="0">
            <a:spAutoFit/>
          </a:bodyPr>
          <a:lstStyle/>
          <a:p>
            <a:r>
              <a:rPr lang="en-US" sz="2400" b="1" dirty="0">
                <a:solidFill>
                  <a:srgbClr val="36D02A"/>
                </a:solidFill>
                <a:latin typeface="Abadi Extra Light" panose="020B0204020104020204" pitchFamily="34" charset="0"/>
              </a:rPr>
              <a:t>Emerging:</a:t>
            </a:r>
            <a:r>
              <a:rPr lang="en-US" sz="2400" i="1" dirty="0">
                <a:solidFill>
                  <a:srgbClr val="36D02A"/>
                </a:solidFill>
                <a:latin typeface="Abadi Extra Light" panose="020B0204020104020204" pitchFamily="34" charset="0"/>
              </a:rPr>
              <a:t> </a:t>
            </a:r>
            <a:r>
              <a:rPr lang="en-US" sz="2400" i="1" dirty="0">
                <a:latin typeface="Abadi Extra Light" panose="020B0204020104020204" pitchFamily="34" charset="0"/>
              </a:rPr>
              <a:t>An authentic leader </a:t>
            </a:r>
            <a:r>
              <a:rPr lang="en-US" sz="2400" dirty="0">
                <a:latin typeface="Abadi Extra Light" panose="020B0204020104020204" pitchFamily="34" charset="0"/>
              </a:rPr>
              <a:t>is a person who is self aware of their own leadership style and values and who shows awareness of and commitment to fundamental values and goals for the profession. They have the ability to provide clear direction, encourages ideas and contributions from others, ensures consistency between works and actions, genuinely cares about people. They use a person-centered approach in the provision of services, and respects and facilitators self determination, supports informed decision making and takes every opportunity to integrate an organization's core values into all communication and actions.  </a:t>
            </a:r>
          </a:p>
          <a:p>
            <a:endParaRPr lang="en-US" sz="2400" dirty="0">
              <a:latin typeface="Abadi Extra Light" panose="020B0204020104020204" pitchFamily="34" charset="0"/>
            </a:endParaRPr>
          </a:p>
          <a:p>
            <a:r>
              <a:rPr lang="en-US" sz="2400" b="1" dirty="0">
                <a:solidFill>
                  <a:srgbClr val="36D02A"/>
                </a:solidFill>
                <a:latin typeface="Abadi Extra Light" panose="020B0204020104020204" pitchFamily="34" charset="0"/>
              </a:rPr>
              <a:t>Evolving:</a:t>
            </a:r>
            <a:r>
              <a:rPr lang="en-US" sz="2400" dirty="0">
                <a:solidFill>
                  <a:srgbClr val="36D02A"/>
                </a:solidFill>
                <a:latin typeface="Abadi Extra Light" panose="020B0204020104020204" pitchFamily="34" charset="0"/>
              </a:rPr>
              <a:t> </a:t>
            </a:r>
            <a:r>
              <a:rPr lang="en-US" sz="2400" i="1" dirty="0">
                <a:latin typeface="Abadi Extra Light" panose="020B0204020104020204" pitchFamily="34" charset="0"/>
              </a:rPr>
              <a:t>A participatory leader </a:t>
            </a:r>
            <a:r>
              <a:rPr lang="en-US" sz="2400" dirty="0">
                <a:latin typeface="Abadi Extra Light" panose="020B0204020104020204" pitchFamily="34" charset="0"/>
              </a:rPr>
              <a:t>is a person who seeks full understanding of facts and interest of all concerns when confronted with ethical issues and dilemmas and reflects upon all options in search of optimum solutions. This leader seeks input of others and values differing views, celebrates accomplishments, and accts in support of an open and safe workplace atmosphere in which everyone feels encouraged to safely raise, discuss, and address ethical issues. </a:t>
            </a:r>
            <a:endParaRPr lang="en-CA" sz="2400" dirty="0">
              <a:latin typeface="Abadi Extra Light" panose="020B0204020104020204" pitchFamily="34" charset="0"/>
            </a:endParaRPr>
          </a:p>
        </p:txBody>
      </p:sp>
    </p:spTree>
    <p:extLst>
      <p:ext uri="{BB962C8B-B14F-4D97-AF65-F5344CB8AC3E}">
        <p14:creationId xmlns:p14="http://schemas.microsoft.com/office/powerpoint/2010/main" val="23150336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94C340E-30A8-5B72-F9BA-B0B66B7DB6D4}"/>
              </a:ext>
            </a:extLst>
          </p:cNvPr>
          <p:cNvSpPr txBox="1"/>
          <p:nvPr/>
        </p:nvSpPr>
        <p:spPr>
          <a:xfrm>
            <a:off x="324255" y="141912"/>
            <a:ext cx="8989078" cy="6370975"/>
          </a:xfrm>
          <a:prstGeom prst="rect">
            <a:avLst/>
          </a:prstGeom>
          <a:noFill/>
        </p:spPr>
        <p:txBody>
          <a:bodyPr wrap="square" rtlCol="0">
            <a:spAutoFit/>
          </a:bodyPr>
          <a:lstStyle/>
          <a:p>
            <a:r>
              <a:rPr lang="en-US" sz="2400" b="1" dirty="0">
                <a:solidFill>
                  <a:srgbClr val="36D02A"/>
                </a:solidFill>
                <a:latin typeface="Abadi Extra Light" panose="020B0204020104020204" pitchFamily="34" charset="0"/>
              </a:rPr>
              <a:t>Leading: </a:t>
            </a:r>
            <a:r>
              <a:rPr lang="en-US" sz="2400" i="1" dirty="0">
                <a:latin typeface="Abadi Extra Light" panose="020B0204020104020204" pitchFamily="34" charset="0"/>
              </a:rPr>
              <a:t>An inspirational leaders is</a:t>
            </a:r>
            <a:r>
              <a:rPr lang="en-US" sz="2400" dirty="0">
                <a:latin typeface="Abadi Extra Light" panose="020B0204020104020204" pitchFamily="34" charset="0"/>
              </a:rPr>
              <a:t> effectively recourses the team by identifying and accessing opportunities and recognizes employee potential.  They encourage others to consistently adhere to the values and holds people accountable to the mission and the ethical practices. This leader promotes ownership and responsibility at all levels and develops high performing teams. They address performance issues in a timely way by speaking with others openly and directly and holding them accountable for taking actions for improvement. </a:t>
            </a:r>
          </a:p>
          <a:p>
            <a:endParaRPr lang="en-US" sz="2400" dirty="0">
              <a:latin typeface="Abadi Extra Light" panose="020B0204020104020204" pitchFamily="34" charset="0"/>
            </a:endParaRPr>
          </a:p>
          <a:p>
            <a:r>
              <a:rPr lang="en-US" sz="2400" b="1" dirty="0">
                <a:solidFill>
                  <a:srgbClr val="36D02A"/>
                </a:solidFill>
                <a:latin typeface="Abadi Extra Light" panose="020B0204020104020204" pitchFamily="34" charset="0"/>
              </a:rPr>
              <a:t>Influencing:</a:t>
            </a:r>
            <a:r>
              <a:rPr lang="en-US" sz="2400" dirty="0">
                <a:solidFill>
                  <a:srgbClr val="36D02A"/>
                </a:solidFill>
                <a:latin typeface="Abadi Extra Light" panose="020B0204020104020204" pitchFamily="34" charset="0"/>
              </a:rPr>
              <a:t> </a:t>
            </a:r>
            <a:r>
              <a:rPr lang="en-US" sz="2400" i="1" dirty="0">
                <a:latin typeface="Abadi Extra Light" panose="020B0204020104020204" pitchFamily="34" charset="0"/>
              </a:rPr>
              <a:t>A transformational leader </a:t>
            </a:r>
            <a:r>
              <a:rPr lang="en-US" sz="2400" dirty="0">
                <a:latin typeface="Abadi Extra Light" panose="020B0204020104020204" pitchFamily="34" charset="0"/>
              </a:rPr>
              <a:t>is a champions a vision and leads others to buy into their mission, goals, strategy, and priorities, creating the optimum climate for achievement. This leader will take action to reinforce the vision and ensure processes and practices are aligned according lying and will create an environment in which all systems and process support high levels of performance and are used to motivate employees to achieve goals. They will sponsor and review long term learning needs; career paths and succession plans for organizational leaders. </a:t>
            </a:r>
            <a:endParaRPr lang="en-CA" sz="2400" dirty="0">
              <a:latin typeface="Abadi Extra Light" panose="020B0204020104020204" pitchFamily="34" charset="0"/>
            </a:endParaRPr>
          </a:p>
        </p:txBody>
      </p:sp>
    </p:spTree>
    <p:extLst>
      <p:ext uri="{BB962C8B-B14F-4D97-AF65-F5344CB8AC3E}">
        <p14:creationId xmlns:p14="http://schemas.microsoft.com/office/powerpoint/2010/main" val="36604070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C8F8AD3-D862-CB17-ECEA-E719B177F0C9}"/>
              </a:ext>
            </a:extLst>
          </p:cNvPr>
          <p:cNvSpPr txBox="1"/>
          <p:nvPr/>
        </p:nvSpPr>
        <p:spPr>
          <a:xfrm>
            <a:off x="369844" y="1164134"/>
            <a:ext cx="8670917" cy="5755422"/>
          </a:xfrm>
          <a:prstGeom prst="rect">
            <a:avLst/>
          </a:prstGeom>
          <a:noFill/>
        </p:spPr>
        <p:txBody>
          <a:bodyPr wrap="square" rtlCol="0">
            <a:spAutoFit/>
          </a:bodyPr>
          <a:lstStyle/>
          <a:p>
            <a:r>
              <a:rPr lang="en-US" sz="3200" b="1" dirty="0">
                <a:solidFill>
                  <a:srgbClr val="1488E8"/>
                </a:solidFill>
                <a:latin typeface="Abadi Extra Light" panose="020B0204020104020204" pitchFamily="34" charset="0"/>
              </a:rPr>
              <a:t>Problem Solving and Decision Making</a:t>
            </a:r>
          </a:p>
          <a:p>
            <a:endParaRPr lang="en-US" dirty="0">
              <a:latin typeface="Abadi Extra Light" panose="020B0204020104020204" pitchFamily="34" charset="0"/>
            </a:endParaRPr>
          </a:p>
          <a:p>
            <a:pPr marL="342900" indent="-342900">
              <a:buFont typeface="Arial" panose="020B0604020202020204" pitchFamily="34" charset="0"/>
              <a:buChar char="•"/>
            </a:pPr>
            <a:r>
              <a:rPr lang="en-US" sz="2400" dirty="0">
                <a:latin typeface="Abadi Extra Light" panose="020B0204020104020204" pitchFamily="34" charset="0"/>
              </a:rPr>
              <a:t>Problem Solving and Decision Making is the demonstration of behaviours that enable one to identify and solve problems by understanding the situation, seeking additional information, developing and weighing alternatives, and choosing the most appropriate course of action. It involves the willingness to, and demonstration of, behaviours associated with taking a creative approach to problems or issues. It includes “thinking outside of the box” to go beyond the conventional, and to explore creative use of resources. </a:t>
            </a:r>
          </a:p>
          <a:p>
            <a:pPr marL="342900" indent="-342900">
              <a:buFont typeface="Arial" panose="020B0604020202020204" pitchFamily="34" charset="0"/>
              <a:buChar char="•"/>
            </a:pPr>
            <a:endParaRPr lang="en-US" sz="2400" dirty="0">
              <a:latin typeface="Abadi Extra Light" panose="020B0204020104020204" pitchFamily="34" charset="0"/>
            </a:endParaRPr>
          </a:p>
          <a:p>
            <a:endParaRPr lang="en-US" sz="2400" dirty="0">
              <a:latin typeface="Abadi Extra Light" panose="020B0204020104020204" pitchFamily="34" charset="0"/>
            </a:endParaRPr>
          </a:p>
          <a:p>
            <a:endParaRPr lang="en-US" dirty="0"/>
          </a:p>
          <a:p>
            <a:endParaRPr lang="en-US" dirty="0"/>
          </a:p>
          <a:p>
            <a:endParaRPr lang="en-CA" dirty="0"/>
          </a:p>
        </p:txBody>
      </p:sp>
    </p:spTree>
    <p:extLst>
      <p:ext uri="{BB962C8B-B14F-4D97-AF65-F5344CB8AC3E}">
        <p14:creationId xmlns:p14="http://schemas.microsoft.com/office/powerpoint/2010/main" val="29856125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410E93-A433-91CB-41C4-32617084CC61}"/>
              </a:ext>
            </a:extLst>
          </p:cNvPr>
          <p:cNvSpPr txBox="1"/>
          <p:nvPr/>
        </p:nvSpPr>
        <p:spPr>
          <a:xfrm>
            <a:off x="410686" y="140273"/>
            <a:ext cx="8807056" cy="6001643"/>
          </a:xfrm>
          <a:prstGeom prst="rect">
            <a:avLst/>
          </a:prstGeom>
          <a:noFill/>
        </p:spPr>
        <p:txBody>
          <a:bodyPr wrap="square" rtlCol="0">
            <a:spAutoFit/>
          </a:bodyPr>
          <a:lstStyle/>
          <a:p>
            <a:r>
              <a:rPr lang="en-US" sz="2400" b="1" dirty="0">
                <a:solidFill>
                  <a:srgbClr val="36D02A"/>
                </a:solidFill>
                <a:latin typeface="Abadi Extra Light" panose="020B0204020104020204" pitchFamily="34" charset="0"/>
              </a:rPr>
              <a:t>Emerging: </a:t>
            </a:r>
            <a:r>
              <a:rPr lang="en-US" sz="2400" i="1" dirty="0">
                <a:latin typeface="Abadi Extra Light" panose="020B0204020104020204" pitchFamily="34" charset="0"/>
              </a:rPr>
              <a:t>Uses an experience-based approach to problem solving and decision making.   </a:t>
            </a:r>
            <a:r>
              <a:rPr lang="en-US" sz="2400" dirty="0">
                <a:latin typeface="Abadi Extra Light" panose="020B0204020104020204" pitchFamily="34" charset="0"/>
              </a:rPr>
              <a:t>Uses a person-directed approach to problem solving and decision making by understanding, evaluating, identifying, and solving problems/issues. Considers both common and possible solutions by breaking problems down into simple lists, activities, or tasks (e.g., “if this, then that” thinking). Decides on a solution and implements, then evaluates the outcome. </a:t>
            </a:r>
          </a:p>
          <a:p>
            <a:endParaRPr lang="en-US" sz="2400" dirty="0">
              <a:latin typeface="Abadi Extra Light" panose="020B0204020104020204" pitchFamily="34" charset="0"/>
            </a:endParaRPr>
          </a:p>
          <a:p>
            <a:r>
              <a:rPr lang="en-US" sz="2400" b="1" dirty="0">
                <a:solidFill>
                  <a:srgbClr val="36D02A"/>
                </a:solidFill>
                <a:latin typeface="Abadi Extra Light" panose="020B0204020104020204" pitchFamily="34" charset="0"/>
              </a:rPr>
              <a:t>Evolving:</a:t>
            </a:r>
            <a:r>
              <a:rPr lang="en-US" sz="2400" dirty="0">
                <a:solidFill>
                  <a:srgbClr val="36D02A"/>
                </a:solidFill>
                <a:latin typeface="Abadi Extra Light" panose="020B0204020104020204" pitchFamily="34" charset="0"/>
              </a:rPr>
              <a:t> </a:t>
            </a:r>
            <a:r>
              <a:rPr lang="en-US" sz="2400" i="1" dirty="0">
                <a:latin typeface="Abadi Extra Light" panose="020B0204020104020204" pitchFamily="34" charset="0"/>
              </a:rPr>
              <a:t>Is open to new ideas/solutions.  </a:t>
            </a:r>
            <a:r>
              <a:rPr lang="en-US" sz="2400" dirty="0">
                <a:latin typeface="Abadi Extra Light" panose="020B0204020104020204" pitchFamily="34" charset="0"/>
              </a:rPr>
              <a:t>Is openminded when presented with new perspectives from families, persons served, colleagues, and others. Applies new information to work through problems and situations by identifying discrepancies, trends, and patterns. Uses expertise of team members and generates multiple alternative solutions and applies past successful approaches to new situations. Recognizes and acts on cause-and-effect relationships (A leads to B)</a:t>
            </a:r>
            <a:endParaRPr lang="en-CA" sz="2400" dirty="0">
              <a:latin typeface="Abadi Extra Light" panose="020B0204020104020204" pitchFamily="34" charset="0"/>
            </a:endParaRPr>
          </a:p>
        </p:txBody>
      </p:sp>
    </p:spTree>
    <p:extLst>
      <p:ext uri="{BB962C8B-B14F-4D97-AF65-F5344CB8AC3E}">
        <p14:creationId xmlns:p14="http://schemas.microsoft.com/office/powerpoint/2010/main" val="41944931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A3DC2EE-D286-6493-F9E5-C234AF96A652}"/>
              </a:ext>
            </a:extLst>
          </p:cNvPr>
          <p:cNvSpPr txBox="1"/>
          <p:nvPr/>
        </p:nvSpPr>
        <p:spPr>
          <a:xfrm>
            <a:off x="755780" y="438539"/>
            <a:ext cx="7473820" cy="5713808"/>
          </a:xfrm>
          <a:prstGeom prst="rect">
            <a:avLst/>
          </a:prstGeom>
          <a:noFill/>
        </p:spPr>
        <p:txBody>
          <a:bodyPr wrap="square" rtlCol="0">
            <a:spAutoFit/>
          </a:bodyPr>
          <a:lstStyle/>
          <a:p>
            <a:pPr>
              <a:lnSpc>
                <a:spcPct val="107000"/>
              </a:lnSpc>
              <a:spcAft>
                <a:spcPts val="800"/>
              </a:spcAft>
            </a:pPr>
            <a:r>
              <a:rPr lang="en-CA" sz="2400" b="1" kern="100" dirty="0">
                <a:solidFill>
                  <a:srgbClr val="36D02A"/>
                </a:solidFill>
                <a:effectLst/>
                <a:latin typeface="Abadi Extra Light" panose="020B0204020104020204" pitchFamily="34" charset="0"/>
                <a:ea typeface="Calibri" panose="020F0502020204030204" pitchFamily="34" charset="0"/>
                <a:cs typeface="Times New Roman" panose="02020603050405020304" pitchFamily="18" charset="0"/>
              </a:rPr>
              <a:t>Leading:  </a:t>
            </a:r>
            <a:r>
              <a:rPr lang="en-CA" sz="2400" i="1" kern="100" dirty="0">
                <a:effectLst/>
                <a:latin typeface="Abadi Extra Light" panose="020B0204020104020204" pitchFamily="34" charset="0"/>
                <a:ea typeface="Calibri" panose="020F0502020204030204" pitchFamily="34" charset="0"/>
                <a:cs typeface="Times New Roman" panose="02020603050405020304" pitchFamily="18" charset="0"/>
              </a:rPr>
              <a:t>Promotes strategic direction</a:t>
            </a:r>
            <a:r>
              <a:rPr lang="en-CA" sz="2400" i="1" kern="100" dirty="0">
                <a:latin typeface="Abadi Extra Light" panose="020B0204020104020204" pitchFamily="34" charset="0"/>
                <a:ea typeface="Calibri" panose="020F0502020204030204" pitchFamily="34" charset="0"/>
                <a:cs typeface="Times New Roman" panose="02020603050405020304" pitchFamily="18" charset="0"/>
              </a:rPr>
              <a:t>. </a:t>
            </a:r>
            <a:r>
              <a:rPr lang="en-CA" sz="2400" i="1" kern="100" dirty="0">
                <a:effectLst/>
                <a:latin typeface="Abadi Extra Light" panose="020B0204020104020204" pitchFamily="34" charset="0"/>
                <a:ea typeface="Calibri" panose="020F0502020204030204" pitchFamily="34" charset="0"/>
                <a:cs typeface="Times New Roman" panose="02020603050405020304" pitchFamily="18" charset="0"/>
              </a:rPr>
              <a:t> </a:t>
            </a:r>
            <a:r>
              <a:rPr lang="en-CA" sz="2400" kern="100" dirty="0">
                <a:effectLst/>
                <a:latin typeface="Abadi Extra Light" panose="020B0204020104020204" pitchFamily="34" charset="0"/>
                <a:ea typeface="Calibri" panose="020F0502020204030204" pitchFamily="34" charset="0"/>
                <a:cs typeface="Times New Roman" panose="02020603050405020304" pitchFamily="18" charset="0"/>
              </a:rPr>
              <a:t>Considers strategy and vision to shift from “current state” to “desired future” and involves others by sharing rationale and resources to accomplish this.  Defines issues, generates opinions, facilitates contingency plans, and selects solutions consistent with that strategy and vision.  Mentors staff to develop strategic goals for their own work.</a:t>
            </a:r>
          </a:p>
          <a:p>
            <a:pPr>
              <a:lnSpc>
                <a:spcPct val="107000"/>
              </a:lnSpc>
              <a:spcAft>
                <a:spcPts val="800"/>
              </a:spcAft>
            </a:pPr>
            <a:r>
              <a:rPr lang="en-CA" sz="2400" b="1" kern="100" dirty="0">
                <a:solidFill>
                  <a:srgbClr val="36D02A"/>
                </a:solidFill>
                <a:effectLst/>
                <a:latin typeface="Abadi Extra Light" panose="020B0204020104020204" pitchFamily="34" charset="0"/>
                <a:ea typeface="Calibri" panose="020F0502020204030204" pitchFamily="34" charset="0"/>
                <a:cs typeface="Times New Roman" panose="02020603050405020304" pitchFamily="18" charset="0"/>
              </a:rPr>
              <a:t>Influencing:</a:t>
            </a:r>
            <a:r>
              <a:rPr lang="en-CA" sz="2400" kern="100" dirty="0">
                <a:solidFill>
                  <a:srgbClr val="36D02A"/>
                </a:solidFill>
                <a:effectLst/>
                <a:latin typeface="Abadi Extra Light" panose="020B0204020104020204" pitchFamily="34" charset="0"/>
                <a:ea typeface="Calibri" panose="020F0502020204030204" pitchFamily="34" charset="0"/>
                <a:cs typeface="Times New Roman" panose="02020603050405020304" pitchFamily="18" charset="0"/>
              </a:rPr>
              <a:t>  </a:t>
            </a:r>
            <a:r>
              <a:rPr lang="en-CA" sz="2400" i="1" kern="100" dirty="0">
                <a:effectLst/>
                <a:latin typeface="Abadi Extra Light" panose="020B0204020104020204" pitchFamily="34" charset="0"/>
                <a:ea typeface="Calibri" panose="020F0502020204030204" pitchFamily="34" charset="0"/>
                <a:cs typeface="Times New Roman" panose="02020603050405020304" pitchFamily="18" charset="0"/>
              </a:rPr>
              <a:t>Develops a vision.  </a:t>
            </a:r>
            <a:r>
              <a:rPr lang="en-CA" sz="2400" kern="100" dirty="0">
                <a:effectLst/>
                <a:latin typeface="Abadi Extra Light" panose="020B0204020104020204" pitchFamily="34" charset="0"/>
                <a:ea typeface="Calibri" panose="020F0502020204030204" pitchFamily="34" charset="0"/>
                <a:cs typeface="Times New Roman" panose="02020603050405020304" pitchFamily="18" charset="0"/>
              </a:rPr>
              <a:t>Identifies potential areas of risk and liability, and proactively strategies to mitigate these while pursuing desired outcomes.  Takes initiative to ensure person-centredness in all areas.  Anticipates long-term obstacles and opportunities and acts accordingly.  Articulates strategy and vision in compelling ways to encourage commitment from staff and stakeholders.</a:t>
            </a:r>
          </a:p>
        </p:txBody>
      </p:sp>
    </p:spTree>
    <p:extLst>
      <p:ext uri="{BB962C8B-B14F-4D97-AF65-F5344CB8AC3E}">
        <p14:creationId xmlns:p14="http://schemas.microsoft.com/office/powerpoint/2010/main" val="36071345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C9D30A9-AD6B-9591-8209-392DD5D23363}"/>
              </a:ext>
            </a:extLst>
          </p:cNvPr>
          <p:cNvSpPr txBox="1"/>
          <p:nvPr/>
        </p:nvSpPr>
        <p:spPr>
          <a:xfrm>
            <a:off x="788387" y="612844"/>
            <a:ext cx="6102220" cy="5632311"/>
          </a:xfrm>
          <a:prstGeom prst="rect">
            <a:avLst/>
          </a:prstGeom>
          <a:noFill/>
        </p:spPr>
        <p:txBody>
          <a:bodyPr wrap="square">
            <a:spAutoFit/>
          </a:bodyPr>
          <a:lstStyle/>
          <a:p>
            <a:r>
              <a:rPr lang="en-US" sz="2400" i="1" dirty="0">
                <a:latin typeface="Abadi Extra Light" panose="020B0204020104020204" pitchFamily="34" charset="0"/>
              </a:rPr>
              <a:t>Scenario</a:t>
            </a:r>
          </a:p>
          <a:p>
            <a:endParaRPr lang="en-US" sz="2400" dirty="0">
              <a:latin typeface="Abadi Extra Light" panose="020B0204020104020204" pitchFamily="34" charset="0"/>
            </a:endParaRPr>
          </a:p>
          <a:p>
            <a:r>
              <a:rPr lang="en-US" sz="2400" dirty="0">
                <a:latin typeface="Abadi Extra Light" panose="020B0204020104020204" pitchFamily="34" charset="0"/>
              </a:rPr>
              <a:t>Yolanda has recently started to support Dakota, who is from a First Nations community. Yolanda attends a “lunch and learn” on understanding the history and culture of Indigenous people and has signed up to do some courses about how to use a trauma informed approach when supporting Indigenous people.</a:t>
            </a:r>
          </a:p>
          <a:p>
            <a:endParaRPr lang="en-US" sz="2400" dirty="0">
              <a:solidFill>
                <a:srgbClr val="0070C0"/>
              </a:solidFill>
              <a:latin typeface="Abadi Extra Light" panose="020B0204020104020204" pitchFamily="34" charset="0"/>
            </a:endParaRPr>
          </a:p>
          <a:p>
            <a:pPr marL="457200" indent="-457200">
              <a:buFont typeface="+mj-lt"/>
              <a:buAutoNum type="arabicPeriod"/>
            </a:pPr>
            <a:r>
              <a:rPr lang="en-US" sz="2400" b="1" dirty="0">
                <a:solidFill>
                  <a:srgbClr val="1488E8"/>
                </a:solidFill>
                <a:latin typeface="Abadi Extra Light" panose="020B0204020104020204" pitchFamily="34" charset="0"/>
              </a:rPr>
              <a:t>Championing Change and Innovation </a:t>
            </a:r>
            <a:r>
              <a:rPr lang="en-US" sz="2400" b="1" dirty="0">
                <a:solidFill>
                  <a:srgbClr val="36D02A"/>
                </a:solidFill>
                <a:latin typeface="Abadi Extra Light" panose="020B0204020104020204" pitchFamily="34" charset="0"/>
              </a:rPr>
              <a:t>(Leading stage)</a:t>
            </a:r>
          </a:p>
          <a:p>
            <a:pPr marL="457200" indent="-457200">
              <a:buFont typeface="+mj-lt"/>
              <a:buAutoNum type="arabicPeriod"/>
            </a:pPr>
            <a:r>
              <a:rPr lang="en-US" sz="2400" b="1" dirty="0">
                <a:solidFill>
                  <a:srgbClr val="1488E8"/>
                </a:solidFill>
                <a:latin typeface="Abadi Extra Light" panose="020B0204020104020204" pitchFamily="34" charset="0"/>
              </a:rPr>
              <a:t>Resource Management </a:t>
            </a:r>
            <a:r>
              <a:rPr lang="en-US" sz="2400" b="1" dirty="0">
                <a:solidFill>
                  <a:srgbClr val="92D050"/>
                </a:solidFill>
                <a:latin typeface="Abadi Extra Light" panose="020B0204020104020204" pitchFamily="34" charset="0"/>
              </a:rPr>
              <a:t>(</a:t>
            </a:r>
            <a:r>
              <a:rPr lang="en-US" sz="2400" b="1" dirty="0">
                <a:solidFill>
                  <a:srgbClr val="36D02A"/>
                </a:solidFill>
                <a:latin typeface="Abadi Extra Light" panose="020B0204020104020204" pitchFamily="34" charset="0"/>
              </a:rPr>
              <a:t>Emerging stage)</a:t>
            </a:r>
          </a:p>
          <a:p>
            <a:pPr marL="457200" indent="-457200">
              <a:buFont typeface="+mj-lt"/>
              <a:buAutoNum type="arabicPeriod"/>
            </a:pPr>
            <a:r>
              <a:rPr lang="en-US" sz="2400" b="1" dirty="0">
                <a:solidFill>
                  <a:srgbClr val="0070C0"/>
                </a:solidFill>
                <a:latin typeface="Abadi Extra Light" panose="020B0204020104020204" pitchFamily="34" charset="0"/>
              </a:rPr>
              <a:t>Va</a:t>
            </a:r>
            <a:r>
              <a:rPr lang="en-US" sz="2400" b="1" dirty="0">
                <a:solidFill>
                  <a:srgbClr val="1488E8"/>
                </a:solidFill>
                <a:latin typeface="Abadi Extra Light" panose="020B0204020104020204" pitchFamily="34" charset="0"/>
              </a:rPr>
              <a:t>luing EDI </a:t>
            </a:r>
            <a:r>
              <a:rPr lang="en-US" sz="2400" b="1" dirty="0">
                <a:solidFill>
                  <a:srgbClr val="36D02A"/>
                </a:solidFill>
                <a:latin typeface="Abadi Extra Light" panose="020B0204020104020204" pitchFamily="34" charset="0"/>
              </a:rPr>
              <a:t>(Emerging stage)</a:t>
            </a:r>
          </a:p>
          <a:p>
            <a:pPr marL="457200" indent="-457200">
              <a:buFont typeface="+mj-lt"/>
              <a:buAutoNum type="arabicPeriod"/>
            </a:pPr>
            <a:r>
              <a:rPr lang="en-US" sz="2400" b="1" dirty="0">
                <a:solidFill>
                  <a:srgbClr val="1488E8"/>
                </a:solidFill>
                <a:latin typeface="Abadi Extra Light" panose="020B0204020104020204" pitchFamily="34" charset="0"/>
              </a:rPr>
              <a:t>Resilience</a:t>
            </a:r>
            <a:r>
              <a:rPr lang="en-US" sz="2400" b="1" dirty="0">
                <a:latin typeface="Abadi Extra Light" panose="020B0204020104020204" pitchFamily="34" charset="0"/>
              </a:rPr>
              <a:t> </a:t>
            </a:r>
            <a:r>
              <a:rPr lang="en-US" sz="2400" b="1" dirty="0">
                <a:solidFill>
                  <a:srgbClr val="36D02A"/>
                </a:solidFill>
                <a:latin typeface="Abadi Extra Light" panose="020B0204020104020204" pitchFamily="34" charset="0"/>
              </a:rPr>
              <a:t>(Leading stage)</a:t>
            </a:r>
            <a:endParaRPr lang="en-CA" sz="2400" b="1" dirty="0">
              <a:solidFill>
                <a:srgbClr val="36D02A"/>
              </a:solidFill>
              <a:latin typeface="Abadi Extra Light" panose="020B0204020104020204" pitchFamily="34" charset="0"/>
            </a:endParaRPr>
          </a:p>
        </p:txBody>
      </p:sp>
    </p:spTree>
    <p:extLst>
      <p:ext uri="{BB962C8B-B14F-4D97-AF65-F5344CB8AC3E}">
        <p14:creationId xmlns:p14="http://schemas.microsoft.com/office/powerpoint/2010/main" val="1919338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fill="hold" nodeType="click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3">
                                            <p:txEl>
                                              <p:pRg st="6" end="6"/>
                                            </p:txEl>
                                          </p:spTgt>
                                        </p:tgtEl>
                                        <p:attrNameLst>
                                          <p:attrName>ppt_x</p:attrName>
                                          <p:attrName>ppt_y</p:attrName>
                                        </p:attrNameLst>
                                      </p:cBhvr>
                                    </p:animMotion>
                                    <p:animRot by="1500000">
                                      <p:cBhvr>
                                        <p:cTn id="7" dur="125" fill="hold">
                                          <p:stCondLst>
                                            <p:cond delay="0"/>
                                          </p:stCondLst>
                                        </p:cTn>
                                        <p:tgtEl>
                                          <p:spTgt spid="3">
                                            <p:txEl>
                                              <p:pRg st="6" end="6"/>
                                            </p:txEl>
                                          </p:spTgt>
                                        </p:tgtEl>
                                        <p:attrNameLst>
                                          <p:attrName>r</p:attrName>
                                        </p:attrNameLst>
                                      </p:cBhvr>
                                    </p:animRot>
                                    <p:animRot by="-1500000">
                                      <p:cBhvr>
                                        <p:cTn id="8" dur="125" fill="hold">
                                          <p:stCondLst>
                                            <p:cond delay="125"/>
                                          </p:stCondLst>
                                        </p:cTn>
                                        <p:tgtEl>
                                          <p:spTgt spid="3">
                                            <p:txEl>
                                              <p:pRg st="6" end="6"/>
                                            </p:txEl>
                                          </p:spTgt>
                                        </p:tgtEl>
                                        <p:attrNameLst>
                                          <p:attrName>r</p:attrName>
                                        </p:attrNameLst>
                                      </p:cBhvr>
                                    </p:animRot>
                                    <p:animRot by="-1500000">
                                      <p:cBhvr>
                                        <p:cTn id="9" dur="125" fill="hold">
                                          <p:stCondLst>
                                            <p:cond delay="250"/>
                                          </p:stCondLst>
                                        </p:cTn>
                                        <p:tgtEl>
                                          <p:spTgt spid="3">
                                            <p:txEl>
                                              <p:pRg st="6" end="6"/>
                                            </p:txEl>
                                          </p:spTgt>
                                        </p:tgtEl>
                                        <p:attrNameLst>
                                          <p:attrName>r</p:attrName>
                                        </p:attrNameLst>
                                      </p:cBhvr>
                                    </p:animRot>
                                    <p:animRot by="1500000">
                                      <p:cBhvr>
                                        <p:cTn id="10" dur="125" fill="hold">
                                          <p:stCondLst>
                                            <p:cond delay="375"/>
                                          </p:stCondLst>
                                        </p:cTn>
                                        <p:tgtEl>
                                          <p:spTgt spid="3">
                                            <p:txEl>
                                              <p:pRg st="6" end="6"/>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FF4D3A3-37D1-7AC8-C3FF-4B378A420593}"/>
              </a:ext>
            </a:extLst>
          </p:cNvPr>
          <p:cNvSpPr txBox="1"/>
          <p:nvPr/>
        </p:nvSpPr>
        <p:spPr>
          <a:xfrm>
            <a:off x="958646" y="1621518"/>
            <a:ext cx="6288833" cy="3680879"/>
          </a:xfrm>
          <a:prstGeom prst="rect">
            <a:avLst/>
          </a:prstGeom>
          <a:noFill/>
        </p:spPr>
        <p:txBody>
          <a:bodyPr wrap="square" rtlCol="0">
            <a:spAutoFit/>
          </a:bodyPr>
          <a:lstStyle/>
          <a:p>
            <a:pPr>
              <a:lnSpc>
                <a:spcPct val="107000"/>
              </a:lnSpc>
              <a:spcAft>
                <a:spcPts val="800"/>
              </a:spcAft>
            </a:pPr>
            <a:r>
              <a:rPr lang="en-CA" sz="3200" b="1" kern="100" dirty="0">
                <a:solidFill>
                  <a:srgbClr val="1488E8"/>
                </a:solidFill>
                <a:effectLst/>
                <a:latin typeface="Abadi Extra Light" panose="020B0204020104020204" pitchFamily="34" charset="0"/>
                <a:ea typeface="Calibri" panose="020F0502020204030204" pitchFamily="34" charset="0"/>
                <a:cs typeface="Times New Roman" panose="02020603050405020304" pitchFamily="18" charset="0"/>
              </a:rPr>
              <a:t>Resilience</a:t>
            </a:r>
            <a:endParaRPr lang="en-CA" sz="3200" kern="100" dirty="0">
              <a:solidFill>
                <a:srgbClr val="1488E8"/>
              </a:solidFill>
              <a:effectLst/>
              <a:latin typeface="Abadi Extra Light" panose="020B020402010402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endParaRPr lang="en-CA" sz="2400" kern="100" dirty="0">
              <a:effectLst/>
              <a:latin typeface="Abadi Extra Light" panose="020B020402010402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CA" sz="2400" kern="100" dirty="0">
                <a:effectLst/>
                <a:latin typeface="Abadi Extra Light" panose="020B0204020104020204" pitchFamily="34" charset="0"/>
                <a:ea typeface="Calibri" panose="020F0502020204030204" pitchFamily="34" charset="0"/>
                <a:cs typeface="Times New Roman" panose="02020603050405020304" pitchFamily="18" charset="0"/>
              </a:rPr>
              <a:t>The ability to maintain stamina and performance while under stress and pressure.  This includes having control over one’s emotions and addressing stressful situations in an appropriate way.</a:t>
            </a:r>
          </a:p>
          <a:p>
            <a:pPr marL="342900" lvl="0" indent="-342900">
              <a:lnSpc>
                <a:spcPct val="107000"/>
              </a:lnSpc>
              <a:spcAft>
                <a:spcPts val="800"/>
              </a:spcAft>
              <a:buFont typeface="Symbol" panose="05050102010706020507" pitchFamily="18" charset="2"/>
              <a:buChar char=""/>
            </a:pPr>
            <a:endParaRPr lang="en-CA" sz="2400" kern="100" dirty="0">
              <a:latin typeface="Garamond" panose="02020404030301010803"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288660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7C60506-6683-A936-1648-8D9CB367A22B}"/>
              </a:ext>
            </a:extLst>
          </p:cNvPr>
          <p:cNvSpPr txBox="1"/>
          <p:nvPr/>
        </p:nvSpPr>
        <p:spPr>
          <a:xfrm>
            <a:off x="653143" y="550506"/>
            <a:ext cx="8210939" cy="5421228"/>
          </a:xfrm>
          <a:prstGeom prst="rect">
            <a:avLst/>
          </a:prstGeom>
          <a:noFill/>
        </p:spPr>
        <p:txBody>
          <a:bodyPr wrap="square" rtlCol="0">
            <a:spAutoFit/>
          </a:bodyPr>
          <a:lstStyle/>
          <a:p>
            <a:pPr>
              <a:lnSpc>
                <a:spcPct val="107000"/>
              </a:lnSpc>
              <a:spcAft>
                <a:spcPts val="800"/>
              </a:spcAft>
            </a:pPr>
            <a:r>
              <a:rPr lang="en-CA" sz="2400" b="1" kern="100" dirty="0">
                <a:solidFill>
                  <a:srgbClr val="36D02A"/>
                </a:solidFill>
                <a:effectLst/>
                <a:latin typeface="Abadi Extra Light" panose="020B0204020104020204" pitchFamily="34" charset="0"/>
                <a:ea typeface="Calibri" panose="020F0502020204030204" pitchFamily="34" charset="0"/>
                <a:cs typeface="Times New Roman" panose="02020603050405020304" pitchFamily="18" charset="0"/>
              </a:rPr>
              <a:t>Emerging: </a:t>
            </a:r>
            <a:r>
              <a:rPr lang="en-CA" sz="2400" i="1" kern="100" dirty="0">
                <a:effectLst/>
                <a:latin typeface="Abadi Extra Light" panose="020B0204020104020204" pitchFamily="34" charset="0"/>
                <a:ea typeface="Calibri" panose="020F0502020204030204" pitchFamily="34" charset="0"/>
                <a:cs typeface="Times New Roman" panose="02020603050405020304" pitchFamily="18" charset="0"/>
              </a:rPr>
              <a:t>Shows self-control.  </a:t>
            </a:r>
            <a:r>
              <a:rPr lang="en-CA" sz="2400" kern="100" dirty="0">
                <a:effectLst/>
                <a:latin typeface="Abadi Extra Light" panose="020B0204020104020204" pitchFamily="34" charset="0"/>
                <a:ea typeface="Calibri" panose="020F0502020204030204" pitchFamily="34" charset="0"/>
                <a:cs typeface="Times New Roman" panose="02020603050405020304" pitchFamily="18" charset="0"/>
              </a:rPr>
              <a:t>Aware of one’s own emotions and manages them effectively.  Identifies potential triggers and develops strategies to counterbalance.  Knows own strengths and weaknesses.  Maintains their motivation, commitment and performance across situations despite stress/pressure.</a:t>
            </a:r>
          </a:p>
          <a:p>
            <a:pPr>
              <a:lnSpc>
                <a:spcPct val="107000"/>
              </a:lnSpc>
              <a:spcAft>
                <a:spcPts val="800"/>
              </a:spcAft>
            </a:pPr>
            <a:endParaRPr lang="en-CA" sz="2400" b="1" kern="100" dirty="0">
              <a:effectLst/>
              <a:latin typeface="Abadi Extra Light" panose="020B0204020104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CA" sz="2400" b="1" kern="100" dirty="0">
                <a:solidFill>
                  <a:srgbClr val="36D02A"/>
                </a:solidFill>
                <a:effectLst/>
                <a:latin typeface="Abadi Extra Light" panose="020B0204020104020204" pitchFamily="34" charset="0"/>
                <a:ea typeface="Calibri" panose="020F0502020204030204" pitchFamily="34" charset="0"/>
                <a:cs typeface="Times New Roman" panose="02020603050405020304" pitchFamily="18" charset="0"/>
              </a:rPr>
              <a:t>Evolving:  </a:t>
            </a:r>
            <a:r>
              <a:rPr lang="en-CA" sz="2400" i="1" kern="100" dirty="0">
                <a:effectLst/>
                <a:latin typeface="Abadi Extra Light" panose="020B0204020104020204" pitchFamily="34" charset="0"/>
                <a:ea typeface="Calibri" panose="020F0502020204030204" pitchFamily="34" charset="0"/>
                <a:cs typeface="Times New Roman" panose="02020603050405020304" pitchFamily="18" charset="0"/>
              </a:rPr>
              <a:t>Demonstrates persistence.  </a:t>
            </a:r>
            <a:r>
              <a:rPr lang="en-CA" sz="2400" kern="100" dirty="0">
                <a:effectLst/>
                <a:latin typeface="Abadi Extra Light" panose="020B0204020104020204" pitchFamily="34" charset="0"/>
                <a:ea typeface="Calibri" panose="020F0502020204030204" pitchFamily="34" charset="0"/>
                <a:cs typeface="Times New Roman" panose="02020603050405020304" pitchFamily="18" charset="0"/>
              </a:rPr>
              <a:t>Maintains composure in challenging circumstances.  Proactively considers barriers and obstacles to work towards effective solutions.  Practices empathy and sensitivity towards others to maintain relationships.  Intentional focus on meeting challenges rather than obstacles/barriers.  Practices self-reflection and self-care to learn from experience and maintain stamina.</a:t>
            </a:r>
          </a:p>
        </p:txBody>
      </p:sp>
    </p:spTree>
    <p:extLst>
      <p:ext uri="{BB962C8B-B14F-4D97-AF65-F5344CB8AC3E}">
        <p14:creationId xmlns:p14="http://schemas.microsoft.com/office/powerpoint/2010/main" val="15104119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7849C27-6E81-19DE-9616-8C3E7EEED646}"/>
              </a:ext>
            </a:extLst>
          </p:cNvPr>
          <p:cNvSpPr txBox="1"/>
          <p:nvPr/>
        </p:nvSpPr>
        <p:spPr>
          <a:xfrm>
            <a:off x="569168" y="363894"/>
            <a:ext cx="8117632" cy="5816400"/>
          </a:xfrm>
          <a:prstGeom prst="rect">
            <a:avLst/>
          </a:prstGeom>
          <a:noFill/>
        </p:spPr>
        <p:txBody>
          <a:bodyPr wrap="square" rtlCol="0">
            <a:spAutoFit/>
          </a:bodyPr>
          <a:lstStyle/>
          <a:p>
            <a:pPr>
              <a:lnSpc>
                <a:spcPct val="107000"/>
              </a:lnSpc>
              <a:spcAft>
                <a:spcPts val="800"/>
              </a:spcAft>
            </a:pPr>
            <a:r>
              <a:rPr lang="en-CA" sz="2400" b="1" kern="100" dirty="0">
                <a:solidFill>
                  <a:srgbClr val="36D02A"/>
                </a:solidFill>
                <a:effectLst/>
                <a:latin typeface="Abadi Extra Light" panose="020B0204020104020204" pitchFamily="34" charset="0"/>
                <a:ea typeface="Calibri" panose="020F0502020204030204" pitchFamily="34" charset="0"/>
                <a:cs typeface="Times New Roman" panose="02020603050405020304" pitchFamily="18" charset="0"/>
              </a:rPr>
              <a:t>Leading:  </a:t>
            </a:r>
            <a:r>
              <a:rPr lang="en-CA" sz="2400" i="1" kern="100" dirty="0">
                <a:effectLst/>
                <a:latin typeface="Abadi Extra Light" panose="020B0204020104020204" pitchFamily="34" charset="0"/>
                <a:ea typeface="Calibri" panose="020F0502020204030204" pitchFamily="34" charset="0"/>
                <a:cs typeface="Times New Roman" panose="02020603050405020304" pitchFamily="18" charset="0"/>
              </a:rPr>
              <a:t>Models resilience.  </a:t>
            </a:r>
            <a:r>
              <a:rPr lang="en-CA" sz="2400" kern="100" dirty="0">
                <a:effectLst/>
                <a:latin typeface="Abadi Extra Light" panose="020B0204020104020204" pitchFamily="34" charset="0"/>
                <a:ea typeface="Calibri" panose="020F0502020204030204" pitchFamily="34" charset="0"/>
                <a:cs typeface="Times New Roman" panose="02020603050405020304" pitchFamily="18" charset="0"/>
              </a:rPr>
              <a:t>Creates and maintains a supportive atmosphere during challenging situations.  Demonstrates self-development within their role (education, training etc.).  Models managing stress effectively and encourages/coaches others to do so.  Promotes and develops others to build resilience and emphasizes their own well-being and the well-being of others.</a:t>
            </a:r>
          </a:p>
          <a:p>
            <a:pPr>
              <a:lnSpc>
                <a:spcPct val="107000"/>
              </a:lnSpc>
              <a:spcAft>
                <a:spcPts val="800"/>
              </a:spcAft>
            </a:pPr>
            <a:endParaRPr lang="en-CA" sz="2400" b="1" kern="100" dirty="0">
              <a:effectLst/>
              <a:latin typeface="Abadi Extra Light" panose="020B0204020104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CA" sz="2400" b="1" kern="100" dirty="0">
                <a:solidFill>
                  <a:srgbClr val="36D02A"/>
                </a:solidFill>
                <a:effectLst/>
                <a:latin typeface="Abadi Extra Light" panose="020B0204020104020204" pitchFamily="34" charset="0"/>
                <a:ea typeface="Calibri" panose="020F0502020204030204" pitchFamily="34" charset="0"/>
                <a:cs typeface="Times New Roman" panose="02020603050405020304" pitchFamily="18" charset="0"/>
              </a:rPr>
              <a:t>Influencing:  </a:t>
            </a:r>
            <a:r>
              <a:rPr lang="en-CA" sz="2400" i="1" kern="100" dirty="0">
                <a:effectLst/>
                <a:latin typeface="Abadi Extra Light" panose="020B0204020104020204" pitchFamily="34" charset="0"/>
                <a:ea typeface="Calibri" panose="020F0502020204030204" pitchFamily="34" charset="0"/>
                <a:cs typeface="Times New Roman" panose="02020603050405020304" pitchFamily="18" charset="0"/>
              </a:rPr>
              <a:t>Manages self in highly adverse situations.  </a:t>
            </a:r>
            <a:r>
              <a:rPr lang="en-CA" sz="2400" kern="100" dirty="0">
                <a:effectLst/>
                <a:latin typeface="Abadi Extra Light" panose="020B0204020104020204" pitchFamily="34" charset="0"/>
                <a:ea typeface="Calibri" panose="020F0502020204030204" pitchFamily="34" charset="0"/>
                <a:cs typeface="Times New Roman" panose="02020603050405020304" pitchFamily="18" charset="0"/>
              </a:rPr>
              <a:t>Maintains self-control when personally challenged.  Maintains positive demeanour and self-motivation regardless of circumstance.  Performs at a consistently high level over a long period of time.  Revisits rejections and frustrations with strategies to overcome those hurdles.  Creates and champions an environment of Trauma </a:t>
            </a:r>
            <a:r>
              <a:rPr lang="en-CA" sz="2400" kern="100" dirty="0">
                <a:latin typeface="Abadi Extra Light" panose="020B0204020104020204" pitchFamily="34" charset="0"/>
                <a:ea typeface="Calibri" panose="020F0502020204030204" pitchFamily="34" charset="0"/>
                <a:cs typeface="Times New Roman" panose="02020603050405020304" pitchFamily="18" charset="0"/>
              </a:rPr>
              <a:t>I</a:t>
            </a:r>
            <a:r>
              <a:rPr lang="en-CA" sz="2400" kern="100" dirty="0">
                <a:effectLst/>
                <a:latin typeface="Abadi Extra Light" panose="020B0204020104020204" pitchFamily="34" charset="0"/>
                <a:ea typeface="Calibri" panose="020F0502020204030204" pitchFamily="34" charset="0"/>
                <a:cs typeface="Times New Roman" panose="02020603050405020304" pitchFamily="18" charset="0"/>
              </a:rPr>
              <a:t>nformed </a:t>
            </a:r>
            <a:r>
              <a:rPr lang="en-CA" sz="2400" kern="100" dirty="0">
                <a:latin typeface="Abadi Extra Light" panose="020B0204020104020204" pitchFamily="34" charset="0"/>
                <a:ea typeface="Calibri" panose="020F0502020204030204" pitchFamily="34" charset="0"/>
                <a:cs typeface="Times New Roman" panose="02020603050405020304" pitchFamily="18" charset="0"/>
              </a:rPr>
              <a:t>P</a:t>
            </a:r>
            <a:r>
              <a:rPr lang="en-CA" sz="2400" kern="100" dirty="0">
                <a:effectLst/>
                <a:latin typeface="Abadi Extra Light" panose="020B0204020104020204" pitchFamily="34" charset="0"/>
                <a:ea typeface="Calibri" panose="020F0502020204030204" pitchFamily="34" charset="0"/>
                <a:cs typeface="Times New Roman" panose="02020603050405020304" pitchFamily="18" charset="0"/>
              </a:rPr>
              <a:t>ractice.  </a:t>
            </a:r>
          </a:p>
        </p:txBody>
      </p:sp>
    </p:spTree>
    <p:extLst>
      <p:ext uri="{BB962C8B-B14F-4D97-AF65-F5344CB8AC3E}">
        <p14:creationId xmlns:p14="http://schemas.microsoft.com/office/powerpoint/2010/main" val="325928033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C8F8AD3-D862-CB17-ECEA-E719B177F0C9}"/>
              </a:ext>
            </a:extLst>
          </p:cNvPr>
          <p:cNvSpPr txBox="1"/>
          <p:nvPr/>
        </p:nvSpPr>
        <p:spPr>
          <a:xfrm>
            <a:off x="111760" y="1566952"/>
            <a:ext cx="9815556" cy="2985433"/>
          </a:xfrm>
          <a:prstGeom prst="rect">
            <a:avLst/>
          </a:prstGeom>
          <a:noFill/>
        </p:spPr>
        <p:txBody>
          <a:bodyPr wrap="square" rtlCol="0">
            <a:spAutoFit/>
          </a:bodyPr>
          <a:lstStyle/>
          <a:p>
            <a:r>
              <a:rPr lang="en-US" sz="3200" b="1" dirty="0">
                <a:solidFill>
                  <a:srgbClr val="1488E8"/>
                </a:solidFill>
                <a:latin typeface="Abadi Extra Light" panose="020B0204020104020204" pitchFamily="34" charset="0"/>
              </a:rPr>
              <a:t>Resource Management </a:t>
            </a:r>
          </a:p>
          <a:p>
            <a:endParaRPr lang="en-US" dirty="0">
              <a:latin typeface="Abadi Extra Light" panose="020B0204020104020204" pitchFamily="34" charset="0"/>
            </a:endParaRPr>
          </a:p>
          <a:p>
            <a:pPr marL="285750" indent="-285750">
              <a:buFont typeface="Arial" panose="020B0604020202020204" pitchFamily="34" charset="0"/>
              <a:buChar char="•"/>
            </a:pPr>
            <a:r>
              <a:rPr lang="en-US" sz="2400" b="0" i="0" dirty="0">
                <a:solidFill>
                  <a:srgbClr val="04365D"/>
                </a:solidFill>
                <a:effectLst/>
                <a:latin typeface="Abadi Extra Light" panose="020B0204020104020204" pitchFamily="34" charset="0"/>
              </a:rPr>
              <a:t>Resource Management is the capacity to plan, effectively leverage and optimize resources (people, processes, financial resources, technology etc.). It means that resources are allocated efficiently to provide high quality support. This includes human resource management, which ensures that people have the right; skills, capabilities, </a:t>
            </a:r>
            <a:r>
              <a:rPr lang="en-US" sz="2400" b="0" i="0" dirty="0" err="1">
                <a:solidFill>
                  <a:srgbClr val="04365D"/>
                </a:solidFill>
                <a:effectLst/>
                <a:latin typeface="Abadi Extra Light" panose="020B0204020104020204" pitchFamily="34" charset="0"/>
              </a:rPr>
              <a:t>behaviours</a:t>
            </a:r>
            <a:r>
              <a:rPr lang="en-US" sz="2400" b="0" i="0" dirty="0">
                <a:solidFill>
                  <a:srgbClr val="04365D"/>
                </a:solidFill>
                <a:effectLst/>
                <a:latin typeface="Abadi Extra Light" panose="020B0204020104020204" pitchFamily="34" charset="0"/>
              </a:rPr>
              <a:t>, and tools.</a:t>
            </a:r>
            <a:endParaRPr lang="en-US" sz="2400" dirty="0">
              <a:latin typeface="Abadi Extra Light" panose="020B0204020104020204" pitchFamily="34" charset="0"/>
            </a:endParaRPr>
          </a:p>
          <a:p>
            <a:endParaRPr lang="en-CA" dirty="0"/>
          </a:p>
        </p:txBody>
      </p:sp>
    </p:spTree>
    <p:extLst>
      <p:ext uri="{BB962C8B-B14F-4D97-AF65-F5344CB8AC3E}">
        <p14:creationId xmlns:p14="http://schemas.microsoft.com/office/powerpoint/2010/main" val="148801370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410E93-A433-91CB-41C4-32617084CC61}"/>
              </a:ext>
            </a:extLst>
          </p:cNvPr>
          <p:cNvSpPr txBox="1"/>
          <p:nvPr/>
        </p:nvSpPr>
        <p:spPr>
          <a:xfrm>
            <a:off x="410686" y="140273"/>
            <a:ext cx="8936514" cy="6463308"/>
          </a:xfrm>
          <a:prstGeom prst="rect">
            <a:avLst/>
          </a:prstGeom>
          <a:noFill/>
        </p:spPr>
        <p:txBody>
          <a:bodyPr wrap="square" rtlCol="0">
            <a:spAutoFit/>
          </a:bodyPr>
          <a:lstStyle/>
          <a:p>
            <a:pPr algn="l" fontAlgn="base"/>
            <a:r>
              <a:rPr lang="en-US" sz="2300" b="1" dirty="0">
                <a:solidFill>
                  <a:srgbClr val="36D02A"/>
                </a:solidFill>
                <a:latin typeface="Abadi Extra Light" panose="020B0204020104020204" pitchFamily="34" charset="0"/>
              </a:rPr>
              <a:t>Emerging: </a:t>
            </a:r>
            <a:r>
              <a:rPr lang="en-US" sz="2300" i="1" dirty="0">
                <a:latin typeface="Abadi Extra Light" panose="020B0204020104020204" pitchFamily="34" charset="0"/>
              </a:rPr>
              <a:t>understands and utilized resources.  </a:t>
            </a:r>
            <a:r>
              <a:rPr lang="en-US" sz="2300" dirty="0">
                <a:solidFill>
                  <a:srgbClr val="54585C"/>
                </a:solidFill>
                <a:latin typeface="Abadi Extra Light" panose="020B0204020104020204" pitchFamily="34" charset="0"/>
              </a:rPr>
              <a:t>Resource management involves </a:t>
            </a:r>
            <a:r>
              <a:rPr lang="en-US" sz="2300" b="0" dirty="0">
                <a:solidFill>
                  <a:srgbClr val="54585C"/>
                </a:solidFill>
                <a:effectLst/>
                <a:latin typeface="Abadi Extra Light" panose="020B0204020104020204" pitchFamily="34" charset="0"/>
              </a:rPr>
              <a:t>a person directed approach to understand the strengths and needs of the individuals they support. </a:t>
            </a:r>
            <a:r>
              <a:rPr lang="en-US" sz="2300" dirty="0">
                <a:solidFill>
                  <a:srgbClr val="54585C"/>
                </a:solidFill>
                <a:latin typeface="Abadi Extra Light" panose="020B0204020104020204" pitchFamily="34" charset="0"/>
              </a:rPr>
              <a:t>It is important to understand the personal support network for each individual and encourage active participation by that network. An effective resource manager can identify where resources are needed while respecting and acknowledging the people receiving support. Financial resources available  should be used in an effective way to ensure responsible spending.</a:t>
            </a:r>
            <a:endParaRPr lang="en-US" sz="2300" b="0" dirty="0">
              <a:solidFill>
                <a:srgbClr val="54585C"/>
              </a:solidFill>
              <a:effectLst/>
              <a:latin typeface="Abadi Extra Light" panose="020B0204020104020204" pitchFamily="34" charset="0"/>
            </a:endParaRPr>
          </a:p>
          <a:p>
            <a:endParaRPr lang="en-US" sz="2300" dirty="0">
              <a:solidFill>
                <a:schemeClr val="accent6"/>
              </a:solidFill>
              <a:latin typeface="Abadi Extra Light" panose="020B0204020104020204" pitchFamily="34" charset="0"/>
            </a:endParaRPr>
          </a:p>
          <a:p>
            <a:pPr algn="l" fontAlgn="base"/>
            <a:r>
              <a:rPr lang="en-US" sz="2300" b="1" dirty="0">
                <a:solidFill>
                  <a:srgbClr val="36D02A"/>
                </a:solidFill>
                <a:latin typeface="Abadi Extra Light" panose="020B0204020104020204" pitchFamily="34" charset="0"/>
              </a:rPr>
              <a:t>Evolving: </a:t>
            </a:r>
            <a:r>
              <a:rPr lang="en-US" sz="2300" i="1" dirty="0">
                <a:effectLst/>
                <a:latin typeface="Abadi Extra Light" panose="020B0204020104020204" pitchFamily="34" charset="0"/>
              </a:rPr>
              <a:t>Leverages resources.  </a:t>
            </a:r>
            <a:r>
              <a:rPr lang="en-US" sz="2300" dirty="0">
                <a:solidFill>
                  <a:srgbClr val="54585C"/>
                </a:solidFill>
                <a:latin typeface="Abadi Extra Light" panose="020B0204020104020204" pitchFamily="34" charset="0"/>
              </a:rPr>
              <a:t>As a resource manager should evolve to understand how to best influence existing resources. This is done by making allocation recommendations and pursing new initiatives and opportunities that support the existing plan. The ongoing focus is to build resource management skills and maintain good working order of all physical resources. It is important to regularly follow up with service providers to ensure proper maintenance for all equipment. Resource management involves identifying gaps and areas for improvement and taking responsibility for financial decisions involved in making recommendations.</a:t>
            </a:r>
            <a:endParaRPr lang="en-US" sz="2300" b="0" i="0" dirty="0">
              <a:solidFill>
                <a:srgbClr val="54585C"/>
              </a:solidFill>
              <a:effectLst/>
              <a:latin typeface="Abadi Extra Light" panose="020B0204020104020204" pitchFamily="34" charset="0"/>
            </a:endParaRPr>
          </a:p>
        </p:txBody>
      </p:sp>
    </p:spTree>
    <p:extLst>
      <p:ext uri="{BB962C8B-B14F-4D97-AF65-F5344CB8AC3E}">
        <p14:creationId xmlns:p14="http://schemas.microsoft.com/office/powerpoint/2010/main" val="252780828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94C340E-30A8-5B72-F9BA-B0B66B7DB6D4}"/>
              </a:ext>
            </a:extLst>
          </p:cNvPr>
          <p:cNvSpPr txBox="1"/>
          <p:nvPr/>
        </p:nvSpPr>
        <p:spPr>
          <a:xfrm>
            <a:off x="456476" y="117693"/>
            <a:ext cx="9014902" cy="6370975"/>
          </a:xfrm>
          <a:prstGeom prst="rect">
            <a:avLst/>
          </a:prstGeom>
          <a:noFill/>
        </p:spPr>
        <p:txBody>
          <a:bodyPr wrap="square" rtlCol="0">
            <a:spAutoFit/>
          </a:bodyPr>
          <a:lstStyle/>
          <a:p>
            <a:pPr algn="l" fontAlgn="base"/>
            <a:r>
              <a:rPr lang="en-US" sz="2400" b="1" dirty="0">
                <a:solidFill>
                  <a:srgbClr val="36D02A"/>
                </a:solidFill>
                <a:latin typeface="Abadi Extra Light" panose="020B0204020104020204" pitchFamily="34" charset="0"/>
              </a:rPr>
              <a:t>Leading: </a:t>
            </a:r>
            <a:r>
              <a:rPr lang="en-US" sz="2400" b="0" i="1" dirty="0">
                <a:effectLst/>
                <a:latin typeface="Abadi Extra Light" panose="020B0204020104020204" pitchFamily="34" charset="0"/>
              </a:rPr>
              <a:t>Allocates resources.  </a:t>
            </a:r>
            <a:r>
              <a:rPr lang="en-US" sz="2400" b="0" i="0" dirty="0">
                <a:solidFill>
                  <a:srgbClr val="54585C"/>
                </a:solidFill>
                <a:effectLst/>
                <a:latin typeface="Abadi Extra Light" panose="020B0204020104020204" pitchFamily="34" charset="0"/>
              </a:rPr>
              <a:t>A leader in resource management can collect ongoing information and provide feedback about effective and efficient resource utilization. They are able to manage both human assets and financial resources. </a:t>
            </a:r>
            <a:r>
              <a:rPr lang="en-US" sz="2400" dirty="0">
                <a:solidFill>
                  <a:srgbClr val="54585C"/>
                </a:solidFill>
                <a:latin typeface="Abadi Extra Light" panose="020B0204020104020204" pitchFamily="34" charset="0"/>
              </a:rPr>
              <a:t>The key is to identify skills and capabilities to utilize human resources and build effective partnerships within the support network. This is done by identifying sector wide trends and building awareness in others through coaching and mentoring. The presence of awareness about funding sources, eligibility and budget will lead to optimal resource management.</a:t>
            </a:r>
            <a:endParaRPr lang="en-US" sz="2400" b="0" i="0" dirty="0">
              <a:solidFill>
                <a:srgbClr val="54585C"/>
              </a:solidFill>
              <a:effectLst/>
              <a:latin typeface="Abadi Extra Light" panose="020B0204020104020204" pitchFamily="34" charset="0"/>
            </a:endParaRPr>
          </a:p>
          <a:p>
            <a:pPr algn="l" fontAlgn="base"/>
            <a:endParaRPr lang="en-US" sz="2400" dirty="0">
              <a:solidFill>
                <a:srgbClr val="36D02A"/>
              </a:solidFill>
              <a:latin typeface="Abadi Extra Light" panose="020B0204020104020204" pitchFamily="34" charset="0"/>
            </a:endParaRPr>
          </a:p>
          <a:p>
            <a:pPr algn="l" fontAlgn="base"/>
            <a:r>
              <a:rPr lang="en-US" sz="2400" b="1" dirty="0">
                <a:solidFill>
                  <a:srgbClr val="36D02A"/>
                </a:solidFill>
                <a:latin typeface="Abadi Extra Light" panose="020B0204020104020204" pitchFamily="34" charset="0"/>
              </a:rPr>
              <a:t>Influencing: </a:t>
            </a:r>
            <a:r>
              <a:rPr lang="en-US" sz="2400" b="0" i="1" dirty="0">
                <a:effectLst/>
                <a:latin typeface="Abadi Extra Light" panose="020B0204020104020204" pitchFamily="34" charset="0"/>
              </a:rPr>
              <a:t>Strategically administers resources.  </a:t>
            </a:r>
            <a:r>
              <a:rPr lang="en-US" sz="2400" b="0" i="0" dirty="0">
                <a:solidFill>
                  <a:srgbClr val="54585C"/>
                </a:solidFill>
                <a:effectLst/>
                <a:latin typeface="Abadi Extra Light" panose="020B0204020104020204" pitchFamily="34" charset="0"/>
              </a:rPr>
              <a:t>An influential resource manager advocates for resources at various sector levels and across related sectors. They focus on effective utilization of resources and identify risks and contingencies in current plans. They utilize strategic planning for long-term resources required by actively seek funding opportunities. While supporting self-sustaining initiatives and plans for budgeting resources effectively and efficiently.</a:t>
            </a:r>
          </a:p>
        </p:txBody>
      </p:sp>
    </p:spTree>
    <p:extLst>
      <p:ext uri="{BB962C8B-B14F-4D97-AF65-F5344CB8AC3E}">
        <p14:creationId xmlns:p14="http://schemas.microsoft.com/office/powerpoint/2010/main" val="129723665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259E203-4A2C-ACFE-9C5D-95A0863C7982}"/>
              </a:ext>
            </a:extLst>
          </p:cNvPr>
          <p:cNvSpPr txBox="1"/>
          <p:nvPr/>
        </p:nvSpPr>
        <p:spPr>
          <a:xfrm>
            <a:off x="681135" y="1502229"/>
            <a:ext cx="7557796" cy="3680879"/>
          </a:xfrm>
          <a:prstGeom prst="rect">
            <a:avLst/>
          </a:prstGeom>
          <a:noFill/>
        </p:spPr>
        <p:txBody>
          <a:bodyPr wrap="square" rtlCol="0">
            <a:spAutoFit/>
          </a:bodyPr>
          <a:lstStyle/>
          <a:p>
            <a:pPr>
              <a:lnSpc>
                <a:spcPct val="107000"/>
              </a:lnSpc>
              <a:spcAft>
                <a:spcPts val="800"/>
              </a:spcAft>
            </a:pPr>
            <a:r>
              <a:rPr lang="en-CA" sz="3200" b="1" kern="100" dirty="0">
                <a:solidFill>
                  <a:srgbClr val="1488E8"/>
                </a:solidFill>
                <a:effectLst/>
                <a:latin typeface="Abadi Extra Light" panose="020B0204020104020204" pitchFamily="34" charset="0"/>
                <a:ea typeface="Calibri" panose="020F0502020204030204" pitchFamily="34" charset="0"/>
                <a:cs typeface="Times New Roman" panose="02020603050405020304" pitchFamily="18" charset="0"/>
              </a:rPr>
              <a:t>Strategic Thinking</a:t>
            </a:r>
            <a:endParaRPr lang="en-CA" sz="3200" kern="100" dirty="0">
              <a:solidFill>
                <a:srgbClr val="1488E8"/>
              </a:solidFill>
              <a:effectLst/>
              <a:latin typeface="Abadi Extra Light" panose="020B020402010402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endParaRPr lang="en-CA" sz="2400" kern="100" dirty="0">
              <a:effectLst/>
              <a:latin typeface="Abadi Extra Light" panose="020B020402010402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CA" sz="2400" kern="100" dirty="0">
                <a:effectLst/>
                <a:latin typeface="Abadi Extra Light" panose="020B0204020104020204" pitchFamily="34" charset="0"/>
                <a:ea typeface="Calibri" panose="020F0502020204030204" pitchFamily="34" charset="0"/>
                <a:cs typeface="Times New Roman" panose="02020603050405020304" pitchFamily="18" charset="0"/>
              </a:rPr>
              <a:t>Using initiative to thoughtfully respond to current situations and to proactively anticipate future challenges and potential opportunities.  Taking into consideration trends and issues that relate to their role and translating these into ideas that positively impact stakeholders.</a:t>
            </a:r>
          </a:p>
          <a:p>
            <a:pPr marL="342900" lvl="0" indent="-342900">
              <a:lnSpc>
                <a:spcPct val="107000"/>
              </a:lnSpc>
              <a:spcAft>
                <a:spcPts val="800"/>
              </a:spcAft>
              <a:buFont typeface="Symbol" panose="05050102010706020507" pitchFamily="18" charset="2"/>
              <a:buChar char=""/>
            </a:pPr>
            <a:endParaRPr lang="en-CA" sz="2400" kern="100" dirty="0">
              <a:latin typeface="Garamond" panose="02020404030301010803"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2808749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03651B7-BA82-C861-FC60-44140EBF0BF1}"/>
              </a:ext>
            </a:extLst>
          </p:cNvPr>
          <p:cNvSpPr txBox="1"/>
          <p:nvPr/>
        </p:nvSpPr>
        <p:spPr>
          <a:xfrm>
            <a:off x="671804" y="774442"/>
            <a:ext cx="7632440" cy="4923464"/>
          </a:xfrm>
          <a:prstGeom prst="rect">
            <a:avLst/>
          </a:prstGeom>
          <a:noFill/>
        </p:spPr>
        <p:txBody>
          <a:bodyPr wrap="square" rtlCol="0">
            <a:spAutoFit/>
          </a:bodyPr>
          <a:lstStyle/>
          <a:p>
            <a:pPr>
              <a:lnSpc>
                <a:spcPct val="107000"/>
              </a:lnSpc>
              <a:spcAft>
                <a:spcPts val="800"/>
              </a:spcAft>
            </a:pPr>
            <a:r>
              <a:rPr lang="en-CA" sz="2400" b="1" kern="100" dirty="0">
                <a:solidFill>
                  <a:srgbClr val="36D02A"/>
                </a:solidFill>
                <a:effectLst/>
                <a:latin typeface="Abadi Extra Light" panose="020B0204020104020204" pitchFamily="34" charset="0"/>
                <a:ea typeface="Calibri" panose="020F0502020204030204" pitchFamily="34" charset="0"/>
                <a:cs typeface="Times New Roman" panose="02020603050405020304" pitchFamily="18" charset="0"/>
              </a:rPr>
              <a:t>Emerging:  </a:t>
            </a:r>
            <a:r>
              <a:rPr lang="en-CA" sz="2400" i="1" kern="100" dirty="0">
                <a:effectLst/>
                <a:latin typeface="Abadi Extra Light" panose="020B0204020104020204" pitchFamily="34" charset="0"/>
                <a:ea typeface="Calibri" panose="020F0502020204030204" pitchFamily="34" charset="0"/>
                <a:cs typeface="Times New Roman" panose="02020603050405020304" pitchFamily="18" charset="0"/>
              </a:rPr>
              <a:t>Takes initiative to respond to problems and opportunities.  </a:t>
            </a:r>
            <a:r>
              <a:rPr lang="en-CA" sz="2400" kern="100" dirty="0">
                <a:effectLst/>
                <a:latin typeface="Abadi Extra Light" panose="020B0204020104020204" pitchFamily="34" charset="0"/>
                <a:ea typeface="Calibri" panose="020F0502020204030204" pitchFamily="34" charset="0"/>
                <a:cs typeface="Times New Roman" panose="02020603050405020304" pitchFamily="18" charset="0"/>
              </a:rPr>
              <a:t>Exceeds normal expectations by recognizing problems and opportunities and acting independently while considering the impact on others.  Uses knowledge of community resources and liaises with managers, colleagues and family members to accomplish goals.  </a:t>
            </a:r>
          </a:p>
          <a:p>
            <a:pPr>
              <a:lnSpc>
                <a:spcPct val="107000"/>
              </a:lnSpc>
              <a:spcAft>
                <a:spcPts val="800"/>
              </a:spcAft>
            </a:pPr>
            <a:r>
              <a:rPr lang="en-CA" sz="2400" b="1" kern="100" dirty="0">
                <a:solidFill>
                  <a:srgbClr val="36D02A"/>
                </a:solidFill>
                <a:effectLst/>
                <a:latin typeface="Abadi Extra Light" panose="020B0204020104020204" pitchFamily="34" charset="0"/>
                <a:ea typeface="Calibri" panose="020F0502020204030204" pitchFamily="34" charset="0"/>
                <a:cs typeface="Times New Roman" panose="02020603050405020304" pitchFamily="18" charset="0"/>
              </a:rPr>
              <a:t>Evolving:  </a:t>
            </a:r>
            <a:r>
              <a:rPr lang="en-CA" sz="2400" i="1" kern="100" dirty="0">
                <a:effectLst/>
                <a:latin typeface="Abadi Extra Light" panose="020B0204020104020204" pitchFamily="34" charset="0"/>
                <a:ea typeface="Calibri" panose="020F0502020204030204" pitchFamily="34" charset="0"/>
                <a:cs typeface="Times New Roman" panose="02020603050405020304" pitchFamily="18" charset="0"/>
              </a:rPr>
              <a:t>Thinks ahead and plans.  </a:t>
            </a:r>
            <a:r>
              <a:rPr lang="en-CA" sz="2400" kern="100" dirty="0">
                <a:effectLst/>
                <a:latin typeface="Abadi Extra Light" panose="020B0204020104020204" pitchFamily="34" charset="0"/>
                <a:ea typeface="Calibri" panose="020F0502020204030204" pitchFamily="34" charset="0"/>
                <a:cs typeface="Times New Roman" panose="02020603050405020304" pitchFamily="18" charset="0"/>
              </a:rPr>
              <a:t>Uses professional judgment when making difficult decisions.  Identifies support needs and effectively prioritizes resources.  Monitors their own work and that of their team to align with the organization’s mission.  Considers both long- and short-term issues and strategizes accordingly.</a:t>
            </a:r>
          </a:p>
        </p:txBody>
      </p:sp>
    </p:spTree>
    <p:extLst>
      <p:ext uri="{BB962C8B-B14F-4D97-AF65-F5344CB8AC3E}">
        <p14:creationId xmlns:p14="http://schemas.microsoft.com/office/powerpoint/2010/main" val="192937422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94C340E-30A8-5B72-F9BA-B0B66B7DB6D4}"/>
              </a:ext>
            </a:extLst>
          </p:cNvPr>
          <p:cNvSpPr txBox="1"/>
          <p:nvPr/>
        </p:nvSpPr>
        <p:spPr>
          <a:xfrm>
            <a:off x="459016" y="428178"/>
            <a:ext cx="8404766" cy="6001643"/>
          </a:xfrm>
          <a:prstGeom prst="rect">
            <a:avLst/>
          </a:prstGeom>
          <a:noFill/>
        </p:spPr>
        <p:txBody>
          <a:bodyPr wrap="square" rtlCol="0">
            <a:spAutoFit/>
          </a:bodyPr>
          <a:lstStyle/>
          <a:p>
            <a:r>
              <a:rPr lang="en-US" sz="2400" b="1" dirty="0">
                <a:solidFill>
                  <a:srgbClr val="36D02A"/>
                </a:solidFill>
                <a:latin typeface="Abadi Extra Light" panose="020B0204020104020204" pitchFamily="34" charset="0"/>
              </a:rPr>
              <a:t>Leading: </a:t>
            </a:r>
            <a:r>
              <a:rPr lang="en-US" sz="2400" i="1" dirty="0">
                <a:latin typeface="Abadi Extra Light" panose="020B0204020104020204" pitchFamily="34" charset="0"/>
              </a:rPr>
              <a:t>Solves complex challenges .  </a:t>
            </a:r>
            <a:r>
              <a:rPr lang="en-US" sz="2400" dirty="0">
                <a:latin typeface="Abadi Extra Light" panose="020B0204020104020204" pitchFamily="34" charset="0"/>
              </a:rPr>
              <a:t>Is prepared to try out different solutions, and recognizes underlying issues and implications of decisions, while always considering the impact on people, families, and agencies. Recognizes that problems may be multi-dimensional and recognizes less obvious implications when solving complex problems and making informed decisions. Thinks imaginatively to develop creative solutions and encourages the independent problem solving of others.</a:t>
            </a:r>
          </a:p>
          <a:p>
            <a:endParaRPr lang="en-US" sz="2400" dirty="0">
              <a:latin typeface="Abadi Extra Light" panose="020B0204020104020204" pitchFamily="34" charset="0"/>
            </a:endParaRPr>
          </a:p>
          <a:p>
            <a:r>
              <a:rPr lang="en-US" sz="2400" b="1" dirty="0">
                <a:solidFill>
                  <a:srgbClr val="36D02A"/>
                </a:solidFill>
                <a:latin typeface="Abadi Extra Light" panose="020B0204020104020204" pitchFamily="34" charset="0"/>
              </a:rPr>
              <a:t>Influencing:</a:t>
            </a:r>
            <a:r>
              <a:rPr lang="en-US" sz="2400" dirty="0">
                <a:solidFill>
                  <a:srgbClr val="36D02A"/>
                </a:solidFill>
                <a:latin typeface="Abadi Extra Light" panose="020B0204020104020204" pitchFamily="34" charset="0"/>
              </a:rPr>
              <a:t> </a:t>
            </a:r>
            <a:r>
              <a:rPr lang="en-US" sz="2400" i="1" dirty="0">
                <a:latin typeface="Abadi Extra Light" panose="020B0204020104020204" pitchFamily="34" charset="0"/>
              </a:rPr>
              <a:t>Drives solutions for multi-layered challenges .  </a:t>
            </a:r>
            <a:r>
              <a:rPr lang="en-US" sz="2400" dirty="0">
                <a:latin typeface="Abadi Extra Light" panose="020B0204020104020204" pitchFamily="34" charset="0"/>
              </a:rPr>
              <a:t>Proactively identifies multi-layered challenges and drives towards positive change across multiple systems by examining patterns and/or trends. Challenges or modifies existing frameworks to approach a situation from a different perspective. Examines potential implications of decisions/solutions on all affected internal and external stakeholder groups. </a:t>
            </a:r>
            <a:endParaRPr lang="en-CA" sz="2400" dirty="0">
              <a:latin typeface="Abadi Extra Light" panose="020B0204020104020204" pitchFamily="34" charset="0"/>
            </a:endParaRPr>
          </a:p>
        </p:txBody>
      </p:sp>
    </p:spTree>
    <p:extLst>
      <p:ext uri="{BB962C8B-B14F-4D97-AF65-F5344CB8AC3E}">
        <p14:creationId xmlns:p14="http://schemas.microsoft.com/office/powerpoint/2010/main" val="153825705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C8F8AD3-D862-CB17-ECEA-E719B177F0C9}"/>
              </a:ext>
            </a:extLst>
          </p:cNvPr>
          <p:cNvSpPr txBox="1"/>
          <p:nvPr/>
        </p:nvSpPr>
        <p:spPr>
          <a:xfrm>
            <a:off x="111760" y="1566952"/>
            <a:ext cx="9303173" cy="3816429"/>
          </a:xfrm>
          <a:prstGeom prst="rect">
            <a:avLst/>
          </a:prstGeom>
          <a:noFill/>
        </p:spPr>
        <p:txBody>
          <a:bodyPr wrap="square" rtlCol="0">
            <a:spAutoFit/>
          </a:bodyPr>
          <a:lstStyle/>
          <a:p>
            <a:r>
              <a:rPr lang="en-US" sz="3200" b="1" dirty="0">
                <a:solidFill>
                  <a:srgbClr val="1488E8"/>
                </a:solidFill>
                <a:latin typeface="Abadi Extra Light" panose="020B0204020104020204" pitchFamily="34" charset="0"/>
              </a:rPr>
              <a:t>Valuing Equity, Diversity and Inclusion (EDI)</a:t>
            </a:r>
          </a:p>
          <a:p>
            <a:endParaRPr lang="en-US" dirty="0">
              <a:latin typeface="Abadi Extra Light" panose="020B0204020104020204" pitchFamily="34" charset="0"/>
            </a:endParaRPr>
          </a:p>
          <a:p>
            <a:pPr marL="285750" indent="-285750">
              <a:buFont typeface="Arial" panose="020B0604020202020204" pitchFamily="34" charset="0"/>
              <a:buChar char="•"/>
            </a:pPr>
            <a:r>
              <a:rPr lang="en-US" sz="2400" b="0" i="0" dirty="0">
                <a:solidFill>
                  <a:srgbClr val="04365D"/>
                </a:solidFill>
                <a:effectLst/>
                <a:latin typeface="Abadi Extra Light" panose="020B0204020104020204" pitchFamily="34" charset="0"/>
              </a:rPr>
              <a:t>Valuing EDI uses social competence to understand and respect the practices, customs and values of all people and cultures. </a:t>
            </a:r>
          </a:p>
          <a:p>
            <a:pPr marL="285750" indent="-285750">
              <a:buFont typeface="Arial" panose="020B0604020202020204" pitchFamily="34" charset="0"/>
              <a:buChar char="•"/>
            </a:pPr>
            <a:r>
              <a:rPr lang="en-US" sz="2400" b="0" i="0" dirty="0">
                <a:solidFill>
                  <a:srgbClr val="04365D"/>
                </a:solidFill>
                <a:effectLst/>
                <a:latin typeface="Abadi Extra Light" panose="020B0204020104020204" pitchFamily="34" charset="0"/>
              </a:rPr>
              <a:t>It is the ability to work effectively with a diverse community and be aware of current societal issues.</a:t>
            </a:r>
          </a:p>
          <a:p>
            <a:pPr marL="285750" indent="-285750">
              <a:buFont typeface="Arial" panose="020B0604020202020204" pitchFamily="34" charset="0"/>
              <a:buChar char="•"/>
            </a:pPr>
            <a:r>
              <a:rPr lang="en-US" sz="2400" b="0" i="0" dirty="0">
                <a:solidFill>
                  <a:srgbClr val="04365D"/>
                </a:solidFill>
                <a:effectLst/>
                <a:latin typeface="Abadi Extra Light" panose="020B0204020104020204" pitchFamily="34" charset="0"/>
              </a:rPr>
              <a:t>It involves evaluating social situations and determining what is expected or required to recognize the feeling, intentions and lived experiences of others, and to select social </a:t>
            </a:r>
            <a:r>
              <a:rPr lang="en-US" sz="2400" b="0" i="0" dirty="0" err="1">
                <a:solidFill>
                  <a:srgbClr val="04365D"/>
                </a:solidFill>
                <a:effectLst/>
                <a:latin typeface="Abadi Extra Light" panose="020B0204020104020204" pitchFamily="34" charset="0"/>
              </a:rPr>
              <a:t>behaviours</a:t>
            </a:r>
            <a:r>
              <a:rPr lang="en-US" sz="2400" b="0" i="0" dirty="0">
                <a:solidFill>
                  <a:srgbClr val="04365D"/>
                </a:solidFill>
                <a:effectLst/>
                <a:latin typeface="Abadi Extra Light" panose="020B0204020104020204" pitchFamily="34" charset="0"/>
              </a:rPr>
              <a:t> that are most appropriate for that given context.</a:t>
            </a:r>
            <a:endParaRPr lang="en-CA" sz="2400" dirty="0"/>
          </a:p>
        </p:txBody>
      </p:sp>
    </p:spTree>
    <p:extLst>
      <p:ext uri="{BB962C8B-B14F-4D97-AF65-F5344CB8AC3E}">
        <p14:creationId xmlns:p14="http://schemas.microsoft.com/office/powerpoint/2010/main" val="5230794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579D2E5-44AF-45BE-89C0-97FF635D1729}"/>
              </a:ext>
            </a:extLst>
          </p:cNvPr>
          <p:cNvSpPr txBox="1"/>
          <p:nvPr/>
        </p:nvSpPr>
        <p:spPr>
          <a:xfrm>
            <a:off x="927342" y="508983"/>
            <a:ext cx="6933548" cy="5262979"/>
          </a:xfrm>
          <a:prstGeom prst="rect">
            <a:avLst/>
          </a:prstGeom>
          <a:noFill/>
        </p:spPr>
        <p:txBody>
          <a:bodyPr wrap="square">
            <a:spAutoFit/>
          </a:bodyPr>
          <a:lstStyle/>
          <a:p>
            <a:r>
              <a:rPr lang="en-US" sz="2400" i="1" dirty="0">
                <a:latin typeface="Abadi Extra Light" panose="020B0204020104020204" pitchFamily="34" charset="0"/>
              </a:rPr>
              <a:t>Scenario</a:t>
            </a:r>
          </a:p>
          <a:p>
            <a:endParaRPr lang="en-US" sz="2400" dirty="0">
              <a:latin typeface="Abadi Extra Light" panose="020B0204020104020204" pitchFamily="34" charset="0"/>
            </a:endParaRPr>
          </a:p>
          <a:p>
            <a:r>
              <a:rPr lang="en-US" sz="2400" dirty="0">
                <a:latin typeface="Abadi Extra Light" panose="020B0204020104020204" pitchFamily="34" charset="0"/>
              </a:rPr>
              <a:t>Meera sits on a cross-sectoral committee for supporting aging adults with DD. She uses her connections from Health, LTC, and the Alzheimer Society to access support, resources, and training. The committee partners provide training on how to support changing needs, and in turn receive expertise/resources regarding developmental services.</a:t>
            </a:r>
          </a:p>
          <a:p>
            <a:endParaRPr lang="en-US" sz="2400" b="1" dirty="0">
              <a:solidFill>
                <a:srgbClr val="1488E8"/>
              </a:solidFill>
              <a:latin typeface="Abadi Extra Light" panose="020B0204020104020204" pitchFamily="34" charset="0"/>
            </a:endParaRPr>
          </a:p>
          <a:p>
            <a:pPr marL="457200" indent="-457200">
              <a:buFont typeface="+mj-lt"/>
              <a:buAutoNum type="arabicPeriod"/>
            </a:pPr>
            <a:r>
              <a:rPr lang="en-US" sz="2400" b="1" dirty="0">
                <a:solidFill>
                  <a:srgbClr val="1488E8"/>
                </a:solidFill>
                <a:latin typeface="Abadi Extra Light" panose="020B0204020104020204" pitchFamily="34" charset="0"/>
              </a:rPr>
              <a:t>Problem Solving &amp; Decision Making </a:t>
            </a:r>
            <a:r>
              <a:rPr lang="en-US" sz="2400" b="1" dirty="0">
                <a:solidFill>
                  <a:srgbClr val="36D02A"/>
                </a:solidFill>
                <a:latin typeface="Abadi Extra Light" panose="020B0204020104020204" pitchFamily="34" charset="0"/>
              </a:rPr>
              <a:t>(Emerging stage)</a:t>
            </a:r>
          </a:p>
          <a:p>
            <a:pPr marL="457200" indent="-457200">
              <a:buFont typeface="+mj-lt"/>
              <a:buAutoNum type="arabicPeriod"/>
            </a:pPr>
            <a:r>
              <a:rPr lang="en-US" sz="2400" b="1" dirty="0">
                <a:solidFill>
                  <a:srgbClr val="1488E8"/>
                </a:solidFill>
                <a:latin typeface="Abadi Extra Light" panose="020B0204020104020204" pitchFamily="34" charset="0"/>
              </a:rPr>
              <a:t>Facilitate Growth &amp; Development</a:t>
            </a:r>
            <a:r>
              <a:rPr lang="en-US" sz="2400" b="1" dirty="0">
                <a:solidFill>
                  <a:srgbClr val="0070C0"/>
                </a:solidFill>
                <a:latin typeface="Abadi Extra Light" panose="020B0204020104020204" pitchFamily="34" charset="0"/>
              </a:rPr>
              <a:t> </a:t>
            </a:r>
            <a:r>
              <a:rPr lang="en-US" sz="2400" b="1" dirty="0">
                <a:solidFill>
                  <a:srgbClr val="36D02A"/>
                </a:solidFill>
                <a:latin typeface="Abadi Extra Light" panose="020B0204020104020204" pitchFamily="34" charset="0"/>
              </a:rPr>
              <a:t>(Evolving stage)</a:t>
            </a:r>
          </a:p>
          <a:p>
            <a:pPr marL="457200" indent="-457200">
              <a:buFont typeface="+mj-lt"/>
              <a:buAutoNum type="arabicPeriod"/>
            </a:pPr>
            <a:r>
              <a:rPr lang="en-US" sz="2400" b="1" dirty="0">
                <a:solidFill>
                  <a:srgbClr val="1488E8"/>
                </a:solidFill>
                <a:latin typeface="Abadi Extra Light" panose="020B0204020104020204" pitchFamily="34" charset="0"/>
              </a:rPr>
              <a:t>Building Relationships </a:t>
            </a:r>
            <a:r>
              <a:rPr lang="en-US" sz="2400" b="1" dirty="0">
                <a:solidFill>
                  <a:srgbClr val="36D02A"/>
                </a:solidFill>
                <a:latin typeface="Abadi Extra Light" panose="020B0204020104020204" pitchFamily="34" charset="0"/>
              </a:rPr>
              <a:t>(Influencing stage)</a:t>
            </a:r>
          </a:p>
          <a:p>
            <a:pPr marL="457200" indent="-457200">
              <a:buFont typeface="+mj-lt"/>
              <a:buAutoNum type="arabicPeriod"/>
            </a:pPr>
            <a:r>
              <a:rPr lang="en-US" sz="2400" b="1" dirty="0">
                <a:solidFill>
                  <a:srgbClr val="1488E8"/>
                </a:solidFill>
                <a:latin typeface="Abadi Extra Light" panose="020B0204020104020204" pitchFamily="34" charset="0"/>
              </a:rPr>
              <a:t>Resilience</a:t>
            </a:r>
            <a:r>
              <a:rPr lang="en-US" sz="2400" b="1" dirty="0">
                <a:latin typeface="Abadi Extra Light" panose="020B0204020104020204" pitchFamily="34" charset="0"/>
              </a:rPr>
              <a:t> </a:t>
            </a:r>
            <a:r>
              <a:rPr lang="en-US" sz="2400" b="1" dirty="0">
                <a:solidFill>
                  <a:srgbClr val="36D02A"/>
                </a:solidFill>
                <a:latin typeface="Abadi Extra Light" panose="020B0204020104020204" pitchFamily="34" charset="0"/>
              </a:rPr>
              <a:t>(Influencing stage)</a:t>
            </a:r>
            <a:endParaRPr lang="en-CA" sz="2400" b="1" dirty="0">
              <a:solidFill>
                <a:srgbClr val="36D02A"/>
              </a:solidFill>
              <a:latin typeface="Abadi Extra Light" panose="020B0204020104020204" pitchFamily="34" charset="0"/>
            </a:endParaRPr>
          </a:p>
        </p:txBody>
      </p:sp>
    </p:spTree>
    <p:extLst>
      <p:ext uri="{BB962C8B-B14F-4D97-AF65-F5344CB8AC3E}">
        <p14:creationId xmlns:p14="http://schemas.microsoft.com/office/powerpoint/2010/main" val="487568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fill="hold" nodeType="click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3">
                                            <p:txEl>
                                              <p:pRg st="6" end="6"/>
                                            </p:txEl>
                                          </p:spTgt>
                                        </p:tgtEl>
                                        <p:attrNameLst>
                                          <p:attrName>ppt_x</p:attrName>
                                          <p:attrName>ppt_y</p:attrName>
                                        </p:attrNameLst>
                                      </p:cBhvr>
                                    </p:animMotion>
                                    <p:animRot by="1500000">
                                      <p:cBhvr>
                                        <p:cTn id="7" dur="125" fill="hold">
                                          <p:stCondLst>
                                            <p:cond delay="0"/>
                                          </p:stCondLst>
                                        </p:cTn>
                                        <p:tgtEl>
                                          <p:spTgt spid="3">
                                            <p:txEl>
                                              <p:pRg st="6" end="6"/>
                                            </p:txEl>
                                          </p:spTgt>
                                        </p:tgtEl>
                                        <p:attrNameLst>
                                          <p:attrName>r</p:attrName>
                                        </p:attrNameLst>
                                      </p:cBhvr>
                                    </p:animRot>
                                    <p:animRot by="-1500000">
                                      <p:cBhvr>
                                        <p:cTn id="8" dur="125" fill="hold">
                                          <p:stCondLst>
                                            <p:cond delay="125"/>
                                          </p:stCondLst>
                                        </p:cTn>
                                        <p:tgtEl>
                                          <p:spTgt spid="3">
                                            <p:txEl>
                                              <p:pRg st="6" end="6"/>
                                            </p:txEl>
                                          </p:spTgt>
                                        </p:tgtEl>
                                        <p:attrNameLst>
                                          <p:attrName>r</p:attrName>
                                        </p:attrNameLst>
                                      </p:cBhvr>
                                    </p:animRot>
                                    <p:animRot by="-1500000">
                                      <p:cBhvr>
                                        <p:cTn id="9" dur="125" fill="hold">
                                          <p:stCondLst>
                                            <p:cond delay="250"/>
                                          </p:stCondLst>
                                        </p:cTn>
                                        <p:tgtEl>
                                          <p:spTgt spid="3">
                                            <p:txEl>
                                              <p:pRg st="6" end="6"/>
                                            </p:txEl>
                                          </p:spTgt>
                                        </p:tgtEl>
                                        <p:attrNameLst>
                                          <p:attrName>r</p:attrName>
                                        </p:attrNameLst>
                                      </p:cBhvr>
                                    </p:animRot>
                                    <p:animRot by="1500000">
                                      <p:cBhvr>
                                        <p:cTn id="10" dur="125" fill="hold">
                                          <p:stCondLst>
                                            <p:cond delay="375"/>
                                          </p:stCondLst>
                                        </p:cTn>
                                        <p:tgtEl>
                                          <p:spTgt spid="3">
                                            <p:txEl>
                                              <p:pRg st="6" end="6"/>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410E93-A433-91CB-41C4-32617084CC61}"/>
              </a:ext>
            </a:extLst>
          </p:cNvPr>
          <p:cNvSpPr txBox="1"/>
          <p:nvPr/>
        </p:nvSpPr>
        <p:spPr>
          <a:xfrm>
            <a:off x="410686" y="140273"/>
            <a:ext cx="8959091" cy="6109365"/>
          </a:xfrm>
          <a:prstGeom prst="rect">
            <a:avLst/>
          </a:prstGeom>
          <a:noFill/>
        </p:spPr>
        <p:txBody>
          <a:bodyPr wrap="square" rtlCol="0">
            <a:spAutoFit/>
          </a:bodyPr>
          <a:lstStyle/>
          <a:p>
            <a:pPr algn="l" fontAlgn="base"/>
            <a:r>
              <a:rPr lang="en-US" sz="2300" b="1" dirty="0">
                <a:solidFill>
                  <a:srgbClr val="36D02A"/>
                </a:solidFill>
                <a:latin typeface="Abadi Extra Light" panose="020B0204020104020204" pitchFamily="34" charset="0"/>
              </a:rPr>
              <a:t>Emerging: </a:t>
            </a:r>
            <a:r>
              <a:rPr lang="en-US" sz="2300" i="1" dirty="0">
                <a:latin typeface="Abadi Extra Light" panose="020B0204020104020204" pitchFamily="34" charset="0"/>
              </a:rPr>
              <a:t>Values and Respects all People.  </a:t>
            </a:r>
            <a:r>
              <a:rPr lang="en-US" sz="2300" dirty="0">
                <a:solidFill>
                  <a:srgbClr val="54585C"/>
                </a:solidFill>
                <a:latin typeface="Abadi Extra Light" panose="020B0204020104020204" pitchFamily="34" charset="0"/>
              </a:rPr>
              <a:t>They act professionally, value and treat people with respect in all situations.  They seek to understand the individual person rather than seeing the person as a representative of a group. They examine their own unconscious bias and assumptions in language and stereotypical responses. Further to this they show an awareness of their own body language, tone of voice and facial expressions.  And they understand and respect differences in culture, working style and priorities and tailor their approach to deal with a situation accordingly.</a:t>
            </a:r>
            <a:endParaRPr lang="en-US" sz="2300" b="0" dirty="0">
              <a:solidFill>
                <a:srgbClr val="54585C"/>
              </a:solidFill>
              <a:effectLst/>
              <a:latin typeface="Abadi Extra Light" panose="020B0204020104020204" pitchFamily="34" charset="0"/>
            </a:endParaRPr>
          </a:p>
          <a:p>
            <a:endParaRPr lang="en-US" sz="2300" dirty="0">
              <a:solidFill>
                <a:schemeClr val="accent6"/>
              </a:solidFill>
              <a:latin typeface="Abadi Extra Light" panose="020B0204020104020204" pitchFamily="34" charset="0"/>
            </a:endParaRPr>
          </a:p>
          <a:p>
            <a:pPr algn="l" fontAlgn="base"/>
            <a:r>
              <a:rPr lang="en-US" sz="2300" b="1" dirty="0">
                <a:solidFill>
                  <a:srgbClr val="36D02A"/>
                </a:solidFill>
                <a:latin typeface="Abadi Extra Light" panose="020B0204020104020204" pitchFamily="34" charset="0"/>
              </a:rPr>
              <a:t>Evolving: </a:t>
            </a:r>
            <a:r>
              <a:rPr lang="en-US" sz="2300" i="1" dirty="0">
                <a:effectLst/>
                <a:latin typeface="Abadi Extra Light" panose="020B0204020104020204" pitchFamily="34" charset="0"/>
              </a:rPr>
              <a:t>Contributes to creating a safe space for everyone.  </a:t>
            </a:r>
            <a:r>
              <a:rPr lang="en-US" sz="2300" dirty="0">
                <a:solidFill>
                  <a:srgbClr val="54585C"/>
                </a:solidFill>
                <a:latin typeface="Abadi Extra Light" panose="020B0204020104020204" pitchFamily="34" charset="0"/>
              </a:rPr>
              <a:t>At the evolving stage, people take responsibility for actions and seek to understand diverse point of view.  They value the involvement of those who have a broad base of experiences and backgrounds and create an atmosphere of valuing and accepting others.  They listen with empathy and without judgement and seek to understand those around them. They actively and intentionally engage with diverse groups and ensure each person is valued and given the opportunity to participate fully.  </a:t>
            </a:r>
            <a:endParaRPr lang="en-US" sz="2300" b="0" i="0" dirty="0">
              <a:solidFill>
                <a:srgbClr val="54585C"/>
              </a:solidFill>
              <a:effectLst/>
              <a:latin typeface="Abadi Extra Light" panose="020B0204020104020204" pitchFamily="34" charset="0"/>
            </a:endParaRPr>
          </a:p>
        </p:txBody>
      </p:sp>
    </p:spTree>
    <p:extLst>
      <p:ext uri="{BB962C8B-B14F-4D97-AF65-F5344CB8AC3E}">
        <p14:creationId xmlns:p14="http://schemas.microsoft.com/office/powerpoint/2010/main" val="293885711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94C340E-30A8-5B72-F9BA-B0B66B7DB6D4}"/>
              </a:ext>
            </a:extLst>
          </p:cNvPr>
          <p:cNvSpPr txBox="1"/>
          <p:nvPr/>
        </p:nvSpPr>
        <p:spPr>
          <a:xfrm>
            <a:off x="456476" y="117693"/>
            <a:ext cx="8789124" cy="6740307"/>
          </a:xfrm>
          <a:prstGeom prst="rect">
            <a:avLst/>
          </a:prstGeom>
          <a:noFill/>
        </p:spPr>
        <p:txBody>
          <a:bodyPr wrap="square" rtlCol="0">
            <a:spAutoFit/>
          </a:bodyPr>
          <a:lstStyle/>
          <a:p>
            <a:pPr algn="l" fontAlgn="base"/>
            <a:r>
              <a:rPr lang="en-US" sz="2400" b="1" dirty="0">
                <a:solidFill>
                  <a:srgbClr val="36D02A"/>
                </a:solidFill>
                <a:latin typeface="Abadi Extra Light" panose="020B0204020104020204" pitchFamily="34" charset="0"/>
              </a:rPr>
              <a:t>Leading: </a:t>
            </a:r>
            <a:r>
              <a:rPr lang="en-US" sz="2400" b="0" i="1" dirty="0">
                <a:effectLst/>
                <a:latin typeface="Abadi Extra Light" panose="020B0204020104020204" pitchFamily="34" charset="0"/>
              </a:rPr>
              <a:t>Creates a sense of belonging for everyone.  .  </a:t>
            </a:r>
            <a:r>
              <a:rPr lang="en-US" sz="2400" b="0" i="0" dirty="0">
                <a:solidFill>
                  <a:srgbClr val="54585C"/>
                </a:solidFill>
                <a:effectLst/>
                <a:latin typeface="Abadi Extra Light" panose="020B0204020104020204" pitchFamily="34" charset="0"/>
              </a:rPr>
              <a:t>At this growth stage, the person is able to read the atmosphere to accurately anticipate how individuals/groups will react and tailors' approach accordingly.  They identify and address barriers that prevent the full participation and access of equity deserving groups.  Further to this they coach, educate and appropriately confront others whose behaviours or actions are contrary to appreciating and accepting diversity. They empower others to use their differences effectively and pays attention to diversity of thinking and psychological safety. </a:t>
            </a:r>
          </a:p>
          <a:p>
            <a:pPr algn="l" fontAlgn="base"/>
            <a:endParaRPr lang="en-US" sz="2400" dirty="0">
              <a:latin typeface="Abadi Extra Light" panose="020B0204020104020204" pitchFamily="34" charset="0"/>
            </a:endParaRPr>
          </a:p>
          <a:p>
            <a:pPr algn="l" fontAlgn="base"/>
            <a:r>
              <a:rPr lang="en-US" sz="2400" b="1" dirty="0">
                <a:solidFill>
                  <a:srgbClr val="36D02A"/>
                </a:solidFill>
                <a:latin typeface="Abadi Extra Light" panose="020B0204020104020204" pitchFamily="34" charset="0"/>
              </a:rPr>
              <a:t>Influencing: </a:t>
            </a:r>
            <a:r>
              <a:rPr lang="en-US" sz="2400" b="0" i="1" dirty="0">
                <a:effectLst/>
                <a:latin typeface="Abadi Extra Light" panose="020B0204020104020204" pitchFamily="34" charset="0"/>
              </a:rPr>
              <a:t>Change agent for equity, diversity and inclusion.  </a:t>
            </a:r>
            <a:r>
              <a:rPr lang="en-US" sz="2400" dirty="0">
                <a:solidFill>
                  <a:srgbClr val="54585C"/>
                </a:solidFill>
                <a:latin typeface="Abadi Extra Light" panose="020B0204020104020204" pitchFamily="34" charset="0"/>
              </a:rPr>
              <a:t>This person promotes an in-depth understanding of the intersectionality of the individual, their culture, their community, their history and how this impacts their behaviours.  They acknowledge that there are historically under-served and under-represented populations and apply equity interventions to address inequities.  They also articulate authentic commitment to diversity, challenge the status quo, hold others accountable, and make diversity and inclusion a priority.</a:t>
            </a:r>
            <a:endParaRPr lang="en-US" sz="2400" b="0" i="0" dirty="0">
              <a:solidFill>
                <a:srgbClr val="54585C"/>
              </a:solidFill>
              <a:effectLst/>
              <a:latin typeface="Abadi Extra Light" panose="020B0204020104020204" pitchFamily="34" charset="0"/>
            </a:endParaRPr>
          </a:p>
        </p:txBody>
      </p:sp>
    </p:spTree>
    <p:extLst>
      <p:ext uri="{BB962C8B-B14F-4D97-AF65-F5344CB8AC3E}">
        <p14:creationId xmlns:p14="http://schemas.microsoft.com/office/powerpoint/2010/main" val="24234204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44" name="Group 1043">
            <a:extLst>
              <a:ext uri="{FF2B5EF4-FFF2-40B4-BE49-F238E27FC236}">
                <a16:creationId xmlns:a16="http://schemas.microsoft.com/office/drawing/2014/main" id="{A5AFB369-4673-4727-A7CD-D86AFE0AE06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sp>
          <p:nvSpPr>
            <p:cNvPr id="1045" name="Freeform 14">
              <a:extLst>
                <a:ext uri="{FF2B5EF4-FFF2-40B4-BE49-F238E27FC236}">
                  <a16:creationId xmlns:a16="http://schemas.microsoft.com/office/drawing/2014/main" id="{50709826-4D6B-4A97-8DB3-5DA1666262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cxnSp>
          <p:nvCxnSpPr>
            <p:cNvPr id="1046" name="Straight Connector 1045">
              <a:extLst>
                <a:ext uri="{FF2B5EF4-FFF2-40B4-BE49-F238E27FC236}">
                  <a16:creationId xmlns:a16="http://schemas.microsoft.com/office/drawing/2014/main" id="{47263F58-6EE6-45B3-9BF2-C0BD5D30A55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047" name="Straight Connector 1046">
              <a:extLst>
                <a:ext uri="{FF2B5EF4-FFF2-40B4-BE49-F238E27FC236}">
                  <a16:creationId xmlns:a16="http://schemas.microsoft.com/office/drawing/2014/main" id="{5197CE03-EB81-4718-BEA1-C2D488961E5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048" name="Rectangle 23">
              <a:extLst>
                <a:ext uri="{FF2B5EF4-FFF2-40B4-BE49-F238E27FC236}">
                  <a16:creationId xmlns:a16="http://schemas.microsoft.com/office/drawing/2014/main" id="{A3451629-72D6-4E33-A99A-40FAF7445D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49" name="Rectangle 25">
              <a:extLst>
                <a:ext uri="{FF2B5EF4-FFF2-40B4-BE49-F238E27FC236}">
                  <a16:creationId xmlns:a16="http://schemas.microsoft.com/office/drawing/2014/main" id="{E04F0FD4-BCD5-4435-A6B5-A2E69303B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50" name="Isosceles Triangle 1049">
              <a:extLst>
                <a:ext uri="{FF2B5EF4-FFF2-40B4-BE49-F238E27FC236}">
                  <a16:creationId xmlns:a16="http://schemas.microsoft.com/office/drawing/2014/main" id="{DE110F09-1C81-4E73-B5E9-D857CD879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51" name="Rectangle 27">
              <a:extLst>
                <a:ext uri="{FF2B5EF4-FFF2-40B4-BE49-F238E27FC236}">
                  <a16:creationId xmlns:a16="http://schemas.microsoft.com/office/drawing/2014/main" id="{273A9C01-06BD-4E8E-8BBF-2E2A9ECF49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52" name="Rectangle 28">
              <a:extLst>
                <a:ext uri="{FF2B5EF4-FFF2-40B4-BE49-F238E27FC236}">
                  <a16:creationId xmlns:a16="http://schemas.microsoft.com/office/drawing/2014/main" id="{B206C9B2-27BE-4B6F-A4D0-485FBBEB58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53" name="Rectangle 29">
              <a:extLst>
                <a:ext uri="{FF2B5EF4-FFF2-40B4-BE49-F238E27FC236}">
                  <a16:creationId xmlns:a16="http://schemas.microsoft.com/office/drawing/2014/main" id="{2E7D673E-0C5C-4F2B-B46E-3E9286B9E8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54" name="Isosceles Triangle 1053">
              <a:extLst>
                <a:ext uri="{FF2B5EF4-FFF2-40B4-BE49-F238E27FC236}">
                  <a16:creationId xmlns:a16="http://schemas.microsoft.com/office/drawing/2014/main" id="{F0F78B34-9B26-4CA9-B8F0-B9638730F9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pic>
        <p:nvPicPr>
          <p:cNvPr id="4" name="Picture 3">
            <a:extLst>
              <a:ext uri="{FF2B5EF4-FFF2-40B4-BE49-F238E27FC236}">
                <a16:creationId xmlns:a16="http://schemas.microsoft.com/office/drawing/2014/main" id="{E860A695-F290-F076-E7C2-C560A974AAC1}"/>
              </a:ext>
            </a:extLst>
          </p:cNvPr>
          <p:cNvPicPr>
            <a:picLocks noChangeAspect="1"/>
          </p:cNvPicPr>
          <p:nvPr/>
        </p:nvPicPr>
        <p:blipFill rotWithShape="1">
          <a:blip r:embed="rId3"/>
          <a:srcRect l="26420" t="9091" r="14509"/>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3" name="TextBox 2">
            <a:extLst>
              <a:ext uri="{FF2B5EF4-FFF2-40B4-BE49-F238E27FC236}">
                <a16:creationId xmlns:a16="http://schemas.microsoft.com/office/drawing/2014/main" id="{053C333C-87F1-8E37-6947-11348117CD61}"/>
              </a:ext>
            </a:extLst>
          </p:cNvPr>
          <p:cNvSpPr txBox="1"/>
          <p:nvPr/>
        </p:nvSpPr>
        <p:spPr>
          <a:xfrm>
            <a:off x="668867" y="1678666"/>
            <a:ext cx="4088190" cy="2369093"/>
          </a:xfrm>
          <a:prstGeom prst="rect">
            <a:avLst/>
          </a:prstGeom>
        </p:spPr>
        <p:txBody>
          <a:bodyPr vert="horz" lIns="91440" tIns="45720" rIns="91440" bIns="45720" rtlCol="0" anchor="b">
            <a:normAutofit/>
          </a:bodyPr>
          <a:lstStyle/>
          <a:p>
            <a:pPr algn="r">
              <a:lnSpc>
                <a:spcPct val="90000"/>
              </a:lnSpc>
              <a:spcBef>
                <a:spcPct val="0"/>
              </a:spcBef>
              <a:spcAft>
                <a:spcPts val="600"/>
              </a:spcAft>
            </a:pPr>
            <a:r>
              <a:rPr lang="en-US" sz="3000" b="1" dirty="0">
                <a:solidFill>
                  <a:schemeClr val="accent1"/>
                </a:solidFill>
                <a:latin typeface="+mj-lt"/>
                <a:ea typeface="+mj-ea"/>
                <a:cs typeface="+mj-cs"/>
              </a:rPr>
              <a:t>Next steps:</a:t>
            </a:r>
          </a:p>
          <a:p>
            <a:pPr algn="r">
              <a:lnSpc>
                <a:spcPct val="90000"/>
              </a:lnSpc>
              <a:spcBef>
                <a:spcPct val="0"/>
              </a:spcBef>
              <a:spcAft>
                <a:spcPts val="600"/>
              </a:spcAft>
            </a:pPr>
            <a:r>
              <a:rPr lang="en-US" sz="3000" b="1" dirty="0">
                <a:solidFill>
                  <a:schemeClr val="accent1"/>
                </a:solidFill>
                <a:latin typeface="+mj-lt"/>
                <a:ea typeface="+mj-ea"/>
                <a:cs typeface="+mj-cs"/>
              </a:rPr>
              <a:t>Paving the path to reach your development goals… </a:t>
            </a:r>
          </a:p>
        </p:txBody>
      </p:sp>
      <p:cxnSp>
        <p:nvCxnSpPr>
          <p:cNvPr id="1056" name="Straight Connector 1055">
            <a:extLst>
              <a:ext uri="{FF2B5EF4-FFF2-40B4-BE49-F238E27FC236}">
                <a16:creationId xmlns:a16="http://schemas.microsoft.com/office/drawing/2014/main" id="{A57C1A16-B8AB-4D99-A195-A38F556A648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58" name="Straight Connector 1057">
            <a:extLst>
              <a:ext uri="{FF2B5EF4-FFF2-40B4-BE49-F238E27FC236}">
                <a16:creationId xmlns:a16="http://schemas.microsoft.com/office/drawing/2014/main" id="{F8A9B20B-D1DD-4573-B5EC-55802951923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60" name="Rectangle 23">
            <a:extLst>
              <a:ext uri="{FF2B5EF4-FFF2-40B4-BE49-F238E27FC236}">
                <a16:creationId xmlns:a16="http://schemas.microsoft.com/office/drawing/2014/main" id="{66D61E08-70C3-48D8-BEA0-787111DC30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62" name="Rectangle 25">
            <a:extLst>
              <a:ext uri="{FF2B5EF4-FFF2-40B4-BE49-F238E27FC236}">
                <a16:creationId xmlns:a16="http://schemas.microsoft.com/office/drawing/2014/main" id="{FC55298F-0AE5-478E-AD2B-03C2614C5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64" name="Isosceles Triangle 24">
            <a:extLst>
              <a:ext uri="{FF2B5EF4-FFF2-40B4-BE49-F238E27FC236}">
                <a16:creationId xmlns:a16="http://schemas.microsoft.com/office/drawing/2014/main" id="{C180E4EA-0B63-4779-A895-7E90E71088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66" name="Rectangle 27">
            <a:extLst>
              <a:ext uri="{FF2B5EF4-FFF2-40B4-BE49-F238E27FC236}">
                <a16:creationId xmlns:a16="http://schemas.microsoft.com/office/drawing/2014/main" id="{CEE01D9D-3DE8-4EED-B0D3-8F3C79CC76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68" name="Rectangle 28">
            <a:extLst>
              <a:ext uri="{FF2B5EF4-FFF2-40B4-BE49-F238E27FC236}">
                <a16:creationId xmlns:a16="http://schemas.microsoft.com/office/drawing/2014/main" id="{89AF5CE9-607F-43F4-8983-DCD6DA4051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70" name="Rectangle 29">
            <a:extLst>
              <a:ext uri="{FF2B5EF4-FFF2-40B4-BE49-F238E27FC236}">
                <a16:creationId xmlns:a16="http://schemas.microsoft.com/office/drawing/2014/main" id="{6EEA2DBD-9E1E-4521-8C01-F32AD18A89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72" name="Isosceles Triangle 29">
            <a:extLst>
              <a:ext uri="{FF2B5EF4-FFF2-40B4-BE49-F238E27FC236}">
                <a16:creationId xmlns:a16="http://schemas.microsoft.com/office/drawing/2014/main" id="{15BBD2C1-BA9B-46A9-A27A-33498B1692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Tree>
    <p:extLst>
      <p:ext uri="{BB962C8B-B14F-4D97-AF65-F5344CB8AC3E}">
        <p14:creationId xmlns:p14="http://schemas.microsoft.com/office/powerpoint/2010/main" val="4662136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6B63897-F7BB-94CD-A166-7BE56D5F8020}"/>
              </a:ext>
            </a:extLst>
          </p:cNvPr>
          <p:cNvSpPr txBox="1"/>
          <p:nvPr/>
        </p:nvSpPr>
        <p:spPr>
          <a:xfrm>
            <a:off x="332739" y="122069"/>
            <a:ext cx="8833839" cy="7386638"/>
          </a:xfrm>
          <a:prstGeom prst="rect">
            <a:avLst/>
          </a:prstGeom>
          <a:noFill/>
        </p:spPr>
        <p:txBody>
          <a:bodyPr wrap="square" rtlCol="0">
            <a:spAutoFit/>
          </a:bodyPr>
          <a:lstStyle/>
          <a:p>
            <a:pPr algn="l" fontAlgn="base"/>
            <a:r>
              <a:rPr lang="en-US" sz="2400" b="1" i="0" dirty="0">
                <a:effectLst/>
                <a:latin typeface="Abadi Extra Light" panose="020B0204020104020204" pitchFamily="34" charset="0"/>
              </a:rPr>
              <a:t>Self-Assessment</a:t>
            </a:r>
          </a:p>
          <a:p>
            <a:pPr algn="l" fontAlgn="base"/>
            <a:endParaRPr lang="en-US" dirty="0">
              <a:latin typeface="Abadi Extra Light" panose="020B0204020104020204" pitchFamily="34" charset="0"/>
            </a:endParaRPr>
          </a:p>
          <a:p>
            <a:pPr algn="l" fontAlgn="base"/>
            <a:r>
              <a:rPr lang="en-US" sz="2000" dirty="0">
                <a:latin typeface="Abadi Extra Light" panose="020B0204020104020204" pitchFamily="34" charset="0"/>
              </a:rPr>
              <a:t>Before you begin you must go to the website and create an account </a:t>
            </a:r>
            <a:r>
              <a:rPr lang="en-US" sz="2000" dirty="0">
                <a:solidFill>
                  <a:srgbClr val="1488E8"/>
                </a:solidFill>
                <a:latin typeface="Abadi Extra Light" panose="020B0204020104020204" pitchFamily="34" charset="0"/>
              </a:rPr>
              <a:t>https://www.dscorecomp.com/self-assessment/</a:t>
            </a:r>
          </a:p>
          <a:p>
            <a:pPr algn="l" fontAlgn="base"/>
            <a:endParaRPr lang="en-US" sz="2000" dirty="0">
              <a:latin typeface="Abadi Extra Light" panose="020B0204020104020204" pitchFamily="34" charset="0"/>
            </a:endParaRPr>
          </a:p>
          <a:p>
            <a:pPr algn="l" fontAlgn="base"/>
            <a:r>
              <a:rPr lang="en-US" sz="2000" b="0" i="0" dirty="0">
                <a:effectLst/>
                <a:latin typeface="Abadi Extra Light" panose="020B0204020104020204" pitchFamily="34" charset="0"/>
              </a:rPr>
              <a:t>The purpose of the self-assessment is for you to determine your growth stage for each competency by looking at examples from your professional experiences. You are encouraged to meet with your mentor to discuss your results and form a plan for future development. Once you complete one stage of the assessment there will be an option to email it to yourself to share with your mentor. </a:t>
            </a:r>
            <a:r>
              <a:rPr lang="en-US" sz="2000" dirty="0">
                <a:latin typeface="Abadi Extra Light" panose="020B0204020104020204" pitchFamily="34" charset="0"/>
              </a:rPr>
              <a:t>I</a:t>
            </a:r>
            <a:r>
              <a:rPr lang="en-US" sz="2000" b="0" i="0" dirty="0">
                <a:effectLst/>
                <a:latin typeface="Abadi Extra Light" panose="020B0204020104020204" pitchFamily="34" charset="0"/>
              </a:rPr>
              <a:t>f you feel that you are performing at a higher level, you may choose to complete a few stages at time.</a:t>
            </a:r>
            <a:endParaRPr lang="en-CA" sz="2000" dirty="0">
              <a:latin typeface="Abadi Extra Light" panose="020B0204020104020204" pitchFamily="34" charset="0"/>
            </a:endParaRPr>
          </a:p>
          <a:p>
            <a:pPr algn="l" fontAlgn="base"/>
            <a:endParaRPr lang="en-US" sz="2000" i="1" dirty="0">
              <a:effectLst/>
              <a:latin typeface="Abadi Extra Light" panose="020B0204020104020204" pitchFamily="34" charset="0"/>
            </a:endParaRPr>
          </a:p>
          <a:p>
            <a:pPr algn="l" fontAlgn="base"/>
            <a:r>
              <a:rPr lang="en-US" sz="2000" i="1" dirty="0">
                <a:effectLst/>
                <a:latin typeface="Abadi Extra Light" panose="020B0204020104020204" pitchFamily="34" charset="0"/>
              </a:rPr>
              <a:t>Instructions on how to progress through your self-assessment:</a:t>
            </a:r>
          </a:p>
          <a:p>
            <a:pPr marL="457200" indent="-457200" algn="l" fontAlgn="base">
              <a:buFont typeface="+mj-lt"/>
              <a:buAutoNum type="arabicPeriod"/>
            </a:pPr>
            <a:endParaRPr lang="en-US" sz="2000" b="0" i="0" dirty="0">
              <a:effectLst/>
              <a:latin typeface="Abadi Extra Light" panose="020B0204020104020204" pitchFamily="34" charset="0"/>
            </a:endParaRPr>
          </a:p>
          <a:p>
            <a:pPr marL="457200" indent="-457200" algn="l" fontAlgn="base">
              <a:buFont typeface="+mj-lt"/>
              <a:buAutoNum type="arabicPeriod"/>
            </a:pPr>
            <a:r>
              <a:rPr lang="en-US" sz="2000" b="0" i="0" dirty="0">
                <a:effectLst/>
                <a:latin typeface="Abadi Extra Light" panose="020B0204020104020204" pitchFamily="34" charset="0"/>
              </a:rPr>
              <a:t>Review the </a:t>
            </a:r>
            <a:r>
              <a:rPr lang="en-US" sz="2000" b="0" i="0" dirty="0" err="1">
                <a:effectLst/>
                <a:latin typeface="Abadi Extra Light" panose="020B0204020104020204" pitchFamily="34" charset="0"/>
              </a:rPr>
              <a:t>behavioural</a:t>
            </a:r>
            <a:r>
              <a:rPr lang="en-US" sz="2000" b="0" i="0" dirty="0">
                <a:effectLst/>
                <a:latin typeface="Abadi Extra Light" panose="020B0204020104020204" pitchFamily="34" charset="0"/>
              </a:rPr>
              <a:t> indicators for each stage.</a:t>
            </a:r>
          </a:p>
          <a:p>
            <a:pPr marL="457200" indent="-457200" algn="l" fontAlgn="base">
              <a:buFont typeface="+mj-lt"/>
              <a:buAutoNum type="arabicPeriod"/>
            </a:pPr>
            <a:r>
              <a:rPr lang="en-US" sz="2000" b="0" i="0" dirty="0">
                <a:effectLst/>
                <a:latin typeface="Abadi Extra Light" panose="020B0204020104020204" pitchFamily="34" charset="0"/>
              </a:rPr>
              <a:t>Provide an example of a situation in which you demonstrated the </a:t>
            </a:r>
            <a:r>
              <a:rPr lang="en-US" sz="2000" b="0" i="0" dirty="0" err="1">
                <a:effectLst/>
                <a:latin typeface="Abadi Extra Light" panose="020B0204020104020204" pitchFamily="34" charset="0"/>
              </a:rPr>
              <a:t>behaviour</a:t>
            </a:r>
            <a:r>
              <a:rPr lang="en-US" sz="2000" b="0" i="0" dirty="0">
                <a:effectLst/>
                <a:latin typeface="Abadi Extra Light" panose="020B0204020104020204" pitchFamily="34" charset="0"/>
              </a:rPr>
              <a:t>. Start with the</a:t>
            </a:r>
            <a:r>
              <a:rPr lang="en-US" sz="2000" b="0" i="0" dirty="0">
                <a:solidFill>
                  <a:srgbClr val="36D02A"/>
                </a:solidFill>
                <a:effectLst/>
                <a:latin typeface="Abadi Extra Light" panose="020B0204020104020204" pitchFamily="34" charset="0"/>
              </a:rPr>
              <a:t> Emerging </a:t>
            </a:r>
            <a:r>
              <a:rPr lang="en-US" sz="2000" b="0" i="0" dirty="0">
                <a:effectLst/>
                <a:latin typeface="Abadi Extra Light" panose="020B0204020104020204" pitchFamily="34" charset="0"/>
              </a:rPr>
              <a:t>stage and progress through each stage.</a:t>
            </a:r>
          </a:p>
          <a:p>
            <a:pPr marL="457200" indent="-457200" algn="l" fontAlgn="base">
              <a:buFont typeface="+mj-lt"/>
              <a:buAutoNum type="arabicPeriod"/>
            </a:pPr>
            <a:r>
              <a:rPr lang="en-US" sz="2000" b="0" i="0" dirty="0">
                <a:effectLst/>
                <a:latin typeface="Abadi Extra Light" panose="020B0204020104020204" pitchFamily="34" charset="0"/>
              </a:rPr>
              <a:t>Based on your example, check off the </a:t>
            </a:r>
            <a:r>
              <a:rPr lang="en-US" sz="2000" b="0" i="0" dirty="0" err="1">
                <a:effectLst/>
                <a:latin typeface="Abadi Extra Light" panose="020B0204020104020204" pitchFamily="34" charset="0"/>
              </a:rPr>
              <a:t>behavioural</a:t>
            </a:r>
            <a:r>
              <a:rPr lang="en-US" sz="2000" b="0" i="0" dirty="0">
                <a:effectLst/>
                <a:latin typeface="Abadi Extra Light" panose="020B0204020104020204" pitchFamily="34" charset="0"/>
              </a:rPr>
              <a:t> indicators that you consistently demonstrate.</a:t>
            </a:r>
          </a:p>
          <a:p>
            <a:pPr marL="457200" indent="-457200" algn="l" fontAlgn="base">
              <a:buFont typeface="+mj-lt"/>
              <a:buAutoNum type="arabicPeriod"/>
            </a:pPr>
            <a:r>
              <a:rPr lang="en-US" sz="2000" b="0" i="0" dirty="0">
                <a:effectLst/>
                <a:latin typeface="Abadi Extra Light" panose="020B0204020104020204" pitchFamily="34" charset="0"/>
              </a:rPr>
              <a:t>Email your results to obtain confirmation from your supervisor (optional). </a:t>
            </a:r>
          </a:p>
          <a:p>
            <a:pPr marL="342900" indent="-342900">
              <a:buFont typeface="+mj-lt"/>
              <a:buAutoNum type="arabicPeriod"/>
            </a:pPr>
            <a:endParaRPr lang="en-CA" dirty="0"/>
          </a:p>
          <a:p>
            <a:pPr marL="342900" indent="-342900">
              <a:buFont typeface="+mj-lt"/>
              <a:buAutoNum type="arabicPeriod"/>
            </a:pPr>
            <a:endParaRPr lang="en-CA" dirty="0"/>
          </a:p>
          <a:p>
            <a:endParaRPr lang="en-CA" dirty="0"/>
          </a:p>
          <a:p>
            <a:endParaRPr lang="en-CA" dirty="0"/>
          </a:p>
        </p:txBody>
      </p:sp>
    </p:spTree>
    <p:extLst>
      <p:ext uri="{BB962C8B-B14F-4D97-AF65-F5344CB8AC3E}">
        <p14:creationId xmlns:p14="http://schemas.microsoft.com/office/powerpoint/2010/main" val="113852054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C8F8AD3-D862-CB17-ECEA-E719B177F0C9}"/>
              </a:ext>
            </a:extLst>
          </p:cNvPr>
          <p:cNvSpPr txBox="1"/>
          <p:nvPr/>
        </p:nvSpPr>
        <p:spPr>
          <a:xfrm>
            <a:off x="391885" y="575657"/>
            <a:ext cx="9000471" cy="7478970"/>
          </a:xfrm>
          <a:prstGeom prst="rect">
            <a:avLst/>
          </a:prstGeom>
          <a:noFill/>
        </p:spPr>
        <p:txBody>
          <a:bodyPr wrap="square" rtlCol="0">
            <a:spAutoFit/>
          </a:bodyPr>
          <a:lstStyle/>
          <a:p>
            <a:r>
              <a:rPr lang="en-US" sz="3200" b="1" dirty="0">
                <a:solidFill>
                  <a:srgbClr val="1488E8"/>
                </a:solidFill>
                <a:latin typeface="Abadi Extra Light" panose="020B0204020104020204" pitchFamily="34" charset="0"/>
              </a:rPr>
              <a:t>Developmental Resource Guide </a:t>
            </a:r>
          </a:p>
          <a:p>
            <a:pPr marL="457200" indent="-457200">
              <a:buFont typeface="Arial" panose="020B0604020202020204" pitchFamily="34" charset="0"/>
              <a:buChar char="•"/>
            </a:pPr>
            <a:endParaRPr lang="en-US" sz="2400" dirty="0">
              <a:latin typeface="Abadi Extra Light" panose="020B0204020104020204" pitchFamily="34" charset="0"/>
            </a:endParaRPr>
          </a:p>
          <a:p>
            <a:pPr marL="457200" indent="-457200">
              <a:buFont typeface="Arial" panose="020B0604020202020204" pitchFamily="34" charset="0"/>
              <a:buChar char="•"/>
            </a:pPr>
            <a:r>
              <a:rPr lang="en-US" sz="2400" dirty="0">
                <a:latin typeface="Abadi Extra Light" panose="020B0204020104020204" pitchFamily="34" charset="0"/>
              </a:rPr>
              <a:t>A collection of developmental activities, books and videos to support you in your development planning, organized by competency. </a:t>
            </a:r>
          </a:p>
          <a:p>
            <a:pPr marL="457200" indent="-457200">
              <a:buFont typeface="Arial" panose="020B0604020202020204" pitchFamily="34" charset="0"/>
              <a:buChar char="•"/>
            </a:pPr>
            <a:r>
              <a:rPr lang="en-US" sz="2400" dirty="0">
                <a:latin typeface="Abadi Extra Light" panose="020B0204020104020204" pitchFamily="34" charset="0"/>
              </a:rPr>
              <a:t>The </a:t>
            </a:r>
            <a:r>
              <a:rPr lang="en-US" sz="2400" i="1" dirty="0">
                <a:latin typeface="Abadi Extra Light" panose="020B0204020104020204" pitchFamily="34" charset="0"/>
              </a:rPr>
              <a:t>Development Resource Guide</a:t>
            </a:r>
            <a:r>
              <a:rPr lang="en-US" sz="2400" dirty="0">
                <a:latin typeface="Abadi Extra Light" panose="020B0204020104020204" pitchFamily="34" charset="0"/>
              </a:rPr>
              <a:t> (DRG) is a practical tool to support you in planning and managing your professional development in a way that you can self-manage the objectives, pace and outcomes that provide you with the most value. The DRG is a great resource for planning your development. It provides you with suggestions for development activities related to all core competencies that have been identified for superior performance in Development Services sector roles. </a:t>
            </a:r>
          </a:p>
          <a:p>
            <a:pPr marL="457200" indent="-457200">
              <a:buFont typeface="Arial" panose="020B0604020202020204" pitchFamily="34" charset="0"/>
              <a:buChar char="•"/>
            </a:pPr>
            <a:endParaRPr lang="en-US" sz="2400" dirty="0">
              <a:latin typeface="Abadi Extra Light" panose="020B0204020104020204" pitchFamily="34" charset="0"/>
            </a:endParaRPr>
          </a:p>
          <a:p>
            <a:pPr algn="ctr"/>
            <a:r>
              <a:rPr lang="en-US" sz="3600" dirty="0">
                <a:solidFill>
                  <a:srgbClr val="1488E8"/>
                </a:solidFill>
                <a:latin typeface="Abadi Extra Light" panose="020B0204020104020204" pitchFamily="34" charset="0"/>
                <a:hlinkClick r:id="rId3">
                  <a:extLst>
                    <a:ext uri="{A12FA001-AC4F-418D-AE19-62706E023703}">
                      <ahyp:hlinkClr xmlns:ahyp="http://schemas.microsoft.com/office/drawing/2018/hyperlinkcolor" val="tx"/>
                    </a:ext>
                  </a:extLst>
                </a:hlinkClick>
              </a:rPr>
              <a:t>https://www.dscorecomp.com/coaching/</a:t>
            </a:r>
            <a:r>
              <a:rPr lang="en-US" sz="3600" dirty="0">
                <a:solidFill>
                  <a:srgbClr val="1488E8"/>
                </a:solidFill>
                <a:latin typeface="Abadi Extra Light" panose="020B0204020104020204" pitchFamily="34" charset="0"/>
              </a:rPr>
              <a:t> </a:t>
            </a:r>
          </a:p>
          <a:p>
            <a:endParaRPr lang="en-US" dirty="0">
              <a:latin typeface="Abadi Extra Light" panose="020B0204020104020204" pitchFamily="34" charset="0"/>
            </a:endParaRPr>
          </a:p>
          <a:p>
            <a:pPr marL="342900" indent="-342900" algn="l" fontAlgn="base">
              <a:buFont typeface="Arial" panose="020B0604020202020204" pitchFamily="34" charset="0"/>
              <a:buChar char="•"/>
            </a:pPr>
            <a:endParaRPr lang="en-US" sz="2400" dirty="0">
              <a:latin typeface="Abadi Extra Light" panose="020B0204020104020204" pitchFamily="34" charset="0"/>
            </a:endParaRPr>
          </a:p>
          <a:p>
            <a:endParaRPr lang="en-US" sz="2400" dirty="0">
              <a:latin typeface="Abadi Extra Light" panose="020B0204020104020204" pitchFamily="34" charset="0"/>
            </a:endParaRPr>
          </a:p>
          <a:p>
            <a:endParaRPr lang="en-US" dirty="0"/>
          </a:p>
          <a:p>
            <a:endParaRPr lang="en-US" dirty="0"/>
          </a:p>
          <a:p>
            <a:endParaRPr lang="en-CA" dirty="0"/>
          </a:p>
        </p:txBody>
      </p:sp>
    </p:spTree>
    <p:extLst>
      <p:ext uri="{BB962C8B-B14F-4D97-AF65-F5344CB8AC3E}">
        <p14:creationId xmlns:p14="http://schemas.microsoft.com/office/powerpoint/2010/main" val="204055964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6">
            <a:extLst>
              <a:ext uri="{FF2B5EF4-FFF2-40B4-BE49-F238E27FC236}">
                <a16:creationId xmlns:a16="http://schemas.microsoft.com/office/drawing/2014/main" id="{4F36EB91-5C15-4B70-6F01-F006A7896B91}"/>
              </a:ext>
            </a:extLst>
          </p:cNvPr>
          <p:cNvGraphicFramePr>
            <a:graphicFrameLocks noGrp="1"/>
          </p:cNvGraphicFramePr>
          <p:nvPr>
            <p:extLst>
              <p:ext uri="{D42A27DB-BD31-4B8C-83A1-F6EECF244321}">
                <p14:modId xmlns:p14="http://schemas.microsoft.com/office/powerpoint/2010/main" val="2999443888"/>
              </p:ext>
            </p:extLst>
          </p:nvPr>
        </p:nvGraphicFramePr>
        <p:xfrm>
          <a:off x="130628" y="719665"/>
          <a:ext cx="12061372" cy="6082818"/>
        </p:xfrm>
        <a:graphic>
          <a:graphicData uri="http://schemas.openxmlformats.org/drawingml/2006/table">
            <a:tbl>
              <a:tblPr firstRow="1" bandRow="1">
                <a:tableStyleId>{5C22544A-7EE6-4342-B048-85BDC9FD1C3A}</a:tableStyleId>
              </a:tblPr>
              <a:tblGrid>
                <a:gridCol w="6030686">
                  <a:extLst>
                    <a:ext uri="{9D8B030D-6E8A-4147-A177-3AD203B41FA5}">
                      <a16:colId xmlns:a16="http://schemas.microsoft.com/office/drawing/2014/main" val="1126883937"/>
                    </a:ext>
                  </a:extLst>
                </a:gridCol>
                <a:gridCol w="6030686">
                  <a:extLst>
                    <a:ext uri="{9D8B030D-6E8A-4147-A177-3AD203B41FA5}">
                      <a16:colId xmlns:a16="http://schemas.microsoft.com/office/drawing/2014/main" val="948851464"/>
                    </a:ext>
                  </a:extLst>
                </a:gridCol>
              </a:tblGrid>
              <a:tr h="472321">
                <a:tc gridSpan="2">
                  <a:txBody>
                    <a:bodyPr/>
                    <a:lstStyle/>
                    <a:p>
                      <a:r>
                        <a:rPr lang="en-US" dirty="0"/>
                        <a:t>Advocacy </a:t>
                      </a:r>
                      <a:endParaRPr lang="en-CA" dirty="0"/>
                    </a:p>
                  </a:txBody>
                  <a:tcPr/>
                </a:tc>
                <a:tc hMerge="1">
                  <a:txBody>
                    <a:bodyPr/>
                    <a:lstStyle/>
                    <a:p>
                      <a:endParaRPr lang="en-CA" dirty="0"/>
                    </a:p>
                  </a:txBody>
                  <a:tcPr/>
                </a:tc>
                <a:extLst>
                  <a:ext uri="{0D108BD9-81ED-4DB2-BD59-A6C34878D82A}">
                    <a16:rowId xmlns:a16="http://schemas.microsoft.com/office/drawing/2014/main" val="3789316324"/>
                  </a:ext>
                </a:extLst>
              </a:tr>
              <a:tr h="975816">
                <a:tc gridSpan="2">
                  <a:txBody>
                    <a:bodyPr/>
                    <a:lstStyle/>
                    <a:p>
                      <a:r>
                        <a:rPr lang="en-US" b="1" dirty="0"/>
                        <a:t>Description: </a:t>
                      </a:r>
                      <a:r>
                        <a:rPr lang="en-US" dirty="0"/>
                        <a:t>Advocacy is the desire and determination to champion a cause or issue and try to get others to support it. It recognizes the importance of amplifying the voices of the person/family and creating space for them to advocate on their own behalf</a:t>
                      </a:r>
                      <a:endParaRPr lang="en-CA" dirty="0"/>
                    </a:p>
                  </a:txBody>
                  <a:tcPr/>
                </a:tc>
                <a:tc hMerge="1">
                  <a:txBody>
                    <a:bodyPr/>
                    <a:lstStyle/>
                    <a:p>
                      <a:endParaRPr lang="en-CA" dirty="0"/>
                    </a:p>
                  </a:txBody>
                  <a:tcPr/>
                </a:tc>
                <a:extLst>
                  <a:ext uri="{0D108BD9-81ED-4DB2-BD59-A6C34878D82A}">
                    <a16:rowId xmlns:a16="http://schemas.microsoft.com/office/drawing/2014/main" val="713538160"/>
                  </a:ext>
                </a:extLst>
              </a:tr>
              <a:tr h="428441">
                <a:tc gridSpan="2">
                  <a:txBody>
                    <a:bodyPr/>
                    <a:lstStyle/>
                    <a:p>
                      <a:r>
                        <a:rPr lang="en-US" b="1" dirty="0"/>
                        <a:t>Emerging</a:t>
                      </a:r>
                      <a:r>
                        <a:rPr lang="en-US" dirty="0"/>
                        <a:t> - Recognize when advocacy needs to happen</a:t>
                      </a:r>
                      <a:endParaRPr lang="en-CA" dirty="0"/>
                    </a:p>
                  </a:txBody>
                  <a:tcPr/>
                </a:tc>
                <a:tc hMerge="1">
                  <a:txBody>
                    <a:bodyPr/>
                    <a:lstStyle/>
                    <a:p>
                      <a:endParaRPr lang="en-CA" dirty="0"/>
                    </a:p>
                  </a:txBody>
                  <a:tcPr/>
                </a:tc>
                <a:extLst>
                  <a:ext uri="{0D108BD9-81ED-4DB2-BD59-A6C34878D82A}">
                    <a16:rowId xmlns:a16="http://schemas.microsoft.com/office/drawing/2014/main" val="515577902"/>
                  </a:ext>
                </a:extLst>
              </a:tr>
              <a:tr h="2337771">
                <a:tc>
                  <a:txBody>
                    <a:bodyPr/>
                    <a:lstStyle/>
                    <a:p>
                      <a:pPr algn="ctr"/>
                      <a:r>
                        <a:rPr lang="en-US" b="1" dirty="0"/>
                        <a:t>Behavioural Indicators:</a:t>
                      </a:r>
                    </a:p>
                    <a:p>
                      <a:r>
                        <a:rPr lang="en-US" dirty="0"/>
                        <a:t>• Identifies factors that may impact the person.</a:t>
                      </a:r>
                    </a:p>
                    <a:p>
                      <a:r>
                        <a:rPr lang="en-US" dirty="0"/>
                        <a:t>• Understands the barriers/opportunities for the person or group.</a:t>
                      </a:r>
                    </a:p>
                    <a:p>
                      <a:r>
                        <a:rPr lang="en-US" dirty="0"/>
                        <a:t>• Recognizes the significance of personal experiences, values, cultural diversity, and inclusion.</a:t>
                      </a:r>
                    </a:p>
                    <a:p>
                      <a:r>
                        <a:rPr lang="en-US" dirty="0"/>
                        <a:t>• Shows sensitivity to time, issue, place and role.</a:t>
                      </a:r>
                    </a:p>
                    <a:p>
                      <a:r>
                        <a:rPr lang="en-US" dirty="0"/>
                        <a:t>• Takes appropriate steps and opportunities to advocate.</a:t>
                      </a:r>
                    </a:p>
                    <a:p>
                      <a:r>
                        <a:rPr lang="en-US" dirty="0"/>
                        <a:t>• Communicates through facts, data and examples to convince.</a:t>
                      </a:r>
                    </a:p>
                    <a:p>
                      <a:r>
                        <a:rPr lang="en-US" dirty="0"/>
                        <a:t>• Recognizes that one is not speaking for a person but amplifying their thoughts, preferences and choices</a:t>
                      </a:r>
                      <a:endParaRPr lang="en-CA" dirty="0"/>
                    </a:p>
                  </a:txBody>
                  <a:tcPr/>
                </a:tc>
                <a:tc>
                  <a:txBody>
                    <a:bodyPr/>
                    <a:lstStyle/>
                    <a:p>
                      <a:pPr algn="ctr"/>
                      <a:r>
                        <a:rPr lang="en-US" b="1" dirty="0"/>
                        <a:t>Activities to Assist with Competency Development:</a:t>
                      </a:r>
                    </a:p>
                    <a:p>
                      <a:r>
                        <a:rPr lang="en-US" dirty="0"/>
                        <a:t>● Pick a topic that you would like to advocate for and determine a key message you would like to communicate, make a list of 5 facts to support your key message.</a:t>
                      </a:r>
                    </a:p>
                    <a:p>
                      <a:r>
                        <a:rPr lang="en-US" dirty="0"/>
                        <a:t>● Identify 3 people you think are good at advocating and ask them for advice on how to advocate. Make notes on their advice.</a:t>
                      </a:r>
                    </a:p>
                    <a:p>
                      <a:r>
                        <a:rPr lang="en-US" dirty="0"/>
                        <a:t>● Journal how your past experiences have impacted your values and thoughts on inclusion.</a:t>
                      </a:r>
                    </a:p>
                    <a:p>
                      <a:r>
                        <a:rPr lang="en-US" dirty="0"/>
                        <a:t>● Review material from a BIPOC author that provides a different perspective to you, reflect on what you learned about their perspective.</a:t>
                      </a:r>
                    </a:p>
                    <a:p>
                      <a:r>
                        <a:rPr lang="en-US" dirty="0"/>
                        <a:t>● Meet with a self-advocates group, ask them how someone can help amplify their work.</a:t>
                      </a:r>
                      <a:endParaRPr lang="en-CA" dirty="0"/>
                    </a:p>
                  </a:txBody>
                  <a:tcPr/>
                </a:tc>
                <a:extLst>
                  <a:ext uri="{0D108BD9-81ED-4DB2-BD59-A6C34878D82A}">
                    <a16:rowId xmlns:a16="http://schemas.microsoft.com/office/drawing/2014/main" val="88029958"/>
                  </a:ext>
                </a:extLst>
              </a:tr>
            </a:tbl>
          </a:graphicData>
        </a:graphic>
      </p:graphicFrame>
      <p:sp>
        <p:nvSpPr>
          <p:cNvPr id="7" name="TextBox 6">
            <a:extLst>
              <a:ext uri="{FF2B5EF4-FFF2-40B4-BE49-F238E27FC236}">
                <a16:creationId xmlns:a16="http://schemas.microsoft.com/office/drawing/2014/main" id="{FF43A3C9-0041-BD40-1BE2-151E724749F5}"/>
              </a:ext>
            </a:extLst>
          </p:cNvPr>
          <p:cNvSpPr txBox="1"/>
          <p:nvPr/>
        </p:nvSpPr>
        <p:spPr>
          <a:xfrm>
            <a:off x="5061857" y="163285"/>
            <a:ext cx="5127171" cy="369332"/>
          </a:xfrm>
          <a:prstGeom prst="rect">
            <a:avLst/>
          </a:prstGeom>
          <a:noFill/>
        </p:spPr>
        <p:txBody>
          <a:bodyPr wrap="square" rtlCol="0">
            <a:spAutoFit/>
          </a:bodyPr>
          <a:lstStyle/>
          <a:p>
            <a:r>
              <a:rPr lang="en-US" dirty="0"/>
              <a:t>DRG Example</a:t>
            </a:r>
            <a:endParaRPr lang="en-CA" dirty="0"/>
          </a:p>
        </p:txBody>
      </p:sp>
    </p:spTree>
    <p:extLst>
      <p:ext uri="{BB962C8B-B14F-4D97-AF65-F5344CB8AC3E}">
        <p14:creationId xmlns:p14="http://schemas.microsoft.com/office/powerpoint/2010/main" val="141364069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31" name="Group 1030">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32" name="Straight Connector 1031">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33" name="Straight Connector 1032">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34"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35"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36" name="Isosceles Triangle 1035">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37"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38"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39"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40" name="Isosceles Triangle 1039">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41" name="Isosceles Triangle 1040">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pic>
        <p:nvPicPr>
          <p:cNvPr id="1026" name="Picture 2">
            <a:extLst>
              <a:ext uri="{FF2B5EF4-FFF2-40B4-BE49-F238E27FC236}">
                <a16:creationId xmlns:a16="http://schemas.microsoft.com/office/drawing/2014/main" id="{5CBBCA04-4966-CBD4-0D79-19933A01E1C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2453" r="26142"/>
          <a:stretch/>
        </p:blipFill>
        <p:spPr bwMode="auto">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053C333C-87F1-8E37-6947-11348117CD61}"/>
              </a:ext>
            </a:extLst>
          </p:cNvPr>
          <p:cNvSpPr txBox="1"/>
          <p:nvPr/>
        </p:nvSpPr>
        <p:spPr>
          <a:xfrm>
            <a:off x="485245" y="1036841"/>
            <a:ext cx="3851122" cy="4512621"/>
          </a:xfrm>
          <a:prstGeom prst="rect">
            <a:avLst/>
          </a:prstGeom>
        </p:spPr>
        <p:txBody>
          <a:bodyPr vert="horz" lIns="91440" tIns="45720" rIns="91440" bIns="45720" rtlCol="0">
            <a:normAutofit/>
          </a:bodyPr>
          <a:lstStyle/>
          <a:p>
            <a:pPr>
              <a:lnSpc>
                <a:spcPct val="90000"/>
              </a:lnSpc>
              <a:spcBef>
                <a:spcPts val="1000"/>
              </a:spcBef>
              <a:buClr>
                <a:schemeClr val="accent1"/>
              </a:buClr>
              <a:buSzPct val="80000"/>
            </a:pPr>
            <a:r>
              <a:rPr lang="en-US" sz="3200" b="1" dirty="0">
                <a:solidFill>
                  <a:schemeClr val="tx1">
                    <a:lumMod val="75000"/>
                    <a:lumOff val="25000"/>
                  </a:schemeClr>
                </a:solidFill>
              </a:rPr>
              <a:t>You’ve got this …</a:t>
            </a:r>
          </a:p>
          <a:p>
            <a:pPr>
              <a:lnSpc>
                <a:spcPct val="90000"/>
              </a:lnSpc>
              <a:spcBef>
                <a:spcPts val="1000"/>
              </a:spcBef>
              <a:buClr>
                <a:schemeClr val="accent1"/>
              </a:buClr>
              <a:buSzPct val="80000"/>
              <a:buFont typeface="Wingdings 3" charset="2"/>
              <a:buChar char=""/>
            </a:pPr>
            <a:endParaRPr lang="en-US" i="1" dirty="0">
              <a:solidFill>
                <a:schemeClr val="tx1">
                  <a:lumMod val="75000"/>
                  <a:lumOff val="25000"/>
                </a:schemeClr>
              </a:solidFill>
            </a:endParaRPr>
          </a:p>
          <a:p>
            <a:pPr>
              <a:lnSpc>
                <a:spcPct val="90000"/>
              </a:lnSpc>
              <a:spcBef>
                <a:spcPts val="1000"/>
              </a:spcBef>
              <a:buClr>
                <a:schemeClr val="accent1"/>
              </a:buClr>
              <a:buSzPct val="80000"/>
              <a:buFont typeface="Wingdings 3" charset="2"/>
              <a:buChar char=""/>
            </a:pPr>
            <a:r>
              <a:rPr lang="en-US" dirty="0">
                <a:solidFill>
                  <a:schemeClr val="tx1">
                    <a:lumMod val="75000"/>
                    <a:lumOff val="25000"/>
                  </a:schemeClr>
                </a:solidFill>
              </a:rPr>
              <a:t>On a scale of 1-10  (10 being very confident and knowledgeable and 1 being “I don’t know what you are referring to at all”)… NOW How confident are you at recognizing the various </a:t>
            </a:r>
            <a:r>
              <a:rPr lang="en-US" b="1" dirty="0">
                <a:solidFill>
                  <a:srgbClr val="1488E8"/>
                </a:solidFill>
              </a:rPr>
              <a:t>Core Competencies </a:t>
            </a:r>
            <a:r>
              <a:rPr lang="en-US" dirty="0">
                <a:solidFill>
                  <a:schemeClr val="tx1">
                    <a:lumMod val="75000"/>
                    <a:lumOff val="25000"/>
                  </a:schemeClr>
                </a:solidFill>
              </a:rPr>
              <a:t>and their corresponding </a:t>
            </a:r>
            <a:r>
              <a:rPr lang="en-US" b="1" dirty="0">
                <a:solidFill>
                  <a:srgbClr val="36D02A"/>
                </a:solidFill>
              </a:rPr>
              <a:t>growth stages</a:t>
            </a:r>
            <a:r>
              <a:rPr lang="en-US" dirty="0">
                <a:solidFill>
                  <a:schemeClr val="tx1">
                    <a:lumMod val="75000"/>
                    <a:lumOff val="25000"/>
                  </a:schemeClr>
                </a:solidFill>
              </a:rPr>
              <a:t>?</a:t>
            </a:r>
          </a:p>
          <a:p>
            <a:pPr>
              <a:lnSpc>
                <a:spcPct val="90000"/>
              </a:lnSpc>
              <a:spcBef>
                <a:spcPts val="1000"/>
              </a:spcBef>
              <a:buClr>
                <a:schemeClr val="accent1"/>
              </a:buClr>
              <a:buSzPct val="80000"/>
            </a:pPr>
            <a:br>
              <a:rPr lang="en-US" dirty="0">
                <a:solidFill>
                  <a:schemeClr val="tx1">
                    <a:lumMod val="75000"/>
                    <a:lumOff val="25000"/>
                  </a:schemeClr>
                </a:solidFill>
              </a:rPr>
            </a:br>
            <a:endParaRPr lang="en-US" dirty="0">
              <a:solidFill>
                <a:schemeClr val="tx1">
                  <a:lumMod val="75000"/>
                  <a:lumOff val="25000"/>
                </a:schemeClr>
              </a:solidFill>
            </a:endParaRPr>
          </a:p>
          <a:p>
            <a:pPr>
              <a:lnSpc>
                <a:spcPct val="90000"/>
              </a:lnSpc>
              <a:spcBef>
                <a:spcPts val="1000"/>
              </a:spcBef>
              <a:buClr>
                <a:schemeClr val="accent1"/>
              </a:buClr>
              <a:buSzPct val="80000"/>
              <a:buFont typeface="Wingdings 3" charset="2"/>
              <a:buChar char=""/>
            </a:pPr>
            <a:r>
              <a:rPr lang="en-US" b="1" dirty="0">
                <a:solidFill>
                  <a:schemeClr val="tx1">
                    <a:lumMod val="75000"/>
                    <a:lumOff val="25000"/>
                  </a:schemeClr>
                </a:solidFill>
              </a:rPr>
              <a:t>What are your next steps?</a:t>
            </a:r>
          </a:p>
        </p:txBody>
      </p:sp>
      <p:cxnSp>
        <p:nvCxnSpPr>
          <p:cNvPr id="1043" name="Straight Connector 1042">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56" name="Straight Connector 1044">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58"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60"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61"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62"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55"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57"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59"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Tree>
    <p:extLst>
      <p:ext uri="{BB962C8B-B14F-4D97-AF65-F5344CB8AC3E}">
        <p14:creationId xmlns:p14="http://schemas.microsoft.com/office/powerpoint/2010/main" val="209200908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3"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 name="Isosceles Triangle 13">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5"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6"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7"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8" name="Isosceles Triangle 17">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9" name="Isosceles Triangle 18">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sp useBgFill="1">
        <p:nvSpPr>
          <p:cNvPr id="21" name="Rectangle 20">
            <a:extLst>
              <a:ext uri="{FF2B5EF4-FFF2-40B4-BE49-F238E27FC236}">
                <a16:creationId xmlns:a16="http://schemas.microsoft.com/office/drawing/2014/main" id="{BDDE9CD4-0E0A-4129-8689-A89C4E9A6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erson in a yellow jacket&#10;&#10;Description automatically generated">
            <a:extLst>
              <a:ext uri="{FF2B5EF4-FFF2-40B4-BE49-F238E27FC236}">
                <a16:creationId xmlns:a16="http://schemas.microsoft.com/office/drawing/2014/main" id="{9E34E0D8-7588-1623-2FA8-7893442059F5}"/>
              </a:ext>
            </a:extLst>
          </p:cNvPr>
          <p:cNvPicPr>
            <a:picLocks noChangeAspect="1"/>
          </p:cNvPicPr>
          <p:nvPr/>
        </p:nvPicPr>
        <p:blipFill rotWithShape="1">
          <a:blip r:embed="rId4">
            <a:duotone>
              <a:schemeClr val="accent1">
                <a:shade val="45000"/>
                <a:satMod val="135000"/>
              </a:schemeClr>
              <a:prstClr val="white"/>
            </a:duotone>
            <a:alphaModFix amt="70000"/>
            <a:extLst>
              <a:ext uri="{BEBA8EAE-BF5A-486C-A8C5-ECC9F3942E4B}">
                <a14:imgProps xmlns:a14="http://schemas.microsoft.com/office/drawing/2010/main">
                  <a14:imgLayer r:embed="rId5">
                    <a14:imgEffect>
                      <a14:sharpenSoften amount="50000"/>
                    </a14:imgEffect>
                    <a14:imgEffect>
                      <a14:brightnessContrast bright="-40000" contrast="-40000"/>
                    </a14:imgEffect>
                  </a14:imgLayer>
                </a14:imgProps>
              </a:ext>
            </a:extLst>
          </a:blip>
          <a:srcRect/>
          <a:stretch/>
        </p:blipFill>
        <p:spPr>
          <a:xfrm>
            <a:off x="1" y="10"/>
            <a:ext cx="12191999" cy="6857990"/>
          </a:xfrm>
          <a:prstGeom prst="rect">
            <a:avLst/>
          </a:prstGeom>
        </p:spPr>
      </p:pic>
      <p:grpSp>
        <p:nvGrpSpPr>
          <p:cNvPr id="23" name="Group 22">
            <a:extLst>
              <a:ext uri="{FF2B5EF4-FFF2-40B4-BE49-F238E27FC236}">
                <a16:creationId xmlns:a16="http://schemas.microsoft.com/office/drawing/2014/main" id="{85DB3CA2-FA66-42B9-90EF-394894352D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4" name="Straight Connector 23">
              <a:extLst>
                <a:ext uri="{FF2B5EF4-FFF2-40B4-BE49-F238E27FC236}">
                  <a16:creationId xmlns:a16="http://schemas.microsoft.com/office/drawing/2014/main" id="{2C8D0718-07C6-45A2-A743-BC64673C965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FAE7BCCE-817C-4933-A587-F1EF87D4B4A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6" name="Rectangle 23">
              <a:extLst>
                <a:ext uri="{FF2B5EF4-FFF2-40B4-BE49-F238E27FC236}">
                  <a16:creationId xmlns:a16="http://schemas.microsoft.com/office/drawing/2014/main" id="{0E96C1E8-3E07-4AF1-BA61-7FB948F90A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27" name="Rectangle 25">
              <a:extLst>
                <a:ext uri="{FF2B5EF4-FFF2-40B4-BE49-F238E27FC236}">
                  <a16:creationId xmlns:a16="http://schemas.microsoft.com/office/drawing/2014/main" id="{B3B592D1-4031-4144-A2DB-B2D8F8C738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28" name="Isosceles Triangle 27">
              <a:extLst>
                <a:ext uri="{FF2B5EF4-FFF2-40B4-BE49-F238E27FC236}">
                  <a16:creationId xmlns:a16="http://schemas.microsoft.com/office/drawing/2014/main" id="{55CB28D4-D6D1-4DB7-B557-D5FF65237B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29" name="Rectangle 27">
              <a:extLst>
                <a:ext uri="{FF2B5EF4-FFF2-40B4-BE49-F238E27FC236}">
                  <a16:creationId xmlns:a16="http://schemas.microsoft.com/office/drawing/2014/main" id="{F69D97D4-6031-4064-9BBA-2E96839A3C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30" name="Rectangle 28">
              <a:extLst>
                <a:ext uri="{FF2B5EF4-FFF2-40B4-BE49-F238E27FC236}">
                  <a16:creationId xmlns:a16="http://schemas.microsoft.com/office/drawing/2014/main" id="{BAF978AE-97B1-4224-A562-EBCE373A12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31" name="Rectangle 29">
              <a:extLst>
                <a:ext uri="{FF2B5EF4-FFF2-40B4-BE49-F238E27FC236}">
                  <a16:creationId xmlns:a16="http://schemas.microsoft.com/office/drawing/2014/main" id="{3A18250B-41A2-4BA7-9E5C-679CF3AEFB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32" name="Isosceles Triangle 31">
              <a:extLst>
                <a:ext uri="{FF2B5EF4-FFF2-40B4-BE49-F238E27FC236}">
                  <a16:creationId xmlns:a16="http://schemas.microsoft.com/office/drawing/2014/main" id="{C8751ECC-5286-4332-9942-2D01B71359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33" name="Isosceles Triangle 32">
              <a:extLst>
                <a:ext uri="{FF2B5EF4-FFF2-40B4-BE49-F238E27FC236}">
                  <a16:creationId xmlns:a16="http://schemas.microsoft.com/office/drawing/2014/main" id="{5952A4A6-F619-458C-A026-6E5D6AF15D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graphicFrame>
        <p:nvGraphicFramePr>
          <p:cNvPr id="35" name="TextBox 3">
            <a:extLst>
              <a:ext uri="{FF2B5EF4-FFF2-40B4-BE49-F238E27FC236}">
                <a16:creationId xmlns:a16="http://schemas.microsoft.com/office/drawing/2014/main" id="{FBDD5F0D-598A-09A4-2325-28460F6717F0}"/>
              </a:ext>
            </a:extLst>
          </p:cNvPr>
          <p:cNvGraphicFramePr/>
          <p:nvPr>
            <p:extLst>
              <p:ext uri="{D42A27DB-BD31-4B8C-83A1-F6EECF244321}">
                <p14:modId xmlns:p14="http://schemas.microsoft.com/office/powerpoint/2010/main" val="1900051309"/>
              </p:ext>
            </p:extLst>
          </p:nvPr>
        </p:nvGraphicFramePr>
        <p:xfrm>
          <a:off x="6076237" y="1997486"/>
          <a:ext cx="6169572" cy="336785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pSp>
        <p:nvGrpSpPr>
          <p:cNvPr id="22" name="Group 21">
            <a:extLst>
              <a:ext uri="{FF2B5EF4-FFF2-40B4-BE49-F238E27FC236}">
                <a16:creationId xmlns:a16="http://schemas.microsoft.com/office/drawing/2014/main" id="{5D6FC68D-B1E1-A79D-ACEA-1267CBC0D541}"/>
              </a:ext>
            </a:extLst>
          </p:cNvPr>
          <p:cNvGrpSpPr/>
          <p:nvPr/>
        </p:nvGrpSpPr>
        <p:grpSpPr>
          <a:xfrm>
            <a:off x="560701" y="180018"/>
            <a:ext cx="9938914" cy="1575883"/>
            <a:chOff x="6528514" y="1358600"/>
            <a:chExt cx="8563569" cy="1166164"/>
          </a:xfrm>
          <a:noFill/>
        </p:grpSpPr>
        <p:sp>
          <p:nvSpPr>
            <p:cNvPr id="44" name="Rectangle 43">
              <a:extLst>
                <a:ext uri="{FF2B5EF4-FFF2-40B4-BE49-F238E27FC236}">
                  <a16:creationId xmlns:a16="http://schemas.microsoft.com/office/drawing/2014/main" id="{3473D8D3-627E-6D36-BA0C-A9107080932C}"/>
                </a:ext>
              </a:extLst>
            </p:cNvPr>
            <p:cNvSpPr/>
            <p:nvPr/>
          </p:nvSpPr>
          <p:spPr>
            <a:xfrm>
              <a:off x="6528514" y="1358600"/>
              <a:ext cx="1939287" cy="1163572"/>
            </a:xfrm>
            <a:prstGeom prst="rect">
              <a:avLst/>
            </a:prstGeom>
            <a:grp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CA"/>
            </a:p>
          </p:txBody>
        </p:sp>
        <p:sp>
          <p:nvSpPr>
            <p:cNvPr id="45" name="TextBox 44">
              <a:extLst>
                <a:ext uri="{FF2B5EF4-FFF2-40B4-BE49-F238E27FC236}">
                  <a16:creationId xmlns:a16="http://schemas.microsoft.com/office/drawing/2014/main" id="{3EFA976F-5813-D67E-9A6D-244A6B8FF269}"/>
                </a:ext>
              </a:extLst>
            </p:cNvPr>
            <p:cNvSpPr txBox="1"/>
            <p:nvPr/>
          </p:nvSpPr>
          <p:spPr>
            <a:xfrm>
              <a:off x="13152796" y="1361192"/>
              <a:ext cx="1939287" cy="1163572"/>
            </a:xfrm>
            <a:prstGeom prst="rect">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2800" b="1" kern="1200" dirty="0">
                  <a:latin typeface="Abadi" panose="020B0604020104020204" pitchFamily="34" charset="0"/>
                </a:rPr>
                <a:t>Your Core Competency Team:</a:t>
              </a:r>
              <a:endParaRPr lang="en-US" sz="2800" kern="1200" dirty="0">
                <a:latin typeface="Abadi" panose="020B0604020104020204" pitchFamily="34" charset="0"/>
              </a:endParaRPr>
            </a:p>
          </p:txBody>
        </p:sp>
      </p:grpSp>
      <p:grpSp>
        <p:nvGrpSpPr>
          <p:cNvPr id="34" name="Group 33">
            <a:extLst>
              <a:ext uri="{FF2B5EF4-FFF2-40B4-BE49-F238E27FC236}">
                <a16:creationId xmlns:a16="http://schemas.microsoft.com/office/drawing/2014/main" id="{20782534-356A-AC65-0BBA-FB551972C2FC}"/>
              </a:ext>
            </a:extLst>
          </p:cNvPr>
          <p:cNvGrpSpPr/>
          <p:nvPr/>
        </p:nvGrpSpPr>
        <p:grpSpPr>
          <a:xfrm>
            <a:off x="7675111" y="5704061"/>
            <a:ext cx="1745517" cy="970626"/>
            <a:chOff x="1195474" y="2716101"/>
            <a:chExt cx="1939287" cy="1163572"/>
          </a:xfrm>
        </p:grpSpPr>
        <p:sp>
          <p:nvSpPr>
            <p:cNvPr id="42" name="Rectangle 41">
              <a:extLst>
                <a:ext uri="{FF2B5EF4-FFF2-40B4-BE49-F238E27FC236}">
                  <a16:creationId xmlns:a16="http://schemas.microsoft.com/office/drawing/2014/main" id="{F473AF1B-9262-D9E4-D346-010CD6E46F50}"/>
                </a:ext>
              </a:extLst>
            </p:cNvPr>
            <p:cNvSpPr/>
            <p:nvPr/>
          </p:nvSpPr>
          <p:spPr>
            <a:xfrm>
              <a:off x="1195474" y="2716101"/>
              <a:ext cx="1939287" cy="1163572"/>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CA">
                <a:latin typeface="Abadi" panose="020B0604020104020204" pitchFamily="34" charset="0"/>
              </a:endParaRPr>
            </a:p>
          </p:txBody>
        </p:sp>
        <p:sp>
          <p:nvSpPr>
            <p:cNvPr id="43" name="TextBox 42">
              <a:extLst>
                <a:ext uri="{FF2B5EF4-FFF2-40B4-BE49-F238E27FC236}">
                  <a16:creationId xmlns:a16="http://schemas.microsoft.com/office/drawing/2014/main" id="{7F4461F9-F1BE-CA65-4223-041A887E3405}"/>
                </a:ext>
              </a:extLst>
            </p:cNvPr>
            <p:cNvSpPr txBox="1"/>
            <p:nvPr/>
          </p:nvSpPr>
          <p:spPr>
            <a:xfrm>
              <a:off x="1195474" y="2716101"/>
              <a:ext cx="1879829" cy="116357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endParaRPr lang="en-US" sz="1700" kern="1200" dirty="0">
                <a:latin typeface="Abadi" panose="020B0604020104020204" pitchFamily="34" charset="0"/>
              </a:endParaRPr>
            </a:p>
          </p:txBody>
        </p:sp>
      </p:grpSp>
      <p:sp>
        <p:nvSpPr>
          <p:cNvPr id="39" name="TextBox 38">
            <a:extLst>
              <a:ext uri="{FF2B5EF4-FFF2-40B4-BE49-F238E27FC236}">
                <a16:creationId xmlns:a16="http://schemas.microsoft.com/office/drawing/2014/main" id="{54FCD87A-C60A-4366-239B-D5FACB179F9F}"/>
              </a:ext>
            </a:extLst>
          </p:cNvPr>
          <p:cNvSpPr txBox="1"/>
          <p:nvPr/>
        </p:nvSpPr>
        <p:spPr>
          <a:xfrm>
            <a:off x="224366" y="1439854"/>
            <a:ext cx="2930185" cy="297118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3600" b="1" kern="1200" dirty="0">
                <a:latin typeface="Abadi" panose="020B0604020104020204" pitchFamily="34" charset="0"/>
              </a:rPr>
              <a:t>Championing Core Competencies throughout _____!</a:t>
            </a:r>
            <a:endParaRPr lang="en-US" sz="3600" kern="1200" dirty="0">
              <a:latin typeface="Abadi" panose="020B0604020104020204" pitchFamily="34" charset="0"/>
            </a:endParaRPr>
          </a:p>
        </p:txBody>
      </p:sp>
      <p:sp>
        <p:nvSpPr>
          <p:cNvPr id="49" name="Rectangle 48">
            <a:extLst>
              <a:ext uri="{FF2B5EF4-FFF2-40B4-BE49-F238E27FC236}">
                <a16:creationId xmlns:a16="http://schemas.microsoft.com/office/drawing/2014/main" id="{44E55971-DE10-A8FC-C78F-A3D51F1290ED}"/>
              </a:ext>
            </a:extLst>
          </p:cNvPr>
          <p:cNvSpPr/>
          <p:nvPr/>
        </p:nvSpPr>
        <p:spPr>
          <a:xfrm>
            <a:off x="719444" y="5780781"/>
            <a:ext cx="1939287" cy="786951"/>
          </a:xfrm>
          <a:prstGeom prst="rect">
            <a:avLst/>
          </a:pr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CA"/>
          </a:p>
        </p:txBody>
      </p:sp>
      <p:sp>
        <p:nvSpPr>
          <p:cNvPr id="50" name="TextBox 49">
            <a:extLst>
              <a:ext uri="{FF2B5EF4-FFF2-40B4-BE49-F238E27FC236}">
                <a16:creationId xmlns:a16="http://schemas.microsoft.com/office/drawing/2014/main" id="{32BC4394-4AC3-2D57-BCF6-44D8AAF1B51E}"/>
              </a:ext>
            </a:extLst>
          </p:cNvPr>
          <p:cNvSpPr txBox="1"/>
          <p:nvPr/>
        </p:nvSpPr>
        <p:spPr>
          <a:xfrm>
            <a:off x="5808373" y="5745349"/>
            <a:ext cx="1939287" cy="786951"/>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kern="1200" dirty="0">
                <a:latin typeface="Abadi" panose="020B0604020104020204" pitchFamily="34" charset="0"/>
              </a:rPr>
              <a:t>Management Supporters:</a:t>
            </a:r>
            <a:endParaRPr lang="en-US" sz="1700" kern="1200" dirty="0">
              <a:latin typeface="Abadi" panose="020B0604020104020204" pitchFamily="34" charset="0"/>
            </a:endParaRPr>
          </a:p>
        </p:txBody>
      </p:sp>
      <p:pic>
        <p:nvPicPr>
          <p:cNvPr id="53" name="Online Media 52" title="We are the Champions Sound">
            <a:hlinkClick r:id="" action="ppaction://media"/>
            <a:extLst>
              <a:ext uri="{FF2B5EF4-FFF2-40B4-BE49-F238E27FC236}">
                <a16:creationId xmlns:a16="http://schemas.microsoft.com/office/drawing/2014/main" id="{32E56BC4-E673-AE15-0B3B-E6B2C28BE483}"/>
              </a:ext>
            </a:extLst>
          </p:cNvPr>
          <p:cNvPicPr>
            <a:picLocks noRot="1" noChangeAspect="1"/>
          </p:cNvPicPr>
          <p:nvPr>
            <a:videoFile r:link="rId1"/>
          </p:nvPr>
        </p:nvPicPr>
        <p:blipFill>
          <a:blip r:embed="rId11"/>
          <a:stretch>
            <a:fillRect/>
          </a:stretch>
        </p:blipFill>
        <p:spPr>
          <a:xfrm>
            <a:off x="13732" y="6417638"/>
            <a:ext cx="794388" cy="448829"/>
          </a:xfrm>
          <a:prstGeom prst="rect">
            <a:avLst/>
          </a:prstGeom>
        </p:spPr>
      </p:pic>
      <p:grpSp>
        <p:nvGrpSpPr>
          <p:cNvPr id="2" name="Group 1">
            <a:extLst>
              <a:ext uri="{FF2B5EF4-FFF2-40B4-BE49-F238E27FC236}">
                <a16:creationId xmlns:a16="http://schemas.microsoft.com/office/drawing/2014/main" id="{D870364B-8CAC-1D38-66C1-CB115802ECF8}"/>
              </a:ext>
            </a:extLst>
          </p:cNvPr>
          <p:cNvGrpSpPr/>
          <p:nvPr/>
        </p:nvGrpSpPr>
        <p:grpSpPr>
          <a:xfrm>
            <a:off x="9653058" y="5704061"/>
            <a:ext cx="1745517" cy="970626"/>
            <a:chOff x="1195474" y="2716101"/>
            <a:chExt cx="1939287" cy="1163572"/>
          </a:xfrm>
        </p:grpSpPr>
        <p:sp>
          <p:nvSpPr>
            <p:cNvPr id="4" name="Rectangle 3">
              <a:extLst>
                <a:ext uri="{FF2B5EF4-FFF2-40B4-BE49-F238E27FC236}">
                  <a16:creationId xmlns:a16="http://schemas.microsoft.com/office/drawing/2014/main" id="{8098F4D9-0CD5-ECDD-ED10-E4C2B018758C}"/>
                </a:ext>
              </a:extLst>
            </p:cNvPr>
            <p:cNvSpPr/>
            <p:nvPr/>
          </p:nvSpPr>
          <p:spPr>
            <a:xfrm>
              <a:off x="1195474" y="2716101"/>
              <a:ext cx="1939287" cy="1163572"/>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CA">
                <a:latin typeface="Abadi" panose="020B0604020104020204" pitchFamily="34" charset="0"/>
              </a:endParaRPr>
            </a:p>
          </p:txBody>
        </p:sp>
        <p:sp>
          <p:nvSpPr>
            <p:cNvPr id="5" name="TextBox 4">
              <a:extLst>
                <a:ext uri="{FF2B5EF4-FFF2-40B4-BE49-F238E27FC236}">
                  <a16:creationId xmlns:a16="http://schemas.microsoft.com/office/drawing/2014/main" id="{5AC5DE25-3BDE-273B-36E4-C14C92B9850D}"/>
                </a:ext>
              </a:extLst>
            </p:cNvPr>
            <p:cNvSpPr txBox="1"/>
            <p:nvPr/>
          </p:nvSpPr>
          <p:spPr>
            <a:xfrm>
              <a:off x="1195474" y="2716101"/>
              <a:ext cx="1939287" cy="116357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endParaRPr lang="en-US" sz="1700" kern="1200" dirty="0">
                <a:latin typeface="Abadi" panose="020B0604020104020204" pitchFamily="34" charset="0"/>
              </a:endParaRPr>
            </a:p>
          </p:txBody>
        </p:sp>
      </p:grpSp>
    </p:spTree>
    <p:extLst>
      <p:ext uri="{BB962C8B-B14F-4D97-AF65-F5344CB8AC3E}">
        <p14:creationId xmlns:p14="http://schemas.microsoft.com/office/powerpoint/2010/main" val="50917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3"/>
                </p:tgtEl>
              </p:cMediaNode>
            </p:video>
            <p:seq concurrent="1" nextAc="seek">
              <p:cTn id="8" restart="whenNotActive" fill="hold" evtFilter="cancelBubble" nodeType="interactiveSeq">
                <p:stCondLst>
                  <p:cond evt="onClick" delay="0">
                    <p:tgtEl>
                      <p:spTgt spid="5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3"/>
                                        </p:tgtEl>
                                      </p:cBhvr>
                                    </p:cmd>
                                  </p:childTnLst>
                                </p:cTn>
                              </p:par>
                            </p:childTnLst>
                          </p:cTn>
                        </p:par>
                      </p:childTnLst>
                    </p:cTn>
                  </p:par>
                </p:childTnLst>
              </p:cTn>
              <p:nextCondLst>
                <p:cond evt="onClick" delay="0">
                  <p:tgtEl>
                    <p:spTgt spid="53"/>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A8694B2-1FA2-35AF-BDF7-F58998576986}"/>
              </a:ext>
            </a:extLst>
          </p:cNvPr>
          <p:cNvSpPr txBox="1"/>
          <p:nvPr/>
        </p:nvSpPr>
        <p:spPr>
          <a:xfrm>
            <a:off x="706115" y="117693"/>
            <a:ext cx="8614866" cy="6370975"/>
          </a:xfrm>
          <a:prstGeom prst="rect">
            <a:avLst/>
          </a:prstGeom>
          <a:noFill/>
        </p:spPr>
        <p:txBody>
          <a:bodyPr wrap="square">
            <a:spAutoFit/>
          </a:bodyPr>
          <a:lstStyle/>
          <a:p>
            <a:r>
              <a:rPr lang="en-US" sz="2400" i="1" dirty="0">
                <a:latin typeface="Abadi Extra Light" panose="020B0204020104020204" pitchFamily="34" charset="0"/>
              </a:rPr>
              <a:t>Scenario</a:t>
            </a:r>
          </a:p>
          <a:p>
            <a:endParaRPr lang="en-US" sz="2400" dirty="0">
              <a:latin typeface="Abadi Extra Light" panose="020B0204020104020204" pitchFamily="34" charset="0"/>
            </a:endParaRPr>
          </a:p>
          <a:p>
            <a:r>
              <a:rPr lang="en-US" sz="2400" dirty="0">
                <a:latin typeface="Abadi Extra Light" panose="020B0204020104020204" pitchFamily="34" charset="0"/>
              </a:rPr>
              <a:t>Amit supports a self-advocate group. One of the members expressed frustration that they had difficulty presenting their concerns to their health care provider. Amit expresses empathy for the member’s frustration. Through discussion, Amit discovers that the self-advocacy group would like to help the member develop tools to help themselves and others. Amit works with the group to develop resources to help people with disabilities advocate at health care appointments. Amit considers what information would be helpful to share with doctors. Amit also finds financial resources to support the development of print and visual material to support the self-advocate group.</a:t>
            </a:r>
          </a:p>
          <a:p>
            <a:endParaRPr lang="en-US" sz="2400" dirty="0">
              <a:latin typeface="Abadi Extra Light" panose="020B0204020104020204" pitchFamily="34" charset="0"/>
            </a:endParaRPr>
          </a:p>
          <a:p>
            <a:pPr marL="342900" indent="-342900">
              <a:buFont typeface="+mj-lt"/>
              <a:buAutoNum type="arabicPeriod"/>
            </a:pPr>
            <a:r>
              <a:rPr lang="en-US" sz="2400" b="1" dirty="0">
                <a:solidFill>
                  <a:srgbClr val="1488E8"/>
                </a:solidFill>
                <a:latin typeface="Abadi Extra Light" panose="020B0204020104020204" pitchFamily="34" charset="0"/>
              </a:rPr>
              <a:t>Advocating</a:t>
            </a:r>
            <a:r>
              <a:rPr lang="en-US" sz="2400" b="1" dirty="0">
                <a:solidFill>
                  <a:srgbClr val="0070C0"/>
                </a:solidFill>
                <a:latin typeface="Abadi Extra Light" panose="020B0204020104020204" pitchFamily="34" charset="0"/>
              </a:rPr>
              <a:t> </a:t>
            </a:r>
            <a:r>
              <a:rPr lang="en-US" sz="2400" b="1" dirty="0">
                <a:solidFill>
                  <a:srgbClr val="36D02A"/>
                </a:solidFill>
                <a:latin typeface="Abadi Extra Light" panose="020B0204020104020204" pitchFamily="34" charset="0"/>
              </a:rPr>
              <a:t>(Leading stage)</a:t>
            </a:r>
          </a:p>
          <a:p>
            <a:pPr marL="342900" indent="-342900">
              <a:buFont typeface="+mj-lt"/>
              <a:buAutoNum type="arabicPeriod"/>
            </a:pPr>
            <a:r>
              <a:rPr lang="en-US" sz="2400" b="1" dirty="0">
                <a:solidFill>
                  <a:srgbClr val="1488E8"/>
                </a:solidFill>
                <a:latin typeface="Abadi Extra Light" panose="020B0204020104020204" pitchFamily="34" charset="0"/>
              </a:rPr>
              <a:t>Resource Management </a:t>
            </a:r>
            <a:r>
              <a:rPr lang="en-US" sz="2400" b="1" dirty="0">
                <a:solidFill>
                  <a:srgbClr val="36D02A"/>
                </a:solidFill>
                <a:latin typeface="Abadi Extra Light" panose="020B0204020104020204" pitchFamily="34" charset="0"/>
              </a:rPr>
              <a:t>(Influencing stage)</a:t>
            </a:r>
          </a:p>
          <a:p>
            <a:pPr marL="342900" indent="-342900">
              <a:buFont typeface="+mj-lt"/>
              <a:buAutoNum type="arabicPeriod"/>
            </a:pPr>
            <a:r>
              <a:rPr lang="en-US" sz="2400" b="1" dirty="0">
                <a:solidFill>
                  <a:srgbClr val="1488E8"/>
                </a:solidFill>
                <a:latin typeface="Abadi Extra Light" panose="020B0204020104020204" pitchFamily="34" charset="0"/>
              </a:rPr>
              <a:t>Resilience</a:t>
            </a:r>
            <a:r>
              <a:rPr lang="en-US" sz="2400" b="1" dirty="0">
                <a:latin typeface="Abadi Extra Light" panose="020B0204020104020204" pitchFamily="34" charset="0"/>
              </a:rPr>
              <a:t> </a:t>
            </a:r>
            <a:r>
              <a:rPr lang="en-US" sz="2400" b="1" dirty="0">
                <a:solidFill>
                  <a:srgbClr val="36D02A"/>
                </a:solidFill>
                <a:latin typeface="Abadi Extra Light" panose="020B0204020104020204" pitchFamily="34" charset="0"/>
              </a:rPr>
              <a:t>(Emerging stage)</a:t>
            </a:r>
          </a:p>
          <a:p>
            <a:pPr marL="342900" indent="-342900">
              <a:buFont typeface="+mj-lt"/>
              <a:buAutoNum type="arabicPeriod"/>
            </a:pPr>
            <a:r>
              <a:rPr lang="en-US" sz="2400" b="1" dirty="0">
                <a:solidFill>
                  <a:srgbClr val="1488E8"/>
                </a:solidFill>
                <a:latin typeface="Abadi Extra Light" panose="020B0204020104020204" pitchFamily="34" charset="0"/>
              </a:rPr>
              <a:t>Valuing EDI </a:t>
            </a:r>
            <a:r>
              <a:rPr lang="en-US" sz="2400" b="1" dirty="0">
                <a:solidFill>
                  <a:srgbClr val="36D02A"/>
                </a:solidFill>
                <a:latin typeface="Abadi Extra Light" panose="020B0204020104020204" pitchFamily="34" charset="0"/>
              </a:rPr>
              <a:t>(Leading stage)</a:t>
            </a:r>
            <a:endParaRPr lang="en-CA" sz="2400" b="1" dirty="0">
              <a:solidFill>
                <a:srgbClr val="36D02A"/>
              </a:solidFill>
              <a:latin typeface="Abadi Extra Light" panose="020B0204020104020204" pitchFamily="34" charset="0"/>
            </a:endParaRPr>
          </a:p>
        </p:txBody>
      </p:sp>
    </p:spTree>
    <p:extLst>
      <p:ext uri="{BB962C8B-B14F-4D97-AF65-F5344CB8AC3E}">
        <p14:creationId xmlns:p14="http://schemas.microsoft.com/office/powerpoint/2010/main" val="3053551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fill="hold" nodeType="click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4">
                                            <p:txEl>
                                              <p:pRg st="4" end="4"/>
                                            </p:txEl>
                                          </p:spTgt>
                                        </p:tgtEl>
                                        <p:attrNameLst>
                                          <p:attrName>ppt_x</p:attrName>
                                          <p:attrName>ppt_y</p:attrName>
                                        </p:attrNameLst>
                                      </p:cBhvr>
                                    </p:animMotion>
                                    <p:animRot by="1500000">
                                      <p:cBhvr>
                                        <p:cTn id="7" dur="125" fill="hold">
                                          <p:stCondLst>
                                            <p:cond delay="0"/>
                                          </p:stCondLst>
                                        </p:cTn>
                                        <p:tgtEl>
                                          <p:spTgt spid="4">
                                            <p:txEl>
                                              <p:pRg st="4" end="4"/>
                                            </p:txEl>
                                          </p:spTgt>
                                        </p:tgtEl>
                                        <p:attrNameLst>
                                          <p:attrName>r</p:attrName>
                                        </p:attrNameLst>
                                      </p:cBhvr>
                                    </p:animRot>
                                    <p:animRot by="-1500000">
                                      <p:cBhvr>
                                        <p:cTn id="8" dur="125" fill="hold">
                                          <p:stCondLst>
                                            <p:cond delay="125"/>
                                          </p:stCondLst>
                                        </p:cTn>
                                        <p:tgtEl>
                                          <p:spTgt spid="4">
                                            <p:txEl>
                                              <p:pRg st="4" end="4"/>
                                            </p:txEl>
                                          </p:spTgt>
                                        </p:tgtEl>
                                        <p:attrNameLst>
                                          <p:attrName>r</p:attrName>
                                        </p:attrNameLst>
                                      </p:cBhvr>
                                    </p:animRot>
                                    <p:animRot by="-1500000">
                                      <p:cBhvr>
                                        <p:cTn id="9" dur="125" fill="hold">
                                          <p:stCondLst>
                                            <p:cond delay="250"/>
                                          </p:stCondLst>
                                        </p:cTn>
                                        <p:tgtEl>
                                          <p:spTgt spid="4">
                                            <p:txEl>
                                              <p:pRg st="4" end="4"/>
                                            </p:txEl>
                                          </p:spTgt>
                                        </p:tgtEl>
                                        <p:attrNameLst>
                                          <p:attrName>r</p:attrName>
                                        </p:attrNameLst>
                                      </p:cBhvr>
                                    </p:animRot>
                                    <p:animRot by="1500000">
                                      <p:cBhvr>
                                        <p:cTn id="10" dur="125" fill="hold">
                                          <p:stCondLst>
                                            <p:cond delay="375"/>
                                          </p:stCondLst>
                                        </p:cTn>
                                        <p:tgtEl>
                                          <p:spTgt spid="4">
                                            <p:txEl>
                                              <p:pRg st="4" end="4"/>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90A6584-1083-BBFE-F188-191564CDC234}"/>
              </a:ext>
            </a:extLst>
          </p:cNvPr>
          <p:cNvSpPr txBox="1"/>
          <p:nvPr/>
        </p:nvSpPr>
        <p:spPr>
          <a:xfrm>
            <a:off x="1207560" y="911618"/>
            <a:ext cx="7764989" cy="4708981"/>
          </a:xfrm>
          <a:prstGeom prst="rect">
            <a:avLst/>
          </a:prstGeom>
          <a:noFill/>
        </p:spPr>
        <p:txBody>
          <a:bodyPr wrap="square">
            <a:spAutoFit/>
          </a:bodyPr>
          <a:lstStyle/>
          <a:p>
            <a:pPr algn="l" fontAlgn="base"/>
            <a:endParaRPr lang="en-US" sz="2400" b="0" dirty="0">
              <a:effectLst/>
              <a:latin typeface="Abadi Extra Light" panose="020B0204020104020204" pitchFamily="34" charset="0"/>
            </a:endParaRPr>
          </a:p>
          <a:p>
            <a:pPr algn="l" fontAlgn="base"/>
            <a:endParaRPr lang="en-US" sz="2400" dirty="0">
              <a:latin typeface="Abadi Extra Light" panose="020B0204020104020204" pitchFamily="34" charset="0"/>
            </a:endParaRPr>
          </a:p>
          <a:p>
            <a:pPr algn="l" fontAlgn="base"/>
            <a:r>
              <a:rPr lang="en-US" sz="2400" b="0" dirty="0">
                <a:effectLst/>
                <a:latin typeface="Abadi Extra Light" panose="020B0204020104020204" pitchFamily="34" charset="0"/>
              </a:rPr>
              <a:t>The Developmental Services Workforce Initiative was formed with the focus of addressing </a:t>
            </a:r>
            <a:r>
              <a:rPr lang="en-US" sz="2400" b="0">
                <a:effectLst/>
                <a:latin typeface="Abadi Extra Light" panose="020B0204020104020204" pitchFamily="34" charset="0"/>
              </a:rPr>
              <a:t>one aspect of:</a:t>
            </a:r>
            <a:endParaRPr lang="en-US" sz="2400" b="0" dirty="0">
              <a:effectLst/>
              <a:latin typeface="Abadi Extra Light" panose="020B0204020104020204" pitchFamily="34" charset="0"/>
            </a:endParaRPr>
          </a:p>
          <a:p>
            <a:pPr algn="l" fontAlgn="base"/>
            <a:endParaRPr lang="en-US" sz="2400" u="none" strike="noStrike" dirty="0">
              <a:solidFill>
                <a:srgbClr val="3FCDE7"/>
              </a:solidFill>
              <a:latin typeface="Abadi Extra Light" panose="020B0204020104020204" pitchFamily="34" charset="0"/>
              <a:hlinkClick r:id="rId3">
                <a:extLst>
                  <a:ext uri="{A12FA001-AC4F-418D-AE19-62706E023703}">
                    <ahyp:hlinkClr xmlns:ahyp="http://schemas.microsoft.com/office/drawing/2018/hyperlinkcolor" val="tx"/>
                  </a:ext>
                </a:extLst>
              </a:hlinkClick>
            </a:endParaRPr>
          </a:p>
          <a:p>
            <a:pPr algn="l" fontAlgn="base"/>
            <a:r>
              <a:rPr lang="en-US" sz="2400" b="1" i="1" u="none" strike="noStrike" dirty="0">
                <a:solidFill>
                  <a:srgbClr val="1488E8"/>
                </a:solidFill>
                <a:effectLst/>
                <a:latin typeface="Abadi Extra Light" panose="020B0204020104020204" pitchFamily="34" charset="0"/>
                <a:hlinkClick r:id="rId3">
                  <a:extLst>
                    <a:ext uri="{A12FA001-AC4F-418D-AE19-62706E023703}">
                      <ahyp:hlinkClr xmlns:ahyp="http://schemas.microsoft.com/office/drawing/2018/hyperlinkcolor" val="tx"/>
                    </a:ext>
                  </a:extLst>
                </a:hlinkClick>
              </a:rPr>
              <a:t>Journey to Belonging: Choice and Inclusion</a:t>
            </a:r>
            <a:endParaRPr lang="en-US" sz="2400" b="0" i="0" dirty="0">
              <a:solidFill>
                <a:srgbClr val="1488E8"/>
              </a:solidFill>
              <a:effectLst/>
              <a:latin typeface="Abadi Extra Light" panose="020B0204020104020204" pitchFamily="34" charset="0"/>
            </a:endParaRPr>
          </a:p>
          <a:p>
            <a:pPr algn="l" fontAlgn="base"/>
            <a:r>
              <a:rPr lang="en-US" sz="2400" b="0" i="0" dirty="0">
                <a:effectLst/>
                <a:latin typeface="Abadi Extra Light" panose="020B0204020104020204" pitchFamily="34" charset="0"/>
              </a:rPr>
              <a:t>namely, </a:t>
            </a:r>
            <a:r>
              <a:rPr lang="en-US" sz="2400" b="1" i="0" dirty="0">
                <a:effectLst/>
                <a:latin typeface="Abadi Extra Light" panose="020B0204020104020204" pitchFamily="34" charset="0"/>
              </a:rPr>
              <a:t>Planning for a Skilled Workforce.</a:t>
            </a:r>
            <a:r>
              <a:rPr lang="en-US" sz="2400" b="0" i="0" dirty="0">
                <a:effectLst/>
                <a:latin typeface="Abadi Extra Light" panose="020B0204020104020204" pitchFamily="34" charset="0"/>
              </a:rPr>
              <a:t> </a:t>
            </a:r>
          </a:p>
          <a:p>
            <a:pPr algn="l" fontAlgn="base"/>
            <a:endParaRPr lang="en-US" sz="2400" dirty="0">
              <a:latin typeface="Abadi Extra Light" panose="020B0204020104020204" pitchFamily="34" charset="0"/>
            </a:endParaRPr>
          </a:p>
          <a:p>
            <a:pPr algn="l" fontAlgn="base"/>
            <a:endParaRPr lang="en-US" sz="2400" b="0" i="0" dirty="0">
              <a:effectLst/>
              <a:latin typeface="Abadi Extra Light" panose="020B0204020104020204" pitchFamily="34" charset="0"/>
            </a:endParaRPr>
          </a:p>
          <a:p>
            <a:pPr algn="l" fontAlgn="base"/>
            <a:r>
              <a:rPr lang="en-US" sz="2400" b="0" i="0" dirty="0">
                <a:effectLst/>
                <a:latin typeface="Abadi Extra Light" panose="020B0204020104020204" pitchFamily="34" charset="0"/>
              </a:rPr>
              <a:t>Modernizing the Core Competencies is one component towards supporting this outcome.</a:t>
            </a:r>
          </a:p>
          <a:p>
            <a:br>
              <a:rPr lang="en-US" b="1" i="0" u="none" strike="noStrike" dirty="0">
                <a:effectLst/>
                <a:latin typeface="Inter"/>
                <a:hlinkClick r:id="rId4"/>
              </a:rPr>
            </a:br>
            <a:endParaRPr lang="en-CA" dirty="0"/>
          </a:p>
        </p:txBody>
      </p:sp>
    </p:spTree>
    <p:extLst>
      <p:ext uri="{BB962C8B-B14F-4D97-AF65-F5344CB8AC3E}">
        <p14:creationId xmlns:p14="http://schemas.microsoft.com/office/powerpoint/2010/main" val="12150218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FB1B27A-B89E-5FEA-0B61-F7E2F2A8E5AF}"/>
              </a:ext>
            </a:extLst>
          </p:cNvPr>
          <p:cNvSpPr txBox="1"/>
          <p:nvPr/>
        </p:nvSpPr>
        <p:spPr>
          <a:xfrm>
            <a:off x="504276" y="797510"/>
            <a:ext cx="9007051" cy="3785652"/>
          </a:xfrm>
          <a:prstGeom prst="rect">
            <a:avLst/>
          </a:prstGeom>
          <a:noFill/>
        </p:spPr>
        <p:txBody>
          <a:bodyPr wrap="square">
            <a:spAutoFit/>
          </a:bodyPr>
          <a:lstStyle/>
          <a:p>
            <a:pPr algn="l" fontAlgn="base"/>
            <a:endParaRPr lang="en-US" sz="2400" b="0" i="1" u="none" strike="noStrike" dirty="0">
              <a:solidFill>
                <a:srgbClr val="54585C"/>
              </a:solidFill>
              <a:effectLst/>
              <a:latin typeface="Abadi Extra Light" panose="020B0204020104020204" pitchFamily="34" charset="0"/>
            </a:endParaRPr>
          </a:p>
          <a:p>
            <a:pPr algn="l" fontAlgn="base"/>
            <a:endParaRPr lang="en-US" sz="2400" b="0" i="1" u="none" strike="noStrike" dirty="0">
              <a:solidFill>
                <a:srgbClr val="54585C"/>
              </a:solidFill>
              <a:effectLst/>
              <a:latin typeface="Abadi Extra Light" panose="020B0204020104020204" pitchFamily="34" charset="0"/>
            </a:endParaRPr>
          </a:p>
          <a:p>
            <a:pPr algn="l" fontAlgn="base"/>
            <a:endParaRPr lang="en-US" sz="2400" i="1" dirty="0">
              <a:solidFill>
                <a:srgbClr val="54585C"/>
              </a:solidFill>
              <a:latin typeface="Abadi Extra Light" panose="020B0204020104020204" pitchFamily="34" charset="0"/>
            </a:endParaRPr>
          </a:p>
          <a:p>
            <a:pPr algn="l" fontAlgn="base"/>
            <a:r>
              <a:rPr lang="en-US" sz="2400" b="0" u="none" strike="noStrike" dirty="0">
                <a:solidFill>
                  <a:srgbClr val="54585C"/>
                </a:solidFill>
                <a:effectLst/>
                <a:latin typeface="Abadi Extra Light" panose="020B0204020104020204" pitchFamily="34" charset="0"/>
              </a:rPr>
              <a:t>What </a:t>
            </a:r>
            <a:r>
              <a:rPr lang="en-US" sz="2400" dirty="0">
                <a:solidFill>
                  <a:srgbClr val="54585C"/>
                </a:solidFill>
                <a:latin typeface="Abadi Extra Light" panose="020B0204020104020204" pitchFamily="34" charset="0"/>
              </a:rPr>
              <a:t>a</a:t>
            </a:r>
            <a:r>
              <a:rPr lang="en-US" sz="2400" b="0" u="none" strike="noStrike" dirty="0">
                <a:solidFill>
                  <a:srgbClr val="54585C"/>
                </a:solidFill>
                <a:effectLst/>
                <a:latin typeface="Abadi Extra Light" panose="020B0204020104020204" pitchFamily="34" charset="0"/>
              </a:rPr>
              <a:t>re </a:t>
            </a:r>
            <a:r>
              <a:rPr lang="en-US" sz="2400" b="1" u="none" strike="noStrike" dirty="0">
                <a:solidFill>
                  <a:srgbClr val="1488E8"/>
                </a:solidFill>
                <a:effectLst/>
                <a:latin typeface="Abadi Extra Light" panose="020B0204020104020204" pitchFamily="34" charset="0"/>
              </a:rPr>
              <a:t>Core Competencies </a:t>
            </a:r>
            <a:r>
              <a:rPr lang="en-US" sz="2400" b="0" u="none" strike="noStrike" dirty="0">
                <a:solidFill>
                  <a:srgbClr val="54585C"/>
                </a:solidFill>
                <a:effectLst/>
                <a:latin typeface="Abadi Extra Light" panose="020B0204020104020204" pitchFamily="34" charset="0"/>
              </a:rPr>
              <a:t>in Developmental Services?</a:t>
            </a:r>
            <a:endParaRPr lang="en-US" sz="2400" b="0" dirty="0">
              <a:solidFill>
                <a:srgbClr val="54585C"/>
              </a:solidFill>
              <a:effectLst/>
              <a:latin typeface="Abadi Extra Light" panose="020B0204020104020204" pitchFamily="34" charset="0"/>
            </a:endParaRPr>
          </a:p>
          <a:p>
            <a:pPr algn="l" fontAlgn="base"/>
            <a:endParaRPr lang="en-US" sz="2400" b="0" i="0" dirty="0">
              <a:effectLst/>
              <a:latin typeface="Abadi Extra Light" panose="020B0204020104020204" pitchFamily="34" charset="0"/>
            </a:endParaRPr>
          </a:p>
          <a:p>
            <a:pPr algn="l" fontAlgn="base"/>
            <a:r>
              <a:rPr lang="en-US" sz="2400" b="1" i="0" dirty="0">
                <a:solidFill>
                  <a:srgbClr val="1488E8"/>
                </a:solidFill>
                <a:effectLst/>
                <a:latin typeface="Abadi Extra Light" panose="020B0204020104020204" pitchFamily="34" charset="0"/>
              </a:rPr>
              <a:t>Core Competencies </a:t>
            </a:r>
            <a:r>
              <a:rPr lang="en-US" sz="2400" b="0" i="0" dirty="0">
                <a:effectLst/>
                <a:latin typeface="Abadi Extra Light" panose="020B0204020104020204" pitchFamily="34" charset="0"/>
              </a:rPr>
              <a:t>are the </a:t>
            </a:r>
            <a:r>
              <a:rPr lang="en-US" sz="2400" b="1" dirty="0">
                <a:latin typeface="Abadi Extra Light" panose="020B0204020104020204" pitchFamily="34" charset="0"/>
              </a:rPr>
              <a:t>values, traits and </a:t>
            </a:r>
            <a:r>
              <a:rPr lang="en-US" sz="2400" b="1" dirty="0" err="1">
                <a:latin typeface="Abadi Extra Light" panose="020B0204020104020204" pitchFamily="34" charset="0"/>
              </a:rPr>
              <a:t>behaviours</a:t>
            </a:r>
            <a:r>
              <a:rPr lang="en-US" sz="2400" b="1" dirty="0">
                <a:latin typeface="Abadi Extra Light" panose="020B0204020104020204" pitchFamily="34" charset="0"/>
              </a:rPr>
              <a:t> </a:t>
            </a:r>
            <a:r>
              <a:rPr lang="en-US" sz="2400" dirty="0">
                <a:latin typeface="Abadi Extra Light" panose="020B0204020104020204" pitchFamily="34" charset="0"/>
              </a:rPr>
              <a:t>demonstrated </a:t>
            </a:r>
            <a:r>
              <a:rPr lang="en-US" sz="2400" b="0" i="0" dirty="0">
                <a:effectLst/>
                <a:latin typeface="Abadi Extra Light" panose="020B0204020104020204" pitchFamily="34" charset="0"/>
              </a:rPr>
              <a:t>when directly or indirectly supporting people with a developmental disability to live more inclusive and fulfilling lives in the community. </a:t>
            </a:r>
          </a:p>
          <a:p>
            <a:pPr algn="l" fontAlgn="base"/>
            <a:endParaRPr lang="en-US" sz="2400" dirty="0">
              <a:latin typeface="Abadi Extra Light" panose="020B0204020104020204" pitchFamily="34" charset="0"/>
            </a:endParaRPr>
          </a:p>
          <a:p>
            <a:pPr algn="l" fontAlgn="base"/>
            <a:endParaRPr lang="en-US" sz="2400" dirty="0">
              <a:latin typeface="Abadi Extra Light" panose="020B0204020104020204" pitchFamily="34" charset="0"/>
            </a:endParaRPr>
          </a:p>
        </p:txBody>
      </p:sp>
    </p:spTree>
    <p:extLst>
      <p:ext uri="{BB962C8B-B14F-4D97-AF65-F5344CB8AC3E}">
        <p14:creationId xmlns:p14="http://schemas.microsoft.com/office/powerpoint/2010/main" val="8747422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95BBAE6-D15D-509B-EEF4-63C987C5FE7A}"/>
              </a:ext>
            </a:extLst>
          </p:cNvPr>
          <p:cNvSpPr txBox="1"/>
          <p:nvPr/>
        </p:nvSpPr>
        <p:spPr>
          <a:xfrm>
            <a:off x="1104323" y="821847"/>
            <a:ext cx="6102220" cy="4893647"/>
          </a:xfrm>
          <a:prstGeom prst="rect">
            <a:avLst/>
          </a:prstGeom>
          <a:noFill/>
        </p:spPr>
        <p:txBody>
          <a:bodyPr wrap="square">
            <a:spAutoFit/>
          </a:bodyPr>
          <a:lstStyle/>
          <a:p>
            <a:pPr algn="l" fontAlgn="base"/>
            <a:r>
              <a:rPr lang="en-US" sz="2400" b="0" dirty="0">
                <a:effectLst/>
                <a:latin typeface="Abadi Extra Light" panose="020B0204020104020204" pitchFamily="34" charset="0"/>
              </a:rPr>
              <a:t>The </a:t>
            </a:r>
            <a:r>
              <a:rPr lang="en-US" sz="2400" b="1" dirty="0">
                <a:solidFill>
                  <a:srgbClr val="1488E8"/>
                </a:solidFill>
                <a:effectLst/>
                <a:latin typeface="Abadi Extra Light" panose="020B0204020104020204" pitchFamily="34" charset="0"/>
              </a:rPr>
              <a:t>Core Competencies </a:t>
            </a:r>
            <a:r>
              <a:rPr lang="en-US" sz="2400" b="0" dirty="0">
                <a:effectLst/>
                <a:latin typeface="Abadi Extra Light" panose="020B0204020104020204" pitchFamily="34" charset="0"/>
              </a:rPr>
              <a:t>identified for the developmental services sector are:</a:t>
            </a:r>
          </a:p>
          <a:p>
            <a:pPr algn="l" fontAlgn="base"/>
            <a:endParaRPr lang="en-US" sz="2400" i="1" dirty="0">
              <a:solidFill>
                <a:srgbClr val="04365D"/>
              </a:solidFill>
              <a:latin typeface="Abadi Extra Light" panose="020B0204020104020204" pitchFamily="34" charset="0"/>
            </a:endParaRPr>
          </a:p>
          <a:p>
            <a:pPr marL="457200" indent="-457200" algn="l" fontAlgn="base">
              <a:buAutoNum type="arabicPeriod"/>
            </a:pPr>
            <a:r>
              <a:rPr lang="en-US" sz="2400" b="1" i="0" dirty="0">
                <a:solidFill>
                  <a:srgbClr val="1488E8"/>
                </a:solidFill>
                <a:effectLst/>
                <a:latin typeface="Abadi Extra Light" panose="020B0204020104020204" pitchFamily="34" charset="0"/>
              </a:rPr>
              <a:t>Advocacy</a:t>
            </a:r>
            <a:endParaRPr lang="en-US" sz="2400" b="1" dirty="0">
              <a:solidFill>
                <a:srgbClr val="1488E8"/>
              </a:solidFill>
              <a:latin typeface="Abadi Extra Light" panose="020B0204020104020204" pitchFamily="34" charset="0"/>
            </a:endParaRPr>
          </a:p>
          <a:p>
            <a:pPr marL="457200" indent="-457200" algn="l" fontAlgn="base">
              <a:buAutoNum type="arabicPeriod"/>
            </a:pPr>
            <a:r>
              <a:rPr lang="en-US" sz="2400" b="1" dirty="0">
                <a:solidFill>
                  <a:srgbClr val="1488E8"/>
                </a:solidFill>
                <a:latin typeface="Abadi Extra Light" panose="020B0204020104020204" pitchFamily="34" charset="0"/>
              </a:rPr>
              <a:t>B</a:t>
            </a:r>
            <a:r>
              <a:rPr lang="en-US" sz="2400" b="1" i="0" dirty="0">
                <a:solidFill>
                  <a:srgbClr val="1488E8"/>
                </a:solidFill>
                <a:effectLst/>
                <a:latin typeface="Abadi Extra Light" panose="020B0204020104020204" pitchFamily="34" charset="0"/>
              </a:rPr>
              <a:t>uilding Relationships</a:t>
            </a:r>
          </a:p>
          <a:p>
            <a:pPr marL="457200" indent="-457200" algn="l" fontAlgn="base">
              <a:buAutoNum type="arabicPeriod" startAt="3"/>
            </a:pPr>
            <a:r>
              <a:rPr lang="en-US" sz="2400" b="1" i="0" dirty="0">
                <a:solidFill>
                  <a:srgbClr val="1488E8"/>
                </a:solidFill>
                <a:effectLst/>
                <a:latin typeface="Abadi Extra Light" panose="020B0204020104020204" pitchFamily="34" charset="0"/>
              </a:rPr>
              <a:t>Championing Change and Innovation</a:t>
            </a:r>
          </a:p>
          <a:p>
            <a:pPr marL="457200" indent="-457200" algn="l" fontAlgn="base">
              <a:buAutoNum type="arabicPeriod" startAt="3"/>
            </a:pPr>
            <a:r>
              <a:rPr lang="en-US" sz="2400" b="1" i="0" dirty="0">
                <a:solidFill>
                  <a:srgbClr val="1488E8"/>
                </a:solidFill>
                <a:effectLst/>
                <a:latin typeface="Abadi Extra Light" panose="020B0204020104020204" pitchFamily="34" charset="0"/>
              </a:rPr>
              <a:t>Facilitating Growth and Development</a:t>
            </a:r>
          </a:p>
          <a:p>
            <a:pPr marL="457200" indent="-457200" algn="l" fontAlgn="base">
              <a:buAutoNum type="arabicPeriod" startAt="3"/>
            </a:pPr>
            <a:r>
              <a:rPr lang="en-US" sz="2400" b="1" dirty="0">
                <a:solidFill>
                  <a:srgbClr val="1488E8"/>
                </a:solidFill>
                <a:latin typeface="Abadi Extra Light" panose="020B0204020104020204" pitchFamily="34" charset="0"/>
              </a:rPr>
              <a:t>I</a:t>
            </a:r>
            <a:r>
              <a:rPr lang="en-US" sz="2400" b="1" i="0" dirty="0">
                <a:solidFill>
                  <a:srgbClr val="1488E8"/>
                </a:solidFill>
                <a:effectLst/>
                <a:latin typeface="Abadi Extra Light" panose="020B0204020104020204" pitchFamily="34" charset="0"/>
              </a:rPr>
              <a:t>nclusive Leadership</a:t>
            </a:r>
          </a:p>
          <a:p>
            <a:pPr marL="457200" indent="-457200" algn="l" fontAlgn="base">
              <a:buAutoNum type="arabicPeriod" startAt="3"/>
            </a:pPr>
            <a:r>
              <a:rPr lang="en-US" sz="2400" b="1" i="0" dirty="0">
                <a:solidFill>
                  <a:srgbClr val="1488E8"/>
                </a:solidFill>
                <a:effectLst/>
                <a:latin typeface="Abadi Extra Light" panose="020B0204020104020204" pitchFamily="34" charset="0"/>
              </a:rPr>
              <a:t>Problem Solving &amp; Decision Making</a:t>
            </a:r>
          </a:p>
          <a:p>
            <a:pPr marL="457200" indent="-457200" algn="l" fontAlgn="base">
              <a:buAutoNum type="arabicPeriod" startAt="3"/>
            </a:pPr>
            <a:r>
              <a:rPr lang="en-US" sz="2400" b="1" i="0" dirty="0">
                <a:solidFill>
                  <a:srgbClr val="1488E8"/>
                </a:solidFill>
                <a:effectLst/>
                <a:latin typeface="Abadi Extra Light" panose="020B0204020104020204" pitchFamily="34" charset="0"/>
              </a:rPr>
              <a:t>Resilience</a:t>
            </a:r>
            <a:endParaRPr lang="en-US" sz="2400" b="1" dirty="0">
              <a:solidFill>
                <a:srgbClr val="1488E8"/>
              </a:solidFill>
              <a:latin typeface="Abadi Extra Light" panose="020B0204020104020204" pitchFamily="34" charset="0"/>
            </a:endParaRPr>
          </a:p>
          <a:p>
            <a:pPr marL="457200" indent="-457200" algn="l" fontAlgn="base">
              <a:buAutoNum type="arabicPeriod" startAt="3"/>
            </a:pPr>
            <a:r>
              <a:rPr lang="en-US" sz="2400" b="1" i="0" dirty="0">
                <a:solidFill>
                  <a:srgbClr val="1488E8"/>
                </a:solidFill>
                <a:effectLst/>
                <a:latin typeface="Abadi Extra Light" panose="020B0204020104020204" pitchFamily="34" charset="0"/>
              </a:rPr>
              <a:t>Resource Management</a:t>
            </a:r>
          </a:p>
          <a:p>
            <a:pPr marL="457200" indent="-457200" algn="l" fontAlgn="base">
              <a:buAutoNum type="arabicPeriod" startAt="3"/>
            </a:pPr>
            <a:r>
              <a:rPr lang="en-US" sz="2400" b="1" i="0" dirty="0">
                <a:solidFill>
                  <a:srgbClr val="1488E8"/>
                </a:solidFill>
                <a:effectLst/>
                <a:latin typeface="Abadi Extra Light" panose="020B0204020104020204" pitchFamily="34" charset="0"/>
              </a:rPr>
              <a:t>Strategic Thinking</a:t>
            </a:r>
          </a:p>
          <a:p>
            <a:pPr marL="457200" indent="-457200" algn="l" fontAlgn="base">
              <a:buAutoNum type="arabicPeriod" startAt="3"/>
            </a:pPr>
            <a:r>
              <a:rPr lang="en-US" sz="2400" b="1" i="0" dirty="0">
                <a:solidFill>
                  <a:srgbClr val="1488E8"/>
                </a:solidFill>
                <a:effectLst/>
                <a:latin typeface="Abadi Extra Light" panose="020B0204020104020204" pitchFamily="34" charset="0"/>
              </a:rPr>
              <a:t>Valuing Equity, Diversity, and Inclusion (EDI)</a:t>
            </a:r>
          </a:p>
        </p:txBody>
      </p:sp>
    </p:spTree>
    <p:extLst>
      <p:ext uri="{BB962C8B-B14F-4D97-AF65-F5344CB8AC3E}">
        <p14:creationId xmlns:p14="http://schemas.microsoft.com/office/powerpoint/2010/main" val="2927994121"/>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5675</TotalTime>
  <Words>9829</Words>
  <Application>Microsoft Office PowerPoint</Application>
  <PresentationFormat>Widescreen</PresentationFormat>
  <Paragraphs>643</Paragraphs>
  <Slides>57</Slides>
  <Notes>57</Notes>
  <HiddenSlides>0</HiddenSlides>
  <MMClips>1</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57</vt:i4>
      </vt:variant>
    </vt:vector>
  </HeadingPairs>
  <TitlesOfParts>
    <vt:vector size="70" baseType="lpstr">
      <vt:lpstr>Abadi</vt:lpstr>
      <vt:lpstr>Abadi Extra Light</vt:lpstr>
      <vt:lpstr>Arial</vt:lpstr>
      <vt:lpstr>Calibri</vt:lpstr>
      <vt:lpstr>Garamond</vt:lpstr>
      <vt:lpstr>inherit</vt:lpstr>
      <vt:lpstr>Inter</vt:lpstr>
      <vt:lpstr>Open Sans</vt:lpstr>
      <vt:lpstr>Symbol</vt:lpstr>
      <vt:lpstr>Times New Roman</vt:lpstr>
      <vt:lpstr>Trebuchet MS</vt:lpstr>
      <vt:lpstr>Wingdings 3</vt:lpstr>
      <vt:lpstr>Facet</vt:lpstr>
      <vt:lpstr>Core Competencies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Core Competencies</dc:title>
  <dc:creator>Christel Kimmett</dc:creator>
  <cp:lastModifiedBy>Elizabeth Forman</cp:lastModifiedBy>
  <cp:revision>58</cp:revision>
  <cp:lastPrinted>2023-09-18T16:07:01Z</cp:lastPrinted>
  <dcterms:created xsi:type="dcterms:W3CDTF">2023-05-23T15:30:23Z</dcterms:created>
  <dcterms:modified xsi:type="dcterms:W3CDTF">2024-04-16T17:52:35Z</dcterms:modified>
</cp:coreProperties>
</file>