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5"/>
  </p:notesMasterIdLst>
  <p:sldIdLst>
    <p:sldId id="256" r:id="rId2"/>
    <p:sldId id="259" r:id="rId3"/>
    <p:sldId id="268" r:id="rId4"/>
    <p:sldId id="269" r:id="rId5"/>
    <p:sldId id="270" r:id="rId6"/>
    <p:sldId id="271" r:id="rId7"/>
    <p:sldId id="257" r:id="rId8"/>
    <p:sldId id="260" r:id="rId9"/>
    <p:sldId id="261" r:id="rId10"/>
    <p:sldId id="262" r:id="rId11"/>
    <p:sldId id="263" r:id="rId12"/>
    <p:sldId id="264" r:id="rId13"/>
    <p:sldId id="265" r:id="rId14"/>
    <p:sldId id="267" r:id="rId15"/>
    <p:sldId id="284" r:id="rId16"/>
    <p:sldId id="327" r:id="rId17"/>
    <p:sldId id="328" r:id="rId18"/>
    <p:sldId id="324" r:id="rId19"/>
    <p:sldId id="301" r:id="rId20"/>
    <p:sldId id="313" r:id="rId21"/>
    <p:sldId id="303" r:id="rId22"/>
    <p:sldId id="326" r:id="rId23"/>
    <p:sldId id="325" r:id="rId2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88E8"/>
    <a:srgbClr val="36D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111" autoAdjust="0"/>
  </p:normalViewPr>
  <p:slideViewPr>
    <p:cSldViewPr snapToGrid="0">
      <p:cViewPr varScale="1">
        <p:scale>
          <a:sx n="70" d="100"/>
          <a:sy n="70" d="100"/>
        </p:scale>
        <p:origin x="1164" y="5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EE0193-064A-4D1C-8BCC-D354E1B3E51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D55B430-0AF9-4EE3-95F7-ECEF6745C6A4}">
      <dgm:prSet/>
      <dgm:spPr/>
      <dgm:t>
        <a:bodyPr/>
        <a:lstStyle/>
        <a:p>
          <a:endParaRPr lang="en-US" b="1" dirty="0">
            <a:latin typeface="Abadi Extra Light" panose="020B0204020104020204" pitchFamily="34" charset="0"/>
          </a:endParaRPr>
        </a:p>
      </dgm:t>
    </dgm:pt>
    <dgm:pt modelId="{80F14176-E1FB-44D3-835D-81EF191CCCCE}" type="parTrans" cxnId="{D7B152BE-C6BB-4CCD-8D95-B640EBC10C8C}">
      <dgm:prSet/>
      <dgm:spPr/>
      <dgm:t>
        <a:bodyPr/>
        <a:lstStyle/>
        <a:p>
          <a:endParaRPr lang="en-US"/>
        </a:p>
      </dgm:t>
    </dgm:pt>
    <dgm:pt modelId="{99262735-7F69-431C-9F26-5811799F9EF5}" type="sibTrans" cxnId="{D7B152BE-C6BB-4CCD-8D95-B640EBC10C8C}">
      <dgm:prSet/>
      <dgm:spPr/>
      <dgm:t>
        <a:bodyPr/>
        <a:lstStyle/>
        <a:p>
          <a:endParaRPr lang="en-US"/>
        </a:p>
      </dgm:t>
    </dgm:pt>
    <dgm:pt modelId="{4DB6B5A9-C965-4B9F-A751-D6E472409795}">
      <dgm:prSet/>
      <dgm:spPr/>
      <dgm:t>
        <a:bodyPr/>
        <a:lstStyle/>
        <a:p>
          <a:endParaRPr lang="en-US" b="1" dirty="0">
            <a:latin typeface="Abadi Extra Light" panose="020B0204020104020204" pitchFamily="34" charset="0"/>
          </a:endParaRPr>
        </a:p>
      </dgm:t>
    </dgm:pt>
    <dgm:pt modelId="{FBE38343-1EA9-4F7B-863C-08C50BD3AE4C}" type="parTrans" cxnId="{6FB87C01-9886-40DD-843C-4AC57DB133D4}">
      <dgm:prSet/>
      <dgm:spPr/>
      <dgm:t>
        <a:bodyPr/>
        <a:lstStyle/>
        <a:p>
          <a:endParaRPr lang="en-US"/>
        </a:p>
      </dgm:t>
    </dgm:pt>
    <dgm:pt modelId="{6F8A0CA3-B160-4290-8243-568DAF9F21A1}" type="sibTrans" cxnId="{6FB87C01-9886-40DD-843C-4AC57DB133D4}">
      <dgm:prSet/>
      <dgm:spPr/>
      <dgm:t>
        <a:bodyPr/>
        <a:lstStyle/>
        <a:p>
          <a:endParaRPr lang="en-US"/>
        </a:p>
      </dgm:t>
    </dgm:pt>
    <dgm:pt modelId="{A5576D80-EBFE-49A9-904D-2684805245D5}">
      <dgm:prSet/>
      <dgm:spPr/>
      <dgm:t>
        <a:bodyPr/>
        <a:lstStyle/>
        <a:p>
          <a:endParaRPr lang="en-US" b="1" dirty="0">
            <a:latin typeface="Abadi Extra Light" panose="020B0204020104020204" pitchFamily="34" charset="0"/>
          </a:endParaRPr>
        </a:p>
      </dgm:t>
    </dgm:pt>
    <dgm:pt modelId="{1D951C42-2CAA-46DB-906B-1C01B162A4B3}" type="parTrans" cxnId="{760105C3-B3CC-4929-A818-A76295972ECC}">
      <dgm:prSet/>
      <dgm:spPr/>
      <dgm:t>
        <a:bodyPr/>
        <a:lstStyle/>
        <a:p>
          <a:endParaRPr lang="en-US"/>
        </a:p>
      </dgm:t>
    </dgm:pt>
    <dgm:pt modelId="{4C26FAC0-61DA-4A69-B82E-27E948810B22}" type="sibTrans" cxnId="{760105C3-B3CC-4929-A818-A76295972ECC}">
      <dgm:prSet/>
      <dgm:spPr/>
      <dgm:t>
        <a:bodyPr/>
        <a:lstStyle/>
        <a:p>
          <a:endParaRPr lang="en-US"/>
        </a:p>
      </dgm:t>
    </dgm:pt>
    <dgm:pt modelId="{783E5113-9921-4B8C-B5A9-BA6DA676EB23}">
      <dgm:prSet/>
      <dgm:spPr/>
      <dgm:t>
        <a:bodyPr/>
        <a:lstStyle/>
        <a:p>
          <a:endParaRPr lang="en-US" b="1" dirty="0">
            <a:latin typeface="Abadi Extra Light" panose="020B0204020104020204" pitchFamily="34" charset="0"/>
          </a:endParaRPr>
        </a:p>
      </dgm:t>
    </dgm:pt>
    <dgm:pt modelId="{501834AB-8A7C-41EB-A190-1A4A1F677239}" type="parTrans" cxnId="{03162EF2-6459-4C65-9F72-B4157E61401B}">
      <dgm:prSet/>
      <dgm:spPr/>
      <dgm:t>
        <a:bodyPr/>
        <a:lstStyle/>
        <a:p>
          <a:endParaRPr lang="en-US"/>
        </a:p>
      </dgm:t>
    </dgm:pt>
    <dgm:pt modelId="{26FF9F78-9151-4541-9045-E4DB27D6EA93}" type="sibTrans" cxnId="{03162EF2-6459-4C65-9F72-B4157E61401B}">
      <dgm:prSet/>
      <dgm:spPr/>
      <dgm:t>
        <a:bodyPr/>
        <a:lstStyle/>
        <a:p>
          <a:endParaRPr lang="en-US"/>
        </a:p>
      </dgm:t>
    </dgm:pt>
    <dgm:pt modelId="{DE81E320-13C8-43FA-AD7A-059E27F13594}">
      <dgm:prSet/>
      <dgm:spPr/>
      <dgm:t>
        <a:bodyPr/>
        <a:lstStyle/>
        <a:p>
          <a:endParaRPr lang="en-US" b="1" dirty="0">
            <a:latin typeface="Abadi Extra Light" panose="020B0204020104020204" pitchFamily="34" charset="0"/>
          </a:endParaRPr>
        </a:p>
      </dgm:t>
    </dgm:pt>
    <dgm:pt modelId="{2AA8572F-7A1F-4CAB-A018-2ED8AB0D2CAC}" type="parTrans" cxnId="{FD6B5D2A-6467-4EBF-9295-2C10FD4A7501}">
      <dgm:prSet/>
      <dgm:spPr/>
      <dgm:t>
        <a:bodyPr/>
        <a:lstStyle/>
        <a:p>
          <a:endParaRPr lang="en-US"/>
        </a:p>
      </dgm:t>
    </dgm:pt>
    <dgm:pt modelId="{5B39AABA-9B23-417C-85FD-2C500A1E95DB}" type="sibTrans" cxnId="{FD6B5D2A-6467-4EBF-9295-2C10FD4A7501}">
      <dgm:prSet/>
      <dgm:spPr/>
      <dgm:t>
        <a:bodyPr/>
        <a:lstStyle/>
        <a:p>
          <a:endParaRPr lang="en-US"/>
        </a:p>
      </dgm:t>
    </dgm:pt>
    <dgm:pt modelId="{DCD6A546-A09E-46B7-AD5B-EC4D7DCACF2A}">
      <dgm:prSet/>
      <dgm:spPr/>
      <dgm:t>
        <a:bodyPr/>
        <a:lstStyle/>
        <a:p>
          <a:endParaRPr lang="en-US" b="1" dirty="0">
            <a:latin typeface="Abadi Extra Light" panose="020B0204020104020204" pitchFamily="34" charset="0"/>
          </a:endParaRPr>
        </a:p>
      </dgm:t>
    </dgm:pt>
    <dgm:pt modelId="{1D0A6287-670D-4405-A417-3CB5C03CE7FB}" type="parTrans" cxnId="{E39069FD-1BA7-4609-89C6-814E9F0B81D9}">
      <dgm:prSet/>
      <dgm:spPr/>
      <dgm:t>
        <a:bodyPr/>
        <a:lstStyle/>
        <a:p>
          <a:endParaRPr lang="en-US"/>
        </a:p>
      </dgm:t>
    </dgm:pt>
    <dgm:pt modelId="{2E4C2159-2360-4303-AB8F-6B456D52ED35}" type="sibTrans" cxnId="{E39069FD-1BA7-4609-89C6-814E9F0B81D9}">
      <dgm:prSet/>
      <dgm:spPr/>
      <dgm:t>
        <a:bodyPr/>
        <a:lstStyle/>
        <a:p>
          <a:endParaRPr lang="en-US"/>
        </a:p>
      </dgm:t>
    </dgm:pt>
    <dgm:pt modelId="{CCD7EFC4-BF2B-422A-B175-601B54FDE927}">
      <dgm:prSet/>
      <dgm:spPr/>
      <dgm:t>
        <a:bodyPr/>
        <a:lstStyle/>
        <a:p>
          <a:endParaRPr lang="en-US" b="1" dirty="0">
            <a:latin typeface="Abadi Extra Light" panose="020B0204020104020204" pitchFamily="34" charset="0"/>
          </a:endParaRPr>
        </a:p>
      </dgm:t>
    </dgm:pt>
    <dgm:pt modelId="{8858FF08-151A-455C-B9F5-3079A9630D67}" type="parTrans" cxnId="{1255437F-CFD7-419A-91D9-555C031A2B48}">
      <dgm:prSet/>
      <dgm:spPr/>
      <dgm:t>
        <a:bodyPr/>
        <a:lstStyle/>
        <a:p>
          <a:endParaRPr lang="en-CA"/>
        </a:p>
      </dgm:t>
    </dgm:pt>
    <dgm:pt modelId="{0680FFF8-5D57-4C33-892A-13340CF3C37F}" type="sibTrans" cxnId="{1255437F-CFD7-419A-91D9-555C031A2B48}">
      <dgm:prSet/>
      <dgm:spPr/>
      <dgm:t>
        <a:bodyPr/>
        <a:lstStyle/>
        <a:p>
          <a:endParaRPr lang="en-CA"/>
        </a:p>
      </dgm:t>
    </dgm:pt>
    <dgm:pt modelId="{32D83676-B5B6-4C35-8BD8-AEAB23DB5CBF}">
      <dgm:prSet/>
      <dgm:spPr/>
      <dgm:t>
        <a:bodyPr/>
        <a:lstStyle/>
        <a:p>
          <a:endParaRPr lang="en-US" b="1" dirty="0">
            <a:latin typeface="Abadi Extra Light" panose="020B0204020104020204" pitchFamily="34" charset="0"/>
          </a:endParaRPr>
        </a:p>
      </dgm:t>
    </dgm:pt>
    <dgm:pt modelId="{B023864F-1283-455E-8E8A-FC3891A133EE}" type="parTrans" cxnId="{6BA1E112-3C17-4D89-A67A-DCCB7FB78339}">
      <dgm:prSet/>
      <dgm:spPr/>
      <dgm:t>
        <a:bodyPr/>
        <a:lstStyle/>
        <a:p>
          <a:endParaRPr lang="en-CA"/>
        </a:p>
      </dgm:t>
    </dgm:pt>
    <dgm:pt modelId="{1FAA8F93-E39A-4DE2-8816-6A2E2A9B5BD3}" type="sibTrans" cxnId="{6BA1E112-3C17-4D89-A67A-DCCB7FB78339}">
      <dgm:prSet/>
      <dgm:spPr/>
      <dgm:t>
        <a:bodyPr/>
        <a:lstStyle/>
        <a:p>
          <a:endParaRPr lang="en-CA"/>
        </a:p>
      </dgm:t>
    </dgm:pt>
    <dgm:pt modelId="{9A93E070-5F42-4939-A4EB-8AECD046AFA3}" type="pres">
      <dgm:prSet presAssocID="{26EE0193-064A-4D1C-8BCC-D354E1B3E519}" presName="diagram" presStyleCnt="0">
        <dgm:presLayoutVars>
          <dgm:dir/>
          <dgm:resizeHandles val="exact"/>
        </dgm:presLayoutVars>
      </dgm:prSet>
      <dgm:spPr/>
    </dgm:pt>
    <dgm:pt modelId="{8DBB82D3-7A61-40DE-9ADD-435A5E624D48}" type="pres">
      <dgm:prSet presAssocID="{AD55B430-0AF9-4EE3-95F7-ECEF6745C6A4}" presName="node" presStyleLbl="node1" presStyleIdx="0" presStyleCnt="8">
        <dgm:presLayoutVars>
          <dgm:bulletEnabled val="1"/>
        </dgm:presLayoutVars>
      </dgm:prSet>
      <dgm:spPr/>
    </dgm:pt>
    <dgm:pt modelId="{C80429DD-5C70-462B-B030-BF48180C106B}" type="pres">
      <dgm:prSet presAssocID="{99262735-7F69-431C-9F26-5811799F9EF5}" presName="sibTrans" presStyleCnt="0"/>
      <dgm:spPr/>
    </dgm:pt>
    <dgm:pt modelId="{7CB0D634-C2D5-48E2-A4E2-03E27333C160}" type="pres">
      <dgm:prSet presAssocID="{4DB6B5A9-C965-4B9F-A751-D6E472409795}" presName="node" presStyleLbl="node1" presStyleIdx="1" presStyleCnt="8" custLinFactNeighborX="-1782" custLinFactNeighborY="1409">
        <dgm:presLayoutVars>
          <dgm:bulletEnabled val="1"/>
        </dgm:presLayoutVars>
      </dgm:prSet>
      <dgm:spPr/>
    </dgm:pt>
    <dgm:pt modelId="{7806BB11-D2F9-4644-8316-4E3C9CE5C95C}" type="pres">
      <dgm:prSet presAssocID="{6F8A0CA3-B160-4290-8243-568DAF9F21A1}" presName="sibTrans" presStyleCnt="0"/>
      <dgm:spPr/>
    </dgm:pt>
    <dgm:pt modelId="{37D7E6A1-906D-4307-A571-18402FB5EB79}" type="pres">
      <dgm:prSet presAssocID="{A5576D80-EBFE-49A9-904D-2684805245D5}" presName="node" presStyleLbl="node1" presStyleIdx="2" presStyleCnt="8">
        <dgm:presLayoutVars>
          <dgm:bulletEnabled val="1"/>
        </dgm:presLayoutVars>
      </dgm:prSet>
      <dgm:spPr/>
    </dgm:pt>
    <dgm:pt modelId="{1E2991AB-4F49-452E-BE44-B89BA4F7846B}" type="pres">
      <dgm:prSet presAssocID="{4C26FAC0-61DA-4A69-B82E-27E948810B22}" presName="sibTrans" presStyleCnt="0"/>
      <dgm:spPr/>
    </dgm:pt>
    <dgm:pt modelId="{E32567A6-42B5-4F64-A9EB-624F9A139764}" type="pres">
      <dgm:prSet presAssocID="{783E5113-9921-4B8C-B5A9-BA6DA676EB23}" presName="node" presStyleLbl="node1" presStyleIdx="3" presStyleCnt="8">
        <dgm:presLayoutVars>
          <dgm:bulletEnabled val="1"/>
        </dgm:presLayoutVars>
      </dgm:prSet>
      <dgm:spPr/>
    </dgm:pt>
    <dgm:pt modelId="{2E8C3D21-5F82-4BE8-84B3-A89E1D34D988}" type="pres">
      <dgm:prSet presAssocID="{26FF9F78-9151-4541-9045-E4DB27D6EA93}" presName="sibTrans" presStyleCnt="0"/>
      <dgm:spPr/>
    </dgm:pt>
    <dgm:pt modelId="{F2BE0BB8-1A15-4F03-B23C-864BBABAC84B}" type="pres">
      <dgm:prSet presAssocID="{DE81E320-13C8-43FA-AD7A-059E27F13594}" presName="node" presStyleLbl="node1" presStyleIdx="4" presStyleCnt="8">
        <dgm:presLayoutVars>
          <dgm:bulletEnabled val="1"/>
        </dgm:presLayoutVars>
      </dgm:prSet>
      <dgm:spPr/>
    </dgm:pt>
    <dgm:pt modelId="{90D507F9-8A68-4353-9AFA-59926EEBA1FF}" type="pres">
      <dgm:prSet presAssocID="{5B39AABA-9B23-417C-85FD-2C500A1E95DB}" presName="sibTrans" presStyleCnt="0"/>
      <dgm:spPr/>
    </dgm:pt>
    <dgm:pt modelId="{4BFDD880-B97A-4993-A2CD-86F7BF429F4D}" type="pres">
      <dgm:prSet presAssocID="{DCD6A546-A09E-46B7-AD5B-EC4D7DCACF2A}" presName="node" presStyleLbl="node1" presStyleIdx="5" presStyleCnt="8" custLinFactNeighborX="-322" custLinFactNeighborY="139">
        <dgm:presLayoutVars>
          <dgm:bulletEnabled val="1"/>
        </dgm:presLayoutVars>
      </dgm:prSet>
      <dgm:spPr/>
    </dgm:pt>
    <dgm:pt modelId="{E58A20E5-6597-413B-80E6-5CC60BFDD672}" type="pres">
      <dgm:prSet presAssocID="{2E4C2159-2360-4303-AB8F-6B456D52ED35}" presName="sibTrans" presStyleCnt="0"/>
      <dgm:spPr/>
    </dgm:pt>
    <dgm:pt modelId="{54FC5F49-52D9-4346-B060-29DD6F142670}" type="pres">
      <dgm:prSet presAssocID="{CCD7EFC4-BF2B-422A-B175-601B54FDE927}" presName="node" presStyleLbl="node1" presStyleIdx="6" presStyleCnt="8">
        <dgm:presLayoutVars>
          <dgm:bulletEnabled val="1"/>
        </dgm:presLayoutVars>
      </dgm:prSet>
      <dgm:spPr/>
    </dgm:pt>
    <dgm:pt modelId="{349FB9A7-A994-4782-8FCE-371B7F95C72E}" type="pres">
      <dgm:prSet presAssocID="{0680FFF8-5D57-4C33-892A-13340CF3C37F}" presName="sibTrans" presStyleCnt="0"/>
      <dgm:spPr/>
    </dgm:pt>
    <dgm:pt modelId="{89287C4D-951A-4A62-8BEE-59BBA0DFC0B2}" type="pres">
      <dgm:prSet presAssocID="{32D83676-B5B6-4C35-8BD8-AEAB23DB5CBF}" presName="node" presStyleLbl="node1" presStyleIdx="7" presStyleCnt="8">
        <dgm:presLayoutVars>
          <dgm:bulletEnabled val="1"/>
        </dgm:presLayoutVars>
      </dgm:prSet>
      <dgm:spPr/>
    </dgm:pt>
  </dgm:ptLst>
  <dgm:cxnLst>
    <dgm:cxn modelId="{6FB87C01-9886-40DD-843C-4AC57DB133D4}" srcId="{26EE0193-064A-4D1C-8BCC-D354E1B3E519}" destId="{4DB6B5A9-C965-4B9F-A751-D6E472409795}" srcOrd="1" destOrd="0" parTransId="{FBE38343-1EA9-4F7B-863C-08C50BD3AE4C}" sibTransId="{6F8A0CA3-B160-4290-8243-568DAF9F21A1}"/>
    <dgm:cxn modelId="{6BA1E112-3C17-4D89-A67A-DCCB7FB78339}" srcId="{26EE0193-064A-4D1C-8BCC-D354E1B3E519}" destId="{32D83676-B5B6-4C35-8BD8-AEAB23DB5CBF}" srcOrd="7" destOrd="0" parTransId="{B023864F-1283-455E-8E8A-FC3891A133EE}" sibTransId="{1FAA8F93-E39A-4DE2-8816-6A2E2A9B5BD3}"/>
    <dgm:cxn modelId="{F0F2151E-22F5-41BB-80AB-CDE97C8D8AD6}" type="presOf" srcId="{DE81E320-13C8-43FA-AD7A-059E27F13594}" destId="{F2BE0BB8-1A15-4F03-B23C-864BBABAC84B}" srcOrd="0" destOrd="0" presId="urn:microsoft.com/office/officeart/2005/8/layout/default"/>
    <dgm:cxn modelId="{FD6B5D2A-6467-4EBF-9295-2C10FD4A7501}" srcId="{26EE0193-064A-4D1C-8BCC-D354E1B3E519}" destId="{DE81E320-13C8-43FA-AD7A-059E27F13594}" srcOrd="4" destOrd="0" parTransId="{2AA8572F-7A1F-4CAB-A018-2ED8AB0D2CAC}" sibTransId="{5B39AABA-9B23-417C-85FD-2C500A1E95DB}"/>
    <dgm:cxn modelId="{370E8F3C-0189-4AFA-A48E-549156D62A02}" type="presOf" srcId="{783E5113-9921-4B8C-B5A9-BA6DA676EB23}" destId="{E32567A6-42B5-4F64-A9EB-624F9A139764}" srcOrd="0" destOrd="0" presId="urn:microsoft.com/office/officeart/2005/8/layout/default"/>
    <dgm:cxn modelId="{9E599342-9233-40C2-84BC-095FABC65AED}" type="presOf" srcId="{CCD7EFC4-BF2B-422A-B175-601B54FDE927}" destId="{54FC5F49-52D9-4346-B060-29DD6F142670}" srcOrd="0" destOrd="0" presId="urn:microsoft.com/office/officeart/2005/8/layout/default"/>
    <dgm:cxn modelId="{A68DB66B-A0F8-4B05-B4EF-0C41FBAEB0C5}" type="presOf" srcId="{26EE0193-064A-4D1C-8BCC-D354E1B3E519}" destId="{9A93E070-5F42-4939-A4EB-8AECD046AFA3}" srcOrd="0" destOrd="0" presId="urn:microsoft.com/office/officeart/2005/8/layout/default"/>
    <dgm:cxn modelId="{DFF0CE72-7EBE-45F5-96A4-FC633DF0FFDB}" type="presOf" srcId="{4DB6B5A9-C965-4B9F-A751-D6E472409795}" destId="{7CB0D634-C2D5-48E2-A4E2-03E27333C160}" srcOrd="0" destOrd="0" presId="urn:microsoft.com/office/officeart/2005/8/layout/default"/>
    <dgm:cxn modelId="{1255437F-CFD7-419A-91D9-555C031A2B48}" srcId="{26EE0193-064A-4D1C-8BCC-D354E1B3E519}" destId="{CCD7EFC4-BF2B-422A-B175-601B54FDE927}" srcOrd="6" destOrd="0" parTransId="{8858FF08-151A-455C-B9F5-3079A9630D67}" sibTransId="{0680FFF8-5D57-4C33-892A-13340CF3C37F}"/>
    <dgm:cxn modelId="{B27772A1-EF30-45A4-81CB-280F4C2D0AFE}" type="presOf" srcId="{DCD6A546-A09E-46B7-AD5B-EC4D7DCACF2A}" destId="{4BFDD880-B97A-4993-A2CD-86F7BF429F4D}" srcOrd="0" destOrd="0" presId="urn:microsoft.com/office/officeart/2005/8/layout/default"/>
    <dgm:cxn modelId="{64DA65BA-123D-4F24-A94F-56FC387925BE}" type="presOf" srcId="{A5576D80-EBFE-49A9-904D-2684805245D5}" destId="{37D7E6A1-906D-4307-A571-18402FB5EB79}" srcOrd="0" destOrd="0" presId="urn:microsoft.com/office/officeart/2005/8/layout/default"/>
    <dgm:cxn modelId="{D7B152BE-C6BB-4CCD-8D95-B640EBC10C8C}" srcId="{26EE0193-064A-4D1C-8BCC-D354E1B3E519}" destId="{AD55B430-0AF9-4EE3-95F7-ECEF6745C6A4}" srcOrd="0" destOrd="0" parTransId="{80F14176-E1FB-44D3-835D-81EF191CCCCE}" sibTransId="{99262735-7F69-431C-9F26-5811799F9EF5}"/>
    <dgm:cxn modelId="{760105C3-B3CC-4929-A818-A76295972ECC}" srcId="{26EE0193-064A-4D1C-8BCC-D354E1B3E519}" destId="{A5576D80-EBFE-49A9-904D-2684805245D5}" srcOrd="2" destOrd="0" parTransId="{1D951C42-2CAA-46DB-906B-1C01B162A4B3}" sibTransId="{4C26FAC0-61DA-4A69-B82E-27E948810B22}"/>
    <dgm:cxn modelId="{03162EF2-6459-4C65-9F72-B4157E61401B}" srcId="{26EE0193-064A-4D1C-8BCC-D354E1B3E519}" destId="{783E5113-9921-4B8C-B5A9-BA6DA676EB23}" srcOrd="3" destOrd="0" parTransId="{501834AB-8A7C-41EB-A190-1A4A1F677239}" sibTransId="{26FF9F78-9151-4541-9045-E4DB27D6EA93}"/>
    <dgm:cxn modelId="{CFFE63FD-C5DD-4087-911A-4299D0EF791C}" type="presOf" srcId="{AD55B430-0AF9-4EE3-95F7-ECEF6745C6A4}" destId="{8DBB82D3-7A61-40DE-9ADD-435A5E624D48}" srcOrd="0" destOrd="0" presId="urn:microsoft.com/office/officeart/2005/8/layout/default"/>
    <dgm:cxn modelId="{E39069FD-1BA7-4609-89C6-814E9F0B81D9}" srcId="{26EE0193-064A-4D1C-8BCC-D354E1B3E519}" destId="{DCD6A546-A09E-46B7-AD5B-EC4D7DCACF2A}" srcOrd="5" destOrd="0" parTransId="{1D0A6287-670D-4405-A417-3CB5C03CE7FB}" sibTransId="{2E4C2159-2360-4303-AB8F-6B456D52ED35}"/>
    <dgm:cxn modelId="{720184FE-7B7E-415A-8742-6C5A7206E488}" type="presOf" srcId="{32D83676-B5B6-4C35-8BD8-AEAB23DB5CBF}" destId="{89287C4D-951A-4A62-8BEE-59BBA0DFC0B2}" srcOrd="0" destOrd="0" presId="urn:microsoft.com/office/officeart/2005/8/layout/default"/>
    <dgm:cxn modelId="{5787BF64-B8CD-49A1-B8F6-8012D081B809}" type="presParOf" srcId="{9A93E070-5F42-4939-A4EB-8AECD046AFA3}" destId="{8DBB82D3-7A61-40DE-9ADD-435A5E624D48}" srcOrd="0" destOrd="0" presId="urn:microsoft.com/office/officeart/2005/8/layout/default"/>
    <dgm:cxn modelId="{F3A0C0D3-057F-4069-BD4F-9F5491F78DE9}" type="presParOf" srcId="{9A93E070-5F42-4939-A4EB-8AECD046AFA3}" destId="{C80429DD-5C70-462B-B030-BF48180C106B}" srcOrd="1" destOrd="0" presId="urn:microsoft.com/office/officeart/2005/8/layout/default"/>
    <dgm:cxn modelId="{509C5621-EE13-4E93-AED7-C117724CC557}" type="presParOf" srcId="{9A93E070-5F42-4939-A4EB-8AECD046AFA3}" destId="{7CB0D634-C2D5-48E2-A4E2-03E27333C160}" srcOrd="2" destOrd="0" presId="urn:microsoft.com/office/officeart/2005/8/layout/default"/>
    <dgm:cxn modelId="{04AE7188-C71E-4D27-9DB0-BFF0A53523F6}" type="presParOf" srcId="{9A93E070-5F42-4939-A4EB-8AECD046AFA3}" destId="{7806BB11-D2F9-4644-8316-4E3C9CE5C95C}" srcOrd="3" destOrd="0" presId="urn:microsoft.com/office/officeart/2005/8/layout/default"/>
    <dgm:cxn modelId="{B16848ED-6584-4D03-AA48-2AD602C3746E}" type="presParOf" srcId="{9A93E070-5F42-4939-A4EB-8AECD046AFA3}" destId="{37D7E6A1-906D-4307-A571-18402FB5EB79}" srcOrd="4" destOrd="0" presId="urn:microsoft.com/office/officeart/2005/8/layout/default"/>
    <dgm:cxn modelId="{B3BDB6C0-BD1B-4A85-B587-5743451CE202}" type="presParOf" srcId="{9A93E070-5F42-4939-A4EB-8AECD046AFA3}" destId="{1E2991AB-4F49-452E-BE44-B89BA4F7846B}" srcOrd="5" destOrd="0" presId="urn:microsoft.com/office/officeart/2005/8/layout/default"/>
    <dgm:cxn modelId="{78B63330-E246-4774-9DE0-0B2414418830}" type="presParOf" srcId="{9A93E070-5F42-4939-A4EB-8AECD046AFA3}" destId="{E32567A6-42B5-4F64-A9EB-624F9A139764}" srcOrd="6" destOrd="0" presId="urn:microsoft.com/office/officeart/2005/8/layout/default"/>
    <dgm:cxn modelId="{EA829A8A-F537-4BBD-A7D8-ECDF1B6A542C}" type="presParOf" srcId="{9A93E070-5F42-4939-A4EB-8AECD046AFA3}" destId="{2E8C3D21-5F82-4BE8-84B3-A89E1D34D988}" srcOrd="7" destOrd="0" presId="urn:microsoft.com/office/officeart/2005/8/layout/default"/>
    <dgm:cxn modelId="{BDCA8C0E-A5C5-4806-B0F9-B2E4C297EC1C}" type="presParOf" srcId="{9A93E070-5F42-4939-A4EB-8AECD046AFA3}" destId="{F2BE0BB8-1A15-4F03-B23C-864BBABAC84B}" srcOrd="8" destOrd="0" presId="urn:microsoft.com/office/officeart/2005/8/layout/default"/>
    <dgm:cxn modelId="{9096EB4D-38AE-4F1E-988A-FD1FCCDCCDDF}" type="presParOf" srcId="{9A93E070-5F42-4939-A4EB-8AECD046AFA3}" destId="{90D507F9-8A68-4353-9AFA-59926EEBA1FF}" srcOrd="9" destOrd="0" presId="urn:microsoft.com/office/officeart/2005/8/layout/default"/>
    <dgm:cxn modelId="{91A329D4-C289-49DD-8298-6BEF12B7C759}" type="presParOf" srcId="{9A93E070-5F42-4939-A4EB-8AECD046AFA3}" destId="{4BFDD880-B97A-4993-A2CD-86F7BF429F4D}" srcOrd="10" destOrd="0" presId="urn:microsoft.com/office/officeart/2005/8/layout/default"/>
    <dgm:cxn modelId="{D2CD6B19-638D-4BAC-9F0A-EB7F7EAC385D}" type="presParOf" srcId="{9A93E070-5F42-4939-A4EB-8AECD046AFA3}" destId="{E58A20E5-6597-413B-80E6-5CC60BFDD672}" srcOrd="11" destOrd="0" presId="urn:microsoft.com/office/officeart/2005/8/layout/default"/>
    <dgm:cxn modelId="{C5C15EAA-2D44-4CFF-9EB0-C214CAFE5E2E}" type="presParOf" srcId="{9A93E070-5F42-4939-A4EB-8AECD046AFA3}" destId="{54FC5F49-52D9-4346-B060-29DD6F142670}" srcOrd="12" destOrd="0" presId="urn:microsoft.com/office/officeart/2005/8/layout/default"/>
    <dgm:cxn modelId="{5AEBB8EC-0079-4FCA-82AC-1C85205C750D}" type="presParOf" srcId="{9A93E070-5F42-4939-A4EB-8AECD046AFA3}" destId="{349FB9A7-A994-4782-8FCE-371B7F95C72E}" srcOrd="13" destOrd="0" presId="urn:microsoft.com/office/officeart/2005/8/layout/default"/>
    <dgm:cxn modelId="{F68D7840-30AE-43CF-8698-0F05B045CCF9}" type="presParOf" srcId="{9A93E070-5F42-4939-A4EB-8AECD046AFA3}" destId="{89287C4D-951A-4A62-8BEE-59BBA0DFC0B2}" srcOrd="14"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B82D3-7A61-40DE-9ADD-435A5E624D48}">
      <dsp:nvSpPr>
        <dsp:cNvPr id="0" name=""/>
        <dsp:cNvSpPr/>
      </dsp:nvSpPr>
      <dsp:spPr>
        <a:xfrm>
          <a:off x="0" y="158160"/>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0" y="158160"/>
        <a:ext cx="1795064" cy="1077038"/>
      </dsp:txXfrm>
    </dsp:sp>
    <dsp:sp modelId="{7CB0D634-C2D5-48E2-A4E2-03E27333C160}">
      <dsp:nvSpPr>
        <dsp:cNvPr id="0" name=""/>
        <dsp:cNvSpPr/>
      </dsp:nvSpPr>
      <dsp:spPr>
        <a:xfrm>
          <a:off x="1942583" y="173335"/>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1942583" y="173335"/>
        <a:ext cx="1795064" cy="1077038"/>
      </dsp:txXfrm>
    </dsp:sp>
    <dsp:sp modelId="{37D7E6A1-906D-4307-A571-18402FB5EB79}">
      <dsp:nvSpPr>
        <dsp:cNvPr id="0" name=""/>
        <dsp:cNvSpPr/>
      </dsp:nvSpPr>
      <dsp:spPr>
        <a:xfrm>
          <a:off x="3949142" y="158160"/>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3949142" y="158160"/>
        <a:ext cx="1795064" cy="1077038"/>
      </dsp:txXfrm>
    </dsp:sp>
    <dsp:sp modelId="{E32567A6-42B5-4F64-A9EB-624F9A139764}">
      <dsp:nvSpPr>
        <dsp:cNvPr id="0" name=""/>
        <dsp:cNvSpPr/>
      </dsp:nvSpPr>
      <dsp:spPr>
        <a:xfrm>
          <a:off x="0" y="1414705"/>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0" y="1414705"/>
        <a:ext cx="1795064" cy="1077038"/>
      </dsp:txXfrm>
    </dsp:sp>
    <dsp:sp modelId="{F2BE0BB8-1A15-4F03-B23C-864BBABAC84B}">
      <dsp:nvSpPr>
        <dsp:cNvPr id="0" name=""/>
        <dsp:cNvSpPr/>
      </dsp:nvSpPr>
      <dsp:spPr>
        <a:xfrm>
          <a:off x="1974571" y="1414705"/>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1974571" y="1414705"/>
        <a:ext cx="1795064" cy="1077038"/>
      </dsp:txXfrm>
    </dsp:sp>
    <dsp:sp modelId="{4BFDD880-B97A-4993-A2CD-86F7BF429F4D}">
      <dsp:nvSpPr>
        <dsp:cNvPr id="0" name=""/>
        <dsp:cNvSpPr/>
      </dsp:nvSpPr>
      <dsp:spPr>
        <a:xfrm>
          <a:off x="3943362" y="1416202"/>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3943362" y="1416202"/>
        <a:ext cx="1795064" cy="1077038"/>
      </dsp:txXfrm>
    </dsp:sp>
    <dsp:sp modelId="{54FC5F49-52D9-4346-B060-29DD6F142670}">
      <dsp:nvSpPr>
        <dsp:cNvPr id="0" name=""/>
        <dsp:cNvSpPr/>
      </dsp:nvSpPr>
      <dsp:spPr>
        <a:xfrm>
          <a:off x="987285" y="2671250"/>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987285" y="2671250"/>
        <a:ext cx="1795064" cy="1077038"/>
      </dsp:txXfrm>
    </dsp:sp>
    <dsp:sp modelId="{89287C4D-951A-4A62-8BEE-59BBA0DFC0B2}">
      <dsp:nvSpPr>
        <dsp:cNvPr id="0" name=""/>
        <dsp:cNvSpPr/>
      </dsp:nvSpPr>
      <dsp:spPr>
        <a:xfrm>
          <a:off x="2961856" y="2671250"/>
          <a:ext cx="1795064" cy="107703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endParaRPr lang="en-US" sz="5100" b="1" kern="1200" dirty="0">
            <a:latin typeface="Abadi Extra Light" panose="020B0204020104020204" pitchFamily="34" charset="0"/>
          </a:endParaRPr>
        </a:p>
      </dsp:txBody>
      <dsp:txXfrm>
        <a:off x="2961856" y="2671250"/>
        <a:ext cx="1795064" cy="107703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9292A3C-BF5E-4C30-A12C-A661DEBABFC6}" type="datetimeFigureOut">
              <a:rPr lang="en-CA" smtClean="0"/>
              <a:t>2024-04-16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525AB9-43B4-4072-8D82-235AA92E906E}" type="slidenum">
              <a:rPr lang="en-CA" smtClean="0"/>
              <a:t>‹#›</a:t>
            </a:fld>
            <a:endParaRPr lang="en-CA"/>
          </a:p>
        </p:txBody>
      </p:sp>
    </p:spTree>
    <p:extLst>
      <p:ext uri="{BB962C8B-B14F-4D97-AF65-F5344CB8AC3E}">
        <p14:creationId xmlns:p14="http://schemas.microsoft.com/office/powerpoint/2010/main" val="3369801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scorecomp.com/storage/2022/09/6.1-Development-Resource-Guide-PDF.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Self Assessment: </a:t>
            </a:r>
          </a:p>
          <a:p>
            <a:r>
              <a:rPr lang="en-US" dirty="0"/>
              <a:t>Website https://www.dscorecomp.com/self-assessment/</a:t>
            </a:r>
          </a:p>
          <a:p>
            <a:r>
              <a:rPr lang="en-US" dirty="0"/>
              <a:t>Login: </a:t>
            </a:r>
          </a:p>
          <a:p>
            <a:r>
              <a:rPr lang="en-US" dirty="0"/>
              <a:t>Password:</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a:t>
            </a:fld>
            <a:endParaRPr lang="en-CA"/>
          </a:p>
        </p:txBody>
      </p:sp>
    </p:spTree>
    <p:extLst>
      <p:ext uri="{BB962C8B-B14F-4D97-AF65-F5344CB8AC3E}">
        <p14:creationId xmlns:p14="http://schemas.microsoft.com/office/powerpoint/2010/main" val="2037046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“Go to Intention” from previous note. More precisely located: under core competencies &gt; explore core competencies &gt; Go To Intention.</a:t>
            </a:r>
          </a:p>
          <a:p>
            <a:endParaRPr lang="en-US" dirty="0"/>
          </a:p>
          <a:p>
            <a:r>
              <a:rPr lang="en-US" dirty="0"/>
              <a:t>The guiding principles underlying the Core Competencies model include an integrated human resource approach that will inspire and recognize skilled employees and raise the level of performance of the developmental services sector across Ontario. </a:t>
            </a:r>
          </a:p>
          <a:p>
            <a:endParaRPr lang="en-US" dirty="0"/>
          </a:p>
          <a:p>
            <a:r>
              <a:rPr lang="en-US" dirty="0"/>
              <a:t>The following are the guiding principles behind the Core Competencies: (next slide)</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10</a:t>
            </a:fld>
            <a:endParaRPr lang="en-CA"/>
          </a:p>
        </p:txBody>
      </p:sp>
    </p:spTree>
    <p:extLst>
      <p:ext uri="{BB962C8B-B14F-4D97-AF65-F5344CB8AC3E}">
        <p14:creationId xmlns:p14="http://schemas.microsoft.com/office/powerpoint/2010/main" val="1886993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Return to explore core competencies and select “Go to Backgrounder” from previous note. More precisely located: under core competencies &gt; explore core competencies &gt; Go To Backgrounder.</a:t>
            </a:r>
          </a:p>
          <a:p>
            <a:endParaRPr lang="en-US" dirty="0"/>
          </a:p>
          <a:p>
            <a:endParaRPr lang="en-US" dirty="0"/>
          </a:p>
          <a:p>
            <a:r>
              <a:rPr lang="en-US" dirty="0"/>
              <a:t>When Core Competencies are implemented in an organization it should be a collaborative process, reflective of all stakeholders, </a:t>
            </a:r>
            <a:r>
              <a:rPr lang="en-US" dirty="0" err="1"/>
              <a:t>ie</a:t>
            </a:r>
            <a:r>
              <a:rPr lang="en-US" dirty="0"/>
              <a:t>. management, </a:t>
            </a:r>
            <a:r>
              <a:rPr lang="en-US" dirty="0" err="1"/>
              <a:t>labour</a:t>
            </a:r>
            <a:r>
              <a:rPr lang="en-US" dirty="0"/>
              <a:t> relations, and staff.</a:t>
            </a:r>
          </a:p>
          <a:p>
            <a:endParaRPr lang="en-US" dirty="0"/>
          </a:p>
          <a:p>
            <a:endParaRPr lang="en-US" dirty="0"/>
          </a:p>
          <a:p>
            <a:r>
              <a:rPr lang="en-US" dirty="0"/>
              <a:t>CLKD has been working on updating documents to reflect the new Core Competencies framework.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11</a:t>
            </a:fld>
            <a:endParaRPr lang="en-CA"/>
          </a:p>
        </p:txBody>
      </p:sp>
    </p:spTree>
    <p:extLst>
      <p:ext uri="{BB962C8B-B14F-4D97-AF65-F5344CB8AC3E}">
        <p14:creationId xmlns:p14="http://schemas.microsoft.com/office/powerpoint/2010/main" val="2602500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dirty="0">
                <a:latin typeface="Abadi Extra Light" panose="020B0204020104020204" pitchFamily="34" charset="0"/>
              </a:rPr>
              <a:t>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provides recognition of the professional nature of the work that direct support professionals do every day. While supporting people with a developmental disability to live more inclusive and dignified lives is very rewarding work, effective supports require creativity, motivation and many more professional traits and </a:t>
            </a:r>
            <a:r>
              <a:rPr lang="en-US" dirty="0" err="1">
                <a:latin typeface="Abadi Extra Light" panose="020B0204020104020204" pitchFamily="34" charset="0"/>
              </a:rPr>
              <a:t>behaviours</a:t>
            </a:r>
            <a:r>
              <a:rPr lang="en-US" dirty="0">
                <a:latin typeface="Abadi Extra Light" panose="020B0204020104020204" pitchFamily="34" charset="0"/>
              </a:rPr>
              <a:t>.</a:t>
            </a:r>
          </a:p>
          <a:p>
            <a:pPr algn="l" fontAlgn="base"/>
            <a:endParaRPr lang="en-US" dirty="0">
              <a:latin typeface="Abadi Extra Light" panose="020B0204020104020204" pitchFamily="34" charset="0"/>
            </a:endParaRPr>
          </a:p>
          <a:p>
            <a:pPr algn="l" fontAlgn="base"/>
            <a:r>
              <a:rPr lang="en-US" dirty="0">
                <a:latin typeface="Abadi Extra Light" panose="020B0204020104020204" pitchFamily="34" charset="0"/>
              </a:rPr>
              <a:t>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is designed to enhance the ability to recruit people who share the values of more inclusive communities. The nature of the work demands that the best people are recruited, and 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will help do that. An important goal is to make the sector a </a:t>
            </a:r>
            <a:r>
              <a:rPr lang="en-US" i="1" dirty="0">
                <a:latin typeface="Abadi Extra Light" panose="020B0204020104020204" pitchFamily="34" charset="0"/>
              </a:rPr>
              <a:t>career of choice</a:t>
            </a:r>
            <a:r>
              <a:rPr lang="en-US" dirty="0">
                <a:latin typeface="Abadi Extra Light" panose="020B0204020104020204" pitchFamily="34" charset="0"/>
              </a:rPr>
              <a:t> for both new and experienced employees.</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12</a:t>
            </a:fld>
            <a:endParaRPr lang="en-CA"/>
          </a:p>
        </p:txBody>
      </p:sp>
    </p:spTree>
    <p:extLst>
      <p:ext uri="{BB962C8B-B14F-4D97-AF65-F5344CB8AC3E}">
        <p14:creationId xmlns:p14="http://schemas.microsoft.com/office/powerpoint/2010/main" val="293659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repetitive to the previous two, for general staff orientation this can be skipped.</a:t>
            </a:r>
          </a:p>
          <a:p>
            <a:endParaRPr lang="en-US" dirty="0"/>
          </a:p>
          <a:p>
            <a:endParaRPr lang="en-US" dirty="0"/>
          </a:p>
          <a:p>
            <a:r>
              <a:rPr lang="en-US" dirty="0"/>
              <a:t>The Core Competencies model provides the sector with an important tool focused on professional growth that will support succession planning by:</a:t>
            </a:r>
          </a:p>
          <a:p>
            <a:endParaRPr lang="en-US" dirty="0"/>
          </a:p>
          <a:p>
            <a:r>
              <a:rPr lang="en-US" dirty="0"/>
              <a:t>Recognizing the professional nature of direct support work</a:t>
            </a:r>
          </a:p>
          <a:p>
            <a:r>
              <a:rPr lang="en-US" dirty="0"/>
              <a:t>Enabling and facilitating positive professional development and growth opportunities.</a:t>
            </a:r>
          </a:p>
          <a:p>
            <a:r>
              <a:rPr lang="en-US" dirty="0"/>
              <a:t>Recruiting the right people.</a:t>
            </a:r>
          </a:p>
          <a:p>
            <a:r>
              <a:rPr lang="en-US" dirty="0"/>
              <a:t>Supporting employee behaviors that reflect EDI, Journey to Belonging, Person-Directed/Person-</a:t>
            </a:r>
            <a:r>
              <a:rPr lang="en-US" dirty="0" err="1"/>
              <a:t>Centred</a:t>
            </a:r>
            <a:r>
              <a:rPr lang="en-US" dirty="0"/>
              <a:t> practices and Trauma Informed Practices. (see Intentions Document).</a:t>
            </a:r>
          </a:p>
          <a:p>
            <a:r>
              <a:rPr lang="en-US" dirty="0"/>
              <a:t>Not using Core Competencies for disciplinary purposes, but as a progression tool.</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13</a:t>
            </a:fld>
            <a:endParaRPr lang="en-CA"/>
          </a:p>
        </p:txBody>
      </p:sp>
    </p:spTree>
    <p:extLst>
      <p:ext uri="{BB962C8B-B14F-4D97-AF65-F5344CB8AC3E}">
        <p14:creationId xmlns:p14="http://schemas.microsoft.com/office/powerpoint/2010/main" val="1832972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more about where Core Competencies have come from and what they are intended to achieve. </a:t>
            </a:r>
            <a:r>
              <a:rPr lang="en-CA" dirty="0"/>
              <a:t>Any Questions before we dive into the competency framework?!</a:t>
            </a:r>
            <a:endParaRPr lang="en-US" dirty="0"/>
          </a:p>
        </p:txBody>
      </p:sp>
      <p:sp>
        <p:nvSpPr>
          <p:cNvPr id="4" name="Slide Number Placeholder 3"/>
          <p:cNvSpPr>
            <a:spLocks noGrp="1"/>
          </p:cNvSpPr>
          <p:nvPr>
            <p:ph type="sldNum" sz="quarter" idx="5"/>
          </p:nvPr>
        </p:nvSpPr>
        <p:spPr/>
        <p:txBody>
          <a:bodyPr/>
          <a:lstStyle/>
          <a:p>
            <a:fld id="{AA525AB9-43B4-4072-8D82-235AA92E906E}" type="slidenum">
              <a:rPr lang="en-CA" smtClean="0"/>
              <a:t>14</a:t>
            </a:fld>
            <a:endParaRPr lang="en-CA"/>
          </a:p>
        </p:txBody>
      </p:sp>
    </p:spTree>
    <p:extLst>
      <p:ext uri="{BB962C8B-B14F-4D97-AF65-F5344CB8AC3E}">
        <p14:creationId xmlns:p14="http://schemas.microsoft.com/office/powerpoint/2010/main" val="763301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“how growth stages work” from explore core competencies. More precisely located: under core competencies &gt; explore core competencies &gt; select how growth stages work.</a:t>
            </a:r>
          </a:p>
          <a:p>
            <a:endParaRPr lang="en-US" dirty="0"/>
          </a:p>
          <a:p>
            <a:endParaRPr lang="en-US" dirty="0"/>
          </a:p>
          <a:p>
            <a:r>
              <a:rPr lang="en-US" dirty="0"/>
              <a:t>Website – Core Competencies click on How the Growth Stages Work</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15</a:t>
            </a:fld>
            <a:endParaRPr lang="en-CA"/>
          </a:p>
        </p:txBody>
      </p:sp>
    </p:spTree>
    <p:extLst>
      <p:ext uri="{BB962C8B-B14F-4D97-AF65-F5344CB8AC3E}">
        <p14:creationId xmlns:p14="http://schemas.microsoft.com/office/powerpoint/2010/main" val="1985889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Now transition to website and discuss the Growth stages. </a:t>
            </a:r>
          </a:p>
        </p:txBody>
      </p:sp>
      <p:sp>
        <p:nvSpPr>
          <p:cNvPr id="4" name="Slide Number Placeholder 3"/>
          <p:cNvSpPr>
            <a:spLocks noGrp="1"/>
          </p:cNvSpPr>
          <p:nvPr>
            <p:ph type="sldNum" sz="quarter" idx="5"/>
          </p:nvPr>
        </p:nvSpPr>
        <p:spPr/>
        <p:txBody>
          <a:bodyPr/>
          <a:lstStyle/>
          <a:p>
            <a:fld id="{AA525AB9-43B4-4072-8D82-235AA92E906E}" type="slidenum">
              <a:rPr lang="en-CA" smtClean="0"/>
              <a:t>16</a:t>
            </a:fld>
            <a:endParaRPr lang="en-CA"/>
          </a:p>
        </p:txBody>
      </p:sp>
    </p:spTree>
    <p:extLst>
      <p:ext uri="{BB962C8B-B14F-4D97-AF65-F5344CB8AC3E}">
        <p14:creationId xmlns:p14="http://schemas.microsoft.com/office/powerpoint/2010/main" val="1743817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Now that we have had the chance to review the Core Competencies and Growth Stages together, let's spend some time discussing the tools and resources available to you on your development journey. </a:t>
            </a:r>
          </a:p>
          <a:p>
            <a:r>
              <a:rPr lang="en-CA" sz="1200" dirty="0">
                <a:latin typeface="Abadi Extra Light" panose="020B0204020104020204" pitchFamily="34" charset="0"/>
              </a:rPr>
              <a:t>The first tool we will review is the Competency Self- Assessment……</a:t>
            </a:r>
            <a:endParaRPr lang="en-US" sz="1200" dirty="0">
              <a:latin typeface="Abadi Extra Light" panose="020B0204020104020204" pitchFamily="34" charset="0"/>
            </a:endParaRPr>
          </a:p>
          <a:p>
            <a:endParaRPr lang="en-US" sz="1200" dirty="0">
              <a:latin typeface="Abadi Extra Light" panose="020B0204020104020204" pitchFamily="34" charset="0"/>
            </a:endParaRPr>
          </a:p>
        </p:txBody>
      </p:sp>
      <p:sp>
        <p:nvSpPr>
          <p:cNvPr id="4" name="Slide Number Placeholder 3"/>
          <p:cNvSpPr>
            <a:spLocks noGrp="1"/>
          </p:cNvSpPr>
          <p:nvPr>
            <p:ph type="sldNum" sz="quarter" idx="5"/>
          </p:nvPr>
        </p:nvSpPr>
        <p:spPr/>
        <p:txBody>
          <a:bodyPr/>
          <a:lstStyle/>
          <a:p>
            <a:fld id="{AA525AB9-43B4-4072-8D82-235AA92E906E}" type="slidenum">
              <a:rPr lang="en-CA" smtClean="0"/>
              <a:t>18</a:t>
            </a:fld>
            <a:endParaRPr lang="en-CA"/>
          </a:p>
        </p:txBody>
      </p:sp>
    </p:spTree>
    <p:extLst>
      <p:ext uri="{BB962C8B-B14F-4D97-AF65-F5344CB8AC3E}">
        <p14:creationId xmlns:p14="http://schemas.microsoft.com/office/powerpoint/2010/main" val="264359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website link into chat for everyone. https://www.dscorecomp.com/self-assessment/</a:t>
            </a:r>
          </a:p>
          <a:p>
            <a:endParaRPr lang="en-US" dirty="0"/>
          </a:p>
          <a:p>
            <a:r>
              <a:rPr lang="en-US" dirty="0"/>
              <a:t>Open the website and login. </a:t>
            </a:r>
          </a:p>
          <a:p>
            <a:r>
              <a:rPr lang="en-US" dirty="0"/>
              <a:t>Login:</a:t>
            </a:r>
          </a:p>
          <a:p>
            <a:endParaRPr lang="en-US" dirty="0"/>
          </a:p>
          <a:p>
            <a:r>
              <a:rPr lang="en-US" dirty="0"/>
              <a:t>Click on the Advocacy competency. Select Retake Self-Assessment in the box to the right of the title.</a:t>
            </a:r>
          </a:p>
          <a:p>
            <a:r>
              <a:rPr lang="en-US" dirty="0"/>
              <a:t>Draw attention to the </a:t>
            </a:r>
            <a:r>
              <a:rPr lang="en-US" dirty="0" err="1"/>
              <a:t>behavioural</a:t>
            </a:r>
            <a:r>
              <a:rPr lang="en-US" dirty="0"/>
              <a:t> indicators and then select start Self-Assessment </a:t>
            </a:r>
          </a:p>
          <a:p>
            <a:r>
              <a:rPr lang="en-US" dirty="0"/>
              <a:t>Read over the </a:t>
            </a:r>
            <a:r>
              <a:rPr lang="en-US" dirty="0" err="1"/>
              <a:t>behavioural</a:t>
            </a:r>
            <a:r>
              <a:rPr lang="en-US" dirty="0"/>
              <a:t> indicators for the emerging stage, then click next (at bottom under the growth stages) </a:t>
            </a:r>
          </a:p>
          <a:p>
            <a:r>
              <a:rPr lang="en-US" dirty="0"/>
              <a:t>Read over the Star Model by clicking Considerations when completing a Self-Assessment </a:t>
            </a:r>
          </a:p>
          <a:p>
            <a:pPr algn="l" fontAlgn="base"/>
            <a:r>
              <a:rPr lang="en-US" b="0" i="0" dirty="0">
                <a:solidFill>
                  <a:srgbClr val="54585C"/>
                </a:solidFill>
                <a:effectLst/>
                <a:latin typeface="Inter"/>
              </a:rPr>
              <a:t>	Use the STAR Model:</a:t>
            </a:r>
          </a:p>
          <a:p>
            <a:pPr algn="l" fontAlgn="base"/>
            <a:r>
              <a:rPr lang="en-US" b="0" i="1" dirty="0">
                <a:solidFill>
                  <a:srgbClr val="54585C"/>
                </a:solidFill>
                <a:effectLst/>
                <a:latin typeface="inherit"/>
              </a:rPr>
              <a:t>	Meaning when you are answering a question you will use the following sequence:</a:t>
            </a:r>
            <a:endParaRPr lang="en-US" b="0" i="0" dirty="0">
              <a:solidFill>
                <a:srgbClr val="54585C"/>
              </a:solidFill>
              <a:effectLst/>
              <a:latin typeface="Inter"/>
            </a:endParaRPr>
          </a:p>
          <a:p>
            <a:pPr algn="l" fontAlgn="base"/>
            <a:r>
              <a:rPr lang="en-US" b="0" i="1" dirty="0">
                <a:solidFill>
                  <a:srgbClr val="54585C"/>
                </a:solidFill>
                <a:effectLst/>
                <a:latin typeface="inherit"/>
              </a:rPr>
              <a:t>	1.Situation – What was the situation you were in?</a:t>
            </a:r>
            <a:endParaRPr lang="en-US" b="0" i="0" dirty="0">
              <a:solidFill>
                <a:srgbClr val="54585C"/>
              </a:solidFill>
              <a:effectLst/>
              <a:latin typeface="Inter"/>
            </a:endParaRPr>
          </a:p>
          <a:p>
            <a:pPr algn="l" fontAlgn="base"/>
            <a:r>
              <a:rPr lang="en-US" b="0" i="1" dirty="0">
                <a:solidFill>
                  <a:srgbClr val="54585C"/>
                </a:solidFill>
                <a:effectLst/>
                <a:latin typeface="inherit"/>
              </a:rPr>
              <a:t>	2.Task – What was the task that had to be done?</a:t>
            </a:r>
            <a:endParaRPr lang="en-US" b="0" i="0" dirty="0">
              <a:solidFill>
                <a:srgbClr val="54585C"/>
              </a:solidFill>
              <a:effectLst/>
              <a:latin typeface="Inter"/>
            </a:endParaRPr>
          </a:p>
          <a:p>
            <a:pPr algn="l" fontAlgn="base"/>
            <a:r>
              <a:rPr lang="en-US" b="0" i="1" dirty="0">
                <a:solidFill>
                  <a:srgbClr val="54585C"/>
                </a:solidFill>
                <a:effectLst/>
                <a:latin typeface="inherit"/>
              </a:rPr>
              <a:t>	3.Result – What was the result of the situation and your actions?</a:t>
            </a:r>
            <a:endParaRPr lang="en-US" b="0" i="0" dirty="0">
              <a:solidFill>
                <a:srgbClr val="54585C"/>
              </a:solidFill>
              <a:effectLst/>
              <a:latin typeface="Inter"/>
            </a:endParaRPr>
          </a:p>
          <a:p>
            <a:pPr algn="l" fontAlgn="base"/>
            <a:r>
              <a:rPr lang="en-US" b="0" i="1" dirty="0">
                <a:solidFill>
                  <a:srgbClr val="54585C"/>
                </a:solidFill>
                <a:effectLst/>
                <a:latin typeface="inherit"/>
              </a:rPr>
              <a:t>	4.Action – What action or steps did you take?</a:t>
            </a:r>
          </a:p>
          <a:p>
            <a:pPr algn="l" fontAlgn="base"/>
            <a:r>
              <a:rPr lang="en-US" b="0" i="0" dirty="0">
                <a:solidFill>
                  <a:srgbClr val="54585C"/>
                </a:solidFill>
                <a:effectLst/>
                <a:latin typeface="+mn-lt"/>
              </a:rPr>
              <a:t>Ask the group to come up with an example to write in the box and then click next</a:t>
            </a:r>
          </a:p>
          <a:p>
            <a:pPr algn="l" fontAlgn="base"/>
            <a:r>
              <a:rPr lang="en-US" b="0" i="0" dirty="0">
                <a:solidFill>
                  <a:srgbClr val="54585C"/>
                </a:solidFill>
                <a:effectLst/>
                <a:latin typeface="+mn-lt"/>
              </a:rPr>
              <a:t>Select the check boxes for the </a:t>
            </a:r>
            <a:r>
              <a:rPr lang="en-US" b="0" i="0" dirty="0" err="1">
                <a:solidFill>
                  <a:srgbClr val="54585C"/>
                </a:solidFill>
                <a:effectLst/>
                <a:latin typeface="+mn-lt"/>
              </a:rPr>
              <a:t>behavioural</a:t>
            </a:r>
            <a:r>
              <a:rPr lang="en-US" b="0" i="0" dirty="0">
                <a:solidFill>
                  <a:srgbClr val="54585C"/>
                </a:solidFill>
                <a:effectLst/>
                <a:latin typeface="+mn-lt"/>
              </a:rPr>
              <a:t> indicators listed that apply and click next</a:t>
            </a:r>
          </a:p>
          <a:p>
            <a:pPr algn="l" fontAlgn="base"/>
            <a:r>
              <a:rPr lang="en-US" b="0" i="0" dirty="0">
                <a:solidFill>
                  <a:srgbClr val="54585C"/>
                </a:solidFill>
                <a:effectLst/>
                <a:latin typeface="+mn-lt"/>
              </a:rPr>
              <a:t>Read over the information on the page and then select complete </a:t>
            </a:r>
          </a:p>
          <a:p>
            <a:pPr algn="l" fontAlgn="base"/>
            <a:r>
              <a:rPr lang="en-US" b="0" i="0" dirty="0">
                <a:solidFill>
                  <a:srgbClr val="54585C"/>
                </a:solidFill>
                <a:effectLst/>
                <a:latin typeface="+mn-lt"/>
              </a:rPr>
              <a:t>Read over the Next Steps section </a:t>
            </a:r>
          </a:p>
          <a:p>
            <a:pPr algn="l" fontAlgn="base"/>
            <a:r>
              <a:rPr lang="en-US" b="0" i="0" dirty="0">
                <a:solidFill>
                  <a:srgbClr val="54585C"/>
                </a:solidFill>
                <a:effectLst/>
                <a:latin typeface="inherit"/>
              </a:rPr>
              <a:t>	Review with your mentor</a:t>
            </a:r>
          </a:p>
          <a:p>
            <a:pPr algn="l" fontAlgn="base"/>
            <a:r>
              <a:rPr lang="en-US" b="0" i="0" dirty="0">
                <a:solidFill>
                  <a:srgbClr val="54585C"/>
                </a:solidFill>
                <a:effectLst/>
                <a:latin typeface="inherit"/>
              </a:rPr>
              <a:t>	To validate your growth stage assessment, email your results to your mentor and plan a meeting.</a:t>
            </a:r>
          </a:p>
          <a:p>
            <a:pPr algn="l" fontAlgn="base"/>
            <a:br>
              <a:rPr lang="en-US" b="0" i="0" dirty="0">
                <a:solidFill>
                  <a:srgbClr val="54585C"/>
                </a:solidFill>
                <a:effectLst/>
                <a:latin typeface="inherit"/>
              </a:rPr>
            </a:br>
            <a:r>
              <a:rPr lang="en-US" b="0" i="0" dirty="0">
                <a:solidFill>
                  <a:srgbClr val="54585C"/>
                </a:solidFill>
                <a:effectLst/>
                <a:latin typeface="inherit"/>
              </a:rPr>
              <a:t>	Confirm stage</a:t>
            </a:r>
          </a:p>
          <a:p>
            <a:pPr algn="l" fontAlgn="base"/>
            <a:r>
              <a:rPr lang="en-US" b="0" i="0" dirty="0">
                <a:solidFill>
                  <a:srgbClr val="54585C"/>
                </a:solidFill>
                <a:effectLst/>
                <a:latin typeface="inherit"/>
              </a:rPr>
              <a:t>	When you and your mentor agree on what stage your at, click here to confirm your stage</a:t>
            </a:r>
          </a:p>
          <a:p>
            <a:pPr algn="l" fontAlgn="base"/>
            <a:br>
              <a:rPr lang="en-US" b="0" i="0" dirty="0">
                <a:solidFill>
                  <a:srgbClr val="54585C"/>
                </a:solidFill>
                <a:effectLst/>
                <a:latin typeface="inherit"/>
              </a:rPr>
            </a:br>
            <a:r>
              <a:rPr lang="en-US" b="0" i="0" dirty="0">
                <a:solidFill>
                  <a:srgbClr val="54585C"/>
                </a:solidFill>
                <a:effectLst/>
                <a:latin typeface="inherit"/>
              </a:rPr>
              <a:t>	Complete Self-Assessment</a:t>
            </a:r>
          </a:p>
          <a:p>
            <a:pPr algn="l" fontAlgn="base"/>
            <a:r>
              <a:rPr lang="en-US" b="0" i="0" dirty="0">
                <a:solidFill>
                  <a:srgbClr val="54585C"/>
                </a:solidFill>
                <a:effectLst/>
                <a:latin typeface="inherit"/>
              </a:rPr>
              <a:t>	Congratulations! Generate your badge below. If you are interested in developing a professional plan to grow in this stage or advance to the next stage please 	click below </a:t>
            </a:r>
            <a:r>
              <a:rPr lang="en-US" b="1" i="0" u="none" strike="noStrike" dirty="0">
                <a:solidFill>
                  <a:srgbClr val="54585C"/>
                </a:solidFill>
                <a:effectLst/>
                <a:latin typeface="inherit"/>
                <a:hlinkClick r:id="rId3"/>
              </a:rPr>
              <a:t>Development Resource Guide</a:t>
            </a:r>
            <a:endParaRPr lang="en-US" b="0" i="0" dirty="0">
              <a:solidFill>
                <a:srgbClr val="54585C"/>
              </a:solidFill>
              <a:effectLst/>
              <a:latin typeface="Inter"/>
            </a:endParaRPr>
          </a:p>
          <a:p>
            <a:pPr algn="l" fontAlgn="base"/>
            <a:endParaRPr lang="en-US" b="0" i="0" dirty="0">
              <a:solidFill>
                <a:srgbClr val="54585C"/>
              </a:solidFill>
              <a:effectLst/>
              <a:latin typeface="+mn-lt"/>
            </a:endParaRPr>
          </a:p>
          <a:p>
            <a:endParaRPr lang="en-US"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19</a:t>
            </a:fld>
            <a:endParaRPr lang="en-CA"/>
          </a:p>
        </p:txBody>
      </p:sp>
    </p:spTree>
    <p:extLst>
      <p:ext uri="{BB962C8B-B14F-4D97-AF65-F5344CB8AC3E}">
        <p14:creationId xmlns:p14="http://schemas.microsoft.com/office/powerpoint/2010/main" val="1531530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https://www.dscorecomp.com/coaching/ </a:t>
            </a:r>
          </a:p>
          <a:p>
            <a:endParaRPr lang="en-CA" dirty="0"/>
          </a:p>
          <a:p>
            <a:r>
              <a:rPr lang="en-CA" dirty="0"/>
              <a:t>Using the link provided here, you are then able to access the DRG, </a:t>
            </a:r>
            <a:r>
              <a:rPr lang="en-US" dirty="0"/>
              <a:t>This guide will assist you in generating ideas and providing direction as you create and implement a personal action plan for developing your competencies. It is not intended to be an exhaustive list of possibilities, but rather a starting point for your own individual development plan. Use this document as a resource to help your self-development rather than as a list of activities which must all be accomplished.</a:t>
            </a:r>
          </a:p>
          <a:p>
            <a:endParaRPr lang="en-US" dirty="0"/>
          </a:p>
          <a:p>
            <a:r>
              <a:rPr lang="en-US" dirty="0"/>
              <a:t>Let's use the core competency advocacy at the emerging level as an example, using the DRG by clicking on this link, you can scroll to find the competency you are currently focusing on, there you can review behavioural indicators and activities to assist with developing this competency. (example on next slide). </a:t>
            </a:r>
          </a:p>
          <a:p>
            <a:endParaRPr lang="en-US"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20</a:t>
            </a:fld>
            <a:endParaRPr lang="en-CA"/>
          </a:p>
        </p:txBody>
      </p:sp>
    </p:spTree>
    <p:extLst>
      <p:ext uri="{BB962C8B-B14F-4D97-AF65-F5344CB8AC3E}">
        <p14:creationId xmlns:p14="http://schemas.microsoft.com/office/powerpoint/2010/main" val="5522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Welcome Note:</a:t>
            </a:r>
          </a:p>
          <a:p>
            <a:r>
              <a:rPr lang="en-US" altLang="en-US" dirty="0">
                <a:latin typeface="Arial" panose="020B0604020202020204" pitchFamily="34" charset="0"/>
              </a:rPr>
              <a:t>Welcome to your Introduction to Core Competencies Training!</a:t>
            </a:r>
          </a:p>
          <a:p>
            <a:endParaRPr lang="en-US" altLang="en-US" dirty="0">
              <a:latin typeface="Arial" panose="020B0604020202020204" pitchFamily="34" charset="0"/>
            </a:endParaRPr>
          </a:p>
          <a:p>
            <a:r>
              <a:rPr lang="en-US" altLang="en-US" dirty="0">
                <a:latin typeface="Arial" panose="020B0604020202020204" pitchFamily="34" charset="0"/>
              </a:rPr>
              <a:t>We would typically complete the entire training as a group in person, so breaking it up into surge and live online training with this new material is a bit new for us.</a:t>
            </a:r>
          </a:p>
          <a:p>
            <a:endParaRPr lang="en-US" altLang="en-US" dirty="0">
              <a:latin typeface="Arial" panose="020B0604020202020204" pitchFamily="34" charset="0"/>
            </a:endParaRPr>
          </a:p>
          <a:p>
            <a:r>
              <a:rPr lang="en-US" altLang="en-US" dirty="0">
                <a:latin typeface="Arial" panose="020B0604020202020204" pitchFamily="34" charset="0"/>
              </a:rPr>
              <a:t>Let’s kick off the session with introductions so we can get to know a little about you. Simply state your name, where you currently work, and how long you have been with the organization</a:t>
            </a:r>
          </a:p>
          <a:p>
            <a:r>
              <a:rPr lang="en-US" altLang="en-US" dirty="0">
                <a:latin typeface="Arial" panose="020B0604020202020204" pitchFamily="34" charset="0"/>
              </a:rPr>
              <a:t>(Presenters can go first to break the ice)</a:t>
            </a:r>
          </a:p>
          <a:p>
            <a:endParaRPr lang="en-US" dirty="0">
              <a:latin typeface="Arial" panose="020B0604020202020204" pitchFamily="34" charset="0"/>
            </a:endParaRPr>
          </a:p>
          <a:p>
            <a:r>
              <a:rPr lang="en-US" dirty="0"/>
              <a:t>House Keeping:</a:t>
            </a:r>
          </a:p>
          <a:p>
            <a:pPr marL="174708" indent="-174708">
              <a:buFontTx/>
              <a:buChar char="-"/>
            </a:pPr>
            <a:r>
              <a:rPr lang="en-US" dirty="0"/>
              <a:t>What we are going to be doing today:</a:t>
            </a:r>
          </a:p>
          <a:p>
            <a:pPr marL="174708" indent="-174708">
              <a:buFontTx/>
              <a:buChar char="-"/>
            </a:pPr>
            <a:r>
              <a:rPr lang="en-US" b="0" i="0" dirty="0">
                <a:solidFill>
                  <a:srgbClr val="1A1A1A"/>
                </a:solidFill>
                <a:effectLst/>
                <a:latin typeface="Open Sans" panose="020B0606030504020204" pitchFamily="34" charset="0"/>
              </a:rPr>
              <a:t>Introductions to Core Competencies</a:t>
            </a:r>
          </a:p>
          <a:p>
            <a:pPr marL="174708" indent="-174708">
              <a:buFontTx/>
              <a:buChar char="-"/>
            </a:pPr>
            <a:r>
              <a:rPr lang="en-US" b="0" i="0" dirty="0">
                <a:solidFill>
                  <a:srgbClr val="1A1A1A"/>
                </a:solidFill>
                <a:effectLst/>
                <a:latin typeface="Open Sans" panose="020B0606030504020204" pitchFamily="34" charset="0"/>
              </a:rPr>
              <a:t>Presentation length – 3-hour meeting for live virtual session + </a:t>
            </a:r>
            <a:r>
              <a:rPr lang="en-US" b="1" i="1" dirty="0">
                <a:solidFill>
                  <a:srgbClr val="1A1A1A"/>
                </a:solidFill>
                <a:effectLst/>
                <a:latin typeface="Open Sans" panose="020B0606030504020204" pitchFamily="34" charset="0"/>
              </a:rPr>
              <a:t>(30 minutes pre work- Intro Video was watched on Surge- can assign homework for the additional 30 minutes- perhaps review of website and setting up their account???)</a:t>
            </a:r>
          </a:p>
          <a:p>
            <a:pPr marL="174708" indent="-174708">
              <a:buFontTx/>
              <a:buChar char="-"/>
            </a:pPr>
            <a:r>
              <a:rPr lang="en-US" b="1" i="1" dirty="0">
                <a:solidFill>
                  <a:srgbClr val="1A1A1A"/>
                </a:solidFill>
                <a:effectLst/>
                <a:latin typeface="Open Sans" panose="020B0606030504020204" pitchFamily="34" charset="0"/>
              </a:rPr>
              <a:t>Introduce the new website </a:t>
            </a:r>
          </a:p>
          <a:p>
            <a:pPr marL="174708" indent="-174708">
              <a:buFontTx/>
              <a:buChar char="-"/>
            </a:pPr>
            <a:r>
              <a:rPr lang="en-US" b="0" i="0" dirty="0">
                <a:solidFill>
                  <a:srgbClr val="1A1A1A"/>
                </a:solidFill>
                <a:effectLst/>
                <a:latin typeface="Open Sans" panose="020B0606030504020204" pitchFamily="34" charset="0"/>
              </a:rPr>
              <a:t>We will have a break halfway through</a:t>
            </a:r>
          </a:p>
          <a:p>
            <a:pPr marL="174708" indent="-174708">
              <a:buFontTx/>
              <a:buChar char="-"/>
            </a:pPr>
            <a:r>
              <a:rPr lang="en-US" b="0" i="0" dirty="0">
                <a:solidFill>
                  <a:srgbClr val="1A1A1A"/>
                </a:solidFill>
                <a:effectLst/>
                <a:latin typeface="Open Sans" panose="020B0606030504020204" pitchFamily="34" charset="0"/>
              </a:rPr>
              <a:t>We ask that you keep your camera’s on throughout the presentation, </a:t>
            </a:r>
          </a:p>
          <a:p>
            <a:pPr marL="174708" indent="-174708">
              <a:buFontTx/>
              <a:buChar char="-"/>
            </a:pPr>
            <a:r>
              <a:rPr lang="en-US" b="0" i="0" dirty="0">
                <a:solidFill>
                  <a:srgbClr val="1A1A1A"/>
                </a:solidFill>
                <a:effectLst/>
                <a:latin typeface="Open Sans" panose="020B0606030504020204" pitchFamily="34" charset="0"/>
              </a:rPr>
              <a:t>The more interactive you are with the presentation the better the day will go</a:t>
            </a:r>
          </a:p>
          <a:p>
            <a:pPr marL="174708" indent="-174708">
              <a:buFontTx/>
              <a:buChar char="-"/>
            </a:pPr>
            <a:endParaRPr lang="en-US" b="0" i="0" dirty="0">
              <a:solidFill>
                <a:srgbClr val="1A1A1A"/>
              </a:solidFill>
              <a:effectLst/>
              <a:latin typeface="Open Sans" panose="020B0606030504020204" pitchFamily="34" charset="0"/>
            </a:endParaRPr>
          </a:p>
          <a:p>
            <a:pPr marL="174708" indent="-174708">
              <a:buFontTx/>
              <a:buChar char="-"/>
            </a:pPr>
            <a:endParaRPr lang="en-US" b="0" i="0" dirty="0">
              <a:solidFill>
                <a:srgbClr val="1A1A1A"/>
              </a:solidFill>
              <a:effectLst/>
              <a:latin typeface="Open Sans" panose="020B0606030504020204" pitchFamily="34" charset="0"/>
            </a:endParaRPr>
          </a:p>
          <a:p>
            <a:r>
              <a:rPr lang="en-US" dirty="0"/>
              <a:t>Agenda: </a:t>
            </a:r>
          </a:p>
          <a:p>
            <a:pPr marL="174708" indent="-174708" defTabSz="931774">
              <a:buFontTx/>
              <a:buChar char="-"/>
              <a:defRPr/>
            </a:pPr>
            <a:r>
              <a:rPr lang="en-US" dirty="0"/>
              <a:t>Referencing the website and initiative to launching a “new look” for material </a:t>
            </a:r>
          </a:p>
          <a:p>
            <a:pPr marL="174708" indent="-174708" defTabSz="931774">
              <a:buFontTx/>
              <a:buChar char="-"/>
              <a:defRPr/>
            </a:pPr>
            <a:r>
              <a:rPr lang="en-US" dirty="0"/>
              <a:t>Knowledge Check &amp; Scenarios </a:t>
            </a:r>
          </a:p>
          <a:p>
            <a:pPr marL="174708" indent="-174708" defTabSz="931774">
              <a:buFontTx/>
              <a:buChar char="-"/>
              <a:defRPr/>
            </a:pPr>
            <a:r>
              <a:rPr lang="en-US" b="0" i="0" dirty="0">
                <a:solidFill>
                  <a:srgbClr val="1A1A1A"/>
                </a:solidFill>
                <a:effectLst/>
                <a:latin typeface="Open Sans" panose="020B0606030504020204" pitchFamily="34" charset="0"/>
              </a:rPr>
              <a:t>Journey to Belonging: Choice and Inclusion </a:t>
            </a:r>
          </a:p>
          <a:p>
            <a:pPr marL="174708" indent="-174708" defTabSz="931774">
              <a:buFontTx/>
              <a:buChar char="-"/>
              <a:defRPr/>
            </a:pPr>
            <a:r>
              <a:rPr lang="en-US" b="0" i="0" dirty="0">
                <a:solidFill>
                  <a:srgbClr val="1A1A1A"/>
                </a:solidFill>
                <a:effectLst/>
                <a:latin typeface="Open Sans" panose="020B0606030504020204" pitchFamily="34" charset="0"/>
              </a:rPr>
              <a:t>Introductions to Core Competencies</a:t>
            </a:r>
          </a:p>
          <a:p>
            <a:pPr marL="174708" indent="-174708" defTabSz="931774">
              <a:buFontTx/>
              <a:buChar char="-"/>
              <a:defRPr/>
            </a:pPr>
            <a:r>
              <a:rPr lang="en-US" b="0" i="0" dirty="0">
                <a:solidFill>
                  <a:srgbClr val="1A1A1A"/>
                </a:solidFill>
                <a:effectLst/>
                <a:latin typeface="Open Sans" panose="020B0606030504020204" pitchFamily="34" charset="0"/>
              </a:rPr>
              <a:t>Activities and Video’s</a:t>
            </a:r>
          </a:p>
          <a:p>
            <a:pPr marL="174708" indent="-174708" defTabSz="931774">
              <a:buFontTx/>
              <a:buChar char="-"/>
              <a:defRPr/>
            </a:pPr>
            <a:r>
              <a:rPr lang="en-US" b="0" i="0" dirty="0">
                <a:solidFill>
                  <a:srgbClr val="1A1A1A"/>
                </a:solidFill>
                <a:effectLst/>
                <a:latin typeface="Open Sans" panose="020B0606030504020204" pitchFamily="34" charset="0"/>
              </a:rPr>
              <a:t>Intentions and Outcomes</a:t>
            </a:r>
          </a:p>
          <a:p>
            <a:pPr marL="174708" indent="-174708" defTabSz="931774">
              <a:buFontTx/>
              <a:buChar char="-"/>
              <a:defRPr/>
            </a:pPr>
            <a:r>
              <a:rPr lang="en-US" b="0" i="0" dirty="0">
                <a:solidFill>
                  <a:srgbClr val="1A1A1A"/>
                </a:solidFill>
                <a:effectLst/>
                <a:latin typeface="Open Sans" panose="020B0606030504020204" pitchFamily="34" charset="0"/>
              </a:rPr>
              <a:t>Self-Assessment</a:t>
            </a:r>
          </a:p>
          <a:p>
            <a:pPr marL="174708" indent="-174708" defTabSz="931774">
              <a:buFontTx/>
              <a:buChar char="-"/>
              <a:defRPr/>
            </a:pPr>
            <a:r>
              <a:rPr lang="en-US" dirty="0"/>
              <a:t>Summary &amp; wrap-up</a:t>
            </a:r>
          </a:p>
          <a:p>
            <a:pPr marL="174708" indent="-174708" defTabSz="931774">
              <a:buFontTx/>
              <a:buChar char="-"/>
              <a:defRPr/>
            </a:pPr>
            <a:r>
              <a:rPr lang="en-US" dirty="0"/>
              <a:t>Adjourn</a:t>
            </a:r>
          </a:p>
          <a:p>
            <a:endParaRPr lang="en-US" dirty="0"/>
          </a:p>
          <a:p>
            <a:r>
              <a:rPr lang="en-US" dirty="0"/>
              <a:t>Introduction – Ice Breaker </a:t>
            </a:r>
          </a:p>
          <a:p>
            <a:r>
              <a:rPr lang="en-US" dirty="0"/>
              <a:t>If in Person we can do the Jenga game. On each Jenga piece there is a question that staff can answer that will get everyone to know each other a bit more. Have one person go first and they pull out a Jenga piece. They answer the question on the piece and then put the piece back on the tower. Then the person to the left of that person can go. Keep going until the Jenga tower falls over. </a:t>
            </a:r>
          </a:p>
          <a:p>
            <a:r>
              <a:rPr lang="en-US" dirty="0"/>
              <a:t>If Virtual then we can do 2 truths 1 lie. So you say 3 facts about you but 2 have to be truthful and 1 a lie. Then the group can try to figure out which one is the lie.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a:t>
            </a:fld>
            <a:endParaRPr lang="en-CA"/>
          </a:p>
        </p:txBody>
      </p:sp>
    </p:spTree>
    <p:extLst>
      <p:ext uri="{BB962C8B-B14F-4D97-AF65-F5344CB8AC3E}">
        <p14:creationId xmlns:p14="http://schemas.microsoft.com/office/powerpoint/2010/main" val="651024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the DRG will summarize for you for each competency at each level. Here you can review Advocacy at the emerging level, the behavioural indicators and the activities to assist with competency development.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21</a:t>
            </a:fld>
            <a:endParaRPr lang="en-CA"/>
          </a:p>
        </p:txBody>
      </p:sp>
    </p:spTree>
    <p:extLst>
      <p:ext uri="{BB962C8B-B14F-4D97-AF65-F5344CB8AC3E}">
        <p14:creationId xmlns:p14="http://schemas.microsoft.com/office/powerpoint/2010/main" val="518604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Think back to the beginning of our session today.  You identified on a scale from 1-10  how confident you were at recognizing the Core Competencies and their Growth stages.  Now that you have spent the morning with us delving into the Competencies and resources available to us, we are going to ask the same question again:</a:t>
            </a:r>
          </a:p>
          <a:p>
            <a:endParaRPr lang="en-CA" dirty="0"/>
          </a:p>
          <a:p>
            <a:r>
              <a:rPr lang="en-US" sz="1200" i="1" dirty="0">
                <a:latin typeface="Abadi Extra Light" panose="020B0204020104020204" pitchFamily="34" charset="0"/>
              </a:rPr>
              <a:t>On a scale of 1-10  (10 being very confident and knowledgeable and 1 being “I don’t know what you are referring to at all”)… How confident are you at recognizing the various </a:t>
            </a:r>
            <a:r>
              <a:rPr lang="en-US" sz="1200" b="1" i="1" dirty="0">
                <a:solidFill>
                  <a:srgbClr val="1488E8"/>
                </a:solidFill>
                <a:latin typeface="Abadi Extra Light" panose="020B0204020104020204" pitchFamily="34" charset="0"/>
              </a:rPr>
              <a:t>Core Competencies </a:t>
            </a:r>
            <a:r>
              <a:rPr lang="en-US" sz="1200" i="1" dirty="0">
                <a:latin typeface="Abadi Extra Light" panose="020B0204020104020204" pitchFamily="34" charset="0"/>
              </a:rPr>
              <a:t>and their corresponding </a:t>
            </a:r>
            <a:r>
              <a:rPr lang="en-US" sz="1200" b="1" i="1" dirty="0">
                <a:solidFill>
                  <a:srgbClr val="36D02A"/>
                </a:solidFill>
                <a:latin typeface="Abadi Extra Light" panose="020B0204020104020204" pitchFamily="34" charset="0"/>
              </a:rPr>
              <a:t>growth stages</a:t>
            </a:r>
            <a:r>
              <a:rPr lang="en-US" sz="1200" i="1" dirty="0">
                <a:latin typeface="Abadi Extra Light" panose="020B0204020104020204" pitchFamily="34" charset="0"/>
              </a:rPr>
              <a:t>?</a:t>
            </a:r>
          </a:p>
          <a:p>
            <a:endParaRPr lang="en-US" sz="1200" i="1" dirty="0">
              <a:latin typeface="Abadi Extra Light" panose="020B0204020104020204" pitchFamily="34" charset="0"/>
            </a:endParaRPr>
          </a:p>
          <a:p>
            <a:r>
              <a:rPr lang="en-US" sz="1200" dirty="0">
                <a:latin typeface="Abadi Extra Light" panose="020B0204020104020204" pitchFamily="34" charset="0"/>
              </a:rPr>
              <a:t>Did your confidence grow at all?  </a:t>
            </a:r>
            <a:r>
              <a:rPr lang="en-US" sz="1200" b="1" dirty="0">
                <a:latin typeface="Abadi Extra Light" panose="020B0204020104020204" pitchFamily="34" charset="0"/>
              </a:rPr>
              <a:t>If not-what can we do to help you move that needle 1 point closer to confidence?</a:t>
            </a:r>
          </a:p>
          <a:p>
            <a:endParaRPr lang="en-US" sz="1200" dirty="0">
              <a:latin typeface="Abadi Extra Light" panose="020B0204020104020204" pitchFamily="34" charset="0"/>
            </a:endParaRPr>
          </a:p>
          <a:p>
            <a:r>
              <a:rPr lang="en-US" sz="1200" dirty="0">
                <a:latin typeface="Abadi Extra Light" panose="020B0204020104020204" pitchFamily="34" charset="0"/>
              </a:rPr>
              <a:t>(Depending on the group and timing:  )Knowing what you know now about Core Competencies and how they can help you to meet your career goals and aspirations, what is one thing you would like to do in the next month related to Core Competencies and your personal development?  (praise and amplify comments that are made)</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22</a:t>
            </a:fld>
            <a:endParaRPr lang="en-CA"/>
          </a:p>
        </p:txBody>
      </p:sp>
    </p:spTree>
    <p:extLst>
      <p:ext uri="{BB962C8B-B14F-4D97-AF65-F5344CB8AC3E}">
        <p14:creationId xmlns:p14="http://schemas.microsoft.com/office/powerpoint/2010/main" val="47675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latin typeface="Abadi Extra Light" panose="020B0204020104020204" pitchFamily="34" charset="0"/>
              </a:rPr>
              <a:t>Are there any questions?</a:t>
            </a:r>
          </a:p>
          <a:p>
            <a:endParaRPr lang="en-CA" sz="1200" dirty="0">
              <a:latin typeface="Abadi Extra Light" panose="020B0204020104020204" pitchFamily="34" charset="0"/>
            </a:endParaRPr>
          </a:p>
          <a:p>
            <a:r>
              <a:rPr lang="en-CA" sz="1200" dirty="0">
                <a:latin typeface="Abadi Extra Light" panose="020B0204020104020204" pitchFamily="34" charset="0"/>
              </a:rPr>
              <a:t>Your Core Competency team is here to support your development and can be a resource to you as you move forward in your career with CLKD.  </a:t>
            </a:r>
          </a:p>
          <a:p>
            <a:endParaRPr lang="en-CA" sz="1200" dirty="0">
              <a:latin typeface="Abadi Extra Light" panose="020B0204020104020204" pitchFamily="34" charset="0"/>
            </a:endParaRPr>
          </a:p>
          <a:p>
            <a:r>
              <a:rPr lang="en-CA" sz="1200" dirty="0">
                <a:latin typeface="Abadi Extra Light" panose="020B0204020104020204" pitchFamily="34" charset="0"/>
              </a:rPr>
              <a:t>Feel free to reach out to any one of the staff on the team if you have questions about navigating the website, finding opportunities to develop a particular competency or even to coach you around approaching your supervisor to ask for assistance around working on your Self-Assessment.  </a:t>
            </a:r>
          </a:p>
          <a:p>
            <a:r>
              <a:rPr lang="en-CA" sz="1200" dirty="0">
                <a:latin typeface="Abadi Extra Light" panose="020B0204020104020204" pitchFamily="34" charset="0"/>
              </a:rPr>
              <a:t>Pro tip-if you ever decide to apply for a full-time position in the agency, we can also help you prepare for the interview by using the self-assessment tools.  </a:t>
            </a:r>
          </a:p>
          <a:p>
            <a:r>
              <a:rPr lang="en-CA" sz="1200" dirty="0">
                <a:latin typeface="Abadi Extra Light" panose="020B0204020104020204" pitchFamily="34" charset="0"/>
              </a:rPr>
              <a:t>________________ and myself are part of a much larger team who champion the Core Competencies in our agency.  Here are the rest of our Core Competency colleagues.  </a:t>
            </a:r>
          </a:p>
          <a:p>
            <a:endParaRPr lang="en-CA" sz="1200" dirty="0">
              <a:latin typeface="Abadi Extra Light" panose="020B0204020104020204" pitchFamily="34" charset="0"/>
            </a:endParaRPr>
          </a:p>
          <a:p>
            <a:r>
              <a:rPr lang="en-CA" sz="1200" dirty="0">
                <a:latin typeface="Abadi Extra Light" panose="020B0204020104020204" pitchFamily="34" charset="0"/>
              </a:rPr>
              <a:t>Feel free to reach out to any of them via Com Box at any time!</a:t>
            </a:r>
          </a:p>
          <a:p>
            <a:endParaRPr lang="en-CA" sz="1200" dirty="0">
              <a:latin typeface="Abadi Extra Light" panose="020B0204020104020204" pitchFamily="34" charset="0"/>
            </a:endParaRPr>
          </a:p>
          <a:p>
            <a:r>
              <a:rPr lang="en-CA" sz="1200" dirty="0">
                <a:latin typeface="Abadi Extra Light" panose="020B0204020104020204" pitchFamily="34" charset="0"/>
              </a:rPr>
              <a:t>Can wrap by playing  embedded audio clip- https://www.youtube.com/watch?v=skVg5FlVKS0</a:t>
            </a:r>
          </a:p>
          <a:p>
            <a:r>
              <a:rPr lang="en-CA" sz="1200" dirty="0">
                <a:latin typeface="Abadi Extra Light" panose="020B0204020104020204" pitchFamily="34" charset="0"/>
              </a:rPr>
              <a:t>(We are the Champions (chorus only) by Queen)</a:t>
            </a:r>
            <a:endParaRPr lang="en-US" sz="1200" dirty="0">
              <a:latin typeface="Abadi Extra Light" panose="020B0204020104020204" pitchFamily="34" charset="0"/>
            </a:endParaRP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23</a:t>
            </a:fld>
            <a:endParaRPr lang="en-CA"/>
          </a:p>
        </p:txBody>
      </p:sp>
    </p:spTree>
    <p:extLst>
      <p:ext uri="{BB962C8B-B14F-4D97-AF65-F5344CB8AC3E}">
        <p14:creationId xmlns:p14="http://schemas.microsoft.com/office/powerpoint/2010/main" val="1711480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find generalized quiz on website, go to home &gt; explore core competencies &gt; scroll to bottom of page and select “take a quiz”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a:t>
            </a:fld>
            <a:endParaRPr lang="en-CA"/>
          </a:p>
        </p:txBody>
      </p:sp>
    </p:spTree>
    <p:extLst>
      <p:ext uri="{BB962C8B-B14F-4D97-AF65-F5344CB8AC3E}">
        <p14:creationId xmlns:p14="http://schemas.microsoft.com/office/powerpoint/2010/main" val="2962613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3.  Valuing EDI (Emerging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a:t>
            </a:fld>
            <a:endParaRPr lang="en-CA"/>
          </a:p>
        </p:txBody>
      </p:sp>
    </p:spTree>
    <p:extLst>
      <p:ext uri="{BB962C8B-B14F-4D97-AF65-F5344CB8AC3E}">
        <p14:creationId xmlns:p14="http://schemas.microsoft.com/office/powerpoint/2010/main" val="1632014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3.  Building Relationships (Influencing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a:t>
            </a:fld>
            <a:endParaRPr lang="en-CA"/>
          </a:p>
        </p:txBody>
      </p:sp>
    </p:spTree>
    <p:extLst>
      <p:ext uri="{BB962C8B-B14F-4D97-AF65-F5344CB8AC3E}">
        <p14:creationId xmlns:p14="http://schemas.microsoft.com/office/powerpoint/2010/main" val="3178570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  Advocacy (Leading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6</a:t>
            </a:fld>
            <a:endParaRPr lang="en-CA"/>
          </a:p>
        </p:txBody>
      </p:sp>
    </p:spTree>
    <p:extLst>
      <p:ext uri="{BB962C8B-B14F-4D97-AF65-F5344CB8AC3E}">
        <p14:creationId xmlns:p14="http://schemas.microsoft.com/office/powerpoint/2010/main" val="3362890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find DS Work initiative on website, go to home &gt; should be at top of page</a:t>
            </a:r>
            <a:endParaRPr lang="en-US" b="0" i="0" dirty="0">
              <a:solidFill>
                <a:srgbClr val="1A1A1A"/>
              </a:solidFill>
              <a:effectLst/>
              <a:latin typeface="Open Sans" panose="020B0606030504020204" pitchFamily="34" charset="0"/>
            </a:endParaRPr>
          </a:p>
          <a:p>
            <a:endParaRPr lang="en-US" b="0" i="0" dirty="0">
              <a:solidFill>
                <a:srgbClr val="1A1A1A"/>
              </a:solidFill>
              <a:effectLst/>
              <a:latin typeface="Open Sans" panose="020B0606030504020204" pitchFamily="34" charset="0"/>
            </a:endParaRPr>
          </a:p>
          <a:p>
            <a:r>
              <a:rPr lang="en-US" b="0" i="0" dirty="0">
                <a:solidFill>
                  <a:srgbClr val="1A1A1A"/>
                </a:solidFill>
                <a:effectLst/>
                <a:latin typeface="Open Sans" panose="020B0606030504020204" pitchFamily="34" charset="0"/>
              </a:rPr>
              <a:t>This part of the plan is about supporting a skilled, diverse and professional workforce that will help people participate meaningfully in their communities and live good lives.</a:t>
            </a:r>
          </a:p>
          <a:p>
            <a:endParaRPr lang="en-US" b="0" i="0" dirty="0">
              <a:solidFill>
                <a:srgbClr val="1A1A1A"/>
              </a:solidFill>
              <a:effectLst/>
              <a:latin typeface="Open Sans" panose="020B0606030504020204" pitchFamily="34" charset="0"/>
            </a:endParaRPr>
          </a:p>
          <a:p>
            <a:r>
              <a:rPr lang="en-US" b="0" i="0" dirty="0">
                <a:solidFill>
                  <a:srgbClr val="1A1A1A"/>
                </a:solidFill>
                <a:effectLst/>
                <a:latin typeface="Open Sans" panose="020B0606030504020204" pitchFamily="34" charset="0"/>
              </a:rPr>
              <a:t>Journey to Belonging: Choice and Inclusion lays out the ministry’s long-term vision for developmental services in Ontario, where people with developmental disabilities are supported to fully participate in their communities and live fulfilling lives. It is intended to be fully implemented by 2028. </a:t>
            </a:r>
            <a:endParaRPr lang="en-CA" b="0" dirty="0"/>
          </a:p>
        </p:txBody>
      </p:sp>
      <p:sp>
        <p:nvSpPr>
          <p:cNvPr id="4" name="Slide Number Placeholder 3"/>
          <p:cNvSpPr>
            <a:spLocks noGrp="1"/>
          </p:cNvSpPr>
          <p:nvPr>
            <p:ph type="sldNum" sz="quarter" idx="5"/>
          </p:nvPr>
        </p:nvSpPr>
        <p:spPr/>
        <p:txBody>
          <a:bodyPr/>
          <a:lstStyle/>
          <a:p>
            <a:fld id="{AA525AB9-43B4-4072-8D82-235AA92E906E}" type="slidenum">
              <a:rPr lang="en-CA" smtClean="0"/>
              <a:t>7</a:t>
            </a:fld>
            <a:endParaRPr lang="en-CA"/>
          </a:p>
        </p:txBody>
      </p:sp>
    </p:spTree>
    <p:extLst>
      <p:ext uri="{BB962C8B-B14F-4D97-AF65-F5344CB8AC3E}">
        <p14:creationId xmlns:p14="http://schemas.microsoft.com/office/powerpoint/2010/main" val="3925909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find related information on the website, this should be located directly under DS workforce initiative. Scroll down slightly if necessary.</a:t>
            </a:r>
          </a:p>
          <a:p>
            <a:endParaRPr lang="en-US" dirty="0"/>
          </a:p>
          <a:p>
            <a:r>
              <a:rPr lang="en-US" dirty="0"/>
              <a:t>Ask – How would you describe Core Competencies? What does it mean to you? </a:t>
            </a:r>
          </a:p>
          <a:p>
            <a:endParaRPr lang="en-US" dirty="0"/>
          </a:p>
          <a:p>
            <a:r>
              <a:rPr lang="en-US" dirty="0"/>
              <a:t>People with highly developed Core Competencies exemplify the best quality of support in our communities. Core Competencies can be thought of as “how” an individual approaches supporting people with a developmental disability. </a:t>
            </a:r>
          </a:p>
          <a:p>
            <a:endParaRPr lang="en-US" dirty="0"/>
          </a:p>
          <a:p>
            <a:r>
              <a:rPr lang="en-US" dirty="0"/>
              <a:t>Employees must also possess Technical Competencies – what a person needs to know to do a job (e.g., medication dispensing protocols).</a:t>
            </a:r>
          </a:p>
          <a:p>
            <a:endParaRPr lang="en-US" dirty="0"/>
          </a:p>
          <a:p>
            <a:endParaRPr lang="en-US" dirty="0"/>
          </a:p>
          <a:p>
            <a:endParaRPr lang="en-US" dirty="0"/>
          </a:p>
          <a:p>
            <a:r>
              <a:rPr lang="en-US" dirty="0"/>
              <a:t>Using Website – You should be at Intro to Core Comp and then click on Go To Intention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8</a:t>
            </a:fld>
            <a:endParaRPr lang="en-CA"/>
          </a:p>
        </p:txBody>
      </p:sp>
    </p:spTree>
    <p:extLst>
      <p:ext uri="{BB962C8B-B14F-4D97-AF65-F5344CB8AC3E}">
        <p14:creationId xmlns:p14="http://schemas.microsoft.com/office/powerpoint/2010/main" val="133939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Select “Explore Core Competencies” from previous note to find the list of core competencies on the website.</a:t>
            </a:r>
          </a:p>
          <a:p>
            <a:endParaRPr lang="en-CA" dirty="0"/>
          </a:p>
          <a:p>
            <a:r>
              <a:rPr lang="en-CA" dirty="0"/>
              <a:t>The first seven Core Competencies are the primary focus of Direct Support Professionals, Facilitators and Coordinators. </a:t>
            </a:r>
          </a:p>
        </p:txBody>
      </p:sp>
      <p:sp>
        <p:nvSpPr>
          <p:cNvPr id="4" name="Slide Number Placeholder 3"/>
          <p:cNvSpPr>
            <a:spLocks noGrp="1"/>
          </p:cNvSpPr>
          <p:nvPr>
            <p:ph type="sldNum" sz="quarter" idx="5"/>
          </p:nvPr>
        </p:nvSpPr>
        <p:spPr/>
        <p:txBody>
          <a:bodyPr/>
          <a:lstStyle/>
          <a:p>
            <a:fld id="{AA525AB9-43B4-4072-8D82-235AA92E906E}" type="slidenum">
              <a:rPr lang="en-CA" smtClean="0"/>
              <a:t>9</a:t>
            </a:fld>
            <a:endParaRPr lang="en-CA"/>
          </a:p>
        </p:txBody>
      </p:sp>
    </p:spTree>
    <p:extLst>
      <p:ext uri="{BB962C8B-B14F-4D97-AF65-F5344CB8AC3E}">
        <p14:creationId xmlns:p14="http://schemas.microsoft.com/office/powerpoint/2010/main" val="4078445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423281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42939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938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804199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017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360058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450192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19069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87162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75783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863887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6F08E0-E768-4617-86B1-08E2AB83951C}" type="datetimeFigureOut">
              <a:rPr lang="en-CA" smtClean="0"/>
              <a:t>2024-04-16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695537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6F08E0-E768-4617-86B1-08E2AB83951C}" type="datetimeFigureOut">
              <a:rPr lang="en-CA" smtClean="0"/>
              <a:t>2024-04-16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177352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6F08E0-E768-4617-86B1-08E2AB83951C}" type="datetimeFigureOut">
              <a:rPr lang="en-CA" smtClean="0"/>
              <a:t>2024-04-16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49693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96182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Tree>
    <p:extLst>
      <p:ext uri="{BB962C8B-B14F-4D97-AF65-F5344CB8AC3E}">
        <p14:creationId xmlns:p14="http://schemas.microsoft.com/office/powerpoint/2010/main" val="886422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6F08E0-E768-4617-86B1-08E2AB83951C}" type="datetimeFigureOut">
              <a:rPr lang="en-CA" smtClean="0"/>
              <a:t>2024-04-16</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6B690E9-66F9-43F0-8700-61BD877C8582}" type="slidenum">
              <a:rPr lang="en-CA" smtClean="0"/>
              <a:t>‹#›</a:t>
            </a:fld>
            <a:endParaRPr lang="en-CA"/>
          </a:p>
        </p:txBody>
      </p:sp>
    </p:spTree>
    <p:extLst>
      <p:ext uri="{BB962C8B-B14F-4D97-AF65-F5344CB8AC3E}">
        <p14:creationId xmlns:p14="http://schemas.microsoft.com/office/powerpoint/2010/main" val="25856946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dscorecomp.com/coachin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22.xml"/><Relationship Id="rId7" Type="http://schemas.openxmlformats.org/officeDocument/2006/relationships/diagramLayout" Target="../diagrams/layout1.xml"/><Relationship Id="rId2" Type="http://schemas.openxmlformats.org/officeDocument/2006/relationships/slideLayout" Target="../slideLayouts/slideLayout7.xml"/><Relationship Id="rId1" Type="http://schemas.openxmlformats.org/officeDocument/2006/relationships/video" Target="https://www.youtube.com/embed/laIunbBlJtY?feature=oembed" TargetMode="External"/><Relationship Id="rId6" Type="http://schemas.openxmlformats.org/officeDocument/2006/relationships/diagramData" Target="../diagrams/data1.xml"/><Relationship Id="rId11" Type="http://schemas.openxmlformats.org/officeDocument/2006/relationships/image" Target="../media/image6.jpeg"/><Relationship Id="rId5" Type="http://schemas.microsoft.com/office/2007/relationships/hdphoto" Target="../media/hdphoto1.wdp"/><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ontario.ca/page/journey-belonging-choice-and-inclusion"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dscorecomp.com/storage/2022/11/Introduction-final-sept-6th.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641F-A251-7740-05C6-C8516AE302EA}"/>
              </a:ext>
            </a:extLst>
          </p:cNvPr>
          <p:cNvSpPr>
            <a:spLocks noGrp="1"/>
          </p:cNvSpPr>
          <p:nvPr>
            <p:ph type="ctrTitle"/>
          </p:nvPr>
        </p:nvSpPr>
        <p:spPr>
          <a:xfrm>
            <a:off x="-882173" y="1984016"/>
            <a:ext cx="10156175" cy="1646302"/>
          </a:xfrm>
        </p:spPr>
        <p:txBody>
          <a:bodyPr/>
          <a:lstStyle/>
          <a:p>
            <a:r>
              <a:rPr lang="en-CA" sz="8000" dirty="0">
                <a:solidFill>
                  <a:srgbClr val="1488E8"/>
                </a:solidFill>
                <a:latin typeface="Abadi Extra Light" panose="020B0204020104020204" pitchFamily="34" charset="0"/>
              </a:rPr>
              <a:t>Core Competencies </a:t>
            </a:r>
          </a:p>
        </p:txBody>
      </p:sp>
      <p:sp>
        <p:nvSpPr>
          <p:cNvPr id="3" name="Subtitle 2">
            <a:extLst>
              <a:ext uri="{FF2B5EF4-FFF2-40B4-BE49-F238E27FC236}">
                <a16:creationId xmlns:a16="http://schemas.microsoft.com/office/drawing/2014/main" id="{58331E76-FB2E-3AF3-B445-8E22F8F49B9E}"/>
              </a:ext>
            </a:extLst>
          </p:cNvPr>
          <p:cNvSpPr>
            <a:spLocks noGrp="1"/>
          </p:cNvSpPr>
          <p:nvPr>
            <p:ph type="subTitle" idx="1"/>
          </p:nvPr>
        </p:nvSpPr>
        <p:spPr>
          <a:xfrm>
            <a:off x="678426" y="3630319"/>
            <a:ext cx="8595577" cy="1517414"/>
          </a:xfrm>
        </p:spPr>
        <p:txBody>
          <a:bodyPr>
            <a:noAutofit/>
          </a:bodyPr>
          <a:lstStyle/>
          <a:p>
            <a:r>
              <a:rPr lang="en-CA" sz="3600" i="1" dirty="0">
                <a:solidFill>
                  <a:srgbClr val="36D02A"/>
                </a:solidFill>
                <a:latin typeface="Abadi Extra Light" panose="020B0204020104020204" pitchFamily="34" charset="0"/>
              </a:rPr>
              <a:t>Developmental Services Workforce Initiative </a:t>
            </a:r>
          </a:p>
        </p:txBody>
      </p:sp>
    </p:spTree>
    <p:extLst>
      <p:ext uri="{BB962C8B-B14F-4D97-AF65-F5344CB8AC3E}">
        <p14:creationId xmlns:p14="http://schemas.microsoft.com/office/powerpoint/2010/main" val="4266284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45315-A2C2-C8BC-362B-7D49B3480D9C}"/>
              </a:ext>
            </a:extLst>
          </p:cNvPr>
          <p:cNvSpPr txBox="1"/>
          <p:nvPr/>
        </p:nvSpPr>
        <p:spPr>
          <a:xfrm>
            <a:off x="566759" y="390996"/>
            <a:ext cx="8990195" cy="4832092"/>
          </a:xfrm>
          <a:prstGeom prst="rect">
            <a:avLst/>
          </a:prstGeom>
          <a:noFill/>
        </p:spPr>
        <p:txBody>
          <a:bodyPr wrap="square">
            <a:spAutoFit/>
          </a:bodyPr>
          <a:lstStyle/>
          <a:p>
            <a:pPr algn="l" fontAlgn="base"/>
            <a:endParaRPr lang="en-US" sz="2200" i="1" dirty="0">
              <a:effectLst/>
              <a:latin typeface="Abadi Extra Light" panose="020B0204020104020204" pitchFamily="34" charset="0"/>
            </a:endParaRPr>
          </a:p>
          <a:p>
            <a:pPr algn="l" fontAlgn="base"/>
            <a:endParaRPr lang="en-US" sz="2200" i="1" dirty="0">
              <a:latin typeface="Abadi Extra Light" panose="020B0204020104020204" pitchFamily="34" charset="0"/>
            </a:endParaRPr>
          </a:p>
          <a:p>
            <a:pPr algn="l" fontAlgn="base"/>
            <a:endParaRPr lang="en-US" sz="2200" i="1" dirty="0">
              <a:effectLst/>
              <a:latin typeface="Abadi Extra Light" panose="020B0204020104020204" pitchFamily="34" charset="0"/>
            </a:endParaRPr>
          </a:p>
          <a:p>
            <a:pPr algn="l" fontAlgn="base"/>
            <a:r>
              <a:rPr lang="en-US" sz="2200" dirty="0">
                <a:effectLst/>
                <a:latin typeface="Abadi Extra Light" panose="020B0204020104020204" pitchFamily="34" charset="0"/>
              </a:rPr>
              <a:t>The Intention of </a:t>
            </a:r>
            <a:r>
              <a:rPr lang="en-US" sz="2200" b="1" dirty="0">
                <a:solidFill>
                  <a:srgbClr val="1488E8"/>
                </a:solidFill>
                <a:effectLst/>
                <a:latin typeface="Abadi Extra Light" panose="020B0204020104020204" pitchFamily="34" charset="0"/>
              </a:rPr>
              <a:t>Core Competencies…</a:t>
            </a:r>
          </a:p>
          <a:p>
            <a:pPr algn="l" fontAlgn="base"/>
            <a:endParaRPr lang="en-US" sz="2200" i="0" dirty="0">
              <a:effectLst/>
              <a:latin typeface="Abadi Extra Light" panose="020B0204020104020204" pitchFamily="34" charset="0"/>
            </a:endParaRPr>
          </a:p>
          <a:p>
            <a:pPr algn="l" fontAlgn="base"/>
            <a:r>
              <a:rPr lang="en-US" sz="2200" i="0" dirty="0">
                <a:effectLst/>
                <a:latin typeface="Abadi Extra Light" panose="020B0204020104020204" pitchFamily="34" charset="0"/>
              </a:rPr>
              <a:t>Every day in Ontario, thousands of direct support professionals assist people with a developmental disability to live more inclusive and dignified lives. The quality of these services and supports has a direct impact on the quality of life of the people supported.</a:t>
            </a:r>
          </a:p>
          <a:p>
            <a:pPr algn="l" fontAlgn="base"/>
            <a:endParaRPr lang="en-US" sz="2200" b="1" i="0" dirty="0">
              <a:effectLst/>
              <a:latin typeface="Abadi Extra Light" panose="020B0204020104020204" pitchFamily="34" charset="0"/>
            </a:endParaRPr>
          </a:p>
          <a:p>
            <a:pPr algn="l" fontAlgn="base"/>
            <a:r>
              <a:rPr lang="en-US" sz="2200" i="0" dirty="0">
                <a:effectLst/>
                <a:latin typeface="Abadi Extra Light" panose="020B0204020104020204" pitchFamily="34" charset="0"/>
              </a:rPr>
              <a:t>The model of </a:t>
            </a:r>
            <a:r>
              <a:rPr lang="en-US" sz="2200" b="1" i="0" dirty="0">
                <a:solidFill>
                  <a:srgbClr val="1488E8"/>
                </a:solidFill>
                <a:effectLst/>
                <a:latin typeface="Abadi Extra Light" panose="020B0204020104020204" pitchFamily="34" charset="0"/>
              </a:rPr>
              <a:t>Core Competencies </a:t>
            </a:r>
            <a:r>
              <a:rPr lang="en-US" sz="2200" i="0" dirty="0">
                <a:effectLst/>
                <a:latin typeface="Abadi Extra Light" panose="020B0204020104020204" pitchFamily="34" charset="0"/>
              </a:rPr>
              <a:t>is designed to recognize and promote the personal motivations as well as the professional traits and behaviours that exemplify </a:t>
            </a:r>
            <a:r>
              <a:rPr lang="en-US" sz="2200" dirty="0">
                <a:latin typeface="Abadi Extra Light" panose="020B0204020104020204" pitchFamily="34" charset="0"/>
              </a:rPr>
              <a:t>the quality of work we strive to provide</a:t>
            </a:r>
            <a:r>
              <a:rPr lang="en-US" sz="2200" i="0" dirty="0">
                <a:effectLst/>
                <a:latin typeface="Abadi Extra Light" panose="020B0204020104020204" pitchFamily="34" charset="0"/>
              </a:rPr>
              <a:t> in the sector. </a:t>
            </a:r>
          </a:p>
          <a:p>
            <a:pPr algn="l" fontAlgn="base"/>
            <a:endParaRPr lang="en-US" sz="2200" dirty="0">
              <a:latin typeface="Abadi Extra Light" panose="020B0204020104020204" pitchFamily="34" charset="0"/>
            </a:endParaRPr>
          </a:p>
        </p:txBody>
      </p:sp>
    </p:spTree>
    <p:extLst>
      <p:ext uri="{BB962C8B-B14F-4D97-AF65-F5344CB8AC3E}">
        <p14:creationId xmlns:p14="http://schemas.microsoft.com/office/powerpoint/2010/main" val="181950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1D0EDD-D0F1-C0AB-C934-56E338B248F4}"/>
              </a:ext>
            </a:extLst>
          </p:cNvPr>
          <p:cNvSpPr txBox="1"/>
          <p:nvPr/>
        </p:nvSpPr>
        <p:spPr>
          <a:xfrm>
            <a:off x="742950" y="971550"/>
            <a:ext cx="8548534" cy="4893647"/>
          </a:xfrm>
          <a:prstGeom prst="rect">
            <a:avLst/>
          </a:prstGeom>
          <a:noFill/>
        </p:spPr>
        <p:txBody>
          <a:bodyPr wrap="square">
            <a:spAutoFit/>
          </a:bodyPr>
          <a:lstStyle/>
          <a:p>
            <a:pPr marL="342900" indent="-342900" algn="l" fontAlgn="base">
              <a:buFont typeface="Arial" panose="020B0604020202020204" pitchFamily="34" charset="0"/>
              <a:buChar char="•"/>
            </a:pPr>
            <a:r>
              <a:rPr lang="en-US" sz="2400" b="1" dirty="0">
                <a:solidFill>
                  <a:srgbClr val="1488E8"/>
                </a:solidFill>
                <a:effectLst/>
                <a:latin typeface="Abadi Extra Light" panose="020B0204020104020204" pitchFamily="34" charset="0"/>
              </a:rPr>
              <a:t>Core Competencies </a:t>
            </a:r>
            <a:r>
              <a:rPr lang="en-US" sz="2400" dirty="0">
                <a:effectLst/>
                <a:latin typeface="Abadi Extra Light" panose="020B0204020104020204" pitchFamily="34" charset="0"/>
              </a:rPr>
              <a:t>are a part of HR Practices that should include Equity, Diversity and Inclusion, Trauma Informed Practices and Person-Directed Practices.</a:t>
            </a:r>
          </a:p>
          <a:p>
            <a:pPr algn="l" fontAlgn="base"/>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also be used by individuals, families, and support circles when hiring staff or independent contractors.</a:t>
            </a:r>
          </a:p>
          <a:p>
            <a:pPr marL="342900" indent="-342900" algn="l" fontAlgn="base">
              <a:buFont typeface="Arial" panose="020B0604020202020204" pitchFamily="34" charset="0"/>
              <a:buChar char="•"/>
            </a:pPr>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Implementation of </a:t>
            </a: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be a transparent and well communicated process.</a:t>
            </a:r>
          </a:p>
          <a:p>
            <a:pPr marL="342900" indent="-342900" algn="l" fontAlgn="base">
              <a:buFont typeface="Arial" panose="020B0604020202020204" pitchFamily="34" charset="0"/>
              <a:buChar char="•"/>
            </a:pPr>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For best results, </a:t>
            </a: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be embedded in HR Practices, such as employee training, coaching, mentoring and hiring.*</a:t>
            </a:r>
          </a:p>
        </p:txBody>
      </p:sp>
    </p:spTree>
    <p:extLst>
      <p:ext uri="{BB962C8B-B14F-4D97-AF65-F5344CB8AC3E}">
        <p14:creationId xmlns:p14="http://schemas.microsoft.com/office/powerpoint/2010/main" val="1348672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F0274-21B4-732C-193E-37F54A248F5F}"/>
              </a:ext>
            </a:extLst>
          </p:cNvPr>
          <p:cNvSpPr txBox="1"/>
          <p:nvPr/>
        </p:nvSpPr>
        <p:spPr>
          <a:xfrm>
            <a:off x="501446" y="399963"/>
            <a:ext cx="8830708" cy="5509200"/>
          </a:xfrm>
          <a:prstGeom prst="rect">
            <a:avLst/>
          </a:prstGeom>
          <a:noFill/>
        </p:spPr>
        <p:txBody>
          <a:bodyPr wrap="square">
            <a:spAutoFit/>
          </a:bodyPr>
          <a:lstStyle/>
          <a:p>
            <a:pPr algn="l" fontAlgn="base"/>
            <a:endParaRPr lang="en-US" sz="2200" i="1" dirty="0">
              <a:effectLst/>
              <a:latin typeface="Abadi Extra Light" panose="020B0204020104020204" pitchFamily="34" charset="0"/>
            </a:endParaRPr>
          </a:p>
          <a:p>
            <a:pPr algn="l" fontAlgn="base"/>
            <a:r>
              <a:rPr lang="en-US" sz="2800" dirty="0">
                <a:effectLst/>
                <a:latin typeface="Abadi Extra Light" panose="020B0204020104020204" pitchFamily="34" charset="0"/>
              </a:rPr>
              <a:t>By using these guiding principles, we hope to: </a:t>
            </a:r>
          </a:p>
          <a:p>
            <a:pPr algn="l" fontAlgn="base"/>
            <a:endParaRPr lang="en-US" sz="2800" b="1" dirty="0">
              <a:latin typeface="Abadi Extra Light" panose="020B0204020104020204" pitchFamily="34" charset="0"/>
            </a:endParaRPr>
          </a:p>
          <a:p>
            <a:pPr algn="l" fontAlgn="base"/>
            <a:endParaRPr lang="en-US" sz="2800" b="1" dirty="0">
              <a:effectLst/>
              <a:latin typeface="Abadi Extra Light" panose="020B0204020104020204" pitchFamily="34" charset="0"/>
            </a:endParaRPr>
          </a:p>
          <a:p>
            <a:pPr marL="342900" indent="-342900" algn="l" fontAlgn="base">
              <a:buFont typeface="Arial" panose="020B0604020202020204" pitchFamily="34" charset="0"/>
              <a:buChar char="•"/>
            </a:pPr>
            <a:r>
              <a:rPr lang="en-US" sz="2800" b="1" dirty="0">
                <a:solidFill>
                  <a:srgbClr val="1488E8"/>
                </a:solidFill>
                <a:latin typeface="Abadi Extra Light" panose="020B0204020104020204" pitchFamily="34" charset="0"/>
              </a:rPr>
              <a:t>Recognize the professional nature of direct support work </a:t>
            </a:r>
          </a:p>
          <a:p>
            <a:pPr marL="342900" indent="-342900" algn="l" fontAlgn="base">
              <a:buFont typeface="Arial" panose="020B0604020202020204" pitchFamily="34" charset="0"/>
              <a:buChar char="•"/>
            </a:pPr>
            <a:endParaRPr lang="en-US" sz="2800" b="1" dirty="0">
              <a:solidFill>
                <a:schemeClr val="accent1"/>
              </a:solidFill>
              <a:effectLst/>
              <a:latin typeface="Abadi Extra Light" panose="020B0204020104020204" pitchFamily="34" charset="0"/>
            </a:endParaRPr>
          </a:p>
          <a:p>
            <a:pPr marL="342900" indent="-342900" algn="l" fontAlgn="base">
              <a:buFont typeface="Arial" panose="020B0604020202020204" pitchFamily="34" charset="0"/>
              <a:buChar char="•"/>
            </a:pPr>
            <a:endParaRPr lang="en-US" sz="2800" b="1" dirty="0">
              <a:solidFill>
                <a:schemeClr val="accent1"/>
              </a:solidFill>
              <a:latin typeface="Abadi Extra Light" panose="020B0204020104020204" pitchFamily="34" charset="0"/>
            </a:endParaRPr>
          </a:p>
          <a:p>
            <a:pPr marL="342900" indent="-342900" algn="l" fontAlgn="base">
              <a:buFont typeface="Arial" panose="020B0604020202020204" pitchFamily="34" charset="0"/>
              <a:buChar char="•"/>
            </a:pPr>
            <a:r>
              <a:rPr lang="en-US" sz="2800" b="1" dirty="0">
                <a:solidFill>
                  <a:srgbClr val="1488E8"/>
                </a:solidFill>
                <a:latin typeface="Abadi Extra Light" panose="020B0204020104020204" pitchFamily="34" charset="0"/>
              </a:rPr>
              <a:t>Recruit the right people</a:t>
            </a:r>
          </a:p>
          <a:p>
            <a:pPr marL="342900" indent="-342900" algn="l" fontAlgn="base">
              <a:buFont typeface="Arial" panose="020B0604020202020204" pitchFamily="34" charset="0"/>
              <a:buChar char="•"/>
            </a:pPr>
            <a:endParaRPr lang="en-US" sz="2800" b="1" i="0" dirty="0">
              <a:solidFill>
                <a:schemeClr val="accent1"/>
              </a:solidFill>
              <a:effectLst/>
              <a:latin typeface="Abadi Extra Light" panose="020B0204020104020204" pitchFamily="34" charset="0"/>
            </a:endParaRPr>
          </a:p>
          <a:p>
            <a:pPr marL="342900" indent="-342900" algn="l" fontAlgn="base">
              <a:buFont typeface="Arial" panose="020B0604020202020204" pitchFamily="34" charset="0"/>
              <a:buChar char="•"/>
            </a:pPr>
            <a:endParaRPr lang="en-US" sz="2800" b="1" dirty="0">
              <a:solidFill>
                <a:srgbClr val="1488E8"/>
              </a:solidFill>
              <a:latin typeface="Abadi Extra Light" panose="020B0204020104020204" pitchFamily="34" charset="0"/>
            </a:endParaRPr>
          </a:p>
          <a:p>
            <a:pPr marL="342900" indent="-342900" algn="l" fontAlgn="base">
              <a:buFont typeface="Arial" panose="020B0604020202020204" pitchFamily="34" charset="0"/>
              <a:buChar char="•"/>
            </a:pPr>
            <a:r>
              <a:rPr lang="en-US" sz="2800" b="1" dirty="0">
                <a:solidFill>
                  <a:srgbClr val="1488E8"/>
                </a:solidFill>
                <a:latin typeface="Abadi Extra Light" panose="020B0204020104020204" pitchFamily="34" charset="0"/>
              </a:rPr>
              <a:t>P</a:t>
            </a:r>
            <a:r>
              <a:rPr lang="en-US" sz="2800" b="1" i="0" dirty="0">
                <a:solidFill>
                  <a:srgbClr val="1488E8"/>
                </a:solidFill>
                <a:effectLst/>
                <a:latin typeface="Abadi Extra Light" panose="020B0204020104020204" pitchFamily="34" charset="0"/>
              </a:rPr>
              <a:t>rovide job enhancement opportunities and make career paths more transparent</a:t>
            </a:r>
            <a:endParaRPr lang="en-US" sz="2800" b="1" dirty="0">
              <a:solidFill>
                <a:srgbClr val="1488E8"/>
              </a:solidFill>
              <a:effectLst/>
              <a:latin typeface="Abadi Extra Light" panose="020B0204020104020204" pitchFamily="34" charset="0"/>
            </a:endParaRPr>
          </a:p>
          <a:p>
            <a:pPr algn="l" fontAlgn="base"/>
            <a:endParaRPr lang="en-US" sz="2200" i="0" dirty="0">
              <a:effectLst/>
              <a:latin typeface="Abadi Extra Light" panose="020B0204020104020204" pitchFamily="34" charset="0"/>
            </a:endParaRPr>
          </a:p>
        </p:txBody>
      </p:sp>
    </p:spTree>
    <p:extLst>
      <p:ext uri="{BB962C8B-B14F-4D97-AF65-F5344CB8AC3E}">
        <p14:creationId xmlns:p14="http://schemas.microsoft.com/office/powerpoint/2010/main" val="3230671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678DB5-9E3B-AAA7-9349-6E1E7D1127E5}"/>
              </a:ext>
            </a:extLst>
          </p:cNvPr>
          <p:cNvSpPr txBox="1"/>
          <p:nvPr/>
        </p:nvSpPr>
        <p:spPr>
          <a:xfrm>
            <a:off x="319937" y="166568"/>
            <a:ext cx="9384502" cy="5232202"/>
          </a:xfrm>
          <a:prstGeom prst="rect">
            <a:avLst/>
          </a:prstGeom>
          <a:noFill/>
        </p:spPr>
        <p:txBody>
          <a:bodyPr wrap="square">
            <a:spAutoFit/>
          </a:bodyPr>
          <a:lstStyle/>
          <a:p>
            <a:pPr algn="l" fontAlgn="base"/>
            <a:endParaRPr lang="en-US" sz="2200" b="1" i="0" dirty="0">
              <a:effectLst/>
              <a:latin typeface="Abadi Extra Light" panose="020B0204020104020204" pitchFamily="34" charset="0"/>
            </a:endParaRPr>
          </a:p>
          <a:p>
            <a:pPr algn="l" fontAlgn="base"/>
            <a:endParaRPr lang="en-US" sz="2200" b="1" dirty="0">
              <a:latin typeface="Abadi Extra Light" panose="020B0204020104020204" pitchFamily="34" charset="0"/>
            </a:endParaRPr>
          </a:p>
          <a:p>
            <a:pPr algn="l" fontAlgn="base"/>
            <a:endParaRPr lang="en-US" sz="2200" b="1" i="0" dirty="0">
              <a:effectLst/>
              <a:latin typeface="Abadi Extra Light" panose="020B0204020104020204" pitchFamily="34" charset="0"/>
            </a:endParaRPr>
          </a:p>
          <a:p>
            <a:pPr algn="l" fontAlgn="base"/>
            <a:endParaRPr lang="en-US" sz="2200" b="1" dirty="0">
              <a:latin typeface="Abadi Extra Light" panose="020B0204020104020204" pitchFamily="34" charset="0"/>
            </a:endParaRPr>
          </a:p>
          <a:p>
            <a:pPr algn="l" fontAlgn="base"/>
            <a:endParaRPr lang="en-US" sz="2200" b="1" i="0" dirty="0">
              <a:effectLst/>
              <a:latin typeface="Abadi Extra Light" panose="020B0204020104020204" pitchFamily="34" charset="0"/>
            </a:endParaRPr>
          </a:p>
          <a:p>
            <a:pPr algn="l" fontAlgn="base"/>
            <a:r>
              <a:rPr lang="en-US" sz="3200" b="0" i="0" dirty="0">
                <a:effectLst/>
                <a:latin typeface="Abadi Extra Light" panose="020B0204020104020204" pitchFamily="34" charset="0"/>
              </a:rPr>
              <a:t>The </a:t>
            </a:r>
            <a:r>
              <a:rPr lang="en-US" sz="3200" b="1" i="0" dirty="0">
                <a:solidFill>
                  <a:srgbClr val="00B0F0"/>
                </a:solidFill>
                <a:effectLst/>
                <a:latin typeface="Abadi Extra Light" panose="020B0204020104020204" pitchFamily="34" charset="0"/>
              </a:rPr>
              <a:t>Co</a:t>
            </a:r>
            <a:r>
              <a:rPr lang="en-US" sz="3200" b="1" i="0" dirty="0">
                <a:solidFill>
                  <a:srgbClr val="1488E8"/>
                </a:solidFill>
                <a:effectLst/>
                <a:latin typeface="Abadi Extra Light" panose="020B0204020104020204" pitchFamily="34" charset="0"/>
              </a:rPr>
              <a:t>re Competency </a:t>
            </a:r>
            <a:r>
              <a:rPr lang="en-US" sz="3200" b="0" i="0" dirty="0">
                <a:effectLst/>
                <a:latin typeface="Abadi Extra Light" panose="020B0204020104020204" pitchFamily="34" charset="0"/>
              </a:rPr>
              <a:t>model is designed to benefit employees by providing job enhancement opportunities and making career paths more transparent. </a:t>
            </a:r>
          </a:p>
          <a:p>
            <a:pPr algn="l" fontAlgn="base"/>
            <a:endParaRPr lang="en-US" sz="3200" dirty="0">
              <a:latin typeface="Abadi Extra Light" panose="020B0204020104020204" pitchFamily="34" charset="0"/>
            </a:endParaRPr>
          </a:p>
          <a:p>
            <a:pPr algn="l" fontAlgn="base"/>
            <a:r>
              <a:rPr lang="en-US" sz="3200" b="0" i="0" dirty="0">
                <a:effectLst/>
                <a:latin typeface="Abadi Extra Light" panose="020B0204020104020204" pitchFamily="34" charset="0"/>
              </a:rPr>
              <a:t>It provides the sector with a unique ability: to assist employees in fulfilling their career potential and to consider ongoing advancement. </a:t>
            </a:r>
          </a:p>
        </p:txBody>
      </p:sp>
    </p:spTree>
    <p:extLst>
      <p:ext uri="{BB962C8B-B14F-4D97-AF65-F5344CB8AC3E}">
        <p14:creationId xmlns:p14="http://schemas.microsoft.com/office/powerpoint/2010/main" val="2075232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92F8B1-D6D1-2B82-929E-79C295C12B72}"/>
              </a:ext>
            </a:extLst>
          </p:cNvPr>
          <p:cNvSpPr txBox="1"/>
          <p:nvPr/>
        </p:nvSpPr>
        <p:spPr>
          <a:xfrm>
            <a:off x="1251191" y="1151400"/>
            <a:ext cx="7465105" cy="4524315"/>
          </a:xfrm>
          <a:prstGeom prst="rect">
            <a:avLst/>
          </a:prstGeom>
          <a:noFill/>
        </p:spPr>
        <p:txBody>
          <a:bodyPr wrap="square">
            <a:spAutoFit/>
          </a:bodyPr>
          <a:lstStyle/>
          <a:p>
            <a:r>
              <a:rPr lang="en-US" sz="2400" i="1" dirty="0">
                <a:latin typeface="Abadi Extra Light" panose="020B0204020104020204" pitchFamily="34" charset="0"/>
              </a:rPr>
              <a:t>Outcomes of </a:t>
            </a:r>
            <a:r>
              <a:rPr lang="en-US" sz="2400" b="1" i="1" dirty="0">
                <a:solidFill>
                  <a:srgbClr val="1488E8"/>
                </a:solidFill>
                <a:latin typeface="Abadi Extra Light" panose="020B0204020104020204" pitchFamily="34" charset="0"/>
              </a:rPr>
              <a:t>Core Competencies</a:t>
            </a:r>
            <a:r>
              <a:rPr lang="en-US" sz="2400" b="1" i="1" dirty="0">
                <a:latin typeface="Abadi Extra Light" panose="020B0204020104020204" pitchFamily="34" charset="0"/>
              </a:rPr>
              <a:t>:</a:t>
            </a:r>
          </a:p>
          <a:p>
            <a:endParaRPr lang="en-US" sz="2400" dirty="0">
              <a:latin typeface="Abadi Extra Light" panose="020B0204020104020204" pitchFamily="34" charset="0"/>
            </a:endParaRPr>
          </a:p>
          <a:p>
            <a:pPr marL="342900" indent="-342900">
              <a:buFont typeface="Arial" panose="020B0604020202020204" pitchFamily="34" charset="0"/>
              <a:buChar char="•"/>
            </a:pPr>
            <a:r>
              <a:rPr lang="en-US" sz="2400" dirty="0">
                <a:latin typeface="Abadi Extra Light" panose="020B0204020104020204" pitchFamily="34" charset="0"/>
              </a:rPr>
              <a:t>The </a:t>
            </a:r>
            <a:r>
              <a:rPr lang="en-US" sz="2400" b="1" dirty="0">
                <a:solidFill>
                  <a:srgbClr val="1488E8"/>
                </a:solidFill>
                <a:latin typeface="Abadi Extra Light" panose="020B0204020104020204" pitchFamily="34" charset="0"/>
              </a:rPr>
              <a:t>Core Competency </a:t>
            </a:r>
            <a:r>
              <a:rPr lang="en-US" sz="2400" dirty="0">
                <a:latin typeface="Abadi Extra Light" panose="020B0204020104020204" pitchFamily="34" charset="0"/>
              </a:rPr>
              <a:t>model will support a skilled and diverse workforce through:</a:t>
            </a:r>
          </a:p>
          <a:p>
            <a:pPr marL="342900" indent="-342900">
              <a:buFont typeface="Arial" panose="020B0604020202020204" pitchFamily="34" charset="0"/>
              <a:buChar char="•"/>
            </a:pPr>
            <a:endParaRPr lang="en-US" sz="2400" dirty="0">
              <a:latin typeface="Abadi Extra Light" panose="020B0204020104020204" pitchFamily="34" charset="0"/>
            </a:endParaRPr>
          </a:p>
          <a:p>
            <a:pPr marL="914400" lvl="1" indent="-457200">
              <a:buFont typeface="+mj-lt"/>
              <a:buAutoNum type="arabicPeriod"/>
            </a:pPr>
            <a:r>
              <a:rPr lang="en-US" sz="2400" dirty="0">
                <a:latin typeface="Abadi Extra Light" panose="020B0204020104020204" pitchFamily="34" charset="0"/>
              </a:rPr>
              <a:t>Describing what characteristics are valued in Direct Support Professionals (DSP)</a:t>
            </a:r>
          </a:p>
          <a:p>
            <a:pPr marL="914400" lvl="1" indent="-457200">
              <a:buFont typeface="+mj-lt"/>
              <a:buAutoNum type="arabicPeriod"/>
            </a:pPr>
            <a:r>
              <a:rPr lang="en-US" sz="2400" dirty="0">
                <a:latin typeface="Abadi Extra Light" panose="020B0204020104020204" pitchFamily="34" charset="0"/>
              </a:rPr>
              <a:t>Promoting consistency across the entire sector – commonality</a:t>
            </a:r>
          </a:p>
          <a:p>
            <a:pPr marL="914400" lvl="1" indent="-457200">
              <a:buFont typeface="+mj-lt"/>
              <a:buAutoNum type="arabicPeriod"/>
            </a:pPr>
            <a:r>
              <a:rPr lang="en-US" sz="2400" dirty="0">
                <a:latin typeface="Abadi Extra Light" panose="020B0204020104020204" pitchFamily="34" charset="0"/>
              </a:rPr>
              <a:t>Promoting professional </a:t>
            </a:r>
            <a:r>
              <a:rPr lang="en-US" sz="2400" dirty="0" err="1">
                <a:latin typeface="Abadi Extra Light" panose="020B0204020104020204" pitchFamily="34" charset="0"/>
              </a:rPr>
              <a:t>behaviour</a:t>
            </a:r>
            <a:endParaRPr lang="en-US" sz="2400" dirty="0">
              <a:latin typeface="Abadi Extra Light" panose="020B0204020104020204" pitchFamily="34" charset="0"/>
            </a:endParaRPr>
          </a:p>
          <a:p>
            <a:pPr marL="914400" lvl="1" indent="-457200">
              <a:buFont typeface="+mj-lt"/>
              <a:buAutoNum type="arabicPeriod"/>
            </a:pPr>
            <a:r>
              <a:rPr lang="en-US" sz="2400" dirty="0">
                <a:latin typeface="Abadi Extra Light" panose="020B0204020104020204" pitchFamily="34" charset="0"/>
              </a:rPr>
              <a:t>Helping to specify the unique characteristics of the role of the DSP *</a:t>
            </a:r>
          </a:p>
        </p:txBody>
      </p:sp>
    </p:spTree>
    <p:extLst>
      <p:ext uri="{BB962C8B-B14F-4D97-AF65-F5344CB8AC3E}">
        <p14:creationId xmlns:p14="http://schemas.microsoft.com/office/powerpoint/2010/main" val="2238553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672CAA-9E68-2C04-2D9C-0054F48C12D7}"/>
              </a:ext>
            </a:extLst>
          </p:cNvPr>
          <p:cNvSpPr txBox="1"/>
          <p:nvPr/>
        </p:nvSpPr>
        <p:spPr>
          <a:xfrm>
            <a:off x="446364" y="1411933"/>
            <a:ext cx="8826760" cy="3861506"/>
          </a:xfrm>
          <a:prstGeom prst="rect">
            <a:avLst/>
          </a:prstGeom>
          <a:noFill/>
        </p:spPr>
        <p:txBody>
          <a:bodyPr wrap="square" rtlCol="0">
            <a:spAutoFit/>
          </a:bodyPr>
          <a:lstStyle/>
          <a:p>
            <a:pPr>
              <a:lnSpc>
                <a:spcPct val="107000"/>
              </a:lnSpc>
              <a:spcAft>
                <a:spcPts val="800"/>
              </a:spcAft>
            </a:pPr>
            <a:r>
              <a:rPr lang="en-CA" sz="3200" b="1"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rPr>
              <a:t>Growth Stages</a:t>
            </a:r>
            <a:endParaRPr lang="en-CA" sz="3200"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The four growth stages are designed to guide both personal and professional development as related to the </a:t>
            </a:r>
            <a:r>
              <a:rPr lang="en-CA" sz="2400" b="1" kern="100" dirty="0">
                <a:solidFill>
                  <a:srgbClr val="1488E8"/>
                </a:solidFill>
                <a:effectLst/>
                <a:latin typeface="Abadi Extra Light" panose="020B0604020202020204" pitchFamily="34" charset="0"/>
                <a:ea typeface="Calibri" panose="020F0502020204030204" pitchFamily="34" charset="0"/>
                <a:cs typeface="Times New Roman" panose="02020603050405020304" pitchFamily="18" charset="0"/>
              </a:rPr>
              <a:t>10 Core Competencies</a:t>
            </a: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  They provide a lens through which to reflect upon one’s performance while aligning with the overall values and mission of the organization. </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It is quite likely that in your role, you are already performing some of the competencies at the first stage of development </a:t>
            </a:r>
            <a:r>
              <a:rPr lang="en-CA" sz="2400" b="1" i="1"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rPr>
              <a:t>(emerging) </a:t>
            </a: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and have no doubt done so in many ways in your personal lives.  Each stage is inclusive and builds on the previous stage.</a:t>
            </a:r>
          </a:p>
        </p:txBody>
      </p:sp>
    </p:spTree>
    <p:extLst>
      <p:ext uri="{BB962C8B-B14F-4D97-AF65-F5344CB8AC3E}">
        <p14:creationId xmlns:p14="http://schemas.microsoft.com/office/powerpoint/2010/main" val="794842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9" name="Isosceles Triangle 4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Isosceles Triangle 5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Content Placeholder 5" descr="A group of people standing in pots&#10;&#10;Description automatically generated">
            <a:extLst>
              <a:ext uri="{FF2B5EF4-FFF2-40B4-BE49-F238E27FC236}">
                <a16:creationId xmlns:a16="http://schemas.microsoft.com/office/drawing/2014/main" id="{8F5F6D4D-003E-171B-255B-46027DB52CA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218" r="20135"/>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FAE93A9-323F-D966-7D50-F946FDC45545}"/>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sz="4000" dirty="0">
                <a:solidFill>
                  <a:schemeClr val="tx1"/>
                </a:solidFill>
                <a:latin typeface="Abadi Extra Light" panose="020B0204020104020204" pitchFamily="34" charset="0"/>
              </a:rPr>
              <a:t>Let’s dive a little deeper…</a:t>
            </a:r>
          </a:p>
        </p:txBody>
      </p:sp>
      <p:sp>
        <p:nvSpPr>
          <p:cNvPr id="4" name="Text Placeholder 3">
            <a:extLst>
              <a:ext uri="{FF2B5EF4-FFF2-40B4-BE49-F238E27FC236}">
                <a16:creationId xmlns:a16="http://schemas.microsoft.com/office/drawing/2014/main" id="{553673B1-D33F-E7F0-F8F0-F331FD54AE62}"/>
              </a:ext>
            </a:extLst>
          </p:cNvPr>
          <p:cNvSpPr>
            <a:spLocks noGrp="1"/>
          </p:cNvSpPr>
          <p:nvPr>
            <p:ph type="body" sz="half" idx="2"/>
          </p:nvPr>
        </p:nvSpPr>
        <p:spPr>
          <a:xfrm>
            <a:off x="677334" y="2160589"/>
            <a:ext cx="3851122" cy="3880773"/>
          </a:xfrm>
        </p:spPr>
        <p:txBody>
          <a:bodyPr vert="horz" lIns="91440" tIns="45720" rIns="91440" bIns="45720" rtlCol="0">
            <a:normAutofit/>
          </a:bodyPr>
          <a:lstStyle/>
          <a:p>
            <a:pPr>
              <a:buFont typeface="Wingdings 3" charset="2"/>
              <a:buChar char=""/>
            </a:pPr>
            <a:r>
              <a:rPr lang="en-US" sz="2800" dirty="0">
                <a:solidFill>
                  <a:schemeClr val="tx1"/>
                </a:solidFill>
                <a:latin typeface="Abadi Extra Light" panose="020B0204020104020204" pitchFamily="34" charset="0"/>
              </a:rPr>
              <a:t>Consider the four </a:t>
            </a:r>
            <a:r>
              <a:rPr lang="en-US" sz="2800" dirty="0">
                <a:solidFill>
                  <a:srgbClr val="36D02A"/>
                </a:solidFill>
                <a:latin typeface="Abadi Extra Light" panose="020B0204020104020204" pitchFamily="34" charset="0"/>
              </a:rPr>
              <a:t>growth stages </a:t>
            </a:r>
            <a:r>
              <a:rPr lang="en-US" sz="2800" dirty="0">
                <a:solidFill>
                  <a:schemeClr val="tx1"/>
                </a:solidFill>
                <a:latin typeface="Abadi Extra Light" panose="020B0204020104020204" pitchFamily="34" charset="0"/>
              </a:rPr>
              <a:t>and how each stage builds on the one before it, helping us navigate the path towards personal and professional development</a:t>
            </a:r>
          </a:p>
        </p:txBody>
      </p:sp>
      <p:cxnSp>
        <p:nvCxnSpPr>
          <p:cNvPr id="56" name="Straight Connector 5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2"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2"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23661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15">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9"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31" name="Straight Connector 17">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18">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1"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2" name="Isosceles Triangle 21">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3"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4"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5"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Isosceles Triangle 25">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3" name="Picture 2" descr="A drawing of a human brain&#10;&#10;Description automatically generated">
            <a:extLst>
              <a:ext uri="{FF2B5EF4-FFF2-40B4-BE49-F238E27FC236}">
                <a16:creationId xmlns:a16="http://schemas.microsoft.com/office/drawing/2014/main" id="{1BE97032-4012-BCCA-446F-DF2102F6C516}"/>
              </a:ext>
            </a:extLst>
          </p:cNvPr>
          <p:cNvPicPr>
            <a:picLocks noChangeAspect="1"/>
          </p:cNvPicPr>
          <p:nvPr/>
        </p:nvPicPr>
        <p:blipFill rotWithShape="1">
          <a:blip r:embed="rId2">
            <a:extLst>
              <a:ext uri="{28A0092B-C50C-407E-A947-70E740481C1C}">
                <a14:useLocalDpi xmlns:a14="http://schemas.microsoft.com/office/drawing/2010/main" val="0"/>
              </a:ext>
            </a:extLst>
          </a:blip>
          <a:srcRect l="15224" t="8724" r="5697"/>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TextBox 3">
            <a:extLst>
              <a:ext uri="{FF2B5EF4-FFF2-40B4-BE49-F238E27FC236}">
                <a16:creationId xmlns:a16="http://schemas.microsoft.com/office/drawing/2014/main" id="{6A86EA53-C8A1-F48D-4624-781B31A21CBB}"/>
              </a:ext>
            </a:extLst>
          </p:cNvPr>
          <p:cNvSpPr txBox="1"/>
          <p:nvPr/>
        </p:nvSpPr>
        <p:spPr>
          <a:xfrm>
            <a:off x="675528" y="2552132"/>
            <a:ext cx="4097867" cy="365197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2600" dirty="0">
                <a:latin typeface="Abadi Extra Light" panose="020B0204020104020204" pitchFamily="34" charset="0"/>
                <a:ea typeface="+mj-ea"/>
                <a:cs typeface="+mj-cs"/>
              </a:rPr>
              <a:t>Now that you’re familiar with the various </a:t>
            </a:r>
            <a:r>
              <a:rPr lang="en-US" sz="2600" dirty="0">
                <a:solidFill>
                  <a:srgbClr val="36D02A"/>
                </a:solidFill>
                <a:latin typeface="Abadi Extra Light" panose="020B0204020104020204" pitchFamily="34" charset="0"/>
                <a:ea typeface="+mj-ea"/>
                <a:cs typeface="+mj-cs"/>
              </a:rPr>
              <a:t>growth stages</a:t>
            </a:r>
            <a:r>
              <a:rPr lang="en-US" sz="2600" dirty="0">
                <a:latin typeface="Abadi Extra Light" panose="020B0204020104020204" pitchFamily="34" charset="0"/>
                <a:ea typeface="+mj-ea"/>
                <a:cs typeface="+mj-cs"/>
              </a:rPr>
              <a:t>, consider how they apply to the </a:t>
            </a:r>
            <a:r>
              <a:rPr lang="en-US" sz="2600" dirty="0">
                <a:solidFill>
                  <a:srgbClr val="1488E8"/>
                </a:solidFill>
                <a:latin typeface="Abadi Extra Light" panose="020B0204020104020204" pitchFamily="34" charset="0"/>
                <a:ea typeface="+mj-ea"/>
                <a:cs typeface="+mj-cs"/>
              </a:rPr>
              <a:t>10 Core Competencies</a:t>
            </a:r>
            <a:r>
              <a:rPr lang="en-US" sz="2600" dirty="0">
                <a:latin typeface="Abadi Extra Light" panose="020B0204020104020204" pitchFamily="34" charset="0"/>
                <a:ea typeface="+mj-ea"/>
                <a:cs typeface="+mj-cs"/>
              </a:rPr>
              <a:t>.</a:t>
            </a:r>
          </a:p>
          <a:p>
            <a:pPr algn="r">
              <a:lnSpc>
                <a:spcPct val="90000"/>
              </a:lnSpc>
              <a:spcBef>
                <a:spcPct val="0"/>
              </a:spcBef>
              <a:spcAft>
                <a:spcPts val="600"/>
              </a:spcAft>
            </a:pPr>
            <a:endParaRPr lang="en-US" sz="2600" dirty="0">
              <a:solidFill>
                <a:schemeClr val="accent1"/>
              </a:solidFill>
              <a:latin typeface="+mj-lt"/>
              <a:ea typeface="+mj-ea"/>
              <a:cs typeface="+mj-cs"/>
            </a:endParaRPr>
          </a:p>
          <a:p>
            <a:pPr algn="r">
              <a:lnSpc>
                <a:spcPct val="90000"/>
              </a:lnSpc>
              <a:spcBef>
                <a:spcPct val="0"/>
              </a:spcBef>
              <a:spcAft>
                <a:spcPts val="600"/>
              </a:spcAft>
            </a:pPr>
            <a:endParaRPr lang="en-US" sz="2600" dirty="0">
              <a:solidFill>
                <a:schemeClr val="accent1"/>
              </a:solidFill>
              <a:latin typeface="+mj-lt"/>
              <a:ea typeface="+mj-ea"/>
              <a:cs typeface="+mj-cs"/>
            </a:endParaRPr>
          </a:p>
          <a:p>
            <a:pPr algn="r">
              <a:lnSpc>
                <a:spcPct val="90000"/>
              </a:lnSpc>
              <a:spcBef>
                <a:spcPct val="0"/>
              </a:spcBef>
              <a:spcAft>
                <a:spcPts val="600"/>
              </a:spcAft>
            </a:pPr>
            <a:endParaRPr lang="en-US" sz="2600" dirty="0">
              <a:solidFill>
                <a:schemeClr val="accent1"/>
              </a:solidFill>
              <a:latin typeface="+mj-lt"/>
              <a:ea typeface="+mj-ea"/>
              <a:cs typeface="+mj-cs"/>
            </a:endParaRPr>
          </a:p>
          <a:p>
            <a:pPr algn="r">
              <a:lnSpc>
                <a:spcPct val="90000"/>
              </a:lnSpc>
              <a:spcBef>
                <a:spcPct val="0"/>
              </a:spcBef>
              <a:spcAft>
                <a:spcPts val="600"/>
              </a:spcAft>
            </a:pPr>
            <a:endParaRPr lang="en-US" sz="2600" dirty="0">
              <a:solidFill>
                <a:schemeClr val="accent1"/>
              </a:solidFill>
              <a:latin typeface="+mj-lt"/>
              <a:ea typeface="+mj-ea"/>
              <a:cs typeface="+mj-cs"/>
            </a:endParaRPr>
          </a:p>
        </p:txBody>
      </p:sp>
      <p:cxnSp>
        <p:nvCxnSpPr>
          <p:cNvPr id="28" name="Straight Connector 27">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4"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6"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8"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0"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2"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4"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2007654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4" name="Group 104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4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1046" name="Straight Connector 104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47" name="Straight Connector 104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4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0" name="Isosceles Triangle 104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4" name="Isosceles Triangle 105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4" name="Picture 3">
            <a:extLst>
              <a:ext uri="{FF2B5EF4-FFF2-40B4-BE49-F238E27FC236}">
                <a16:creationId xmlns:a16="http://schemas.microsoft.com/office/drawing/2014/main" id="{E860A695-F290-F076-E7C2-C560A974AAC1}"/>
              </a:ext>
            </a:extLst>
          </p:cNvPr>
          <p:cNvPicPr>
            <a:picLocks noChangeAspect="1"/>
          </p:cNvPicPr>
          <p:nvPr/>
        </p:nvPicPr>
        <p:blipFill rotWithShape="1">
          <a:blip r:embed="rId3"/>
          <a:srcRect l="26420" t="9091" r="14509"/>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TextBox 2">
            <a:extLst>
              <a:ext uri="{FF2B5EF4-FFF2-40B4-BE49-F238E27FC236}">
                <a16:creationId xmlns:a16="http://schemas.microsoft.com/office/drawing/2014/main" id="{053C333C-87F1-8E37-6947-11348117CD61}"/>
              </a:ext>
            </a:extLst>
          </p:cNvPr>
          <p:cNvSpPr txBox="1"/>
          <p:nvPr/>
        </p:nvSpPr>
        <p:spPr>
          <a:xfrm>
            <a:off x="668867" y="1678666"/>
            <a:ext cx="4088190" cy="2369093"/>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3000" b="1" dirty="0">
                <a:solidFill>
                  <a:schemeClr val="accent1"/>
                </a:solidFill>
                <a:latin typeface="Abadi Extra Light" panose="020B0204020104020204" pitchFamily="34" charset="0"/>
                <a:ea typeface="+mj-ea"/>
                <a:cs typeface="+mj-cs"/>
              </a:rPr>
              <a:t>Next steps:</a:t>
            </a:r>
          </a:p>
          <a:p>
            <a:pPr algn="r">
              <a:lnSpc>
                <a:spcPct val="90000"/>
              </a:lnSpc>
              <a:spcBef>
                <a:spcPct val="0"/>
              </a:spcBef>
              <a:spcAft>
                <a:spcPts val="600"/>
              </a:spcAft>
            </a:pPr>
            <a:r>
              <a:rPr lang="en-US" sz="3000" dirty="0">
                <a:solidFill>
                  <a:schemeClr val="accent1"/>
                </a:solidFill>
                <a:latin typeface="Abadi Extra Light" panose="020B0204020104020204" pitchFamily="34" charset="0"/>
                <a:ea typeface="+mj-ea"/>
                <a:cs typeface="+mj-cs"/>
              </a:rPr>
              <a:t>Paving the path to reach your development goals… </a:t>
            </a:r>
          </a:p>
        </p:txBody>
      </p:sp>
      <p:cxnSp>
        <p:nvCxnSpPr>
          <p:cNvPr id="1056" name="Straight Connector 1055">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8" name="Straight Connector 1057">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60"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2"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4"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6"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8"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0"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2"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6621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B63897-F7BB-94CD-A166-7BE56D5F8020}"/>
              </a:ext>
            </a:extLst>
          </p:cNvPr>
          <p:cNvSpPr txBox="1"/>
          <p:nvPr/>
        </p:nvSpPr>
        <p:spPr>
          <a:xfrm>
            <a:off x="332739" y="122069"/>
            <a:ext cx="8833839" cy="7386638"/>
          </a:xfrm>
          <a:prstGeom prst="rect">
            <a:avLst/>
          </a:prstGeom>
          <a:noFill/>
        </p:spPr>
        <p:txBody>
          <a:bodyPr wrap="square" rtlCol="0">
            <a:spAutoFit/>
          </a:bodyPr>
          <a:lstStyle/>
          <a:p>
            <a:pPr algn="l" fontAlgn="base"/>
            <a:r>
              <a:rPr lang="en-US" sz="2400" b="1" i="0" dirty="0">
                <a:effectLst/>
                <a:latin typeface="Abadi Extra Light" panose="020B0204020104020204" pitchFamily="34" charset="0"/>
              </a:rPr>
              <a:t>Self-Assessment</a:t>
            </a:r>
          </a:p>
          <a:p>
            <a:pPr algn="l" fontAlgn="base"/>
            <a:endParaRPr lang="en-US" dirty="0">
              <a:latin typeface="Abadi Extra Light" panose="020B0204020104020204" pitchFamily="34" charset="0"/>
            </a:endParaRPr>
          </a:p>
          <a:p>
            <a:pPr algn="l" fontAlgn="base"/>
            <a:r>
              <a:rPr lang="en-US" sz="2000" dirty="0">
                <a:latin typeface="Abadi Extra Light" panose="020B0204020104020204" pitchFamily="34" charset="0"/>
              </a:rPr>
              <a:t>Before you begin you must go to the website and create an account </a:t>
            </a:r>
            <a:r>
              <a:rPr lang="en-US" sz="2000" dirty="0">
                <a:solidFill>
                  <a:srgbClr val="1488E8"/>
                </a:solidFill>
                <a:latin typeface="Abadi Extra Light" panose="020B0204020104020204" pitchFamily="34" charset="0"/>
              </a:rPr>
              <a:t>https://www.dscorecomp.com/self-assessment/</a:t>
            </a:r>
          </a:p>
          <a:p>
            <a:pPr algn="l" fontAlgn="base"/>
            <a:endParaRPr lang="en-US" sz="2000" dirty="0">
              <a:latin typeface="Abadi Extra Light" panose="020B0204020104020204" pitchFamily="34" charset="0"/>
            </a:endParaRPr>
          </a:p>
          <a:p>
            <a:pPr algn="l" fontAlgn="base"/>
            <a:r>
              <a:rPr lang="en-US" sz="2000" b="0" i="0" dirty="0">
                <a:effectLst/>
                <a:latin typeface="Abadi Extra Light" panose="020B0204020104020204" pitchFamily="34" charset="0"/>
              </a:rPr>
              <a:t>The purpose of the self-assessment is for you to determine your growth stage for each competency by looking at examples from your professional experiences. You are encouraged to meet with your mentor to discuss your results and form a plan for future development. Once you complete one stage of the assessment there will be an option to email it to yourself to share with your mentor. </a:t>
            </a:r>
            <a:r>
              <a:rPr lang="en-US" sz="2000" dirty="0">
                <a:latin typeface="Abadi Extra Light" panose="020B0204020104020204" pitchFamily="34" charset="0"/>
              </a:rPr>
              <a:t>I</a:t>
            </a:r>
            <a:r>
              <a:rPr lang="en-US" sz="2000" b="0" i="0" dirty="0">
                <a:effectLst/>
                <a:latin typeface="Abadi Extra Light" panose="020B0204020104020204" pitchFamily="34" charset="0"/>
              </a:rPr>
              <a:t>f you feel that you are performing at a higher level, you may choose to complete a few stages at time.</a:t>
            </a:r>
            <a:endParaRPr lang="en-CA" sz="2000" dirty="0">
              <a:latin typeface="Abadi Extra Light" panose="020B0204020104020204" pitchFamily="34" charset="0"/>
            </a:endParaRPr>
          </a:p>
          <a:p>
            <a:pPr algn="l" fontAlgn="base"/>
            <a:endParaRPr lang="en-US" sz="2000" i="1" dirty="0">
              <a:effectLst/>
              <a:latin typeface="Abadi Extra Light" panose="020B0204020104020204" pitchFamily="34" charset="0"/>
            </a:endParaRPr>
          </a:p>
          <a:p>
            <a:pPr algn="l" fontAlgn="base"/>
            <a:r>
              <a:rPr lang="en-US" sz="2000" i="1" dirty="0">
                <a:effectLst/>
                <a:latin typeface="Abadi Extra Light" panose="020B0204020104020204" pitchFamily="34" charset="0"/>
              </a:rPr>
              <a:t>Instructions on how to progress through your self-assessment:</a:t>
            </a:r>
          </a:p>
          <a:p>
            <a:pPr marL="457200" indent="-457200" algn="l" fontAlgn="base">
              <a:buFont typeface="+mj-lt"/>
              <a:buAutoNum type="arabicPeriod"/>
            </a:pPr>
            <a:endParaRPr lang="en-US" sz="2000" b="0" i="0" dirty="0">
              <a:effectLst/>
              <a:latin typeface="Abadi Extra Light" panose="020B0204020104020204" pitchFamily="34" charset="0"/>
            </a:endParaRPr>
          </a:p>
          <a:p>
            <a:pPr marL="457200" indent="-457200" algn="l" fontAlgn="base">
              <a:buFont typeface="+mj-lt"/>
              <a:buAutoNum type="arabicPeriod"/>
            </a:pPr>
            <a:r>
              <a:rPr lang="en-US" sz="2000" b="0" i="0" dirty="0">
                <a:effectLst/>
                <a:latin typeface="Abadi Extra Light" panose="020B0204020104020204" pitchFamily="34" charset="0"/>
              </a:rPr>
              <a:t>Review the </a:t>
            </a:r>
            <a:r>
              <a:rPr lang="en-US" sz="2000" b="0" i="0" dirty="0" err="1">
                <a:effectLst/>
                <a:latin typeface="Abadi Extra Light" panose="020B0204020104020204" pitchFamily="34" charset="0"/>
              </a:rPr>
              <a:t>behavioural</a:t>
            </a:r>
            <a:r>
              <a:rPr lang="en-US" sz="2000" b="0" i="0" dirty="0">
                <a:effectLst/>
                <a:latin typeface="Abadi Extra Light" panose="020B0204020104020204" pitchFamily="34" charset="0"/>
              </a:rPr>
              <a:t> indicators for each stage.</a:t>
            </a:r>
          </a:p>
          <a:p>
            <a:pPr marL="457200" indent="-457200" algn="l" fontAlgn="base">
              <a:buFont typeface="+mj-lt"/>
              <a:buAutoNum type="arabicPeriod"/>
            </a:pPr>
            <a:r>
              <a:rPr lang="en-US" sz="2000" b="0" i="0" dirty="0">
                <a:effectLst/>
                <a:latin typeface="Abadi Extra Light" panose="020B0204020104020204" pitchFamily="34" charset="0"/>
              </a:rPr>
              <a:t>Provide an example of a situation in which you demonstrated the </a:t>
            </a:r>
            <a:r>
              <a:rPr lang="en-US" sz="2000" b="0" i="0" dirty="0" err="1">
                <a:effectLst/>
                <a:latin typeface="Abadi Extra Light" panose="020B0204020104020204" pitchFamily="34" charset="0"/>
              </a:rPr>
              <a:t>behaviour</a:t>
            </a:r>
            <a:r>
              <a:rPr lang="en-US" sz="2000" b="0" i="0" dirty="0">
                <a:effectLst/>
                <a:latin typeface="Abadi Extra Light" panose="020B0204020104020204" pitchFamily="34" charset="0"/>
              </a:rPr>
              <a:t>. Start with the</a:t>
            </a:r>
            <a:r>
              <a:rPr lang="en-US" sz="2000" b="0" i="0" dirty="0">
                <a:solidFill>
                  <a:srgbClr val="36D02A"/>
                </a:solidFill>
                <a:effectLst/>
                <a:latin typeface="Abadi Extra Light" panose="020B0204020104020204" pitchFamily="34" charset="0"/>
              </a:rPr>
              <a:t> Emerging </a:t>
            </a:r>
            <a:r>
              <a:rPr lang="en-US" sz="2000" b="0" i="0" dirty="0">
                <a:effectLst/>
                <a:latin typeface="Abadi Extra Light" panose="020B0204020104020204" pitchFamily="34" charset="0"/>
              </a:rPr>
              <a:t>stage and progress through each stage.</a:t>
            </a:r>
          </a:p>
          <a:p>
            <a:pPr marL="457200" indent="-457200" algn="l" fontAlgn="base">
              <a:buFont typeface="+mj-lt"/>
              <a:buAutoNum type="arabicPeriod"/>
            </a:pPr>
            <a:r>
              <a:rPr lang="en-US" sz="2000" b="0" i="0" dirty="0">
                <a:effectLst/>
                <a:latin typeface="Abadi Extra Light" panose="020B0204020104020204" pitchFamily="34" charset="0"/>
              </a:rPr>
              <a:t>Based on your example, check off the </a:t>
            </a:r>
            <a:r>
              <a:rPr lang="en-US" sz="2000" b="0" i="0" dirty="0" err="1">
                <a:effectLst/>
                <a:latin typeface="Abadi Extra Light" panose="020B0204020104020204" pitchFamily="34" charset="0"/>
              </a:rPr>
              <a:t>behavioural</a:t>
            </a:r>
            <a:r>
              <a:rPr lang="en-US" sz="2000" b="0" i="0" dirty="0">
                <a:effectLst/>
                <a:latin typeface="Abadi Extra Light" panose="020B0204020104020204" pitchFamily="34" charset="0"/>
              </a:rPr>
              <a:t> indicators that you consistently demonstrate.</a:t>
            </a:r>
          </a:p>
          <a:p>
            <a:pPr marL="457200" indent="-457200" algn="l" fontAlgn="base">
              <a:buFont typeface="+mj-lt"/>
              <a:buAutoNum type="arabicPeriod"/>
            </a:pPr>
            <a:r>
              <a:rPr lang="en-US" sz="2000" b="0" i="0" dirty="0">
                <a:effectLst/>
                <a:latin typeface="Abadi Extra Light" panose="020B0204020104020204" pitchFamily="34" charset="0"/>
              </a:rPr>
              <a:t>Email your results to obtain confirmation from your supervisor (optional). </a:t>
            </a:r>
          </a:p>
          <a:p>
            <a:pPr marL="342900" indent="-342900">
              <a:buFont typeface="+mj-lt"/>
              <a:buAutoNum type="arabicPeriod"/>
            </a:pPr>
            <a:endParaRPr lang="en-CA" dirty="0"/>
          </a:p>
          <a:p>
            <a:pPr marL="342900" indent="-342900">
              <a:buFont typeface="+mj-lt"/>
              <a:buAutoNum type="arabicPeriod"/>
            </a:pPr>
            <a:endParaRPr lang="en-CA" dirty="0"/>
          </a:p>
          <a:p>
            <a:endParaRPr lang="en-CA" dirty="0"/>
          </a:p>
          <a:p>
            <a:endParaRPr lang="en-CA" dirty="0"/>
          </a:p>
        </p:txBody>
      </p:sp>
    </p:spTree>
    <p:extLst>
      <p:ext uri="{BB962C8B-B14F-4D97-AF65-F5344CB8AC3E}">
        <p14:creationId xmlns:p14="http://schemas.microsoft.com/office/powerpoint/2010/main" val="1138520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79ED6D-AB0D-40E0-C27F-9F1E850DD1AB}"/>
              </a:ext>
            </a:extLst>
          </p:cNvPr>
          <p:cNvSpPr txBox="1"/>
          <p:nvPr/>
        </p:nvSpPr>
        <p:spPr>
          <a:xfrm>
            <a:off x="1502529" y="1919100"/>
            <a:ext cx="6102220" cy="3046988"/>
          </a:xfrm>
          <a:prstGeom prst="rect">
            <a:avLst/>
          </a:prstGeom>
          <a:noFill/>
        </p:spPr>
        <p:txBody>
          <a:bodyPr wrap="square">
            <a:spAutoFit/>
          </a:bodyPr>
          <a:lstStyle/>
          <a:p>
            <a:r>
              <a:rPr lang="en-US" sz="2400" b="1" dirty="0">
                <a:latin typeface="Abadi Extra Light" panose="020B0204020104020204" pitchFamily="34" charset="0"/>
              </a:rPr>
              <a:t>To begin…</a:t>
            </a:r>
          </a:p>
          <a:p>
            <a:endParaRPr lang="en-US" sz="2400" i="1" dirty="0">
              <a:latin typeface="Abadi Extra Light" panose="020B0204020104020204" pitchFamily="34" charset="0"/>
            </a:endParaRPr>
          </a:p>
          <a:p>
            <a:r>
              <a:rPr lang="en-US" sz="2400" dirty="0">
                <a:latin typeface="Abadi Extra Light" panose="020B0204020104020204" pitchFamily="34" charset="0"/>
              </a:rPr>
              <a:t>On a scale of 1-10  (10 being very confident and knowledgeable and 1 being “I don’t know what you are referring to at all”)… How confident are you at recognizing the various </a:t>
            </a:r>
            <a:r>
              <a:rPr lang="en-US" sz="2400" b="1" dirty="0">
                <a:solidFill>
                  <a:srgbClr val="1488E8"/>
                </a:solidFill>
                <a:latin typeface="Abadi Extra Light" panose="020B0204020104020204" pitchFamily="34" charset="0"/>
              </a:rPr>
              <a:t>Core Competencies </a:t>
            </a:r>
            <a:r>
              <a:rPr lang="en-US" sz="2400" dirty="0">
                <a:latin typeface="Abadi Extra Light" panose="020B0204020104020204" pitchFamily="34" charset="0"/>
              </a:rPr>
              <a:t>and their corresponding </a:t>
            </a:r>
            <a:r>
              <a:rPr lang="en-US" sz="2400" b="1" dirty="0">
                <a:solidFill>
                  <a:srgbClr val="36D02A"/>
                </a:solidFill>
                <a:latin typeface="Abadi Extra Light" panose="020B0204020104020204" pitchFamily="34" charset="0"/>
              </a:rPr>
              <a:t>growth stages</a:t>
            </a:r>
            <a:r>
              <a:rPr lang="en-US" sz="2400" dirty="0">
                <a:latin typeface="Abadi Extra Light" panose="020B0204020104020204" pitchFamily="34" charset="0"/>
              </a:rPr>
              <a:t>?</a:t>
            </a:r>
          </a:p>
        </p:txBody>
      </p:sp>
    </p:spTree>
    <p:extLst>
      <p:ext uri="{BB962C8B-B14F-4D97-AF65-F5344CB8AC3E}">
        <p14:creationId xmlns:p14="http://schemas.microsoft.com/office/powerpoint/2010/main" val="717093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391885" y="575657"/>
            <a:ext cx="9000471" cy="7478970"/>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Developmental Resource Guide </a:t>
            </a:r>
          </a:p>
          <a:p>
            <a:pPr marL="457200" indent="-457200">
              <a:buFont typeface="Arial" panose="020B0604020202020204" pitchFamily="34" charset="0"/>
              <a:buChar char="•"/>
            </a:pPr>
            <a:endParaRPr lang="en-US" sz="2400" dirty="0">
              <a:latin typeface="Abadi Extra Light" panose="020B0204020104020204" pitchFamily="34" charset="0"/>
            </a:endParaRPr>
          </a:p>
          <a:p>
            <a:pPr marL="457200" indent="-457200">
              <a:buFont typeface="Arial" panose="020B0604020202020204" pitchFamily="34" charset="0"/>
              <a:buChar char="•"/>
            </a:pPr>
            <a:r>
              <a:rPr lang="en-US" sz="2400" dirty="0">
                <a:latin typeface="Abadi Extra Light" panose="020B0204020104020204" pitchFamily="34" charset="0"/>
              </a:rPr>
              <a:t>A collection of developmental activities, books and videos to support you in your development planning, organized by competency. </a:t>
            </a:r>
          </a:p>
          <a:p>
            <a:pPr marL="457200" indent="-457200">
              <a:buFont typeface="Arial" panose="020B0604020202020204" pitchFamily="34" charset="0"/>
              <a:buChar char="•"/>
            </a:pPr>
            <a:r>
              <a:rPr lang="en-US" sz="2400" dirty="0">
                <a:latin typeface="Abadi Extra Light" panose="020B0204020104020204" pitchFamily="34" charset="0"/>
              </a:rPr>
              <a:t>The </a:t>
            </a:r>
            <a:r>
              <a:rPr lang="en-US" sz="2400" i="1" dirty="0">
                <a:latin typeface="Abadi Extra Light" panose="020B0204020104020204" pitchFamily="34" charset="0"/>
              </a:rPr>
              <a:t>Development Resource Guide</a:t>
            </a:r>
            <a:r>
              <a:rPr lang="en-US" sz="2400" dirty="0">
                <a:latin typeface="Abadi Extra Light" panose="020B0204020104020204" pitchFamily="34" charset="0"/>
              </a:rPr>
              <a:t> (DRG) is a practical tool to support you in planning and managing your professional development in a way that you can self-manage the objectives, pace and outcomes that provide you with the most value. The DRG is a great resource for planning your development. It provides you with suggestions for development activities related to all core competencies that have been identified for superior performance in Development Services sector roles. </a:t>
            </a:r>
          </a:p>
          <a:p>
            <a:pPr marL="457200" indent="-457200">
              <a:buFont typeface="Arial" panose="020B0604020202020204" pitchFamily="34" charset="0"/>
              <a:buChar char="•"/>
            </a:pPr>
            <a:endParaRPr lang="en-US" sz="2400" dirty="0">
              <a:latin typeface="Abadi Extra Light" panose="020B0204020104020204" pitchFamily="34" charset="0"/>
            </a:endParaRPr>
          </a:p>
          <a:p>
            <a:pPr algn="ctr"/>
            <a:r>
              <a:rPr lang="en-US" sz="3600" dirty="0">
                <a:solidFill>
                  <a:srgbClr val="1488E8"/>
                </a:solidFill>
                <a:latin typeface="Abadi Extra Light" panose="020B0204020104020204" pitchFamily="34" charset="0"/>
                <a:hlinkClick r:id="rId3">
                  <a:extLst>
                    <a:ext uri="{A12FA001-AC4F-418D-AE19-62706E023703}">
                      <ahyp:hlinkClr xmlns:ahyp="http://schemas.microsoft.com/office/drawing/2018/hyperlinkcolor" val="tx"/>
                    </a:ext>
                  </a:extLst>
                </a:hlinkClick>
              </a:rPr>
              <a:t>https://www.dscorecomp.com/coaching/</a:t>
            </a:r>
            <a:r>
              <a:rPr lang="en-US" sz="3600" dirty="0">
                <a:solidFill>
                  <a:srgbClr val="1488E8"/>
                </a:solidFill>
                <a:latin typeface="Abadi Extra Light" panose="020B0204020104020204" pitchFamily="34" charset="0"/>
              </a:rPr>
              <a:t> </a:t>
            </a:r>
          </a:p>
          <a:p>
            <a:endParaRPr lang="en-US" dirty="0">
              <a:latin typeface="Abadi Extra Light" panose="020B0204020104020204" pitchFamily="34" charset="0"/>
            </a:endParaRPr>
          </a:p>
          <a:p>
            <a:pPr marL="342900" indent="-342900" algn="l" fontAlgn="base">
              <a:buFont typeface="Arial" panose="020B0604020202020204" pitchFamily="34" charset="0"/>
              <a:buChar char="•"/>
            </a:pPr>
            <a:endParaRPr lang="en-US" sz="2400" dirty="0">
              <a:latin typeface="Abadi Extra Light" panose="020B0204020104020204" pitchFamily="34" charset="0"/>
            </a:endParaRPr>
          </a:p>
          <a:p>
            <a:endParaRPr lang="en-US" sz="2400" dirty="0">
              <a:latin typeface="Abadi Extra Light" panose="020B0204020104020204" pitchFamily="34" charset="0"/>
            </a:endParaRPr>
          </a:p>
          <a:p>
            <a:endParaRPr lang="en-US" dirty="0"/>
          </a:p>
          <a:p>
            <a:endParaRPr lang="en-US" dirty="0"/>
          </a:p>
          <a:p>
            <a:endParaRPr lang="en-CA" dirty="0"/>
          </a:p>
        </p:txBody>
      </p:sp>
    </p:spTree>
    <p:extLst>
      <p:ext uri="{BB962C8B-B14F-4D97-AF65-F5344CB8AC3E}">
        <p14:creationId xmlns:p14="http://schemas.microsoft.com/office/powerpoint/2010/main" val="2040559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4F36EB91-5C15-4B70-6F01-F006A7896B91}"/>
              </a:ext>
            </a:extLst>
          </p:cNvPr>
          <p:cNvGraphicFramePr>
            <a:graphicFrameLocks noGrp="1"/>
          </p:cNvGraphicFramePr>
          <p:nvPr>
            <p:extLst>
              <p:ext uri="{D42A27DB-BD31-4B8C-83A1-F6EECF244321}">
                <p14:modId xmlns:p14="http://schemas.microsoft.com/office/powerpoint/2010/main" val="3774007842"/>
              </p:ext>
            </p:extLst>
          </p:nvPr>
        </p:nvGraphicFramePr>
        <p:xfrm>
          <a:off x="0" y="719665"/>
          <a:ext cx="12192000" cy="598326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126883937"/>
                    </a:ext>
                  </a:extLst>
                </a:gridCol>
                <a:gridCol w="6096000">
                  <a:extLst>
                    <a:ext uri="{9D8B030D-6E8A-4147-A177-3AD203B41FA5}">
                      <a16:colId xmlns:a16="http://schemas.microsoft.com/office/drawing/2014/main" val="948851464"/>
                    </a:ext>
                  </a:extLst>
                </a:gridCol>
              </a:tblGrid>
              <a:tr h="509948">
                <a:tc gridSpan="2">
                  <a:txBody>
                    <a:bodyPr/>
                    <a:lstStyle/>
                    <a:p>
                      <a:r>
                        <a:rPr lang="en-US" sz="2800" dirty="0">
                          <a:latin typeface="Abadi Extra Light" panose="020B0204020104020204" pitchFamily="34" charset="0"/>
                        </a:rPr>
                        <a:t>Advocacy</a:t>
                      </a:r>
                      <a:r>
                        <a:rPr lang="en-US" dirty="0">
                          <a:latin typeface="Abadi Extra Light" panose="020B0204020104020204" pitchFamily="34" charset="0"/>
                        </a:rPr>
                        <a:t> </a:t>
                      </a:r>
                      <a:endParaRPr lang="en-CA" dirty="0">
                        <a:latin typeface="Abadi Extra Light" panose="020B0204020104020204" pitchFamily="34" charset="0"/>
                      </a:endParaRPr>
                    </a:p>
                  </a:txBody>
                  <a:tcPr/>
                </a:tc>
                <a:tc hMerge="1">
                  <a:txBody>
                    <a:bodyPr/>
                    <a:lstStyle/>
                    <a:p>
                      <a:endParaRPr lang="en-CA" dirty="0"/>
                    </a:p>
                  </a:txBody>
                  <a:tcPr/>
                </a:tc>
                <a:extLst>
                  <a:ext uri="{0D108BD9-81ED-4DB2-BD59-A6C34878D82A}">
                    <a16:rowId xmlns:a16="http://schemas.microsoft.com/office/drawing/2014/main" val="3789316324"/>
                  </a:ext>
                </a:extLst>
              </a:tr>
              <a:tr h="1053553">
                <a:tc gridSpan="2">
                  <a:txBody>
                    <a:bodyPr/>
                    <a:lstStyle/>
                    <a:p>
                      <a:r>
                        <a:rPr lang="en-US" b="1" dirty="0">
                          <a:latin typeface="Abadi Extra Light" panose="020B0204020104020204" pitchFamily="34" charset="0"/>
                        </a:rPr>
                        <a:t>Description: </a:t>
                      </a:r>
                      <a:r>
                        <a:rPr lang="en-US" dirty="0">
                          <a:latin typeface="Abadi Extra Light" panose="020B0204020104020204" pitchFamily="34" charset="0"/>
                        </a:rPr>
                        <a:t>Advocacy is the desire and determination to champion a cause or issue and try to get others to support it. It recognizes the importance of amplifying the voices of the person/family and creating space for them to advocate on their own behalf</a:t>
                      </a:r>
                      <a:endParaRPr lang="en-CA" dirty="0">
                        <a:latin typeface="Abadi Extra Light" panose="020B0204020104020204" pitchFamily="34" charset="0"/>
                      </a:endParaRPr>
                    </a:p>
                  </a:txBody>
                  <a:tcPr/>
                </a:tc>
                <a:tc hMerge="1">
                  <a:txBody>
                    <a:bodyPr/>
                    <a:lstStyle/>
                    <a:p>
                      <a:endParaRPr lang="en-CA" dirty="0"/>
                    </a:p>
                  </a:txBody>
                  <a:tcPr/>
                </a:tc>
                <a:extLst>
                  <a:ext uri="{0D108BD9-81ED-4DB2-BD59-A6C34878D82A}">
                    <a16:rowId xmlns:a16="http://schemas.microsoft.com/office/drawing/2014/main" val="713538160"/>
                  </a:ext>
                </a:extLst>
              </a:tr>
              <a:tr h="462572">
                <a:tc gridSpan="2">
                  <a:txBody>
                    <a:bodyPr/>
                    <a:lstStyle/>
                    <a:p>
                      <a:r>
                        <a:rPr lang="en-US" b="1" dirty="0">
                          <a:latin typeface="Abadi Extra Light" panose="020B0204020104020204" pitchFamily="34" charset="0"/>
                        </a:rPr>
                        <a:t>Emerging</a:t>
                      </a:r>
                      <a:r>
                        <a:rPr lang="en-US" dirty="0">
                          <a:latin typeface="Abadi Extra Light" panose="020B0204020104020204" pitchFamily="34" charset="0"/>
                        </a:rPr>
                        <a:t> - Recognize when advocacy needs to happen</a:t>
                      </a:r>
                      <a:endParaRPr lang="en-CA" dirty="0">
                        <a:latin typeface="Abadi Extra Light" panose="020B0204020104020204" pitchFamily="34" charset="0"/>
                      </a:endParaRPr>
                    </a:p>
                  </a:txBody>
                  <a:tcPr/>
                </a:tc>
                <a:tc hMerge="1">
                  <a:txBody>
                    <a:bodyPr/>
                    <a:lstStyle/>
                    <a:p>
                      <a:endParaRPr lang="en-CA" dirty="0"/>
                    </a:p>
                  </a:txBody>
                  <a:tcPr/>
                </a:tc>
                <a:extLst>
                  <a:ext uri="{0D108BD9-81ED-4DB2-BD59-A6C34878D82A}">
                    <a16:rowId xmlns:a16="http://schemas.microsoft.com/office/drawing/2014/main" val="515577902"/>
                  </a:ext>
                </a:extLst>
              </a:tr>
              <a:tr h="3948977">
                <a:tc>
                  <a:txBody>
                    <a:bodyPr/>
                    <a:lstStyle/>
                    <a:p>
                      <a:pPr algn="ctr"/>
                      <a:r>
                        <a:rPr lang="en-US" sz="2000" b="1" dirty="0">
                          <a:latin typeface="Abadi Extra Light" panose="020B0204020104020204" pitchFamily="34" charset="0"/>
                        </a:rPr>
                        <a:t>Behavioural Indicators:</a:t>
                      </a:r>
                    </a:p>
                    <a:p>
                      <a:r>
                        <a:rPr lang="en-US" sz="2000" dirty="0">
                          <a:latin typeface="Abadi Extra Light" panose="020B0204020104020204" pitchFamily="34" charset="0"/>
                        </a:rPr>
                        <a:t>• Identifies factors that may impact the person.</a:t>
                      </a:r>
                    </a:p>
                    <a:p>
                      <a:r>
                        <a:rPr lang="en-US" sz="2000" dirty="0">
                          <a:latin typeface="Abadi Extra Light" panose="020B0204020104020204" pitchFamily="34" charset="0"/>
                        </a:rPr>
                        <a:t>• Understands the barriers/opportunities for the person or group.</a:t>
                      </a:r>
                    </a:p>
                    <a:p>
                      <a:r>
                        <a:rPr lang="en-US" sz="2000" dirty="0">
                          <a:latin typeface="Abadi Extra Light" panose="020B0204020104020204" pitchFamily="34" charset="0"/>
                        </a:rPr>
                        <a:t>• Recognizes the significance of personal experiences, values, cultural diversity, and inclusion.</a:t>
                      </a:r>
                    </a:p>
                    <a:p>
                      <a:r>
                        <a:rPr lang="en-US" sz="2000" dirty="0">
                          <a:latin typeface="Abadi Extra Light" panose="020B0204020104020204" pitchFamily="34" charset="0"/>
                        </a:rPr>
                        <a:t>• Shows sensitivity to time, issue, place and role.</a:t>
                      </a:r>
                    </a:p>
                    <a:p>
                      <a:r>
                        <a:rPr lang="en-US" sz="2000" dirty="0">
                          <a:latin typeface="Abadi Extra Light" panose="020B0204020104020204" pitchFamily="34" charset="0"/>
                        </a:rPr>
                        <a:t>• Takes appropriate steps and opportunities to advocate.</a:t>
                      </a:r>
                    </a:p>
                    <a:p>
                      <a:r>
                        <a:rPr lang="en-US" sz="2000" dirty="0">
                          <a:latin typeface="Abadi Extra Light" panose="020B0204020104020204" pitchFamily="34" charset="0"/>
                        </a:rPr>
                        <a:t>• Communicates through facts, data and examples to convince.</a:t>
                      </a:r>
                    </a:p>
                    <a:p>
                      <a:r>
                        <a:rPr lang="en-US" sz="2000" dirty="0">
                          <a:latin typeface="Abadi Extra Light" panose="020B0204020104020204" pitchFamily="34" charset="0"/>
                        </a:rPr>
                        <a:t>• Recognizes that one is not speaking for a person but amplifying their thoughts, preferences and choices</a:t>
                      </a:r>
                      <a:endParaRPr lang="en-CA" sz="2000" dirty="0">
                        <a:latin typeface="Abadi Extra Light" panose="020B0204020104020204" pitchFamily="34" charset="0"/>
                      </a:endParaRPr>
                    </a:p>
                  </a:txBody>
                  <a:tcPr/>
                </a:tc>
                <a:tc>
                  <a:txBody>
                    <a:bodyPr/>
                    <a:lstStyle/>
                    <a:p>
                      <a:pPr algn="ctr"/>
                      <a:r>
                        <a:rPr lang="en-US" b="1" dirty="0">
                          <a:latin typeface="Abadi Extra Light" panose="020B0204020104020204" pitchFamily="34" charset="0"/>
                        </a:rPr>
                        <a:t>Activities to Assist with Competency Development:</a:t>
                      </a:r>
                    </a:p>
                    <a:p>
                      <a:r>
                        <a:rPr lang="en-US" dirty="0">
                          <a:latin typeface="Abadi Extra Light" panose="020B0204020104020204" pitchFamily="34" charset="0"/>
                        </a:rPr>
                        <a:t>● Pick a topic that you would like to advocate for and determine a key message you would like to communicate, make a list of 5 facts to support your key message.</a:t>
                      </a:r>
                    </a:p>
                    <a:p>
                      <a:r>
                        <a:rPr lang="en-US" dirty="0">
                          <a:latin typeface="Abadi Extra Light" panose="020B0204020104020204" pitchFamily="34" charset="0"/>
                        </a:rPr>
                        <a:t>● Identify 3 people you think are good at advocating and ask them for advice on how to advocate. Make notes on their advice.</a:t>
                      </a:r>
                    </a:p>
                    <a:p>
                      <a:r>
                        <a:rPr lang="en-US" dirty="0">
                          <a:latin typeface="Abadi Extra Light" panose="020B0204020104020204" pitchFamily="34" charset="0"/>
                        </a:rPr>
                        <a:t>● Journal how your past experiences have impacted your values and thoughts on inclusion.</a:t>
                      </a:r>
                    </a:p>
                    <a:p>
                      <a:r>
                        <a:rPr lang="en-US" dirty="0">
                          <a:latin typeface="Abadi Extra Light" panose="020B0204020104020204" pitchFamily="34" charset="0"/>
                        </a:rPr>
                        <a:t>● Review material from a BIPOC author that provides a different perspective to you, reflect on what you learned about their perspective.</a:t>
                      </a:r>
                    </a:p>
                    <a:p>
                      <a:r>
                        <a:rPr lang="en-US" dirty="0">
                          <a:latin typeface="Abadi Extra Light" panose="020B0204020104020204" pitchFamily="34" charset="0"/>
                        </a:rPr>
                        <a:t>● Meet with a self-advocates group, ask them how someone can help amplify their work.</a:t>
                      </a:r>
                      <a:endParaRPr lang="en-CA" dirty="0">
                        <a:latin typeface="Abadi Extra Light" panose="020B0204020104020204" pitchFamily="34" charset="0"/>
                      </a:endParaRPr>
                    </a:p>
                  </a:txBody>
                  <a:tcPr/>
                </a:tc>
                <a:extLst>
                  <a:ext uri="{0D108BD9-81ED-4DB2-BD59-A6C34878D82A}">
                    <a16:rowId xmlns:a16="http://schemas.microsoft.com/office/drawing/2014/main" val="88029958"/>
                  </a:ext>
                </a:extLst>
              </a:tr>
            </a:tbl>
          </a:graphicData>
        </a:graphic>
      </p:graphicFrame>
      <p:sp>
        <p:nvSpPr>
          <p:cNvPr id="7" name="TextBox 6">
            <a:extLst>
              <a:ext uri="{FF2B5EF4-FFF2-40B4-BE49-F238E27FC236}">
                <a16:creationId xmlns:a16="http://schemas.microsoft.com/office/drawing/2014/main" id="{FF43A3C9-0041-BD40-1BE2-151E724749F5}"/>
              </a:ext>
            </a:extLst>
          </p:cNvPr>
          <p:cNvSpPr txBox="1"/>
          <p:nvPr/>
        </p:nvSpPr>
        <p:spPr>
          <a:xfrm>
            <a:off x="4584185" y="11779"/>
            <a:ext cx="5127171" cy="707886"/>
          </a:xfrm>
          <a:prstGeom prst="rect">
            <a:avLst/>
          </a:prstGeom>
          <a:noFill/>
        </p:spPr>
        <p:txBody>
          <a:bodyPr wrap="square" rtlCol="0">
            <a:spAutoFit/>
          </a:bodyPr>
          <a:lstStyle/>
          <a:p>
            <a:r>
              <a:rPr lang="en-US" sz="4000" dirty="0">
                <a:latin typeface="Abadi Extra Light" panose="020B0204020104020204" pitchFamily="34" charset="0"/>
              </a:rPr>
              <a:t>DRG Example</a:t>
            </a:r>
            <a:endParaRPr lang="en-CA" sz="4000" dirty="0">
              <a:latin typeface="Abadi Extra Light" panose="020B0204020104020204" pitchFamily="34" charset="0"/>
            </a:endParaRPr>
          </a:p>
        </p:txBody>
      </p:sp>
    </p:spTree>
    <p:extLst>
      <p:ext uri="{BB962C8B-B14F-4D97-AF65-F5344CB8AC3E}">
        <p14:creationId xmlns:p14="http://schemas.microsoft.com/office/powerpoint/2010/main" val="1413640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1026" name="Picture 2">
            <a:extLst>
              <a:ext uri="{FF2B5EF4-FFF2-40B4-BE49-F238E27FC236}">
                <a16:creationId xmlns:a16="http://schemas.microsoft.com/office/drawing/2014/main" id="{5CBBCA04-4966-CBD4-0D79-19933A01E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53" r="2614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3C333C-87F1-8E37-6947-11348117CD61}"/>
              </a:ext>
            </a:extLst>
          </p:cNvPr>
          <p:cNvSpPr txBox="1"/>
          <p:nvPr/>
        </p:nvSpPr>
        <p:spPr>
          <a:xfrm>
            <a:off x="485245" y="1036841"/>
            <a:ext cx="4763558" cy="4512621"/>
          </a:xfrm>
          <a:prstGeom prst="rect">
            <a:avLst/>
          </a:prstGeom>
        </p:spPr>
        <p:txBody>
          <a:bodyPr vert="horz" lIns="91440" tIns="45720" rIns="91440" bIns="45720" rtlCol="0">
            <a:normAutofit fontScale="85000" lnSpcReduction="10000"/>
          </a:bodyPr>
          <a:lstStyle/>
          <a:p>
            <a:pPr>
              <a:lnSpc>
                <a:spcPct val="90000"/>
              </a:lnSpc>
              <a:spcBef>
                <a:spcPts val="1000"/>
              </a:spcBef>
              <a:buClr>
                <a:schemeClr val="accent1"/>
              </a:buClr>
              <a:buSzPct val="80000"/>
            </a:pPr>
            <a:r>
              <a:rPr lang="en-US" sz="3600" b="1" dirty="0">
                <a:solidFill>
                  <a:schemeClr val="tx1">
                    <a:lumMod val="75000"/>
                    <a:lumOff val="25000"/>
                  </a:schemeClr>
                </a:solidFill>
                <a:latin typeface="Abadi Extra Light" panose="020B0204020104020204" pitchFamily="34" charset="0"/>
              </a:rPr>
              <a:t>You’ve got this …</a:t>
            </a:r>
          </a:p>
          <a:p>
            <a:pPr>
              <a:lnSpc>
                <a:spcPct val="90000"/>
              </a:lnSpc>
              <a:spcBef>
                <a:spcPts val="1000"/>
              </a:spcBef>
              <a:buClr>
                <a:schemeClr val="accent1"/>
              </a:buClr>
              <a:buSzPct val="80000"/>
              <a:buFont typeface="Wingdings 3" charset="2"/>
              <a:buChar char=""/>
            </a:pPr>
            <a:endParaRPr lang="en-US" sz="2800" i="1" dirty="0">
              <a:solidFill>
                <a:schemeClr val="tx1">
                  <a:lumMod val="75000"/>
                  <a:lumOff val="25000"/>
                </a:schemeClr>
              </a:solidFill>
              <a:latin typeface="Abadi Extra Light" panose="020B0204020104020204" pitchFamily="34" charset="0"/>
            </a:endParaRPr>
          </a:p>
          <a:p>
            <a:pPr>
              <a:lnSpc>
                <a:spcPct val="90000"/>
              </a:lnSpc>
              <a:spcBef>
                <a:spcPts val="1000"/>
              </a:spcBef>
              <a:buClr>
                <a:schemeClr val="accent1"/>
              </a:buClr>
              <a:buSzPct val="80000"/>
              <a:buFont typeface="Wingdings 3" charset="2"/>
              <a:buChar char=""/>
            </a:pPr>
            <a:r>
              <a:rPr lang="en-US" sz="3000" dirty="0">
                <a:solidFill>
                  <a:schemeClr val="tx1">
                    <a:lumMod val="75000"/>
                    <a:lumOff val="25000"/>
                  </a:schemeClr>
                </a:solidFill>
                <a:latin typeface="Abadi Extra Light" panose="020B0204020104020204" pitchFamily="34" charset="0"/>
              </a:rPr>
              <a:t>On a scale of 1-10  (10 being very confident and knowledgeable and 1 being “I don’t know what you are referring to at all”)… </a:t>
            </a:r>
            <a:r>
              <a:rPr lang="en-US" sz="3000" i="1" dirty="0">
                <a:solidFill>
                  <a:schemeClr val="tx1">
                    <a:lumMod val="75000"/>
                    <a:lumOff val="25000"/>
                  </a:schemeClr>
                </a:solidFill>
                <a:latin typeface="Abadi Extra Light" panose="020B0204020104020204" pitchFamily="34" charset="0"/>
              </a:rPr>
              <a:t>now</a:t>
            </a:r>
            <a:r>
              <a:rPr lang="en-US" sz="3000" dirty="0">
                <a:solidFill>
                  <a:schemeClr val="tx1">
                    <a:lumMod val="75000"/>
                    <a:lumOff val="25000"/>
                  </a:schemeClr>
                </a:solidFill>
                <a:latin typeface="Abadi Extra Light" panose="020B0204020104020204" pitchFamily="34" charset="0"/>
              </a:rPr>
              <a:t> how confident are you at recognizing the various </a:t>
            </a:r>
            <a:r>
              <a:rPr lang="en-US" sz="3000" b="1" dirty="0">
                <a:solidFill>
                  <a:srgbClr val="1488E8"/>
                </a:solidFill>
                <a:latin typeface="Abadi Extra Light" panose="020B0204020104020204" pitchFamily="34" charset="0"/>
              </a:rPr>
              <a:t>Core Competencies </a:t>
            </a:r>
            <a:r>
              <a:rPr lang="en-US" sz="3000" dirty="0">
                <a:solidFill>
                  <a:schemeClr val="tx1">
                    <a:lumMod val="75000"/>
                    <a:lumOff val="25000"/>
                  </a:schemeClr>
                </a:solidFill>
                <a:latin typeface="Abadi Extra Light" panose="020B0204020104020204" pitchFamily="34" charset="0"/>
              </a:rPr>
              <a:t>and their corresponding </a:t>
            </a:r>
            <a:r>
              <a:rPr lang="en-US" sz="3000" b="1" dirty="0">
                <a:solidFill>
                  <a:srgbClr val="36D02A"/>
                </a:solidFill>
                <a:latin typeface="Abadi Extra Light" panose="020B0204020104020204" pitchFamily="34" charset="0"/>
              </a:rPr>
              <a:t>growth stages</a:t>
            </a:r>
            <a:r>
              <a:rPr lang="en-US" sz="3000" dirty="0">
                <a:solidFill>
                  <a:schemeClr val="tx1">
                    <a:lumMod val="75000"/>
                    <a:lumOff val="25000"/>
                  </a:schemeClr>
                </a:solidFill>
                <a:latin typeface="Abadi Extra Light" panose="020B0204020104020204" pitchFamily="34" charset="0"/>
              </a:rPr>
              <a:t>?</a:t>
            </a:r>
          </a:p>
          <a:p>
            <a:pPr>
              <a:lnSpc>
                <a:spcPct val="90000"/>
              </a:lnSpc>
              <a:spcBef>
                <a:spcPts val="1000"/>
              </a:spcBef>
              <a:buClr>
                <a:schemeClr val="accent1"/>
              </a:buClr>
              <a:buSzPct val="80000"/>
            </a:pPr>
            <a:br>
              <a:rPr lang="en-US" dirty="0">
                <a:solidFill>
                  <a:schemeClr val="tx1">
                    <a:lumMod val="75000"/>
                    <a:lumOff val="25000"/>
                  </a:schemeClr>
                </a:solidFill>
                <a:latin typeface="Abadi Extra Light" panose="020B0204020104020204" pitchFamily="34" charset="0"/>
              </a:rPr>
            </a:br>
            <a:endParaRPr lang="en-US" dirty="0">
              <a:solidFill>
                <a:schemeClr val="tx1">
                  <a:lumMod val="75000"/>
                  <a:lumOff val="25000"/>
                </a:schemeClr>
              </a:solidFill>
              <a:latin typeface="Abadi Extra Light" panose="020B0204020104020204" pitchFamily="34" charset="0"/>
            </a:endParaRPr>
          </a:p>
          <a:p>
            <a:pPr>
              <a:lnSpc>
                <a:spcPct val="90000"/>
              </a:lnSpc>
              <a:spcBef>
                <a:spcPts val="1000"/>
              </a:spcBef>
              <a:buClr>
                <a:schemeClr val="accent1"/>
              </a:buClr>
              <a:buSzPct val="80000"/>
              <a:buFont typeface="Wingdings 3" charset="2"/>
              <a:buChar char=""/>
            </a:pPr>
            <a:r>
              <a:rPr lang="en-US" sz="3000" b="1" dirty="0">
                <a:solidFill>
                  <a:schemeClr val="tx1">
                    <a:lumMod val="75000"/>
                    <a:lumOff val="25000"/>
                  </a:schemeClr>
                </a:solidFill>
                <a:latin typeface="Abadi Extra Light" panose="020B0204020104020204" pitchFamily="34" charset="0"/>
              </a:rPr>
              <a:t>What are your next steps?</a:t>
            </a: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2092009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in a yellow jacket&#10;&#10;Description automatically generated">
            <a:extLst>
              <a:ext uri="{FF2B5EF4-FFF2-40B4-BE49-F238E27FC236}">
                <a16:creationId xmlns:a16="http://schemas.microsoft.com/office/drawing/2014/main" id="{9E34E0D8-7588-1623-2FA8-7893442059F5}"/>
              </a:ext>
            </a:extLst>
          </p:cNvPr>
          <p:cNvPicPr>
            <a:picLocks noChangeAspect="1"/>
          </p:cNvPicPr>
          <p:nvPr/>
        </p:nvPicPr>
        <p:blipFill rotWithShape="1">
          <a:blip r:embed="rId4">
            <a:duotone>
              <a:schemeClr val="accent1">
                <a:shade val="45000"/>
                <a:satMod val="135000"/>
              </a:schemeClr>
              <a:prstClr val="white"/>
            </a:duotone>
            <a:alphaModFix amt="70000"/>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rcRect/>
          <a:stretch/>
        </p:blipFill>
        <p:spPr>
          <a:xfrm>
            <a:off x="-13731" y="10"/>
            <a:ext cx="12191999" cy="6857990"/>
          </a:xfrm>
          <a:prstGeom prst="rect">
            <a:avLst/>
          </a:prstGeom>
        </p:spPr>
      </p:pic>
      <p:grpSp>
        <p:nvGrpSpPr>
          <p:cNvPr id="23" name="Group 22">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2" name="Isosceles Triangle 31">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3" name="Isosceles Triangle 32">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graphicFrame>
        <p:nvGraphicFramePr>
          <p:cNvPr id="35" name="TextBox 3">
            <a:extLst>
              <a:ext uri="{FF2B5EF4-FFF2-40B4-BE49-F238E27FC236}">
                <a16:creationId xmlns:a16="http://schemas.microsoft.com/office/drawing/2014/main" id="{FBDD5F0D-598A-09A4-2325-28460F6717F0}"/>
              </a:ext>
            </a:extLst>
          </p:cNvPr>
          <p:cNvGraphicFramePr/>
          <p:nvPr>
            <p:extLst>
              <p:ext uri="{D42A27DB-BD31-4B8C-83A1-F6EECF244321}">
                <p14:modId xmlns:p14="http://schemas.microsoft.com/office/powerpoint/2010/main" val="4043254637"/>
              </p:ext>
            </p:extLst>
          </p:nvPr>
        </p:nvGraphicFramePr>
        <p:xfrm>
          <a:off x="6095999" y="2511188"/>
          <a:ext cx="5744207" cy="39064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2" name="Group 21">
            <a:extLst>
              <a:ext uri="{FF2B5EF4-FFF2-40B4-BE49-F238E27FC236}">
                <a16:creationId xmlns:a16="http://schemas.microsoft.com/office/drawing/2014/main" id="{5D6FC68D-B1E1-A79D-ACEA-1267CBC0D541}"/>
              </a:ext>
            </a:extLst>
          </p:cNvPr>
          <p:cNvGrpSpPr/>
          <p:nvPr/>
        </p:nvGrpSpPr>
        <p:grpSpPr>
          <a:xfrm>
            <a:off x="560701" y="180018"/>
            <a:ext cx="9938915" cy="2859514"/>
            <a:chOff x="6528514" y="1358600"/>
            <a:chExt cx="8563570" cy="2116060"/>
          </a:xfrm>
          <a:noFill/>
        </p:grpSpPr>
        <p:sp>
          <p:nvSpPr>
            <p:cNvPr id="44" name="Rectangle 43">
              <a:extLst>
                <a:ext uri="{FF2B5EF4-FFF2-40B4-BE49-F238E27FC236}">
                  <a16:creationId xmlns:a16="http://schemas.microsoft.com/office/drawing/2014/main" id="{3473D8D3-627E-6D36-BA0C-A9107080932C}"/>
                </a:ext>
              </a:extLst>
            </p:cNvPr>
            <p:cNvSpPr/>
            <p:nvPr/>
          </p:nvSpPr>
          <p:spPr>
            <a:xfrm>
              <a:off x="6528514" y="1358600"/>
              <a:ext cx="1939287" cy="1163572"/>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45" name="TextBox 44">
              <a:extLst>
                <a:ext uri="{FF2B5EF4-FFF2-40B4-BE49-F238E27FC236}">
                  <a16:creationId xmlns:a16="http://schemas.microsoft.com/office/drawing/2014/main" id="{3EFA976F-5813-D67E-9A6D-244A6B8FF269}"/>
                </a:ext>
              </a:extLst>
            </p:cNvPr>
            <p:cNvSpPr txBox="1"/>
            <p:nvPr/>
          </p:nvSpPr>
          <p:spPr>
            <a:xfrm>
              <a:off x="12567378" y="1361192"/>
              <a:ext cx="2524706" cy="211346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3600" b="1" kern="1200" dirty="0">
                  <a:latin typeface="Abadi Extra Light" panose="020B0204020104020204" pitchFamily="34" charset="0"/>
                </a:rPr>
                <a:t>Your Core Competency Team:</a:t>
              </a:r>
              <a:endParaRPr lang="en-US" sz="3600" kern="1200" dirty="0">
                <a:latin typeface="Abadi Extra Light" panose="020B0204020104020204" pitchFamily="34" charset="0"/>
              </a:endParaRPr>
            </a:p>
          </p:txBody>
        </p:sp>
      </p:grpSp>
      <p:sp>
        <p:nvSpPr>
          <p:cNvPr id="39" name="TextBox 38">
            <a:extLst>
              <a:ext uri="{FF2B5EF4-FFF2-40B4-BE49-F238E27FC236}">
                <a16:creationId xmlns:a16="http://schemas.microsoft.com/office/drawing/2014/main" id="{54FCD87A-C60A-4366-239B-D5FACB179F9F}"/>
              </a:ext>
            </a:extLst>
          </p:cNvPr>
          <p:cNvSpPr txBox="1"/>
          <p:nvPr/>
        </p:nvSpPr>
        <p:spPr>
          <a:xfrm>
            <a:off x="312908" y="1981816"/>
            <a:ext cx="3221302" cy="29711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4000" b="1" kern="1200" dirty="0">
                <a:latin typeface="Abadi Extra Light" panose="020B0204020104020204" pitchFamily="34" charset="0"/>
              </a:rPr>
              <a:t>Championing Core Competencies throughout CLKD!</a:t>
            </a:r>
            <a:endParaRPr lang="en-US" sz="4000" kern="1200" dirty="0">
              <a:latin typeface="Abadi Extra Light" panose="020B0204020104020204" pitchFamily="34" charset="0"/>
            </a:endParaRPr>
          </a:p>
        </p:txBody>
      </p:sp>
      <p:sp>
        <p:nvSpPr>
          <p:cNvPr id="49" name="Rectangle 48">
            <a:extLst>
              <a:ext uri="{FF2B5EF4-FFF2-40B4-BE49-F238E27FC236}">
                <a16:creationId xmlns:a16="http://schemas.microsoft.com/office/drawing/2014/main" id="{44E55971-DE10-A8FC-C78F-A3D51F1290ED}"/>
              </a:ext>
            </a:extLst>
          </p:cNvPr>
          <p:cNvSpPr/>
          <p:nvPr/>
        </p:nvSpPr>
        <p:spPr>
          <a:xfrm>
            <a:off x="719444" y="5780781"/>
            <a:ext cx="1939287" cy="786951"/>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pic>
        <p:nvPicPr>
          <p:cNvPr id="53" name="Online Media 52" title="We are the Champions Sound">
            <a:hlinkClick r:id="" action="ppaction://media"/>
            <a:extLst>
              <a:ext uri="{FF2B5EF4-FFF2-40B4-BE49-F238E27FC236}">
                <a16:creationId xmlns:a16="http://schemas.microsoft.com/office/drawing/2014/main" id="{32E56BC4-E673-AE15-0B3B-E6B2C28BE483}"/>
              </a:ext>
            </a:extLst>
          </p:cNvPr>
          <p:cNvPicPr>
            <a:picLocks noRot="1" noChangeAspect="1"/>
          </p:cNvPicPr>
          <p:nvPr>
            <a:videoFile r:link="rId1"/>
          </p:nvPr>
        </p:nvPicPr>
        <p:blipFill>
          <a:blip r:embed="rId11"/>
          <a:stretch>
            <a:fillRect/>
          </a:stretch>
        </p:blipFill>
        <p:spPr>
          <a:xfrm>
            <a:off x="13732" y="6417638"/>
            <a:ext cx="794388" cy="448829"/>
          </a:xfrm>
          <a:prstGeom prst="rect">
            <a:avLst/>
          </a:prstGeom>
        </p:spPr>
      </p:pic>
    </p:spTree>
    <p:extLst>
      <p:ext uri="{BB962C8B-B14F-4D97-AF65-F5344CB8AC3E}">
        <p14:creationId xmlns:p14="http://schemas.microsoft.com/office/powerpoint/2010/main" val="5091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3"/>
                </p:tgtEl>
              </p:cMediaNode>
            </p:video>
            <p:seq concurrent="1" nextAc="seek">
              <p:cTn id="8" restart="whenNotActive" fill="hold" evtFilter="cancelBubble" nodeType="interactiveSeq">
                <p:stCondLst>
                  <p:cond evt="onClick" delay="0">
                    <p:tgtEl>
                      <p:spTgt spid="5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3"/>
                                        </p:tgtEl>
                                      </p:cBhvr>
                                    </p:cmd>
                                  </p:childTnLst>
                                </p:cTn>
                              </p:par>
                            </p:childTnLst>
                          </p:cTn>
                        </p:par>
                      </p:childTnLst>
                    </p:cTn>
                  </p:par>
                </p:childTnLst>
              </p:cTn>
              <p:nextCondLst>
                <p:cond evt="onClick" delay="0">
                  <p:tgtEl>
                    <p:spTgt spid="5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DEA642-18EC-C176-41EB-ADBA74147A8F}"/>
              </a:ext>
            </a:extLst>
          </p:cNvPr>
          <p:cNvSpPr txBox="1"/>
          <p:nvPr/>
        </p:nvSpPr>
        <p:spPr>
          <a:xfrm>
            <a:off x="1635265" y="1951672"/>
            <a:ext cx="6102220" cy="3416320"/>
          </a:xfrm>
          <a:prstGeom prst="rect">
            <a:avLst/>
          </a:prstGeom>
          <a:noFill/>
        </p:spPr>
        <p:txBody>
          <a:bodyPr wrap="square">
            <a:spAutoFit/>
          </a:bodyPr>
          <a:lstStyle/>
          <a:p>
            <a:pPr algn="l" fontAlgn="base"/>
            <a:r>
              <a:rPr lang="en-US" sz="2400" b="1" i="0" dirty="0">
                <a:effectLst/>
                <a:latin typeface="Abadi Extra Light" panose="020B0204020104020204" pitchFamily="34" charset="0"/>
              </a:rPr>
              <a:t>Knowledge Check!</a:t>
            </a:r>
          </a:p>
          <a:p>
            <a:pPr algn="l" fontAlgn="base"/>
            <a:endParaRPr lang="en-US" sz="2400" b="0" i="0" dirty="0">
              <a:effectLst/>
              <a:latin typeface="Abadi Extra Light" panose="020B0204020104020204" pitchFamily="34" charset="0"/>
            </a:endParaRPr>
          </a:p>
          <a:p>
            <a:pPr algn="l" fontAlgn="base"/>
            <a:r>
              <a:rPr lang="en-US" sz="2400" dirty="0">
                <a:latin typeface="Abadi Extra Light" panose="020B0204020104020204" pitchFamily="34" charset="0"/>
              </a:rPr>
              <a:t>Since </a:t>
            </a:r>
            <a:r>
              <a:rPr lang="en-US" sz="2400" b="0" i="0" dirty="0">
                <a:effectLst/>
                <a:latin typeface="Abadi Extra Light" panose="020B0204020104020204" pitchFamily="34" charset="0"/>
              </a:rPr>
              <a:t>you have watched the video</a:t>
            </a:r>
            <a:r>
              <a:rPr lang="en-US" sz="2400" dirty="0">
                <a:latin typeface="Abadi Extra Light" panose="020B0204020104020204" pitchFamily="34" charset="0"/>
              </a:rPr>
              <a:t> and </a:t>
            </a:r>
            <a:r>
              <a:rPr lang="en-US" sz="2400" b="0" i="0" dirty="0">
                <a:effectLst/>
                <a:latin typeface="Abadi Extra Light" panose="020B0204020104020204" pitchFamily="34" charset="0"/>
              </a:rPr>
              <a:t>reviewed </a:t>
            </a:r>
            <a:r>
              <a:rPr lang="en-US" sz="2400" dirty="0">
                <a:latin typeface="Abadi Extra Light" panose="020B0204020104020204" pitchFamily="34" charset="0"/>
              </a:rPr>
              <a:t>the </a:t>
            </a:r>
            <a:r>
              <a:rPr lang="en-US" sz="2400" b="1" i="0" dirty="0">
                <a:solidFill>
                  <a:srgbClr val="1488E8"/>
                </a:solidFill>
                <a:effectLst/>
                <a:latin typeface="Abadi Extra Light" panose="020B0204020104020204" pitchFamily="34" charset="0"/>
              </a:rPr>
              <a:t>Core Competencies</a:t>
            </a:r>
            <a:r>
              <a:rPr lang="en-US" sz="2400" b="0" i="0" dirty="0">
                <a:solidFill>
                  <a:srgbClr val="1488E8"/>
                </a:solidFill>
                <a:effectLst/>
                <a:latin typeface="Abadi Extra Light" panose="020B0204020104020204" pitchFamily="34" charset="0"/>
              </a:rPr>
              <a:t> </a:t>
            </a:r>
            <a:r>
              <a:rPr lang="en-US" sz="2400" b="0" i="0" dirty="0">
                <a:effectLst/>
                <a:latin typeface="Abadi Extra Light" panose="020B0204020104020204" pitchFamily="34" charset="0"/>
              </a:rPr>
              <a:t>and their </a:t>
            </a:r>
            <a:r>
              <a:rPr lang="en-US" sz="2400" b="1" i="0" dirty="0">
                <a:solidFill>
                  <a:srgbClr val="36D02A"/>
                </a:solidFill>
                <a:effectLst/>
                <a:latin typeface="Abadi Extra Light" panose="020B0204020104020204" pitchFamily="34" charset="0"/>
              </a:rPr>
              <a:t>growth stages</a:t>
            </a:r>
            <a:r>
              <a:rPr lang="en-US" sz="2400" b="0" i="0" dirty="0">
                <a:effectLst/>
                <a:latin typeface="Abadi Extra Light" panose="020B0204020104020204" pitchFamily="34" charset="0"/>
              </a:rPr>
              <a:t>, why not test your knowledge? Try to identify the </a:t>
            </a:r>
            <a:r>
              <a:rPr lang="en-US" sz="2400" dirty="0">
                <a:latin typeface="Abadi Extra Light" panose="020B0204020104020204" pitchFamily="34" charset="0"/>
              </a:rPr>
              <a:t>applicable competency and corresponding stage in the following scenarios.</a:t>
            </a:r>
          </a:p>
          <a:p>
            <a:pPr algn="l" fontAlgn="base"/>
            <a:endParaRPr lang="en-US" sz="2400" b="0" i="0" dirty="0">
              <a:effectLst/>
              <a:latin typeface="Abadi Extra Light" panose="020B0204020104020204" pitchFamily="34" charset="0"/>
            </a:endParaRPr>
          </a:p>
          <a:p>
            <a:pPr algn="l" fontAlgn="base"/>
            <a:r>
              <a:rPr lang="en-US" sz="2400" b="0" i="0" dirty="0">
                <a:effectLst/>
                <a:latin typeface="Abadi Extra Light" panose="020B0204020104020204" pitchFamily="34" charset="0"/>
              </a:rPr>
              <a:t>Good Luck!</a:t>
            </a:r>
          </a:p>
        </p:txBody>
      </p:sp>
    </p:spTree>
    <p:extLst>
      <p:ext uri="{BB962C8B-B14F-4D97-AF65-F5344CB8AC3E}">
        <p14:creationId xmlns:p14="http://schemas.microsoft.com/office/powerpoint/2010/main" val="3197680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9D30A9-AD6B-9591-8209-392DD5D23363}"/>
              </a:ext>
            </a:extLst>
          </p:cNvPr>
          <p:cNvSpPr txBox="1"/>
          <p:nvPr/>
        </p:nvSpPr>
        <p:spPr>
          <a:xfrm>
            <a:off x="788387" y="612844"/>
            <a:ext cx="6102220" cy="5632311"/>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Yolanda has recently started to support Dakota, who is from a First Nations community. Yolanda attends a “lunch and learn” on understanding the history and culture of Indigenous people and has signed up to do some courses about how to use a trauma informed approach when supporting Indigenous people.</a:t>
            </a:r>
          </a:p>
          <a:p>
            <a:endParaRPr lang="en-US" sz="2400" dirty="0">
              <a:solidFill>
                <a:srgbClr val="0070C0"/>
              </a:solidFill>
              <a:latin typeface="Abadi Extra Light" panose="020B0204020104020204" pitchFamily="34" charset="0"/>
            </a:endParaRPr>
          </a:p>
          <a:p>
            <a:pPr marL="457200" indent="-457200">
              <a:buFont typeface="+mj-lt"/>
              <a:buAutoNum type="arabicPeriod"/>
            </a:pPr>
            <a:r>
              <a:rPr lang="en-US" sz="2400" b="1" dirty="0">
                <a:solidFill>
                  <a:srgbClr val="1488E8"/>
                </a:solidFill>
                <a:latin typeface="Abadi Extra Light" panose="020B0204020104020204" pitchFamily="34" charset="0"/>
              </a:rPr>
              <a:t>Championing Change and Innovation </a:t>
            </a:r>
            <a:r>
              <a:rPr lang="en-US" sz="2400" b="1" dirty="0">
                <a:solidFill>
                  <a:srgbClr val="36D02A"/>
                </a:solidFill>
                <a:latin typeface="Abadi Extra Light" panose="020B0204020104020204" pitchFamily="34" charset="0"/>
              </a:rPr>
              <a:t>(Leading stage)</a:t>
            </a:r>
          </a:p>
          <a:p>
            <a:pPr marL="457200" indent="-457200">
              <a:buFont typeface="+mj-lt"/>
              <a:buAutoNum type="arabicPeriod"/>
            </a:pPr>
            <a:r>
              <a:rPr lang="en-US" sz="2400" b="1" dirty="0">
                <a:solidFill>
                  <a:srgbClr val="1488E8"/>
                </a:solidFill>
                <a:latin typeface="Abadi Extra Light" panose="020B0204020104020204" pitchFamily="34" charset="0"/>
              </a:rPr>
              <a:t>Resource Management </a:t>
            </a:r>
            <a:r>
              <a:rPr lang="en-US" sz="2400" b="1" dirty="0">
                <a:solidFill>
                  <a:srgbClr val="92D050"/>
                </a:solidFill>
                <a:latin typeface="Abadi Extra Light" panose="020B0204020104020204" pitchFamily="34" charset="0"/>
              </a:rPr>
              <a:t>(</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0070C0"/>
                </a:solidFill>
                <a:latin typeface="Abadi Extra Light" panose="020B0204020104020204" pitchFamily="34" charset="0"/>
              </a:rPr>
              <a:t>Va</a:t>
            </a:r>
            <a:r>
              <a:rPr lang="en-US" sz="2400" b="1" dirty="0">
                <a:solidFill>
                  <a:srgbClr val="1488E8"/>
                </a:solidFill>
                <a:latin typeface="Abadi Extra Light" panose="020B0204020104020204" pitchFamily="34" charset="0"/>
              </a:rPr>
              <a:t>luing EDI </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(Leading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191933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6" end="6"/>
                                            </p:txEl>
                                          </p:spTgt>
                                        </p:tgtEl>
                                        <p:attrNameLst>
                                          <p:attrName>ppt_x</p:attrName>
                                          <p:attrName>ppt_y</p:attrName>
                                        </p:attrNameLst>
                                      </p:cBhvr>
                                    </p:animMotion>
                                    <p:animRot by="1500000">
                                      <p:cBhvr>
                                        <p:cTn id="7" dur="125" fill="hold">
                                          <p:stCondLst>
                                            <p:cond delay="0"/>
                                          </p:stCondLst>
                                        </p:cTn>
                                        <p:tgtEl>
                                          <p:spTgt spid="3">
                                            <p:txEl>
                                              <p:pRg st="6" end="6"/>
                                            </p:txEl>
                                          </p:spTgt>
                                        </p:tgtEl>
                                        <p:attrNameLst>
                                          <p:attrName>r</p:attrName>
                                        </p:attrNameLst>
                                      </p:cBhvr>
                                    </p:animRot>
                                    <p:animRot by="-1500000">
                                      <p:cBhvr>
                                        <p:cTn id="8" dur="125" fill="hold">
                                          <p:stCondLst>
                                            <p:cond delay="125"/>
                                          </p:stCondLst>
                                        </p:cTn>
                                        <p:tgtEl>
                                          <p:spTgt spid="3">
                                            <p:txEl>
                                              <p:pRg st="6" end="6"/>
                                            </p:txEl>
                                          </p:spTgt>
                                        </p:tgtEl>
                                        <p:attrNameLst>
                                          <p:attrName>r</p:attrName>
                                        </p:attrNameLst>
                                      </p:cBhvr>
                                    </p:animRot>
                                    <p:animRot by="-1500000">
                                      <p:cBhvr>
                                        <p:cTn id="9" dur="125" fill="hold">
                                          <p:stCondLst>
                                            <p:cond delay="250"/>
                                          </p:stCondLst>
                                        </p:cTn>
                                        <p:tgtEl>
                                          <p:spTgt spid="3">
                                            <p:txEl>
                                              <p:pRg st="6" end="6"/>
                                            </p:txEl>
                                          </p:spTgt>
                                        </p:tgtEl>
                                        <p:attrNameLst>
                                          <p:attrName>r</p:attrName>
                                        </p:attrNameLst>
                                      </p:cBhvr>
                                    </p:animRot>
                                    <p:animRot by="1500000">
                                      <p:cBhvr>
                                        <p:cTn id="10" dur="125" fill="hold">
                                          <p:stCondLst>
                                            <p:cond delay="375"/>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79D2E5-44AF-45BE-89C0-97FF635D1729}"/>
              </a:ext>
            </a:extLst>
          </p:cNvPr>
          <p:cNvSpPr txBox="1"/>
          <p:nvPr/>
        </p:nvSpPr>
        <p:spPr>
          <a:xfrm>
            <a:off x="927342" y="508983"/>
            <a:ext cx="6933548" cy="5262979"/>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Meera sits on a cross-sectoral committee for supporting aging adults with DD. She uses her connections from Health, LTC, and the Alzheimer Society to access support, resources, and training. The committee partners provide training on how to support changing needs, and in turn receive expertise/resources regarding developmental services.</a:t>
            </a:r>
          </a:p>
          <a:p>
            <a:endParaRPr lang="en-US" sz="2400" b="1" dirty="0">
              <a:solidFill>
                <a:srgbClr val="1488E8"/>
              </a:solidFill>
              <a:latin typeface="Abadi Extra Light" panose="020B0204020104020204" pitchFamily="34" charset="0"/>
            </a:endParaRPr>
          </a:p>
          <a:p>
            <a:pPr marL="457200" indent="-457200">
              <a:buFont typeface="+mj-lt"/>
              <a:buAutoNum type="arabicPeriod"/>
            </a:pPr>
            <a:r>
              <a:rPr lang="en-US" sz="2400" b="1" dirty="0">
                <a:solidFill>
                  <a:srgbClr val="1488E8"/>
                </a:solidFill>
                <a:latin typeface="Abadi Extra Light" panose="020B0204020104020204" pitchFamily="34" charset="0"/>
              </a:rPr>
              <a:t>Problem Solving &amp; Decision Making </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1488E8"/>
                </a:solidFill>
                <a:latin typeface="Abadi Extra Light" panose="020B0204020104020204" pitchFamily="34" charset="0"/>
              </a:rPr>
              <a:t>Facilitate Growth &amp; Development</a:t>
            </a:r>
            <a:r>
              <a:rPr lang="en-US" sz="2400" b="1" dirty="0">
                <a:solidFill>
                  <a:srgbClr val="0070C0"/>
                </a:solidFill>
                <a:latin typeface="Abadi Extra Light" panose="020B0204020104020204" pitchFamily="34" charset="0"/>
              </a:rPr>
              <a:t> </a:t>
            </a:r>
            <a:r>
              <a:rPr lang="en-US" sz="2400" b="1" dirty="0">
                <a:solidFill>
                  <a:srgbClr val="36D02A"/>
                </a:solidFill>
                <a:latin typeface="Abadi Extra Light" panose="020B0204020104020204" pitchFamily="34" charset="0"/>
              </a:rPr>
              <a:t>(Evolving stage)</a:t>
            </a:r>
          </a:p>
          <a:p>
            <a:pPr marL="457200" indent="-457200">
              <a:buFont typeface="+mj-lt"/>
              <a:buAutoNum type="arabicPeriod"/>
            </a:pPr>
            <a:r>
              <a:rPr lang="en-US" sz="2400" b="1" dirty="0">
                <a:solidFill>
                  <a:srgbClr val="1488E8"/>
                </a:solidFill>
                <a:latin typeface="Abadi Extra Light" panose="020B0204020104020204" pitchFamily="34" charset="0"/>
              </a:rPr>
              <a:t>Building Relationships </a:t>
            </a:r>
            <a:r>
              <a:rPr lang="en-US" sz="2400" b="1" dirty="0">
                <a:solidFill>
                  <a:srgbClr val="36D02A"/>
                </a:solidFill>
                <a:latin typeface="Abadi Extra Light" panose="020B0204020104020204" pitchFamily="34" charset="0"/>
              </a:rPr>
              <a:t>(Influencing stage)</a:t>
            </a:r>
          </a:p>
          <a:p>
            <a:pPr marL="457200" indent="-4572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(Influencing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48756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6" end="6"/>
                                            </p:txEl>
                                          </p:spTgt>
                                        </p:tgtEl>
                                        <p:attrNameLst>
                                          <p:attrName>ppt_x</p:attrName>
                                          <p:attrName>ppt_y</p:attrName>
                                        </p:attrNameLst>
                                      </p:cBhvr>
                                    </p:animMotion>
                                    <p:animRot by="1500000">
                                      <p:cBhvr>
                                        <p:cTn id="7" dur="125" fill="hold">
                                          <p:stCondLst>
                                            <p:cond delay="0"/>
                                          </p:stCondLst>
                                        </p:cTn>
                                        <p:tgtEl>
                                          <p:spTgt spid="3">
                                            <p:txEl>
                                              <p:pRg st="6" end="6"/>
                                            </p:txEl>
                                          </p:spTgt>
                                        </p:tgtEl>
                                        <p:attrNameLst>
                                          <p:attrName>r</p:attrName>
                                        </p:attrNameLst>
                                      </p:cBhvr>
                                    </p:animRot>
                                    <p:animRot by="-1500000">
                                      <p:cBhvr>
                                        <p:cTn id="8" dur="125" fill="hold">
                                          <p:stCondLst>
                                            <p:cond delay="125"/>
                                          </p:stCondLst>
                                        </p:cTn>
                                        <p:tgtEl>
                                          <p:spTgt spid="3">
                                            <p:txEl>
                                              <p:pRg st="6" end="6"/>
                                            </p:txEl>
                                          </p:spTgt>
                                        </p:tgtEl>
                                        <p:attrNameLst>
                                          <p:attrName>r</p:attrName>
                                        </p:attrNameLst>
                                      </p:cBhvr>
                                    </p:animRot>
                                    <p:animRot by="-1500000">
                                      <p:cBhvr>
                                        <p:cTn id="9" dur="125" fill="hold">
                                          <p:stCondLst>
                                            <p:cond delay="250"/>
                                          </p:stCondLst>
                                        </p:cTn>
                                        <p:tgtEl>
                                          <p:spTgt spid="3">
                                            <p:txEl>
                                              <p:pRg st="6" end="6"/>
                                            </p:txEl>
                                          </p:spTgt>
                                        </p:tgtEl>
                                        <p:attrNameLst>
                                          <p:attrName>r</p:attrName>
                                        </p:attrNameLst>
                                      </p:cBhvr>
                                    </p:animRot>
                                    <p:animRot by="1500000">
                                      <p:cBhvr>
                                        <p:cTn id="10" dur="125" fill="hold">
                                          <p:stCondLst>
                                            <p:cond delay="375"/>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8694B2-1FA2-35AF-BDF7-F58998576986}"/>
              </a:ext>
            </a:extLst>
          </p:cNvPr>
          <p:cNvSpPr txBox="1"/>
          <p:nvPr/>
        </p:nvSpPr>
        <p:spPr>
          <a:xfrm>
            <a:off x="706115" y="117693"/>
            <a:ext cx="8614866" cy="6370975"/>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Amit supports a self-advocate group. One of the members expressed frustration that they had difficulty presenting their concerns to their health care provider. Amit expresses empathy for the member’s frustration. Through discussion, Amit discovers that the self-advocacy group would like to help the member develop tools to help themselves and others. Amit works with the group to develop resources to help people with disabilities advocate at health care appointments. Amit considers what information would be helpful to share with doctors. Amit also finds financial resources to support the development of print and visual material to support the self-advocate group.</a:t>
            </a:r>
          </a:p>
          <a:p>
            <a:endParaRPr lang="en-US" sz="2400" dirty="0">
              <a:latin typeface="Abadi Extra Light" panose="020B0204020104020204" pitchFamily="34" charset="0"/>
            </a:endParaRPr>
          </a:p>
          <a:p>
            <a:pPr marL="342900" indent="-342900">
              <a:buFont typeface="+mj-lt"/>
              <a:buAutoNum type="arabicPeriod"/>
            </a:pPr>
            <a:r>
              <a:rPr lang="en-US" sz="2400" b="1" dirty="0">
                <a:solidFill>
                  <a:srgbClr val="1488E8"/>
                </a:solidFill>
                <a:latin typeface="Abadi Extra Light" panose="020B0204020104020204" pitchFamily="34" charset="0"/>
              </a:rPr>
              <a:t>Advocating</a:t>
            </a:r>
            <a:r>
              <a:rPr lang="en-US" sz="2400" b="1" dirty="0">
                <a:solidFill>
                  <a:srgbClr val="0070C0"/>
                </a:solidFill>
                <a:latin typeface="Abadi Extra Light" panose="020B0204020104020204" pitchFamily="34" charset="0"/>
              </a:rPr>
              <a:t> </a:t>
            </a:r>
            <a:r>
              <a:rPr lang="en-US" sz="2400" b="1" dirty="0">
                <a:solidFill>
                  <a:srgbClr val="36D02A"/>
                </a:solidFill>
                <a:latin typeface="Abadi Extra Light" panose="020B0204020104020204" pitchFamily="34" charset="0"/>
              </a:rPr>
              <a:t>(Leading stage)</a:t>
            </a:r>
          </a:p>
          <a:p>
            <a:pPr marL="342900" indent="-342900">
              <a:buFont typeface="+mj-lt"/>
              <a:buAutoNum type="arabicPeriod"/>
            </a:pPr>
            <a:r>
              <a:rPr lang="en-US" sz="2400" b="1" dirty="0">
                <a:solidFill>
                  <a:srgbClr val="1488E8"/>
                </a:solidFill>
                <a:latin typeface="Abadi Extra Light" panose="020B0204020104020204" pitchFamily="34" charset="0"/>
              </a:rPr>
              <a:t>Resource Management </a:t>
            </a:r>
            <a:r>
              <a:rPr lang="en-US" sz="2400" b="1" dirty="0">
                <a:solidFill>
                  <a:srgbClr val="36D02A"/>
                </a:solidFill>
                <a:latin typeface="Abadi Extra Light" panose="020B0204020104020204" pitchFamily="34" charset="0"/>
              </a:rPr>
              <a:t>(Influencing stage)</a:t>
            </a:r>
          </a:p>
          <a:p>
            <a:pPr marL="342900" indent="-3429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(Emerging stage)</a:t>
            </a:r>
          </a:p>
          <a:p>
            <a:pPr marL="342900" indent="-342900">
              <a:buFont typeface="+mj-lt"/>
              <a:buAutoNum type="arabicPeriod"/>
            </a:pPr>
            <a:r>
              <a:rPr lang="en-US" sz="2400" b="1" dirty="0">
                <a:solidFill>
                  <a:srgbClr val="1488E8"/>
                </a:solidFill>
                <a:latin typeface="Abadi Extra Light" panose="020B0204020104020204" pitchFamily="34" charset="0"/>
              </a:rPr>
              <a:t>Valuing EDI </a:t>
            </a:r>
            <a:r>
              <a:rPr lang="en-US" sz="2400" b="1" dirty="0">
                <a:solidFill>
                  <a:srgbClr val="36D02A"/>
                </a:solidFill>
                <a:latin typeface="Abadi Extra Light" panose="020B0204020104020204" pitchFamily="34" charset="0"/>
              </a:rPr>
              <a:t>(Leading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305355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xEl>
                                              <p:pRg st="4" end="4"/>
                                            </p:txEl>
                                          </p:spTgt>
                                        </p:tgtEl>
                                        <p:attrNameLst>
                                          <p:attrName>ppt_x</p:attrName>
                                          <p:attrName>ppt_y</p:attrName>
                                        </p:attrNameLst>
                                      </p:cBhvr>
                                    </p:animMotion>
                                    <p:animRot by="1500000">
                                      <p:cBhvr>
                                        <p:cTn id="7" dur="125" fill="hold">
                                          <p:stCondLst>
                                            <p:cond delay="0"/>
                                          </p:stCondLst>
                                        </p:cTn>
                                        <p:tgtEl>
                                          <p:spTgt spid="4">
                                            <p:txEl>
                                              <p:pRg st="4" end="4"/>
                                            </p:txEl>
                                          </p:spTgt>
                                        </p:tgtEl>
                                        <p:attrNameLst>
                                          <p:attrName>r</p:attrName>
                                        </p:attrNameLst>
                                      </p:cBhvr>
                                    </p:animRot>
                                    <p:animRot by="-1500000">
                                      <p:cBhvr>
                                        <p:cTn id="8" dur="125" fill="hold">
                                          <p:stCondLst>
                                            <p:cond delay="125"/>
                                          </p:stCondLst>
                                        </p:cTn>
                                        <p:tgtEl>
                                          <p:spTgt spid="4">
                                            <p:txEl>
                                              <p:pRg st="4" end="4"/>
                                            </p:txEl>
                                          </p:spTgt>
                                        </p:tgtEl>
                                        <p:attrNameLst>
                                          <p:attrName>r</p:attrName>
                                        </p:attrNameLst>
                                      </p:cBhvr>
                                    </p:animRot>
                                    <p:animRot by="-1500000">
                                      <p:cBhvr>
                                        <p:cTn id="9" dur="125" fill="hold">
                                          <p:stCondLst>
                                            <p:cond delay="250"/>
                                          </p:stCondLst>
                                        </p:cTn>
                                        <p:tgtEl>
                                          <p:spTgt spid="4">
                                            <p:txEl>
                                              <p:pRg st="4" end="4"/>
                                            </p:txEl>
                                          </p:spTgt>
                                        </p:tgtEl>
                                        <p:attrNameLst>
                                          <p:attrName>r</p:attrName>
                                        </p:attrNameLst>
                                      </p:cBhvr>
                                    </p:animRot>
                                    <p:animRot by="1500000">
                                      <p:cBhvr>
                                        <p:cTn id="10" dur="125" fill="hold">
                                          <p:stCondLst>
                                            <p:cond delay="375"/>
                                          </p:stCondLst>
                                        </p:cTn>
                                        <p:tgtEl>
                                          <p:spTgt spid="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0A6584-1083-BBFE-F188-191564CDC234}"/>
              </a:ext>
            </a:extLst>
          </p:cNvPr>
          <p:cNvSpPr txBox="1"/>
          <p:nvPr/>
        </p:nvSpPr>
        <p:spPr>
          <a:xfrm>
            <a:off x="1207560" y="911618"/>
            <a:ext cx="7764989" cy="4708981"/>
          </a:xfrm>
          <a:prstGeom prst="rect">
            <a:avLst/>
          </a:prstGeom>
          <a:noFill/>
        </p:spPr>
        <p:txBody>
          <a:bodyPr wrap="square">
            <a:spAutoFit/>
          </a:bodyPr>
          <a:lstStyle/>
          <a:p>
            <a:pPr algn="l" fontAlgn="base"/>
            <a:endParaRPr lang="en-US" sz="2400" b="0" dirty="0">
              <a:effectLst/>
              <a:latin typeface="Abadi Extra Light" panose="020B0204020104020204" pitchFamily="34" charset="0"/>
            </a:endParaRPr>
          </a:p>
          <a:p>
            <a:pPr algn="l" fontAlgn="base"/>
            <a:endParaRPr lang="en-US" sz="2400" dirty="0">
              <a:latin typeface="Abadi Extra Light" panose="020B0204020104020204" pitchFamily="34" charset="0"/>
            </a:endParaRPr>
          </a:p>
          <a:p>
            <a:pPr algn="l" fontAlgn="base"/>
            <a:r>
              <a:rPr lang="en-US" sz="2400" b="0" dirty="0">
                <a:effectLst/>
                <a:latin typeface="Abadi Extra Light" panose="020B0204020104020204" pitchFamily="34" charset="0"/>
              </a:rPr>
              <a:t>The Developmental Services Workforce Initiative was formed with the focus of addressing one aspect of:</a:t>
            </a:r>
          </a:p>
          <a:p>
            <a:pPr algn="l" fontAlgn="base"/>
            <a:endParaRPr lang="en-US" sz="2400" u="none" strike="noStrike" dirty="0">
              <a:solidFill>
                <a:srgbClr val="3FCDE7"/>
              </a:solidFill>
              <a:latin typeface="Abadi Extra Light" panose="020B0204020104020204" pitchFamily="34" charset="0"/>
              <a:hlinkClick r:id="rId3">
                <a:extLst>
                  <a:ext uri="{A12FA001-AC4F-418D-AE19-62706E023703}">
                    <ahyp:hlinkClr xmlns:ahyp="http://schemas.microsoft.com/office/drawing/2018/hyperlinkcolor" val="tx"/>
                  </a:ext>
                </a:extLst>
              </a:hlinkClick>
            </a:endParaRPr>
          </a:p>
          <a:p>
            <a:pPr algn="l" fontAlgn="base"/>
            <a:r>
              <a:rPr lang="en-US" sz="2400" b="1" i="1" u="none" strike="noStrike" dirty="0">
                <a:solidFill>
                  <a:srgbClr val="1488E8"/>
                </a:solidFill>
                <a:effectLst/>
                <a:latin typeface="Abadi Extra Light" panose="020B0204020104020204" pitchFamily="34" charset="0"/>
                <a:hlinkClick r:id="rId3">
                  <a:extLst>
                    <a:ext uri="{A12FA001-AC4F-418D-AE19-62706E023703}">
                      <ahyp:hlinkClr xmlns:ahyp="http://schemas.microsoft.com/office/drawing/2018/hyperlinkcolor" val="tx"/>
                    </a:ext>
                  </a:extLst>
                </a:hlinkClick>
              </a:rPr>
              <a:t>Journey to Belonging: Choice and Inclusion</a:t>
            </a:r>
            <a:endParaRPr lang="en-US" sz="2400" b="0" i="0" dirty="0">
              <a:solidFill>
                <a:srgbClr val="1488E8"/>
              </a:solidFill>
              <a:effectLst/>
              <a:latin typeface="Abadi Extra Light" panose="020B0204020104020204" pitchFamily="34" charset="0"/>
            </a:endParaRPr>
          </a:p>
          <a:p>
            <a:pPr algn="l" fontAlgn="base"/>
            <a:r>
              <a:rPr lang="en-US" sz="2400" b="0" i="0" dirty="0">
                <a:effectLst/>
                <a:latin typeface="Abadi Extra Light" panose="020B0204020104020204" pitchFamily="34" charset="0"/>
              </a:rPr>
              <a:t>namely, </a:t>
            </a:r>
            <a:r>
              <a:rPr lang="en-US" sz="2400" b="1" i="0" dirty="0">
                <a:effectLst/>
                <a:latin typeface="Abadi Extra Light" panose="020B0204020104020204" pitchFamily="34" charset="0"/>
              </a:rPr>
              <a:t>Planning for a Skilled Workforce.</a:t>
            </a:r>
            <a:r>
              <a:rPr lang="en-US" sz="2400" b="0" i="0" dirty="0">
                <a:effectLst/>
                <a:latin typeface="Abadi Extra Light" panose="020B0204020104020204" pitchFamily="34" charset="0"/>
              </a:rPr>
              <a:t> </a:t>
            </a:r>
          </a:p>
          <a:p>
            <a:pPr algn="l" fontAlgn="base"/>
            <a:endParaRPr lang="en-US" sz="2400" dirty="0">
              <a:latin typeface="Abadi Extra Light" panose="020B0204020104020204" pitchFamily="34" charset="0"/>
            </a:endParaRPr>
          </a:p>
          <a:p>
            <a:pPr algn="l" fontAlgn="base"/>
            <a:endParaRPr lang="en-US" sz="2400" b="0" i="0" dirty="0">
              <a:effectLst/>
              <a:latin typeface="Abadi Extra Light" panose="020B0204020104020204" pitchFamily="34" charset="0"/>
            </a:endParaRPr>
          </a:p>
          <a:p>
            <a:pPr algn="l" fontAlgn="base"/>
            <a:r>
              <a:rPr lang="en-US" sz="2400" b="0" i="0" dirty="0">
                <a:effectLst/>
                <a:latin typeface="Abadi Extra Light" panose="020B0204020104020204" pitchFamily="34" charset="0"/>
              </a:rPr>
              <a:t>Modernizing the</a:t>
            </a:r>
            <a:r>
              <a:rPr lang="en-US" sz="2400" b="0" i="0" dirty="0">
                <a:solidFill>
                  <a:srgbClr val="1488E8"/>
                </a:solidFill>
                <a:effectLst/>
                <a:latin typeface="Abadi Extra Light" panose="020B0204020104020204" pitchFamily="34" charset="0"/>
              </a:rPr>
              <a:t> Core Competencies </a:t>
            </a:r>
            <a:r>
              <a:rPr lang="en-US" sz="2400" b="0" i="0" dirty="0">
                <a:effectLst/>
                <a:latin typeface="Abadi Extra Light" panose="020B0204020104020204" pitchFamily="34" charset="0"/>
              </a:rPr>
              <a:t>is one component towards supporting this outcome.</a:t>
            </a:r>
          </a:p>
          <a:p>
            <a:br>
              <a:rPr lang="en-US" b="1" i="0" u="none" strike="noStrike" dirty="0">
                <a:effectLst/>
                <a:latin typeface="Inter"/>
                <a:hlinkClick r:id="rId4"/>
              </a:rPr>
            </a:br>
            <a:endParaRPr lang="en-CA" dirty="0"/>
          </a:p>
        </p:txBody>
      </p:sp>
    </p:spTree>
    <p:extLst>
      <p:ext uri="{BB962C8B-B14F-4D97-AF65-F5344CB8AC3E}">
        <p14:creationId xmlns:p14="http://schemas.microsoft.com/office/powerpoint/2010/main" val="1215021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B1B27A-B89E-5FEA-0B61-F7E2F2A8E5AF}"/>
              </a:ext>
            </a:extLst>
          </p:cNvPr>
          <p:cNvSpPr txBox="1"/>
          <p:nvPr/>
        </p:nvSpPr>
        <p:spPr>
          <a:xfrm>
            <a:off x="504276" y="797510"/>
            <a:ext cx="9007051" cy="3785652"/>
          </a:xfrm>
          <a:prstGeom prst="rect">
            <a:avLst/>
          </a:prstGeom>
          <a:noFill/>
        </p:spPr>
        <p:txBody>
          <a:bodyPr wrap="square">
            <a:spAutoFit/>
          </a:bodyPr>
          <a:lstStyle/>
          <a:p>
            <a:pPr algn="l" fontAlgn="base"/>
            <a:endParaRPr lang="en-US" sz="2400" b="0" i="1" u="none" strike="noStrike" dirty="0">
              <a:solidFill>
                <a:srgbClr val="54585C"/>
              </a:solidFill>
              <a:effectLst/>
              <a:latin typeface="Abadi Extra Light" panose="020B0204020104020204" pitchFamily="34" charset="0"/>
            </a:endParaRPr>
          </a:p>
          <a:p>
            <a:pPr algn="l" fontAlgn="base"/>
            <a:endParaRPr lang="en-US" sz="2400" b="0" i="1" u="none" strike="noStrike" dirty="0">
              <a:solidFill>
                <a:srgbClr val="54585C"/>
              </a:solidFill>
              <a:effectLst/>
              <a:latin typeface="Abadi Extra Light" panose="020B0204020104020204" pitchFamily="34" charset="0"/>
            </a:endParaRPr>
          </a:p>
          <a:p>
            <a:pPr algn="l" fontAlgn="base"/>
            <a:endParaRPr lang="en-US" sz="2400" i="1" dirty="0">
              <a:solidFill>
                <a:srgbClr val="54585C"/>
              </a:solidFill>
              <a:latin typeface="Abadi Extra Light" panose="020B0204020104020204" pitchFamily="34" charset="0"/>
            </a:endParaRPr>
          </a:p>
          <a:p>
            <a:pPr algn="l" fontAlgn="base"/>
            <a:r>
              <a:rPr lang="en-US" sz="2400" b="0" u="none" strike="noStrike" dirty="0">
                <a:solidFill>
                  <a:srgbClr val="54585C"/>
                </a:solidFill>
                <a:effectLst/>
                <a:latin typeface="Abadi Extra Light" panose="020B0204020104020204" pitchFamily="34" charset="0"/>
              </a:rPr>
              <a:t>What </a:t>
            </a:r>
            <a:r>
              <a:rPr lang="en-US" sz="2400" dirty="0">
                <a:solidFill>
                  <a:srgbClr val="54585C"/>
                </a:solidFill>
                <a:latin typeface="Abadi Extra Light" panose="020B0204020104020204" pitchFamily="34" charset="0"/>
              </a:rPr>
              <a:t>a</a:t>
            </a:r>
            <a:r>
              <a:rPr lang="en-US" sz="2400" b="0" u="none" strike="noStrike" dirty="0">
                <a:solidFill>
                  <a:srgbClr val="54585C"/>
                </a:solidFill>
                <a:effectLst/>
                <a:latin typeface="Abadi Extra Light" panose="020B0204020104020204" pitchFamily="34" charset="0"/>
              </a:rPr>
              <a:t>re </a:t>
            </a:r>
            <a:r>
              <a:rPr lang="en-US" sz="2400" b="1" u="none" strike="noStrike" dirty="0">
                <a:solidFill>
                  <a:srgbClr val="1488E8"/>
                </a:solidFill>
                <a:effectLst/>
                <a:latin typeface="Abadi Extra Light" panose="020B0204020104020204" pitchFamily="34" charset="0"/>
              </a:rPr>
              <a:t>Core Competencies </a:t>
            </a:r>
            <a:r>
              <a:rPr lang="en-US" sz="2400" b="0" u="none" strike="noStrike" dirty="0">
                <a:solidFill>
                  <a:srgbClr val="54585C"/>
                </a:solidFill>
                <a:effectLst/>
                <a:latin typeface="Abadi Extra Light" panose="020B0204020104020204" pitchFamily="34" charset="0"/>
              </a:rPr>
              <a:t>in Developmental Services?</a:t>
            </a:r>
            <a:endParaRPr lang="en-US" sz="2400" b="0" dirty="0">
              <a:solidFill>
                <a:srgbClr val="54585C"/>
              </a:solidFill>
              <a:effectLst/>
              <a:latin typeface="Abadi Extra Light" panose="020B0204020104020204" pitchFamily="34" charset="0"/>
            </a:endParaRPr>
          </a:p>
          <a:p>
            <a:pPr algn="l" fontAlgn="base"/>
            <a:endParaRPr lang="en-US" sz="2400" b="0" i="0" dirty="0">
              <a:effectLst/>
              <a:latin typeface="Abadi Extra Light" panose="020B0204020104020204" pitchFamily="34" charset="0"/>
            </a:endParaRPr>
          </a:p>
          <a:p>
            <a:pPr algn="l" fontAlgn="base"/>
            <a:r>
              <a:rPr lang="en-US" sz="2400" b="1" i="0" dirty="0">
                <a:solidFill>
                  <a:srgbClr val="1488E8"/>
                </a:solidFill>
                <a:effectLst/>
                <a:latin typeface="Abadi Extra Light" panose="020B0204020104020204" pitchFamily="34" charset="0"/>
              </a:rPr>
              <a:t>Core Competencies </a:t>
            </a:r>
            <a:r>
              <a:rPr lang="en-US" sz="2400" b="0" i="0" dirty="0">
                <a:effectLst/>
                <a:latin typeface="Abadi Extra Light" panose="020B0204020104020204" pitchFamily="34" charset="0"/>
              </a:rPr>
              <a:t>are the </a:t>
            </a:r>
            <a:r>
              <a:rPr lang="en-US" sz="2400" b="1" dirty="0">
                <a:latin typeface="Abadi Extra Light" panose="020B0204020104020204" pitchFamily="34" charset="0"/>
              </a:rPr>
              <a:t>values, traits and </a:t>
            </a:r>
            <a:r>
              <a:rPr lang="en-US" sz="2400" b="1" dirty="0" err="1">
                <a:latin typeface="Abadi Extra Light" panose="020B0204020104020204" pitchFamily="34" charset="0"/>
              </a:rPr>
              <a:t>behaviours</a:t>
            </a:r>
            <a:r>
              <a:rPr lang="en-US" sz="2400" b="1" dirty="0">
                <a:latin typeface="Abadi Extra Light" panose="020B0204020104020204" pitchFamily="34" charset="0"/>
              </a:rPr>
              <a:t> </a:t>
            </a:r>
            <a:r>
              <a:rPr lang="en-US" sz="2400" dirty="0">
                <a:latin typeface="Abadi Extra Light" panose="020B0204020104020204" pitchFamily="34" charset="0"/>
              </a:rPr>
              <a:t>demonstrated </a:t>
            </a:r>
            <a:r>
              <a:rPr lang="en-US" sz="2400" b="0" i="0" dirty="0">
                <a:effectLst/>
                <a:latin typeface="Abadi Extra Light" panose="020B0204020104020204" pitchFamily="34" charset="0"/>
              </a:rPr>
              <a:t>when directly or indirectly supporting people with a developmental disability to live more inclusive and fulfilling lives in the community. </a:t>
            </a:r>
          </a:p>
          <a:p>
            <a:pPr algn="l" fontAlgn="base"/>
            <a:endParaRPr lang="en-US" sz="2400" dirty="0">
              <a:latin typeface="Abadi Extra Light" panose="020B0204020104020204" pitchFamily="34" charset="0"/>
            </a:endParaRPr>
          </a:p>
          <a:p>
            <a:pPr algn="l" fontAlgn="base"/>
            <a:endParaRPr lang="en-US" sz="2400" dirty="0">
              <a:latin typeface="Abadi Extra Light" panose="020B0204020104020204" pitchFamily="34" charset="0"/>
            </a:endParaRPr>
          </a:p>
        </p:txBody>
      </p:sp>
    </p:spTree>
    <p:extLst>
      <p:ext uri="{BB962C8B-B14F-4D97-AF65-F5344CB8AC3E}">
        <p14:creationId xmlns:p14="http://schemas.microsoft.com/office/powerpoint/2010/main" val="87474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5BBAE6-D15D-509B-EEF4-63C987C5FE7A}"/>
              </a:ext>
            </a:extLst>
          </p:cNvPr>
          <p:cNvSpPr txBox="1"/>
          <p:nvPr/>
        </p:nvSpPr>
        <p:spPr>
          <a:xfrm>
            <a:off x="1104323" y="821847"/>
            <a:ext cx="6102220" cy="4893647"/>
          </a:xfrm>
          <a:prstGeom prst="rect">
            <a:avLst/>
          </a:prstGeom>
          <a:noFill/>
        </p:spPr>
        <p:txBody>
          <a:bodyPr wrap="square">
            <a:spAutoFit/>
          </a:bodyPr>
          <a:lstStyle/>
          <a:p>
            <a:pPr algn="l" fontAlgn="base"/>
            <a:r>
              <a:rPr lang="en-US" sz="2400" b="0" dirty="0">
                <a:effectLst/>
                <a:latin typeface="Abadi Extra Light" panose="020B0204020104020204" pitchFamily="34" charset="0"/>
              </a:rPr>
              <a:t>The </a:t>
            </a:r>
            <a:r>
              <a:rPr lang="en-US" sz="2400" b="1" dirty="0">
                <a:solidFill>
                  <a:srgbClr val="1488E8"/>
                </a:solidFill>
                <a:effectLst/>
                <a:latin typeface="Abadi Extra Light" panose="020B0204020104020204" pitchFamily="34" charset="0"/>
              </a:rPr>
              <a:t>Core Competencies </a:t>
            </a:r>
            <a:r>
              <a:rPr lang="en-US" sz="2400" b="0" dirty="0">
                <a:effectLst/>
                <a:latin typeface="Abadi Extra Light" panose="020B0204020104020204" pitchFamily="34" charset="0"/>
              </a:rPr>
              <a:t>identified for the developmental services sector are:</a:t>
            </a:r>
          </a:p>
          <a:p>
            <a:pPr algn="l" fontAlgn="base"/>
            <a:endParaRPr lang="en-US" sz="2400" i="1" dirty="0">
              <a:solidFill>
                <a:srgbClr val="04365D"/>
              </a:solidFill>
              <a:latin typeface="Abadi Extra Light" panose="020B0204020104020204" pitchFamily="34" charset="0"/>
            </a:endParaRPr>
          </a:p>
          <a:p>
            <a:pPr marL="457200" indent="-457200" algn="l" fontAlgn="base">
              <a:buAutoNum type="arabicPeriod"/>
            </a:pPr>
            <a:r>
              <a:rPr lang="en-US" sz="2400" b="1" i="0" dirty="0">
                <a:solidFill>
                  <a:srgbClr val="1488E8"/>
                </a:solidFill>
                <a:effectLst/>
                <a:latin typeface="Abadi Extra Light" panose="020B0204020104020204" pitchFamily="34" charset="0"/>
              </a:rPr>
              <a:t>Advocacy</a:t>
            </a:r>
            <a:endParaRPr lang="en-US" sz="2400" b="1" dirty="0">
              <a:solidFill>
                <a:srgbClr val="1488E8"/>
              </a:solidFill>
              <a:latin typeface="Abadi Extra Light" panose="020B0204020104020204" pitchFamily="34" charset="0"/>
            </a:endParaRPr>
          </a:p>
          <a:p>
            <a:pPr marL="457200" indent="-457200" algn="l" fontAlgn="base">
              <a:buAutoNum type="arabicPeriod"/>
            </a:pPr>
            <a:r>
              <a:rPr lang="en-US" sz="2400" b="1" dirty="0">
                <a:solidFill>
                  <a:srgbClr val="1488E8"/>
                </a:solidFill>
                <a:latin typeface="Abadi Extra Light" panose="020B0204020104020204" pitchFamily="34" charset="0"/>
              </a:rPr>
              <a:t>B</a:t>
            </a:r>
            <a:r>
              <a:rPr lang="en-US" sz="2400" b="1" i="0" dirty="0">
                <a:solidFill>
                  <a:srgbClr val="1488E8"/>
                </a:solidFill>
                <a:effectLst/>
                <a:latin typeface="Abadi Extra Light" panose="020B0204020104020204" pitchFamily="34" charset="0"/>
              </a:rPr>
              <a:t>uilding Relationships</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Championing Change and Innovation</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Facilitating Growth and Development</a:t>
            </a:r>
          </a:p>
          <a:p>
            <a:pPr marL="457200" indent="-457200" algn="l" fontAlgn="base">
              <a:buAutoNum type="arabicPeriod" startAt="3"/>
            </a:pPr>
            <a:r>
              <a:rPr lang="en-US" sz="2400" b="1" dirty="0">
                <a:solidFill>
                  <a:srgbClr val="1488E8"/>
                </a:solidFill>
                <a:latin typeface="Abadi Extra Light" panose="020B0204020104020204" pitchFamily="34" charset="0"/>
              </a:rPr>
              <a:t>I</a:t>
            </a:r>
            <a:r>
              <a:rPr lang="en-US" sz="2400" b="1" i="0" dirty="0">
                <a:solidFill>
                  <a:srgbClr val="1488E8"/>
                </a:solidFill>
                <a:effectLst/>
                <a:latin typeface="Abadi Extra Light" panose="020B0204020104020204" pitchFamily="34" charset="0"/>
              </a:rPr>
              <a:t>nclusive Leadership</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Problem Solving &amp; Decision Making</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Resilience</a:t>
            </a:r>
            <a:endParaRPr lang="en-US" sz="2400" b="1" dirty="0">
              <a:solidFill>
                <a:srgbClr val="1488E8"/>
              </a:solidFill>
              <a:latin typeface="Abadi Extra Light" panose="020B0204020104020204" pitchFamily="34" charset="0"/>
            </a:endParaRPr>
          </a:p>
          <a:p>
            <a:pPr marL="457200" indent="-457200" algn="l" fontAlgn="base">
              <a:buAutoNum type="arabicPeriod" startAt="3"/>
            </a:pPr>
            <a:r>
              <a:rPr lang="en-US" sz="2400" b="1" i="0" dirty="0">
                <a:solidFill>
                  <a:srgbClr val="1488E8"/>
                </a:solidFill>
                <a:effectLst/>
                <a:latin typeface="Abadi Extra Light" panose="020B0204020104020204" pitchFamily="34" charset="0"/>
              </a:rPr>
              <a:t>Resource Management</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Strategic Thinking</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Valuing Equity, Diversity, and Inclusion (EDI)</a:t>
            </a:r>
          </a:p>
        </p:txBody>
      </p:sp>
    </p:spTree>
    <p:extLst>
      <p:ext uri="{BB962C8B-B14F-4D97-AF65-F5344CB8AC3E}">
        <p14:creationId xmlns:p14="http://schemas.microsoft.com/office/powerpoint/2010/main" val="29279941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5717</TotalTime>
  <Words>3703</Words>
  <Application>Microsoft Office PowerPoint</Application>
  <PresentationFormat>Widescreen</PresentationFormat>
  <Paragraphs>328</Paragraphs>
  <Slides>23</Slides>
  <Notes>22</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Abadi Extra Light</vt:lpstr>
      <vt:lpstr>Arial</vt:lpstr>
      <vt:lpstr>Calibri</vt:lpstr>
      <vt:lpstr>inherit</vt:lpstr>
      <vt:lpstr>Inter</vt:lpstr>
      <vt:lpstr>Open Sans</vt:lpstr>
      <vt:lpstr>Symbol</vt:lpstr>
      <vt:lpstr>Times New Roman</vt:lpstr>
      <vt:lpstr>Trebuchet MS</vt:lpstr>
      <vt:lpstr>Wingdings 3</vt:lpstr>
      <vt:lpstr>Facet</vt:lpstr>
      <vt:lpstr>Core Competencies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dive a little deeper…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Competencies</dc:title>
  <dc:creator>Christel Kimmett</dc:creator>
  <cp:lastModifiedBy>Elizabeth Forman</cp:lastModifiedBy>
  <cp:revision>59</cp:revision>
  <cp:lastPrinted>2023-08-08T13:20:40Z</cp:lastPrinted>
  <dcterms:created xsi:type="dcterms:W3CDTF">2023-05-23T15:30:23Z</dcterms:created>
  <dcterms:modified xsi:type="dcterms:W3CDTF">2024-04-16T17:46:04Z</dcterms:modified>
</cp:coreProperties>
</file>