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4" r:id="rId5"/>
  </p:sldMasterIdLst>
  <p:notesMasterIdLst>
    <p:notesMasterId r:id="rId37"/>
  </p:notesMasterIdLst>
  <p:handoutMasterIdLst>
    <p:handoutMasterId r:id="rId38"/>
  </p:handoutMasterIdLst>
  <p:sldIdLst>
    <p:sldId id="276" r:id="rId6"/>
    <p:sldId id="277" r:id="rId7"/>
    <p:sldId id="278" r:id="rId8"/>
    <p:sldId id="293" r:id="rId9"/>
    <p:sldId id="291" r:id="rId10"/>
    <p:sldId id="294" r:id="rId11"/>
    <p:sldId id="295" r:id="rId12"/>
    <p:sldId id="300" r:id="rId13"/>
    <p:sldId id="296" r:id="rId14"/>
    <p:sldId id="297" r:id="rId15"/>
    <p:sldId id="298" r:id="rId16"/>
    <p:sldId id="299" r:id="rId17"/>
    <p:sldId id="301" r:id="rId18"/>
    <p:sldId id="302" r:id="rId19"/>
    <p:sldId id="304" r:id="rId20"/>
    <p:sldId id="305" r:id="rId21"/>
    <p:sldId id="306" r:id="rId22"/>
    <p:sldId id="307" r:id="rId23"/>
    <p:sldId id="303"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447718-768F-8EBD-9D6C-DC3D617298A5}" name="Mirzoyan, Lilit (MCCSS)" initials="M(" userId="S::lilit.mirzoyan@ontario.ca::c6882666-48d9-4667-bf9e-a6b7582a9b2d" providerId="AD"/>
  <p188:author id="{6C988243-F0C4-079A-94B8-D86CBC2E0FB5}" name="Mirzoyan, Lilit (MCCSS)" initials="ML(" userId="S::Lilit.Mirzoyan@ontario.ca::c6882666-48d9-4667-bf9e-a6b7582a9b2d" providerId="AD"/>
  <p188:author id="{371B1989-1BB2-03EE-386A-6637C5C92867}" name="Matkiwsky, Kelsey (MCCSS)" initials="MK(" userId="S::Kelsey.Matkiwsky@ontario.ca::a6c422f7-191d-407f-9ef3-e4a8ce1d6edc" providerId="AD"/>
  <p188:author id="{94BB1AC8-FA7E-65E3-0BDD-8303B551D170}" name="Matkiwsky, Kelsey (MCCSS)" initials="M(" userId="S::kelsey.matkiwsky@ontario.ca::a6c422f7-191d-407f-9ef3-e4a8ce1d6e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e, Kirstin (MCCSS)" initials="DK(" lastIdx="17" clrIdx="0">
    <p:extLst>
      <p:ext uri="{19B8F6BF-5375-455C-9EA6-DF929625EA0E}">
        <p15:presenceInfo xmlns:p15="http://schemas.microsoft.com/office/powerpoint/2012/main" userId="S::Kirstin.Dane@ontario.ca::83963bdc-c435-42dd-b12d-705fd0ec7a9b" providerId="AD"/>
      </p:ext>
    </p:extLst>
  </p:cmAuthor>
  <p:cmAuthor id="2" name="Dane, Kirstin (MCCSS)" initials="DK( [2]" lastIdx="12" clrIdx="1">
    <p:extLst>
      <p:ext uri="{19B8F6BF-5375-455C-9EA6-DF929625EA0E}">
        <p15:presenceInfo xmlns:p15="http://schemas.microsoft.com/office/powerpoint/2012/main" userId="S::Kirstin.Dane@ontario.ca::789588b4-32c6-4878-9be4-624c5568bd12" providerId="AD"/>
      </p:ext>
    </p:extLst>
  </p:cmAuthor>
  <p:cmAuthor id="3" name="Ohno, Guillermo (MCCSS)" initials="OG(" lastIdx="7" clrIdx="2">
    <p:extLst>
      <p:ext uri="{19B8F6BF-5375-455C-9EA6-DF929625EA0E}">
        <p15:presenceInfo xmlns:p15="http://schemas.microsoft.com/office/powerpoint/2012/main" userId="S::Guillermo.Ohno2@ontario.ca::c3614904-724f-419a-9a18-c1176794e1c5" providerId="AD"/>
      </p:ext>
    </p:extLst>
  </p:cmAuthor>
  <p:cmAuthor id="4" name="Sharpe, Claire (MCCSS)" initials="SC(" lastIdx="7" clrIdx="3">
    <p:extLst>
      <p:ext uri="{19B8F6BF-5375-455C-9EA6-DF929625EA0E}">
        <p15:presenceInfo xmlns:p15="http://schemas.microsoft.com/office/powerpoint/2012/main" userId="S::Claire.Sharpe2@ontario.ca::fd76520f-61c4-4d41-880e-c3ff3af8aa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686"/>
    <a:srgbClr val="FFFFB7"/>
    <a:srgbClr val="EDBDEC"/>
    <a:srgbClr val="85FFBC"/>
    <a:srgbClr val="00FA71"/>
    <a:srgbClr val="00C057"/>
    <a:srgbClr val="00DE64"/>
    <a:srgbClr val="59FF25"/>
    <a:srgbClr val="30C8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4EFCEC-E26C-4BF2-B6D5-E3988F70D662}" v="1077" dt="2024-10-29T11:08:52.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1" autoAdjust="0"/>
  </p:normalViewPr>
  <p:slideViewPr>
    <p:cSldViewPr snapToGrid="0">
      <p:cViewPr varScale="1">
        <p:scale>
          <a:sx n="107" d="100"/>
          <a:sy n="107" d="100"/>
        </p:scale>
        <p:origin x="714" y="108"/>
      </p:cViewPr>
      <p:guideLst>
        <p:guide orient="horz" pos="2160"/>
        <p:guide pos="3840"/>
      </p:guideLst>
    </p:cSldViewPr>
  </p:slideViewPr>
  <p:notesTextViewPr>
    <p:cViewPr>
      <p:scale>
        <a:sx n="1" d="1"/>
        <a:sy n="1" d="1"/>
      </p:scale>
      <p:origin x="0" y="0"/>
    </p:cViewPr>
  </p:notesTextViewPr>
  <p:sorterViewPr>
    <p:cViewPr>
      <p:scale>
        <a:sx n="100" d="100"/>
        <a:sy n="100" d="100"/>
      </p:scale>
      <p:origin x="0" y="-650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Hickey" userId="90c3238d-6f03-448e-a4d5-b34f4a736b81" providerId="ADAL" clId="{BA4EFCEC-E26C-4BF2-B6D5-E3988F70D662}"/>
    <pc:docChg chg="undo custSel addSld modSld">
      <pc:chgData name="Robert Hickey" userId="90c3238d-6f03-448e-a4d5-b34f4a736b81" providerId="ADAL" clId="{BA4EFCEC-E26C-4BF2-B6D5-E3988F70D662}" dt="2024-10-29T11:09:09.118" v="1439" actId="14100"/>
      <pc:docMkLst>
        <pc:docMk/>
      </pc:docMkLst>
      <pc:sldChg chg="addSp modSp mod modAnim">
        <pc:chgData name="Robert Hickey" userId="90c3238d-6f03-448e-a4d5-b34f4a736b81" providerId="ADAL" clId="{BA4EFCEC-E26C-4BF2-B6D5-E3988F70D662}" dt="2024-10-29T11:09:09.118" v="1439" actId="14100"/>
        <pc:sldMkLst>
          <pc:docMk/>
          <pc:sldMk cId="2721686273" sldId="301"/>
        </pc:sldMkLst>
        <pc:cxnChg chg="add mod">
          <ac:chgData name="Robert Hickey" userId="90c3238d-6f03-448e-a4d5-b34f4a736b81" providerId="ADAL" clId="{BA4EFCEC-E26C-4BF2-B6D5-E3988F70D662}" dt="2024-10-29T11:08:13.410" v="1432" actId="1582"/>
          <ac:cxnSpMkLst>
            <pc:docMk/>
            <pc:sldMk cId="2721686273" sldId="301"/>
            <ac:cxnSpMk id="8" creationId="{F424C815-F484-41EC-A385-9663362405A0}"/>
          </ac:cxnSpMkLst>
        </pc:cxnChg>
        <pc:cxnChg chg="add mod">
          <ac:chgData name="Robert Hickey" userId="90c3238d-6f03-448e-a4d5-b34f4a736b81" providerId="ADAL" clId="{BA4EFCEC-E26C-4BF2-B6D5-E3988F70D662}" dt="2024-10-29T11:08:36.839" v="1436" actId="14100"/>
          <ac:cxnSpMkLst>
            <pc:docMk/>
            <pc:sldMk cId="2721686273" sldId="301"/>
            <ac:cxnSpMk id="11" creationId="{35CD345C-E7E1-494D-86C7-0D2F4F740B2A}"/>
          </ac:cxnSpMkLst>
        </pc:cxnChg>
        <pc:cxnChg chg="add mod">
          <ac:chgData name="Robert Hickey" userId="90c3238d-6f03-448e-a4d5-b34f4a736b81" providerId="ADAL" clId="{BA4EFCEC-E26C-4BF2-B6D5-E3988F70D662}" dt="2024-10-29T11:09:09.118" v="1439" actId="14100"/>
          <ac:cxnSpMkLst>
            <pc:docMk/>
            <pc:sldMk cId="2721686273" sldId="301"/>
            <ac:cxnSpMk id="12" creationId="{47919291-7601-49F0-97BA-667E5F7492D5}"/>
          </ac:cxnSpMkLst>
        </pc:cxnChg>
      </pc:sldChg>
      <pc:sldChg chg="addSp delSp modSp mod modAnim">
        <pc:chgData name="Robert Hickey" userId="90c3238d-6f03-448e-a4d5-b34f4a736b81" providerId="ADAL" clId="{BA4EFCEC-E26C-4BF2-B6D5-E3988F70D662}" dt="2024-10-29T03:10:39.554" v="25" actId="403"/>
        <pc:sldMkLst>
          <pc:docMk/>
          <pc:sldMk cId="1824830553" sldId="315"/>
        </pc:sldMkLst>
        <pc:spChg chg="mod">
          <ac:chgData name="Robert Hickey" userId="90c3238d-6f03-448e-a4d5-b34f4a736b81" providerId="ADAL" clId="{BA4EFCEC-E26C-4BF2-B6D5-E3988F70D662}" dt="2024-10-29T03:10:39.554" v="25" actId="403"/>
          <ac:spMkLst>
            <pc:docMk/>
            <pc:sldMk cId="1824830553" sldId="315"/>
            <ac:spMk id="2" creationId="{AF8DD2B6-6350-4DCB-A277-2A9AE57B4816}"/>
          </ac:spMkLst>
        </pc:spChg>
        <pc:spChg chg="del mod">
          <ac:chgData name="Robert Hickey" userId="90c3238d-6f03-448e-a4d5-b34f4a736b81" providerId="ADAL" clId="{BA4EFCEC-E26C-4BF2-B6D5-E3988F70D662}" dt="2024-10-29T02:50:27.375" v="2"/>
          <ac:spMkLst>
            <pc:docMk/>
            <pc:sldMk cId="1824830553" sldId="315"/>
            <ac:spMk id="3" creationId="{C2CD620B-1301-4F4D-8961-FD728820A59B}"/>
          </ac:spMkLst>
        </pc:spChg>
        <pc:graphicFrameChg chg="add mod">
          <ac:chgData name="Robert Hickey" userId="90c3238d-6f03-448e-a4d5-b34f4a736b81" providerId="ADAL" clId="{BA4EFCEC-E26C-4BF2-B6D5-E3988F70D662}" dt="2024-10-29T03:09:32.877" v="22"/>
          <ac:graphicFrameMkLst>
            <pc:docMk/>
            <pc:sldMk cId="1824830553" sldId="315"/>
            <ac:graphicFrameMk id="6" creationId="{0B63FCCC-DCE3-407B-B9FE-4AFF876FD2A4}"/>
          </ac:graphicFrameMkLst>
        </pc:graphicFrameChg>
        <pc:cxnChg chg="add mod">
          <ac:chgData name="Robert Hickey" userId="90c3238d-6f03-448e-a4d5-b34f4a736b81" providerId="ADAL" clId="{BA4EFCEC-E26C-4BF2-B6D5-E3988F70D662}" dt="2024-10-29T03:08:59.539" v="16" actId="1076"/>
          <ac:cxnSpMkLst>
            <pc:docMk/>
            <pc:sldMk cId="1824830553" sldId="315"/>
            <ac:cxnSpMk id="7" creationId="{8B33445B-30DF-494C-ABAC-8824B053A3C1}"/>
          </ac:cxnSpMkLst>
        </pc:cxnChg>
        <pc:cxnChg chg="add mod">
          <ac:chgData name="Robert Hickey" userId="90c3238d-6f03-448e-a4d5-b34f4a736b81" providerId="ADAL" clId="{BA4EFCEC-E26C-4BF2-B6D5-E3988F70D662}" dt="2024-10-29T03:09:07.983" v="18" actId="1076"/>
          <ac:cxnSpMkLst>
            <pc:docMk/>
            <pc:sldMk cId="1824830553" sldId="315"/>
            <ac:cxnSpMk id="8" creationId="{DFA32A62-3765-4C80-89F4-A90C4F58598C}"/>
          </ac:cxnSpMkLst>
        </pc:cxnChg>
      </pc:sldChg>
      <pc:sldChg chg="addSp delSp modSp new mod modClrScheme chgLayout">
        <pc:chgData name="Robert Hickey" userId="90c3238d-6f03-448e-a4d5-b34f4a736b81" providerId="ADAL" clId="{BA4EFCEC-E26C-4BF2-B6D5-E3988F70D662}" dt="2024-10-29T03:27:57.358" v="123" actId="20577"/>
        <pc:sldMkLst>
          <pc:docMk/>
          <pc:sldMk cId="1002445958" sldId="316"/>
        </pc:sldMkLst>
        <pc:spChg chg="del mod ord">
          <ac:chgData name="Robert Hickey" userId="90c3238d-6f03-448e-a4d5-b34f4a736b81" providerId="ADAL" clId="{BA4EFCEC-E26C-4BF2-B6D5-E3988F70D662}" dt="2024-10-29T03:11:39.344" v="27" actId="700"/>
          <ac:spMkLst>
            <pc:docMk/>
            <pc:sldMk cId="1002445958" sldId="316"/>
            <ac:spMk id="2" creationId="{363CC9DF-730C-4F9C-A4B5-068B633D193E}"/>
          </ac:spMkLst>
        </pc:spChg>
        <pc:spChg chg="add mod">
          <ac:chgData name="Robert Hickey" userId="90c3238d-6f03-448e-a4d5-b34f4a736b81" providerId="ADAL" clId="{BA4EFCEC-E26C-4BF2-B6D5-E3988F70D662}" dt="2024-10-29T03:27:57.358" v="123" actId="20577"/>
          <ac:spMkLst>
            <pc:docMk/>
            <pc:sldMk cId="1002445958" sldId="316"/>
            <ac:spMk id="2" creationId="{D1533984-0F47-46D4-AFD3-1D7F71377A42}"/>
          </ac:spMkLst>
        </pc:spChg>
        <pc:spChg chg="del mod ord">
          <ac:chgData name="Robert Hickey" userId="90c3238d-6f03-448e-a4d5-b34f4a736b81" providerId="ADAL" clId="{BA4EFCEC-E26C-4BF2-B6D5-E3988F70D662}" dt="2024-10-29T03:11:39.344" v="27" actId="700"/>
          <ac:spMkLst>
            <pc:docMk/>
            <pc:sldMk cId="1002445958" sldId="316"/>
            <ac:spMk id="3" creationId="{A1DD51A9-4119-4E3C-ABE6-A63696E81CEB}"/>
          </ac:spMkLst>
        </pc:spChg>
        <pc:spChg chg="mod ord">
          <ac:chgData name="Robert Hickey" userId="90c3238d-6f03-448e-a4d5-b34f4a736b81" providerId="ADAL" clId="{BA4EFCEC-E26C-4BF2-B6D5-E3988F70D662}" dt="2024-10-29T03:11:39.344" v="27" actId="700"/>
          <ac:spMkLst>
            <pc:docMk/>
            <pc:sldMk cId="1002445958" sldId="316"/>
            <ac:spMk id="4" creationId="{5B6ADE23-354A-45D3-B761-5F4409FC6171}"/>
          </ac:spMkLst>
        </pc:spChg>
        <pc:spChg chg="mod ord">
          <ac:chgData name="Robert Hickey" userId="90c3238d-6f03-448e-a4d5-b34f4a736b81" providerId="ADAL" clId="{BA4EFCEC-E26C-4BF2-B6D5-E3988F70D662}" dt="2024-10-29T03:11:39.344" v="27" actId="700"/>
          <ac:spMkLst>
            <pc:docMk/>
            <pc:sldMk cId="1002445958" sldId="316"/>
            <ac:spMk id="5" creationId="{BCD97DAA-74CF-4C52-9E1B-6BA04A03C5FA}"/>
          </ac:spMkLst>
        </pc:spChg>
        <pc:spChg chg="add mod ord">
          <ac:chgData name="Robert Hickey" userId="90c3238d-6f03-448e-a4d5-b34f4a736b81" providerId="ADAL" clId="{BA4EFCEC-E26C-4BF2-B6D5-E3988F70D662}" dt="2024-10-29T03:12:00.718" v="59" actId="20577"/>
          <ac:spMkLst>
            <pc:docMk/>
            <pc:sldMk cId="1002445958" sldId="316"/>
            <ac:spMk id="6" creationId="{B92F77A8-3876-4137-8C05-EFF65CE53523}"/>
          </ac:spMkLst>
        </pc:spChg>
        <pc:spChg chg="add mod ord">
          <ac:chgData name="Robert Hickey" userId="90c3238d-6f03-448e-a4d5-b34f4a736b81" providerId="ADAL" clId="{BA4EFCEC-E26C-4BF2-B6D5-E3988F70D662}" dt="2024-10-29T03:22:50.905" v="74" actId="403"/>
          <ac:spMkLst>
            <pc:docMk/>
            <pc:sldMk cId="1002445958" sldId="316"/>
            <ac:spMk id="7" creationId="{36E35497-8111-466F-9228-450928242D5F}"/>
          </ac:spMkLst>
        </pc:spChg>
        <pc:spChg chg="add del mod ord">
          <ac:chgData name="Robert Hickey" userId="90c3238d-6f03-448e-a4d5-b34f4a736b81" providerId="ADAL" clId="{BA4EFCEC-E26C-4BF2-B6D5-E3988F70D662}" dt="2024-10-29T03:13:31.708" v="60"/>
          <ac:spMkLst>
            <pc:docMk/>
            <pc:sldMk cId="1002445958" sldId="316"/>
            <ac:spMk id="8" creationId="{646C25AF-8122-4E9A-9460-3D03F2021DE0}"/>
          </ac:spMkLst>
        </pc:spChg>
        <pc:spChg chg="add mod ord">
          <ac:chgData name="Robert Hickey" userId="90c3238d-6f03-448e-a4d5-b34f4a736b81" providerId="ADAL" clId="{BA4EFCEC-E26C-4BF2-B6D5-E3988F70D662}" dt="2024-10-29T03:25:48.423" v="87" actId="27636"/>
          <ac:spMkLst>
            <pc:docMk/>
            <pc:sldMk cId="1002445958" sldId="316"/>
            <ac:spMk id="9" creationId="{E7B87323-1C2A-42BC-82BE-1D304EF9E1CD}"/>
          </ac:spMkLst>
        </pc:spChg>
        <pc:spChg chg="add del mod ord">
          <ac:chgData name="Robert Hickey" userId="90c3238d-6f03-448e-a4d5-b34f4a736b81" providerId="ADAL" clId="{BA4EFCEC-E26C-4BF2-B6D5-E3988F70D662}" dt="2024-10-29T03:25:09.615" v="77"/>
          <ac:spMkLst>
            <pc:docMk/>
            <pc:sldMk cId="1002445958" sldId="316"/>
            <ac:spMk id="10" creationId="{2A3B2C58-038B-4796-A5EE-19613A44EFBB}"/>
          </ac:spMkLst>
        </pc:spChg>
        <pc:graphicFrameChg chg="add mod">
          <ac:chgData name="Robert Hickey" userId="90c3238d-6f03-448e-a4d5-b34f4a736b81" providerId="ADAL" clId="{BA4EFCEC-E26C-4BF2-B6D5-E3988F70D662}" dt="2024-10-29T03:22:33.169" v="70" actId="403"/>
          <ac:graphicFrameMkLst>
            <pc:docMk/>
            <pc:sldMk cId="1002445958" sldId="316"/>
            <ac:graphicFrameMk id="11" creationId="{B28FDE26-DBF2-4CC4-932F-52DF71A6DFE9}"/>
          </ac:graphicFrameMkLst>
        </pc:graphicFrameChg>
        <pc:graphicFrameChg chg="add mod">
          <ac:chgData name="Robert Hickey" userId="90c3238d-6f03-448e-a4d5-b34f4a736b81" providerId="ADAL" clId="{BA4EFCEC-E26C-4BF2-B6D5-E3988F70D662}" dt="2024-10-29T03:25:30.588" v="85" actId="403"/>
          <ac:graphicFrameMkLst>
            <pc:docMk/>
            <pc:sldMk cId="1002445958" sldId="316"/>
            <ac:graphicFrameMk id="12" creationId="{A40248B9-0F3A-4374-AFAC-9E84A061D0E3}"/>
          </ac:graphicFrameMkLst>
        </pc:graphicFrameChg>
      </pc:sldChg>
      <pc:sldChg chg="addSp delSp modSp new mod modClrScheme chgLayout">
        <pc:chgData name="Robert Hickey" userId="90c3238d-6f03-448e-a4d5-b34f4a736b81" providerId="ADAL" clId="{BA4EFCEC-E26C-4BF2-B6D5-E3988F70D662}" dt="2024-10-29T03:40:00.230" v="235" actId="20577"/>
        <pc:sldMkLst>
          <pc:docMk/>
          <pc:sldMk cId="3822859121" sldId="317"/>
        </pc:sldMkLst>
        <pc:spChg chg="del mod ord">
          <ac:chgData name="Robert Hickey" userId="90c3238d-6f03-448e-a4d5-b34f4a736b81" providerId="ADAL" clId="{BA4EFCEC-E26C-4BF2-B6D5-E3988F70D662}" dt="2024-10-29T03:38:26.747" v="126" actId="700"/>
          <ac:spMkLst>
            <pc:docMk/>
            <pc:sldMk cId="3822859121" sldId="317"/>
            <ac:spMk id="2" creationId="{FE29C933-79DA-49A1-9CCD-CFA06663D797}"/>
          </ac:spMkLst>
        </pc:spChg>
        <pc:spChg chg="del mod ord">
          <ac:chgData name="Robert Hickey" userId="90c3238d-6f03-448e-a4d5-b34f4a736b81" providerId="ADAL" clId="{BA4EFCEC-E26C-4BF2-B6D5-E3988F70D662}" dt="2024-10-29T03:38:26.747" v="126" actId="700"/>
          <ac:spMkLst>
            <pc:docMk/>
            <pc:sldMk cId="3822859121" sldId="317"/>
            <ac:spMk id="3" creationId="{486D87D3-1856-4596-8B68-97900AD73189}"/>
          </ac:spMkLst>
        </pc:spChg>
        <pc:spChg chg="del">
          <ac:chgData name="Robert Hickey" userId="90c3238d-6f03-448e-a4d5-b34f4a736b81" providerId="ADAL" clId="{BA4EFCEC-E26C-4BF2-B6D5-E3988F70D662}" dt="2024-10-29T03:38:26.747" v="126" actId="700"/>
          <ac:spMkLst>
            <pc:docMk/>
            <pc:sldMk cId="3822859121" sldId="317"/>
            <ac:spMk id="4" creationId="{FE2E532F-52E7-4A5E-B502-62D62D445DDB}"/>
          </ac:spMkLst>
        </pc:spChg>
        <pc:spChg chg="del">
          <ac:chgData name="Robert Hickey" userId="90c3238d-6f03-448e-a4d5-b34f4a736b81" providerId="ADAL" clId="{BA4EFCEC-E26C-4BF2-B6D5-E3988F70D662}" dt="2024-10-29T03:38:26.747" v="126" actId="700"/>
          <ac:spMkLst>
            <pc:docMk/>
            <pc:sldMk cId="3822859121" sldId="317"/>
            <ac:spMk id="5" creationId="{99C5D51A-8553-45DB-A1BC-E1F9B67B838A}"/>
          </ac:spMkLst>
        </pc:spChg>
        <pc:spChg chg="del">
          <ac:chgData name="Robert Hickey" userId="90c3238d-6f03-448e-a4d5-b34f4a736b81" providerId="ADAL" clId="{BA4EFCEC-E26C-4BF2-B6D5-E3988F70D662}" dt="2024-10-29T03:38:26.747" v="126" actId="700"/>
          <ac:spMkLst>
            <pc:docMk/>
            <pc:sldMk cId="3822859121" sldId="317"/>
            <ac:spMk id="6" creationId="{EFDC480C-9499-447D-85E8-DDB314807744}"/>
          </ac:spMkLst>
        </pc:spChg>
        <pc:spChg chg="mod ord">
          <ac:chgData name="Robert Hickey" userId="90c3238d-6f03-448e-a4d5-b34f4a736b81" providerId="ADAL" clId="{BA4EFCEC-E26C-4BF2-B6D5-E3988F70D662}" dt="2024-10-29T03:38:26.747" v="126" actId="700"/>
          <ac:spMkLst>
            <pc:docMk/>
            <pc:sldMk cId="3822859121" sldId="317"/>
            <ac:spMk id="7" creationId="{029F2DAF-D840-473F-BC54-3CFC5D4076BC}"/>
          </ac:spMkLst>
        </pc:spChg>
        <pc:spChg chg="mod ord">
          <ac:chgData name="Robert Hickey" userId="90c3238d-6f03-448e-a4d5-b34f4a736b81" providerId="ADAL" clId="{BA4EFCEC-E26C-4BF2-B6D5-E3988F70D662}" dt="2024-10-29T03:38:26.747" v="126" actId="700"/>
          <ac:spMkLst>
            <pc:docMk/>
            <pc:sldMk cId="3822859121" sldId="317"/>
            <ac:spMk id="8" creationId="{B97FFD05-FB32-4334-B335-056583F13E82}"/>
          </ac:spMkLst>
        </pc:spChg>
        <pc:spChg chg="add mod ord">
          <ac:chgData name="Robert Hickey" userId="90c3238d-6f03-448e-a4d5-b34f4a736b81" providerId="ADAL" clId="{BA4EFCEC-E26C-4BF2-B6D5-E3988F70D662}" dt="2024-10-29T03:38:34.084" v="136" actId="20577"/>
          <ac:spMkLst>
            <pc:docMk/>
            <pc:sldMk cId="3822859121" sldId="317"/>
            <ac:spMk id="9" creationId="{D6FDB8AC-95B7-45E6-878B-E90865F29A58}"/>
          </ac:spMkLst>
        </pc:spChg>
        <pc:spChg chg="add mod ord">
          <ac:chgData name="Robert Hickey" userId="90c3238d-6f03-448e-a4d5-b34f4a736b81" providerId="ADAL" clId="{BA4EFCEC-E26C-4BF2-B6D5-E3988F70D662}" dt="2024-10-29T03:40:00.230" v="235" actId="20577"/>
          <ac:spMkLst>
            <pc:docMk/>
            <pc:sldMk cId="3822859121" sldId="317"/>
            <ac:spMk id="10" creationId="{3B7AD352-FE9D-4F88-84B9-65E9E43042E6}"/>
          </ac:spMkLst>
        </pc:spChg>
      </pc:sldChg>
      <pc:sldChg chg="addSp delSp modSp new mod modClrScheme modAnim chgLayout">
        <pc:chgData name="Robert Hickey" userId="90c3238d-6f03-448e-a4d5-b34f4a736b81" providerId="ADAL" clId="{BA4EFCEC-E26C-4BF2-B6D5-E3988F70D662}" dt="2024-10-29T03:53:43.233" v="972" actId="20577"/>
        <pc:sldMkLst>
          <pc:docMk/>
          <pc:sldMk cId="1538480557" sldId="318"/>
        </pc:sldMkLst>
        <pc:spChg chg="del mod ord">
          <ac:chgData name="Robert Hickey" userId="90c3238d-6f03-448e-a4d5-b34f4a736b81" providerId="ADAL" clId="{BA4EFCEC-E26C-4BF2-B6D5-E3988F70D662}" dt="2024-10-29T03:40:12.064" v="236" actId="700"/>
          <ac:spMkLst>
            <pc:docMk/>
            <pc:sldMk cId="1538480557" sldId="318"/>
            <ac:spMk id="2" creationId="{2D4B82AB-7C6A-4938-943B-E32B8E4DA245}"/>
          </ac:spMkLst>
        </pc:spChg>
        <pc:spChg chg="del">
          <ac:chgData name="Robert Hickey" userId="90c3238d-6f03-448e-a4d5-b34f4a736b81" providerId="ADAL" clId="{BA4EFCEC-E26C-4BF2-B6D5-E3988F70D662}" dt="2024-10-29T03:40:12.064" v="236" actId="700"/>
          <ac:spMkLst>
            <pc:docMk/>
            <pc:sldMk cId="1538480557" sldId="318"/>
            <ac:spMk id="3" creationId="{C3748562-1CD9-4CD0-8FE3-A0BD3D41C9CD}"/>
          </ac:spMkLst>
        </pc:spChg>
        <pc:spChg chg="del mod ord">
          <ac:chgData name="Robert Hickey" userId="90c3238d-6f03-448e-a4d5-b34f4a736b81" providerId="ADAL" clId="{BA4EFCEC-E26C-4BF2-B6D5-E3988F70D662}" dt="2024-10-29T03:40:12.064" v="236" actId="700"/>
          <ac:spMkLst>
            <pc:docMk/>
            <pc:sldMk cId="1538480557" sldId="318"/>
            <ac:spMk id="4" creationId="{6334E0DA-02BB-4278-AAE8-019624CE06CE}"/>
          </ac:spMkLst>
        </pc:spChg>
        <pc:spChg chg="del">
          <ac:chgData name="Robert Hickey" userId="90c3238d-6f03-448e-a4d5-b34f4a736b81" providerId="ADAL" clId="{BA4EFCEC-E26C-4BF2-B6D5-E3988F70D662}" dt="2024-10-29T03:40:12.064" v="236" actId="700"/>
          <ac:spMkLst>
            <pc:docMk/>
            <pc:sldMk cId="1538480557" sldId="318"/>
            <ac:spMk id="5" creationId="{E08F6351-43A3-4178-8DCE-17AEB80154E3}"/>
          </ac:spMkLst>
        </pc:spChg>
        <pc:spChg chg="del">
          <ac:chgData name="Robert Hickey" userId="90c3238d-6f03-448e-a4d5-b34f4a736b81" providerId="ADAL" clId="{BA4EFCEC-E26C-4BF2-B6D5-E3988F70D662}" dt="2024-10-29T03:40:12.064" v="236" actId="700"/>
          <ac:spMkLst>
            <pc:docMk/>
            <pc:sldMk cId="1538480557" sldId="318"/>
            <ac:spMk id="6" creationId="{43B8AD9B-D0B6-4474-88BC-86A6A708025A}"/>
          </ac:spMkLst>
        </pc:spChg>
        <pc:spChg chg="mod ord">
          <ac:chgData name="Robert Hickey" userId="90c3238d-6f03-448e-a4d5-b34f4a736b81" providerId="ADAL" clId="{BA4EFCEC-E26C-4BF2-B6D5-E3988F70D662}" dt="2024-10-29T03:40:12.064" v="236" actId="700"/>
          <ac:spMkLst>
            <pc:docMk/>
            <pc:sldMk cId="1538480557" sldId="318"/>
            <ac:spMk id="7" creationId="{1622F26F-04BE-4129-808A-9A541299774A}"/>
          </ac:spMkLst>
        </pc:spChg>
        <pc:spChg chg="mod ord">
          <ac:chgData name="Robert Hickey" userId="90c3238d-6f03-448e-a4d5-b34f4a736b81" providerId="ADAL" clId="{BA4EFCEC-E26C-4BF2-B6D5-E3988F70D662}" dt="2024-10-29T03:40:12.064" v="236" actId="700"/>
          <ac:spMkLst>
            <pc:docMk/>
            <pc:sldMk cId="1538480557" sldId="318"/>
            <ac:spMk id="8" creationId="{5A63845A-9BCB-4986-A7E2-799CE950517F}"/>
          </ac:spMkLst>
        </pc:spChg>
        <pc:spChg chg="add mod ord">
          <ac:chgData name="Robert Hickey" userId="90c3238d-6f03-448e-a4d5-b34f4a736b81" providerId="ADAL" clId="{BA4EFCEC-E26C-4BF2-B6D5-E3988F70D662}" dt="2024-10-29T03:41:45.309" v="298" actId="20577"/>
          <ac:spMkLst>
            <pc:docMk/>
            <pc:sldMk cId="1538480557" sldId="318"/>
            <ac:spMk id="9" creationId="{59AAF9DF-3C38-4CDA-BA7E-D0707104F89A}"/>
          </ac:spMkLst>
        </pc:spChg>
        <pc:spChg chg="add mod ord">
          <ac:chgData name="Robert Hickey" userId="90c3238d-6f03-448e-a4d5-b34f4a736b81" providerId="ADAL" clId="{BA4EFCEC-E26C-4BF2-B6D5-E3988F70D662}" dt="2024-10-29T03:53:43.233" v="972" actId="20577"/>
          <ac:spMkLst>
            <pc:docMk/>
            <pc:sldMk cId="1538480557" sldId="318"/>
            <ac:spMk id="10" creationId="{5A2A72A5-6BB4-4268-B020-6E3506586E9A}"/>
          </ac:spMkLst>
        </pc:spChg>
      </pc:sldChg>
      <pc:sldChg chg="modSp new mod modAnim">
        <pc:chgData name="Robert Hickey" userId="90c3238d-6f03-448e-a4d5-b34f4a736b81" providerId="ADAL" clId="{BA4EFCEC-E26C-4BF2-B6D5-E3988F70D662}" dt="2024-10-29T10:56:55.562" v="1429" actId="20577"/>
        <pc:sldMkLst>
          <pc:docMk/>
          <pc:sldMk cId="2593767587" sldId="319"/>
        </pc:sldMkLst>
        <pc:spChg chg="mod">
          <ac:chgData name="Robert Hickey" userId="90c3238d-6f03-448e-a4d5-b34f4a736b81" providerId="ADAL" clId="{BA4EFCEC-E26C-4BF2-B6D5-E3988F70D662}" dt="2024-10-29T10:51:31.142" v="1021" actId="403"/>
          <ac:spMkLst>
            <pc:docMk/>
            <pc:sldMk cId="2593767587" sldId="319"/>
            <ac:spMk id="2" creationId="{AD427363-31D7-43CE-BE63-28C63E778490}"/>
          </ac:spMkLst>
        </pc:spChg>
        <pc:spChg chg="mod">
          <ac:chgData name="Robert Hickey" userId="90c3238d-6f03-448e-a4d5-b34f4a736b81" providerId="ADAL" clId="{BA4EFCEC-E26C-4BF2-B6D5-E3988F70D662}" dt="2024-10-29T10:56:55.562" v="1429" actId="20577"/>
          <ac:spMkLst>
            <pc:docMk/>
            <pc:sldMk cId="2593767587" sldId="319"/>
            <ac:spMk id="3" creationId="{2E99769B-286C-4BF2-8E76-C09BB37A6A1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ad.queensu.ca\EMPR\users\hickeyr\Research\Development%20Services\DSHR%20Evaluation\Surveys\HR%20Manager\Char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ad.queensu.ca\EMPR\users\hickeyr\Research\Development%20Services\DSHR%20Evaluation\Surveys\HR%20Manager\Chart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ad.queensu.ca\EMPR\users\hickeyr\Research\Development%20Services\DSHR%20Evaluation\Surveys\HR%20Manager\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queensu.ca\EMPR\users\hickeyr\Research\Development%20Services\DSHR%20Evaluation\Surveys\HR%20Manager\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queensu.ca\EMPR\users\hickeyr\Research\Development%20Services\DSHR%20Evaluation\Surveys\HR%20Manager\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queensu.ca\EMPR\users\hickeyr\Research\Development%20Services\DSHR%20Evaluation\Surveys\HR%20Manager\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wfs.queensu.ca\EMPR\users\hickeyr\Research\Development%20Services\DSWI%20-%202\Project%20Stream%204%20-%20HR%20Practices%20and%20Indicators\HR%20Manager%20early%20return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HR plays a strategic role in the organization</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[Charts.xlsx]Sheet1!$B$1</c:f>
              <c:strCache>
                <c:ptCount val="1"/>
                <c:pt idx="0">
                  <c:v>HR plays a strategic role in the organization.</c:v>
                </c:pt>
              </c:strCache>
            </c:strRef>
          </c:tx>
          <c:spPr>
            <a:solidFill>
              <a:schemeClr val="accent1"/>
            </a:solidFill>
            <a:ln>
              <a:noFill/>
            </a:ln>
            <a:effectLst/>
          </c:spPr>
          <c:invertIfNegative val="0"/>
          <c:cat>
            <c:strRef>
              <c:f>[Charts.xlsx]Sheet1!$A$2:$A$6</c:f>
              <c:strCache>
                <c:ptCount val="5"/>
                <c:pt idx="0">
                  <c:v>Strongly agree</c:v>
                </c:pt>
                <c:pt idx="1">
                  <c:v>Agree</c:v>
                </c:pt>
                <c:pt idx="2">
                  <c:v>Neutral</c:v>
                </c:pt>
                <c:pt idx="3">
                  <c:v>Disagree</c:v>
                </c:pt>
                <c:pt idx="4">
                  <c:v>Strongly disagree</c:v>
                </c:pt>
              </c:strCache>
            </c:strRef>
          </c:cat>
          <c:val>
            <c:numRef>
              <c:f>[Charts.xlsx]Sheet1!$B$2:$B$6</c:f>
              <c:numCache>
                <c:formatCode>0.0%</c:formatCode>
                <c:ptCount val="5"/>
                <c:pt idx="0">
                  <c:v>0.57899999999999996</c:v>
                </c:pt>
                <c:pt idx="1">
                  <c:v>0.30299999999999999</c:v>
                </c:pt>
                <c:pt idx="2">
                  <c:v>3.9E-2</c:v>
                </c:pt>
                <c:pt idx="3">
                  <c:v>3.9E-2</c:v>
                </c:pt>
                <c:pt idx="4">
                  <c:v>3.9E-2</c:v>
                </c:pt>
              </c:numCache>
            </c:numRef>
          </c:val>
          <c:extLst>
            <c:ext xmlns:c16="http://schemas.microsoft.com/office/drawing/2014/chart" uri="{C3380CC4-5D6E-409C-BE32-E72D297353CC}">
              <c16:uniqueId val="{00000000-7F16-4026-9180-0A5B93D9344C}"/>
            </c:ext>
          </c:extLst>
        </c:ser>
        <c:dLbls>
          <c:showLegendKey val="0"/>
          <c:showVal val="0"/>
          <c:showCatName val="0"/>
          <c:showSerName val="0"/>
          <c:showPercent val="0"/>
          <c:showBubbleSize val="0"/>
        </c:dLbls>
        <c:gapWidth val="219"/>
        <c:overlap val="-27"/>
        <c:axId val="785090008"/>
        <c:axId val="785091648"/>
      </c:barChart>
      <c:catAx>
        <c:axId val="785090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5091648"/>
        <c:crosses val="autoZero"/>
        <c:auto val="1"/>
        <c:lblAlgn val="ctr"/>
        <c:lblOffset val="100"/>
        <c:noMultiLvlLbl val="0"/>
      </c:catAx>
      <c:valAx>
        <c:axId val="785091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5090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CA" sz="1800" b="1"/>
              <a:t>Severe vacancies</a:t>
            </a:r>
            <a:r>
              <a:rPr lang="en-CA" sz="1800" b="1" baseline="0"/>
              <a:t> / shortages</a:t>
            </a:r>
            <a:endParaRPr lang="en-CA"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Vacancies!$A$3:$A$8</c:f>
              <c:strCache>
                <c:ptCount val="6"/>
                <c:pt idx="0">
                  <c:v>Entry-level DSP</c:v>
                </c:pt>
                <c:pt idx="1">
                  <c:v>Experienced DSP</c:v>
                </c:pt>
                <c:pt idx="2">
                  <c:v>Supervisor / manager</c:v>
                </c:pt>
                <c:pt idx="3">
                  <c:v>Director / Executive</c:v>
                </c:pt>
                <c:pt idx="4">
                  <c:v>Administrtive staff</c:v>
                </c:pt>
                <c:pt idx="5">
                  <c:v>Specialized professional</c:v>
                </c:pt>
              </c:strCache>
            </c:strRef>
          </c:cat>
          <c:val>
            <c:numRef>
              <c:f>Vacancies!$E$3:$E$8</c:f>
              <c:numCache>
                <c:formatCode>0.0%</c:formatCode>
                <c:ptCount val="6"/>
                <c:pt idx="0">
                  <c:v>0.10299999999999999</c:v>
                </c:pt>
                <c:pt idx="1">
                  <c:v>0.16300000000000001</c:v>
                </c:pt>
                <c:pt idx="2">
                  <c:v>1.2E-2</c:v>
                </c:pt>
                <c:pt idx="3">
                  <c:v>2.3E-2</c:v>
                </c:pt>
                <c:pt idx="4">
                  <c:v>0</c:v>
                </c:pt>
                <c:pt idx="5">
                  <c:v>3.9E-2</c:v>
                </c:pt>
              </c:numCache>
            </c:numRef>
          </c:val>
          <c:extLst>
            <c:ext xmlns:c16="http://schemas.microsoft.com/office/drawing/2014/chart" uri="{C3380CC4-5D6E-409C-BE32-E72D297353CC}">
              <c16:uniqueId val="{00000000-A0B5-42AF-AABC-61DE872193AF}"/>
            </c:ext>
          </c:extLst>
        </c:ser>
        <c:dLbls>
          <c:showLegendKey val="0"/>
          <c:showVal val="0"/>
          <c:showCatName val="0"/>
          <c:showSerName val="0"/>
          <c:showPercent val="0"/>
          <c:showBubbleSize val="0"/>
        </c:dLbls>
        <c:gapWidth val="182"/>
        <c:axId val="47324096"/>
        <c:axId val="524364248"/>
      </c:barChart>
      <c:catAx>
        <c:axId val="47324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24364248"/>
        <c:crosses val="autoZero"/>
        <c:auto val="1"/>
        <c:lblAlgn val="ctr"/>
        <c:lblOffset val="100"/>
        <c:noMultiLvlLbl val="0"/>
      </c:catAx>
      <c:valAx>
        <c:axId val="52436424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24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Vacancies!$A$19:$A$25</c:f>
              <c:strCache>
                <c:ptCount val="7"/>
                <c:pt idx="0">
                  <c:v>Unable to recruit qualified staff</c:v>
                </c:pt>
                <c:pt idx="1">
                  <c:v>Lack of internal candidates with appropriate skills/competencies</c:v>
                </c:pt>
                <c:pt idx="2">
                  <c:v>Recent expansion of services or programs</c:v>
                </c:pt>
                <c:pt idx="3">
                  <c:v>High turnover rates / retention challenges</c:v>
                </c:pt>
                <c:pt idx="4">
                  <c:v>Financial pressures / lack of sufficient funding</c:v>
                </c:pt>
                <c:pt idx="5">
                  <c:v>Other</c:v>
                </c:pt>
                <c:pt idx="6">
                  <c:v>Sick leaves for mental health / employee burnout</c:v>
                </c:pt>
              </c:strCache>
            </c:strRef>
          </c:cat>
          <c:val>
            <c:numRef>
              <c:f>Vacancies!$B$19:$B$25</c:f>
              <c:numCache>
                <c:formatCode>0.0%</c:formatCode>
                <c:ptCount val="7"/>
                <c:pt idx="0">
                  <c:v>0.3</c:v>
                </c:pt>
                <c:pt idx="1">
                  <c:v>2.1999999999999999E-2</c:v>
                </c:pt>
                <c:pt idx="2">
                  <c:v>0.1</c:v>
                </c:pt>
                <c:pt idx="3">
                  <c:v>0.24399999999999999</c:v>
                </c:pt>
                <c:pt idx="4">
                  <c:v>8.8999999999999996E-2</c:v>
                </c:pt>
                <c:pt idx="5">
                  <c:v>0.14399999999999999</c:v>
                </c:pt>
                <c:pt idx="6">
                  <c:v>0.1</c:v>
                </c:pt>
              </c:numCache>
            </c:numRef>
          </c:val>
          <c:extLst>
            <c:ext xmlns:c16="http://schemas.microsoft.com/office/drawing/2014/chart" uri="{C3380CC4-5D6E-409C-BE32-E72D297353CC}">
              <c16:uniqueId val="{00000000-047A-49F6-9419-84887E33F037}"/>
            </c:ext>
          </c:extLst>
        </c:ser>
        <c:dLbls>
          <c:showLegendKey val="0"/>
          <c:showVal val="0"/>
          <c:showCatName val="0"/>
          <c:showSerName val="0"/>
          <c:showPercent val="0"/>
          <c:showBubbleSize val="0"/>
        </c:dLbls>
        <c:gapWidth val="182"/>
        <c:axId val="554774776"/>
        <c:axId val="554772808"/>
      </c:barChart>
      <c:catAx>
        <c:axId val="554774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4772808"/>
        <c:crosses val="autoZero"/>
        <c:auto val="1"/>
        <c:lblAlgn val="ctr"/>
        <c:lblOffset val="100"/>
        <c:noMultiLvlLbl val="0"/>
      </c:catAx>
      <c:valAx>
        <c:axId val="5547728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4774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'Retention data'!$A$4</c:f>
              <c:strCache>
                <c:ptCount val="1"/>
                <c:pt idx="0">
                  <c:v>A moderate barrier</c:v>
                </c:pt>
              </c:strCache>
              <c:extLst xmlns:c15="http://schemas.microsoft.com/office/drawing/2012/chart"/>
            </c:strRef>
          </c:tx>
          <c:spPr>
            <a:solidFill>
              <a:schemeClr val="accent3"/>
            </a:solidFill>
            <a:ln>
              <a:noFill/>
            </a:ln>
            <a:effectLst/>
          </c:spPr>
          <c:invertIfNegative val="0"/>
          <c:cat>
            <c:strRef>
              <c:f>'Retention data'!$B$1:$N$1</c:f>
              <c:strCache>
                <c:ptCount val="13"/>
                <c:pt idx="0">
                  <c:v>Competitive job offer</c:v>
                </c:pt>
                <c:pt idx="1">
                  <c:v>Person was a poor fit</c:v>
                </c:pt>
                <c:pt idx="2">
                  <c:v>Lack of opportunities for career advancement</c:v>
                </c:pt>
                <c:pt idx="3">
                  <c:v>Lack of training</c:v>
                </c:pt>
                <c:pt idx="4">
                  <c:v>Compensation is inadequate</c:v>
                </c:pt>
                <c:pt idx="5">
                  <c:v>Total reqards / benefits better elsewhere</c:v>
                </c:pt>
                <c:pt idx="6">
                  <c:v>Hours of work / schedule</c:v>
                </c:pt>
                <c:pt idx="7">
                  <c:v>Lack of regular full-time positions</c:v>
                </c:pt>
                <c:pt idx="8">
                  <c:v>Safety and working conditions</c:v>
                </c:pt>
                <c:pt idx="9">
                  <c:v>Challenges related to supporting people served</c:v>
                </c:pt>
                <c:pt idx="10">
                  <c:v>Concerns that work not seen as professional</c:v>
                </c:pt>
                <c:pt idx="11">
                  <c:v>Poor employee relations climate</c:v>
                </c:pt>
                <c:pt idx="12">
                  <c:v>Physical, emotional stress burnout</c:v>
                </c:pt>
              </c:strCache>
              <c:extLst xmlns:c15="http://schemas.microsoft.com/office/drawing/2012/chart"/>
            </c:strRef>
          </c:cat>
          <c:val>
            <c:numRef>
              <c:f>'Retention data'!$B$4:$N$4</c:f>
              <c:numCache>
                <c:formatCode>0.0%</c:formatCode>
                <c:ptCount val="13"/>
                <c:pt idx="0">
                  <c:v>0.37</c:v>
                </c:pt>
                <c:pt idx="1">
                  <c:v>0.438</c:v>
                </c:pt>
                <c:pt idx="2">
                  <c:v>0.315</c:v>
                </c:pt>
                <c:pt idx="3">
                  <c:v>0.28799999999999998</c:v>
                </c:pt>
                <c:pt idx="4">
                  <c:v>0.20499999999999999</c:v>
                </c:pt>
                <c:pt idx="5">
                  <c:v>0.219</c:v>
                </c:pt>
                <c:pt idx="6">
                  <c:v>0.20499999999999999</c:v>
                </c:pt>
                <c:pt idx="7">
                  <c:v>0.219</c:v>
                </c:pt>
                <c:pt idx="8">
                  <c:v>0.153</c:v>
                </c:pt>
                <c:pt idx="9">
                  <c:v>0.23300000000000001</c:v>
                </c:pt>
                <c:pt idx="10">
                  <c:v>0.151</c:v>
                </c:pt>
                <c:pt idx="11">
                  <c:v>0.19400000000000001</c:v>
                </c:pt>
                <c:pt idx="12">
                  <c:v>0.32900000000000001</c:v>
                </c:pt>
              </c:numCache>
              <c:extLst xmlns:c15="http://schemas.microsoft.com/office/drawing/2012/chart"/>
            </c:numRef>
          </c:val>
          <c:extLst xmlns:c15="http://schemas.microsoft.com/office/drawing/2012/chart">
            <c:ext xmlns:c16="http://schemas.microsoft.com/office/drawing/2014/chart" uri="{C3380CC4-5D6E-409C-BE32-E72D297353CC}">
              <c16:uniqueId val="{00000000-1871-4EAD-B75F-74FB313D32A0}"/>
            </c:ext>
          </c:extLst>
        </c:ser>
        <c:ser>
          <c:idx val="3"/>
          <c:order val="3"/>
          <c:tx>
            <c:strRef>
              <c:f>'Retention data'!$A$5</c:f>
              <c:strCache>
                <c:ptCount val="1"/>
                <c:pt idx="0">
                  <c:v>A major barrier</c:v>
                </c:pt>
              </c:strCache>
            </c:strRef>
          </c:tx>
          <c:spPr>
            <a:solidFill>
              <a:schemeClr val="accent4"/>
            </a:solidFill>
            <a:ln>
              <a:noFill/>
            </a:ln>
            <a:effectLst/>
          </c:spPr>
          <c:invertIfNegative val="0"/>
          <c:cat>
            <c:strRef>
              <c:f>'Retention data'!$B$1:$N$1</c:f>
              <c:strCache>
                <c:ptCount val="13"/>
                <c:pt idx="0">
                  <c:v>Competitive job offer</c:v>
                </c:pt>
                <c:pt idx="1">
                  <c:v>Person was a poor fit</c:v>
                </c:pt>
                <c:pt idx="2">
                  <c:v>Lack of opportunities for career advancement</c:v>
                </c:pt>
                <c:pt idx="3">
                  <c:v>Lack of training</c:v>
                </c:pt>
                <c:pt idx="4">
                  <c:v>Compensation is inadequate</c:v>
                </c:pt>
                <c:pt idx="5">
                  <c:v>Total reqards / benefits better elsewhere</c:v>
                </c:pt>
                <c:pt idx="6">
                  <c:v>Hours of work / schedule</c:v>
                </c:pt>
                <c:pt idx="7">
                  <c:v>Lack of regular full-time positions</c:v>
                </c:pt>
                <c:pt idx="8">
                  <c:v>Safety and working conditions</c:v>
                </c:pt>
                <c:pt idx="9">
                  <c:v>Challenges related to supporting people served</c:v>
                </c:pt>
                <c:pt idx="10">
                  <c:v>Concerns that work not seen as professional</c:v>
                </c:pt>
                <c:pt idx="11">
                  <c:v>Poor employee relations climate</c:v>
                </c:pt>
                <c:pt idx="12">
                  <c:v>Physical, emotional stress burnout</c:v>
                </c:pt>
              </c:strCache>
            </c:strRef>
          </c:cat>
          <c:val>
            <c:numRef>
              <c:f>'Retention data'!$B$5:$N$5</c:f>
              <c:numCache>
                <c:formatCode>0.0%</c:formatCode>
                <c:ptCount val="13"/>
                <c:pt idx="0">
                  <c:v>0.28799999999999998</c:v>
                </c:pt>
                <c:pt idx="1">
                  <c:v>6.8000000000000005E-2</c:v>
                </c:pt>
                <c:pt idx="2">
                  <c:v>0.34200000000000003</c:v>
                </c:pt>
                <c:pt idx="3">
                  <c:v>5.5E-2</c:v>
                </c:pt>
                <c:pt idx="4">
                  <c:v>0.151</c:v>
                </c:pt>
                <c:pt idx="5">
                  <c:v>0.16400000000000001</c:v>
                </c:pt>
                <c:pt idx="6">
                  <c:v>0.32900000000000001</c:v>
                </c:pt>
                <c:pt idx="7">
                  <c:v>0.34200000000000003</c:v>
                </c:pt>
                <c:pt idx="8">
                  <c:v>4.2000000000000003E-2</c:v>
                </c:pt>
                <c:pt idx="9">
                  <c:v>0.123</c:v>
                </c:pt>
                <c:pt idx="10">
                  <c:v>0.123</c:v>
                </c:pt>
                <c:pt idx="11">
                  <c:v>6.9000000000000006E-2</c:v>
                </c:pt>
                <c:pt idx="12">
                  <c:v>0.26</c:v>
                </c:pt>
              </c:numCache>
            </c:numRef>
          </c:val>
          <c:extLst>
            <c:ext xmlns:c16="http://schemas.microsoft.com/office/drawing/2014/chart" uri="{C3380CC4-5D6E-409C-BE32-E72D297353CC}">
              <c16:uniqueId val="{00000001-1871-4EAD-B75F-74FB313D32A0}"/>
            </c:ext>
          </c:extLst>
        </c:ser>
        <c:ser>
          <c:idx val="4"/>
          <c:order val="4"/>
          <c:tx>
            <c:strRef>
              <c:f>'Retention data'!$A$6</c:f>
              <c:strCache>
                <c:ptCount val="1"/>
                <c:pt idx="0">
                  <c:v>A critical barrier</c:v>
                </c:pt>
              </c:strCache>
            </c:strRef>
          </c:tx>
          <c:spPr>
            <a:solidFill>
              <a:schemeClr val="accent5"/>
            </a:solidFill>
            <a:ln>
              <a:noFill/>
            </a:ln>
            <a:effectLst/>
          </c:spPr>
          <c:invertIfNegative val="0"/>
          <c:cat>
            <c:strRef>
              <c:f>'Retention data'!$B$1:$N$1</c:f>
              <c:strCache>
                <c:ptCount val="13"/>
                <c:pt idx="0">
                  <c:v>Competitive job offer</c:v>
                </c:pt>
                <c:pt idx="1">
                  <c:v>Person was a poor fit</c:v>
                </c:pt>
                <c:pt idx="2">
                  <c:v>Lack of opportunities for career advancement</c:v>
                </c:pt>
                <c:pt idx="3">
                  <c:v>Lack of training</c:v>
                </c:pt>
                <c:pt idx="4">
                  <c:v>Compensation is inadequate</c:v>
                </c:pt>
                <c:pt idx="5">
                  <c:v>Total reqards / benefits better elsewhere</c:v>
                </c:pt>
                <c:pt idx="6">
                  <c:v>Hours of work / schedule</c:v>
                </c:pt>
                <c:pt idx="7">
                  <c:v>Lack of regular full-time positions</c:v>
                </c:pt>
                <c:pt idx="8">
                  <c:v>Safety and working conditions</c:v>
                </c:pt>
                <c:pt idx="9">
                  <c:v>Challenges related to supporting people served</c:v>
                </c:pt>
                <c:pt idx="10">
                  <c:v>Concerns that work not seen as professional</c:v>
                </c:pt>
                <c:pt idx="11">
                  <c:v>Poor employee relations climate</c:v>
                </c:pt>
                <c:pt idx="12">
                  <c:v>Physical, emotional stress burnout</c:v>
                </c:pt>
              </c:strCache>
            </c:strRef>
          </c:cat>
          <c:val>
            <c:numRef>
              <c:f>'Retention data'!$B$6:$N$6</c:f>
              <c:numCache>
                <c:formatCode>0.0%</c:formatCode>
                <c:ptCount val="13"/>
                <c:pt idx="0">
                  <c:v>0.123</c:v>
                </c:pt>
                <c:pt idx="1">
                  <c:v>1.4E-2</c:v>
                </c:pt>
                <c:pt idx="2">
                  <c:v>6.8000000000000005E-2</c:v>
                </c:pt>
                <c:pt idx="3">
                  <c:v>0</c:v>
                </c:pt>
                <c:pt idx="4">
                  <c:v>0.13700000000000001</c:v>
                </c:pt>
                <c:pt idx="5">
                  <c:v>0.11</c:v>
                </c:pt>
                <c:pt idx="6">
                  <c:v>0.17799999999999999</c:v>
                </c:pt>
                <c:pt idx="7">
                  <c:v>0.192</c:v>
                </c:pt>
                <c:pt idx="8">
                  <c:v>0</c:v>
                </c:pt>
                <c:pt idx="9">
                  <c:v>0</c:v>
                </c:pt>
                <c:pt idx="10">
                  <c:v>2.7E-2</c:v>
                </c:pt>
                <c:pt idx="11">
                  <c:v>4.2000000000000003E-2</c:v>
                </c:pt>
                <c:pt idx="12">
                  <c:v>1.4E-2</c:v>
                </c:pt>
              </c:numCache>
            </c:numRef>
          </c:val>
          <c:extLst>
            <c:ext xmlns:c16="http://schemas.microsoft.com/office/drawing/2014/chart" uri="{C3380CC4-5D6E-409C-BE32-E72D297353CC}">
              <c16:uniqueId val="{00000002-1871-4EAD-B75F-74FB313D32A0}"/>
            </c:ext>
          </c:extLst>
        </c:ser>
        <c:dLbls>
          <c:showLegendKey val="0"/>
          <c:showVal val="0"/>
          <c:showCatName val="0"/>
          <c:showSerName val="0"/>
          <c:showPercent val="0"/>
          <c:showBubbleSize val="0"/>
        </c:dLbls>
        <c:gapWidth val="150"/>
        <c:overlap val="100"/>
        <c:axId val="656634032"/>
        <c:axId val="656634360"/>
        <c:extLst>
          <c:ext xmlns:c15="http://schemas.microsoft.com/office/drawing/2012/chart" uri="{02D57815-91ED-43cb-92C2-25804820EDAC}">
            <c15:filteredBarSeries>
              <c15:ser>
                <c:idx val="0"/>
                <c:order val="0"/>
                <c:tx>
                  <c:strRef>
                    <c:extLst>
                      <c:ext uri="{02D57815-91ED-43cb-92C2-25804820EDAC}">
                        <c15:formulaRef>
                          <c15:sqref>'Retention data'!$A$2</c15:sqref>
                        </c15:formulaRef>
                      </c:ext>
                    </c:extLst>
                    <c:strCache>
                      <c:ptCount val="1"/>
                      <c:pt idx="0">
                        <c:v>Not a barrier</c:v>
                      </c:pt>
                    </c:strCache>
                  </c:strRef>
                </c:tx>
                <c:spPr>
                  <a:solidFill>
                    <a:schemeClr val="accent1"/>
                  </a:solidFill>
                  <a:ln>
                    <a:noFill/>
                  </a:ln>
                  <a:effectLst/>
                </c:spPr>
                <c:invertIfNegative val="0"/>
                <c:cat>
                  <c:strRef>
                    <c:extLst>
                      <c:ext uri="{02D57815-91ED-43cb-92C2-25804820EDAC}">
                        <c15:formulaRef>
                          <c15:sqref>'Retention data'!$B$1:$N$1</c15:sqref>
                        </c15:formulaRef>
                      </c:ext>
                    </c:extLst>
                    <c:strCache>
                      <c:ptCount val="13"/>
                      <c:pt idx="0">
                        <c:v>Competitive job offer</c:v>
                      </c:pt>
                      <c:pt idx="1">
                        <c:v>Person was a poor fit</c:v>
                      </c:pt>
                      <c:pt idx="2">
                        <c:v>Lack of opportunities for career advancement</c:v>
                      </c:pt>
                      <c:pt idx="3">
                        <c:v>Lack of training</c:v>
                      </c:pt>
                      <c:pt idx="4">
                        <c:v>Compensation is inadequate</c:v>
                      </c:pt>
                      <c:pt idx="5">
                        <c:v>Total reqards / benefits better elsewhere</c:v>
                      </c:pt>
                      <c:pt idx="6">
                        <c:v>Hours of work / schedule</c:v>
                      </c:pt>
                      <c:pt idx="7">
                        <c:v>Lack of regular full-time positions</c:v>
                      </c:pt>
                      <c:pt idx="8">
                        <c:v>Safety and working conditions</c:v>
                      </c:pt>
                      <c:pt idx="9">
                        <c:v>Challenges related to supporting people served</c:v>
                      </c:pt>
                      <c:pt idx="10">
                        <c:v>Concerns that work not seen as professional</c:v>
                      </c:pt>
                      <c:pt idx="11">
                        <c:v>Poor employee relations climate</c:v>
                      </c:pt>
                      <c:pt idx="12">
                        <c:v>Physical, emotional stress burnout</c:v>
                      </c:pt>
                    </c:strCache>
                  </c:strRef>
                </c:cat>
                <c:val>
                  <c:numRef>
                    <c:extLst>
                      <c:ext uri="{02D57815-91ED-43cb-92C2-25804820EDAC}">
                        <c15:formulaRef>
                          <c15:sqref>'Retention data'!$B$2:$N$2</c15:sqref>
                        </c15:formulaRef>
                      </c:ext>
                    </c:extLst>
                    <c:numCache>
                      <c:formatCode>0.0%</c:formatCode>
                      <c:ptCount val="13"/>
                      <c:pt idx="0">
                        <c:v>8.2000000000000003E-2</c:v>
                      </c:pt>
                      <c:pt idx="1">
                        <c:v>9.6000000000000002E-2</c:v>
                      </c:pt>
                      <c:pt idx="2">
                        <c:v>6.8000000000000005E-2</c:v>
                      </c:pt>
                      <c:pt idx="3">
                        <c:v>0.28799999999999998</c:v>
                      </c:pt>
                      <c:pt idx="4">
                        <c:v>0.20499999999999999</c:v>
                      </c:pt>
                      <c:pt idx="5">
                        <c:v>0.23300000000000001</c:v>
                      </c:pt>
                      <c:pt idx="6">
                        <c:v>8.2000000000000003E-2</c:v>
                      </c:pt>
                      <c:pt idx="7">
                        <c:v>4.1000000000000002E-2</c:v>
                      </c:pt>
                      <c:pt idx="8">
                        <c:v>0.52800000000000002</c:v>
                      </c:pt>
                      <c:pt idx="9">
                        <c:v>0.26</c:v>
                      </c:pt>
                      <c:pt idx="10">
                        <c:v>0.35599999999999998</c:v>
                      </c:pt>
                      <c:pt idx="11">
                        <c:v>0.25</c:v>
                      </c:pt>
                      <c:pt idx="12">
                        <c:v>1.4E-2</c:v>
                      </c:pt>
                    </c:numCache>
                  </c:numRef>
                </c:val>
                <c:extLst>
                  <c:ext xmlns:c16="http://schemas.microsoft.com/office/drawing/2014/chart" uri="{C3380CC4-5D6E-409C-BE32-E72D297353CC}">
                    <c16:uniqueId val="{00000003-1871-4EAD-B75F-74FB313D32A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'Retention data'!$A$3</c15:sqref>
                        </c15:formulaRef>
                      </c:ext>
                    </c:extLst>
                    <c:strCache>
                      <c:ptCount val="1"/>
                      <c:pt idx="0">
                        <c:v>A minor barrier</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'Retention data'!$B$1:$N$1</c15:sqref>
                        </c15:formulaRef>
                      </c:ext>
                    </c:extLst>
                    <c:strCache>
                      <c:ptCount val="13"/>
                      <c:pt idx="0">
                        <c:v>Competitive job offer</c:v>
                      </c:pt>
                      <c:pt idx="1">
                        <c:v>Person was a poor fit</c:v>
                      </c:pt>
                      <c:pt idx="2">
                        <c:v>Lack of opportunities for career advancement</c:v>
                      </c:pt>
                      <c:pt idx="3">
                        <c:v>Lack of training</c:v>
                      </c:pt>
                      <c:pt idx="4">
                        <c:v>Compensation is inadequate</c:v>
                      </c:pt>
                      <c:pt idx="5">
                        <c:v>Total reqards / benefits better elsewhere</c:v>
                      </c:pt>
                      <c:pt idx="6">
                        <c:v>Hours of work / schedule</c:v>
                      </c:pt>
                      <c:pt idx="7">
                        <c:v>Lack of regular full-time positions</c:v>
                      </c:pt>
                      <c:pt idx="8">
                        <c:v>Safety and working conditions</c:v>
                      </c:pt>
                      <c:pt idx="9">
                        <c:v>Challenges related to supporting people served</c:v>
                      </c:pt>
                      <c:pt idx="10">
                        <c:v>Concerns that work not seen as professional</c:v>
                      </c:pt>
                      <c:pt idx="11">
                        <c:v>Poor employee relations climate</c:v>
                      </c:pt>
                      <c:pt idx="12">
                        <c:v>Physical, emotional stress burnout</c:v>
                      </c:pt>
                    </c:strCache>
                  </c:strRef>
                </c:cat>
                <c:val>
                  <c:numRef>
                    <c:extLst xmlns:c15="http://schemas.microsoft.com/office/drawing/2012/chart">
                      <c:ext xmlns:c15="http://schemas.microsoft.com/office/drawing/2012/chart" uri="{02D57815-91ED-43cb-92C2-25804820EDAC}">
                        <c15:formulaRef>
                          <c15:sqref>'Retention data'!$B$3:$N$3</c15:sqref>
                        </c15:formulaRef>
                      </c:ext>
                    </c:extLst>
                    <c:numCache>
                      <c:formatCode>0.0%</c:formatCode>
                      <c:ptCount val="13"/>
                      <c:pt idx="0">
                        <c:v>0.13700000000000001</c:v>
                      </c:pt>
                      <c:pt idx="1">
                        <c:v>0.38400000000000001</c:v>
                      </c:pt>
                      <c:pt idx="2">
                        <c:v>0.20499999999999999</c:v>
                      </c:pt>
                      <c:pt idx="3">
                        <c:v>0.37</c:v>
                      </c:pt>
                      <c:pt idx="4">
                        <c:v>0.30099999999999999</c:v>
                      </c:pt>
                      <c:pt idx="5">
                        <c:v>0.27400000000000002</c:v>
                      </c:pt>
                      <c:pt idx="6">
                        <c:v>0.20499999999999999</c:v>
                      </c:pt>
                      <c:pt idx="7">
                        <c:v>0.20499999999999999</c:v>
                      </c:pt>
                      <c:pt idx="8">
                        <c:v>0.27800000000000002</c:v>
                      </c:pt>
                      <c:pt idx="9">
                        <c:v>0.38400000000000001</c:v>
                      </c:pt>
                      <c:pt idx="10">
                        <c:v>0.34200000000000003</c:v>
                      </c:pt>
                      <c:pt idx="11">
                        <c:v>0.44400000000000001</c:v>
                      </c:pt>
                      <c:pt idx="12">
                        <c:v>0.38400000000000001</c:v>
                      </c:pt>
                    </c:numCache>
                  </c:numRef>
                </c:val>
                <c:extLst xmlns:c15="http://schemas.microsoft.com/office/drawing/2012/chart">
                  <c:ext xmlns:c16="http://schemas.microsoft.com/office/drawing/2014/chart" uri="{C3380CC4-5D6E-409C-BE32-E72D297353CC}">
                    <c16:uniqueId val="{00000004-1871-4EAD-B75F-74FB313D32A0}"/>
                  </c:ext>
                </c:extLst>
              </c15:ser>
            </c15:filteredBarSeries>
          </c:ext>
        </c:extLst>
      </c:barChart>
      <c:catAx>
        <c:axId val="65663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56634360"/>
        <c:crosses val="autoZero"/>
        <c:auto val="1"/>
        <c:lblAlgn val="ctr"/>
        <c:lblOffset val="100"/>
        <c:noMultiLvlLbl val="0"/>
      </c:catAx>
      <c:valAx>
        <c:axId val="6566343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663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Retention!$D$2</c:f>
              <c:strCache>
                <c:ptCount val="1"/>
                <c:pt idx="0">
                  <c:v>A moderate barrier</c:v>
                </c:pt>
              </c:strCache>
            </c:strRef>
          </c:tx>
          <c:spPr>
            <a:solidFill>
              <a:schemeClr val="accent1"/>
            </a:solidFill>
            <a:ln>
              <a:noFill/>
            </a:ln>
            <a:effectLst/>
          </c:spPr>
          <c:invertIfNegative val="0"/>
          <c:cat>
            <c:strRef>
              <c:f>Retention!$A$3:$A$19</c:f>
              <c:strCache>
                <c:ptCount val="17"/>
                <c:pt idx="0">
                  <c:v>Competitive job offers</c:v>
                </c:pt>
                <c:pt idx="1">
                  <c:v>Poor fit with the organization</c:v>
                </c:pt>
                <c:pt idx="2">
                  <c:v>Lack of opportunities for career advancement</c:v>
                </c:pt>
                <c:pt idx="3">
                  <c:v>Lack of training</c:v>
                </c:pt>
                <c:pt idx="4">
                  <c:v>Compensation is inadequate</c:v>
                </c:pt>
                <c:pt idx="5">
                  <c:v>Total rewards</c:v>
                </c:pt>
                <c:pt idx="6">
                  <c:v>Hour of work / scheduling</c:v>
                </c:pt>
                <c:pt idx="7">
                  <c:v>Lack of regular full-time positions</c:v>
                </c:pt>
                <c:pt idx="8">
                  <c:v>Safety and working conditions</c:v>
                </c:pt>
                <c:pt idx="9">
                  <c:v>Challenges related to supporting people served</c:v>
                </c:pt>
                <c:pt idx="10">
                  <c:v>Work not seen as professional</c:v>
                </c:pt>
                <c:pt idx="11">
                  <c:v>Poor employee relations climate</c:v>
                </c:pt>
                <c:pt idx="12">
                  <c:v>Physical, mental, emotional stress / burnout</c:v>
                </c:pt>
                <c:pt idx="13">
                  <c:v>Perceived low commitment of new staff</c:v>
                </c:pt>
                <c:pt idx="14">
                  <c:v>Excessive overtime / required to stay</c:v>
                </c:pt>
                <c:pt idx="15">
                  <c:v>Transportation / drivers license requirements</c:v>
                </c:pt>
                <c:pt idx="16">
                  <c:v>Affordable housing in community</c:v>
                </c:pt>
              </c:strCache>
            </c:strRef>
          </c:cat>
          <c:val>
            <c:numRef>
              <c:f>Retention!$D$3:$D$19</c:f>
              <c:numCache>
                <c:formatCode>0.0%</c:formatCode>
                <c:ptCount val="17"/>
                <c:pt idx="0">
                  <c:v>0.376</c:v>
                </c:pt>
                <c:pt idx="1">
                  <c:v>0.47099999999999997</c:v>
                </c:pt>
                <c:pt idx="2">
                  <c:v>0.32100000000000001</c:v>
                </c:pt>
                <c:pt idx="3">
                  <c:v>0.23499999999999999</c:v>
                </c:pt>
                <c:pt idx="4">
                  <c:v>0.23499999999999999</c:v>
                </c:pt>
                <c:pt idx="5">
                  <c:v>0.19800000000000001</c:v>
                </c:pt>
                <c:pt idx="6">
                  <c:v>0.30599999999999999</c:v>
                </c:pt>
                <c:pt idx="7">
                  <c:v>0.29799999999999999</c:v>
                </c:pt>
                <c:pt idx="8">
                  <c:v>0.128</c:v>
                </c:pt>
                <c:pt idx="9">
                  <c:v>0.23499999999999999</c:v>
                </c:pt>
                <c:pt idx="10">
                  <c:v>0.188</c:v>
                </c:pt>
                <c:pt idx="11">
                  <c:v>0.214</c:v>
                </c:pt>
                <c:pt idx="12">
                  <c:v>0.34100000000000003</c:v>
                </c:pt>
                <c:pt idx="13">
                  <c:v>0.4</c:v>
                </c:pt>
                <c:pt idx="14">
                  <c:v>0.28199999999999997</c:v>
                </c:pt>
                <c:pt idx="15">
                  <c:v>0.16500000000000001</c:v>
                </c:pt>
                <c:pt idx="16">
                  <c:v>0.188</c:v>
                </c:pt>
              </c:numCache>
            </c:numRef>
          </c:val>
          <c:extLst>
            <c:ext xmlns:c16="http://schemas.microsoft.com/office/drawing/2014/chart" uri="{C3380CC4-5D6E-409C-BE32-E72D297353CC}">
              <c16:uniqueId val="{00000000-D238-4D7A-9D67-F9B27DFA0386}"/>
            </c:ext>
          </c:extLst>
        </c:ser>
        <c:ser>
          <c:idx val="1"/>
          <c:order val="1"/>
          <c:tx>
            <c:strRef>
              <c:f>Retention!$E$2</c:f>
              <c:strCache>
                <c:ptCount val="1"/>
                <c:pt idx="0">
                  <c:v>A major barrier</c:v>
                </c:pt>
              </c:strCache>
            </c:strRef>
          </c:tx>
          <c:spPr>
            <a:solidFill>
              <a:schemeClr val="accent2"/>
            </a:solidFill>
            <a:ln>
              <a:noFill/>
            </a:ln>
            <a:effectLst/>
          </c:spPr>
          <c:invertIfNegative val="0"/>
          <c:cat>
            <c:strRef>
              <c:f>Retention!$A$3:$A$19</c:f>
              <c:strCache>
                <c:ptCount val="17"/>
                <c:pt idx="0">
                  <c:v>Competitive job offers</c:v>
                </c:pt>
                <c:pt idx="1">
                  <c:v>Poor fit with the organization</c:v>
                </c:pt>
                <c:pt idx="2">
                  <c:v>Lack of opportunities for career advancement</c:v>
                </c:pt>
                <c:pt idx="3">
                  <c:v>Lack of training</c:v>
                </c:pt>
                <c:pt idx="4">
                  <c:v>Compensation is inadequate</c:v>
                </c:pt>
                <c:pt idx="5">
                  <c:v>Total rewards</c:v>
                </c:pt>
                <c:pt idx="6">
                  <c:v>Hour of work / scheduling</c:v>
                </c:pt>
                <c:pt idx="7">
                  <c:v>Lack of regular full-time positions</c:v>
                </c:pt>
                <c:pt idx="8">
                  <c:v>Safety and working conditions</c:v>
                </c:pt>
                <c:pt idx="9">
                  <c:v>Challenges related to supporting people served</c:v>
                </c:pt>
                <c:pt idx="10">
                  <c:v>Work not seen as professional</c:v>
                </c:pt>
                <c:pt idx="11">
                  <c:v>Poor employee relations climate</c:v>
                </c:pt>
                <c:pt idx="12">
                  <c:v>Physical, mental, emotional stress / burnout</c:v>
                </c:pt>
                <c:pt idx="13">
                  <c:v>Perceived low commitment of new staff</c:v>
                </c:pt>
                <c:pt idx="14">
                  <c:v>Excessive overtime / required to stay</c:v>
                </c:pt>
                <c:pt idx="15">
                  <c:v>Transportation / drivers license requirements</c:v>
                </c:pt>
                <c:pt idx="16">
                  <c:v>Affordable housing in community</c:v>
                </c:pt>
              </c:strCache>
            </c:strRef>
          </c:cat>
          <c:val>
            <c:numRef>
              <c:f>Retention!$E$3:$E$19</c:f>
              <c:numCache>
                <c:formatCode>0.0%</c:formatCode>
                <c:ptCount val="17"/>
                <c:pt idx="0">
                  <c:v>0.21199999999999999</c:v>
                </c:pt>
                <c:pt idx="1">
                  <c:v>0.11799999999999999</c:v>
                </c:pt>
                <c:pt idx="2">
                  <c:v>0.20200000000000001</c:v>
                </c:pt>
                <c:pt idx="3">
                  <c:v>9.4E-2</c:v>
                </c:pt>
                <c:pt idx="4">
                  <c:v>0.188</c:v>
                </c:pt>
                <c:pt idx="5">
                  <c:v>0.19800000000000001</c:v>
                </c:pt>
                <c:pt idx="6">
                  <c:v>0.318</c:v>
                </c:pt>
                <c:pt idx="7">
                  <c:v>0.107</c:v>
                </c:pt>
                <c:pt idx="8">
                  <c:v>2.3E-2</c:v>
                </c:pt>
                <c:pt idx="9">
                  <c:v>9.4E-2</c:v>
                </c:pt>
                <c:pt idx="10">
                  <c:v>5.8999999999999997E-2</c:v>
                </c:pt>
                <c:pt idx="11">
                  <c:v>0.107</c:v>
                </c:pt>
                <c:pt idx="12">
                  <c:v>0.35099999999999998</c:v>
                </c:pt>
                <c:pt idx="13">
                  <c:v>0.188</c:v>
                </c:pt>
                <c:pt idx="14">
                  <c:v>0.129</c:v>
                </c:pt>
                <c:pt idx="15">
                  <c:v>0.129</c:v>
                </c:pt>
                <c:pt idx="16">
                  <c:v>0.25900000000000001</c:v>
                </c:pt>
              </c:numCache>
            </c:numRef>
          </c:val>
          <c:extLst>
            <c:ext xmlns:c16="http://schemas.microsoft.com/office/drawing/2014/chart" uri="{C3380CC4-5D6E-409C-BE32-E72D297353CC}">
              <c16:uniqueId val="{00000001-D238-4D7A-9D67-F9B27DFA0386}"/>
            </c:ext>
          </c:extLst>
        </c:ser>
        <c:ser>
          <c:idx val="2"/>
          <c:order val="2"/>
          <c:tx>
            <c:strRef>
              <c:f>Retention!$F$2</c:f>
              <c:strCache>
                <c:ptCount val="1"/>
                <c:pt idx="0">
                  <c:v>A critical barrier</c:v>
                </c:pt>
              </c:strCache>
            </c:strRef>
          </c:tx>
          <c:spPr>
            <a:solidFill>
              <a:srgbClr val="FF0000"/>
            </a:solidFill>
            <a:ln>
              <a:noFill/>
            </a:ln>
            <a:effectLst/>
          </c:spPr>
          <c:invertIfNegative val="0"/>
          <c:cat>
            <c:strRef>
              <c:f>Retention!$A$3:$A$19</c:f>
              <c:strCache>
                <c:ptCount val="17"/>
                <c:pt idx="0">
                  <c:v>Competitive job offers</c:v>
                </c:pt>
                <c:pt idx="1">
                  <c:v>Poor fit with the organization</c:v>
                </c:pt>
                <c:pt idx="2">
                  <c:v>Lack of opportunities for career advancement</c:v>
                </c:pt>
                <c:pt idx="3">
                  <c:v>Lack of training</c:v>
                </c:pt>
                <c:pt idx="4">
                  <c:v>Compensation is inadequate</c:v>
                </c:pt>
                <c:pt idx="5">
                  <c:v>Total rewards</c:v>
                </c:pt>
                <c:pt idx="6">
                  <c:v>Hour of work / scheduling</c:v>
                </c:pt>
                <c:pt idx="7">
                  <c:v>Lack of regular full-time positions</c:v>
                </c:pt>
                <c:pt idx="8">
                  <c:v>Safety and working conditions</c:v>
                </c:pt>
                <c:pt idx="9">
                  <c:v>Challenges related to supporting people served</c:v>
                </c:pt>
                <c:pt idx="10">
                  <c:v>Work not seen as professional</c:v>
                </c:pt>
                <c:pt idx="11">
                  <c:v>Poor employee relations climate</c:v>
                </c:pt>
                <c:pt idx="12">
                  <c:v>Physical, mental, emotional stress / burnout</c:v>
                </c:pt>
                <c:pt idx="13">
                  <c:v>Perceived low commitment of new staff</c:v>
                </c:pt>
                <c:pt idx="14">
                  <c:v>Excessive overtime / required to stay</c:v>
                </c:pt>
                <c:pt idx="15">
                  <c:v>Transportation / drivers license requirements</c:v>
                </c:pt>
                <c:pt idx="16">
                  <c:v>Affordable housing in community</c:v>
                </c:pt>
              </c:strCache>
            </c:strRef>
          </c:cat>
          <c:val>
            <c:numRef>
              <c:f>Retention!$F$3:$F$19</c:f>
              <c:numCache>
                <c:formatCode>0.0%</c:formatCode>
                <c:ptCount val="17"/>
                <c:pt idx="0">
                  <c:v>9.4E-2</c:v>
                </c:pt>
                <c:pt idx="1">
                  <c:v>4.7E-2</c:v>
                </c:pt>
                <c:pt idx="2">
                  <c:v>4.8000000000000001E-2</c:v>
                </c:pt>
                <c:pt idx="3">
                  <c:v>0</c:v>
                </c:pt>
                <c:pt idx="4">
                  <c:v>0.188</c:v>
                </c:pt>
                <c:pt idx="5">
                  <c:v>0.128</c:v>
                </c:pt>
                <c:pt idx="6">
                  <c:v>8.2000000000000003E-2</c:v>
                </c:pt>
                <c:pt idx="7">
                  <c:v>0.107</c:v>
                </c:pt>
                <c:pt idx="8">
                  <c:v>0</c:v>
                </c:pt>
                <c:pt idx="9">
                  <c:v>1.2E-2</c:v>
                </c:pt>
                <c:pt idx="10">
                  <c:v>1.2E-2</c:v>
                </c:pt>
                <c:pt idx="11">
                  <c:v>1.2E-2</c:v>
                </c:pt>
                <c:pt idx="12">
                  <c:v>5.8999999999999997E-2</c:v>
                </c:pt>
                <c:pt idx="13">
                  <c:v>1.2E-2</c:v>
                </c:pt>
                <c:pt idx="14">
                  <c:v>2.4E-2</c:v>
                </c:pt>
                <c:pt idx="15">
                  <c:v>0.129</c:v>
                </c:pt>
                <c:pt idx="16">
                  <c:v>8.2000000000000003E-2</c:v>
                </c:pt>
              </c:numCache>
            </c:numRef>
          </c:val>
          <c:extLst>
            <c:ext xmlns:c16="http://schemas.microsoft.com/office/drawing/2014/chart" uri="{C3380CC4-5D6E-409C-BE32-E72D297353CC}">
              <c16:uniqueId val="{00000002-D238-4D7A-9D67-F9B27DFA0386}"/>
            </c:ext>
          </c:extLst>
        </c:ser>
        <c:dLbls>
          <c:showLegendKey val="0"/>
          <c:showVal val="0"/>
          <c:showCatName val="0"/>
          <c:showSerName val="0"/>
          <c:showPercent val="0"/>
          <c:showBubbleSize val="0"/>
        </c:dLbls>
        <c:gapWidth val="150"/>
        <c:overlap val="100"/>
        <c:axId val="638530184"/>
        <c:axId val="638524280"/>
      </c:barChart>
      <c:catAx>
        <c:axId val="638530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524280"/>
        <c:crosses val="autoZero"/>
        <c:auto val="1"/>
        <c:lblAlgn val="ctr"/>
        <c:lblOffset val="100"/>
        <c:noMultiLvlLbl val="0"/>
      </c:catAx>
      <c:valAx>
        <c:axId val="6385242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8530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'Turnover compare'!$B$1</c:f>
              <c:strCache>
                <c:ptCount val="1"/>
                <c:pt idx="0">
                  <c:v>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'Turnover compare'!$A$2:$A$8</c:f>
              <c:strCache>
                <c:ptCount val="7"/>
                <c:pt idx="0">
                  <c:v>All employees</c:v>
                </c:pt>
                <c:pt idx="1">
                  <c:v>Permanent full-time</c:v>
                </c:pt>
                <c:pt idx="2">
                  <c:v>Permanent part-time</c:v>
                </c:pt>
                <c:pt idx="3">
                  <c:v>Casual / relief</c:v>
                </c:pt>
                <c:pt idx="4">
                  <c:v>Supervsors</c:v>
                </c:pt>
                <c:pt idx="5">
                  <c:v>Senior management</c:v>
                </c:pt>
                <c:pt idx="6">
                  <c:v>Specialized professionals</c:v>
                </c:pt>
              </c:strCache>
            </c:strRef>
          </c:cat>
          <c:val>
            <c:numRef>
              <c:f>'Turnover compare'!$B$2:$B$8</c:f>
              <c:numCache>
                <c:formatCode>0.0%</c:formatCode>
                <c:ptCount val="7"/>
                <c:pt idx="0">
                  <c:v>0.122</c:v>
                </c:pt>
                <c:pt idx="1">
                  <c:v>4.1000000000000002E-2</c:v>
                </c:pt>
                <c:pt idx="2">
                  <c:v>0.107</c:v>
                </c:pt>
                <c:pt idx="3">
                  <c:v>0.217</c:v>
                </c:pt>
                <c:pt idx="4">
                  <c:v>2.8000000000000001E-2</c:v>
                </c:pt>
                <c:pt idx="5">
                  <c:v>2.7E-2</c:v>
                </c:pt>
                <c:pt idx="6">
                  <c:v>2.5000000000000001E-2</c:v>
                </c:pt>
              </c:numCache>
            </c:numRef>
          </c:val>
          <c:extLst>
            <c:ext xmlns:c16="http://schemas.microsoft.com/office/drawing/2014/chart" uri="{C3380CC4-5D6E-409C-BE32-E72D297353CC}">
              <c16:uniqueId val="{00000000-4DC4-44A6-9B3D-3CEADD7C083D}"/>
            </c:ext>
          </c:extLst>
        </c:ser>
        <c:ser>
          <c:idx val="1"/>
          <c:order val="1"/>
          <c:tx>
            <c:strRef>
              <c:f>'Turnover compare'!$C$1</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'Turnover compare'!$A$2:$A$8</c:f>
              <c:strCache>
                <c:ptCount val="7"/>
                <c:pt idx="0">
                  <c:v>All employees</c:v>
                </c:pt>
                <c:pt idx="1">
                  <c:v>Permanent full-time</c:v>
                </c:pt>
                <c:pt idx="2">
                  <c:v>Permanent part-time</c:v>
                </c:pt>
                <c:pt idx="3">
                  <c:v>Casual / relief</c:v>
                </c:pt>
                <c:pt idx="4">
                  <c:v>Supervsors</c:v>
                </c:pt>
                <c:pt idx="5">
                  <c:v>Senior management</c:v>
                </c:pt>
                <c:pt idx="6">
                  <c:v>Specialized professionals</c:v>
                </c:pt>
              </c:strCache>
            </c:strRef>
          </c:cat>
          <c:val>
            <c:numRef>
              <c:f>'Turnover compare'!$C$2:$C$8</c:f>
              <c:numCache>
                <c:formatCode>0.0%</c:formatCode>
                <c:ptCount val="7"/>
                <c:pt idx="0">
                  <c:v>0.14149999999999999</c:v>
                </c:pt>
                <c:pt idx="1">
                  <c:v>7.1900000000000006E-2</c:v>
                </c:pt>
                <c:pt idx="2">
                  <c:v>0.1434</c:v>
                </c:pt>
                <c:pt idx="3">
                  <c:v>0.13189999999999999</c:v>
                </c:pt>
                <c:pt idx="4">
                  <c:v>4.4200000000000003E-2</c:v>
                </c:pt>
                <c:pt idx="5">
                  <c:v>1.9900000000000001E-2</c:v>
                </c:pt>
                <c:pt idx="6">
                  <c:v>2.4400000000000002E-2</c:v>
                </c:pt>
              </c:numCache>
            </c:numRef>
          </c:val>
          <c:extLst>
            <c:ext xmlns:c16="http://schemas.microsoft.com/office/drawing/2014/chart" uri="{C3380CC4-5D6E-409C-BE32-E72D297353CC}">
              <c16:uniqueId val="{00000001-4DC4-44A6-9B3D-3CEADD7C083D}"/>
            </c:ext>
          </c:extLst>
        </c:ser>
        <c:dLbls>
          <c:dLblPos val="outEnd"/>
          <c:showLegendKey val="0"/>
          <c:showVal val="1"/>
          <c:showCatName val="0"/>
          <c:showSerName val="0"/>
          <c:showPercent val="0"/>
          <c:showBubbleSize val="0"/>
        </c:dLbls>
        <c:gapWidth val="219"/>
        <c:overlap val="-27"/>
        <c:axId val="804526032"/>
        <c:axId val="804527344"/>
      </c:barChart>
      <c:catAx>
        <c:axId val="80452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04527344"/>
        <c:crosses val="autoZero"/>
        <c:auto val="1"/>
        <c:lblAlgn val="ctr"/>
        <c:lblOffset val="100"/>
        <c:noMultiLvlLbl val="0"/>
      </c:catAx>
      <c:valAx>
        <c:axId val="8045273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0452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'Turnover rates'!$B$20</c:f>
              <c:strCache>
                <c:ptCount val="1"/>
                <c:pt idx="0">
                  <c:v>Increased turnover</c:v>
                </c:pt>
              </c:strCache>
            </c:strRef>
          </c:tx>
          <c:spPr>
            <a:solidFill>
              <a:schemeClr val="accent1"/>
            </a:solidFill>
            <a:ln>
              <a:noFill/>
            </a:ln>
            <a:effectLst/>
          </c:spPr>
          <c:invertIfNegative val="0"/>
          <c:cat>
            <c:strRef>
              <c:f>'Turnover rates'!$A$21:$A$23</c:f>
              <c:strCache>
                <c:ptCount val="3"/>
                <c:pt idx="0">
                  <c:v>Full-time DSPs</c:v>
                </c:pt>
                <c:pt idx="1">
                  <c:v>Part-time DSPs</c:v>
                </c:pt>
                <c:pt idx="2">
                  <c:v>Supervisors</c:v>
                </c:pt>
              </c:strCache>
            </c:strRef>
          </c:cat>
          <c:val>
            <c:numRef>
              <c:f>'Turnover rates'!$B$21:$B$23</c:f>
              <c:numCache>
                <c:formatCode>0.0%</c:formatCode>
                <c:ptCount val="3"/>
                <c:pt idx="0">
                  <c:v>0.309</c:v>
                </c:pt>
                <c:pt idx="1">
                  <c:v>0.5</c:v>
                </c:pt>
                <c:pt idx="2">
                  <c:v>0.22500000000000001</c:v>
                </c:pt>
              </c:numCache>
            </c:numRef>
          </c:val>
          <c:extLst>
            <c:ext xmlns:c16="http://schemas.microsoft.com/office/drawing/2014/chart" uri="{C3380CC4-5D6E-409C-BE32-E72D297353CC}">
              <c16:uniqueId val="{00000000-7B9B-47E5-B1B6-47B56449515A}"/>
            </c:ext>
          </c:extLst>
        </c:ser>
        <c:ser>
          <c:idx val="1"/>
          <c:order val="1"/>
          <c:tx>
            <c:strRef>
              <c:f>'Turnover rates'!$C$20</c:f>
              <c:strCache>
                <c:ptCount val="1"/>
                <c:pt idx="0">
                  <c:v>No change</c:v>
                </c:pt>
              </c:strCache>
            </c:strRef>
          </c:tx>
          <c:spPr>
            <a:solidFill>
              <a:schemeClr val="accent2"/>
            </a:solidFill>
            <a:ln>
              <a:noFill/>
            </a:ln>
            <a:effectLst/>
          </c:spPr>
          <c:invertIfNegative val="0"/>
          <c:cat>
            <c:strRef>
              <c:f>'Turnover rates'!$A$21:$A$23</c:f>
              <c:strCache>
                <c:ptCount val="3"/>
                <c:pt idx="0">
                  <c:v>Full-time DSPs</c:v>
                </c:pt>
                <c:pt idx="1">
                  <c:v>Part-time DSPs</c:v>
                </c:pt>
                <c:pt idx="2">
                  <c:v>Supervisors</c:v>
                </c:pt>
              </c:strCache>
            </c:strRef>
          </c:cat>
          <c:val>
            <c:numRef>
              <c:f>'Turnover rates'!$C$21:$C$23</c:f>
              <c:numCache>
                <c:formatCode>0.0%</c:formatCode>
                <c:ptCount val="3"/>
                <c:pt idx="0">
                  <c:v>0.432</c:v>
                </c:pt>
                <c:pt idx="1">
                  <c:v>0.316</c:v>
                </c:pt>
                <c:pt idx="2">
                  <c:v>0.68300000000000005</c:v>
                </c:pt>
              </c:numCache>
            </c:numRef>
          </c:val>
          <c:extLst>
            <c:ext xmlns:c16="http://schemas.microsoft.com/office/drawing/2014/chart" uri="{C3380CC4-5D6E-409C-BE32-E72D297353CC}">
              <c16:uniqueId val="{00000001-7B9B-47E5-B1B6-47B56449515A}"/>
            </c:ext>
          </c:extLst>
        </c:ser>
        <c:ser>
          <c:idx val="2"/>
          <c:order val="2"/>
          <c:tx>
            <c:strRef>
              <c:f>'Turnover rates'!$D$20</c:f>
              <c:strCache>
                <c:ptCount val="1"/>
                <c:pt idx="0">
                  <c:v>Decreased turnover</c:v>
                </c:pt>
              </c:strCache>
            </c:strRef>
          </c:tx>
          <c:spPr>
            <a:solidFill>
              <a:srgbClr val="92D050"/>
            </a:solidFill>
            <a:ln>
              <a:solidFill>
                <a:srgbClr val="92D050"/>
              </a:solidFill>
            </a:ln>
            <a:effectLst/>
          </c:spPr>
          <c:invertIfNegative val="0"/>
          <c:cat>
            <c:strRef>
              <c:f>'Turnover rates'!$A$21:$A$23</c:f>
              <c:strCache>
                <c:ptCount val="3"/>
                <c:pt idx="0">
                  <c:v>Full-time DSPs</c:v>
                </c:pt>
                <c:pt idx="1">
                  <c:v>Part-time DSPs</c:v>
                </c:pt>
                <c:pt idx="2">
                  <c:v>Supervisors</c:v>
                </c:pt>
              </c:strCache>
            </c:strRef>
          </c:cat>
          <c:val>
            <c:numRef>
              <c:f>'Turnover rates'!$D$21:$D$23</c:f>
              <c:numCache>
                <c:formatCode>0.0%</c:formatCode>
                <c:ptCount val="3"/>
                <c:pt idx="0">
                  <c:v>0.25900000000000001</c:v>
                </c:pt>
                <c:pt idx="1">
                  <c:v>0.184</c:v>
                </c:pt>
                <c:pt idx="2">
                  <c:v>0.113</c:v>
                </c:pt>
              </c:numCache>
            </c:numRef>
          </c:val>
          <c:extLst>
            <c:ext xmlns:c16="http://schemas.microsoft.com/office/drawing/2014/chart" uri="{C3380CC4-5D6E-409C-BE32-E72D297353CC}">
              <c16:uniqueId val="{00000002-7B9B-47E5-B1B6-47B56449515A}"/>
            </c:ext>
          </c:extLst>
        </c:ser>
        <c:dLbls>
          <c:showLegendKey val="0"/>
          <c:showVal val="0"/>
          <c:showCatName val="0"/>
          <c:showSerName val="0"/>
          <c:showPercent val="0"/>
          <c:showBubbleSize val="0"/>
        </c:dLbls>
        <c:gapWidth val="219"/>
        <c:overlap val="-27"/>
        <c:axId val="528548992"/>
        <c:axId val="528544400"/>
      </c:barChart>
      <c:catAx>
        <c:axId val="52854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8544400"/>
        <c:crosses val="autoZero"/>
        <c:auto val="1"/>
        <c:lblAlgn val="ctr"/>
        <c:lblOffset val="100"/>
        <c:noMultiLvlLbl val="0"/>
      </c:catAx>
      <c:valAx>
        <c:axId val="5285444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854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'Training Needs'!$A$2:$A$7</c:f>
              <c:strCache>
                <c:ptCount val="6"/>
                <c:pt idx="0">
                  <c:v>Basic technical skills</c:v>
                </c:pt>
                <c:pt idx="1">
                  <c:v>Behavioural competencies</c:v>
                </c:pt>
                <c:pt idx="2">
                  <c:v>Leadership development</c:v>
                </c:pt>
                <c:pt idx="3">
                  <c:v>Cultural competencies</c:v>
                </c:pt>
                <c:pt idx="4">
                  <c:v>Administrative practices</c:v>
                </c:pt>
                <c:pt idx="5">
                  <c:v>Other</c:v>
                </c:pt>
              </c:strCache>
            </c:strRef>
          </c:cat>
          <c:val>
            <c:numRef>
              <c:f>'Training Needs'!$B$2:$B$7</c:f>
              <c:numCache>
                <c:formatCode>0.0%</c:formatCode>
                <c:ptCount val="6"/>
                <c:pt idx="0">
                  <c:v>0.318</c:v>
                </c:pt>
                <c:pt idx="1">
                  <c:v>0.35299999999999998</c:v>
                </c:pt>
                <c:pt idx="2">
                  <c:v>0.14099999999999999</c:v>
                </c:pt>
                <c:pt idx="3">
                  <c:v>7.0999999999999994E-2</c:v>
                </c:pt>
                <c:pt idx="4">
                  <c:v>1.2E-2</c:v>
                </c:pt>
                <c:pt idx="5">
                  <c:v>0.106</c:v>
                </c:pt>
              </c:numCache>
            </c:numRef>
          </c:val>
          <c:extLst>
            <c:ext xmlns:c16="http://schemas.microsoft.com/office/drawing/2014/chart" uri="{C3380CC4-5D6E-409C-BE32-E72D297353CC}">
              <c16:uniqueId val="{00000000-B6CA-4380-AC8A-B2716DA9F565}"/>
            </c:ext>
          </c:extLst>
        </c:ser>
        <c:dLbls>
          <c:showLegendKey val="0"/>
          <c:showVal val="0"/>
          <c:showCatName val="0"/>
          <c:showSerName val="0"/>
          <c:showPercent val="0"/>
          <c:showBubbleSize val="0"/>
        </c:dLbls>
        <c:gapWidth val="182"/>
        <c:axId val="784827960"/>
        <c:axId val="784820416"/>
      </c:barChart>
      <c:catAx>
        <c:axId val="784827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4820416"/>
        <c:crosses val="autoZero"/>
        <c:auto val="1"/>
        <c:lblAlgn val="ctr"/>
        <c:lblOffset val="100"/>
        <c:noMultiLvlLbl val="0"/>
      </c:catAx>
      <c:valAx>
        <c:axId val="78482041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4827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34844349046626"/>
          <c:y val="2.3074732580280172E-2"/>
          <c:w val="0.72028515866662823"/>
          <c:h val="0.85161289133887863"/>
        </c:manualLayout>
      </c:layout>
      <c:barChart>
        <c:barDir val="bar"/>
        <c:grouping val="stacked"/>
        <c:varyColors val="0"/>
        <c:ser>
          <c:idx val="0"/>
          <c:order val="0"/>
          <c:tx>
            <c:strRef>
              <c:f>'Training Needs'!$B$10</c:f>
              <c:strCache>
                <c:ptCount val="1"/>
                <c:pt idx="0">
                  <c:v>Most important</c:v>
                </c:pt>
              </c:strCache>
            </c:strRef>
          </c:tx>
          <c:spPr>
            <a:solidFill>
              <a:schemeClr val="accent1"/>
            </a:solidFill>
            <a:ln>
              <a:noFill/>
            </a:ln>
            <a:effectLst/>
          </c:spPr>
          <c:invertIfNegative val="0"/>
          <c:cat>
            <c:strRef>
              <c:f>'Training Needs'!$A$11:$A$32</c:f>
              <c:strCache>
                <c:ptCount val="22"/>
                <c:pt idx="0">
                  <c:v>Basic employment skills</c:v>
                </c:pt>
                <c:pt idx="1">
                  <c:v>Personal care work</c:v>
                </c:pt>
                <c:pt idx="2">
                  <c:v>Supervisor \ management training</c:v>
                </c:pt>
                <c:pt idx="3">
                  <c:v>Advocacy</c:v>
                </c:pt>
                <c:pt idx="4">
                  <c:v>Pharmacology \ medication administration</c:v>
                </c:pt>
                <c:pt idx="5">
                  <c:v>Problem solving &amp; decision making</c:v>
                </c:pt>
                <c:pt idx="6">
                  <c:v>Resilience</c:v>
                </c:pt>
                <c:pt idx="7">
                  <c:v>Valuing equity, diversity, and inclusion</c:v>
                </c:pt>
                <c:pt idx="8">
                  <c:v>Strategic thinking</c:v>
                </c:pt>
                <c:pt idx="9">
                  <c:v>Building relationships</c:v>
                </c:pt>
                <c:pt idx="10">
                  <c:v>Dual diagnosis</c:v>
                </c:pt>
                <c:pt idx="11">
                  <c:v>Other</c:v>
                </c:pt>
                <c:pt idx="12">
                  <c:v>Facilitating growth and development</c:v>
                </c:pt>
                <c:pt idx="13">
                  <c:v>Connecting people to the community</c:v>
                </c:pt>
                <c:pt idx="14">
                  <c:v>Supporting employee mental health</c:v>
                </c:pt>
                <c:pt idx="15">
                  <c:v>Equity, diversity, and inclusion</c:v>
                </c:pt>
                <c:pt idx="16">
                  <c:v>Leadership</c:v>
                </c:pt>
                <c:pt idx="17">
                  <c:v>Championing change and innovation</c:v>
                </c:pt>
                <c:pt idx="18">
                  <c:v>Activities of daily living</c:v>
                </c:pt>
                <c:pt idx="19">
                  <c:v>Employment supports</c:v>
                </c:pt>
                <c:pt idx="20">
                  <c:v>Working with families</c:v>
                </c:pt>
                <c:pt idx="21">
                  <c:v>Health and aging</c:v>
                </c:pt>
              </c:strCache>
            </c:strRef>
          </c:cat>
          <c:val>
            <c:numRef>
              <c:f>'Training Needs'!$B$11:$B$32</c:f>
              <c:numCache>
                <c:formatCode>0.0%</c:formatCode>
                <c:ptCount val="22"/>
                <c:pt idx="0">
                  <c:v>0.06</c:v>
                </c:pt>
                <c:pt idx="1">
                  <c:v>1.2E-2</c:v>
                </c:pt>
                <c:pt idx="2">
                  <c:v>0.16700000000000001</c:v>
                </c:pt>
                <c:pt idx="3">
                  <c:v>2.4E-2</c:v>
                </c:pt>
                <c:pt idx="4">
                  <c:v>0.06</c:v>
                </c:pt>
                <c:pt idx="5">
                  <c:v>0.155</c:v>
                </c:pt>
                <c:pt idx="6">
                  <c:v>7.0999999999999994E-2</c:v>
                </c:pt>
                <c:pt idx="7">
                  <c:v>0.06</c:v>
                </c:pt>
                <c:pt idx="8">
                  <c:v>1.2E-2</c:v>
                </c:pt>
                <c:pt idx="9">
                  <c:v>4.8000000000000001E-2</c:v>
                </c:pt>
                <c:pt idx="10">
                  <c:v>4.8000000000000001E-2</c:v>
                </c:pt>
                <c:pt idx="11">
                  <c:v>8.3000000000000004E-2</c:v>
                </c:pt>
                <c:pt idx="12">
                  <c:v>0.06</c:v>
                </c:pt>
                <c:pt idx="13">
                  <c:v>9.5000000000000001E-2</c:v>
                </c:pt>
                <c:pt idx="14">
                  <c:v>1.2E-2</c:v>
                </c:pt>
                <c:pt idx="15">
                  <c:v>1.2E-2</c:v>
                </c:pt>
                <c:pt idx="16">
                  <c:v>2.4E-2</c:v>
                </c:pt>
                <c:pt idx="17">
                  <c:v>0</c:v>
                </c:pt>
                <c:pt idx="18">
                  <c:v>0</c:v>
                </c:pt>
                <c:pt idx="19">
                  <c:v>0</c:v>
                </c:pt>
                <c:pt idx="20">
                  <c:v>0</c:v>
                </c:pt>
                <c:pt idx="21">
                  <c:v>0</c:v>
                </c:pt>
              </c:numCache>
            </c:numRef>
          </c:val>
          <c:extLst>
            <c:ext xmlns:c16="http://schemas.microsoft.com/office/drawing/2014/chart" uri="{C3380CC4-5D6E-409C-BE32-E72D297353CC}">
              <c16:uniqueId val="{00000000-DF2D-4135-9E8A-B770EF8075F2}"/>
            </c:ext>
          </c:extLst>
        </c:ser>
        <c:ser>
          <c:idx val="1"/>
          <c:order val="1"/>
          <c:tx>
            <c:strRef>
              <c:f>'Training Needs'!$C$10</c:f>
              <c:strCache>
                <c:ptCount val="1"/>
                <c:pt idx="0">
                  <c:v>Second most important</c:v>
                </c:pt>
              </c:strCache>
            </c:strRef>
          </c:tx>
          <c:spPr>
            <a:solidFill>
              <a:schemeClr val="accent2"/>
            </a:solidFill>
            <a:ln>
              <a:noFill/>
            </a:ln>
            <a:effectLst/>
          </c:spPr>
          <c:invertIfNegative val="0"/>
          <c:cat>
            <c:strRef>
              <c:f>'Training Needs'!$A$11:$A$32</c:f>
              <c:strCache>
                <c:ptCount val="22"/>
                <c:pt idx="0">
                  <c:v>Basic employment skills</c:v>
                </c:pt>
                <c:pt idx="1">
                  <c:v>Personal care work</c:v>
                </c:pt>
                <c:pt idx="2">
                  <c:v>Supervisor \ management training</c:v>
                </c:pt>
                <c:pt idx="3">
                  <c:v>Advocacy</c:v>
                </c:pt>
                <c:pt idx="4">
                  <c:v>Pharmacology \ medication administration</c:v>
                </c:pt>
                <c:pt idx="5">
                  <c:v>Problem solving &amp; decision making</c:v>
                </c:pt>
                <c:pt idx="6">
                  <c:v>Resilience</c:v>
                </c:pt>
                <c:pt idx="7">
                  <c:v>Valuing equity, diversity, and inclusion</c:v>
                </c:pt>
                <c:pt idx="8">
                  <c:v>Strategic thinking</c:v>
                </c:pt>
                <c:pt idx="9">
                  <c:v>Building relationships</c:v>
                </c:pt>
                <c:pt idx="10">
                  <c:v>Dual diagnosis</c:v>
                </c:pt>
                <c:pt idx="11">
                  <c:v>Other</c:v>
                </c:pt>
                <c:pt idx="12">
                  <c:v>Facilitating growth and development</c:v>
                </c:pt>
                <c:pt idx="13">
                  <c:v>Connecting people to the community</c:v>
                </c:pt>
                <c:pt idx="14">
                  <c:v>Supporting employee mental health</c:v>
                </c:pt>
                <c:pt idx="15">
                  <c:v>Equity, diversity, and inclusion</c:v>
                </c:pt>
                <c:pt idx="16">
                  <c:v>Leadership</c:v>
                </c:pt>
                <c:pt idx="17">
                  <c:v>Championing change and innovation</c:v>
                </c:pt>
                <c:pt idx="18">
                  <c:v>Activities of daily living</c:v>
                </c:pt>
                <c:pt idx="19">
                  <c:v>Employment supports</c:v>
                </c:pt>
                <c:pt idx="20">
                  <c:v>Working with families</c:v>
                </c:pt>
                <c:pt idx="21">
                  <c:v>Health and aging</c:v>
                </c:pt>
              </c:strCache>
            </c:strRef>
          </c:cat>
          <c:val>
            <c:numRef>
              <c:f>'Training Needs'!$C$11:$C$32</c:f>
              <c:numCache>
                <c:formatCode>General</c:formatCode>
                <c:ptCount val="22"/>
                <c:pt idx="0">
                  <c:v>1.2E-2</c:v>
                </c:pt>
                <c:pt idx="1">
                  <c:v>3.5999999999999997E-2</c:v>
                </c:pt>
                <c:pt idx="2">
                  <c:v>9.5000000000000001E-2</c:v>
                </c:pt>
                <c:pt idx="3">
                  <c:v>4.8000000000000001E-2</c:v>
                </c:pt>
                <c:pt idx="4">
                  <c:v>7.0999999999999994E-2</c:v>
                </c:pt>
                <c:pt idx="5">
                  <c:v>0.13100000000000001</c:v>
                </c:pt>
                <c:pt idx="6">
                  <c:v>2.4E-2</c:v>
                </c:pt>
                <c:pt idx="7">
                  <c:v>3.5999999999999997E-2</c:v>
                </c:pt>
                <c:pt idx="8">
                  <c:v>2.4E-2</c:v>
                </c:pt>
                <c:pt idx="9">
                  <c:v>0.06</c:v>
                </c:pt>
                <c:pt idx="10">
                  <c:v>2.4E-2</c:v>
                </c:pt>
                <c:pt idx="11">
                  <c:v>2.4E-2</c:v>
                </c:pt>
                <c:pt idx="12">
                  <c:v>7.0999999999999994E-2</c:v>
                </c:pt>
                <c:pt idx="13">
                  <c:v>3.5999999999999997E-2</c:v>
                </c:pt>
                <c:pt idx="14">
                  <c:v>3.5999999999999997E-2</c:v>
                </c:pt>
                <c:pt idx="15">
                  <c:v>8.3000000000000004E-2</c:v>
                </c:pt>
                <c:pt idx="16">
                  <c:v>0.06</c:v>
                </c:pt>
                <c:pt idx="17">
                  <c:v>2.4E-2</c:v>
                </c:pt>
                <c:pt idx="18">
                  <c:v>3.5999999999999997E-2</c:v>
                </c:pt>
                <c:pt idx="19">
                  <c:v>1.2E-2</c:v>
                </c:pt>
                <c:pt idx="20">
                  <c:v>3.5999999999999997E-2</c:v>
                </c:pt>
                <c:pt idx="21">
                  <c:v>2.4E-2</c:v>
                </c:pt>
              </c:numCache>
            </c:numRef>
          </c:val>
          <c:extLst>
            <c:ext xmlns:c16="http://schemas.microsoft.com/office/drawing/2014/chart" uri="{C3380CC4-5D6E-409C-BE32-E72D297353CC}">
              <c16:uniqueId val="{00000001-DF2D-4135-9E8A-B770EF8075F2}"/>
            </c:ext>
          </c:extLst>
        </c:ser>
        <c:dLbls>
          <c:showLegendKey val="0"/>
          <c:showVal val="0"/>
          <c:showCatName val="0"/>
          <c:showSerName val="0"/>
          <c:showPercent val="0"/>
          <c:showBubbleSize val="0"/>
        </c:dLbls>
        <c:gapWidth val="150"/>
        <c:overlap val="100"/>
        <c:axId val="525936416"/>
        <c:axId val="534265808"/>
      </c:barChart>
      <c:catAx>
        <c:axId val="525936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34265808"/>
        <c:crosses val="autoZero"/>
        <c:auto val="1"/>
        <c:lblAlgn val="ctr"/>
        <c:lblOffset val="100"/>
        <c:noMultiLvlLbl val="0"/>
      </c:catAx>
      <c:valAx>
        <c:axId val="5342658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5936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'Training and Development'!$A$7</c:f>
              <c:strCache>
                <c:ptCount val="1"/>
                <c:pt idx="0">
                  <c:v>Does your organization participate in the DSW apprenticeship program?</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2F-4A6A-B779-03E69ED2D66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2F-4A6A-B779-03E69ED2D660}"/>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A62F-4A6A-B779-03E69ED2D660}"/>
              </c:ext>
            </c:extLst>
          </c:dPt>
          <c:cat>
            <c:strRef>
              <c:f>'Training and Development'!$B$6:$D$6</c:f>
              <c:strCache>
                <c:ptCount val="3"/>
                <c:pt idx="0">
                  <c:v>Yes</c:v>
                </c:pt>
                <c:pt idx="1">
                  <c:v>No</c:v>
                </c:pt>
                <c:pt idx="2">
                  <c:v>Unsure</c:v>
                </c:pt>
              </c:strCache>
            </c:strRef>
          </c:cat>
          <c:val>
            <c:numRef>
              <c:f>'Training and Development'!$B$7:$D$7</c:f>
              <c:numCache>
                <c:formatCode>0.0%</c:formatCode>
                <c:ptCount val="3"/>
                <c:pt idx="0">
                  <c:v>0.41</c:v>
                </c:pt>
                <c:pt idx="1">
                  <c:v>0.51800000000000002</c:v>
                </c:pt>
                <c:pt idx="2">
                  <c:v>7.1999999999999995E-2</c:v>
                </c:pt>
              </c:numCache>
            </c:numRef>
          </c:val>
          <c:extLst>
            <c:ext xmlns:c16="http://schemas.microsoft.com/office/drawing/2014/chart" uri="{C3380CC4-5D6E-409C-BE32-E72D297353CC}">
              <c16:uniqueId val="{00000006-A62F-4A6A-B779-03E69ED2D66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'Training and Development'!$A$28:$A$33</c:f>
              <c:strCache>
                <c:ptCount val="6"/>
                <c:pt idx="0">
                  <c:v>Lack of employee interest</c:v>
                </c:pt>
                <c:pt idx="1">
                  <c:v>Financial costs to agency</c:v>
                </c:pt>
                <c:pt idx="2">
                  <c:v>Lack of supervisory capacity</c:v>
                </c:pt>
                <c:pt idx="3">
                  <c:v>Scheduling conflicts</c:v>
                </c:pt>
                <c:pt idx="4">
                  <c:v>Apprenticeship program a poor fit with needs</c:v>
                </c:pt>
                <c:pt idx="5">
                  <c:v>Other</c:v>
                </c:pt>
              </c:strCache>
            </c:strRef>
          </c:cat>
          <c:val>
            <c:numRef>
              <c:f>'Training and Development'!$B$28:$B$33</c:f>
              <c:numCache>
                <c:formatCode>0.0%</c:formatCode>
                <c:ptCount val="6"/>
                <c:pt idx="0">
                  <c:v>0.16300000000000001</c:v>
                </c:pt>
                <c:pt idx="1">
                  <c:v>7.0000000000000007E-2</c:v>
                </c:pt>
                <c:pt idx="2">
                  <c:v>0.186</c:v>
                </c:pt>
                <c:pt idx="3">
                  <c:v>0</c:v>
                </c:pt>
                <c:pt idx="4">
                  <c:v>0.23300000000000001</c:v>
                </c:pt>
                <c:pt idx="5">
                  <c:v>0.34899999999999998</c:v>
                </c:pt>
              </c:numCache>
            </c:numRef>
          </c:val>
          <c:extLst>
            <c:ext xmlns:c16="http://schemas.microsoft.com/office/drawing/2014/chart" uri="{C3380CC4-5D6E-409C-BE32-E72D297353CC}">
              <c16:uniqueId val="{00000000-FB72-45D4-9CD4-E1CCAE70934B}"/>
            </c:ext>
          </c:extLst>
        </c:ser>
        <c:dLbls>
          <c:showLegendKey val="0"/>
          <c:showVal val="0"/>
          <c:showCatName val="0"/>
          <c:showSerName val="0"/>
          <c:showPercent val="0"/>
          <c:showBubbleSize val="0"/>
        </c:dLbls>
        <c:gapWidth val="182"/>
        <c:axId val="555517392"/>
        <c:axId val="555519032"/>
      </c:barChart>
      <c:catAx>
        <c:axId val="555517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5519032"/>
        <c:crosses val="autoZero"/>
        <c:auto val="1"/>
        <c:lblAlgn val="ctr"/>
        <c:lblOffset val="100"/>
        <c:noMultiLvlLbl val="0"/>
      </c:catAx>
      <c:valAx>
        <c:axId val="555519032"/>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551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[Charts.xlsx]Sheet1!$E$1</c:f>
              <c:strCache>
                <c:ptCount val="1"/>
                <c:pt idx="0">
                  <c:v>HR has significantly more responsibility</c:v>
                </c:pt>
              </c:strCache>
            </c:strRef>
          </c:tx>
          <c:spPr>
            <a:solidFill>
              <a:schemeClr val="accent1"/>
            </a:solidFill>
            <a:ln>
              <a:noFill/>
            </a:ln>
            <a:effectLst/>
          </c:spPr>
          <c:invertIfNegative val="0"/>
          <c:cat>
            <c:strRef>
              <c:f>[Charts.xlsx]Sheet1!$A$2:$A$6</c:f>
              <c:strCache>
                <c:ptCount val="5"/>
                <c:pt idx="0">
                  <c:v>Strongly agree</c:v>
                </c:pt>
                <c:pt idx="1">
                  <c:v>Agree</c:v>
                </c:pt>
                <c:pt idx="2">
                  <c:v>Neutral</c:v>
                </c:pt>
                <c:pt idx="3">
                  <c:v>Disagree</c:v>
                </c:pt>
                <c:pt idx="4">
                  <c:v>Strongly disagree</c:v>
                </c:pt>
              </c:strCache>
            </c:strRef>
          </c:cat>
          <c:val>
            <c:numRef>
              <c:f>[Charts.xlsx]Sheet1!$E$2:$E$6</c:f>
              <c:numCache>
                <c:formatCode>0.0%</c:formatCode>
                <c:ptCount val="5"/>
                <c:pt idx="0">
                  <c:v>0.50600000000000001</c:v>
                </c:pt>
                <c:pt idx="1">
                  <c:v>0.32500000000000001</c:v>
                </c:pt>
                <c:pt idx="2">
                  <c:v>9.0999999999999998E-2</c:v>
                </c:pt>
                <c:pt idx="3">
                  <c:v>6.5000000000000002E-2</c:v>
                </c:pt>
                <c:pt idx="4">
                  <c:v>1.2999999999999999E-2</c:v>
                </c:pt>
              </c:numCache>
            </c:numRef>
          </c:val>
          <c:extLst>
            <c:ext xmlns:c16="http://schemas.microsoft.com/office/drawing/2014/chart" uri="{C3380CC4-5D6E-409C-BE32-E72D297353CC}">
              <c16:uniqueId val="{00000000-60C4-4393-A095-FE4BD46968DB}"/>
            </c:ext>
          </c:extLst>
        </c:ser>
        <c:dLbls>
          <c:showLegendKey val="0"/>
          <c:showVal val="0"/>
          <c:showCatName val="0"/>
          <c:showSerName val="0"/>
          <c:showPercent val="0"/>
          <c:showBubbleSize val="0"/>
        </c:dLbls>
        <c:gapWidth val="219"/>
        <c:overlap val="-27"/>
        <c:axId val="488236424"/>
        <c:axId val="488236752"/>
      </c:barChart>
      <c:catAx>
        <c:axId val="48823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88236752"/>
        <c:crosses val="autoZero"/>
        <c:auto val="1"/>
        <c:lblAlgn val="ctr"/>
        <c:lblOffset val="100"/>
        <c:noMultiLvlLbl val="0"/>
      </c:catAx>
      <c:valAx>
        <c:axId val="48823675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236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[Charts.xlsx]Sheet1!$C$1</c:f>
              <c:strCache>
                <c:ptCount val="1"/>
                <c:pt idx="0">
                  <c:v>Organization has sufficient HR capacity</c:v>
                </c:pt>
              </c:strCache>
            </c:strRef>
          </c:tx>
          <c:spPr>
            <a:solidFill>
              <a:schemeClr val="accent1"/>
            </a:solidFill>
            <a:ln>
              <a:noFill/>
            </a:ln>
            <a:effectLst/>
          </c:spPr>
          <c:invertIfNegative val="0"/>
          <c:cat>
            <c:strRef>
              <c:f>[Charts.xlsx]Sheet1!$A$2:$A$6</c:f>
              <c:strCache>
                <c:ptCount val="5"/>
                <c:pt idx="0">
                  <c:v>Strongly agree</c:v>
                </c:pt>
                <c:pt idx="1">
                  <c:v>Agree</c:v>
                </c:pt>
                <c:pt idx="2">
                  <c:v>Neutral</c:v>
                </c:pt>
                <c:pt idx="3">
                  <c:v>Disagree</c:v>
                </c:pt>
                <c:pt idx="4">
                  <c:v>Strongly disagree</c:v>
                </c:pt>
              </c:strCache>
            </c:strRef>
          </c:cat>
          <c:val>
            <c:numRef>
              <c:f>[Charts.xlsx]Sheet1!$C$2:$C$6</c:f>
              <c:numCache>
                <c:formatCode>0.0%</c:formatCode>
                <c:ptCount val="5"/>
                <c:pt idx="0">
                  <c:v>6.5000000000000002E-2</c:v>
                </c:pt>
                <c:pt idx="1">
                  <c:v>0.29899999999999999</c:v>
                </c:pt>
                <c:pt idx="2">
                  <c:v>0.20799999999999999</c:v>
                </c:pt>
                <c:pt idx="3">
                  <c:v>0.35099999999999998</c:v>
                </c:pt>
                <c:pt idx="4">
                  <c:v>7.8E-2</c:v>
                </c:pt>
              </c:numCache>
            </c:numRef>
          </c:val>
          <c:extLst>
            <c:ext xmlns:c16="http://schemas.microsoft.com/office/drawing/2014/chart" uri="{C3380CC4-5D6E-409C-BE32-E72D297353CC}">
              <c16:uniqueId val="{00000000-EAA2-403F-8D87-FFC89938CE8F}"/>
            </c:ext>
          </c:extLst>
        </c:ser>
        <c:dLbls>
          <c:showLegendKey val="0"/>
          <c:showVal val="0"/>
          <c:showCatName val="0"/>
          <c:showSerName val="0"/>
          <c:showPercent val="0"/>
          <c:showBubbleSize val="0"/>
        </c:dLbls>
        <c:gapWidth val="219"/>
        <c:overlap val="-27"/>
        <c:axId val="782482704"/>
        <c:axId val="782481392"/>
      </c:barChart>
      <c:catAx>
        <c:axId val="78248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82481392"/>
        <c:crosses val="autoZero"/>
        <c:auto val="1"/>
        <c:lblAlgn val="ctr"/>
        <c:lblOffset val="100"/>
        <c:noMultiLvlLbl val="0"/>
      </c:catAx>
      <c:valAx>
        <c:axId val="782481392"/>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2482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[Charts.xlsx]Sheet1!$D$1</c:f>
              <c:strCache>
                <c:ptCount val="1"/>
                <c:pt idx="0">
                  <c:v>HR practices have significantly improved</c:v>
                </c:pt>
              </c:strCache>
            </c:strRef>
          </c:tx>
          <c:spPr>
            <a:solidFill>
              <a:schemeClr val="accent1"/>
            </a:solidFill>
            <a:ln>
              <a:noFill/>
            </a:ln>
            <a:effectLst/>
          </c:spPr>
          <c:invertIfNegative val="0"/>
          <c:cat>
            <c:strRef>
              <c:f>[Charts.xlsx]Sheet1!$A$2:$A$6</c:f>
              <c:strCache>
                <c:ptCount val="5"/>
                <c:pt idx="0">
                  <c:v>Strongly agree</c:v>
                </c:pt>
                <c:pt idx="1">
                  <c:v>Agree</c:v>
                </c:pt>
                <c:pt idx="2">
                  <c:v>Neutral</c:v>
                </c:pt>
                <c:pt idx="3">
                  <c:v>Disagree</c:v>
                </c:pt>
                <c:pt idx="4">
                  <c:v>Strongly disagree</c:v>
                </c:pt>
              </c:strCache>
            </c:strRef>
          </c:cat>
          <c:val>
            <c:numRef>
              <c:f>[Charts.xlsx]Sheet1!$D$2:$D$6</c:f>
              <c:numCache>
                <c:formatCode>0.0%</c:formatCode>
                <c:ptCount val="5"/>
                <c:pt idx="0">
                  <c:v>0.221</c:v>
                </c:pt>
                <c:pt idx="1">
                  <c:v>0.58399999999999996</c:v>
                </c:pt>
                <c:pt idx="2">
                  <c:v>0.104</c:v>
                </c:pt>
                <c:pt idx="3">
                  <c:v>5.1999999999999998E-2</c:v>
                </c:pt>
                <c:pt idx="4">
                  <c:v>3.9E-2</c:v>
                </c:pt>
              </c:numCache>
            </c:numRef>
          </c:val>
          <c:extLst>
            <c:ext xmlns:c16="http://schemas.microsoft.com/office/drawing/2014/chart" uri="{C3380CC4-5D6E-409C-BE32-E72D297353CC}">
              <c16:uniqueId val="{00000000-B3D5-4F7D-93BE-4835D7D8F8E2}"/>
            </c:ext>
          </c:extLst>
        </c:ser>
        <c:dLbls>
          <c:showLegendKey val="0"/>
          <c:showVal val="0"/>
          <c:showCatName val="0"/>
          <c:showSerName val="0"/>
          <c:showPercent val="0"/>
          <c:showBubbleSize val="0"/>
        </c:dLbls>
        <c:gapWidth val="219"/>
        <c:overlap val="-27"/>
        <c:axId val="791646768"/>
        <c:axId val="791648736"/>
      </c:barChart>
      <c:catAx>
        <c:axId val="79164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791648736"/>
        <c:crosses val="autoZero"/>
        <c:auto val="1"/>
        <c:lblAlgn val="ctr"/>
        <c:lblOffset val="100"/>
        <c:noMultiLvlLbl val="0"/>
      </c:catAx>
      <c:valAx>
        <c:axId val="791648736"/>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164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'[Charts.xlsx]Recruitment data'!$A$8</c:f>
              <c:strCache>
                <c:ptCount val="1"/>
                <c:pt idx="0">
                  <c:v>Mean</c:v>
                </c:pt>
              </c:strCache>
            </c:strRef>
          </c:tx>
          <c:spPr>
            <a:solidFill>
              <a:schemeClr val="accent1"/>
            </a:solidFill>
            <a:ln>
              <a:noFill/>
            </a:ln>
            <a:effectLst/>
          </c:spPr>
          <c:invertIfNegative val="0"/>
          <c:dPt>
            <c:idx val="1"/>
            <c:invertIfNegative val="0"/>
            <c:bubble3D val="0"/>
            <c:spPr>
              <a:solidFill>
                <a:srgbClr val="FF0000"/>
              </a:solidFill>
              <a:ln>
                <a:noFill/>
              </a:ln>
              <a:effectLst/>
            </c:spPr>
            <c:extLst>
              <c:ext xmlns:c16="http://schemas.microsoft.com/office/drawing/2014/chart" uri="{C3380CC4-5D6E-409C-BE32-E72D297353CC}">
                <c16:uniqueId val="{00000001-BB72-42D9-B819-0B24E1ACBE08}"/>
              </c:ext>
            </c:extLst>
          </c:dPt>
          <c:dPt>
            <c:idx val="7"/>
            <c:invertIfNegative val="0"/>
            <c:bubble3D val="0"/>
            <c:spPr>
              <a:solidFill>
                <a:srgbClr val="FF0000"/>
              </a:solidFill>
              <a:ln>
                <a:noFill/>
              </a:ln>
              <a:effectLst/>
            </c:spPr>
            <c:extLst>
              <c:ext xmlns:c16="http://schemas.microsoft.com/office/drawing/2014/chart" uri="{C3380CC4-5D6E-409C-BE32-E72D297353CC}">
                <c16:uniqueId val="{00000003-BB72-42D9-B819-0B24E1ACBE08}"/>
              </c:ext>
            </c:extLst>
          </c:dPt>
          <c:cat>
            <c:strRef>
              <c:f>'[Charts.xlsx]Recruitment data'!$B$1:$M$1</c:f>
              <c:strCache>
                <c:ptCount val="12"/>
                <c:pt idx="0">
                  <c:v>Low unemployment rate</c:v>
                </c:pt>
                <c:pt idx="1">
                  <c:v>Lack of qualified candidates</c:v>
                </c:pt>
                <c:pt idx="2">
                  <c:v>Lack of opportunities for career advancement</c:v>
                </c:pt>
                <c:pt idx="3">
                  <c:v>Lack of training opportunities</c:v>
                </c:pt>
                <c:pt idx="4">
                  <c:v>Compensation is inadequate</c:v>
                </c:pt>
                <c:pt idx="5">
                  <c:v>Total rewards.benefits are better elsewhere</c:v>
                </c:pt>
                <c:pt idx="6">
                  <c:v>Hours work / scheduling</c:v>
                </c:pt>
                <c:pt idx="7">
                  <c:v>Lack of regular full-time positions</c:v>
                </c:pt>
                <c:pt idx="8">
                  <c:v>Safety and working conditions</c:v>
                </c:pt>
                <c:pt idx="9">
                  <c:v>Challenges related to supporting people served</c:v>
                </c:pt>
                <c:pt idx="10">
                  <c:v>Concerns that work is not seen as professional</c:v>
                </c:pt>
                <c:pt idx="11">
                  <c:v>Not enough college graduates</c:v>
                </c:pt>
              </c:strCache>
            </c:strRef>
          </c:cat>
          <c:val>
            <c:numRef>
              <c:f>'[Charts.xlsx]Recruitment data'!$B$8:$M$8</c:f>
              <c:numCache>
                <c:formatCode>0.00</c:formatCode>
                <c:ptCount val="12"/>
                <c:pt idx="0">
                  <c:v>2.9</c:v>
                </c:pt>
                <c:pt idx="1">
                  <c:v>3.65</c:v>
                </c:pt>
                <c:pt idx="2">
                  <c:v>3.27</c:v>
                </c:pt>
                <c:pt idx="3">
                  <c:v>2.2400000000000002</c:v>
                </c:pt>
                <c:pt idx="4">
                  <c:v>2.7</c:v>
                </c:pt>
                <c:pt idx="5">
                  <c:v>2.4900000000000002</c:v>
                </c:pt>
                <c:pt idx="6">
                  <c:v>3.28</c:v>
                </c:pt>
                <c:pt idx="7">
                  <c:v>3.46</c:v>
                </c:pt>
                <c:pt idx="8">
                  <c:v>1.55</c:v>
                </c:pt>
                <c:pt idx="9">
                  <c:v>2.19</c:v>
                </c:pt>
                <c:pt idx="10">
                  <c:v>2.4500000000000002</c:v>
                </c:pt>
                <c:pt idx="11">
                  <c:v>3.16</c:v>
                </c:pt>
              </c:numCache>
            </c:numRef>
          </c:val>
          <c:extLst>
            <c:ext xmlns:c16="http://schemas.microsoft.com/office/drawing/2014/chart" uri="{C3380CC4-5D6E-409C-BE32-E72D297353CC}">
              <c16:uniqueId val="{00000004-BB72-42D9-B819-0B24E1ACBE08}"/>
            </c:ext>
          </c:extLst>
        </c:ser>
        <c:dLbls>
          <c:showLegendKey val="0"/>
          <c:showVal val="0"/>
          <c:showCatName val="0"/>
          <c:showSerName val="0"/>
          <c:showPercent val="0"/>
          <c:showBubbleSize val="0"/>
        </c:dLbls>
        <c:gapWidth val="219"/>
        <c:overlap val="-27"/>
        <c:axId val="714646744"/>
        <c:axId val="714650352"/>
      </c:barChart>
      <c:catAx>
        <c:axId val="714646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4650352"/>
        <c:crosses val="autoZero"/>
        <c:auto val="1"/>
        <c:lblAlgn val="ctr"/>
        <c:lblOffset val="100"/>
        <c:noMultiLvlLbl val="0"/>
      </c:catAx>
      <c:valAx>
        <c:axId val="7146503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4646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'Recruitment compare'!$A$1:$A$14</c:f>
              <c:strCache>
                <c:ptCount val="14"/>
                <c:pt idx="0">
                  <c:v>Low unemployment rate</c:v>
                </c:pt>
                <c:pt idx="1">
                  <c:v>Lack of qualified candidates</c:v>
                </c:pt>
                <c:pt idx="2">
                  <c:v>Lack of opportunities for career advancement</c:v>
                </c:pt>
                <c:pt idx="3">
                  <c:v>Lack of training and learning opportunities</c:v>
                </c:pt>
                <c:pt idx="4">
                  <c:v>Compensation is inadequate</c:v>
                </c:pt>
                <c:pt idx="5">
                  <c:v>Total rewards package</c:v>
                </c:pt>
                <c:pt idx="6">
                  <c:v>Hours of work / scheduling</c:v>
                </c:pt>
                <c:pt idx="7">
                  <c:v> Lack of regular full-time positions</c:v>
                </c:pt>
                <c:pt idx="8">
                  <c:v>Safety and working conditions</c:v>
                </c:pt>
                <c:pt idx="9">
                  <c:v>Challenges related to supporting people served</c:v>
                </c:pt>
                <c:pt idx="10">
                  <c:v>Concerns that work in the sector is not seen as low profile</c:v>
                </c:pt>
                <c:pt idx="11">
                  <c:v>Not enough students graduating from related programs</c:v>
                </c:pt>
                <c:pt idx="12">
                  <c:v>Transportation / drivers license requirements</c:v>
                </c:pt>
                <c:pt idx="13">
                  <c:v>Other</c:v>
                </c:pt>
              </c:strCache>
            </c:strRef>
          </c:cat>
          <c:val>
            <c:numRef>
              <c:f>'Recruitment compare'!$C$1:$C$14</c:f>
              <c:numCache>
                <c:formatCode>General</c:formatCode>
                <c:ptCount val="14"/>
                <c:pt idx="0">
                  <c:v>1.7816091954022983</c:v>
                </c:pt>
                <c:pt idx="1">
                  <c:v>2.5505617977528101</c:v>
                </c:pt>
                <c:pt idx="2">
                  <c:v>1.8863636363636367</c:v>
                </c:pt>
                <c:pt idx="3">
                  <c:v>1.147727272727272</c:v>
                </c:pt>
                <c:pt idx="4">
                  <c:v>1.887640449438202</c:v>
                </c:pt>
                <c:pt idx="5">
                  <c:v>1.5280898876404505</c:v>
                </c:pt>
                <c:pt idx="6">
                  <c:v>2.0449438202247192</c:v>
                </c:pt>
                <c:pt idx="7">
                  <c:v>1.5393258426966292</c:v>
                </c:pt>
                <c:pt idx="8">
                  <c:v>0.47727272727272751</c:v>
                </c:pt>
                <c:pt idx="9">
                  <c:v>1.191011235955056</c:v>
                </c:pt>
                <c:pt idx="10">
                  <c:v>1.2921348314606749</c:v>
                </c:pt>
                <c:pt idx="11">
                  <c:v>2.4606741573033699</c:v>
                </c:pt>
                <c:pt idx="12">
                  <c:v>2.2584269662921344</c:v>
                </c:pt>
                <c:pt idx="13">
                  <c:v>2.8888888888888893</c:v>
                </c:pt>
              </c:numCache>
            </c:numRef>
          </c:val>
          <c:extLst>
            <c:ext xmlns:c16="http://schemas.microsoft.com/office/drawing/2014/chart" uri="{C3380CC4-5D6E-409C-BE32-E72D297353CC}">
              <c16:uniqueId val="{00000000-44BA-49C2-8A63-374C8E7DDA07}"/>
            </c:ext>
          </c:extLst>
        </c:ser>
        <c:dLbls>
          <c:showLegendKey val="0"/>
          <c:showVal val="0"/>
          <c:showCatName val="0"/>
          <c:showSerName val="0"/>
          <c:showPercent val="0"/>
          <c:showBubbleSize val="0"/>
        </c:dLbls>
        <c:gapWidth val="219"/>
        <c:overlap val="-27"/>
        <c:axId val="648334280"/>
        <c:axId val="648335264"/>
      </c:barChart>
      <c:catAx>
        <c:axId val="64833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48335264"/>
        <c:crosses val="autoZero"/>
        <c:auto val="1"/>
        <c:lblAlgn val="ctr"/>
        <c:lblOffset val="100"/>
        <c:noMultiLvlLbl val="0"/>
      </c:catAx>
      <c:valAx>
        <c:axId val="648335264"/>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334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'Recruitment Barriers'!$A$3:$A$15</c:f>
              <c:strCache>
                <c:ptCount val="13"/>
                <c:pt idx="0">
                  <c:v>Low unemployment rate</c:v>
                </c:pt>
                <c:pt idx="1">
                  <c:v>Lack of qualified candidates</c:v>
                </c:pt>
                <c:pt idx="2">
                  <c:v>Lack of opportunities for career advancement</c:v>
                </c:pt>
                <c:pt idx="3">
                  <c:v>Lackof training and learning opportuinities</c:v>
                </c:pt>
                <c:pt idx="4">
                  <c:v>Compensation is inadequate</c:v>
                </c:pt>
                <c:pt idx="5">
                  <c:v>Total rewards package</c:v>
                </c:pt>
                <c:pt idx="6">
                  <c:v>Hours of work</c:v>
                </c:pt>
                <c:pt idx="7">
                  <c:v>Lack of regular full-time jobs</c:v>
                </c:pt>
                <c:pt idx="8">
                  <c:v>Safety and working conditions</c:v>
                </c:pt>
                <c:pt idx="9">
                  <c:v>Challenges realted to supporting people served</c:v>
                </c:pt>
                <c:pt idx="10">
                  <c:v>Concerns that work in the sector is not seen as profession</c:v>
                </c:pt>
                <c:pt idx="11">
                  <c:v>Not enough students graduating from related programs</c:v>
                </c:pt>
                <c:pt idx="12">
                  <c:v>Transportation / drivers license requitements</c:v>
                </c:pt>
              </c:strCache>
            </c:strRef>
          </c:cat>
          <c:val>
            <c:numRef>
              <c:f>'Recruitment Barriers'!$I$3:$I$15</c:f>
              <c:numCache>
                <c:formatCode>0.0%</c:formatCode>
                <c:ptCount val="13"/>
                <c:pt idx="0">
                  <c:v>0.27500000000000002</c:v>
                </c:pt>
                <c:pt idx="1">
                  <c:v>0.55099999999999993</c:v>
                </c:pt>
                <c:pt idx="2">
                  <c:v>0.32899999999999996</c:v>
                </c:pt>
                <c:pt idx="3">
                  <c:v>6.8000000000000005E-2</c:v>
                </c:pt>
                <c:pt idx="4">
                  <c:v>0.38200000000000001</c:v>
                </c:pt>
                <c:pt idx="5">
                  <c:v>0.30399999999999999</c:v>
                </c:pt>
                <c:pt idx="6">
                  <c:v>0.33800000000000002</c:v>
                </c:pt>
                <c:pt idx="7">
                  <c:v>0.22500000000000001</c:v>
                </c:pt>
                <c:pt idx="8">
                  <c:v>2.3E-2</c:v>
                </c:pt>
                <c:pt idx="9">
                  <c:v>0.10099999999999999</c:v>
                </c:pt>
                <c:pt idx="10">
                  <c:v>0.14600000000000002</c:v>
                </c:pt>
                <c:pt idx="11">
                  <c:v>0.57299999999999995</c:v>
                </c:pt>
                <c:pt idx="12">
                  <c:v>0.47199999999999998</c:v>
                </c:pt>
              </c:numCache>
            </c:numRef>
          </c:val>
          <c:extLst>
            <c:ext xmlns:c16="http://schemas.microsoft.com/office/drawing/2014/chart" uri="{C3380CC4-5D6E-409C-BE32-E72D297353CC}">
              <c16:uniqueId val="{00000000-DDCE-4594-9D62-A3D9F3BF3E42}"/>
            </c:ext>
          </c:extLst>
        </c:ser>
        <c:dLbls>
          <c:showLegendKey val="0"/>
          <c:showVal val="0"/>
          <c:showCatName val="0"/>
          <c:showSerName val="0"/>
          <c:showPercent val="0"/>
          <c:showBubbleSize val="0"/>
        </c:dLbls>
        <c:gapWidth val="182"/>
        <c:axId val="556630024"/>
        <c:axId val="556627072"/>
      </c:barChart>
      <c:catAx>
        <c:axId val="55663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627072"/>
        <c:crosses val="autoZero"/>
        <c:auto val="1"/>
        <c:lblAlgn val="ctr"/>
        <c:lblOffset val="100"/>
        <c:noMultiLvlLbl val="0"/>
      </c:catAx>
      <c:valAx>
        <c:axId val="5566270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630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Recruitment!$A$2:$A$7</c:f>
              <c:strCache>
                <c:ptCount val="6"/>
                <c:pt idx="0">
                  <c:v>Very successful - Organization receives more qualified applicants than needed</c:v>
                </c:pt>
                <c:pt idx="1">
                  <c:v>Successful - Organization receives sufficient number of aplicants</c:v>
                </c:pt>
                <c:pt idx="2">
                  <c:v>Somewhat successful - Mixed applicant pool</c:v>
                </c:pt>
                <c:pt idx="3">
                  <c:v>Neutral - Ability to recruit varies</c:v>
                </c:pt>
                <c:pt idx="4">
                  <c:v>Somewhat unsuccessful - Insufficient applicant pool</c:v>
                </c:pt>
                <c:pt idx="5">
                  <c:v>Very unsuccessful - Organization faces critical recruitment challenges</c:v>
                </c:pt>
              </c:strCache>
            </c:strRef>
          </c:cat>
          <c:val>
            <c:numRef>
              <c:f>Recruitment!$B$2:$B$7</c:f>
              <c:numCache>
                <c:formatCode>0.0%</c:formatCode>
                <c:ptCount val="6"/>
                <c:pt idx="0">
                  <c:v>2.1999999999999999E-2</c:v>
                </c:pt>
                <c:pt idx="1">
                  <c:v>0.26700000000000002</c:v>
                </c:pt>
                <c:pt idx="2">
                  <c:v>0.41099999999999998</c:v>
                </c:pt>
                <c:pt idx="3">
                  <c:v>0.21099999999999999</c:v>
                </c:pt>
                <c:pt idx="4">
                  <c:v>6.7000000000000004E-2</c:v>
                </c:pt>
                <c:pt idx="5">
                  <c:v>2.1999999999999999E-2</c:v>
                </c:pt>
              </c:numCache>
            </c:numRef>
          </c:val>
          <c:extLst>
            <c:ext xmlns:c16="http://schemas.microsoft.com/office/drawing/2014/chart" uri="{C3380CC4-5D6E-409C-BE32-E72D297353CC}">
              <c16:uniqueId val="{00000000-B0AF-40E1-B553-17607E3A50A6}"/>
            </c:ext>
          </c:extLst>
        </c:ser>
        <c:dLbls>
          <c:showLegendKey val="0"/>
          <c:showVal val="0"/>
          <c:showCatName val="0"/>
          <c:showSerName val="0"/>
          <c:showPercent val="0"/>
          <c:showBubbleSize val="0"/>
        </c:dLbls>
        <c:gapWidth val="219"/>
        <c:overlap val="-27"/>
        <c:axId val="556773432"/>
        <c:axId val="556778680"/>
      </c:barChart>
      <c:catAx>
        <c:axId val="556773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6778680"/>
        <c:crosses val="autoZero"/>
        <c:auto val="1"/>
        <c:lblAlgn val="ctr"/>
        <c:lblOffset val="100"/>
        <c:noMultiLvlLbl val="0"/>
      </c:catAx>
      <c:valAx>
        <c:axId val="55677868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6773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'Recruitment Sources'!$A$2:$A$10</c:f>
              <c:strCache>
                <c:ptCount val="9"/>
                <c:pt idx="0">
                  <c:v>Newcomers</c:v>
                </c:pt>
                <c:pt idx="1">
                  <c:v>International students</c:v>
                </c:pt>
                <c:pt idx="2">
                  <c:v>Family members of people with disabilities</c:v>
                </c:pt>
                <c:pt idx="3">
                  <c:v>Young workers</c:v>
                </c:pt>
                <c:pt idx="4">
                  <c:v>2nd Career job seekers</c:v>
                </c:pt>
                <c:pt idx="5">
                  <c:v>Co-op programs</c:v>
                </c:pt>
                <c:pt idx="6">
                  <c:v>Local workforce development agencies</c:v>
                </c:pt>
                <c:pt idx="7">
                  <c:v>Online sources</c:v>
                </c:pt>
                <c:pt idx="8">
                  <c:v>Internal referrals</c:v>
                </c:pt>
              </c:strCache>
            </c:strRef>
          </c:cat>
          <c:val>
            <c:numRef>
              <c:f>'Recruitment Sources'!$I$2:$I$10</c:f>
              <c:numCache>
                <c:formatCode>0.0%</c:formatCode>
                <c:ptCount val="9"/>
                <c:pt idx="0">
                  <c:v>0.34099999999999997</c:v>
                </c:pt>
                <c:pt idx="1">
                  <c:v>0.28700000000000003</c:v>
                </c:pt>
                <c:pt idx="2">
                  <c:v>0.22799999999999998</c:v>
                </c:pt>
                <c:pt idx="3">
                  <c:v>0.32200000000000001</c:v>
                </c:pt>
                <c:pt idx="4">
                  <c:v>0.216</c:v>
                </c:pt>
                <c:pt idx="5">
                  <c:v>0.42100000000000004</c:v>
                </c:pt>
                <c:pt idx="6">
                  <c:v>0.14900000000000002</c:v>
                </c:pt>
                <c:pt idx="7">
                  <c:v>0.77499999999999991</c:v>
                </c:pt>
                <c:pt idx="8">
                  <c:v>0.68800000000000006</c:v>
                </c:pt>
              </c:numCache>
            </c:numRef>
          </c:val>
          <c:extLst>
            <c:ext xmlns:c16="http://schemas.microsoft.com/office/drawing/2014/chart" uri="{C3380CC4-5D6E-409C-BE32-E72D297353CC}">
              <c16:uniqueId val="{00000000-2C51-4861-90F8-C5C5F9F04DC4}"/>
            </c:ext>
          </c:extLst>
        </c:ser>
        <c:dLbls>
          <c:showLegendKey val="0"/>
          <c:showVal val="0"/>
          <c:showCatName val="0"/>
          <c:showSerName val="0"/>
          <c:showPercent val="0"/>
          <c:showBubbleSize val="0"/>
        </c:dLbls>
        <c:gapWidth val="182"/>
        <c:axId val="548315312"/>
        <c:axId val="548316296"/>
      </c:barChart>
      <c:catAx>
        <c:axId val="54831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8316296"/>
        <c:crosses val="autoZero"/>
        <c:auto val="1"/>
        <c:lblAlgn val="ctr"/>
        <c:lblOffset val="100"/>
        <c:noMultiLvlLbl val="0"/>
      </c:catAx>
      <c:valAx>
        <c:axId val="5483162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31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36B99-3CDF-414B-BB53-AE6EAC809D8E}"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2C94E01B-AC09-4583-B321-192DD54B2109}">
      <dgm:prSet phldrT="[Text]" custT="1"/>
      <dgm:spPr/>
      <dgm:t>
        <a:bodyPr/>
        <a:lstStyle/>
        <a:p>
          <a:r>
            <a:rPr lang="en-US" sz="2800" dirty="0"/>
            <a:t>HR Leader Survey &amp; Interviews</a:t>
          </a:r>
        </a:p>
      </dgm:t>
    </dgm:pt>
    <dgm:pt modelId="{4E312B64-D55E-4865-A4AC-6175132706E9}" type="parTrans" cxnId="{7147AEBD-765F-457E-9188-7F7D217FAF91}">
      <dgm:prSet/>
      <dgm:spPr/>
      <dgm:t>
        <a:bodyPr/>
        <a:lstStyle/>
        <a:p>
          <a:endParaRPr lang="en-US"/>
        </a:p>
      </dgm:t>
    </dgm:pt>
    <dgm:pt modelId="{24A21FE5-BD68-48A9-A41C-A007ECC596A2}" type="sibTrans" cxnId="{7147AEBD-765F-457E-9188-7F7D217FAF91}">
      <dgm:prSet/>
      <dgm:spPr/>
      <dgm:t>
        <a:bodyPr/>
        <a:lstStyle/>
        <a:p>
          <a:endParaRPr lang="en-US"/>
        </a:p>
      </dgm:t>
    </dgm:pt>
    <dgm:pt modelId="{C3D3F17B-9C68-46BD-A228-27028CC281D0}">
      <dgm:prSet phldrT="[Text]"/>
      <dgm:spPr/>
      <dgm:t>
        <a:bodyPr/>
        <a:lstStyle/>
        <a:p>
          <a:r>
            <a:rPr lang="en-US" dirty="0"/>
            <a:t>N = 84</a:t>
          </a:r>
        </a:p>
      </dgm:t>
    </dgm:pt>
    <dgm:pt modelId="{3C1E4878-7D58-4EF4-9570-8E6E39C307F7}" type="parTrans" cxnId="{A8786981-66B7-4FE8-BA9F-5C1F66381707}">
      <dgm:prSet/>
      <dgm:spPr/>
      <dgm:t>
        <a:bodyPr/>
        <a:lstStyle/>
        <a:p>
          <a:endParaRPr lang="en-US"/>
        </a:p>
      </dgm:t>
    </dgm:pt>
    <dgm:pt modelId="{62FD591F-B6D8-4B8F-BE1B-953BE376B075}" type="sibTrans" cxnId="{A8786981-66B7-4FE8-BA9F-5C1F66381707}">
      <dgm:prSet/>
      <dgm:spPr/>
      <dgm:t>
        <a:bodyPr/>
        <a:lstStyle/>
        <a:p>
          <a:endParaRPr lang="en-US"/>
        </a:p>
      </dgm:t>
    </dgm:pt>
    <dgm:pt modelId="{D802588A-6710-4BE7-8999-BBF821979773}">
      <dgm:prSet phldrT="[Text]"/>
      <dgm:spPr/>
      <dgm:t>
        <a:bodyPr/>
        <a:lstStyle/>
        <a:p>
          <a:r>
            <a:rPr lang="en-US" dirty="0"/>
            <a:t>40% response of targeted agency pool</a:t>
          </a:r>
        </a:p>
      </dgm:t>
    </dgm:pt>
    <dgm:pt modelId="{7DEB21F8-00FF-44D6-A54C-50C8C3A1EF6F}" type="parTrans" cxnId="{28A8355D-F847-4247-AEE7-B879FE4CA2B0}">
      <dgm:prSet/>
      <dgm:spPr/>
      <dgm:t>
        <a:bodyPr/>
        <a:lstStyle/>
        <a:p>
          <a:endParaRPr lang="en-US"/>
        </a:p>
      </dgm:t>
    </dgm:pt>
    <dgm:pt modelId="{FFFB2208-8DAB-48F6-9AE9-4D18AE55C701}" type="sibTrans" cxnId="{28A8355D-F847-4247-AEE7-B879FE4CA2B0}">
      <dgm:prSet/>
      <dgm:spPr/>
      <dgm:t>
        <a:bodyPr/>
        <a:lstStyle/>
        <a:p>
          <a:endParaRPr lang="en-US"/>
        </a:p>
      </dgm:t>
    </dgm:pt>
    <dgm:pt modelId="{B27B393F-B325-4D3C-84EF-05CDED689192}">
      <dgm:prSet phldrT="[Text]"/>
      <dgm:spPr/>
      <dgm:t>
        <a:bodyPr/>
        <a:lstStyle/>
        <a:p>
          <a:r>
            <a:rPr lang="en-US" dirty="0"/>
            <a:t>HR Leaders’ agencies represent 22,200 employees (74% sector workforce)</a:t>
          </a:r>
        </a:p>
      </dgm:t>
    </dgm:pt>
    <dgm:pt modelId="{D1D87535-58D7-4B00-BFEC-05DFFFA94F58}" type="parTrans" cxnId="{07623882-2724-49E1-B79B-1CC58BAA3F59}">
      <dgm:prSet/>
      <dgm:spPr/>
      <dgm:t>
        <a:bodyPr/>
        <a:lstStyle/>
        <a:p>
          <a:endParaRPr lang="en-US"/>
        </a:p>
      </dgm:t>
    </dgm:pt>
    <dgm:pt modelId="{12AACBF5-44D9-4066-8124-17BDECCAEEC6}" type="sibTrans" cxnId="{07623882-2724-49E1-B79B-1CC58BAA3F59}">
      <dgm:prSet/>
      <dgm:spPr/>
      <dgm:t>
        <a:bodyPr/>
        <a:lstStyle/>
        <a:p>
          <a:endParaRPr lang="en-US"/>
        </a:p>
      </dgm:t>
    </dgm:pt>
    <dgm:pt modelId="{3BCAC1E7-D9D3-4115-BFF0-544A862E2AC3}">
      <dgm:prSet phldrT="[Text]"/>
      <dgm:spPr/>
      <dgm:t>
        <a:bodyPr/>
        <a:lstStyle/>
        <a:p>
          <a:r>
            <a:rPr lang="en-US" dirty="0"/>
            <a:t>Interviews and focus group meetings </a:t>
          </a:r>
          <a:br>
            <a:rPr lang="en-US" dirty="0"/>
          </a:br>
          <a:r>
            <a:rPr lang="en-US" dirty="0"/>
            <a:t>(n=100 participants)</a:t>
          </a:r>
        </a:p>
      </dgm:t>
    </dgm:pt>
    <dgm:pt modelId="{721FD018-E9CC-4694-BF7F-72607EB81B8D}" type="parTrans" cxnId="{C9449C26-374F-4574-9F24-C30A2541E645}">
      <dgm:prSet/>
      <dgm:spPr/>
      <dgm:t>
        <a:bodyPr/>
        <a:lstStyle/>
        <a:p>
          <a:endParaRPr lang="en-US"/>
        </a:p>
      </dgm:t>
    </dgm:pt>
    <dgm:pt modelId="{9DA1AC3C-95C7-48E4-B237-A3CEF593F8A3}" type="sibTrans" cxnId="{C9449C26-374F-4574-9F24-C30A2541E645}">
      <dgm:prSet/>
      <dgm:spPr/>
      <dgm:t>
        <a:bodyPr/>
        <a:lstStyle/>
        <a:p>
          <a:endParaRPr lang="en-US"/>
        </a:p>
      </dgm:t>
    </dgm:pt>
    <dgm:pt modelId="{96530B7F-BB64-4598-BFE0-528ED6D5C1FD}" type="pres">
      <dgm:prSet presAssocID="{43C36B99-3CDF-414B-BB53-AE6EAC809D8E}" presName="theList" presStyleCnt="0">
        <dgm:presLayoutVars>
          <dgm:dir/>
          <dgm:animLvl val="lvl"/>
          <dgm:resizeHandles val="exact"/>
        </dgm:presLayoutVars>
      </dgm:prSet>
      <dgm:spPr/>
      <dgm:t>
        <a:bodyPr/>
        <a:lstStyle/>
        <a:p>
          <a:endParaRPr lang="en-US"/>
        </a:p>
      </dgm:t>
    </dgm:pt>
    <dgm:pt modelId="{8D09BCB8-8C51-49F0-9552-8F1526DBCAAC}" type="pres">
      <dgm:prSet presAssocID="{2C94E01B-AC09-4583-B321-192DD54B2109}" presName="compNode" presStyleCnt="0"/>
      <dgm:spPr/>
    </dgm:pt>
    <dgm:pt modelId="{B57C1FB8-0077-4D5B-BA1F-C55F7FB39352}" type="pres">
      <dgm:prSet presAssocID="{2C94E01B-AC09-4583-B321-192DD54B2109}" presName="aNode" presStyleLbl="bgShp" presStyleIdx="0" presStyleCnt="1"/>
      <dgm:spPr/>
      <dgm:t>
        <a:bodyPr/>
        <a:lstStyle/>
        <a:p>
          <a:endParaRPr lang="en-US"/>
        </a:p>
      </dgm:t>
    </dgm:pt>
    <dgm:pt modelId="{26949316-88AE-4477-8E31-C84AFD87526D}" type="pres">
      <dgm:prSet presAssocID="{2C94E01B-AC09-4583-B321-192DD54B2109}" presName="textNode" presStyleLbl="bgShp" presStyleIdx="0" presStyleCnt="1"/>
      <dgm:spPr/>
      <dgm:t>
        <a:bodyPr/>
        <a:lstStyle/>
        <a:p>
          <a:endParaRPr lang="en-US"/>
        </a:p>
      </dgm:t>
    </dgm:pt>
    <dgm:pt modelId="{E0C96F93-FDA4-4488-9B29-299BDFB57409}" type="pres">
      <dgm:prSet presAssocID="{2C94E01B-AC09-4583-B321-192DD54B2109}" presName="compChildNode" presStyleCnt="0"/>
      <dgm:spPr/>
    </dgm:pt>
    <dgm:pt modelId="{4FCB740D-5738-4F22-894F-6B36F020DDBE}" type="pres">
      <dgm:prSet presAssocID="{2C94E01B-AC09-4583-B321-192DD54B2109}" presName="theInnerList" presStyleCnt="0"/>
      <dgm:spPr/>
    </dgm:pt>
    <dgm:pt modelId="{B46CCC09-8861-431E-A5E6-3119C56DEB0D}" type="pres">
      <dgm:prSet presAssocID="{C3D3F17B-9C68-46BD-A228-27028CC281D0}" presName="childNode" presStyleLbl="node1" presStyleIdx="0" presStyleCnt="4">
        <dgm:presLayoutVars>
          <dgm:bulletEnabled val="1"/>
        </dgm:presLayoutVars>
      </dgm:prSet>
      <dgm:spPr/>
      <dgm:t>
        <a:bodyPr/>
        <a:lstStyle/>
        <a:p>
          <a:endParaRPr lang="en-US"/>
        </a:p>
      </dgm:t>
    </dgm:pt>
    <dgm:pt modelId="{968D15E0-BE0D-4644-B78C-7FBAE1BC5950}" type="pres">
      <dgm:prSet presAssocID="{C3D3F17B-9C68-46BD-A228-27028CC281D0}" presName="aSpace2" presStyleCnt="0"/>
      <dgm:spPr/>
    </dgm:pt>
    <dgm:pt modelId="{C4302E9F-2F3E-4C4D-9B61-FE8716AAE371}" type="pres">
      <dgm:prSet presAssocID="{D802588A-6710-4BE7-8999-BBF821979773}" presName="childNode" presStyleLbl="node1" presStyleIdx="1" presStyleCnt="4">
        <dgm:presLayoutVars>
          <dgm:bulletEnabled val="1"/>
        </dgm:presLayoutVars>
      </dgm:prSet>
      <dgm:spPr/>
      <dgm:t>
        <a:bodyPr/>
        <a:lstStyle/>
        <a:p>
          <a:endParaRPr lang="en-US"/>
        </a:p>
      </dgm:t>
    </dgm:pt>
    <dgm:pt modelId="{453F9EEA-68ED-43CA-B4E0-2FF2AC67F0EB}" type="pres">
      <dgm:prSet presAssocID="{D802588A-6710-4BE7-8999-BBF821979773}" presName="aSpace2" presStyleCnt="0"/>
      <dgm:spPr/>
    </dgm:pt>
    <dgm:pt modelId="{EDBB4935-1948-40C8-BCFA-417B5F697B17}" type="pres">
      <dgm:prSet presAssocID="{B27B393F-B325-4D3C-84EF-05CDED689192}" presName="childNode" presStyleLbl="node1" presStyleIdx="2" presStyleCnt="4">
        <dgm:presLayoutVars>
          <dgm:bulletEnabled val="1"/>
        </dgm:presLayoutVars>
      </dgm:prSet>
      <dgm:spPr/>
      <dgm:t>
        <a:bodyPr/>
        <a:lstStyle/>
        <a:p>
          <a:endParaRPr lang="en-US"/>
        </a:p>
      </dgm:t>
    </dgm:pt>
    <dgm:pt modelId="{BADDEBEA-D7C5-4946-87E2-8140FEB88163}" type="pres">
      <dgm:prSet presAssocID="{B27B393F-B325-4D3C-84EF-05CDED689192}" presName="aSpace2" presStyleCnt="0"/>
      <dgm:spPr/>
    </dgm:pt>
    <dgm:pt modelId="{C9F64429-76B0-4EF8-BF6E-33F60F839ABC}" type="pres">
      <dgm:prSet presAssocID="{3BCAC1E7-D9D3-4115-BFF0-544A862E2AC3}" presName="childNode" presStyleLbl="node1" presStyleIdx="3" presStyleCnt="4">
        <dgm:presLayoutVars>
          <dgm:bulletEnabled val="1"/>
        </dgm:presLayoutVars>
      </dgm:prSet>
      <dgm:spPr/>
      <dgm:t>
        <a:bodyPr/>
        <a:lstStyle/>
        <a:p>
          <a:endParaRPr lang="en-US"/>
        </a:p>
      </dgm:t>
    </dgm:pt>
  </dgm:ptLst>
  <dgm:cxnLst>
    <dgm:cxn modelId="{A8786981-66B7-4FE8-BA9F-5C1F66381707}" srcId="{2C94E01B-AC09-4583-B321-192DD54B2109}" destId="{C3D3F17B-9C68-46BD-A228-27028CC281D0}" srcOrd="0" destOrd="0" parTransId="{3C1E4878-7D58-4EF4-9570-8E6E39C307F7}" sibTransId="{62FD591F-B6D8-4B8F-BE1B-953BE376B075}"/>
    <dgm:cxn modelId="{07623882-2724-49E1-B79B-1CC58BAA3F59}" srcId="{2C94E01B-AC09-4583-B321-192DD54B2109}" destId="{B27B393F-B325-4D3C-84EF-05CDED689192}" srcOrd="2" destOrd="0" parTransId="{D1D87535-58D7-4B00-BFEC-05DFFFA94F58}" sibTransId="{12AACBF5-44D9-4066-8124-17BDECCAEEC6}"/>
    <dgm:cxn modelId="{CFACC937-ECE8-4432-BA84-E24AE3CC93DA}" type="presOf" srcId="{B27B393F-B325-4D3C-84EF-05CDED689192}" destId="{EDBB4935-1948-40C8-BCFA-417B5F697B17}" srcOrd="0" destOrd="0" presId="urn:microsoft.com/office/officeart/2005/8/layout/lProcess2"/>
    <dgm:cxn modelId="{5B17FF07-9353-4119-BC48-53CE771F95A1}" type="presOf" srcId="{C3D3F17B-9C68-46BD-A228-27028CC281D0}" destId="{B46CCC09-8861-431E-A5E6-3119C56DEB0D}" srcOrd="0" destOrd="0" presId="urn:microsoft.com/office/officeart/2005/8/layout/lProcess2"/>
    <dgm:cxn modelId="{C9449C26-374F-4574-9F24-C30A2541E645}" srcId="{2C94E01B-AC09-4583-B321-192DD54B2109}" destId="{3BCAC1E7-D9D3-4115-BFF0-544A862E2AC3}" srcOrd="3" destOrd="0" parTransId="{721FD018-E9CC-4694-BF7F-72607EB81B8D}" sibTransId="{9DA1AC3C-95C7-48E4-B237-A3CEF593F8A3}"/>
    <dgm:cxn modelId="{FC40C903-C745-48D7-A9DD-24705E5C509F}" type="presOf" srcId="{3BCAC1E7-D9D3-4115-BFF0-544A862E2AC3}" destId="{C9F64429-76B0-4EF8-BF6E-33F60F839ABC}" srcOrd="0" destOrd="0" presId="urn:microsoft.com/office/officeart/2005/8/layout/lProcess2"/>
    <dgm:cxn modelId="{4C886707-4288-4B3B-AB73-B65A0D393638}" type="presOf" srcId="{2C94E01B-AC09-4583-B321-192DD54B2109}" destId="{26949316-88AE-4477-8E31-C84AFD87526D}" srcOrd="1" destOrd="0" presId="urn:microsoft.com/office/officeart/2005/8/layout/lProcess2"/>
    <dgm:cxn modelId="{7147AEBD-765F-457E-9188-7F7D217FAF91}" srcId="{43C36B99-3CDF-414B-BB53-AE6EAC809D8E}" destId="{2C94E01B-AC09-4583-B321-192DD54B2109}" srcOrd="0" destOrd="0" parTransId="{4E312B64-D55E-4865-A4AC-6175132706E9}" sibTransId="{24A21FE5-BD68-48A9-A41C-A007ECC596A2}"/>
    <dgm:cxn modelId="{A514457E-EE59-4345-AAA8-7C06F0B7130D}" type="presOf" srcId="{43C36B99-3CDF-414B-BB53-AE6EAC809D8E}" destId="{96530B7F-BB64-4598-BFE0-528ED6D5C1FD}" srcOrd="0" destOrd="0" presId="urn:microsoft.com/office/officeart/2005/8/layout/lProcess2"/>
    <dgm:cxn modelId="{28A8355D-F847-4247-AEE7-B879FE4CA2B0}" srcId="{2C94E01B-AC09-4583-B321-192DD54B2109}" destId="{D802588A-6710-4BE7-8999-BBF821979773}" srcOrd="1" destOrd="0" parTransId="{7DEB21F8-00FF-44D6-A54C-50C8C3A1EF6F}" sibTransId="{FFFB2208-8DAB-48F6-9AE9-4D18AE55C701}"/>
    <dgm:cxn modelId="{5877CB9F-DEE3-40F7-93D1-BC41A782AFB6}" type="presOf" srcId="{D802588A-6710-4BE7-8999-BBF821979773}" destId="{C4302E9F-2F3E-4C4D-9B61-FE8716AAE371}" srcOrd="0" destOrd="0" presId="urn:microsoft.com/office/officeart/2005/8/layout/lProcess2"/>
    <dgm:cxn modelId="{D5102D5F-8A3F-48D1-9460-0136C8FB4402}" type="presOf" srcId="{2C94E01B-AC09-4583-B321-192DD54B2109}" destId="{B57C1FB8-0077-4D5B-BA1F-C55F7FB39352}" srcOrd="0" destOrd="0" presId="urn:microsoft.com/office/officeart/2005/8/layout/lProcess2"/>
    <dgm:cxn modelId="{1A888CCB-457A-4EC7-B59B-B7BDF554CA1B}" type="presParOf" srcId="{96530B7F-BB64-4598-BFE0-528ED6D5C1FD}" destId="{8D09BCB8-8C51-49F0-9552-8F1526DBCAAC}" srcOrd="0" destOrd="0" presId="urn:microsoft.com/office/officeart/2005/8/layout/lProcess2"/>
    <dgm:cxn modelId="{AD447011-2DA8-4BD6-8BE4-A043BAAF2676}" type="presParOf" srcId="{8D09BCB8-8C51-49F0-9552-8F1526DBCAAC}" destId="{B57C1FB8-0077-4D5B-BA1F-C55F7FB39352}" srcOrd="0" destOrd="0" presId="urn:microsoft.com/office/officeart/2005/8/layout/lProcess2"/>
    <dgm:cxn modelId="{C817612E-D8BD-4CE3-BCB9-7B7F5AC53861}" type="presParOf" srcId="{8D09BCB8-8C51-49F0-9552-8F1526DBCAAC}" destId="{26949316-88AE-4477-8E31-C84AFD87526D}" srcOrd="1" destOrd="0" presId="urn:microsoft.com/office/officeart/2005/8/layout/lProcess2"/>
    <dgm:cxn modelId="{D300898A-A5DB-4285-A5EE-EFE6DC92147A}" type="presParOf" srcId="{8D09BCB8-8C51-49F0-9552-8F1526DBCAAC}" destId="{E0C96F93-FDA4-4488-9B29-299BDFB57409}" srcOrd="2" destOrd="0" presId="urn:microsoft.com/office/officeart/2005/8/layout/lProcess2"/>
    <dgm:cxn modelId="{763302FC-3DDA-4599-A9D2-0AA184520CAC}" type="presParOf" srcId="{E0C96F93-FDA4-4488-9B29-299BDFB57409}" destId="{4FCB740D-5738-4F22-894F-6B36F020DDBE}" srcOrd="0" destOrd="0" presId="urn:microsoft.com/office/officeart/2005/8/layout/lProcess2"/>
    <dgm:cxn modelId="{93D316B8-B0F8-495C-B050-87333C64A97A}" type="presParOf" srcId="{4FCB740D-5738-4F22-894F-6B36F020DDBE}" destId="{B46CCC09-8861-431E-A5E6-3119C56DEB0D}" srcOrd="0" destOrd="0" presId="urn:microsoft.com/office/officeart/2005/8/layout/lProcess2"/>
    <dgm:cxn modelId="{6A4D7F87-EF81-4D5E-96D7-46EAE1E334E3}" type="presParOf" srcId="{4FCB740D-5738-4F22-894F-6B36F020DDBE}" destId="{968D15E0-BE0D-4644-B78C-7FBAE1BC5950}" srcOrd="1" destOrd="0" presId="urn:microsoft.com/office/officeart/2005/8/layout/lProcess2"/>
    <dgm:cxn modelId="{67EE862E-01E4-403F-A01E-FBE825574B4D}" type="presParOf" srcId="{4FCB740D-5738-4F22-894F-6B36F020DDBE}" destId="{C4302E9F-2F3E-4C4D-9B61-FE8716AAE371}" srcOrd="2" destOrd="0" presId="urn:microsoft.com/office/officeart/2005/8/layout/lProcess2"/>
    <dgm:cxn modelId="{FD684D79-7A04-4D9B-A4E9-82962B05EBA4}" type="presParOf" srcId="{4FCB740D-5738-4F22-894F-6B36F020DDBE}" destId="{453F9EEA-68ED-43CA-B4E0-2FF2AC67F0EB}" srcOrd="3" destOrd="0" presId="urn:microsoft.com/office/officeart/2005/8/layout/lProcess2"/>
    <dgm:cxn modelId="{493291DE-DD47-430C-BF33-F05303AA8F2F}" type="presParOf" srcId="{4FCB740D-5738-4F22-894F-6B36F020DDBE}" destId="{EDBB4935-1948-40C8-BCFA-417B5F697B17}" srcOrd="4" destOrd="0" presId="urn:microsoft.com/office/officeart/2005/8/layout/lProcess2"/>
    <dgm:cxn modelId="{A9DF28C4-9C03-46EB-AC74-1C07FF22CE13}" type="presParOf" srcId="{4FCB740D-5738-4F22-894F-6B36F020DDBE}" destId="{BADDEBEA-D7C5-4946-87E2-8140FEB88163}" srcOrd="5" destOrd="0" presId="urn:microsoft.com/office/officeart/2005/8/layout/lProcess2"/>
    <dgm:cxn modelId="{BB0AA82D-D2DD-477D-BB97-C3D9DD64B562}" type="presParOf" srcId="{4FCB740D-5738-4F22-894F-6B36F020DDBE}" destId="{C9F64429-76B0-4EF8-BF6E-33F60F839AB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C36B99-3CDF-414B-BB53-AE6EAC809D8E}"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2C94E01B-AC09-4583-B321-192DD54B2109}">
      <dgm:prSet phldrT="[Text]" custT="1"/>
      <dgm:spPr/>
      <dgm:t>
        <a:bodyPr/>
        <a:lstStyle/>
        <a:p>
          <a:r>
            <a:rPr lang="en-US" sz="2800" dirty="0"/>
            <a:t>HR Leader Surveys</a:t>
          </a:r>
        </a:p>
      </dgm:t>
    </dgm:pt>
    <dgm:pt modelId="{4E312B64-D55E-4865-A4AC-6175132706E9}" type="parTrans" cxnId="{7147AEBD-765F-457E-9188-7F7D217FAF91}">
      <dgm:prSet/>
      <dgm:spPr/>
      <dgm:t>
        <a:bodyPr/>
        <a:lstStyle/>
        <a:p>
          <a:endParaRPr lang="en-US"/>
        </a:p>
      </dgm:t>
    </dgm:pt>
    <dgm:pt modelId="{24A21FE5-BD68-48A9-A41C-A007ECC596A2}" type="sibTrans" cxnId="{7147AEBD-765F-457E-9188-7F7D217FAF91}">
      <dgm:prSet/>
      <dgm:spPr/>
      <dgm:t>
        <a:bodyPr/>
        <a:lstStyle/>
        <a:p>
          <a:endParaRPr lang="en-US"/>
        </a:p>
      </dgm:t>
    </dgm:pt>
    <dgm:pt modelId="{D802588A-6710-4BE7-8999-BBF821979773}">
      <dgm:prSet phldrT="[Text]"/>
      <dgm:spPr/>
      <dgm:t>
        <a:bodyPr/>
        <a:lstStyle/>
        <a:p>
          <a:r>
            <a:rPr lang="en-US" dirty="0"/>
            <a:t>52% response of targeted agency pool</a:t>
          </a:r>
        </a:p>
      </dgm:t>
    </dgm:pt>
    <dgm:pt modelId="{7DEB21F8-00FF-44D6-A54C-50C8C3A1EF6F}" type="parTrans" cxnId="{28A8355D-F847-4247-AEE7-B879FE4CA2B0}">
      <dgm:prSet/>
      <dgm:spPr/>
      <dgm:t>
        <a:bodyPr/>
        <a:lstStyle/>
        <a:p>
          <a:endParaRPr lang="en-US"/>
        </a:p>
      </dgm:t>
    </dgm:pt>
    <dgm:pt modelId="{FFFB2208-8DAB-48F6-9AE9-4D18AE55C701}" type="sibTrans" cxnId="{28A8355D-F847-4247-AEE7-B879FE4CA2B0}">
      <dgm:prSet/>
      <dgm:spPr/>
      <dgm:t>
        <a:bodyPr/>
        <a:lstStyle/>
        <a:p>
          <a:endParaRPr lang="en-US"/>
        </a:p>
      </dgm:t>
    </dgm:pt>
    <dgm:pt modelId="{B27B393F-B325-4D3C-84EF-05CDED689192}">
      <dgm:prSet phldrT="[Text]"/>
      <dgm:spPr/>
      <dgm:t>
        <a:bodyPr/>
        <a:lstStyle/>
        <a:p>
          <a:r>
            <a:rPr lang="en-US" dirty="0"/>
            <a:t>HR Leaders’ agencies represent 20,099 employees</a:t>
          </a:r>
        </a:p>
      </dgm:t>
    </dgm:pt>
    <dgm:pt modelId="{D1D87535-58D7-4B00-BFEC-05DFFFA94F58}" type="parTrans" cxnId="{07623882-2724-49E1-B79B-1CC58BAA3F59}">
      <dgm:prSet/>
      <dgm:spPr/>
      <dgm:t>
        <a:bodyPr/>
        <a:lstStyle/>
        <a:p>
          <a:endParaRPr lang="en-US"/>
        </a:p>
      </dgm:t>
    </dgm:pt>
    <dgm:pt modelId="{12AACBF5-44D9-4066-8124-17BDECCAEEC6}" type="sibTrans" cxnId="{07623882-2724-49E1-B79B-1CC58BAA3F59}">
      <dgm:prSet/>
      <dgm:spPr/>
      <dgm:t>
        <a:bodyPr/>
        <a:lstStyle/>
        <a:p>
          <a:endParaRPr lang="en-US"/>
        </a:p>
      </dgm:t>
    </dgm:pt>
    <dgm:pt modelId="{C3D3F17B-9C68-46BD-A228-27028CC281D0}">
      <dgm:prSet phldrT="[Text]"/>
      <dgm:spPr/>
      <dgm:t>
        <a:bodyPr/>
        <a:lstStyle/>
        <a:p>
          <a:r>
            <a:rPr lang="en-US" dirty="0"/>
            <a:t>N = 104</a:t>
          </a:r>
        </a:p>
      </dgm:t>
    </dgm:pt>
    <dgm:pt modelId="{62FD591F-B6D8-4B8F-BE1B-953BE376B075}" type="sibTrans" cxnId="{A8786981-66B7-4FE8-BA9F-5C1F66381707}">
      <dgm:prSet/>
      <dgm:spPr/>
      <dgm:t>
        <a:bodyPr/>
        <a:lstStyle/>
        <a:p>
          <a:endParaRPr lang="en-US"/>
        </a:p>
      </dgm:t>
    </dgm:pt>
    <dgm:pt modelId="{3C1E4878-7D58-4EF4-9570-8E6E39C307F7}" type="parTrans" cxnId="{A8786981-66B7-4FE8-BA9F-5C1F66381707}">
      <dgm:prSet/>
      <dgm:spPr/>
      <dgm:t>
        <a:bodyPr/>
        <a:lstStyle/>
        <a:p>
          <a:endParaRPr lang="en-US"/>
        </a:p>
      </dgm:t>
    </dgm:pt>
    <dgm:pt modelId="{96530B7F-BB64-4598-BFE0-528ED6D5C1FD}" type="pres">
      <dgm:prSet presAssocID="{43C36B99-3CDF-414B-BB53-AE6EAC809D8E}" presName="theList" presStyleCnt="0">
        <dgm:presLayoutVars>
          <dgm:dir/>
          <dgm:animLvl val="lvl"/>
          <dgm:resizeHandles val="exact"/>
        </dgm:presLayoutVars>
      </dgm:prSet>
      <dgm:spPr/>
      <dgm:t>
        <a:bodyPr/>
        <a:lstStyle/>
        <a:p>
          <a:endParaRPr lang="en-US"/>
        </a:p>
      </dgm:t>
    </dgm:pt>
    <dgm:pt modelId="{8D09BCB8-8C51-49F0-9552-8F1526DBCAAC}" type="pres">
      <dgm:prSet presAssocID="{2C94E01B-AC09-4583-B321-192DD54B2109}" presName="compNode" presStyleCnt="0"/>
      <dgm:spPr/>
    </dgm:pt>
    <dgm:pt modelId="{B57C1FB8-0077-4D5B-BA1F-C55F7FB39352}" type="pres">
      <dgm:prSet presAssocID="{2C94E01B-AC09-4583-B321-192DD54B2109}" presName="aNode" presStyleLbl="bgShp" presStyleIdx="0" presStyleCnt="1"/>
      <dgm:spPr/>
      <dgm:t>
        <a:bodyPr/>
        <a:lstStyle/>
        <a:p>
          <a:endParaRPr lang="en-US"/>
        </a:p>
      </dgm:t>
    </dgm:pt>
    <dgm:pt modelId="{26949316-88AE-4477-8E31-C84AFD87526D}" type="pres">
      <dgm:prSet presAssocID="{2C94E01B-AC09-4583-B321-192DD54B2109}" presName="textNode" presStyleLbl="bgShp" presStyleIdx="0" presStyleCnt="1"/>
      <dgm:spPr/>
      <dgm:t>
        <a:bodyPr/>
        <a:lstStyle/>
        <a:p>
          <a:endParaRPr lang="en-US"/>
        </a:p>
      </dgm:t>
    </dgm:pt>
    <dgm:pt modelId="{E0C96F93-FDA4-4488-9B29-299BDFB57409}" type="pres">
      <dgm:prSet presAssocID="{2C94E01B-AC09-4583-B321-192DD54B2109}" presName="compChildNode" presStyleCnt="0"/>
      <dgm:spPr/>
    </dgm:pt>
    <dgm:pt modelId="{4FCB740D-5738-4F22-894F-6B36F020DDBE}" type="pres">
      <dgm:prSet presAssocID="{2C94E01B-AC09-4583-B321-192DD54B2109}" presName="theInnerList" presStyleCnt="0"/>
      <dgm:spPr/>
    </dgm:pt>
    <dgm:pt modelId="{B46CCC09-8861-431E-A5E6-3119C56DEB0D}" type="pres">
      <dgm:prSet presAssocID="{C3D3F17B-9C68-46BD-A228-27028CC281D0}" presName="childNode" presStyleLbl="node1" presStyleIdx="0" presStyleCnt="3">
        <dgm:presLayoutVars>
          <dgm:bulletEnabled val="1"/>
        </dgm:presLayoutVars>
      </dgm:prSet>
      <dgm:spPr/>
      <dgm:t>
        <a:bodyPr/>
        <a:lstStyle/>
        <a:p>
          <a:endParaRPr lang="en-US"/>
        </a:p>
      </dgm:t>
    </dgm:pt>
    <dgm:pt modelId="{968D15E0-BE0D-4644-B78C-7FBAE1BC5950}" type="pres">
      <dgm:prSet presAssocID="{C3D3F17B-9C68-46BD-A228-27028CC281D0}" presName="aSpace2" presStyleCnt="0"/>
      <dgm:spPr/>
    </dgm:pt>
    <dgm:pt modelId="{C4302E9F-2F3E-4C4D-9B61-FE8716AAE371}" type="pres">
      <dgm:prSet presAssocID="{D802588A-6710-4BE7-8999-BBF821979773}" presName="childNode" presStyleLbl="node1" presStyleIdx="1" presStyleCnt="3">
        <dgm:presLayoutVars>
          <dgm:bulletEnabled val="1"/>
        </dgm:presLayoutVars>
      </dgm:prSet>
      <dgm:spPr/>
      <dgm:t>
        <a:bodyPr/>
        <a:lstStyle/>
        <a:p>
          <a:endParaRPr lang="en-US"/>
        </a:p>
      </dgm:t>
    </dgm:pt>
    <dgm:pt modelId="{453F9EEA-68ED-43CA-B4E0-2FF2AC67F0EB}" type="pres">
      <dgm:prSet presAssocID="{D802588A-6710-4BE7-8999-BBF821979773}" presName="aSpace2" presStyleCnt="0"/>
      <dgm:spPr/>
    </dgm:pt>
    <dgm:pt modelId="{EDBB4935-1948-40C8-BCFA-417B5F697B17}" type="pres">
      <dgm:prSet presAssocID="{B27B393F-B325-4D3C-84EF-05CDED689192}" presName="childNode" presStyleLbl="node1" presStyleIdx="2" presStyleCnt="3">
        <dgm:presLayoutVars>
          <dgm:bulletEnabled val="1"/>
        </dgm:presLayoutVars>
      </dgm:prSet>
      <dgm:spPr/>
      <dgm:t>
        <a:bodyPr/>
        <a:lstStyle/>
        <a:p>
          <a:endParaRPr lang="en-US"/>
        </a:p>
      </dgm:t>
    </dgm:pt>
  </dgm:ptLst>
  <dgm:cxnLst>
    <dgm:cxn modelId="{4C886707-4288-4B3B-AB73-B65A0D393638}" type="presOf" srcId="{2C94E01B-AC09-4583-B321-192DD54B2109}" destId="{26949316-88AE-4477-8E31-C84AFD87526D}" srcOrd="1" destOrd="0" presId="urn:microsoft.com/office/officeart/2005/8/layout/lProcess2"/>
    <dgm:cxn modelId="{07623882-2724-49E1-B79B-1CC58BAA3F59}" srcId="{2C94E01B-AC09-4583-B321-192DD54B2109}" destId="{B27B393F-B325-4D3C-84EF-05CDED689192}" srcOrd="2" destOrd="0" parTransId="{D1D87535-58D7-4B00-BFEC-05DFFFA94F58}" sibTransId="{12AACBF5-44D9-4066-8124-17BDECCAEEC6}"/>
    <dgm:cxn modelId="{D5102D5F-8A3F-48D1-9460-0136C8FB4402}" type="presOf" srcId="{2C94E01B-AC09-4583-B321-192DD54B2109}" destId="{B57C1FB8-0077-4D5B-BA1F-C55F7FB39352}" srcOrd="0" destOrd="0" presId="urn:microsoft.com/office/officeart/2005/8/layout/lProcess2"/>
    <dgm:cxn modelId="{CFACC937-ECE8-4432-BA84-E24AE3CC93DA}" type="presOf" srcId="{B27B393F-B325-4D3C-84EF-05CDED689192}" destId="{EDBB4935-1948-40C8-BCFA-417B5F697B17}" srcOrd="0" destOrd="0" presId="urn:microsoft.com/office/officeart/2005/8/layout/lProcess2"/>
    <dgm:cxn modelId="{28A8355D-F847-4247-AEE7-B879FE4CA2B0}" srcId="{2C94E01B-AC09-4583-B321-192DD54B2109}" destId="{D802588A-6710-4BE7-8999-BBF821979773}" srcOrd="1" destOrd="0" parTransId="{7DEB21F8-00FF-44D6-A54C-50C8C3A1EF6F}" sibTransId="{FFFB2208-8DAB-48F6-9AE9-4D18AE55C701}"/>
    <dgm:cxn modelId="{A514457E-EE59-4345-AAA8-7C06F0B7130D}" type="presOf" srcId="{43C36B99-3CDF-414B-BB53-AE6EAC809D8E}" destId="{96530B7F-BB64-4598-BFE0-528ED6D5C1FD}" srcOrd="0" destOrd="0" presId="urn:microsoft.com/office/officeart/2005/8/layout/lProcess2"/>
    <dgm:cxn modelId="{A8786981-66B7-4FE8-BA9F-5C1F66381707}" srcId="{2C94E01B-AC09-4583-B321-192DD54B2109}" destId="{C3D3F17B-9C68-46BD-A228-27028CC281D0}" srcOrd="0" destOrd="0" parTransId="{3C1E4878-7D58-4EF4-9570-8E6E39C307F7}" sibTransId="{62FD591F-B6D8-4B8F-BE1B-953BE376B075}"/>
    <dgm:cxn modelId="{7147AEBD-765F-457E-9188-7F7D217FAF91}" srcId="{43C36B99-3CDF-414B-BB53-AE6EAC809D8E}" destId="{2C94E01B-AC09-4583-B321-192DD54B2109}" srcOrd="0" destOrd="0" parTransId="{4E312B64-D55E-4865-A4AC-6175132706E9}" sibTransId="{24A21FE5-BD68-48A9-A41C-A007ECC596A2}"/>
    <dgm:cxn modelId="{5877CB9F-DEE3-40F7-93D1-BC41A782AFB6}" type="presOf" srcId="{D802588A-6710-4BE7-8999-BBF821979773}" destId="{C4302E9F-2F3E-4C4D-9B61-FE8716AAE371}" srcOrd="0" destOrd="0" presId="urn:microsoft.com/office/officeart/2005/8/layout/lProcess2"/>
    <dgm:cxn modelId="{5B17FF07-9353-4119-BC48-53CE771F95A1}" type="presOf" srcId="{C3D3F17B-9C68-46BD-A228-27028CC281D0}" destId="{B46CCC09-8861-431E-A5E6-3119C56DEB0D}" srcOrd="0" destOrd="0" presId="urn:microsoft.com/office/officeart/2005/8/layout/lProcess2"/>
    <dgm:cxn modelId="{1A888CCB-457A-4EC7-B59B-B7BDF554CA1B}" type="presParOf" srcId="{96530B7F-BB64-4598-BFE0-528ED6D5C1FD}" destId="{8D09BCB8-8C51-49F0-9552-8F1526DBCAAC}" srcOrd="0" destOrd="0" presId="urn:microsoft.com/office/officeart/2005/8/layout/lProcess2"/>
    <dgm:cxn modelId="{AD447011-2DA8-4BD6-8BE4-A043BAAF2676}" type="presParOf" srcId="{8D09BCB8-8C51-49F0-9552-8F1526DBCAAC}" destId="{B57C1FB8-0077-4D5B-BA1F-C55F7FB39352}" srcOrd="0" destOrd="0" presId="urn:microsoft.com/office/officeart/2005/8/layout/lProcess2"/>
    <dgm:cxn modelId="{C817612E-D8BD-4CE3-BCB9-7B7F5AC53861}" type="presParOf" srcId="{8D09BCB8-8C51-49F0-9552-8F1526DBCAAC}" destId="{26949316-88AE-4477-8E31-C84AFD87526D}" srcOrd="1" destOrd="0" presId="urn:microsoft.com/office/officeart/2005/8/layout/lProcess2"/>
    <dgm:cxn modelId="{D300898A-A5DB-4285-A5EE-EFE6DC92147A}" type="presParOf" srcId="{8D09BCB8-8C51-49F0-9552-8F1526DBCAAC}" destId="{E0C96F93-FDA4-4488-9B29-299BDFB57409}" srcOrd="2" destOrd="0" presId="urn:microsoft.com/office/officeart/2005/8/layout/lProcess2"/>
    <dgm:cxn modelId="{763302FC-3DDA-4599-A9D2-0AA184520CAC}" type="presParOf" srcId="{E0C96F93-FDA4-4488-9B29-299BDFB57409}" destId="{4FCB740D-5738-4F22-894F-6B36F020DDBE}" srcOrd="0" destOrd="0" presId="urn:microsoft.com/office/officeart/2005/8/layout/lProcess2"/>
    <dgm:cxn modelId="{93D316B8-B0F8-495C-B050-87333C64A97A}" type="presParOf" srcId="{4FCB740D-5738-4F22-894F-6B36F020DDBE}" destId="{B46CCC09-8861-431E-A5E6-3119C56DEB0D}" srcOrd="0" destOrd="0" presId="urn:microsoft.com/office/officeart/2005/8/layout/lProcess2"/>
    <dgm:cxn modelId="{6A4D7F87-EF81-4D5E-96D7-46EAE1E334E3}" type="presParOf" srcId="{4FCB740D-5738-4F22-894F-6B36F020DDBE}" destId="{968D15E0-BE0D-4644-B78C-7FBAE1BC5950}" srcOrd="1" destOrd="0" presId="urn:microsoft.com/office/officeart/2005/8/layout/lProcess2"/>
    <dgm:cxn modelId="{67EE862E-01E4-403F-A01E-FBE825574B4D}" type="presParOf" srcId="{4FCB740D-5738-4F22-894F-6B36F020DDBE}" destId="{C4302E9F-2F3E-4C4D-9B61-FE8716AAE371}" srcOrd="2" destOrd="0" presId="urn:microsoft.com/office/officeart/2005/8/layout/lProcess2"/>
    <dgm:cxn modelId="{FD684D79-7A04-4D9B-A4E9-82962B05EBA4}" type="presParOf" srcId="{4FCB740D-5738-4F22-894F-6B36F020DDBE}" destId="{453F9EEA-68ED-43CA-B4E0-2FF2AC67F0EB}" srcOrd="3" destOrd="0" presId="urn:microsoft.com/office/officeart/2005/8/layout/lProcess2"/>
    <dgm:cxn modelId="{493291DE-DD47-430C-BF33-F05303AA8F2F}" type="presParOf" srcId="{4FCB740D-5738-4F22-894F-6B36F020DDBE}" destId="{EDBB4935-1948-40C8-BCFA-417B5F697B17}"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C1FB8-0077-4D5B-BA1F-C55F7FB39352}">
      <dsp:nvSpPr>
        <dsp:cNvPr id="0" name=""/>
        <dsp:cNvSpPr/>
      </dsp:nvSpPr>
      <dsp:spPr>
        <a:xfrm>
          <a:off x="0" y="0"/>
          <a:ext cx="5157788" cy="462121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HR Leader Survey &amp; Interviews</a:t>
          </a:r>
        </a:p>
      </dsp:txBody>
      <dsp:txXfrm>
        <a:off x="0" y="0"/>
        <a:ext cx="5157788" cy="1386363"/>
      </dsp:txXfrm>
    </dsp:sp>
    <dsp:sp modelId="{B46CCC09-8861-431E-A5E6-3119C56DEB0D}">
      <dsp:nvSpPr>
        <dsp:cNvPr id="0" name=""/>
        <dsp:cNvSpPr/>
      </dsp:nvSpPr>
      <dsp:spPr>
        <a:xfrm>
          <a:off x="515778" y="1386476"/>
          <a:ext cx="4126230" cy="67321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t>N = 84</a:t>
          </a:r>
        </a:p>
      </dsp:txBody>
      <dsp:txXfrm>
        <a:off x="535496" y="1406194"/>
        <a:ext cx="4086794" cy="633776"/>
      </dsp:txXfrm>
    </dsp:sp>
    <dsp:sp modelId="{C4302E9F-2F3E-4C4D-9B61-FE8716AAE371}">
      <dsp:nvSpPr>
        <dsp:cNvPr id="0" name=""/>
        <dsp:cNvSpPr/>
      </dsp:nvSpPr>
      <dsp:spPr>
        <a:xfrm>
          <a:off x="515778" y="2163259"/>
          <a:ext cx="4126230" cy="67321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t>40% response of targeted agency pool</a:t>
          </a:r>
        </a:p>
      </dsp:txBody>
      <dsp:txXfrm>
        <a:off x="535496" y="2182977"/>
        <a:ext cx="4086794" cy="633776"/>
      </dsp:txXfrm>
    </dsp:sp>
    <dsp:sp modelId="{EDBB4935-1948-40C8-BCFA-417B5F697B17}">
      <dsp:nvSpPr>
        <dsp:cNvPr id="0" name=""/>
        <dsp:cNvSpPr/>
      </dsp:nvSpPr>
      <dsp:spPr>
        <a:xfrm>
          <a:off x="515778" y="2940043"/>
          <a:ext cx="4126230" cy="67321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t>HR Leaders’ agencies represent 22,200 employees (74% sector workforce)</a:t>
          </a:r>
        </a:p>
      </dsp:txBody>
      <dsp:txXfrm>
        <a:off x="535496" y="2959761"/>
        <a:ext cx="4086794" cy="633776"/>
      </dsp:txXfrm>
    </dsp:sp>
    <dsp:sp modelId="{C9F64429-76B0-4EF8-BF6E-33F60F839ABC}">
      <dsp:nvSpPr>
        <dsp:cNvPr id="0" name=""/>
        <dsp:cNvSpPr/>
      </dsp:nvSpPr>
      <dsp:spPr>
        <a:xfrm>
          <a:off x="515778" y="3716826"/>
          <a:ext cx="4126230" cy="67321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t>Interviews and focus group meetings </a:t>
          </a:r>
          <a:br>
            <a:rPr lang="en-US" sz="1900" kern="1200" dirty="0"/>
          </a:br>
          <a:r>
            <a:rPr lang="en-US" sz="1900" kern="1200" dirty="0"/>
            <a:t>(n=100 participants)</a:t>
          </a:r>
        </a:p>
      </dsp:txBody>
      <dsp:txXfrm>
        <a:off x="535496" y="3736544"/>
        <a:ext cx="4086794" cy="633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C1FB8-0077-4D5B-BA1F-C55F7FB39352}">
      <dsp:nvSpPr>
        <dsp:cNvPr id="0" name=""/>
        <dsp:cNvSpPr/>
      </dsp:nvSpPr>
      <dsp:spPr>
        <a:xfrm>
          <a:off x="0" y="0"/>
          <a:ext cx="5183187" cy="462121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HR Leader Surveys</a:t>
          </a:r>
        </a:p>
      </dsp:txBody>
      <dsp:txXfrm>
        <a:off x="0" y="0"/>
        <a:ext cx="5183187" cy="1386363"/>
      </dsp:txXfrm>
    </dsp:sp>
    <dsp:sp modelId="{B46CCC09-8861-431E-A5E6-3119C56DEB0D}">
      <dsp:nvSpPr>
        <dsp:cNvPr id="0" name=""/>
        <dsp:cNvSpPr/>
      </dsp:nvSpPr>
      <dsp:spPr>
        <a:xfrm>
          <a:off x="518318" y="1386758"/>
          <a:ext cx="4146549" cy="90788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a:t>N = 104</a:t>
          </a:r>
        </a:p>
      </dsp:txBody>
      <dsp:txXfrm>
        <a:off x="544909" y="1413349"/>
        <a:ext cx="4093367" cy="854701"/>
      </dsp:txXfrm>
    </dsp:sp>
    <dsp:sp modelId="{C4302E9F-2F3E-4C4D-9B61-FE8716AAE371}">
      <dsp:nvSpPr>
        <dsp:cNvPr id="0" name=""/>
        <dsp:cNvSpPr/>
      </dsp:nvSpPr>
      <dsp:spPr>
        <a:xfrm>
          <a:off x="518318" y="2434315"/>
          <a:ext cx="4146549" cy="90788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a:t>52% response of targeted agency pool</a:t>
          </a:r>
        </a:p>
      </dsp:txBody>
      <dsp:txXfrm>
        <a:off x="544909" y="2460906"/>
        <a:ext cx="4093367" cy="854701"/>
      </dsp:txXfrm>
    </dsp:sp>
    <dsp:sp modelId="{EDBB4935-1948-40C8-BCFA-417B5F697B17}">
      <dsp:nvSpPr>
        <dsp:cNvPr id="0" name=""/>
        <dsp:cNvSpPr/>
      </dsp:nvSpPr>
      <dsp:spPr>
        <a:xfrm>
          <a:off x="518318" y="3481873"/>
          <a:ext cx="4146549" cy="90788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lvl="0" algn="ctr" defTabSz="1155700">
            <a:lnSpc>
              <a:spcPct val="90000"/>
            </a:lnSpc>
            <a:spcBef>
              <a:spcPct val="0"/>
            </a:spcBef>
            <a:spcAft>
              <a:spcPct val="35000"/>
            </a:spcAft>
          </a:pPr>
          <a:r>
            <a:rPr lang="en-US" sz="2600" kern="1200" dirty="0"/>
            <a:t>HR Leaders’ agencies represent 20,099 employees</a:t>
          </a:r>
        </a:p>
      </dsp:txBody>
      <dsp:txXfrm>
        <a:off x="544909" y="3508464"/>
        <a:ext cx="4093367" cy="85470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CFEE81-6C8A-2F46-AEF6-21CCF0CD436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E1630D57-F7A6-914F-80B2-8D60B90C041C}"/>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F88900-5DDE-3646-BD9B-35C84DE61053}" type="datetimeFigureOut">
              <a:rPr lang="en-US" smtClean="0"/>
              <a:t>11/1/2024</a:t>
            </a:fld>
            <a:endParaRPr lang="en-US"/>
          </a:p>
        </p:txBody>
      </p:sp>
      <p:sp>
        <p:nvSpPr>
          <p:cNvPr id="4" name="Footer Placeholder 3">
            <a:extLst>
              <a:ext uri="{FF2B5EF4-FFF2-40B4-BE49-F238E27FC236}">
                <a16:creationId xmlns:a16="http://schemas.microsoft.com/office/drawing/2014/main" id="{B656EF75-62D1-394F-ABFC-E67FE4E4FFB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A931F8-0AA7-7448-8692-C8E469D25C8D}"/>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2721696-8774-434A-BDD4-88B02D6267C1}" type="slidenum">
              <a:rPr lang="en-US" smtClean="0"/>
              <a:t>‹#›</a:t>
            </a:fld>
            <a:endParaRPr lang="en-US"/>
          </a:p>
        </p:txBody>
      </p:sp>
    </p:spTree>
    <p:extLst>
      <p:ext uri="{BB962C8B-B14F-4D97-AF65-F5344CB8AC3E}">
        <p14:creationId xmlns:p14="http://schemas.microsoft.com/office/powerpoint/2010/main" val="2702280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60AEBD-DCD3-5748-8ACE-ABF4DF55CD19}" type="datetimeFigureOut">
              <a:rPr lang="en-US" smtClean="0"/>
              <a:t>11/1/2024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6AFAB16-4C07-5141-8688-34B493849C85}" type="slidenum">
              <a:rPr lang="en-US" smtClean="0"/>
              <a:t>‹#›</a:t>
            </a:fld>
            <a:endParaRPr lang="en-US"/>
          </a:p>
        </p:txBody>
      </p:sp>
    </p:spTree>
    <p:extLst>
      <p:ext uri="{BB962C8B-B14F-4D97-AF65-F5344CB8AC3E}">
        <p14:creationId xmlns:p14="http://schemas.microsoft.com/office/powerpoint/2010/main" val="28786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a:t>Hello and welcome to this year’s Human Resources Forum on Developmental Services</a:t>
            </a:r>
          </a:p>
          <a:p>
            <a:pPr marL="174982" indent="-174982">
              <a:buFont typeface="Arial" panose="020B0604020202020204" pitchFamily="34" charset="0"/>
              <a:buChar char="•"/>
            </a:pPr>
            <a:r>
              <a:rPr lang="en-US" dirty="0"/>
              <a:t>I am:</a:t>
            </a:r>
          </a:p>
          <a:p>
            <a:pPr marL="641600" lvl="1" indent="-174982">
              <a:buFont typeface="Arial" panose="020B0604020202020204" pitchFamily="34" charset="0"/>
              <a:buChar char="•"/>
            </a:pPr>
            <a:r>
              <a:rPr lang="en-US"/>
              <a:t>Ann </a:t>
            </a:r>
            <a:r>
              <a:rPr lang="en-US" dirty="0"/>
              <a:t>Bilodeau,  Chief Executive Officer of KW Habilitation and co-chair of the Developmental Services Workforce Implementation Steering Committee (DSWISC)</a:t>
            </a:r>
          </a:p>
          <a:p>
            <a:pPr marL="174982" indent="-174982">
              <a:buFont typeface="Arial" panose="020B0604020202020204" pitchFamily="34" charset="0"/>
              <a:buChar char="•"/>
            </a:pPr>
            <a:r>
              <a:rPr lang="en-US" dirty="0"/>
              <a:t>It is a pleasure to be here today and have the privilege to moderate this session and introduce some of the valuable work that is happening by the Task Groups as part of the ongoing Workforce Strategy in Journey to Belonging</a:t>
            </a:r>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1</a:t>
            </a:fld>
            <a:endParaRPr lang="en-US"/>
          </a:p>
        </p:txBody>
      </p:sp>
    </p:spTree>
    <p:extLst>
      <p:ext uri="{BB962C8B-B14F-4D97-AF65-F5344CB8AC3E}">
        <p14:creationId xmlns:p14="http://schemas.microsoft.com/office/powerpoint/2010/main" val="89216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sz="1800" dirty="0">
                <a:solidFill>
                  <a:srgbClr val="000000"/>
                </a:solidFill>
                <a:latin typeface="Arial"/>
                <a:cs typeface="Arial"/>
              </a:rPr>
              <a:t>I will take this opportunity to remind you of the Province’s </a:t>
            </a:r>
            <a:r>
              <a:rPr lang="en-CA" sz="1800" dirty="0">
                <a:solidFill>
                  <a:srgbClr val="000000"/>
                </a:solidFill>
                <a:latin typeface="Arial"/>
                <a:cs typeface="Arial"/>
              </a:rPr>
              <a:t>DS Reform plan, also known as Journey to Belonging: Choice and Inclusion.</a:t>
            </a:r>
            <a:r>
              <a:rPr lang="en-US" sz="1800" dirty="0">
                <a:solidFill>
                  <a:srgbClr val="000000"/>
                </a:solidFill>
                <a:latin typeface="Arial"/>
                <a:cs typeface="Arial"/>
              </a:rPr>
              <a:t> Journey to Belonging is centered on a vision, that is, to make sure that people with developmental disabilities are supported by their communities, support networks and the government to belong and live inclusive lives.</a:t>
            </a:r>
          </a:p>
          <a:p>
            <a:pPr marL="174982" indent="-174982">
              <a:buFont typeface="Arial" panose="020B0604020202020204" pitchFamily="34" charset="0"/>
              <a:buChar char="•"/>
            </a:pPr>
            <a:r>
              <a:rPr lang="en-US" sz="1800" dirty="0">
                <a:solidFill>
                  <a:srgbClr val="000000"/>
                </a:solidFill>
                <a:latin typeface="Arial"/>
                <a:cs typeface="Arial"/>
              </a:rPr>
              <a:t>Journey to Bel</a:t>
            </a:r>
            <a:r>
              <a:rPr lang="en-US" sz="1800" dirty="0">
                <a:solidFill>
                  <a:srgbClr val="000000"/>
                </a:solidFill>
                <a:latin typeface="Arial" panose="020B0604020202020204" pitchFamily="34" charset="0"/>
              </a:rPr>
              <a:t>onging emphasizes the importance of collaborating with the sector on a workforce strategy to support a more skilled, diverse and professional workforce</a:t>
            </a:r>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2</a:t>
            </a:fld>
            <a:endParaRPr lang="en-US"/>
          </a:p>
        </p:txBody>
      </p:sp>
    </p:spTree>
    <p:extLst>
      <p:ext uri="{BB962C8B-B14F-4D97-AF65-F5344CB8AC3E}">
        <p14:creationId xmlns:p14="http://schemas.microsoft.com/office/powerpoint/2010/main" val="4007575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90278D"/>
              </a:buClr>
              <a:buSzPct val="75000"/>
              <a:defRPr/>
            </a:pPr>
            <a:r>
              <a:rPr lang="en-US" sz="1800" dirty="0">
                <a:solidFill>
                  <a:srgbClr val="000000"/>
                </a:solidFill>
                <a:latin typeface="Arial"/>
                <a:cs typeface="Arial"/>
              </a:rPr>
              <a:t>To zoom </a:t>
            </a:r>
            <a:r>
              <a:rPr lang="en-US" sz="1800">
                <a:solidFill>
                  <a:srgbClr val="000000"/>
                </a:solidFill>
                <a:latin typeface="Arial"/>
                <a:cs typeface="Arial"/>
              </a:rPr>
              <a:t>in </a:t>
            </a:r>
            <a:r>
              <a:rPr lang="en-US" sz="1800" dirty="0">
                <a:solidFill>
                  <a:srgbClr val="000000"/>
                </a:solidFill>
                <a:latin typeface="Arial"/>
                <a:cs typeface="Arial"/>
              </a:rPr>
              <a:t>on this J2B commitment, </a:t>
            </a:r>
            <a:r>
              <a:rPr lang="en-CA" sz="1800" dirty="0">
                <a:latin typeface="Raleway"/>
                <a:ea typeface="Times New Roman" panose="02020603050405020304" pitchFamily="18" charset="0"/>
                <a:cs typeface="Arial"/>
              </a:rPr>
              <a:t>The Workforce Strategy is comprised of </a:t>
            </a:r>
            <a:r>
              <a:rPr lang="en-CA" sz="1800" b="1" dirty="0">
                <a:latin typeface="Raleway"/>
                <a:ea typeface="Times New Roman" panose="02020603050405020304" pitchFamily="18" charset="0"/>
                <a:cs typeface="Arial"/>
              </a:rPr>
              <a:t>three (3) pillars </a:t>
            </a:r>
            <a:r>
              <a:rPr lang="en-CA" sz="1800" dirty="0">
                <a:latin typeface="Raleway"/>
                <a:ea typeface="Times New Roman" panose="02020603050405020304" pitchFamily="18" charset="0"/>
                <a:cs typeface="Arial"/>
              </a:rPr>
              <a:t>aimed at supporting a skilled, diverse and professional workforce that empowers people to be part of their community. </a:t>
            </a:r>
          </a:p>
          <a:p>
            <a:pPr marL="641600" lvl="1" indent="-174982" defTabSz="933237">
              <a:buFont typeface="Arial" panose="020B0604020202020204" pitchFamily="34" charset="0"/>
              <a:buChar char="•"/>
              <a:defRPr/>
            </a:pPr>
            <a:r>
              <a:rPr lang="en-US" b="1"/>
              <a:t>Grow and Stabilize the Workforce</a:t>
            </a:r>
            <a:r>
              <a:rPr lang="en-US"/>
              <a:t>: </a:t>
            </a:r>
            <a:r>
              <a:rPr lang="en-US">
                <a:latin typeface="Raleway SemiBold"/>
                <a:cs typeface="Calibri"/>
              </a:rPr>
              <a:t>Grow and build a stable workforce through expanding pool of diverse workers, accelerating talent and training pipelines, and retaining high caliber workers</a:t>
            </a:r>
            <a:endParaRPr lang="en-US">
              <a:latin typeface="Raleway SemiBold"/>
            </a:endParaRPr>
          </a:p>
          <a:p>
            <a:pPr marL="641600" lvl="1" indent="-174982" defTabSz="933237">
              <a:buFont typeface="Arial" panose="020B0604020202020204" pitchFamily="34" charset="0"/>
              <a:buChar char="•"/>
              <a:defRPr/>
            </a:pPr>
            <a:r>
              <a:rPr lang="en-US" b="1"/>
              <a:t>Enhance Skills and Training</a:t>
            </a:r>
            <a:r>
              <a:rPr lang="en-US"/>
              <a:t>: </a:t>
            </a:r>
            <a:r>
              <a:rPr lang="en-US">
                <a:latin typeface="Raleway SemiBold"/>
                <a:cs typeface="Calibri"/>
              </a:rPr>
              <a:t>Enhance the workforce so that it continually adapts and advances towards meeting the diverse needs of people supported using modern services models</a:t>
            </a:r>
            <a:endParaRPr lang="en-US">
              <a:latin typeface="Raleway SemiBold"/>
            </a:endParaRPr>
          </a:p>
          <a:p>
            <a:pPr marL="641600" lvl="1" indent="-174982" defTabSz="933237">
              <a:buFont typeface="Arial" panose="020B0604020202020204" pitchFamily="34" charset="0"/>
              <a:buChar char="•"/>
              <a:defRPr/>
            </a:pPr>
            <a:r>
              <a:rPr lang="en-US" b="1"/>
              <a:t>Advance Professionalization</a:t>
            </a:r>
            <a:r>
              <a:rPr lang="en-US"/>
              <a:t>: </a:t>
            </a:r>
            <a:r>
              <a:rPr lang="en-US">
                <a:latin typeface="Raleway SemiBold"/>
                <a:cs typeface="Calibri"/>
              </a:rPr>
              <a:t>Build towards DS worker as a recognized and impactful profession through improving community trust and respect, consistency, and oversight to improve outcomes for people</a:t>
            </a:r>
            <a:endParaRPr lang="en-CA">
              <a:latin typeface="Raleway SemiBold"/>
              <a:cs typeface="Calibri"/>
            </a:endParaRPr>
          </a:p>
        </p:txBody>
      </p:sp>
      <p:sp>
        <p:nvSpPr>
          <p:cNvPr id="4" name="Slide Number Placeholder 3"/>
          <p:cNvSpPr>
            <a:spLocks noGrp="1"/>
          </p:cNvSpPr>
          <p:nvPr>
            <p:ph type="sldNum" sz="quarter" idx="5"/>
          </p:nvPr>
        </p:nvSpPr>
        <p:spPr/>
        <p:txBody>
          <a:bodyPr/>
          <a:lstStyle/>
          <a:p>
            <a:fld id="{56AFAB16-4C07-5141-8688-34B493849C85}" type="slidenum">
              <a:rPr lang="en-US" smtClean="0"/>
              <a:t>3</a:t>
            </a:fld>
            <a:endParaRPr lang="en-US"/>
          </a:p>
        </p:txBody>
      </p:sp>
    </p:spTree>
    <p:extLst>
      <p:ext uri="{BB962C8B-B14F-4D97-AF65-F5344CB8AC3E}">
        <p14:creationId xmlns:p14="http://schemas.microsoft.com/office/powerpoint/2010/main" val="1695453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defRPr/>
            </a:pPr>
            <a:r>
              <a:rPr lang="en-US" dirty="0">
                <a:solidFill>
                  <a:srgbClr val="FF0000"/>
                </a:solidFill>
                <a:latin typeface="Arial" panose="020B0604020202020204" pitchFamily="34" charset="0"/>
                <a:cs typeface="Arial" panose="020B0604020202020204" pitchFamily="34" charset="0"/>
              </a:rPr>
              <a:t>The ongoing partnership and collaborative efforts between the Ministry and the DS sector are incredibly important to successfully implement the Workforce Strategy. There are several initiatives underway through inter-ministerial and </a:t>
            </a:r>
            <a:r>
              <a:rPr lang="en-US" b="1" dirty="0">
                <a:solidFill>
                  <a:srgbClr val="FF0000"/>
                </a:solidFill>
                <a:latin typeface="Arial" panose="020B0604020202020204" pitchFamily="34" charset="0"/>
                <a:cs typeface="Arial" panose="020B0604020202020204" pitchFamily="34" charset="0"/>
              </a:rPr>
              <a:t>sector collaboration</a:t>
            </a:r>
            <a:r>
              <a:rPr lang="en-US" b="1" strike="noStrike" dirty="0">
                <a:solidFill>
                  <a:srgbClr val="FF0000"/>
                </a:solidFill>
                <a:latin typeface="Arial" panose="020B0604020202020204" pitchFamily="34" charset="0"/>
                <a:cs typeface="Arial" panose="020B0604020202020204" pitchFamily="34" charset="0"/>
              </a:rPr>
              <a:t> </a:t>
            </a:r>
            <a:r>
              <a:rPr lang="en-US" strike="noStrike" dirty="0">
                <a:solidFill>
                  <a:srgbClr val="FF0000"/>
                </a:solidFill>
                <a:latin typeface="Arial" panose="020B0604020202020204" pitchFamily="34" charset="0"/>
                <a:cs typeface="Arial" panose="020B0604020202020204" pitchFamily="34" charset="0"/>
              </a:rPr>
              <a:t>to</a:t>
            </a:r>
            <a:r>
              <a:rPr lang="en-US" dirty="0">
                <a:solidFill>
                  <a:srgbClr val="FF0000"/>
                </a:solidFill>
                <a:latin typeface="Arial" panose="020B0604020202020204" pitchFamily="34" charset="0"/>
                <a:cs typeface="Arial" panose="020B0604020202020204" pitchFamily="34" charset="0"/>
              </a:rPr>
              <a:t> support the workforce framework. </a:t>
            </a:r>
            <a:endParaRPr lang="en-US"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defRPr/>
            </a:pPr>
            <a:r>
              <a:rPr lang="en-US" dirty="0">
                <a:solidFill>
                  <a:srgbClr val="FF0000"/>
                </a:solidFill>
                <a:latin typeface="Arial" panose="020B0604020202020204" pitchFamily="34" charset="0"/>
                <a:cs typeface="Arial" panose="020B0604020202020204" pitchFamily="34" charset="0"/>
              </a:rPr>
              <a:t>Those include the College Standards Review led by the Ministry of Colleges and Universities (MCU), and the Apprenticeship Standards Review led by Skilled Trades Ontario (</a:t>
            </a:r>
            <a:r>
              <a:rPr lang="en-US" strike="noStrike" dirty="0">
                <a:solidFill>
                  <a:srgbClr val="FF0000"/>
                </a:solidFill>
                <a:latin typeface="Arial" panose="020B0604020202020204" pitchFamily="34" charset="0"/>
                <a:cs typeface="Arial" panose="020B0604020202020204" pitchFamily="34" charset="0"/>
              </a:rPr>
              <a:t>STO). I</a:t>
            </a:r>
            <a:r>
              <a:rPr lang="en-US" dirty="0">
                <a:solidFill>
                  <a:srgbClr val="FF0000"/>
                </a:solidFill>
                <a:latin typeface="Arial" panose="020B0604020202020204" pitchFamily="34" charset="0"/>
                <a:cs typeface="Arial" panose="020B0604020202020204" pitchFamily="34" charset="0"/>
              </a:rPr>
              <a:t> will now speak about the Developmental Services Workforce Strategy Initiatives – an exemplary partnership between MCCSS and the sector, established to design and implement specific tactics to contribute to the overall success of the Workforce Strategy. </a:t>
            </a:r>
            <a:endParaRPr lang="en-US" dirty="0">
              <a:latin typeface="Arial" panose="020B0604020202020204" pitchFamily="34" charset="0"/>
              <a:cs typeface="Arial" panose="020B0604020202020204" pitchFamily="34" charset="0"/>
            </a:endParaRPr>
          </a:p>
          <a:p>
            <a:pPr marL="174982" indent="-174982">
              <a:buFont typeface="Arial" panose="020B0604020202020204" pitchFamily="34" charset="0"/>
              <a:buChar char="•"/>
              <a:defRPr/>
            </a:pPr>
            <a:r>
              <a:rPr lang="en-US" dirty="0">
                <a:latin typeface="Arial" panose="020B0604020202020204" pitchFamily="34" charset="0"/>
                <a:cs typeface="Arial" panose="020B0604020202020204" pitchFamily="34" charset="0"/>
              </a:rPr>
              <a:t>As you see on this slide, we a governance structure established to support the partnership. The elements of that structure are:</a:t>
            </a:r>
          </a:p>
          <a:p>
            <a:pPr marL="174982" indent="-174982">
              <a:buFont typeface="Arial" panose="020B0604020202020204" pitchFamily="34" charset="0"/>
              <a:buChar char="•"/>
              <a:defRPr/>
            </a:pPr>
            <a:r>
              <a:rPr lang="en-US" dirty="0">
                <a:latin typeface="Arial" panose="020B0604020202020204" pitchFamily="34" charset="0"/>
                <a:cs typeface="Arial" panose="020B0604020202020204" pitchFamily="34" charset="0"/>
              </a:rPr>
              <a:t>The DS Workforce Implementation </a:t>
            </a:r>
            <a:r>
              <a:rPr lang="en-US" b="1" dirty="0">
                <a:latin typeface="Arial" panose="020B0604020202020204" pitchFamily="34" charset="0"/>
                <a:cs typeface="Arial" panose="020B0604020202020204" pitchFamily="34" charset="0"/>
              </a:rPr>
              <a:t>Steering Committee </a:t>
            </a:r>
            <a:r>
              <a:rPr lang="en-US" dirty="0">
                <a:latin typeface="Arial" panose="020B0604020202020204" pitchFamily="34" charset="0"/>
                <a:cs typeface="Arial" panose="020B0604020202020204" pitchFamily="34" charset="0"/>
              </a:rPr>
              <a:t>(DSWISC)</a:t>
            </a:r>
            <a:endParaRPr lang="en-US" b="1" dirty="0">
              <a:latin typeface="Arial" panose="020B0604020202020204" pitchFamily="34" charset="0"/>
              <a:cs typeface="Arial" panose="020B0604020202020204" pitchFamily="34" charset="0"/>
            </a:endParaRP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Oversees, monitors and integrates all aspects of the sector workforce initiatives including the process, timelines and deliverables of all Task Groups, and will seek advice from the Collaborative Table</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Includes two co-chairs (PN HR Committee and Director of IRB, MCCSS) as well as chairs of initiative-specific task groups</a:t>
            </a:r>
          </a:p>
          <a:p>
            <a:pPr marL="174982" indent="-174982"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Collaborative Table</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Provides advice and feedback to the Steering Committee on the proposed implementation initiatives</a:t>
            </a:r>
          </a:p>
          <a:p>
            <a:pPr marL="641600" lvl="1" indent="-174982" defTabSz="933237">
              <a:buFont typeface="Arial" panose="020B0604020202020204" pitchFamily="34" charset="0"/>
              <a:buChar char="•"/>
              <a:defRPr/>
            </a:pPr>
            <a:r>
              <a:rPr lang="en-US" dirty="0">
                <a:latin typeface="Arial" panose="020B0604020202020204" pitchFamily="34" charset="0"/>
                <a:cs typeface="Arial" panose="020B0604020202020204" pitchFamily="34" charset="0"/>
              </a:rPr>
              <a:t>Includes </a:t>
            </a:r>
            <a:r>
              <a:rPr lang="en-CA" dirty="0">
                <a:latin typeface="Arial" panose="020B0604020202020204" pitchFamily="34" charset="0"/>
                <a:ea typeface="Arial" panose="020B0604020202020204" pitchFamily="34" charset="0"/>
                <a:cs typeface="Arial" panose="020B0604020202020204" pitchFamily="34" charset="0"/>
              </a:rPr>
              <a:t>individuals with lived experience of providing care or being cared for, self-advocates and bargaining agents</a:t>
            </a:r>
            <a:endParaRPr lang="en-US" dirty="0">
              <a:latin typeface="Arial" panose="020B0604020202020204" pitchFamily="34" charset="0"/>
              <a:cs typeface="Arial" panose="020B0604020202020204" pitchFamily="34" charset="0"/>
            </a:endParaRPr>
          </a:p>
          <a:p>
            <a:pPr marL="174982" indent="-174982" defTabSz="933237">
              <a:buFont typeface="Arial" panose="020B0604020202020204" pitchFamily="34" charset="0"/>
              <a:buChar char="•"/>
              <a:defRPr/>
            </a:pPr>
            <a:r>
              <a:rPr lang="en-US" b="1" dirty="0">
                <a:latin typeface="Arial" panose="020B0604020202020204" pitchFamily="34" charset="0"/>
                <a:cs typeface="Arial" panose="020B0604020202020204" pitchFamily="34" charset="0"/>
              </a:rPr>
              <a:t>Task Groups: </a:t>
            </a:r>
            <a:r>
              <a:rPr lang="en-US" dirty="0">
                <a:latin typeface="Arial" panose="020B0604020202020204" pitchFamily="34" charset="0"/>
                <a:cs typeface="Arial" panose="020B0604020202020204" pitchFamily="34" charset="0"/>
              </a:rPr>
              <a:t>Four (4) initiative-specific task groups</a:t>
            </a:r>
            <a:r>
              <a:rPr lang="en-US" b="0" i="0" dirty="0">
                <a:latin typeface="Arial" panose="020B0604020202020204" pitchFamily="34" charset="0"/>
                <a:cs typeface="Arial" panose="020B0604020202020204" pitchFamily="34" charset="0"/>
              </a:rPr>
              <a:t> that </a:t>
            </a:r>
            <a:r>
              <a:rPr lang="en-US" dirty="0">
                <a:latin typeface="Arial" panose="020B0604020202020204" pitchFamily="34" charset="0"/>
                <a:cs typeface="Arial" panose="020B0604020202020204" pitchFamily="34" charset="0"/>
              </a:rPr>
              <a:t>lead the design, implementation and execution of initiatives and have developed and implemented short-term tactics to enhance opportunities in the DS sector: </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Skills Development and Training (Chair: Bob Butella, CL Haldimand)</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Talent Acquisition and Workplace Development (Chair: Barb Kirouac, CL Dryden-Sioux Lookout)</a:t>
            </a:r>
          </a:p>
          <a:p>
            <a:pPr marL="641600" lvl="1" indent="-174982">
              <a:buFont typeface="Arial" panose="020B0604020202020204" pitchFamily="34" charset="0"/>
              <a:buChar char="•"/>
            </a:pPr>
            <a:r>
              <a:rPr lang="en-US" dirty="0">
                <a:latin typeface="Arial" panose="020B0604020202020204" pitchFamily="34" charset="0"/>
                <a:cs typeface="Arial" panose="020B0604020202020204" pitchFamily="34" charset="0"/>
              </a:rPr>
              <a:t>Research and Data Indicators (Chair: Dr. Robert Hickey, Queen’s University)</a:t>
            </a:r>
          </a:p>
          <a:p>
            <a:pPr marL="641600" lvl="1" indent="-174982">
              <a:buFont typeface="Arial" panose="020B0604020202020204" pitchFamily="34" charset="0"/>
              <a:buChar char="•"/>
            </a:pPr>
            <a:r>
              <a:rPr lang="en-US" dirty="0">
                <a:latin typeface="Arial"/>
                <a:cs typeface="Arial"/>
              </a:rPr>
              <a:t>Communications (Chair: Karen Bell, </a:t>
            </a:r>
            <a:r>
              <a:rPr lang="en-US" dirty="0" err="1">
                <a:latin typeface="Arial"/>
                <a:cs typeface="Arial"/>
              </a:rPr>
              <a:t>Microboards</a:t>
            </a:r>
            <a:r>
              <a:rPr lang="en-US" dirty="0">
                <a:latin typeface="Arial"/>
                <a:cs typeface="Arial"/>
              </a:rPr>
              <a:t> Ontario).</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6AFAB16-4C07-5141-8688-34B493849C85}" type="slidenum">
              <a:rPr lang="en-US" smtClean="0"/>
              <a:t>4</a:t>
            </a:fld>
            <a:endParaRPr lang="en-US"/>
          </a:p>
        </p:txBody>
      </p:sp>
    </p:spTree>
    <p:extLst>
      <p:ext uri="{BB962C8B-B14F-4D97-AF65-F5344CB8AC3E}">
        <p14:creationId xmlns:p14="http://schemas.microsoft.com/office/powerpoint/2010/main" val="1603300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 Day 1 (October 29th), 10-11am **</a:t>
            </a:r>
          </a:p>
          <a:p>
            <a:endParaRPr lang="en-CA" b="1"/>
          </a:p>
          <a:p>
            <a:pPr marL="174982" indent="-174982">
              <a:buFont typeface="Arial" panose="020B0604020202020204" pitchFamily="34" charset="0"/>
              <a:buChar char="•"/>
            </a:pPr>
            <a:r>
              <a:rPr lang="en-CA" b="0"/>
              <a:t>I am now pleased to introduce Dr. Robert Hickey, the Chair of the Research and Data Indicators Task Group, </a:t>
            </a:r>
            <a:r>
              <a:rPr lang="en-US" b="0" i="0">
                <a:solidFill>
                  <a:srgbClr val="39364F"/>
                </a:solidFill>
                <a:effectLst/>
                <a:latin typeface="+mj-lt"/>
              </a:rPr>
              <a:t>who will lead this session on “New Insights on the State of the DS Workforce”</a:t>
            </a:r>
          </a:p>
          <a:p>
            <a:pPr marL="174982" indent="-174982">
              <a:buFont typeface="Arial" panose="020B0604020202020204" pitchFamily="34" charset="0"/>
              <a:buChar char="•"/>
            </a:pPr>
            <a:r>
              <a:rPr lang="en-US" b="0" i="0">
                <a:solidFill>
                  <a:srgbClr val="4B4D63"/>
                </a:solidFill>
                <a:effectLst/>
                <a:latin typeface="+mj-lt"/>
              </a:rPr>
              <a:t>This session will present evidence from the latest surveys of HR managers on the DS workforce</a:t>
            </a:r>
            <a:endParaRPr lang="en-US" b="0">
              <a:latin typeface="+mj-lt"/>
            </a:endParaRPr>
          </a:p>
          <a:p>
            <a:pPr marL="174982" indent="-174982">
              <a:buFont typeface="Arial" panose="020B0604020202020204" pitchFamily="34" charset="0"/>
              <a:buChar char="•"/>
            </a:pPr>
            <a:endParaRPr lang="en-CA" b="0"/>
          </a:p>
        </p:txBody>
      </p:sp>
      <p:sp>
        <p:nvSpPr>
          <p:cNvPr id="4" name="Slide Number Placeholder 3"/>
          <p:cNvSpPr>
            <a:spLocks noGrp="1"/>
          </p:cNvSpPr>
          <p:nvPr>
            <p:ph type="sldNum" sz="quarter" idx="5"/>
          </p:nvPr>
        </p:nvSpPr>
        <p:spPr/>
        <p:txBody>
          <a:bodyPr/>
          <a:lstStyle/>
          <a:p>
            <a:pPr defTabSz="933237">
              <a:defRPr/>
            </a:pPr>
            <a:fld id="{56AFAB16-4C07-5141-8688-34B493849C85}" type="slidenum">
              <a:rPr lang="en-US">
                <a:solidFill>
                  <a:prstClr val="black"/>
                </a:solidFill>
                <a:latin typeface="Calibri" panose="020F0502020204030204"/>
              </a:rPr>
              <a:pPr defTabSz="93323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5401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AFAB16-4C07-5141-8688-34B493849C85}" type="slidenum">
              <a:rPr lang="en-US" smtClean="0"/>
              <a:t>18</a:t>
            </a:fld>
            <a:endParaRPr lang="en-US"/>
          </a:p>
        </p:txBody>
      </p:sp>
    </p:spTree>
    <p:extLst>
      <p:ext uri="{BB962C8B-B14F-4D97-AF65-F5344CB8AC3E}">
        <p14:creationId xmlns:p14="http://schemas.microsoft.com/office/powerpoint/2010/main" val="2476642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xmlns="" val="0"/>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0" y="2781"/>
            <a:ext cx="12191998" cy="6852437"/>
          </a:xfrm>
          <a:prstGeom prst="rect">
            <a:avLst/>
          </a:prstGeom>
        </p:spPr>
      </p:pic>
      <p:sp>
        <p:nvSpPr>
          <p:cNvPr id="2" name="Title 1"/>
          <p:cNvSpPr>
            <a:spLocks noGrp="1"/>
          </p:cNvSpPr>
          <p:nvPr>
            <p:ph type="ctrTitle" hasCustomPrompt="1"/>
          </p:nvPr>
        </p:nvSpPr>
        <p:spPr>
          <a:xfrm>
            <a:off x="463060" y="1183160"/>
            <a:ext cx="5124940" cy="1371861"/>
          </a:xfrm>
        </p:spPr>
        <p:txBody>
          <a:bodyPr anchor="t">
            <a:normAutofit/>
          </a:bodyPr>
          <a:lstStyle>
            <a:lvl1pPr algn="l">
              <a:defRPr sz="4000">
                <a:solidFill>
                  <a:schemeClr val="bg1"/>
                </a:solidFill>
                <a:latin typeface="Raleway ExtraBold" panose="00000900000000000000" pitchFamily="50" charset="0"/>
              </a:defRPr>
            </a:lvl1pPr>
          </a:lstStyle>
          <a:p>
            <a:r>
              <a:rPr lang="en-US"/>
              <a:t>Presentation Title </a:t>
            </a:r>
          </a:p>
        </p:txBody>
      </p:sp>
      <p:sp>
        <p:nvSpPr>
          <p:cNvPr id="3" name="Subtitle 2"/>
          <p:cNvSpPr>
            <a:spLocks noGrp="1"/>
          </p:cNvSpPr>
          <p:nvPr>
            <p:ph type="subTitle" idx="1"/>
          </p:nvPr>
        </p:nvSpPr>
        <p:spPr>
          <a:xfrm>
            <a:off x="463060" y="2683609"/>
            <a:ext cx="6672000" cy="745391"/>
          </a:xfrm>
        </p:spPr>
        <p:txBody>
          <a:bodyPr anchor="t"/>
          <a:lstStyle>
            <a:lvl1pPr marL="0" indent="0" algn="l">
              <a:buNone/>
              <a:defRPr sz="2400">
                <a:solidFill>
                  <a:schemeClr val="bg1"/>
                </a:solidFill>
                <a:latin typeface="Raleway"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5">
            <a:extLst>
              <a:ext uri="{FF2B5EF4-FFF2-40B4-BE49-F238E27FC236}">
                <a16:creationId xmlns:a16="http://schemas.microsoft.com/office/drawing/2014/main" id="{68874B61-9598-9445-9CBD-4043317562F2}"/>
              </a:ext>
            </a:extLst>
          </p:cNvPr>
          <p:cNvSpPr>
            <a:spLocks noGrp="1"/>
          </p:cNvSpPr>
          <p:nvPr>
            <p:ph type="body" sz="quarter" idx="13" hasCustomPrompt="1"/>
          </p:nvPr>
        </p:nvSpPr>
        <p:spPr>
          <a:xfrm>
            <a:off x="463060" y="791414"/>
            <a:ext cx="6503797" cy="383075"/>
          </a:xfrm>
        </p:spPr>
        <p:txBody>
          <a:bodyPr>
            <a:normAutofit/>
          </a:bodyPr>
          <a:lstStyle>
            <a:lvl1pPr>
              <a:defRPr sz="1800">
                <a:solidFill>
                  <a:schemeClr val="bg1"/>
                </a:solidFill>
                <a:latin typeface="Raleway SemiBold" panose="00000700000000000000" pitchFamily="50" charset="0"/>
              </a:defRPr>
            </a:lvl1pPr>
            <a:lvl2pPr marL="457200" indent="0">
              <a:buNone/>
              <a:defRPr/>
            </a:lvl2pPr>
          </a:lstStyle>
          <a:p>
            <a:pPr lvl="0"/>
            <a:r>
              <a:rPr lang="en-US"/>
              <a:t>Ministry of Children, Community and Social Services</a:t>
            </a:r>
          </a:p>
        </p:txBody>
      </p:sp>
      <p:sp>
        <p:nvSpPr>
          <p:cNvPr id="13" name="Slide Number Placeholder 5">
            <a:extLst>
              <a:ext uri="{FF2B5EF4-FFF2-40B4-BE49-F238E27FC236}">
                <a16:creationId xmlns:a16="http://schemas.microsoft.com/office/drawing/2014/main" id="{C4854175-F1B1-7D4F-A73B-91105A852046}"/>
              </a:ext>
            </a:extLst>
          </p:cNvPr>
          <p:cNvSpPr>
            <a:spLocks noGrp="1"/>
          </p:cNvSpPr>
          <p:nvPr>
            <p:ph type="sldNum" sz="quarter" idx="12"/>
          </p:nvPr>
        </p:nvSpPr>
        <p:spPr>
          <a:xfrm>
            <a:off x="463060" y="6276603"/>
            <a:ext cx="511637" cy="365125"/>
          </a:xfrm>
        </p:spPr>
        <p:txBody>
          <a:bodyPr/>
          <a:lstStyle>
            <a:lvl1pPr>
              <a:defRPr>
                <a:solidFill>
                  <a:schemeClr val="bg1"/>
                </a:solidFill>
                <a:latin typeface="Raleway" panose="00000500000000000000" pitchFamily="50" charset="0"/>
              </a:defRPr>
            </a:lvl1pPr>
          </a:lstStyle>
          <a:p>
            <a:fld id="{9CAA33A2-411E-8443-83D0-3263C24E97A5}" type="slidenum">
              <a:rPr lang="en-US" smtClean="0"/>
              <a:pPr/>
              <a:t>‹#›</a:t>
            </a:fld>
            <a:endParaRPr lang="en-US"/>
          </a:p>
        </p:txBody>
      </p:sp>
      <p:sp>
        <p:nvSpPr>
          <p:cNvPr id="5" name="Footer Placeholder 4"/>
          <p:cNvSpPr>
            <a:spLocks noGrp="1"/>
          </p:cNvSpPr>
          <p:nvPr>
            <p:ph type="ftr" sz="quarter" idx="11"/>
          </p:nvPr>
        </p:nvSpPr>
        <p:spPr>
          <a:xfrm>
            <a:off x="974697" y="6276603"/>
            <a:ext cx="3357551" cy="365125"/>
          </a:xfrm>
          <a:prstGeom prst="rect">
            <a:avLst/>
          </a:prstGeom>
        </p:spPr>
        <p:txBody>
          <a:bodyPr anchor="ctr"/>
          <a:lstStyle>
            <a:lvl1pPr algn="r">
              <a:defRPr sz="1800">
                <a:solidFill>
                  <a:schemeClr val="bg1"/>
                </a:solidFill>
              </a:defRPr>
            </a:lvl1pPr>
          </a:lstStyle>
          <a:p>
            <a:pPr algn="l"/>
            <a:r>
              <a:rPr lang="en-US"/>
              <a:t>Presentation Name</a:t>
            </a:r>
          </a:p>
        </p:txBody>
      </p:sp>
    </p:spTree>
    <p:extLst>
      <p:ext uri="{BB962C8B-B14F-4D97-AF65-F5344CB8AC3E}">
        <p14:creationId xmlns:p14="http://schemas.microsoft.com/office/powerpoint/2010/main" val="72758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8"/>
            <a:ext cx="11275647" cy="557780"/>
          </a:xfrm>
        </p:spPr>
        <p:txBody>
          <a:bodyPr/>
          <a:lstStyle>
            <a:lvl1pPr>
              <a:defRPr b="0">
                <a:solidFill>
                  <a:schemeClr val="accent3">
                    <a:lumMod val="10000"/>
                  </a:schemeClr>
                </a:solidFill>
                <a:latin typeface="Raleway ExtraBold" panose="00000900000000000000" pitchFamily="50"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hasCustomPrompt="1"/>
          </p:nvPr>
        </p:nvSpPr>
        <p:spPr>
          <a:xfrm>
            <a:off x="463062" y="1243173"/>
            <a:ext cx="11275645" cy="4884593"/>
          </a:xfrm>
        </p:spPr>
        <p:txBody>
          <a:bodyPr>
            <a:normAutofit/>
          </a:bodyPr>
          <a:lstStyle>
            <a:lvl1pPr marL="0" indent="0">
              <a:lnSpc>
                <a:spcPct val="100000"/>
              </a:lnSpc>
              <a:spcBef>
                <a:spcPts val="0"/>
              </a:spcBef>
              <a:spcAft>
                <a:spcPts val="600"/>
              </a:spcAft>
              <a:buClr>
                <a:schemeClr val="accent1"/>
              </a:buClr>
              <a:buSzPct val="75000"/>
              <a:buFont typeface="Arial" panose="020B0604020202020204" pitchFamily="34" charset="0"/>
              <a:buNone/>
              <a:defRPr sz="2000">
                <a:solidFill>
                  <a:schemeClr val="accent3">
                    <a:lumMod val="10000"/>
                  </a:schemeClr>
                </a:solidFill>
                <a:latin typeface="Raleway SemiBold" panose="00000700000000000000" pitchFamily="50" charset="0"/>
                <a:cs typeface="Arial" panose="020B0604020202020204" pitchFamily="34" charset="0"/>
              </a:defRPr>
            </a:lvl1pPr>
            <a:lvl2pPr>
              <a:lnSpc>
                <a:spcPct val="100000"/>
              </a:lnSpc>
              <a:spcBef>
                <a:spcPts val="0"/>
              </a:spcBef>
              <a:spcAft>
                <a:spcPts val="600"/>
              </a:spcAft>
              <a:buClr>
                <a:srgbClr val="92278F"/>
              </a:buClr>
              <a:buSzPct val="100000"/>
              <a:defRPr sz="1800">
                <a:solidFill>
                  <a:schemeClr val="accent3">
                    <a:lumMod val="10000"/>
                  </a:schemeClr>
                </a:solidFill>
                <a:latin typeface="Raleway Medium" panose="00000600000000000000" pitchFamily="50" charset="0"/>
                <a:cs typeface="Arial" panose="020B0604020202020204" pitchFamily="34" charset="0"/>
              </a:defRPr>
            </a:lvl2pPr>
            <a:lvl3pPr>
              <a:lnSpc>
                <a:spcPct val="100000"/>
              </a:lnSpc>
              <a:spcBef>
                <a:spcPts val="0"/>
              </a:spcBef>
              <a:spcAft>
                <a:spcPts val="600"/>
              </a:spcAft>
              <a:buClr>
                <a:srgbClr val="92278F"/>
              </a:buClr>
              <a:buSzPct val="100000"/>
              <a:defRPr sz="1800">
                <a:solidFill>
                  <a:schemeClr val="accent3">
                    <a:lumMod val="10000"/>
                  </a:schemeClr>
                </a:solidFill>
                <a:latin typeface="Raleway Medium" panose="00000600000000000000" pitchFamily="50" charset="0"/>
                <a:cs typeface="Arial" panose="020B0604020202020204" pitchFamily="34" charset="0"/>
              </a:defRPr>
            </a:lvl3pPr>
            <a:lvl4pPr>
              <a:lnSpc>
                <a:spcPct val="100000"/>
              </a:lnSpc>
              <a:spcBef>
                <a:spcPts val="0"/>
              </a:spcBef>
              <a:spcAft>
                <a:spcPts val="600"/>
              </a:spcAft>
              <a:buClr>
                <a:srgbClr val="92278F"/>
              </a:buClr>
              <a:buSzPct val="100000"/>
              <a:defRPr sz="1800">
                <a:solidFill>
                  <a:schemeClr val="accent3">
                    <a:lumMod val="10000"/>
                  </a:schemeClr>
                </a:solidFill>
                <a:latin typeface="Raleway Medium" panose="00000600000000000000" pitchFamily="50" charset="0"/>
                <a:cs typeface="Arial" panose="020B0604020202020204" pitchFamily="34" charset="0"/>
              </a:defRPr>
            </a:lvl4pPr>
            <a:lvl5pPr>
              <a:lnSpc>
                <a:spcPct val="100000"/>
              </a:lnSpc>
              <a:spcBef>
                <a:spcPts val="0"/>
              </a:spcBef>
              <a:spcAft>
                <a:spcPts val="600"/>
              </a:spcAft>
              <a:buClr>
                <a:srgbClr val="92278F"/>
              </a:buClr>
              <a:buSzPct val="100000"/>
              <a:defRPr sz="1800">
                <a:solidFill>
                  <a:schemeClr val="accent3">
                    <a:lumMod val="10000"/>
                  </a:schemeClr>
                </a:solidFill>
                <a:latin typeface="Raleway Medium" panose="00000600000000000000" pitchFamily="50" charset="0"/>
                <a:cs typeface="Arial" panose="020B0604020202020204" pitchFamily="34" charset="0"/>
              </a:defRPr>
            </a:lvl5p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63060" y="6276603"/>
            <a:ext cx="511637" cy="365125"/>
          </a:xfrm>
        </p:spPr>
        <p:txBody>
          <a:bodyPr/>
          <a:lstStyle>
            <a:lvl1pPr>
              <a:defRPr sz="1800">
                <a:solidFill>
                  <a:schemeClr val="accent3">
                    <a:lumMod val="10000"/>
                  </a:schemeClr>
                </a:solidFill>
                <a:latin typeface="Raleway Medium" panose="00000600000000000000" pitchFamily="50" charset="0"/>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EC7D52AC-6145-1E49-BEEA-A922291252E2}"/>
              </a:ext>
            </a:extLst>
          </p:cNvPr>
          <p:cNvSpPr>
            <a:spLocks noGrp="1"/>
          </p:cNvSpPr>
          <p:nvPr>
            <p:ph type="ftr" sz="quarter" idx="11"/>
          </p:nvPr>
        </p:nvSpPr>
        <p:spPr>
          <a:xfrm>
            <a:off x="983489" y="6276603"/>
            <a:ext cx="3357551" cy="365125"/>
          </a:xfrm>
          <a:prstGeom prst="rect">
            <a:avLst/>
          </a:prstGeom>
        </p:spPr>
        <p:txBody>
          <a:bodyPr anchor="ctr"/>
          <a:lstStyle>
            <a:lvl1pPr algn="r">
              <a:defRPr sz="1800">
                <a:solidFill>
                  <a:schemeClr val="accent3">
                    <a:lumMod val="10000"/>
                  </a:schemeClr>
                </a:solidFill>
                <a:latin typeface="Raleway Medium" panose="00000600000000000000" pitchFamily="50" charset="0"/>
                <a:cs typeface="Arial" panose="020B0604020202020204" pitchFamily="34" charset="0"/>
              </a:defRPr>
            </a:lvl1pPr>
          </a:lstStyle>
          <a:p>
            <a:pPr algn="l"/>
            <a:r>
              <a:rPr lang="en-US" dirty="0"/>
              <a:t>Research and Data Indicators</a:t>
            </a:r>
          </a:p>
        </p:txBody>
      </p:sp>
      <p:pic>
        <p:nvPicPr>
          <p:cNvPr id="7" name="Picture 6" descr="Government of Ontario logo ">
            <a:extLst>
              <a:ext uri="{FF2B5EF4-FFF2-40B4-BE49-F238E27FC236}">
                <a16:creationId xmlns:a16="http://schemas.microsoft.com/office/drawing/2014/main" id="{A0AB12EB-35F3-44FA-84DF-30446CFE5665}"/>
              </a:ext>
            </a:extLst>
          </p:cNvPr>
          <p:cNvPicPr>
            <a:picLocks noChangeAspect="1"/>
          </p:cNvPicPr>
          <p:nvPr userDrawn="1"/>
        </p:nvPicPr>
        <p:blipFill>
          <a:blip r:embed="rId2"/>
          <a:srcRect/>
          <a:stretch/>
        </p:blipFill>
        <p:spPr>
          <a:xfrm>
            <a:off x="10311725" y="6127766"/>
            <a:ext cx="1626655" cy="650662"/>
          </a:xfrm>
          <a:prstGeom prst="rect">
            <a:avLst/>
          </a:prstGeom>
        </p:spPr>
      </p:pic>
    </p:spTree>
    <p:extLst>
      <p:ext uri="{BB962C8B-B14F-4D97-AF65-F5344CB8AC3E}">
        <p14:creationId xmlns:p14="http://schemas.microsoft.com/office/powerpoint/2010/main" val="245243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3062" y="365128"/>
            <a:ext cx="11275645" cy="475845"/>
          </a:xfrm>
        </p:spPr>
        <p:txBody>
          <a:bodyPr>
            <a:noAutofit/>
          </a:bodyPr>
          <a:lstStyle>
            <a:lvl1pPr>
              <a:defRPr sz="3200" b="0">
                <a:latin typeface="Raleway ExtraBold" panose="00000900000000000000" pitchFamily="50" charset="0"/>
              </a:defRPr>
            </a:lvl1pPr>
          </a:lstStyle>
          <a:p>
            <a:r>
              <a:rPr lang="en-US"/>
              <a:t>Click to edit Master title style</a:t>
            </a:r>
          </a:p>
        </p:txBody>
      </p:sp>
      <p:sp>
        <p:nvSpPr>
          <p:cNvPr id="3" name="Text Placeholder 2"/>
          <p:cNvSpPr>
            <a:spLocks noGrp="1"/>
          </p:cNvSpPr>
          <p:nvPr>
            <p:ph type="body" idx="1"/>
          </p:nvPr>
        </p:nvSpPr>
        <p:spPr>
          <a:xfrm>
            <a:off x="463063" y="951722"/>
            <a:ext cx="5157787" cy="475844"/>
          </a:xfrm>
        </p:spPr>
        <p:txBody>
          <a:bodyPr anchor="t">
            <a:normAutofit/>
          </a:bodyPr>
          <a:lstStyle>
            <a:lvl1pPr marL="0" indent="0">
              <a:buNone/>
              <a:defRPr sz="2000" b="0">
                <a:latin typeface="Raleway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63063" y="1506934"/>
            <a:ext cx="5157787" cy="4620832"/>
          </a:xfrm>
        </p:spPr>
        <p:txBody>
          <a:bodyPr>
            <a:normAutofit/>
          </a:bodyPr>
          <a:lstStyle>
            <a:lvl1pPr defTabSz="540000">
              <a:lnSpc>
                <a:spcPct val="100000"/>
              </a:lnSpc>
              <a:spcBef>
                <a:spcPts val="0"/>
              </a:spcBef>
              <a:spcAft>
                <a:spcPts val="600"/>
              </a:spcAft>
              <a:buClr>
                <a:srgbClr val="00B0F0"/>
              </a:buClr>
              <a:buSzPct val="75000"/>
              <a:defRPr sz="1800">
                <a:latin typeface="Raleway SemiBold" panose="00000700000000000000" pitchFamily="50" charset="0"/>
                <a:cs typeface="Arial" panose="020B0604020202020204" pitchFamily="34" charset="0"/>
              </a:defRPr>
            </a:lvl1pPr>
            <a:lvl2pPr marL="447675"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2pPr>
            <a:lvl3pPr marL="804863"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3pPr>
            <a:lvl4pPr marL="1166813" indent="-180975" defTabSz="657225">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4pPr>
            <a:lvl5pPr marL="1614488" indent="-271463"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55519" y="951722"/>
            <a:ext cx="5183188" cy="475844"/>
          </a:xfrm>
        </p:spPr>
        <p:txBody>
          <a:bodyPr anchor="t">
            <a:normAutofit/>
          </a:bodyPr>
          <a:lstStyle>
            <a:lvl1pPr marL="0" indent="0">
              <a:buNone/>
              <a:defRPr sz="2000" b="0">
                <a:latin typeface="Raleway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555519" y="1506933"/>
            <a:ext cx="5183188" cy="4620833"/>
          </a:xfrm>
        </p:spPr>
        <p:txBody>
          <a:bodyPr>
            <a:normAutofit/>
          </a:bodyPr>
          <a:lstStyle>
            <a:lvl1pPr>
              <a:lnSpc>
                <a:spcPct val="100000"/>
              </a:lnSpc>
              <a:spcBef>
                <a:spcPts val="0"/>
              </a:spcBef>
              <a:spcAft>
                <a:spcPts val="600"/>
              </a:spcAft>
              <a:buClr>
                <a:srgbClr val="00B0F0"/>
              </a:buClr>
              <a:buSzPct val="75000"/>
              <a:defRPr sz="1800">
                <a:latin typeface="Raleway SemiBold" panose="00000700000000000000" pitchFamily="50" charset="0"/>
                <a:cs typeface="Arial" panose="020B0604020202020204" pitchFamily="34" charset="0"/>
              </a:defRPr>
            </a:lvl1pPr>
            <a:lvl2pPr marL="357188"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2pPr>
            <a:lvl3pPr marL="628650"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3pPr>
            <a:lvl4pPr marL="985838"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4pPr>
            <a:lvl5pPr marL="1343025"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7071E3EB-B559-2440-BEF7-1F3CE7E07E0F}"/>
              </a:ext>
            </a:extLst>
          </p:cNvPr>
          <p:cNvSpPr>
            <a:spLocks noGrp="1"/>
          </p:cNvSpPr>
          <p:nvPr>
            <p:ph type="sldNum" sz="quarter" idx="12"/>
          </p:nvPr>
        </p:nvSpPr>
        <p:spPr>
          <a:xfrm>
            <a:off x="463060" y="6276603"/>
            <a:ext cx="511637" cy="365125"/>
          </a:xfrm>
        </p:spPr>
        <p:txBody>
          <a:bodyPr/>
          <a:lstStyle>
            <a:lvl1pPr>
              <a:defRPr sz="1800">
                <a:solidFill>
                  <a:schemeClr val="accent3">
                    <a:lumMod val="10000"/>
                  </a:schemeClr>
                </a:solidFill>
                <a:latin typeface="Raleway Medium" panose="00000600000000000000" pitchFamily="50" charset="0"/>
              </a:defRPr>
            </a:lvl1pPr>
          </a:lstStyle>
          <a:p>
            <a:fld id="{9CAA33A2-411E-8443-83D0-3263C24E97A5}" type="slidenum">
              <a:rPr lang="en-US" smtClean="0"/>
              <a:pPr/>
              <a:t>‹#›</a:t>
            </a:fld>
            <a:endParaRPr lang="en-US"/>
          </a:p>
        </p:txBody>
      </p:sp>
      <p:sp>
        <p:nvSpPr>
          <p:cNvPr id="14" name="Footer Placeholder 4">
            <a:extLst>
              <a:ext uri="{FF2B5EF4-FFF2-40B4-BE49-F238E27FC236}">
                <a16:creationId xmlns:a16="http://schemas.microsoft.com/office/drawing/2014/main" id="{B0459C98-D8BF-5345-A3F2-94ACABECCF30}"/>
              </a:ext>
            </a:extLst>
          </p:cNvPr>
          <p:cNvSpPr>
            <a:spLocks noGrp="1"/>
          </p:cNvSpPr>
          <p:nvPr>
            <p:ph type="ftr" sz="quarter" idx="11"/>
          </p:nvPr>
        </p:nvSpPr>
        <p:spPr>
          <a:xfrm>
            <a:off x="983489" y="6276603"/>
            <a:ext cx="3357551" cy="365125"/>
          </a:xfrm>
          <a:prstGeom prst="rect">
            <a:avLst/>
          </a:prstGeom>
        </p:spPr>
        <p:txBody>
          <a:bodyPr anchor="ctr"/>
          <a:lstStyle>
            <a:lvl1pPr algn="r">
              <a:defRPr sz="1800">
                <a:solidFill>
                  <a:schemeClr val="accent3">
                    <a:lumMod val="10000"/>
                  </a:schemeClr>
                </a:solidFill>
                <a:latin typeface="Raleway Medium" panose="00000600000000000000" pitchFamily="50" charset="0"/>
              </a:defRPr>
            </a:lvl1pPr>
          </a:lstStyle>
          <a:p>
            <a:pPr algn="l"/>
            <a:r>
              <a:rPr lang="en-US"/>
              <a:t>Presentation </a:t>
            </a:r>
            <a:r>
              <a:rPr lang="en-US">
                <a:cs typeface="Arial" panose="020B0604020202020204" pitchFamily="34" charset="0"/>
              </a:rPr>
              <a:t>Name</a:t>
            </a:r>
          </a:p>
        </p:txBody>
      </p:sp>
      <p:pic>
        <p:nvPicPr>
          <p:cNvPr id="10" name="Picture 9" descr="Government of Ontario logo ">
            <a:extLst>
              <a:ext uri="{FF2B5EF4-FFF2-40B4-BE49-F238E27FC236}">
                <a16:creationId xmlns:a16="http://schemas.microsoft.com/office/drawing/2014/main" id="{E3358D95-E52A-4923-8591-6C79504C8C01}"/>
              </a:ext>
            </a:extLst>
          </p:cNvPr>
          <p:cNvPicPr>
            <a:picLocks noChangeAspect="1"/>
          </p:cNvPicPr>
          <p:nvPr userDrawn="1"/>
        </p:nvPicPr>
        <p:blipFill>
          <a:blip r:embed="rId2"/>
          <a:srcRect/>
          <a:stretch/>
        </p:blipFill>
        <p:spPr>
          <a:xfrm>
            <a:off x="10311725" y="6127766"/>
            <a:ext cx="1626655" cy="650662"/>
          </a:xfrm>
          <a:prstGeom prst="rect">
            <a:avLst/>
          </a:prstGeom>
        </p:spPr>
      </p:pic>
    </p:spTree>
    <p:extLst>
      <p:ext uri="{BB962C8B-B14F-4D97-AF65-F5344CB8AC3E}">
        <p14:creationId xmlns:p14="http://schemas.microsoft.com/office/powerpoint/2010/main" val="194413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3062" y="365128"/>
            <a:ext cx="11275645" cy="475845"/>
          </a:xfrm>
        </p:spPr>
        <p:txBody>
          <a:bodyPr>
            <a:noAutofit/>
          </a:bodyPr>
          <a:lstStyle>
            <a:lvl1pPr>
              <a:defRPr sz="3200" b="0">
                <a:latin typeface="Raleway ExtraBold" panose="00000900000000000000" pitchFamily="50" charset="0"/>
              </a:defRPr>
            </a:lvl1pPr>
          </a:lstStyle>
          <a:p>
            <a:r>
              <a:rPr lang="en-US"/>
              <a:t>Click to edit Master title style</a:t>
            </a:r>
          </a:p>
        </p:txBody>
      </p:sp>
      <p:sp>
        <p:nvSpPr>
          <p:cNvPr id="3" name="Text Placeholder 2"/>
          <p:cNvSpPr>
            <a:spLocks noGrp="1"/>
          </p:cNvSpPr>
          <p:nvPr>
            <p:ph type="body" idx="1"/>
          </p:nvPr>
        </p:nvSpPr>
        <p:spPr>
          <a:xfrm>
            <a:off x="463064" y="951722"/>
            <a:ext cx="3357552" cy="475844"/>
          </a:xfrm>
        </p:spPr>
        <p:txBody>
          <a:bodyPr anchor="t">
            <a:normAutofit/>
          </a:bodyPr>
          <a:lstStyle>
            <a:lvl1pPr marL="0" indent="0">
              <a:buNone/>
              <a:defRPr sz="2000" b="0">
                <a:latin typeface="Raleway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63064" y="1506934"/>
            <a:ext cx="3357552" cy="4620832"/>
          </a:xfrm>
        </p:spPr>
        <p:txBody>
          <a:bodyPr>
            <a:normAutofit/>
          </a:bodyPr>
          <a:lstStyle>
            <a:lvl1pPr defTabSz="540000">
              <a:lnSpc>
                <a:spcPct val="100000"/>
              </a:lnSpc>
              <a:spcBef>
                <a:spcPts val="0"/>
              </a:spcBef>
              <a:spcAft>
                <a:spcPts val="600"/>
              </a:spcAft>
              <a:buClr>
                <a:srgbClr val="00B0F0"/>
              </a:buClr>
              <a:buSzPct val="75000"/>
              <a:defRPr sz="1800">
                <a:latin typeface="Raleway SemiBold" panose="00000700000000000000" pitchFamily="50" charset="0"/>
              </a:defRPr>
            </a:lvl1pPr>
            <a:lvl2pPr marL="447675"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2pPr>
            <a:lvl3pPr marL="804863"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3pPr>
            <a:lvl4pPr marL="1166813" indent="-180975" defTabSz="657225">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4pPr>
            <a:lvl5pPr marL="1614488" indent="-271463"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overnment of Ontario logo ">
            <a:extLst>
              <a:ext uri="{FF2B5EF4-FFF2-40B4-BE49-F238E27FC236}">
                <a16:creationId xmlns:a16="http://schemas.microsoft.com/office/drawing/2014/main" id="{381413EB-9CB0-41B2-8258-8596F97507BC}"/>
              </a:ext>
            </a:extLst>
          </p:cNvPr>
          <p:cNvPicPr>
            <a:picLocks noChangeAspect="1"/>
          </p:cNvPicPr>
          <p:nvPr userDrawn="1"/>
        </p:nvPicPr>
        <p:blipFill>
          <a:blip r:embed="rId2"/>
          <a:srcRect/>
          <a:stretch/>
        </p:blipFill>
        <p:spPr>
          <a:xfrm>
            <a:off x="10311725" y="6127766"/>
            <a:ext cx="1626655" cy="650662"/>
          </a:xfrm>
          <a:prstGeom prst="rect">
            <a:avLst/>
          </a:prstGeom>
        </p:spPr>
      </p:pic>
      <p:sp>
        <p:nvSpPr>
          <p:cNvPr id="8" name="Text Placeholder 2">
            <a:extLst>
              <a:ext uri="{FF2B5EF4-FFF2-40B4-BE49-F238E27FC236}">
                <a16:creationId xmlns:a16="http://schemas.microsoft.com/office/drawing/2014/main" id="{7B6BB04B-2932-4A8B-AFDC-A2433F1D14A4}"/>
              </a:ext>
            </a:extLst>
          </p:cNvPr>
          <p:cNvSpPr>
            <a:spLocks noGrp="1"/>
          </p:cNvSpPr>
          <p:nvPr>
            <p:ph type="body" idx="13"/>
          </p:nvPr>
        </p:nvSpPr>
        <p:spPr>
          <a:xfrm>
            <a:off x="4439978" y="951722"/>
            <a:ext cx="3357552" cy="475844"/>
          </a:xfrm>
        </p:spPr>
        <p:txBody>
          <a:bodyPr anchor="t">
            <a:normAutofit/>
          </a:bodyPr>
          <a:lstStyle>
            <a:lvl1pPr marL="0" indent="0">
              <a:buNone/>
              <a:defRPr sz="2000" b="0">
                <a:latin typeface="Raleway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A9BE4D9F-3030-4DF2-934F-3A3B91D3EC9C}"/>
              </a:ext>
            </a:extLst>
          </p:cNvPr>
          <p:cNvSpPr>
            <a:spLocks noGrp="1"/>
          </p:cNvSpPr>
          <p:nvPr>
            <p:ph sz="half" idx="14" hasCustomPrompt="1"/>
          </p:nvPr>
        </p:nvSpPr>
        <p:spPr>
          <a:xfrm>
            <a:off x="4439978" y="1506934"/>
            <a:ext cx="3357552" cy="4620832"/>
          </a:xfrm>
        </p:spPr>
        <p:txBody>
          <a:bodyPr>
            <a:normAutofit/>
          </a:bodyPr>
          <a:lstStyle>
            <a:lvl1pPr defTabSz="540000">
              <a:lnSpc>
                <a:spcPct val="100000"/>
              </a:lnSpc>
              <a:spcBef>
                <a:spcPts val="0"/>
              </a:spcBef>
              <a:spcAft>
                <a:spcPts val="600"/>
              </a:spcAft>
              <a:buClr>
                <a:srgbClr val="00B0F0"/>
              </a:buClr>
              <a:buSzPct val="75000"/>
              <a:defRPr sz="1800">
                <a:latin typeface="Raleway SemiBold" panose="00000700000000000000" pitchFamily="50" charset="0"/>
              </a:defRPr>
            </a:lvl1pPr>
            <a:lvl2pPr marL="447675"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2pPr>
            <a:lvl3pPr marL="804863"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3pPr>
            <a:lvl4pPr marL="1166813" indent="-180975" defTabSz="657225">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4pPr>
            <a:lvl5pPr marL="1614488" indent="-271463"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8EB8F470-A657-4B7A-BB3F-600A6133FC6B}"/>
              </a:ext>
            </a:extLst>
          </p:cNvPr>
          <p:cNvSpPr>
            <a:spLocks noGrp="1"/>
          </p:cNvSpPr>
          <p:nvPr>
            <p:ph type="body" idx="15"/>
          </p:nvPr>
        </p:nvSpPr>
        <p:spPr>
          <a:xfrm>
            <a:off x="8416893" y="951722"/>
            <a:ext cx="3357552" cy="475844"/>
          </a:xfrm>
        </p:spPr>
        <p:txBody>
          <a:bodyPr anchor="t">
            <a:normAutofit/>
          </a:bodyPr>
          <a:lstStyle>
            <a:lvl1pPr marL="0" indent="0">
              <a:buNone/>
              <a:defRPr sz="2000" b="0">
                <a:latin typeface="Raleway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8134B174-A2AE-4DDB-86DA-EFDD8550E29C}"/>
              </a:ext>
            </a:extLst>
          </p:cNvPr>
          <p:cNvSpPr>
            <a:spLocks noGrp="1"/>
          </p:cNvSpPr>
          <p:nvPr>
            <p:ph sz="half" idx="16" hasCustomPrompt="1"/>
          </p:nvPr>
        </p:nvSpPr>
        <p:spPr>
          <a:xfrm>
            <a:off x="8416893" y="1506934"/>
            <a:ext cx="3357552" cy="4620832"/>
          </a:xfrm>
        </p:spPr>
        <p:txBody>
          <a:bodyPr>
            <a:normAutofit/>
          </a:bodyPr>
          <a:lstStyle>
            <a:lvl1pPr defTabSz="540000">
              <a:lnSpc>
                <a:spcPct val="100000"/>
              </a:lnSpc>
              <a:spcBef>
                <a:spcPts val="0"/>
              </a:spcBef>
              <a:spcAft>
                <a:spcPts val="600"/>
              </a:spcAft>
              <a:buClr>
                <a:srgbClr val="00B0F0"/>
              </a:buClr>
              <a:buSzPct val="75000"/>
              <a:defRPr sz="1800">
                <a:latin typeface="Raleway SemiBold" panose="00000700000000000000" pitchFamily="50" charset="0"/>
              </a:defRPr>
            </a:lvl1pPr>
            <a:lvl2pPr marL="447675"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2pPr>
            <a:lvl3pPr marL="804863"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3pPr>
            <a:lvl4pPr marL="1166813" indent="-180975" defTabSz="657225">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4pPr>
            <a:lvl5pPr marL="1614488" indent="-271463"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6E3E5A2D-25AE-4D21-90B2-185D467ACCCC}"/>
              </a:ext>
            </a:extLst>
          </p:cNvPr>
          <p:cNvSpPr>
            <a:spLocks noGrp="1"/>
          </p:cNvSpPr>
          <p:nvPr>
            <p:ph type="sldNum" sz="quarter" idx="12"/>
          </p:nvPr>
        </p:nvSpPr>
        <p:spPr>
          <a:xfrm>
            <a:off x="463060" y="6276603"/>
            <a:ext cx="511637" cy="365125"/>
          </a:xfrm>
        </p:spPr>
        <p:txBody>
          <a:bodyPr/>
          <a:lstStyle>
            <a:lvl1pPr>
              <a:defRPr sz="1800">
                <a:solidFill>
                  <a:schemeClr val="accent3">
                    <a:lumMod val="10000"/>
                  </a:schemeClr>
                </a:solidFill>
                <a:latin typeface="Raleway Medium" panose="00000600000000000000" pitchFamily="50" charset="0"/>
              </a:defRPr>
            </a:lvl1pPr>
          </a:lstStyle>
          <a:p>
            <a:fld id="{9CAA33A2-411E-8443-83D0-3263C24E97A5}" type="slidenum">
              <a:rPr lang="en-US" smtClean="0"/>
              <a:pPr/>
              <a:t>‹#›</a:t>
            </a:fld>
            <a:endParaRPr lang="en-US"/>
          </a:p>
        </p:txBody>
      </p:sp>
      <p:sp>
        <p:nvSpPr>
          <p:cNvPr id="16" name="Footer Placeholder 4">
            <a:extLst>
              <a:ext uri="{FF2B5EF4-FFF2-40B4-BE49-F238E27FC236}">
                <a16:creationId xmlns:a16="http://schemas.microsoft.com/office/drawing/2014/main" id="{9680F939-B2CB-457B-BE3F-98422C7A78E2}"/>
              </a:ext>
            </a:extLst>
          </p:cNvPr>
          <p:cNvSpPr>
            <a:spLocks noGrp="1"/>
          </p:cNvSpPr>
          <p:nvPr>
            <p:ph type="ftr" sz="quarter" idx="11"/>
          </p:nvPr>
        </p:nvSpPr>
        <p:spPr>
          <a:xfrm>
            <a:off x="983489" y="6276603"/>
            <a:ext cx="3357551" cy="365125"/>
          </a:xfrm>
          <a:prstGeom prst="rect">
            <a:avLst/>
          </a:prstGeom>
        </p:spPr>
        <p:txBody>
          <a:bodyPr anchor="ctr"/>
          <a:lstStyle>
            <a:lvl1pPr algn="r">
              <a:defRPr sz="1800">
                <a:solidFill>
                  <a:schemeClr val="accent3">
                    <a:lumMod val="10000"/>
                  </a:schemeClr>
                </a:solidFill>
                <a:latin typeface="Raleway Medium" panose="00000600000000000000" pitchFamily="50" charset="0"/>
              </a:defRPr>
            </a:lvl1pPr>
          </a:lstStyle>
          <a:p>
            <a:pPr algn="l"/>
            <a:r>
              <a:rPr lang="en-US"/>
              <a:t>Presentation </a:t>
            </a:r>
            <a:r>
              <a:rPr lang="en-US">
                <a:cs typeface="Arial" panose="020B0604020202020204" pitchFamily="34" charset="0"/>
              </a:rPr>
              <a:t>Name</a:t>
            </a:r>
          </a:p>
        </p:txBody>
      </p:sp>
    </p:spTree>
    <p:extLst>
      <p:ext uri="{BB962C8B-B14F-4D97-AF65-F5344CB8AC3E}">
        <p14:creationId xmlns:p14="http://schemas.microsoft.com/office/powerpoint/2010/main" val="87258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3062" y="365128"/>
            <a:ext cx="11275645" cy="475845"/>
          </a:xfrm>
        </p:spPr>
        <p:txBody>
          <a:bodyPr>
            <a:noAutofit/>
          </a:bodyPr>
          <a:lstStyle>
            <a:lvl1pPr>
              <a:defRPr sz="3200" b="0">
                <a:latin typeface="Raleway ExtraBold" panose="00000900000000000000" pitchFamily="50" charset="0"/>
              </a:defRPr>
            </a:lvl1pPr>
          </a:lstStyle>
          <a:p>
            <a:r>
              <a:rPr lang="en-US"/>
              <a:t>Click to edit Master title style</a:t>
            </a:r>
          </a:p>
        </p:txBody>
      </p:sp>
      <p:sp>
        <p:nvSpPr>
          <p:cNvPr id="3" name="Text Placeholder 2"/>
          <p:cNvSpPr>
            <a:spLocks noGrp="1"/>
          </p:cNvSpPr>
          <p:nvPr>
            <p:ph type="body" idx="1"/>
          </p:nvPr>
        </p:nvSpPr>
        <p:spPr>
          <a:xfrm>
            <a:off x="463063" y="951722"/>
            <a:ext cx="7871312" cy="475844"/>
          </a:xfrm>
        </p:spPr>
        <p:txBody>
          <a:bodyPr anchor="t">
            <a:normAutofit/>
          </a:bodyPr>
          <a:lstStyle>
            <a:lvl1pPr marL="0" indent="0">
              <a:buNone/>
              <a:defRPr sz="2000" b="0">
                <a:latin typeface="Raleway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463063" y="1506934"/>
            <a:ext cx="7871312" cy="4620832"/>
          </a:xfrm>
        </p:spPr>
        <p:txBody>
          <a:bodyPr>
            <a:normAutofit/>
          </a:bodyPr>
          <a:lstStyle>
            <a:lvl1pPr defTabSz="540000">
              <a:lnSpc>
                <a:spcPct val="100000"/>
              </a:lnSpc>
              <a:spcBef>
                <a:spcPts val="0"/>
              </a:spcBef>
              <a:spcAft>
                <a:spcPts val="600"/>
              </a:spcAft>
              <a:buClr>
                <a:srgbClr val="00B0F0"/>
              </a:buClr>
              <a:buSzPct val="75000"/>
              <a:defRPr sz="1800">
                <a:latin typeface="Raleway SemiBold" panose="00000700000000000000" pitchFamily="50" charset="0"/>
                <a:cs typeface="Arial" panose="020B0604020202020204" pitchFamily="34" charset="0"/>
              </a:defRPr>
            </a:lvl1pPr>
            <a:lvl2pPr marL="447675"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2pPr>
            <a:lvl3pPr marL="804863" indent="-228600"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3pPr>
            <a:lvl4pPr marL="1166813" indent="-180975" defTabSz="657225">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4pPr>
            <a:lvl5pPr marL="1614488" indent="-271463" defTabSz="5400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44C79C7D-E1C8-447D-AE84-76CCECA8B34F}"/>
              </a:ext>
            </a:extLst>
          </p:cNvPr>
          <p:cNvSpPr>
            <a:spLocks noGrp="1"/>
          </p:cNvSpPr>
          <p:nvPr>
            <p:ph type="body" sz="quarter" idx="3"/>
          </p:nvPr>
        </p:nvSpPr>
        <p:spPr>
          <a:xfrm>
            <a:off x="8582025" y="951722"/>
            <a:ext cx="3156682" cy="475844"/>
          </a:xfrm>
        </p:spPr>
        <p:txBody>
          <a:bodyPr anchor="t">
            <a:normAutofit/>
          </a:bodyPr>
          <a:lstStyle>
            <a:lvl1pPr marL="0" indent="0">
              <a:buNone/>
              <a:defRPr sz="2000" b="0">
                <a:latin typeface="Raleway SemiBold" panose="000007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5">
            <a:extLst>
              <a:ext uri="{FF2B5EF4-FFF2-40B4-BE49-F238E27FC236}">
                <a16:creationId xmlns:a16="http://schemas.microsoft.com/office/drawing/2014/main" id="{27F00FF8-6E8F-4086-B411-3366033210BE}"/>
              </a:ext>
            </a:extLst>
          </p:cNvPr>
          <p:cNvSpPr>
            <a:spLocks noGrp="1"/>
          </p:cNvSpPr>
          <p:nvPr>
            <p:ph sz="quarter" idx="4" hasCustomPrompt="1"/>
          </p:nvPr>
        </p:nvSpPr>
        <p:spPr>
          <a:xfrm>
            <a:off x="8582025" y="1506933"/>
            <a:ext cx="3156682" cy="4620833"/>
          </a:xfrm>
        </p:spPr>
        <p:txBody>
          <a:bodyPr>
            <a:normAutofit/>
          </a:bodyPr>
          <a:lstStyle>
            <a:lvl1pPr>
              <a:lnSpc>
                <a:spcPct val="100000"/>
              </a:lnSpc>
              <a:spcBef>
                <a:spcPts val="0"/>
              </a:spcBef>
              <a:spcAft>
                <a:spcPts val="600"/>
              </a:spcAft>
              <a:buClr>
                <a:srgbClr val="00B0F0"/>
              </a:buClr>
              <a:buSzPct val="75000"/>
              <a:defRPr sz="1800">
                <a:latin typeface="Raleway SemiBold" panose="00000700000000000000" pitchFamily="50" charset="0"/>
                <a:cs typeface="Arial" panose="020B0604020202020204" pitchFamily="34" charset="0"/>
              </a:defRPr>
            </a:lvl1pPr>
            <a:lvl2pPr marL="357188"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2pPr>
            <a:lvl3pPr marL="628650"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3pPr>
            <a:lvl4pPr marL="985838"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4pPr>
            <a:lvl5pPr marL="1343025" indent="-228600">
              <a:lnSpc>
                <a:spcPct val="100000"/>
              </a:lnSpc>
              <a:spcBef>
                <a:spcPts val="0"/>
              </a:spcBef>
              <a:spcAft>
                <a:spcPts val="600"/>
              </a:spcAft>
              <a:buClr>
                <a:srgbClr val="92278F"/>
              </a:buClr>
              <a:buSzPct val="100000"/>
              <a:buFont typeface="Wingdings" panose="05000000000000000000" pitchFamily="2" charset="2"/>
              <a:buChar char="§"/>
              <a:defRPr sz="1800">
                <a:latin typeface="Raleway SemiBold" panose="00000700000000000000" pitchFamily="50"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Government of Ontario logo ">
            <a:extLst>
              <a:ext uri="{FF2B5EF4-FFF2-40B4-BE49-F238E27FC236}">
                <a16:creationId xmlns:a16="http://schemas.microsoft.com/office/drawing/2014/main" id="{790F76A9-A7F2-42B0-A49D-7F48943DB7BA}"/>
              </a:ext>
            </a:extLst>
          </p:cNvPr>
          <p:cNvPicPr>
            <a:picLocks noChangeAspect="1"/>
          </p:cNvPicPr>
          <p:nvPr userDrawn="1"/>
        </p:nvPicPr>
        <p:blipFill>
          <a:blip r:embed="rId2"/>
          <a:srcRect/>
          <a:stretch/>
        </p:blipFill>
        <p:spPr>
          <a:xfrm>
            <a:off x="10311725" y="6127766"/>
            <a:ext cx="1626655" cy="650662"/>
          </a:xfrm>
          <a:prstGeom prst="rect">
            <a:avLst/>
          </a:prstGeom>
        </p:spPr>
      </p:pic>
      <p:sp>
        <p:nvSpPr>
          <p:cNvPr id="11" name="Slide Number Placeholder 5">
            <a:extLst>
              <a:ext uri="{FF2B5EF4-FFF2-40B4-BE49-F238E27FC236}">
                <a16:creationId xmlns:a16="http://schemas.microsoft.com/office/drawing/2014/main" id="{4BCE50E7-4320-41C8-85E9-38F8FD4E20E4}"/>
              </a:ext>
            </a:extLst>
          </p:cNvPr>
          <p:cNvSpPr>
            <a:spLocks noGrp="1"/>
          </p:cNvSpPr>
          <p:nvPr>
            <p:ph type="sldNum" sz="quarter" idx="12"/>
          </p:nvPr>
        </p:nvSpPr>
        <p:spPr>
          <a:xfrm>
            <a:off x="463060" y="6276603"/>
            <a:ext cx="511637" cy="365125"/>
          </a:xfrm>
        </p:spPr>
        <p:txBody>
          <a:bodyPr/>
          <a:lstStyle>
            <a:lvl1pPr>
              <a:defRPr sz="1800">
                <a:solidFill>
                  <a:schemeClr val="accent3">
                    <a:lumMod val="10000"/>
                  </a:schemeClr>
                </a:solidFill>
                <a:latin typeface="Raleway Medium" panose="00000600000000000000" pitchFamily="50" charset="0"/>
              </a:defRPr>
            </a:lvl1pPr>
          </a:lstStyle>
          <a:p>
            <a:fld id="{9CAA33A2-411E-8443-83D0-3263C24E97A5}" type="slidenum">
              <a:rPr lang="en-US" smtClean="0"/>
              <a:pPr/>
              <a:t>‹#›</a:t>
            </a:fld>
            <a:endParaRPr lang="en-US"/>
          </a:p>
        </p:txBody>
      </p:sp>
      <p:sp>
        <p:nvSpPr>
          <p:cNvPr id="12" name="Footer Placeholder 4">
            <a:extLst>
              <a:ext uri="{FF2B5EF4-FFF2-40B4-BE49-F238E27FC236}">
                <a16:creationId xmlns:a16="http://schemas.microsoft.com/office/drawing/2014/main" id="{D55314F1-9C5D-45BE-988A-5988BB5F7D64}"/>
              </a:ext>
            </a:extLst>
          </p:cNvPr>
          <p:cNvSpPr>
            <a:spLocks noGrp="1"/>
          </p:cNvSpPr>
          <p:nvPr>
            <p:ph type="ftr" sz="quarter" idx="11"/>
          </p:nvPr>
        </p:nvSpPr>
        <p:spPr>
          <a:xfrm>
            <a:off x="983489" y="6276603"/>
            <a:ext cx="3357551" cy="365125"/>
          </a:xfrm>
          <a:prstGeom prst="rect">
            <a:avLst/>
          </a:prstGeom>
        </p:spPr>
        <p:txBody>
          <a:bodyPr anchor="ctr"/>
          <a:lstStyle>
            <a:lvl1pPr algn="r">
              <a:defRPr sz="1800">
                <a:solidFill>
                  <a:schemeClr val="accent3">
                    <a:lumMod val="10000"/>
                  </a:schemeClr>
                </a:solidFill>
                <a:latin typeface="Raleway Medium" panose="00000600000000000000" pitchFamily="50" charset="0"/>
              </a:defRPr>
            </a:lvl1pPr>
          </a:lstStyle>
          <a:p>
            <a:pPr algn="l"/>
            <a:r>
              <a:rPr lang="en-US"/>
              <a:t>Presentation </a:t>
            </a:r>
            <a:r>
              <a:rPr lang="en-US">
                <a:cs typeface="Arial" panose="020B0604020202020204" pitchFamily="34" charset="0"/>
              </a:rPr>
              <a:t>Name</a:t>
            </a:r>
          </a:p>
        </p:txBody>
      </p:sp>
    </p:spTree>
    <p:extLst>
      <p:ext uri="{BB962C8B-B14F-4D97-AF65-F5344CB8AC3E}">
        <p14:creationId xmlns:p14="http://schemas.microsoft.com/office/powerpoint/2010/main" val="1501858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7071E3EB-B559-2440-BEF7-1F3CE7E07E0F}"/>
              </a:ext>
            </a:extLst>
          </p:cNvPr>
          <p:cNvSpPr>
            <a:spLocks noGrp="1"/>
          </p:cNvSpPr>
          <p:nvPr>
            <p:ph type="sldNum" sz="quarter" idx="12"/>
          </p:nvPr>
        </p:nvSpPr>
        <p:spPr>
          <a:xfrm>
            <a:off x="463060" y="6276603"/>
            <a:ext cx="511637" cy="365125"/>
          </a:xfrm>
        </p:spPr>
        <p:txBody>
          <a:bodyPr/>
          <a:lstStyle>
            <a:lvl1pPr>
              <a:defRPr sz="1800">
                <a:solidFill>
                  <a:schemeClr val="accent3">
                    <a:lumMod val="10000"/>
                  </a:schemeClr>
                </a:solidFill>
                <a:latin typeface="Raleway Medium" panose="00000600000000000000" pitchFamily="50" charset="0"/>
              </a:defRPr>
            </a:lvl1pPr>
          </a:lstStyle>
          <a:p>
            <a:fld id="{9CAA33A2-411E-8443-83D0-3263C24E97A5}" type="slidenum">
              <a:rPr lang="en-US" smtClean="0"/>
              <a:pPr/>
              <a:t>‹#›</a:t>
            </a:fld>
            <a:endParaRPr lang="en-US"/>
          </a:p>
        </p:txBody>
      </p:sp>
      <p:sp>
        <p:nvSpPr>
          <p:cNvPr id="14" name="Footer Placeholder 4">
            <a:extLst>
              <a:ext uri="{FF2B5EF4-FFF2-40B4-BE49-F238E27FC236}">
                <a16:creationId xmlns:a16="http://schemas.microsoft.com/office/drawing/2014/main" id="{B0459C98-D8BF-5345-A3F2-94ACABECCF30}"/>
              </a:ext>
            </a:extLst>
          </p:cNvPr>
          <p:cNvSpPr>
            <a:spLocks noGrp="1"/>
          </p:cNvSpPr>
          <p:nvPr>
            <p:ph type="ftr" sz="quarter" idx="11"/>
          </p:nvPr>
        </p:nvSpPr>
        <p:spPr>
          <a:xfrm>
            <a:off x="983489" y="6276603"/>
            <a:ext cx="3357551" cy="365125"/>
          </a:xfrm>
          <a:prstGeom prst="rect">
            <a:avLst/>
          </a:prstGeom>
        </p:spPr>
        <p:txBody>
          <a:bodyPr anchor="ctr"/>
          <a:lstStyle>
            <a:lvl1pPr algn="r">
              <a:defRPr sz="1800">
                <a:solidFill>
                  <a:schemeClr val="accent3">
                    <a:lumMod val="10000"/>
                  </a:schemeClr>
                </a:solidFill>
                <a:latin typeface="Raleway Medium" panose="00000600000000000000" pitchFamily="50" charset="0"/>
              </a:defRPr>
            </a:lvl1pPr>
          </a:lstStyle>
          <a:p>
            <a:pPr algn="l"/>
            <a:r>
              <a:rPr lang="en-US" dirty="0"/>
              <a:t>Research and Data Indicators</a:t>
            </a:r>
            <a:endParaRPr lang="en-US" dirty="0">
              <a:cs typeface="Arial" panose="020B0604020202020204" pitchFamily="34" charset="0"/>
            </a:endParaRPr>
          </a:p>
        </p:txBody>
      </p:sp>
      <p:pic>
        <p:nvPicPr>
          <p:cNvPr id="10" name="Picture 9" descr="Government of Ontario logo ">
            <a:extLst>
              <a:ext uri="{FF2B5EF4-FFF2-40B4-BE49-F238E27FC236}">
                <a16:creationId xmlns:a16="http://schemas.microsoft.com/office/drawing/2014/main" id="{790F76A9-A7F2-42B0-A49D-7F48943DB7BA}"/>
              </a:ext>
            </a:extLst>
          </p:cNvPr>
          <p:cNvPicPr>
            <a:picLocks noChangeAspect="1"/>
          </p:cNvPicPr>
          <p:nvPr userDrawn="1"/>
        </p:nvPicPr>
        <p:blipFill>
          <a:blip r:embed="rId2"/>
          <a:srcRect/>
          <a:stretch/>
        </p:blipFill>
        <p:spPr>
          <a:xfrm>
            <a:off x="10311725" y="6127766"/>
            <a:ext cx="1626655" cy="650662"/>
          </a:xfrm>
          <a:prstGeom prst="rect">
            <a:avLst/>
          </a:prstGeom>
        </p:spPr>
      </p:pic>
    </p:spTree>
    <p:extLst>
      <p:ext uri="{BB962C8B-B14F-4D97-AF65-F5344CB8AC3E}">
        <p14:creationId xmlns:p14="http://schemas.microsoft.com/office/powerpoint/2010/main" val="364792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7160" y="2787"/>
            <a:ext cx="12219159" cy="6867702"/>
          </a:xfrm>
          <a:prstGeom prst="rect">
            <a:avLst/>
          </a:prstGeom>
        </p:spPr>
      </p:pic>
      <p:sp>
        <p:nvSpPr>
          <p:cNvPr id="2" name="Title 1"/>
          <p:cNvSpPr>
            <a:spLocks noGrp="1"/>
          </p:cNvSpPr>
          <p:nvPr>
            <p:ph type="title"/>
          </p:nvPr>
        </p:nvSpPr>
        <p:spPr>
          <a:xfrm>
            <a:off x="463061" y="423347"/>
            <a:ext cx="4655999" cy="2260218"/>
          </a:xfrm>
        </p:spPr>
        <p:txBody>
          <a:bodyPr anchor="t">
            <a:normAutofit/>
          </a:bodyPr>
          <a:lstStyle>
            <a:lvl1pPr>
              <a:defRPr sz="3600" b="0">
                <a:solidFill>
                  <a:schemeClr val="accent3">
                    <a:lumMod val="10000"/>
                  </a:schemeClr>
                </a:solidFill>
                <a:latin typeface="Raleway ExtraBold" panose="00000900000000000000" pitchFamily="50" charset="0"/>
              </a:defRPr>
            </a:lvl1pPr>
          </a:lstStyle>
          <a:p>
            <a:r>
              <a:rPr lang="en-US"/>
              <a:t>Click to edit Master title style</a:t>
            </a:r>
          </a:p>
        </p:txBody>
      </p:sp>
      <p:sp>
        <p:nvSpPr>
          <p:cNvPr id="3" name="Text Placeholder 2"/>
          <p:cNvSpPr>
            <a:spLocks noGrp="1"/>
          </p:cNvSpPr>
          <p:nvPr>
            <p:ph type="body" idx="1"/>
          </p:nvPr>
        </p:nvSpPr>
        <p:spPr>
          <a:xfrm>
            <a:off x="463061" y="2781515"/>
            <a:ext cx="4655999" cy="2046963"/>
          </a:xfrm>
        </p:spPr>
        <p:txBody>
          <a:bodyPr/>
          <a:lstStyle>
            <a:lvl1pPr marL="0" indent="0">
              <a:buNone/>
              <a:defRPr sz="2400">
                <a:solidFill>
                  <a:schemeClr val="accent3">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AF8C07C6-DDA8-F346-B5CC-5893D12BAE04}"/>
              </a:ext>
            </a:extLst>
          </p:cNvPr>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800">
                <a:solidFill>
                  <a:schemeClr val="accent3">
                    <a:lumMod val="10000"/>
                  </a:schemeClr>
                </a:solidFill>
                <a:latin typeface="Raleway Medium" panose="00000600000000000000" pitchFamily="50" charset="0"/>
              </a:defRPr>
            </a:lvl1pPr>
          </a:lstStyle>
          <a:p>
            <a:fld id="{9CAA33A2-411E-8443-83D0-3263C24E97A5}" type="slidenum">
              <a:rPr lang="en-US" smtClean="0"/>
              <a:pPr/>
              <a:t>‹#›</a:t>
            </a:fld>
            <a:endParaRPr lang="en-US"/>
          </a:p>
        </p:txBody>
      </p:sp>
      <p:sp>
        <p:nvSpPr>
          <p:cNvPr id="6" name="Footer Placeholder 4">
            <a:extLst>
              <a:ext uri="{FF2B5EF4-FFF2-40B4-BE49-F238E27FC236}">
                <a16:creationId xmlns:a16="http://schemas.microsoft.com/office/drawing/2014/main" id="{7C119B28-F712-2D42-9B3B-2465F13CBE4B}"/>
              </a:ext>
            </a:extLst>
          </p:cNvPr>
          <p:cNvSpPr>
            <a:spLocks noGrp="1"/>
          </p:cNvSpPr>
          <p:nvPr>
            <p:ph type="ftr" sz="quarter" idx="3"/>
          </p:nvPr>
        </p:nvSpPr>
        <p:spPr>
          <a:xfrm>
            <a:off x="1148861" y="6276603"/>
            <a:ext cx="3357551" cy="365125"/>
          </a:xfrm>
          <a:prstGeom prst="rect">
            <a:avLst/>
          </a:prstGeom>
        </p:spPr>
        <p:txBody>
          <a:bodyPr anchor="ctr"/>
          <a:lstStyle>
            <a:lvl1pPr algn="r">
              <a:defRPr sz="1800">
                <a:solidFill>
                  <a:schemeClr val="accent3">
                    <a:lumMod val="10000"/>
                  </a:schemeClr>
                </a:solidFill>
                <a:latin typeface="Raleway Medium" panose="00000600000000000000" pitchFamily="50" charset="0"/>
              </a:defRPr>
            </a:lvl1pPr>
          </a:lstStyle>
          <a:p>
            <a:pPr algn="l"/>
            <a:r>
              <a:rPr lang="en-US"/>
              <a:t>Presentation </a:t>
            </a:r>
            <a:r>
              <a:rPr lang="en-US">
                <a:cs typeface="Arial" panose="020B0604020202020204" pitchFamily="34" charset="0"/>
              </a:rPr>
              <a:t>Name</a:t>
            </a:r>
          </a:p>
        </p:txBody>
      </p:sp>
    </p:spTree>
    <p:extLst>
      <p:ext uri="{BB962C8B-B14F-4D97-AF65-F5344CB8AC3E}">
        <p14:creationId xmlns:p14="http://schemas.microsoft.com/office/powerpoint/2010/main" val="165478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xmlns="" val="1"/>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a:stretch/>
        </p:blipFill>
        <p:spPr>
          <a:xfrm>
            <a:off x="-26961" y="2899"/>
            <a:ext cx="12218761" cy="6867479"/>
          </a:xfrm>
          <a:prstGeom prst="rect">
            <a:avLst/>
          </a:prstGeom>
        </p:spPr>
      </p:pic>
      <p:sp>
        <p:nvSpPr>
          <p:cNvPr id="2" name="Title 1"/>
          <p:cNvSpPr>
            <a:spLocks noGrp="1"/>
          </p:cNvSpPr>
          <p:nvPr>
            <p:ph type="title"/>
          </p:nvPr>
        </p:nvSpPr>
        <p:spPr>
          <a:xfrm>
            <a:off x="463061" y="423347"/>
            <a:ext cx="4655999" cy="2260218"/>
          </a:xfrm>
        </p:spPr>
        <p:txBody>
          <a:bodyPr anchor="t">
            <a:normAutofit/>
          </a:bodyPr>
          <a:lstStyle>
            <a:lvl1pPr>
              <a:defRPr sz="3600" b="0">
                <a:solidFill>
                  <a:schemeClr val="accent3">
                    <a:lumMod val="10000"/>
                  </a:schemeClr>
                </a:solidFill>
                <a:latin typeface="Raleway ExtraBold" panose="00000900000000000000" pitchFamily="50" charset="0"/>
              </a:defRPr>
            </a:lvl1pPr>
          </a:lstStyle>
          <a:p>
            <a:r>
              <a:rPr lang="en-US"/>
              <a:t>Click to edit Master title style</a:t>
            </a:r>
          </a:p>
        </p:txBody>
      </p:sp>
      <p:sp>
        <p:nvSpPr>
          <p:cNvPr id="3" name="Text Placeholder 2"/>
          <p:cNvSpPr>
            <a:spLocks noGrp="1"/>
          </p:cNvSpPr>
          <p:nvPr>
            <p:ph type="body" idx="1"/>
          </p:nvPr>
        </p:nvSpPr>
        <p:spPr>
          <a:xfrm>
            <a:off x="463061" y="2781515"/>
            <a:ext cx="4655999" cy="2046963"/>
          </a:xfrm>
        </p:spPr>
        <p:txBody>
          <a:bodyPr/>
          <a:lstStyle>
            <a:lvl1pPr marL="0" indent="0">
              <a:buNone/>
              <a:defRPr sz="2400">
                <a:solidFill>
                  <a:schemeClr val="accent3">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AF8C07C6-DDA8-F346-B5CC-5893D12BAE04}"/>
              </a:ext>
            </a:extLst>
          </p:cNvPr>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800">
                <a:solidFill>
                  <a:schemeClr val="accent3">
                    <a:lumMod val="10000"/>
                  </a:schemeClr>
                </a:solidFill>
                <a:latin typeface="Raleway Medium" panose="00000600000000000000" pitchFamily="50" charset="0"/>
              </a:defRPr>
            </a:lvl1pPr>
          </a:lstStyle>
          <a:p>
            <a:fld id="{9CAA33A2-411E-8443-83D0-3263C24E97A5}" type="slidenum">
              <a:rPr lang="en-US" smtClean="0"/>
              <a:pPr/>
              <a:t>‹#›</a:t>
            </a:fld>
            <a:endParaRPr lang="en-US"/>
          </a:p>
        </p:txBody>
      </p:sp>
      <p:sp>
        <p:nvSpPr>
          <p:cNvPr id="6" name="Footer Placeholder 4">
            <a:extLst>
              <a:ext uri="{FF2B5EF4-FFF2-40B4-BE49-F238E27FC236}">
                <a16:creationId xmlns:a16="http://schemas.microsoft.com/office/drawing/2014/main" id="{7C119B28-F712-2D42-9B3B-2465F13CBE4B}"/>
              </a:ext>
            </a:extLst>
          </p:cNvPr>
          <p:cNvSpPr>
            <a:spLocks noGrp="1"/>
          </p:cNvSpPr>
          <p:nvPr>
            <p:ph type="ftr" sz="quarter" idx="3"/>
          </p:nvPr>
        </p:nvSpPr>
        <p:spPr>
          <a:xfrm>
            <a:off x="1148861" y="6276603"/>
            <a:ext cx="3357551" cy="365125"/>
          </a:xfrm>
          <a:prstGeom prst="rect">
            <a:avLst/>
          </a:prstGeom>
        </p:spPr>
        <p:txBody>
          <a:bodyPr anchor="ctr"/>
          <a:lstStyle>
            <a:lvl1pPr algn="r">
              <a:defRPr sz="1800">
                <a:solidFill>
                  <a:schemeClr val="accent3">
                    <a:lumMod val="10000"/>
                  </a:schemeClr>
                </a:solidFill>
                <a:latin typeface="Raleway Medium" panose="00000600000000000000" pitchFamily="50" charset="0"/>
                <a:cs typeface="Arial" panose="020B0604020202020204" pitchFamily="34" charset="0"/>
              </a:defRPr>
            </a:lvl1pPr>
          </a:lstStyle>
          <a:p>
            <a:pPr algn="l"/>
            <a:r>
              <a:rPr lang="en-US"/>
              <a:t>Presentation Name</a:t>
            </a:r>
          </a:p>
        </p:txBody>
      </p:sp>
    </p:spTree>
    <p:extLst>
      <p:ext uri="{BB962C8B-B14F-4D97-AF65-F5344CB8AC3E}">
        <p14:creationId xmlns:p14="http://schemas.microsoft.com/office/powerpoint/2010/main" val="282302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E7AC5D-534B-B74A-AD90-E241BE0C62CB}"/>
              </a:ext>
            </a:extLst>
          </p:cNvPr>
          <p:cNvPicPr>
            <a:picLocks noChangeAspect="1"/>
          </p:cNvPicPr>
          <p:nvPr userDrawn="1"/>
        </p:nvPicPr>
        <p:blipFill>
          <a:blip r:embed="rId2">
            <a:alphaModFix amt="47000"/>
          </a:blip>
          <a:stretch>
            <a:fillRect/>
          </a:stretch>
        </p:blipFill>
        <p:spPr>
          <a:xfrm>
            <a:off x="0" y="0"/>
            <a:ext cx="12192000" cy="6858000"/>
          </a:xfrm>
          <a:prstGeom prst="rect">
            <a:avLst/>
          </a:prstGeom>
        </p:spPr>
      </p:pic>
      <p:sp>
        <p:nvSpPr>
          <p:cNvPr id="2" name="Title 1"/>
          <p:cNvSpPr>
            <a:spLocks noGrp="1"/>
          </p:cNvSpPr>
          <p:nvPr>
            <p:ph type="title"/>
          </p:nvPr>
        </p:nvSpPr>
        <p:spPr>
          <a:xfrm>
            <a:off x="463061" y="423347"/>
            <a:ext cx="4655999" cy="2260218"/>
          </a:xfrm>
        </p:spPr>
        <p:txBody>
          <a:bodyPr anchor="t">
            <a:normAutofit/>
          </a:bodyPr>
          <a:lstStyle>
            <a:lvl1pPr>
              <a:defRPr sz="360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463061" y="2781515"/>
            <a:ext cx="4655999" cy="20469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913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3061" y="365127"/>
            <a:ext cx="11275647"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63062" y="1825625"/>
            <a:ext cx="11275645"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800">
                <a:solidFill>
                  <a:schemeClr val="accent3">
                    <a:lumMod val="10000"/>
                  </a:schemeClr>
                </a:solidFill>
                <a:latin typeface="Raleway" panose="00000500000000000000" pitchFamily="50" charset="0"/>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1148861" y="6276603"/>
            <a:ext cx="3357551" cy="365125"/>
          </a:xfrm>
          <a:prstGeom prst="rect">
            <a:avLst/>
          </a:prstGeom>
        </p:spPr>
        <p:txBody>
          <a:bodyPr anchor="ctr"/>
          <a:lstStyle>
            <a:lvl1pPr algn="r">
              <a:defRPr sz="1800">
                <a:solidFill>
                  <a:schemeClr val="accent3">
                    <a:lumMod val="10000"/>
                  </a:schemeClr>
                </a:solidFill>
                <a:latin typeface="Raleway" panose="00000500000000000000" pitchFamily="50" charset="0"/>
              </a:defRPr>
            </a:lvl1pPr>
          </a:lstStyle>
          <a:p>
            <a:pPr algn="l"/>
            <a:r>
              <a:rPr lang="en-US"/>
              <a:t>Presentation Name</a:t>
            </a:r>
          </a:p>
        </p:txBody>
      </p:sp>
    </p:spTree>
    <p:extLst>
      <p:ext uri="{BB962C8B-B14F-4D97-AF65-F5344CB8AC3E}">
        <p14:creationId xmlns:p14="http://schemas.microsoft.com/office/powerpoint/2010/main" val="1310733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85" r:id="rId4"/>
    <p:sldLayoutId id="2147483684" r:id="rId5"/>
    <p:sldLayoutId id="2147483688" r:id="rId6"/>
    <p:sldLayoutId id="2147483681" r:id="rId7"/>
    <p:sldLayoutId id="2147483687" r:id="rId8"/>
  </p:sldLayoutIdLst>
  <p:hf hdr="0" dt="0"/>
  <p:txStyles>
    <p:titleStyle>
      <a:lvl1pPr algn="l" defTabSz="914400" rtl="0" eaLnBrk="1" latinLnBrk="0" hangingPunct="1">
        <a:lnSpc>
          <a:spcPct val="90000"/>
        </a:lnSpc>
        <a:spcBef>
          <a:spcPct val="0"/>
        </a:spcBef>
        <a:buNone/>
        <a:defRPr sz="3200" b="0" i="0" kern="1200">
          <a:solidFill>
            <a:schemeClr val="tx1"/>
          </a:solidFill>
          <a:latin typeface="Raleway ExtraBold" panose="00000900000000000000" pitchFamily="50" charset="0"/>
          <a:ea typeface="+mj-ea"/>
          <a:cs typeface="Calibri" panose="020F0502020204030204" pitchFamily="34" charset="0"/>
        </a:defRPr>
      </a:lvl1pPr>
    </p:titleStyle>
    <p:bodyStyle>
      <a:lvl1pPr marL="0" indent="0" algn="l" defTabSz="914400" rtl="0" eaLnBrk="1" latinLnBrk="0" hangingPunct="1">
        <a:lnSpc>
          <a:spcPct val="100000"/>
        </a:lnSpc>
        <a:spcBef>
          <a:spcPts val="600"/>
        </a:spcBef>
        <a:buClr>
          <a:schemeClr val="accent2"/>
        </a:buClr>
        <a:buSzPct val="75000"/>
        <a:buFont typeface="Arial" panose="020B0604020202020204" pitchFamily="34" charset="0"/>
        <a:buNone/>
        <a:defRPr sz="2000" kern="1200">
          <a:solidFill>
            <a:schemeClr val="tx1"/>
          </a:solidFill>
          <a:latin typeface="Raleway SemiBold" panose="00000700000000000000" pitchFamily="50" charset="0"/>
          <a:ea typeface="+mn-ea"/>
          <a:cs typeface="Arial" panose="020B0604020202020204" pitchFamily="34" charset="0"/>
        </a:defRPr>
      </a:lvl1pPr>
      <a:lvl2pPr marL="447675" indent="-228600" algn="l" defTabSz="914400" rtl="0" eaLnBrk="1" latinLnBrk="0" hangingPunct="1">
        <a:lnSpc>
          <a:spcPct val="100000"/>
        </a:lnSpc>
        <a:spcBef>
          <a:spcPts val="600"/>
        </a:spcBef>
        <a:buClr>
          <a:srgbClr val="92278F"/>
        </a:buClr>
        <a:buSzPct val="100000"/>
        <a:buFont typeface="Wingdings" panose="05000000000000000000" pitchFamily="2" charset="2"/>
        <a:buChar char="§"/>
        <a:defRPr sz="1800" kern="1200">
          <a:solidFill>
            <a:schemeClr val="tx1"/>
          </a:solidFill>
          <a:latin typeface="Raleway SemiBold" panose="00000700000000000000" pitchFamily="50" charset="0"/>
          <a:ea typeface="+mn-ea"/>
          <a:cs typeface="Arial" panose="020B0604020202020204" pitchFamily="34" charset="0"/>
        </a:defRPr>
      </a:lvl2pPr>
      <a:lvl3pPr marL="719138" indent="-228600" algn="l" defTabSz="914400" rtl="0" eaLnBrk="1" latinLnBrk="0" hangingPunct="1">
        <a:lnSpc>
          <a:spcPct val="100000"/>
        </a:lnSpc>
        <a:spcBef>
          <a:spcPts val="600"/>
        </a:spcBef>
        <a:buClr>
          <a:srgbClr val="92278F"/>
        </a:buClr>
        <a:buSzPct val="100000"/>
        <a:buFont typeface="Wingdings" panose="05000000000000000000" pitchFamily="2" charset="2"/>
        <a:buChar char="§"/>
        <a:defRPr sz="1800" kern="1200">
          <a:solidFill>
            <a:schemeClr val="tx1"/>
          </a:solidFill>
          <a:latin typeface="Raleway SemiBold" panose="00000700000000000000" pitchFamily="50" charset="0"/>
          <a:ea typeface="+mn-ea"/>
          <a:cs typeface="Arial" panose="020B0604020202020204" pitchFamily="34" charset="0"/>
        </a:defRPr>
      </a:lvl3pPr>
      <a:lvl4pPr marL="1076325" indent="-228600" algn="l" defTabSz="914400" rtl="0" eaLnBrk="1" latinLnBrk="0" hangingPunct="1">
        <a:lnSpc>
          <a:spcPct val="100000"/>
        </a:lnSpc>
        <a:spcBef>
          <a:spcPts val="600"/>
        </a:spcBef>
        <a:buClr>
          <a:srgbClr val="92278F"/>
        </a:buClr>
        <a:buSzPct val="100000"/>
        <a:buFont typeface="Wingdings" panose="05000000000000000000" pitchFamily="2" charset="2"/>
        <a:buChar char="§"/>
        <a:defRPr sz="1800" kern="1200">
          <a:solidFill>
            <a:schemeClr val="tx1"/>
          </a:solidFill>
          <a:latin typeface="Raleway SemiBold" panose="00000700000000000000" pitchFamily="50" charset="0"/>
          <a:ea typeface="+mn-ea"/>
          <a:cs typeface="Arial" panose="020B0604020202020204" pitchFamily="34" charset="0"/>
        </a:defRPr>
      </a:lvl4pPr>
      <a:lvl5pPr marL="1524000" indent="-357188" algn="l" defTabSz="914400" rtl="0" eaLnBrk="1" latinLnBrk="0" hangingPunct="1">
        <a:lnSpc>
          <a:spcPct val="100000"/>
        </a:lnSpc>
        <a:spcBef>
          <a:spcPts val="600"/>
        </a:spcBef>
        <a:buClr>
          <a:srgbClr val="92278F"/>
        </a:buClr>
        <a:buSzPct val="100000"/>
        <a:buFont typeface="Wingdings" panose="05000000000000000000" pitchFamily="2" charset="2"/>
        <a:buChar char="§"/>
        <a:defRPr sz="1800" kern="1200">
          <a:solidFill>
            <a:schemeClr val="tx1"/>
          </a:solidFill>
          <a:latin typeface="Raleway SemiBold" panose="00000700000000000000" pitchFamily="50"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3061" y="365127"/>
            <a:ext cx="11275647"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63062" y="1825625"/>
            <a:ext cx="11275645" cy="4351338"/>
          </a:xfrm>
          <a:prstGeom prst="rect">
            <a:avLst/>
          </a:prstGeom>
        </p:spPr>
        <p:txBody>
          <a:bodyPr vert="horz" lIns="91440" tIns="45720" rIns="91440" bIns="45720" rtlCol="0">
            <a:normAutofit/>
          </a:bodyPr>
          <a:lstStyle/>
          <a:p>
            <a:pPr lvl="0"/>
            <a:r>
              <a:rPr lang="en-US"/>
              <a:t>Paragraph without bullets</a:t>
            </a:r>
          </a:p>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63060" y="6276603"/>
            <a:ext cx="686400" cy="365125"/>
          </a:xfrm>
          <a:prstGeom prst="rect">
            <a:avLst/>
          </a:prstGeom>
        </p:spPr>
        <p:txBody>
          <a:bodyPr vert="horz" lIns="91440" tIns="45720" rIns="91440" bIns="45720" rtlCol="0" anchor="ctr"/>
          <a:lstStyle>
            <a:lvl1pPr algn="l">
              <a:defRPr sz="1200">
                <a:solidFill>
                  <a:schemeClr val="tx1"/>
                </a:solidFill>
              </a:defRPr>
            </a:lvl1pPr>
          </a:lstStyle>
          <a:p>
            <a:fld id="{9CAA33A2-411E-8443-83D0-3263C24E97A5}" type="slidenum">
              <a:rPr lang="en-US" smtClean="0"/>
              <a:pPr/>
              <a:t>‹#›</a:t>
            </a:fld>
            <a:endParaRPr lang="en-US"/>
          </a:p>
        </p:txBody>
      </p:sp>
      <p:sp>
        <p:nvSpPr>
          <p:cNvPr id="8" name="Footer Placeholder 4">
            <a:extLst>
              <a:ext uri="{FF2B5EF4-FFF2-40B4-BE49-F238E27FC236}">
                <a16:creationId xmlns:a16="http://schemas.microsoft.com/office/drawing/2014/main" id="{9C0A0D9E-837B-4542-8ACD-A5921329A28E}"/>
              </a:ext>
            </a:extLst>
          </p:cNvPr>
          <p:cNvSpPr>
            <a:spLocks noGrp="1"/>
          </p:cNvSpPr>
          <p:nvPr>
            <p:ph type="ftr" sz="quarter" idx="3"/>
          </p:nvPr>
        </p:nvSpPr>
        <p:spPr>
          <a:xfrm>
            <a:off x="1148861" y="6276603"/>
            <a:ext cx="3357551" cy="365125"/>
          </a:xfrm>
          <a:prstGeom prst="rect">
            <a:avLst/>
          </a:prstGeom>
        </p:spPr>
        <p:txBody>
          <a:bodyPr anchor="ctr"/>
          <a:lstStyle>
            <a:lvl1pPr algn="r">
              <a:defRPr sz="1200">
                <a:solidFill>
                  <a:schemeClr val="tx1"/>
                </a:solidFill>
              </a:defRPr>
            </a:lvl1pPr>
          </a:lstStyle>
          <a:p>
            <a:pPr algn="l"/>
            <a:endParaRPr lang="en-US"/>
          </a:p>
        </p:txBody>
      </p:sp>
    </p:spTree>
    <p:extLst>
      <p:ext uri="{BB962C8B-B14F-4D97-AF65-F5344CB8AC3E}">
        <p14:creationId xmlns:p14="http://schemas.microsoft.com/office/powerpoint/2010/main" val="1662083055"/>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75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9.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4E652-ED30-6F47-9DE6-79A286E221D1}"/>
              </a:ext>
            </a:extLst>
          </p:cNvPr>
          <p:cNvSpPr>
            <a:spLocks noGrp="1"/>
          </p:cNvSpPr>
          <p:nvPr>
            <p:ph type="ctrTitle"/>
          </p:nvPr>
        </p:nvSpPr>
        <p:spPr>
          <a:xfrm>
            <a:off x="440459" y="1554633"/>
            <a:ext cx="6548997" cy="1371861"/>
          </a:xfrm>
        </p:spPr>
        <p:txBody>
          <a:bodyPr>
            <a:normAutofit/>
          </a:bodyPr>
          <a:lstStyle/>
          <a:p>
            <a:r>
              <a:rPr lang="en-US" sz="4800">
                <a:solidFill>
                  <a:schemeClr val="bg1"/>
                </a:solidFill>
              </a:rPr>
              <a:t>Workforce Strategy</a:t>
            </a:r>
            <a:endParaRPr lang="en-US" sz="2000" b="0">
              <a:latin typeface="Raleway ExtraBold" panose="00000900000000000000" pitchFamily="50" charset="0"/>
            </a:endParaRPr>
          </a:p>
        </p:txBody>
      </p:sp>
      <p:sp>
        <p:nvSpPr>
          <p:cNvPr id="2" name="Subtitle 1">
            <a:extLst>
              <a:ext uri="{FF2B5EF4-FFF2-40B4-BE49-F238E27FC236}">
                <a16:creationId xmlns:a16="http://schemas.microsoft.com/office/drawing/2014/main" id="{26ED4401-F597-4A96-B57F-FDDD18A88CF9}"/>
              </a:ext>
            </a:extLst>
          </p:cNvPr>
          <p:cNvSpPr>
            <a:spLocks noGrp="1"/>
          </p:cNvSpPr>
          <p:nvPr>
            <p:ph type="subTitle" idx="1"/>
          </p:nvPr>
        </p:nvSpPr>
        <p:spPr>
          <a:xfrm>
            <a:off x="440459" y="2381964"/>
            <a:ext cx="6672000" cy="745391"/>
          </a:xfrm>
        </p:spPr>
        <p:txBody>
          <a:bodyPr>
            <a:normAutofit fontScale="92500" lnSpcReduction="20000"/>
          </a:bodyPr>
          <a:lstStyle/>
          <a:p>
            <a:r>
              <a:rPr lang="en-CA"/>
              <a:t>Developmental Services </a:t>
            </a:r>
          </a:p>
          <a:p>
            <a:r>
              <a:rPr lang="en-CA"/>
              <a:t>Human Resources Forum</a:t>
            </a:r>
          </a:p>
          <a:p>
            <a:endParaRPr lang="en-CA">
              <a:latin typeface="Raleway SemiBold" panose="00000700000000000000" pitchFamily="50" charset="0"/>
            </a:endParaRPr>
          </a:p>
        </p:txBody>
      </p:sp>
      <p:sp>
        <p:nvSpPr>
          <p:cNvPr id="9" name="Text Placeholder 8">
            <a:extLst>
              <a:ext uri="{FF2B5EF4-FFF2-40B4-BE49-F238E27FC236}">
                <a16:creationId xmlns:a16="http://schemas.microsoft.com/office/drawing/2014/main" id="{2D831A70-C2EE-5946-B886-C7AB3F0AC82B}"/>
              </a:ext>
            </a:extLst>
          </p:cNvPr>
          <p:cNvSpPr>
            <a:spLocks noGrp="1"/>
          </p:cNvSpPr>
          <p:nvPr>
            <p:ph type="body" sz="quarter" idx="13"/>
          </p:nvPr>
        </p:nvSpPr>
        <p:spPr/>
        <p:txBody>
          <a:bodyPr/>
          <a:lstStyle/>
          <a:p>
            <a:r>
              <a:rPr lang="en-US">
                <a:latin typeface="Raleway Medium" panose="00000600000000000000" pitchFamily="50" charset="0"/>
              </a:rPr>
              <a:t>Ministry of Children, Community and Social Services </a:t>
            </a:r>
          </a:p>
        </p:txBody>
      </p:sp>
      <p:sp>
        <p:nvSpPr>
          <p:cNvPr id="3" name="TextBox 2">
            <a:extLst>
              <a:ext uri="{FF2B5EF4-FFF2-40B4-BE49-F238E27FC236}">
                <a16:creationId xmlns:a16="http://schemas.microsoft.com/office/drawing/2014/main" id="{BD81DB9E-2E8B-F644-1482-CF4A6F791AF0}"/>
              </a:ext>
            </a:extLst>
          </p:cNvPr>
          <p:cNvSpPr txBox="1"/>
          <p:nvPr/>
        </p:nvSpPr>
        <p:spPr>
          <a:xfrm>
            <a:off x="463060" y="3719245"/>
            <a:ext cx="3697974" cy="369332"/>
          </a:xfrm>
          <a:prstGeom prst="rect">
            <a:avLst/>
          </a:prstGeom>
          <a:noFill/>
        </p:spPr>
        <p:txBody>
          <a:bodyPr wrap="square" rtlCol="0">
            <a:spAutoFit/>
          </a:bodyPr>
          <a:lstStyle/>
          <a:p>
            <a:r>
              <a:rPr lang="en-US">
                <a:latin typeface="Raleway" panose="00000500000000000000" pitchFamily="50" charset="0"/>
              </a:rPr>
              <a:t>October 29 &amp; 30, 2024</a:t>
            </a:r>
          </a:p>
        </p:txBody>
      </p:sp>
    </p:spTree>
    <p:extLst>
      <p:ext uri="{BB962C8B-B14F-4D97-AF65-F5344CB8AC3E}">
        <p14:creationId xmlns:p14="http://schemas.microsoft.com/office/powerpoint/2010/main" val="366209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Flashback to 2018</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10</a:t>
            </a:fld>
            <a:endParaRPr lang="en-US"/>
          </a:p>
        </p:txBody>
      </p:sp>
      <p:graphicFrame>
        <p:nvGraphicFramePr>
          <p:cNvPr id="9" name="Content Placeholder 4"/>
          <p:cNvGraphicFramePr>
            <a:graphicFrameLocks noGrp="1"/>
          </p:cNvGraphicFramePr>
          <p:nvPr>
            <p:ph sz="half" idx="1"/>
            <p:extLst>
              <p:ext uri="{D42A27DB-BD31-4B8C-83A1-F6EECF244321}">
                <p14:modId xmlns:p14="http://schemas.microsoft.com/office/powerpoint/2010/main" val="1104983552"/>
              </p:ext>
            </p:extLst>
          </p:nvPr>
        </p:nvGraphicFramePr>
        <p:xfrm>
          <a:off x="924725" y="1472505"/>
          <a:ext cx="5181600" cy="4254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5"/>
          <p:cNvGraphicFramePr>
            <a:graphicFrameLocks/>
          </p:cNvGraphicFramePr>
          <p:nvPr>
            <p:extLst>
              <p:ext uri="{D42A27DB-BD31-4B8C-83A1-F6EECF244321}">
                <p14:modId xmlns:p14="http://schemas.microsoft.com/office/powerpoint/2010/main" val="2823286027"/>
              </p:ext>
            </p:extLst>
          </p:nvPr>
        </p:nvGraphicFramePr>
        <p:xfrm>
          <a:off x="6258725" y="1472505"/>
          <a:ext cx="5181600" cy="42545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63060" y="2241325"/>
            <a:ext cx="461665" cy="3353867"/>
          </a:xfrm>
          <a:prstGeom prst="rect">
            <a:avLst/>
          </a:prstGeom>
          <a:noFill/>
        </p:spPr>
        <p:txBody>
          <a:bodyPr vert="vert270" wrap="none" rtlCol="0">
            <a:spAutoFit/>
          </a:bodyPr>
          <a:lstStyle/>
          <a:p>
            <a:r>
              <a:rPr lang="en-CA" dirty="0"/>
              <a:t>Percentage of responding agencies</a:t>
            </a:r>
          </a:p>
        </p:txBody>
      </p:sp>
    </p:spTree>
    <p:extLst>
      <p:ext uri="{BB962C8B-B14F-4D97-AF65-F5344CB8AC3E}">
        <p14:creationId xmlns:p14="http://schemas.microsoft.com/office/powerpoint/2010/main" val="157797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The Same but Different</a:t>
            </a:r>
          </a:p>
        </p:txBody>
      </p:sp>
      <p:sp>
        <p:nvSpPr>
          <p:cNvPr id="7" name="Text Placeholder 6"/>
          <p:cNvSpPr>
            <a:spLocks noGrp="1"/>
          </p:cNvSpPr>
          <p:nvPr>
            <p:ph type="body" idx="1"/>
          </p:nvPr>
        </p:nvSpPr>
        <p:spPr/>
        <p:txBody>
          <a:bodyPr/>
          <a:lstStyle/>
          <a:p>
            <a:r>
              <a:rPr lang="en-CA" dirty="0"/>
              <a:t>Recruitment Challenges: </a:t>
            </a:r>
            <a:br>
              <a:rPr lang="en-CA" dirty="0"/>
            </a:br>
            <a:r>
              <a:rPr lang="en-CA" dirty="0"/>
              <a:t>2018 and 2024</a:t>
            </a:r>
          </a:p>
        </p:txBody>
      </p:sp>
      <p:sp>
        <p:nvSpPr>
          <p:cNvPr id="4" name="Slide Number Placeholder 3"/>
          <p:cNvSpPr>
            <a:spLocks noGrp="1"/>
          </p:cNvSpPr>
          <p:nvPr>
            <p:ph type="sldNum" sz="quarter" idx="4294967295"/>
          </p:nvPr>
        </p:nvSpPr>
        <p:spPr>
          <a:xfrm>
            <a:off x="0" y="6276975"/>
            <a:ext cx="511175" cy="365125"/>
          </a:xfrm>
        </p:spPr>
        <p:txBody>
          <a:bodyPr/>
          <a:lstStyle/>
          <a:p>
            <a:fld id="{9CAA33A2-411E-8443-83D0-3263C24E97A5}" type="slidenum">
              <a:rPr lang="en-US" smtClean="0"/>
              <a:pPr/>
              <a:t>11</a:t>
            </a:fld>
            <a:endParaRPr lang="en-US"/>
          </a:p>
        </p:txBody>
      </p:sp>
      <p:sp>
        <p:nvSpPr>
          <p:cNvPr id="5" name="Footer Placeholder 4"/>
          <p:cNvSpPr>
            <a:spLocks noGrp="1"/>
          </p:cNvSpPr>
          <p:nvPr>
            <p:ph type="ftr" sz="quarter" idx="4294967295"/>
          </p:nvPr>
        </p:nvSpPr>
        <p:spPr>
          <a:xfrm>
            <a:off x="351692" y="6295537"/>
            <a:ext cx="3357563" cy="365125"/>
          </a:xfrm>
        </p:spPr>
        <p:txBody>
          <a:bodyPr/>
          <a:lstStyle/>
          <a:p>
            <a:pPr algn="l"/>
            <a:r>
              <a:rPr lang="en-US" dirty="0"/>
              <a:t>Research and Data Indicators</a:t>
            </a:r>
          </a:p>
        </p:txBody>
      </p:sp>
    </p:spTree>
    <p:extLst>
      <p:ext uri="{BB962C8B-B14F-4D97-AF65-F5344CB8AC3E}">
        <p14:creationId xmlns:p14="http://schemas.microsoft.com/office/powerpoint/2010/main" val="397914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2018 Recruitment Challenges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12</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696351067"/>
              </p:ext>
            </p:extLst>
          </p:nvPr>
        </p:nvGraphicFramePr>
        <p:xfrm>
          <a:off x="838200" y="1446415"/>
          <a:ext cx="10515600" cy="5253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6535" y="1238448"/>
            <a:ext cx="461665" cy="4979825"/>
          </a:xfrm>
          <a:prstGeom prst="rect">
            <a:avLst/>
          </a:prstGeom>
          <a:noFill/>
        </p:spPr>
        <p:txBody>
          <a:bodyPr vert="vert270" wrap="none" rtlCol="0">
            <a:spAutoFit/>
          </a:bodyPr>
          <a:lstStyle/>
          <a:p>
            <a:r>
              <a:rPr lang="en-CA" dirty="0"/>
              <a:t>0 = Not a barrier– 2 = Moderate -  4 = Critical barrier</a:t>
            </a:r>
          </a:p>
        </p:txBody>
      </p:sp>
    </p:spTree>
    <p:extLst>
      <p:ext uri="{BB962C8B-B14F-4D97-AF65-F5344CB8AC3E}">
        <p14:creationId xmlns:p14="http://schemas.microsoft.com/office/powerpoint/2010/main" val="189376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2024 Recruitment Challenges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13</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sp>
        <p:nvSpPr>
          <p:cNvPr id="7" name="TextBox 6"/>
          <p:cNvSpPr txBox="1"/>
          <p:nvPr/>
        </p:nvSpPr>
        <p:spPr>
          <a:xfrm>
            <a:off x="376535" y="1238448"/>
            <a:ext cx="461665" cy="4979825"/>
          </a:xfrm>
          <a:prstGeom prst="rect">
            <a:avLst/>
          </a:prstGeom>
          <a:noFill/>
        </p:spPr>
        <p:txBody>
          <a:bodyPr vert="vert270" wrap="none" rtlCol="0">
            <a:spAutoFit/>
          </a:bodyPr>
          <a:lstStyle/>
          <a:p>
            <a:r>
              <a:rPr lang="en-CA" dirty="0"/>
              <a:t>0 = Not a barrier– 2 = Moderate -  4 = Critical barrier</a:t>
            </a:r>
          </a:p>
        </p:txBody>
      </p:sp>
      <p:graphicFrame>
        <p:nvGraphicFramePr>
          <p:cNvPr id="10" name="Chart 9"/>
          <p:cNvGraphicFramePr>
            <a:graphicFrameLocks/>
          </p:cNvGraphicFramePr>
          <p:nvPr>
            <p:extLst>
              <p:ext uri="{D42A27DB-BD31-4B8C-83A1-F6EECF244321}">
                <p14:modId xmlns:p14="http://schemas.microsoft.com/office/powerpoint/2010/main" val="4055161759"/>
              </p:ext>
            </p:extLst>
          </p:nvPr>
        </p:nvGraphicFramePr>
        <p:xfrm>
          <a:off x="973952" y="1071928"/>
          <a:ext cx="10409156" cy="5569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010624" y="4173415"/>
            <a:ext cx="728084" cy="261610"/>
          </a:xfrm>
          <a:prstGeom prst="rect">
            <a:avLst/>
          </a:prstGeom>
          <a:noFill/>
        </p:spPr>
        <p:txBody>
          <a:bodyPr wrap="none" rtlCol="0">
            <a:spAutoFit/>
          </a:bodyPr>
          <a:lstStyle/>
          <a:p>
            <a:r>
              <a:rPr lang="en-CA" sz="1100" dirty="0"/>
              <a:t>Language</a:t>
            </a:r>
          </a:p>
        </p:txBody>
      </p:sp>
      <p:cxnSp>
        <p:nvCxnSpPr>
          <p:cNvPr id="8" name="Straight Connector 7">
            <a:extLst>
              <a:ext uri="{FF2B5EF4-FFF2-40B4-BE49-F238E27FC236}">
                <a16:creationId xmlns:a16="http://schemas.microsoft.com/office/drawing/2014/main" id="{F424C815-F484-41EC-A385-9663362405A0}"/>
              </a:ext>
            </a:extLst>
          </p:cNvPr>
          <p:cNvCxnSpPr/>
          <p:nvPr/>
        </p:nvCxnSpPr>
        <p:spPr>
          <a:xfrm flipV="1">
            <a:off x="1732547" y="4343400"/>
            <a:ext cx="1100890" cy="11249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5CD345C-E7E1-494D-86C7-0D2F4F740B2A}"/>
              </a:ext>
            </a:extLst>
          </p:cNvPr>
          <p:cNvCxnSpPr>
            <a:cxnSpLocks/>
          </p:cNvCxnSpPr>
          <p:nvPr/>
        </p:nvCxnSpPr>
        <p:spPr>
          <a:xfrm flipV="1">
            <a:off x="7569868" y="4343400"/>
            <a:ext cx="2097506" cy="21494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919291-7601-49F0-97BA-667E5F7492D5}"/>
              </a:ext>
            </a:extLst>
          </p:cNvPr>
          <p:cNvCxnSpPr>
            <a:cxnSpLocks/>
          </p:cNvCxnSpPr>
          <p:nvPr/>
        </p:nvCxnSpPr>
        <p:spPr>
          <a:xfrm flipV="1">
            <a:off x="8633659" y="4343400"/>
            <a:ext cx="1731546" cy="1810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6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061" y="365128"/>
            <a:ext cx="11564816" cy="557780"/>
          </a:xfrm>
        </p:spPr>
        <p:txBody>
          <a:bodyPr>
            <a:noAutofit/>
          </a:bodyPr>
          <a:lstStyle/>
          <a:p>
            <a:r>
              <a:rPr lang="en-CA" sz="4000" dirty="0"/>
              <a:t>2024 Major or Critical Barriers to Recruitment</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14</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37285674"/>
              </p:ext>
            </p:extLst>
          </p:nvPr>
        </p:nvGraphicFramePr>
        <p:xfrm>
          <a:off x="463059" y="922907"/>
          <a:ext cx="11400695" cy="5548231"/>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735015" y="1817077"/>
            <a:ext cx="879232" cy="4459526"/>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11" name="Rectangle 10"/>
          <p:cNvSpPr/>
          <p:nvPr/>
        </p:nvSpPr>
        <p:spPr>
          <a:xfrm>
            <a:off x="10058400" y="1711568"/>
            <a:ext cx="808892" cy="4759569"/>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12" name="Rectangle 11"/>
          <p:cNvSpPr/>
          <p:nvPr/>
        </p:nvSpPr>
        <p:spPr>
          <a:xfrm>
            <a:off x="10890739" y="2344615"/>
            <a:ext cx="765501" cy="3976500"/>
          </a:xfrm>
          <a:prstGeom prst="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Tree>
    <p:extLst>
      <p:ext uri="{BB962C8B-B14F-4D97-AF65-F5344CB8AC3E}">
        <p14:creationId xmlns:p14="http://schemas.microsoft.com/office/powerpoint/2010/main" val="241991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CA" sz="4000" dirty="0"/>
              <a:t>Recent Experiences with Recruitment</a:t>
            </a:r>
          </a:p>
        </p:txBody>
      </p:sp>
      <p:sp>
        <p:nvSpPr>
          <p:cNvPr id="7" name="Slide Number Placeholder 6"/>
          <p:cNvSpPr>
            <a:spLocks noGrp="1"/>
          </p:cNvSpPr>
          <p:nvPr>
            <p:ph type="sldNum" sz="quarter" idx="12"/>
          </p:nvPr>
        </p:nvSpPr>
        <p:spPr/>
        <p:txBody>
          <a:bodyPr/>
          <a:lstStyle/>
          <a:p>
            <a:fld id="{9CAA33A2-411E-8443-83D0-3263C24E97A5}" type="slidenum">
              <a:rPr lang="en-US" smtClean="0"/>
              <a:pPr/>
              <a:t>15</a:t>
            </a:fld>
            <a:endParaRPr lang="en-US"/>
          </a:p>
        </p:txBody>
      </p:sp>
      <p:sp>
        <p:nvSpPr>
          <p:cNvPr id="8" name="Footer Placeholder 7"/>
          <p:cNvSpPr>
            <a:spLocks noGrp="1"/>
          </p:cNvSpPr>
          <p:nvPr>
            <p:ph type="ftr" sz="quarter" idx="11"/>
          </p:nvPr>
        </p:nvSpPr>
        <p:spPr/>
        <p:txBody>
          <a:bodyPr/>
          <a:lstStyle/>
          <a:p>
            <a:pPr algn="l"/>
            <a:r>
              <a:rPr lang="en-US"/>
              <a:t>Presentation </a:t>
            </a:r>
            <a:r>
              <a:rPr lang="en-US">
                <a:cs typeface="Arial" panose="020B0604020202020204" pitchFamily="34" charset="0"/>
              </a:rPr>
              <a:t>Name</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024851660"/>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97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Key recruitment sources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16</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8567481"/>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a:off x="2332893" y="1922585"/>
            <a:ext cx="8323384" cy="386861"/>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8" name="Rounded Rectangle 7"/>
          <p:cNvSpPr/>
          <p:nvPr/>
        </p:nvSpPr>
        <p:spPr>
          <a:xfrm>
            <a:off x="2332893" y="1389369"/>
            <a:ext cx="7467599" cy="386861"/>
          </a:xfrm>
          <a:prstGeom prst="roundRect">
            <a:avLst/>
          </a:prstGeom>
          <a:noFill/>
          <a:ln w="38100"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9" name="Rounded Rectangle 8"/>
          <p:cNvSpPr/>
          <p:nvPr/>
        </p:nvSpPr>
        <p:spPr>
          <a:xfrm>
            <a:off x="1899138" y="4911970"/>
            <a:ext cx="4947139" cy="879230"/>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Tree>
    <p:extLst>
      <p:ext uri="{BB962C8B-B14F-4D97-AF65-F5344CB8AC3E}">
        <p14:creationId xmlns:p14="http://schemas.microsoft.com/office/powerpoint/2010/main" val="170007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Workforce shortages and staffing vacancies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17</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6051077"/>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2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Drivers of staffing vacancies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18</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0176193"/>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53330" y="1799262"/>
            <a:ext cx="3384645" cy="1200329"/>
          </a:xfrm>
          <a:prstGeom prst="rect">
            <a:avLst/>
          </a:prstGeom>
          <a:noFill/>
        </p:spPr>
        <p:txBody>
          <a:bodyPr wrap="none" rtlCol="0">
            <a:spAutoFit/>
          </a:bodyPr>
          <a:lstStyle/>
          <a:p>
            <a:r>
              <a:rPr lang="en-CA" dirty="0"/>
              <a:t>‘</a:t>
            </a:r>
            <a:r>
              <a:rPr lang="en-CA" b="1" dirty="0"/>
              <a:t>Other</a:t>
            </a:r>
            <a:r>
              <a:rPr lang="en-CA" dirty="0"/>
              <a:t>’ includes:</a:t>
            </a:r>
          </a:p>
          <a:p>
            <a:pPr marL="285750" indent="-285750">
              <a:buFont typeface="Arial" panose="020B0604020202020204" pitchFamily="34" charset="0"/>
              <a:buChar char="•"/>
            </a:pPr>
            <a:r>
              <a:rPr lang="en-CA" dirty="0"/>
              <a:t>All of the above</a:t>
            </a:r>
          </a:p>
          <a:p>
            <a:pPr marL="285750" indent="-285750">
              <a:buFont typeface="Arial" panose="020B0604020202020204" pitchFamily="34" charset="0"/>
              <a:buChar char="•"/>
            </a:pPr>
            <a:r>
              <a:rPr lang="en-CA" dirty="0"/>
              <a:t>FT positions for new Canadians</a:t>
            </a:r>
          </a:p>
          <a:p>
            <a:pPr marL="285750" indent="-285750">
              <a:buFont typeface="Arial" panose="020B0604020202020204" pitchFamily="34" charset="0"/>
              <a:buChar char="•"/>
            </a:pPr>
            <a:r>
              <a:rPr lang="en-CA" dirty="0"/>
              <a:t>Turnover (retirements)</a:t>
            </a:r>
          </a:p>
        </p:txBody>
      </p:sp>
    </p:spTree>
    <p:extLst>
      <p:ext uri="{BB962C8B-B14F-4D97-AF65-F5344CB8AC3E}">
        <p14:creationId xmlns:p14="http://schemas.microsoft.com/office/powerpoint/2010/main" val="820812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Lessons from HR Leaders (Data analysis)</a:t>
            </a:r>
          </a:p>
        </p:txBody>
      </p:sp>
      <p:sp>
        <p:nvSpPr>
          <p:cNvPr id="3" name="Content Placeholder 2"/>
          <p:cNvSpPr>
            <a:spLocks noGrp="1"/>
          </p:cNvSpPr>
          <p:nvPr>
            <p:ph type="body" idx="1"/>
          </p:nvPr>
        </p:nvSpPr>
        <p:spPr/>
        <p:txBody>
          <a:bodyPr>
            <a:noAutofit/>
          </a:bodyPr>
          <a:lstStyle/>
          <a:p>
            <a:r>
              <a:rPr lang="en-CA" sz="2800" b="1" dirty="0"/>
              <a:t>Good news</a:t>
            </a:r>
          </a:p>
        </p:txBody>
      </p:sp>
      <p:sp>
        <p:nvSpPr>
          <p:cNvPr id="6" name="Content Placeholder 5"/>
          <p:cNvSpPr>
            <a:spLocks noGrp="1"/>
          </p:cNvSpPr>
          <p:nvPr>
            <p:ph sz="half" idx="2"/>
          </p:nvPr>
        </p:nvSpPr>
        <p:spPr>
          <a:xfrm>
            <a:off x="463063" y="1506933"/>
            <a:ext cx="5246075" cy="4769669"/>
          </a:xfrm>
        </p:spPr>
        <p:txBody>
          <a:bodyPr>
            <a:normAutofit/>
          </a:bodyPr>
          <a:lstStyle/>
          <a:p>
            <a:pPr marL="457200" indent="-457200">
              <a:buFont typeface="Arial" panose="020B0604020202020204" pitchFamily="34" charset="0"/>
              <a:buChar char="•"/>
            </a:pPr>
            <a:r>
              <a:rPr lang="en-CA" sz="2400" dirty="0"/>
              <a:t>Recruitment challenges somewhat less intense in 2024</a:t>
            </a:r>
          </a:p>
          <a:p>
            <a:pPr marL="904875" lvl="1" indent="-457200">
              <a:buFont typeface="Arial" panose="020B0604020202020204" pitchFamily="34" charset="0"/>
              <a:buChar char="•"/>
            </a:pPr>
            <a:r>
              <a:rPr lang="en-CA" sz="2000" dirty="0"/>
              <a:t>Varies by region and worker characteristics</a:t>
            </a:r>
          </a:p>
          <a:p>
            <a:pPr marL="285750" indent="-285750">
              <a:buFont typeface="Arial" panose="020B0604020202020204" pitchFamily="34" charset="0"/>
              <a:buChar char="•"/>
            </a:pPr>
            <a:r>
              <a:rPr lang="en-CA" sz="2400" dirty="0"/>
              <a:t>Widespread evidence of innovative HR practices </a:t>
            </a:r>
          </a:p>
          <a:p>
            <a:pPr marL="733425" lvl="1" indent="-285750">
              <a:buFont typeface="Arial" panose="020B0604020202020204" pitchFamily="34" charset="0"/>
              <a:buChar char="•"/>
            </a:pPr>
            <a:r>
              <a:rPr lang="en-CA" sz="2000" dirty="0"/>
              <a:t>Full-time float positions</a:t>
            </a:r>
          </a:p>
          <a:p>
            <a:pPr marL="733425" lvl="1" indent="-285750">
              <a:buFont typeface="Arial" panose="020B0604020202020204" pitchFamily="34" charset="0"/>
              <a:buChar char="•"/>
            </a:pPr>
            <a:r>
              <a:rPr lang="en-CA" sz="2000" dirty="0"/>
              <a:t>Streamlined hiring processes</a:t>
            </a:r>
          </a:p>
          <a:p>
            <a:pPr marL="285750" indent="-285750">
              <a:buFont typeface="Arial" panose="020B0604020202020204" pitchFamily="34" charset="0"/>
              <a:buChar char="•"/>
            </a:pPr>
            <a:r>
              <a:rPr lang="en-CA" sz="2400" dirty="0"/>
              <a:t>More effective strategies by necessity</a:t>
            </a:r>
          </a:p>
          <a:p>
            <a:pPr marL="733425" lvl="1" indent="-285750">
              <a:buFont typeface="Arial" panose="020B0604020202020204" pitchFamily="34" charset="0"/>
              <a:buChar char="•"/>
            </a:pPr>
            <a:r>
              <a:rPr lang="en-CA" sz="2000" dirty="0"/>
              <a:t>Employer of choice</a:t>
            </a:r>
          </a:p>
          <a:p>
            <a:pPr marL="733425" lvl="1" indent="-285750">
              <a:buFont typeface="Arial" panose="020B0604020202020204" pitchFamily="34" charset="0"/>
              <a:buChar char="•"/>
            </a:pPr>
            <a:r>
              <a:rPr lang="en-CA" sz="2000" dirty="0"/>
              <a:t>Effective fit</a:t>
            </a:r>
          </a:p>
        </p:txBody>
      </p:sp>
      <p:sp>
        <p:nvSpPr>
          <p:cNvPr id="7" name="Text Placeholder 6"/>
          <p:cNvSpPr>
            <a:spLocks noGrp="1"/>
          </p:cNvSpPr>
          <p:nvPr>
            <p:ph type="body" sz="quarter" idx="3"/>
          </p:nvPr>
        </p:nvSpPr>
        <p:spPr/>
        <p:txBody>
          <a:bodyPr>
            <a:noAutofit/>
          </a:bodyPr>
          <a:lstStyle/>
          <a:p>
            <a:r>
              <a:rPr lang="en-CA" sz="2800" dirty="0"/>
              <a:t>Bad news</a:t>
            </a:r>
          </a:p>
        </p:txBody>
      </p:sp>
      <p:sp>
        <p:nvSpPr>
          <p:cNvPr id="8" name="Content Placeholder 7"/>
          <p:cNvSpPr>
            <a:spLocks noGrp="1"/>
          </p:cNvSpPr>
          <p:nvPr>
            <p:ph sz="quarter" idx="4"/>
          </p:nvPr>
        </p:nvSpPr>
        <p:spPr/>
        <p:txBody>
          <a:bodyPr>
            <a:normAutofit/>
          </a:bodyPr>
          <a:lstStyle/>
          <a:p>
            <a:pPr marL="342900" indent="-342900">
              <a:buFont typeface="Arial" panose="020B0604020202020204" pitchFamily="34" charset="0"/>
              <a:buChar char="•"/>
            </a:pPr>
            <a:r>
              <a:rPr lang="en-CA" sz="2400" dirty="0"/>
              <a:t>Barriers primarily outside span of control</a:t>
            </a:r>
          </a:p>
          <a:p>
            <a:pPr marL="700088" lvl="1" indent="-342900">
              <a:buFont typeface="Arial" panose="020B0604020202020204" pitchFamily="34" charset="0"/>
              <a:buChar char="•"/>
            </a:pPr>
            <a:r>
              <a:rPr lang="en-CA" sz="2000" dirty="0"/>
              <a:t>Full-time job opportunities no longer seen as critical barrier</a:t>
            </a:r>
          </a:p>
          <a:p>
            <a:pPr marL="700088" lvl="1" indent="-342900">
              <a:buFont typeface="Arial" panose="020B0604020202020204" pitchFamily="34" charset="0"/>
              <a:buChar char="•"/>
            </a:pPr>
            <a:r>
              <a:rPr lang="en-CA" sz="2000" dirty="0"/>
              <a:t>Compensation improvements</a:t>
            </a:r>
          </a:p>
          <a:p>
            <a:pPr marL="342900" indent="-342900">
              <a:buFont typeface="Arial" panose="020B0604020202020204" pitchFamily="34" charset="0"/>
              <a:buChar char="•"/>
            </a:pPr>
            <a:r>
              <a:rPr lang="en-CA" sz="2400" dirty="0"/>
              <a:t>Increased use of overtime / required to stay</a:t>
            </a:r>
          </a:p>
          <a:p>
            <a:pPr marL="342900" indent="-342900">
              <a:buFont typeface="Arial" panose="020B0604020202020204" pitchFamily="34" charset="0"/>
              <a:buChar char="•"/>
            </a:pPr>
            <a:r>
              <a:rPr lang="en-CA" sz="2400" dirty="0"/>
              <a:t>Adjust minimum requirements</a:t>
            </a:r>
          </a:p>
          <a:p>
            <a:pPr marL="700088" lvl="1" indent="-342900">
              <a:buFont typeface="Arial" panose="020B0604020202020204" pitchFamily="34" charset="0"/>
              <a:buChar char="•"/>
            </a:pPr>
            <a:r>
              <a:rPr lang="en-CA" sz="2000" dirty="0"/>
              <a:t>Positive aspects as well</a:t>
            </a:r>
          </a:p>
          <a:p>
            <a:pPr marL="342900" indent="-342900">
              <a:buFont typeface="Arial" panose="020B0604020202020204" pitchFamily="34" charset="0"/>
              <a:buChar char="•"/>
            </a:pPr>
            <a:r>
              <a:rPr lang="en-CA" sz="2400" dirty="0"/>
              <a:t>Increased reliance on temporary staffing agencies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19</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spTree>
    <p:extLst>
      <p:ext uri="{BB962C8B-B14F-4D97-AF65-F5344CB8AC3E}">
        <p14:creationId xmlns:p14="http://schemas.microsoft.com/office/powerpoint/2010/main" val="16603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84D4F2-9351-4443-87CF-62AF75906B52}"/>
              </a:ext>
            </a:extLst>
          </p:cNvPr>
          <p:cNvSpPr>
            <a:spLocks noGrp="1"/>
          </p:cNvSpPr>
          <p:nvPr>
            <p:ph type="sldNum" sz="quarter" idx="12"/>
          </p:nvPr>
        </p:nvSpPr>
        <p:spPr/>
        <p:txBody>
          <a:bodyPr/>
          <a:lstStyle/>
          <a:p>
            <a:fld id="{9CAA33A2-411E-8443-83D0-3263C24E97A5}" type="slidenum">
              <a:rPr lang="en-US" smtClean="0"/>
              <a:pPr/>
              <a:t>2</a:t>
            </a:fld>
            <a:endParaRPr lang="en-US"/>
          </a:p>
        </p:txBody>
      </p:sp>
      <p:sp>
        <p:nvSpPr>
          <p:cNvPr id="5" name="Footer Placeholder 4">
            <a:extLst>
              <a:ext uri="{FF2B5EF4-FFF2-40B4-BE49-F238E27FC236}">
                <a16:creationId xmlns:a16="http://schemas.microsoft.com/office/drawing/2014/main" id="{B3CBBA62-6F59-45B7-8177-206D57E39A30}"/>
              </a:ext>
            </a:extLst>
          </p:cNvPr>
          <p:cNvSpPr>
            <a:spLocks noGrp="1"/>
          </p:cNvSpPr>
          <p:nvPr>
            <p:ph type="ftr" sz="quarter" idx="11"/>
          </p:nvPr>
        </p:nvSpPr>
        <p:spPr/>
        <p:txBody>
          <a:bodyPr/>
          <a:lstStyle/>
          <a:p>
            <a:pPr algn="l"/>
            <a:r>
              <a:rPr lang="en-US"/>
              <a:t>DS HR Forum 2024</a:t>
            </a:r>
          </a:p>
        </p:txBody>
      </p:sp>
      <p:pic>
        <p:nvPicPr>
          <p:cNvPr id="6" name="Picture 8">
            <a:extLst>
              <a:ext uri="{FF2B5EF4-FFF2-40B4-BE49-F238E27FC236}">
                <a16:creationId xmlns:a16="http://schemas.microsoft.com/office/drawing/2014/main" id="{5FCDF871-0BFC-2926-59BC-0E431B98AD29}"/>
              </a:ext>
            </a:extLst>
          </p:cNvPr>
          <p:cNvPicPr>
            <a:picLocks noChangeAspect="1"/>
          </p:cNvPicPr>
          <p:nvPr/>
        </p:nvPicPr>
        <p:blipFill>
          <a:blip r:embed="rId3"/>
          <a:stretch>
            <a:fillRect/>
          </a:stretch>
        </p:blipFill>
        <p:spPr>
          <a:xfrm>
            <a:off x="708071" y="2722147"/>
            <a:ext cx="2246311" cy="2965159"/>
          </a:xfrm>
          <a:prstGeom prst="rect">
            <a:avLst/>
          </a:prstGeom>
        </p:spPr>
      </p:pic>
      <p:sp>
        <p:nvSpPr>
          <p:cNvPr id="7" name="TextBox 6">
            <a:extLst>
              <a:ext uri="{FF2B5EF4-FFF2-40B4-BE49-F238E27FC236}">
                <a16:creationId xmlns:a16="http://schemas.microsoft.com/office/drawing/2014/main" id="{4656CB31-01A0-244A-9F90-C5BA72D27802}"/>
              </a:ext>
            </a:extLst>
          </p:cNvPr>
          <p:cNvSpPr txBox="1"/>
          <p:nvPr/>
        </p:nvSpPr>
        <p:spPr>
          <a:xfrm>
            <a:off x="3462258" y="2699287"/>
            <a:ext cx="7441962" cy="500137"/>
          </a:xfrm>
          <a:prstGeom prst="rect">
            <a:avLst/>
          </a:prstGeom>
          <a:no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pPr algn="ctr">
              <a:spcAft>
                <a:spcPts val="450"/>
              </a:spcAft>
            </a:pPr>
            <a:r>
              <a:rPr lang="en-US" sz="1400">
                <a:solidFill>
                  <a:prstClr val="black"/>
                </a:solidFill>
                <a:latin typeface="Raleway" panose="00000500000000000000" pitchFamily="50" charset="0"/>
              </a:rPr>
              <a:t>The plan sets out guiding principles, immediate actions to improve services and supports, and long-term reform commitments under three pillars:</a:t>
            </a:r>
          </a:p>
        </p:txBody>
      </p:sp>
      <p:sp>
        <p:nvSpPr>
          <p:cNvPr id="8" name="Rectangle: Rounded Corners 7">
            <a:extLst>
              <a:ext uri="{FF2B5EF4-FFF2-40B4-BE49-F238E27FC236}">
                <a16:creationId xmlns:a16="http://schemas.microsoft.com/office/drawing/2014/main" id="{E10440E8-8C27-935E-0956-C92E2D0D5C00}"/>
              </a:ext>
            </a:extLst>
          </p:cNvPr>
          <p:cNvSpPr/>
          <p:nvPr/>
        </p:nvSpPr>
        <p:spPr>
          <a:xfrm>
            <a:off x="3304122" y="3250198"/>
            <a:ext cx="2340000" cy="480572"/>
          </a:xfrm>
          <a:prstGeom prst="roundRect">
            <a:avLst/>
          </a:prstGeom>
          <a:solidFill>
            <a:srgbClr val="92278F">
              <a:lumMod val="20000"/>
              <a:lumOff val="80000"/>
              <a:alpha val="85098"/>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aleway" panose="00000500000000000000" pitchFamily="50" charset="0"/>
                <a:ea typeface="+mn-ea"/>
                <a:cs typeface="+mn-cs"/>
              </a:rPr>
              <a:t>Putting People First</a:t>
            </a:r>
            <a:endParaRPr kumimoji="0" lang="en-CA" sz="1400" b="1" i="0" u="none" strike="noStrike" kern="0" cap="none" spc="0" normalizeH="0" baseline="0" noProof="0">
              <a:ln>
                <a:noFill/>
              </a:ln>
              <a:solidFill>
                <a:prstClr val="black"/>
              </a:solidFill>
              <a:effectLst/>
              <a:uLnTx/>
              <a:uFillTx/>
              <a:latin typeface="Raleway" panose="00000500000000000000" pitchFamily="50" charset="0"/>
              <a:ea typeface="+mn-ea"/>
              <a:cs typeface="+mn-cs"/>
            </a:endParaRPr>
          </a:p>
        </p:txBody>
      </p:sp>
      <p:sp>
        <p:nvSpPr>
          <p:cNvPr id="9" name="Rectangle: Rounded Corners 8">
            <a:extLst>
              <a:ext uri="{FF2B5EF4-FFF2-40B4-BE49-F238E27FC236}">
                <a16:creationId xmlns:a16="http://schemas.microsoft.com/office/drawing/2014/main" id="{9F025749-5AD7-F641-C255-C3B5FB405C57}"/>
              </a:ext>
            </a:extLst>
          </p:cNvPr>
          <p:cNvSpPr/>
          <p:nvPr/>
        </p:nvSpPr>
        <p:spPr>
          <a:xfrm>
            <a:off x="5739963" y="3250199"/>
            <a:ext cx="2340000" cy="480571"/>
          </a:xfrm>
          <a:prstGeom prst="roundRect">
            <a:avLst/>
          </a:prstGeom>
          <a:solidFill>
            <a:srgbClr val="92278F">
              <a:lumMod val="20000"/>
              <a:lumOff val="80000"/>
              <a:alpha val="85098"/>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aleway" panose="00000500000000000000" pitchFamily="50" charset="0"/>
                <a:ea typeface="+mn-ea"/>
                <a:cs typeface="+mn-cs"/>
              </a:rPr>
              <a:t>Improving Service Experience</a:t>
            </a:r>
            <a:endParaRPr kumimoji="0" lang="en-CA" sz="1400" b="1" i="0" u="none" strike="noStrike" kern="0" cap="none" spc="0" normalizeH="0" baseline="0" noProof="0">
              <a:ln>
                <a:noFill/>
              </a:ln>
              <a:solidFill>
                <a:prstClr val="black"/>
              </a:solidFill>
              <a:effectLst/>
              <a:uLnTx/>
              <a:uFillTx/>
              <a:latin typeface="Raleway" panose="00000500000000000000" pitchFamily="50" charset="0"/>
              <a:ea typeface="+mn-ea"/>
              <a:cs typeface="+mn-cs"/>
            </a:endParaRPr>
          </a:p>
        </p:txBody>
      </p:sp>
      <p:sp>
        <p:nvSpPr>
          <p:cNvPr id="10" name="Rectangle: Rounded Corners 9">
            <a:extLst>
              <a:ext uri="{FF2B5EF4-FFF2-40B4-BE49-F238E27FC236}">
                <a16:creationId xmlns:a16="http://schemas.microsoft.com/office/drawing/2014/main" id="{8D428447-3816-4124-1FA1-524C5E4BA572}"/>
              </a:ext>
            </a:extLst>
          </p:cNvPr>
          <p:cNvSpPr/>
          <p:nvPr/>
        </p:nvSpPr>
        <p:spPr>
          <a:xfrm>
            <a:off x="8175804" y="3243493"/>
            <a:ext cx="2340000" cy="470091"/>
          </a:xfrm>
          <a:prstGeom prst="roundRect">
            <a:avLst/>
          </a:prstGeom>
          <a:solidFill>
            <a:srgbClr val="92278F">
              <a:lumMod val="20000"/>
              <a:lumOff val="80000"/>
              <a:alpha val="85098"/>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aleway" panose="00000500000000000000" pitchFamily="50" charset="0"/>
                <a:ea typeface="+mn-ea"/>
                <a:cs typeface="+mn-cs"/>
              </a:rPr>
              <a:t>Improving Quality and Accountability</a:t>
            </a:r>
            <a:endParaRPr kumimoji="0" lang="en-CA" sz="1400" b="1" i="0" u="none" strike="noStrike" kern="0" cap="none" spc="0" normalizeH="0" baseline="0" noProof="0">
              <a:ln>
                <a:noFill/>
              </a:ln>
              <a:solidFill>
                <a:prstClr val="black"/>
              </a:solidFill>
              <a:effectLst/>
              <a:uLnTx/>
              <a:uFillTx/>
              <a:latin typeface="Raleway" panose="00000500000000000000" pitchFamily="50" charset="0"/>
              <a:ea typeface="+mn-ea"/>
              <a:cs typeface="+mn-cs"/>
            </a:endParaRPr>
          </a:p>
        </p:txBody>
      </p:sp>
      <p:sp>
        <p:nvSpPr>
          <p:cNvPr id="11" name="TextBox 10">
            <a:extLst>
              <a:ext uri="{FF2B5EF4-FFF2-40B4-BE49-F238E27FC236}">
                <a16:creationId xmlns:a16="http://schemas.microsoft.com/office/drawing/2014/main" id="{2DE82353-3E1F-3E5C-0C8B-3D5853763D2C}"/>
              </a:ext>
            </a:extLst>
          </p:cNvPr>
          <p:cNvSpPr txBox="1"/>
          <p:nvPr/>
        </p:nvSpPr>
        <p:spPr>
          <a:xfrm>
            <a:off x="5698887" y="3812842"/>
            <a:ext cx="2340000" cy="1483611"/>
          </a:xfrm>
          <a:prstGeom prst="rect">
            <a:avLst/>
          </a:prstGeom>
          <a:noFill/>
        </p:spPr>
        <p:txBody>
          <a:bodyPr wrap="square" rtlCol="0">
            <a:spAutoFit/>
          </a:bodyPr>
          <a:lstStyle/>
          <a:p>
            <a:pPr marL="214313" lvl="1" indent="-214313">
              <a:lnSpc>
                <a:spcPct val="105000"/>
              </a:lnSpc>
              <a:spcBef>
                <a:spcPts val="200"/>
              </a:spcBef>
              <a:spcAft>
                <a:spcPts val="200"/>
              </a:spcAft>
              <a:buClr>
                <a:srgbClr val="92278F">
                  <a:lumMod val="75000"/>
                </a:srgbClr>
              </a:buClr>
              <a:buSzPts val="1000"/>
              <a:buFont typeface="Wingdings" panose="05000000000000000000" pitchFamily="2" charset="2"/>
              <a:buChar char="ü"/>
            </a:pPr>
            <a:r>
              <a:rPr lang="en-US" sz="1200">
                <a:solidFill>
                  <a:prstClr val="white">
                    <a:lumMod val="50000"/>
                  </a:prstClr>
                </a:solidFill>
                <a:latin typeface="Raleway" panose="00000500000000000000" pitchFamily="50" charset="0"/>
              </a:rPr>
              <a:t>Improvements to the application and assessment process</a:t>
            </a:r>
          </a:p>
          <a:p>
            <a:pPr marL="214313" lvl="1" indent="-214313">
              <a:lnSpc>
                <a:spcPct val="105000"/>
              </a:lnSpc>
              <a:spcBef>
                <a:spcPts val="200"/>
              </a:spcBef>
              <a:spcAft>
                <a:spcPts val="200"/>
              </a:spcAft>
              <a:buClr>
                <a:srgbClr val="92278F">
                  <a:lumMod val="75000"/>
                </a:srgbClr>
              </a:buClr>
              <a:buSzPts val="1000"/>
              <a:buFont typeface="Wingdings" panose="05000000000000000000" pitchFamily="2" charset="2"/>
              <a:buChar char="ü"/>
            </a:pPr>
            <a:r>
              <a:rPr lang="en-US" sz="1200">
                <a:solidFill>
                  <a:prstClr val="white">
                    <a:lumMod val="50000"/>
                  </a:prstClr>
                </a:solidFill>
                <a:latin typeface="Raleway" panose="00000500000000000000" pitchFamily="50" charset="0"/>
              </a:rPr>
              <a:t>Supporting the DS sector to share and adopt best practices and innovations</a:t>
            </a:r>
            <a:endParaRPr lang="en-CA" sz="1200">
              <a:solidFill>
                <a:prstClr val="white">
                  <a:lumMod val="50000"/>
                </a:prstClr>
              </a:solidFill>
              <a:latin typeface="Raleway" panose="00000500000000000000" pitchFamily="50" charset="0"/>
            </a:endParaRPr>
          </a:p>
        </p:txBody>
      </p:sp>
      <p:sp>
        <p:nvSpPr>
          <p:cNvPr id="12" name="TextBox 11">
            <a:extLst>
              <a:ext uri="{FF2B5EF4-FFF2-40B4-BE49-F238E27FC236}">
                <a16:creationId xmlns:a16="http://schemas.microsoft.com/office/drawing/2014/main" id="{59FA0789-F7D9-1D8D-638D-4B806B5E82DC}"/>
              </a:ext>
            </a:extLst>
          </p:cNvPr>
          <p:cNvSpPr txBox="1"/>
          <p:nvPr/>
        </p:nvSpPr>
        <p:spPr>
          <a:xfrm>
            <a:off x="8156946" y="3812842"/>
            <a:ext cx="2340000" cy="2304000"/>
          </a:xfrm>
          <a:prstGeom prst="rect">
            <a:avLst/>
          </a:prstGeom>
          <a:noFill/>
        </p:spPr>
        <p:txBody>
          <a:bodyPr wrap="square" rtlCol="0">
            <a:spAutoFit/>
          </a:bodyPr>
          <a:lstStyle/>
          <a:p>
            <a:pPr marL="214313" lvl="1" indent="-214313">
              <a:lnSpc>
                <a:spcPct val="105000"/>
              </a:lnSpc>
              <a:spcBef>
                <a:spcPts val="200"/>
              </a:spcBef>
              <a:spcAft>
                <a:spcPts val="200"/>
              </a:spcAft>
              <a:buClr>
                <a:srgbClr val="92278F">
                  <a:lumMod val="75000"/>
                </a:srgbClr>
              </a:buClr>
              <a:buSzPts val="1000"/>
              <a:buFont typeface="Wingdings" panose="05000000000000000000" pitchFamily="2" charset="2"/>
              <a:buChar char="ü"/>
            </a:pPr>
            <a:r>
              <a:rPr lang="en-US" sz="1200">
                <a:solidFill>
                  <a:prstClr val="white">
                    <a:lumMod val="50000"/>
                  </a:prstClr>
                </a:solidFill>
                <a:latin typeface="Raleway" panose="00000500000000000000" pitchFamily="50" charset="0"/>
              </a:rPr>
              <a:t>Introducing a performance measurement approach and service quality framework</a:t>
            </a:r>
          </a:p>
          <a:p>
            <a:pPr marL="214313" lvl="1" indent="-214313">
              <a:lnSpc>
                <a:spcPct val="105000"/>
              </a:lnSpc>
              <a:spcBef>
                <a:spcPts val="200"/>
              </a:spcBef>
              <a:spcAft>
                <a:spcPts val="200"/>
              </a:spcAft>
              <a:buClr>
                <a:srgbClr val="92278F">
                  <a:lumMod val="75000"/>
                </a:srgbClr>
              </a:buClr>
              <a:buSzPts val="1000"/>
              <a:buFont typeface="Wingdings" panose="05000000000000000000" pitchFamily="2" charset="2"/>
              <a:buChar char="ü"/>
            </a:pPr>
            <a:r>
              <a:rPr lang="en-US" sz="1400">
                <a:solidFill>
                  <a:prstClr val="black"/>
                </a:solidFill>
                <a:latin typeface="Raleway SemiBold" panose="00000700000000000000" pitchFamily="50" charset="0"/>
              </a:rPr>
              <a:t>Collaborating with the sector on a workforce strategy to support a more skilled, diverse and professional workforce</a:t>
            </a:r>
            <a:endParaRPr lang="en-CA" sz="1400">
              <a:solidFill>
                <a:prstClr val="black"/>
              </a:solidFill>
              <a:latin typeface="Raleway SemiBold" panose="00000700000000000000" pitchFamily="50" charset="0"/>
            </a:endParaRPr>
          </a:p>
        </p:txBody>
      </p:sp>
      <p:sp>
        <p:nvSpPr>
          <p:cNvPr id="13" name="TextBox 12">
            <a:extLst>
              <a:ext uri="{FF2B5EF4-FFF2-40B4-BE49-F238E27FC236}">
                <a16:creationId xmlns:a16="http://schemas.microsoft.com/office/drawing/2014/main" id="{4EE78338-F715-73E5-AC18-2B5B4B2F3240}"/>
              </a:ext>
            </a:extLst>
          </p:cNvPr>
          <p:cNvSpPr txBox="1"/>
          <p:nvPr/>
        </p:nvSpPr>
        <p:spPr>
          <a:xfrm>
            <a:off x="3304122" y="3779335"/>
            <a:ext cx="2340000" cy="1883850"/>
          </a:xfrm>
          <a:prstGeom prst="rect">
            <a:avLst/>
          </a:prstGeom>
          <a:noFill/>
        </p:spPr>
        <p:txBody>
          <a:bodyPr wrap="square" rtlCol="0">
            <a:noAutofit/>
          </a:bodyPr>
          <a:lstStyle/>
          <a:p>
            <a:pPr marL="214313" lvl="1" indent="-214313">
              <a:lnSpc>
                <a:spcPct val="105000"/>
              </a:lnSpc>
              <a:spcBef>
                <a:spcPts val="200"/>
              </a:spcBef>
              <a:spcAft>
                <a:spcPts val="200"/>
              </a:spcAft>
              <a:buClr>
                <a:srgbClr val="92278F">
                  <a:lumMod val="75000"/>
                </a:srgbClr>
              </a:buClr>
              <a:buSzPts val="1000"/>
              <a:buFont typeface="Wingdings" panose="05000000000000000000" pitchFamily="2" charset="2"/>
              <a:buChar char="ü"/>
            </a:pPr>
            <a:r>
              <a:rPr lang="en-US" sz="1200">
                <a:solidFill>
                  <a:prstClr val="white">
                    <a:lumMod val="50000"/>
                  </a:prstClr>
                </a:solidFill>
                <a:latin typeface="Raleway" panose="00000500000000000000" pitchFamily="50" charset="0"/>
              </a:rPr>
              <a:t>A </a:t>
            </a:r>
            <a:r>
              <a:rPr lang="en-CA" sz="1200">
                <a:solidFill>
                  <a:prstClr val="white">
                    <a:lumMod val="50000"/>
                  </a:prstClr>
                </a:solidFill>
                <a:latin typeface="Raleway" panose="00000500000000000000" pitchFamily="50" charset="0"/>
              </a:rPr>
              <a:t>person-centred</a:t>
            </a:r>
            <a:r>
              <a:rPr lang="en-US" sz="1200">
                <a:solidFill>
                  <a:prstClr val="white">
                    <a:lumMod val="50000"/>
                  </a:prstClr>
                </a:solidFill>
                <a:latin typeface="Raleway" panose="00000500000000000000" pitchFamily="50" charset="0"/>
              </a:rPr>
              <a:t> funding model to enable more choice and flexibility </a:t>
            </a:r>
          </a:p>
          <a:p>
            <a:pPr marL="214313" lvl="1" indent="-214313">
              <a:lnSpc>
                <a:spcPct val="105000"/>
              </a:lnSpc>
              <a:spcBef>
                <a:spcPts val="200"/>
              </a:spcBef>
              <a:spcAft>
                <a:spcPts val="200"/>
              </a:spcAft>
              <a:buClr>
                <a:srgbClr val="92278F">
                  <a:lumMod val="75000"/>
                </a:srgbClr>
              </a:buClr>
              <a:buSzPts val="1000"/>
              <a:buFont typeface="Wingdings" panose="05000000000000000000" pitchFamily="2" charset="2"/>
              <a:buChar char="ü"/>
            </a:pPr>
            <a:r>
              <a:rPr lang="en-US" sz="1200">
                <a:solidFill>
                  <a:prstClr val="white">
                    <a:lumMod val="50000"/>
                  </a:prstClr>
                </a:solidFill>
                <a:latin typeface="Raleway" panose="00000500000000000000" pitchFamily="50" charset="0"/>
              </a:rPr>
              <a:t>Better planning and earlier intervention for people, more culturally relevant supports, and reducing barriers to mainstream services</a:t>
            </a:r>
            <a:endParaRPr lang="en-CA" sz="1200">
              <a:solidFill>
                <a:prstClr val="white">
                  <a:lumMod val="50000"/>
                </a:prstClr>
              </a:solidFill>
              <a:latin typeface="Raleway" panose="00000500000000000000" pitchFamily="50" charset="0"/>
            </a:endParaRPr>
          </a:p>
        </p:txBody>
      </p:sp>
      <p:sp>
        <p:nvSpPr>
          <p:cNvPr id="14" name="TextBox 13">
            <a:extLst>
              <a:ext uri="{FF2B5EF4-FFF2-40B4-BE49-F238E27FC236}">
                <a16:creationId xmlns:a16="http://schemas.microsoft.com/office/drawing/2014/main" id="{5D9EBFCD-6789-81D4-14E5-46DDF8398BD4}"/>
              </a:ext>
            </a:extLst>
          </p:cNvPr>
          <p:cNvSpPr txBox="1"/>
          <p:nvPr/>
        </p:nvSpPr>
        <p:spPr>
          <a:xfrm>
            <a:off x="314502" y="174046"/>
            <a:ext cx="11646895" cy="561692"/>
          </a:xfrm>
          <a:prstGeom prst="rect">
            <a:avLst/>
          </a:prstGeom>
          <a:no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spAutoFit/>
          </a:bodyPr>
          <a:lstStyle/>
          <a:p>
            <a:r>
              <a:rPr lang="en-CA" sz="3200">
                <a:solidFill>
                  <a:prstClr val="black"/>
                </a:solidFill>
                <a:latin typeface="Raleway ExtraBold" panose="00000900000000000000" pitchFamily="50" charset="0"/>
                <a:cs typeface="Calibri" panose="020F0502020204030204" pitchFamily="34" charset="0"/>
              </a:rPr>
              <a:t>Journey to Belonging Choice and Inclusion</a:t>
            </a:r>
          </a:p>
        </p:txBody>
      </p:sp>
      <p:sp>
        <p:nvSpPr>
          <p:cNvPr id="15" name="Rectangle 14">
            <a:extLst>
              <a:ext uri="{FF2B5EF4-FFF2-40B4-BE49-F238E27FC236}">
                <a16:creationId xmlns:a16="http://schemas.microsoft.com/office/drawing/2014/main" id="{80626327-54DE-85A1-73BB-7CE1EFBAD28D}"/>
              </a:ext>
            </a:extLst>
          </p:cNvPr>
          <p:cNvSpPr/>
          <p:nvPr/>
        </p:nvSpPr>
        <p:spPr>
          <a:xfrm>
            <a:off x="677677" y="1847342"/>
            <a:ext cx="9932891" cy="738664"/>
          </a:xfrm>
          <a:prstGeom prst="rect">
            <a:avLst/>
          </a:prstGeom>
          <a:solidFill>
            <a:srgbClr val="92278F">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Raleway" panose="00000500000000000000" pitchFamily="50" charset="0"/>
              </a:rPr>
              <a:t>Vision: </a:t>
            </a:r>
            <a:r>
              <a:rPr kumimoji="0" lang="en-US" sz="1400" b="0" i="0" u="none" strike="noStrike" kern="0" cap="none" spc="0" normalizeH="0" baseline="0" noProof="0">
                <a:ln>
                  <a:noFill/>
                </a:ln>
                <a:solidFill>
                  <a:prstClr val="black"/>
                </a:solidFill>
                <a:effectLst/>
                <a:uLnTx/>
                <a:uFillTx/>
                <a:latin typeface="Raleway" panose="00000500000000000000" pitchFamily="50" charset="0"/>
              </a:rPr>
              <a:t>People with developmental disabilities are supported by their communities, support networks and government to belong and live inclusive lives. People are empowered to make choices and live as independently as possible through supports that are person-directed, equitable and sustainable.</a:t>
            </a:r>
          </a:p>
        </p:txBody>
      </p:sp>
      <p:sp>
        <p:nvSpPr>
          <p:cNvPr id="16" name="Footer Placeholder 4">
            <a:extLst>
              <a:ext uri="{FF2B5EF4-FFF2-40B4-BE49-F238E27FC236}">
                <a16:creationId xmlns:a16="http://schemas.microsoft.com/office/drawing/2014/main" id="{5CA29A41-7D04-1F10-F931-D55C35E629FA}"/>
              </a:ext>
            </a:extLst>
          </p:cNvPr>
          <p:cNvSpPr txBox="1">
            <a:spLocks/>
          </p:cNvSpPr>
          <p:nvPr/>
        </p:nvSpPr>
        <p:spPr>
          <a:xfrm>
            <a:off x="784188" y="6276603"/>
            <a:ext cx="6522081" cy="417749"/>
          </a:xfrm>
          <a:prstGeom prst="rect">
            <a:avLst/>
          </a:prstGeom>
        </p:spPr>
        <p:txBody>
          <a:bodyPr anchor="ctr"/>
          <a:lstStyle>
            <a:defPPr>
              <a:defRPr lang="en-US"/>
            </a:defPPr>
            <a:lvl1pPr marL="0" algn="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endParaRPr lang="en-US" sz="1400">
              <a:solidFill>
                <a:srgbClr val="90278D">
                  <a:lumMod val="10000"/>
                </a:srgbClr>
              </a:solidFill>
              <a:latin typeface="Railway medium"/>
            </a:endParaRPr>
          </a:p>
        </p:txBody>
      </p:sp>
      <p:pic>
        <p:nvPicPr>
          <p:cNvPr id="17" name="Graphic 16" descr="Magnifying glass outline">
            <a:extLst>
              <a:ext uri="{FF2B5EF4-FFF2-40B4-BE49-F238E27FC236}">
                <a16:creationId xmlns:a16="http://schemas.microsoft.com/office/drawing/2014/main" id="{C1820BF4-EA8F-9EB1-C9EF-49DC363FF22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rot="17378696">
            <a:off x="7864270" y="2879915"/>
            <a:ext cx="4075120" cy="4318531"/>
          </a:xfrm>
          <a:prstGeom prst="rect">
            <a:avLst/>
          </a:prstGeom>
        </p:spPr>
      </p:pic>
      <p:sp>
        <p:nvSpPr>
          <p:cNvPr id="18" name="Slide Number Placeholder 3">
            <a:extLst>
              <a:ext uri="{FF2B5EF4-FFF2-40B4-BE49-F238E27FC236}">
                <a16:creationId xmlns:a16="http://schemas.microsoft.com/office/drawing/2014/main" id="{1A4F83BE-1484-3868-BEF6-411A57998B64}"/>
              </a:ext>
            </a:extLst>
          </p:cNvPr>
          <p:cNvSpPr txBox="1">
            <a:spLocks/>
          </p:cNvSpPr>
          <p:nvPr/>
        </p:nvSpPr>
        <p:spPr>
          <a:xfrm>
            <a:off x="314502" y="6291345"/>
            <a:ext cx="511637"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Raleway" panose="000005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endParaRPr lang="en-US" sz="1800">
              <a:solidFill>
                <a:srgbClr val="90278D">
                  <a:lumMod val="10000"/>
                </a:srgbClr>
              </a:solidFill>
              <a:latin typeface="Raleway Medium" panose="00000600000000000000" pitchFamily="50" charset="0"/>
            </a:endParaRPr>
          </a:p>
        </p:txBody>
      </p:sp>
      <p:sp>
        <p:nvSpPr>
          <p:cNvPr id="19" name="TextBox 18">
            <a:extLst>
              <a:ext uri="{FF2B5EF4-FFF2-40B4-BE49-F238E27FC236}">
                <a16:creationId xmlns:a16="http://schemas.microsoft.com/office/drawing/2014/main" id="{51EB4DFE-1EF4-E776-68F5-85461EBE4437}"/>
              </a:ext>
            </a:extLst>
          </p:cNvPr>
          <p:cNvSpPr txBox="1"/>
          <p:nvPr/>
        </p:nvSpPr>
        <p:spPr>
          <a:xfrm>
            <a:off x="314502" y="834996"/>
            <a:ext cx="11255198" cy="923330"/>
          </a:xfrm>
          <a:prstGeom prst="rect">
            <a:avLst/>
          </a:prstGeom>
          <a:noFill/>
        </p:spPr>
        <p:txBody>
          <a:bodyPr wrap="square" rtlCol="0">
            <a:spAutoFit/>
          </a:bodyPr>
          <a:lstStyle/>
          <a:p>
            <a:pPr marL="285750" indent="-285750">
              <a:buFont typeface="Arial" panose="020B0604020202020204" pitchFamily="34" charset="0"/>
              <a:buChar char="•"/>
            </a:pPr>
            <a:r>
              <a:rPr lang="en-US">
                <a:solidFill>
                  <a:prstClr val="black"/>
                </a:solidFill>
                <a:latin typeface="Raleway"/>
              </a:rPr>
              <a:t>Journey to Belonging commits to working with the sector to </a:t>
            </a:r>
            <a:r>
              <a:rPr lang="en-US" b="1">
                <a:solidFill>
                  <a:prstClr val="black"/>
                </a:solidFill>
                <a:latin typeface="Raleway"/>
              </a:rPr>
              <a:t>develop a DS Workforce Strategy</a:t>
            </a:r>
            <a:r>
              <a:rPr lang="en-US">
                <a:solidFill>
                  <a:prstClr val="black"/>
                </a:solidFill>
                <a:latin typeface="Raleway"/>
              </a:rPr>
              <a:t>.</a:t>
            </a:r>
          </a:p>
          <a:p>
            <a:pPr marL="285750" indent="-285750">
              <a:buFont typeface="Arial" panose="020B0604020202020204" pitchFamily="34" charset="0"/>
              <a:buChar char="•"/>
            </a:pPr>
            <a:r>
              <a:rPr lang="en-US">
                <a:solidFill>
                  <a:prstClr val="black"/>
                </a:solidFill>
                <a:latin typeface="Raleway"/>
              </a:rPr>
              <a:t>A skilled, diverse and professional workforce will support current and future service delivery and will help enable the implementation of key elements of the reform plan, including funding reform.</a:t>
            </a:r>
            <a:endParaRPr lang="en-CA">
              <a:solidFill>
                <a:prstClr val="black"/>
              </a:solidFill>
              <a:latin typeface="Raleway"/>
            </a:endParaRPr>
          </a:p>
        </p:txBody>
      </p:sp>
    </p:spTree>
    <p:extLst>
      <p:ext uri="{BB962C8B-B14F-4D97-AF65-F5344CB8AC3E}">
        <p14:creationId xmlns:p14="http://schemas.microsoft.com/office/powerpoint/2010/main" val="3049265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Retention and Turnover</a:t>
            </a:r>
          </a:p>
        </p:txBody>
      </p:sp>
      <p:sp>
        <p:nvSpPr>
          <p:cNvPr id="7" name="Text Placeholder 6"/>
          <p:cNvSpPr>
            <a:spLocks noGrp="1"/>
          </p:cNvSpPr>
          <p:nvPr>
            <p:ph type="body" idx="1"/>
          </p:nvPr>
        </p:nvSpPr>
        <p:spPr/>
        <p:txBody>
          <a:bodyPr/>
          <a:lstStyle/>
          <a:p>
            <a:r>
              <a:rPr lang="en-CA" dirty="0"/>
              <a:t>Challenges spurred by our success – wait, what do you mean you are retiring???</a:t>
            </a:r>
          </a:p>
        </p:txBody>
      </p:sp>
      <p:sp>
        <p:nvSpPr>
          <p:cNvPr id="4" name="Slide Number Placeholder 3"/>
          <p:cNvSpPr>
            <a:spLocks noGrp="1"/>
          </p:cNvSpPr>
          <p:nvPr>
            <p:ph type="sldNum" sz="quarter" idx="4294967295"/>
          </p:nvPr>
        </p:nvSpPr>
        <p:spPr>
          <a:xfrm>
            <a:off x="0" y="6276975"/>
            <a:ext cx="511175" cy="365125"/>
          </a:xfrm>
        </p:spPr>
        <p:txBody>
          <a:bodyPr/>
          <a:lstStyle/>
          <a:p>
            <a:fld id="{9CAA33A2-411E-8443-83D0-3263C24E97A5}" type="slidenum">
              <a:rPr lang="en-US" smtClean="0"/>
              <a:pPr/>
              <a:t>20</a:t>
            </a:fld>
            <a:endParaRPr lang="en-US"/>
          </a:p>
        </p:txBody>
      </p:sp>
      <p:sp>
        <p:nvSpPr>
          <p:cNvPr id="5" name="Footer Placeholder 4"/>
          <p:cNvSpPr>
            <a:spLocks noGrp="1"/>
          </p:cNvSpPr>
          <p:nvPr>
            <p:ph type="ftr" sz="quarter" idx="4294967295"/>
          </p:nvPr>
        </p:nvSpPr>
        <p:spPr>
          <a:xfrm>
            <a:off x="511175" y="6276975"/>
            <a:ext cx="3357563" cy="365125"/>
          </a:xfrm>
        </p:spPr>
        <p:txBody>
          <a:bodyPr/>
          <a:lstStyle/>
          <a:p>
            <a:pPr algn="l"/>
            <a:r>
              <a:rPr lang="en-US" dirty="0"/>
              <a:t>Research and Data Indicators</a:t>
            </a:r>
          </a:p>
        </p:txBody>
      </p:sp>
    </p:spTree>
    <p:extLst>
      <p:ext uri="{BB962C8B-B14F-4D97-AF65-F5344CB8AC3E}">
        <p14:creationId xmlns:p14="http://schemas.microsoft.com/office/powerpoint/2010/main" val="2206919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2018 Retention Barriers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21</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2910050502"/>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flipV="1">
            <a:off x="974697" y="1875691"/>
            <a:ext cx="830657" cy="356381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8" name="Rounded Rectangle 7"/>
          <p:cNvSpPr/>
          <p:nvPr/>
        </p:nvSpPr>
        <p:spPr>
          <a:xfrm flipV="1">
            <a:off x="5839774" y="2004644"/>
            <a:ext cx="830657" cy="3434863"/>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9" name="Rounded Rectangle 8"/>
          <p:cNvSpPr/>
          <p:nvPr/>
        </p:nvSpPr>
        <p:spPr>
          <a:xfrm flipV="1">
            <a:off x="6670431" y="2004644"/>
            <a:ext cx="926123" cy="356381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10" name="Rounded Rectangle 9"/>
          <p:cNvSpPr/>
          <p:nvPr/>
        </p:nvSpPr>
        <p:spPr>
          <a:xfrm flipV="1">
            <a:off x="2576578" y="2168768"/>
            <a:ext cx="916899" cy="3563816"/>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Tree>
    <p:extLst>
      <p:ext uri="{BB962C8B-B14F-4D97-AF65-F5344CB8AC3E}">
        <p14:creationId xmlns:p14="http://schemas.microsoft.com/office/powerpoint/2010/main" val="15119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2024 Retention Barriers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22</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9725032"/>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sp>
        <p:nvSpPr>
          <p:cNvPr id="7" name="Rounded Rectangle 6"/>
          <p:cNvSpPr/>
          <p:nvPr/>
        </p:nvSpPr>
        <p:spPr>
          <a:xfrm flipV="1">
            <a:off x="8475785" y="1243011"/>
            <a:ext cx="609600" cy="293076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8" name="Rounded Rectangle 7"/>
          <p:cNvSpPr/>
          <p:nvPr/>
        </p:nvSpPr>
        <p:spPr>
          <a:xfrm flipV="1">
            <a:off x="4729637" y="1243011"/>
            <a:ext cx="609600" cy="293076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9" name="Rounded Rectangle 8"/>
          <p:cNvSpPr/>
          <p:nvPr/>
        </p:nvSpPr>
        <p:spPr>
          <a:xfrm flipV="1">
            <a:off x="983489" y="1243013"/>
            <a:ext cx="609600" cy="293076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
        <p:nvSpPr>
          <p:cNvPr id="10" name="Rounded Rectangle 9"/>
          <p:cNvSpPr/>
          <p:nvPr/>
        </p:nvSpPr>
        <p:spPr>
          <a:xfrm flipV="1">
            <a:off x="3481754" y="1243012"/>
            <a:ext cx="609600" cy="2930769"/>
          </a:xfrm>
          <a:prstGeom prst="roundRect">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CA"/>
          </a:p>
        </p:txBody>
      </p:sp>
    </p:spTree>
    <p:extLst>
      <p:ext uri="{BB962C8B-B14F-4D97-AF65-F5344CB8AC3E}">
        <p14:creationId xmlns:p14="http://schemas.microsoft.com/office/powerpoint/2010/main" val="305851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2018 &amp; 2024 Turnover Rates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23</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00837879"/>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506308" y="1243013"/>
            <a:ext cx="4883709" cy="923330"/>
          </a:xfrm>
          <a:prstGeom prst="rect">
            <a:avLst/>
          </a:prstGeom>
          <a:noFill/>
        </p:spPr>
        <p:txBody>
          <a:bodyPr wrap="none" rtlCol="0">
            <a:spAutoFit/>
          </a:bodyPr>
          <a:lstStyle/>
          <a:p>
            <a:r>
              <a:rPr lang="en-CA" dirty="0"/>
              <a:t>Canadian average voluntary rate = 11.9% (Mercer)</a:t>
            </a:r>
          </a:p>
          <a:p>
            <a:r>
              <a:rPr lang="en-CA" dirty="0"/>
              <a:t>	Retail = 25.9%</a:t>
            </a:r>
          </a:p>
          <a:p>
            <a:r>
              <a:rPr lang="en-CA" dirty="0"/>
              <a:t>	Energy = 8%</a:t>
            </a:r>
          </a:p>
        </p:txBody>
      </p:sp>
    </p:spTree>
    <p:extLst>
      <p:ext uri="{BB962C8B-B14F-4D97-AF65-F5344CB8AC3E}">
        <p14:creationId xmlns:p14="http://schemas.microsoft.com/office/powerpoint/2010/main" val="3099384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CA" dirty="0"/>
              <a:t>Trends in turnover Rates</a:t>
            </a:r>
          </a:p>
        </p:txBody>
      </p:sp>
      <p:sp>
        <p:nvSpPr>
          <p:cNvPr id="7" name="Text Placeholder 6"/>
          <p:cNvSpPr>
            <a:spLocks noGrp="1"/>
          </p:cNvSpPr>
          <p:nvPr>
            <p:ph type="body" idx="1"/>
          </p:nvPr>
        </p:nvSpPr>
        <p:spPr/>
        <p:txBody>
          <a:bodyPr/>
          <a:lstStyle/>
          <a:p>
            <a:r>
              <a:rPr lang="en-CA" dirty="0"/>
              <a:t>2018</a:t>
            </a:r>
          </a:p>
        </p:txBody>
      </p:sp>
      <p:pic>
        <p:nvPicPr>
          <p:cNvPr id="11" name="Content Placeholder 10"/>
          <p:cNvPicPr>
            <a:picLocks noGrp="1" noChangeAspect="1"/>
          </p:cNvPicPr>
          <p:nvPr>
            <p:ph sz="half" idx="2"/>
          </p:nvPr>
        </p:nvPicPr>
        <p:blipFill>
          <a:blip r:embed="rId2"/>
          <a:stretch>
            <a:fillRect/>
          </a:stretch>
        </p:blipFill>
        <p:spPr>
          <a:xfrm>
            <a:off x="463550" y="2406051"/>
            <a:ext cx="5157788" cy="2822185"/>
          </a:xfrm>
          <a:prstGeom prst="rect">
            <a:avLst/>
          </a:prstGeom>
        </p:spPr>
      </p:pic>
      <p:sp>
        <p:nvSpPr>
          <p:cNvPr id="9" name="Text Placeholder 8"/>
          <p:cNvSpPr>
            <a:spLocks noGrp="1"/>
          </p:cNvSpPr>
          <p:nvPr>
            <p:ph type="body" sz="quarter" idx="3"/>
          </p:nvPr>
        </p:nvSpPr>
        <p:spPr/>
        <p:txBody>
          <a:bodyPr/>
          <a:lstStyle/>
          <a:p>
            <a:r>
              <a:rPr lang="en-CA" dirty="0"/>
              <a:t>2024</a:t>
            </a:r>
          </a:p>
        </p:txBody>
      </p:sp>
      <p:sp>
        <p:nvSpPr>
          <p:cNvPr id="4" name="Slide Number Placeholder 3"/>
          <p:cNvSpPr>
            <a:spLocks noGrp="1"/>
          </p:cNvSpPr>
          <p:nvPr>
            <p:ph type="sldNum" sz="quarter" idx="12"/>
          </p:nvPr>
        </p:nvSpPr>
        <p:spPr/>
        <p:txBody>
          <a:bodyPr/>
          <a:lstStyle/>
          <a:p>
            <a:fld id="{9CAA33A2-411E-8443-83D0-3263C24E97A5}" type="slidenum">
              <a:rPr lang="en-US" smtClean="0"/>
              <a:pPr/>
              <a:t>24</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1137205153"/>
              </p:ext>
            </p:extLst>
          </p:nvPr>
        </p:nvGraphicFramePr>
        <p:xfrm>
          <a:off x="6554788" y="1506538"/>
          <a:ext cx="5183187" cy="4621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89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F9C68D4-9D2D-452B-83EC-793C8EF59D8E}"/>
              </a:ext>
            </a:extLst>
          </p:cNvPr>
          <p:cNvSpPr>
            <a:spLocks noGrp="1"/>
          </p:cNvSpPr>
          <p:nvPr>
            <p:ph type="title"/>
          </p:nvPr>
        </p:nvSpPr>
        <p:spPr/>
        <p:txBody>
          <a:bodyPr/>
          <a:lstStyle/>
          <a:p>
            <a:r>
              <a:rPr lang="en-US" dirty="0"/>
              <a:t>Training and Development</a:t>
            </a:r>
          </a:p>
        </p:txBody>
      </p:sp>
      <p:sp>
        <p:nvSpPr>
          <p:cNvPr id="10" name="Text Placeholder 9">
            <a:extLst>
              <a:ext uri="{FF2B5EF4-FFF2-40B4-BE49-F238E27FC236}">
                <a16:creationId xmlns:a16="http://schemas.microsoft.com/office/drawing/2014/main" id="{07B7649E-86CD-4F57-8FE6-41D945B888CC}"/>
              </a:ext>
            </a:extLst>
          </p:cNvPr>
          <p:cNvSpPr>
            <a:spLocks noGrp="1"/>
          </p:cNvSpPr>
          <p:nvPr>
            <p:ph type="body" idx="1"/>
          </p:nvPr>
        </p:nvSpPr>
        <p:spPr/>
        <p:txBody>
          <a:bodyPr/>
          <a:lstStyle/>
          <a:p>
            <a:r>
              <a:rPr lang="en-US" dirty="0"/>
              <a:t>Current and future skills</a:t>
            </a:r>
          </a:p>
        </p:txBody>
      </p:sp>
      <p:sp>
        <p:nvSpPr>
          <p:cNvPr id="7" name="Slide Number Placeholder 6">
            <a:extLst>
              <a:ext uri="{FF2B5EF4-FFF2-40B4-BE49-F238E27FC236}">
                <a16:creationId xmlns:a16="http://schemas.microsoft.com/office/drawing/2014/main" id="{6E119DD9-74A3-43EF-A3B4-2CD099AA8E23}"/>
              </a:ext>
            </a:extLst>
          </p:cNvPr>
          <p:cNvSpPr>
            <a:spLocks noGrp="1"/>
          </p:cNvSpPr>
          <p:nvPr>
            <p:ph type="sldNum" sz="quarter" idx="4"/>
          </p:nvPr>
        </p:nvSpPr>
        <p:spPr/>
        <p:txBody>
          <a:bodyPr/>
          <a:lstStyle/>
          <a:p>
            <a:fld id="{9CAA33A2-411E-8443-83D0-3263C24E97A5}" type="slidenum">
              <a:rPr lang="en-US" smtClean="0"/>
              <a:pPr/>
              <a:t>25</a:t>
            </a:fld>
            <a:endParaRPr lang="en-US"/>
          </a:p>
        </p:txBody>
      </p:sp>
      <p:sp>
        <p:nvSpPr>
          <p:cNvPr id="8" name="Footer Placeholder 7">
            <a:extLst>
              <a:ext uri="{FF2B5EF4-FFF2-40B4-BE49-F238E27FC236}">
                <a16:creationId xmlns:a16="http://schemas.microsoft.com/office/drawing/2014/main" id="{BA21321B-DFE9-4E63-85DA-3447007BE85F}"/>
              </a:ext>
            </a:extLst>
          </p:cNvPr>
          <p:cNvSpPr>
            <a:spLocks noGrp="1"/>
          </p:cNvSpPr>
          <p:nvPr>
            <p:ph type="ftr" sz="quarter" idx="3"/>
          </p:nvPr>
        </p:nvSpPr>
        <p:spPr/>
        <p:txBody>
          <a:bodyPr/>
          <a:lstStyle/>
          <a:p>
            <a:pPr algn="l"/>
            <a:r>
              <a:rPr lang="en-US"/>
              <a:t>Presentation </a:t>
            </a:r>
            <a:r>
              <a:rPr lang="en-US">
                <a:cs typeface="Arial" panose="020B0604020202020204" pitchFamily="34" charset="0"/>
              </a:rPr>
              <a:t>Name</a:t>
            </a:r>
          </a:p>
        </p:txBody>
      </p:sp>
    </p:spTree>
    <p:extLst>
      <p:ext uri="{BB962C8B-B14F-4D97-AF65-F5344CB8AC3E}">
        <p14:creationId xmlns:p14="http://schemas.microsoft.com/office/powerpoint/2010/main" val="1929251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962888E-0EEF-4D87-B393-9E7877119037}"/>
              </a:ext>
            </a:extLst>
          </p:cNvPr>
          <p:cNvSpPr>
            <a:spLocks noGrp="1"/>
          </p:cNvSpPr>
          <p:nvPr>
            <p:ph type="title"/>
          </p:nvPr>
        </p:nvSpPr>
        <p:spPr/>
        <p:txBody>
          <a:bodyPr>
            <a:normAutofit fontScale="90000"/>
          </a:bodyPr>
          <a:lstStyle/>
          <a:p>
            <a:r>
              <a:rPr lang="en-CA" dirty="0"/>
              <a:t>General Focus of Training and Development</a:t>
            </a:r>
            <a:br>
              <a:rPr lang="en-CA" dirty="0"/>
            </a:br>
            <a:endParaRPr lang="en-US" dirty="0"/>
          </a:p>
        </p:txBody>
      </p:sp>
      <p:sp>
        <p:nvSpPr>
          <p:cNvPr id="7" name="Slide Number Placeholder 6">
            <a:extLst>
              <a:ext uri="{FF2B5EF4-FFF2-40B4-BE49-F238E27FC236}">
                <a16:creationId xmlns:a16="http://schemas.microsoft.com/office/drawing/2014/main" id="{02AF270A-377C-4E93-9A5B-C05CA8C1AB66}"/>
              </a:ext>
            </a:extLst>
          </p:cNvPr>
          <p:cNvSpPr>
            <a:spLocks noGrp="1"/>
          </p:cNvSpPr>
          <p:nvPr>
            <p:ph type="sldNum" sz="quarter" idx="12"/>
          </p:nvPr>
        </p:nvSpPr>
        <p:spPr/>
        <p:txBody>
          <a:bodyPr/>
          <a:lstStyle/>
          <a:p>
            <a:fld id="{9CAA33A2-411E-8443-83D0-3263C24E97A5}" type="slidenum">
              <a:rPr lang="en-US" smtClean="0"/>
              <a:pPr/>
              <a:t>26</a:t>
            </a:fld>
            <a:endParaRPr lang="en-US"/>
          </a:p>
        </p:txBody>
      </p:sp>
      <p:sp>
        <p:nvSpPr>
          <p:cNvPr id="8" name="Footer Placeholder 7">
            <a:extLst>
              <a:ext uri="{FF2B5EF4-FFF2-40B4-BE49-F238E27FC236}">
                <a16:creationId xmlns:a16="http://schemas.microsoft.com/office/drawing/2014/main" id="{8C1736E3-850F-4E25-8A81-B9EA0CA8BB49}"/>
              </a:ext>
            </a:extLst>
          </p:cNvPr>
          <p:cNvSpPr>
            <a:spLocks noGrp="1"/>
          </p:cNvSpPr>
          <p:nvPr>
            <p:ph type="ftr" sz="quarter" idx="11"/>
          </p:nvPr>
        </p:nvSpPr>
        <p:spPr/>
        <p:txBody>
          <a:bodyPr/>
          <a:lstStyle/>
          <a:p>
            <a:pPr algn="l"/>
            <a:r>
              <a:rPr lang="en-US"/>
              <a:t>Presentation </a:t>
            </a:r>
            <a:r>
              <a:rPr lang="en-US">
                <a:cs typeface="Arial" panose="020B0604020202020204" pitchFamily="34" charset="0"/>
              </a:rPr>
              <a:t>Name</a:t>
            </a:r>
          </a:p>
        </p:txBody>
      </p:sp>
      <p:graphicFrame>
        <p:nvGraphicFramePr>
          <p:cNvPr id="11" name="Content Placeholder 10">
            <a:extLst>
              <a:ext uri="{FF2B5EF4-FFF2-40B4-BE49-F238E27FC236}">
                <a16:creationId xmlns:a16="http://schemas.microsoft.com/office/drawing/2014/main" id="{2A343572-7AB6-47CF-AB18-369906022627}"/>
              </a:ext>
            </a:extLst>
          </p:cNvPr>
          <p:cNvGraphicFramePr>
            <a:graphicFrameLocks noGrp="1"/>
          </p:cNvGraphicFramePr>
          <p:nvPr>
            <p:ph idx="1"/>
            <p:extLst>
              <p:ext uri="{D42A27DB-BD31-4B8C-83A1-F6EECF244321}">
                <p14:modId xmlns:p14="http://schemas.microsoft.com/office/powerpoint/2010/main" val="1156760713"/>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0079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D2B6-6350-4DCB-A277-2A9AE57B4816}"/>
              </a:ext>
            </a:extLst>
          </p:cNvPr>
          <p:cNvSpPr>
            <a:spLocks noGrp="1"/>
          </p:cNvSpPr>
          <p:nvPr>
            <p:ph type="title"/>
          </p:nvPr>
        </p:nvSpPr>
        <p:spPr/>
        <p:txBody>
          <a:bodyPr>
            <a:noAutofit/>
          </a:bodyPr>
          <a:lstStyle/>
          <a:p>
            <a:r>
              <a:rPr lang="en-CA" sz="4000" dirty="0"/>
              <a:t>Most Important Training Requirement</a:t>
            </a:r>
            <a:br>
              <a:rPr lang="en-CA" sz="4000" dirty="0"/>
            </a:br>
            <a:endParaRPr lang="en-US" sz="4000" dirty="0"/>
          </a:p>
        </p:txBody>
      </p:sp>
      <p:sp>
        <p:nvSpPr>
          <p:cNvPr id="4" name="Slide Number Placeholder 3">
            <a:extLst>
              <a:ext uri="{FF2B5EF4-FFF2-40B4-BE49-F238E27FC236}">
                <a16:creationId xmlns:a16="http://schemas.microsoft.com/office/drawing/2014/main" id="{9C0C19E7-5737-4AAD-9028-EBA47739648D}"/>
              </a:ext>
            </a:extLst>
          </p:cNvPr>
          <p:cNvSpPr>
            <a:spLocks noGrp="1"/>
          </p:cNvSpPr>
          <p:nvPr>
            <p:ph type="sldNum" sz="quarter" idx="12"/>
          </p:nvPr>
        </p:nvSpPr>
        <p:spPr/>
        <p:txBody>
          <a:bodyPr/>
          <a:lstStyle/>
          <a:p>
            <a:fld id="{9CAA33A2-411E-8443-83D0-3263C24E97A5}" type="slidenum">
              <a:rPr lang="en-US" smtClean="0"/>
              <a:pPr/>
              <a:t>27</a:t>
            </a:fld>
            <a:endParaRPr lang="en-US"/>
          </a:p>
        </p:txBody>
      </p:sp>
      <p:sp>
        <p:nvSpPr>
          <p:cNvPr id="5" name="Footer Placeholder 4">
            <a:extLst>
              <a:ext uri="{FF2B5EF4-FFF2-40B4-BE49-F238E27FC236}">
                <a16:creationId xmlns:a16="http://schemas.microsoft.com/office/drawing/2014/main" id="{6B91709F-15F9-43A1-9898-4EF6A22F61D4}"/>
              </a:ext>
            </a:extLst>
          </p:cNvPr>
          <p:cNvSpPr>
            <a:spLocks noGrp="1"/>
          </p:cNvSpPr>
          <p:nvPr>
            <p:ph type="ftr" sz="quarter" idx="11"/>
          </p:nvPr>
        </p:nvSpPr>
        <p:spPr/>
        <p:txBody>
          <a:bodyPr/>
          <a:lstStyle/>
          <a:p>
            <a:pPr algn="l"/>
            <a:r>
              <a:rPr lang="en-US"/>
              <a:t>Research and Data Indicators</a:t>
            </a:r>
            <a:endParaRPr lang="en-US" dirty="0"/>
          </a:p>
        </p:txBody>
      </p:sp>
      <p:graphicFrame>
        <p:nvGraphicFramePr>
          <p:cNvPr id="6" name="Content Placeholder 5">
            <a:extLst>
              <a:ext uri="{FF2B5EF4-FFF2-40B4-BE49-F238E27FC236}">
                <a16:creationId xmlns:a16="http://schemas.microsoft.com/office/drawing/2014/main" id="{0B63FCCC-DCE3-407B-B9FE-4AFF876FD2A4}"/>
              </a:ext>
            </a:extLst>
          </p:cNvPr>
          <p:cNvGraphicFramePr>
            <a:graphicFrameLocks noGrp="1"/>
          </p:cNvGraphicFramePr>
          <p:nvPr>
            <p:ph idx="1"/>
            <p:extLst>
              <p:ext uri="{D42A27DB-BD31-4B8C-83A1-F6EECF244321}">
                <p14:modId xmlns:p14="http://schemas.microsoft.com/office/powerpoint/2010/main" val="700776903"/>
              </p:ext>
            </p:extLst>
          </p:nvPr>
        </p:nvGraphicFramePr>
        <p:xfrm>
          <a:off x="463550" y="1243013"/>
          <a:ext cx="11274425" cy="488473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8B33445B-30DF-494C-ABAC-8824B053A3C1}"/>
              </a:ext>
            </a:extLst>
          </p:cNvPr>
          <p:cNvCxnSpPr/>
          <p:nvPr/>
        </p:nvCxnSpPr>
        <p:spPr>
          <a:xfrm>
            <a:off x="1089991" y="5168348"/>
            <a:ext cx="22177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A32A62-3765-4C80-89F4-A90C4F58598C}"/>
              </a:ext>
            </a:extLst>
          </p:cNvPr>
          <p:cNvCxnSpPr/>
          <p:nvPr/>
        </p:nvCxnSpPr>
        <p:spPr>
          <a:xfrm>
            <a:off x="1035657" y="4593204"/>
            <a:ext cx="221775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2F77A8-3876-4137-8C05-EFF65CE53523}"/>
              </a:ext>
            </a:extLst>
          </p:cNvPr>
          <p:cNvSpPr>
            <a:spLocks noGrp="1"/>
          </p:cNvSpPr>
          <p:nvPr>
            <p:ph type="title"/>
          </p:nvPr>
        </p:nvSpPr>
        <p:spPr/>
        <p:txBody>
          <a:bodyPr/>
          <a:lstStyle/>
          <a:p>
            <a:r>
              <a:rPr lang="en-US" dirty="0"/>
              <a:t>Apprenticeship Training Programs</a:t>
            </a:r>
          </a:p>
        </p:txBody>
      </p:sp>
      <p:sp>
        <p:nvSpPr>
          <p:cNvPr id="7" name="Text Placeholder 6">
            <a:extLst>
              <a:ext uri="{FF2B5EF4-FFF2-40B4-BE49-F238E27FC236}">
                <a16:creationId xmlns:a16="http://schemas.microsoft.com/office/drawing/2014/main" id="{36E35497-8111-466F-9228-450928242D5F}"/>
              </a:ext>
            </a:extLst>
          </p:cNvPr>
          <p:cNvSpPr>
            <a:spLocks noGrp="1"/>
          </p:cNvSpPr>
          <p:nvPr>
            <p:ph type="body" idx="1"/>
          </p:nvPr>
        </p:nvSpPr>
        <p:spPr/>
        <p:txBody>
          <a:bodyPr>
            <a:normAutofit fontScale="92500" lnSpcReduction="20000"/>
          </a:bodyPr>
          <a:lstStyle/>
          <a:p>
            <a:r>
              <a:rPr lang="en-US" sz="1600" dirty="0"/>
              <a:t>Does your organization participate in the DSW apprenticeship program?</a:t>
            </a:r>
          </a:p>
          <a:p>
            <a:endParaRPr lang="en-US" sz="1600" dirty="0"/>
          </a:p>
        </p:txBody>
      </p:sp>
      <p:sp>
        <p:nvSpPr>
          <p:cNvPr id="9" name="Text Placeholder 8">
            <a:extLst>
              <a:ext uri="{FF2B5EF4-FFF2-40B4-BE49-F238E27FC236}">
                <a16:creationId xmlns:a16="http://schemas.microsoft.com/office/drawing/2014/main" id="{E7B87323-1C2A-42BC-82BE-1D304EF9E1CD}"/>
              </a:ext>
            </a:extLst>
          </p:cNvPr>
          <p:cNvSpPr>
            <a:spLocks noGrp="1"/>
          </p:cNvSpPr>
          <p:nvPr>
            <p:ph type="body" sz="quarter" idx="3"/>
          </p:nvPr>
        </p:nvSpPr>
        <p:spPr/>
        <p:txBody>
          <a:bodyPr>
            <a:normAutofit fontScale="92500" lnSpcReduction="20000"/>
          </a:bodyPr>
          <a:lstStyle/>
          <a:p>
            <a:r>
              <a:rPr lang="en-CA" sz="1600" dirty="0"/>
              <a:t>Most important barrier / reason for not participating the DSW apprenticeship</a:t>
            </a:r>
            <a:r>
              <a:rPr lang="en-CA" sz="1600" baseline="0" dirty="0"/>
              <a:t> program</a:t>
            </a:r>
            <a:endParaRPr lang="en-CA" sz="1600" dirty="0"/>
          </a:p>
          <a:p>
            <a:endParaRPr lang="en-US" sz="1600" dirty="0"/>
          </a:p>
        </p:txBody>
      </p:sp>
      <p:sp>
        <p:nvSpPr>
          <p:cNvPr id="4" name="Slide Number Placeholder 3">
            <a:extLst>
              <a:ext uri="{FF2B5EF4-FFF2-40B4-BE49-F238E27FC236}">
                <a16:creationId xmlns:a16="http://schemas.microsoft.com/office/drawing/2014/main" id="{5B6ADE23-354A-45D3-B761-5F4409FC6171}"/>
              </a:ext>
            </a:extLst>
          </p:cNvPr>
          <p:cNvSpPr>
            <a:spLocks noGrp="1"/>
          </p:cNvSpPr>
          <p:nvPr>
            <p:ph type="sldNum" sz="quarter" idx="12"/>
          </p:nvPr>
        </p:nvSpPr>
        <p:spPr/>
        <p:txBody>
          <a:bodyPr/>
          <a:lstStyle/>
          <a:p>
            <a:fld id="{9CAA33A2-411E-8443-83D0-3263C24E97A5}" type="slidenum">
              <a:rPr lang="en-US" smtClean="0"/>
              <a:pPr/>
              <a:t>28</a:t>
            </a:fld>
            <a:endParaRPr lang="en-US"/>
          </a:p>
        </p:txBody>
      </p:sp>
      <p:sp>
        <p:nvSpPr>
          <p:cNvPr id="5" name="Footer Placeholder 4">
            <a:extLst>
              <a:ext uri="{FF2B5EF4-FFF2-40B4-BE49-F238E27FC236}">
                <a16:creationId xmlns:a16="http://schemas.microsoft.com/office/drawing/2014/main" id="{BCD97DAA-74CF-4C52-9E1B-6BA04A03C5FA}"/>
              </a:ext>
            </a:extLst>
          </p:cNvPr>
          <p:cNvSpPr>
            <a:spLocks noGrp="1"/>
          </p:cNvSpPr>
          <p:nvPr>
            <p:ph type="ftr" sz="quarter" idx="11"/>
          </p:nvPr>
        </p:nvSpPr>
        <p:spPr/>
        <p:txBody>
          <a:bodyPr/>
          <a:lstStyle/>
          <a:p>
            <a:pPr algn="l"/>
            <a:r>
              <a:rPr lang="en-US"/>
              <a:t>Research and Data Indicators</a:t>
            </a:r>
            <a:endParaRPr lang="en-US" dirty="0"/>
          </a:p>
        </p:txBody>
      </p:sp>
      <p:graphicFrame>
        <p:nvGraphicFramePr>
          <p:cNvPr id="11" name="Content Placeholder 10">
            <a:extLst>
              <a:ext uri="{FF2B5EF4-FFF2-40B4-BE49-F238E27FC236}">
                <a16:creationId xmlns:a16="http://schemas.microsoft.com/office/drawing/2014/main" id="{B28FDE26-DBF2-4CC4-932F-52DF71A6DFE9}"/>
              </a:ext>
            </a:extLst>
          </p:cNvPr>
          <p:cNvGraphicFramePr>
            <a:graphicFrameLocks noGrp="1"/>
          </p:cNvGraphicFramePr>
          <p:nvPr>
            <p:ph sz="half" idx="2"/>
            <p:extLst>
              <p:ext uri="{D42A27DB-BD31-4B8C-83A1-F6EECF244321}">
                <p14:modId xmlns:p14="http://schemas.microsoft.com/office/powerpoint/2010/main" val="2555968390"/>
              </p:ext>
            </p:extLst>
          </p:nvPr>
        </p:nvGraphicFramePr>
        <p:xfrm>
          <a:off x="463550" y="1506538"/>
          <a:ext cx="5157788" cy="46212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a:extLst>
              <a:ext uri="{FF2B5EF4-FFF2-40B4-BE49-F238E27FC236}">
                <a16:creationId xmlns:a16="http://schemas.microsoft.com/office/drawing/2014/main" id="{A40248B9-0F3A-4374-AFAC-9E84A061D0E3}"/>
              </a:ext>
            </a:extLst>
          </p:cNvPr>
          <p:cNvGraphicFramePr>
            <a:graphicFrameLocks noGrp="1"/>
          </p:cNvGraphicFramePr>
          <p:nvPr>
            <p:ph sz="quarter" idx="4"/>
            <p:extLst>
              <p:ext uri="{D42A27DB-BD31-4B8C-83A1-F6EECF244321}">
                <p14:modId xmlns:p14="http://schemas.microsoft.com/office/powerpoint/2010/main" val="4119820229"/>
              </p:ext>
            </p:extLst>
          </p:nvPr>
        </p:nvGraphicFramePr>
        <p:xfrm>
          <a:off x="6554788" y="1506538"/>
          <a:ext cx="5183187" cy="462121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1533984-0F47-46D4-AFD3-1D7F71377A42}"/>
              </a:ext>
            </a:extLst>
          </p:cNvPr>
          <p:cNvSpPr txBox="1"/>
          <p:nvPr/>
        </p:nvSpPr>
        <p:spPr>
          <a:xfrm>
            <a:off x="8930244" y="1427566"/>
            <a:ext cx="2798206" cy="369332"/>
          </a:xfrm>
          <a:prstGeom prst="rect">
            <a:avLst/>
          </a:prstGeom>
          <a:noFill/>
        </p:spPr>
        <p:txBody>
          <a:bodyPr wrap="square" rtlCol="0">
            <a:spAutoFit/>
          </a:bodyPr>
          <a:lstStyle/>
          <a:p>
            <a:r>
              <a:rPr lang="en-US" dirty="0"/>
              <a:t>Other - lack of awareness</a:t>
            </a:r>
          </a:p>
        </p:txBody>
      </p:sp>
    </p:spTree>
    <p:extLst>
      <p:ext uri="{BB962C8B-B14F-4D97-AF65-F5344CB8AC3E}">
        <p14:creationId xmlns:p14="http://schemas.microsoft.com/office/powerpoint/2010/main" val="100244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FDB8AC-95B7-45E6-878B-E90865F29A58}"/>
              </a:ext>
            </a:extLst>
          </p:cNvPr>
          <p:cNvSpPr>
            <a:spLocks noGrp="1"/>
          </p:cNvSpPr>
          <p:nvPr>
            <p:ph type="title"/>
          </p:nvPr>
        </p:nvSpPr>
        <p:spPr/>
        <p:txBody>
          <a:bodyPr/>
          <a:lstStyle/>
          <a:p>
            <a:r>
              <a:rPr lang="en-US" dirty="0"/>
              <a:t>Next Steps</a:t>
            </a:r>
          </a:p>
        </p:txBody>
      </p:sp>
      <p:sp>
        <p:nvSpPr>
          <p:cNvPr id="10" name="Text Placeholder 9">
            <a:extLst>
              <a:ext uri="{FF2B5EF4-FFF2-40B4-BE49-F238E27FC236}">
                <a16:creationId xmlns:a16="http://schemas.microsoft.com/office/drawing/2014/main" id="{3B7AD352-FE9D-4F88-84B9-65E9E43042E6}"/>
              </a:ext>
            </a:extLst>
          </p:cNvPr>
          <p:cNvSpPr>
            <a:spLocks noGrp="1"/>
          </p:cNvSpPr>
          <p:nvPr>
            <p:ph type="body" idx="1"/>
          </p:nvPr>
        </p:nvSpPr>
        <p:spPr/>
        <p:txBody>
          <a:bodyPr/>
          <a:lstStyle/>
          <a:p>
            <a:r>
              <a:rPr lang="en-US" dirty="0"/>
              <a:t>Survey of DS Workforce and Families managing individualized funds</a:t>
            </a:r>
          </a:p>
        </p:txBody>
      </p:sp>
      <p:sp>
        <p:nvSpPr>
          <p:cNvPr id="7" name="Slide Number Placeholder 6">
            <a:extLst>
              <a:ext uri="{FF2B5EF4-FFF2-40B4-BE49-F238E27FC236}">
                <a16:creationId xmlns:a16="http://schemas.microsoft.com/office/drawing/2014/main" id="{029F2DAF-D840-473F-BC54-3CFC5D4076BC}"/>
              </a:ext>
            </a:extLst>
          </p:cNvPr>
          <p:cNvSpPr>
            <a:spLocks noGrp="1"/>
          </p:cNvSpPr>
          <p:nvPr>
            <p:ph type="sldNum" sz="quarter" idx="4"/>
          </p:nvPr>
        </p:nvSpPr>
        <p:spPr/>
        <p:txBody>
          <a:bodyPr/>
          <a:lstStyle/>
          <a:p>
            <a:fld id="{9CAA33A2-411E-8443-83D0-3263C24E97A5}" type="slidenum">
              <a:rPr lang="en-US" smtClean="0"/>
              <a:pPr/>
              <a:t>29</a:t>
            </a:fld>
            <a:endParaRPr lang="en-US"/>
          </a:p>
        </p:txBody>
      </p:sp>
      <p:sp>
        <p:nvSpPr>
          <p:cNvPr id="8" name="Footer Placeholder 7">
            <a:extLst>
              <a:ext uri="{FF2B5EF4-FFF2-40B4-BE49-F238E27FC236}">
                <a16:creationId xmlns:a16="http://schemas.microsoft.com/office/drawing/2014/main" id="{B97FFD05-FB32-4334-B335-056583F13E82}"/>
              </a:ext>
            </a:extLst>
          </p:cNvPr>
          <p:cNvSpPr>
            <a:spLocks noGrp="1"/>
          </p:cNvSpPr>
          <p:nvPr>
            <p:ph type="ftr" sz="quarter" idx="3"/>
          </p:nvPr>
        </p:nvSpPr>
        <p:spPr/>
        <p:txBody>
          <a:bodyPr/>
          <a:lstStyle/>
          <a:p>
            <a:pPr algn="l"/>
            <a:r>
              <a:rPr lang="en-US"/>
              <a:t>Presentation </a:t>
            </a:r>
            <a:r>
              <a:rPr lang="en-US">
                <a:cs typeface="Arial" panose="020B0604020202020204" pitchFamily="34" charset="0"/>
              </a:rPr>
              <a:t>Name</a:t>
            </a:r>
          </a:p>
        </p:txBody>
      </p:sp>
    </p:spTree>
    <p:extLst>
      <p:ext uri="{BB962C8B-B14F-4D97-AF65-F5344CB8AC3E}">
        <p14:creationId xmlns:p14="http://schemas.microsoft.com/office/powerpoint/2010/main" val="382285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BD1D8AB7-C1AC-14AB-B88B-60F58B44C554}"/>
              </a:ext>
            </a:extLst>
          </p:cNvPr>
          <p:cNvSpPr txBox="1">
            <a:spLocks/>
          </p:cNvSpPr>
          <p:nvPr/>
        </p:nvSpPr>
        <p:spPr>
          <a:xfrm>
            <a:off x="248476" y="6336518"/>
            <a:ext cx="511637"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accent3">
                    <a:lumMod val="10000"/>
                  </a:schemeClr>
                </a:solidFill>
                <a:latin typeface="Raleway Medium" panose="000006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AA33A2-411E-8443-83D0-3263C24E97A5}" type="slidenum">
              <a:rPr lang="en-US" smtClean="0"/>
              <a:pPr/>
              <a:t>3</a:t>
            </a:fld>
            <a:endParaRPr lang="en-US"/>
          </a:p>
        </p:txBody>
      </p:sp>
      <p:sp>
        <p:nvSpPr>
          <p:cNvPr id="26" name="Title 1">
            <a:extLst>
              <a:ext uri="{FF2B5EF4-FFF2-40B4-BE49-F238E27FC236}">
                <a16:creationId xmlns:a16="http://schemas.microsoft.com/office/drawing/2014/main" id="{00298362-FE49-4595-E86A-73A6875C664E}"/>
              </a:ext>
            </a:extLst>
          </p:cNvPr>
          <p:cNvSpPr>
            <a:spLocks noGrp="1"/>
          </p:cNvSpPr>
          <p:nvPr>
            <p:ph type="title"/>
          </p:nvPr>
        </p:nvSpPr>
        <p:spPr>
          <a:xfrm>
            <a:off x="248476" y="152260"/>
            <a:ext cx="10450826" cy="557780"/>
          </a:xfrm>
        </p:spPr>
        <p:txBody>
          <a:bodyPr>
            <a:noAutofit/>
          </a:bodyPr>
          <a:lstStyle/>
          <a:p>
            <a:r>
              <a:rPr lang="en-CA">
                <a:solidFill>
                  <a:schemeClr val="tx1"/>
                </a:solidFill>
              </a:rPr>
              <a:t>DS Workforce Strategy Framework </a:t>
            </a:r>
          </a:p>
        </p:txBody>
      </p:sp>
      <p:sp>
        <p:nvSpPr>
          <p:cNvPr id="34" name="Footer Placeholder 4">
            <a:extLst>
              <a:ext uri="{FF2B5EF4-FFF2-40B4-BE49-F238E27FC236}">
                <a16:creationId xmlns:a16="http://schemas.microsoft.com/office/drawing/2014/main" id="{C0FFA702-F829-E919-013E-46CECC611700}"/>
              </a:ext>
            </a:extLst>
          </p:cNvPr>
          <p:cNvSpPr>
            <a:spLocks noGrp="1"/>
          </p:cNvSpPr>
          <p:nvPr>
            <p:ph type="ftr" sz="quarter" idx="11"/>
          </p:nvPr>
        </p:nvSpPr>
        <p:spPr>
          <a:xfrm>
            <a:off x="504294" y="6220958"/>
            <a:ext cx="6476090" cy="581397"/>
          </a:xfrm>
        </p:spPr>
        <p:txBody>
          <a:bodyPr/>
          <a:lstStyle/>
          <a:p>
            <a:pPr algn="l"/>
            <a:r>
              <a:rPr lang="en-US"/>
              <a:t>DS HR Forum 2024</a:t>
            </a:r>
          </a:p>
        </p:txBody>
      </p:sp>
      <p:grpSp>
        <p:nvGrpSpPr>
          <p:cNvPr id="2" name="Group 1">
            <a:extLst>
              <a:ext uri="{FF2B5EF4-FFF2-40B4-BE49-F238E27FC236}">
                <a16:creationId xmlns:a16="http://schemas.microsoft.com/office/drawing/2014/main" id="{4D181A5C-457A-3858-48E4-9B93083F652C}"/>
              </a:ext>
            </a:extLst>
          </p:cNvPr>
          <p:cNvGrpSpPr/>
          <p:nvPr/>
        </p:nvGrpSpPr>
        <p:grpSpPr>
          <a:xfrm>
            <a:off x="1222736" y="2207683"/>
            <a:ext cx="9752725" cy="3966442"/>
            <a:chOff x="1310179" y="1445683"/>
            <a:chExt cx="9752725" cy="3966442"/>
          </a:xfrm>
        </p:grpSpPr>
        <p:grpSp>
          <p:nvGrpSpPr>
            <p:cNvPr id="12" name="Group 11">
              <a:extLst>
                <a:ext uri="{FF2B5EF4-FFF2-40B4-BE49-F238E27FC236}">
                  <a16:creationId xmlns:a16="http://schemas.microsoft.com/office/drawing/2014/main" id="{B13FD1AC-569B-5339-755E-590A9AED6C85}"/>
                </a:ext>
              </a:extLst>
            </p:cNvPr>
            <p:cNvGrpSpPr/>
            <p:nvPr/>
          </p:nvGrpSpPr>
          <p:grpSpPr>
            <a:xfrm>
              <a:off x="1598917" y="1445683"/>
              <a:ext cx="9463987" cy="3966442"/>
              <a:chOff x="2062827" y="1380151"/>
              <a:chExt cx="7506281" cy="3391527"/>
            </a:xfrm>
          </p:grpSpPr>
          <p:grpSp>
            <p:nvGrpSpPr>
              <p:cNvPr id="13" name="Group 12">
                <a:extLst>
                  <a:ext uri="{FF2B5EF4-FFF2-40B4-BE49-F238E27FC236}">
                    <a16:creationId xmlns:a16="http://schemas.microsoft.com/office/drawing/2014/main" id="{E632EDCF-2129-9CB8-42E1-AF38DFFD3911}"/>
                  </a:ext>
                </a:extLst>
              </p:cNvPr>
              <p:cNvGrpSpPr/>
              <p:nvPr/>
            </p:nvGrpSpPr>
            <p:grpSpPr>
              <a:xfrm>
                <a:off x="2062827" y="1380151"/>
                <a:ext cx="7506281" cy="3391527"/>
                <a:chOff x="2804297" y="1860178"/>
                <a:chExt cx="8676987" cy="3391527"/>
              </a:xfrm>
            </p:grpSpPr>
            <p:grpSp>
              <p:nvGrpSpPr>
                <p:cNvPr id="17" name="Group 16">
                  <a:extLst>
                    <a:ext uri="{FF2B5EF4-FFF2-40B4-BE49-F238E27FC236}">
                      <a16:creationId xmlns:a16="http://schemas.microsoft.com/office/drawing/2014/main" id="{D04F23EE-1F8A-B015-DFB6-884036B2D6D1}"/>
                    </a:ext>
                  </a:extLst>
                </p:cNvPr>
                <p:cNvGrpSpPr/>
                <p:nvPr/>
              </p:nvGrpSpPr>
              <p:grpSpPr>
                <a:xfrm>
                  <a:off x="2804297" y="1860178"/>
                  <a:ext cx="2865964" cy="3391526"/>
                  <a:chOff x="2934061" y="1869178"/>
                  <a:chExt cx="2865964" cy="3391526"/>
                </a:xfrm>
              </p:grpSpPr>
              <p:sp>
                <p:nvSpPr>
                  <p:cNvPr id="24" name="Rectangle 23">
                    <a:extLst>
                      <a:ext uri="{FF2B5EF4-FFF2-40B4-BE49-F238E27FC236}">
                        <a16:creationId xmlns:a16="http://schemas.microsoft.com/office/drawing/2014/main" id="{52375FB2-1329-2353-24CA-DCB514E4FC87}"/>
                      </a:ext>
                    </a:extLst>
                  </p:cNvPr>
                  <p:cNvSpPr/>
                  <p:nvPr/>
                </p:nvSpPr>
                <p:spPr>
                  <a:xfrm>
                    <a:off x="2934061" y="2334451"/>
                    <a:ext cx="2865964" cy="2926253"/>
                  </a:xfrm>
                  <a:prstGeom prst="rect">
                    <a:avLst/>
                  </a:prstGeom>
                  <a:solidFill>
                    <a:srgbClr val="ABD59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0" tIns="1768517" rIns="355600" bIns="1062059" numCol="1" spcCol="1270" anchor="ctr" anchorCtr="0">
                    <a:noAutofit/>
                  </a:bodyPr>
                  <a:lstStyle/>
                  <a:p>
                    <a:pPr defTabSz="2222500">
                      <a:spcBef>
                        <a:spcPts val="300"/>
                      </a:spcBef>
                      <a:spcAft>
                        <a:spcPts val="300"/>
                      </a:spcAft>
                      <a:buSzPct val="125000"/>
                      <a:defRPr/>
                    </a:pPr>
                    <a:endParaRPr kumimoji="0" lang="en-US" sz="1400" b="0" i="0" u="none" strike="noStrike" kern="1200" cap="none" spc="0" normalizeH="0" baseline="0" noProof="0">
                      <a:ln>
                        <a:noFill/>
                      </a:ln>
                      <a:solidFill>
                        <a:srgbClr val="181818"/>
                      </a:solidFill>
                      <a:effectLst/>
                      <a:uLnTx/>
                      <a:uFillTx/>
                      <a:latin typeface="Raleway" panose="00000500000000000000" pitchFamily="50" charset="0"/>
                      <a:ea typeface="+mn-ea"/>
                      <a:cs typeface="Calibri"/>
                    </a:endParaRPr>
                  </a:p>
                  <a:p>
                    <a:pPr defTabSz="2222500">
                      <a:spcBef>
                        <a:spcPts val="300"/>
                      </a:spcBef>
                      <a:spcAft>
                        <a:spcPts val="300"/>
                      </a:spcAft>
                      <a:buSzPct val="125000"/>
                      <a:defRPr/>
                    </a:pPr>
                    <a:endParaRPr lang="en-US" sz="1400">
                      <a:solidFill>
                        <a:srgbClr val="181818"/>
                      </a:solidFill>
                      <a:latin typeface="Raleway" panose="00000500000000000000" pitchFamily="50" charset="0"/>
                      <a:cs typeface="Calibri"/>
                    </a:endParaRPr>
                  </a:p>
                  <a:p>
                    <a:pPr defTabSz="2222500">
                      <a:spcBef>
                        <a:spcPts val="300"/>
                      </a:spcBef>
                      <a:spcAft>
                        <a:spcPts val="300"/>
                      </a:spcAft>
                      <a:buSzPct val="125000"/>
                      <a:defRPr/>
                    </a:pPr>
                    <a:endParaRPr kumimoji="0" lang="en-US" sz="1400" i="0" u="none" strike="noStrike" kern="1200" cap="none" spc="0" normalizeH="0" baseline="0" noProof="0">
                      <a:ln>
                        <a:noFill/>
                      </a:ln>
                      <a:solidFill>
                        <a:srgbClr val="181818"/>
                      </a:solidFill>
                      <a:effectLst/>
                      <a:uLnTx/>
                      <a:uFillTx/>
                      <a:latin typeface="Raleway" panose="00000500000000000000" pitchFamily="50" charset="0"/>
                      <a:ea typeface="+mn-ea"/>
                      <a:cs typeface="Calibri"/>
                    </a:endParaRPr>
                  </a:p>
                  <a:p>
                    <a:pPr defTabSz="2222500">
                      <a:spcBef>
                        <a:spcPts val="600"/>
                      </a:spcBef>
                      <a:spcAft>
                        <a:spcPts val="1200"/>
                      </a:spcAft>
                      <a:buSzPct val="125000"/>
                      <a:defRPr/>
                    </a:pPr>
                    <a:r>
                      <a:rPr kumimoji="0" lang="en-US" sz="1400" i="0" u="none" strike="noStrike" kern="1200" cap="none" spc="0" normalizeH="0" baseline="0" noProof="0">
                        <a:ln>
                          <a:noFill/>
                        </a:ln>
                        <a:solidFill>
                          <a:srgbClr val="181818"/>
                        </a:solidFill>
                        <a:effectLst/>
                        <a:uLnTx/>
                        <a:uFillTx/>
                        <a:latin typeface="Raleway" panose="00000500000000000000" pitchFamily="50" charset="0"/>
                        <a:ea typeface="+mn-ea"/>
                        <a:cs typeface="Calibri"/>
                      </a:rPr>
                      <a:t>Grow and build a stable workforce through improved recruitment and retention </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US" sz="1400">
                        <a:solidFill>
                          <a:srgbClr val="181818"/>
                        </a:solidFill>
                        <a:latin typeface="Raleway" panose="00000500000000000000" pitchFamily="50" charset="0"/>
                        <a:cs typeface="Calibri"/>
                      </a:rPr>
                      <a:t>At</a:t>
                    </a:r>
                    <a:r>
                      <a:rPr lang="en-CA" sz="1400">
                        <a:solidFill>
                          <a:srgbClr val="181818"/>
                        </a:solidFill>
                        <a:latin typeface="Raleway" panose="00000500000000000000" pitchFamily="50" charset="0"/>
                        <a:cs typeface="Calibri"/>
                      </a:rPr>
                      <a:t>tract Diverse Talent</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CA" sz="1400">
                        <a:solidFill>
                          <a:srgbClr val="181818"/>
                        </a:solidFill>
                        <a:latin typeface="Raleway" panose="00000500000000000000" pitchFamily="50" charset="0"/>
                        <a:cs typeface="Calibri"/>
                      </a:rPr>
                      <a:t>Enhance Talent Pipelines</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CA" sz="1400">
                        <a:solidFill>
                          <a:srgbClr val="181818"/>
                        </a:solidFill>
                        <a:latin typeface="Raleway" panose="00000500000000000000" pitchFamily="50" charset="0"/>
                        <a:cs typeface="Calibri"/>
                      </a:rPr>
                      <a:t>Strengthen Retention</a:t>
                    </a:r>
                  </a:p>
                  <a:p>
                    <a:pPr marL="180000" marR="0" lvl="0" indent="-285750" algn="ctr" defTabSz="2222500" rtl="0" eaLnBrk="1" fontAlgn="auto" latinLnBrk="0" hangingPunct="1">
                      <a:lnSpc>
                        <a:spcPct val="90000"/>
                      </a:lnSpc>
                      <a:spcBef>
                        <a:spcPct val="0"/>
                      </a:spcBef>
                      <a:spcAft>
                        <a:spcPts val="1200"/>
                      </a:spcAft>
                      <a:buClrTx/>
                      <a:buSzTx/>
                      <a:buFont typeface="Arial" panose="020B0604020202020204" pitchFamily="34" charset="0"/>
                      <a:buChar char="•"/>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endParaRPr>
                  </a:p>
                </p:txBody>
              </p:sp>
              <p:sp>
                <p:nvSpPr>
                  <p:cNvPr id="25" name="Oval 24">
                    <a:extLst>
                      <a:ext uri="{FF2B5EF4-FFF2-40B4-BE49-F238E27FC236}">
                        <a16:creationId xmlns:a16="http://schemas.microsoft.com/office/drawing/2014/main" id="{A36B0776-52B4-CB79-68B9-56EAD021ACF2}"/>
                      </a:ext>
                    </a:extLst>
                  </p:cNvPr>
                  <p:cNvSpPr/>
                  <p:nvPr/>
                </p:nvSpPr>
                <p:spPr>
                  <a:xfrm>
                    <a:off x="3350208" y="1869178"/>
                    <a:ext cx="2152196" cy="1673042"/>
                  </a:xfrm>
                  <a:prstGeom prst="ellipse">
                    <a:avLst/>
                  </a:prstGeom>
                  <a:solidFill>
                    <a:srgbClr val="6BB14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rPr>
                      <a:t>Grow and Stabilize the Workforce</a:t>
                    </a:r>
                    <a:endParaRPr kumimoji="0" lang="en-CA" sz="13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p:txBody>
              </p:sp>
            </p:grpSp>
            <p:grpSp>
              <p:nvGrpSpPr>
                <p:cNvPr id="18" name="Group 17">
                  <a:extLst>
                    <a:ext uri="{FF2B5EF4-FFF2-40B4-BE49-F238E27FC236}">
                      <a16:creationId xmlns:a16="http://schemas.microsoft.com/office/drawing/2014/main" id="{70753F7D-F28A-D075-4713-C7148ABC15FA}"/>
                    </a:ext>
                  </a:extLst>
                </p:cNvPr>
                <p:cNvGrpSpPr/>
                <p:nvPr/>
              </p:nvGrpSpPr>
              <p:grpSpPr>
                <a:xfrm>
                  <a:off x="5724616" y="1860178"/>
                  <a:ext cx="2865964" cy="3391527"/>
                  <a:chOff x="5729257" y="1853533"/>
                  <a:chExt cx="2865964" cy="3391527"/>
                </a:xfrm>
              </p:grpSpPr>
              <p:sp>
                <p:nvSpPr>
                  <p:cNvPr id="22" name="Rectangle 21">
                    <a:extLst>
                      <a:ext uri="{FF2B5EF4-FFF2-40B4-BE49-F238E27FC236}">
                        <a16:creationId xmlns:a16="http://schemas.microsoft.com/office/drawing/2014/main" id="{11B900CE-6330-B3A8-867A-EC18E6F968A2}"/>
                      </a:ext>
                    </a:extLst>
                  </p:cNvPr>
                  <p:cNvSpPr/>
                  <p:nvPr/>
                </p:nvSpPr>
                <p:spPr>
                  <a:xfrm>
                    <a:off x="5729257" y="2318806"/>
                    <a:ext cx="2865964" cy="2926254"/>
                  </a:xfrm>
                  <a:prstGeom prst="rect">
                    <a:avLst/>
                  </a:prstGeom>
                  <a:solidFill>
                    <a:srgbClr val="92CEE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0" tIns="1768517" rIns="355600" bIns="1062059" numCol="1" spcCol="1270" anchor="ctr" anchorCtr="0">
                    <a:noAutofit/>
                  </a:bodyPr>
                  <a:lstStyle/>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a:p>
                    <a:pPr algn="ctr" defTabSz="2222500">
                      <a:lnSpc>
                        <a:spcPct val="90000"/>
                      </a:lnSpc>
                      <a:spcBef>
                        <a:spcPct val="0"/>
                      </a:spcBef>
                      <a:spcAft>
                        <a:spcPts val="1200"/>
                      </a:spcAft>
                      <a:defRPr/>
                    </a:pPr>
                    <a:endParaRPr kumimoji="0" lang="en-CA" sz="1400" b="0" i="0" u="none" strike="noStrike" kern="1200" cap="none" spc="0" normalizeH="0" baseline="0" noProof="0">
                      <a:ln>
                        <a:noFill/>
                      </a:ln>
                      <a:solidFill>
                        <a:srgbClr val="181818"/>
                      </a:solidFill>
                      <a:effectLst/>
                      <a:uLnTx/>
                      <a:uFillTx/>
                      <a:latin typeface="Raleway" panose="00000500000000000000" pitchFamily="50" charset="0"/>
                      <a:ea typeface="+mn-ea"/>
                      <a:cs typeface="Calibri"/>
                    </a:endParaRPr>
                  </a:p>
                  <a:p>
                    <a:pPr algn="ctr" defTabSz="2222500">
                      <a:lnSpc>
                        <a:spcPct val="90000"/>
                      </a:lnSpc>
                      <a:spcBef>
                        <a:spcPct val="0"/>
                      </a:spcBef>
                      <a:spcAft>
                        <a:spcPts val="1200"/>
                      </a:spcAft>
                      <a:defRPr/>
                    </a:pPr>
                    <a:endParaRPr lang="en-CA" sz="1400">
                      <a:solidFill>
                        <a:srgbClr val="181818"/>
                      </a:solidFill>
                      <a:latin typeface="Raleway" panose="00000500000000000000" pitchFamily="50" charset="0"/>
                      <a:cs typeface="Calibri"/>
                    </a:endParaRPr>
                  </a:p>
                  <a:p>
                    <a:pPr defTabSz="2222500">
                      <a:lnSpc>
                        <a:spcPct val="90000"/>
                      </a:lnSpc>
                      <a:spcBef>
                        <a:spcPts val="600"/>
                      </a:spcBef>
                      <a:spcAft>
                        <a:spcPts val="1200"/>
                      </a:spcAft>
                      <a:buSzPct val="125000"/>
                      <a:defRPr/>
                    </a:pPr>
                    <a:r>
                      <a:rPr lang="en-CA" sz="1400">
                        <a:solidFill>
                          <a:srgbClr val="181818"/>
                        </a:solidFill>
                        <a:latin typeface="Raleway" panose="00000500000000000000" pitchFamily="50" charset="0"/>
                        <a:cs typeface="Calibri"/>
                      </a:rPr>
                      <a:t>Enhance the workforce so that it continually adapts and advances</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CA" sz="1400">
                        <a:solidFill>
                          <a:srgbClr val="181818"/>
                        </a:solidFill>
                        <a:latin typeface="Raleway" panose="00000500000000000000" pitchFamily="50" charset="0"/>
                        <a:cs typeface="Calibri"/>
                      </a:rPr>
                      <a:t>Training &amp; Professional Development</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CA" sz="1400">
                        <a:solidFill>
                          <a:srgbClr val="181818"/>
                        </a:solidFill>
                        <a:latin typeface="Raleway" panose="00000500000000000000" pitchFamily="50" charset="0"/>
                        <a:cs typeface="Calibri"/>
                      </a:rPr>
                      <a:t>Leadership &amp; Continuous Improvement</a:t>
                    </a:r>
                    <a:endParaRPr lang="en-CA" sz="1400" b="1">
                      <a:solidFill>
                        <a:srgbClr val="181818"/>
                      </a:solidFill>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lang="en-CA" sz="1400">
                      <a:solidFill>
                        <a:schemeClr val="tx1"/>
                      </a:solidFill>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a:p>
                    <a:pPr marR="0" lvl="0" algn="ctr" defTabSz="2222500" rtl="0" eaLnBrk="1" fontAlgn="auto" latinLnBrk="0" hangingPunct="1">
                      <a:lnSpc>
                        <a:spcPct val="90000"/>
                      </a:lnSpc>
                      <a:spcBef>
                        <a:spcPct val="0"/>
                      </a:spcBef>
                      <a:spcAft>
                        <a:spcPts val="1200"/>
                      </a:spcAft>
                      <a:buClrTx/>
                      <a:buSzTx/>
                      <a:tabLst/>
                      <a:defRPr/>
                    </a:pPr>
                    <a:endParaRPr kumimoji="0" lang="en-CA" sz="1400" b="0" i="0" u="none" strike="noStrike" kern="1200" cap="none" spc="0" normalizeH="0" baseline="0" noProof="0">
                      <a:ln>
                        <a:noFill/>
                      </a:ln>
                      <a:solidFill>
                        <a:schemeClr val="tx1"/>
                      </a:solidFill>
                      <a:effectLst/>
                      <a:uLnTx/>
                      <a:uFillTx/>
                      <a:latin typeface="Raleway SemiBold" panose="00000700000000000000" pitchFamily="50" charset="0"/>
                      <a:cs typeface="Calibri"/>
                    </a:endParaRPr>
                  </a:p>
                </p:txBody>
              </p:sp>
              <p:sp>
                <p:nvSpPr>
                  <p:cNvPr id="23" name="Oval 22">
                    <a:extLst>
                      <a:ext uri="{FF2B5EF4-FFF2-40B4-BE49-F238E27FC236}">
                        <a16:creationId xmlns:a16="http://schemas.microsoft.com/office/drawing/2014/main" id="{29F584FC-3002-64A1-51DF-E2BD374F4466}"/>
                      </a:ext>
                    </a:extLst>
                  </p:cNvPr>
                  <p:cNvSpPr/>
                  <p:nvPr/>
                </p:nvSpPr>
                <p:spPr>
                  <a:xfrm>
                    <a:off x="6086141" y="1853533"/>
                    <a:ext cx="2152196" cy="1673042"/>
                  </a:xfrm>
                  <a:prstGeom prst="ellipse">
                    <a:avLst/>
                  </a:prstGeom>
                  <a:solidFill>
                    <a:srgbClr val="2888AE"/>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rPr>
                      <a:t>Enhance Skills and Training</a:t>
                    </a:r>
                    <a:endParaRPr kumimoji="0" lang="en-CA" sz="13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p:txBody>
              </p:sp>
            </p:grpSp>
            <p:grpSp>
              <p:nvGrpSpPr>
                <p:cNvPr id="19" name="Group 18">
                  <a:extLst>
                    <a:ext uri="{FF2B5EF4-FFF2-40B4-BE49-F238E27FC236}">
                      <a16:creationId xmlns:a16="http://schemas.microsoft.com/office/drawing/2014/main" id="{39F1FA83-DC9A-EE86-9DA2-5DFC106516E0}"/>
                    </a:ext>
                  </a:extLst>
                </p:cNvPr>
                <p:cNvGrpSpPr/>
                <p:nvPr/>
              </p:nvGrpSpPr>
              <p:grpSpPr>
                <a:xfrm>
                  <a:off x="8644935" y="1860178"/>
                  <a:ext cx="2836349" cy="3391527"/>
                  <a:chOff x="8537775" y="1853533"/>
                  <a:chExt cx="2836349" cy="3391527"/>
                </a:xfrm>
              </p:grpSpPr>
              <p:sp>
                <p:nvSpPr>
                  <p:cNvPr id="20" name="Rectangle 19">
                    <a:extLst>
                      <a:ext uri="{FF2B5EF4-FFF2-40B4-BE49-F238E27FC236}">
                        <a16:creationId xmlns:a16="http://schemas.microsoft.com/office/drawing/2014/main" id="{19DB80A9-9C82-7645-5BEA-3DE953FC8E73}"/>
                      </a:ext>
                    </a:extLst>
                  </p:cNvPr>
                  <p:cNvSpPr/>
                  <p:nvPr/>
                </p:nvSpPr>
                <p:spPr>
                  <a:xfrm>
                    <a:off x="8537775" y="2318806"/>
                    <a:ext cx="2836349" cy="2926254"/>
                  </a:xfrm>
                  <a:prstGeom prst="rect">
                    <a:avLst/>
                  </a:prstGeom>
                  <a:solidFill>
                    <a:srgbClr val="FABFA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5600" tIns="1768517" rIns="355600" bIns="1062059" numCol="1" spcCol="1270" anchor="ctr" anchorCtr="0">
                    <a:noAutofit/>
                  </a:bodyPr>
                  <a:lstStyle/>
                  <a:p>
                    <a:pPr defTabSz="2222500">
                      <a:lnSpc>
                        <a:spcPct val="90000"/>
                      </a:lnSpc>
                      <a:spcBef>
                        <a:spcPct val="0"/>
                      </a:spcBef>
                      <a:spcAft>
                        <a:spcPts val="1200"/>
                      </a:spcAft>
                      <a:defRPr/>
                    </a:pPr>
                    <a:endParaRPr kumimoji="0" lang="en-CA" sz="1400" b="0" i="0" u="none" strike="noStrike" kern="1200" cap="none" spc="0" normalizeH="0" baseline="0" noProof="0">
                      <a:ln>
                        <a:noFill/>
                      </a:ln>
                      <a:solidFill>
                        <a:srgbClr val="181818"/>
                      </a:solidFill>
                      <a:effectLst/>
                      <a:uLnTx/>
                      <a:uFillTx/>
                      <a:latin typeface="Raleway" panose="00000500000000000000" pitchFamily="50" charset="0"/>
                      <a:ea typeface="+mn-ea"/>
                      <a:cs typeface="Calibri"/>
                    </a:endParaRPr>
                  </a:p>
                  <a:p>
                    <a:pPr defTabSz="2222500">
                      <a:lnSpc>
                        <a:spcPct val="90000"/>
                      </a:lnSpc>
                      <a:spcBef>
                        <a:spcPct val="0"/>
                      </a:spcBef>
                      <a:spcAft>
                        <a:spcPts val="1200"/>
                      </a:spcAft>
                      <a:defRPr/>
                    </a:pPr>
                    <a:endParaRPr lang="en-CA" sz="1400">
                      <a:solidFill>
                        <a:srgbClr val="181818"/>
                      </a:solidFill>
                      <a:latin typeface="Raleway" panose="00000500000000000000" pitchFamily="50" charset="0"/>
                      <a:cs typeface="Calibri"/>
                    </a:endParaRPr>
                  </a:p>
                  <a:p>
                    <a:pPr defTabSz="2222500">
                      <a:lnSpc>
                        <a:spcPct val="90000"/>
                      </a:lnSpc>
                      <a:spcBef>
                        <a:spcPts val="600"/>
                      </a:spcBef>
                      <a:spcAft>
                        <a:spcPts val="1200"/>
                      </a:spcAft>
                      <a:buSzPct val="125000"/>
                      <a:defRPr/>
                    </a:pPr>
                    <a:r>
                      <a:rPr lang="en-CA" sz="1400">
                        <a:solidFill>
                          <a:srgbClr val="181818"/>
                        </a:solidFill>
                        <a:latin typeface="Raleway" panose="00000500000000000000" pitchFamily="50" charset="0"/>
                        <a:cs typeface="Calibri"/>
                      </a:rPr>
                      <a:t>Improve </a:t>
                    </a:r>
                    <a:r>
                      <a:rPr lang="en-CA" sz="1400">
                        <a:solidFill>
                          <a:schemeClr val="tx1"/>
                        </a:solidFill>
                        <a:latin typeface="Raleway" panose="00000500000000000000" pitchFamily="50" charset="0"/>
                        <a:cs typeface="Calibri"/>
                      </a:rPr>
                      <a:t>community trust and respect for and within </a:t>
                    </a:r>
                    <a:r>
                      <a:rPr lang="en-CA" sz="1400">
                        <a:solidFill>
                          <a:srgbClr val="181818"/>
                        </a:solidFill>
                        <a:latin typeface="Raleway" panose="00000500000000000000" pitchFamily="50" charset="0"/>
                        <a:cs typeface="Calibri"/>
                      </a:rPr>
                      <a:t>the workforce</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CA" sz="1400">
                        <a:solidFill>
                          <a:srgbClr val="181818"/>
                        </a:solidFill>
                        <a:latin typeface="Raleway" panose="00000500000000000000" pitchFamily="50" charset="0"/>
                        <a:cs typeface="Calibri"/>
                      </a:rPr>
                      <a:t>Standardization</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CA" sz="1400">
                        <a:solidFill>
                          <a:srgbClr val="181818"/>
                        </a:solidFill>
                        <a:latin typeface="Raleway" panose="00000500000000000000" pitchFamily="50" charset="0"/>
                        <a:cs typeface="Calibri"/>
                      </a:rPr>
                      <a:t>Public Profile</a:t>
                    </a:r>
                  </a:p>
                  <a:p>
                    <a:pPr marL="285750" lvl="1" indent="-285750" defTabSz="2222500">
                      <a:lnSpc>
                        <a:spcPct val="90000"/>
                      </a:lnSpc>
                      <a:spcBef>
                        <a:spcPts val="300"/>
                      </a:spcBef>
                      <a:spcAft>
                        <a:spcPts val="300"/>
                      </a:spcAft>
                      <a:buClr>
                        <a:schemeClr val="tx1"/>
                      </a:buClr>
                      <a:buSzPct val="110000"/>
                      <a:buFont typeface="Arial" panose="020B0604020202020204" pitchFamily="34" charset="0"/>
                      <a:buChar char="•"/>
                      <a:defRPr/>
                    </a:pPr>
                    <a:r>
                      <a:rPr lang="en-CA" sz="1400">
                        <a:solidFill>
                          <a:srgbClr val="181818"/>
                        </a:solidFill>
                        <a:latin typeface="Raleway" panose="00000500000000000000" pitchFamily="50" charset="0"/>
                        <a:cs typeface="Calibri"/>
                      </a:rPr>
                      <a:t>Oversight</a:t>
                    </a:r>
                    <a:endParaRPr lang="en-CA" sz="1400">
                      <a:solidFill>
                        <a:schemeClr val="tx1"/>
                      </a:solidFill>
                      <a:latin typeface="Raleway SemiBold" panose="00000700000000000000" pitchFamily="50" charset="0"/>
                      <a:cs typeface="Calibri"/>
                    </a:endParaRPr>
                  </a:p>
                  <a:p>
                    <a:pPr marL="285750" marR="0" lvl="0" indent="-285750" algn="ctr" defTabSz="2222500" rtl="0" eaLnBrk="1" fontAlgn="auto" latinLnBrk="0" hangingPunct="1">
                      <a:lnSpc>
                        <a:spcPct val="90000"/>
                      </a:lnSpc>
                      <a:spcBef>
                        <a:spcPct val="0"/>
                      </a:spcBef>
                      <a:spcAft>
                        <a:spcPts val="1200"/>
                      </a:spcAft>
                      <a:buClrTx/>
                      <a:buSzTx/>
                      <a:buFont typeface="Arial" panose="020B0604020202020204" pitchFamily="34" charset="0"/>
                      <a:buChar char="•"/>
                      <a:tabLst/>
                      <a:defRPr/>
                    </a:pPr>
                    <a:endParaRPr kumimoji="0" lang="en-CA" sz="1400" b="0" i="0" u="none" strike="noStrike" kern="1200" cap="none" spc="0" normalizeH="0" baseline="0" noProof="0">
                      <a:ln>
                        <a:noFill/>
                      </a:ln>
                      <a:solidFill>
                        <a:srgbClr val="181818"/>
                      </a:solidFill>
                      <a:effectLst/>
                      <a:uLnTx/>
                      <a:uFillTx/>
                      <a:latin typeface="Raleway" panose="00000500000000000000" pitchFamily="50" charset="0"/>
                      <a:ea typeface="+mn-ea"/>
                      <a:cs typeface="Calibri"/>
                    </a:endParaRPr>
                  </a:p>
                </p:txBody>
              </p:sp>
              <p:sp>
                <p:nvSpPr>
                  <p:cNvPr id="21" name="Oval 20">
                    <a:extLst>
                      <a:ext uri="{FF2B5EF4-FFF2-40B4-BE49-F238E27FC236}">
                        <a16:creationId xmlns:a16="http://schemas.microsoft.com/office/drawing/2014/main" id="{67B52D2A-3C79-A9D4-2B21-6DAC767F3A6C}"/>
                      </a:ext>
                    </a:extLst>
                  </p:cNvPr>
                  <p:cNvSpPr/>
                  <p:nvPr/>
                </p:nvSpPr>
                <p:spPr>
                  <a:xfrm>
                    <a:off x="8838461" y="1853533"/>
                    <a:ext cx="2152196" cy="1673042"/>
                  </a:xfrm>
                  <a:prstGeom prst="ellipse">
                    <a:avLst/>
                  </a:prstGeom>
                  <a:solidFill>
                    <a:srgbClr val="F15A2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rPr>
                      <a:t>Advance </a:t>
                    </a:r>
                    <a:r>
                      <a:rPr kumimoji="0" lang="en-US" sz="12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rPr>
                      <a:t>Professionalization</a:t>
                    </a:r>
                    <a:endParaRPr kumimoji="0" lang="en-CA" sz="1300" b="0" i="0" u="none" strike="noStrike" kern="1200" cap="none" spc="0" normalizeH="0" baseline="0" noProof="0">
                      <a:ln>
                        <a:noFill/>
                      </a:ln>
                      <a:solidFill>
                        <a:prstClr val="white"/>
                      </a:solidFill>
                      <a:effectLst/>
                      <a:uLnTx/>
                      <a:uFillTx/>
                      <a:latin typeface="Raleway SemiBold" panose="00000700000000000000" pitchFamily="50" charset="0"/>
                      <a:ea typeface="+mn-ea"/>
                      <a:cs typeface="+mn-cs"/>
                    </a:endParaRPr>
                  </a:p>
                </p:txBody>
              </p:sp>
            </p:grpSp>
          </p:grpSp>
          <p:pic>
            <p:nvPicPr>
              <p:cNvPr id="14" name="Graphic 13" descr="Teacher">
                <a:extLst>
                  <a:ext uri="{FF2B5EF4-FFF2-40B4-BE49-F238E27FC236}">
                    <a16:creationId xmlns:a16="http://schemas.microsoft.com/office/drawing/2014/main" id="{D1029DA1-06DB-003C-5D27-CB4D2CF619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13739" y="1576712"/>
                <a:ext cx="640619" cy="639960"/>
              </a:xfrm>
              <a:prstGeom prst="rect">
                <a:avLst/>
              </a:prstGeom>
            </p:spPr>
          </p:pic>
          <p:pic>
            <p:nvPicPr>
              <p:cNvPr id="15" name="Graphic 14" descr="Share">
                <a:extLst>
                  <a:ext uri="{FF2B5EF4-FFF2-40B4-BE49-F238E27FC236}">
                    <a16:creationId xmlns:a16="http://schemas.microsoft.com/office/drawing/2014/main" id="{48AFBBE4-4CC4-B054-57D1-D04D713477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47848" y="1621638"/>
                <a:ext cx="681204" cy="464703"/>
              </a:xfrm>
              <a:prstGeom prst="rect">
                <a:avLst/>
              </a:prstGeom>
            </p:spPr>
          </p:pic>
          <p:pic>
            <p:nvPicPr>
              <p:cNvPr id="16" name="Picture 2" descr="Roślina Doniczkowa Icon - Potted Plant Icon Png (1600x1600), Png Download">
                <a:extLst>
                  <a:ext uri="{FF2B5EF4-FFF2-40B4-BE49-F238E27FC236}">
                    <a16:creationId xmlns:a16="http://schemas.microsoft.com/office/drawing/2014/main" id="{A8C499CA-F74D-B13F-8308-F3F236EDC2A6}"/>
                  </a:ext>
                </a:extLst>
              </p:cNvPr>
              <p:cNvPicPr>
                <a:picLocks noChangeAspect="1" noChangeArrowheads="1"/>
              </p:cNvPicPr>
              <p:nvPr/>
            </p:nvPicPr>
            <p:blipFill>
              <a:blip r:embed="rId7">
                <a:alphaModFix/>
                <a:lum bright="70000" contrast="-70000"/>
                <a:extLst>
                  <a:ext uri="{BEBA8EAE-BF5A-486C-A8C5-ECC9F3942E4B}">
                    <a14:imgProps xmlns:a14="http://schemas.microsoft.com/office/drawing/2010/main">
                      <a14:imgLayer r:embed="rId8">
                        <a14:imgEffect>
                          <a14:artisticPhotocopy/>
                        </a14:imgEffect>
                        <a14:imgEffect>
                          <a14:saturation sat="103000"/>
                        </a14:imgEffect>
                      </a14:imgLayer>
                    </a14:imgProps>
                  </a:ext>
                  <a:ext uri="{28A0092B-C50C-407E-A947-70E740481C1C}">
                    <a14:useLocalDpi xmlns:a14="http://schemas.microsoft.com/office/drawing/2010/main" val="0"/>
                  </a:ext>
                </a:extLst>
              </a:blip>
              <a:srcRect/>
              <a:stretch>
                <a:fillRect/>
              </a:stretch>
            </p:blipFill>
            <p:spPr bwMode="auto">
              <a:xfrm>
                <a:off x="3150793" y="1569881"/>
                <a:ext cx="427016" cy="42672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31">
              <a:extLst>
                <a:ext uri="{FF2B5EF4-FFF2-40B4-BE49-F238E27FC236}">
                  <a16:creationId xmlns:a16="http://schemas.microsoft.com/office/drawing/2014/main" id="{B669481B-E84B-1BE5-6311-3A947FB0534D}"/>
                </a:ext>
              </a:extLst>
            </p:cNvPr>
            <p:cNvSpPr/>
            <p:nvPr/>
          </p:nvSpPr>
          <p:spPr>
            <a:xfrm rot="16200000">
              <a:off x="-248343" y="3555050"/>
              <a:ext cx="3410426" cy="293382"/>
            </a:xfrm>
            <a:prstGeom prst="rect">
              <a:avLst/>
            </a:prstGeom>
            <a:gradFill flip="none" rotWithShape="1">
              <a:gsLst>
                <a:gs pos="0">
                  <a:srgbClr val="ABD593">
                    <a:alpha val="38000"/>
                  </a:srgbClr>
                </a:gs>
                <a:gs pos="52000">
                  <a:srgbClr val="92CEE6"/>
                </a:gs>
                <a:gs pos="100000">
                  <a:srgbClr val="FABFA8"/>
                </a:gs>
              </a:gsLst>
              <a:lin ang="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81818"/>
                  </a:solidFill>
                  <a:effectLst/>
                  <a:uLnTx/>
                  <a:uFillTx/>
                  <a:latin typeface="Raleway SemiBold" panose="00000700000000000000" pitchFamily="50" charset="0"/>
                  <a:ea typeface="+mn-ea"/>
                  <a:cs typeface="+mn-cs"/>
                </a:rPr>
                <a:t>PILLARS</a:t>
              </a:r>
              <a:endParaRPr kumimoji="0" lang="en-CA" sz="1400" b="0" i="0" u="none" strike="noStrike" kern="1200" cap="none" spc="0" normalizeH="0" baseline="0" noProof="0">
                <a:ln>
                  <a:noFill/>
                </a:ln>
                <a:solidFill>
                  <a:srgbClr val="181818"/>
                </a:solidFill>
                <a:effectLst/>
                <a:uLnTx/>
                <a:uFillTx/>
                <a:latin typeface="Raleway SemiBold" panose="00000700000000000000" pitchFamily="50" charset="0"/>
                <a:ea typeface="+mn-ea"/>
                <a:cs typeface="+mn-cs"/>
              </a:endParaRPr>
            </a:p>
          </p:txBody>
        </p:sp>
      </p:grpSp>
      <p:sp>
        <p:nvSpPr>
          <p:cNvPr id="36" name="TextBox 35">
            <a:extLst>
              <a:ext uri="{FF2B5EF4-FFF2-40B4-BE49-F238E27FC236}">
                <a16:creationId xmlns:a16="http://schemas.microsoft.com/office/drawing/2014/main" id="{F50B7D4E-80E0-324A-49EB-58C22FFFD223}"/>
              </a:ext>
            </a:extLst>
          </p:cNvPr>
          <p:cNvSpPr txBox="1"/>
          <p:nvPr/>
        </p:nvSpPr>
        <p:spPr>
          <a:xfrm>
            <a:off x="504294" y="911358"/>
            <a:ext cx="11010373" cy="923330"/>
          </a:xfrm>
          <a:prstGeom prst="rect">
            <a:avLst/>
          </a:prstGeom>
          <a:noFill/>
        </p:spPr>
        <p:txBody>
          <a:bodyPr wrap="square" lIns="91440" tIns="45720" rIns="91440" bIns="45720" anchor="t">
            <a:spAutoFit/>
          </a:bodyPr>
          <a:lstStyle/>
          <a:p>
            <a:pPr>
              <a:buClr>
                <a:srgbClr val="90278D"/>
              </a:buClr>
              <a:buSzPct val="75000"/>
              <a:defRPr/>
            </a:pPr>
            <a:r>
              <a:rPr kumimoji="0" lang="en-CA" b="0" i="0" u="none" strike="noStrike" kern="1200" cap="none" spc="0" normalizeH="0" baseline="0" noProof="0" dirty="0">
                <a:ln>
                  <a:noFill/>
                </a:ln>
                <a:effectLst/>
                <a:uLnTx/>
                <a:uFillTx/>
                <a:latin typeface="Raleway"/>
                <a:cs typeface="Arial"/>
              </a:rPr>
              <a:t>As </a:t>
            </a:r>
            <a:r>
              <a:rPr lang="en-CA" dirty="0">
                <a:latin typeface="Raleway"/>
                <a:cs typeface="Arial"/>
              </a:rPr>
              <a:t>a key enabler of Developmental Services Reform, t</a:t>
            </a:r>
            <a:r>
              <a:rPr kumimoji="0" lang="en-CA" b="0" i="0" u="none" strike="noStrike" kern="1200" cap="none" spc="0" normalizeH="0" baseline="0" noProof="0" dirty="0">
                <a:ln>
                  <a:noFill/>
                </a:ln>
                <a:effectLst/>
                <a:uLnTx/>
                <a:uFillTx/>
                <a:latin typeface="Raleway"/>
                <a:cs typeface="Arial"/>
              </a:rPr>
              <a:t>he </a:t>
            </a:r>
            <a:r>
              <a:rPr kumimoji="0" lang="en-CA" b="1" i="0" u="none" strike="noStrike" kern="1200" cap="none" spc="0" normalizeH="0" baseline="0" noProof="0" dirty="0">
                <a:ln>
                  <a:noFill/>
                </a:ln>
                <a:effectLst/>
                <a:uLnTx/>
                <a:uFillTx/>
                <a:latin typeface="Raleway"/>
                <a:cs typeface="Arial"/>
              </a:rPr>
              <a:t>DS</a:t>
            </a:r>
            <a:r>
              <a:rPr kumimoji="0" lang="en-CA" b="0" i="0" u="none" strike="noStrike" kern="1200" cap="none" spc="0" normalizeH="0" baseline="0" noProof="0" dirty="0">
                <a:ln>
                  <a:noFill/>
                </a:ln>
                <a:effectLst/>
                <a:uLnTx/>
                <a:uFillTx/>
                <a:latin typeface="Raleway"/>
                <a:cs typeface="Arial"/>
              </a:rPr>
              <a:t> </a:t>
            </a:r>
            <a:r>
              <a:rPr kumimoji="0" lang="en-CA" b="1" i="0" u="none" strike="noStrike" kern="1200" cap="none" spc="0" normalizeH="0" baseline="0" noProof="0" dirty="0">
                <a:ln>
                  <a:noFill/>
                </a:ln>
                <a:effectLst/>
                <a:uLnTx/>
                <a:uFillTx/>
                <a:latin typeface="Raleway"/>
                <a:cs typeface="Arial"/>
              </a:rPr>
              <a:t>Workforce Strategy</a:t>
            </a:r>
            <a:r>
              <a:rPr kumimoji="0" lang="en-CA" b="1" i="0" u="none" strike="noStrike" kern="1200" cap="none" spc="0" normalizeH="0" baseline="0" noProof="0" dirty="0">
                <a:ln>
                  <a:noFill/>
                </a:ln>
                <a:effectLst/>
                <a:uLnTx/>
                <a:uFillTx/>
                <a:latin typeface="Raleway"/>
                <a:ea typeface="Times New Roman" panose="02020603050405020304" pitchFamily="18" charset="0"/>
                <a:cs typeface="Arial"/>
              </a:rPr>
              <a:t> </a:t>
            </a:r>
            <a:r>
              <a:rPr kumimoji="0" lang="en-CA" b="0" i="0" u="none" strike="noStrike" kern="1200" cap="none" spc="0" normalizeH="0" baseline="0" noProof="0" dirty="0">
                <a:ln>
                  <a:noFill/>
                </a:ln>
                <a:effectLst/>
                <a:uLnTx/>
                <a:uFillTx/>
                <a:latin typeface="Raleway"/>
                <a:ea typeface="Times New Roman" panose="02020603050405020304" pitchFamily="18" charset="0"/>
                <a:cs typeface="Arial"/>
              </a:rPr>
              <a:t>aims to build a sufficient supply of skilled, qualified, diverse, and professional workers to address workforce shortages and enable new ways of supporting people with developmental disabilities.</a:t>
            </a:r>
          </a:p>
        </p:txBody>
      </p:sp>
    </p:spTree>
    <p:extLst>
      <p:ext uri="{BB962C8B-B14F-4D97-AF65-F5344CB8AC3E}">
        <p14:creationId xmlns:p14="http://schemas.microsoft.com/office/powerpoint/2010/main" val="2556073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AAF9DF-3C38-4CDA-BA7E-D0707104F89A}"/>
              </a:ext>
            </a:extLst>
          </p:cNvPr>
          <p:cNvSpPr>
            <a:spLocks noGrp="1"/>
          </p:cNvSpPr>
          <p:nvPr>
            <p:ph type="title"/>
          </p:nvPr>
        </p:nvSpPr>
        <p:spPr/>
        <p:txBody>
          <a:bodyPr>
            <a:normAutofit fontScale="90000"/>
          </a:bodyPr>
          <a:lstStyle/>
          <a:p>
            <a:r>
              <a:rPr lang="en-US" dirty="0"/>
              <a:t>Survey of People Managing Individualized (Direct) Funding</a:t>
            </a:r>
          </a:p>
        </p:txBody>
      </p:sp>
      <p:sp>
        <p:nvSpPr>
          <p:cNvPr id="10" name="Content Placeholder 9">
            <a:extLst>
              <a:ext uri="{FF2B5EF4-FFF2-40B4-BE49-F238E27FC236}">
                <a16:creationId xmlns:a16="http://schemas.microsoft.com/office/drawing/2014/main" id="{5A2A72A5-6BB4-4268-B020-6E3506586E9A}"/>
              </a:ext>
            </a:extLst>
          </p:cNvPr>
          <p:cNvSpPr>
            <a:spLocks noGrp="1"/>
          </p:cNvSpPr>
          <p:nvPr>
            <p:ph idx="1"/>
          </p:nvPr>
        </p:nvSpPr>
        <p:spPr/>
        <p:txBody>
          <a:bodyPr>
            <a:normAutofit lnSpcReduction="10000"/>
          </a:bodyPr>
          <a:lstStyle/>
          <a:p>
            <a:r>
              <a:rPr lang="en-US" sz="2400" dirty="0"/>
              <a:t>What can we learn from people (family members and service users) who use individualized funding programs (e.g. Passport) to hire and manage staff?</a:t>
            </a:r>
          </a:p>
          <a:p>
            <a:endParaRPr lang="en-US" sz="2400" dirty="0"/>
          </a:p>
          <a:p>
            <a:pPr marL="342900" indent="-342900">
              <a:buFont typeface="Arial" panose="020B0604020202020204" pitchFamily="34" charset="0"/>
              <a:buChar char="•"/>
            </a:pPr>
            <a:r>
              <a:rPr lang="en-US" sz="2400" dirty="0"/>
              <a:t>Motivation (why) and capacity (how)</a:t>
            </a:r>
          </a:p>
          <a:p>
            <a:pPr marL="790575" lvl="1" indent="-342900">
              <a:buFont typeface="Arial" panose="020B0604020202020204" pitchFamily="34" charset="0"/>
              <a:buChar char="•"/>
            </a:pPr>
            <a:r>
              <a:rPr lang="en-US" sz="2200" dirty="0"/>
              <a:t>Administrative tasks (scheduling, payroll, accounting…)</a:t>
            </a:r>
          </a:p>
          <a:p>
            <a:pPr marL="342900" indent="-342900">
              <a:buFont typeface="Arial" panose="020B0604020202020204" pitchFamily="34" charset="0"/>
              <a:buChar char="•"/>
            </a:pPr>
            <a:r>
              <a:rPr lang="en-US" sz="2400" dirty="0"/>
              <a:t>Workforce profile (no previous research focused on directly hired workforce)</a:t>
            </a:r>
          </a:p>
          <a:p>
            <a:pPr marL="790575" lvl="1" indent="-342900">
              <a:buFont typeface="Arial" panose="020B0604020202020204" pitchFamily="34" charset="0"/>
              <a:buChar char="•"/>
            </a:pPr>
            <a:r>
              <a:rPr lang="en-US" sz="2200" dirty="0"/>
              <a:t>Composition and desired characteristics (skills and competencies)</a:t>
            </a:r>
          </a:p>
          <a:p>
            <a:pPr marL="342900" indent="-342900">
              <a:buFont typeface="Arial" panose="020B0604020202020204" pitchFamily="34" charset="0"/>
              <a:buChar char="•"/>
            </a:pPr>
            <a:r>
              <a:rPr lang="en-US" sz="2400" dirty="0"/>
              <a:t>HR practices </a:t>
            </a:r>
          </a:p>
          <a:p>
            <a:pPr marL="790575" lvl="1" indent="-342900">
              <a:buFont typeface="Arial" panose="020B0604020202020204" pitchFamily="34" charset="0"/>
              <a:buChar char="•"/>
            </a:pPr>
            <a:r>
              <a:rPr lang="en-US" sz="2200" dirty="0"/>
              <a:t>Recruitment, retention, and training</a:t>
            </a:r>
          </a:p>
          <a:p>
            <a:pPr marL="342900" indent="-342900">
              <a:buFont typeface="Arial" panose="020B0604020202020204" pitchFamily="34" charset="0"/>
              <a:buChar char="•"/>
            </a:pPr>
            <a:endParaRPr lang="en-US" sz="2400" dirty="0"/>
          </a:p>
          <a:p>
            <a:r>
              <a:rPr lang="en-US" sz="2400" dirty="0"/>
              <a:t>Launch in next week – please forward to family support workers</a:t>
            </a:r>
          </a:p>
          <a:p>
            <a:pPr marL="342900" indent="-342900">
              <a:buFont typeface="Arial" panose="020B0604020202020204" pitchFamily="34" charset="0"/>
              <a:buChar char="•"/>
            </a:pPr>
            <a:endParaRPr lang="en-US" sz="2400" dirty="0"/>
          </a:p>
        </p:txBody>
      </p:sp>
      <p:sp>
        <p:nvSpPr>
          <p:cNvPr id="7" name="Slide Number Placeholder 6">
            <a:extLst>
              <a:ext uri="{FF2B5EF4-FFF2-40B4-BE49-F238E27FC236}">
                <a16:creationId xmlns:a16="http://schemas.microsoft.com/office/drawing/2014/main" id="{1622F26F-04BE-4129-808A-9A541299774A}"/>
              </a:ext>
            </a:extLst>
          </p:cNvPr>
          <p:cNvSpPr>
            <a:spLocks noGrp="1"/>
          </p:cNvSpPr>
          <p:nvPr>
            <p:ph type="sldNum" sz="quarter" idx="12"/>
          </p:nvPr>
        </p:nvSpPr>
        <p:spPr/>
        <p:txBody>
          <a:bodyPr/>
          <a:lstStyle/>
          <a:p>
            <a:fld id="{9CAA33A2-411E-8443-83D0-3263C24E97A5}" type="slidenum">
              <a:rPr lang="en-US" smtClean="0"/>
              <a:pPr/>
              <a:t>30</a:t>
            </a:fld>
            <a:endParaRPr lang="en-US"/>
          </a:p>
        </p:txBody>
      </p:sp>
      <p:sp>
        <p:nvSpPr>
          <p:cNvPr id="8" name="Footer Placeholder 7">
            <a:extLst>
              <a:ext uri="{FF2B5EF4-FFF2-40B4-BE49-F238E27FC236}">
                <a16:creationId xmlns:a16="http://schemas.microsoft.com/office/drawing/2014/main" id="{5A63845A-9BCB-4986-A7E2-799CE950517F}"/>
              </a:ext>
            </a:extLst>
          </p:cNvPr>
          <p:cNvSpPr>
            <a:spLocks noGrp="1"/>
          </p:cNvSpPr>
          <p:nvPr>
            <p:ph type="ftr" sz="quarter" idx="11"/>
          </p:nvPr>
        </p:nvSpPr>
        <p:spPr/>
        <p:txBody>
          <a:bodyPr/>
          <a:lstStyle/>
          <a:p>
            <a:pPr algn="l"/>
            <a:r>
              <a:rPr lang="en-US"/>
              <a:t>Presentation </a:t>
            </a:r>
            <a:r>
              <a:rPr lang="en-US">
                <a:cs typeface="Arial" panose="020B0604020202020204" pitchFamily="34" charset="0"/>
              </a:rPr>
              <a:t>Name</a:t>
            </a:r>
          </a:p>
        </p:txBody>
      </p:sp>
    </p:spTree>
    <p:extLst>
      <p:ext uri="{BB962C8B-B14F-4D97-AF65-F5344CB8AC3E}">
        <p14:creationId xmlns:p14="http://schemas.microsoft.com/office/powerpoint/2010/main" val="153848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27363-31D7-43CE-BE63-28C63E778490}"/>
              </a:ext>
            </a:extLst>
          </p:cNvPr>
          <p:cNvSpPr>
            <a:spLocks noGrp="1"/>
          </p:cNvSpPr>
          <p:nvPr>
            <p:ph type="title"/>
          </p:nvPr>
        </p:nvSpPr>
        <p:spPr/>
        <p:txBody>
          <a:bodyPr>
            <a:normAutofit fontScale="90000"/>
          </a:bodyPr>
          <a:lstStyle/>
          <a:p>
            <a:r>
              <a:rPr lang="en-US" sz="3600" dirty="0"/>
              <a:t>Developmental Services Workforce Survey</a:t>
            </a:r>
          </a:p>
        </p:txBody>
      </p:sp>
      <p:sp>
        <p:nvSpPr>
          <p:cNvPr id="3" name="Content Placeholder 2">
            <a:extLst>
              <a:ext uri="{FF2B5EF4-FFF2-40B4-BE49-F238E27FC236}">
                <a16:creationId xmlns:a16="http://schemas.microsoft.com/office/drawing/2014/main" id="{2E99769B-286C-4BF2-8E76-C09BB37A6A19}"/>
              </a:ext>
            </a:extLst>
          </p:cNvPr>
          <p:cNvSpPr>
            <a:spLocks noGrp="1"/>
          </p:cNvSpPr>
          <p:nvPr>
            <p:ph idx="1"/>
          </p:nvPr>
        </p:nvSpPr>
        <p:spPr/>
        <p:txBody>
          <a:bodyPr>
            <a:normAutofit/>
          </a:bodyPr>
          <a:lstStyle/>
          <a:p>
            <a:r>
              <a:rPr lang="en-US" sz="2400" dirty="0"/>
              <a:t>Update 2018 ‘State of the Workforce’</a:t>
            </a:r>
          </a:p>
          <a:p>
            <a:endParaRPr lang="en-US" sz="2400" dirty="0"/>
          </a:p>
          <a:p>
            <a:pPr marL="342900" indent="-342900">
              <a:buFont typeface="Arial" panose="020B0604020202020204" pitchFamily="34" charset="0"/>
              <a:buChar char="•"/>
            </a:pPr>
            <a:r>
              <a:rPr lang="en-US" sz="2400" dirty="0"/>
              <a:t>Profile of workforce (demographics, education, etc.)</a:t>
            </a:r>
          </a:p>
          <a:p>
            <a:pPr marL="342900" indent="-342900">
              <a:buFont typeface="Arial" panose="020B0604020202020204" pitchFamily="34" charset="0"/>
              <a:buChar char="•"/>
            </a:pPr>
            <a:r>
              <a:rPr lang="en-US" sz="2400" dirty="0"/>
              <a:t>Assessment of job satisfaction</a:t>
            </a:r>
          </a:p>
          <a:p>
            <a:pPr marL="342900" indent="-342900">
              <a:buFont typeface="Arial" panose="020B0604020202020204" pitchFamily="34" charset="0"/>
              <a:buChar char="•"/>
            </a:pPr>
            <a:r>
              <a:rPr lang="en-US" sz="2400" dirty="0"/>
              <a:t>Feedback on skills development and career advancement</a:t>
            </a:r>
          </a:p>
          <a:p>
            <a:pPr marL="342900" indent="-342900">
              <a:buFont typeface="Arial" panose="020B0604020202020204" pitchFamily="34" charset="0"/>
              <a:buChar char="•"/>
            </a:pPr>
            <a:r>
              <a:rPr lang="en-US" sz="2400" dirty="0"/>
              <a:t>Wellbeing and workplace mental health (coordination with Yona Lunsky)</a:t>
            </a:r>
          </a:p>
          <a:p>
            <a:pPr marL="342900" indent="-342900">
              <a:buFont typeface="Arial" panose="020B0604020202020204" pitchFamily="34" charset="0"/>
              <a:buChar char="•"/>
            </a:pPr>
            <a:endParaRPr lang="en-US" sz="2400" dirty="0"/>
          </a:p>
          <a:p>
            <a:r>
              <a:rPr lang="en-US" sz="2400" dirty="0"/>
              <a:t>Our ask of you – facilitate survey distribution and promotion</a:t>
            </a:r>
          </a:p>
          <a:p>
            <a:endParaRPr lang="en-US" sz="2400" dirty="0"/>
          </a:p>
          <a:p>
            <a:r>
              <a:rPr lang="en-US" sz="2400" dirty="0"/>
              <a:t>Research team offer – provide customized survey results for your organization.</a:t>
            </a:r>
          </a:p>
        </p:txBody>
      </p:sp>
      <p:sp>
        <p:nvSpPr>
          <p:cNvPr id="4" name="Slide Number Placeholder 3">
            <a:extLst>
              <a:ext uri="{FF2B5EF4-FFF2-40B4-BE49-F238E27FC236}">
                <a16:creationId xmlns:a16="http://schemas.microsoft.com/office/drawing/2014/main" id="{CA0E2ED4-6F5C-4DC0-BAB1-F6539DE2C241}"/>
              </a:ext>
            </a:extLst>
          </p:cNvPr>
          <p:cNvSpPr>
            <a:spLocks noGrp="1"/>
          </p:cNvSpPr>
          <p:nvPr>
            <p:ph type="sldNum" sz="quarter" idx="12"/>
          </p:nvPr>
        </p:nvSpPr>
        <p:spPr/>
        <p:txBody>
          <a:bodyPr/>
          <a:lstStyle/>
          <a:p>
            <a:fld id="{9CAA33A2-411E-8443-83D0-3263C24E97A5}" type="slidenum">
              <a:rPr lang="en-US" smtClean="0"/>
              <a:pPr/>
              <a:t>31</a:t>
            </a:fld>
            <a:endParaRPr lang="en-US"/>
          </a:p>
        </p:txBody>
      </p:sp>
      <p:sp>
        <p:nvSpPr>
          <p:cNvPr id="5" name="Footer Placeholder 4">
            <a:extLst>
              <a:ext uri="{FF2B5EF4-FFF2-40B4-BE49-F238E27FC236}">
                <a16:creationId xmlns:a16="http://schemas.microsoft.com/office/drawing/2014/main" id="{B0962368-1A15-4CFC-A559-48C527CF26BC}"/>
              </a:ext>
            </a:extLst>
          </p:cNvPr>
          <p:cNvSpPr>
            <a:spLocks noGrp="1"/>
          </p:cNvSpPr>
          <p:nvPr>
            <p:ph type="ftr" sz="quarter" idx="11"/>
          </p:nvPr>
        </p:nvSpPr>
        <p:spPr/>
        <p:txBody>
          <a:bodyPr/>
          <a:lstStyle/>
          <a:p>
            <a:pPr algn="l"/>
            <a:r>
              <a:rPr lang="en-US"/>
              <a:t>Research and Data Indicators</a:t>
            </a:r>
            <a:endParaRPr lang="en-US" dirty="0"/>
          </a:p>
        </p:txBody>
      </p:sp>
    </p:spTree>
    <p:extLst>
      <p:ext uri="{BB962C8B-B14F-4D97-AF65-F5344CB8AC3E}">
        <p14:creationId xmlns:p14="http://schemas.microsoft.com/office/powerpoint/2010/main" val="259376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EB55BB6-B1EA-3CE9-7E46-B1B2C56D5ABA}"/>
              </a:ext>
            </a:extLst>
          </p:cNvPr>
          <p:cNvSpPr>
            <a:spLocks noGrp="1"/>
          </p:cNvSpPr>
          <p:nvPr>
            <p:ph type="sldNum" sz="quarter" idx="12"/>
          </p:nvPr>
        </p:nvSpPr>
        <p:spPr>
          <a:xfrm>
            <a:off x="452058" y="6311028"/>
            <a:ext cx="511637" cy="365125"/>
          </a:xfrm>
        </p:spPr>
        <p:txBody>
          <a:bodyPr/>
          <a:lstStyle/>
          <a:p>
            <a:fld id="{9CAA33A2-411E-8443-83D0-3263C24E97A5}" type="slidenum">
              <a:rPr lang="en-US" smtClean="0"/>
              <a:pPr/>
              <a:t>4</a:t>
            </a:fld>
            <a:endParaRPr lang="en-US"/>
          </a:p>
        </p:txBody>
      </p:sp>
      <p:sp>
        <p:nvSpPr>
          <p:cNvPr id="8" name="Footer Placeholder 7">
            <a:extLst>
              <a:ext uri="{FF2B5EF4-FFF2-40B4-BE49-F238E27FC236}">
                <a16:creationId xmlns:a16="http://schemas.microsoft.com/office/drawing/2014/main" id="{BBF363EB-594F-9A6F-990D-F3583CF1DD22}"/>
              </a:ext>
            </a:extLst>
          </p:cNvPr>
          <p:cNvSpPr>
            <a:spLocks noGrp="1"/>
          </p:cNvSpPr>
          <p:nvPr>
            <p:ph type="ftr" sz="quarter" idx="11"/>
          </p:nvPr>
        </p:nvSpPr>
        <p:spPr>
          <a:xfrm>
            <a:off x="974697" y="6459165"/>
            <a:ext cx="3357551" cy="365125"/>
          </a:xfrm>
        </p:spPr>
        <p:txBody>
          <a:bodyPr/>
          <a:lstStyle/>
          <a:p>
            <a:pPr algn="l"/>
            <a:r>
              <a:rPr lang="en-US"/>
              <a:t>DS HR Forum 2024</a:t>
            </a:r>
          </a:p>
        </p:txBody>
      </p:sp>
      <p:sp>
        <p:nvSpPr>
          <p:cNvPr id="27" name="Rectangle: Rounded Corners 26">
            <a:extLst>
              <a:ext uri="{FF2B5EF4-FFF2-40B4-BE49-F238E27FC236}">
                <a16:creationId xmlns:a16="http://schemas.microsoft.com/office/drawing/2014/main" id="{F6D872F6-712E-85DB-B217-58FAA3035080}"/>
              </a:ext>
            </a:extLst>
          </p:cNvPr>
          <p:cNvSpPr/>
          <p:nvPr/>
        </p:nvSpPr>
        <p:spPr>
          <a:xfrm>
            <a:off x="627014" y="4331150"/>
            <a:ext cx="2695153" cy="2016427"/>
          </a:xfrm>
          <a:prstGeom prst="round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0D6F4A-F788-30AC-730A-3C075A9E10DE}"/>
              </a:ext>
            </a:extLst>
          </p:cNvPr>
          <p:cNvSpPr txBox="1"/>
          <p:nvPr/>
        </p:nvSpPr>
        <p:spPr>
          <a:xfrm>
            <a:off x="722901" y="4506253"/>
            <a:ext cx="2568601" cy="1654299"/>
          </a:xfrm>
          <a:prstGeom prst="rect">
            <a:avLst/>
          </a:prstGeom>
          <a:noFill/>
        </p:spPr>
        <p:txBody>
          <a:bodyPr wrap="square" rtlCol="0">
            <a:spAutoFit/>
          </a:bodyPr>
          <a:lstStyle/>
          <a:p>
            <a:pPr algn="ctr"/>
            <a:r>
              <a:rPr lang="en-US" sz="1450">
                <a:latin typeface="Raleway" panose="00000500000000000000" pitchFamily="50" charset="0"/>
              </a:rPr>
              <a:t>Initiatives to support development of skilled workers, and improve leadership capabilities to advance new workforce models and enable diversity in service model</a:t>
            </a:r>
          </a:p>
        </p:txBody>
      </p:sp>
      <p:sp>
        <p:nvSpPr>
          <p:cNvPr id="46" name="TextBox 45">
            <a:extLst>
              <a:ext uri="{FF2B5EF4-FFF2-40B4-BE49-F238E27FC236}">
                <a16:creationId xmlns:a16="http://schemas.microsoft.com/office/drawing/2014/main" id="{9E4BBEC6-2AE0-BE70-452B-2EFC6D35F2C0}"/>
              </a:ext>
            </a:extLst>
          </p:cNvPr>
          <p:cNvSpPr txBox="1"/>
          <p:nvPr/>
        </p:nvSpPr>
        <p:spPr>
          <a:xfrm rot="16200000">
            <a:off x="-531254" y="5132490"/>
            <a:ext cx="1956236" cy="400110"/>
          </a:xfrm>
          <a:prstGeom prst="rect">
            <a:avLst/>
          </a:prstGeom>
          <a:noFill/>
        </p:spPr>
        <p:txBody>
          <a:bodyPr wrap="square" rtlCol="0">
            <a:spAutoFit/>
          </a:bodyPr>
          <a:lstStyle/>
          <a:p>
            <a:pPr algn="ctr"/>
            <a:r>
              <a:rPr lang="en-US" sz="2000" b="1">
                <a:latin typeface="Raleway" panose="00000500000000000000" pitchFamily="50" charset="0"/>
              </a:rPr>
              <a:t>Description</a:t>
            </a:r>
          </a:p>
        </p:txBody>
      </p:sp>
      <p:sp>
        <p:nvSpPr>
          <p:cNvPr id="2" name="Rectangle: Rounded Corners 1">
            <a:extLst>
              <a:ext uri="{FF2B5EF4-FFF2-40B4-BE49-F238E27FC236}">
                <a16:creationId xmlns:a16="http://schemas.microsoft.com/office/drawing/2014/main" id="{B91C781B-2293-4D8D-B573-3B566FC69327}"/>
              </a:ext>
            </a:extLst>
          </p:cNvPr>
          <p:cNvSpPr/>
          <p:nvPr/>
        </p:nvSpPr>
        <p:spPr>
          <a:xfrm>
            <a:off x="3429645" y="4343057"/>
            <a:ext cx="2695153" cy="2016427"/>
          </a:xfrm>
          <a:prstGeom prst="round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C272A43-6C53-87A2-D2D9-D69238DBF9A4}"/>
              </a:ext>
            </a:extLst>
          </p:cNvPr>
          <p:cNvSpPr/>
          <p:nvPr/>
        </p:nvSpPr>
        <p:spPr>
          <a:xfrm>
            <a:off x="6233369" y="4328138"/>
            <a:ext cx="2695153" cy="2016427"/>
          </a:xfrm>
          <a:prstGeom prst="round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8A29FED1-3370-8E1A-DAFA-24597F050DE8}"/>
              </a:ext>
            </a:extLst>
          </p:cNvPr>
          <p:cNvSpPr/>
          <p:nvPr/>
        </p:nvSpPr>
        <p:spPr>
          <a:xfrm>
            <a:off x="9054185" y="4328138"/>
            <a:ext cx="2695153" cy="2016427"/>
          </a:xfrm>
          <a:prstGeom prst="roundRect">
            <a:avLst/>
          </a:prstGeom>
          <a:solidFill>
            <a:schemeClr val="bg1"/>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77D0F00-666C-58A0-B21D-3FBA500C03A4}"/>
              </a:ext>
            </a:extLst>
          </p:cNvPr>
          <p:cNvSpPr txBox="1"/>
          <p:nvPr/>
        </p:nvSpPr>
        <p:spPr>
          <a:xfrm>
            <a:off x="3510799" y="4456929"/>
            <a:ext cx="2531348" cy="1708160"/>
          </a:xfrm>
          <a:prstGeom prst="rect">
            <a:avLst/>
          </a:prstGeom>
          <a:noFill/>
        </p:spPr>
        <p:txBody>
          <a:bodyPr wrap="square" rtlCol="0">
            <a:spAutoFit/>
          </a:bodyPr>
          <a:lstStyle/>
          <a:p>
            <a:pPr algn="ctr"/>
            <a:r>
              <a:rPr lang="en-US" sz="1500">
                <a:latin typeface="Raleway" panose="00000500000000000000" pitchFamily="50" charset="0"/>
              </a:rPr>
              <a:t>Tactics that attract and ensure a diverse, stable and engaged workforce that is responsive to employee needs and supports career advancement</a:t>
            </a:r>
          </a:p>
        </p:txBody>
      </p:sp>
      <p:sp>
        <p:nvSpPr>
          <p:cNvPr id="34" name="TextBox 33">
            <a:extLst>
              <a:ext uri="{FF2B5EF4-FFF2-40B4-BE49-F238E27FC236}">
                <a16:creationId xmlns:a16="http://schemas.microsoft.com/office/drawing/2014/main" id="{71095717-0862-DF2A-325D-0423386EA4F4}"/>
              </a:ext>
            </a:extLst>
          </p:cNvPr>
          <p:cNvSpPr txBox="1"/>
          <p:nvPr/>
        </p:nvSpPr>
        <p:spPr>
          <a:xfrm>
            <a:off x="6388412" y="4513077"/>
            <a:ext cx="2438187" cy="1477328"/>
          </a:xfrm>
          <a:prstGeom prst="rect">
            <a:avLst/>
          </a:prstGeom>
          <a:noFill/>
        </p:spPr>
        <p:txBody>
          <a:bodyPr wrap="square" rtlCol="0">
            <a:spAutoFit/>
          </a:bodyPr>
          <a:lstStyle/>
          <a:p>
            <a:pPr algn="ctr"/>
            <a:r>
              <a:rPr lang="en-US" sz="1500">
                <a:latin typeface="Raleway" panose="00000500000000000000" pitchFamily="50" charset="0"/>
              </a:rPr>
              <a:t>Tactics that support the collection, maintenance, and analysis of workforce-related data to make evidence-informed decisions</a:t>
            </a:r>
          </a:p>
        </p:txBody>
      </p:sp>
      <p:sp>
        <p:nvSpPr>
          <p:cNvPr id="35" name="TextBox 34">
            <a:extLst>
              <a:ext uri="{FF2B5EF4-FFF2-40B4-BE49-F238E27FC236}">
                <a16:creationId xmlns:a16="http://schemas.microsoft.com/office/drawing/2014/main" id="{22C18DEB-4F59-5963-6BA8-05995EA72665}"/>
              </a:ext>
            </a:extLst>
          </p:cNvPr>
          <p:cNvSpPr txBox="1"/>
          <p:nvPr/>
        </p:nvSpPr>
        <p:spPr>
          <a:xfrm>
            <a:off x="9149435" y="4543095"/>
            <a:ext cx="2504651" cy="1477328"/>
          </a:xfrm>
          <a:prstGeom prst="rect">
            <a:avLst/>
          </a:prstGeom>
          <a:noFill/>
        </p:spPr>
        <p:txBody>
          <a:bodyPr wrap="square" rtlCol="0">
            <a:spAutoFit/>
          </a:bodyPr>
          <a:lstStyle/>
          <a:p>
            <a:pPr algn="ctr"/>
            <a:r>
              <a:rPr lang="en-US" sz="1500">
                <a:latin typeface="Raleway" panose="00000500000000000000" pitchFamily="50" charset="0"/>
              </a:rPr>
              <a:t>Lead communications of Workforce Strategy across the DS sector to support uptake and change management on DS Reform</a:t>
            </a:r>
          </a:p>
        </p:txBody>
      </p:sp>
      <p:sp>
        <p:nvSpPr>
          <p:cNvPr id="6" name="TextBox 5">
            <a:extLst>
              <a:ext uri="{FF2B5EF4-FFF2-40B4-BE49-F238E27FC236}">
                <a16:creationId xmlns:a16="http://schemas.microsoft.com/office/drawing/2014/main" id="{723B1B94-09CF-682E-E302-93829C97BF25}"/>
              </a:ext>
            </a:extLst>
          </p:cNvPr>
          <p:cNvSpPr txBox="1"/>
          <p:nvPr/>
        </p:nvSpPr>
        <p:spPr>
          <a:xfrm>
            <a:off x="293345" y="253421"/>
            <a:ext cx="11756061" cy="523220"/>
          </a:xfrm>
          <a:prstGeom prst="rect">
            <a:avLst/>
          </a:prstGeom>
          <a:noFill/>
        </p:spPr>
        <p:txBody>
          <a:bodyPr wrap="square" rtlCol="0">
            <a:spAutoFit/>
          </a:bodyPr>
          <a:lstStyle/>
          <a:p>
            <a:r>
              <a:rPr lang="en-US" sz="2800">
                <a:latin typeface="Raleway ExtraBold" panose="00000900000000000000" pitchFamily="50" charset="0"/>
              </a:rPr>
              <a:t>Workforce Strategy Implementation: Ministry-Sector Partnership</a:t>
            </a:r>
          </a:p>
        </p:txBody>
      </p:sp>
      <p:sp>
        <p:nvSpPr>
          <p:cNvPr id="50" name="Right Brace 49">
            <a:extLst>
              <a:ext uri="{FF2B5EF4-FFF2-40B4-BE49-F238E27FC236}">
                <a16:creationId xmlns:a16="http://schemas.microsoft.com/office/drawing/2014/main" id="{2304D92B-DA48-78B3-68C0-94935636F1A6}"/>
              </a:ext>
            </a:extLst>
          </p:cNvPr>
          <p:cNvSpPr/>
          <p:nvPr/>
        </p:nvSpPr>
        <p:spPr>
          <a:xfrm rot="16200000">
            <a:off x="6013267" y="-1641457"/>
            <a:ext cx="245837" cy="106286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CD27334E-5C28-AF64-509F-E863A220B566}"/>
              </a:ext>
            </a:extLst>
          </p:cNvPr>
          <p:cNvSpPr txBox="1"/>
          <p:nvPr/>
        </p:nvSpPr>
        <p:spPr>
          <a:xfrm>
            <a:off x="800646" y="3263871"/>
            <a:ext cx="10690128" cy="323165"/>
          </a:xfrm>
          <a:prstGeom prst="rect">
            <a:avLst/>
          </a:prstGeom>
          <a:noFill/>
        </p:spPr>
        <p:txBody>
          <a:bodyPr wrap="square" rtlCol="0">
            <a:spAutoFit/>
          </a:bodyPr>
          <a:lstStyle/>
          <a:p>
            <a:pPr algn="ctr"/>
            <a:r>
              <a:rPr lang="en-US" sz="1500" b="1" i="1">
                <a:latin typeface="Raleway" panose="00000500000000000000" pitchFamily="50" charset="0"/>
              </a:rPr>
              <a:t>Four (4) sector-led Task Groups lead the design, implementation and execution of initiatives </a:t>
            </a:r>
          </a:p>
        </p:txBody>
      </p:sp>
      <p:sp>
        <p:nvSpPr>
          <p:cNvPr id="54" name="Rectangle: Rounded Corners 53">
            <a:extLst>
              <a:ext uri="{FF2B5EF4-FFF2-40B4-BE49-F238E27FC236}">
                <a16:creationId xmlns:a16="http://schemas.microsoft.com/office/drawing/2014/main" id="{6B116988-01BB-D23F-09DE-4322058C6079}"/>
              </a:ext>
            </a:extLst>
          </p:cNvPr>
          <p:cNvSpPr/>
          <p:nvPr/>
        </p:nvSpPr>
        <p:spPr>
          <a:xfrm>
            <a:off x="6259930" y="3837424"/>
            <a:ext cx="2695153" cy="561459"/>
          </a:xfrm>
          <a:prstGeom prst="roundRect">
            <a:avLst/>
          </a:prstGeom>
          <a:solidFill>
            <a:srgbClr val="85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5" name="TextBox 24">
            <a:extLst>
              <a:ext uri="{FF2B5EF4-FFF2-40B4-BE49-F238E27FC236}">
                <a16:creationId xmlns:a16="http://schemas.microsoft.com/office/drawing/2014/main" id="{501AF0CF-9D28-566E-FBF2-C1916DE64BE8}"/>
              </a:ext>
            </a:extLst>
          </p:cNvPr>
          <p:cNvSpPr txBox="1"/>
          <p:nvPr/>
        </p:nvSpPr>
        <p:spPr>
          <a:xfrm>
            <a:off x="6783775" y="3807849"/>
            <a:ext cx="1865012" cy="615553"/>
          </a:xfrm>
          <a:prstGeom prst="rect">
            <a:avLst/>
          </a:prstGeom>
          <a:noFill/>
        </p:spPr>
        <p:txBody>
          <a:bodyPr wrap="square" rtlCol="0">
            <a:spAutoFit/>
          </a:bodyPr>
          <a:lstStyle/>
          <a:p>
            <a:pPr algn="ctr"/>
            <a:r>
              <a:rPr lang="en-US" sz="1700" b="1">
                <a:latin typeface="Raleway" panose="00000500000000000000" pitchFamily="50" charset="0"/>
              </a:rPr>
              <a:t>Research &amp; </a:t>
            </a:r>
          </a:p>
          <a:p>
            <a:pPr algn="ctr"/>
            <a:r>
              <a:rPr lang="en-US" sz="1700" b="1">
                <a:latin typeface="Raleway" panose="00000500000000000000" pitchFamily="50" charset="0"/>
              </a:rPr>
              <a:t>Data Indicators</a:t>
            </a:r>
          </a:p>
        </p:txBody>
      </p:sp>
      <p:sp>
        <p:nvSpPr>
          <p:cNvPr id="55" name="Rectangle: Rounded Corners 54">
            <a:extLst>
              <a:ext uri="{FF2B5EF4-FFF2-40B4-BE49-F238E27FC236}">
                <a16:creationId xmlns:a16="http://schemas.microsoft.com/office/drawing/2014/main" id="{75E63838-0BB9-9AE2-B48A-A58B561B1C6E}"/>
              </a:ext>
            </a:extLst>
          </p:cNvPr>
          <p:cNvSpPr/>
          <p:nvPr/>
        </p:nvSpPr>
        <p:spPr>
          <a:xfrm>
            <a:off x="3448484" y="3837425"/>
            <a:ext cx="2695153" cy="561459"/>
          </a:xfrm>
          <a:prstGeom prst="roundRect">
            <a:avLst/>
          </a:prstGeom>
          <a:solidFill>
            <a:srgbClr val="FAD6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aleway" panose="00000500000000000000" pitchFamily="50" charset="0"/>
              </a:rPr>
              <a:t>Talent Acquisition &amp; Workforce Development</a:t>
            </a:r>
          </a:p>
        </p:txBody>
      </p:sp>
      <p:sp>
        <p:nvSpPr>
          <p:cNvPr id="56" name="Rectangle: Rounded Corners 55">
            <a:extLst>
              <a:ext uri="{FF2B5EF4-FFF2-40B4-BE49-F238E27FC236}">
                <a16:creationId xmlns:a16="http://schemas.microsoft.com/office/drawing/2014/main" id="{2AD46B91-0162-2A1F-1B1D-196F29834AEE}"/>
              </a:ext>
            </a:extLst>
          </p:cNvPr>
          <p:cNvSpPr/>
          <p:nvPr/>
        </p:nvSpPr>
        <p:spPr>
          <a:xfrm>
            <a:off x="658954" y="3864722"/>
            <a:ext cx="2695153" cy="561459"/>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Raleway" panose="00000500000000000000" pitchFamily="50" charset="0"/>
                <a:cs typeface="Arial" panose="020B0604020202020204" pitchFamily="34" charset="0"/>
              </a:rPr>
              <a:t>Skills Development </a:t>
            </a:r>
          </a:p>
          <a:p>
            <a:pPr algn="ctr"/>
            <a:r>
              <a:rPr lang="en-US" sz="1600" b="1" dirty="0">
                <a:solidFill>
                  <a:schemeClr val="tx1"/>
                </a:solidFill>
                <a:latin typeface="Raleway" panose="00000500000000000000" pitchFamily="50" charset="0"/>
                <a:cs typeface="Arial" panose="020B0604020202020204" pitchFamily="34" charset="0"/>
              </a:rPr>
              <a:t>&amp; Training </a:t>
            </a:r>
          </a:p>
        </p:txBody>
      </p:sp>
      <p:grpSp>
        <p:nvGrpSpPr>
          <p:cNvPr id="13" name="Group 12">
            <a:extLst>
              <a:ext uri="{FF2B5EF4-FFF2-40B4-BE49-F238E27FC236}">
                <a16:creationId xmlns:a16="http://schemas.microsoft.com/office/drawing/2014/main" id="{B3A4437D-26B4-57E7-07ED-4B91B85E0BDA}"/>
              </a:ext>
            </a:extLst>
          </p:cNvPr>
          <p:cNvGrpSpPr/>
          <p:nvPr/>
        </p:nvGrpSpPr>
        <p:grpSpPr>
          <a:xfrm>
            <a:off x="821865" y="899634"/>
            <a:ext cx="10896578" cy="2378028"/>
            <a:chOff x="4022969" y="1145820"/>
            <a:chExt cx="8637928" cy="2082078"/>
          </a:xfrm>
        </p:grpSpPr>
        <p:sp>
          <p:nvSpPr>
            <p:cNvPr id="9" name="Rectangle: Rounded Corners 8">
              <a:extLst>
                <a:ext uri="{FF2B5EF4-FFF2-40B4-BE49-F238E27FC236}">
                  <a16:creationId xmlns:a16="http://schemas.microsoft.com/office/drawing/2014/main" id="{28DB4929-ABC9-34A5-C12F-171C0C7CAD5F}"/>
                </a:ext>
              </a:extLst>
            </p:cNvPr>
            <p:cNvSpPr/>
            <p:nvPr/>
          </p:nvSpPr>
          <p:spPr>
            <a:xfrm>
              <a:off x="4024097" y="1174139"/>
              <a:ext cx="3912260" cy="593897"/>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F29CAF0-A3CC-7308-1DD8-C7003FDE5BBE}"/>
                </a:ext>
              </a:extLst>
            </p:cNvPr>
            <p:cNvSpPr txBox="1"/>
            <p:nvPr/>
          </p:nvSpPr>
          <p:spPr>
            <a:xfrm>
              <a:off x="4657126" y="1270231"/>
              <a:ext cx="2785730" cy="350315"/>
            </a:xfrm>
            <a:prstGeom prst="rect">
              <a:avLst/>
            </a:prstGeom>
            <a:noFill/>
          </p:spPr>
          <p:txBody>
            <a:bodyPr wrap="square" rtlCol="0">
              <a:spAutoFit/>
            </a:bodyPr>
            <a:lstStyle/>
            <a:p>
              <a:pPr algn="ctr"/>
              <a:r>
                <a:rPr lang="en-US" sz="2000" b="1">
                  <a:latin typeface="Raleway" panose="00000500000000000000" pitchFamily="50" charset="0"/>
                </a:rPr>
                <a:t>Steering Committee</a:t>
              </a:r>
            </a:p>
          </p:txBody>
        </p:sp>
        <p:sp>
          <p:nvSpPr>
            <p:cNvPr id="11" name="Rectangle: Rounded Corners 10">
              <a:extLst>
                <a:ext uri="{FF2B5EF4-FFF2-40B4-BE49-F238E27FC236}">
                  <a16:creationId xmlns:a16="http://schemas.microsoft.com/office/drawing/2014/main" id="{1C3969FB-D4EC-20CE-EFAF-A6D5125B6FE1}"/>
                </a:ext>
              </a:extLst>
            </p:cNvPr>
            <p:cNvSpPr/>
            <p:nvPr/>
          </p:nvSpPr>
          <p:spPr>
            <a:xfrm>
              <a:off x="8749090" y="1145820"/>
              <a:ext cx="3911807" cy="58477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D8250C-AB9E-6529-E35B-5880615F4B5E}"/>
                </a:ext>
              </a:extLst>
            </p:cNvPr>
            <p:cNvSpPr txBox="1"/>
            <p:nvPr/>
          </p:nvSpPr>
          <p:spPr>
            <a:xfrm>
              <a:off x="9620056" y="1236425"/>
              <a:ext cx="2169875" cy="350315"/>
            </a:xfrm>
            <a:prstGeom prst="rect">
              <a:avLst/>
            </a:prstGeom>
            <a:noFill/>
          </p:spPr>
          <p:txBody>
            <a:bodyPr wrap="square" rtlCol="0">
              <a:spAutoFit/>
            </a:bodyPr>
            <a:lstStyle/>
            <a:p>
              <a:r>
                <a:rPr lang="en-US" sz="2000" b="1">
                  <a:latin typeface="Raleway" panose="00000500000000000000" pitchFamily="50" charset="0"/>
                </a:rPr>
                <a:t>Collaborative Table</a:t>
              </a:r>
            </a:p>
          </p:txBody>
        </p:sp>
        <p:sp>
          <p:nvSpPr>
            <p:cNvPr id="17" name="TextBox 16">
              <a:extLst>
                <a:ext uri="{FF2B5EF4-FFF2-40B4-BE49-F238E27FC236}">
                  <a16:creationId xmlns:a16="http://schemas.microsoft.com/office/drawing/2014/main" id="{AB68A9D6-A090-9F17-840A-2675922D13DD}"/>
                </a:ext>
              </a:extLst>
            </p:cNvPr>
            <p:cNvSpPr txBox="1"/>
            <p:nvPr/>
          </p:nvSpPr>
          <p:spPr>
            <a:xfrm>
              <a:off x="4022969" y="1833892"/>
              <a:ext cx="3953242" cy="1374312"/>
            </a:xfrm>
            <a:prstGeom prst="rect">
              <a:avLst/>
            </a:prstGeom>
            <a:noFill/>
          </p:spPr>
          <p:txBody>
            <a:bodyPr wrap="square" lIns="91440" tIns="45720" rIns="91440" bIns="45720" rtlCol="0" anchor="t">
              <a:spAutoFit/>
            </a:bodyPr>
            <a:lstStyle/>
            <a:p>
              <a:pPr algn="ctr"/>
              <a:r>
                <a:rPr lang="en-US" sz="1600">
                  <a:latin typeface="Raleway"/>
                </a:rPr>
                <a:t>Oversees, monitors and integrates all aspects of the sector workforce initiatives including the process, timelines and deliverables of all Task Groups, and will seek advice from the Collaborative Table</a:t>
              </a:r>
            </a:p>
            <a:p>
              <a:pPr algn="ctr"/>
              <a:r>
                <a:rPr lang="en-US" sz="1600" i="1">
                  <a:latin typeface="Raleway"/>
                </a:rPr>
                <a:t>* Includes chairs of initiative-specific Task Groups</a:t>
              </a:r>
            </a:p>
          </p:txBody>
        </p:sp>
        <p:sp>
          <p:nvSpPr>
            <p:cNvPr id="47" name="TextBox 46">
              <a:extLst>
                <a:ext uri="{FF2B5EF4-FFF2-40B4-BE49-F238E27FC236}">
                  <a16:creationId xmlns:a16="http://schemas.microsoft.com/office/drawing/2014/main" id="{C77AF40F-C385-435B-D1D2-D6219CC03703}"/>
                </a:ext>
              </a:extLst>
            </p:cNvPr>
            <p:cNvSpPr txBox="1"/>
            <p:nvPr/>
          </p:nvSpPr>
          <p:spPr>
            <a:xfrm>
              <a:off x="8749090" y="1853587"/>
              <a:ext cx="3891923" cy="1374311"/>
            </a:xfrm>
            <a:prstGeom prst="rect">
              <a:avLst/>
            </a:prstGeom>
            <a:noFill/>
          </p:spPr>
          <p:txBody>
            <a:bodyPr wrap="square" lIns="91440" tIns="45720" rIns="91440" bIns="45720" rtlCol="0" anchor="t">
              <a:spAutoFit/>
            </a:bodyPr>
            <a:lstStyle/>
            <a:p>
              <a:pPr algn="ctr"/>
              <a:r>
                <a:rPr lang="en-US" sz="1600">
                  <a:latin typeface="Raleway"/>
                </a:rPr>
                <a:t>Provides advice and feedback to the Steering Committee on the proposed implementation initiatives</a:t>
              </a:r>
            </a:p>
            <a:p>
              <a:pPr algn="ctr"/>
              <a:r>
                <a:rPr lang="en-US" sz="1600" i="1">
                  <a:latin typeface="Raleway"/>
                </a:rPr>
                <a:t>* Includes </a:t>
              </a:r>
              <a:r>
                <a:rPr lang="en-CA" sz="1600" i="1">
                  <a:effectLst/>
                  <a:latin typeface="Raleway"/>
                  <a:ea typeface="Arial" panose="020B0604020202020204" pitchFamily="34" charset="0"/>
                </a:rPr>
                <a:t>individuals with lived experience of providing care or being cared for, self-advocates and bargaining agents</a:t>
              </a:r>
              <a:endParaRPr lang="en-US" sz="1600" i="1">
                <a:latin typeface="Raleway"/>
              </a:endParaRPr>
            </a:p>
          </p:txBody>
        </p:sp>
        <p:sp>
          <p:nvSpPr>
            <p:cNvPr id="59" name="Arrow: Left-Right 58">
              <a:extLst>
                <a:ext uri="{FF2B5EF4-FFF2-40B4-BE49-F238E27FC236}">
                  <a16:creationId xmlns:a16="http://schemas.microsoft.com/office/drawing/2014/main" id="{4AD3894E-1501-8E3F-CEA3-0DB35A5A18D2}"/>
                </a:ext>
              </a:extLst>
            </p:cNvPr>
            <p:cNvSpPr/>
            <p:nvPr/>
          </p:nvSpPr>
          <p:spPr>
            <a:xfrm>
              <a:off x="7976211" y="1291429"/>
              <a:ext cx="692765" cy="312043"/>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Rounded Corners 18">
            <a:extLst>
              <a:ext uri="{FF2B5EF4-FFF2-40B4-BE49-F238E27FC236}">
                <a16:creationId xmlns:a16="http://schemas.microsoft.com/office/drawing/2014/main" id="{F3F22D9B-6BAD-0E7B-831C-DFA009E69221}"/>
              </a:ext>
            </a:extLst>
          </p:cNvPr>
          <p:cNvSpPr/>
          <p:nvPr/>
        </p:nvSpPr>
        <p:spPr>
          <a:xfrm>
            <a:off x="9023289" y="3837424"/>
            <a:ext cx="2695153" cy="561459"/>
          </a:xfrm>
          <a:prstGeom prst="roundRect">
            <a:avLst/>
          </a:prstGeom>
          <a:solidFill>
            <a:srgbClr val="FFFF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26" name="TextBox 25">
            <a:extLst>
              <a:ext uri="{FF2B5EF4-FFF2-40B4-BE49-F238E27FC236}">
                <a16:creationId xmlns:a16="http://schemas.microsoft.com/office/drawing/2014/main" id="{13826E02-4D4E-F645-283F-27C4B3782DE9}"/>
              </a:ext>
            </a:extLst>
          </p:cNvPr>
          <p:cNvSpPr txBox="1"/>
          <p:nvPr/>
        </p:nvSpPr>
        <p:spPr>
          <a:xfrm>
            <a:off x="9149011" y="3898115"/>
            <a:ext cx="2505075" cy="369332"/>
          </a:xfrm>
          <a:prstGeom prst="rect">
            <a:avLst/>
          </a:prstGeom>
          <a:noFill/>
        </p:spPr>
        <p:txBody>
          <a:bodyPr wrap="square" rtlCol="0">
            <a:spAutoFit/>
          </a:bodyPr>
          <a:lstStyle/>
          <a:p>
            <a:pPr algn="ctr"/>
            <a:r>
              <a:rPr lang="en-US" b="1">
                <a:latin typeface="Raleway" panose="00000500000000000000" pitchFamily="50" charset="0"/>
              </a:rPr>
              <a:t>Communications</a:t>
            </a:r>
          </a:p>
        </p:txBody>
      </p:sp>
    </p:spTree>
    <p:extLst>
      <p:ext uri="{BB962C8B-B14F-4D97-AF65-F5344CB8AC3E}">
        <p14:creationId xmlns:p14="http://schemas.microsoft.com/office/powerpoint/2010/main" val="44087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2D130B7-312C-ADA3-B897-46F08AA6C96D}"/>
              </a:ext>
            </a:extLst>
          </p:cNvPr>
          <p:cNvSpPr/>
          <p:nvPr/>
        </p:nvSpPr>
        <p:spPr>
          <a:xfrm>
            <a:off x="6441743" y="5527343"/>
            <a:ext cx="5497579" cy="862808"/>
          </a:xfrm>
          <a:prstGeom prst="roundRect">
            <a:avLst/>
          </a:prstGeom>
          <a:solidFill>
            <a:srgbClr val="85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ln w="0"/>
              <a:solidFill>
                <a:schemeClr val="accent1"/>
              </a:solidFill>
              <a:effectLst>
                <a:outerShdw blurRad="38100" dist="25400" dir="5400000" algn="ctr" rotWithShape="0">
                  <a:srgbClr val="6E747A">
                    <a:alpha val="43000"/>
                  </a:srgbClr>
                </a:outerShdw>
              </a:effectLst>
            </a:endParaRPr>
          </a:p>
        </p:txBody>
      </p:sp>
      <p:sp>
        <p:nvSpPr>
          <p:cNvPr id="2" name="Title 1">
            <a:extLst>
              <a:ext uri="{FF2B5EF4-FFF2-40B4-BE49-F238E27FC236}">
                <a16:creationId xmlns:a16="http://schemas.microsoft.com/office/drawing/2014/main" id="{DD604411-F62D-134C-A61B-D65BCB048058}"/>
              </a:ext>
            </a:extLst>
          </p:cNvPr>
          <p:cNvSpPr>
            <a:spLocks noGrp="1"/>
          </p:cNvSpPr>
          <p:nvPr>
            <p:ph type="title"/>
          </p:nvPr>
        </p:nvSpPr>
        <p:spPr>
          <a:xfrm>
            <a:off x="205483" y="2049744"/>
            <a:ext cx="11897474" cy="2260218"/>
          </a:xfrm>
        </p:spPr>
        <p:txBody>
          <a:bodyPr anchor="t">
            <a:normAutofit/>
          </a:bodyPr>
          <a:lstStyle/>
          <a:p>
            <a:pPr algn="ctr"/>
            <a:r>
              <a:rPr lang="en-CA" sz="5200">
                <a:latin typeface="Raleway"/>
                <a:ea typeface="Calibri"/>
                <a:cs typeface="Calibri"/>
              </a:rPr>
              <a:t>New Insights on the State of the </a:t>
            </a:r>
            <a:br>
              <a:rPr lang="en-CA" sz="5200">
                <a:latin typeface="Raleway"/>
                <a:ea typeface="Calibri"/>
                <a:cs typeface="Calibri"/>
              </a:rPr>
            </a:br>
            <a:r>
              <a:rPr lang="en-CA" sz="5200">
                <a:latin typeface="Raleway"/>
                <a:ea typeface="Calibri"/>
                <a:cs typeface="Calibri"/>
              </a:rPr>
              <a:t>DS Workforce</a:t>
            </a:r>
            <a:endParaRPr lang="en-US" sz="5200"/>
          </a:p>
        </p:txBody>
      </p:sp>
      <p:sp>
        <p:nvSpPr>
          <p:cNvPr id="3" name="Slide Number Placeholder 2" hidden="1">
            <a:extLst>
              <a:ext uri="{FF2B5EF4-FFF2-40B4-BE49-F238E27FC236}">
                <a16:creationId xmlns:a16="http://schemas.microsoft.com/office/drawing/2014/main" id="{12C4843D-7E42-4460-A3CC-E2FD7FC6AB82}"/>
              </a:ext>
            </a:extLst>
          </p:cNvPr>
          <p:cNvSpPr>
            <a:spLocks noGrp="1"/>
          </p:cNvSpPr>
          <p:nvPr>
            <p:ph type="sldNum" sz="quarter" idx="4294967295"/>
          </p:nvPr>
        </p:nvSpPr>
        <p:spPr>
          <a:xfrm>
            <a:off x="463060" y="6276603"/>
            <a:ext cx="685800" cy="365125"/>
          </a:xfrm>
        </p:spPr>
        <p:txBody>
          <a:bodyPr/>
          <a:lstStyle/>
          <a:p>
            <a:pPr>
              <a:spcAft>
                <a:spcPts val="600"/>
              </a:spcAft>
            </a:pPr>
            <a:fld id="{9CAA33A2-411E-8443-83D0-3263C24E97A5}" type="slidenum">
              <a:rPr lang="en-US" smtClean="0"/>
              <a:pPr>
                <a:spcAft>
                  <a:spcPts val="600"/>
                </a:spcAft>
              </a:pPr>
              <a:t>5</a:t>
            </a:fld>
            <a:endParaRPr lang="en-US"/>
          </a:p>
        </p:txBody>
      </p:sp>
      <p:pic>
        <p:nvPicPr>
          <p:cNvPr id="6" name="Picture 5" descr="Cartoon checklist and pencil">
            <a:extLst>
              <a:ext uri="{FF2B5EF4-FFF2-40B4-BE49-F238E27FC236}">
                <a16:creationId xmlns:a16="http://schemas.microsoft.com/office/drawing/2014/main" id="{260A42C8-86D6-A2C9-15CE-8679024BE75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053776" y="3560799"/>
            <a:ext cx="4103014" cy="3077260"/>
          </a:xfrm>
          <a:prstGeom prst="rect">
            <a:avLst/>
          </a:prstGeom>
        </p:spPr>
      </p:pic>
      <p:sp>
        <p:nvSpPr>
          <p:cNvPr id="5" name="TextBox 4">
            <a:extLst>
              <a:ext uri="{FF2B5EF4-FFF2-40B4-BE49-F238E27FC236}">
                <a16:creationId xmlns:a16="http://schemas.microsoft.com/office/drawing/2014/main" id="{0E4DDDBA-795F-2BF5-A0FE-D01CD58FF18F}"/>
              </a:ext>
            </a:extLst>
          </p:cNvPr>
          <p:cNvSpPr txBox="1"/>
          <p:nvPr/>
        </p:nvSpPr>
        <p:spPr>
          <a:xfrm>
            <a:off x="7490565" y="4129933"/>
            <a:ext cx="4103014" cy="1015663"/>
          </a:xfrm>
          <a:prstGeom prst="rect">
            <a:avLst/>
          </a:prstGeom>
          <a:noFill/>
        </p:spPr>
        <p:txBody>
          <a:bodyPr wrap="square" rtlCol="0">
            <a:spAutoFit/>
          </a:bodyPr>
          <a:lstStyle/>
          <a:p>
            <a:r>
              <a:rPr lang="en-US" sz="2400" dirty="0">
                <a:latin typeface="Raleway" panose="00000500000000000000" pitchFamily="50" charset="0"/>
              </a:rPr>
              <a:t>Presented by: </a:t>
            </a:r>
          </a:p>
          <a:p>
            <a:endParaRPr lang="en-US" sz="1200" dirty="0">
              <a:latin typeface="Raleway" panose="00000500000000000000" pitchFamily="50" charset="0"/>
            </a:endParaRPr>
          </a:p>
          <a:p>
            <a:r>
              <a:rPr lang="en-US" sz="2400" b="1" dirty="0">
                <a:latin typeface="Raleway" panose="00000500000000000000" pitchFamily="50" charset="0"/>
              </a:rPr>
              <a:t>Dr. Robert Hickey</a:t>
            </a:r>
            <a:endParaRPr lang="en-US" sz="2400" dirty="0">
              <a:latin typeface="Raleway" panose="00000500000000000000" pitchFamily="50" charset="0"/>
            </a:endParaRPr>
          </a:p>
        </p:txBody>
      </p:sp>
      <p:sp>
        <p:nvSpPr>
          <p:cNvPr id="7" name="TextBox 6">
            <a:extLst>
              <a:ext uri="{FF2B5EF4-FFF2-40B4-BE49-F238E27FC236}">
                <a16:creationId xmlns:a16="http://schemas.microsoft.com/office/drawing/2014/main" id="{73829497-65F6-B28A-08C2-764BF3A45A13}"/>
              </a:ext>
            </a:extLst>
          </p:cNvPr>
          <p:cNvSpPr txBox="1"/>
          <p:nvPr/>
        </p:nvSpPr>
        <p:spPr>
          <a:xfrm>
            <a:off x="6523490" y="5743303"/>
            <a:ext cx="5497579" cy="430887"/>
          </a:xfrm>
          <a:prstGeom prst="rect">
            <a:avLst/>
          </a:prstGeom>
          <a:noFill/>
        </p:spPr>
        <p:txBody>
          <a:bodyPr wrap="square">
            <a:spAutoFit/>
          </a:bodyPr>
          <a:lstStyle/>
          <a:p>
            <a:r>
              <a:rPr lang="en-US" sz="2200" b="1" dirty="0">
                <a:latin typeface="Raleway" panose="00000500000000000000" pitchFamily="50" charset="0"/>
              </a:rPr>
              <a:t>Research &amp; Data Indicators Task Group</a:t>
            </a:r>
          </a:p>
        </p:txBody>
      </p:sp>
    </p:spTree>
    <p:extLst>
      <p:ext uri="{BB962C8B-B14F-4D97-AF65-F5344CB8AC3E}">
        <p14:creationId xmlns:p14="http://schemas.microsoft.com/office/powerpoint/2010/main" val="930635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4000" dirty="0"/>
              <a:t>Survey Results: Agency-based HR Leaders</a:t>
            </a:r>
          </a:p>
        </p:txBody>
      </p:sp>
      <p:sp>
        <p:nvSpPr>
          <p:cNvPr id="5" name="Content Placeholder 4"/>
          <p:cNvSpPr>
            <a:spLocks noGrp="1"/>
          </p:cNvSpPr>
          <p:nvPr>
            <p:ph idx="1"/>
          </p:nvPr>
        </p:nvSpPr>
        <p:spPr/>
        <p:txBody>
          <a:bodyPr>
            <a:normAutofit/>
          </a:bodyPr>
          <a:lstStyle/>
          <a:p>
            <a:pPr marL="457200" indent="-457200">
              <a:buFont typeface="+mj-lt"/>
              <a:buAutoNum type="arabicPeriod"/>
            </a:pPr>
            <a:r>
              <a:rPr lang="en-CA" sz="2800" dirty="0"/>
              <a:t>Research Committee Update</a:t>
            </a:r>
          </a:p>
          <a:p>
            <a:pPr marL="457200" indent="-457200">
              <a:buFont typeface="+mj-lt"/>
              <a:buAutoNum type="arabicPeriod"/>
            </a:pPr>
            <a:r>
              <a:rPr lang="en-CA" sz="2800" dirty="0"/>
              <a:t>Survey Results: Pre-COVID and Post-COVID</a:t>
            </a:r>
          </a:p>
          <a:p>
            <a:pPr marL="457200" indent="-457200">
              <a:buFont typeface="+mj-lt"/>
              <a:buAutoNum type="arabicPeriod"/>
            </a:pPr>
            <a:r>
              <a:rPr lang="en-CA" sz="2800" dirty="0"/>
              <a:t>Learnings from HR Leaders</a:t>
            </a:r>
          </a:p>
          <a:p>
            <a:pPr marL="457200" indent="-457200">
              <a:buFont typeface="+mj-lt"/>
              <a:buAutoNum type="arabicPeriod"/>
            </a:pPr>
            <a:r>
              <a:rPr lang="en-CA" sz="2800" dirty="0"/>
              <a:t>Next Steps</a:t>
            </a:r>
          </a:p>
        </p:txBody>
      </p:sp>
    </p:spTree>
    <p:extLst>
      <p:ext uri="{BB962C8B-B14F-4D97-AF65-F5344CB8AC3E}">
        <p14:creationId xmlns:p14="http://schemas.microsoft.com/office/powerpoint/2010/main" val="128003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First – Let’s Hear from You!</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CA" sz="2800" dirty="0"/>
              <a:t>One word to describe what it is like to be an HR leader in the Developmental Services Sector today?</a:t>
            </a:r>
          </a:p>
          <a:p>
            <a:pPr marL="514350" indent="-514350">
              <a:buFont typeface="+mj-lt"/>
              <a:buAutoNum type="arabicPeriod"/>
            </a:pPr>
            <a:endParaRPr lang="en-CA" sz="2800" dirty="0"/>
          </a:p>
          <a:p>
            <a:pPr marL="514350" indent="-514350">
              <a:buFont typeface="+mj-lt"/>
              <a:buAutoNum type="arabicPeriod"/>
            </a:pPr>
            <a:r>
              <a:rPr lang="en-CA" sz="2800" dirty="0"/>
              <a:t>Share and compare: 5 minute conversation with workshop neighbours…</a:t>
            </a:r>
          </a:p>
          <a:p>
            <a:pPr marL="962025" lvl="1" indent="-514350">
              <a:buFont typeface="+mj-lt"/>
              <a:buAutoNum type="arabicPeriod"/>
            </a:pPr>
            <a:endParaRPr lang="en-CA" sz="2600" dirty="0"/>
          </a:p>
          <a:p>
            <a:pPr marL="962025" lvl="1" indent="-514350">
              <a:buFont typeface="+mj-lt"/>
              <a:buAutoNum type="arabicPeriod"/>
            </a:pPr>
            <a:r>
              <a:rPr lang="en-CA" sz="2600" dirty="0"/>
              <a:t>Current state of your organization’s workforce</a:t>
            </a:r>
          </a:p>
          <a:p>
            <a:pPr marL="962025" lvl="1" indent="-514350">
              <a:buFont typeface="+mj-lt"/>
              <a:buAutoNum type="arabicPeriod"/>
            </a:pPr>
            <a:r>
              <a:rPr lang="en-CA" sz="2600" dirty="0"/>
              <a:t>Biggest HR challenge facing your organization</a:t>
            </a:r>
          </a:p>
          <a:p>
            <a:pPr marL="962025" lvl="1" indent="-514350">
              <a:buFont typeface="+mj-lt"/>
              <a:buAutoNum type="arabicPeriod"/>
            </a:pPr>
            <a:r>
              <a:rPr lang="en-CA" sz="2600" dirty="0"/>
              <a:t>Promising practices – sharing effective HR strategies</a:t>
            </a:r>
          </a:p>
        </p:txBody>
      </p:sp>
      <p:sp>
        <p:nvSpPr>
          <p:cNvPr id="4" name="Slide Number Placeholder 3"/>
          <p:cNvSpPr>
            <a:spLocks noGrp="1"/>
          </p:cNvSpPr>
          <p:nvPr>
            <p:ph type="sldNum" sz="quarter" idx="12"/>
          </p:nvPr>
        </p:nvSpPr>
        <p:spPr/>
        <p:txBody>
          <a:bodyPr/>
          <a:lstStyle/>
          <a:p>
            <a:fld id="{9CAA33A2-411E-8443-83D0-3263C24E97A5}" type="slidenum">
              <a:rPr lang="en-US" smtClean="0"/>
              <a:pPr/>
              <a:t>7</a:t>
            </a:fld>
            <a:endParaRPr lang="en-US"/>
          </a:p>
        </p:txBody>
      </p:sp>
    </p:spTree>
    <p:extLst>
      <p:ext uri="{BB962C8B-B14F-4D97-AF65-F5344CB8AC3E}">
        <p14:creationId xmlns:p14="http://schemas.microsoft.com/office/powerpoint/2010/main" val="76905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3062" y="327040"/>
            <a:ext cx="11275645" cy="475845"/>
          </a:xfrm>
        </p:spPr>
        <p:txBody>
          <a:bodyPr/>
          <a:lstStyle/>
          <a:p>
            <a:r>
              <a:rPr lang="en-CA" sz="3600" dirty="0"/>
              <a:t>2018 and 2024 survey participants</a:t>
            </a:r>
          </a:p>
        </p:txBody>
      </p:sp>
      <p:sp>
        <p:nvSpPr>
          <p:cNvPr id="7" name="Text Placeholder 6"/>
          <p:cNvSpPr>
            <a:spLocks noGrp="1"/>
          </p:cNvSpPr>
          <p:nvPr>
            <p:ph type="body" idx="1"/>
          </p:nvPr>
        </p:nvSpPr>
        <p:spPr/>
        <p:txBody>
          <a:bodyPr>
            <a:noAutofit/>
          </a:bodyPr>
          <a:lstStyle/>
          <a:p>
            <a:r>
              <a:rPr lang="en-CA" sz="2800" dirty="0"/>
              <a:t>2018</a:t>
            </a:r>
          </a:p>
        </p:txBody>
      </p:sp>
      <p:sp>
        <p:nvSpPr>
          <p:cNvPr id="9" name="Text Placeholder 8"/>
          <p:cNvSpPr>
            <a:spLocks noGrp="1"/>
          </p:cNvSpPr>
          <p:nvPr>
            <p:ph type="body" sz="quarter" idx="3"/>
          </p:nvPr>
        </p:nvSpPr>
        <p:spPr/>
        <p:txBody>
          <a:bodyPr>
            <a:noAutofit/>
          </a:bodyPr>
          <a:lstStyle/>
          <a:p>
            <a:r>
              <a:rPr lang="en-CA" sz="2800" dirty="0"/>
              <a:t>2024</a:t>
            </a:r>
          </a:p>
        </p:txBody>
      </p:sp>
      <p:sp>
        <p:nvSpPr>
          <p:cNvPr id="4" name="Slide Number Placeholder 3"/>
          <p:cNvSpPr>
            <a:spLocks noGrp="1"/>
          </p:cNvSpPr>
          <p:nvPr>
            <p:ph type="sldNum" sz="quarter" idx="12"/>
          </p:nvPr>
        </p:nvSpPr>
        <p:spPr/>
        <p:txBody>
          <a:bodyPr/>
          <a:lstStyle/>
          <a:p>
            <a:fld id="{9CAA33A2-411E-8443-83D0-3263C24E97A5}"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Research and Data Indicators</a:t>
            </a:r>
            <a:endParaRPr lang="en-US" dirty="0"/>
          </a:p>
        </p:txBody>
      </p:sp>
      <p:graphicFrame>
        <p:nvGraphicFramePr>
          <p:cNvPr id="11" name="Content Placeholder 3"/>
          <p:cNvGraphicFramePr>
            <a:graphicFrameLocks noGrp="1"/>
          </p:cNvGraphicFramePr>
          <p:nvPr>
            <p:ph sz="half" idx="2"/>
            <p:extLst>
              <p:ext uri="{D42A27DB-BD31-4B8C-83A1-F6EECF244321}">
                <p14:modId xmlns:p14="http://schemas.microsoft.com/office/powerpoint/2010/main" val="1118213764"/>
              </p:ext>
            </p:extLst>
          </p:nvPr>
        </p:nvGraphicFramePr>
        <p:xfrm>
          <a:off x="463550" y="1506538"/>
          <a:ext cx="5157788" cy="4621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3"/>
          <p:cNvGraphicFramePr>
            <a:graphicFrameLocks noGrp="1"/>
          </p:cNvGraphicFramePr>
          <p:nvPr>
            <p:ph sz="quarter" idx="4"/>
            <p:extLst>
              <p:ext uri="{D42A27DB-BD31-4B8C-83A1-F6EECF244321}">
                <p14:modId xmlns:p14="http://schemas.microsoft.com/office/powerpoint/2010/main" val="2720063381"/>
              </p:ext>
            </p:extLst>
          </p:nvPr>
        </p:nvGraphicFramePr>
        <p:xfrm>
          <a:off x="6554788" y="1506538"/>
          <a:ext cx="5183187" cy="46212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7849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B57C1FB8-0077-4D5B-BA1F-C55F7FB3935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B46CCC09-8861-431E-A5E6-3119C56DEB0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C4302E9F-2F3E-4C4D-9B61-FE8716AAE37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EDBB4935-1948-40C8-BCFA-417B5F697B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C9F64429-76B0-4EF8-BF6E-33F60F839AB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graphicEl>
                                              <a:dgm id="{B57C1FB8-0077-4D5B-BA1F-C55F7FB3935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graphicEl>
                                              <a:dgm id="{B46CCC09-8861-431E-A5E6-3119C56DEB0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dgm id="{C4302E9F-2F3E-4C4D-9B61-FE8716AAE37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EDBB4935-1948-40C8-BCFA-417B5F697B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4000" dirty="0"/>
              <a:t>Flashback to 2018</a:t>
            </a:r>
          </a:p>
        </p:txBody>
      </p:sp>
      <p:sp>
        <p:nvSpPr>
          <p:cNvPr id="4" name="Slide Number Placeholder 3"/>
          <p:cNvSpPr>
            <a:spLocks noGrp="1"/>
          </p:cNvSpPr>
          <p:nvPr>
            <p:ph type="sldNum" sz="quarter" idx="12"/>
          </p:nvPr>
        </p:nvSpPr>
        <p:spPr/>
        <p:txBody>
          <a:bodyPr/>
          <a:lstStyle/>
          <a:p>
            <a:fld id="{9CAA33A2-411E-8443-83D0-3263C24E97A5}" type="slidenum">
              <a:rPr lang="en-US" smtClean="0"/>
              <a:pPr/>
              <a:t>9</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2854410727"/>
              </p:ext>
            </p:extLst>
          </p:nvPr>
        </p:nvGraphicFramePr>
        <p:xfrm>
          <a:off x="944488" y="1472505"/>
          <a:ext cx="5181600" cy="4254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340500330"/>
              </p:ext>
            </p:extLst>
          </p:nvPr>
        </p:nvGraphicFramePr>
        <p:xfrm>
          <a:off x="6278488" y="1472505"/>
          <a:ext cx="5181600" cy="42545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82823" y="2241325"/>
            <a:ext cx="461665" cy="3353867"/>
          </a:xfrm>
          <a:prstGeom prst="rect">
            <a:avLst/>
          </a:prstGeom>
          <a:noFill/>
        </p:spPr>
        <p:txBody>
          <a:bodyPr vert="vert270" wrap="none" rtlCol="0">
            <a:spAutoFit/>
          </a:bodyPr>
          <a:lstStyle/>
          <a:p>
            <a:r>
              <a:rPr lang="en-CA" dirty="0"/>
              <a:t>Percentage of responding agencies</a:t>
            </a:r>
          </a:p>
        </p:txBody>
      </p:sp>
    </p:spTree>
    <p:extLst>
      <p:ext uri="{BB962C8B-B14F-4D97-AF65-F5344CB8AC3E}">
        <p14:creationId xmlns:p14="http://schemas.microsoft.com/office/powerpoint/2010/main" val="26254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Lst>
  </p:timing>
</p:sld>
</file>

<file path=ppt/theme/theme1.xml><?xml version="1.0" encoding="utf-8"?>
<a:theme xmlns:a="http://schemas.openxmlformats.org/drawingml/2006/main" name="Office Theme">
  <a:themeElements>
    <a:clrScheme name="Custom 1">
      <a:dk1>
        <a:srgbClr val="181818"/>
      </a:dk1>
      <a:lt1>
        <a:sysClr val="window" lastClr="FFFFFF"/>
      </a:lt1>
      <a:dk2>
        <a:srgbClr val="90278D"/>
      </a:dk2>
      <a:lt2>
        <a:srgbClr val="F8F8F8"/>
      </a:lt2>
      <a:accent1>
        <a:srgbClr val="90278D"/>
      </a:accent1>
      <a:accent2>
        <a:srgbClr val="00B0E1"/>
      </a:accent2>
      <a:accent3>
        <a:srgbClr val="90278D"/>
      </a:accent3>
      <a:accent4>
        <a:srgbClr val="00B0E1"/>
      </a:accent4>
      <a:accent5>
        <a:srgbClr val="90278D"/>
      </a:accent5>
      <a:accent6>
        <a:srgbClr val="00B0E1"/>
      </a:accent6>
      <a:hlink>
        <a:srgbClr val="90278D"/>
      </a:hlink>
      <a:folHlink>
        <a:srgbClr val="9027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55834B14-F32E-6E48-884D-1807D5F933FF}" vid="{07819D66-D109-C64B-A0A9-AD467B4F411D}"/>
    </a:ext>
  </a:extLst>
</a:theme>
</file>

<file path=ppt/theme/theme2.xml><?xml version="1.0" encoding="utf-8"?>
<a:theme xmlns:a="http://schemas.openxmlformats.org/drawingml/2006/main" name="1_Office Theme">
  <a:themeElements>
    <a:clrScheme name="Ontario_blue">
      <a:dk1>
        <a:srgbClr val="000000"/>
      </a:dk1>
      <a:lt1>
        <a:srgbClr val="FFFFFF"/>
      </a:lt1>
      <a:dk2>
        <a:srgbClr val="44546A"/>
      </a:dk2>
      <a:lt2>
        <a:srgbClr val="E7E6E6"/>
      </a:lt2>
      <a:accent1>
        <a:srgbClr val="38B549"/>
      </a:accent1>
      <a:accent2>
        <a:srgbClr val="00B2E2"/>
      </a:accent2>
      <a:accent3>
        <a:srgbClr val="F05821"/>
      </a:accent3>
      <a:accent4>
        <a:srgbClr val="91278E"/>
      </a:accent4>
      <a:accent5>
        <a:srgbClr val="EC027B"/>
      </a:accent5>
      <a:accent6>
        <a:srgbClr val="C1B28F"/>
      </a:accent6>
      <a:hlink>
        <a:srgbClr val="047BC1"/>
      </a:hlink>
      <a:folHlink>
        <a:srgbClr val="9227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FCB1BF-5038-44C1-BC42-93CAC9CB4D4B}" vid="{1FC53EFC-E336-4A1A-8ED8-A470DC69C2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ABDB308A5DA149877840ED3BD5767B" ma:contentTypeVersion="18" ma:contentTypeDescription="Create a new document." ma:contentTypeScope="" ma:versionID="75f48feeee484617406038553e8c6abd">
  <xsd:schema xmlns:xsd="http://www.w3.org/2001/XMLSchema" xmlns:xs="http://www.w3.org/2001/XMLSchema" xmlns:p="http://schemas.microsoft.com/office/2006/metadata/properties" xmlns:ns3="4a78c845-9159-4e19-ba3e-240bfd34bae6" xmlns:ns4="1089e658-ff17-4621-856d-20fb52174bb7" targetNamespace="http://schemas.microsoft.com/office/2006/metadata/properties" ma:root="true" ma:fieldsID="f07cd26af2eb0005fdd0a519c8535c01" ns3:_="" ns4:_="">
    <xsd:import namespace="4a78c845-9159-4e19-ba3e-240bfd34bae6"/>
    <xsd:import namespace="1089e658-ff17-4621-856d-20fb52174b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_activity" minOccurs="0"/>
                <xsd:element ref="ns3:MediaServiceLocation" minOccurs="0"/>
                <xsd:element ref="ns3:MediaServiceSystemTag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8c845-9159-4e19-ba3e-240bfd34ba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9e658-ff17-4621-856d-20fb52174bb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a78c845-9159-4e19-ba3e-240bfd34bae6" xsi:nil="true"/>
  </documentManagement>
</p:properties>
</file>

<file path=customXml/itemProps1.xml><?xml version="1.0" encoding="utf-8"?>
<ds:datastoreItem xmlns:ds="http://schemas.openxmlformats.org/officeDocument/2006/customXml" ds:itemID="{ED858848-6E9A-41D7-8676-3BCD995E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8c845-9159-4e19-ba3e-240bfd34bae6"/>
    <ds:schemaRef ds:uri="1089e658-ff17-4621-856d-20fb52174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386F5D-4A51-46C6-A009-66028A718B6B}">
  <ds:schemaRefs>
    <ds:schemaRef ds:uri="http://schemas.microsoft.com/sharepoint/v3/contenttype/forms"/>
  </ds:schemaRefs>
</ds:datastoreItem>
</file>

<file path=customXml/itemProps3.xml><?xml version="1.0" encoding="utf-8"?>
<ds:datastoreItem xmlns:ds="http://schemas.openxmlformats.org/officeDocument/2006/customXml" ds:itemID="{C7379E4B-B342-46DD-9711-1F67CBD8DD7B}">
  <ds:schemaRef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http://schemas.microsoft.com/office/2006/metadata/properties"/>
    <ds:schemaRef ds:uri="1089e658-ff17-4621-856d-20fb52174bb7"/>
    <ds:schemaRef ds:uri="4a78c845-9159-4e19-ba3e-240bfd34bae6"/>
    <ds:schemaRef ds:uri="http://www.w3.org/XML/1998/namespace"/>
  </ds:schemaRefs>
</ds:datastoreItem>
</file>

<file path=docMetadata/LabelInfo.xml><?xml version="1.0" encoding="utf-8"?>
<clbl:labelList xmlns:clbl="http://schemas.microsoft.com/office/2020/mipLabelMetadata">
  <clbl:label id="{034a106e-6316-442c-ad35-738afd673d2b}" enabled="1" method="Standard" siteId="{cddc1229-ac2a-4b97-b78a-0e5cacb5865c}" removed="0"/>
</clbl:labelList>
</file>

<file path=docProps/app.xml><?xml version="1.0" encoding="utf-8"?>
<Properties xmlns="http://schemas.openxmlformats.org/officeDocument/2006/extended-properties" xmlns:vt="http://schemas.openxmlformats.org/officeDocument/2006/docPropsVTypes">
  <Template/>
  <TotalTime>951</TotalTime>
  <Words>1976</Words>
  <Application>Microsoft Office PowerPoint</Application>
  <PresentationFormat>Widescreen</PresentationFormat>
  <Paragraphs>282</Paragraphs>
  <Slides>31</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Arial</vt:lpstr>
      <vt:lpstr>Calibri</vt:lpstr>
      <vt:lpstr>Calibri Light</vt:lpstr>
      <vt:lpstr>Railway medium</vt:lpstr>
      <vt:lpstr>Raleway</vt:lpstr>
      <vt:lpstr>Raleway ExtraBold</vt:lpstr>
      <vt:lpstr>Raleway Medium</vt:lpstr>
      <vt:lpstr>Raleway SemiBold</vt:lpstr>
      <vt:lpstr>Times New Roman</vt:lpstr>
      <vt:lpstr>Wingdings</vt:lpstr>
      <vt:lpstr>Office Theme</vt:lpstr>
      <vt:lpstr>1_Office Theme</vt:lpstr>
      <vt:lpstr>Workforce Strategy</vt:lpstr>
      <vt:lpstr>PowerPoint Presentation</vt:lpstr>
      <vt:lpstr>DS Workforce Strategy Framework </vt:lpstr>
      <vt:lpstr>PowerPoint Presentation</vt:lpstr>
      <vt:lpstr>New Insights on the State of the  DS Workforce</vt:lpstr>
      <vt:lpstr>Survey Results: Agency-based HR Leaders</vt:lpstr>
      <vt:lpstr>First – Let’s Hear from You!</vt:lpstr>
      <vt:lpstr>2018 and 2024 survey participants</vt:lpstr>
      <vt:lpstr>Flashback to 2018</vt:lpstr>
      <vt:lpstr>Flashback to 2018</vt:lpstr>
      <vt:lpstr>The Same but Different</vt:lpstr>
      <vt:lpstr>2018 Recruitment Challenges</vt:lpstr>
      <vt:lpstr>2024 Recruitment Challenges</vt:lpstr>
      <vt:lpstr>2024 Major or Critical Barriers to Recruitment</vt:lpstr>
      <vt:lpstr>Recent Experiences with Recruitment</vt:lpstr>
      <vt:lpstr>Key recruitment sources</vt:lpstr>
      <vt:lpstr>Workforce shortages and staffing vacancies</vt:lpstr>
      <vt:lpstr>Drivers of staffing vacancies</vt:lpstr>
      <vt:lpstr>Lessons from HR Leaders (Data analysis)</vt:lpstr>
      <vt:lpstr>Retention and Turnover</vt:lpstr>
      <vt:lpstr>2018 Retention Barriers</vt:lpstr>
      <vt:lpstr>2024 Retention Barriers</vt:lpstr>
      <vt:lpstr>2018 &amp; 2024 Turnover Rates</vt:lpstr>
      <vt:lpstr>Trends in turnover Rates</vt:lpstr>
      <vt:lpstr>Training and Development</vt:lpstr>
      <vt:lpstr>General Focus of Training and Development </vt:lpstr>
      <vt:lpstr>Most Important Training Requirement </vt:lpstr>
      <vt:lpstr>Apprenticeship Training Programs</vt:lpstr>
      <vt:lpstr>Next Steps</vt:lpstr>
      <vt:lpstr>Survey of People Managing Individualized (Direct) Funding</vt:lpstr>
      <vt:lpstr>Developmental Services Workforce Survey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Campbell, Ashley (CAB)</dc:creator>
  <cp:keywords/>
  <dc:description/>
  <cp:lastModifiedBy>Robert Hickey</cp:lastModifiedBy>
  <cp:revision>22</cp:revision>
  <cp:lastPrinted>2024-10-28T19:16:43Z</cp:lastPrinted>
  <dcterms:created xsi:type="dcterms:W3CDTF">2019-05-23T22:42:27Z</dcterms:created>
  <dcterms:modified xsi:type="dcterms:W3CDTF">2024-11-01T13:53:44Z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0x010100B1ABDB308A5DA149877840ED3BD5767B</vt:lpwstr>
  </property>
  <property fmtid="{D5CDD505-2E9C-101B-9397-08002B2CF9AE}" pid="3" name="MSIP_Label_034a106e-6316-442c-ad35-738afd673d2b_Enabled">
    <vt:lpwstr>true</vt:lpwstr>
  </property>
  <property fmtid="{D5CDD505-2E9C-101B-9397-08002B2CF9AE}" pid="4" name="MSIP_Label_034a106e-6316-442c-ad35-738afd673d2b_SetDate">
    <vt:lpwstr>2021-08-12T21:12:48Z</vt:lpwstr>
  </property>
  <property fmtid="{D5CDD505-2E9C-101B-9397-08002B2CF9AE}" pid="5" name="MSIP_Label_034a106e-6316-442c-ad35-738afd673d2b_Method">
    <vt:lpwstr>Standard</vt:lpwstr>
  </property>
  <property fmtid="{D5CDD505-2E9C-101B-9397-08002B2CF9AE}" pid="6" name="MSIP_Label_034a106e-6316-442c-ad35-738afd673d2b_Name">
    <vt:lpwstr>034a106e-6316-442c-ad35-738afd673d2b</vt:lpwstr>
  </property>
  <property fmtid="{D5CDD505-2E9C-101B-9397-08002B2CF9AE}" pid="7" name="MSIP_Label_034a106e-6316-442c-ad35-738afd673d2b_SiteId">
    <vt:lpwstr>cddc1229-ac2a-4b97-b78a-0e5cacb5865c</vt:lpwstr>
  </property>
  <property fmtid="{D5CDD505-2E9C-101B-9397-08002B2CF9AE}" pid="8" name="MSIP_Label_034a106e-6316-442c-ad35-738afd673d2b_ContentBits">
    <vt:lpwstr>0</vt:lpwstr>
  </property>
</Properties>
</file>