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Montserrat"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prX16s723aq+QKnyRYK2L8hvD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2"/>
  </p:normalViewPr>
  <p:slideViewPr>
    <p:cSldViewPr snapToGrid="0">
      <p:cViewPr varScale="1">
        <p:scale>
          <a:sx n="99" d="100"/>
          <a:sy n="99"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karenklee\Library\Containers\com.microsoft.Outlook\Data\tmp\Outlook%20Temp\HR%20Manager%20early%20retur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9513-DD49-8681-B5825098699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9513-DD49-8681-B58250986993}"/>
              </c:ext>
            </c:extLst>
          </c:dPt>
          <c:cat>
            <c:strRef>
              <c:f>Vacancies!$A$3:$A$8</c:f>
              <c:strCache>
                <c:ptCount val="6"/>
                <c:pt idx="0">
                  <c:v>Entry-level DSP</c:v>
                </c:pt>
                <c:pt idx="1">
                  <c:v>Experienced DSP</c:v>
                </c:pt>
                <c:pt idx="2">
                  <c:v>Supervisor / manager</c:v>
                </c:pt>
                <c:pt idx="3">
                  <c:v>Director / Executive</c:v>
                </c:pt>
                <c:pt idx="4">
                  <c:v>Administrtive staff</c:v>
                </c:pt>
                <c:pt idx="5">
                  <c:v>Specialized professional</c:v>
                </c:pt>
              </c:strCache>
            </c:strRef>
          </c:cat>
          <c:val>
            <c:numRef>
              <c:f>Vacancies!$E$3:$E$8</c:f>
              <c:numCache>
                <c:formatCode>0.0%</c:formatCode>
                <c:ptCount val="6"/>
                <c:pt idx="0">
                  <c:v>0.10299999999999999</c:v>
                </c:pt>
                <c:pt idx="1">
                  <c:v>0.16300000000000001</c:v>
                </c:pt>
                <c:pt idx="2">
                  <c:v>1.2E-2</c:v>
                </c:pt>
                <c:pt idx="3">
                  <c:v>2.3E-2</c:v>
                </c:pt>
                <c:pt idx="4">
                  <c:v>0</c:v>
                </c:pt>
                <c:pt idx="5">
                  <c:v>3.9E-2</c:v>
                </c:pt>
              </c:numCache>
            </c:numRef>
          </c:val>
          <c:extLst>
            <c:ext xmlns:c16="http://schemas.microsoft.com/office/drawing/2014/chart" uri="{C3380CC4-5D6E-409C-BE32-E72D297353CC}">
              <c16:uniqueId val="{00000000-9513-DD49-8681-B58250986993}"/>
            </c:ext>
          </c:extLst>
        </c:ser>
        <c:dLbls>
          <c:showLegendKey val="0"/>
          <c:showVal val="0"/>
          <c:showCatName val="0"/>
          <c:showSerName val="0"/>
          <c:showPercent val="0"/>
          <c:showBubbleSize val="0"/>
        </c:dLbls>
        <c:gapWidth val="182"/>
        <c:axId val="47324096"/>
        <c:axId val="524364248"/>
      </c:barChart>
      <c:catAx>
        <c:axId val="47324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4364248"/>
        <c:crosses val="autoZero"/>
        <c:auto val="1"/>
        <c:lblAlgn val="ctr"/>
        <c:lblOffset val="100"/>
        <c:noMultiLvlLbl val="0"/>
      </c:catAx>
      <c:valAx>
        <c:axId val="52436424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24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nada.ca/en/immigration-refugees-citizenship.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anada.ca/en/immigration-refugees-citizenship.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anada.ca/en/immigration-refugees-citizenship/news/2024/09/strengthening-temporary-residence-programs-for-sustainable-volumes.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collegesinstitutes.ca/news-release/a-message-to-canadians-from-canadas-public-colleges-and-institutes/" TargetMode="External"/><Relationship Id="rId5" Type="http://schemas.openxmlformats.org/officeDocument/2006/relationships/hyperlink" Target="https://www23.statcan.gc.ca/imdb/p3VD.pl?Function=getVD&amp;TVD=1420413" TargetMode="External"/><Relationship Id="rId4" Type="http://schemas.openxmlformats.org/officeDocument/2006/relationships/hyperlink" Target="https://www.canada.ca/en/immigration-refugees-citizenship/services/study-canada/work/after-graduation/eligibility/study-requirements.html#field-of-study"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0a835a8b0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30a835a8b0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30a835a8b0e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NOC is a tool that ranks occupations according to their Training, Education, Experiences and Responsibilities into a 5 digit code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it breaks it down into</a:t>
            </a:r>
            <a:endParaRPr/>
          </a:p>
          <a:p>
            <a:pPr marL="0" lvl="0" indent="0" algn="l" rtl="0">
              <a:lnSpc>
                <a:spcPct val="100000"/>
              </a:lnSpc>
              <a:spcBef>
                <a:spcPts val="0"/>
              </a:spcBef>
              <a:spcAft>
                <a:spcPts val="0"/>
              </a:spcAft>
              <a:buClr>
                <a:schemeClr val="dk1"/>
              </a:buClr>
              <a:buSzPts val="1100"/>
              <a:buFont typeface="Arial"/>
              <a:buNone/>
            </a:pPr>
            <a:r>
              <a:rPr lang="en-US"/>
              <a:t>Broad Category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Major Group</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Sub Major Group</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Minor Group</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Unit Group</a:t>
            </a:r>
            <a:endParaRPr/>
          </a:p>
          <a:p>
            <a:pPr marL="0" lvl="0" indent="0" algn="l" rtl="0">
              <a:lnSpc>
                <a:spcPct val="100000"/>
              </a:lnSpc>
              <a:spcBef>
                <a:spcPts val="0"/>
              </a:spcBef>
              <a:spcAft>
                <a:spcPts val="0"/>
              </a:spcAft>
              <a:buSzPts val="1400"/>
              <a:buNone/>
            </a:pPr>
            <a:endParaRPr/>
          </a:p>
        </p:txBody>
      </p:sp>
      <p:sp>
        <p:nvSpPr>
          <p:cNvPr id="264" name="Google Shape;26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10 broad occupational categories as represented by the first digit of the NOC code</a:t>
            </a:r>
            <a:endParaRPr/>
          </a:p>
        </p:txBody>
      </p:sp>
      <p:sp>
        <p:nvSpPr>
          <p:cNvPr id="272" name="Google Shape;27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TEER category corresponds to the type and/or amount of training, education, experience and responsibility typically required to work in an occupation. The NOC consists of six TEER categories, identified 0 through 5, which represent the second digit of the NOC code.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For the 42201 - social and community service workers, we see the second number is a 2 letting us know its TEER 2</a:t>
            </a:r>
            <a:endParaRPr/>
          </a:p>
          <a:p>
            <a:pPr marL="0" lvl="0" indent="0" algn="l" rtl="0">
              <a:lnSpc>
                <a:spcPct val="100000"/>
              </a:lnSpc>
              <a:spcBef>
                <a:spcPts val="0"/>
              </a:spcBef>
              <a:spcAft>
                <a:spcPts val="0"/>
              </a:spcAft>
              <a:buSzPts val="1400"/>
              <a:buNone/>
            </a:pPr>
            <a:endParaRPr/>
          </a:p>
        </p:txBody>
      </p:sp>
      <p:sp>
        <p:nvSpPr>
          <p:cNvPr id="281" name="Google Shape;28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Here you can see how the NOC code 42201 is broken down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4 = Broad Category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42 = Major Group</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422 = Sub Major Group</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4220 - Minor Group</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42201 - Unit Group</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when you have staff reaching out asking for a specific NOC code, make sure you are giving them the one that relates to the position they are in. this will be explained more through the next few slides</a:t>
            </a:r>
            <a:endParaRPr/>
          </a:p>
          <a:p>
            <a:pPr marL="0" lvl="0" indent="0" algn="l" rtl="0">
              <a:lnSpc>
                <a:spcPct val="100000"/>
              </a:lnSpc>
              <a:spcBef>
                <a:spcPts val="0"/>
              </a:spcBef>
              <a:spcAft>
                <a:spcPts val="0"/>
              </a:spcAft>
              <a:buSzPts val="1400"/>
              <a:buNone/>
            </a:pPr>
            <a:endParaRPr/>
          </a:p>
        </p:txBody>
      </p:sp>
      <p:sp>
        <p:nvSpPr>
          <p:cNvPr id="290" name="Google Shape;29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Each NOC code breaks down titles, main duties, employment requirements and any additional information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For 42201 is describes it as: Social and community service workers administer and implement a variety of social assistance programs and community services, and assist clients to deal with personal and social problems. They are employed by social service and government agencies, mental health agencies, group homes, shelters, substance abuse centres, school boards, correctional facilities and other establishments.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This shows the breakdown on the website, you will need to know these things to make sure that, if you are giving support for someone's nomination under OINP  are giving the right NOC code</a:t>
            </a:r>
            <a:endParaRPr/>
          </a:p>
          <a:p>
            <a:pPr marL="0" lvl="0" indent="0" algn="l" rtl="0">
              <a:lnSpc>
                <a:spcPct val="100000"/>
              </a:lnSpc>
              <a:spcBef>
                <a:spcPts val="0"/>
              </a:spcBef>
              <a:spcAft>
                <a:spcPts val="0"/>
              </a:spcAft>
              <a:buSzPts val="1400"/>
              <a:buNone/>
            </a:pPr>
            <a:endParaRPr/>
          </a:p>
        </p:txBody>
      </p:sp>
      <p:sp>
        <p:nvSpPr>
          <p:cNvPr id="299" name="Google Shape;29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02e55667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302e556674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arial"/>
                <a:ea typeface="arial"/>
                <a:cs typeface="arial"/>
                <a:sym typeface="arial"/>
              </a:rPr>
              <a:t>  </a:t>
            </a:r>
            <a:endParaRPr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10" name="Google Shape;310;g302e556674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212121"/>
                </a:solidFill>
                <a:latin typeface="Arial"/>
                <a:ea typeface="Arial"/>
                <a:cs typeface="Arial"/>
                <a:sym typeface="Arial"/>
              </a:rPr>
              <a:t>So for pr one important thing you need is a full-time permanent job which I was luckily able to get at the hospital but otherwise it's very difficult cause most of the available jobs are at group homes where it's too hard to get full time jobs cause it goes by seniority.</a:t>
            </a:r>
            <a:endParaRPr/>
          </a:p>
          <a:p>
            <a:pPr marL="0" lvl="0" indent="0" algn="l" rtl="0">
              <a:lnSpc>
                <a:spcPct val="100000"/>
              </a:lnSpc>
              <a:spcBef>
                <a:spcPts val="0"/>
              </a:spcBef>
              <a:spcAft>
                <a:spcPts val="0"/>
              </a:spcAft>
              <a:buSzPts val="1400"/>
              <a:buNone/>
            </a:pPr>
            <a:br>
              <a:rPr lang="en-US" b="0" i="0" u="none" strike="noStrike">
                <a:solidFill>
                  <a:srgbClr val="212121"/>
                </a:solidFill>
                <a:latin typeface="Arial"/>
                <a:ea typeface="Arial"/>
                <a:cs typeface="Arial"/>
                <a:sym typeface="Arial"/>
              </a:rPr>
            </a:br>
            <a:endParaRPr b="0" i="0" u="none" strike="noStrike">
              <a:solidFill>
                <a:srgbClr val="21212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u="none" strike="noStrike">
                <a:solidFill>
                  <a:srgbClr val="212121"/>
                </a:solidFill>
                <a:latin typeface="Arial"/>
                <a:ea typeface="Arial"/>
                <a:cs typeface="Arial"/>
                <a:sym typeface="Arial"/>
              </a:rPr>
              <a:t>After I started working there I found out that hospital won't provide necessary documents and I met one girl who told that she got the invitation for pr but lost the opportunity because HR at the hospital refused to give the necessary documents so I was already looking at alternatives one of them being moving to another province but so we're the other 10 or so people working all of them international students so all of us talked with each other and then we talked to  coordinator that if we don't get the documents we will have no choice but to leave and obviously they can't lose 10 people at the same time so the coordinator agreed and talked to her and got us the documents and then we had another problem the noc code that they gave us wasn't very and doesn't gets down out very frequently but cause our job description matches another noc code very well and because aging they didn't wanna lose 10 people they agreed to it. Some of the people thet applied got pr but some of us including me still haven't got it cause they draw limited number of every two weeks from random job categories. Using NOC </a:t>
            </a:r>
            <a:r>
              <a:rPr lang="en-US">
                <a:solidFill>
                  <a:srgbClr val="212121"/>
                </a:solidFill>
              </a:rPr>
              <a:t>nurses aide</a:t>
            </a:r>
            <a:endParaRPr>
              <a:solidFill>
                <a:srgbClr val="212121"/>
              </a:solidFill>
            </a:endParaRPr>
          </a:p>
          <a:p>
            <a:pPr marL="0" lvl="0" indent="0" algn="l" rtl="0">
              <a:lnSpc>
                <a:spcPct val="100000"/>
              </a:lnSpc>
              <a:spcBef>
                <a:spcPts val="0"/>
              </a:spcBef>
              <a:spcAft>
                <a:spcPts val="0"/>
              </a:spcAft>
              <a:buSzPts val="1400"/>
              <a:buNone/>
            </a:pPr>
            <a:endParaRPr>
              <a:solidFill>
                <a:srgbClr val="212121"/>
              </a:solidFill>
            </a:endParaRPr>
          </a:p>
          <a:p>
            <a:pPr marL="0" lvl="0" indent="0" algn="l" rtl="0">
              <a:lnSpc>
                <a:spcPct val="100000"/>
              </a:lnSpc>
              <a:spcBef>
                <a:spcPts val="0"/>
              </a:spcBef>
              <a:spcAft>
                <a:spcPts val="0"/>
              </a:spcAft>
              <a:buSzPts val="1400"/>
              <a:buNone/>
            </a:pPr>
            <a:endParaRPr/>
          </a:p>
        </p:txBody>
      </p:sp>
      <p:sp>
        <p:nvSpPr>
          <p:cNvPr id="317" name="Google Shape;3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0073427d7c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30073427d7c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arial"/>
                <a:ea typeface="arial"/>
                <a:cs typeface="arial"/>
                <a:sym typeface="arial"/>
              </a:rPr>
              <a:t>  </a:t>
            </a:r>
            <a:endParaRPr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25" name="Google Shape;325;g30073427d7c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arial"/>
                <a:ea typeface="arial"/>
                <a:cs typeface="arial"/>
                <a:sym typeface="arial"/>
              </a:rPr>
              <a:t>Several programs in Saskatchewan can help people get their PR, there is a special program for workers that are in the high domain - certain careers, and another option applies as a student (does not matter where they graduated in SK or somewhere else in Canada). People can apply through SINP (</a:t>
            </a:r>
            <a:r>
              <a:rPr lang="en-US" b="0" i="0" u="none" strike="noStrike">
                <a:solidFill>
                  <a:srgbClr val="333333"/>
                </a:solidFill>
                <a:latin typeface="arial"/>
                <a:ea typeface="arial"/>
                <a:cs typeface="arial"/>
                <a:sym typeface="arial"/>
              </a:rPr>
              <a:t>Saskatchewan Immigrant Nominee Program</a:t>
            </a:r>
            <a:r>
              <a:rPr lang="en-US" b="0" i="0" u="none" strike="noStrike">
                <a:solidFill>
                  <a:srgbClr val="000000"/>
                </a:solidFill>
                <a:latin typeface="arial"/>
                <a:ea typeface="arial"/>
                <a:cs typeface="arial"/>
                <a:sym typeface="arial"/>
              </a:rPr>
              <a:t>), one of the requirements is to work a certain amount of hours as full-time staff ( in my case DSW).  Another option is to apply for Express Entry, after receiving SINP, which is only about 6 months of waiting for PR, but it is a similar lottery, whoever gains more points - age, education, work experience and so on, wins and there is IELTS general test - could be challenging to pass for international students. </a:t>
            </a:r>
            <a:endParaRPr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u="none" strike="noStrike">
                <a:solidFill>
                  <a:srgbClr val="000000"/>
                </a:solidFill>
                <a:latin typeface="arial"/>
                <a:ea typeface="arial"/>
                <a:cs typeface="arial"/>
                <a:sym typeface="arial"/>
              </a:rPr>
              <a:t> </a:t>
            </a:r>
            <a:endParaRPr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u="none" strike="noStrike">
                <a:solidFill>
                  <a:srgbClr val="000000"/>
                </a:solidFill>
                <a:latin typeface="arial"/>
                <a:ea typeface="arial"/>
                <a:cs typeface="arial"/>
                <a:sym typeface="arial"/>
              </a:rPr>
              <a:t>Workers that want to gain their PR in SK, first of all, have to find an organization that collaborates with the government (IRCC), which means not all companies may provide the documents to get PR ( same with ON). My gurney is still in process as it takes a long time to complete all the requirements and also the IRCC processing time is extremely long. After moving to SK, I was very lucky and I found a full-time job almost right away with the company (light of the prairies/LOTP) that in the government list. After a probation period of 3 months, I was able to apply through LOTP for a job offer letter, this letter is the pass to apply for SINP as the letter is proof of my work experience in SK: that I worked a certain amount of hours and my responsibilities match with the requirements of DSW, which takes about 3 months of the waiting process and the letter is expired within 6 months. Currently, I am waiting to hear back from the SINP student program (processing time for the SINP is approximately 2-4 months), and after the approval for SINP, a person can apply for PR  (the waiting time for PR is approximately 10-20 months). One of the benefits is that  RP applicants could change employers in SK, but they have to let the IRCC know of the changes and they have to find another job with exactly the same responsibilities, which helps a lot of people, in case of emergency, to leave the job that they currently occupy, not to lose their applications. </a:t>
            </a:r>
            <a:endParaRPr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u="none" strike="noStrike">
                <a:solidFill>
                  <a:srgbClr val="000000"/>
                </a:solidFill>
                <a:latin typeface="arial"/>
                <a:ea typeface="arial"/>
                <a:cs typeface="arial"/>
                <a:sym typeface="arial"/>
              </a:rPr>
              <a:t> </a:t>
            </a:r>
            <a:endParaRPr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u="none" strike="noStrike">
                <a:solidFill>
                  <a:srgbClr val="000000"/>
                </a:solidFill>
                <a:latin typeface="arial"/>
                <a:ea typeface="arial"/>
                <a:cs typeface="arial"/>
                <a:sym typeface="arial"/>
              </a:rPr>
              <a:t>I decided to move to SK as I experienced a challenge in ON to get a full-time position as there is always senior staff that become ahead of the new graduate, or if it is a full-time position organization may not support with the documents, which happened with me in both ways. Also, one of my friends, a couple of years ago, had a bad experience in Ontario to get their PR. They were working hard and after a year of waiting the program was closed and they lost a yeah, so they had to move to another province. My friend at that time was working with the immigration assistant, so they were advised to choose the SK province. In my experience, since I moved to SK, I know 2 people who moved to SKfrom ON, because they were not able to get the paperwork. My experience or example is not the best, as it took a lot of time and energy ( very emotional), but so far it is slowly going and giving me more chances to become PR in Canada. </a:t>
            </a:r>
            <a:endParaRPr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33" name="Google Shape;3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02e556674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302e556674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i="0" u="none" strike="noStrike">
                <a:solidFill>
                  <a:srgbClr val="000000"/>
                </a:solidFill>
              </a:rPr>
              <a:t>  </a:t>
            </a:r>
            <a:endParaRPr sz="1100" i="0" u="none" strike="noStrike">
              <a:solidFill>
                <a:srgbClr val="000000"/>
              </a:solidFill>
            </a:endParaRPr>
          </a:p>
          <a:p>
            <a:pPr marL="0" lvl="0" indent="0" algn="l" rtl="0">
              <a:lnSpc>
                <a:spcPct val="100000"/>
              </a:lnSpc>
              <a:spcBef>
                <a:spcPts val="0"/>
              </a:spcBef>
              <a:spcAft>
                <a:spcPts val="0"/>
              </a:spcAft>
              <a:buSzPts val="1100"/>
              <a:buNone/>
            </a:pPr>
            <a:r>
              <a:rPr lang="en-US" sz="1100">
                <a:solidFill>
                  <a:srgbClr val="22423D"/>
                </a:solidFill>
              </a:rPr>
              <a:t>The Ontario Immigrant Nominee Program (OINP) is the province’s economic immigration program. It works in partnership with the Government of Canada through</a:t>
            </a:r>
            <a:r>
              <a:rPr lang="en-US" sz="1100">
                <a:solidFill>
                  <a:srgbClr val="22423D"/>
                </a:solidFill>
                <a:uFill>
                  <a:noFill/>
                </a:uFill>
                <a:hlinkClick r:id="rId3">
                  <a:extLst>
                    <a:ext uri="{A12FA001-AC4F-418D-AE19-62706E023703}">
                      <ahyp:hlinkClr xmlns:ahyp="http://schemas.microsoft.com/office/drawing/2018/hyperlinkcolor" val="tx"/>
                    </a:ext>
                  </a:extLst>
                </a:hlinkClick>
              </a:rPr>
              <a:t> </a:t>
            </a:r>
            <a:r>
              <a:rPr lang="en-US" sz="1100" u="sng">
                <a:solidFill>
                  <a:schemeClr val="hlink"/>
                </a:solidFill>
                <a:hlinkClick r:id="rId3"/>
              </a:rPr>
              <a:t>Immigration, Refugees and Citizenship Canada (IRCC)</a:t>
            </a:r>
            <a:endParaRPr sz="1100" u="sng">
              <a:solidFill>
                <a:schemeClr val="hlink"/>
              </a:solidFill>
            </a:endParaRPr>
          </a:p>
          <a:p>
            <a:pPr marL="0" lvl="0" indent="0" algn="l" rtl="0">
              <a:lnSpc>
                <a:spcPct val="100000"/>
              </a:lnSpc>
              <a:spcBef>
                <a:spcPts val="0"/>
              </a:spcBef>
              <a:spcAft>
                <a:spcPts val="0"/>
              </a:spcAft>
              <a:buClr>
                <a:schemeClr val="dk1"/>
              </a:buClr>
              <a:buSzPts val="1100"/>
              <a:buFont typeface="Arial"/>
              <a:buNone/>
            </a:pPr>
            <a:endParaRPr sz="1100" u="sng">
              <a:solidFill>
                <a:schemeClr val="hlink"/>
              </a:solidFill>
            </a:endParaRPr>
          </a:p>
          <a:p>
            <a:pPr marL="0" lvl="0" indent="0" algn="l" rtl="0">
              <a:lnSpc>
                <a:spcPct val="100000"/>
              </a:lnSpc>
              <a:spcBef>
                <a:spcPts val="0"/>
              </a:spcBef>
              <a:spcAft>
                <a:spcPts val="0"/>
              </a:spcAft>
              <a:buSzPts val="1100"/>
              <a:buNone/>
            </a:pPr>
            <a:r>
              <a:rPr lang="en-US" sz="1100">
                <a:solidFill>
                  <a:srgbClr val="22423D"/>
                </a:solidFill>
              </a:rPr>
              <a:t>Foreign workers, international students and others with the right skills, experience and education apply to the OINP for a nomination.</a:t>
            </a:r>
            <a:endParaRPr sz="1100">
              <a:solidFill>
                <a:srgbClr val="22423D"/>
              </a:solidFill>
            </a:endParaRPr>
          </a:p>
          <a:p>
            <a:pPr marL="0" lvl="0" indent="0" algn="l" rtl="0">
              <a:lnSpc>
                <a:spcPct val="100000"/>
              </a:lnSpc>
              <a:spcBef>
                <a:spcPts val="0"/>
              </a:spcBef>
              <a:spcAft>
                <a:spcPts val="0"/>
              </a:spcAft>
              <a:buClr>
                <a:schemeClr val="dk1"/>
              </a:buClr>
              <a:buSzPts val="1100"/>
              <a:buFont typeface="Arial"/>
              <a:buNone/>
            </a:pPr>
            <a:endParaRPr sz="1100">
              <a:solidFill>
                <a:srgbClr val="22423D"/>
              </a:solidFill>
            </a:endParaRPr>
          </a:p>
          <a:p>
            <a:pPr marL="0" lvl="0" indent="0" algn="l" rtl="0">
              <a:lnSpc>
                <a:spcPct val="100000"/>
              </a:lnSpc>
              <a:spcBef>
                <a:spcPts val="0"/>
              </a:spcBef>
              <a:spcAft>
                <a:spcPts val="0"/>
              </a:spcAft>
              <a:buClr>
                <a:schemeClr val="dk1"/>
              </a:buClr>
              <a:buSzPts val="1100"/>
              <a:buFont typeface="Arial"/>
              <a:buNone/>
            </a:pPr>
            <a:r>
              <a:rPr lang="en-US" sz="1100">
                <a:solidFill>
                  <a:srgbClr val="22423D"/>
                </a:solidFill>
              </a:rPr>
              <a:t>The OINP recognizes and nominates people for permanent residence who have the skills and experience the Ontario economy needs, and the Government of Canada makes the final decision to approve applications for permanent residence</a:t>
            </a:r>
            <a:endParaRPr sz="1100">
              <a:solidFill>
                <a:srgbClr val="22423D"/>
              </a:solidFill>
            </a:endParaRPr>
          </a:p>
          <a:p>
            <a:pPr marL="0" lvl="0" indent="0" algn="l" rtl="0">
              <a:lnSpc>
                <a:spcPct val="100000"/>
              </a:lnSpc>
              <a:spcBef>
                <a:spcPts val="0"/>
              </a:spcBef>
              <a:spcAft>
                <a:spcPts val="0"/>
              </a:spcAft>
              <a:buSzPts val="1400"/>
              <a:buNone/>
            </a:pPr>
            <a:endParaRPr/>
          </a:p>
        </p:txBody>
      </p:sp>
      <p:sp>
        <p:nvSpPr>
          <p:cNvPr id="341" name="Google Shape;341;g302e5566748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00000"/>
                </a:solidFill>
                <a:latin typeface="arial"/>
                <a:ea typeface="arial"/>
                <a:cs typeface="arial"/>
                <a:sym typeface="arial"/>
              </a:rPr>
              <a:t>Applied OINP through: Expression of Interest, if you have a job offer: Foreign Worker Stream</a:t>
            </a:r>
            <a:endParaRPr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9" name="Google Shape;3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0a46ebb0a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30a46ebb0a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i="0" u="none" strike="noStrike">
                <a:solidFill>
                  <a:srgbClr val="000000"/>
                </a:solidFill>
              </a:rPr>
              <a:t>  </a:t>
            </a:r>
            <a:endParaRPr sz="1100" i="0" u="none" strike="noStrike">
              <a:solidFill>
                <a:srgbClr val="000000"/>
              </a:solidFill>
            </a:endParaRPr>
          </a:p>
          <a:p>
            <a:pPr marL="0" lvl="0" indent="0" algn="l" rtl="0">
              <a:lnSpc>
                <a:spcPct val="100000"/>
              </a:lnSpc>
              <a:spcBef>
                <a:spcPts val="0"/>
              </a:spcBef>
              <a:spcAft>
                <a:spcPts val="0"/>
              </a:spcAft>
              <a:buSzPts val="1100"/>
              <a:buNone/>
            </a:pPr>
            <a:r>
              <a:rPr lang="en-US" sz="1100">
                <a:solidFill>
                  <a:srgbClr val="22423D"/>
                </a:solidFill>
              </a:rPr>
              <a:t>The Ontario Immigrant Nominee Program (OINP) is the province’s economic immigration program. It works in partnership with the Government of Canada through</a:t>
            </a:r>
            <a:r>
              <a:rPr lang="en-US" sz="1100">
                <a:solidFill>
                  <a:srgbClr val="22423D"/>
                </a:solidFill>
                <a:uFill>
                  <a:noFill/>
                </a:uFill>
                <a:hlinkClick r:id="rId3">
                  <a:extLst>
                    <a:ext uri="{A12FA001-AC4F-418D-AE19-62706E023703}">
                      <ahyp:hlinkClr xmlns:ahyp="http://schemas.microsoft.com/office/drawing/2018/hyperlinkcolor" val="tx"/>
                    </a:ext>
                  </a:extLst>
                </a:hlinkClick>
              </a:rPr>
              <a:t> </a:t>
            </a:r>
            <a:r>
              <a:rPr lang="en-US" sz="1100" u="sng">
                <a:solidFill>
                  <a:schemeClr val="hlink"/>
                </a:solidFill>
                <a:hlinkClick r:id="rId3"/>
              </a:rPr>
              <a:t>Immigration, Refugees and Citizenship Canada (IRCC)</a:t>
            </a:r>
            <a:endParaRPr sz="1100" u="sng">
              <a:solidFill>
                <a:schemeClr val="hlink"/>
              </a:solidFill>
            </a:endParaRPr>
          </a:p>
          <a:p>
            <a:pPr marL="0" lvl="0" indent="0" algn="l" rtl="0">
              <a:lnSpc>
                <a:spcPct val="100000"/>
              </a:lnSpc>
              <a:spcBef>
                <a:spcPts val="0"/>
              </a:spcBef>
              <a:spcAft>
                <a:spcPts val="0"/>
              </a:spcAft>
              <a:buClr>
                <a:schemeClr val="dk1"/>
              </a:buClr>
              <a:buSzPts val="1100"/>
              <a:buFont typeface="Arial"/>
              <a:buNone/>
            </a:pPr>
            <a:endParaRPr sz="1100" u="sng">
              <a:solidFill>
                <a:schemeClr val="hlink"/>
              </a:solidFill>
            </a:endParaRPr>
          </a:p>
          <a:p>
            <a:pPr marL="0" lvl="0" indent="0" algn="l" rtl="0">
              <a:lnSpc>
                <a:spcPct val="100000"/>
              </a:lnSpc>
              <a:spcBef>
                <a:spcPts val="0"/>
              </a:spcBef>
              <a:spcAft>
                <a:spcPts val="0"/>
              </a:spcAft>
              <a:buSzPts val="1100"/>
              <a:buNone/>
            </a:pPr>
            <a:r>
              <a:rPr lang="en-US" sz="1100">
                <a:solidFill>
                  <a:srgbClr val="22423D"/>
                </a:solidFill>
              </a:rPr>
              <a:t>Foreign workers, international students and others with the right skills, experience and education apply to the OINP for a nomination.</a:t>
            </a:r>
            <a:endParaRPr sz="1100">
              <a:solidFill>
                <a:srgbClr val="22423D"/>
              </a:solidFill>
            </a:endParaRPr>
          </a:p>
          <a:p>
            <a:pPr marL="0" lvl="0" indent="0" algn="l" rtl="0">
              <a:lnSpc>
                <a:spcPct val="100000"/>
              </a:lnSpc>
              <a:spcBef>
                <a:spcPts val="0"/>
              </a:spcBef>
              <a:spcAft>
                <a:spcPts val="0"/>
              </a:spcAft>
              <a:buClr>
                <a:schemeClr val="dk1"/>
              </a:buClr>
              <a:buSzPts val="1100"/>
              <a:buFont typeface="Arial"/>
              <a:buNone/>
            </a:pPr>
            <a:endParaRPr sz="1100">
              <a:solidFill>
                <a:srgbClr val="22423D"/>
              </a:solidFill>
            </a:endParaRPr>
          </a:p>
          <a:p>
            <a:pPr marL="0" lvl="0" indent="0" algn="l" rtl="0">
              <a:lnSpc>
                <a:spcPct val="100000"/>
              </a:lnSpc>
              <a:spcBef>
                <a:spcPts val="0"/>
              </a:spcBef>
              <a:spcAft>
                <a:spcPts val="0"/>
              </a:spcAft>
              <a:buClr>
                <a:schemeClr val="dk1"/>
              </a:buClr>
              <a:buSzPts val="1100"/>
              <a:buFont typeface="Arial"/>
              <a:buNone/>
            </a:pPr>
            <a:r>
              <a:rPr lang="en-US" sz="1100">
                <a:solidFill>
                  <a:srgbClr val="22423D"/>
                </a:solidFill>
              </a:rPr>
              <a:t>The OINP recognizes and nominates people for permanent residence who have the skills and experience the Ontario economy needs, and the Government of Canada makes the final decision to approve applications for permanent residence</a:t>
            </a:r>
            <a:endParaRPr sz="1100">
              <a:solidFill>
                <a:srgbClr val="22423D"/>
              </a:solidFill>
            </a:endParaRPr>
          </a:p>
          <a:p>
            <a:pPr marL="0" lvl="0" indent="0" algn="l" rtl="0">
              <a:lnSpc>
                <a:spcPct val="100000"/>
              </a:lnSpc>
              <a:spcBef>
                <a:spcPts val="0"/>
              </a:spcBef>
              <a:spcAft>
                <a:spcPts val="0"/>
              </a:spcAft>
              <a:buSzPts val="1400"/>
              <a:buNone/>
            </a:pPr>
            <a:endParaRPr/>
          </a:p>
        </p:txBody>
      </p:sp>
      <p:sp>
        <p:nvSpPr>
          <p:cNvPr id="357" name="Google Shape;357;g30a46ebb0a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ff96591a4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ff96591a4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arial"/>
                <a:ea typeface="arial"/>
                <a:cs typeface="arial"/>
                <a:sym typeface="arial"/>
              </a:rPr>
              <a:t>  </a:t>
            </a:r>
            <a:endParaRPr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5" name="Google Shape;365;g2ff96591a4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800" b="0" i="0" u="none" strike="noStrike">
                <a:solidFill>
                  <a:srgbClr val="212121"/>
                </a:solidFill>
                <a:latin typeface="Arial"/>
                <a:ea typeface="Arial"/>
                <a:cs typeface="Arial"/>
                <a:sym typeface="Arial"/>
              </a:rPr>
              <a:t> am writing this email to inform you of changes to student immigration services in Canada that will have a significant impact on the Developmental services sector in Ontario.</a:t>
            </a:r>
            <a:endParaRPr/>
          </a:p>
          <a:p>
            <a:pPr marL="457200" lvl="0" indent="-228600" algn="l" rtl="0">
              <a:lnSpc>
                <a:spcPct val="100000"/>
              </a:lnSpc>
              <a:spcBef>
                <a:spcPts val="0"/>
              </a:spcBef>
              <a:spcAft>
                <a:spcPts val="0"/>
              </a:spcAft>
              <a:buSzPts val="1400"/>
              <a:buNone/>
            </a:pPr>
            <a:r>
              <a:rPr lang="en-US" sz="1800" b="0" i="0" u="none" strike="noStrike">
                <a:solidFill>
                  <a:srgbClr val="212121"/>
                </a:solidFill>
                <a:latin typeface="Arial"/>
                <a:ea typeface="Arial"/>
                <a:cs typeface="Arial"/>
                <a:sym typeface="Arial"/>
              </a:rPr>
              <a:t> </a:t>
            </a:r>
            <a:endParaRPr/>
          </a:p>
          <a:p>
            <a:pPr marL="457200" lvl="0" indent="-228600" algn="l" rtl="0">
              <a:lnSpc>
                <a:spcPct val="100000"/>
              </a:lnSpc>
              <a:spcBef>
                <a:spcPts val="0"/>
              </a:spcBef>
              <a:spcAft>
                <a:spcPts val="0"/>
              </a:spcAft>
              <a:buSzPts val="1400"/>
              <a:buNone/>
            </a:pPr>
            <a:r>
              <a:rPr lang="en-US" sz="1800" b="0" i="0" u="none" strike="noStrike">
                <a:solidFill>
                  <a:srgbClr val="212121"/>
                </a:solidFill>
                <a:latin typeface="Arial"/>
                <a:ea typeface="Arial"/>
                <a:cs typeface="Arial"/>
                <a:sym typeface="Arial"/>
              </a:rPr>
              <a:t>On September 18, the </a:t>
            </a:r>
            <a:r>
              <a:rPr lang="en-US" sz="1800" b="0" i="0" u="sng" strike="noStrike">
                <a:solidFill>
                  <a:srgbClr val="0078D7"/>
                </a:solidFill>
                <a:latin typeface="Arial"/>
                <a:ea typeface="Arial"/>
                <a:cs typeface="Arial"/>
                <a:sym typeface="Arial"/>
                <a:hlinkClick r:id="rId3">
                  <a:extLst>
                    <a:ext uri="{A12FA001-AC4F-418D-AE19-62706E023703}">
                      <ahyp:hlinkClr xmlns:ahyp="http://schemas.microsoft.com/office/drawing/2018/hyperlinkcolor" val="tx"/>
                    </a:ext>
                  </a:extLst>
                </a:hlinkClick>
              </a:rPr>
              <a:t>federal government announced</a:t>
            </a:r>
            <a:r>
              <a:rPr lang="en-US" sz="1800" b="0" i="0" u="none" strike="noStrike">
                <a:solidFill>
                  <a:srgbClr val="212121"/>
                </a:solidFill>
                <a:latin typeface="Arial"/>
                <a:ea typeface="Arial"/>
                <a:cs typeface="Arial"/>
                <a:sym typeface="Arial"/>
              </a:rPr>
              <a:t> additional cuts to student study permits.  In the announcement, there is recognition that certain sectors are so underserviced by domestic workers that international graduates will still be required.  These include programs that support</a:t>
            </a:r>
            <a:endParaRPr/>
          </a:p>
          <a:p>
            <a:pPr marL="457200" lvl="0" indent="-228600" algn="l" rtl="0">
              <a:lnSpc>
                <a:spcPct val="100000"/>
              </a:lnSpc>
              <a:spcBef>
                <a:spcPts val="0"/>
              </a:spcBef>
              <a:spcAft>
                <a:spcPts val="0"/>
              </a:spcAft>
              <a:buSzPts val="1400"/>
              <a:buNone/>
            </a:pPr>
            <a:r>
              <a:rPr lang="en-US" sz="1800" b="0" i="1" u="none" strike="noStrike">
                <a:solidFill>
                  <a:srgbClr val="212121"/>
                </a:solidFill>
                <a:latin typeface="Arial"/>
                <a:ea typeface="Arial"/>
                <a:cs typeface="Arial"/>
                <a:sym typeface="Arial"/>
              </a:rPr>
              <a:t>Health Care</a:t>
            </a:r>
            <a:endParaRPr sz="1800" b="0" i="0" u="none" strike="noStrike">
              <a:solidFill>
                <a:srgbClr val="212121"/>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800" b="0" i="1" u="none" strike="noStrike">
                <a:solidFill>
                  <a:srgbClr val="212121"/>
                </a:solidFill>
                <a:latin typeface="Arial"/>
                <a:ea typeface="Arial"/>
                <a:cs typeface="Arial"/>
                <a:sym typeface="Arial"/>
              </a:rPr>
              <a:t>Agriculture</a:t>
            </a:r>
            <a:endParaRPr sz="1800" b="0" i="0" u="none" strike="noStrike">
              <a:solidFill>
                <a:srgbClr val="212121"/>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800" b="0" i="1" u="none" strike="noStrike">
                <a:solidFill>
                  <a:srgbClr val="212121"/>
                </a:solidFill>
                <a:latin typeface="Arial"/>
                <a:ea typeface="Arial"/>
                <a:cs typeface="Arial"/>
                <a:sym typeface="Arial"/>
              </a:rPr>
              <a:t>Trades</a:t>
            </a:r>
            <a:endParaRPr sz="1800" b="0" i="0" u="none" strike="noStrike">
              <a:solidFill>
                <a:srgbClr val="212121"/>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800" b="0" i="1" u="none" strike="noStrike">
                <a:solidFill>
                  <a:srgbClr val="212121"/>
                </a:solidFill>
                <a:latin typeface="Arial"/>
                <a:ea typeface="Arial"/>
                <a:cs typeface="Arial"/>
                <a:sym typeface="Arial"/>
              </a:rPr>
              <a:t>STEM programs and</a:t>
            </a:r>
            <a:endParaRPr sz="1800" b="0" i="0" u="none" strike="noStrike">
              <a:solidFill>
                <a:srgbClr val="212121"/>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800" b="0" i="1" u="none" strike="noStrike">
                <a:solidFill>
                  <a:srgbClr val="212121"/>
                </a:solidFill>
                <a:latin typeface="Arial"/>
                <a:ea typeface="Arial"/>
                <a:cs typeface="Arial"/>
                <a:sym typeface="Arial"/>
              </a:rPr>
              <a:t>Transport</a:t>
            </a:r>
            <a:endParaRPr sz="1800" b="0" i="0" u="none" strike="noStrike">
              <a:solidFill>
                <a:srgbClr val="212121"/>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800" b="0" i="0" u="none" strike="noStrike">
                <a:solidFill>
                  <a:srgbClr val="212121"/>
                </a:solidFill>
                <a:latin typeface="Arial"/>
                <a:ea typeface="Arial"/>
                <a:cs typeface="Arial"/>
                <a:sym typeface="Arial"/>
              </a:rPr>
              <a:t> </a:t>
            </a:r>
            <a:endParaRPr/>
          </a:p>
          <a:p>
            <a:pPr marL="457200" lvl="0" indent="-228600" algn="l" rtl="0">
              <a:lnSpc>
                <a:spcPct val="100000"/>
              </a:lnSpc>
              <a:spcBef>
                <a:spcPts val="0"/>
              </a:spcBef>
              <a:spcAft>
                <a:spcPts val="0"/>
              </a:spcAft>
              <a:buSzPts val="1400"/>
              <a:buNone/>
            </a:pPr>
            <a:r>
              <a:rPr lang="en-US" sz="1800" b="0" i="0" u="none" strike="noStrike">
                <a:solidFill>
                  <a:srgbClr val="212121"/>
                </a:solidFill>
                <a:latin typeface="Arial"/>
                <a:ea typeface="Arial"/>
                <a:cs typeface="Arial"/>
                <a:sym typeface="Arial"/>
              </a:rPr>
              <a:t>As of Nov 1, 2024, any international student hoping to apply for a Post-graduate work permit will need to meet the </a:t>
            </a:r>
            <a:r>
              <a:rPr lang="en-US" sz="1800" b="0" i="0" u="sng" strike="noStrike">
                <a:solidFill>
                  <a:srgbClr val="0078D7"/>
                </a:solidFill>
                <a:latin typeface="Arial"/>
                <a:ea typeface="Arial"/>
                <a:cs typeface="Arial"/>
                <a:sym typeface="Arial"/>
                <a:hlinkClick r:id="rId4">
                  <a:extLst>
                    <a:ext uri="{A12FA001-AC4F-418D-AE19-62706E023703}">
                      <ahyp:hlinkClr xmlns:ahyp="http://schemas.microsoft.com/office/drawing/2018/hyperlinkcolor" val="tx"/>
                    </a:ext>
                  </a:extLst>
                </a:hlinkClick>
              </a:rPr>
              <a:t>criteria linked here</a:t>
            </a:r>
            <a:r>
              <a:rPr lang="en-US" sz="1800" b="0" i="0" u="none" strike="noStrike">
                <a:solidFill>
                  <a:srgbClr val="212121"/>
                </a:solidFill>
                <a:latin typeface="Arial"/>
                <a:ea typeface="Arial"/>
                <a:cs typeface="Arial"/>
                <a:sym typeface="Arial"/>
              </a:rPr>
              <a:t>, which includes certain designated fields of study which are coded using the </a:t>
            </a:r>
            <a:r>
              <a:rPr lang="en-US" sz="1800" b="0" i="0" u="sng" strike="noStrike">
                <a:solidFill>
                  <a:srgbClr val="0078D7"/>
                </a:solidFill>
                <a:latin typeface="Arial"/>
                <a:ea typeface="Arial"/>
                <a:cs typeface="Arial"/>
                <a:sym typeface="Arial"/>
                <a:hlinkClick r:id="rId5">
                  <a:extLst>
                    <a:ext uri="{A12FA001-AC4F-418D-AE19-62706E023703}">
                      <ahyp:hlinkClr xmlns:ahyp="http://schemas.microsoft.com/office/drawing/2018/hyperlinkcolor" val="tx"/>
                    </a:ext>
                  </a:extLst>
                </a:hlinkClick>
              </a:rPr>
              <a:t>Classification of Instruction Program system</a:t>
            </a:r>
            <a:r>
              <a:rPr lang="en-US" sz="1800" b="0" i="0" u="none" strike="noStrike">
                <a:solidFill>
                  <a:srgbClr val="212121"/>
                </a:solidFill>
                <a:latin typeface="Arial"/>
                <a:ea typeface="Arial"/>
                <a:cs typeface="Arial"/>
                <a:sym typeface="Arial"/>
              </a:rPr>
              <a:t> (CIP).</a:t>
            </a:r>
            <a:endParaRPr/>
          </a:p>
          <a:p>
            <a:pPr marL="457200" lvl="0" indent="-228600" algn="l" rtl="0">
              <a:lnSpc>
                <a:spcPct val="100000"/>
              </a:lnSpc>
              <a:spcBef>
                <a:spcPts val="0"/>
              </a:spcBef>
              <a:spcAft>
                <a:spcPts val="0"/>
              </a:spcAft>
              <a:buSzPts val="1400"/>
              <a:buNone/>
            </a:pPr>
            <a:r>
              <a:rPr lang="en-US" sz="1800" b="0" i="0" u="none" strike="noStrike">
                <a:solidFill>
                  <a:srgbClr val="212121"/>
                </a:solidFill>
                <a:latin typeface="Arial"/>
                <a:ea typeface="Arial"/>
                <a:cs typeface="Arial"/>
                <a:sym typeface="Arial"/>
              </a:rPr>
              <a:t> </a:t>
            </a:r>
            <a:endParaRPr/>
          </a:p>
          <a:p>
            <a:pPr marL="457200" lvl="0" indent="-228600" algn="l" rtl="0">
              <a:lnSpc>
                <a:spcPct val="100000"/>
              </a:lnSpc>
              <a:spcBef>
                <a:spcPts val="0"/>
              </a:spcBef>
              <a:spcAft>
                <a:spcPts val="0"/>
              </a:spcAft>
              <a:buSzPts val="1400"/>
              <a:buNone/>
            </a:pPr>
            <a:r>
              <a:rPr lang="en-US" sz="1800" b="0" i="0" u="none" strike="noStrike">
                <a:solidFill>
                  <a:srgbClr val="212121"/>
                </a:solidFill>
                <a:latin typeface="Arial"/>
                <a:ea typeface="Arial"/>
                <a:cs typeface="Arial"/>
                <a:sym typeface="Arial"/>
              </a:rPr>
              <a:t>The Developmental services worker program (CIP code 19.0710) is no longer listed as an eligible program. This, even though there is a description in the criteria that indicates the health and education of people with disabilities is among the required skill set for international workers.  Yet, in Ontario the program that meets that skill set is the DSW program, and it has been excluded.  The implications for DSW students and of course the Agencies that hire them will be profoundly affected by these changes.  Many DSW programs across the province rely on international student enrollments to meet market labour demands.  DSW graduates work in Residential, Day program and Employment supports, as well as family homes and as Educational Assistants within our local school boards, many of which are already experiencing critical staffing shortages.  Colleges and Institutes Canada provided a similar </a:t>
            </a:r>
            <a:r>
              <a:rPr lang="en-US" sz="1800" b="0" i="0" u="sng" strike="noStrike">
                <a:solidFill>
                  <a:srgbClr val="0078D7"/>
                </a:solidFill>
                <a:latin typeface="Arial"/>
                <a:ea typeface="Arial"/>
                <a:cs typeface="Arial"/>
                <a:sym typeface="Arial"/>
                <a:hlinkClick r:id="rId6">
                  <a:extLst>
                    <a:ext uri="{A12FA001-AC4F-418D-AE19-62706E023703}">
                      <ahyp:hlinkClr xmlns:ahyp="http://schemas.microsoft.com/office/drawing/2018/hyperlinkcolor" val="tx"/>
                    </a:ext>
                  </a:extLst>
                </a:hlinkClick>
              </a:rPr>
              <a:t>open message</a:t>
            </a:r>
            <a:r>
              <a:rPr lang="en-US" sz="1800" b="0" i="0" u="none" strike="noStrike">
                <a:solidFill>
                  <a:srgbClr val="212121"/>
                </a:solidFill>
                <a:latin typeface="Arial"/>
                <a:ea typeface="Arial"/>
                <a:cs typeface="Arial"/>
                <a:sym typeface="Arial"/>
              </a:rPr>
              <a:t> to all Canadians.  </a:t>
            </a:r>
            <a:endParaRPr/>
          </a:p>
          <a:p>
            <a:pPr marL="457200" lvl="0" indent="-228600" algn="l" rtl="0">
              <a:lnSpc>
                <a:spcPct val="100000"/>
              </a:lnSpc>
              <a:spcBef>
                <a:spcPts val="0"/>
              </a:spcBef>
              <a:spcAft>
                <a:spcPts val="0"/>
              </a:spcAft>
              <a:buSzPts val="1400"/>
              <a:buNone/>
            </a:pPr>
            <a:r>
              <a:rPr lang="en-US" sz="1800" b="0" i="0" u="none" strike="noStrike">
                <a:solidFill>
                  <a:srgbClr val="212121"/>
                </a:solidFill>
                <a:latin typeface="Arial"/>
                <a:ea typeface="Arial"/>
                <a:cs typeface="Arial"/>
                <a:sym typeface="Arial"/>
              </a:rPr>
              <a:t> </a:t>
            </a:r>
            <a:endParaRPr/>
          </a:p>
          <a:p>
            <a:pPr marL="457200" lvl="0" indent="-228600" algn="l" rtl="0">
              <a:lnSpc>
                <a:spcPct val="100000"/>
              </a:lnSpc>
              <a:spcBef>
                <a:spcPts val="0"/>
              </a:spcBef>
              <a:spcAft>
                <a:spcPts val="0"/>
              </a:spcAft>
              <a:buSzPts val="1400"/>
              <a:buNone/>
            </a:pPr>
            <a:r>
              <a:rPr lang="en-US" sz="1800" b="0" i="0" u="none" strike="noStrike">
                <a:solidFill>
                  <a:srgbClr val="212121"/>
                </a:solidFill>
                <a:latin typeface="Arial"/>
                <a:ea typeface="Arial"/>
                <a:cs typeface="Arial"/>
                <a:sym typeface="Arial"/>
              </a:rPr>
              <a:t>By sending out this communication, we are hoping to inform our community partners and the DS sector and discuss opportunities to dialogue with our MPs, MPPs and government officials to highlight the need within our services to have access to both domestic and international graduates to meet the employment demands.</a:t>
            </a:r>
            <a:endParaRPr/>
          </a:p>
          <a:p>
            <a:pPr marL="457200" lvl="0" indent="-228600" algn="l" rtl="0">
              <a:lnSpc>
                <a:spcPct val="100000"/>
              </a:lnSpc>
              <a:spcBef>
                <a:spcPts val="0"/>
              </a:spcBef>
              <a:spcAft>
                <a:spcPts val="0"/>
              </a:spcAft>
              <a:buSzPts val="1400"/>
              <a:buNone/>
            </a:pPr>
            <a:r>
              <a:rPr lang="en-US" sz="1800" b="0" i="0" u="none" strike="noStrike">
                <a:solidFill>
                  <a:srgbClr val="212121"/>
                </a:solidFill>
                <a:latin typeface="Arial"/>
                <a:ea typeface="Arial"/>
                <a:cs typeface="Arial"/>
                <a:sym typeface="Arial"/>
              </a:rPr>
              <a:t>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72" name="Google Shape;37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800" b="0" i="0" u="none" strike="noStrike">
                <a:solidFill>
                  <a:srgbClr val="212121"/>
                </a:solidFill>
                <a:latin typeface="Arial"/>
                <a:ea typeface="Arial"/>
                <a:cs typeface="Arial"/>
                <a:sym typeface="Arial"/>
              </a:rPr>
              <a:t> Bianca option is still available. </a:t>
            </a:r>
            <a:endParaRPr/>
          </a:p>
        </p:txBody>
      </p:sp>
      <p:sp>
        <p:nvSpPr>
          <p:cNvPr id="380" name="Google Shape;38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800" b="0" i="0" u="none" strike="noStrike">
                <a:solidFill>
                  <a:srgbClr val="000000"/>
                </a:solidFill>
                <a:latin typeface="Arial"/>
                <a:ea typeface="Arial"/>
                <a:cs typeface="Arial"/>
                <a:sym typeface="Arial"/>
              </a:rPr>
              <a:t>Contact Mp and MPPs if you want to advocate for international workers and student graduates</a:t>
            </a:r>
            <a:endParaRPr/>
          </a:p>
          <a:p>
            <a:pPr marL="457200" lvl="0" indent="-228600" algn="l" rtl="0">
              <a:lnSpc>
                <a:spcPct val="100000"/>
              </a:lnSpc>
              <a:spcBef>
                <a:spcPts val="0"/>
              </a:spcBef>
              <a:spcAft>
                <a:spcPts val="0"/>
              </a:spcAft>
              <a:buSzPts val="1400"/>
              <a:buNone/>
            </a:pP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800" b="0" i="0" u="none" strike="noStrike">
                <a:solidFill>
                  <a:srgbClr val="000000"/>
                </a:solidFill>
                <a:latin typeface="Arial"/>
                <a:ea typeface="Arial"/>
                <a:cs typeface="Arial"/>
                <a:sym typeface="Arial"/>
              </a:rPr>
              <a:t>Brainstorming </a:t>
            </a:r>
            <a:endParaRPr b="0"/>
          </a:p>
          <a:p>
            <a:pPr marL="457200" lvl="0" indent="-228600" algn="l" rtl="0">
              <a:lnSpc>
                <a:spcPct val="100000"/>
              </a:lnSpc>
              <a:spcBef>
                <a:spcPts val="1200"/>
              </a:spcBef>
              <a:spcAft>
                <a:spcPts val="0"/>
              </a:spcAft>
              <a:buSzPts val="1400"/>
              <a:buNone/>
            </a:pPr>
            <a:br>
              <a:rPr lang="en-US" b="0"/>
            </a:br>
            <a:r>
              <a:rPr lang="en-US" sz="1800" b="0" i="0" u="none" strike="noStrike">
                <a:solidFill>
                  <a:srgbClr val="000000"/>
                </a:solidFill>
                <a:latin typeface="Arial"/>
                <a:ea typeface="Arial"/>
                <a:cs typeface="Arial"/>
                <a:sym typeface="Arial"/>
              </a:rPr>
              <a:t>To help international employees fill vacancy gaps in developmental services in Ontario, a multi-faceted approach can be taken, focusing on recruitment, integration, and support. Here are several strategies:</a:t>
            </a:r>
            <a:endParaRPr b="0"/>
          </a:p>
          <a:p>
            <a:pPr marL="457200" lvl="0" indent="-228600" algn="l" rtl="0">
              <a:lnSpc>
                <a:spcPct val="100000"/>
              </a:lnSpc>
              <a:spcBef>
                <a:spcPts val="2600"/>
              </a:spcBef>
              <a:spcAft>
                <a:spcPts val="0"/>
              </a:spcAft>
              <a:buSzPts val="1400"/>
              <a:buNone/>
            </a:pPr>
            <a:r>
              <a:rPr lang="en-US" sz="1800" b="1" i="0" u="none" strike="noStrike">
                <a:solidFill>
                  <a:srgbClr val="000000"/>
                </a:solidFill>
                <a:latin typeface="Arial"/>
                <a:ea typeface="Arial"/>
                <a:cs typeface="Arial"/>
                <a:sym typeface="Arial"/>
              </a:rPr>
              <a:t>1. Streamline Immigration and Recruitment Processes</a:t>
            </a:r>
            <a:endParaRPr b="1"/>
          </a:p>
          <a:p>
            <a:pPr marL="457200" lvl="0" indent="-228600" algn="l" rtl="0">
              <a:lnSpc>
                <a:spcPct val="100000"/>
              </a:lnSpc>
              <a:spcBef>
                <a:spcPts val="1600"/>
              </a:spcBef>
              <a:spcAft>
                <a:spcPts val="0"/>
              </a:spcAft>
              <a:buSzPts val="1400"/>
              <a:buFont typeface="Arial"/>
              <a:buChar char="•"/>
            </a:pPr>
            <a:r>
              <a:rPr lang="en-US" sz="1800" b="1" i="0" u="none" strike="noStrike">
                <a:solidFill>
                  <a:srgbClr val="000000"/>
                </a:solidFill>
                <a:latin typeface="Arial"/>
                <a:ea typeface="Arial"/>
                <a:cs typeface="Arial"/>
                <a:sym typeface="Arial"/>
              </a:rPr>
              <a:t>Leverage Immigration Pathways</a:t>
            </a:r>
            <a:r>
              <a:rPr lang="en-US" sz="1800" b="0" i="0" u="none" strike="noStrike">
                <a:solidFill>
                  <a:srgbClr val="000000"/>
                </a:solidFill>
                <a:latin typeface="Arial"/>
                <a:ea typeface="Arial"/>
                <a:cs typeface="Arial"/>
                <a:sym typeface="Arial"/>
              </a:rPr>
              <a:t>: Utilize immigration programs like the </a:t>
            </a:r>
            <a:r>
              <a:rPr lang="en-US" sz="1800" b="1" i="0" u="none" strike="noStrike">
                <a:solidFill>
                  <a:srgbClr val="000000"/>
                </a:solidFill>
                <a:latin typeface="Arial"/>
                <a:ea typeface="Arial"/>
                <a:cs typeface="Arial"/>
                <a:sym typeface="Arial"/>
              </a:rPr>
              <a:t>Ontario Immigrant Nominee Program (OINP)</a:t>
            </a:r>
            <a:r>
              <a:rPr lang="en-US" sz="1800" b="0" i="0" u="none" strike="noStrike">
                <a:solidFill>
                  <a:srgbClr val="000000"/>
                </a:solidFill>
                <a:latin typeface="Arial"/>
                <a:ea typeface="Arial"/>
                <a:cs typeface="Arial"/>
                <a:sym typeface="Arial"/>
              </a:rPr>
              <a:t>, </a:t>
            </a:r>
            <a:r>
              <a:rPr lang="en-US" sz="1800" b="1" i="0" u="none" strike="noStrike">
                <a:solidFill>
                  <a:srgbClr val="000000"/>
                </a:solidFill>
                <a:latin typeface="Arial"/>
                <a:ea typeface="Arial"/>
                <a:cs typeface="Arial"/>
                <a:sym typeface="Arial"/>
              </a:rPr>
              <a:t>Express Entry</a:t>
            </a:r>
            <a:r>
              <a:rPr lang="en-US" sz="1800" b="0" i="0" u="none" strike="noStrike">
                <a:solidFill>
                  <a:srgbClr val="000000"/>
                </a:solidFill>
                <a:latin typeface="Arial"/>
                <a:ea typeface="Arial"/>
                <a:cs typeface="Arial"/>
                <a:sym typeface="Arial"/>
              </a:rPr>
              <a:t>, and </a:t>
            </a:r>
            <a:r>
              <a:rPr lang="en-US" sz="1800" b="1" i="0" u="none" strike="noStrike">
                <a:solidFill>
                  <a:srgbClr val="000000"/>
                </a:solidFill>
                <a:latin typeface="Arial"/>
                <a:ea typeface="Arial"/>
                <a:cs typeface="Arial"/>
                <a:sym typeface="Arial"/>
              </a:rPr>
              <a:t>Temporary Foreign Worker Program (TFWP)</a:t>
            </a:r>
            <a:r>
              <a:rPr lang="en-US" sz="1800" b="0" i="0" u="none" strike="noStrike">
                <a:solidFill>
                  <a:srgbClr val="000000"/>
                </a:solidFill>
                <a:latin typeface="Arial"/>
                <a:ea typeface="Arial"/>
                <a:cs typeface="Arial"/>
                <a:sym typeface="Arial"/>
              </a:rPr>
              <a:t> to attract skilled international workers.</a:t>
            </a:r>
            <a:endParaRPr/>
          </a:p>
          <a:p>
            <a:pPr marL="457200" lvl="0" indent="-228600" algn="l" rtl="0">
              <a:lnSpc>
                <a:spcPct val="100000"/>
              </a:lnSpc>
              <a:spcBef>
                <a:spcPts val="0"/>
              </a:spcBef>
              <a:spcAft>
                <a:spcPts val="0"/>
              </a:spcAft>
              <a:buSzPts val="1400"/>
              <a:buFont typeface="Arial"/>
              <a:buChar char="•"/>
            </a:pPr>
            <a:r>
              <a:rPr lang="en-US" sz="1800" b="1" i="0" u="none" strike="noStrike">
                <a:solidFill>
                  <a:srgbClr val="000000"/>
                </a:solidFill>
                <a:latin typeface="Arial"/>
                <a:ea typeface="Arial"/>
                <a:cs typeface="Arial"/>
                <a:sym typeface="Arial"/>
              </a:rPr>
              <a:t>Fast-track Work Permits</a:t>
            </a:r>
            <a:r>
              <a:rPr lang="en-US" sz="1800" b="0" i="0" u="none" strike="noStrike">
                <a:solidFill>
                  <a:srgbClr val="000000"/>
                </a:solidFill>
                <a:latin typeface="Arial"/>
                <a:ea typeface="Arial"/>
                <a:cs typeface="Arial"/>
                <a:sym typeface="Arial"/>
              </a:rPr>
              <a:t>: Advocate for expedited processing of work permits and visas for professionals in developmental services.</a:t>
            </a:r>
            <a:endParaRPr/>
          </a:p>
          <a:p>
            <a:pPr marL="457200" lvl="0" indent="-228600" algn="l" rtl="0">
              <a:lnSpc>
                <a:spcPct val="100000"/>
              </a:lnSpc>
              <a:spcBef>
                <a:spcPts val="0"/>
              </a:spcBef>
              <a:spcAft>
                <a:spcPts val="0"/>
              </a:spcAft>
              <a:buSzPts val="1400"/>
              <a:buFont typeface="Arial"/>
              <a:buChar char="•"/>
            </a:pPr>
            <a:r>
              <a:rPr lang="en-US" sz="1800" b="1" i="0" u="none" strike="noStrike">
                <a:solidFill>
                  <a:srgbClr val="000000"/>
                </a:solidFill>
                <a:latin typeface="Arial"/>
                <a:ea typeface="Arial"/>
                <a:cs typeface="Arial"/>
                <a:sym typeface="Arial"/>
              </a:rPr>
              <a:t>International Recruitment Campaigns</a:t>
            </a:r>
            <a:r>
              <a:rPr lang="en-US" sz="1800" b="0" i="0" u="none" strike="noStrike">
                <a:solidFill>
                  <a:srgbClr val="000000"/>
                </a:solidFill>
                <a:latin typeface="Arial"/>
                <a:ea typeface="Arial"/>
                <a:cs typeface="Arial"/>
                <a:sym typeface="Arial"/>
              </a:rPr>
              <a:t>: Partner with global recruitment agencies, attend international job fairs, and advertise positions in countries with strong healthcare and social service training programs.</a:t>
            </a:r>
            <a:endParaRPr/>
          </a:p>
          <a:p>
            <a:pPr marL="457200" lvl="0" indent="-228600" algn="l" rtl="0">
              <a:lnSpc>
                <a:spcPct val="100000"/>
              </a:lnSpc>
              <a:spcBef>
                <a:spcPts val="2600"/>
              </a:spcBef>
              <a:spcAft>
                <a:spcPts val="0"/>
              </a:spcAft>
              <a:buSzPts val="1400"/>
              <a:buNone/>
            </a:pPr>
            <a:r>
              <a:rPr lang="en-US" sz="1800" b="1" i="0" u="none" strike="noStrike">
                <a:solidFill>
                  <a:srgbClr val="000000"/>
                </a:solidFill>
                <a:latin typeface="Arial"/>
                <a:ea typeface="Arial"/>
                <a:cs typeface="Arial"/>
                <a:sym typeface="Arial"/>
              </a:rPr>
              <a:t>2. Recognize and Accredit Foreign Credentials</a:t>
            </a:r>
            <a:endParaRPr b="1"/>
          </a:p>
          <a:p>
            <a:pPr marL="457200" lvl="0" indent="-228600" algn="l" rtl="0">
              <a:lnSpc>
                <a:spcPct val="100000"/>
              </a:lnSpc>
              <a:spcBef>
                <a:spcPts val="1600"/>
              </a:spcBef>
              <a:spcAft>
                <a:spcPts val="0"/>
              </a:spcAft>
              <a:buSzPts val="1400"/>
              <a:buFont typeface="Arial"/>
              <a:buChar char="•"/>
            </a:pPr>
            <a:r>
              <a:rPr lang="en-US" sz="1800" b="1" i="0" u="none" strike="noStrike">
                <a:solidFill>
                  <a:srgbClr val="000000"/>
                </a:solidFill>
                <a:latin typeface="Arial"/>
                <a:ea typeface="Arial"/>
                <a:cs typeface="Arial"/>
                <a:sym typeface="Arial"/>
              </a:rPr>
              <a:t>Simplify Credential Recognition</a:t>
            </a:r>
            <a:r>
              <a:rPr lang="en-US" sz="1800" b="0" i="0" u="none" strike="noStrike">
                <a:solidFill>
                  <a:srgbClr val="000000"/>
                </a:solidFill>
                <a:latin typeface="Arial"/>
                <a:ea typeface="Arial"/>
                <a:cs typeface="Arial"/>
                <a:sym typeface="Arial"/>
              </a:rPr>
              <a:t>: Develop pathways to recognize foreign qualifications and experience in social services, education, and healthcare, ensuring employees meet Ontario's professional standards without lengthy delays.</a:t>
            </a:r>
            <a:endParaRPr/>
          </a:p>
          <a:p>
            <a:pPr marL="457200" lvl="0" indent="-228600" algn="l" rtl="0">
              <a:lnSpc>
                <a:spcPct val="100000"/>
              </a:lnSpc>
              <a:spcBef>
                <a:spcPts val="0"/>
              </a:spcBef>
              <a:spcAft>
                <a:spcPts val="0"/>
              </a:spcAft>
              <a:buSzPts val="1400"/>
              <a:buFont typeface="Arial"/>
              <a:buChar char="•"/>
            </a:pPr>
            <a:r>
              <a:rPr lang="en-US" sz="1800" b="1" i="0" u="none" strike="noStrike">
                <a:solidFill>
                  <a:srgbClr val="000000"/>
                </a:solidFill>
                <a:latin typeface="Arial"/>
                <a:ea typeface="Arial"/>
                <a:cs typeface="Arial"/>
                <a:sym typeface="Arial"/>
              </a:rPr>
              <a:t>Bridge Training Programs</a:t>
            </a:r>
            <a:r>
              <a:rPr lang="en-US" sz="1800" b="0" i="0" u="none" strike="noStrike">
                <a:solidFill>
                  <a:srgbClr val="000000"/>
                </a:solidFill>
                <a:latin typeface="Arial"/>
                <a:ea typeface="Arial"/>
                <a:cs typeface="Arial"/>
                <a:sym typeface="Arial"/>
              </a:rPr>
              <a:t>: Offer programs that help international employees meet Ontario’s regulatory and certification requirements, such as providing short courses or mentorship opportunities that bridge any gaps.</a:t>
            </a:r>
            <a:endParaRPr/>
          </a:p>
          <a:p>
            <a:pPr marL="457200" lvl="0" indent="-228600" algn="l" rtl="0">
              <a:lnSpc>
                <a:spcPct val="100000"/>
              </a:lnSpc>
              <a:spcBef>
                <a:spcPts val="2600"/>
              </a:spcBef>
              <a:spcAft>
                <a:spcPts val="0"/>
              </a:spcAft>
              <a:buSzPts val="1400"/>
              <a:buNone/>
            </a:pPr>
            <a:r>
              <a:rPr lang="en-US" sz="1800" b="1" i="0" u="none" strike="noStrike">
                <a:solidFill>
                  <a:srgbClr val="000000"/>
                </a:solidFill>
                <a:latin typeface="Arial"/>
                <a:ea typeface="Arial"/>
                <a:cs typeface="Arial"/>
                <a:sym typeface="Arial"/>
              </a:rPr>
              <a:t>3. Offer Support with Professional Development and Training</a:t>
            </a:r>
            <a:endParaRPr b="1"/>
          </a:p>
          <a:p>
            <a:pPr marL="457200" lvl="0" indent="-228600" algn="l" rtl="0">
              <a:lnSpc>
                <a:spcPct val="100000"/>
              </a:lnSpc>
              <a:spcBef>
                <a:spcPts val="1600"/>
              </a:spcBef>
              <a:spcAft>
                <a:spcPts val="0"/>
              </a:spcAft>
              <a:buSzPts val="1400"/>
              <a:buFont typeface="Arial"/>
              <a:buChar char="•"/>
            </a:pPr>
            <a:r>
              <a:rPr lang="en-US" sz="1800" b="1" i="0" u="none" strike="noStrike">
                <a:solidFill>
                  <a:srgbClr val="000000"/>
                </a:solidFill>
                <a:latin typeface="Arial"/>
                <a:ea typeface="Arial"/>
                <a:cs typeface="Arial"/>
                <a:sym typeface="Arial"/>
              </a:rPr>
              <a:t>Onboarding and Orientation</a:t>
            </a:r>
            <a:r>
              <a:rPr lang="en-US" sz="1800" b="0" i="0" u="none" strike="noStrike">
                <a:solidFill>
                  <a:srgbClr val="000000"/>
                </a:solidFill>
                <a:latin typeface="Arial"/>
                <a:ea typeface="Arial"/>
                <a:cs typeface="Arial"/>
                <a:sym typeface="Arial"/>
              </a:rPr>
              <a:t>: Provide comprehensive orientation programs that introduce international employees to the specific practices and regulations in Ontario’s developmental services sector.</a:t>
            </a:r>
            <a:endParaRPr/>
          </a:p>
          <a:p>
            <a:pPr marL="457200" lvl="0" indent="-228600" algn="l" rtl="0">
              <a:lnSpc>
                <a:spcPct val="100000"/>
              </a:lnSpc>
              <a:spcBef>
                <a:spcPts val="0"/>
              </a:spcBef>
              <a:spcAft>
                <a:spcPts val="0"/>
              </a:spcAft>
              <a:buSzPts val="1400"/>
              <a:buFont typeface="Arial"/>
              <a:buChar char="•"/>
            </a:pPr>
            <a:r>
              <a:rPr lang="en-US" sz="1800" b="1" i="0" u="none" strike="noStrike">
                <a:solidFill>
                  <a:srgbClr val="000000"/>
                </a:solidFill>
                <a:latin typeface="Arial"/>
                <a:ea typeface="Arial"/>
                <a:cs typeface="Arial"/>
                <a:sym typeface="Arial"/>
              </a:rPr>
              <a:t>Language and Communication Support</a:t>
            </a:r>
            <a:r>
              <a:rPr lang="en-US" sz="1800" b="0" i="0" u="none" strike="noStrike">
                <a:solidFill>
                  <a:srgbClr val="000000"/>
                </a:solidFill>
                <a:latin typeface="Arial"/>
                <a:ea typeface="Arial"/>
                <a:cs typeface="Arial"/>
                <a:sym typeface="Arial"/>
              </a:rPr>
              <a:t>: Offer language training and communication workshops, especially in specialized terminology used in developmental services.</a:t>
            </a:r>
            <a:endParaRPr/>
          </a:p>
          <a:p>
            <a:pPr marL="457200" lvl="0" indent="-228600" algn="l" rtl="0">
              <a:lnSpc>
                <a:spcPct val="100000"/>
              </a:lnSpc>
              <a:spcBef>
                <a:spcPts val="0"/>
              </a:spcBef>
              <a:spcAft>
                <a:spcPts val="0"/>
              </a:spcAft>
              <a:buSzPts val="1400"/>
              <a:buFont typeface="Arial"/>
              <a:buChar char="•"/>
            </a:pPr>
            <a:r>
              <a:rPr lang="en-US" sz="1800" b="1" i="0" u="none" strike="noStrike">
                <a:solidFill>
                  <a:srgbClr val="000000"/>
                </a:solidFill>
                <a:latin typeface="Arial"/>
                <a:ea typeface="Arial"/>
                <a:cs typeface="Arial"/>
                <a:sym typeface="Arial"/>
              </a:rPr>
              <a:t>Ongoing Training</a:t>
            </a:r>
            <a:r>
              <a:rPr lang="en-US" sz="1800" b="0" i="0" u="none" strike="noStrike">
                <a:solidFill>
                  <a:srgbClr val="000000"/>
                </a:solidFill>
                <a:latin typeface="Arial"/>
                <a:ea typeface="Arial"/>
                <a:cs typeface="Arial"/>
                <a:sym typeface="Arial"/>
              </a:rPr>
              <a:t>: Provide access to continuous professional development, ensuring international workers are up-to-date on industry best practices and Ontario regulations.</a:t>
            </a:r>
            <a:endParaRPr/>
          </a:p>
          <a:p>
            <a:pPr marL="457200" lvl="0" indent="-228600" algn="l" rtl="0">
              <a:lnSpc>
                <a:spcPct val="100000"/>
              </a:lnSpc>
              <a:spcBef>
                <a:spcPts val="2600"/>
              </a:spcBef>
              <a:spcAft>
                <a:spcPts val="0"/>
              </a:spcAft>
              <a:buSzPts val="1400"/>
              <a:buNone/>
            </a:pPr>
            <a:r>
              <a:rPr lang="en-US" sz="1800" b="1" i="0" u="none" strike="noStrike">
                <a:solidFill>
                  <a:srgbClr val="000000"/>
                </a:solidFill>
                <a:latin typeface="Arial"/>
                <a:ea typeface="Arial"/>
                <a:cs typeface="Arial"/>
                <a:sym typeface="Arial"/>
              </a:rPr>
              <a:t>4. Cultural Integration and Support</a:t>
            </a:r>
            <a:endParaRPr b="1"/>
          </a:p>
          <a:p>
            <a:pPr marL="457200" lvl="0" indent="-228600" algn="l" rtl="0">
              <a:lnSpc>
                <a:spcPct val="100000"/>
              </a:lnSpc>
              <a:spcBef>
                <a:spcPts val="1600"/>
              </a:spcBef>
              <a:spcAft>
                <a:spcPts val="0"/>
              </a:spcAft>
              <a:buSzPts val="1400"/>
              <a:buFont typeface="Arial"/>
              <a:buChar char="•"/>
            </a:pPr>
            <a:r>
              <a:rPr lang="en-US" sz="1800" b="1" i="0" u="none" strike="noStrike">
                <a:solidFill>
                  <a:srgbClr val="000000"/>
                </a:solidFill>
                <a:latin typeface="Arial"/>
                <a:ea typeface="Arial"/>
                <a:cs typeface="Arial"/>
                <a:sym typeface="Arial"/>
              </a:rPr>
              <a:t>Create Welcoming Work Environments</a:t>
            </a:r>
            <a:r>
              <a:rPr lang="en-US" sz="1800" b="0" i="0" u="none" strike="noStrike">
                <a:solidFill>
                  <a:srgbClr val="000000"/>
                </a:solidFill>
                <a:latin typeface="Arial"/>
                <a:ea typeface="Arial"/>
                <a:cs typeface="Arial"/>
                <a:sym typeface="Arial"/>
              </a:rPr>
              <a:t>: Foster an inclusive workplace culture by offering diversity and inclusion training to existing staff. This can help ease international workers into the team and reduce potential barriers.</a:t>
            </a:r>
            <a:endParaRPr/>
          </a:p>
          <a:p>
            <a:pPr marL="457200" lvl="0" indent="-228600" algn="l" rtl="0">
              <a:lnSpc>
                <a:spcPct val="100000"/>
              </a:lnSpc>
              <a:spcBef>
                <a:spcPts val="0"/>
              </a:spcBef>
              <a:spcAft>
                <a:spcPts val="0"/>
              </a:spcAft>
              <a:buSzPts val="1400"/>
              <a:buFont typeface="Arial"/>
              <a:buChar char="•"/>
            </a:pPr>
            <a:r>
              <a:rPr lang="en-US" sz="1800" b="1" i="0" u="none" strike="noStrike">
                <a:solidFill>
                  <a:srgbClr val="000000"/>
                </a:solidFill>
                <a:latin typeface="Arial"/>
                <a:ea typeface="Arial"/>
                <a:cs typeface="Arial"/>
                <a:sym typeface="Arial"/>
              </a:rPr>
              <a:t>Mentorship Programs</a:t>
            </a:r>
            <a:r>
              <a:rPr lang="en-US" sz="1800" b="0" i="0" u="none" strike="noStrike">
                <a:solidFill>
                  <a:srgbClr val="000000"/>
                </a:solidFill>
                <a:latin typeface="Arial"/>
                <a:ea typeface="Arial"/>
                <a:cs typeface="Arial"/>
                <a:sym typeface="Arial"/>
              </a:rPr>
              <a:t>: Pair international employees with local mentors to provide guidance and support, both professionally and socially.</a:t>
            </a:r>
            <a:endParaRPr/>
          </a:p>
          <a:p>
            <a:pPr marL="457200" lvl="0" indent="-228600" algn="l" rtl="0">
              <a:lnSpc>
                <a:spcPct val="100000"/>
              </a:lnSpc>
              <a:spcBef>
                <a:spcPts val="0"/>
              </a:spcBef>
              <a:spcAft>
                <a:spcPts val="0"/>
              </a:spcAft>
              <a:buSzPts val="1400"/>
              <a:buFont typeface="Arial"/>
              <a:buChar char="•"/>
            </a:pPr>
            <a:r>
              <a:rPr lang="en-US" sz="1800" b="1" i="0" u="none" strike="noStrike">
                <a:solidFill>
                  <a:srgbClr val="000000"/>
                </a:solidFill>
                <a:latin typeface="Arial"/>
                <a:ea typeface="Arial"/>
                <a:cs typeface="Arial"/>
                <a:sym typeface="Arial"/>
              </a:rPr>
              <a:t>Support Networks</a:t>
            </a:r>
            <a:r>
              <a:rPr lang="en-US" sz="1800" b="0" i="0" u="none" strike="noStrike">
                <a:solidFill>
                  <a:srgbClr val="000000"/>
                </a:solidFill>
                <a:latin typeface="Arial"/>
                <a:ea typeface="Arial"/>
                <a:cs typeface="Arial"/>
                <a:sym typeface="Arial"/>
              </a:rPr>
              <a:t>: Establish support networks or affinity groups where international workers can share experiences and access resources.</a:t>
            </a:r>
            <a:endParaRPr/>
          </a:p>
          <a:p>
            <a:pPr marL="457200" lvl="0" indent="-228600" algn="l" rtl="0">
              <a:lnSpc>
                <a:spcPct val="100000"/>
              </a:lnSpc>
              <a:spcBef>
                <a:spcPts val="2600"/>
              </a:spcBef>
              <a:spcAft>
                <a:spcPts val="0"/>
              </a:spcAft>
              <a:buSzPts val="1400"/>
              <a:buNone/>
            </a:pPr>
            <a:r>
              <a:rPr lang="en-US" sz="1800" b="1" i="0" u="none" strike="noStrike">
                <a:solidFill>
                  <a:srgbClr val="000000"/>
                </a:solidFill>
                <a:latin typeface="Arial"/>
                <a:ea typeface="Arial"/>
                <a:cs typeface="Arial"/>
                <a:sym typeface="Arial"/>
              </a:rPr>
              <a:t>5. Retention Strategies</a:t>
            </a:r>
            <a:endParaRPr b="1"/>
          </a:p>
          <a:p>
            <a:pPr marL="457200" lvl="0" indent="-228600" algn="l" rtl="0">
              <a:lnSpc>
                <a:spcPct val="100000"/>
              </a:lnSpc>
              <a:spcBef>
                <a:spcPts val="1600"/>
              </a:spcBef>
              <a:spcAft>
                <a:spcPts val="0"/>
              </a:spcAft>
              <a:buSzPts val="1400"/>
              <a:buFont typeface="Arial"/>
              <a:buChar char="•"/>
            </a:pPr>
            <a:r>
              <a:rPr lang="en-US" sz="1800" b="1" i="0" u="none" strike="noStrike">
                <a:solidFill>
                  <a:srgbClr val="000000"/>
                </a:solidFill>
                <a:latin typeface="Arial"/>
                <a:ea typeface="Arial"/>
                <a:cs typeface="Arial"/>
                <a:sym typeface="Arial"/>
              </a:rPr>
              <a:t>Offer Competitive Compensation</a:t>
            </a:r>
            <a:r>
              <a:rPr lang="en-US" sz="1800" b="0" i="0" u="none" strike="noStrike">
                <a:solidFill>
                  <a:srgbClr val="000000"/>
                </a:solidFill>
                <a:latin typeface="Arial"/>
                <a:ea typeface="Arial"/>
                <a:cs typeface="Arial"/>
                <a:sym typeface="Arial"/>
              </a:rPr>
              <a:t>: Ensure that wages are competitive, with opportunities for career growth and development, to retain talent.</a:t>
            </a:r>
            <a:endParaRPr/>
          </a:p>
          <a:p>
            <a:pPr marL="457200" lvl="0" indent="-228600" algn="l" rtl="0">
              <a:lnSpc>
                <a:spcPct val="100000"/>
              </a:lnSpc>
              <a:spcBef>
                <a:spcPts val="0"/>
              </a:spcBef>
              <a:spcAft>
                <a:spcPts val="0"/>
              </a:spcAft>
              <a:buSzPts val="1400"/>
              <a:buFont typeface="Arial"/>
              <a:buChar char="•"/>
            </a:pPr>
            <a:r>
              <a:rPr lang="en-US" sz="1800" b="1" i="0" u="none" strike="noStrike">
                <a:solidFill>
                  <a:srgbClr val="000000"/>
                </a:solidFill>
                <a:latin typeface="Arial"/>
                <a:ea typeface="Arial"/>
                <a:cs typeface="Arial"/>
                <a:sym typeface="Arial"/>
              </a:rPr>
              <a:t>Support Permanent Residency</a:t>
            </a:r>
            <a:r>
              <a:rPr lang="en-US" sz="1800" b="0" i="0" u="none" strike="noStrike">
                <a:solidFill>
                  <a:srgbClr val="000000"/>
                </a:solidFill>
                <a:latin typeface="Arial"/>
                <a:ea typeface="Arial"/>
                <a:cs typeface="Arial"/>
                <a:sym typeface="Arial"/>
              </a:rPr>
              <a:t>: Encourage pathways to permanent residency through job stability and additional support in navigating the immigration system.</a:t>
            </a:r>
            <a:endParaRPr/>
          </a:p>
          <a:p>
            <a:pPr marL="457200" lvl="0" indent="-228600" algn="l" rtl="0">
              <a:lnSpc>
                <a:spcPct val="100000"/>
              </a:lnSpc>
              <a:spcBef>
                <a:spcPts val="0"/>
              </a:spcBef>
              <a:spcAft>
                <a:spcPts val="0"/>
              </a:spcAft>
              <a:buSzPts val="1400"/>
              <a:buFont typeface="Arial"/>
              <a:buChar char="•"/>
            </a:pPr>
            <a:r>
              <a:rPr lang="en-US" sz="1800" b="1" i="0" u="none" strike="noStrike">
                <a:solidFill>
                  <a:srgbClr val="000000"/>
                </a:solidFill>
                <a:latin typeface="Arial"/>
                <a:ea typeface="Arial"/>
                <a:cs typeface="Arial"/>
                <a:sym typeface="Arial"/>
              </a:rPr>
              <a:t>Work-Life Balance</a:t>
            </a:r>
            <a:r>
              <a:rPr lang="en-US" sz="1800" b="0" i="0" u="none" strike="noStrike">
                <a:solidFill>
                  <a:srgbClr val="000000"/>
                </a:solidFill>
                <a:latin typeface="Arial"/>
                <a:ea typeface="Arial"/>
                <a:cs typeface="Arial"/>
                <a:sym typeface="Arial"/>
              </a:rPr>
              <a:t>: Promote a healthy work-life balance and provide assistance with housing, relocation, and family integration for international employees and their families.</a:t>
            </a:r>
            <a:endParaRPr/>
          </a:p>
          <a:p>
            <a:pPr marL="457200" lvl="0" indent="-228600" algn="l" rtl="0">
              <a:lnSpc>
                <a:spcPct val="100000"/>
              </a:lnSpc>
              <a:spcBef>
                <a:spcPts val="2600"/>
              </a:spcBef>
              <a:spcAft>
                <a:spcPts val="0"/>
              </a:spcAft>
              <a:buSzPts val="1400"/>
              <a:buNone/>
            </a:pPr>
            <a:r>
              <a:rPr lang="en-US" sz="1800" b="1" i="0" u="none" strike="noStrike">
                <a:solidFill>
                  <a:srgbClr val="000000"/>
                </a:solidFill>
                <a:latin typeface="Arial"/>
                <a:ea typeface="Arial"/>
                <a:cs typeface="Arial"/>
                <a:sym typeface="Arial"/>
              </a:rPr>
              <a:t>6. Collaborate with Educational Institutions</a:t>
            </a:r>
            <a:endParaRPr b="1"/>
          </a:p>
          <a:p>
            <a:pPr marL="457200" lvl="0" indent="-228600" algn="l" rtl="0">
              <a:lnSpc>
                <a:spcPct val="100000"/>
              </a:lnSpc>
              <a:spcBef>
                <a:spcPts val="1600"/>
              </a:spcBef>
              <a:spcAft>
                <a:spcPts val="0"/>
              </a:spcAft>
              <a:buSzPts val="1400"/>
              <a:buFont typeface="Arial"/>
              <a:buChar char="•"/>
            </a:pPr>
            <a:r>
              <a:rPr lang="en-US" sz="1800" b="1" i="0" u="none" strike="noStrike">
                <a:solidFill>
                  <a:srgbClr val="000000"/>
                </a:solidFill>
                <a:latin typeface="Arial"/>
                <a:ea typeface="Arial"/>
                <a:cs typeface="Arial"/>
                <a:sym typeface="Arial"/>
              </a:rPr>
              <a:t>International Student Pathways</a:t>
            </a:r>
            <a:r>
              <a:rPr lang="en-US" sz="1800" b="0" i="0" u="none" strike="noStrike">
                <a:solidFill>
                  <a:srgbClr val="000000"/>
                </a:solidFill>
                <a:latin typeface="Arial"/>
                <a:ea typeface="Arial"/>
                <a:cs typeface="Arial"/>
                <a:sym typeface="Arial"/>
              </a:rPr>
              <a:t>: Work with colleges and universities that offer social services and developmental programs to attract international students. Offer internships and co-op placements to create a pipeline of qualified workers.</a:t>
            </a:r>
            <a:endParaRPr/>
          </a:p>
          <a:p>
            <a:pPr marL="457200" lvl="0" indent="-228600" algn="l" rtl="0">
              <a:lnSpc>
                <a:spcPct val="100000"/>
              </a:lnSpc>
              <a:spcBef>
                <a:spcPts val="0"/>
              </a:spcBef>
              <a:spcAft>
                <a:spcPts val="0"/>
              </a:spcAft>
              <a:buSzPts val="1400"/>
              <a:buFont typeface="Arial"/>
              <a:buChar char="•"/>
            </a:pPr>
            <a:r>
              <a:rPr lang="en-US" sz="1800" b="1" i="0" u="none" strike="noStrike">
                <a:solidFill>
                  <a:srgbClr val="000000"/>
                </a:solidFill>
                <a:latin typeface="Arial"/>
                <a:ea typeface="Arial"/>
                <a:cs typeface="Arial"/>
                <a:sym typeface="Arial"/>
              </a:rPr>
              <a:t>Specialized Training Programs</a:t>
            </a:r>
            <a:r>
              <a:rPr lang="en-US" sz="1800" b="0" i="0" u="none" strike="noStrike">
                <a:solidFill>
                  <a:srgbClr val="000000"/>
                </a:solidFill>
                <a:latin typeface="Arial"/>
                <a:ea typeface="Arial"/>
                <a:cs typeface="Arial"/>
                <a:sym typeface="Arial"/>
              </a:rPr>
              <a:t>: Collaborate with training institutions to design programs tailored to developmental services that target international professionals with related backgrounds (e.g., nursing, psychology, special education).</a:t>
            </a:r>
            <a:endParaRPr/>
          </a:p>
          <a:p>
            <a:pPr marL="457200" lvl="0" indent="-228600" algn="l" rtl="0">
              <a:lnSpc>
                <a:spcPct val="100000"/>
              </a:lnSpc>
              <a:spcBef>
                <a:spcPts val="2600"/>
              </a:spcBef>
              <a:spcAft>
                <a:spcPts val="0"/>
              </a:spcAft>
              <a:buSzPts val="1400"/>
              <a:buNone/>
            </a:pPr>
            <a:r>
              <a:rPr lang="en-US" sz="1800" b="1" i="0" u="none" strike="noStrike">
                <a:solidFill>
                  <a:srgbClr val="000000"/>
                </a:solidFill>
                <a:latin typeface="Arial"/>
                <a:ea typeface="Arial"/>
                <a:cs typeface="Arial"/>
                <a:sym typeface="Arial"/>
              </a:rPr>
              <a:t>7. Government and Sector Partnerships</a:t>
            </a:r>
            <a:endParaRPr b="1"/>
          </a:p>
          <a:p>
            <a:pPr marL="457200" lvl="0" indent="-228600" algn="l" rtl="0">
              <a:lnSpc>
                <a:spcPct val="100000"/>
              </a:lnSpc>
              <a:spcBef>
                <a:spcPts val="1600"/>
              </a:spcBef>
              <a:spcAft>
                <a:spcPts val="0"/>
              </a:spcAft>
              <a:buSzPts val="1400"/>
              <a:buFont typeface="Arial"/>
              <a:buChar char="•"/>
            </a:pPr>
            <a:r>
              <a:rPr lang="en-US" sz="1800" b="1" i="0" u="none" strike="noStrike">
                <a:solidFill>
                  <a:srgbClr val="000000"/>
                </a:solidFill>
                <a:latin typeface="Arial"/>
                <a:ea typeface="Arial"/>
                <a:cs typeface="Arial"/>
                <a:sym typeface="Arial"/>
              </a:rPr>
              <a:t>Advocate for Policy Changes</a:t>
            </a:r>
            <a:r>
              <a:rPr lang="en-US" sz="1800" b="0" i="0" u="none" strike="noStrike">
                <a:solidFill>
                  <a:srgbClr val="000000"/>
                </a:solidFill>
                <a:latin typeface="Arial"/>
                <a:ea typeface="Arial"/>
                <a:cs typeface="Arial"/>
                <a:sym typeface="Arial"/>
              </a:rPr>
              <a:t>: Work with government bodies to create policies that support the hiring and retention of international employees in developmental services.</a:t>
            </a:r>
            <a:endParaRPr/>
          </a:p>
          <a:p>
            <a:pPr marL="457200" lvl="0" indent="-228600" algn="l" rtl="0">
              <a:lnSpc>
                <a:spcPct val="100000"/>
              </a:lnSpc>
              <a:spcBef>
                <a:spcPts val="0"/>
              </a:spcBef>
              <a:spcAft>
                <a:spcPts val="0"/>
              </a:spcAft>
              <a:buSzPts val="1400"/>
              <a:buFont typeface="Arial"/>
              <a:buChar char="•"/>
            </a:pPr>
            <a:r>
              <a:rPr lang="en-US" sz="1800" b="1" i="0" u="none" strike="noStrike">
                <a:solidFill>
                  <a:srgbClr val="000000"/>
                </a:solidFill>
                <a:latin typeface="Arial"/>
                <a:ea typeface="Arial"/>
                <a:cs typeface="Arial"/>
                <a:sym typeface="Arial"/>
              </a:rPr>
              <a:t>Sector Partnerships</a:t>
            </a:r>
            <a:r>
              <a:rPr lang="en-US" sz="1800" b="0" i="0" u="none" strike="noStrike">
                <a:solidFill>
                  <a:srgbClr val="000000"/>
                </a:solidFill>
                <a:latin typeface="Arial"/>
                <a:ea typeface="Arial"/>
                <a:cs typeface="Arial"/>
                <a:sym typeface="Arial"/>
              </a:rPr>
              <a:t>: Collaborate with agencies and organizations within the developmental services sector to develop standardized approaches to international recruitment, credential recognition, and integration.</a:t>
            </a:r>
            <a:endParaRPr/>
          </a:p>
          <a:p>
            <a:pPr marL="457200" lvl="0" indent="-228600" algn="l" rtl="0">
              <a:lnSpc>
                <a:spcPct val="100000"/>
              </a:lnSpc>
              <a:spcBef>
                <a:spcPts val="2400"/>
              </a:spcBef>
              <a:spcAft>
                <a:spcPts val="0"/>
              </a:spcAft>
              <a:buSzPts val="1400"/>
              <a:buNone/>
            </a:pPr>
            <a:r>
              <a:rPr lang="en-US" sz="1800" b="0" i="0" u="none" strike="noStrike">
                <a:solidFill>
                  <a:srgbClr val="000000"/>
                </a:solidFill>
                <a:latin typeface="Arial"/>
                <a:ea typeface="Arial"/>
                <a:cs typeface="Arial"/>
                <a:sym typeface="Arial"/>
              </a:rPr>
              <a:t>These strategies can help alleviate staffing shortages in Ontario’s developmental services sector by tapping into the global talent pool and providing the necessary support for international employees to thrive.</a:t>
            </a:r>
            <a:endParaRPr b="0"/>
          </a:p>
          <a:p>
            <a:pPr marL="457200" marR="0" lvl="0" indent="-228600" algn="l" rtl="0">
              <a:lnSpc>
                <a:spcPct val="100000"/>
              </a:lnSpc>
              <a:spcBef>
                <a:spcPts val="1200"/>
              </a:spcBef>
              <a:spcAft>
                <a:spcPts val="0"/>
              </a:spcAft>
              <a:buClr>
                <a:srgbClr val="000000"/>
              </a:buClr>
              <a:buSzPts val="1400"/>
              <a:buFont typeface="Arial"/>
              <a:buNone/>
            </a:pPr>
            <a:br>
              <a:rPr lang="en-US"/>
            </a:br>
            <a:endParaRPr/>
          </a:p>
        </p:txBody>
      </p:sp>
      <p:sp>
        <p:nvSpPr>
          <p:cNvPr id="388" name="Google Shape;38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07bf635ddf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307bf635ddf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307bf635ddf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02e5566748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302e5566748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arial"/>
                <a:ea typeface="arial"/>
                <a:cs typeface="arial"/>
                <a:sym typeface="arial"/>
              </a:rPr>
              <a:t>  </a:t>
            </a:r>
            <a:endParaRPr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24" name="Google Shape;424;g302e5566748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Fresh off the press</a:t>
            </a:r>
            <a:endParaRPr/>
          </a:p>
        </p:txBody>
      </p:sp>
      <p:sp>
        <p:nvSpPr>
          <p:cNvPr id="194" name="Google Shape;1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Fanshawe’s business library</a:t>
            </a:r>
            <a:endParaRPr/>
          </a:p>
        </p:txBody>
      </p:sp>
      <p:sp>
        <p:nvSpPr>
          <p:cNvPr id="227" name="Google Shape;2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Increasing number of international graduates across all schools</a:t>
            </a:r>
            <a:endParaRPr/>
          </a:p>
        </p:txBody>
      </p:sp>
      <p:sp>
        <p:nvSpPr>
          <p:cNvPr id="234" name="Google Shape;2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with 2-lines">
  <p:cSld name="title with 2-lines">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12"/>
          <p:cNvSpPr txBox="1">
            <a:spLocks noGrp="1"/>
          </p:cNvSpPr>
          <p:nvPr>
            <p:ph type="title"/>
          </p:nvPr>
        </p:nvSpPr>
        <p:spPr>
          <a:xfrm>
            <a:off x="609601" y="1718155"/>
            <a:ext cx="7333673"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4267"/>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body" idx="1"/>
          </p:nvPr>
        </p:nvSpPr>
        <p:spPr>
          <a:xfrm>
            <a:off x="609600" y="2694895"/>
            <a:ext cx="7980219"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80"/>
              </a:spcBef>
              <a:spcAft>
                <a:spcPts val="0"/>
              </a:spcAft>
              <a:buClr>
                <a:srgbClr val="6A6A6A"/>
              </a:buClr>
              <a:buSzPts val="6400"/>
              <a:buNone/>
              <a:defRPr sz="6400">
                <a:solidFill>
                  <a:srgbClr val="6A6A6A"/>
                </a:solidFill>
              </a:defRPr>
            </a:lvl1pPr>
            <a:lvl2pPr marL="914400" lvl="1" indent="-228600" algn="l">
              <a:lnSpc>
                <a:spcPct val="100000"/>
              </a:lnSpc>
              <a:spcBef>
                <a:spcPts val="533"/>
              </a:spcBef>
              <a:spcAft>
                <a:spcPts val="0"/>
              </a:spcAft>
              <a:buClr>
                <a:srgbClr val="7F7F7F"/>
              </a:buClr>
              <a:buSzPts val="2667"/>
              <a:buNone/>
              <a:defRPr/>
            </a:lvl2pPr>
            <a:lvl3pPr marL="1371600" lvl="2" indent="-342900" algn="l">
              <a:lnSpc>
                <a:spcPct val="100000"/>
              </a:lnSpc>
              <a:spcBef>
                <a:spcPts val="360"/>
              </a:spcBef>
              <a:spcAft>
                <a:spcPts val="0"/>
              </a:spcAft>
              <a:buClr>
                <a:srgbClr val="7F7F7F"/>
              </a:buClr>
              <a:buSzPts val="1800"/>
              <a:buChar char="•"/>
              <a:defRPr/>
            </a:lvl3pPr>
            <a:lvl4pPr marL="1828800" lvl="3" indent="-342900" algn="l">
              <a:lnSpc>
                <a:spcPct val="100000"/>
              </a:lnSpc>
              <a:spcBef>
                <a:spcPts val="360"/>
              </a:spcBef>
              <a:spcAft>
                <a:spcPts val="0"/>
              </a:spcAft>
              <a:buClr>
                <a:srgbClr val="7F7F7F"/>
              </a:buClr>
              <a:buSzPts val="1800"/>
              <a:buChar char="•"/>
              <a:defRPr/>
            </a:lvl4pPr>
            <a:lvl5pPr marL="2286000" lvl="4" indent="-342900" algn="l">
              <a:lnSpc>
                <a:spcPct val="100000"/>
              </a:lnSpc>
              <a:spcBef>
                <a:spcPts val="360"/>
              </a:spcBef>
              <a:spcAft>
                <a:spcPts val="0"/>
              </a:spcAft>
              <a:buClr>
                <a:srgbClr val="7F7F7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5" name="Google Shape;15;p12"/>
          <p:cNvCxnSpPr/>
          <p:nvPr/>
        </p:nvCxnSpPr>
        <p:spPr>
          <a:xfrm>
            <a:off x="-24680" y="4117432"/>
            <a:ext cx="9233755" cy="0"/>
          </a:xfrm>
          <a:prstGeom prst="straightConnector1">
            <a:avLst/>
          </a:prstGeom>
          <a:noFill/>
          <a:ln w="127000" cap="flat" cmpd="sng">
            <a:solidFill>
              <a:srgbClr val="000000"/>
            </a:solidFill>
            <a:prstDash val="solid"/>
            <a:round/>
            <a:headEnd type="none" w="sm" len="sm"/>
            <a:tailEnd type="none" w="sm" len="sm"/>
          </a:ln>
        </p:spPr>
      </p:cxnSp>
      <p:pic>
        <p:nvPicPr>
          <p:cNvPr id="16" name="Google Shape;16;p12" descr="Fanshawe logo"/>
          <p:cNvPicPr preferRelativeResize="0"/>
          <p:nvPr/>
        </p:nvPicPr>
        <p:blipFill rotWithShape="1">
          <a:blip r:embed="rId3">
            <a:alphaModFix/>
          </a:blip>
          <a:srcRect/>
          <a:stretch/>
        </p:blipFill>
        <p:spPr>
          <a:xfrm>
            <a:off x="273129" y="4298348"/>
            <a:ext cx="5097744" cy="191656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68"/>
        <p:cNvGrpSpPr/>
        <p:nvPr/>
      </p:nvGrpSpPr>
      <p:grpSpPr>
        <a:xfrm>
          <a:off x="0" y="0"/>
          <a:ext cx="0" cy="0"/>
          <a:chOff x="0" y="0"/>
          <a:chExt cx="0" cy="0"/>
        </a:xfrm>
      </p:grpSpPr>
      <p:sp>
        <p:nvSpPr>
          <p:cNvPr id="69" name="Google Shape;69;p21"/>
          <p:cNvSpPr>
            <a:spLocks noGrp="1"/>
          </p:cNvSpPr>
          <p:nvPr>
            <p:ph type="pic" idx="2"/>
          </p:nvPr>
        </p:nvSpPr>
        <p:spPr>
          <a:xfrm>
            <a:off x="1" y="0"/>
            <a:ext cx="4898004" cy="6858000"/>
          </a:xfrm>
          <a:prstGeom prst="rect">
            <a:avLst/>
          </a:prstGeom>
          <a:solidFill>
            <a:srgbClr val="F2F2F2"/>
          </a:solidFill>
          <a:ln>
            <a:noFill/>
          </a:ln>
        </p:spPr>
      </p:sp>
      <p:sp>
        <p:nvSpPr>
          <p:cNvPr id="70" name="Google Shape;70;p21"/>
          <p:cNvSpPr txBox="1">
            <a:spLocks noGrp="1"/>
          </p:cNvSpPr>
          <p:nvPr>
            <p:ph type="title"/>
          </p:nvPr>
        </p:nvSpPr>
        <p:spPr>
          <a:xfrm>
            <a:off x="5473790" y="604377"/>
            <a:ext cx="6164028" cy="202535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4267"/>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1" name="Google Shape;71;p21"/>
          <p:cNvCxnSpPr/>
          <p:nvPr/>
        </p:nvCxnSpPr>
        <p:spPr>
          <a:xfrm>
            <a:off x="4898005" y="557461"/>
            <a:ext cx="7293996" cy="0"/>
          </a:xfrm>
          <a:prstGeom prst="straightConnector1">
            <a:avLst/>
          </a:prstGeom>
          <a:noFill/>
          <a:ln w="127000" cap="flat" cmpd="sng">
            <a:solidFill>
              <a:srgbClr val="000000"/>
            </a:solidFill>
            <a:prstDash val="solid"/>
            <a:round/>
            <a:headEnd type="none" w="sm" len="sm"/>
            <a:tailEnd type="none" w="sm" len="sm"/>
          </a:ln>
        </p:spPr>
      </p:cxnSp>
      <p:cxnSp>
        <p:nvCxnSpPr>
          <p:cNvPr id="72" name="Google Shape;72;p21"/>
          <p:cNvCxnSpPr/>
          <p:nvPr/>
        </p:nvCxnSpPr>
        <p:spPr>
          <a:xfrm>
            <a:off x="5396285" y="2703949"/>
            <a:ext cx="6795715" cy="0"/>
          </a:xfrm>
          <a:prstGeom prst="straightConnector1">
            <a:avLst/>
          </a:prstGeom>
          <a:noFill/>
          <a:ln w="127000" cap="flat" cmpd="sng">
            <a:solidFill>
              <a:srgbClr val="000000"/>
            </a:solidFill>
            <a:prstDash val="solid"/>
            <a:round/>
            <a:headEnd type="none" w="sm" len="sm"/>
            <a:tailEnd type="none" w="sm" len="sm"/>
          </a:ln>
        </p:spPr>
      </p:cxnSp>
      <p:sp>
        <p:nvSpPr>
          <p:cNvPr id="73" name="Google Shape;73;p21"/>
          <p:cNvSpPr txBox="1">
            <a:spLocks noGrp="1"/>
          </p:cNvSpPr>
          <p:nvPr>
            <p:ph type="body" idx="1"/>
          </p:nvPr>
        </p:nvSpPr>
        <p:spPr>
          <a:xfrm>
            <a:off x="5473790" y="2965310"/>
            <a:ext cx="5677815" cy="3446897"/>
          </a:xfrm>
          <a:prstGeom prst="rect">
            <a:avLst/>
          </a:prstGeom>
          <a:noFill/>
          <a:ln>
            <a:noFill/>
          </a:ln>
        </p:spPr>
        <p:txBody>
          <a:bodyPr spcFirstLastPara="1" wrap="square" lIns="91425" tIns="45700" rIns="91425" bIns="45700" anchor="t" anchorCtr="0">
            <a:normAutofit/>
          </a:bodyPr>
          <a:lstStyle>
            <a:lvl1pPr marL="457200" lvl="0" indent="-465645" algn="l">
              <a:lnSpc>
                <a:spcPct val="100000"/>
              </a:lnSpc>
              <a:spcBef>
                <a:spcPts val="747"/>
              </a:spcBef>
              <a:spcAft>
                <a:spcPts val="0"/>
              </a:spcAft>
              <a:buClr>
                <a:schemeClr val="dk1"/>
              </a:buClr>
              <a:buSzPts val="3733"/>
              <a:buChar char="•"/>
              <a:defRPr sz="3733"/>
            </a:lvl1pPr>
            <a:lvl2pPr marL="914400" lvl="1" indent="-431800" algn="l">
              <a:lnSpc>
                <a:spcPct val="100000"/>
              </a:lnSpc>
              <a:spcBef>
                <a:spcPts val="640"/>
              </a:spcBef>
              <a:spcAft>
                <a:spcPts val="0"/>
              </a:spcAft>
              <a:buClr>
                <a:srgbClr val="7F7F7F"/>
              </a:buClr>
              <a:buSzPts val="3200"/>
              <a:buChar char="•"/>
              <a:defRPr sz="3200"/>
            </a:lvl2pPr>
            <a:lvl3pPr marL="1371600" lvl="2" indent="-397954" algn="l">
              <a:lnSpc>
                <a:spcPct val="100000"/>
              </a:lnSpc>
              <a:spcBef>
                <a:spcPts val="533"/>
              </a:spcBef>
              <a:spcAft>
                <a:spcPts val="0"/>
              </a:spcAft>
              <a:buClr>
                <a:srgbClr val="7F7F7F"/>
              </a:buClr>
              <a:buSzPts val="2667"/>
              <a:buChar char="•"/>
              <a:defRPr sz="2667"/>
            </a:lvl3pPr>
            <a:lvl4pPr marL="1828800" lvl="3" indent="-381000" algn="l">
              <a:lnSpc>
                <a:spcPct val="100000"/>
              </a:lnSpc>
              <a:spcBef>
                <a:spcPts val="480"/>
              </a:spcBef>
              <a:spcAft>
                <a:spcPts val="0"/>
              </a:spcAft>
              <a:buClr>
                <a:srgbClr val="7F7F7F"/>
              </a:buClr>
              <a:buSzPts val="2400"/>
              <a:buChar char="•"/>
              <a:defRPr sz="2400"/>
            </a:lvl4pPr>
            <a:lvl5pPr marL="2286000" lvl="4" indent="-381000" algn="l">
              <a:lnSpc>
                <a:spcPct val="100000"/>
              </a:lnSpc>
              <a:spcBef>
                <a:spcPts val="480"/>
              </a:spcBef>
              <a:spcAft>
                <a:spcPts val="0"/>
              </a:spcAft>
              <a:buClr>
                <a:srgbClr val="7F7F7F"/>
              </a:buClr>
              <a:buSzPts val="2400"/>
              <a:buChar char="•"/>
              <a:defRPr sz="2400"/>
            </a:lvl5pPr>
            <a:lvl6pPr marL="2743200" lvl="5" indent="-381000" algn="l">
              <a:lnSpc>
                <a:spcPct val="100000"/>
              </a:lnSpc>
              <a:spcBef>
                <a:spcPts val="480"/>
              </a:spcBef>
              <a:spcAft>
                <a:spcPts val="0"/>
              </a:spcAft>
              <a:buClr>
                <a:schemeClr val="dk1"/>
              </a:buClr>
              <a:buSzPts val="2400"/>
              <a:buChar char="•"/>
              <a:defRPr sz="2400"/>
            </a:lvl6pPr>
            <a:lvl7pPr marL="3200400" lvl="6" indent="-381000" algn="l">
              <a:lnSpc>
                <a:spcPct val="100000"/>
              </a:lnSpc>
              <a:spcBef>
                <a:spcPts val="480"/>
              </a:spcBef>
              <a:spcAft>
                <a:spcPts val="0"/>
              </a:spcAft>
              <a:buClr>
                <a:schemeClr val="dk1"/>
              </a:buClr>
              <a:buSzPts val="2400"/>
              <a:buChar char="•"/>
              <a:defRPr sz="2400"/>
            </a:lvl7pPr>
            <a:lvl8pPr marL="3657600" lvl="7" indent="-381000" algn="l">
              <a:lnSpc>
                <a:spcPct val="100000"/>
              </a:lnSpc>
              <a:spcBef>
                <a:spcPts val="480"/>
              </a:spcBef>
              <a:spcAft>
                <a:spcPts val="0"/>
              </a:spcAft>
              <a:buClr>
                <a:schemeClr val="dk1"/>
              </a:buClr>
              <a:buSzPts val="2400"/>
              <a:buChar char="•"/>
              <a:defRPr sz="2400"/>
            </a:lvl8pPr>
            <a:lvl9pPr marL="4114800" lvl="8" indent="-381000" algn="l">
              <a:lnSpc>
                <a:spcPct val="100000"/>
              </a:lnSpc>
              <a:spcBef>
                <a:spcPts val="480"/>
              </a:spcBef>
              <a:spcAft>
                <a:spcPts val="0"/>
              </a:spcAft>
              <a:buClr>
                <a:schemeClr val="dk1"/>
              </a:buClr>
              <a:buSzPts val="2400"/>
              <a:buChar char="•"/>
              <a:defRPr sz="2400"/>
            </a:lvl9pPr>
          </a:lstStyle>
          <a:p>
            <a:endParaRPr/>
          </a:p>
        </p:txBody>
      </p:sp>
      <p:pic>
        <p:nvPicPr>
          <p:cNvPr id="74" name="Google Shape;74;p21" descr="Fanshawe logo"/>
          <p:cNvPicPr preferRelativeResize="0"/>
          <p:nvPr/>
        </p:nvPicPr>
        <p:blipFill rotWithShape="1">
          <a:blip r:embed="rId2">
            <a:alphaModFix/>
          </a:blip>
          <a:srcRect/>
          <a:stretch/>
        </p:blipFill>
        <p:spPr>
          <a:xfrm rot="5400000">
            <a:off x="10457071" y="4989939"/>
            <a:ext cx="2715279" cy="102084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and image 1">
  <p:cSld name="text and image 1">
    <p:spTree>
      <p:nvGrpSpPr>
        <p:cNvPr id="1" name="Shape 75"/>
        <p:cNvGrpSpPr/>
        <p:nvPr/>
      </p:nvGrpSpPr>
      <p:grpSpPr>
        <a:xfrm>
          <a:off x="0" y="0"/>
          <a:ext cx="0" cy="0"/>
          <a:chOff x="0" y="0"/>
          <a:chExt cx="0" cy="0"/>
        </a:xfrm>
      </p:grpSpPr>
      <p:pic>
        <p:nvPicPr>
          <p:cNvPr id="76" name="Google Shape;76;p20"/>
          <p:cNvPicPr preferRelativeResize="0"/>
          <p:nvPr/>
        </p:nvPicPr>
        <p:blipFill rotWithShape="1">
          <a:blip r:embed="rId2">
            <a:alphaModFix amt="35000"/>
          </a:blip>
          <a:srcRect l="28816" b="38035"/>
          <a:stretch/>
        </p:blipFill>
        <p:spPr>
          <a:xfrm>
            <a:off x="-1" y="3698316"/>
            <a:ext cx="3115220" cy="3175328"/>
          </a:xfrm>
          <a:prstGeom prst="rect">
            <a:avLst/>
          </a:prstGeom>
          <a:noFill/>
          <a:ln>
            <a:noFill/>
          </a:ln>
        </p:spPr>
      </p:pic>
      <p:sp>
        <p:nvSpPr>
          <p:cNvPr id="77" name="Google Shape;77;p20"/>
          <p:cNvSpPr>
            <a:spLocks noGrp="1"/>
          </p:cNvSpPr>
          <p:nvPr>
            <p:ph type="pic" idx="2"/>
          </p:nvPr>
        </p:nvSpPr>
        <p:spPr>
          <a:xfrm>
            <a:off x="7743336" y="1337733"/>
            <a:ext cx="4448664" cy="5215467"/>
          </a:xfrm>
          <a:prstGeom prst="rect">
            <a:avLst/>
          </a:prstGeom>
          <a:solidFill>
            <a:srgbClr val="F2F2F2"/>
          </a:solidFill>
          <a:ln>
            <a:noFill/>
          </a:ln>
        </p:spPr>
      </p:sp>
      <p:sp>
        <p:nvSpPr>
          <p:cNvPr id="78" name="Google Shape;78;p20"/>
          <p:cNvSpPr txBox="1">
            <a:spLocks noGrp="1"/>
          </p:cNvSpPr>
          <p:nvPr>
            <p:ph type="title"/>
          </p:nvPr>
        </p:nvSpPr>
        <p:spPr>
          <a:xfrm>
            <a:off x="609600" y="370221"/>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body" idx="1"/>
          </p:nvPr>
        </p:nvSpPr>
        <p:spPr>
          <a:xfrm>
            <a:off x="609601" y="1870673"/>
            <a:ext cx="6019713" cy="449234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rgbClr val="7F7F7F"/>
              </a:buClr>
              <a:buSzPts val="1800"/>
              <a:buChar char="•"/>
              <a:defRPr/>
            </a:lvl2pPr>
            <a:lvl3pPr marL="1371600" lvl="2" indent="-342900" algn="l">
              <a:lnSpc>
                <a:spcPct val="100000"/>
              </a:lnSpc>
              <a:spcBef>
                <a:spcPts val="360"/>
              </a:spcBef>
              <a:spcAft>
                <a:spcPts val="0"/>
              </a:spcAft>
              <a:buClr>
                <a:srgbClr val="7F7F7F"/>
              </a:buClr>
              <a:buSzPts val="1800"/>
              <a:buChar char="•"/>
              <a:defRPr/>
            </a:lvl3pPr>
            <a:lvl4pPr marL="1828800" lvl="3" indent="-342900" algn="l">
              <a:lnSpc>
                <a:spcPct val="100000"/>
              </a:lnSpc>
              <a:spcBef>
                <a:spcPts val="360"/>
              </a:spcBef>
              <a:spcAft>
                <a:spcPts val="0"/>
              </a:spcAft>
              <a:buClr>
                <a:srgbClr val="7F7F7F"/>
              </a:buClr>
              <a:buSzPts val="1800"/>
              <a:buChar char="•"/>
              <a:defRPr/>
            </a:lvl4pPr>
            <a:lvl5pPr marL="2286000" lvl="4" indent="-342900" algn="l">
              <a:lnSpc>
                <a:spcPct val="100000"/>
              </a:lnSpc>
              <a:spcBef>
                <a:spcPts val="360"/>
              </a:spcBef>
              <a:spcAft>
                <a:spcPts val="0"/>
              </a:spcAft>
              <a:buClr>
                <a:srgbClr val="7F7F7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0" name="Google Shape;80;p20" descr="Fanshawe logo"/>
          <p:cNvPicPr preferRelativeResize="0"/>
          <p:nvPr/>
        </p:nvPicPr>
        <p:blipFill rotWithShape="1">
          <a:blip r:embed="rId3">
            <a:alphaModFix/>
          </a:blip>
          <a:srcRect/>
          <a:stretch/>
        </p:blipFill>
        <p:spPr>
          <a:xfrm rot="5400000">
            <a:off x="5704766" y="4696542"/>
            <a:ext cx="2963119" cy="1114023"/>
          </a:xfrm>
          <a:prstGeom prst="rect">
            <a:avLst/>
          </a:prstGeom>
          <a:noFill/>
          <a:ln>
            <a:noFill/>
          </a:ln>
        </p:spPr>
      </p:pic>
      <p:cxnSp>
        <p:nvCxnSpPr>
          <p:cNvPr id="81" name="Google Shape;81;p20"/>
          <p:cNvCxnSpPr/>
          <p:nvPr/>
        </p:nvCxnSpPr>
        <p:spPr>
          <a:xfrm>
            <a:off x="-1" y="379258"/>
            <a:ext cx="10558496" cy="9780"/>
          </a:xfrm>
          <a:prstGeom prst="straightConnector1">
            <a:avLst/>
          </a:prstGeom>
          <a:noFill/>
          <a:ln w="127000" cap="flat" cmpd="sng">
            <a:solidFill>
              <a:schemeClr val="dk1"/>
            </a:solidFill>
            <a:prstDash val="solid"/>
            <a:round/>
            <a:headEnd type="none" w="sm" len="sm"/>
            <a:tailEnd type="none" w="sm" len="sm"/>
          </a:ln>
        </p:spPr>
      </p:cxnSp>
      <p:cxnSp>
        <p:nvCxnSpPr>
          <p:cNvPr id="82" name="Google Shape;82;p20"/>
          <p:cNvCxnSpPr/>
          <p:nvPr/>
        </p:nvCxnSpPr>
        <p:spPr>
          <a:xfrm>
            <a:off x="2735515" y="1516495"/>
            <a:ext cx="9456485" cy="0"/>
          </a:xfrm>
          <a:prstGeom prst="straightConnector1">
            <a:avLst/>
          </a:prstGeom>
          <a:noFill/>
          <a:ln w="127000" cap="flat" cmpd="sng">
            <a:solidFill>
              <a:schemeClr val="dk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and image angle 1">
  <p:cSld name="text and image angle 1">
    <p:bg>
      <p:bgPr>
        <a:solidFill>
          <a:schemeClr val="lt1"/>
        </a:solidFill>
        <a:effectLst/>
      </p:bgPr>
    </p:bg>
    <p:spTree>
      <p:nvGrpSpPr>
        <p:cNvPr id="1" name="Shape 83"/>
        <p:cNvGrpSpPr/>
        <p:nvPr/>
      </p:nvGrpSpPr>
      <p:grpSpPr>
        <a:xfrm>
          <a:off x="0" y="0"/>
          <a:ext cx="0" cy="0"/>
          <a:chOff x="0" y="0"/>
          <a:chExt cx="0" cy="0"/>
        </a:xfrm>
      </p:grpSpPr>
      <p:pic>
        <p:nvPicPr>
          <p:cNvPr id="84" name="Google Shape;84;p22"/>
          <p:cNvPicPr preferRelativeResize="0"/>
          <p:nvPr/>
        </p:nvPicPr>
        <p:blipFill rotWithShape="1">
          <a:blip r:embed="rId2">
            <a:alphaModFix amt="35000"/>
          </a:blip>
          <a:srcRect l="-2592" t="-1416" r="3280" b="38726"/>
          <a:stretch/>
        </p:blipFill>
        <p:spPr>
          <a:xfrm>
            <a:off x="7137619" y="3122109"/>
            <a:ext cx="5054381" cy="3735892"/>
          </a:xfrm>
          <a:prstGeom prst="rect">
            <a:avLst/>
          </a:prstGeom>
          <a:noFill/>
          <a:ln>
            <a:noFill/>
          </a:ln>
        </p:spPr>
      </p:pic>
      <p:sp>
        <p:nvSpPr>
          <p:cNvPr id="85" name="Google Shape;85;p22"/>
          <p:cNvSpPr>
            <a:spLocks noGrp="1"/>
          </p:cNvSpPr>
          <p:nvPr>
            <p:ph type="pic" idx="2"/>
          </p:nvPr>
        </p:nvSpPr>
        <p:spPr>
          <a:xfrm>
            <a:off x="5492752" y="-1085"/>
            <a:ext cx="6699249" cy="6721503"/>
          </a:xfrm>
          <a:prstGeom prst="rect">
            <a:avLst/>
          </a:prstGeom>
          <a:solidFill>
            <a:srgbClr val="F2F2F2"/>
          </a:solidFill>
          <a:ln>
            <a:noFill/>
          </a:ln>
        </p:spPr>
      </p:sp>
      <p:sp>
        <p:nvSpPr>
          <p:cNvPr id="86" name="Google Shape;86;p22"/>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4267"/>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7" name="Google Shape;87;p22"/>
          <p:cNvCxnSpPr/>
          <p:nvPr/>
        </p:nvCxnSpPr>
        <p:spPr>
          <a:xfrm>
            <a:off x="0" y="2027505"/>
            <a:ext cx="6583680" cy="0"/>
          </a:xfrm>
          <a:prstGeom prst="straightConnector1">
            <a:avLst/>
          </a:prstGeom>
          <a:noFill/>
          <a:ln w="127000" cap="flat" cmpd="sng">
            <a:solidFill>
              <a:schemeClr val="dk1"/>
            </a:solidFill>
            <a:prstDash val="solid"/>
            <a:round/>
            <a:headEnd type="none" w="sm" len="sm"/>
            <a:tailEnd type="none" w="sm" len="sm"/>
          </a:ln>
        </p:spPr>
      </p:cxnSp>
      <p:sp>
        <p:nvSpPr>
          <p:cNvPr id="88" name="Google Shape;88;p22"/>
          <p:cNvSpPr txBox="1">
            <a:spLocks noGrp="1"/>
          </p:cNvSpPr>
          <p:nvPr>
            <p:ph type="body" idx="1"/>
          </p:nvPr>
        </p:nvSpPr>
        <p:spPr>
          <a:xfrm>
            <a:off x="609598" y="2384915"/>
            <a:ext cx="7034255" cy="3467239"/>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397954" algn="l">
              <a:lnSpc>
                <a:spcPct val="100000"/>
              </a:lnSpc>
              <a:spcBef>
                <a:spcPts val="533"/>
              </a:spcBef>
              <a:spcAft>
                <a:spcPts val="0"/>
              </a:spcAft>
              <a:buClr>
                <a:srgbClr val="7F7F7F"/>
              </a:buClr>
              <a:buSzPts val="2667"/>
              <a:buChar char="•"/>
              <a:defRPr sz="2667"/>
            </a:lvl2pPr>
            <a:lvl3pPr marL="1371600" lvl="2" indent="-381000" algn="l">
              <a:lnSpc>
                <a:spcPct val="100000"/>
              </a:lnSpc>
              <a:spcBef>
                <a:spcPts val="480"/>
              </a:spcBef>
              <a:spcAft>
                <a:spcPts val="0"/>
              </a:spcAft>
              <a:buClr>
                <a:srgbClr val="7F7F7F"/>
              </a:buClr>
              <a:buSzPts val="2400"/>
              <a:buChar char="•"/>
              <a:defRPr sz="2400"/>
            </a:lvl3pPr>
            <a:lvl4pPr marL="1828800" lvl="3" indent="-364045" algn="l">
              <a:lnSpc>
                <a:spcPct val="100000"/>
              </a:lnSpc>
              <a:spcBef>
                <a:spcPts val="427"/>
              </a:spcBef>
              <a:spcAft>
                <a:spcPts val="0"/>
              </a:spcAft>
              <a:buClr>
                <a:srgbClr val="7F7F7F"/>
              </a:buClr>
              <a:buSzPts val="2133"/>
              <a:buChar char="•"/>
              <a:defRPr sz="2133"/>
            </a:lvl4pPr>
            <a:lvl5pPr marL="2286000" lvl="4" indent="-364045" algn="l">
              <a:lnSpc>
                <a:spcPct val="100000"/>
              </a:lnSpc>
              <a:spcBef>
                <a:spcPts val="427"/>
              </a:spcBef>
              <a:spcAft>
                <a:spcPts val="0"/>
              </a:spcAft>
              <a:buClr>
                <a:srgbClr val="7F7F7F"/>
              </a:buClr>
              <a:buSzPts val="2133"/>
              <a:buChar char="•"/>
              <a:defRPr sz="2133"/>
            </a:lvl5pPr>
            <a:lvl6pPr marL="2743200" lvl="5" indent="-364045" algn="l">
              <a:lnSpc>
                <a:spcPct val="100000"/>
              </a:lnSpc>
              <a:spcBef>
                <a:spcPts val="427"/>
              </a:spcBef>
              <a:spcAft>
                <a:spcPts val="0"/>
              </a:spcAft>
              <a:buClr>
                <a:schemeClr val="dk1"/>
              </a:buClr>
              <a:buSzPts val="2133"/>
              <a:buChar char="•"/>
              <a:defRPr sz="2133"/>
            </a:lvl6pPr>
            <a:lvl7pPr marL="3200400" lvl="6" indent="-364045" algn="l">
              <a:lnSpc>
                <a:spcPct val="100000"/>
              </a:lnSpc>
              <a:spcBef>
                <a:spcPts val="427"/>
              </a:spcBef>
              <a:spcAft>
                <a:spcPts val="0"/>
              </a:spcAft>
              <a:buClr>
                <a:schemeClr val="dk1"/>
              </a:buClr>
              <a:buSzPts val="2133"/>
              <a:buChar char="•"/>
              <a:defRPr sz="2133"/>
            </a:lvl7pPr>
            <a:lvl8pPr marL="3657600" lvl="7" indent="-364045" algn="l">
              <a:lnSpc>
                <a:spcPct val="100000"/>
              </a:lnSpc>
              <a:spcBef>
                <a:spcPts val="427"/>
              </a:spcBef>
              <a:spcAft>
                <a:spcPts val="0"/>
              </a:spcAft>
              <a:buClr>
                <a:schemeClr val="dk1"/>
              </a:buClr>
              <a:buSzPts val="2133"/>
              <a:buChar char="•"/>
              <a:defRPr sz="2133"/>
            </a:lvl8pPr>
            <a:lvl9pPr marL="4114800" lvl="8" indent="-364045" algn="l">
              <a:lnSpc>
                <a:spcPct val="100000"/>
              </a:lnSpc>
              <a:spcBef>
                <a:spcPts val="427"/>
              </a:spcBef>
              <a:spcAft>
                <a:spcPts val="0"/>
              </a:spcAft>
              <a:buClr>
                <a:schemeClr val="dk1"/>
              </a:buClr>
              <a:buSzPts val="2133"/>
              <a:buChar char="•"/>
              <a:defRPr sz="2133"/>
            </a:lvl9pPr>
          </a:lstStyle>
          <a:p>
            <a:endParaRPr/>
          </a:p>
        </p:txBody>
      </p:sp>
      <p:pic>
        <p:nvPicPr>
          <p:cNvPr id="89" name="Google Shape;89;p22" descr="Fanshawe logo"/>
          <p:cNvPicPr preferRelativeResize="0"/>
          <p:nvPr/>
        </p:nvPicPr>
        <p:blipFill rotWithShape="1">
          <a:blip r:embed="rId3">
            <a:alphaModFix/>
          </a:blip>
          <a:srcRect/>
          <a:stretch/>
        </p:blipFill>
        <p:spPr>
          <a:xfrm>
            <a:off x="160227" y="5700255"/>
            <a:ext cx="2715279" cy="102084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ith 1-line">
  <p:cSld name="title with 1-line">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525247" y="1433194"/>
            <a:ext cx="7325663" cy="223823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E2231A"/>
              </a:buClr>
              <a:buSzPts val="6400"/>
              <a:buFont typeface="Montserrat"/>
              <a:buNone/>
              <a:defRPr sz="6400" b="1" i="0">
                <a:solidFill>
                  <a:srgbClr val="E2231A"/>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2" name="Google Shape;92;p17"/>
          <p:cNvCxnSpPr/>
          <p:nvPr/>
        </p:nvCxnSpPr>
        <p:spPr>
          <a:xfrm>
            <a:off x="0" y="4037591"/>
            <a:ext cx="9233755" cy="0"/>
          </a:xfrm>
          <a:prstGeom prst="straightConnector1">
            <a:avLst/>
          </a:prstGeom>
          <a:noFill/>
          <a:ln w="127000" cap="flat" cmpd="sng">
            <a:solidFill>
              <a:srgbClr val="000000"/>
            </a:solidFill>
            <a:prstDash val="solid"/>
            <a:round/>
            <a:headEnd type="none" w="sm" len="sm"/>
            <a:tailEnd type="none" w="sm" len="sm"/>
          </a:ln>
        </p:spPr>
      </p:cxnSp>
      <p:pic>
        <p:nvPicPr>
          <p:cNvPr id="93" name="Google Shape;93;p17" descr="Fanshawe logo"/>
          <p:cNvPicPr preferRelativeResize="0"/>
          <p:nvPr/>
        </p:nvPicPr>
        <p:blipFill rotWithShape="1">
          <a:blip r:embed="rId3">
            <a:alphaModFix/>
          </a:blip>
          <a:srcRect/>
          <a:stretch/>
        </p:blipFill>
        <p:spPr>
          <a:xfrm>
            <a:off x="273129" y="4315589"/>
            <a:ext cx="5097744" cy="191656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with grey bg">
  <p:cSld name="text with grey bg">
    <p:spTree>
      <p:nvGrpSpPr>
        <p:cNvPr id="1" name="Shape 94"/>
        <p:cNvGrpSpPr/>
        <p:nvPr/>
      </p:nvGrpSpPr>
      <p:grpSpPr>
        <a:xfrm>
          <a:off x="0" y="0"/>
          <a:ext cx="0" cy="0"/>
          <a:chOff x="0" y="0"/>
          <a:chExt cx="0" cy="0"/>
        </a:xfrm>
      </p:grpSpPr>
      <p:pic>
        <p:nvPicPr>
          <p:cNvPr id="95" name="Google Shape;95;p19"/>
          <p:cNvPicPr preferRelativeResize="0"/>
          <p:nvPr/>
        </p:nvPicPr>
        <p:blipFill rotWithShape="1">
          <a:blip r:embed="rId2">
            <a:alphaModFix/>
          </a:blip>
          <a:srcRect t="31595" b="31595"/>
          <a:stretch/>
        </p:blipFill>
        <p:spPr>
          <a:xfrm>
            <a:off x="589605" y="0"/>
            <a:ext cx="11012792" cy="6039400"/>
          </a:xfrm>
          <a:prstGeom prst="rect">
            <a:avLst/>
          </a:prstGeom>
          <a:noFill/>
          <a:ln>
            <a:noFill/>
          </a:ln>
        </p:spPr>
      </p:pic>
      <p:sp>
        <p:nvSpPr>
          <p:cNvPr id="96" name="Google Shape;96;p19"/>
          <p:cNvSpPr txBox="1">
            <a:spLocks noGrp="1"/>
          </p:cNvSpPr>
          <p:nvPr>
            <p:ph type="title"/>
          </p:nvPr>
        </p:nvSpPr>
        <p:spPr>
          <a:xfrm>
            <a:off x="977836" y="563291"/>
            <a:ext cx="8109355" cy="88215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267"/>
              <a:buFont typeface="Montserrat"/>
              <a:buNone/>
              <a:defRPr sz="4267"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9"/>
          <p:cNvSpPr txBox="1">
            <a:spLocks noGrp="1"/>
          </p:cNvSpPr>
          <p:nvPr>
            <p:ph type="body" idx="1"/>
          </p:nvPr>
        </p:nvSpPr>
        <p:spPr>
          <a:xfrm>
            <a:off x="914401" y="1894849"/>
            <a:ext cx="4997183" cy="3695144"/>
          </a:xfrm>
          <a:prstGeom prst="rect">
            <a:avLst/>
          </a:prstGeom>
          <a:noFill/>
          <a:ln>
            <a:noFill/>
          </a:ln>
        </p:spPr>
        <p:txBody>
          <a:bodyPr spcFirstLastPara="1" wrap="square" lIns="91425" tIns="45700" rIns="91425" bIns="45700" anchor="t" anchorCtr="0">
            <a:normAutofit/>
          </a:bodyPr>
          <a:lstStyle>
            <a:lvl1pPr marL="457200" lvl="0" indent="-414845" algn="l">
              <a:lnSpc>
                <a:spcPct val="100000"/>
              </a:lnSpc>
              <a:spcBef>
                <a:spcPts val="587"/>
              </a:spcBef>
              <a:spcAft>
                <a:spcPts val="0"/>
              </a:spcAft>
              <a:buClr>
                <a:srgbClr val="FFFFFF"/>
              </a:buClr>
              <a:buSzPts val="2933"/>
              <a:buChar char="•"/>
              <a:defRPr>
                <a:solidFill>
                  <a:srgbClr val="FFFFFF"/>
                </a:solidFill>
              </a:defRPr>
            </a:lvl1pPr>
            <a:lvl2pPr marL="914400" lvl="1" indent="-397954" algn="l">
              <a:lnSpc>
                <a:spcPct val="100000"/>
              </a:lnSpc>
              <a:spcBef>
                <a:spcPts val="533"/>
              </a:spcBef>
              <a:spcAft>
                <a:spcPts val="0"/>
              </a:spcAft>
              <a:buClr>
                <a:srgbClr val="BFBFBF"/>
              </a:buClr>
              <a:buSzPts val="2667"/>
              <a:buChar char="•"/>
              <a:defRPr>
                <a:solidFill>
                  <a:srgbClr val="BFBFBF"/>
                </a:solidFill>
              </a:defRPr>
            </a:lvl2pPr>
            <a:lvl3pPr marL="1371600" lvl="2" indent="-381000" algn="l">
              <a:lnSpc>
                <a:spcPct val="100000"/>
              </a:lnSpc>
              <a:spcBef>
                <a:spcPts val="480"/>
              </a:spcBef>
              <a:spcAft>
                <a:spcPts val="0"/>
              </a:spcAft>
              <a:buClr>
                <a:srgbClr val="BFBFBF"/>
              </a:buClr>
              <a:buSzPts val="2400"/>
              <a:buChar char="•"/>
              <a:defRPr>
                <a:solidFill>
                  <a:srgbClr val="BFBFBF"/>
                </a:solidFill>
              </a:defRPr>
            </a:lvl3pPr>
            <a:lvl4pPr marL="1828800" lvl="3" indent="-364045" algn="l">
              <a:lnSpc>
                <a:spcPct val="100000"/>
              </a:lnSpc>
              <a:spcBef>
                <a:spcPts val="427"/>
              </a:spcBef>
              <a:spcAft>
                <a:spcPts val="0"/>
              </a:spcAft>
              <a:buClr>
                <a:srgbClr val="BFBFBF"/>
              </a:buClr>
              <a:buSzPts val="2133"/>
              <a:buChar char="•"/>
              <a:defRPr>
                <a:solidFill>
                  <a:srgbClr val="BFBFBF"/>
                </a:solidFill>
              </a:defRPr>
            </a:lvl4pPr>
            <a:lvl5pPr marL="2286000" lvl="4" indent="-364045" algn="l">
              <a:lnSpc>
                <a:spcPct val="100000"/>
              </a:lnSpc>
              <a:spcBef>
                <a:spcPts val="427"/>
              </a:spcBef>
              <a:spcAft>
                <a:spcPts val="0"/>
              </a:spcAft>
              <a:buClr>
                <a:srgbClr val="BFBFBF"/>
              </a:buClr>
              <a:buSzPts val="2133"/>
              <a:buChar char="•"/>
              <a:defRPr>
                <a:solidFill>
                  <a:srgbClr val="BFBFB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 name="Google Shape;98;p19"/>
          <p:cNvSpPr txBox="1">
            <a:spLocks noGrp="1"/>
          </p:cNvSpPr>
          <p:nvPr>
            <p:ph type="body" idx="2"/>
          </p:nvPr>
        </p:nvSpPr>
        <p:spPr>
          <a:xfrm>
            <a:off x="6262487" y="1894849"/>
            <a:ext cx="4997183" cy="3695144"/>
          </a:xfrm>
          <a:prstGeom prst="rect">
            <a:avLst/>
          </a:prstGeom>
          <a:noFill/>
          <a:ln>
            <a:noFill/>
          </a:ln>
        </p:spPr>
        <p:txBody>
          <a:bodyPr spcFirstLastPara="1" wrap="square" lIns="91425" tIns="45700" rIns="91425" bIns="45700" anchor="t" anchorCtr="0">
            <a:normAutofit/>
          </a:bodyPr>
          <a:lstStyle>
            <a:lvl1pPr marL="457200" lvl="0" indent="-414845" algn="l">
              <a:lnSpc>
                <a:spcPct val="100000"/>
              </a:lnSpc>
              <a:spcBef>
                <a:spcPts val="587"/>
              </a:spcBef>
              <a:spcAft>
                <a:spcPts val="0"/>
              </a:spcAft>
              <a:buClr>
                <a:srgbClr val="FFFFFF"/>
              </a:buClr>
              <a:buSzPts val="2933"/>
              <a:buChar char="•"/>
              <a:defRPr>
                <a:solidFill>
                  <a:srgbClr val="FFFFFF"/>
                </a:solidFill>
              </a:defRPr>
            </a:lvl1pPr>
            <a:lvl2pPr marL="914400" lvl="1" indent="-397954" algn="l">
              <a:lnSpc>
                <a:spcPct val="100000"/>
              </a:lnSpc>
              <a:spcBef>
                <a:spcPts val="533"/>
              </a:spcBef>
              <a:spcAft>
                <a:spcPts val="0"/>
              </a:spcAft>
              <a:buClr>
                <a:srgbClr val="BFBFBF"/>
              </a:buClr>
              <a:buSzPts val="2667"/>
              <a:buChar char="•"/>
              <a:defRPr>
                <a:solidFill>
                  <a:srgbClr val="BFBFBF"/>
                </a:solidFill>
              </a:defRPr>
            </a:lvl2pPr>
            <a:lvl3pPr marL="1371600" lvl="2" indent="-381000" algn="l">
              <a:lnSpc>
                <a:spcPct val="100000"/>
              </a:lnSpc>
              <a:spcBef>
                <a:spcPts val="480"/>
              </a:spcBef>
              <a:spcAft>
                <a:spcPts val="0"/>
              </a:spcAft>
              <a:buClr>
                <a:srgbClr val="BFBFBF"/>
              </a:buClr>
              <a:buSzPts val="2400"/>
              <a:buChar char="•"/>
              <a:defRPr>
                <a:solidFill>
                  <a:srgbClr val="BFBFBF"/>
                </a:solidFill>
              </a:defRPr>
            </a:lvl3pPr>
            <a:lvl4pPr marL="1828800" lvl="3" indent="-364045" algn="l">
              <a:lnSpc>
                <a:spcPct val="100000"/>
              </a:lnSpc>
              <a:spcBef>
                <a:spcPts val="427"/>
              </a:spcBef>
              <a:spcAft>
                <a:spcPts val="0"/>
              </a:spcAft>
              <a:buClr>
                <a:srgbClr val="BFBFBF"/>
              </a:buClr>
              <a:buSzPts val="2133"/>
              <a:buChar char="•"/>
              <a:defRPr>
                <a:solidFill>
                  <a:srgbClr val="BFBFBF"/>
                </a:solidFill>
              </a:defRPr>
            </a:lvl4pPr>
            <a:lvl5pPr marL="2286000" lvl="4" indent="-364045" algn="l">
              <a:lnSpc>
                <a:spcPct val="100000"/>
              </a:lnSpc>
              <a:spcBef>
                <a:spcPts val="427"/>
              </a:spcBef>
              <a:spcAft>
                <a:spcPts val="0"/>
              </a:spcAft>
              <a:buClr>
                <a:srgbClr val="BFBFBF"/>
              </a:buClr>
              <a:buSzPts val="2133"/>
              <a:buChar char="•"/>
              <a:defRPr>
                <a:solidFill>
                  <a:srgbClr val="BFBFB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99" name="Google Shape;99;p19"/>
          <p:cNvCxnSpPr/>
          <p:nvPr/>
        </p:nvCxnSpPr>
        <p:spPr>
          <a:xfrm>
            <a:off x="1633504" y="379765"/>
            <a:ext cx="10558496" cy="9780"/>
          </a:xfrm>
          <a:prstGeom prst="straightConnector1">
            <a:avLst/>
          </a:prstGeom>
          <a:noFill/>
          <a:ln w="127000" cap="flat" cmpd="sng">
            <a:solidFill>
              <a:schemeClr val="dk1"/>
            </a:solidFill>
            <a:prstDash val="solid"/>
            <a:round/>
            <a:headEnd type="none" w="sm" len="sm"/>
            <a:tailEnd type="none" w="sm" len="sm"/>
          </a:ln>
        </p:spPr>
      </p:cxnSp>
      <p:cxnSp>
        <p:nvCxnSpPr>
          <p:cNvPr id="100" name="Google Shape;100;p19"/>
          <p:cNvCxnSpPr/>
          <p:nvPr/>
        </p:nvCxnSpPr>
        <p:spPr>
          <a:xfrm>
            <a:off x="0" y="1557135"/>
            <a:ext cx="9456485" cy="0"/>
          </a:xfrm>
          <a:prstGeom prst="straightConnector1">
            <a:avLst/>
          </a:prstGeom>
          <a:noFill/>
          <a:ln w="127000" cap="flat" cmpd="sng">
            <a:solidFill>
              <a:schemeClr val="dk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image angle 2">
  <p:cSld name="text and image angle 2">
    <p:bg>
      <p:bgPr>
        <a:solidFill>
          <a:schemeClr val="lt1"/>
        </a:solidFill>
        <a:effectLst/>
      </p:bgPr>
    </p:bg>
    <p:spTree>
      <p:nvGrpSpPr>
        <p:cNvPr id="1" name="Shape 101"/>
        <p:cNvGrpSpPr/>
        <p:nvPr/>
      </p:nvGrpSpPr>
      <p:grpSpPr>
        <a:xfrm>
          <a:off x="0" y="0"/>
          <a:ext cx="0" cy="0"/>
          <a:chOff x="0" y="0"/>
          <a:chExt cx="0" cy="0"/>
        </a:xfrm>
      </p:grpSpPr>
      <p:pic>
        <p:nvPicPr>
          <p:cNvPr id="102" name="Google Shape;102;p23"/>
          <p:cNvPicPr preferRelativeResize="0"/>
          <p:nvPr/>
        </p:nvPicPr>
        <p:blipFill rotWithShape="1">
          <a:blip r:embed="rId2">
            <a:alphaModFix amt="35000"/>
          </a:blip>
          <a:srcRect l="-5976" t="19758" r="1" b="-2304"/>
          <a:stretch/>
        </p:blipFill>
        <p:spPr>
          <a:xfrm>
            <a:off x="6350442" y="0"/>
            <a:ext cx="5393639" cy="4919205"/>
          </a:xfrm>
          <a:prstGeom prst="rect">
            <a:avLst/>
          </a:prstGeom>
          <a:noFill/>
          <a:ln>
            <a:noFill/>
          </a:ln>
        </p:spPr>
      </p:pic>
      <p:sp>
        <p:nvSpPr>
          <p:cNvPr id="103" name="Google Shape;103;p23"/>
          <p:cNvSpPr>
            <a:spLocks noGrp="1"/>
          </p:cNvSpPr>
          <p:nvPr>
            <p:ph type="pic" idx="2"/>
          </p:nvPr>
        </p:nvSpPr>
        <p:spPr>
          <a:xfrm>
            <a:off x="5381587" y="19032"/>
            <a:ext cx="6828367" cy="6838969"/>
          </a:xfrm>
          <a:prstGeom prst="rect">
            <a:avLst/>
          </a:prstGeom>
          <a:solidFill>
            <a:srgbClr val="F2F2F2"/>
          </a:solidFill>
          <a:ln>
            <a:noFill/>
          </a:ln>
        </p:spPr>
      </p:sp>
      <p:sp>
        <p:nvSpPr>
          <p:cNvPr id="104" name="Google Shape;104;p23"/>
          <p:cNvSpPr txBox="1">
            <a:spLocks noGrp="1"/>
          </p:cNvSpPr>
          <p:nvPr>
            <p:ph type="title"/>
          </p:nvPr>
        </p:nvSpPr>
        <p:spPr>
          <a:xfrm>
            <a:off x="609598" y="546566"/>
            <a:ext cx="7002452" cy="112646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4267"/>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5" name="Google Shape;105;p23"/>
          <p:cNvCxnSpPr/>
          <p:nvPr/>
        </p:nvCxnSpPr>
        <p:spPr>
          <a:xfrm>
            <a:off x="0" y="2027505"/>
            <a:ext cx="7707464" cy="0"/>
          </a:xfrm>
          <a:prstGeom prst="straightConnector1">
            <a:avLst/>
          </a:prstGeom>
          <a:noFill/>
          <a:ln w="127000" cap="flat" cmpd="sng">
            <a:solidFill>
              <a:schemeClr val="dk1"/>
            </a:solidFill>
            <a:prstDash val="solid"/>
            <a:round/>
            <a:headEnd type="none" w="sm" len="sm"/>
            <a:tailEnd type="none" w="sm" len="sm"/>
          </a:ln>
        </p:spPr>
      </p:cxnSp>
      <p:sp>
        <p:nvSpPr>
          <p:cNvPr id="106" name="Google Shape;106;p23"/>
          <p:cNvSpPr txBox="1">
            <a:spLocks noGrp="1"/>
          </p:cNvSpPr>
          <p:nvPr>
            <p:ph type="body" idx="1"/>
          </p:nvPr>
        </p:nvSpPr>
        <p:spPr>
          <a:xfrm>
            <a:off x="609598" y="2384916"/>
            <a:ext cx="7002452" cy="3370517"/>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397954" algn="l">
              <a:lnSpc>
                <a:spcPct val="100000"/>
              </a:lnSpc>
              <a:spcBef>
                <a:spcPts val="533"/>
              </a:spcBef>
              <a:spcAft>
                <a:spcPts val="0"/>
              </a:spcAft>
              <a:buClr>
                <a:srgbClr val="7F7F7F"/>
              </a:buClr>
              <a:buSzPts val="2667"/>
              <a:buChar char="•"/>
              <a:defRPr sz="2667"/>
            </a:lvl2pPr>
            <a:lvl3pPr marL="1371600" lvl="2" indent="-381000" algn="l">
              <a:lnSpc>
                <a:spcPct val="100000"/>
              </a:lnSpc>
              <a:spcBef>
                <a:spcPts val="480"/>
              </a:spcBef>
              <a:spcAft>
                <a:spcPts val="0"/>
              </a:spcAft>
              <a:buClr>
                <a:srgbClr val="7F7F7F"/>
              </a:buClr>
              <a:buSzPts val="2400"/>
              <a:buChar char="•"/>
              <a:defRPr sz="2400"/>
            </a:lvl3pPr>
            <a:lvl4pPr marL="1828800" lvl="3" indent="-364045" algn="l">
              <a:lnSpc>
                <a:spcPct val="100000"/>
              </a:lnSpc>
              <a:spcBef>
                <a:spcPts val="427"/>
              </a:spcBef>
              <a:spcAft>
                <a:spcPts val="0"/>
              </a:spcAft>
              <a:buClr>
                <a:srgbClr val="7F7F7F"/>
              </a:buClr>
              <a:buSzPts val="2133"/>
              <a:buChar char="•"/>
              <a:defRPr sz="2133"/>
            </a:lvl4pPr>
            <a:lvl5pPr marL="2286000" lvl="4" indent="-364045" algn="l">
              <a:lnSpc>
                <a:spcPct val="100000"/>
              </a:lnSpc>
              <a:spcBef>
                <a:spcPts val="427"/>
              </a:spcBef>
              <a:spcAft>
                <a:spcPts val="0"/>
              </a:spcAft>
              <a:buClr>
                <a:srgbClr val="7F7F7F"/>
              </a:buClr>
              <a:buSzPts val="2133"/>
              <a:buChar char="•"/>
              <a:defRPr sz="2133"/>
            </a:lvl5pPr>
            <a:lvl6pPr marL="2743200" lvl="5" indent="-364045" algn="l">
              <a:lnSpc>
                <a:spcPct val="100000"/>
              </a:lnSpc>
              <a:spcBef>
                <a:spcPts val="427"/>
              </a:spcBef>
              <a:spcAft>
                <a:spcPts val="0"/>
              </a:spcAft>
              <a:buClr>
                <a:schemeClr val="dk1"/>
              </a:buClr>
              <a:buSzPts val="2133"/>
              <a:buChar char="•"/>
              <a:defRPr sz="2133"/>
            </a:lvl6pPr>
            <a:lvl7pPr marL="3200400" lvl="6" indent="-364045" algn="l">
              <a:lnSpc>
                <a:spcPct val="100000"/>
              </a:lnSpc>
              <a:spcBef>
                <a:spcPts val="427"/>
              </a:spcBef>
              <a:spcAft>
                <a:spcPts val="0"/>
              </a:spcAft>
              <a:buClr>
                <a:schemeClr val="dk1"/>
              </a:buClr>
              <a:buSzPts val="2133"/>
              <a:buChar char="•"/>
              <a:defRPr sz="2133"/>
            </a:lvl7pPr>
            <a:lvl8pPr marL="3657600" lvl="7" indent="-364045" algn="l">
              <a:lnSpc>
                <a:spcPct val="100000"/>
              </a:lnSpc>
              <a:spcBef>
                <a:spcPts val="427"/>
              </a:spcBef>
              <a:spcAft>
                <a:spcPts val="0"/>
              </a:spcAft>
              <a:buClr>
                <a:schemeClr val="dk1"/>
              </a:buClr>
              <a:buSzPts val="2133"/>
              <a:buChar char="•"/>
              <a:defRPr sz="2133"/>
            </a:lvl8pPr>
            <a:lvl9pPr marL="4114800" lvl="8" indent="-364045" algn="l">
              <a:lnSpc>
                <a:spcPct val="100000"/>
              </a:lnSpc>
              <a:spcBef>
                <a:spcPts val="427"/>
              </a:spcBef>
              <a:spcAft>
                <a:spcPts val="0"/>
              </a:spcAft>
              <a:buClr>
                <a:schemeClr val="dk1"/>
              </a:buClr>
              <a:buSzPts val="2133"/>
              <a:buChar char="•"/>
              <a:defRPr sz="2133"/>
            </a:lvl9pPr>
          </a:lstStyle>
          <a:p>
            <a:endParaRPr/>
          </a:p>
        </p:txBody>
      </p:sp>
      <p:pic>
        <p:nvPicPr>
          <p:cNvPr id="107" name="Google Shape;107;p23" descr="Fanshawe logo"/>
          <p:cNvPicPr preferRelativeResize="0"/>
          <p:nvPr/>
        </p:nvPicPr>
        <p:blipFill rotWithShape="1">
          <a:blip r:embed="rId3">
            <a:alphaModFix/>
          </a:blip>
          <a:srcRect/>
          <a:stretch/>
        </p:blipFill>
        <p:spPr>
          <a:xfrm>
            <a:off x="280314" y="5755433"/>
            <a:ext cx="2715279" cy="102084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nd image arrow">
  <p:cSld name="text and image arrow">
    <p:bg>
      <p:bgPr>
        <a:solidFill>
          <a:schemeClr val="lt1"/>
        </a:solidFill>
        <a:effectLst/>
      </p:bgPr>
    </p:bg>
    <p:spTree>
      <p:nvGrpSpPr>
        <p:cNvPr id="1" name="Shape 108"/>
        <p:cNvGrpSpPr/>
        <p:nvPr/>
      </p:nvGrpSpPr>
      <p:grpSpPr>
        <a:xfrm>
          <a:off x="0" y="0"/>
          <a:ext cx="0" cy="0"/>
          <a:chOff x="0" y="0"/>
          <a:chExt cx="0" cy="0"/>
        </a:xfrm>
      </p:grpSpPr>
      <p:sp>
        <p:nvSpPr>
          <p:cNvPr id="109" name="Google Shape;109;p24"/>
          <p:cNvSpPr>
            <a:spLocks noGrp="1"/>
          </p:cNvSpPr>
          <p:nvPr>
            <p:ph type="pic" idx="2"/>
          </p:nvPr>
        </p:nvSpPr>
        <p:spPr>
          <a:xfrm>
            <a:off x="7015580" y="19376"/>
            <a:ext cx="5189016" cy="2759193"/>
          </a:xfrm>
          <a:prstGeom prst="rect">
            <a:avLst/>
          </a:prstGeom>
          <a:solidFill>
            <a:srgbClr val="F2F2F2"/>
          </a:solidFill>
          <a:ln>
            <a:noFill/>
          </a:ln>
        </p:spPr>
      </p:sp>
      <p:sp>
        <p:nvSpPr>
          <p:cNvPr id="110" name="Google Shape;110;p24"/>
          <p:cNvSpPr/>
          <p:nvPr/>
        </p:nvSpPr>
        <p:spPr>
          <a:xfrm>
            <a:off x="5561365" y="2751789"/>
            <a:ext cx="6692631" cy="4167740"/>
          </a:xfrm>
          <a:custGeom>
            <a:avLst/>
            <a:gdLst/>
            <a:ahLst/>
            <a:cxnLst/>
            <a:rect l="l" t="t" r="r" b="b"/>
            <a:pathLst>
              <a:path w="5019473" h="3125805" extrusionOk="0">
                <a:moveTo>
                  <a:pt x="0" y="3077166"/>
                </a:moveTo>
                <a:lnTo>
                  <a:pt x="3154103" y="0"/>
                </a:lnTo>
                <a:lnTo>
                  <a:pt x="5019473" y="12954"/>
                </a:lnTo>
                <a:lnTo>
                  <a:pt x="4999657" y="865761"/>
                </a:lnTo>
                <a:lnTo>
                  <a:pt x="2691860" y="3125805"/>
                </a:lnTo>
                <a:lnTo>
                  <a:pt x="0" y="3077166"/>
                </a:lnTo>
                <a:close/>
              </a:path>
            </a:pathLst>
          </a:custGeom>
          <a:solidFill>
            <a:srgbClr val="E223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p:txBody>
      </p:sp>
      <p:sp>
        <p:nvSpPr>
          <p:cNvPr id="111" name="Google Shape;111;p24"/>
          <p:cNvSpPr txBox="1">
            <a:spLocks noGrp="1"/>
          </p:cNvSpPr>
          <p:nvPr>
            <p:ph type="title"/>
          </p:nvPr>
        </p:nvSpPr>
        <p:spPr>
          <a:xfrm>
            <a:off x="609598" y="715899"/>
            <a:ext cx="7366877" cy="112646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4267"/>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24"/>
          <p:cNvCxnSpPr/>
          <p:nvPr/>
        </p:nvCxnSpPr>
        <p:spPr>
          <a:xfrm>
            <a:off x="0" y="2196839"/>
            <a:ext cx="7976475" cy="0"/>
          </a:xfrm>
          <a:prstGeom prst="straightConnector1">
            <a:avLst/>
          </a:prstGeom>
          <a:noFill/>
          <a:ln w="127000" cap="flat" cmpd="sng">
            <a:solidFill>
              <a:schemeClr val="dk1"/>
            </a:solidFill>
            <a:prstDash val="solid"/>
            <a:round/>
            <a:headEnd type="none" w="sm" len="sm"/>
            <a:tailEnd type="none" w="sm" len="sm"/>
          </a:ln>
        </p:spPr>
      </p:cxnSp>
      <p:sp>
        <p:nvSpPr>
          <p:cNvPr id="113" name="Google Shape;113;p24"/>
          <p:cNvSpPr txBox="1">
            <a:spLocks noGrp="1"/>
          </p:cNvSpPr>
          <p:nvPr>
            <p:ph type="body" idx="1"/>
          </p:nvPr>
        </p:nvSpPr>
        <p:spPr>
          <a:xfrm>
            <a:off x="609598" y="2554250"/>
            <a:ext cx="7366877" cy="3370517"/>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397954" algn="l">
              <a:lnSpc>
                <a:spcPct val="100000"/>
              </a:lnSpc>
              <a:spcBef>
                <a:spcPts val="533"/>
              </a:spcBef>
              <a:spcAft>
                <a:spcPts val="0"/>
              </a:spcAft>
              <a:buClr>
                <a:srgbClr val="7F7F7F"/>
              </a:buClr>
              <a:buSzPts val="2667"/>
              <a:buChar char="•"/>
              <a:defRPr sz="2667"/>
            </a:lvl2pPr>
            <a:lvl3pPr marL="1371600" lvl="2" indent="-381000" algn="l">
              <a:lnSpc>
                <a:spcPct val="100000"/>
              </a:lnSpc>
              <a:spcBef>
                <a:spcPts val="480"/>
              </a:spcBef>
              <a:spcAft>
                <a:spcPts val="0"/>
              </a:spcAft>
              <a:buClr>
                <a:srgbClr val="7F7F7F"/>
              </a:buClr>
              <a:buSzPts val="2400"/>
              <a:buChar char="•"/>
              <a:defRPr sz="2400"/>
            </a:lvl3pPr>
            <a:lvl4pPr marL="1828800" lvl="3" indent="-364045" algn="l">
              <a:lnSpc>
                <a:spcPct val="100000"/>
              </a:lnSpc>
              <a:spcBef>
                <a:spcPts val="427"/>
              </a:spcBef>
              <a:spcAft>
                <a:spcPts val="0"/>
              </a:spcAft>
              <a:buClr>
                <a:srgbClr val="7F7F7F"/>
              </a:buClr>
              <a:buSzPts val="2133"/>
              <a:buChar char="•"/>
              <a:defRPr sz="2133"/>
            </a:lvl4pPr>
            <a:lvl5pPr marL="2286000" lvl="4" indent="-364045" algn="l">
              <a:lnSpc>
                <a:spcPct val="100000"/>
              </a:lnSpc>
              <a:spcBef>
                <a:spcPts val="427"/>
              </a:spcBef>
              <a:spcAft>
                <a:spcPts val="0"/>
              </a:spcAft>
              <a:buClr>
                <a:srgbClr val="7F7F7F"/>
              </a:buClr>
              <a:buSzPts val="2133"/>
              <a:buChar char="•"/>
              <a:defRPr sz="2133"/>
            </a:lvl5pPr>
            <a:lvl6pPr marL="2743200" lvl="5" indent="-364045" algn="l">
              <a:lnSpc>
                <a:spcPct val="100000"/>
              </a:lnSpc>
              <a:spcBef>
                <a:spcPts val="427"/>
              </a:spcBef>
              <a:spcAft>
                <a:spcPts val="0"/>
              </a:spcAft>
              <a:buClr>
                <a:schemeClr val="dk1"/>
              </a:buClr>
              <a:buSzPts val="2133"/>
              <a:buChar char="•"/>
              <a:defRPr sz="2133"/>
            </a:lvl6pPr>
            <a:lvl7pPr marL="3200400" lvl="6" indent="-364045" algn="l">
              <a:lnSpc>
                <a:spcPct val="100000"/>
              </a:lnSpc>
              <a:spcBef>
                <a:spcPts val="427"/>
              </a:spcBef>
              <a:spcAft>
                <a:spcPts val="0"/>
              </a:spcAft>
              <a:buClr>
                <a:schemeClr val="dk1"/>
              </a:buClr>
              <a:buSzPts val="2133"/>
              <a:buChar char="•"/>
              <a:defRPr sz="2133"/>
            </a:lvl7pPr>
            <a:lvl8pPr marL="3657600" lvl="7" indent="-364045" algn="l">
              <a:lnSpc>
                <a:spcPct val="100000"/>
              </a:lnSpc>
              <a:spcBef>
                <a:spcPts val="427"/>
              </a:spcBef>
              <a:spcAft>
                <a:spcPts val="0"/>
              </a:spcAft>
              <a:buClr>
                <a:schemeClr val="dk1"/>
              </a:buClr>
              <a:buSzPts val="2133"/>
              <a:buChar char="•"/>
              <a:defRPr sz="2133"/>
            </a:lvl8pPr>
            <a:lvl9pPr marL="4114800" lvl="8" indent="-364045" algn="l">
              <a:lnSpc>
                <a:spcPct val="100000"/>
              </a:lnSpc>
              <a:spcBef>
                <a:spcPts val="427"/>
              </a:spcBef>
              <a:spcAft>
                <a:spcPts val="0"/>
              </a:spcAft>
              <a:buClr>
                <a:schemeClr val="dk1"/>
              </a:buClr>
              <a:buSzPts val="2133"/>
              <a:buChar char="•"/>
              <a:defRPr sz="2133"/>
            </a:lvl9pPr>
          </a:lstStyle>
          <a:p>
            <a:endParaRPr/>
          </a:p>
        </p:txBody>
      </p:sp>
      <p:pic>
        <p:nvPicPr>
          <p:cNvPr id="114" name="Google Shape;114;p24" descr="Fanshawe logo"/>
          <p:cNvPicPr preferRelativeResize="0"/>
          <p:nvPr/>
        </p:nvPicPr>
        <p:blipFill rotWithShape="1">
          <a:blip r:embed="rId2">
            <a:alphaModFix/>
          </a:blip>
          <a:srcRect/>
          <a:stretch/>
        </p:blipFill>
        <p:spPr>
          <a:xfrm>
            <a:off x="280314" y="5755433"/>
            <a:ext cx="2715279" cy="1020844"/>
          </a:xfrm>
          <a:prstGeom prst="rect">
            <a:avLst/>
          </a:prstGeom>
          <a:noFill/>
          <a:ln>
            <a:noFill/>
          </a:ln>
        </p:spPr>
      </p:pic>
      <p:pic>
        <p:nvPicPr>
          <p:cNvPr id="115" name="Google Shape;115;p24"/>
          <p:cNvPicPr preferRelativeResize="0"/>
          <p:nvPr/>
        </p:nvPicPr>
        <p:blipFill rotWithShape="1">
          <a:blip r:embed="rId3">
            <a:alphaModFix/>
          </a:blip>
          <a:srcRect l="-5976" t="-1075" r="8237" b="20815"/>
          <a:stretch/>
        </p:blipFill>
        <p:spPr>
          <a:xfrm>
            <a:off x="8907679" y="3687988"/>
            <a:ext cx="3296917" cy="317001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and text grey bg">
  <p:cSld name="image and text grey bg">
    <p:spTree>
      <p:nvGrpSpPr>
        <p:cNvPr id="1" name="Shape 116"/>
        <p:cNvGrpSpPr/>
        <p:nvPr/>
      </p:nvGrpSpPr>
      <p:grpSpPr>
        <a:xfrm>
          <a:off x="0" y="0"/>
          <a:ext cx="0" cy="0"/>
          <a:chOff x="0" y="0"/>
          <a:chExt cx="0" cy="0"/>
        </a:xfrm>
      </p:grpSpPr>
      <p:cxnSp>
        <p:nvCxnSpPr>
          <p:cNvPr id="117" name="Google Shape;117;p26"/>
          <p:cNvCxnSpPr/>
          <p:nvPr/>
        </p:nvCxnSpPr>
        <p:spPr>
          <a:xfrm>
            <a:off x="1" y="2398567"/>
            <a:ext cx="5837767" cy="0"/>
          </a:xfrm>
          <a:prstGeom prst="straightConnector1">
            <a:avLst/>
          </a:prstGeom>
          <a:noFill/>
          <a:ln w="127000" cap="flat" cmpd="sng">
            <a:solidFill>
              <a:schemeClr val="dk1"/>
            </a:solidFill>
            <a:prstDash val="solid"/>
            <a:round/>
            <a:headEnd type="none" w="sm" len="sm"/>
            <a:tailEnd type="none" w="sm" len="sm"/>
          </a:ln>
        </p:spPr>
      </p:cxnSp>
      <p:pic>
        <p:nvPicPr>
          <p:cNvPr id="118" name="Google Shape;118;p26"/>
          <p:cNvPicPr preferRelativeResize="0"/>
          <p:nvPr/>
        </p:nvPicPr>
        <p:blipFill rotWithShape="1">
          <a:blip r:embed="rId2">
            <a:alphaModFix/>
          </a:blip>
          <a:srcRect t="7092" r="36795" b="43887"/>
          <a:stretch/>
        </p:blipFill>
        <p:spPr>
          <a:xfrm>
            <a:off x="5368624" y="0"/>
            <a:ext cx="5935664" cy="6858000"/>
          </a:xfrm>
          <a:prstGeom prst="rect">
            <a:avLst/>
          </a:prstGeom>
          <a:noFill/>
          <a:ln>
            <a:noFill/>
          </a:ln>
        </p:spPr>
      </p:pic>
      <p:cxnSp>
        <p:nvCxnSpPr>
          <p:cNvPr id="119" name="Google Shape;119;p26"/>
          <p:cNvCxnSpPr/>
          <p:nvPr/>
        </p:nvCxnSpPr>
        <p:spPr>
          <a:xfrm>
            <a:off x="768531" y="543628"/>
            <a:ext cx="11423469" cy="0"/>
          </a:xfrm>
          <a:prstGeom prst="straightConnector1">
            <a:avLst/>
          </a:prstGeom>
          <a:noFill/>
          <a:ln w="127000" cap="flat" cmpd="sng">
            <a:solidFill>
              <a:schemeClr val="dk1"/>
            </a:solidFill>
            <a:prstDash val="solid"/>
            <a:round/>
            <a:headEnd type="none" w="sm" len="sm"/>
            <a:tailEnd type="none" w="sm" len="sm"/>
          </a:ln>
        </p:spPr>
      </p:cxnSp>
      <p:sp>
        <p:nvSpPr>
          <p:cNvPr id="120" name="Google Shape;120;p26"/>
          <p:cNvSpPr txBox="1">
            <a:spLocks noGrp="1"/>
          </p:cNvSpPr>
          <p:nvPr>
            <p:ph type="title"/>
          </p:nvPr>
        </p:nvSpPr>
        <p:spPr>
          <a:xfrm>
            <a:off x="767813" y="749683"/>
            <a:ext cx="4596884" cy="141836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4267"/>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6"/>
          <p:cNvSpPr>
            <a:spLocks noGrp="1"/>
          </p:cNvSpPr>
          <p:nvPr>
            <p:ph type="pic" idx="2"/>
          </p:nvPr>
        </p:nvSpPr>
        <p:spPr>
          <a:xfrm>
            <a:off x="414867" y="2786744"/>
            <a:ext cx="5168900" cy="3643689"/>
          </a:xfrm>
          <a:prstGeom prst="rect">
            <a:avLst/>
          </a:prstGeom>
          <a:solidFill>
            <a:srgbClr val="F2F2F2"/>
          </a:solidFill>
          <a:ln>
            <a:noFill/>
          </a:ln>
        </p:spPr>
      </p:sp>
      <p:sp>
        <p:nvSpPr>
          <p:cNvPr id="122" name="Google Shape;122;p26"/>
          <p:cNvSpPr txBox="1">
            <a:spLocks noGrp="1"/>
          </p:cNvSpPr>
          <p:nvPr>
            <p:ph type="body" idx="1"/>
          </p:nvPr>
        </p:nvSpPr>
        <p:spPr>
          <a:xfrm>
            <a:off x="5837767" y="935567"/>
            <a:ext cx="5044017" cy="5331884"/>
          </a:xfrm>
          <a:prstGeom prst="rect">
            <a:avLst/>
          </a:prstGeom>
          <a:noFill/>
          <a:ln>
            <a:noFill/>
          </a:ln>
        </p:spPr>
        <p:txBody>
          <a:bodyPr spcFirstLastPara="1" wrap="square" lIns="91425" tIns="45700" rIns="91425" bIns="45700" anchor="t" anchorCtr="0">
            <a:normAutofit/>
          </a:bodyPr>
          <a:lstStyle>
            <a:lvl1pPr marL="457200" lvl="0" indent="-414845" algn="l">
              <a:lnSpc>
                <a:spcPct val="100000"/>
              </a:lnSpc>
              <a:spcBef>
                <a:spcPts val="587"/>
              </a:spcBef>
              <a:spcAft>
                <a:spcPts val="0"/>
              </a:spcAft>
              <a:buClr>
                <a:schemeClr val="lt1"/>
              </a:buClr>
              <a:buSzPts val="2933"/>
              <a:buChar char="•"/>
              <a:defRPr>
                <a:solidFill>
                  <a:schemeClr val="lt1"/>
                </a:solidFill>
              </a:defRPr>
            </a:lvl1pPr>
            <a:lvl2pPr marL="914400" lvl="1" indent="-397954" algn="l">
              <a:lnSpc>
                <a:spcPct val="100000"/>
              </a:lnSpc>
              <a:spcBef>
                <a:spcPts val="533"/>
              </a:spcBef>
              <a:spcAft>
                <a:spcPts val="0"/>
              </a:spcAft>
              <a:buClr>
                <a:schemeClr val="lt1"/>
              </a:buClr>
              <a:buSzPts val="2667"/>
              <a:buChar char="•"/>
              <a:defRPr>
                <a:solidFill>
                  <a:schemeClr val="lt1"/>
                </a:solidFill>
              </a:defRPr>
            </a:lvl2pPr>
            <a:lvl3pPr marL="1371600" lvl="2" indent="-381000" algn="l">
              <a:lnSpc>
                <a:spcPct val="100000"/>
              </a:lnSpc>
              <a:spcBef>
                <a:spcPts val="480"/>
              </a:spcBef>
              <a:spcAft>
                <a:spcPts val="0"/>
              </a:spcAft>
              <a:buClr>
                <a:schemeClr val="lt1"/>
              </a:buClr>
              <a:buSzPts val="2400"/>
              <a:buChar char="•"/>
              <a:defRPr>
                <a:solidFill>
                  <a:schemeClr val="lt1"/>
                </a:solidFill>
              </a:defRPr>
            </a:lvl3pPr>
            <a:lvl4pPr marL="1828800" lvl="3" indent="-364045" algn="l">
              <a:lnSpc>
                <a:spcPct val="100000"/>
              </a:lnSpc>
              <a:spcBef>
                <a:spcPts val="427"/>
              </a:spcBef>
              <a:spcAft>
                <a:spcPts val="0"/>
              </a:spcAft>
              <a:buClr>
                <a:schemeClr val="lt1"/>
              </a:buClr>
              <a:buSzPts val="2133"/>
              <a:buChar char="•"/>
              <a:defRPr>
                <a:solidFill>
                  <a:schemeClr val="lt1"/>
                </a:solidFill>
              </a:defRPr>
            </a:lvl4pPr>
            <a:lvl5pPr marL="2286000" lvl="4" indent="-364045" algn="l">
              <a:lnSpc>
                <a:spcPct val="100000"/>
              </a:lnSpc>
              <a:spcBef>
                <a:spcPts val="427"/>
              </a:spcBef>
              <a:spcAft>
                <a:spcPts val="0"/>
              </a:spcAft>
              <a:buClr>
                <a:schemeClr val="lt1"/>
              </a:buClr>
              <a:buSzPts val="2133"/>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23" name="Google Shape;123;p26" descr="Fanshawe_Primary_horz_FC_RGB.png"/>
          <p:cNvPicPr preferRelativeResize="0"/>
          <p:nvPr/>
        </p:nvPicPr>
        <p:blipFill rotWithShape="1">
          <a:blip r:embed="rId3">
            <a:alphaModFix/>
          </a:blip>
          <a:srcRect/>
          <a:stretch/>
        </p:blipFill>
        <p:spPr>
          <a:xfrm rot="5400000">
            <a:off x="10457071" y="4989939"/>
            <a:ext cx="2715279" cy="102084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intro grey">
  <p:cSld name="section intro grey">
    <p:spTree>
      <p:nvGrpSpPr>
        <p:cNvPr id="1" name="Shape 124"/>
        <p:cNvGrpSpPr/>
        <p:nvPr/>
      </p:nvGrpSpPr>
      <p:grpSpPr>
        <a:xfrm>
          <a:off x="0" y="0"/>
          <a:ext cx="0" cy="0"/>
          <a:chOff x="0" y="0"/>
          <a:chExt cx="0" cy="0"/>
        </a:xfrm>
      </p:grpSpPr>
      <p:pic>
        <p:nvPicPr>
          <p:cNvPr id="125" name="Google Shape;125;p28"/>
          <p:cNvPicPr preferRelativeResize="0"/>
          <p:nvPr/>
        </p:nvPicPr>
        <p:blipFill rotWithShape="1">
          <a:blip r:embed="rId2">
            <a:alphaModFix/>
          </a:blip>
          <a:srcRect l="16048" t="42292" b="26244"/>
          <a:stretch/>
        </p:blipFill>
        <p:spPr>
          <a:xfrm>
            <a:off x="1" y="732222"/>
            <a:ext cx="10971449" cy="6125740"/>
          </a:xfrm>
          <a:prstGeom prst="rect">
            <a:avLst/>
          </a:prstGeom>
          <a:noFill/>
          <a:ln>
            <a:noFill/>
          </a:ln>
        </p:spPr>
      </p:pic>
      <p:cxnSp>
        <p:nvCxnSpPr>
          <p:cNvPr id="126" name="Google Shape;126;p28"/>
          <p:cNvCxnSpPr/>
          <p:nvPr/>
        </p:nvCxnSpPr>
        <p:spPr>
          <a:xfrm>
            <a:off x="2421016" y="1262019"/>
            <a:ext cx="9770985" cy="0"/>
          </a:xfrm>
          <a:prstGeom prst="straightConnector1">
            <a:avLst/>
          </a:prstGeom>
          <a:noFill/>
          <a:ln w="127000" cap="flat" cmpd="sng">
            <a:solidFill>
              <a:srgbClr val="000000"/>
            </a:solidFill>
            <a:prstDash val="solid"/>
            <a:round/>
            <a:headEnd type="none" w="sm" len="sm"/>
            <a:tailEnd type="none" w="sm" len="sm"/>
          </a:ln>
        </p:spPr>
      </p:cxnSp>
      <p:sp>
        <p:nvSpPr>
          <p:cNvPr id="127" name="Google Shape;127;p28"/>
          <p:cNvSpPr txBox="1">
            <a:spLocks noGrp="1"/>
          </p:cNvSpPr>
          <p:nvPr>
            <p:ph type="title"/>
          </p:nvPr>
        </p:nvSpPr>
        <p:spPr>
          <a:xfrm>
            <a:off x="1402282" y="1811167"/>
            <a:ext cx="9154809" cy="343027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7200"/>
              <a:buFont typeface="Montserrat"/>
              <a:buNone/>
              <a:defRPr sz="7200" b="1" i="0">
                <a:solidFill>
                  <a:srgbClr val="FFFFFF"/>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 name="Google Shape;128;p28"/>
          <p:cNvCxnSpPr/>
          <p:nvPr/>
        </p:nvCxnSpPr>
        <p:spPr>
          <a:xfrm>
            <a:off x="2421016" y="5795003"/>
            <a:ext cx="9770985" cy="0"/>
          </a:xfrm>
          <a:prstGeom prst="straightConnector1">
            <a:avLst/>
          </a:prstGeom>
          <a:noFill/>
          <a:ln w="127000" cap="flat" cmpd="sng">
            <a:solidFill>
              <a:srgbClr val="000000"/>
            </a:solidFill>
            <a:prstDash val="solid"/>
            <a:round/>
            <a:headEnd type="none" w="sm" len="sm"/>
            <a:tailEnd type="none" w="sm" len="sm"/>
          </a:ln>
        </p:spPr>
      </p:cxnSp>
      <p:pic>
        <p:nvPicPr>
          <p:cNvPr id="129" name="Google Shape;129;p28" descr="Fanshawe logo"/>
          <p:cNvPicPr preferRelativeResize="0"/>
          <p:nvPr/>
        </p:nvPicPr>
        <p:blipFill rotWithShape="1">
          <a:blip r:embed="rId3">
            <a:alphaModFix/>
          </a:blip>
          <a:srcRect/>
          <a:stretch/>
        </p:blipFill>
        <p:spPr>
          <a:xfrm rot="5400000">
            <a:off x="10323939" y="3116710"/>
            <a:ext cx="2715279" cy="102084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nd title">
  <p:cSld name="image and title">
    <p:spTree>
      <p:nvGrpSpPr>
        <p:cNvPr id="1" name="Shape 130"/>
        <p:cNvGrpSpPr/>
        <p:nvPr/>
      </p:nvGrpSpPr>
      <p:grpSpPr>
        <a:xfrm>
          <a:off x="0" y="0"/>
          <a:ext cx="0" cy="0"/>
          <a:chOff x="0" y="0"/>
          <a:chExt cx="0" cy="0"/>
        </a:xfrm>
      </p:grpSpPr>
      <p:cxnSp>
        <p:nvCxnSpPr>
          <p:cNvPr id="131" name="Google Shape;131;p29"/>
          <p:cNvCxnSpPr/>
          <p:nvPr/>
        </p:nvCxnSpPr>
        <p:spPr>
          <a:xfrm>
            <a:off x="5913341" y="3863625"/>
            <a:ext cx="6278659" cy="0"/>
          </a:xfrm>
          <a:prstGeom prst="straightConnector1">
            <a:avLst/>
          </a:prstGeom>
          <a:noFill/>
          <a:ln w="127000" cap="flat" cmpd="sng">
            <a:solidFill>
              <a:srgbClr val="000000"/>
            </a:solidFill>
            <a:prstDash val="solid"/>
            <a:round/>
            <a:headEnd type="none" w="sm" len="sm"/>
            <a:tailEnd type="none" w="sm" len="sm"/>
          </a:ln>
        </p:spPr>
      </p:cxnSp>
      <p:sp>
        <p:nvSpPr>
          <p:cNvPr id="132" name="Google Shape;132;p29"/>
          <p:cNvSpPr>
            <a:spLocks noGrp="1"/>
          </p:cNvSpPr>
          <p:nvPr>
            <p:ph type="pic" idx="2"/>
          </p:nvPr>
        </p:nvSpPr>
        <p:spPr>
          <a:xfrm>
            <a:off x="0" y="764117"/>
            <a:ext cx="5913341" cy="5380432"/>
          </a:xfrm>
          <a:prstGeom prst="rect">
            <a:avLst/>
          </a:prstGeom>
          <a:noFill/>
          <a:ln>
            <a:noFill/>
          </a:ln>
        </p:spPr>
      </p:sp>
      <p:sp>
        <p:nvSpPr>
          <p:cNvPr id="133" name="Google Shape;133;p29"/>
          <p:cNvSpPr txBox="1">
            <a:spLocks noGrp="1"/>
          </p:cNvSpPr>
          <p:nvPr>
            <p:ph type="body" idx="1"/>
          </p:nvPr>
        </p:nvSpPr>
        <p:spPr>
          <a:xfrm>
            <a:off x="6322484" y="787814"/>
            <a:ext cx="5367867" cy="6011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33"/>
              </a:spcBef>
              <a:spcAft>
                <a:spcPts val="0"/>
              </a:spcAft>
              <a:buClr>
                <a:srgbClr val="7F7F7F"/>
              </a:buClr>
              <a:buSzPts val="2667"/>
              <a:buNone/>
              <a:defRPr sz="2667">
                <a:solidFill>
                  <a:srgbClr val="7F7F7F"/>
                </a:solidFill>
                <a:latin typeface="Montserrat"/>
                <a:ea typeface="Montserrat"/>
                <a:cs typeface="Montserrat"/>
                <a:sym typeface="Montserrat"/>
              </a:defRPr>
            </a:lvl1pPr>
            <a:lvl2pPr marL="914400" lvl="1" indent="-342900" algn="l">
              <a:lnSpc>
                <a:spcPct val="100000"/>
              </a:lnSpc>
              <a:spcBef>
                <a:spcPts val="360"/>
              </a:spcBef>
              <a:spcAft>
                <a:spcPts val="0"/>
              </a:spcAft>
              <a:buClr>
                <a:srgbClr val="7F7F7F"/>
              </a:buClr>
              <a:buSzPts val="1800"/>
              <a:buChar char="•"/>
              <a:defRPr/>
            </a:lvl2pPr>
            <a:lvl3pPr marL="1371600" lvl="2" indent="-342900" algn="l">
              <a:lnSpc>
                <a:spcPct val="100000"/>
              </a:lnSpc>
              <a:spcBef>
                <a:spcPts val="360"/>
              </a:spcBef>
              <a:spcAft>
                <a:spcPts val="0"/>
              </a:spcAft>
              <a:buClr>
                <a:srgbClr val="7F7F7F"/>
              </a:buClr>
              <a:buSzPts val="1800"/>
              <a:buChar char="•"/>
              <a:defRPr/>
            </a:lvl3pPr>
            <a:lvl4pPr marL="1828800" lvl="3" indent="-342900" algn="l">
              <a:lnSpc>
                <a:spcPct val="100000"/>
              </a:lnSpc>
              <a:spcBef>
                <a:spcPts val="360"/>
              </a:spcBef>
              <a:spcAft>
                <a:spcPts val="0"/>
              </a:spcAft>
              <a:buClr>
                <a:srgbClr val="7F7F7F"/>
              </a:buClr>
              <a:buSzPts val="1800"/>
              <a:buChar char="•"/>
              <a:defRPr/>
            </a:lvl4pPr>
            <a:lvl5pPr marL="2286000" lvl="4" indent="-342900" algn="l">
              <a:lnSpc>
                <a:spcPct val="100000"/>
              </a:lnSpc>
              <a:spcBef>
                <a:spcPts val="360"/>
              </a:spcBef>
              <a:spcAft>
                <a:spcPts val="0"/>
              </a:spcAft>
              <a:buClr>
                <a:srgbClr val="7F7F7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34" name="Google Shape;134;p29"/>
          <p:cNvCxnSpPr/>
          <p:nvPr/>
        </p:nvCxnSpPr>
        <p:spPr>
          <a:xfrm>
            <a:off x="5543440" y="1665369"/>
            <a:ext cx="6648560" cy="0"/>
          </a:xfrm>
          <a:prstGeom prst="straightConnector1">
            <a:avLst/>
          </a:prstGeom>
          <a:noFill/>
          <a:ln w="127000" cap="flat" cmpd="sng">
            <a:solidFill>
              <a:srgbClr val="000000"/>
            </a:solidFill>
            <a:prstDash val="solid"/>
            <a:round/>
            <a:headEnd type="none" w="sm" len="sm"/>
            <a:tailEnd type="none" w="sm" len="sm"/>
          </a:ln>
        </p:spPr>
      </p:cxnSp>
      <p:sp>
        <p:nvSpPr>
          <p:cNvPr id="135" name="Google Shape;135;p29"/>
          <p:cNvSpPr txBox="1">
            <a:spLocks noGrp="1"/>
          </p:cNvSpPr>
          <p:nvPr>
            <p:ph type="ctrTitle"/>
          </p:nvPr>
        </p:nvSpPr>
        <p:spPr>
          <a:xfrm>
            <a:off x="6323043" y="1852909"/>
            <a:ext cx="5367075" cy="1851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E2231A"/>
              </a:buClr>
              <a:buSzPts val="4267"/>
              <a:buFont typeface="Montserrat"/>
              <a:buNone/>
              <a:defRPr sz="4267" b="1">
                <a:solidFill>
                  <a:srgbClr val="E2231A"/>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9"/>
          <p:cNvSpPr txBox="1">
            <a:spLocks noGrp="1"/>
          </p:cNvSpPr>
          <p:nvPr>
            <p:ph type="subTitle" idx="3"/>
          </p:nvPr>
        </p:nvSpPr>
        <p:spPr>
          <a:xfrm>
            <a:off x="6323043" y="4283419"/>
            <a:ext cx="5367075" cy="901203"/>
          </a:xfrm>
          <a:prstGeom prst="rect">
            <a:avLst/>
          </a:prstGeom>
          <a:noFill/>
          <a:ln>
            <a:noFill/>
          </a:ln>
        </p:spPr>
        <p:txBody>
          <a:bodyPr spcFirstLastPara="1" wrap="square" lIns="91425" tIns="45700" rIns="91425" bIns="45700" anchor="t" anchorCtr="0">
            <a:noAutofit/>
          </a:bodyPr>
          <a:lstStyle>
            <a:lvl1pPr lvl="0" algn="l">
              <a:lnSpc>
                <a:spcPct val="100000"/>
              </a:lnSpc>
              <a:spcBef>
                <a:spcPts val="480"/>
              </a:spcBef>
              <a:spcAft>
                <a:spcPts val="0"/>
              </a:spcAft>
              <a:buClr>
                <a:srgbClr val="888888"/>
              </a:buClr>
              <a:buSzPts val="2400"/>
              <a:buNone/>
              <a:defRPr sz="2400">
                <a:solidFill>
                  <a:srgbClr val="888888"/>
                </a:solidFill>
                <a:latin typeface="Montserrat"/>
                <a:ea typeface="Montserrat"/>
                <a:cs typeface="Montserrat"/>
                <a:sym typeface="Montserrat"/>
              </a:defRPr>
            </a:lvl1pPr>
            <a:lvl2pPr lvl="1" algn="ctr">
              <a:lnSpc>
                <a:spcPct val="100000"/>
              </a:lnSpc>
              <a:spcBef>
                <a:spcPts val="533"/>
              </a:spcBef>
              <a:spcAft>
                <a:spcPts val="0"/>
              </a:spcAft>
              <a:buClr>
                <a:srgbClr val="888888"/>
              </a:buClr>
              <a:buSzPts val="2667"/>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27"/>
              </a:spcBef>
              <a:spcAft>
                <a:spcPts val="0"/>
              </a:spcAft>
              <a:buClr>
                <a:srgbClr val="888888"/>
              </a:buClr>
              <a:buSzPts val="2133"/>
              <a:buNone/>
              <a:defRPr>
                <a:solidFill>
                  <a:srgbClr val="888888"/>
                </a:solidFill>
              </a:defRPr>
            </a:lvl4pPr>
            <a:lvl5pPr lvl="4" algn="ctr">
              <a:lnSpc>
                <a:spcPct val="100000"/>
              </a:lnSpc>
              <a:spcBef>
                <a:spcPts val="427"/>
              </a:spcBef>
              <a:spcAft>
                <a:spcPts val="0"/>
              </a:spcAft>
              <a:buClr>
                <a:srgbClr val="888888"/>
              </a:buClr>
              <a:buSzPts val="2133"/>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pic>
        <p:nvPicPr>
          <p:cNvPr id="137" name="Google Shape;137;p29" descr="Fanshawe logo"/>
          <p:cNvPicPr preferRelativeResize="0"/>
          <p:nvPr/>
        </p:nvPicPr>
        <p:blipFill rotWithShape="1">
          <a:blip r:embed="rId2">
            <a:alphaModFix/>
          </a:blip>
          <a:srcRect/>
          <a:stretch/>
        </p:blipFill>
        <p:spPr>
          <a:xfrm>
            <a:off x="7119878" y="5328716"/>
            <a:ext cx="3495685" cy="1314248"/>
          </a:xfrm>
          <a:prstGeom prst="rect">
            <a:avLst/>
          </a:prstGeom>
          <a:noFill/>
          <a:ln>
            <a:noFill/>
          </a:ln>
        </p:spPr>
      </p:pic>
      <p:pic>
        <p:nvPicPr>
          <p:cNvPr id="138" name="Google Shape;138;p29"/>
          <p:cNvPicPr preferRelativeResize="0"/>
          <p:nvPr/>
        </p:nvPicPr>
        <p:blipFill rotWithShape="1">
          <a:blip r:embed="rId3">
            <a:alphaModFix amt="35000"/>
          </a:blip>
          <a:srcRect l="-2788" t="-2290" r="20850" b="33837"/>
          <a:stretch/>
        </p:blipFill>
        <p:spPr>
          <a:xfrm>
            <a:off x="8606120" y="3350245"/>
            <a:ext cx="3585881" cy="350775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woObj">
  <p:cSld name="TWO_OBJECTS">
    <p:spTree>
      <p:nvGrpSpPr>
        <p:cNvPr id="1" name="Shape 17"/>
        <p:cNvGrpSpPr/>
        <p:nvPr/>
      </p:nvGrpSpPr>
      <p:grpSpPr>
        <a:xfrm>
          <a:off x="0" y="0"/>
          <a:ext cx="0" cy="0"/>
          <a:chOff x="0" y="0"/>
          <a:chExt cx="0" cy="0"/>
        </a:xfrm>
      </p:grpSpPr>
      <p:cxnSp>
        <p:nvCxnSpPr>
          <p:cNvPr id="18" name="Google Shape;18;p13"/>
          <p:cNvCxnSpPr/>
          <p:nvPr/>
        </p:nvCxnSpPr>
        <p:spPr>
          <a:xfrm>
            <a:off x="-1" y="379258"/>
            <a:ext cx="10558496" cy="9780"/>
          </a:xfrm>
          <a:prstGeom prst="straightConnector1">
            <a:avLst/>
          </a:prstGeom>
          <a:noFill/>
          <a:ln w="127000" cap="flat" cmpd="sng">
            <a:solidFill>
              <a:schemeClr val="dk1"/>
            </a:solidFill>
            <a:prstDash val="solid"/>
            <a:round/>
            <a:headEnd type="none" w="sm" len="sm"/>
            <a:tailEnd type="none" w="sm" len="sm"/>
          </a:ln>
        </p:spPr>
      </p:cxnSp>
      <p:sp>
        <p:nvSpPr>
          <p:cNvPr id="19" name="Google Shape;19;p13"/>
          <p:cNvSpPr txBox="1">
            <a:spLocks noGrp="1"/>
          </p:cNvSpPr>
          <p:nvPr>
            <p:ph type="title"/>
          </p:nvPr>
        </p:nvSpPr>
        <p:spPr>
          <a:xfrm>
            <a:off x="609600" y="370221"/>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0" name="Google Shape;20;p13"/>
          <p:cNvCxnSpPr/>
          <p:nvPr/>
        </p:nvCxnSpPr>
        <p:spPr>
          <a:xfrm>
            <a:off x="2735515" y="1516495"/>
            <a:ext cx="9456485" cy="0"/>
          </a:xfrm>
          <a:prstGeom prst="straightConnector1">
            <a:avLst/>
          </a:prstGeom>
          <a:noFill/>
          <a:ln w="127000" cap="flat" cmpd="sng">
            <a:solidFill>
              <a:schemeClr val="dk1"/>
            </a:solidFill>
            <a:prstDash val="solid"/>
            <a:round/>
            <a:headEnd type="none" w="sm" len="sm"/>
            <a:tailEnd type="none" w="sm" len="sm"/>
          </a:ln>
        </p:spPr>
      </p:cxnSp>
      <p:sp>
        <p:nvSpPr>
          <p:cNvPr id="21" name="Google Shape;21;p13"/>
          <p:cNvSpPr txBox="1">
            <a:spLocks noGrp="1"/>
          </p:cNvSpPr>
          <p:nvPr>
            <p:ph type="body" idx="1"/>
          </p:nvPr>
        </p:nvSpPr>
        <p:spPr>
          <a:xfrm>
            <a:off x="609601" y="1933907"/>
            <a:ext cx="5011241" cy="4352219"/>
          </a:xfrm>
          <a:prstGeom prst="rect">
            <a:avLst/>
          </a:prstGeom>
          <a:noFill/>
          <a:ln>
            <a:noFill/>
          </a:ln>
        </p:spPr>
        <p:txBody>
          <a:bodyPr spcFirstLastPara="1" wrap="square" lIns="91425" tIns="45700" rIns="91425" bIns="45700" anchor="t" anchorCtr="0">
            <a:normAutofit/>
          </a:bodyPr>
          <a:lstStyle>
            <a:lvl1pPr marL="457200" lvl="0" indent="-465645" algn="l">
              <a:lnSpc>
                <a:spcPct val="100000"/>
              </a:lnSpc>
              <a:spcBef>
                <a:spcPts val="747"/>
              </a:spcBef>
              <a:spcAft>
                <a:spcPts val="0"/>
              </a:spcAft>
              <a:buClr>
                <a:schemeClr val="dk1"/>
              </a:buClr>
              <a:buSzPts val="3733"/>
              <a:buChar char="•"/>
              <a:defRPr sz="3733"/>
            </a:lvl1pPr>
            <a:lvl2pPr marL="914400" lvl="1" indent="-431800" algn="l">
              <a:lnSpc>
                <a:spcPct val="100000"/>
              </a:lnSpc>
              <a:spcBef>
                <a:spcPts val="640"/>
              </a:spcBef>
              <a:spcAft>
                <a:spcPts val="0"/>
              </a:spcAft>
              <a:buClr>
                <a:srgbClr val="7F7F7F"/>
              </a:buClr>
              <a:buSzPts val="3200"/>
              <a:buChar char="•"/>
              <a:defRPr sz="3200"/>
            </a:lvl2pPr>
            <a:lvl3pPr marL="1371600" lvl="2" indent="-397954" algn="l">
              <a:lnSpc>
                <a:spcPct val="100000"/>
              </a:lnSpc>
              <a:spcBef>
                <a:spcPts val="533"/>
              </a:spcBef>
              <a:spcAft>
                <a:spcPts val="0"/>
              </a:spcAft>
              <a:buClr>
                <a:srgbClr val="7F7F7F"/>
              </a:buClr>
              <a:buSzPts val="2667"/>
              <a:buChar char="•"/>
              <a:defRPr sz="2667"/>
            </a:lvl3pPr>
            <a:lvl4pPr marL="1828800" lvl="3" indent="-381000" algn="l">
              <a:lnSpc>
                <a:spcPct val="100000"/>
              </a:lnSpc>
              <a:spcBef>
                <a:spcPts val="480"/>
              </a:spcBef>
              <a:spcAft>
                <a:spcPts val="0"/>
              </a:spcAft>
              <a:buClr>
                <a:srgbClr val="7F7F7F"/>
              </a:buClr>
              <a:buSzPts val="2400"/>
              <a:buChar char="•"/>
              <a:defRPr sz="2400"/>
            </a:lvl4pPr>
            <a:lvl5pPr marL="2286000" lvl="4" indent="-381000" algn="l">
              <a:lnSpc>
                <a:spcPct val="100000"/>
              </a:lnSpc>
              <a:spcBef>
                <a:spcPts val="480"/>
              </a:spcBef>
              <a:spcAft>
                <a:spcPts val="0"/>
              </a:spcAft>
              <a:buClr>
                <a:srgbClr val="7F7F7F"/>
              </a:buClr>
              <a:buSzPts val="2400"/>
              <a:buChar char="•"/>
              <a:defRPr sz="2400"/>
            </a:lvl5pPr>
            <a:lvl6pPr marL="2743200" lvl="5" indent="-381000" algn="l">
              <a:lnSpc>
                <a:spcPct val="100000"/>
              </a:lnSpc>
              <a:spcBef>
                <a:spcPts val="480"/>
              </a:spcBef>
              <a:spcAft>
                <a:spcPts val="0"/>
              </a:spcAft>
              <a:buClr>
                <a:schemeClr val="dk1"/>
              </a:buClr>
              <a:buSzPts val="2400"/>
              <a:buChar char="•"/>
              <a:defRPr sz="2400"/>
            </a:lvl6pPr>
            <a:lvl7pPr marL="3200400" lvl="6" indent="-381000" algn="l">
              <a:lnSpc>
                <a:spcPct val="100000"/>
              </a:lnSpc>
              <a:spcBef>
                <a:spcPts val="480"/>
              </a:spcBef>
              <a:spcAft>
                <a:spcPts val="0"/>
              </a:spcAft>
              <a:buClr>
                <a:schemeClr val="dk1"/>
              </a:buClr>
              <a:buSzPts val="2400"/>
              <a:buChar char="•"/>
              <a:defRPr sz="2400"/>
            </a:lvl7pPr>
            <a:lvl8pPr marL="3657600" lvl="7" indent="-381000" algn="l">
              <a:lnSpc>
                <a:spcPct val="100000"/>
              </a:lnSpc>
              <a:spcBef>
                <a:spcPts val="480"/>
              </a:spcBef>
              <a:spcAft>
                <a:spcPts val="0"/>
              </a:spcAft>
              <a:buClr>
                <a:schemeClr val="dk1"/>
              </a:buClr>
              <a:buSzPts val="2400"/>
              <a:buChar char="•"/>
              <a:defRPr sz="2400"/>
            </a:lvl8pPr>
            <a:lvl9pPr marL="4114800" lvl="8" indent="-381000" algn="l">
              <a:lnSpc>
                <a:spcPct val="100000"/>
              </a:lnSpc>
              <a:spcBef>
                <a:spcPts val="480"/>
              </a:spcBef>
              <a:spcAft>
                <a:spcPts val="0"/>
              </a:spcAft>
              <a:buClr>
                <a:schemeClr val="dk1"/>
              </a:buClr>
              <a:buSzPts val="2400"/>
              <a:buChar char="•"/>
              <a:defRPr sz="2400"/>
            </a:lvl9pPr>
          </a:lstStyle>
          <a:p>
            <a:endParaRPr/>
          </a:p>
        </p:txBody>
      </p:sp>
      <p:sp>
        <p:nvSpPr>
          <p:cNvPr id="22" name="Google Shape;22;p13"/>
          <p:cNvSpPr txBox="1">
            <a:spLocks noGrp="1"/>
          </p:cNvSpPr>
          <p:nvPr>
            <p:ph type="body" idx="2"/>
          </p:nvPr>
        </p:nvSpPr>
        <p:spPr>
          <a:xfrm>
            <a:off x="5873058" y="1933908"/>
            <a:ext cx="5042780" cy="4352217"/>
          </a:xfrm>
          <a:prstGeom prst="rect">
            <a:avLst/>
          </a:prstGeom>
          <a:noFill/>
          <a:ln>
            <a:noFill/>
          </a:ln>
        </p:spPr>
        <p:txBody>
          <a:bodyPr spcFirstLastPara="1" wrap="square" lIns="91425" tIns="45700" rIns="91425" bIns="45700" anchor="t" anchorCtr="0">
            <a:normAutofit/>
          </a:bodyPr>
          <a:lstStyle>
            <a:lvl1pPr marL="457200" lvl="0" indent="-465645" algn="l">
              <a:lnSpc>
                <a:spcPct val="100000"/>
              </a:lnSpc>
              <a:spcBef>
                <a:spcPts val="747"/>
              </a:spcBef>
              <a:spcAft>
                <a:spcPts val="0"/>
              </a:spcAft>
              <a:buClr>
                <a:schemeClr val="dk1"/>
              </a:buClr>
              <a:buSzPts val="3733"/>
              <a:buChar char="•"/>
              <a:defRPr sz="3733"/>
            </a:lvl1pPr>
            <a:lvl2pPr marL="914400" lvl="1" indent="-431800" algn="l">
              <a:lnSpc>
                <a:spcPct val="100000"/>
              </a:lnSpc>
              <a:spcBef>
                <a:spcPts val="640"/>
              </a:spcBef>
              <a:spcAft>
                <a:spcPts val="0"/>
              </a:spcAft>
              <a:buClr>
                <a:srgbClr val="7F7F7F"/>
              </a:buClr>
              <a:buSzPts val="3200"/>
              <a:buChar char="•"/>
              <a:defRPr sz="3200"/>
            </a:lvl2pPr>
            <a:lvl3pPr marL="1371600" lvl="2" indent="-397954" algn="l">
              <a:lnSpc>
                <a:spcPct val="100000"/>
              </a:lnSpc>
              <a:spcBef>
                <a:spcPts val="533"/>
              </a:spcBef>
              <a:spcAft>
                <a:spcPts val="0"/>
              </a:spcAft>
              <a:buClr>
                <a:srgbClr val="7F7F7F"/>
              </a:buClr>
              <a:buSzPts val="2667"/>
              <a:buChar char="•"/>
              <a:defRPr sz="2667"/>
            </a:lvl3pPr>
            <a:lvl4pPr marL="1828800" lvl="3" indent="-381000" algn="l">
              <a:lnSpc>
                <a:spcPct val="100000"/>
              </a:lnSpc>
              <a:spcBef>
                <a:spcPts val="480"/>
              </a:spcBef>
              <a:spcAft>
                <a:spcPts val="0"/>
              </a:spcAft>
              <a:buClr>
                <a:srgbClr val="7F7F7F"/>
              </a:buClr>
              <a:buSzPts val="2400"/>
              <a:buChar char="•"/>
              <a:defRPr sz="2400"/>
            </a:lvl4pPr>
            <a:lvl5pPr marL="2286000" lvl="4" indent="-381000" algn="l">
              <a:lnSpc>
                <a:spcPct val="100000"/>
              </a:lnSpc>
              <a:spcBef>
                <a:spcPts val="480"/>
              </a:spcBef>
              <a:spcAft>
                <a:spcPts val="0"/>
              </a:spcAft>
              <a:buClr>
                <a:srgbClr val="7F7F7F"/>
              </a:buClr>
              <a:buSzPts val="2400"/>
              <a:buChar char="•"/>
              <a:defRPr sz="2400"/>
            </a:lvl5pPr>
            <a:lvl6pPr marL="2743200" lvl="5" indent="-381000" algn="l">
              <a:lnSpc>
                <a:spcPct val="100000"/>
              </a:lnSpc>
              <a:spcBef>
                <a:spcPts val="480"/>
              </a:spcBef>
              <a:spcAft>
                <a:spcPts val="0"/>
              </a:spcAft>
              <a:buClr>
                <a:schemeClr val="dk1"/>
              </a:buClr>
              <a:buSzPts val="2400"/>
              <a:buChar char="•"/>
              <a:defRPr sz="2400"/>
            </a:lvl6pPr>
            <a:lvl7pPr marL="3200400" lvl="6" indent="-381000" algn="l">
              <a:lnSpc>
                <a:spcPct val="100000"/>
              </a:lnSpc>
              <a:spcBef>
                <a:spcPts val="480"/>
              </a:spcBef>
              <a:spcAft>
                <a:spcPts val="0"/>
              </a:spcAft>
              <a:buClr>
                <a:schemeClr val="dk1"/>
              </a:buClr>
              <a:buSzPts val="2400"/>
              <a:buChar char="•"/>
              <a:defRPr sz="2400"/>
            </a:lvl7pPr>
            <a:lvl8pPr marL="3657600" lvl="7" indent="-381000" algn="l">
              <a:lnSpc>
                <a:spcPct val="100000"/>
              </a:lnSpc>
              <a:spcBef>
                <a:spcPts val="480"/>
              </a:spcBef>
              <a:spcAft>
                <a:spcPts val="0"/>
              </a:spcAft>
              <a:buClr>
                <a:schemeClr val="dk1"/>
              </a:buClr>
              <a:buSzPts val="2400"/>
              <a:buChar char="•"/>
              <a:defRPr sz="2400"/>
            </a:lvl8pPr>
            <a:lvl9pPr marL="4114800" lvl="8" indent="-381000" algn="l">
              <a:lnSpc>
                <a:spcPct val="100000"/>
              </a:lnSpc>
              <a:spcBef>
                <a:spcPts val="480"/>
              </a:spcBef>
              <a:spcAft>
                <a:spcPts val="0"/>
              </a:spcAft>
              <a:buClr>
                <a:schemeClr val="dk1"/>
              </a:buClr>
              <a:buSzPts val="2400"/>
              <a:buChar char="•"/>
              <a:defRPr sz="2400"/>
            </a:lvl9pPr>
          </a:lstStyle>
          <a:p>
            <a:endParaRPr/>
          </a:p>
        </p:txBody>
      </p:sp>
      <p:pic>
        <p:nvPicPr>
          <p:cNvPr id="23" name="Google Shape;23;p13"/>
          <p:cNvPicPr preferRelativeResize="0"/>
          <p:nvPr/>
        </p:nvPicPr>
        <p:blipFill rotWithShape="1">
          <a:blip r:embed="rId2">
            <a:alphaModFix amt="35000"/>
          </a:blip>
          <a:srcRect l="28816" b="38035"/>
          <a:stretch/>
        </p:blipFill>
        <p:spPr>
          <a:xfrm>
            <a:off x="-1" y="3698316"/>
            <a:ext cx="3115220" cy="3175328"/>
          </a:xfrm>
          <a:prstGeom prst="rect">
            <a:avLst/>
          </a:prstGeom>
          <a:noFill/>
          <a:ln>
            <a:noFill/>
          </a:ln>
        </p:spPr>
      </p:pic>
      <p:pic>
        <p:nvPicPr>
          <p:cNvPr id="24" name="Google Shape;24;p13" descr="Fanshawe logo"/>
          <p:cNvPicPr preferRelativeResize="0"/>
          <p:nvPr/>
        </p:nvPicPr>
        <p:blipFill rotWithShape="1">
          <a:blip r:embed="rId3">
            <a:alphaModFix/>
          </a:blip>
          <a:srcRect/>
          <a:stretch/>
        </p:blipFill>
        <p:spPr>
          <a:xfrm rot="5400000">
            <a:off x="10457071" y="4989939"/>
            <a:ext cx="2715279" cy="102084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and set image angle 3">
  <p:cSld name="text and set image angle 3">
    <p:bg>
      <p:bgPr>
        <a:solidFill>
          <a:schemeClr val="lt1"/>
        </a:solidFill>
        <a:effectLst/>
      </p:bgPr>
    </p:bg>
    <p:spTree>
      <p:nvGrpSpPr>
        <p:cNvPr id="1" name="Shape 139"/>
        <p:cNvGrpSpPr/>
        <p:nvPr/>
      </p:nvGrpSpPr>
      <p:grpSpPr>
        <a:xfrm>
          <a:off x="0" y="0"/>
          <a:ext cx="0" cy="0"/>
          <a:chOff x="0" y="0"/>
          <a:chExt cx="0" cy="0"/>
        </a:xfrm>
      </p:grpSpPr>
      <p:sp>
        <p:nvSpPr>
          <p:cNvPr id="140" name="Google Shape;140;p33" descr="Blond woman smiling in an office setting"/>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3"/>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4267"/>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2" name="Google Shape;142;p33"/>
          <p:cNvCxnSpPr/>
          <p:nvPr/>
        </p:nvCxnSpPr>
        <p:spPr>
          <a:xfrm>
            <a:off x="0" y="2027505"/>
            <a:ext cx="6583680" cy="0"/>
          </a:xfrm>
          <a:prstGeom prst="straightConnector1">
            <a:avLst/>
          </a:prstGeom>
          <a:noFill/>
          <a:ln w="127000" cap="flat" cmpd="sng">
            <a:solidFill>
              <a:schemeClr val="dk1"/>
            </a:solidFill>
            <a:prstDash val="solid"/>
            <a:round/>
            <a:headEnd type="none" w="sm" len="sm"/>
            <a:tailEnd type="none" w="sm" len="sm"/>
          </a:ln>
        </p:spPr>
      </p:cxnSp>
      <p:sp>
        <p:nvSpPr>
          <p:cNvPr id="143" name="Google Shape;143;p33"/>
          <p:cNvSpPr txBox="1">
            <a:spLocks noGrp="1"/>
          </p:cNvSpPr>
          <p:nvPr>
            <p:ph type="body" idx="1"/>
          </p:nvPr>
        </p:nvSpPr>
        <p:spPr>
          <a:xfrm>
            <a:off x="609598" y="2384915"/>
            <a:ext cx="7034255" cy="3467239"/>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397954" algn="l">
              <a:lnSpc>
                <a:spcPct val="100000"/>
              </a:lnSpc>
              <a:spcBef>
                <a:spcPts val="533"/>
              </a:spcBef>
              <a:spcAft>
                <a:spcPts val="0"/>
              </a:spcAft>
              <a:buClr>
                <a:srgbClr val="7F7F7F"/>
              </a:buClr>
              <a:buSzPts val="2667"/>
              <a:buChar char="•"/>
              <a:defRPr sz="2667"/>
            </a:lvl2pPr>
            <a:lvl3pPr marL="1371600" lvl="2" indent="-381000" algn="l">
              <a:lnSpc>
                <a:spcPct val="100000"/>
              </a:lnSpc>
              <a:spcBef>
                <a:spcPts val="480"/>
              </a:spcBef>
              <a:spcAft>
                <a:spcPts val="0"/>
              </a:spcAft>
              <a:buClr>
                <a:srgbClr val="7F7F7F"/>
              </a:buClr>
              <a:buSzPts val="2400"/>
              <a:buChar char="•"/>
              <a:defRPr sz="2400"/>
            </a:lvl3pPr>
            <a:lvl4pPr marL="1828800" lvl="3" indent="-364045" algn="l">
              <a:lnSpc>
                <a:spcPct val="100000"/>
              </a:lnSpc>
              <a:spcBef>
                <a:spcPts val="427"/>
              </a:spcBef>
              <a:spcAft>
                <a:spcPts val="0"/>
              </a:spcAft>
              <a:buClr>
                <a:srgbClr val="7F7F7F"/>
              </a:buClr>
              <a:buSzPts val="2133"/>
              <a:buChar char="•"/>
              <a:defRPr sz="2133"/>
            </a:lvl4pPr>
            <a:lvl5pPr marL="2286000" lvl="4" indent="-364045" algn="l">
              <a:lnSpc>
                <a:spcPct val="100000"/>
              </a:lnSpc>
              <a:spcBef>
                <a:spcPts val="427"/>
              </a:spcBef>
              <a:spcAft>
                <a:spcPts val="0"/>
              </a:spcAft>
              <a:buClr>
                <a:srgbClr val="7F7F7F"/>
              </a:buClr>
              <a:buSzPts val="2133"/>
              <a:buChar char="•"/>
              <a:defRPr sz="2133"/>
            </a:lvl5pPr>
            <a:lvl6pPr marL="2743200" lvl="5" indent="-364045" algn="l">
              <a:lnSpc>
                <a:spcPct val="100000"/>
              </a:lnSpc>
              <a:spcBef>
                <a:spcPts val="427"/>
              </a:spcBef>
              <a:spcAft>
                <a:spcPts val="0"/>
              </a:spcAft>
              <a:buClr>
                <a:schemeClr val="dk1"/>
              </a:buClr>
              <a:buSzPts val="2133"/>
              <a:buChar char="•"/>
              <a:defRPr sz="2133"/>
            </a:lvl6pPr>
            <a:lvl7pPr marL="3200400" lvl="6" indent="-364045" algn="l">
              <a:lnSpc>
                <a:spcPct val="100000"/>
              </a:lnSpc>
              <a:spcBef>
                <a:spcPts val="427"/>
              </a:spcBef>
              <a:spcAft>
                <a:spcPts val="0"/>
              </a:spcAft>
              <a:buClr>
                <a:schemeClr val="dk1"/>
              </a:buClr>
              <a:buSzPts val="2133"/>
              <a:buChar char="•"/>
              <a:defRPr sz="2133"/>
            </a:lvl7pPr>
            <a:lvl8pPr marL="3657600" lvl="7" indent="-364045" algn="l">
              <a:lnSpc>
                <a:spcPct val="100000"/>
              </a:lnSpc>
              <a:spcBef>
                <a:spcPts val="427"/>
              </a:spcBef>
              <a:spcAft>
                <a:spcPts val="0"/>
              </a:spcAft>
              <a:buClr>
                <a:schemeClr val="dk1"/>
              </a:buClr>
              <a:buSzPts val="2133"/>
              <a:buChar char="•"/>
              <a:defRPr sz="2133"/>
            </a:lvl8pPr>
            <a:lvl9pPr marL="4114800" lvl="8" indent="-364045" algn="l">
              <a:lnSpc>
                <a:spcPct val="100000"/>
              </a:lnSpc>
              <a:spcBef>
                <a:spcPts val="427"/>
              </a:spcBef>
              <a:spcAft>
                <a:spcPts val="0"/>
              </a:spcAft>
              <a:buClr>
                <a:schemeClr val="dk1"/>
              </a:buClr>
              <a:buSzPts val="2133"/>
              <a:buChar char="•"/>
              <a:defRPr sz="2133"/>
            </a:lvl9pPr>
          </a:lstStyle>
          <a:p>
            <a:endParaRPr/>
          </a:p>
        </p:txBody>
      </p:sp>
      <p:pic>
        <p:nvPicPr>
          <p:cNvPr id="144" name="Google Shape;144;p33" descr="Fanshawe logo"/>
          <p:cNvPicPr preferRelativeResize="0"/>
          <p:nvPr/>
        </p:nvPicPr>
        <p:blipFill rotWithShape="1">
          <a:blip r:embed="rId2">
            <a:alphaModFix/>
          </a:blip>
          <a:srcRect/>
          <a:stretch/>
        </p:blipFill>
        <p:spPr>
          <a:xfrm>
            <a:off x="160227" y="5700255"/>
            <a:ext cx="2715279" cy="102084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and set image angle 4">
  <p:cSld name="text and set image angle 4">
    <p:bg>
      <p:bgPr>
        <a:solidFill>
          <a:schemeClr val="lt1"/>
        </a:solidFill>
        <a:effectLst/>
      </p:bgPr>
    </p:bg>
    <p:spTree>
      <p:nvGrpSpPr>
        <p:cNvPr id="1" name="Shape 145"/>
        <p:cNvGrpSpPr/>
        <p:nvPr/>
      </p:nvGrpSpPr>
      <p:grpSpPr>
        <a:xfrm>
          <a:off x="0" y="0"/>
          <a:ext cx="0" cy="0"/>
          <a:chOff x="0" y="0"/>
          <a:chExt cx="0" cy="0"/>
        </a:xfrm>
      </p:grpSpPr>
      <p:sp>
        <p:nvSpPr>
          <p:cNvPr id="146" name="Google Shape;146;p34" descr="Man working on a construction site, wearing a hard hat and collaborating with a colleague"/>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4"/>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4267"/>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8" name="Google Shape;148;p34"/>
          <p:cNvCxnSpPr/>
          <p:nvPr/>
        </p:nvCxnSpPr>
        <p:spPr>
          <a:xfrm>
            <a:off x="0" y="2027505"/>
            <a:ext cx="6583680" cy="0"/>
          </a:xfrm>
          <a:prstGeom prst="straightConnector1">
            <a:avLst/>
          </a:prstGeom>
          <a:noFill/>
          <a:ln w="127000" cap="flat" cmpd="sng">
            <a:solidFill>
              <a:schemeClr val="dk1"/>
            </a:solidFill>
            <a:prstDash val="solid"/>
            <a:round/>
            <a:headEnd type="none" w="sm" len="sm"/>
            <a:tailEnd type="none" w="sm" len="sm"/>
          </a:ln>
        </p:spPr>
      </p:cxnSp>
      <p:sp>
        <p:nvSpPr>
          <p:cNvPr id="149" name="Google Shape;149;p34"/>
          <p:cNvSpPr txBox="1">
            <a:spLocks noGrp="1"/>
          </p:cNvSpPr>
          <p:nvPr>
            <p:ph type="body" idx="1"/>
          </p:nvPr>
        </p:nvSpPr>
        <p:spPr>
          <a:xfrm>
            <a:off x="609598" y="2384915"/>
            <a:ext cx="7034255" cy="3467239"/>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397954" algn="l">
              <a:lnSpc>
                <a:spcPct val="100000"/>
              </a:lnSpc>
              <a:spcBef>
                <a:spcPts val="533"/>
              </a:spcBef>
              <a:spcAft>
                <a:spcPts val="0"/>
              </a:spcAft>
              <a:buClr>
                <a:srgbClr val="7F7F7F"/>
              </a:buClr>
              <a:buSzPts val="2667"/>
              <a:buChar char="•"/>
              <a:defRPr sz="2667"/>
            </a:lvl2pPr>
            <a:lvl3pPr marL="1371600" lvl="2" indent="-381000" algn="l">
              <a:lnSpc>
                <a:spcPct val="100000"/>
              </a:lnSpc>
              <a:spcBef>
                <a:spcPts val="480"/>
              </a:spcBef>
              <a:spcAft>
                <a:spcPts val="0"/>
              </a:spcAft>
              <a:buClr>
                <a:srgbClr val="7F7F7F"/>
              </a:buClr>
              <a:buSzPts val="2400"/>
              <a:buChar char="•"/>
              <a:defRPr sz="2400"/>
            </a:lvl3pPr>
            <a:lvl4pPr marL="1828800" lvl="3" indent="-364045" algn="l">
              <a:lnSpc>
                <a:spcPct val="100000"/>
              </a:lnSpc>
              <a:spcBef>
                <a:spcPts val="427"/>
              </a:spcBef>
              <a:spcAft>
                <a:spcPts val="0"/>
              </a:spcAft>
              <a:buClr>
                <a:srgbClr val="7F7F7F"/>
              </a:buClr>
              <a:buSzPts val="2133"/>
              <a:buChar char="•"/>
              <a:defRPr sz="2133"/>
            </a:lvl4pPr>
            <a:lvl5pPr marL="2286000" lvl="4" indent="-364045" algn="l">
              <a:lnSpc>
                <a:spcPct val="100000"/>
              </a:lnSpc>
              <a:spcBef>
                <a:spcPts val="427"/>
              </a:spcBef>
              <a:spcAft>
                <a:spcPts val="0"/>
              </a:spcAft>
              <a:buClr>
                <a:srgbClr val="7F7F7F"/>
              </a:buClr>
              <a:buSzPts val="2133"/>
              <a:buChar char="•"/>
              <a:defRPr sz="2133"/>
            </a:lvl5pPr>
            <a:lvl6pPr marL="2743200" lvl="5" indent="-364045" algn="l">
              <a:lnSpc>
                <a:spcPct val="100000"/>
              </a:lnSpc>
              <a:spcBef>
                <a:spcPts val="427"/>
              </a:spcBef>
              <a:spcAft>
                <a:spcPts val="0"/>
              </a:spcAft>
              <a:buClr>
                <a:schemeClr val="dk1"/>
              </a:buClr>
              <a:buSzPts val="2133"/>
              <a:buChar char="•"/>
              <a:defRPr sz="2133"/>
            </a:lvl6pPr>
            <a:lvl7pPr marL="3200400" lvl="6" indent="-364045" algn="l">
              <a:lnSpc>
                <a:spcPct val="100000"/>
              </a:lnSpc>
              <a:spcBef>
                <a:spcPts val="427"/>
              </a:spcBef>
              <a:spcAft>
                <a:spcPts val="0"/>
              </a:spcAft>
              <a:buClr>
                <a:schemeClr val="dk1"/>
              </a:buClr>
              <a:buSzPts val="2133"/>
              <a:buChar char="•"/>
              <a:defRPr sz="2133"/>
            </a:lvl7pPr>
            <a:lvl8pPr marL="3657600" lvl="7" indent="-364045" algn="l">
              <a:lnSpc>
                <a:spcPct val="100000"/>
              </a:lnSpc>
              <a:spcBef>
                <a:spcPts val="427"/>
              </a:spcBef>
              <a:spcAft>
                <a:spcPts val="0"/>
              </a:spcAft>
              <a:buClr>
                <a:schemeClr val="dk1"/>
              </a:buClr>
              <a:buSzPts val="2133"/>
              <a:buChar char="•"/>
              <a:defRPr sz="2133"/>
            </a:lvl8pPr>
            <a:lvl9pPr marL="4114800" lvl="8" indent="-364045" algn="l">
              <a:lnSpc>
                <a:spcPct val="100000"/>
              </a:lnSpc>
              <a:spcBef>
                <a:spcPts val="427"/>
              </a:spcBef>
              <a:spcAft>
                <a:spcPts val="0"/>
              </a:spcAft>
              <a:buClr>
                <a:schemeClr val="dk1"/>
              </a:buClr>
              <a:buSzPts val="2133"/>
              <a:buChar char="•"/>
              <a:defRPr sz="2133"/>
            </a:lvl9pPr>
          </a:lstStyle>
          <a:p>
            <a:endParaRPr/>
          </a:p>
        </p:txBody>
      </p:sp>
      <p:pic>
        <p:nvPicPr>
          <p:cNvPr id="150" name="Google Shape;150;p34" descr="Fanshawe logo"/>
          <p:cNvPicPr preferRelativeResize="0"/>
          <p:nvPr/>
        </p:nvPicPr>
        <p:blipFill rotWithShape="1">
          <a:blip r:embed="rId2">
            <a:alphaModFix/>
          </a:blip>
          <a:srcRect/>
          <a:stretch/>
        </p:blipFill>
        <p:spPr>
          <a:xfrm>
            <a:off x="160227" y="5700255"/>
            <a:ext cx="2715279" cy="102084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t image arrow and text 1">
  <p:cSld name="set image arrow and text 1">
    <p:spTree>
      <p:nvGrpSpPr>
        <p:cNvPr id="1" name="Shape 151"/>
        <p:cNvGrpSpPr/>
        <p:nvPr/>
      </p:nvGrpSpPr>
      <p:grpSpPr>
        <a:xfrm>
          <a:off x="0" y="0"/>
          <a:ext cx="0" cy="0"/>
          <a:chOff x="0" y="0"/>
          <a:chExt cx="0" cy="0"/>
        </a:xfrm>
      </p:grpSpPr>
      <p:sp>
        <p:nvSpPr>
          <p:cNvPr id="152" name="Google Shape;152;p35" descr="Smiling man shaking the hand of someone off camera in an office setting"/>
          <p:cNvSpPr/>
          <p:nvPr/>
        </p:nvSpPr>
        <p:spPr>
          <a:xfrm>
            <a:off x="-1" y="2"/>
            <a:ext cx="6011188" cy="6857999"/>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5"/>
          <p:cNvSpPr/>
          <p:nvPr/>
        </p:nvSpPr>
        <p:spPr>
          <a:xfrm>
            <a:off x="2374789" y="-1"/>
            <a:ext cx="9817211"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4" name="Google Shape;154;p35"/>
          <p:cNvCxnSpPr/>
          <p:nvPr/>
        </p:nvCxnSpPr>
        <p:spPr>
          <a:xfrm>
            <a:off x="4378520" y="543628"/>
            <a:ext cx="7813481" cy="0"/>
          </a:xfrm>
          <a:prstGeom prst="straightConnector1">
            <a:avLst/>
          </a:prstGeom>
          <a:noFill/>
          <a:ln w="127000" cap="flat" cmpd="sng">
            <a:solidFill>
              <a:schemeClr val="dk1"/>
            </a:solidFill>
            <a:prstDash val="solid"/>
            <a:round/>
            <a:headEnd type="none" w="sm" len="sm"/>
            <a:tailEnd type="none" w="sm" len="sm"/>
          </a:ln>
        </p:spPr>
      </p:cxnSp>
      <p:sp>
        <p:nvSpPr>
          <p:cNvPr id="155" name="Google Shape;155;p35"/>
          <p:cNvSpPr txBox="1">
            <a:spLocks noGrp="1"/>
          </p:cNvSpPr>
          <p:nvPr>
            <p:ph type="title"/>
          </p:nvPr>
        </p:nvSpPr>
        <p:spPr>
          <a:xfrm>
            <a:off x="5322074" y="686536"/>
            <a:ext cx="6339129" cy="125835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267"/>
              <a:buFont typeface="Montserra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6" name="Google Shape;156;p35"/>
          <p:cNvCxnSpPr/>
          <p:nvPr/>
        </p:nvCxnSpPr>
        <p:spPr>
          <a:xfrm>
            <a:off x="5322074" y="2087800"/>
            <a:ext cx="6869925" cy="0"/>
          </a:xfrm>
          <a:prstGeom prst="straightConnector1">
            <a:avLst/>
          </a:prstGeom>
          <a:noFill/>
          <a:ln w="127000" cap="flat" cmpd="sng">
            <a:solidFill>
              <a:schemeClr val="dk1"/>
            </a:solidFill>
            <a:prstDash val="solid"/>
            <a:round/>
            <a:headEnd type="none" w="sm" len="sm"/>
            <a:tailEnd type="none" w="sm" len="sm"/>
          </a:ln>
        </p:spPr>
      </p:cxnSp>
      <p:sp>
        <p:nvSpPr>
          <p:cNvPr id="157" name="Google Shape;157;p35"/>
          <p:cNvSpPr txBox="1">
            <a:spLocks noGrp="1"/>
          </p:cNvSpPr>
          <p:nvPr>
            <p:ph type="body" idx="1"/>
          </p:nvPr>
        </p:nvSpPr>
        <p:spPr>
          <a:xfrm>
            <a:off x="6011185" y="2403184"/>
            <a:ext cx="5375083" cy="3868885"/>
          </a:xfrm>
          <a:prstGeom prst="rect">
            <a:avLst/>
          </a:prstGeom>
          <a:noFill/>
          <a:ln>
            <a:noFill/>
          </a:ln>
        </p:spPr>
        <p:txBody>
          <a:bodyPr spcFirstLastPara="1" wrap="square" lIns="91425" tIns="45700" rIns="91425" bIns="45700" anchor="t" anchorCtr="0">
            <a:normAutofit/>
          </a:bodyPr>
          <a:lstStyle>
            <a:lvl1pPr marL="457200" lvl="0" indent="-414845" algn="l">
              <a:lnSpc>
                <a:spcPct val="100000"/>
              </a:lnSpc>
              <a:spcBef>
                <a:spcPts val="587"/>
              </a:spcBef>
              <a:spcAft>
                <a:spcPts val="0"/>
              </a:spcAft>
              <a:buClr>
                <a:schemeClr val="lt1"/>
              </a:buClr>
              <a:buSzPts val="2933"/>
              <a:buChar char="•"/>
              <a:defRPr>
                <a:solidFill>
                  <a:schemeClr val="lt1"/>
                </a:solidFill>
              </a:defRPr>
            </a:lvl1pPr>
            <a:lvl2pPr marL="914400" lvl="1" indent="-397954" algn="l">
              <a:lnSpc>
                <a:spcPct val="100000"/>
              </a:lnSpc>
              <a:spcBef>
                <a:spcPts val="533"/>
              </a:spcBef>
              <a:spcAft>
                <a:spcPts val="0"/>
              </a:spcAft>
              <a:buClr>
                <a:schemeClr val="lt1"/>
              </a:buClr>
              <a:buSzPts val="2667"/>
              <a:buChar char="•"/>
              <a:defRPr>
                <a:solidFill>
                  <a:schemeClr val="lt1"/>
                </a:solidFill>
              </a:defRPr>
            </a:lvl2pPr>
            <a:lvl3pPr marL="1371600" lvl="2" indent="-381000" algn="l">
              <a:lnSpc>
                <a:spcPct val="100000"/>
              </a:lnSpc>
              <a:spcBef>
                <a:spcPts val="480"/>
              </a:spcBef>
              <a:spcAft>
                <a:spcPts val="0"/>
              </a:spcAft>
              <a:buClr>
                <a:schemeClr val="lt1"/>
              </a:buClr>
              <a:buSzPts val="2400"/>
              <a:buChar char="•"/>
              <a:defRPr>
                <a:solidFill>
                  <a:schemeClr val="lt1"/>
                </a:solidFill>
              </a:defRPr>
            </a:lvl3pPr>
            <a:lvl4pPr marL="1828800" lvl="3" indent="-364045" algn="l">
              <a:lnSpc>
                <a:spcPct val="100000"/>
              </a:lnSpc>
              <a:spcBef>
                <a:spcPts val="427"/>
              </a:spcBef>
              <a:spcAft>
                <a:spcPts val="0"/>
              </a:spcAft>
              <a:buClr>
                <a:schemeClr val="lt1"/>
              </a:buClr>
              <a:buSzPts val="2133"/>
              <a:buChar char="•"/>
              <a:defRPr>
                <a:solidFill>
                  <a:schemeClr val="lt1"/>
                </a:solidFill>
              </a:defRPr>
            </a:lvl4pPr>
            <a:lvl5pPr marL="2286000" lvl="4" indent="-364045" algn="l">
              <a:lnSpc>
                <a:spcPct val="100000"/>
              </a:lnSpc>
              <a:spcBef>
                <a:spcPts val="427"/>
              </a:spcBef>
              <a:spcAft>
                <a:spcPts val="0"/>
              </a:spcAft>
              <a:buClr>
                <a:schemeClr val="lt1"/>
              </a:buClr>
              <a:buSzPts val="2133"/>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58" name="Google Shape;158;p35" descr="Fanshawe logo"/>
          <p:cNvPicPr preferRelativeResize="0"/>
          <p:nvPr/>
        </p:nvPicPr>
        <p:blipFill rotWithShape="1">
          <a:blip r:embed="rId2">
            <a:alphaModFix/>
          </a:blip>
          <a:srcRect/>
          <a:stretch/>
        </p:blipFill>
        <p:spPr>
          <a:xfrm rot="5400000">
            <a:off x="10450365" y="4985965"/>
            <a:ext cx="2721059" cy="1023017"/>
          </a:xfrm>
          <a:prstGeom prst="rect">
            <a:avLst/>
          </a:prstGeom>
          <a:noFill/>
          <a:ln>
            <a:noFill/>
          </a:ln>
        </p:spPr>
      </p:pic>
      <p:pic>
        <p:nvPicPr>
          <p:cNvPr id="159" name="Google Shape;159;p35"/>
          <p:cNvPicPr preferRelativeResize="0"/>
          <p:nvPr/>
        </p:nvPicPr>
        <p:blipFill rotWithShape="1">
          <a:blip r:embed="rId3">
            <a:alphaModFix/>
          </a:blip>
          <a:srcRect l="-1618" b="20242"/>
          <a:stretch/>
        </p:blipFill>
        <p:spPr>
          <a:xfrm>
            <a:off x="3106309" y="3256712"/>
            <a:ext cx="3918559" cy="360128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t image arrow and text 2">
  <p:cSld name="set image arrow and text 2">
    <p:spTree>
      <p:nvGrpSpPr>
        <p:cNvPr id="1" name="Shape 160"/>
        <p:cNvGrpSpPr/>
        <p:nvPr/>
      </p:nvGrpSpPr>
      <p:grpSpPr>
        <a:xfrm>
          <a:off x="0" y="0"/>
          <a:ext cx="0" cy="0"/>
          <a:chOff x="0" y="0"/>
          <a:chExt cx="0" cy="0"/>
        </a:xfrm>
      </p:grpSpPr>
      <p:sp>
        <p:nvSpPr>
          <p:cNvPr id="161" name="Google Shape;161;p36" descr="Two colleagues smiling and talking while collaborating in an office setting"/>
          <p:cNvSpPr/>
          <p:nvPr/>
        </p:nvSpPr>
        <p:spPr>
          <a:xfrm>
            <a:off x="-3" y="-5"/>
            <a:ext cx="6011188" cy="6857999"/>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6"/>
          <p:cNvSpPr/>
          <p:nvPr/>
        </p:nvSpPr>
        <p:spPr>
          <a:xfrm>
            <a:off x="2374789" y="-1"/>
            <a:ext cx="9817211"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3" name="Google Shape;163;p36"/>
          <p:cNvCxnSpPr/>
          <p:nvPr/>
        </p:nvCxnSpPr>
        <p:spPr>
          <a:xfrm>
            <a:off x="4378520" y="543628"/>
            <a:ext cx="7813481" cy="0"/>
          </a:xfrm>
          <a:prstGeom prst="straightConnector1">
            <a:avLst/>
          </a:prstGeom>
          <a:noFill/>
          <a:ln w="127000" cap="flat" cmpd="sng">
            <a:solidFill>
              <a:schemeClr val="dk1"/>
            </a:solidFill>
            <a:prstDash val="solid"/>
            <a:round/>
            <a:headEnd type="none" w="sm" len="sm"/>
            <a:tailEnd type="none" w="sm" len="sm"/>
          </a:ln>
        </p:spPr>
      </p:cxnSp>
      <p:sp>
        <p:nvSpPr>
          <p:cNvPr id="164" name="Google Shape;164;p36"/>
          <p:cNvSpPr txBox="1">
            <a:spLocks noGrp="1"/>
          </p:cNvSpPr>
          <p:nvPr>
            <p:ph type="title"/>
          </p:nvPr>
        </p:nvSpPr>
        <p:spPr>
          <a:xfrm>
            <a:off x="5322074" y="686536"/>
            <a:ext cx="6339129" cy="125835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267"/>
              <a:buFont typeface="Montserra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5" name="Google Shape;165;p36"/>
          <p:cNvCxnSpPr/>
          <p:nvPr/>
        </p:nvCxnSpPr>
        <p:spPr>
          <a:xfrm>
            <a:off x="5322074" y="2087800"/>
            <a:ext cx="6869925" cy="0"/>
          </a:xfrm>
          <a:prstGeom prst="straightConnector1">
            <a:avLst/>
          </a:prstGeom>
          <a:noFill/>
          <a:ln w="127000" cap="flat" cmpd="sng">
            <a:solidFill>
              <a:schemeClr val="dk1"/>
            </a:solidFill>
            <a:prstDash val="solid"/>
            <a:round/>
            <a:headEnd type="none" w="sm" len="sm"/>
            <a:tailEnd type="none" w="sm" len="sm"/>
          </a:ln>
        </p:spPr>
      </p:cxnSp>
      <p:sp>
        <p:nvSpPr>
          <p:cNvPr id="166" name="Google Shape;166;p36"/>
          <p:cNvSpPr txBox="1">
            <a:spLocks noGrp="1"/>
          </p:cNvSpPr>
          <p:nvPr>
            <p:ph type="body" idx="1"/>
          </p:nvPr>
        </p:nvSpPr>
        <p:spPr>
          <a:xfrm>
            <a:off x="6011185" y="2403184"/>
            <a:ext cx="5375083" cy="3868885"/>
          </a:xfrm>
          <a:prstGeom prst="rect">
            <a:avLst/>
          </a:prstGeom>
          <a:noFill/>
          <a:ln>
            <a:noFill/>
          </a:ln>
        </p:spPr>
        <p:txBody>
          <a:bodyPr spcFirstLastPara="1" wrap="square" lIns="91425" tIns="45700" rIns="91425" bIns="45700" anchor="t" anchorCtr="0">
            <a:normAutofit/>
          </a:bodyPr>
          <a:lstStyle>
            <a:lvl1pPr marL="457200" lvl="0" indent="-414845" algn="l">
              <a:lnSpc>
                <a:spcPct val="100000"/>
              </a:lnSpc>
              <a:spcBef>
                <a:spcPts val="587"/>
              </a:spcBef>
              <a:spcAft>
                <a:spcPts val="0"/>
              </a:spcAft>
              <a:buClr>
                <a:schemeClr val="lt1"/>
              </a:buClr>
              <a:buSzPts val="2933"/>
              <a:buChar char="•"/>
              <a:defRPr>
                <a:solidFill>
                  <a:schemeClr val="lt1"/>
                </a:solidFill>
              </a:defRPr>
            </a:lvl1pPr>
            <a:lvl2pPr marL="914400" lvl="1" indent="-397954" algn="l">
              <a:lnSpc>
                <a:spcPct val="100000"/>
              </a:lnSpc>
              <a:spcBef>
                <a:spcPts val="533"/>
              </a:spcBef>
              <a:spcAft>
                <a:spcPts val="0"/>
              </a:spcAft>
              <a:buClr>
                <a:schemeClr val="lt1"/>
              </a:buClr>
              <a:buSzPts val="2667"/>
              <a:buChar char="•"/>
              <a:defRPr>
                <a:solidFill>
                  <a:schemeClr val="lt1"/>
                </a:solidFill>
              </a:defRPr>
            </a:lvl2pPr>
            <a:lvl3pPr marL="1371600" lvl="2" indent="-381000" algn="l">
              <a:lnSpc>
                <a:spcPct val="100000"/>
              </a:lnSpc>
              <a:spcBef>
                <a:spcPts val="480"/>
              </a:spcBef>
              <a:spcAft>
                <a:spcPts val="0"/>
              </a:spcAft>
              <a:buClr>
                <a:schemeClr val="lt1"/>
              </a:buClr>
              <a:buSzPts val="2400"/>
              <a:buChar char="•"/>
              <a:defRPr>
                <a:solidFill>
                  <a:schemeClr val="lt1"/>
                </a:solidFill>
              </a:defRPr>
            </a:lvl3pPr>
            <a:lvl4pPr marL="1828800" lvl="3" indent="-364045" algn="l">
              <a:lnSpc>
                <a:spcPct val="100000"/>
              </a:lnSpc>
              <a:spcBef>
                <a:spcPts val="427"/>
              </a:spcBef>
              <a:spcAft>
                <a:spcPts val="0"/>
              </a:spcAft>
              <a:buClr>
                <a:schemeClr val="lt1"/>
              </a:buClr>
              <a:buSzPts val="2133"/>
              <a:buChar char="•"/>
              <a:defRPr>
                <a:solidFill>
                  <a:schemeClr val="lt1"/>
                </a:solidFill>
              </a:defRPr>
            </a:lvl4pPr>
            <a:lvl5pPr marL="2286000" lvl="4" indent="-364045" algn="l">
              <a:lnSpc>
                <a:spcPct val="100000"/>
              </a:lnSpc>
              <a:spcBef>
                <a:spcPts val="427"/>
              </a:spcBef>
              <a:spcAft>
                <a:spcPts val="0"/>
              </a:spcAft>
              <a:buClr>
                <a:schemeClr val="lt1"/>
              </a:buClr>
              <a:buSzPts val="2133"/>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67" name="Google Shape;167;p36" descr="Fanshawe logo"/>
          <p:cNvPicPr preferRelativeResize="0"/>
          <p:nvPr/>
        </p:nvPicPr>
        <p:blipFill rotWithShape="1">
          <a:blip r:embed="rId2">
            <a:alphaModFix/>
          </a:blip>
          <a:srcRect/>
          <a:stretch/>
        </p:blipFill>
        <p:spPr>
          <a:xfrm rot="5400000">
            <a:off x="10450365" y="4985965"/>
            <a:ext cx="2721059" cy="1023017"/>
          </a:xfrm>
          <a:prstGeom prst="rect">
            <a:avLst/>
          </a:prstGeom>
          <a:noFill/>
          <a:ln>
            <a:noFill/>
          </a:ln>
        </p:spPr>
      </p:pic>
      <p:pic>
        <p:nvPicPr>
          <p:cNvPr id="168" name="Google Shape;168;p36"/>
          <p:cNvPicPr preferRelativeResize="0"/>
          <p:nvPr/>
        </p:nvPicPr>
        <p:blipFill rotWithShape="1">
          <a:blip r:embed="rId3">
            <a:alphaModFix/>
          </a:blip>
          <a:srcRect l="-1618" b="20242"/>
          <a:stretch/>
        </p:blipFill>
        <p:spPr>
          <a:xfrm>
            <a:off x="3106309" y="3256712"/>
            <a:ext cx="3918559" cy="360128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intro red">
  <p:cSld name="section intro red">
    <p:spTree>
      <p:nvGrpSpPr>
        <p:cNvPr id="1" name="Shape 25"/>
        <p:cNvGrpSpPr/>
        <p:nvPr/>
      </p:nvGrpSpPr>
      <p:grpSpPr>
        <a:xfrm>
          <a:off x="0" y="0"/>
          <a:ext cx="0" cy="0"/>
          <a:chOff x="0" y="0"/>
          <a:chExt cx="0" cy="0"/>
        </a:xfrm>
      </p:grpSpPr>
      <p:pic>
        <p:nvPicPr>
          <p:cNvPr id="26" name="Google Shape;26;p27"/>
          <p:cNvPicPr preferRelativeResize="0"/>
          <p:nvPr/>
        </p:nvPicPr>
        <p:blipFill rotWithShape="1">
          <a:blip r:embed="rId2">
            <a:alphaModFix/>
          </a:blip>
          <a:srcRect l="18183" t="43761" b="25576"/>
          <a:stretch/>
        </p:blipFill>
        <p:spPr>
          <a:xfrm>
            <a:off x="1" y="732222"/>
            <a:ext cx="10971449" cy="6125740"/>
          </a:xfrm>
          <a:prstGeom prst="rect">
            <a:avLst/>
          </a:prstGeom>
          <a:noFill/>
          <a:ln>
            <a:noFill/>
          </a:ln>
        </p:spPr>
      </p:pic>
      <p:pic>
        <p:nvPicPr>
          <p:cNvPr id="27" name="Google Shape;27;p27" descr="Fanshawe logo"/>
          <p:cNvPicPr preferRelativeResize="0"/>
          <p:nvPr/>
        </p:nvPicPr>
        <p:blipFill rotWithShape="1">
          <a:blip r:embed="rId3">
            <a:alphaModFix/>
          </a:blip>
          <a:srcRect/>
          <a:stretch/>
        </p:blipFill>
        <p:spPr>
          <a:xfrm rot="5400000">
            <a:off x="10323939" y="3116710"/>
            <a:ext cx="2715279" cy="1020844"/>
          </a:xfrm>
          <a:prstGeom prst="rect">
            <a:avLst/>
          </a:prstGeom>
          <a:noFill/>
          <a:ln>
            <a:noFill/>
          </a:ln>
        </p:spPr>
      </p:pic>
      <p:sp>
        <p:nvSpPr>
          <p:cNvPr id="28" name="Google Shape;28;p27"/>
          <p:cNvSpPr txBox="1">
            <a:spLocks noGrp="1"/>
          </p:cNvSpPr>
          <p:nvPr>
            <p:ph type="title"/>
          </p:nvPr>
        </p:nvSpPr>
        <p:spPr>
          <a:xfrm>
            <a:off x="1402282" y="1811167"/>
            <a:ext cx="9154809" cy="343027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7200"/>
              <a:buFont typeface="Montserrat"/>
              <a:buNone/>
              <a:defRPr sz="7200" b="1" i="0">
                <a:solidFill>
                  <a:srgbClr val="FFFFFF"/>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9" name="Google Shape;29;p27"/>
          <p:cNvCxnSpPr/>
          <p:nvPr/>
        </p:nvCxnSpPr>
        <p:spPr>
          <a:xfrm>
            <a:off x="2421016" y="1262019"/>
            <a:ext cx="9770985" cy="0"/>
          </a:xfrm>
          <a:prstGeom prst="straightConnector1">
            <a:avLst/>
          </a:prstGeom>
          <a:noFill/>
          <a:ln w="127000" cap="flat" cmpd="sng">
            <a:solidFill>
              <a:srgbClr val="000000"/>
            </a:solidFill>
            <a:prstDash val="solid"/>
            <a:round/>
            <a:headEnd type="none" w="sm" len="sm"/>
            <a:tailEnd type="none" w="sm" len="sm"/>
          </a:ln>
        </p:spPr>
      </p:cxnSp>
      <p:cxnSp>
        <p:nvCxnSpPr>
          <p:cNvPr id="30" name="Google Shape;30;p27"/>
          <p:cNvCxnSpPr/>
          <p:nvPr/>
        </p:nvCxnSpPr>
        <p:spPr>
          <a:xfrm>
            <a:off x="2421016" y="5795003"/>
            <a:ext cx="9770985" cy="0"/>
          </a:xfrm>
          <a:prstGeom prst="straightConnector1">
            <a:avLst/>
          </a:prstGeom>
          <a:noFill/>
          <a:ln w="127000" cap="flat" cmpd="sng">
            <a:solidFill>
              <a:srgbClr val="000000"/>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image 2">
  <p:cSld name="text and image 2">
    <p:spTree>
      <p:nvGrpSpPr>
        <p:cNvPr id="1" name="Shape 31"/>
        <p:cNvGrpSpPr/>
        <p:nvPr/>
      </p:nvGrpSpPr>
      <p:grpSpPr>
        <a:xfrm>
          <a:off x="0" y="0"/>
          <a:ext cx="0" cy="0"/>
          <a:chOff x="0" y="0"/>
          <a:chExt cx="0" cy="0"/>
        </a:xfrm>
      </p:grpSpPr>
      <p:sp>
        <p:nvSpPr>
          <p:cNvPr id="32" name="Google Shape;32;p15"/>
          <p:cNvSpPr>
            <a:spLocks noGrp="1"/>
          </p:cNvSpPr>
          <p:nvPr>
            <p:ph type="pic" idx="2"/>
          </p:nvPr>
        </p:nvSpPr>
        <p:spPr>
          <a:xfrm>
            <a:off x="6900334" y="1494368"/>
            <a:ext cx="4917017" cy="5363633"/>
          </a:xfrm>
          <a:prstGeom prst="rect">
            <a:avLst/>
          </a:prstGeom>
          <a:solidFill>
            <a:srgbClr val="F2F2F2"/>
          </a:solidFill>
          <a:ln>
            <a:noFill/>
          </a:ln>
        </p:spPr>
      </p:sp>
      <p:pic>
        <p:nvPicPr>
          <p:cNvPr id="33" name="Google Shape;33;p15"/>
          <p:cNvPicPr preferRelativeResize="0"/>
          <p:nvPr/>
        </p:nvPicPr>
        <p:blipFill rotWithShape="1">
          <a:blip r:embed="rId2">
            <a:alphaModFix amt="35000"/>
          </a:blip>
          <a:srcRect l="28816" b="38035"/>
          <a:stretch/>
        </p:blipFill>
        <p:spPr>
          <a:xfrm>
            <a:off x="-1" y="3698316"/>
            <a:ext cx="3115220" cy="3175328"/>
          </a:xfrm>
          <a:prstGeom prst="rect">
            <a:avLst/>
          </a:prstGeom>
          <a:noFill/>
          <a:ln>
            <a:noFill/>
          </a:ln>
        </p:spPr>
      </p:pic>
      <p:sp>
        <p:nvSpPr>
          <p:cNvPr id="34" name="Google Shape;34;p15"/>
          <p:cNvSpPr txBox="1">
            <a:spLocks noGrp="1"/>
          </p:cNvSpPr>
          <p:nvPr>
            <p:ph type="title"/>
          </p:nvPr>
        </p:nvSpPr>
        <p:spPr>
          <a:xfrm>
            <a:off x="609600" y="543628"/>
            <a:ext cx="6038125" cy="185493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4267"/>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609599" y="2827857"/>
            <a:ext cx="6038127" cy="376661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397954" algn="l">
              <a:lnSpc>
                <a:spcPct val="100000"/>
              </a:lnSpc>
              <a:spcBef>
                <a:spcPts val="533"/>
              </a:spcBef>
              <a:spcAft>
                <a:spcPts val="0"/>
              </a:spcAft>
              <a:buClr>
                <a:srgbClr val="7F7F7F"/>
              </a:buClr>
              <a:buSzPts val="2667"/>
              <a:buChar char="•"/>
              <a:defRPr sz="2667"/>
            </a:lvl2pPr>
            <a:lvl3pPr marL="1371600" lvl="2" indent="-381000" algn="l">
              <a:lnSpc>
                <a:spcPct val="100000"/>
              </a:lnSpc>
              <a:spcBef>
                <a:spcPts val="480"/>
              </a:spcBef>
              <a:spcAft>
                <a:spcPts val="0"/>
              </a:spcAft>
              <a:buClr>
                <a:srgbClr val="7F7F7F"/>
              </a:buClr>
              <a:buSzPts val="2400"/>
              <a:buChar char="•"/>
              <a:defRPr sz="2400"/>
            </a:lvl3pPr>
            <a:lvl4pPr marL="1828800" lvl="3" indent="-364045" algn="l">
              <a:lnSpc>
                <a:spcPct val="100000"/>
              </a:lnSpc>
              <a:spcBef>
                <a:spcPts val="427"/>
              </a:spcBef>
              <a:spcAft>
                <a:spcPts val="0"/>
              </a:spcAft>
              <a:buClr>
                <a:srgbClr val="7F7F7F"/>
              </a:buClr>
              <a:buSzPts val="2133"/>
              <a:buChar char="•"/>
              <a:defRPr sz="2133"/>
            </a:lvl4pPr>
            <a:lvl5pPr marL="2286000" lvl="4" indent="-364045" algn="l">
              <a:lnSpc>
                <a:spcPct val="100000"/>
              </a:lnSpc>
              <a:spcBef>
                <a:spcPts val="427"/>
              </a:spcBef>
              <a:spcAft>
                <a:spcPts val="0"/>
              </a:spcAft>
              <a:buClr>
                <a:srgbClr val="7F7F7F"/>
              </a:buClr>
              <a:buSzPts val="2133"/>
              <a:buChar char="•"/>
              <a:defRPr sz="2133"/>
            </a:lvl5pPr>
            <a:lvl6pPr marL="2743200" lvl="5" indent="-364045" algn="l">
              <a:lnSpc>
                <a:spcPct val="100000"/>
              </a:lnSpc>
              <a:spcBef>
                <a:spcPts val="427"/>
              </a:spcBef>
              <a:spcAft>
                <a:spcPts val="0"/>
              </a:spcAft>
              <a:buClr>
                <a:schemeClr val="dk1"/>
              </a:buClr>
              <a:buSzPts val="2133"/>
              <a:buChar char="•"/>
              <a:defRPr sz="2133"/>
            </a:lvl6pPr>
            <a:lvl7pPr marL="3200400" lvl="6" indent="-364045" algn="l">
              <a:lnSpc>
                <a:spcPct val="100000"/>
              </a:lnSpc>
              <a:spcBef>
                <a:spcPts val="427"/>
              </a:spcBef>
              <a:spcAft>
                <a:spcPts val="0"/>
              </a:spcAft>
              <a:buClr>
                <a:schemeClr val="dk1"/>
              </a:buClr>
              <a:buSzPts val="2133"/>
              <a:buChar char="•"/>
              <a:defRPr sz="2133"/>
            </a:lvl7pPr>
            <a:lvl8pPr marL="3657600" lvl="7" indent="-364045" algn="l">
              <a:lnSpc>
                <a:spcPct val="100000"/>
              </a:lnSpc>
              <a:spcBef>
                <a:spcPts val="427"/>
              </a:spcBef>
              <a:spcAft>
                <a:spcPts val="0"/>
              </a:spcAft>
              <a:buClr>
                <a:schemeClr val="dk1"/>
              </a:buClr>
              <a:buSzPts val="2133"/>
              <a:buChar char="•"/>
              <a:defRPr sz="2133"/>
            </a:lvl8pPr>
            <a:lvl9pPr marL="4114800" lvl="8" indent="-364045" algn="l">
              <a:lnSpc>
                <a:spcPct val="100000"/>
              </a:lnSpc>
              <a:spcBef>
                <a:spcPts val="427"/>
              </a:spcBef>
              <a:spcAft>
                <a:spcPts val="0"/>
              </a:spcAft>
              <a:buClr>
                <a:schemeClr val="dk1"/>
              </a:buClr>
              <a:buSzPts val="2133"/>
              <a:buChar char="•"/>
              <a:defRPr sz="2133"/>
            </a:lvl9pPr>
          </a:lstStyle>
          <a:p>
            <a:endParaRPr/>
          </a:p>
        </p:txBody>
      </p:sp>
      <p:cxnSp>
        <p:nvCxnSpPr>
          <p:cNvPr id="36" name="Google Shape;36;p15"/>
          <p:cNvCxnSpPr/>
          <p:nvPr/>
        </p:nvCxnSpPr>
        <p:spPr>
          <a:xfrm>
            <a:off x="0" y="543628"/>
            <a:ext cx="7114296" cy="0"/>
          </a:xfrm>
          <a:prstGeom prst="straightConnector1">
            <a:avLst/>
          </a:prstGeom>
          <a:noFill/>
          <a:ln w="127000" cap="flat" cmpd="sng">
            <a:solidFill>
              <a:schemeClr val="dk1"/>
            </a:solidFill>
            <a:prstDash val="solid"/>
            <a:round/>
            <a:headEnd type="none" w="sm" len="sm"/>
            <a:tailEnd type="none" w="sm" len="sm"/>
          </a:ln>
        </p:spPr>
      </p:cxnSp>
      <p:cxnSp>
        <p:nvCxnSpPr>
          <p:cNvPr id="37" name="Google Shape;37;p15"/>
          <p:cNvCxnSpPr/>
          <p:nvPr/>
        </p:nvCxnSpPr>
        <p:spPr>
          <a:xfrm>
            <a:off x="0" y="2398567"/>
            <a:ext cx="7114296" cy="0"/>
          </a:xfrm>
          <a:prstGeom prst="straightConnector1">
            <a:avLst/>
          </a:prstGeom>
          <a:noFill/>
          <a:ln w="127000" cap="flat" cmpd="sng">
            <a:solidFill>
              <a:schemeClr val="dk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
        <p:cNvGrpSpPr/>
        <p:nvPr/>
      </p:nvGrpSpPr>
      <p:grpSpPr>
        <a:xfrm>
          <a:off x="0" y="0"/>
          <a:ext cx="0" cy="0"/>
          <a:chOff x="0" y="0"/>
          <a:chExt cx="0" cy="0"/>
        </a:xfrm>
      </p:grpSpPr>
      <p:pic>
        <p:nvPicPr>
          <p:cNvPr id="39" name="Google Shape;39;p16"/>
          <p:cNvPicPr preferRelativeResize="0"/>
          <p:nvPr/>
        </p:nvPicPr>
        <p:blipFill rotWithShape="1">
          <a:blip r:embed="rId2">
            <a:alphaModFix amt="35000"/>
          </a:blip>
          <a:srcRect l="28816" b="38035"/>
          <a:stretch/>
        </p:blipFill>
        <p:spPr>
          <a:xfrm>
            <a:off x="-1" y="3698316"/>
            <a:ext cx="3115220" cy="3175328"/>
          </a:xfrm>
          <a:prstGeom prst="rect">
            <a:avLst/>
          </a:prstGeom>
          <a:noFill/>
          <a:ln>
            <a:noFill/>
          </a:ln>
        </p:spPr>
      </p:pic>
      <p:sp>
        <p:nvSpPr>
          <p:cNvPr id="40" name="Google Shape;40;p16"/>
          <p:cNvSpPr txBox="1">
            <a:spLocks noGrp="1"/>
          </p:cNvSpPr>
          <p:nvPr>
            <p:ph type="title"/>
          </p:nvPr>
        </p:nvSpPr>
        <p:spPr>
          <a:xfrm>
            <a:off x="609600" y="370221"/>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16" descr="Fanshawe logo"/>
          <p:cNvPicPr preferRelativeResize="0"/>
          <p:nvPr/>
        </p:nvPicPr>
        <p:blipFill rotWithShape="1">
          <a:blip r:embed="rId3">
            <a:alphaModFix/>
          </a:blip>
          <a:srcRect/>
          <a:stretch/>
        </p:blipFill>
        <p:spPr>
          <a:xfrm rot="5400000">
            <a:off x="10457071" y="4989939"/>
            <a:ext cx="2715279" cy="102084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nd set image angle 1">
  <p:cSld name="text and set image angle 1">
    <p:bg>
      <p:bgPr>
        <a:blipFill rotWithShape="1">
          <a:blip r:embed="rId2">
            <a:alphaModFix/>
          </a:blip>
          <a:tile tx="0" ty="0" sx="100000" sy="100000" flip="none" algn="tl"/>
        </a:blipFill>
        <a:effectLst/>
      </p:bgPr>
    </p:bg>
    <p:spTree>
      <p:nvGrpSpPr>
        <p:cNvPr id="1" name="Shape 42"/>
        <p:cNvGrpSpPr/>
        <p:nvPr/>
      </p:nvGrpSpPr>
      <p:grpSpPr>
        <a:xfrm>
          <a:off x="0" y="0"/>
          <a:ext cx="0" cy="0"/>
          <a:chOff x="0" y="0"/>
          <a:chExt cx="0" cy="0"/>
        </a:xfrm>
      </p:grpSpPr>
      <p:pic>
        <p:nvPicPr>
          <p:cNvPr id="43" name="Google Shape;43;p14" descr="Woman standing in an office presenting and talking while gesturing with her hands"/>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4" name="Google Shape;44;p14"/>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4267"/>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5" name="Google Shape;45;p14"/>
          <p:cNvCxnSpPr/>
          <p:nvPr/>
        </p:nvCxnSpPr>
        <p:spPr>
          <a:xfrm>
            <a:off x="0" y="2027505"/>
            <a:ext cx="6583680" cy="0"/>
          </a:xfrm>
          <a:prstGeom prst="straightConnector1">
            <a:avLst/>
          </a:prstGeom>
          <a:noFill/>
          <a:ln w="127000" cap="flat" cmpd="sng">
            <a:solidFill>
              <a:schemeClr val="dk1"/>
            </a:solidFill>
            <a:prstDash val="solid"/>
            <a:round/>
            <a:headEnd type="none" w="sm" len="sm"/>
            <a:tailEnd type="none" w="sm" len="sm"/>
          </a:ln>
        </p:spPr>
      </p:cxnSp>
      <p:sp>
        <p:nvSpPr>
          <p:cNvPr id="46" name="Google Shape;46;p14"/>
          <p:cNvSpPr txBox="1">
            <a:spLocks noGrp="1"/>
          </p:cNvSpPr>
          <p:nvPr>
            <p:ph type="body" idx="1"/>
          </p:nvPr>
        </p:nvSpPr>
        <p:spPr>
          <a:xfrm>
            <a:off x="609598" y="2384915"/>
            <a:ext cx="7034255" cy="3467239"/>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397954" algn="l">
              <a:lnSpc>
                <a:spcPct val="100000"/>
              </a:lnSpc>
              <a:spcBef>
                <a:spcPts val="533"/>
              </a:spcBef>
              <a:spcAft>
                <a:spcPts val="0"/>
              </a:spcAft>
              <a:buClr>
                <a:srgbClr val="7F7F7F"/>
              </a:buClr>
              <a:buSzPts val="2667"/>
              <a:buChar char="•"/>
              <a:defRPr sz="2667"/>
            </a:lvl2pPr>
            <a:lvl3pPr marL="1371600" lvl="2" indent="-381000" algn="l">
              <a:lnSpc>
                <a:spcPct val="100000"/>
              </a:lnSpc>
              <a:spcBef>
                <a:spcPts val="480"/>
              </a:spcBef>
              <a:spcAft>
                <a:spcPts val="0"/>
              </a:spcAft>
              <a:buClr>
                <a:srgbClr val="7F7F7F"/>
              </a:buClr>
              <a:buSzPts val="2400"/>
              <a:buChar char="•"/>
              <a:defRPr sz="2400"/>
            </a:lvl3pPr>
            <a:lvl4pPr marL="1828800" lvl="3" indent="-364045" algn="l">
              <a:lnSpc>
                <a:spcPct val="100000"/>
              </a:lnSpc>
              <a:spcBef>
                <a:spcPts val="427"/>
              </a:spcBef>
              <a:spcAft>
                <a:spcPts val="0"/>
              </a:spcAft>
              <a:buClr>
                <a:srgbClr val="7F7F7F"/>
              </a:buClr>
              <a:buSzPts val="2133"/>
              <a:buChar char="•"/>
              <a:defRPr sz="2133"/>
            </a:lvl4pPr>
            <a:lvl5pPr marL="2286000" lvl="4" indent="-364045" algn="l">
              <a:lnSpc>
                <a:spcPct val="100000"/>
              </a:lnSpc>
              <a:spcBef>
                <a:spcPts val="427"/>
              </a:spcBef>
              <a:spcAft>
                <a:spcPts val="0"/>
              </a:spcAft>
              <a:buClr>
                <a:srgbClr val="7F7F7F"/>
              </a:buClr>
              <a:buSzPts val="2133"/>
              <a:buChar char="•"/>
              <a:defRPr sz="2133"/>
            </a:lvl5pPr>
            <a:lvl6pPr marL="2743200" lvl="5" indent="-364045" algn="l">
              <a:lnSpc>
                <a:spcPct val="100000"/>
              </a:lnSpc>
              <a:spcBef>
                <a:spcPts val="427"/>
              </a:spcBef>
              <a:spcAft>
                <a:spcPts val="0"/>
              </a:spcAft>
              <a:buClr>
                <a:schemeClr val="dk1"/>
              </a:buClr>
              <a:buSzPts val="2133"/>
              <a:buChar char="•"/>
              <a:defRPr sz="2133"/>
            </a:lvl6pPr>
            <a:lvl7pPr marL="3200400" lvl="6" indent="-364045" algn="l">
              <a:lnSpc>
                <a:spcPct val="100000"/>
              </a:lnSpc>
              <a:spcBef>
                <a:spcPts val="427"/>
              </a:spcBef>
              <a:spcAft>
                <a:spcPts val="0"/>
              </a:spcAft>
              <a:buClr>
                <a:schemeClr val="dk1"/>
              </a:buClr>
              <a:buSzPts val="2133"/>
              <a:buChar char="•"/>
              <a:defRPr sz="2133"/>
            </a:lvl7pPr>
            <a:lvl8pPr marL="3657600" lvl="7" indent="-364045" algn="l">
              <a:lnSpc>
                <a:spcPct val="100000"/>
              </a:lnSpc>
              <a:spcBef>
                <a:spcPts val="427"/>
              </a:spcBef>
              <a:spcAft>
                <a:spcPts val="0"/>
              </a:spcAft>
              <a:buClr>
                <a:schemeClr val="dk1"/>
              </a:buClr>
              <a:buSzPts val="2133"/>
              <a:buChar char="•"/>
              <a:defRPr sz="2133"/>
            </a:lvl8pPr>
            <a:lvl9pPr marL="4114800" lvl="8" indent="-364045" algn="l">
              <a:lnSpc>
                <a:spcPct val="100000"/>
              </a:lnSpc>
              <a:spcBef>
                <a:spcPts val="427"/>
              </a:spcBef>
              <a:spcAft>
                <a:spcPts val="0"/>
              </a:spcAft>
              <a:buClr>
                <a:schemeClr val="dk1"/>
              </a:buClr>
              <a:buSzPts val="2133"/>
              <a:buChar char="•"/>
              <a:defRPr sz="2133"/>
            </a:lvl9pPr>
          </a:lstStyle>
          <a:p>
            <a:endParaRPr/>
          </a:p>
        </p:txBody>
      </p:sp>
      <p:pic>
        <p:nvPicPr>
          <p:cNvPr id="47" name="Google Shape;47;p14" descr="Fanshawe logo"/>
          <p:cNvPicPr preferRelativeResize="0"/>
          <p:nvPr/>
        </p:nvPicPr>
        <p:blipFill rotWithShape="1">
          <a:blip r:embed="rId4">
            <a:alphaModFix/>
          </a:blip>
          <a:srcRect/>
          <a:stretch/>
        </p:blipFill>
        <p:spPr>
          <a:xfrm>
            <a:off x="160227" y="5700255"/>
            <a:ext cx="2715279" cy="102084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nd set image angle 2">
  <p:cSld name="text and set image angle 2">
    <p:bg>
      <p:bgPr>
        <a:solidFill>
          <a:schemeClr val="lt1"/>
        </a:solidFill>
        <a:effectLst/>
      </p:bgPr>
    </p:bg>
    <p:spTree>
      <p:nvGrpSpPr>
        <p:cNvPr id="1" name="Shape 48"/>
        <p:cNvGrpSpPr/>
        <p:nvPr/>
      </p:nvGrpSpPr>
      <p:grpSpPr>
        <a:xfrm>
          <a:off x="0" y="0"/>
          <a:ext cx="0" cy="0"/>
          <a:chOff x="0" y="0"/>
          <a:chExt cx="0" cy="0"/>
        </a:xfrm>
      </p:grpSpPr>
      <p:sp>
        <p:nvSpPr>
          <p:cNvPr id="49" name="Google Shape;49;p32" descr="Smiling man standing in front of a truck with his arms crossed"/>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2"/>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4267"/>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1" name="Google Shape;51;p32"/>
          <p:cNvCxnSpPr/>
          <p:nvPr/>
        </p:nvCxnSpPr>
        <p:spPr>
          <a:xfrm>
            <a:off x="0" y="2027505"/>
            <a:ext cx="6583680" cy="0"/>
          </a:xfrm>
          <a:prstGeom prst="straightConnector1">
            <a:avLst/>
          </a:prstGeom>
          <a:noFill/>
          <a:ln w="127000" cap="flat" cmpd="sng">
            <a:solidFill>
              <a:schemeClr val="dk1"/>
            </a:solidFill>
            <a:prstDash val="solid"/>
            <a:round/>
            <a:headEnd type="none" w="sm" len="sm"/>
            <a:tailEnd type="none" w="sm" len="sm"/>
          </a:ln>
        </p:spPr>
      </p:cxnSp>
      <p:sp>
        <p:nvSpPr>
          <p:cNvPr id="52" name="Google Shape;52;p32"/>
          <p:cNvSpPr txBox="1">
            <a:spLocks noGrp="1"/>
          </p:cNvSpPr>
          <p:nvPr>
            <p:ph type="body" idx="1"/>
          </p:nvPr>
        </p:nvSpPr>
        <p:spPr>
          <a:xfrm>
            <a:off x="609598" y="2384915"/>
            <a:ext cx="7034255" cy="3467239"/>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397954" algn="l">
              <a:lnSpc>
                <a:spcPct val="100000"/>
              </a:lnSpc>
              <a:spcBef>
                <a:spcPts val="533"/>
              </a:spcBef>
              <a:spcAft>
                <a:spcPts val="0"/>
              </a:spcAft>
              <a:buClr>
                <a:srgbClr val="7F7F7F"/>
              </a:buClr>
              <a:buSzPts val="2667"/>
              <a:buChar char="•"/>
              <a:defRPr sz="2667"/>
            </a:lvl2pPr>
            <a:lvl3pPr marL="1371600" lvl="2" indent="-381000" algn="l">
              <a:lnSpc>
                <a:spcPct val="100000"/>
              </a:lnSpc>
              <a:spcBef>
                <a:spcPts val="480"/>
              </a:spcBef>
              <a:spcAft>
                <a:spcPts val="0"/>
              </a:spcAft>
              <a:buClr>
                <a:srgbClr val="7F7F7F"/>
              </a:buClr>
              <a:buSzPts val="2400"/>
              <a:buChar char="•"/>
              <a:defRPr sz="2400"/>
            </a:lvl3pPr>
            <a:lvl4pPr marL="1828800" lvl="3" indent="-364045" algn="l">
              <a:lnSpc>
                <a:spcPct val="100000"/>
              </a:lnSpc>
              <a:spcBef>
                <a:spcPts val="427"/>
              </a:spcBef>
              <a:spcAft>
                <a:spcPts val="0"/>
              </a:spcAft>
              <a:buClr>
                <a:srgbClr val="7F7F7F"/>
              </a:buClr>
              <a:buSzPts val="2133"/>
              <a:buChar char="•"/>
              <a:defRPr sz="2133"/>
            </a:lvl4pPr>
            <a:lvl5pPr marL="2286000" lvl="4" indent="-364045" algn="l">
              <a:lnSpc>
                <a:spcPct val="100000"/>
              </a:lnSpc>
              <a:spcBef>
                <a:spcPts val="427"/>
              </a:spcBef>
              <a:spcAft>
                <a:spcPts val="0"/>
              </a:spcAft>
              <a:buClr>
                <a:srgbClr val="7F7F7F"/>
              </a:buClr>
              <a:buSzPts val="2133"/>
              <a:buChar char="•"/>
              <a:defRPr sz="2133"/>
            </a:lvl5pPr>
            <a:lvl6pPr marL="2743200" lvl="5" indent="-364045" algn="l">
              <a:lnSpc>
                <a:spcPct val="100000"/>
              </a:lnSpc>
              <a:spcBef>
                <a:spcPts val="427"/>
              </a:spcBef>
              <a:spcAft>
                <a:spcPts val="0"/>
              </a:spcAft>
              <a:buClr>
                <a:schemeClr val="dk1"/>
              </a:buClr>
              <a:buSzPts val="2133"/>
              <a:buChar char="•"/>
              <a:defRPr sz="2133"/>
            </a:lvl6pPr>
            <a:lvl7pPr marL="3200400" lvl="6" indent="-364045" algn="l">
              <a:lnSpc>
                <a:spcPct val="100000"/>
              </a:lnSpc>
              <a:spcBef>
                <a:spcPts val="427"/>
              </a:spcBef>
              <a:spcAft>
                <a:spcPts val="0"/>
              </a:spcAft>
              <a:buClr>
                <a:schemeClr val="dk1"/>
              </a:buClr>
              <a:buSzPts val="2133"/>
              <a:buChar char="•"/>
              <a:defRPr sz="2133"/>
            </a:lvl7pPr>
            <a:lvl8pPr marL="3657600" lvl="7" indent="-364045" algn="l">
              <a:lnSpc>
                <a:spcPct val="100000"/>
              </a:lnSpc>
              <a:spcBef>
                <a:spcPts val="427"/>
              </a:spcBef>
              <a:spcAft>
                <a:spcPts val="0"/>
              </a:spcAft>
              <a:buClr>
                <a:schemeClr val="dk1"/>
              </a:buClr>
              <a:buSzPts val="2133"/>
              <a:buChar char="•"/>
              <a:defRPr sz="2133"/>
            </a:lvl8pPr>
            <a:lvl9pPr marL="4114800" lvl="8" indent="-364045" algn="l">
              <a:lnSpc>
                <a:spcPct val="100000"/>
              </a:lnSpc>
              <a:spcBef>
                <a:spcPts val="427"/>
              </a:spcBef>
              <a:spcAft>
                <a:spcPts val="0"/>
              </a:spcAft>
              <a:buClr>
                <a:schemeClr val="dk1"/>
              </a:buClr>
              <a:buSzPts val="2133"/>
              <a:buChar char="•"/>
              <a:defRPr sz="2133"/>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nd text red bg">
  <p:cSld name="image and text red bg">
    <p:spTree>
      <p:nvGrpSpPr>
        <p:cNvPr id="1" name="Shape 53"/>
        <p:cNvGrpSpPr/>
        <p:nvPr/>
      </p:nvGrpSpPr>
      <p:grpSpPr>
        <a:xfrm>
          <a:off x="0" y="0"/>
          <a:ext cx="0" cy="0"/>
          <a:chOff x="0" y="0"/>
          <a:chExt cx="0" cy="0"/>
        </a:xfrm>
      </p:grpSpPr>
      <p:pic>
        <p:nvPicPr>
          <p:cNvPr id="54" name="Google Shape;54;p25"/>
          <p:cNvPicPr preferRelativeResize="0"/>
          <p:nvPr/>
        </p:nvPicPr>
        <p:blipFill rotWithShape="1">
          <a:blip r:embed="rId2">
            <a:alphaModFix/>
          </a:blip>
          <a:srcRect t="7080" r="36919" b="43998"/>
          <a:stretch/>
        </p:blipFill>
        <p:spPr>
          <a:xfrm>
            <a:off x="5368624" y="0"/>
            <a:ext cx="5935664" cy="6858000"/>
          </a:xfrm>
          <a:prstGeom prst="rect">
            <a:avLst/>
          </a:prstGeom>
          <a:noFill/>
          <a:ln>
            <a:noFill/>
          </a:ln>
        </p:spPr>
      </p:pic>
      <p:cxnSp>
        <p:nvCxnSpPr>
          <p:cNvPr id="55" name="Google Shape;55;p25"/>
          <p:cNvCxnSpPr/>
          <p:nvPr/>
        </p:nvCxnSpPr>
        <p:spPr>
          <a:xfrm>
            <a:off x="768531" y="543628"/>
            <a:ext cx="11423469" cy="0"/>
          </a:xfrm>
          <a:prstGeom prst="straightConnector1">
            <a:avLst/>
          </a:prstGeom>
          <a:noFill/>
          <a:ln w="127000" cap="flat" cmpd="sng">
            <a:solidFill>
              <a:schemeClr val="dk1"/>
            </a:solidFill>
            <a:prstDash val="solid"/>
            <a:round/>
            <a:headEnd type="none" w="sm" len="sm"/>
            <a:tailEnd type="none" w="sm" len="sm"/>
          </a:ln>
        </p:spPr>
      </p:cxnSp>
      <p:sp>
        <p:nvSpPr>
          <p:cNvPr id="56" name="Google Shape;56;p25"/>
          <p:cNvSpPr txBox="1">
            <a:spLocks noGrp="1"/>
          </p:cNvSpPr>
          <p:nvPr>
            <p:ph type="title"/>
          </p:nvPr>
        </p:nvSpPr>
        <p:spPr>
          <a:xfrm>
            <a:off x="768532" y="754794"/>
            <a:ext cx="4437953" cy="141836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E2231A"/>
              </a:buClr>
              <a:buSzPts val="4267"/>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 name="Google Shape;57;p25"/>
          <p:cNvCxnSpPr/>
          <p:nvPr/>
        </p:nvCxnSpPr>
        <p:spPr>
          <a:xfrm>
            <a:off x="0" y="2398565"/>
            <a:ext cx="5707117" cy="0"/>
          </a:xfrm>
          <a:prstGeom prst="straightConnector1">
            <a:avLst/>
          </a:prstGeom>
          <a:noFill/>
          <a:ln w="127000" cap="flat" cmpd="sng">
            <a:solidFill>
              <a:schemeClr val="dk1"/>
            </a:solidFill>
            <a:prstDash val="solid"/>
            <a:round/>
            <a:headEnd type="none" w="sm" len="sm"/>
            <a:tailEnd type="none" w="sm" len="sm"/>
          </a:ln>
        </p:spPr>
      </p:cxnSp>
      <p:sp>
        <p:nvSpPr>
          <p:cNvPr id="58" name="Google Shape;58;p25"/>
          <p:cNvSpPr>
            <a:spLocks noGrp="1"/>
          </p:cNvSpPr>
          <p:nvPr>
            <p:ph type="pic" idx="2"/>
          </p:nvPr>
        </p:nvSpPr>
        <p:spPr>
          <a:xfrm>
            <a:off x="414867" y="2786745"/>
            <a:ext cx="5168900" cy="3643689"/>
          </a:xfrm>
          <a:prstGeom prst="rect">
            <a:avLst/>
          </a:prstGeom>
          <a:solidFill>
            <a:srgbClr val="F2F2F2"/>
          </a:solidFill>
          <a:ln>
            <a:noFill/>
          </a:ln>
        </p:spPr>
      </p:sp>
      <p:sp>
        <p:nvSpPr>
          <p:cNvPr id="59" name="Google Shape;59;p25"/>
          <p:cNvSpPr txBox="1">
            <a:spLocks noGrp="1"/>
          </p:cNvSpPr>
          <p:nvPr>
            <p:ph type="body" idx="1"/>
          </p:nvPr>
        </p:nvSpPr>
        <p:spPr>
          <a:xfrm>
            <a:off x="5837767" y="935567"/>
            <a:ext cx="5044017" cy="5331884"/>
          </a:xfrm>
          <a:prstGeom prst="rect">
            <a:avLst/>
          </a:prstGeom>
          <a:noFill/>
          <a:ln>
            <a:noFill/>
          </a:ln>
        </p:spPr>
        <p:txBody>
          <a:bodyPr spcFirstLastPara="1" wrap="square" lIns="91425" tIns="45700" rIns="91425" bIns="45700" anchor="t" anchorCtr="0">
            <a:normAutofit/>
          </a:bodyPr>
          <a:lstStyle>
            <a:lvl1pPr marL="457200" lvl="0" indent="-414845" algn="l">
              <a:lnSpc>
                <a:spcPct val="100000"/>
              </a:lnSpc>
              <a:spcBef>
                <a:spcPts val="587"/>
              </a:spcBef>
              <a:spcAft>
                <a:spcPts val="0"/>
              </a:spcAft>
              <a:buClr>
                <a:schemeClr val="lt1"/>
              </a:buClr>
              <a:buSzPts val="2933"/>
              <a:buChar char="•"/>
              <a:defRPr>
                <a:solidFill>
                  <a:schemeClr val="lt1"/>
                </a:solidFill>
              </a:defRPr>
            </a:lvl1pPr>
            <a:lvl2pPr marL="914400" lvl="1" indent="-397954" algn="l">
              <a:lnSpc>
                <a:spcPct val="100000"/>
              </a:lnSpc>
              <a:spcBef>
                <a:spcPts val="533"/>
              </a:spcBef>
              <a:spcAft>
                <a:spcPts val="0"/>
              </a:spcAft>
              <a:buClr>
                <a:schemeClr val="lt1"/>
              </a:buClr>
              <a:buSzPts val="2667"/>
              <a:buChar char="•"/>
              <a:defRPr>
                <a:solidFill>
                  <a:schemeClr val="lt1"/>
                </a:solidFill>
              </a:defRPr>
            </a:lvl2pPr>
            <a:lvl3pPr marL="1371600" lvl="2" indent="-381000" algn="l">
              <a:lnSpc>
                <a:spcPct val="100000"/>
              </a:lnSpc>
              <a:spcBef>
                <a:spcPts val="480"/>
              </a:spcBef>
              <a:spcAft>
                <a:spcPts val="0"/>
              </a:spcAft>
              <a:buClr>
                <a:schemeClr val="lt1"/>
              </a:buClr>
              <a:buSzPts val="2400"/>
              <a:buChar char="•"/>
              <a:defRPr>
                <a:solidFill>
                  <a:schemeClr val="lt1"/>
                </a:solidFill>
              </a:defRPr>
            </a:lvl3pPr>
            <a:lvl4pPr marL="1828800" lvl="3" indent="-364045" algn="l">
              <a:lnSpc>
                <a:spcPct val="100000"/>
              </a:lnSpc>
              <a:spcBef>
                <a:spcPts val="427"/>
              </a:spcBef>
              <a:spcAft>
                <a:spcPts val="0"/>
              </a:spcAft>
              <a:buClr>
                <a:schemeClr val="lt1"/>
              </a:buClr>
              <a:buSzPts val="2133"/>
              <a:buChar char="•"/>
              <a:defRPr>
                <a:solidFill>
                  <a:schemeClr val="lt1"/>
                </a:solidFill>
              </a:defRPr>
            </a:lvl4pPr>
            <a:lvl5pPr marL="2286000" lvl="4" indent="-364045" algn="l">
              <a:lnSpc>
                <a:spcPct val="100000"/>
              </a:lnSpc>
              <a:spcBef>
                <a:spcPts val="427"/>
              </a:spcBef>
              <a:spcAft>
                <a:spcPts val="0"/>
              </a:spcAft>
              <a:buClr>
                <a:schemeClr val="lt1"/>
              </a:buClr>
              <a:buSzPts val="2133"/>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with red bg">
  <p:cSld name="text with red bg">
    <p:spTree>
      <p:nvGrpSpPr>
        <p:cNvPr id="1" name="Shape 60"/>
        <p:cNvGrpSpPr/>
        <p:nvPr/>
      </p:nvGrpSpPr>
      <p:grpSpPr>
        <a:xfrm>
          <a:off x="0" y="0"/>
          <a:ext cx="0" cy="0"/>
          <a:chOff x="0" y="0"/>
          <a:chExt cx="0" cy="0"/>
        </a:xfrm>
      </p:grpSpPr>
      <p:pic>
        <p:nvPicPr>
          <p:cNvPr id="61" name="Google Shape;61;p18"/>
          <p:cNvPicPr preferRelativeResize="0"/>
          <p:nvPr/>
        </p:nvPicPr>
        <p:blipFill rotWithShape="1">
          <a:blip r:embed="rId2">
            <a:alphaModFix/>
          </a:blip>
          <a:srcRect t="31595" b="31595"/>
          <a:stretch/>
        </p:blipFill>
        <p:spPr>
          <a:xfrm>
            <a:off x="589604" y="10684"/>
            <a:ext cx="11012792" cy="6039400"/>
          </a:xfrm>
          <a:prstGeom prst="rect">
            <a:avLst/>
          </a:prstGeom>
          <a:noFill/>
          <a:ln>
            <a:noFill/>
          </a:ln>
        </p:spPr>
      </p:pic>
      <p:cxnSp>
        <p:nvCxnSpPr>
          <p:cNvPr id="62" name="Google Shape;62;p18"/>
          <p:cNvCxnSpPr/>
          <p:nvPr/>
        </p:nvCxnSpPr>
        <p:spPr>
          <a:xfrm>
            <a:off x="-1" y="379258"/>
            <a:ext cx="10558496" cy="9780"/>
          </a:xfrm>
          <a:prstGeom prst="straightConnector1">
            <a:avLst/>
          </a:prstGeom>
          <a:noFill/>
          <a:ln w="127000" cap="flat" cmpd="sng">
            <a:solidFill>
              <a:schemeClr val="dk1"/>
            </a:solidFill>
            <a:prstDash val="solid"/>
            <a:round/>
            <a:headEnd type="none" w="sm" len="sm"/>
            <a:tailEnd type="none" w="sm" len="sm"/>
          </a:ln>
        </p:spPr>
      </p:cxnSp>
      <p:cxnSp>
        <p:nvCxnSpPr>
          <p:cNvPr id="63" name="Google Shape;63;p18"/>
          <p:cNvCxnSpPr/>
          <p:nvPr/>
        </p:nvCxnSpPr>
        <p:spPr>
          <a:xfrm>
            <a:off x="2735515" y="1516495"/>
            <a:ext cx="9456485" cy="0"/>
          </a:xfrm>
          <a:prstGeom prst="straightConnector1">
            <a:avLst/>
          </a:prstGeom>
          <a:noFill/>
          <a:ln w="127000" cap="flat" cmpd="sng">
            <a:solidFill>
              <a:schemeClr val="dk1"/>
            </a:solidFill>
            <a:prstDash val="solid"/>
            <a:round/>
            <a:headEnd type="none" w="sm" len="sm"/>
            <a:tailEnd type="none" w="sm" len="sm"/>
          </a:ln>
        </p:spPr>
      </p:cxnSp>
      <p:sp>
        <p:nvSpPr>
          <p:cNvPr id="64" name="Google Shape;64;p18"/>
          <p:cNvSpPr txBox="1">
            <a:spLocks noGrp="1"/>
          </p:cNvSpPr>
          <p:nvPr>
            <p:ph type="title"/>
          </p:nvPr>
        </p:nvSpPr>
        <p:spPr>
          <a:xfrm>
            <a:off x="2041323" y="591369"/>
            <a:ext cx="8109355" cy="88215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4267"/>
              <a:buFont typeface="Montserrat"/>
              <a:buNone/>
              <a:defRPr sz="4267"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8"/>
          <p:cNvSpPr txBox="1">
            <a:spLocks noGrp="1"/>
          </p:cNvSpPr>
          <p:nvPr>
            <p:ph type="body" idx="1"/>
          </p:nvPr>
        </p:nvSpPr>
        <p:spPr>
          <a:xfrm>
            <a:off x="914401" y="1894849"/>
            <a:ext cx="4997183" cy="3695144"/>
          </a:xfrm>
          <a:prstGeom prst="rect">
            <a:avLst/>
          </a:prstGeom>
          <a:noFill/>
          <a:ln>
            <a:noFill/>
          </a:ln>
        </p:spPr>
        <p:txBody>
          <a:bodyPr spcFirstLastPara="1" wrap="square" lIns="91425" tIns="45700" rIns="91425" bIns="45700" anchor="t" anchorCtr="0">
            <a:normAutofit/>
          </a:bodyPr>
          <a:lstStyle>
            <a:lvl1pPr marL="457200" lvl="0" indent="-414845" algn="l">
              <a:lnSpc>
                <a:spcPct val="100000"/>
              </a:lnSpc>
              <a:spcBef>
                <a:spcPts val="587"/>
              </a:spcBef>
              <a:spcAft>
                <a:spcPts val="0"/>
              </a:spcAft>
              <a:buClr>
                <a:srgbClr val="FFFFFF"/>
              </a:buClr>
              <a:buSzPts val="2933"/>
              <a:buChar char="•"/>
              <a:defRPr>
                <a:solidFill>
                  <a:srgbClr val="FFFFFF"/>
                </a:solidFill>
              </a:defRPr>
            </a:lvl1pPr>
            <a:lvl2pPr marL="914400" lvl="1" indent="-397954" algn="l">
              <a:lnSpc>
                <a:spcPct val="100000"/>
              </a:lnSpc>
              <a:spcBef>
                <a:spcPts val="533"/>
              </a:spcBef>
              <a:spcAft>
                <a:spcPts val="0"/>
              </a:spcAft>
              <a:buClr>
                <a:schemeClr val="lt1"/>
              </a:buClr>
              <a:buSzPts val="2667"/>
              <a:buChar char="•"/>
              <a:defRPr>
                <a:solidFill>
                  <a:schemeClr val="lt1"/>
                </a:solidFill>
              </a:defRPr>
            </a:lvl2pPr>
            <a:lvl3pPr marL="1371600" lvl="2" indent="-381000" algn="l">
              <a:lnSpc>
                <a:spcPct val="100000"/>
              </a:lnSpc>
              <a:spcBef>
                <a:spcPts val="480"/>
              </a:spcBef>
              <a:spcAft>
                <a:spcPts val="0"/>
              </a:spcAft>
              <a:buClr>
                <a:schemeClr val="lt1"/>
              </a:buClr>
              <a:buSzPts val="2400"/>
              <a:buChar char="•"/>
              <a:defRPr>
                <a:solidFill>
                  <a:schemeClr val="lt1"/>
                </a:solidFill>
              </a:defRPr>
            </a:lvl3pPr>
            <a:lvl4pPr marL="1828800" lvl="3" indent="-364045" algn="l">
              <a:lnSpc>
                <a:spcPct val="100000"/>
              </a:lnSpc>
              <a:spcBef>
                <a:spcPts val="427"/>
              </a:spcBef>
              <a:spcAft>
                <a:spcPts val="0"/>
              </a:spcAft>
              <a:buClr>
                <a:schemeClr val="lt1"/>
              </a:buClr>
              <a:buSzPts val="2133"/>
              <a:buChar char="•"/>
              <a:defRPr>
                <a:solidFill>
                  <a:schemeClr val="lt1"/>
                </a:solidFill>
              </a:defRPr>
            </a:lvl4pPr>
            <a:lvl5pPr marL="2286000" lvl="4" indent="-364045" algn="l">
              <a:lnSpc>
                <a:spcPct val="100000"/>
              </a:lnSpc>
              <a:spcBef>
                <a:spcPts val="427"/>
              </a:spcBef>
              <a:spcAft>
                <a:spcPts val="0"/>
              </a:spcAft>
              <a:buClr>
                <a:schemeClr val="lt1"/>
              </a:buClr>
              <a:buSzPts val="2133"/>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18"/>
          <p:cNvSpPr txBox="1">
            <a:spLocks noGrp="1"/>
          </p:cNvSpPr>
          <p:nvPr>
            <p:ph type="body" idx="2"/>
          </p:nvPr>
        </p:nvSpPr>
        <p:spPr>
          <a:xfrm>
            <a:off x="6262487" y="1894849"/>
            <a:ext cx="4997183" cy="3695144"/>
          </a:xfrm>
          <a:prstGeom prst="rect">
            <a:avLst/>
          </a:prstGeom>
          <a:noFill/>
          <a:ln>
            <a:noFill/>
          </a:ln>
        </p:spPr>
        <p:txBody>
          <a:bodyPr spcFirstLastPara="1" wrap="square" lIns="91425" tIns="45700" rIns="91425" bIns="45700" anchor="t" anchorCtr="0">
            <a:normAutofit/>
          </a:bodyPr>
          <a:lstStyle>
            <a:lvl1pPr marL="457200" lvl="0" indent="-414845" algn="l">
              <a:lnSpc>
                <a:spcPct val="100000"/>
              </a:lnSpc>
              <a:spcBef>
                <a:spcPts val="587"/>
              </a:spcBef>
              <a:spcAft>
                <a:spcPts val="0"/>
              </a:spcAft>
              <a:buClr>
                <a:srgbClr val="FFFFFF"/>
              </a:buClr>
              <a:buSzPts val="2933"/>
              <a:buChar char="•"/>
              <a:defRPr>
                <a:solidFill>
                  <a:srgbClr val="FFFFFF"/>
                </a:solidFill>
              </a:defRPr>
            </a:lvl1pPr>
            <a:lvl2pPr marL="914400" lvl="1" indent="-397954" algn="l">
              <a:lnSpc>
                <a:spcPct val="100000"/>
              </a:lnSpc>
              <a:spcBef>
                <a:spcPts val="533"/>
              </a:spcBef>
              <a:spcAft>
                <a:spcPts val="0"/>
              </a:spcAft>
              <a:buClr>
                <a:schemeClr val="lt1"/>
              </a:buClr>
              <a:buSzPts val="2667"/>
              <a:buChar char="•"/>
              <a:defRPr>
                <a:solidFill>
                  <a:schemeClr val="lt1"/>
                </a:solidFill>
              </a:defRPr>
            </a:lvl2pPr>
            <a:lvl3pPr marL="1371600" lvl="2" indent="-381000" algn="l">
              <a:lnSpc>
                <a:spcPct val="100000"/>
              </a:lnSpc>
              <a:spcBef>
                <a:spcPts val="480"/>
              </a:spcBef>
              <a:spcAft>
                <a:spcPts val="0"/>
              </a:spcAft>
              <a:buClr>
                <a:schemeClr val="lt1"/>
              </a:buClr>
              <a:buSzPts val="2400"/>
              <a:buChar char="•"/>
              <a:defRPr>
                <a:solidFill>
                  <a:schemeClr val="lt1"/>
                </a:solidFill>
              </a:defRPr>
            </a:lvl3pPr>
            <a:lvl4pPr marL="1828800" lvl="3" indent="-364045" algn="l">
              <a:lnSpc>
                <a:spcPct val="100000"/>
              </a:lnSpc>
              <a:spcBef>
                <a:spcPts val="427"/>
              </a:spcBef>
              <a:spcAft>
                <a:spcPts val="0"/>
              </a:spcAft>
              <a:buClr>
                <a:schemeClr val="lt1"/>
              </a:buClr>
              <a:buSzPts val="2133"/>
              <a:buChar char="•"/>
              <a:defRPr>
                <a:solidFill>
                  <a:schemeClr val="lt1"/>
                </a:solidFill>
              </a:defRPr>
            </a:lvl4pPr>
            <a:lvl5pPr marL="2286000" lvl="4" indent="-364045" algn="l">
              <a:lnSpc>
                <a:spcPct val="100000"/>
              </a:lnSpc>
              <a:spcBef>
                <a:spcPts val="427"/>
              </a:spcBef>
              <a:spcAft>
                <a:spcPts val="0"/>
              </a:spcAft>
              <a:buClr>
                <a:schemeClr val="lt1"/>
              </a:buClr>
              <a:buSzPts val="2133"/>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67" name="Google Shape;67;p18" descr="Fanshawe logo"/>
          <p:cNvPicPr preferRelativeResize="0"/>
          <p:nvPr/>
        </p:nvPicPr>
        <p:blipFill rotWithShape="1">
          <a:blip r:embed="rId3">
            <a:alphaModFix/>
          </a:blip>
          <a:srcRect/>
          <a:stretch/>
        </p:blipFill>
        <p:spPr>
          <a:xfrm>
            <a:off x="9303969" y="5922394"/>
            <a:ext cx="2488561" cy="93560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09600" y="370221"/>
            <a:ext cx="109728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2231A"/>
              </a:buClr>
              <a:buSzPts val="4267"/>
              <a:buFont typeface="Montserrat"/>
              <a:buNone/>
              <a:defRPr sz="4267" b="1" i="0" u="none" strike="noStrike" cap="none">
                <a:solidFill>
                  <a:srgbClr val="E2231A"/>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609600" y="1870673"/>
            <a:ext cx="10972800" cy="4492349"/>
          </a:xfrm>
          <a:prstGeom prst="rect">
            <a:avLst/>
          </a:prstGeom>
          <a:noFill/>
          <a:ln>
            <a:noFill/>
          </a:ln>
        </p:spPr>
        <p:txBody>
          <a:bodyPr spcFirstLastPara="1" wrap="square" lIns="91425" tIns="45700" rIns="91425" bIns="45700" anchor="t" anchorCtr="0">
            <a:normAutofit/>
          </a:bodyPr>
          <a:lstStyle>
            <a:lvl1pPr marL="457200" marR="0" lvl="0" indent="-414845" algn="l" rtl="0">
              <a:lnSpc>
                <a:spcPct val="100000"/>
              </a:lnSpc>
              <a:spcBef>
                <a:spcPts val="587"/>
              </a:spcBef>
              <a:spcAft>
                <a:spcPts val="0"/>
              </a:spcAft>
              <a:buClr>
                <a:schemeClr val="dk1"/>
              </a:buClr>
              <a:buSzPts val="2933"/>
              <a:buFont typeface="Arial"/>
              <a:buChar char="•"/>
              <a:defRPr sz="2933" b="1" i="0" u="none" strike="noStrike" cap="none">
                <a:solidFill>
                  <a:schemeClr val="dk1"/>
                </a:solidFill>
                <a:latin typeface="Montserrat"/>
                <a:ea typeface="Montserrat"/>
                <a:cs typeface="Montserrat"/>
                <a:sym typeface="Montserrat"/>
              </a:defRPr>
            </a:lvl1pPr>
            <a:lvl2pPr marL="914400" marR="0" lvl="1" indent="-397954" algn="l" rtl="0">
              <a:lnSpc>
                <a:spcPct val="100000"/>
              </a:lnSpc>
              <a:spcBef>
                <a:spcPts val="533"/>
              </a:spcBef>
              <a:spcAft>
                <a:spcPts val="0"/>
              </a:spcAft>
              <a:buClr>
                <a:srgbClr val="7F7F7F"/>
              </a:buClr>
              <a:buSzPts val="2667"/>
              <a:buFont typeface="Arial"/>
              <a:buChar char="•"/>
              <a:defRPr sz="2667" b="0" i="0" u="none" strike="noStrike" cap="none">
                <a:solidFill>
                  <a:srgbClr val="7F7F7F"/>
                </a:solidFill>
                <a:latin typeface="Montserrat"/>
                <a:ea typeface="Montserrat"/>
                <a:cs typeface="Montserrat"/>
                <a:sym typeface="Montserrat"/>
              </a:defRPr>
            </a:lvl2pPr>
            <a:lvl3pPr marL="1371600" marR="0" lvl="2" indent="-381000" algn="l" rtl="0">
              <a:lnSpc>
                <a:spcPct val="100000"/>
              </a:lnSpc>
              <a:spcBef>
                <a:spcPts val="480"/>
              </a:spcBef>
              <a:spcAft>
                <a:spcPts val="0"/>
              </a:spcAft>
              <a:buClr>
                <a:srgbClr val="7F7F7F"/>
              </a:buClr>
              <a:buSzPts val="2400"/>
              <a:buFont typeface="Arial"/>
              <a:buChar char="•"/>
              <a:defRPr sz="2400" b="0" i="0" u="none" strike="noStrike" cap="none">
                <a:solidFill>
                  <a:srgbClr val="7F7F7F"/>
                </a:solidFill>
                <a:latin typeface="Montserrat"/>
                <a:ea typeface="Montserrat"/>
                <a:cs typeface="Montserrat"/>
                <a:sym typeface="Montserrat"/>
              </a:defRPr>
            </a:lvl3pPr>
            <a:lvl4pPr marL="1828800" marR="0" lvl="3" indent="-364045" algn="l" rtl="0">
              <a:lnSpc>
                <a:spcPct val="100000"/>
              </a:lnSpc>
              <a:spcBef>
                <a:spcPts val="427"/>
              </a:spcBef>
              <a:spcAft>
                <a:spcPts val="0"/>
              </a:spcAft>
              <a:buClr>
                <a:srgbClr val="7F7F7F"/>
              </a:buClr>
              <a:buSzPts val="2133"/>
              <a:buFont typeface="Arial"/>
              <a:buChar char="•"/>
              <a:defRPr sz="2133" b="0" i="0" u="none" strike="noStrike" cap="none">
                <a:solidFill>
                  <a:srgbClr val="7F7F7F"/>
                </a:solidFill>
                <a:latin typeface="Montserrat"/>
                <a:ea typeface="Montserrat"/>
                <a:cs typeface="Montserrat"/>
                <a:sym typeface="Montserrat"/>
              </a:defRPr>
            </a:lvl4pPr>
            <a:lvl5pPr marL="2286000" marR="0" lvl="4" indent="-364045" algn="l" rtl="0">
              <a:lnSpc>
                <a:spcPct val="100000"/>
              </a:lnSpc>
              <a:spcBef>
                <a:spcPts val="427"/>
              </a:spcBef>
              <a:spcAft>
                <a:spcPts val="0"/>
              </a:spcAft>
              <a:buClr>
                <a:srgbClr val="7F7F7F"/>
              </a:buClr>
              <a:buSzPts val="2133"/>
              <a:buFont typeface="Arial"/>
              <a:buChar char="•"/>
              <a:defRPr sz="2133" b="0" i="0" u="none" strike="noStrike" cap="none">
                <a:solidFill>
                  <a:srgbClr val="7F7F7F"/>
                </a:solidFill>
                <a:latin typeface="Montserrat"/>
                <a:ea typeface="Montserrat"/>
                <a:cs typeface="Montserrat"/>
                <a:sym typeface="Montserrat"/>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Montserrat"/>
                <a:ea typeface="Montserrat"/>
                <a:cs typeface="Montserrat"/>
                <a:sym typeface="Montserrat"/>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Montserrat"/>
                <a:ea typeface="Montserrat"/>
                <a:cs typeface="Montserrat"/>
                <a:sym typeface="Montserrat"/>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Montserrat"/>
                <a:ea typeface="Montserrat"/>
                <a:cs typeface="Montserrat"/>
                <a:sym typeface="Montserrat"/>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www.canada.ca/en/immigration-refugees-citizenship.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s://www.ontarioimmigration.gov.on.ca/oinp_index/resources/app/home/index.html#!/selector"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canada.ca/en/immigration-refugees-citizenship/services/immigrate-canada/express-entry/eligibility/find-national-occupation-code.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canada.ca/en/immigration-refugees-citizenship/services/immigrate-canada/express-entry/eligibility/canadian-experience-class.html#admissibility"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nada.ca/en/immigration-refugees-citizenship/news/2024/09/strengthening-temporary-residence-programs-for-sustainable-volumes.html"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london.ca/living-london/moving-london/londons-newcomer-strategy"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toronto.ca/city-government/accountability-operations-customer-service/long-term-vision-plans-and-strategies/toronto-newcomer-strateg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ontario.ca/page/ontario-immigrant-nominee-program-oinp" TargetMode="External"/><Relationship Id="rId7" Type="http://schemas.openxmlformats.org/officeDocument/2006/relationships/hyperlink" Target="https://forms.mgcs.gov.on.ca/en/dataset/009-0233"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hyperlink" Target="https://www.ontario.ca/page/oinp-employer-job-offer-streams-employer-guide" TargetMode="External"/><Relationship Id="rId5" Type="http://schemas.openxmlformats.org/officeDocument/2006/relationships/hyperlink" Target="https://noc.esdc.gc.ca/Training/TutorialHome" TargetMode="External"/><Relationship Id="rId4" Type="http://schemas.openxmlformats.org/officeDocument/2006/relationships/hyperlink" Target="https://noc.esdc.gc.ca/?GoCTemplateCulture=en-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a:spLocks noGrp="1"/>
          </p:cNvSpPr>
          <p:nvPr>
            <p:ph type="title"/>
          </p:nvPr>
        </p:nvSpPr>
        <p:spPr>
          <a:xfrm>
            <a:off x="609601" y="1718155"/>
            <a:ext cx="7333673"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E2231A"/>
              </a:buClr>
              <a:buSzPct val="100000"/>
              <a:buFont typeface="Times New Roman"/>
              <a:buNone/>
            </a:pPr>
            <a:r>
              <a:rPr lang="en-US" sz="4400" b="1">
                <a:latin typeface="Times New Roman"/>
                <a:ea typeface="Times New Roman"/>
                <a:cs typeface="Times New Roman"/>
                <a:sym typeface="Times New Roman"/>
              </a:rPr>
              <a:t>Navigating Opportunities and Challenges: Hiring International Student Graduates in Ontario </a:t>
            </a:r>
            <a:r>
              <a:rPr lang="en-US"/>
              <a:t> </a:t>
            </a: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a835a8b0e_0_5"/>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111111"/>
              <a:buNone/>
            </a:pPr>
            <a:r>
              <a:rPr lang="en-US"/>
              <a:t>Stats of international workers</a:t>
            </a:r>
            <a:endParaRPr/>
          </a:p>
        </p:txBody>
      </p:sp>
      <p:sp>
        <p:nvSpPr>
          <p:cNvPr id="244" name="Google Shape;244;g30a835a8b0e_0_5"/>
          <p:cNvSpPr txBox="1">
            <a:spLocks noGrp="1"/>
          </p:cNvSpPr>
          <p:nvPr>
            <p:ph type="body" idx="1"/>
          </p:nvPr>
        </p:nvSpPr>
        <p:spPr>
          <a:xfrm>
            <a:off x="609598" y="2886514"/>
            <a:ext cx="7034255" cy="346723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747"/>
              </a:spcBef>
              <a:spcAft>
                <a:spcPts val="0"/>
              </a:spcAft>
              <a:buSzPts val="3200"/>
              <a:buNone/>
            </a:pPr>
            <a:r>
              <a:rPr lang="en-US"/>
              <a:t>Work Permit</a:t>
            </a:r>
            <a:endParaRPr/>
          </a:p>
          <a:p>
            <a:pPr marL="0" lvl="0" indent="0" algn="l" rtl="0">
              <a:lnSpc>
                <a:spcPct val="100000"/>
              </a:lnSpc>
              <a:spcBef>
                <a:spcPts val="747"/>
              </a:spcBef>
              <a:spcAft>
                <a:spcPts val="0"/>
              </a:spcAft>
              <a:buSzPts val="3200"/>
              <a:buNone/>
            </a:pPr>
            <a:r>
              <a:rPr lang="en-US" b="0"/>
              <a:t>89 staff</a:t>
            </a:r>
            <a:endParaRPr/>
          </a:p>
          <a:p>
            <a:pPr marL="0" lvl="0" indent="0" algn="l" rtl="0">
              <a:lnSpc>
                <a:spcPct val="100000"/>
              </a:lnSpc>
              <a:spcBef>
                <a:spcPts val="747"/>
              </a:spcBef>
              <a:spcAft>
                <a:spcPts val="0"/>
              </a:spcAft>
              <a:buSzPts val="3200"/>
              <a:buNone/>
            </a:pPr>
            <a:r>
              <a:rPr lang="en-US" b="0"/>
              <a:t>7 FT</a:t>
            </a:r>
            <a:endParaRPr/>
          </a:p>
          <a:p>
            <a:pPr marL="0" lvl="0" indent="0" algn="l" rtl="0">
              <a:lnSpc>
                <a:spcPct val="100000"/>
              </a:lnSpc>
              <a:spcBef>
                <a:spcPts val="747"/>
              </a:spcBef>
              <a:spcAft>
                <a:spcPts val="0"/>
              </a:spcAft>
              <a:buSzPts val="3200"/>
              <a:buNone/>
            </a:pPr>
            <a:r>
              <a:rPr lang="en-US" b="0"/>
              <a:t>82 PT</a:t>
            </a:r>
            <a:r>
              <a:rPr lang="en-US"/>
              <a:t>	</a:t>
            </a:r>
            <a:endParaRPr/>
          </a:p>
        </p:txBody>
      </p:sp>
      <p:sp>
        <p:nvSpPr>
          <p:cNvPr id="245" name="Google Shape;245;g30a835a8b0e_0_5"/>
          <p:cNvSpPr txBox="1">
            <a:spLocks noGrp="1"/>
          </p:cNvSpPr>
          <p:nvPr>
            <p:ph type="body" idx="4294967295"/>
          </p:nvPr>
        </p:nvSpPr>
        <p:spPr>
          <a:xfrm>
            <a:off x="6636564" y="3016625"/>
            <a:ext cx="5043487" cy="26373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747"/>
              </a:spcBef>
              <a:spcAft>
                <a:spcPts val="0"/>
              </a:spcAft>
              <a:buSzPts val="2933"/>
              <a:buNone/>
            </a:pPr>
            <a:r>
              <a:rPr lang="en-US"/>
              <a:t>Study Permit</a:t>
            </a:r>
            <a:endParaRPr/>
          </a:p>
          <a:p>
            <a:pPr marL="0" lvl="0" indent="0" algn="l" rtl="0">
              <a:lnSpc>
                <a:spcPct val="100000"/>
              </a:lnSpc>
              <a:spcBef>
                <a:spcPts val="747"/>
              </a:spcBef>
              <a:spcAft>
                <a:spcPts val="0"/>
              </a:spcAft>
              <a:buSzPts val="2933"/>
              <a:buNone/>
            </a:pPr>
            <a:r>
              <a:rPr lang="en-US" b="0"/>
              <a:t>39, all PT</a:t>
            </a:r>
            <a:endParaRPr b="0"/>
          </a:p>
        </p:txBody>
      </p:sp>
      <p:sp>
        <p:nvSpPr>
          <p:cNvPr id="246" name="Google Shape;246;g30a835a8b0e_0_5"/>
          <p:cNvSpPr txBox="1"/>
          <p:nvPr/>
        </p:nvSpPr>
        <p:spPr>
          <a:xfrm>
            <a:off x="2442719" y="2113575"/>
            <a:ext cx="5816600" cy="86009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747"/>
              </a:spcBef>
              <a:spcAft>
                <a:spcPts val="0"/>
              </a:spcAft>
              <a:buClr>
                <a:schemeClr val="dk1"/>
              </a:buClr>
              <a:buSzPts val="3733"/>
              <a:buFont typeface="Arial"/>
              <a:buNone/>
            </a:pPr>
            <a:r>
              <a:rPr lang="en-US" sz="3733" b="1" i="0" u="none" strike="noStrike" cap="none">
                <a:solidFill>
                  <a:schemeClr val="dk1"/>
                </a:solidFill>
                <a:latin typeface="Montserrat"/>
                <a:ea typeface="Montserrat"/>
                <a:cs typeface="Montserrat"/>
                <a:sym typeface="Montserrat"/>
              </a:rPr>
              <a:t>Out of 607 total staff</a:t>
            </a:r>
            <a:endParaRPr/>
          </a:p>
        </p:txBody>
      </p:sp>
      <p:sp>
        <p:nvSpPr>
          <p:cNvPr id="247" name="Google Shape;247;g30a835a8b0e_0_5"/>
          <p:cNvSpPr txBox="1"/>
          <p:nvPr/>
        </p:nvSpPr>
        <p:spPr>
          <a:xfrm>
            <a:off x="2647137" y="5143790"/>
            <a:ext cx="5816600" cy="860094"/>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747"/>
              </a:spcBef>
              <a:spcAft>
                <a:spcPts val="0"/>
              </a:spcAft>
              <a:buClr>
                <a:schemeClr val="dk1"/>
              </a:buClr>
              <a:buSzPts val="3733"/>
              <a:buFont typeface="Arial"/>
              <a:buNone/>
            </a:pPr>
            <a:r>
              <a:rPr lang="en-US" sz="3733" b="1" i="0" u="none" strike="noStrike" cap="none">
                <a:solidFill>
                  <a:schemeClr val="dk1"/>
                </a:solidFill>
                <a:latin typeface="Montserrat"/>
                <a:ea typeface="Montserrat"/>
                <a:cs typeface="Montserrat"/>
                <a:sym typeface="Montserrat"/>
              </a:rPr>
              <a:t>21% of staff</a:t>
            </a:r>
            <a:endParaRPr/>
          </a:p>
        </p:txBody>
      </p:sp>
      <p:pic>
        <p:nvPicPr>
          <p:cNvPr id="248" name="Google Shape;248;g30a835a8b0e_0_5" descr="A logo with colorful people and text&#10;&#10;Description automatically generated with medium confidence"/>
          <p:cNvPicPr preferRelativeResize="0"/>
          <p:nvPr/>
        </p:nvPicPr>
        <p:blipFill rotWithShape="1">
          <a:blip r:embed="rId3">
            <a:alphaModFix/>
          </a:blip>
          <a:srcRect/>
          <a:stretch/>
        </p:blipFill>
        <p:spPr>
          <a:xfrm>
            <a:off x="7643853" y="296700"/>
            <a:ext cx="3028910" cy="17308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1402282" y="1811167"/>
            <a:ext cx="9154809" cy="343027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FFFF"/>
              </a:buClr>
              <a:buSzPts val="7200"/>
              <a:buFont typeface="Montserrat"/>
              <a:buNone/>
            </a:pPr>
            <a:r>
              <a:rPr lang="en-US"/>
              <a:t>Understanding the PR process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67"/>
              <a:buFont typeface="Montserrat"/>
              <a:buNone/>
            </a:pPr>
            <a:r>
              <a:rPr lang="en-US"/>
              <a:t>Overview</a:t>
            </a:r>
            <a:endParaRPr/>
          </a:p>
        </p:txBody>
      </p:sp>
      <p:pic>
        <p:nvPicPr>
          <p:cNvPr id="259" name="Google Shape;259;p39" descr="A colorful text on a brick wall&#10;&#10;Description automatically generated"/>
          <p:cNvPicPr preferRelativeResize="0"/>
          <p:nvPr/>
        </p:nvPicPr>
        <p:blipFill rotWithShape="1">
          <a:blip r:embed="rId3">
            <a:alphaModFix/>
          </a:blip>
          <a:srcRect/>
          <a:stretch/>
        </p:blipFill>
        <p:spPr>
          <a:xfrm>
            <a:off x="8143094" y="543628"/>
            <a:ext cx="3439306" cy="1200174"/>
          </a:xfrm>
          <a:prstGeom prst="rect">
            <a:avLst/>
          </a:prstGeom>
          <a:noFill/>
          <a:ln>
            <a:noFill/>
          </a:ln>
        </p:spPr>
      </p:pic>
      <p:sp>
        <p:nvSpPr>
          <p:cNvPr id="260" name="Google Shape;260;p39"/>
          <p:cNvSpPr txBox="1">
            <a:spLocks noGrp="1"/>
          </p:cNvSpPr>
          <p:nvPr>
            <p:ph type="body" idx="1"/>
          </p:nvPr>
        </p:nvSpPr>
        <p:spPr>
          <a:xfrm>
            <a:off x="609598" y="2384915"/>
            <a:ext cx="10530627" cy="3467239"/>
          </a:xfrm>
          <a:prstGeom prst="rect">
            <a:avLst/>
          </a:prstGeom>
          <a:noFill/>
          <a:ln>
            <a:noFill/>
          </a:ln>
        </p:spPr>
        <p:txBody>
          <a:bodyPr spcFirstLastPara="1" wrap="square" lIns="91425" tIns="45700" rIns="91425" bIns="45700" anchor="t" anchorCtr="0">
            <a:normAutofit lnSpcReduction="10000"/>
          </a:bodyPr>
          <a:lstStyle/>
          <a:p>
            <a:pPr marL="457200" lvl="0" indent="-431800" algn="l" rtl="0">
              <a:lnSpc>
                <a:spcPct val="100000"/>
              </a:lnSpc>
              <a:spcBef>
                <a:spcPts val="640"/>
              </a:spcBef>
              <a:spcAft>
                <a:spcPts val="0"/>
              </a:spcAft>
              <a:buClr>
                <a:schemeClr val="dk1"/>
              </a:buClr>
              <a:buSzPts val="3200"/>
              <a:buChar char="•"/>
            </a:pPr>
            <a:r>
              <a:rPr lang="en-US" sz="2400">
                <a:latin typeface="Calibri"/>
                <a:ea typeface="Calibri"/>
                <a:cs typeface="Calibri"/>
                <a:sym typeface="Calibri"/>
              </a:rPr>
              <a:t>The Ontario Immigrant Nominee Program (OINP) is the province’s economic immigration program. It works in partnership with the Government of Canada through </a:t>
            </a:r>
            <a:r>
              <a:rPr lang="en-US" sz="24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Immigration, Refugees and Citizenship Canada (IRCC)</a:t>
            </a:r>
            <a:endParaRPr sz="2400">
              <a:latin typeface="Calibri"/>
              <a:ea typeface="Calibri"/>
              <a:cs typeface="Calibri"/>
              <a:sym typeface="Calibri"/>
            </a:endParaRPr>
          </a:p>
          <a:p>
            <a:pPr marL="457200" lvl="0" indent="-431800" algn="l" rtl="0">
              <a:lnSpc>
                <a:spcPct val="100000"/>
              </a:lnSpc>
              <a:spcBef>
                <a:spcPts val="640"/>
              </a:spcBef>
              <a:spcAft>
                <a:spcPts val="0"/>
              </a:spcAft>
              <a:buClr>
                <a:schemeClr val="dk1"/>
              </a:buClr>
              <a:buSzPts val="3200"/>
              <a:buChar char="•"/>
            </a:pPr>
            <a:r>
              <a:rPr lang="en-US" sz="2400">
                <a:latin typeface="Calibri"/>
                <a:ea typeface="Calibri"/>
                <a:cs typeface="Calibri"/>
                <a:sym typeface="Calibri"/>
              </a:rPr>
              <a:t>Foreign workers, international students and others with the right skills, experience and education apply to the OINP for a nomination.</a:t>
            </a:r>
            <a:endParaRPr sz="2400">
              <a:latin typeface="Calibri"/>
              <a:ea typeface="Calibri"/>
              <a:cs typeface="Calibri"/>
              <a:sym typeface="Calibri"/>
            </a:endParaRPr>
          </a:p>
          <a:p>
            <a:pPr marL="457200" lvl="0" indent="-431800" algn="l" rtl="0">
              <a:lnSpc>
                <a:spcPct val="100000"/>
              </a:lnSpc>
              <a:spcBef>
                <a:spcPts val="640"/>
              </a:spcBef>
              <a:spcAft>
                <a:spcPts val="0"/>
              </a:spcAft>
              <a:buClr>
                <a:schemeClr val="dk1"/>
              </a:buClr>
              <a:buSzPts val="3200"/>
              <a:buChar char="•"/>
            </a:pPr>
            <a:r>
              <a:rPr lang="en-US" sz="2400">
                <a:latin typeface="Calibri"/>
                <a:ea typeface="Calibri"/>
                <a:cs typeface="Calibri"/>
                <a:sym typeface="Calibri"/>
              </a:rPr>
              <a:t>The OINP recognizes and nominates people for permanent residence who have the skills and experience the Ontario economy needs, and the Government of Canada makes the final decision to approve applications for permanent residence</a:t>
            </a:r>
            <a:endParaRPr sz="2400">
              <a:latin typeface="Calibri"/>
              <a:ea typeface="Calibri"/>
              <a:cs typeface="Calibri"/>
              <a:sym typeface="Calibri"/>
            </a:endParaRPr>
          </a:p>
          <a:p>
            <a:pPr marL="457200" lvl="0" indent="-228600" algn="l" rtl="0">
              <a:lnSpc>
                <a:spcPct val="100000"/>
              </a:lnSpc>
              <a:spcBef>
                <a:spcPts val="640"/>
              </a:spcBef>
              <a:spcAft>
                <a:spcPts val="0"/>
              </a:spcAft>
              <a:buClr>
                <a:schemeClr val="dk1"/>
              </a:buClr>
              <a:buSzPts val="3200"/>
              <a:buNone/>
            </a:pPr>
            <a:endParaRPr/>
          </a:p>
        </p:txBody>
      </p:sp>
      <p:pic>
        <p:nvPicPr>
          <p:cNvPr id="261" name="Google Shape;261;p39" descr="A logo with colorful people and text&#10;&#10;Description automatically generated with medium confidence"/>
          <p:cNvPicPr preferRelativeResize="0"/>
          <p:nvPr/>
        </p:nvPicPr>
        <p:blipFill rotWithShape="1">
          <a:blip r:embed="rId5">
            <a:alphaModFix/>
          </a:blip>
          <a:srcRect/>
          <a:stretch/>
        </p:blipFill>
        <p:spPr>
          <a:xfrm>
            <a:off x="65706" y="6013047"/>
            <a:ext cx="1694868" cy="9684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67"/>
              <a:buFont typeface="Montserrat"/>
              <a:buNone/>
            </a:pPr>
            <a:r>
              <a:rPr lang="en-US"/>
              <a:t>Exploring the NOC</a:t>
            </a:r>
            <a:endParaRPr/>
          </a:p>
        </p:txBody>
      </p:sp>
      <p:pic>
        <p:nvPicPr>
          <p:cNvPr id="267" name="Google Shape;267;p40" descr="A colorful text on a brick wall&#10;&#10;Description automatically generated"/>
          <p:cNvPicPr preferRelativeResize="0"/>
          <p:nvPr/>
        </p:nvPicPr>
        <p:blipFill rotWithShape="1">
          <a:blip r:embed="rId3">
            <a:alphaModFix/>
          </a:blip>
          <a:srcRect/>
          <a:stretch/>
        </p:blipFill>
        <p:spPr>
          <a:xfrm>
            <a:off x="8143094" y="543628"/>
            <a:ext cx="3439306" cy="1200174"/>
          </a:xfrm>
          <a:prstGeom prst="rect">
            <a:avLst/>
          </a:prstGeom>
          <a:noFill/>
          <a:ln>
            <a:noFill/>
          </a:ln>
        </p:spPr>
      </p:pic>
      <p:sp>
        <p:nvSpPr>
          <p:cNvPr id="268" name="Google Shape;268;p40"/>
          <p:cNvSpPr txBox="1"/>
          <p:nvPr/>
        </p:nvSpPr>
        <p:spPr>
          <a:xfrm>
            <a:off x="456781" y="2296879"/>
            <a:ext cx="10672200" cy="403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In a nutshell, the NOC is a tool that is used to classify occupations according to their Training, Education, Experience and Responsibilities (TEER) category and broad occupational category. A five-digit code, also referred to as a unit group, identifies the occupation. There are 516 unit groups in the NOC 2021.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Let's use 42201 - social and community service workers</a:t>
            </a:r>
            <a:endParaRPr sz="3200" b="0" i="0" u="none" strike="noStrike" cap="none">
              <a:solidFill>
                <a:srgbClr val="000000"/>
              </a:solidFill>
              <a:latin typeface="Calibri"/>
              <a:ea typeface="Calibri"/>
              <a:cs typeface="Calibri"/>
              <a:sym typeface="Calibri"/>
            </a:endParaRPr>
          </a:p>
        </p:txBody>
      </p:sp>
      <p:pic>
        <p:nvPicPr>
          <p:cNvPr id="269" name="Google Shape;269;p40" descr="A logo with colorful people and text&#10;&#10;Description automatically generated with medium confidence"/>
          <p:cNvPicPr preferRelativeResize="0"/>
          <p:nvPr/>
        </p:nvPicPr>
        <p:blipFill rotWithShape="1">
          <a:blip r:embed="rId4">
            <a:alphaModFix/>
          </a:blip>
          <a:srcRect/>
          <a:stretch/>
        </p:blipFill>
        <p:spPr>
          <a:xfrm>
            <a:off x="65706" y="6013047"/>
            <a:ext cx="1694868" cy="9684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a:spLocks noGrp="1"/>
          </p:cNvSpPr>
          <p:nvPr>
            <p:ph type="title"/>
          </p:nvPr>
        </p:nvSpPr>
        <p:spPr>
          <a:xfrm>
            <a:off x="414868" y="754794"/>
            <a:ext cx="4791618" cy="141836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E2231A"/>
              </a:buClr>
              <a:buSzPct val="109366"/>
              <a:buFont typeface="Montserrat"/>
              <a:buNone/>
            </a:pPr>
            <a:r>
              <a:rPr lang="en-US"/>
              <a:t>10 Occupational Categories</a:t>
            </a:r>
            <a:br>
              <a:rPr lang="en-US"/>
            </a:br>
            <a:endParaRPr/>
          </a:p>
        </p:txBody>
      </p:sp>
      <p:sp>
        <p:nvSpPr>
          <p:cNvPr id="275" name="Google Shape;275;p41"/>
          <p:cNvSpPr txBox="1">
            <a:spLocks noGrp="1"/>
          </p:cNvSpPr>
          <p:nvPr>
            <p:ph type="subTitle" idx="4294967295"/>
          </p:nvPr>
        </p:nvSpPr>
        <p:spPr>
          <a:xfrm>
            <a:off x="1200745" y="5030734"/>
            <a:ext cx="5367337" cy="901700"/>
          </a:xfrm>
          <a:prstGeom prst="rect">
            <a:avLst/>
          </a:prstGeom>
          <a:noFill/>
          <a:ln>
            <a:noFill/>
          </a:ln>
        </p:spPr>
        <p:txBody>
          <a:bodyPr spcFirstLastPara="1" wrap="square" lIns="91425" tIns="45700" rIns="91425" bIns="45700" anchor="t" anchorCtr="0">
            <a:normAutofit/>
          </a:bodyPr>
          <a:lstStyle/>
          <a:p>
            <a:pPr marL="42355" marR="0" lvl="0" indent="0" algn="l" rtl="0">
              <a:lnSpc>
                <a:spcPct val="100000"/>
              </a:lnSpc>
              <a:spcBef>
                <a:spcPts val="587"/>
              </a:spcBef>
              <a:spcAft>
                <a:spcPts val="0"/>
              </a:spcAft>
              <a:buClr>
                <a:schemeClr val="dk1"/>
              </a:buClr>
              <a:buSzPts val="2933"/>
              <a:buFont typeface="Arial"/>
              <a:buNone/>
            </a:pPr>
            <a:r>
              <a:rPr lang="en-US" sz="2400" b="1" i="0" u="none" strike="noStrike" cap="none">
                <a:solidFill>
                  <a:srgbClr val="FF0000"/>
                </a:solidFill>
                <a:latin typeface="Arial"/>
                <a:ea typeface="Arial"/>
                <a:cs typeface="Arial"/>
                <a:sym typeface="Arial"/>
              </a:rPr>
              <a:t>NOC </a:t>
            </a:r>
            <a:r>
              <a:rPr lang="en-US" sz="2400" b="1" i="0" u="sng" strike="noStrike" cap="none">
                <a:solidFill>
                  <a:srgbClr val="FF0000"/>
                </a:solidFill>
                <a:latin typeface="Arial"/>
                <a:ea typeface="Arial"/>
                <a:cs typeface="Arial"/>
                <a:sym typeface="Arial"/>
              </a:rPr>
              <a:t>4</a:t>
            </a:r>
            <a:r>
              <a:rPr lang="en-US" sz="2400" b="1" i="0" u="none" strike="noStrike" cap="none">
                <a:solidFill>
                  <a:srgbClr val="FF0000"/>
                </a:solidFill>
                <a:latin typeface="Arial"/>
                <a:ea typeface="Arial"/>
                <a:cs typeface="Arial"/>
                <a:sym typeface="Arial"/>
              </a:rPr>
              <a:t>2201</a:t>
            </a:r>
            <a:endParaRPr sz="2933" b="1" i="0" u="none" strike="noStrike" cap="none">
              <a:solidFill>
                <a:srgbClr val="FF0000"/>
              </a:solidFill>
              <a:latin typeface="Montserrat"/>
              <a:ea typeface="Montserrat"/>
              <a:cs typeface="Montserrat"/>
              <a:sym typeface="Montserrat"/>
            </a:endParaRPr>
          </a:p>
          <a:p>
            <a:pPr marL="457200" marR="0" lvl="0" indent="-228599" algn="l" rtl="0">
              <a:lnSpc>
                <a:spcPct val="100000"/>
              </a:lnSpc>
              <a:spcBef>
                <a:spcPts val="587"/>
              </a:spcBef>
              <a:spcAft>
                <a:spcPts val="0"/>
              </a:spcAft>
              <a:buClr>
                <a:schemeClr val="dk1"/>
              </a:buClr>
              <a:buSzPts val="2933"/>
              <a:buFont typeface="Arial"/>
              <a:buNone/>
            </a:pPr>
            <a:endParaRPr sz="2933" b="1" i="0" u="none" strike="noStrike" cap="none">
              <a:solidFill>
                <a:schemeClr val="dk1"/>
              </a:solidFill>
              <a:latin typeface="Montserrat"/>
              <a:ea typeface="Montserrat"/>
              <a:cs typeface="Montserrat"/>
              <a:sym typeface="Montserrat"/>
            </a:endParaRPr>
          </a:p>
        </p:txBody>
      </p:sp>
      <p:sp>
        <p:nvSpPr>
          <p:cNvPr id="276" name="Google Shape;276;p41"/>
          <p:cNvSpPr/>
          <p:nvPr/>
        </p:nvSpPr>
        <p:spPr>
          <a:xfrm>
            <a:off x="2108860" y="3293059"/>
            <a:ext cx="1482342" cy="1705662"/>
          </a:xfrm>
          <a:prstGeom prst="bentArrow">
            <a:avLst>
              <a:gd name="adj1" fmla="val 9921"/>
              <a:gd name="adj2" fmla="val 25000"/>
              <a:gd name="adj3" fmla="val 25000"/>
              <a:gd name="adj4" fmla="val 43750"/>
            </a:avLst>
          </a:prstGeom>
          <a:solidFill>
            <a:schemeClr val="accent2"/>
          </a:solidFill>
          <a:ln w="25400" cap="flat" cmpd="sng">
            <a:solidFill>
              <a:srgbClr val="5E0E0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77" name="Google Shape;277;p41"/>
          <p:cNvPicPr preferRelativeResize="0"/>
          <p:nvPr/>
        </p:nvPicPr>
        <p:blipFill rotWithShape="1">
          <a:blip r:embed="rId3">
            <a:alphaModFix/>
          </a:blip>
          <a:srcRect/>
          <a:stretch/>
        </p:blipFill>
        <p:spPr>
          <a:xfrm>
            <a:off x="3591202" y="1463976"/>
            <a:ext cx="8087932" cy="4777011"/>
          </a:xfrm>
          <a:prstGeom prst="rect">
            <a:avLst/>
          </a:prstGeom>
          <a:noFill/>
          <a:ln>
            <a:noFill/>
          </a:ln>
        </p:spPr>
      </p:pic>
      <p:pic>
        <p:nvPicPr>
          <p:cNvPr id="278" name="Google Shape;278;p41" descr="A logo with colorful people and text&#10;&#10;Description automatically generated with medium confidence"/>
          <p:cNvPicPr preferRelativeResize="0"/>
          <p:nvPr/>
        </p:nvPicPr>
        <p:blipFill rotWithShape="1">
          <a:blip r:embed="rId4">
            <a:alphaModFix/>
          </a:blip>
          <a:srcRect/>
          <a:stretch/>
        </p:blipFill>
        <p:spPr>
          <a:xfrm>
            <a:off x="60099" y="6011424"/>
            <a:ext cx="1694868" cy="9684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title"/>
          </p:nvPr>
        </p:nvSpPr>
        <p:spPr>
          <a:xfrm>
            <a:off x="313953" y="275186"/>
            <a:ext cx="6822219" cy="112646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67"/>
              <a:buFont typeface="Montserrat"/>
              <a:buNone/>
            </a:pPr>
            <a:r>
              <a:rPr lang="en-US"/>
              <a:t>6 TEER Categories</a:t>
            </a:r>
            <a:endParaRPr/>
          </a:p>
        </p:txBody>
      </p:sp>
      <p:sp>
        <p:nvSpPr>
          <p:cNvPr id="284" name="Google Shape;284;p42"/>
          <p:cNvSpPr txBox="1"/>
          <p:nvPr/>
        </p:nvSpPr>
        <p:spPr>
          <a:xfrm>
            <a:off x="-982378" y="2111387"/>
            <a:ext cx="5281210" cy="865493"/>
          </a:xfrm>
          <a:prstGeom prst="rect">
            <a:avLst/>
          </a:prstGeom>
          <a:noFill/>
          <a:ln>
            <a:noFill/>
          </a:ln>
        </p:spPr>
        <p:txBody>
          <a:bodyPr spcFirstLastPara="1" wrap="square" lIns="0" tIns="0" rIns="0" bIns="0" anchor="t" anchorCtr="0">
            <a:spAutoFit/>
          </a:bodyPr>
          <a:lstStyle/>
          <a:p>
            <a:pPr marL="0" marR="0" lvl="0" indent="0" algn="ctr" rtl="0">
              <a:lnSpc>
                <a:spcPct val="125005"/>
              </a:lnSpc>
              <a:spcBef>
                <a:spcPts val="0"/>
              </a:spcBef>
              <a:spcAft>
                <a:spcPts val="0"/>
              </a:spcAft>
              <a:buClr>
                <a:srgbClr val="000000"/>
              </a:buClr>
              <a:buSzPts val="4499"/>
              <a:buFont typeface="Arial"/>
              <a:buNone/>
            </a:pPr>
            <a:r>
              <a:rPr lang="en-US" sz="4499" b="1" i="0" u="none" strike="noStrike" cap="none">
                <a:solidFill>
                  <a:srgbClr val="22423D"/>
                </a:solidFill>
                <a:latin typeface="Arial"/>
                <a:ea typeface="Arial"/>
                <a:cs typeface="Arial"/>
                <a:sym typeface="Arial"/>
              </a:rPr>
              <a:t>NOC 4</a:t>
            </a:r>
            <a:r>
              <a:rPr lang="en-US" sz="4499" b="1" i="0" u="sng" strike="noStrike" cap="none">
                <a:solidFill>
                  <a:srgbClr val="22423D"/>
                </a:solidFill>
                <a:latin typeface="Arial"/>
                <a:ea typeface="Arial"/>
                <a:cs typeface="Arial"/>
                <a:sym typeface="Arial"/>
              </a:rPr>
              <a:t>2</a:t>
            </a:r>
            <a:r>
              <a:rPr lang="en-US" sz="4499" b="1" i="0" u="none" strike="noStrike" cap="none">
                <a:solidFill>
                  <a:srgbClr val="22423D"/>
                </a:solidFill>
                <a:latin typeface="Arial"/>
                <a:ea typeface="Arial"/>
                <a:cs typeface="Arial"/>
                <a:sym typeface="Arial"/>
              </a:rPr>
              <a:t>201</a:t>
            </a:r>
            <a:endParaRPr sz="1400" b="0" i="0" u="none" strike="noStrike" cap="none">
              <a:solidFill>
                <a:srgbClr val="000000"/>
              </a:solidFill>
              <a:latin typeface="Arial"/>
              <a:ea typeface="Arial"/>
              <a:cs typeface="Arial"/>
              <a:sym typeface="Arial"/>
            </a:endParaRPr>
          </a:p>
        </p:txBody>
      </p:sp>
      <p:sp>
        <p:nvSpPr>
          <p:cNvPr id="285" name="Google Shape;285;p42"/>
          <p:cNvSpPr/>
          <p:nvPr/>
        </p:nvSpPr>
        <p:spPr>
          <a:xfrm rot="10800000" flipH="1">
            <a:off x="1960880" y="2976880"/>
            <a:ext cx="1221153" cy="1016000"/>
          </a:xfrm>
          <a:prstGeom prst="bentArrow">
            <a:avLst>
              <a:gd name="adj1" fmla="val 11240"/>
              <a:gd name="adj2" fmla="val 25000"/>
              <a:gd name="adj3" fmla="val 25000"/>
              <a:gd name="adj4" fmla="val 43750"/>
            </a:avLst>
          </a:prstGeom>
          <a:solidFill>
            <a:schemeClr val="accent1"/>
          </a:solidFill>
          <a:ln w="25400" cap="flat" cmpd="sng">
            <a:solidFill>
              <a:srgbClr val="5E0E0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86" name="Google Shape;286;p42"/>
          <p:cNvPicPr preferRelativeResize="0"/>
          <p:nvPr/>
        </p:nvPicPr>
        <p:blipFill rotWithShape="1">
          <a:blip r:embed="rId3">
            <a:alphaModFix/>
          </a:blip>
          <a:srcRect/>
          <a:stretch/>
        </p:blipFill>
        <p:spPr>
          <a:xfrm>
            <a:off x="3220977" y="1510675"/>
            <a:ext cx="8657070" cy="5159187"/>
          </a:xfrm>
          <a:prstGeom prst="rect">
            <a:avLst/>
          </a:prstGeom>
          <a:noFill/>
          <a:ln>
            <a:noFill/>
          </a:ln>
        </p:spPr>
      </p:pic>
      <p:pic>
        <p:nvPicPr>
          <p:cNvPr id="287" name="Google Shape;287;p42" descr="A logo with colorful people and text&#10;&#10;Description automatically generated with medium confidence"/>
          <p:cNvPicPr preferRelativeResize="0"/>
          <p:nvPr/>
        </p:nvPicPr>
        <p:blipFill rotWithShape="1">
          <a:blip r:embed="rId4">
            <a:alphaModFix/>
          </a:blip>
          <a:srcRect/>
          <a:stretch/>
        </p:blipFill>
        <p:spPr>
          <a:xfrm>
            <a:off x="84284" y="6011424"/>
            <a:ext cx="1694868" cy="9684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3"/>
          <p:cNvSpPr txBox="1"/>
          <p:nvPr/>
        </p:nvSpPr>
        <p:spPr>
          <a:xfrm>
            <a:off x="7785077" y="0"/>
            <a:ext cx="5281210" cy="865493"/>
          </a:xfrm>
          <a:prstGeom prst="rect">
            <a:avLst/>
          </a:prstGeom>
          <a:noFill/>
          <a:ln>
            <a:noFill/>
          </a:ln>
        </p:spPr>
        <p:txBody>
          <a:bodyPr spcFirstLastPara="1" wrap="square" lIns="0" tIns="0" rIns="0" bIns="0" anchor="t" anchorCtr="0">
            <a:spAutoFit/>
          </a:bodyPr>
          <a:lstStyle/>
          <a:p>
            <a:pPr marL="0" marR="0" lvl="0" indent="0" algn="ctr" rtl="0">
              <a:lnSpc>
                <a:spcPct val="125005"/>
              </a:lnSpc>
              <a:spcBef>
                <a:spcPts val="0"/>
              </a:spcBef>
              <a:spcAft>
                <a:spcPts val="0"/>
              </a:spcAft>
              <a:buClr>
                <a:srgbClr val="000000"/>
              </a:buClr>
              <a:buSzPts val="4499"/>
              <a:buFont typeface="Arial"/>
              <a:buNone/>
            </a:pPr>
            <a:r>
              <a:rPr lang="en-US" sz="4499" b="1" i="0" u="none" strike="noStrike" cap="none">
                <a:solidFill>
                  <a:srgbClr val="22423D"/>
                </a:solidFill>
                <a:latin typeface="Arial"/>
                <a:ea typeface="Arial"/>
                <a:cs typeface="Arial"/>
                <a:sym typeface="Arial"/>
              </a:rPr>
              <a:t>NOC 42201</a:t>
            </a:r>
            <a:endParaRPr sz="1400" b="0" i="0" u="none" strike="noStrike" cap="none">
              <a:solidFill>
                <a:srgbClr val="000000"/>
              </a:solidFill>
              <a:latin typeface="Arial"/>
              <a:ea typeface="Arial"/>
              <a:cs typeface="Arial"/>
              <a:sym typeface="Arial"/>
            </a:endParaRPr>
          </a:p>
        </p:txBody>
      </p:sp>
      <p:sp>
        <p:nvSpPr>
          <p:cNvPr id="293" name="Google Shape;293;p43"/>
          <p:cNvSpPr/>
          <p:nvPr/>
        </p:nvSpPr>
        <p:spPr>
          <a:xfrm rot="10800000">
            <a:off x="10717598" y="1099595"/>
            <a:ext cx="665147" cy="3431822"/>
          </a:xfrm>
          <a:prstGeom prst="bentArrow">
            <a:avLst>
              <a:gd name="adj1" fmla="val 25000"/>
              <a:gd name="adj2" fmla="val 25000"/>
              <a:gd name="adj3" fmla="val 25000"/>
              <a:gd name="adj4" fmla="val 43750"/>
            </a:avLst>
          </a:prstGeom>
          <a:solidFill>
            <a:schemeClr val="accent1"/>
          </a:solidFill>
          <a:ln w="25400" cap="flat" cmpd="sng">
            <a:solidFill>
              <a:srgbClr val="5E0E0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94" name="Google Shape;294;p43"/>
          <p:cNvPicPr preferRelativeResize="0"/>
          <p:nvPr/>
        </p:nvPicPr>
        <p:blipFill rotWithShape="1">
          <a:blip r:embed="rId3">
            <a:alphaModFix/>
          </a:blip>
          <a:srcRect/>
          <a:stretch/>
        </p:blipFill>
        <p:spPr>
          <a:xfrm>
            <a:off x="90003" y="885171"/>
            <a:ext cx="10442582" cy="4942611"/>
          </a:xfrm>
          <a:prstGeom prst="rect">
            <a:avLst/>
          </a:prstGeom>
          <a:noFill/>
          <a:ln>
            <a:noFill/>
          </a:ln>
        </p:spPr>
      </p:pic>
      <p:sp>
        <p:nvSpPr>
          <p:cNvPr id="295" name="Google Shape;295;p43"/>
          <p:cNvSpPr/>
          <p:nvPr/>
        </p:nvSpPr>
        <p:spPr>
          <a:xfrm>
            <a:off x="833377" y="4120587"/>
            <a:ext cx="5949388" cy="509286"/>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6" name="Google Shape;296;p43" descr="A logo with colorful people and text&#10;&#10;Description automatically generated with medium confidence"/>
          <p:cNvPicPr preferRelativeResize="0"/>
          <p:nvPr/>
        </p:nvPicPr>
        <p:blipFill rotWithShape="1">
          <a:blip r:embed="rId4">
            <a:alphaModFix/>
          </a:blip>
          <a:srcRect/>
          <a:stretch/>
        </p:blipFill>
        <p:spPr>
          <a:xfrm>
            <a:off x="65706" y="6013047"/>
            <a:ext cx="1694868" cy="9684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759158" y="389553"/>
            <a:ext cx="8109355" cy="882151"/>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lt1"/>
              </a:buClr>
              <a:buSzPct val="107752"/>
              <a:buFont typeface="Montserrat"/>
              <a:buNone/>
            </a:pPr>
            <a:r>
              <a:rPr lang="en-US" sz="4400" b="1">
                <a:solidFill>
                  <a:srgbClr val="22423D"/>
                </a:solidFill>
                <a:latin typeface="Arial"/>
                <a:ea typeface="Arial"/>
                <a:cs typeface="Arial"/>
                <a:sym typeface="Arial"/>
              </a:rPr>
              <a:t>NOC 42201</a:t>
            </a:r>
            <a:br>
              <a:rPr lang="en-US" sz="4400" b="1">
                <a:solidFill>
                  <a:srgbClr val="22423D"/>
                </a:solidFill>
                <a:latin typeface="Arial"/>
                <a:ea typeface="Arial"/>
                <a:cs typeface="Arial"/>
                <a:sym typeface="Arial"/>
              </a:rPr>
            </a:br>
            <a:endParaRPr/>
          </a:p>
        </p:txBody>
      </p:sp>
      <p:pic>
        <p:nvPicPr>
          <p:cNvPr id="302" name="Google Shape;302;p44"/>
          <p:cNvPicPr preferRelativeResize="0"/>
          <p:nvPr/>
        </p:nvPicPr>
        <p:blipFill rotWithShape="1">
          <a:blip r:embed="rId3">
            <a:alphaModFix/>
          </a:blip>
          <a:srcRect r="34442"/>
          <a:stretch/>
        </p:blipFill>
        <p:spPr>
          <a:xfrm>
            <a:off x="1459596" y="1155957"/>
            <a:ext cx="3671845" cy="5198544"/>
          </a:xfrm>
          <a:prstGeom prst="rect">
            <a:avLst/>
          </a:prstGeom>
          <a:noFill/>
          <a:ln>
            <a:noFill/>
          </a:ln>
        </p:spPr>
      </p:pic>
      <p:pic>
        <p:nvPicPr>
          <p:cNvPr id="303" name="Google Shape;303;p44"/>
          <p:cNvPicPr preferRelativeResize="0"/>
          <p:nvPr/>
        </p:nvPicPr>
        <p:blipFill rotWithShape="1">
          <a:blip r:embed="rId4">
            <a:alphaModFix/>
          </a:blip>
          <a:srcRect/>
          <a:stretch/>
        </p:blipFill>
        <p:spPr>
          <a:xfrm>
            <a:off x="5841878" y="389553"/>
            <a:ext cx="5235394" cy="6264183"/>
          </a:xfrm>
          <a:prstGeom prst="rect">
            <a:avLst/>
          </a:prstGeom>
          <a:noFill/>
          <a:ln>
            <a:noFill/>
          </a:ln>
        </p:spPr>
      </p:pic>
      <p:sp>
        <p:nvSpPr>
          <p:cNvPr id="304" name="Google Shape;304;p44"/>
          <p:cNvSpPr/>
          <p:nvPr/>
        </p:nvSpPr>
        <p:spPr>
          <a:xfrm>
            <a:off x="1579821" y="3069620"/>
            <a:ext cx="180753" cy="180753"/>
          </a:xfrm>
          <a:prstGeom prst="star5">
            <a:avLst>
              <a:gd name="adj" fmla="val 19098"/>
              <a:gd name="hf" fmla="val 105146"/>
              <a:gd name="vf" fmla="val 110557"/>
            </a:avLst>
          </a:prstGeom>
          <a:solidFill>
            <a:srgbClr val="FFFF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44"/>
          <p:cNvSpPr/>
          <p:nvPr/>
        </p:nvSpPr>
        <p:spPr>
          <a:xfrm>
            <a:off x="1579821" y="5955060"/>
            <a:ext cx="180753" cy="180753"/>
          </a:xfrm>
          <a:prstGeom prst="star5">
            <a:avLst>
              <a:gd name="adj" fmla="val 19098"/>
              <a:gd name="hf" fmla="val 105146"/>
              <a:gd name="vf" fmla="val 110557"/>
            </a:avLst>
          </a:prstGeom>
          <a:solidFill>
            <a:srgbClr val="FFFF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6" name="Google Shape;306;p44" descr="A logo with colorful people and text&#10;&#10;Description automatically generated with medium confidence"/>
          <p:cNvPicPr preferRelativeResize="0"/>
          <p:nvPr/>
        </p:nvPicPr>
        <p:blipFill rotWithShape="1">
          <a:blip r:embed="rId5">
            <a:alphaModFix/>
          </a:blip>
          <a:srcRect/>
          <a:stretch/>
        </p:blipFill>
        <p:spPr>
          <a:xfrm>
            <a:off x="65706" y="6013047"/>
            <a:ext cx="1694868" cy="9684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302e5566748_0_0"/>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2231A"/>
              </a:buClr>
              <a:buSzPts val="4200"/>
              <a:buFont typeface="Montserrat"/>
              <a:buNone/>
            </a:pPr>
            <a:r>
              <a:rPr lang="en-US" sz="2700"/>
              <a:t>Pathways to PR </a:t>
            </a:r>
            <a:endParaRPr/>
          </a:p>
          <a:p>
            <a:pPr marL="0" lvl="0" indent="0" algn="l" rtl="0">
              <a:lnSpc>
                <a:spcPct val="90000"/>
              </a:lnSpc>
              <a:spcBef>
                <a:spcPts val="0"/>
              </a:spcBef>
              <a:spcAft>
                <a:spcPts val="0"/>
              </a:spcAft>
              <a:buClr>
                <a:srgbClr val="E2231A"/>
              </a:buClr>
              <a:buSzPts val="4200"/>
              <a:buFont typeface="Montserrat"/>
              <a:buNone/>
            </a:pPr>
            <a:r>
              <a:rPr lang="en-US" sz="2700"/>
              <a:t>OINP - How to pick the right Stream </a:t>
            </a:r>
            <a:endParaRPr/>
          </a:p>
        </p:txBody>
      </p:sp>
      <p:sp>
        <p:nvSpPr>
          <p:cNvPr id="313" name="Google Shape;313;g302e5566748_0_0"/>
          <p:cNvSpPr txBox="1">
            <a:spLocks noGrp="1"/>
          </p:cNvSpPr>
          <p:nvPr>
            <p:ph type="body" idx="1"/>
          </p:nvPr>
        </p:nvSpPr>
        <p:spPr>
          <a:xfrm>
            <a:off x="609598" y="2384915"/>
            <a:ext cx="7034255" cy="34672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200"/>
              <a:buNone/>
            </a:pPr>
            <a:r>
              <a:rPr lang="en-US" sz="2200">
                <a:highlight>
                  <a:srgbClr val="FFFFFF"/>
                </a:highlight>
              </a:rPr>
              <a:t>Encourage workers to complete the OINP - </a:t>
            </a:r>
            <a:r>
              <a:rPr lang="en-US" sz="2200" u="sng">
                <a:solidFill>
                  <a:schemeClr val="hlink"/>
                </a:solidFill>
                <a:highlight>
                  <a:srgbClr val="FFFFFF"/>
                </a:highlight>
                <a:hlinkClick r:id="rId3"/>
              </a:rPr>
              <a:t>Stream Selector Tool </a:t>
            </a:r>
            <a:endParaRPr sz="2200">
              <a:highlight>
                <a:srgbClr val="FFFFFF"/>
              </a:highlight>
            </a:endParaRPr>
          </a:p>
          <a:p>
            <a:pPr marL="457188" lvl="0" indent="0" algn="l" rtl="0">
              <a:lnSpc>
                <a:spcPct val="90000"/>
              </a:lnSpc>
              <a:spcBef>
                <a:spcPts val="0"/>
              </a:spcBef>
              <a:spcAft>
                <a:spcPts val="0"/>
              </a:spcAft>
              <a:buSzPts val="3200"/>
              <a:buNone/>
            </a:pPr>
            <a:r>
              <a:rPr lang="en-US" sz="2200" b="0">
                <a:highlight>
                  <a:srgbClr val="FFFFFF"/>
                </a:highlight>
              </a:rPr>
              <a:t>Determines the most suitable based on the following:</a:t>
            </a:r>
            <a:endParaRPr/>
          </a:p>
          <a:p>
            <a:pPr marL="457188" lvl="0" indent="0" algn="l" rtl="0">
              <a:lnSpc>
                <a:spcPct val="90000"/>
              </a:lnSpc>
              <a:spcBef>
                <a:spcPts val="0"/>
              </a:spcBef>
              <a:spcAft>
                <a:spcPts val="0"/>
              </a:spcAft>
              <a:buSzPts val="3200"/>
              <a:buNone/>
            </a:pPr>
            <a:endParaRPr sz="2200">
              <a:highlight>
                <a:srgbClr val="FFFFFF"/>
              </a:highlight>
            </a:endParaRPr>
          </a:p>
          <a:p>
            <a:pPr marL="457200" lvl="0" indent="-355600" algn="l" rtl="0">
              <a:lnSpc>
                <a:spcPct val="90000"/>
              </a:lnSpc>
              <a:spcBef>
                <a:spcPts val="0"/>
              </a:spcBef>
              <a:spcAft>
                <a:spcPts val="0"/>
              </a:spcAft>
              <a:buClr>
                <a:srgbClr val="333333"/>
              </a:buClr>
              <a:buSzPts val="2000"/>
              <a:buFont typeface="Montserrat"/>
              <a:buChar char="●"/>
            </a:pPr>
            <a:r>
              <a:rPr lang="en-US" sz="2200" b="0">
                <a:highlight>
                  <a:srgbClr val="FFFFFF"/>
                </a:highlight>
              </a:rPr>
              <a:t>education;</a:t>
            </a:r>
            <a:endParaRPr/>
          </a:p>
          <a:p>
            <a:pPr marL="457200" lvl="0" indent="-355600" algn="l" rtl="0">
              <a:lnSpc>
                <a:spcPct val="90000"/>
              </a:lnSpc>
              <a:spcBef>
                <a:spcPts val="0"/>
              </a:spcBef>
              <a:spcAft>
                <a:spcPts val="0"/>
              </a:spcAft>
              <a:buClr>
                <a:srgbClr val="333333"/>
              </a:buClr>
              <a:buSzPts val="2000"/>
              <a:buFont typeface="Montserrat"/>
              <a:buChar char="●"/>
            </a:pPr>
            <a:r>
              <a:rPr lang="en-US" sz="2200" b="0">
                <a:highlight>
                  <a:srgbClr val="FFFFFF"/>
                </a:highlight>
              </a:rPr>
              <a:t>language ability;</a:t>
            </a:r>
            <a:endParaRPr/>
          </a:p>
          <a:p>
            <a:pPr marL="457200" lvl="0" indent="-355600" algn="l" rtl="0">
              <a:lnSpc>
                <a:spcPct val="90000"/>
              </a:lnSpc>
              <a:spcBef>
                <a:spcPts val="0"/>
              </a:spcBef>
              <a:spcAft>
                <a:spcPts val="0"/>
              </a:spcAft>
              <a:buClr>
                <a:srgbClr val="333333"/>
              </a:buClr>
              <a:buSzPts val="2000"/>
              <a:buFont typeface="Montserrat"/>
              <a:buChar char="●"/>
            </a:pPr>
            <a:r>
              <a:rPr lang="en-US" sz="2200" b="0">
                <a:highlight>
                  <a:srgbClr val="FFFFFF"/>
                </a:highlight>
              </a:rPr>
              <a:t>residency;</a:t>
            </a:r>
            <a:endParaRPr/>
          </a:p>
          <a:p>
            <a:pPr marL="457200" lvl="0" indent="-355600" algn="l" rtl="0">
              <a:lnSpc>
                <a:spcPct val="90000"/>
              </a:lnSpc>
              <a:spcBef>
                <a:spcPts val="0"/>
              </a:spcBef>
              <a:spcAft>
                <a:spcPts val="0"/>
              </a:spcAft>
              <a:buClr>
                <a:srgbClr val="333333"/>
              </a:buClr>
              <a:buSzPts val="2000"/>
              <a:buFont typeface="Montserrat"/>
              <a:buChar char="●"/>
            </a:pPr>
            <a:r>
              <a:rPr lang="en-US" sz="2200" b="0">
                <a:highlight>
                  <a:srgbClr val="FFFFFF"/>
                </a:highlight>
              </a:rPr>
              <a:t>work experience;</a:t>
            </a:r>
            <a:endParaRPr/>
          </a:p>
          <a:p>
            <a:pPr marL="457200" lvl="0" indent="-355600" algn="l" rtl="0">
              <a:lnSpc>
                <a:spcPct val="90000"/>
              </a:lnSpc>
              <a:spcBef>
                <a:spcPts val="0"/>
              </a:spcBef>
              <a:spcAft>
                <a:spcPts val="0"/>
              </a:spcAft>
              <a:buClr>
                <a:srgbClr val="333333"/>
              </a:buClr>
              <a:buSzPts val="2000"/>
              <a:buFont typeface="Montserrat"/>
              <a:buChar char="●"/>
            </a:pPr>
            <a:r>
              <a:rPr lang="en-US" sz="2200" b="0">
                <a:highlight>
                  <a:srgbClr val="FFFFFF"/>
                </a:highlight>
              </a:rPr>
              <a:t>Ontario job offer.</a:t>
            </a:r>
            <a:endParaRPr/>
          </a:p>
          <a:p>
            <a:pPr marL="457188" lvl="0" indent="0" algn="l" rtl="0">
              <a:lnSpc>
                <a:spcPct val="90000"/>
              </a:lnSpc>
              <a:spcBef>
                <a:spcPts val="800"/>
              </a:spcBef>
              <a:spcAft>
                <a:spcPts val="0"/>
              </a:spcAft>
              <a:buSzPts val="3200"/>
              <a:buNone/>
            </a:pPr>
            <a:endParaRPr sz="2200">
              <a:highlight>
                <a:srgbClr val="FFFFFF"/>
              </a:highlight>
            </a:endParaRPr>
          </a:p>
          <a:p>
            <a:pPr marL="457188" lvl="0" indent="0" algn="l" rtl="0">
              <a:lnSpc>
                <a:spcPct val="90000"/>
              </a:lnSpc>
              <a:spcBef>
                <a:spcPts val="0"/>
              </a:spcBef>
              <a:spcAft>
                <a:spcPts val="0"/>
              </a:spcAft>
              <a:buSzPts val="3200"/>
              <a:buNone/>
            </a:pPr>
            <a:endParaRPr sz="2200">
              <a:highlight>
                <a:srgbClr val="FFFFFF"/>
              </a:highlight>
            </a:endParaRPr>
          </a:p>
          <a:p>
            <a:pPr marL="457188" lvl="0" indent="0" algn="l" rtl="0">
              <a:lnSpc>
                <a:spcPct val="90000"/>
              </a:lnSpc>
              <a:spcBef>
                <a:spcPts val="0"/>
              </a:spcBef>
              <a:spcAft>
                <a:spcPts val="0"/>
              </a:spcAft>
              <a:buSzPts val="3200"/>
              <a:buNone/>
            </a:pPr>
            <a:endParaRPr sz="2200">
              <a:highlight>
                <a:srgbClr val="FFFFFF"/>
              </a:highlight>
            </a:endParaRPr>
          </a:p>
          <a:p>
            <a:pPr marL="457188" lvl="0" indent="0" algn="l" rtl="0">
              <a:lnSpc>
                <a:spcPct val="90000"/>
              </a:lnSpc>
              <a:spcBef>
                <a:spcPts val="0"/>
              </a:spcBef>
              <a:spcAft>
                <a:spcPts val="0"/>
              </a:spcAft>
              <a:buSzPts val="3200"/>
              <a:buNone/>
            </a:pPr>
            <a:endParaRPr sz="2200">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8"/>
          <p:cNvPicPr preferRelativeResize="0"/>
          <p:nvPr/>
        </p:nvPicPr>
        <p:blipFill rotWithShape="1">
          <a:blip r:embed="rId3">
            <a:alphaModFix/>
          </a:blip>
          <a:srcRect r="-1" b="29639"/>
          <a:stretch/>
        </p:blipFill>
        <p:spPr>
          <a:xfrm>
            <a:off x="1" y="10"/>
            <a:ext cx="4898004" cy="6857990"/>
          </a:xfrm>
          <a:prstGeom prst="rect">
            <a:avLst/>
          </a:prstGeom>
          <a:noFill/>
          <a:ln>
            <a:noFill/>
          </a:ln>
        </p:spPr>
      </p:pic>
      <p:sp>
        <p:nvSpPr>
          <p:cNvPr id="320" name="Google Shape;320;p8"/>
          <p:cNvSpPr txBox="1">
            <a:spLocks noGrp="1"/>
          </p:cNvSpPr>
          <p:nvPr>
            <p:ph type="title"/>
          </p:nvPr>
        </p:nvSpPr>
        <p:spPr>
          <a:xfrm>
            <a:off x="5473790" y="604377"/>
            <a:ext cx="6164028" cy="202535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00"/>
              <a:buFont typeface="Montserrat"/>
              <a:buNone/>
            </a:pPr>
            <a:r>
              <a:rPr lang="en-US"/>
              <a:t>Meet Manmeet</a:t>
            </a:r>
            <a:endParaRPr/>
          </a:p>
        </p:txBody>
      </p:sp>
      <p:sp>
        <p:nvSpPr>
          <p:cNvPr id="321" name="Google Shape;321;p8"/>
          <p:cNvSpPr txBox="1">
            <a:spLocks noGrp="1"/>
          </p:cNvSpPr>
          <p:nvPr>
            <p:ph type="body" idx="1"/>
          </p:nvPr>
        </p:nvSpPr>
        <p:spPr>
          <a:xfrm>
            <a:off x="5473790" y="2965310"/>
            <a:ext cx="5677815" cy="3446897"/>
          </a:xfrm>
          <a:prstGeom prst="rect">
            <a:avLst/>
          </a:prstGeom>
          <a:noFill/>
          <a:ln>
            <a:noFill/>
          </a:ln>
        </p:spPr>
        <p:txBody>
          <a:bodyPr spcFirstLastPara="1" wrap="square" lIns="91425" tIns="45700" rIns="91425" bIns="45700" anchor="t" anchorCtr="0">
            <a:normAutofit/>
          </a:bodyPr>
          <a:lstStyle/>
          <a:p>
            <a:pPr marL="457189" lvl="0" indent="-457189" algn="l" rtl="0">
              <a:lnSpc>
                <a:spcPct val="90000"/>
              </a:lnSpc>
              <a:spcBef>
                <a:spcPts val="0"/>
              </a:spcBef>
              <a:spcAft>
                <a:spcPts val="600"/>
              </a:spcAft>
              <a:buClr>
                <a:schemeClr val="dk1"/>
              </a:buClr>
              <a:buSzPts val="3200"/>
              <a:buChar char="•"/>
            </a:pPr>
            <a:r>
              <a:rPr lang="en-US" sz="2900"/>
              <a:t>International highschool student and DSW graduate from Ontario in search of Permanent Residence in Canada working in dual diagnosis at a hospital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
          <p:cNvSpPr txBox="1">
            <a:spLocks noGrp="1"/>
          </p:cNvSpPr>
          <p:nvPr>
            <p:ph type="title"/>
          </p:nvPr>
        </p:nvSpPr>
        <p:spPr>
          <a:xfrm>
            <a:off x="609600" y="370221"/>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00"/>
              <a:buFont typeface="Montserrat"/>
              <a:buNone/>
            </a:pPr>
            <a:r>
              <a:rPr lang="en-US"/>
              <a:t>Introductions</a:t>
            </a:r>
            <a:endParaRPr/>
          </a:p>
        </p:txBody>
      </p:sp>
      <p:pic>
        <p:nvPicPr>
          <p:cNvPr id="181" name="Google Shape;181;p2" descr="A person in a black shirt&#10;&#10;Description automatically generated"/>
          <p:cNvPicPr preferRelativeResize="0">
            <a:picLocks noGrp="1"/>
          </p:cNvPicPr>
          <p:nvPr>
            <p:ph type="body" idx="1"/>
          </p:nvPr>
        </p:nvPicPr>
        <p:blipFill rotWithShape="1">
          <a:blip r:embed="rId3">
            <a:alphaModFix/>
          </a:blip>
          <a:srcRect/>
          <a:stretch/>
        </p:blipFill>
        <p:spPr>
          <a:xfrm>
            <a:off x="3753050" y="1946558"/>
            <a:ext cx="3256500" cy="3897600"/>
          </a:xfrm>
          <a:prstGeom prst="rect">
            <a:avLst/>
          </a:prstGeom>
          <a:noFill/>
          <a:ln w="9525" cap="flat" cmpd="sng">
            <a:solidFill>
              <a:schemeClr val="accent1"/>
            </a:solidFill>
            <a:prstDash val="solid"/>
            <a:round/>
            <a:headEnd type="none" w="sm" len="sm"/>
            <a:tailEnd type="none" w="sm" len="sm"/>
          </a:ln>
        </p:spPr>
      </p:pic>
      <p:pic>
        <p:nvPicPr>
          <p:cNvPr id="182" name="Google Shape;182;p2" descr="A person wearing glasses and a grey sweater&#10;&#10;Description automatically generated"/>
          <p:cNvPicPr preferRelativeResize="0">
            <a:picLocks noGrp="1"/>
          </p:cNvPicPr>
          <p:nvPr>
            <p:ph type="body" idx="2"/>
          </p:nvPr>
        </p:nvPicPr>
        <p:blipFill rotWithShape="1">
          <a:blip r:embed="rId4">
            <a:alphaModFix/>
          </a:blip>
          <a:srcRect t="15444"/>
          <a:stretch/>
        </p:blipFill>
        <p:spPr>
          <a:xfrm>
            <a:off x="7352286" y="2159541"/>
            <a:ext cx="2849021" cy="3613529"/>
          </a:xfrm>
          <a:prstGeom prst="rect">
            <a:avLst/>
          </a:prstGeom>
          <a:noFill/>
          <a:ln>
            <a:noFill/>
          </a:ln>
        </p:spPr>
      </p:pic>
      <p:pic>
        <p:nvPicPr>
          <p:cNvPr id="183" name="Google Shape;183;p2"/>
          <p:cNvPicPr preferRelativeResize="0"/>
          <p:nvPr/>
        </p:nvPicPr>
        <p:blipFill rotWithShape="1">
          <a:blip r:embed="rId5">
            <a:alphaModFix/>
          </a:blip>
          <a:srcRect/>
          <a:stretch/>
        </p:blipFill>
        <p:spPr>
          <a:xfrm>
            <a:off x="1015666" y="2099352"/>
            <a:ext cx="2394657" cy="3591986"/>
          </a:xfrm>
          <a:prstGeom prst="rect">
            <a:avLst/>
          </a:prstGeom>
          <a:noFill/>
          <a:ln>
            <a:noFill/>
          </a:ln>
        </p:spPr>
      </p:pic>
      <p:sp>
        <p:nvSpPr>
          <p:cNvPr id="184" name="Google Shape;184;p2"/>
          <p:cNvSpPr txBox="1"/>
          <p:nvPr/>
        </p:nvSpPr>
        <p:spPr>
          <a:xfrm>
            <a:off x="740550" y="6026050"/>
            <a:ext cx="10710900" cy="63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33"/>
              <a:buFont typeface="Arial"/>
              <a:buNone/>
            </a:pPr>
            <a:r>
              <a:rPr lang="en-US" sz="2933" b="1" i="0" u="none" strike="noStrike" cap="none">
                <a:solidFill>
                  <a:schemeClr val="dk1"/>
                </a:solidFill>
                <a:latin typeface="Montserrat"/>
                <a:ea typeface="Montserrat"/>
                <a:cs typeface="Montserrat"/>
                <a:sym typeface="Montserrat"/>
              </a:rPr>
              <a:t>Karen Klee               Emily Low            Jamie Russell</a:t>
            </a:r>
            <a:endParaRPr sz="2933"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g30073427d7c_0_4"/>
          <p:cNvPicPr preferRelativeResize="0"/>
          <p:nvPr/>
        </p:nvPicPr>
        <p:blipFill rotWithShape="1">
          <a:blip r:embed="rId3">
            <a:alphaModFix/>
          </a:blip>
          <a:srcRect r="1" b="45186"/>
          <a:stretch/>
        </p:blipFill>
        <p:spPr>
          <a:xfrm>
            <a:off x="6900334" y="1494368"/>
            <a:ext cx="4917017" cy="5363633"/>
          </a:xfrm>
          <a:prstGeom prst="rect">
            <a:avLst/>
          </a:prstGeom>
          <a:noFill/>
          <a:ln>
            <a:noFill/>
          </a:ln>
        </p:spPr>
      </p:pic>
      <p:sp>
        <p:nvSpPr>
          <p:cNvPr id="328" name="Google Shape;328;g30073427d7c_0_4"/>
          <p:cNvSpPr txBox="1">
            <a:spLocks noGrp="1"/>
          </p:cNvSpPr>
          <p:nvPr>
            <p:ph type="title"/>
          </p:nvPr>
        </p:nvSpPr>
        <p:spPr>
          <a:xfrm>
            <a:off x="609600" y="543628"/>
            <a:ext cx="6038125" cy="18549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2231A"/>
              </a:buClr>
              <a:buSzPts val="4200"/>
              <a:buFont typeface="Montserrat"/>
              <a:buNone/>
            </a:pPr>
            <a:r>
              <a:rPr lang="en-US" sz="3300"/>
              <a:t>Pathways to PR </a:t>
            </a:r>
            <a:endParaRPr/>
          </a:p>
          <a:p>
            <a:pPr marL="0" lvl="0" indent="0" algn="l" rtl="0">
              <a:lnSpc>
                <a:spcPct val="90000"/>
              </a:lnSpc>
              <a:spcBef>
                <a:spcPts val="0"/>
              </a:spcBef>
              <a:spcAft>
                <a:spcPts val="0"/>
              </a:spcAft>
              <a:buClr>
                <a:srgbClr val="E2231A"/>
              </a:buClr>
              <a:buSzPts val="4200"/>
              <a:buFont typeface="Montserrat"/>
              <a:buNone/>
            </a:pPr>
            <a:r>
              <a:rPr lang="en-US" sz="3300"/>
              <a:t>Ontario </a:t>
            </a:r>
            <a:r>
              <a:rPr lang="en-US" sz="3300">
                <a:highlight>
                  <a:schemeClr val="lt1"/>
                </a:highlight>
              </a:rPr>
              <a:t>Immigration Nominee Program (OINP)</a:t>
            </a:r>
            <a:endParaRPr sz="3300"/>
          </a:p>
        </p:txBody>
      </p:sp>
      <p:sp>
        <p:nvSpPr>
          <p:cNvPr id="329" name="Google Shape;329;g30073427d7c_0_4"/>
          <p:cNvSpPr txBox="1">
            <a:spLocks noGrp="1"/>
          </p:cNvSpPr>
          <p:nvPr>
            <p:ph type="body" idx="1"/>
          </p:nvPr>
        </p:nvSpPr>
        <p:spPr>
          <a:xfrm>
            <a:off x="609599" y="2827857"/>
            <a:ext cx="6038127" cy="37666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2400"/>
              </a:spcBef>
              <a:spcAft>
                <a:spcPts val="0"/>
              </a:spcAft>
              <a:buSzPts val="3200"/>
              <a:buNone/>
            </a:pPr>
            <a:r>
              <a:rPr lang="en-US" sz="1800">
                <a:highlight>
                  <a:srgbClr val="FFFFFF"/>
                </a:highlight>
              </a:rPr>
              <a:t>Submit an Expression of Interest for Employer Job Offer: International Student stream</a:t>
            </a:r>
            <a:endParaRPr sz="1800"/>
          </a:p>
          <a:p>
            <a:pPr marL="0" lvl="0" indent="0" algn="l" rtl="0">
              <a:lnSpc>
                <a:spcPct val="90000"/>
              </a:lnSpc>
              <a:spcBef>
                <a:spcPts val="2400"/>
              </a:spcBef>
              <a:spcAft>
                <a:spcPts val="0"/>
              </a:spcAft>
              <a:buSzPts val="3200"/>
              <a:buNone/>
            </a:pPr>
            <a:r>
              <a:rPr lang="en-US" sz="1800">
                <a:highlight>
                  <a:srgbClr val="FFFFFF"/>
                </a:highlight>
              </a:rPr>
              <a:t>Graduate - </a:t>
            </a:r>
            <a:r>
              <a:rPr lang="en-US" sz="1800" b="0">
                <a:highlight>
                  <a:srgbClr val="FFFFFF"/>
                </a:highlight>
              </a:rPr>
              <a:t>Full time job offer in DSW - TEER 2 - </a:t>
            </a:r>
            <a:endParaRPr/>
          </a:p>
          <a:p>
            <a:pPr marL="0" lvl="0" indent="0" algn="l" rtl="0">
              <a:lnSpc>
                <a:spcPct val="90000"/>
              </a:lnSpc>
              <a:spcBef>
                <a:spcPts val="2400"/>
              </a:spcBef>
              <a:spcAft>
                <a:spcPts val="0"/>
              </a:spcAft>
              <a:buSzPts val="3200"/>
              <a:buNone/>
            </a:pPr>
            <a:r>
              <a:rPr lang="en-US" sz="1800" b="0">
                <a:highlight>
                  <a:srgbClr val="FFFFFF"/>
                </a:highlight>
              </a:rPr>
              <a:t>Graduate degree, graduate certificate or diploma that takes at least one year if pursued on a full-time basis from an eligible Canadian institution (within the last two years) </a:t>
            </a:r>
            <a:endParaRPr/>
          </a:p>
          <a:p>
            <a:pPr marL="0" lvl="0" indent="0" algn="l" rtl="0">
              <a:lnSpc>
                <a:spcPct val="90000"/>
              </a:lnSpc>
              <a:spcBef>
                <a:spcPts val="2400"/>
              </a:spcBef>
              <a:spcAft>
                <a:spcPts val="0"/>
              </a:spcAft>
              <a:buSzPts val="3200"/>
              <a:buNone/>
            </a:pPr>
            <a:r>
              <a:rPr lang="en-US" sz="1800" b="0">
                <a:highlight>
                  <a:srgbClr val="FFFFFF"/>
                </a:highlight>
              </a:rPr>
              <a:t>- Intent to live in Ontario once PR is obtained</a:t>
            </a:r>
            <a:endParaRPr sz="1800"/>
          </a:p>
          <a:p>
            <a:pPr marL="457188" lvl="0" indent="0" algn="l" rtl="0">
              <a:lnSpc>
                <a:spcPct val="90000"/>
              </a:lnSpc>
              <a:spcBef>
                <a:spcPts val="600"/>
              </a:spcBef>
              <a:spcAft>
                <a:spcPts val="0"/>
              </a:spcAft>
              <a:buSzPts val="3200"/>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9"/>
          <p:cNvSpPr txBox="1">
            <a:spLocks noGrp="1"/>
          </p:cNvSpPr>
          <p:nvPr>
            <p:ph type="title"/>
          </p:nvPr>
        </p:nvSpPr>
        <p:spPr>
          <a:xfrm>
            <a:off x="609600" y="543628"/>
            <a:ext cx="6038125" cy="185493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00"/>
              <a:buFont typeface="Montserrat"/>
              <a:buNone/>
            </a:pPr>
            <a:r>
              <a:rPr lang="en-US"/>
              <a:t>Meet Anna</a:t>
            </a:r>
            <a:endParaRPr/>
          </a:p>
        </p:txBody>
      </p:sp>
      <p:sp>
        <p:nvSpPr>
          <p:cNvPr id="336" name="Google Shape;336;p9"/>
          <p:cNvSpPr txBox="1">
            <a:spLocks noGrp="1"/>
          </p:cNvSpPr>
          <p:nvPr>
            <p:ph type="body" idx="1"/>
          </p:nvPr>
        </p:nvSpPr>
        <p:spPr>
          <a:xfrm>
            <a:off x="609599" y="2827857"/>
            <a:ext cx="6038127" cy="3766612"/>
          </a:xfrm>
          <a:prstGeom prst="rect">
            <a:avLst/>
          </a:prstGeom>
          <a:noFill/>
          <a:ln>
            <a:noFill/>
          </a:ln>
        </p:spPr>
        <p:txBody>
          <a:bodyPr spcFirstLastPara="1" wrap="square" lIns="91425" tIns="45700" rIns="91425" bIns="45700" anchor="t" anchorCtr="0">
            <a:normAutofit/>
          </a:bodyPr>
          <a:lstStyle/>
          <a:p>
            <a:pPr marL="457189" lvl="0" indent="-457189" algn="l" rtl="0">
              <a:lnSpc>
                <a:spcPct val="100000"/>
              </a:lnSpc>
              <a:spcBef>
                <a:spcPts val="0"/>
              </a:spcBef>
              <a:spcAft>
                <a:spcPts val="0"/>
              </a:spcAft>
              <a:buClr>
                <a:schemeClr val="dk1"/>
              </a:buClr>
              <a:buSzPts val="3200"/>
              <a:buChar char="•"/>
            </a:pPr>
            <a:r>
              <a:rPr lang="en-US" dirty="0"/>
              <a:t>Internationally trained nurse and DSW graduate from Ontario in search of Permanent Residence in Canada – relocated to Western Canada</a:t>
            </a:r>
            <a:endParaRPr dirty="0"/>
          </a:p>
        </p:txBody>
      </p:sp>
      <p:pic>
        <p:nvPicPr>
          <p:cNvPr id="337" name="Google Shape;337;p9" descr="Smiling graduate in gown"/>
          <p:cNvPicPr preferRelativeResize="0">
            <a:picLocks noGrp="1"/>
          </p:cNvPicPr>
          <p:nvPr>
            <p:ph type="pic" idx="2"/>
          </p:nvPr>
        </p:nvPicPr>
        <p:blipFill rotWithShape="1">
          <a:blip r:embed="rId3">
            <a:alphaModFix/>
          </a:blip>
          <a:srcRect l="19463" r="19463"/>
          <a:stretch/>
        </p:blipFill>
        <p:spPr>
          <a:xfrm>
            <a:off x="7792963" y="1705745"/>
            <a:ext cx="4088108" cy="4459434"/>
          </a:xfrm>
          <a:prstGeom prst="rect">
            <a:avLst/>
          </a:prstGeom>
          <a:solidFill>
            <a:srgbClr val="F2F2F2"/>
          </a:solid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g302e5566748_0_7" descr="Smiling graduate in gown"/>
          <p:cNvPicPr preferRelativeResize="0">
            <a:picLocks noGrp="1"/>
          </p:cNvPicPr>
          <p:nvPr>
            <p:ph type="pic" idx="2"/>
          </p:nvPr>
        </p:nvPicPr>
        <p:blipFill rotWithShape="1">
          <a:blip r:embed="rId3">
            <a:alphaModFix/>
          </a:blip>
          <a:srcRect l="45268" r="7058" b="-1"/>
          <a:stretch/>
        </p:blipFill>
        <p:spPr>
          <a:xfrm>
            <a:off x="1" y="10"/>
            <a:ext cx="4898004" cy="6857990"/>
          </a:xfrm>
          <a:prstGeom prst="rect">
            <a:avLst/>
          </a:prstGeom>
          <a:noFill/>
          <a:ln>
            <a:noFill/>
          </a:ln>
        </p:spPr>
      </p:pic>
      <p:sp>
        <p:nvSpPr>
          <p:cNvPr id="344" name="Google Shape;344;g302e5566748_0_7"/>
          <p:cNvSpPr txBox="1">
            <a:spLocks noGrp="1"/>
          </p:cNvSpPr>
          <p:nvPr>
            <p:ph type="title"/>
          </p:nvPr>
        </p:nvSpPr>
        <p:spPr>
          <a:xfrm>
            <a:off x="5473790" y="604377"/>
            <a:ext cx="6164028" cy="20253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2231A"/>
              </a:buClr>
              <a:buSzPts val="4200"/>
              <a:buFont typeface="Montserrat"/>
              <a:buNone/>
            </a:pPr>
            <a:r>
              <a:rPr lang="en-US" sz="3300"/>
              <a:t>Pathways to PR </a:t>
            </a:r>
            <a:endParaRPr/>
          </a:p>
          <a:p>
            <a:pPr marL="0" lvl="0" indent="0" algn="l" rtl="0">
              <a:lnSpc>
                <a:spcPct val="90000"/>
              </a:lnSpc>
              <a:spcBef>
                <a:spcPts val="0"/>
              </a:spcBef>
              <a:spcAft>
                <a:spcPts val="0"/>
              </a:spcAft>
              <a:buClr>
                <a:srgbClr val="E2231A"/>
              </a:buClr>
              <a:buSzPts val="4200"/>
              <a:buFont typeface="Montserrat"/>
              <a:buNone/>
            </a:pPr>
            <a:r>
              <a:rPr lang="en-US" sz="3300"/>
              <a:t>Ontario </a:t>
            </a:r>
            <a:r>
              <a:rPr lang="en-US" sz="3300">
                <a:highlight>
                  <a:schemeClr val="lt1"/>
                </a:highlight>
              </a:rPr>
              <a:t>Immigration Nominee Program (OINP)</a:t>
            </a:r>
            <a:endParaRPr sz="3300"/>
          </a:p>
        </p:txBody>
      </p:sp>
      <p:sp>
        <p:nvSpPr>
          <p:cNvPr id="345" name="Google Shape;345;g302e5566748_0_7"/>
          <p:cNvSpPr txBox="1">
            <a:spLocks noGrp="1"/>
          </p:cNvSpPr>
          <p:nvPr>
            <p:ph type="body" idx="1"/>
          </p:nvPr>
        </p:nvSpPr>
        <p:spPr>
          <a:xfrm>
            <a:off x="5473790" y="2965310"/>
            <a:ext cx="5677815" cy="34468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2400"/>
              </a:spcBef>
              <a:spcAft>
                <a:spcPts val="0"/>
              </a:spcAft>
              <a:buSzPts val="3200"/>
              <a:buNone/>
            </a:pPr>
            <a:r>
              <a:rPr lang="en-US" sz="1500">
                <a:highlight>
                  <a:srgbClr val="FFFFFF"/>
                </a:highlight>
              </a:rPr>
              <a:t>Submit an Expression of Interest for Employer Job Offer: In-Demand Skill Stream</a:t>
            </a:r>
            <a:endParaRPr/>
          </a:p>
          <a:p>
            <a:pPr marL="457200" lvl="0" indent="-355600" algn="l" rtl="0">
              <a:lnSpc>
                <a:spcPct val="90000"/>
              </a:lnSpc>
              <a:spcBef>
                <a:spcPts val="2400"/>
              </a:spcBef>
              <a:spcAft>
                <a:spcPts val="0"/>
              </a:spcAft>
              <a:buSzPts val="2000"/>
              <a:buChar char="•"/>
            </a:pPr>
            <a:r>
              <a:rPr lang="en-US" sz="1500" b="0">
                <a:highlight>
                  <a:srgbClr val="FFFFFF"/>
                </a:highlight>
              </a:rPr>
              <a:t>Full time job offer that fits under NOC 44101 Home support workers, caregivers and related occupations. Must meet Median Wage level</a:t>
            </a:r>
            <a:endParaRPr/>
          </a:p>
          <a:p>
            <a:pPr marL="457200" lvl="0" indent="-355600" algn="l" rtl="0">
              <a:lnSpc>
                <a:spcPct val="90000"/>
              </a:lnSpc>
              <a:spcBef>
                <a:spcPts val="0"/>
              </a:spcBef>
              <a:spcAft>
                <a:spcPts val="0"/>
              </a:spcAft>
              <a:buClr>
                <a:srgbClr val="1A1A1A"/>
              </a:buClr>
              <a:buSzPts val="2000"/>
              <a:buChar char="•"/>
            </a:pPr>
            <a:r>
              <a:rPr lang="en-US" sz="1500" b="0">
                <a:highlight>
                  <a:srgbClr val="FFFFFF"/>
                </a:highlight>
              </a:rPr>
              <a:t>Canadian secondary school diploma or credential, or its equivalent in another country. </a:t>
            </a:r>
            <a:endParaRPr/>
          </a:p>
          <a:p>
            <a:pPr marL="457200" lvl="0" indent="-355600" algn="l" rtl="0">
              <a:lnSpc>
                <a:spcPct val="90000"/>
              </a:lnSpc>
              <a:spcBef>
                <a:spcPts val="0"/>
              </a:spcBef>
              <a:spcAft>
                <a:spcPts val="0"/>
              </a:spcAft>
              <a:buClr>
                <a:srgbClr val="1A1A1A"/>
              </a:buClr>
              <a:buSzPts val="2000"/>
              <a:buChar char="•"/>
            </a:pPr>
            <a:r>
              <a:rPr lang="en-US" sz="1500" b="0">
                <a:highlight>
                  <a:srgbClr val="FFFFFF"/>
                </a:highlight>
              </a:rPr>
              <a:t>Intent to reside in Ontario. </a:t>
            </a:r>
            <a:endParaRPr/>
          </a:p>
          <a:p>
            <a:pPr marL="457200" lvl="0" indent="-355600" algn="l" rtl="0">
              <a:lnSpc>
                <a:spcPct val="90000"/>
              </a:lnSpc>
              <a:spcBef>
                <a:spcPts val="0"/>
              </a:spcBef>
              <a:spcAft>
                <a:spcPts val="0"/>
              </a:spcAft>
              <a:buClr>
                <a:srgbClr val="1A1A1A"/>
              </a:buClr>
              <a:buSzPts val="2000"/>
              <a:buChar char="•"/>
            </a:pPr>
            <a:r>
              <a:rPr lang="en-US" sz="1500" b="0">
                <a:highlight>
                  <a:srgbClr val="FFFFFF"/>
                </a:highlight>
              </a:rPr>
              <a:t>At least 9 months accumulative paid FT work experience in this NOC (1,200hrs)</a:t>
            </a:r>
            <a:endParaRPr/>
          </a:p>
          <a:p>
            <a:pPr marL="457200" lvl="0" indent="-355600" algn="l" rtl="0">
              <a:lnSpc>
                <a:spcPct val="90000"/>
              </a:lnSpc>
              <a:spcBef>
                <a:spcPts val="0"/>
              </a:spcBef>
              <a:spcAft>
                <a:spcPts val="0"/>
              </a:spcAft>
              <a:buClr>
                <a:srgbClr val="1A1A1A"/>
              </a:buClr>
              <a:buSzPts val="2000"/>
              <a:buChar char="•"/>
            </a:pPr>
            <a:r>
              <a:rPr lang="en-US" sz="1500" b="0">
                <a:highlight>
                  <a:srgbClr val="FFFFFF"/>
                </a:highlight>
              </a:rPr>
              <a:t>Language Requirements - (CLB4+)</a:t>
            </a:r>
            <a:endParaRPr/>
          </a:p>
          <a:p>
            <a:pPr marL="0" lvl="0" indent="0" algn="l" rtl="0">
              <a:lnSpc>
                <a:spcPct val="90000"/>
              </a:lnSpc>
              <a:spcBef>
                <a:spcPts val="2400"/>
              </a:spcBef>
              <a:spcAft>
                <a:spcPts val="0"/>
              </a:spcAft>
              <a:buSzPts val="3200"/>
              <a:buNone/>
            </a:pPr>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0"/>
          <p:cNvSpPr txBox="1">
            <a:spLocks noGrp="1"/>
          </p:cNvSpPr>
          <p:nvPr>
            <p:ph type="title"/>
          </p:nvPr>
        </p:nvSpPr>
        <p:spPr>
          <a:xfrm>
            <a:off x="609600" y="543628"/>
            <a:ext cx="6038125" cy="185493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00"/>
              <a:buFont typeface="Montserrat"/>
              <a:buNone/>
            </a:pPr>
            <a:r>
              <a:rPr lang="en-US"/>
              <a:t>Meet Bianca</a:t>
            </a:r>
            <a:endParaRPr/>
          </a:p>
        </p:txBody>
      </p:sp>
      <p:sp>
        <p:nvSpPr>
          <p:cNvPr id="352" name="Google Shape;352;p10"/>
          <p:cNvSpPr txBox="1">
            <a:spLocks noGrp="1"/>
          </p:cNvSpPr>
          <p:nvPr>
            <p:ph type="body" idx="1"/>
          </p:nvPr>
        </p:nvSpPr>
        <p:spPr>
          <a:xfrm>
            <a:off x="609599" y="2827857"/>
            <a:ext cx="6038127" cy="3766612"/>
          </a:xfrm>
          <a:prstGeom prst="rect">
            <a:avLst/>
          </a:prstGeom>
          <a:noFill/>
          <a:ln>
            <a:noFill/>
          </a:ln>
        </p:spPr>
        <p:txBody>
          <a:bodyPr spcFirstLastPara="1" wrap="square" lIns="91425" tIns="45700" rIns="91425" bIns="45700" anchor="t" anchorCtr="0">
            <a:normAutofit/>
          </a:bodyPr>
          <a:lstStyle/>
          <a:p>
            <a:pPr marL="457189" lvl="0" indent="-457189" algn="l" rtl="0">
              <a:lnSpc>
                <a:spcPct val="100000"/>
              </a:lnSpc>
              <a:spcBef>
                <a:spcPts val="0"/>
              </a:spcBef>
              <a:spcAft>
                <a:spcPts val="0"/>
              </a:spcAft>
              <a:buClr>
                <a:schemeClr val="dk1"/>
              </a:buClr>
              <a:buSzPts val="3200"/>
              <a:buChar char="•"/>
            </a:pPr>
            <a:r>
              <a:rPr lang="en-US"/>
              <a:t>Internationally trained nurse, in search of Permanent Residence in Canada within Community Living and no education in Canada</a:t>
            </a:r>
            <a:endParaRPr/>
          </a:p>
        </p:txBody>
      </p:sp>
      <p:pic>
        <p:nvPicPr>
          <p:cNvPr id="353" name="Google Shape;353;p10" descr="Portrait of nurse in blue scrubs"/>
          <p:cNvPicPr preferRelativeResize="0">
            <a:picLocks noGrp="1"/>
          </p:cNvPicPr>
          <p:nvPr>
            <p:ph type="pic" idx="2"/>
          </p:nvPr>
        </p:nvPicPr>
        <p:blipFill rotWithShape="1">
          <a:blip r:embed="rId3">
            <a:alphaModFix/>
          </a:blip>
          <a:srcRect l="19433" r="19431"/>
          <a:stretch/>
        </p:blipFill>
        <p:spPr>
          <a:xfrm>
            <a:off x="7239529" y="1397739"/>
            <a:ext cx="4469799" cy="4876800"/>
          </a:xfrm>
          <a:prstGeom prst="rect">
            <a:avLst/>
          </a:prstGeom>
          <a:solidFill>
            <a:srgbClr val="F2F2F2"/>
          </a:solid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g30a46ebb0a2_0_0" descr="Portrait of nurse in blue scrubs"/>
          <p:cNvPicPr preferRelativeResize="0">
            <a:picLocks noGrp="1"/>
          </p:cNvPicPr>
          <p:nvPr>
            <p:ph type="pic" idx="2"/>
          </p:nvPr>
        </p:nvPicPr>
        <p:blipFill rotWithShape="1">
          <a:blip r:embed="rId3">
            <a:alphaModFix/>
          </a:blip>
          <a:srcRect l="41289" r="11037" b="-1"/>
          <a:stretch/>
        </p:blipFill>
        <p:spPr>
          <a:xfrm>
            <a:off x="1" y="10"/>
            <a:ext cx="4898004" cy="6857990"/>
          </a:xfrm>
          <a:prstGeom prst="rect">
            <a:avLst/>
          </a:prstGeom>
          <a:noFill/>
          <a:ln>
            <a:noFill/>
          </a:ln>
        </p:spPr>
      </p:pic>
      <p:sp>
        <p:nvSpPr>
          <p:cNvPr id="360" name="Google Shape;360;g30a46ebb0a2_0_0"/>
          <p:cNvSpPr txBox="1">
            <a:spLocks noGrp="1"/>
          </p:cNvSpPr>
          <p:nvPr>
            <p:ph type="title"/>
          </p:nvPr>
        </p:nvSpPr>
        <p:spPr>
          <a:xfrm>
            <a:off x="5473790" y="604377"/>
            <a:ext cx="6164028" cy="20253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2231A"/>
              </a:buClr>
              <a:buSzPts val="4200"/>
              <a:buFont typeface="Montserrat"/>
              <a:buNone/>
            </a:pPr>
            <a:r>
              <a:rPr lang="en-US" sz="3300"/>
              <a:t>Pathways to PR </a:t>
            </a:r>
            <a:endParaRPr/>
          </a:p>
          <a:p>
            <a:pPr marL="0" lvl="0" indent="0" algn="l" rtl="0">
              <a:lnSpc>
                <a:spcPct val="90000"/>
              </a:lnSpc>
              <a:spcBef>
                <a:spcPts val="0"/>
              </a:spcBef>
              <a:spcAft>
                <a:spcPts val="0"/>
              </a:spcAft>
              <a:buClr>
                <a:srgbClr val="E2231A"/>
              </a:buClr>
              <a:buSzPts val="4200"/>
              <a:buFont typeface="Montserrat"/>
              <a:buNone/>
            </a:pPr>
            <a:r>
              <a:rPr lang="en-US" sz="3300"/>
              <a:t>Ontario </a:t>
            </a:r>
            <a:r>
              <a:rPr lang="en-US" sz="3300">
                <a:highlight>
                  <a:schemeClr val="lt1"/>
                </a:highlight>
              </a:rPr>
              <a:t>Immigration Nominee Program (OINP)</a:t>
            </a:r>
            <a:endParaRPr sz="3300"/>
          </a:p>
        </p:txBody>
      </p:sp>
      <p:sp>
        <p:nvSpPr>
          <p:cNvPr id="361" name="Google Shape;361;g30a46ebb0a2_0_0"/>
          <p:cNvSpPr txBox="1">
            <a:spLocks noGrp="1"/>
          </p:cNvSpPr>
          <p:nvPr>
            <p:ph type="body" idx="1"/>
          </p:nvPr>
        </p:nvSpPr>
        <p:spPr>
          <a:xfrm>
            <a:off x="5473790" y="2965310"/>
            <a:ext cx="5677815" cy="344689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2400"/>
              </a:spcBef>
              <a:spcAft>
                <a:spcPts val="0"/>
              </a:spcAft>
              <a:buSzPct val="182076"/>
              <a:buNone/>
            </a:pPr>
            <a:r>
              <a:rPr lang="en-US" sz="1900">
                <a:highlight>
                  <a:srgbClr val="FFFFFF"/>
                </a:highlight>
              </a:rPr>
              <a:t>Submit an Expression of Interest for Employer Job Offer: Foreign Worker Stream</a:t>
            </a:r>
            <a:endParaRPr/>
          </a:p>
          <a:p>
            <a:pPr marL="457200" lvl="0" indent="-355636" algn="l" rtl="0">
              <a:lnSpc>
                <a:spcPct val="90000"/>
              </a:lnSpc>
              <a:spcBef>
                <a:spcPts val="2400"/>
              </a:spcBef>
              <a:spcAft>
                <a:spcPts val="0"/>
              </a:spcAft>
              <a:buSzPct val="113798"/>
              <a:buChar char="•"/>
            </a:pPr>
            <a:r>
              <a:rPr lang="en-US" sz="1900" b="0">
                <a:highlight>
                  <a:srgbClr val="FFFFFF"/>
                </a:highlight>
              </a:rPr>
              <a:t>Full time permanent job offer that fits under a skilled occupation at TEER category 0, 1, 2 or 3 (DSW is Teer 2)</a:t>
            </a:r>
            <a:r>
              <a:rPr lang="en-US" sz="1900" b="0">
                <a:highlight>
                  <a:schemeClr val="lt1"/>
                </a:highlight>
              </a:rPr>
              <a:t> and </a:t>
            </a:r>
            <a:r>
              <a:rPr lang="en-US" sz="1900" b="0">
                <a:highlight>
                  <a:srgbClr val="FFFFFF"/>
                </a:highlight>
              </a:rPr>
              <a:t>must meet Median Wage level</a:t>
            </a:r>
            <a:endParaRPr/>
          </a:p>
          <a:p>
            <a:pPr marL="457200" lvl="0" indent="-355636" algn="l" rtl="0">
              <a:lnSpc>
                <a:spcPct val="90000"/>
              </a:lnSpc>
              <a:spcBef>
                <a:spcPts val="0"/>
              </a:spcBef>
              <a:spcAft>
                <a:spcPts val="0"/>
              </a:spcAft>
              <a:buClr>
                <a:srgbClr val="1A1A1A"/>
              </a:buClr>
              <a:buSzPct val="113798"/>
              <a:buChar char="•"/>
            </a:pPr>
            <a:r>
              <a:rPr lang="en-US" sz="1900" b="0">
                <a:highlight>
                  <a:srgbClr val="FFFFFF"/>
                </a:highlight>
              </a:rPr>
              <a:t>Canadian secondary school diploma or credential, or its equivalent in another country. </a:t>
            </a:r>
            <a:endParaRPr/>
          </a:p>
          <a:p>
            <a:pPr marL="457200" lvl="0" indent="-355636" algn="l" rtl="0">
              <a:lnSpc>
                <a:spcPct val="90000"/>
              </a:lnSpc>
              <a:spcBef>
                <a:spcPts val="0"/>
              </a:spcBef>
              <a:spcAft>
                <a:spcPts val="0"/>
              </a:spcAft>
              <a:buClr>
                <a:srgbClr val="1A1A1A"/>
              </a:buClr>
              <a:buSzPct val="113798"/>
              <a:buChar char="•"/>
            </a:pPr>
            <a:r>
              <a:rPr lang="en-US" sz="1900" b="0">
                <a:highlight>
                  <a:srgbClr val="FFFFFF"/>
                </a:highlight>
              </a:rPr>
              <a:t>Intent to reside in Ontario. </a:t>
            </a:r>
            <a:endParaRPr/>
          </a:p>
          <a:p>
            <a:pPr marL="457200" lvl="0" indent="-355636" algn="l" rtl="0">
              <a:lnSpc>
                <a:spcPct val="90000"/>
              </a:lnSpc>
              <a:spcBef>
                <a:spcPts val="0"/>
              </a:spcBef>
              <a:spcAft>
                <a:spcPts val="0"/>
              </a:spcAft>
              <a:buClr>
                <a:srgbClr val="1A1A1A"/>
              </a:buClr>
              <a:buSzPct val="113798"/>
              <a:buChar char="•"/>
            </a:pPr>
            <a:r>
              <a:rPr lang="en-US" sz="1900" b="0">
                <a:highlight>
                  <a:srgbClr val="FFFFFF"/>
                </a:highlight>
              </a:rPr>
              <a:t>At least 9 months accumulative paid FT work experience in this NOC (1,200hrs)</a:t>
            </a:r>
            <a:endParaRPr/>
          </a:p>
          <a:p>
            <a:pPr marL="457200" lvl="0" indent="-355636" algn="l" rtl="0">
              <a:lnSpc>
                <a:spcPct val="90000"/>
              </a:lnSpc>
              <a:spcBef>
                <a:spcPts val="0"/>
              </a:spcBef>
              <a:spcAft>
                <a:spcPts val="0"/>
              </a:spcAft>
              <a:buClr>
                <a:srgbClr val="1A1A1A"/>
              </a:buClr>
              <a:buSzPct val="113798"/>
              <a:buChar char="•"/>
            </a:pPr>
            <a:r>
              <a:rPr lang="en-US" sz="1900" b="0">
                <a:highlight>
                  <a:srgbClr val="FFFFFF"/>
                </a:highlight>
              </a:rPr>
              <a:t>Language Requirements - (CLB4+)</a:t>
            </a:r>
            <a:endParaRPr/>
          </a:p>
          <a:p>
            <a:pPr marL="0" lvl="0" indent="0" algn="l" rtl="0">
              <a:lnSpc>
                <a:spcPct val="90000"/>
              </a:lnSpc>
              <a:spcBef>
                <a:spcPts val="2400"/>
              </a:spcBef>
              <a:spcAft>
                <a:spcPts val="0"/>
              </a:spcAft>
              <a:buSzPct val="288288"/>
              <a:buNone/>
            </a:pP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ff96591a4e_1_0"/>
          <p:cNvSpPr txBox="1">
            <a:spLocks noGrp="1"/>
          </p:cNvSpPr>
          <p:nvPr>
            <p:ph type="title"/>
          </p:nvPr>
        </p:nvSpPr>
        <p:spPr>
          <a:xfrm>
            <a:off x="262700" y="543625"/>
            <a:ext cx="9042300" cy="1854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00"/>
              <a:buFont typeface="Montserrat"/>
              <a:buNone/>
            </a:pPr>
            <a:r>
              <a:rPr lang="en-US"/>
              <a:t>Pathways to PR </a:t>
            </a:r>
            <a:endParaRPr/>
          </a:p>
          <a:p>
            <a:pPr marL="0" lvl="0" indent="0" algn="l" rtl="0">
              <a:lnSpc>
                <a:spcPct val="100000"/>
              </a:lnSpc>
              <a:spcBef>
                <a:spcPts val="0"/>
              </a:spcBef>
              <a:spcAft>
                <a:spcPts val="0"/>
              </a:spcAft>
              <a:buClr>
                <a:srgbClr val="E2231A"/>
              </a:buClr>
              <a:buSzPts val="4200"/>
              <a:buFont typeface="Montserrat"/>
              <a:buNone/>
            </a:pPr>
            <a:r>
              <a:rPr lang="en-US" sz="2300">
                <a:solidFill>
                  <a:schemeClr val="dk1"/>
                </a:solidFill>
              </a:rPr>
              <a:t>Canadian Experience Class</a:t>
            </a:r>
            <a:r>
              <a:rPr lang="en-US" sz="2300">
                <a:solidFill>
                  <a:srgbClr val="1A1A1A"/>
                </a:solidFill>
                <a:highlight>
                  <a:schemeClr val="lt1"/>
                </a:highlight>
              </a:rPr>
              <a:t> - Express Entry (not Province specific)</a:t>
            </a:r>
            <a:endParaRPr/>
          </a:p>
        </p:txBody>
      </p:sp>
      <p:sp>
        <p:nvSpPr>
          <p:cNvPr id="368" name="Google Shape;368;g2ff96591a4e_1_0"/>
          <p:cNvSpPr txBox="1">
            <a:spLocks noGrp="1"/>
          </p:cNvSpPr>
          <p:nvPr>
            <p:ph type="body" idx="1"/>
          </p:nvPr>
        </p:nvSpPr>
        <p:spPr>
          <a:xfrm>
            <a:off x="140525" y="2648500"/>
            <a:ext cx="11868000" cy="3945900"/>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0"/>
              </a:spcBef>
              <a:spcAft>
                <a:spcPts val="0"/>
              </a:spcAft>
              <a:buSzPts val="2000"/>
              <a:buFont typeface="Montserrat"/>
              <a:buChar char="-"/>
            </a:pPr>
            <a:r>
              <a:rPr lang="en-US" sz="2000" b="0"/>
              <a:t>At least 12 months (equal to 1,560hrs/30hrs a week) of skilled work experience in TEER 0,1,2,3 (DSW TEER 2) in the last 3yrs. </a:t>
            </a:r>
            <a:endParaRPr sz="2000"/>
          </a:p>
          <a:p>
            <a:pPr marL="457200" lvl="0" indent="-355600" algn="l" rtl="0">
              <a:lnSpc>
                <a:spcPct val="115000"/>
              </a:lnSpc>
              <a:spcBef>
                <a:spcPts val="0"/>
              </a:spcBef>
              <a:spcAft>
                <a:spcPts val="0"/>
              </a:spcAft>
              <a:buClr>
                <a:srgbClr val="333333"/>
              </a:buClr>
              <a:buSzPts val="2000"/>
              <a:buFont typeface="Montserrat"/>
              <a:buChar char="-"/>
            </a:pPr>
            <a:r>
              <a:rPr lang="en-US" sz="2000" b="0">
                <a:solidFill>
                  <a:srgbClr val="333333"/>
                </a:solidFill>
                <a:highlight>
                  <a:srgbClr val="FFFFFF"/>
                </a:highlight>
              </a:rPr>
              <a:t>Show that they performed:</a:t>
            </a:r>
            <a:endParaRPr sz="2000" b="0">
              <a:solidFill>
                <a:srgbClr val="333333"/>
              </a:solidFill>
              <a:highlight>
                <a:srgbClr val="FFFFFF"/>
              </a:highlight>
            </a:endParaRPr>
          </a:p>
          <a:p>
            <a:pPr marL="914400" lvl="1" indent="-355600" algn="l" rtl="0">
              <a:lnSpc>
                <a:spcPct val="115000"/>
              </a:lnSpc>
              <a:spcBef>
                <a:spcPts val="0"/>
              </a:spcBef>
              <a:spcAft>
                <a:spcPts val="0"/>
              </a:spcAft>
              <a:buClr>
                <a:srgbClr val="333333"/>
              </a:buClr>
              <a:buSzPts val="2000"/>
              <a:buChar char="-"/>
            </a:pPr>
            <a:r>
              <a:rPr lang="en-US" sz="2000">
                <a:solidFill>
                  <a:srgbClr val="333333"/>
                </a:solidFill>
                <a:highlight>
                  <a:srgbClr val="FFFFFF"/>
                </a:highlight>
              </a:rPr>
              <a:t>the actions in the </a:t>
            </a:r>
            <a:r>
              <a:rPr lang="en-US" sz="2000" b="1">
                <a:solidFill>
                  <a:srgbClr val="333333"/>
                </a:solidFill>
                <a:highlight>
                  <a:srgbClr val="FFFFFF"/>
                </a:highlight>
              </a:rPr>
              <a:t>lead statement</a:t>
            </a:r>
            <a:r>
              <a:rPr lang="en-US" sz="2000">
                <a:solidFill>
                  <a:srgbClr val="333333"/>
                </a:solidFill>
                <a:highlight>
                  <a:srgbClr val="FFFFFF"/>
                </a:highlight>
              </a:rPr>
              <a:t> of the occupational description (</a:t>
            </a:r>
            <a:r>
              <a:rPr lang="en-US" sz="2000" u="sng">
                <a:solidFill>
                  <a:srgbClr val="284162"/>
                </a:solidFill>
                <a:highlight>
                  <a:srgbClr val="FFFFFF"/>
                </a:highlight>
                <a:hlinkClick r:id="rId3">
                  <a:extLst>
                    <a:ext uri="{A12FA001-AC4F-418D-AE19-62706E023703}">
                      <ahyp:hlinkClr xmlns:ahyp="http://schemas.microsoft.com/office/drawing/2018/hyperlinkcolor" val="tx"/>
                    </a:ext>
                  </a:extLst>
                </a:hlinkClick>
              </a:rPr>
              <a:t>National Occupational Classification (NOC)</a:t>
            </a:r>
            <a:r>
              <a:rPr lang="en-US" sz="2000" u="sng">
                <a:solidFill>
                  <a:srgbClr val="284162"/>
                </a:solidFill>
                <a:highlight>
                  <a:srgbClr val="FFFFFF"/>
                </a:highlight>
              </a:rPr>
              <a:t>)</a:t>
            </a:r>
            <a:r>
              <a:rPr lang="en-US" sz="2000">
                <a:solidFill>
                  <a:srgbClr val="284162"/>
                </a:solidFill>
                <a:highlight>
                  <a:srgbClr val="FFFFFF"/>
                </a:highlight>
              </a:rPr>
              <a:t> and </a:t>
            </a:r>
            <a:r>
              <a:rPr lang="en-US" sz="2000">
                <a:solidFill>
                  <a:srgbClr val="333333"/>
                </a:solidFill>
                <a:highlight>
                  <a:srgbClr val="FFFFFF"/>
                </a:highlight>
              </a:rPr>
              <a:t>most of the main duties listed</a:t>
            </a:r>
            <a:endParaRPr sz="2000"/>
          </a:p>
          <a:p>
            <a:pPr marL="457200" lvl="0" indent="-355600" algn="l" rtl="0">
              <a:lnSpc>
                <a:spcPct val="100000"/>
              </a:lnSpc>
              <a:spcBef>
                <a:spcPts val="0"/>
              </a:spcBef>
              <a:spcAft>
                <a:spcPts val="0"/>
              </a:spcAft>
              <a:buSzPts val="2000"/>
              <a:buFont typeface="Montserrat"/>
              <a:buChar char="-"/>
            </a:pPr>
            <a:r>
              <a:rPr lang="en-US" sz="2000" b="0"/>
              <a:t>Meet language requirement (CLB 5 for TEER 2/3)</a:t>
            </a:r>
            <a:endParaRPr sz="2000" b="0"/>
          </a:p>
          <a:p>
            <a:pPr marL="457200" lvl="0" indent="-355600" algn="l" rtl="0">
              <a:lnSpc>
                <a:spcPct val="100000"/>
              </a:lnSpc>
              <a:spcBef>
                <a:spcPts val="0"/>
              </a:spcBef>
              <a:spcAft>
                <a:spcPts val="0"/>
              </a:spcAft>
              <a:buSzPts val="2000"/>
              <a:buFont typeface="Montserrat"/>
              <a:buChar char="-"/>
            </a:pPr>
            <a:r>
              <a:rPr lang="en-US" sz="2000" b="0">
                <a:solidFill>
                  <a:srgbClr val="333333"/>
                </a:solidFill>
                <a:highlight>
                  <a:srgbClr val="FFFFFF"/>
                </a:highlight>
              </a:rPr>
              <a:t>There is no education requirement </a:t>
            </a:r>
            <a:endParaRPr sz="2000" b="0">
              <a:solidFill>
                <a:srgbClr val="333333"/>
              </a:solidFill>
              <a:highlight>
                <a:srgbClr val="FFFFFF"/>
              </a:highlight>
            </a:endParaRPr>
          </a:p>
          <a:p>
            <a:pPr marL="0" lvl="0" indent="0" algn="l" rtl="0">
              <a:lnSpc>
                <a:spcPct val="100000"/>
              </a:lnSpc>
              <a:spcBef>
                <a:spcPts val="0"/>
              </a:spcBef>
              <a:spcAft>
                <a:spcPts val="0"/>
              </a:spcAft>
              <a:buSzPts val="3200"/>
              <a:buNone/>
            </a:pPr>
            <a:endParaRPr sz="2000" b="0">
              <a:solidFill>
                <a:srgbClr val="333333"/>
              </a:solidFill>
              <a:highlight>
                <a:srgbClr val="FFFFFF"/>
              </a:highlight>
            </a:endParaRPr>
          </a:p>
          <a:p>
            <a:pPr marL="0" lvl="0" indent="0" algn="l" rtl="0">
              <a:lnSpc>
                <a:spcPct val="100000"/>
              </a:lnSpc>
              <a:spcBef>
                <a:spcPts val="0"/>
              </a:spcBef>
              <a:spcAft>
                <a:spcPts val="0"/>
              </a:spcAft>
              <a:buSzPts val="3200"/>
              <a:buNone/>
            </a:pPr>
            <a:r>
              <a:rPr lang="en-US" sz="2000" b="0" u="sng">
                <a:solidFill>
                  <a:schemeClr val="hlink"/>
                </a:solidFill>
                <a:hlinkClick r:id="rId4"/>
              </a:rPr>
              <a:t>Eligibility for Express Entry programs: Who can apply for the Canadian Experience Class - Canada.ca</a:t>
            </a:r>
            <a:endParaRPr sz="2000" b="0">
              <a:solidFill>
                <a:srgbClr val="333333"/>
              </a:solidFill>
              <a:highlight>
                <a:srgbClr val="FF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0"/>
          <p:cNvSpPr txBox="1">
            <a:spLocks noGrp="1"/>
          </p:cNvSpPr>
          <p:nvPr>
            <p:ph type="title"/>
          </p:nvPr>
        </p:nvSpPr>
        <p:spPr>
          <a:xfrm>
            <a:off x="2041323" y="591369"/>
            <a:ext cx="8109355" cy="88215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4267"/>
              <a:buFont typeface="Montserrat"/>
              <a:buNone/>
            </a:pPr>
            <a:r>
              <a:rPr lang="en-US"/>
              <a:t>A New Wrinkle</a:t>
            </a:r>
            <a:endParaRPr/>
          </a:p>
        </p:txBody>
      </p:sp>
      <p:sp>
        <p:nvSpPr>
          <p:cNvPr id="375" name="Google Shape;375;p30"/>
          <p:cNvSpPr txBox="1">
            <a:spLocks noGrp="1"/>
          </p:cNvSpPr>
          <p:nvPr>
            <p:ph type="body" idx="1"/>
          </p:nvPr>
        </p:nvSpPr>
        <p:spPr>
          <a:xfrm>
            <a:off x="914401" y="1894849"/>
            <a:ext cx="4997183" cy="3695144"/>
          </a:xfrm>
          <a:prstGeom prst="rect">
            <a:avLst/>
          </a:prstGeom>
          <a:noFill/>
          <a:ln>
            <a:noFill/>
          </a:ln>
        </p:spPr>
        <p:txBody>
          <a:bodyPr spcFirstLastPara="1" wrap="square" lIns="91425" tIns="45700" rIns="91425" bIns="45700" anchor="t" anchorCtr="0">
            <a:normAutofit fontScale="92500" lnSpcReduction="20000"/>
          </a:bodyPr>
          <a:lstStyle/>
          <a:p>
            <a:pPr marL="457200" lvl="0" indent="-414844" algn="l" rtl="0">
              <a:lnSpc>
                <a:spcPct val="100000"/>
              </a:lnSpc>
              <a:spcBef>
                <a:spcPts val="587"/>
              </a:spcBef>
              <a:spcAft>
                <a:spcPts val="0"/>
              </a:spcAft>
              <a:buClr>
                <a:srgbClr val="FFFFFF"/>
              </a:buClr>
              <a:buSzPct val="108108"/>
              <a:buChar char="•"/>
            </a:pPr>
            <a:r>
              <a:rPr lang="en-US"/>
              <a:t>Despite meeting the descriptive criteria for Health and education for people with disabilities, DSW’s program code was excluded from options for International students to use to apply for a study permit</a:t>
            </a:r>
            <a:endParaRPr/>
          </a:p>
        </p:txBody>
      </p:sp>
      <p:sp>
        <p:nvSpPr>
          <p:cNvPr id="376" name="Google Shape;376;p30"/>
          <p:cNvSpPr txBox="1">
            <a:spLocks noGrp="1"/>
          </p:cNvSpPr>
          <p:nvPr>
            <p:ph type="body" idx="2"/>
          </p:nvPr>
        </p:nvSpPr>
        <p:spPr>
          <a:xfrm>
            <a:off x="6262487" y="1894849"/>
            <a:ext cx="4997183" cy="3695144"/>
          </a:xfrm>
          <a:prstGeom prst="rect">
            <a:avLst/>
          </a:prstGeom>
          <a:noFill/>
          <a:ln>
            <a:noFill/>
          </a:ln>
        </p:spPr>
        <p:txBody>
          <a:bodyPr spcFirstLastPara="1" wrap="square" lIns="91425" tIns="45700" rIns="91425" bIns="45700" anchor="t" anchorCtr="0">
            <a:normAutofit fontScale="70000" lnSpcReduction="20000"/>
          </a:bodyPr>
          <a:lstStyle/>
          <a:p>
            <a:pPr marL="457200" lvl="0" indent="-414844" algn="l" rtl="0">
              <a:lnSpc>
                <a:spcPct val="100000"/>
              </a:lnSpc>
              <a:spcBef>
                <a:spcPts val="587"/>
              </a:spcBef>
              <a:spcAft>
                <a:spcPts val="0"/>
              </a:spcAft>
              <a:buSzPct val="130937"/>
              <a:buChar char="•"/>
            </a:pPr>
            <a:r>
              <a:rPr lang="en-US" sz="3200" b="0" i="0" u="none" strike="noStrike">
                <a:solidFill>
                  <a:srgbClr val="212121"/>
                </a:solidFill>
                <a:latin typeface="Arial"/>
                <a:ea typeface="Arial"/>
                <a:cs typeface="Arial"/>
                <a:sym typeface="Arial"/>
              </a:rPr>
              <a:t>Is this an oversight?</a:t>
            </a:r>
            <a:endParaRPr/>
          </a:p>
          <a:p>
            <a:pPr marL="457200" lvl="0" indent="-414844" algn="l" rtl="0">
              <a:lnSpc>
                <a:spcPct val="100000"/>
              </a:lnSpc>
              <a:spcBef>
                <a:spcPts val="587"/>
              </a:spcBef>
              <a:spcAft>
                <a:spcPts val="0"/>
              </a:spcAft>
              <a:buSzPct val="130937"/>
              <a:buChar char="•"/>
            </a:pPr>
            <a:r>
              <a:rPr lang="en-US" sz="3200" b="0">
                <a:solidFill>
                  <a:srgbClr val="212121"/>
                </a:solidFill>
                <a:latin typeface="Arial"/>
                <a:ea typeface="Arial"/>
                <a:cs typeface="Arial"/>
                <a:sym typeface="Arial"/>
              </a:rPr>
              <a:t>Fanshawe’s DSW to shrink to less than half of what it’s previous graduate numbers were.  Similar across other colleges</a:t>
            </a:r>
            <a:endParaRPr/>
          </a:p>
          <a:p>
            <a:pPr marL="457200" lvl="0" indent="-414844" algn="l" rtl="0">
              <a:lnSpc>
                <a:spcPct val="100000"/>
              </a:lnSpc>
              <a:spcBef>
                <a:spcPts val="587"/>
              </a:spcBef>
              <a:spcAft>
                <a:spcPts val="0"/>
              </a:spcAft>
              <a:buSzPct val="130937"/>
              <a:buChar char="•"/>
            </a:pPr>
            <a:r>
              <a:rPr lang="en-US" sz="3200" b="0" i="0" u="none" strike="noStrike">
                <a:solidFill>
                  <a:srgbClr val="212121"/>
                </a:solidFill>
                <a:latin typeface="Arial"/>
                <a:ea typeface="Arial"/>
                <a:cs typeface="Arial"/>
                <a:sym typeface="Arial"/>
              </a:rPr>
              <a:t>SSW is still viable but does not have the expertise in health care and DS as the DSW</a:t>
            </a:r>
            <a:endParaRPr/>
          </a:p>
          <a:p>
            <a:pPr marL="457200" lvl="0" indent="-414844" algn="l" rtl="0">
              <a:lnSpc>
                <a:spcPct val="100000"/>
              </a:lnSpc>
              <a:spcBef>
                <a:spcPts val="587"/>
              </a:spcBef>
              <a:spcAft>
                <a:spcPts val="0"/>
              </a:spcAft>
              <a:buSzPct val="130937"/>
              <a:buChar char="•"/>
            </a:pPr>
            <a:r>
              <a:rPr lang="en-US" sz="3200" b="0">
                <a:solidFill>
                  <a:srgbClr val="212121"/>
                </a:solidFill>
                <a:latin typeface="Arial"/>
                <a:ea typeface="Arial"/>
                <a:cs typeface="Arial"/>
                <a:sym typeface="Arial"/>
              </a:rPr>
              <a:t>The impacts could be significant depending on where your agency is.</a:t>
            </a:r>
            <a:endParaRPr sz="3200" b="0" i="0" u="none" strike="noStrike">
              <a:solidFill>
                <a:srgbClr val="212121"/>
              </a:solidFill>
              <a:latin typeface="Arial"/>
              <a:ea typeface="Arial"/>
              <a:cs typeface="Arial"/>
              <a:sym typeface="Arial"/>
            </a:endParaRPr>
          </a:p>
          <a:p>
            <a:pPr marL="42355" lvl="0" indent="0" algn="l" rtl="0">
              <a:lnSpc>
                <a:spcPct val="100000"/>
              </a:lnSpc>
              <a:spcBef>
                <a:spcPts val="587"/>
              </a:spcBef>
              <a:spcAft>
                <a:spcPts val="0"/>
              </a:spcAft>
              <a:buSzPct val="142857"/>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txBox="1">
            <a:spLocks noGrp="1"/>
          </p:cNvSpPr>
          <p:nvPr>
            <p:ph type="title"/>
          </p:nvPr>
        </p:nvSpPr>
        <p:spPr>
          <a:xfrm>
            <a:off x="2041323" y="591369"/>
            <a:ext cx="8109355" cy="88215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4267"/>
              <a:buFont typeface="Montserrat"/>
              <a:buNone/>
            </a:pPr>
            <a:r>
              <a:rPr lang="en-US"/>
              <a:t>A New Wrinkle</a:t>
            </a:r>
            <a:endParaRPr/>
          </a:p>
        </p:txBody>
      </p:sp>
      <p:sp>
        <p:nvSpPr>
          <p:cNvPr id="383" name="Google Shape;383;p31"/>
          <p:cNvSpPr txBox="1">
            <a:spLocks noGrp="1"/>
          </p:cNvSpPr>
          <p:nvPr>
            <p:ph type="body" idx="1"/>
          </p:nvPr>
        </p:nvSpPr>
        <p:spPr>
          <a:xfrm>
            <a:off x="914401" y="1894849"/>
            <a:ext cx="4997183" cy="3695144"/>
          </a:xfrm>
          <a:prstGeom prst="rect">
            <a:avLst/>
          </a:prstGeom>
          <a:noFill/>
          <a:ln>
            <a:noFill/>
          </a:ln>
        </p:spPr>
        <p:txBody>
          <a:bodyPr spcFirstLastPara="1" wrap="square" lIns="91425" tIns="45700" rIns="91425" bIns="45700" anchor="t" anchorCtr="0">
            <a:normAutofit fontScale="92500" lnSpcReduction="20000"/>
          </a:bodyPr>
          <a:lstStyle/>
          <a:p>
            <a:pPr marL="457200" lvl="0" indent="-414844" algn="l" rtl="0">
              <a:lnSpc>
                <a:spcPct val="100000"/>
              </a:lnSpc>
              <a:spcBef>
                <a:spcPts val="587"/>
              </a:spcBef>
              <a:spcAft>
                <a:spcPts val="0"/>
              </a:spcAft>
              <a:buClr>
                <a:srgbClr val="FFFFFF"/>
              </a:buClr>
              <a:buSzPct val="108108"/>
              <a:buChar char="•"/>
            </a:pPr>
            <a:r>
              <a:rPr lang="en-US"/>
              <a:t>On September 18th, the Federal Government made an </a:t>
            </a:r>
            <a:r>
              <a:rPr lang="en-US" u="sng">
                <a:solidFill>
                  <a:schemeClr val="dk1"/>
                </a:solidFill>
                <a:hlinkClick r:id="rId3">
                  <a:extLst>
                    <a:ext uri="{A12FA001-AC4F-418D-AE19-62706E023703}">
                      <ahyp:hlinkClr xmlns:ahyp="http://schemas.microsoft.com/office/drawing/2018/hyperlinkcolor" val="tx"/>
                    </a:ext>
                  </a:extLst>
                </a:hlinkClick>
              </a:rPr>
              <a:t>announcement</a:t>
            </a:r>
            <a:r>
              <a:rPr lang="en-US"/>
              <a:t> to reduce student permit’s and despite our sector being reliant on international graduates, DSW programs were excluded </a:t>
            </a:r>
            <a:endParaRPr/>
          </a:p>
        </p:txBody>
      </p:sp>
      <p:sp>
        <p:nvSpPr>
          <p:cNvPr id="384" name="Google Shape;384;p31"/>
          <p:cNvSpPr txBox="1">
            <a:spLocks noGrp="1"/>
          </p:cNvSpPr>
          <p:nvPr>
            <p:ph type="body" idx="2"/>
          </p:nvPr>
        </p:nvSpPr>
        <p:spPr>
          <a:xfrm>
            <a:off x="6262487" y="1894849"/>
            <a:ext cx="4997183" cy="3695144"/>
          </a:xfrm>
          <a:prstGeom prst="rect">
            <a:avLst/>
          </a:prstGeom>
          <a:noFill/>
          <a:ln>
            <a:noFill/>
          </a:ln>
        </p:spPr>
        <p:txBody>
          <a:bodyPr spcFirstLastPara="1" wrap="square" lIns="91425" tIns="45700" rIns="91425" bIns="45700" anchor="t" anchorCtr="0">
            <a:normAutofit fontScale="62500" lnSpcReduction="20000"/>
          </a:bodyPr>
          <a:lstStyle/>
          <a:p>
            <a:pPr marL="457200" lvl="0" indent="-414844" algn="l" rtl="0">
              <a:lnSpc>
                <a:spcPct val="100000"/>
              </a:lnSpc>
              <a:spcBef>
                <a:spcPts val="587"/>
              </a:spcBef>
              <a:spcAft>
                <a:spcPts val="0"/>
              </a:spcAft>
              <a:buSzPct val="146650"/>
              <a:buChar char="•"/>
            </a:pPr>
            <a:r>
              <a:rPr lang="en-US" sz="3200" b="0" i="0" u="none" strike="noStrike">
                <a:solidFill>
                  <a:srgbClr val="212121"/>
                </a:solidFill>
                <a:latin typeface="Arial"/>
                <a:ea typeface="Arial"/>
                <a:cs typeface="Arial"/>
                <a:sym typeface="Arial"/>
              </a:rPr>
              <a:t>In the announcement, there is recognition that certain sectors are so underserviced by domestic workers that international graduates will still be required.  These include programs that support</a:t>
            </a:r>
            <a:endParaRPr/>
          </a:p>
          <a:p>
            <a:pPr marL="457200" lvl="0" indent="-414844" algn="l" rtl="0">
              <a:lnSpc>
                <a:spcPct val="100000"/>
              </a:lnSpc>
              <a:spcBef>
                <a:spcPts val="587"/>
              </a:spcBef>
              <a:spcAft>
                <a:spcPts val="0"/>
              </a:spcAft>
              <a:buSzPct val="146650"/>
              <a:buChar char="•"/>
            </a:pPr>
            <a:r>
              <a:rPr lang="en-US" sz="3200" b="0" i="1" u="none" strike="noStrike">
                <a:solidFill>
                  <a:srgbClr val="212121"/>
                </a:solidFill>
                <a:highlight>
                  <a:srgbClr val="FFFF00"/>
                </a:highlight>
                <a:latin typeface="Arial"/>
                <a:ea typeface="Arial"/>
                <a:cs typeface="Arial"/>
                <a:sym typeface="Arial"/>
              </a:rPr>
              <a:t>Health Care</a:t>
            </a:r>
            <a:endParaRPr sz="3200" b="0" i="0" u="none" strike="noStrike">
              <a:solidFill>
                <a:srgbClr val="212121"/>
              </a:solidFill>
              <a:highlight>
                <a:srgbClr val="FFFF00"/>
              </a:highlight>
              <a:latin typeface="Arial"/>
              <a:ea typeface="Arial"/>
              <a:cs typeface="Arial"/>
              <a:sym typeface="Arial"/>
            </a:endParaRPr>
          </a:p>
          <a:p>
            <a:pPr marL="457200" lvl="0" indent="-414844" algn="l" rtl="0">
              <a:lnSpc>
                <a:spcPct val="100000"/>
              </a:lnSpc>
              <a:spcBef>
                <a:spcPts val="587"/>
              </a:spcBef>
              <a:spcAft>
                <a:spcPts val="0"/>
              </a:spcAft>
              <a:buSzPct val="146650"/>
              <a:buChar char="•"/>
            </a:pPr>
            <a:r>
              <a:rPr lang="en-US" sz="3200" b="0" i="1" u="none" strike="noStrike">
                <a:solidFill>
                  <a:srgbClr val="212121"/>
                </a:solidFill>
                <a:latin typeface="Arial"/>
                <a:ea typeface="Arial"/>
                <a:cs typeface="Arial"/>
                <a:sym typeface="Arial"/>
              </a:rPr>
              <a:t>Agriculture</a:t>
            </a:r>
            <a:endParaRPr sz="3200" b="0" i="0" u="none" strike="noStrike">
              <a:solidFill>
                <a:srgbClr val="212121"/>
              </a:solidFill>
              <a:latin typeface="Arial"/>
              <a:ea typeface="Arial"/>
              <a:cs typeface="Arial"/>
              <a:sym typeface="Arial"/>
            </a:endParaRPr>
          </a:p>
          <a:p>
            <a:pPr marL="457200" lvl="0" indent="-414844" algn="l" rtl="0">
              <a:lnSpc>
                <a:spcPct val="100000"/>
              </a:lnSpc>
              <a:spcBef>
                <a:spcPts val="587"/>
              </a:spcBef>
              <a:spcAft>
                <a:spcPts val="0"/>
              </a:spcAft>
              <a:buSzPct val="146650"/>
              <a:buChar char="•"/>
            </a:pPr>
            <a:r>
              <a:rPr lang="en-US" sz="3200" b="0" i="1" u="none" strike="noStrike">
                <a:solidFill>
                  <a:srgbClr val="212121"/>
                </a:solidFill>
                <a:latin typeface="Arial"/>
                <a:ea typeface="Arial"/>
                <a:cs typeface="Arial"/>
                <a:sym typeface="Arial"/>
              </a:rPr>
              <a:t>Trades</a:t>
            </a:r>
            <a:endParaRPr sz="3200" b="0" i="0" u="none" strike="noStrike">
              <a:solidFill>
                <a:srgbClr val="212121"/>
              </a:solidFill>
              <a:latin typeface="Arial"/>
              <a:ea typeface="Arial"/>
              <a:cs typeface="Arial"/>
              <a:sym typeface="Arial"/>
            </a:endParaRPr>
          </a:p>
          <a:p>
            <a:pPr marL="457200" lvl="0" indent="-414844" algn="l" rtl="0">
              <a:lnSpc>
                <a:spcPct val="100000"/>
              </a:lnSpc>
              <a:spcBef>
                <a:spcPts val="587"/>
              </a:spcBef>
              <a:spcAft>
                <a:spcPts val="0"/>
              </a:spcAft>
              <a:buSzPct val="146650"/>
              <a:buChar char="•"/>
            </a:pPr>
            <a:r>
              <a:rPr lang="en-US" sz="3200" b="0" i="1" u="none" strike="noStrike">
                <a:solidFill>
                  <a:srgbClr val="212121"/>
                </a:solidFill>
                <a:latin typeface="Arial"/>
                <a:ea typeface="Arial"/>
                <a:cs typeface="Arial"/>
                <a:sym typeface="Arial"/>
              </a:rPr>
              <a:t>STEM programs and</a:t>
            </a:r>
            <a:endParaRPr sz="3200" b="0" i="0" u="none" strike="noStrike">
              <a:solidFill>
                <a:srgbClr val="212121"/>
              </a:solidFill>
              <a:latin typeface="Arial"/>
              <a:ea typeface="Arial"/>
              <a:cs typeface="Arial"/>
              <a:sym typeface="Arial"/>
            </a:endParaRPr>
          </a:p>
          <a:p>
            <a:pPr marL="457200" lvl="0" indent="-414844" algn="l" rtl="0">
              <a:lnSpc>
                <a:spcPct val="100000"/>
              </a:lnSpc>
              <a:spcBef>
                <a:spcPts val="587"/>
              </a:spcBef>
              <a:spcAft>
                <a:spcPts val="0"/>
              </a:spcAft>
              <a:buSzPct val="146650"/>
              <a:buChar char="•"/>
            </a:pPr>
            <a:r>
              <a:rPr lang="en-US" sz="3200" b="0" i="1" u="none" strike="noStrike">
                <a:solidFill>
                  <a:srgbClr val="212121"/>
                </a:solidFill>
                <a:latin typeface="Arial"/>
                <a:ea typeface="Arial"/>
                <a:cs typeface="Arial"/>
                <a:sym typeface="Arial"/>
              </a:rPr>
              <a:t>Transport</a:t>
            </a:r>
            <a:endParaRPr sz="3200" b="0" i="0" u="none" strike="noStrike">
              <a:solidFill>
                <a:srgbClr val="212121"/>
              </a:solidFill>
              <a:latin typeface="Arial"/>
              <a:ea typeface="Arial"/>
              <a:cs typeface="Arial"/>
              <a:sym typeface="Arial"/>
            </a:endParaRPr>
          </a:p>
          <a:p>
            <a:pPr marL="42355" lvl="0" indent="0" algn="l" rtl="0">
              <a:lnSpc>
                <a:spcPct val="100000"/>
              </a:lnSpc>
              <a:spcBef>
                <a:spcPts val="587"/>
              </a:spcBef>
              <a:spcAft>
                <a:spcPts val="0"/>
              </a:spcAft>
              <a:buSzPct val="160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51" descr="Person with idea concept"/>
          <p:cNvPicPr preferRelativeResize="0"/>
          <p:nvPr/>
        </p:nvPicPr>
        <p:blipFill rotWithShape="1">
          <a:blip r:embed="rId3">
            <a:alphaModFix/>
          </a:blip>
          <a:srcRect l="25761" r="17303" b="2"/>
          <a:stretch/>
        </p:blipFill>
        <p:spPr>
          <a:xfrm>
            <a:off x="7743336" y="1337733"/>
            <a:ext cx="4448664" cy="5215467"/>
          </a:xfrm>
          <a:prstGeom prst="rect">
            <a:avLst/>
          </a:prstGeom>
          <a:noFill/>
          <a:ln>
            <a:noFill/>
          </a:ln>
        </p:spPr>
      </p:pic>
      <p:sp>
        <p:nvSpPr>
          <p:cNvPr id="391" name="Google Shape;391;p51"/>
          <p:cNvSpPr txBox="1">
            <a:spLocks noGrp="1"/>
          </p:cNvSpPr>
          <p:nvPr>
            <p:ph type="title"/>
          </p:nvPr>
        </p:nvSpPr>
        <p:spPr>
          <a:xfrm>
            <a:off x="609600" y="370221"/>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1800"/>
              <a:buNone/>
            </a:pPr>
            <a:r>
              <a:rPr lang="en-US"/>
              <a:t>Brainstorm</a:t>
            </a:r>
            <a:endParaRPr/>
          </a:p>
        </p:txBody>
      </p:sp>
      <p:sp>
        <p:nvSpPr>
          <p:cNvPr id="392" name="Google Shape;392;p51"/>
          <p:cNvSpPr txBox="1">
            <a:spLocks noGrp="1"/>
          </p:cNvSpPr>
          <p:nvPr>
            <p:ph type="body" idx="1"/>
          </p:nvPr>
        </p:nvSpPr>
        <p:spPr>
          <a:xfrm>
            <a:off x="609601" y="1870673"/>
            <a:ext cx="6019713" cy="4492349"/>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5"/>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67"/>
              <a:buFont typeface="Montserrat"/>
              <a:buNone/>
            </a:pPr>
            <a:r>
              <a:rPr lang="en-US"/>
              <a:t>Requirements</a:t>
            </a:r>
            <a:endParaRPr/>
          </a:p>
        </p:txBody>
      </p:sp>
      <p:pic>
        <p:nvPicPr>
          <p:cNvPr id="398" name="Google Shape;398;p45" descr="A colorful text on a brick wall&#10;&#10;Description automatically generated"/>
          <p:cNvPicPr preferRelativeResize="0"/>
          <p:nvPr/>
        </p:nvPicPr>
        <p:blipFill rotWithShape="1">
          <a:blip r:embed="rId3">
            <a:alphaModFix/>
          </a:blip>
          <a:srcRect/>
          <a:stretch/>
        </p:blipFill>
        <p:spPr>
          <a:xfrm>
            <a:off x="8143094" y="543628"/>
            <a:ext cx="3439306" cy="1200174"/>
          </a:xfrm>
          <a:prstGeom prst="rect">
            <a:avLst/>
          </a:prstGeom>
          <a:noFill/>
          <a:ln>
            <a:noFill/>
          </a:ln>
        </p:spPr>
      </p:pic>
      <p:sp>
        <p:nvSpPr>
          <p:cNvPr id="399" name="Google Shape;399;p45"/>
          <p:cNvSpPr txBox="1"/>
          <p:nvPr/>
        </p:nvSpPr>
        <p:spPr>
          <a:xfrm>
            <a:off x="772732" y="2416557"/>
            <a:ext cx="10367493" cy="3416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have been in active business for at least three years </a:t>
            </a: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have business premises in Ontario where you will work</a:t>
            </a: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have no outstanding orders made against them under the Ontario Employment Standards Act, 2000 or the Occupational Health and Safety Act</a:t>
            </a: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a minimum of $1,000,000 in total gross annual revenue if you will work or report to work at a location in the Greater Toronto Area (City of Toronto, Durham, Halton, York and Peel regions) or</a:t>
            </a: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a minimum of $500,000 in total gross annual revenue if you will work or report to work at a location outside the Greater Toronto Area</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07bf635ddf_0_58"/>
          <p:cNvSpPr txBox="1"/>
          <p:nvPr/>
        </p:nvSpPr>
        <p:spPr>
          <a:xfrm>
            <a:off x="524933" y="1168400"/>
            <a:ext cx="10515599" cy="45720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000000"/>
              </a:buClr>
              <a:buSzPct val="100000"/>
              <a:buFont typeface="Arial"/>
              <a:buNone/>
            </a:pPr>
            <a:endParaRPr sz="2300" b="1" i="0" u="none" strike="noStrike" cap="none" dirty="0">
              <a:solidFill>
                <a:srgbClr val="FFFFFF"/>
              </a:solidFill>
              <a:latin typeface="Montserrat"/>
              <a:ea typeface="Montserrat"/>
              <a:cs typeface="Montserrat"/>
              <a:sym typeface="Montserrat"/>
            </a:endParaRPr>
          </a:p>
          <a:p>
            <a:pPr marL="457200" marR="0" lvl="0" indent="-414844" algn="l" rtl="0">
              <a:lnSpc>
                <a:spcPct val="90000"/>
              </a:lnSpc>
              <a:spcBef>
                <a:spcPts val="600"/>
              </a:spcBef>
              <a:spcAft>
                <a:spcPts val="0"/>
              </a:spcAft>
              <a:buClr>
                <a:srgbClr val="000000"/>
              </a:buClr>
              <a:buSzPct val="100000"/>
              <a:buFont typeface="Arial"/>
              <a:buNone/>
            </a:pPr>
            <a:r>
              <a:rPr lang="en-US" sz="2300" b="1" i="0" u="none" strike="noStrike" cap="none" dirty="0">
                <a:solidFill>
                  <a:schemeClr val="dk1"/>
                </a:solidFill>
                <a:latin typeface="Montserrat"/>
                <a:ea typeface="Montserrat"/>
                <a:cs typeface="Montserrat"/>
                <a:sym typeface="Montserrat"/>
              </a:rPr>
              <a:t>Agenda and Learning goals</a:t>
            </a:r>
            <a:r>
              <a:rPr lang="en-US" sz="2300" b="1" i="0" u="none" strike="noStrike" cap="none" dirty="0">
                <a:solidFill>
                  <a:srgbClr val="FFFFFF"/>
                </a:solidFill>
                <a:latin typeface="Montserrat"/>
                <a:ea typeface="Montserrat"/>
                <a:cs typeface="Montserrat"/>
                <a:sym typeface="Montserrat"/>
              </a:rPr>
              <a:t>.</a:t>
            </a:r>
            <a:endParaRPr sz="1400" b="0" i="0" u="none" strike="noStrike" cap="none" dirty="0">
              <a:solidFill>
                <a:srgbClr val="000000"/>
              </a:solidFill>
              <a:latin typeface="Arial"/>
              <a:ea typeface="Arial"/>
              <a:cs typeface="Arial"/>
              <a:sym typeface="Arial"/>
            </a:endParaRPr>
          </a:p>
          <a:p>
            <a:pPr marL="457200" marR="0" lvl="0" indent="-414844" algn="l" rtl="0">
              <a:lnSpc>
                <a:spcPct val="90000"/>
              </a:lnSpc>
              <a:spcBef>
                <a:spcPts val="600"/>
              </a:spcBef>
              <a:spcAft>
                <a:spcPts val="0"/>
              </a:spcAft>
              <a:buClr>
                <a:srgbClr val="000000"/>
              </a:buClr>
              <a:buSzPct val="100000"/>
              <a:buFont typeface="Arial"/>
              <a:buNone/>
            </a:pPr>
            <a:r>
              <a:rPr lang="en-US" sz="2300" b="1" i="0" u="none" strike="noStrike" cap="none" dirty="0">
                <a:solidFill>
                  <a:srgbClr val="FFFFFF"/>
                </a:solidFill>
                <a:latin typeface="Montserrat"/>
                <a:ea typeface="Montserrat"/>
                <a:cs typeface="Montserrat"/>
                <a:sym typeface="Montserrat"/>
              </a:rPr>
              <a:t>Identify major recruitment barriers in Ontario with a sneak peak at the HR Survey and Vacancy data</a:t>
            </a:r>
            <a:endParaRPr sz="1400" b="0" i="0" u="none" strike="noStrike" cap="none" dirty="0">
              <a:solidFill>
                <a:srgbClr val="000000"/>
              </a:solidFill>
              <a:latin typeface="Arial"/>
              <a:ea typeface="Arial"/>
              <a:cs typeface="Arial"/>
              <a:sym typeface="Arial"/>
            </a:endParaRPr>
          </a:p>
          <a:p>
            <a:pPr marL="457200" marR="0" lvl="0" indent="-414844" algn="l" rtl="0">
              <a:lnSpc>
                <a:spcPct val="90000"/>
              </a:lnSpc>
              <a:spcBef>
                <a:spcPts val="600"/>
              </a:spcBef>
              <a:spcAft>
                <a:spcPts val="0"/>
              </a:spcAft>
              <a:buClr>
                <a:srgbClr val="000000"/>
              </a:buClr>
              <a:buSzPct val="100000"/>
              <a:buFont typeface="Arial"/>
              <a:buNone/>
            </a:pPr>
            <a:r>
              <a:rPr lang="en-US" sz="2300" b="1" i="0" u="none" strike="noStrike" cap="none" dirty="0">
                <a:solidFill>
                  <a:srgbClr val="FFFFFF"/>
                </a:solidFill>
                <a:latin typeface="Montserrat"/>
                <a:ea typeface="Montserrat"/>
                <a:cs typeface="Montserrat"/>
                <a:sym typeface="Montserrat"/>
              </a:rPr>
              <a:t>Contrast vacancy with the trend of increased international student enrollments across the province that could serve to fill the vacancy gap</a:t>
            </a:r>
            <a:endParaRPr sz="1400" b="0" i="0" u="none" strike="noStrike" cap="none" dirty="0">
              <a:solidFill>
                <a:srgbClr val="000000"/>
              </a:solidFill>
              <a:latin typeface="Arial"/>
              <a:ea typeface="Arial"/>
              <a:cs typeface="Arial"/>
              <a:sym typeface="Arial"/>
            </a:endParaRPr>
          </a:p>
          <a:p>
            <a:pPr marL="457200" marR="0" lvl="0" indent="-414844" algn="l" rtl="0">
              <a:lnSpc>
                <a:spcPct val="90000"/>
              </a:lnSpc>
              <a:spcBef>
                <a:spcPts val="600"/>
              </a:spcBef>
              <a:spcAft>
                <a:spcPts val="0"/>
              </a:spcAft>
              <a:buClr>
                <a:srgbClr val="000000"/>
              </a:buClr>
              <a:buSzPct val="100000"/>
              <a:buFont typeface="Arial"/>
              <a:buNone/>
            </a:pPr>
            <a:r>
              <a:rPr lang="en-US" sz="2300" b="1" i="0" u="none" strike="noStrike" cap="none" dirty="0">
                <a:solidFill>
                  <a:srgbClr val="FFFFFF"/>
                </a:solidFill>
                <a:latin typeface="Montserrat"/>
                <a:ea typeface="Montserrat"/>
                <a:cs typeface="Montserrat"/>
                <a:sym typeface="Montserrat"/>
              </a:rPr>
              <a:t>Using case studies review the common pathways to Permanent Residency in Canada (PR) </a:t>
            </a:r>
            <a:endParaRPr sz="1400" b="0" i="0" u="none" strike="noStrike" cap="none" dirty="0">
              <a:solidFill>
                <a:srgbClr val="000000"/>
              </a:solidFill>
              <a:latin typeface="Arial"/>
              <a:ea typeface="Arial"/>
              <a:cs typeface="Arial"/>
              <a:sym typeface="Arial"/>
            </a:endParaRPr>
          </a:p>
          <a:p>
            <a:pPr marL="457200" marR="0" lvl="0" indent="-414844" algn="l" rtl="0">
              <a:lnSpc>
                <a:spcPct val="90000"/>
              </a:lnSpc>
              <a:spcBef>
                <a:spcPts val="600"/>
              </a:spcBef>
              <a:spcAft>
                <a:spcPts val="0"/>
              </a:spcAft>
              <a:buClr>
                <a:srgbClr val="000000"/>
              </a:buClr>
              <a:buSzPct val="100000"/>
              <a:buFont typeface="Arial"/>
              <a:buNone/>
            </a:pPr>
            <a:r>
              <a:rPr lang="en-US" sz="2300" b="1" i="0" u="none" strike="noStrike" cap="none" dirty="0">
                <a:solidFill>
                  <a:srgbClr val="FFFFFF"/>
                </a:solidFill>
                <a:latin typeface="Montserrat"/>
                <a:ea typeface="Montserrat"/>
                <a:cs typeface="Montserrat"/>
                <a:sym typeface="Montserrat"/>
              </a:rPr>
              <a:t>Understand NOC and TEER in the PR process</a:t>
            </a:r>
            <a:endParaRPr sz="1400" b="0" i="0" u="none" strike="noStrike" cap="none" dirty="0">
              <a:solidFill>
                <a:srgbClr val="000000"/>
              </a:solidFill>
              <a:latin typeface="Arial"/>
              <a:ea typeface="Arial"/>
              <a:cs typeface="Arial"/>
              <a:sym typeface="Arial"/>
            </a:endParaRPr>
          </a:p>
          <a:p>
            <a:pPr marL="457200" marR="0" lvl="0" indent="-414844" algn="l" rtl="0">
              <a:lnSpc>
                <a:spcPct val="90000"/>
              </a:lnSpc>
              <a:spcBef>
                <a:spcPts val="600"/>
              </a:spcBef>
              <a:spcAft>
                <a:spcPts val="0"/>
              </a:spcAft>
              <a:buClr>
                <a:srgbClr val="000000"/>
              </a:buClr>
              <a:buSzPct val="100000"/>
              <a:buFont typeface="Arial"/>
              <a:buNone/>
            </a:pPr>
            <a:r>
              <a:rPr lang="en-US" sz="2300" b="1" i="0" u="none" strike="noStrike" cap="none" dirty="0">
                <a:solidFill>
                  <a:srgbClr val="FFFFFF"/>
                </a:solidFill>
                <a:latin typeface="Montserrat"/>
                <a:ea typeface="Montserrat"/>
                <a:cs typeface="Montserrat"/>
                <a:sym typeface="Montserrat"/>
              </a:rPr>
              <a:t>Understand the Employer Requirements</a:t>
            </a:r>
            <a:endParaRPr sz="1400" b="0" i="0" u="none" strike="noStrike" cap="none" dirty="0">
              <a:solidFill>
                <a:srgbClr val="000000"/>
              </a:solidFill>
              <a:latin typeface="Arial"/>
              <a:ea typeface="Arial"/>
              <a:cs typeface="Arial"/>
              <a:sym typeface="Arial"/>
            </a:endParaRPr>
          </a:p>
          <a:p>
            <a:pPr marL="457200" marR="0" lvl="0" indent="-414844" algn="l" rtl="0">
              <a:lnSpc>
                <a:spcPct val="90000"/>
              </a:lnSpc>
              <a:spcBef>
                <a:spcPts val="600"/>
              </a:spcBef>
              <a:spcAft>
                <a:spcPts val="0"/>
              </a:spcAft>
              <a:buClr>
                <a:srgbClr val="000000"/>
              </a:buClr>
              <a:buSzPct val="100000"/>
              <a:buFont typeface="Arial"/>
              <a:buNone/>
            </a:pPr>
            <a:r>
              <a:rPr lang="en-US" sz="2300" b="1" i="0" u="none" strike="noStrike" cap="none" dirty="0">
                <a:solidFill>
                  <a:srgbClr val="FFFFFF"/>
                </a:solidFill>
                <a:latin typeface="Montserrat"/>
                <a:ea typeface="Montserrat"/>
                <a:cs typeface="Montserrat"/>
                <a:sym typeface="Montserrat"/>
              </a:rPr>
              <a:t>Considering the need for international workers in the sector and the recent changes to immigration #s, we will brainstorm action items to promote the hiring and retaining of skilled international graduates in Ontario</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600"/>
              </a:spcBef>
              <a:spcAft>
                <a:spcPts val="600"/>
              </a:spcAft>
              <a:buClr>
                <a:srgbClr val="000000"/>
              </a:buClr>
              <a:buSzPct val="100000"/>
              <a:buFont typeface="Arial"/>
              <a:buNone/>
            </a:pPr>
            <a:endParaRPr sz="2300" b="1" i="0" u="none" strike="noStrike" cap="none" dirty="0">
              <a:solidFill>
                <a:srgbClr val="FFFFFF"/>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6"/>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67"/>
              <a:buFont typeface="Montserrat"/>
              <a:buNone/>
            </a:pPr>
            <a:r>
              <a:rPr lang="en-US"/>
              <a:t>Requirements</a:t>
            </a:r>
            <a:endParaRPr/>
          </a:p>
        </p:txBody>
      </p:sp>
      <p:pic>
        <p:nvPicPr>
          <p:cNvPr id="405" name="Google Shape;405;p46" descr="A colorful text on a brick wall&#10;&#10;Description automatically generated"/>
          <p:cNvPicPr preferRelativeResize="0"/>
          <p:nvPr/>
        </p:nvPicPr>
        <p:blipFill rotWithShape="1">
          <a:blip r:embed="rId3">
            <a:alphaModFix/>
          </a:blip>
          <a:srcRect/>
          <a:stretch/>
        </p:blipFill>
        <p:spPr>
          <a:xfrm>
            <a:off x="8143094" y="543628"/>
            <a:ext cx="3439306" cy="1200174"/>
          </a:xfrm>
          <a:prstGeom prst="rect">
            <a:avLst/>
          </a:prstGeom>
          <a:noFill/>
          <a:ln>
            <a:noFill/>
          </a:ln>
        </p:spPr>
      </p:pic>
      <p:sp>
        <p:nvSpPr>
          <p:cNvPr id="406" name="Google Shape;406;p46"/>
          <p:cNvSpPr txBox="1"/>
          <p:nvPr/>
        </p:nvSpPr>
        <p:spPr>
          <a:xfrm>
            <a:off x="772732" y="2416557"/>
            <a:ext cx="10367493" cy="3416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have been in active business for at least three years </a:t>
            </a: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have business premises in Ontario where you will work</a:t>
            </a: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have no outstanding orders made against them under the Ontario Employment Standards Act, 2000 or the Occupational Health and Safety Act</a:t>
            </a: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a minimum of $1,000,000 in total gross annual revenue if you will work or report to work at a location in the Greater Toronto Area (City of Toronto, Durham, Halton, York and Peel regions) or</a:t>
            </a: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a minimum of $500,000 in total gross annual revenue if you will work or report to work at a location outside the Greater Toronto Area</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7"/>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67"/>
              <a:buFont typeface="Montserrat"/>
              <a:buNone/>
            </a:pPr>
            <a:r>
              <a:rPr lang="en-US"/>
              <a:t>Requirements</a:t>
            </a:r>
            <a:endParaRPr/>
          </a:p>
        </p:txBody>
      </p:sp>
      <p:pic>
        <p:nvPicPr>
          <p:cNvPr id="412" name="Google Shape;412;p47" descr="A colorful text on a brick wall&#10;&#10;Description automatically generated"/>
          <p:cNvPicPr preferRelativeResize="0"/>
          <p:nvPr/>
        </p:nvPicPr>
        <p:blipFill rotWithShape="1">
          <a:blip r:embed="rId3">
            <a:alphaModFix/>
          </a:blip>
          <a:srcRect/>
          <a:stretch/>
        </p:blipFill>
        <p:spPr>
          <a:xfrm>
            <a:off x="8143094" y="543628"/>
            <a:ext cx="3439306" cy="1200174"/>
          </a:xfrm>
          <a:prstGeom prst="rect">
            <a:avLst/>
          </a:prstGeom>
          <a:noFill/>
          <a:ln>
            <a:noFill/>
          </a:ln>
        </p:spPr>
      </p:pic>
      <p:sp>
        <p:nvSpPr>
          <p:cNvPr id="413" name="Google Shape;413;p47"/>
          <p:cNvSpPr txBox="1"/>
          <p:nvPr/>
        </p:nvSpPr>
        <p:spPr>
          <a:xfrm>
            <a:off x="332704" y="2062774"/>
            <a:ext cx="11526591" cy="43396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Your employer’s business must have at the time of application submission one of the following:</a:t>
            </a:r>
            <a:endParaRPr sz="2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in the Greater Toronto Area (City of Toronto, Durham, Halton, York and Peel regions) at </a:t>
            </a:r>
            <a:r>
              <a:rPr lang="en-US" sz="2800" b="1" i="0" u="none" strike="noStrike" cap="none">
                <a:solidFill>
                  <a:srgbClr val="000000"/>
                </a:solidFill>
                <a:latin typeface="Calibri"/>
                <a:ea typeface="Calibri"/>
                <a:cs typeface="Calibri"/>
                <a:sym typeface="Calibri"/>
              </a:rPr>
              <a:t>least five full-time employees who are Canadian citizens or permanent residents</a:t>
            </a:r>
            <a:r>
              <a:rPr lang="en-US" sz="2800" b="0" i="0" u="none" strike="noStrike" cap="none">
                <a:solidFill>
                  <a:srgbClr val="000000"/>
                </a:solidFill>
                <a:latin typeface="Calibri"/>
                <a:ea typeface="Calibri"/>
                <a:cs typeface="Calibri"/>
                <a:sym typeface="Calibri"/>
              </a:rPr>
              <a:t> who work at the location where you will work, or will report to work.</a:t>
            </a:r>
            <a:endParaRPr sz="2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outside the Greater Toronto Area at </a:t>
            </a:r>
            <a:r>
              <a:rPr lang="en-US" sz="2800" b="1" i="0" u="none" strike="noStrike" cap="none">
                <a:solidFill>
                  <a:srgbClr val="000000"/>
                </a:solidFill>
                <a:latin typeface="Calibri"/>
                <a:ea typeface="Calibri"/>
                <a:cs typeface="Calibri"/>
                <a:sym typeface="Calibri"/>
              </a:rPr>
              <a:t>least three full-time employees who are Canadian citizens or permanent residents</a:t>
            </a:r>
            <a:r>
              <a:rPr lang="en-US" sz="2800" b="0" i="0" u="none" strike="noStrike" cap="none">
                <a:solidFill>
                  <a:srgbClr val="000000"/>
                </a:solidFill>
                <a:latin typeface="Calibri"/>
                <a:ea typeface="Calibri"/>
                <a:cs typeface="Calibri"/>
                <a:sym typeface="Calibri"/>
              </a:rPr>
              <a:t> who work at the location where you will work, or will report to work.</a:t>
            </a: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8"/>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67"/>
              <a:buFont typeface="Montserrat"/>
              <a:buNone/>
            </a:pPr>
            <a:r>
              <a:rPr lang="en-US"/>
              <a:t>Requirements</a:t>
            </a:r>
            <a:endParaRPr/>
          </a:p>
        </p:txBody>
      </p:sp>
      <p:pic>
        <p:nvPicPr>
          <p:cNvPr id="419" name="Google Shape;419;p48" descr="Businessman and paperwork"/>
          <p:cNvPicPr preferRelativeResize="0"/>
          <p:nvPr/>
        </p:nvPicPr>
        <p:blipFill rotWithShape="1">
          <a:blip r:embed="rId3">
            <a:alphaModFix/>
          </a:blip>
          <a:srcRect/>
          <a:stretch/>
        </p:blipFill>
        <p:spPr>
          <a:xfrm>
            <a:off x="6795540" y="2062774"/>
            <a:ext cx="5028540" cy="3346141"/>
          </a:xfrm>
          <a:prstGeom prst="rect">
            <a:avLst/>
          </a:prstGeom>
          <a:noFill/>
          <a:ln>
            <a:noFill/>
          </a:ln>
        </p:spPr>
      </p:pic>
      <p:sp>
        <p:nvSpPr>
          <p:cNvPr id="420" name="Google Shape;420;p48"/>
          <p:cNvSpPr txBox="1"/>
          <p:nvPr/>
        </p:nvSpPr>
        <p:spPr>
          <a:xfrm>
            <a:off x="332704" y="2062774"/>
            <a:ext cx="6241517" cy="390876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the employee you support nomination in must stay employed during the nomination period (ie. when they get PR)</a:t>
            </a:r>
            <a:endParaRPr sz="32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Employer has to fill out the Employer Form</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and more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302e5566748_0_16"/>
          <p:cNvSpPr txBox="1">
            <a:spLocks noGrp="1"/>
          </p:cNvSpPr>
          <p:nvPr>
            <p:ph type="title"/>
          </p:nvPr>
        </p:nvSpPr>
        <p:spPr>
          <a:xfrm>
            <a:off x="262700" y="543625"/>
            <a:ext cx="6537300" cy="1854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00"/>
              <a:buFont typeface="Montserrat"/>
              <a:buNone/>
            </a:pPr>
            <a:r>
              <a:rPr lang="en-US"/>
              <a:t>Pathways to PR </a:t>
            </a:r>
            <a:endParaRPr/>
          </a:p>
          <a:p>
            <a:pPr marL="0" lvl="0" indent="0" algn="l" rtl="0">
              <a:lnSpc>
                <a:spcPct val="100000"/>
              </a:lnSpc>
              <a:spcBef>
                <a:spcPts val="0"/>
              </a:spcBef>
              <a:spcAft>
                <a:spcPts val="0"/>
              </a:spcAft>
              <a:buClr>
                <a:srgbClr val="E2231A"/>
              </a:buClr>
              <a:buSzPts val="4200"/>
              <a:buFont typeface="Montserrat"/>
              <a:buNone/>
            </a:pPr>
            <a:r>
              <a:rPr lang="en-US" sz="2300">
                <a:solidFill>
                  <a:schemeClr val="dk1"/>
                </a:solidFill>
              </a:rPr>
              <a:t>Opportunities </a:t>
            </a:r>
            <a:endParaRPr/>
          </a:p>
        </p:txBody>
      </p:sp>
      <p:sp>
        <p:nvSpPr>
          <p:cNvPr id="427" name="Google Shape;427;g302e5566748_0_16"/>
          <p:cNvSpPr txBox="1">
            <a:spLocks noGrp="1"/>
          </p:cNvSpPr>
          <p:nvPr>
            <p:ph type="body" idx="1"/>
          </p:nvPr>
        </p:nvSpPr>
        <p:spPr>
          <a:xfrm>
            <a:off x="140525" y="2648500"/>
            <a:ext cx="11868000" cy="39459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00000"/>
              </a:lnSpc>
              <a:spcBef>
                <a:spcPts val="0"/>
              </a:spcBef>
              <a:spcAft>
                <a:spcPts val="0"/>
              </a:spcAft>
              <a:buSzPct val="169565"/>
              <a:buNone/>
            </a:pPr>
            <a:endParaRPr sz="3973">
              <a:solidFill>
                <a:srgbClr val="1A1A1A"/>
              </a:solidFill>
              <a:highlight>
                <a:srgbClr val="FFFFFF"/>
              </a:highlight>
            </a:endParaRPr>
          </a:p>
          <a:p>
            <a:pPr marL="0" lvl="0" indent="0" algn="l" rtl="0">
              <a:lnSpc>
                <a:spcPct val="115000"/>
              </a:lnSpc>
              <a:spcBef>
                <a:spcPts val="0"/>
              </a:spcBef>
              <a:spcAft>
                <a:spcPts val="0"/>
              </a:spcAft>
              <a:buSzPct val="169565"/>
              <a:buNone/>
            </a:pPr>
            <a:r>
              <a:rPr lang="en-US" sz="3973">
                <a:solidFill>
                  <a:srgbClr val="333333"/>
                </a:solidFill>
                <a:highlight>
                  <a:srgbClr val="FFFFFF"/>
                </a:highlight>
              </a:rPr>
              <a:t>Changes to Post Graduate Work Permit this Fall 2024/Winter 2025 (Federal Gov’t)</a:t>
            </a:r>
            <a:endParaRPr sz="3973">
              <a:solidFill>
                <a:srgbClr val="333333"/>
              </a:solidFill>
              <a:highlight>
                <a:srgbClr val="FFFFFF"/>
              </a:highlight>
            </a:endParaRPr>
          </a:p>
          <a:p>
            <a:pPr marL="457200" lvl="0" indent="-329570" algn="l" rtl="0">
              <a:lnSpc>
                <a:spcPct val="115000"/>
              </a:lnSpc>
              <a:spcBef>
                <a:spcPts val="800"/>
              </a:spcBef>
              <a:spcAft>
                <a:spcPts val="0"/>
              </a:spcAft>
              <a:buClr>
                <a:srgbClr val="333333"/>
              </a:buClr>
              <a:buSzPct val="100000"/>
              <a:buChar char="-"/>
            </a:pPr>
            <a:r>
              <a:rPr lang="en-US" sz="3973" b="0">
                <a:solidFill>
                  <a:srgbClr val="333333"/>
                </a:solidFill>
                <a:highlight>
                  <a:srgbClr val="FFFFFF"/>
                </a:highlight>
              </a:rPr>
              <a:t>Realigning with immigration goals and labour market needs</a:t>
            </a:r>
            <a:endParaRPr sz="3973" b="0">
              <a:solidFill>
                <a:srgbClr val="333333"/>
              </a:solidFill>
              <a:highlight>
                <a:srgbClr val="FFFFFF"/>
              </a:highlight>
            </a:endParaRPr>
          </a:p>
          <a:p>
            <a:pPr marL="914400" lvl="0" indent="0" algn="l" rtl="0">
              <a:lnSpc>
                <a:spcPct val="115000"/>
              </a:lnSpc>
              <a:spcBef>
                <a:spcPts val="800"/>
              </a:spcBef>
              <a:spcAft>
                <a:spcPts val="0"/>
              </a:spcAft>
              <a:buSzPct val="169565"/>
              <a:buNone/>
            </a:pPr>
            <a:r>
              <a:rPr lang="en-US" sz="3973" b="0">
                <a:solidFill>
                  <a:srgbClr val="333333"/>
                </a:solidFill>
                <a:highlight>
                  <a:srgbClr val="FFFFFF"/>
                </a:highlight>
              </a:rPr>
              <a:t>= Only specific College and University programs will remain eligible… </a:t>
            </a:r>
            <a:endParaRPr sz="3973" b="0">
              <a:solidFill>
                <a:srgbClr val="333333"/>
              </a:solidFill>
              <a:highlight>
                <a:srgbClr val="FFFFFF"/>
              </a:highlight>
            </a:endParaRPr>
          </a:p>
          <a:p>
            <a:pPr marL="0" lvl="0" indent="0" algn="l" rtl="0">
              <a:lnSpc>
                <a:spcPct val="115000"/>
              </a:lnSpc>
              <a:spcBef>
                <a:spcPts val="800"/>
              </a:spcBef>
              <a:spcAft>
                <a:spcPts val="0"/>
              </a:spcAft>
              <a:buSzPct val="169565"/>
              <a:buNone/>
            </a:pPr>
            <a:endParaRPr sz="3973">
              <a:solidFill>
                <a:srgbClr val="333333"/>
              </a:solidFill>
              <a:highlight>
                <a:srgbClr val="FFFFFF"/>
              </a:highlight>
            </a:endParaRPr>
          </a:p>
          <a:p>
            <a:pPr marL="0" lvl="0" indent="0" algn="l" rtl="0">
              <a:lnSpc>
                <a:spcPct val="115000"/>
              </a:lnSpc>
              <a:spcBef>
                <a:spcPts val="800"/>
              </a:spcBef>
              <a:spcAft>
                <a:spcPts val="0"/>
              </a:spcAft>
              <a:buSzPct val="169565"/>
              <a:buNone/>
            </a:pPr>
            <a:r>
              <a:rPr lang="en-US" sz="3973">
                <a:solidFill>
                  <a:srgbClr val="333333"/>
                </a:solidFill>
                <a:highlight>
                  <a:srgbClr val="FFFFFF"/>
                </a:highlight>
              </a:rPr>
              <a:t>Local and Provincial representatives to help identify these Occupations as “In-Demand”</a:t>
            </a:r>
            <a:endParaRPr sz="3973">
              <a:solidFill>
                <a:srgbClr val="333333"/>
              </a:solidFill>
              <a:highlight>
                <a:srgbClr val="FFFFFF"/>
              </a:highlight>
            </a:endParaRPr>
          </a:p>
          <a:p>
            <a:pPr marL="457200" lvl="0" indent="-329570" algn="l" rtl="0">
              <a:lnSpc>
                <a:spcPct val="115000"/>
              </a:lnSpc>
              <a:spcBef>
                <a:spcPts val="800"/>
              </a:spcBef>
              <a:spcAft>
                <a:spcPts val="0"/>
              </a:spcAft>
              <a:buClr>
                <a:srgbClr val="333333"/>
              </a:buClr>
              <a:buSzPct val="100000"/>
              <a:buChar char="-"/>
            </a:pPr>
            <a:r>
              <a:rPr lang="en-US" sz="3973" b="0">
                <a:solidFill>
                  <a:srgbClr val="333333"/>
                </a:solidFill>
                <a:highlight>
                  <a:srgbClr val="FFFFFF"/>
                </a:highlight>
              </a:rPr>
              <a:t>MPs/MPPs/Chambers of Commerce/Municipalities</a:t>
            </a:r>
            <a:endParaRPr sz="3973" b="0">
              <a:solidFill>
                <a:srgbClr val="333333"/>
              </a:solidFill>
              <a:highlight>
                <a:srgbClr val="FFFFFF"/>
              </a:highlight>
            </a:endParaRPr>
          </a:p>
          <a:p>
            <a:pPr marL="0" lvl="0" indent="0" algn="l" rtl="0">
              <a:lnSpc>
                <a:spcPct val="115000"/>
              </a:lnSpc>
              <a:spcBef>
                <a:spcPts val="800"/>
              </a:spcBef>
              <a:spcAft>
                <a:spcPts val="0"/>
              </a:spcAft>
              <a:buSzPct val="169565"/>
              <a:buNone/>
            </a:pPr>
            <a:endParaRPr sz="3973">
              <a:solidFill>
                <a:srgbClr val="333333"/>
              </a:solidFill>
              <a:highlight>
                <a:srgbClr val="FFFFFF"/>
              </a:highlight>
            </a:endParaRPr>
          </a:p>
          <a:p>
            <a:pPr marL="0" lvl="0" indent="0" algn="l" rtl="0">
              <a:lnSpc>
                <a:spcPct val="115000"/>
              </a:lnSpc>
              <a:spcBef>
                <a:spcPts val="800"/>
              </a:spcBef>
              <a:spcAft>
                <a:spcPts val="0"/>
              </a:spcAft>
              <a:buSzPct val="169565"/>
              <a:buNone/>
            </a:pPr>
            <a:r>
              <a:rPr lang="en-US" sz="3973">
                <a:solidFill>
                  <a:srgbClr val="333333"/>
                </a:solidFill>
                <a:highlight>
                  <a:srgbClr val="FFFFFF"/>
                </a:highlight>
              </a:rPr>
              <a:t>Connect with a Municipal Newcomer Strategy near you!</a:t>
            </a:r>
            <a:endParaRPr sz="3973">
              <a:solidFill>
                <a:srgbClr val="333333"/>
              </a:solidFill>
              <a:highlight>
                <a:srgbClr val="FFFFFF"/>
              </a:highlight>
            </a:endParaRPr>
          </a:p>
          <a:p>
            <a:pPr marL="457200" lvl="0" indent="-329570" algn="l" rtl="0">
              <a:lnSpc>
                <a:spcPct val="115000"/>
              </a:lnSpc>
              <a:spcBef>
                <a:spcPts val="800"/>
              </a:spcBef>
              <a:spcAft>
                <a:spcPts val="0"/>
              </a:spcAft>
              <a:buClr>
                <a:srgbClr val="333333"/>
              </a:buClr>
              <a:buSzPct val="100000"/>
              <a:buFont typeface="Montserrat"/>
              <a:buChar char="-"/>
            </a:pPr>
            <a:r>
              <a:rPr lang="en-US" sz="3973" b="0" u="sng">
                <a:solidFill>
                  <a:schemeClr val="hlink"/>
                </a:solidFill>
                <a:hlinkClick r:id="rId3"/>
              </a:rPr>
              <a:t>London's Newcomer Strategy | City of London</a:t>
            </a:r>
            <a:endParaRPr sz="3973">
              <a:solidFill>
                <a:srgbClr val="333333"/>
              </a:solidFill>
              <a:highlight>
                <a:srgbClr val="FFFFFF"/>
              </a:highlight>
            </a:endParaRPr>
          </a:p>
          <a:p>
            <a:pPr marL="457200" lvl="0" indent="-329570" algn="l" rtl="0">
              <a:lnSpc>
                <a:spcPct val="115000"/>
              </a:lnSpc>
              <a:spcBef>
                <a:spcPts val="0"/>
              </a:spcBef>
              <a:spcAft>
                <a:spcPts val="0"/>
              </a:spcAft>
              <a:buClr>
                <a:srgbClr val="333333"/>
              </a:buClr>
              <a:buSzPct val="100000"/>
              <a:buFont typeface="Montserrat"/>
              <a:buChar char="-"/>
            </a:pPr>
            <a:r>
              <a:rPr lang="en-US" sz="3973" b="0" u="sng">
                <a:solidFill>
                  <a:schemeClr val="hlink"/>
                </a:solidFill>
                <a:hlinkClick r:id="rId4"/>
              </a:rPr>
              <a:t>Toronto Newcomer Strategy – City of Toronto</a:t>
            </a:r>
            <a:endParaRPr sz="2000">
              <a:solidFill>
                <a:srgbClr val="1A1A1A"/>
              </a:solidFill>
              <a:highlight>
                <a:srgbClr val="FFFFFF"/>
              </a:highlight>
            </a:endParaRPr>
          </a:p>
          <a:p>
            <a:pPr marL="457188" lvl="0" indent="0" algn="l" rtl="0">
              <a:lnSpc>
                <a:spcPct val="100000"/>
              </a:lnSpc>
              <a:spcBef>
                <a:spcPts val="800"/>
              </a:spcBef>
              <a:spcAft>
                <a:spcPts val="0"/>
              </a:spcAft>
              <a:buSzPct val="336842"/>
              <a:buNone/>
            </a:pPr>
            <a:endParaRPr sz="2000">
              <a:solidFill>
                <a:srgbClr val="1A1A1A"/>
              </a:solidFill>
              <a:highlight>
                <a:srgbClr val="FFFFFF"/>
              </a:highlight>
            </a:endParaRPr>
          </a:p>
          <a:p>
            <a:pPr marL="457188" lvl="0" indent="0" algn="l" rtl="0">
              <a:lnSpc>
                <a:spcPct val="100000"/>
              </a:lnSpc>
              <a:spcBef>
                <a:spcPts val="0"/>
              </a:spcBef>
              <a:spcAft>
                <a:spcPts val="0"/>
              </a:spcAft>
              <a:buSzPct val="336842"/>
              <a:buNone/>
            </a:pPr>
            <a:endParaRPr sz="2000">
              <a:solidFill>
                <a:srgbClr val="1A1A1A"/>
              </a:solidFill>
              <a:highlight>
                <a:srgbClr val="FFFFFF"/>
              </a:highlight>
            </a:endParaRPr>
          </a:p>
          <a:p>
            <a:pPr marL="457188" lvl="0" indent="0" algn="l" rtl="0">
              <a:lnSpc>
                <a:spcPct val="100000"/>
              </a:lnSpc>
              <a:spcBef>
                <a:spcPts val="0"/>
              </a:spcBef>
              <a:spcAft>
                <a:spcPts val="0"/>
              </a:spcAft>
              <a:buSzPct val="336842"/>
              <a:buNone/>
            </a:pPr>
            <a:endParaRPr sz="2000">
              <a:solidFill>
                <a:srgbClr val="1A1A1A"/>
              </a:solidFill>
              <a:highlight>
                <a:srgbClr val="FFFFFF"/>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9"/>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E2231A"/>
              </a:buClr>
              <a:buSzPct val="109366"/>
              <a:buFont typeface="Montserrat"/>
              <a:buNone/>
            </a:pPr>
            <a:r>
              <a:rPr lang="en-US"/>
              <a:t>What can the sector do?</a:t>
            </a:r>
            <a:endParaRPr/>
          </a:p>
        </p:txBody>
      </p:sp>
      <p:sp>
        <p:nvSpPr>
          <p:cNvPr id="433" name="Google Shape;433;p49"/>
          <p:cNvSpPr txBox="1">
            <a:spLocks noGrp="1"/>
          </p:cNvSpPr>
          <p:nvPr>
            <p:ph type="body" idx="1"/>
          </p:nvPr>
        </p:nvSpPr>
        <p:spPr>
          <a:xfrm>
            <a:off x="609598" y="2384915"/>
            <a:ext cx="7034255" cy="3467239"/>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640"/>
              </a:spcBef>
              <a:spcAft>
                <a:spcPts val="0"/>
              </a:spcAft>
              <a:buClr>
                <a:schemeClr val="dk1"/>
              </a:buClr>
              <a:buSzPts val="3200"/>
              <a:buChar char="•"/>
            </a:pPr>
            <a:r>
              <a:rPr lang="en-US"/>
              <a:t>Let’s take a minute to brainstorm action items recognizing that international employee’s can help fill the vacancy gaps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0"/>
          <p:cNvSpPr txBox="1">
            <a:spLocks noGrp="1"/>
          </p:cNvSpPr>
          <p:nvPr>
            <p:ph type="title"/>
          </p:nvPr>
        </p:nvSpPr>
        <p:spPr>
          <a:xfrm>
            <a:off x="609600" y="543628"/>
            <a:ext cx="6822219" cy="112646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67"/>
              <a:buFont typeface="Montserrat"/>
              <a:buNone/>
            </a:pPr>
            <a:r>
              <a:rPr lang="en-US"/>
              <a:t>Resources</a:t>
            </a:r>
            <a:endParaRPr/>
          </a:p>
        </p:txBody>
      </p:sp>
      <p:sp>
        <p:nvSpPr>
          <p:cNvPr id="439" name="Google Shape;439;p50"/>
          <p:cNvSpPr txBox="1">
            <a:spLocks noGrp="1"/>
          </p:cNvSpPr>
          <p:nvPr>
            <p:ph type="body" idx="1"/>
          </p:nvPr>
        </p:nvSpPr>
        <p:spPr>
          <a:xfrm>
            <a:off x="609598" y="2384915"/>
            <a:ext cx="7034255" cy="3467239"/>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640"/>
              </a:spcBef>
              <a:spcAft>
                <a:spcPts val="0"/>
              </a:spcAft>
              <a:buClr>
                <a:schemeClr val="dk1"/>
              </a:buClr>
              <a:buSzPts val="3200"/>
              <a:buChar char="•"/>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Ontario Immigrant Nominee Program (OINP)</a:t>
            </a:r>
            <a:endParaRPr sz="1800">
              <a:latin typeface="Calibri"/>
              <a:ea typeface="Calibri"/>
              <a:cs typeface="Calibri"/>
              <a:sym typeface="Calibri"/>
            </a:endParaRPr>
          </a:p>
          <a:p>
            <a:pPr marL="457200" lvl="0" indent="-431800" algn="l" rtl="0">
              <a:lnSpc>
                <a:spcPct val="100000"/>
              </a:lnSpc>
              <a:spcBef>
                <a:spcPts val="640"/>
              </a:spcBef>
              <a:spcAft>
                <a:spcPts val="0"/>
              </a:spcAft>
              <a:buClr>
                <a:schemeClr val="dk1"/>
              </a:buClr>
              <a:buSzPts val="3200"/>
              <a:buChar char="•"/>
            </a:pPr>
            <a:r>
              <a:rPr lang="en-US"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The National Occupational Classification (NOC)</a:t>
            </a:r>
            <a:endParaRPr sz="1800">
              <a:latin typeface="Calibri"/>
              <a:ea typeface="Calibri"/>
              <a:cs typeface="Calibri"/>
              <a:sym typeface="Calibri"/>
            </a:endParaRPr>
          </a:p>
          <a:p>
            <a:pPr marL="457200" lvl="0" indent="-431800" algn="l" rtl="0">
              <a:lnSpc>
                <a:spcPct val="100000"/>
              </a:lnSpc>
              <a:spcBef>
                <a:spcPts val="640"/>
              </a:spcBef>
              <a:spcAft>
                <a:spcPts val="0"/>
              </a:spcAft>
              <a:buClr>
                <a:schemeClr val="dk1"/>
              </a:buClr>
              <a:buSzPts val="3200"/>
              <a:buChar char="•"/>
            </a:pPr>
            <a:r>
              <a:rPr lang="en-US" sz="18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Learn About the NOC - Tutorial</a:t>
            </a:r>
            <a:endParaRPr sz="1800">
              <a:latin typeface="Calibri"/>
              <a:ea typeface="Calibri"/>
              <a:cs typeface="Calibri"/>
              <a:sym typeface="Calibri"/>
            </a:endParaRPr>
          </a:p>
          <a:p>
            <a:pPr marL="457200" lvl="0" indent="-431800" algn="l" rtl="0">
              <a:lnSpc>
                <a:spcPct val="100000"/>
              </a:lnSpc>
              <a:spcBef>
                <a:spcPts val="640"/>
              </a:spcBef>
              <a:spcAft>
                <a:spcPts val="0"/>
              </a:spcAft>
              <a:buClr>
                <a:schemeClr val="dk1"/>
              </a:buClr>
              <a:buSzPts val="3200"/>
              <a:buChar char="•"/>
            </a:pPr>
            <a:r>
              <a:rPr lang="en-US" sz="1800"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Employer Guidelines: Job Offer Streams</a:t>
            </a:r>
            <a:endParaRPr sz="1800">
              <a:latin typeface="Calibri"/>
              <a:ea typeface="Calibri"/>
              <a:cs typeface="Calibri"/>
              <a:sym typeface="Calibri"/>
            </a:endParaRPr>
          </a:p>
          <a:p>
            <a:pPr marL="457200" lvl="0" indent="-431800" algn="l" rtl="0">
              <a:lnSpc>
                <a:spcPct val="100000"/>
              </a:lnSpc>
              <a:spcBef>
                <a:spcPts val="640"/>
              </a:spcBef>
              <a:spcAft>
                <a:spcPts val="0"/>
              </a:spcAft>
              <a:buClr>
                <a:schemeClr val="dk1"/>
              </a:buClr>
              <a:buSzPts val="3200"/>
              <a:buChar char="•"/>
            </a:pPr>
            <a:r>
              <a:rPr lang="en-US" sz="1800" u="sng">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Employer Forms</a:t>
            </a:r>
            <a:endParaRPr sz="1800">
              <a:latin typeface="Calibri"/>
              <a:ea typeface="Calibri"/>
              <a:cs typeface="Calibri"/>
              <a:sym typeface="Calibri"/>
            </a:endParaRPr>
          </a:p>
          <a:p>
            <a:pPr marL="25400" lvl="0" indent="0" algn="l" rtl="0">
              <a:lnSpc>
                <a:spcPct val="100000"/>
              </a:lnSpc>
              <a:spcBef>
                <a:spcPts val="640"/>
              </a:spcBef>
              <a:spcAft>
                <a:spcPts val="0"/>
              </a:spcAft>
              <a:buSzPts val="3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sp>
        <p:nvSpPr>
          <p:cNvPr id="196" name="Google Shape;196;p6"/>
          <p:cNvSpPr txBox="1">
            <a:spLocks noGrp="1"/>
          </p:cNvSpPr>
          <p:nvPr>
            <p:ph type="title"/>
          </p:nvPr>
        </p:nvSpPr>
        <p:spPr>
          <a:xfrm>
            <a:off x="286123" y="388781"/>
            <a:ext cx="8280400" cy="106805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00"/>
              <a:buFont typeface="Montserrat"/>
              <a:buNone/>
            </a:pPr>
            <a:r>
              <a:rPr lang="en-US"/>
              <a:t>Human Resources Survey </a:t>
            </a:r>
            <a:endParaRPr/>
          </a:p>
        </p:txBody>
      </p:sp>
      <p:pic>
        <p:nvPicPr>
          <p:cNvPr id="197" name="Google Shape;197;p6"/>
          <p:cNvPicPr preferRelativeResize="0"/>
          <p:nvPr/>
        </p:nvPicPr>
        <p:blipFill rotWithShape="1">
          <a:blip r:embed="rId3">
            <a:alphaModFix/>
          </a:blip>
          <a:srcRect/>
          <a:stretch/>
        </p:blipFill>
        <p:spPr>
          <a:xfrm>
            <a:off x="7945835" y="159268"/>
            <a:ext cx="4246165" cy="1068056"/>
          </a:xfrm>
          <a:prstGeom prst="rect">
            <a:avLst/>
          </a:prstGeom>
          <a:noFill/>
          <a:ln>
            <a:noFill/>
          </a:ln>
        </p:spPr>
      </p:pic>
      <p:sp>
        <p:nvSpPr>
          <p:cNvPr id="198" name="Google Shape;198;p6"/>
          <p:cNvSpPr txBox="1"/>
          <p:nvPr/>
        </p:nvSpPr>
        <p:spPr>
          <a:xfrm>
            <a:off x="7772400" y="1263817"/>
            <a:ext cx="61637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F497D"/>
                </a:solidFill>
                <a:latin typeface="Calibri"/>
                <a:ea typeface="Calibri"/>
                <a:cs typeface="Calibri"/>
                <a:sym typeface="Calibri"/>
              </a:rPr>
              <a:t>(DSWI, HR Manager Survey 2024)</a:t>
            </a:r>
            <a:endParaRPr sz="1400" b="0" i="0" u="none" strike="noStrike" cap="none">
              <a:solidFill>
                <a:srgbClr val="000000"/>
              </a:solidFill>
              <a:latin typeface="Arial"/>
              <a:ea typeface="Arial"/>
              <a:cs typeface="Arial"/>
              <a:sym typeface="Arial"/>
            </a:endParaRPr>
          </a:p>
        </p:txBody>
      </p:sp>
      <p:pic>
        <p:nvPicPr>
          <p:cNvPr id="199" name="Google Shape;199;p6"/>
          <p:cNvPicPr preferRelativeResize="0"/>
          <p:nvPr/>
        </p:nvPicPr>
        <p:blipFill rotWithShape="1">
          <a:blip r:embed="rId4">
            <a:alphaModFix/>
          </a:blip>
          <a:srcRect/>
          <a:stretch/>
        </p:blipFill>
        <p:spPr>
          <a:xfrm>
            <a:off x="905350" y="1608100"/>
            <a:ext cx="9861750" cy="4981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04"/>
        <p:cNvGrpSpPr/>
        <p:nvPr/>
      </p:nvGrpSpPr>
      <p:grpSpPr>
        <a:xfrm>
          <a:off x="0" y="0"/>
          <a:ext cx="0" cy="0"/>
          <a:chOff x="0" y="0"/>
          <a:chExt cx="0" cy="0"/>
        </a:xfrm>
      </p:grpSpPr>
      <p:sp>
        <p:nvSpPr>
          <p:cNvPr id="205" name="Google Shape;205;p7"/>
          <p:cNvSpPr txBox="1">
            <a:spLocks noGrp="1"/>
          </p:cNvSpPr>
          <p:nvPr>
            <p:ph type="title"/>
          </p:nvPr>
        </p:nvSpPr>
        <p:spPr>
          <a:xfrm>
            <a:off x="609600" y="370221"/>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200"/>
              <a:buFont typeface="Montserrat"/>
              <a:buNone/>
            </a:pPr>
            <a:r>
              <a:rPr lang="en-US"/>
              <a:t>Severe Vacancies across the Province</a:t>
            </a:r>
            <a:endParaRPr/>
          </a:p>
        </p:txBody>
      </p:sp>
      <p:pic>
        <p:nvPicPr>
          <p:cNvPr id="206" name="Google Shape;206;p7"/>
          <p:cNvPicPr preferRelativeResize="0"/>
          <p:nvPr/>
        </p:nvPicPr>
        <p:blipFill rotWithShape="1">
          <a:blip r:embed="rId3">
            <a:alphaModFix/>
          </a:blip>
          <a:srcRect/>
          <a:stretch/>
        </p:blipFill>
        <p:spPr>
          <a:xfrm>
            <a:off x="7810369" y="5789944"/>
            <a:ext cx="4246165" cy="1068056"/>
          </a:xfrm>
          <a:prstGeom prst="rect">
            <a:avLst/>
          </a:prstGeom>
          <a:noFill/>
          <a:ln>
            <a:noFill/>
          </a:ln>
        </p:spPr>
      </p:pic>
      <p:sp>
        <p:nvSpPr>
          <p:cNvPr id="207" name="Google Shape;207;p7"/>
          <p:cNvSpPr txBox="1"/>
          <p:nvPr/>
        </p:nvSpPr>
        <p:spPr>
          <a:xfrm>
            <a:off x="4724400" y="6323972"/>
            <a:ext cx="27432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F497D"/>
                </a:solidFill>
                <a:latin typeface="Calibri"/>
                <a:ea typeface="Calibri"/>
                <a:cs typeface="Calibri"/>
                <a:sym typeface="Calibri"/>
              </a:rPr>
              <a:t>(DSWI, HR Manager Survey 2024)</a:t>
            </a:r>
            <a:endParaRPr sz="1400" b="0" i="0" u="none" strike="noStrike" cap="none">
              <a:solidFill>
                <a:srgbClr val="000000"/>
              </a:solidFill>
              <a:latin typeface="Arial"/>
              <a:ea typeface="Arial"/>
              <a:cs typeface="Arial"/>
              <a:sym typeface="Arial"/>
            </a:endParaRPr>
          </a:p>
        </p:txBody>
      </p:sp>
      <p:graphicFrame>
        <p:nvGraphicFramePr>
          <p:cNvPr id="208" name="Google Shape;208;p7"/>
          <p:cNvGraphicFramePr/>
          <p:nvPr/>
        </p:nvGraphicFramePr>
        <p:xfrm>
          <a:off x="1439333" y="1693333"/>
          <a:ext cx="9059334" cy="36575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13"/>
        <p:cNvGrpSpPr/>
        <p:nvPr/>
      </p:nvGrpSpPr>
      <p:grpSpPr>
        <a:xfrm>
          <a:off x="0" y="0"/>
          <a:ext cx="0" cy="0"/>
          <a:chOff x="0" y="0"/>
          <a:chExt cx="0" cy="0"/>
        </a:xfrm>
      </p:grpSpPr>
      <p:sp>
        <p:nvSpPr>
          <p:cNvPr id="214" name="Google Shape;214;p37"/>
          <p:cNvSpPr txBox="1">
            <a:spLocks noGrp="1"/>
          </p:cNvSpPr>
          <p:nvPr>
            <p:ph type="title"/>
          </p:nvPr>
        </p:nvSpPr>
        <p:spPr>
          <a:xfrm>
            <a:off x="609600" y="370221"/>
            <a:ext cx="10668000" cy="925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E2231A"/>
              </a:buClr>
              <a:buSzPct val="105957"/>
              <a:buFont typeface="Montserrat"/>
              <a:buNone/>
            </a:pPr>
            <a:r>
              <a:rPr lang="en-US"/>
              <a:t>Reasons for Vacancies</a:t>
            </a:r>
            <a:br>
              <a:rPr lang="en-US"/>
            </a:br>
            <a:endParaRPr/>
          </a:p>
        </p:txBody>
      </p:sp>
      <p:pic>
        <p:nvPicPr>
          <p:cNvPr id="215" name="Google Shape;215;p37"/>
          <p:cNvPicPr preferRelativeResize="0"/>
          <p:nvPr/>
        </p:nvPicPr>
        <p:blipFill rotWithShape="1">
          <a:blip r:embed="rId3">
            <a:alphaModFix/>
          </a:blip>
          <a:srcRect/>
          <a:stretch/>
        </p:blipFill>
        <p:spPr>
          <a:xfrm>
            <a:off x="7810369" y="5789944"/>
            <a:ext cx="4246165" cy="1068056"/>
          </a:xfrm>
          <a:prstGeom prst="rect">
            <a:avLst/>
          </a:prstGeom>
          <a:noFill/>
          <a:ln>
            <a:noFill/>
          </a:ln>
        </p:spPr>
      </p:pic>
      <p:sp>
        <p:nvSpPr>
          <p:cNvPr id="216" name="Google Shape;216;p37"/>
          <p:cNvSpPr txBox="1"/>
          <p:nvPr/>
        </p:nvSpPr>
        <p:spPr>
          <a:xfrm>
            <a:off x="4724400" y="6323972"/>
            <a:ext cx="27432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F497D"/>
                </a:solidFill>
                <a:latin typeface="Calibri"/>
                <a:ea typeface="Calibri"/>
                <a:cs typeface="Calibri"/>
                <a:sym typeface="Calibri"/>
              </a:rPr>
              <a:t>(DSWI, HR Manager Survey 2024)</a:t>
            </a:r>
            <a:endParaRPr sz="1400" b="0" i="0" u="none" strike="noStrike" cap="none">
              <a:solidFill>
                <a:srgbClr val="000000"/>
              </a:solidFill>
              <a:latin typeface="Arial"/>
              <a:ea typeface="Arial"/>
              <a:cs typeface="Arial"/>
              <a:sym typeface="Arial"/>
            </a:endParaRPr>
          </a:p>
        </p:txBody>
      </p:sp>
      <p:pic>
        <p:nvPicPr>
          <p:cNvPr id="217" name="Google Shape;217;p37"/>
          <p:cNvPicPr preferRelativeResize="0"/>
          <p:nvPr/>
        </p:nvPicPr>
        <p:blipFill rotWithShape="1">
          <a:blip r:embed="rId4">
            <a:alphaModFix/>
          </a:blip>
          <a:srcRect/>
          <a:stretch/>
        </p:blipFill>
        <p:spPr>
          <a:xfrm>
            <a:off x="342100" y="1334125"/>
            <a:ext cx="11203012" cy="41897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2869"/>
          </a:blip>
          <a:tile tx="0" ty="0" sx="100000" sy="100000" flip="none" algn="tl"/>
        </a:blipFill>
        <a:effectLst/>
      </p:bgPr>
    </p:bg>
    <p:spTree>
      <p:nvGrpSpPr>
        <p:cNvPr id="1" name="Shape 221"/>
        <p:cNvGrpSpPr/>
        <p:nvPr/>
      </p:nvGrpSpPr>
      <p:grpSpPr>
        <a:xfrm>
          <a:off x="0" y="0"/>
          <a:ext cx="0" cy="0"/>
          <a:chOff x="0" y="0"/>
          <a:chExt cx="0" cy="0"/>
        </a:xfrm>
      </p:grpSpPr>
      <p:sp>
        <p:nvSpPr>
          <p:cNvPr id="222" name="Google Shape;222;p3"/>
          <p:cNvSpPr txBox="1">
            <a:spLocks noGrp="1"/>
          </p:cNvSpPr>
          <p:nvPr>
            <p:ph type="title"/>
          </p:nvPr>
        </p:nvSpPr>
        <p:spPr>
          <a:xfrm>
            <a:off x="609601" y="543628"/>
            <a:ext cx="5892800" cy="112646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E2231A"/>
              </a:buClr>
              <a:buSzPct val="93863"/>
              <a:buFont typeface="Montserrat"/>
              <a:buNone/>
            </a:pPr>
            <a:r>
              <a:rPr lang="en-US"/>
              <a:t>DSW Enrollment Trends at Colleges</a:t>
            </a:r>
            <a:endParaRPr/>
          </a:p>
        </p:txBody>
      </p:sp>
      <p:pic>
        <p:nvPicPr>
          <p:cNvPr id="223" name="Google Shape;223;p3"/>
          <p:cNvPicPr preferRelativeResize="0">
            <a:picLocks noGrp="1"/>
          </p:cNvPicPr>
          <p:nvPr>
            <p:ph type="body" idx="1"/>
          </p:nvPr>
        </p:nvPicPr>
        <p:blipFill rotWithShape="1">
          <a:blip r:embed="rId4">
            <a:alphaModFix/>
          </a:blip>
          <a:srcRect/>
          <a:stretch/>
        </p:blipFill>
        <p:spPr>
          <a:xfrm>
            <a:off x="369651" y="2065284"/>
            <a:ext cx="7544639" cy="4003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
          <p:cNvSpPr txBox="1">
            <a:spLocks noGrp="1"/>
          </p:cNvSpPr>
          <p:nvPr>
            <p:ph type="title"/>
          </p:nvPr>
        </p:nvSpPr>
        <p:spPr>
          <a:xfrm>
            <a:off x="584200" y="732805"/>
            <a:ext cx="11023500" cy="81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E2231A"/>
              </a:buClr>
              <a:buSzPct val="103184"/>
              <a:buFont typeface="Montserrat"/>
              <a:buNone/>
            </a:pPr>
            <a:r>
              <a:rPr lang="en-US" sz="3488" b="1">
                <a:latin typeface="Montserrat"/>
                <a:ea typeface="Montserrat"/>
                <a:cs typeface="Montserrat"/>
                <a:sym typeface="Montserrat"/>
              </a:rPr>
              <a:t>Domestic applications across the Province in DSW</a:t>
            </a:r>
            <a:br>
              <a:rPr lang="en-US" sz="4400" b="1">
                <a:latin typeface="Montserrat"/>
                <a:ea typeface="Montserrat"/>
                <a:cs typeface="Montserrat"/>
                <a:sym typeface="Montserrat"/>
              </a:rPr>
            </a:br>
            <a:endParaRPr/>
          </a:p>
        </p:txBody>
      </p:sp>
      <p:pic>
        <p:nvPicPr>
          <p:cNvPr id="230" name="Google Shape;230;p4" descr="A graph of numbers and lines&#10;&#10;Description automatically generated with medium confidence"/>
          <p:cNvPicPr preferRelativeResize="0"/>
          <p:nvPr/>
        </p:nvPicPr>
        <p:blipFill rotWithShape="1">
          <a:blip r:embed="rId3">
            <a:alphaModFix/>
          </a:blip>
          <a:srcRect/>
          <a:stretch/>
        </p:blipFill>
        <p:spPr>
          <a:xfrm>
            <a:off x="1253067" y="1849284"/>
            <a:ext cx="9574519" cy="4969805"/>
          </a:xfrm>
          <a:prstGeom prst="rect">
            <a:avLst/>
          </a:prstGeom>
          <a:solidFill>
            <a:srgbClr val="FFFFFF"/>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
          <p:cNvSpPr txBox="1">
            <a:spLocks noGrp="1"/>
          </p:cNvSpPr>
          <p:nvPr>
            <p:ph type="title"/>
          </p:nvPr>
        </p:nvSpPr>
        <p:spPr>
          <a:xfrm>
            <a:off x="609600" y="370221"/>
            <a:ext cx="11582400" cy="173095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2231A"/>
              </a:buClr>
              <a:buSzPts val="4400"/>
              <a:buFont typeface="Montserrat"/>
              <a:buNone/>
            </a:pPr>
            <a:r>
              <a:rPr lang="en-US" sz="4400" b="1">
                <a:latin typeface="Montserrat"/>
                <a:ea typeface="Montserrat"/>
                <a:cs typeface="Montserrat"/>
                <a:sym typeface="Montserrat"/>
              </a:rPr>
              <a:t>DSW Enrollment across the Province</a:t>
            </a:r>
            <a:br>
              <a:rPr lang="en-US" sz="4400" b="1">
                <a:latin typeface="Montserrat"/>
                <a:ea typeface="Montserrat"/>
                <a:cs typeface="Montserrat"/>
                <a:sym typeface="Montserrat"/>
              </a:rPr>
            </a:br>
            <a:endParaRPr/>
          </a:p>
        </p:txBody>
      </p:sp>
      <p:pic>
        <p:nvPicPr>
          <p:cNvPr id="237" name="Google Shape;237;p5"/>
          <p:cNvPicPr preferRelativeResize="0"/>
          <p:nvPr/>
        </p:nvPicPr>
        <p:blipFill rotWithShape="1">
          <a:blip r:embed="rId3">
            <a:alphaModFix/>
          </a:blip>
          <a:srcRect/>
          <a:stretch/>
        </p:blipFill>
        <p:spPr>
          <a:xfrm>
            <a:off x="673100" y="1718526"/>
            <a:ext cx="9537700" cy="5006123"/>
          </a:xfrm>
          <a:prstGeom prst="rect">
            <a:avLst/>
          </a:prstGeom>
          <a:noFill/>
          <a:ln>
            <a:noFill/>
          </a:ln>
        </p:spPr>
      </p:pic>
    </p:spTree>
  </p:cSld>
  <p:clrMapOvr>
    <a:masterClrMapping/>
  </p:clrMapOvr>
</p:sld>
</file>

<file path=ppt/theme/theme1.xml><?xml version="1.0" encoding="utf-8"?>
<a:theme xmlns:a="http://schemas.openxmlformats.org/drawingml/2006/main" name="partnerships">
  <a:themeElements>
    <a:clrScheme name="Custom 1">
      <a:dk1>
        <a:srgbClr val="000000"/>
      </a:dk1>
      <a:lt1>
        <a:srgbClr val="FFFFFF"/>
      </a:lt1>
      <a:dk2>
        <a:srgbClr val="636369"/>
      </a:dk2>
      <a:lt2>
        <a:srgbClr val="DEDEDE"/>
      </a:lt2>
      <a:accent1>
        <a:srgbClr val="E12319"/>
      </a:accent1>
      <a:accent2>
        <a:srgbClr val="E12319"/>
      </a:accent2>
      <a:accent3>
        <a:srgbClr val="B2272C"/>
      </a:accent3>
      <a:accent4>
        <a:srgbClr val="A02B2F"/>
      </a:accent4>
      <a:accent5>
        <a:srgbClr val="636369"/>
      </a:accent5>
      <a:accent6>
        <a:srgbClr val="636369"/>
      </a:accent6>
      <a:hlink>
        <a:srgbClr val="E12319"/>
      </a:hlink>
      <a:folHlink>
        <a:srgbClr val="B227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3937</Words>
  <Application>Microsoft Macintosh PowerPoint</Application>
  <PresentationFormat>Widescreen</PresentationFormat>
  <Paragraphs>281</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Times New Roman</vt:lpstr>
      <vt:lpstr>Calibri</vt:lpstr>
      <vt:lpstr>Montserrat</vt:lpstr>
      <vt:lpstr>Arial</vt:lpstr>
      <vt:lpstr>Arial</vt:lpstr>
      <vt:lpstr>partnerships</vt:lpstr>
      <vt:lpstr>Navigating Opportunities and Challenges: Hiring International Student Graduates in Ontario   </vt:lpstr>
      <vt:lpstr>Introductions</vt:lpstr>
      <vt:lpstr>PowerPoint Presentation</vt:lpstr>
      <vt:lpstr>Human Resources Survey </vt:lpstr>
      <vt:lpstr>Severe Vacancies across the Province</vt:lpstr>
      <vt:lpstr>Reasons for Vacancies </vt:lpstr>
      <vt:lpstr>DSW Enrollment Trends at Colleges</vt:lpstr>
      <vt:lpstr>Domestic applications across the Province in DSW </vt:lpstr>
      <vt:lpstr>DSW Enrollment across the Province </vt:lpstr>
      <vt:lpstr>Stats of international workers</vt:lpstr>
      <vt:lpstr>Understanding the PR process</vt:lpstr>
      <vt:lpstr>Overview</vt:lpstr>
      <vt:lpstr>Exploring the NOC</vt:lpstr>
      <vt:lpstr>10 Occupational Categories </vt:lpstr>
      <vt:lpstr>6 TEER Categories</vt:lpstr>
      <vt:lpstr>PowerPoint Presentation</vt:lpstr>
      <vt:lpstr>NOC 42201 </vt:lpstr>
      <vt:lpstr>Pathways to PR  OINP - How to pick the right Stream </vt:lpstr>
      <vt:lpstr>Meet Manmeet</vt:lpstr>
      <vt:lpstr>Pathways to PR  Ontario Immigration Nominee Program (OINP)</vt:lpstr>
      <vt:lpstr>Meet Anna</vt:lpstr>
      <vt:lpstr>Pathways to PR  Ontario Immigration Nominee Program (OINP)</vt:lpstr>
      <vt:lpstr>Meet Bianca</vt:lpstr>
      <vt:lpstr>Pathways to PR  Ontario Immigration Nominee Program (OINP)</vt:lpstr>
      <vt:lpstr>Pathways to PR  Canadian Experience Class - Express Entry (not Province specific)</vt:lpstr>
      <vt:lpstr>A New Wrinkle</vt:lpstr>
      <vt:lpstr>A New Wrinkle</vt:lpstr>
      <vt:lpstr>Brainstorm</vt:lpstr>
      <vt:lpstr>Requirements</vt:lpstr>
      <vt:lpstr>Requirements</vt:lpstr>
      <vt:lpstr>Requirements</vt:lpstr>
      <vt:lpstr>Requirements</vt:lpstr>
      <vt:lpstr>Pathways to PR  Opportunities </vt:lpstr>
      <vt:lpstr>What can the sector do?</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Bowman, Jenny</dc:creator>
  <cp:lastModifiedBy>Klee, Karen</cp:lastModifiedBy>
  <cp:revision>2</cp:revision>
  <dcterms:created xsi:type="dcterms:W3CDTF">2023-04-03T13:30:20Z</dcterms:created>
  <dcterms:modified xsi:type="dcterms:W3CDTF">2024-10-30T11:16:30Z</dcterms:modified>
</cp:coreProperties>
</file>