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723" r:id="rId2"/>
    <p:sldMasterId id="2147483724" r:id="rId3"/>
    <p:sldMasterId id="2147483725" r:id="rId4"/>
    <p:sldMasterId id="2147483727" r:id="rId5"/>
    <p:sldMasterId id="2147483728" r:id="rId6"/>
    <p:sldMasterId id="2147483742" r:id="rId7"/>
  </p:sldMasterIdLst>
  <p:notesMasterIdLst>
    <p:notesMasterId r:id="rId63"/>
  </p:notesMasterIdLst>
  <p:sldIdLst>
    <p:sldId id="256" r:id="rId8"/>
    <p:sldId id="257" r:id="rId9"/>
    <p:sldId id="258" r:id="rId10"/>
    <p:sldId id="259" r:id="rId11"/>
    <p:sldId id="260" r:id="rId12"/>
    <p:sldId id="261" r:id="rId13"/>
    <p:sldId id="262" r:id="rId14"/>
    <p:sldId id="264" r:id="rId15"/>
    <p:sldId id="274" r:id="rId16"/>
    <p:sldId id="275" r:id="rId17"/>
    <p:sldId id="277" r:id="rId18"/>
    <p:sldId id="281" r:id="rId19"/>
    <p:sldId id="2288" r:id="rId20"/>
    <p:sldId id="265" r:id="rId21"/>
    <p:sldId id="2291" r:id="rId22"/>
    <p:sldId id="266" r:id="rId23"/>
    <p:sldId id="2292" r:id="rId24"/>
    <p:sldId id="268" r:id="rId25"/>
    <p:sldId id="2285" r:id="rId26"/>
    <p:sldId id="2289" r:id="rId27"/>
    <p:sldId id="2270" r:id="rId28"/>
    <p:sldId id="2293" r:id="rId29"/>
    <p:sldId id="2276" r:id="rId30"/>
    <p:sldId id="2279" r:id="rId31"/>
    <p:sldId id="2278" r:id="rId32"/>
    <p:sldId id="2277" r:id="rId33"/>
    <p:sldId id="272" r:id="rId34"/>
    <p:sldId id="2286" r:id="rId35"/>
    <p:sldId id="2287" r:id="rId36"/>
    <p:sldId id="2290" r:id="rId37"/>
    <p:sldId id="298" r:id="rId38"/>
    <p:sldId id="364" r:id="rId39"/>
    <p:sldId id="2282" r:id="rId40"/>
    <p:sldId id="2283" r:id="rId41"/>
    <p:sldId id="285" r:id="rId42"/>
    <p:sldId id="286" r:id="rId43"/>
    <p:sldId id="287" r:id="rId44"/>
    <p:sldId id="290" r:id="rId45"/>
    <p:sldId id="291" r:id="rId46"/>
    <p:sldId id="2253" r:id="rId47"/>
    <p:sldId id="2254" r:id="rId48"/>
    <p:sldId id="2255" r:id="rId49"/>
    <p:sldId id="2256" r:id="rId50"/>
    <p:sldId id="2257" r:id="rId51"/>
    <p:sldId id="2258" r:id="rId52"/>
    <p:sldId id="2259" r:id="rId53"/>
    <p:sldId id="2260" r:id="rId54"/>
    <p:sldId id="2261" r:id="rId55"/>
    <p:sldId id="2262" r:id="rId56"/>
    <p:sldId id="2263" r:id="rId57"/>
    <p:sldId id="2264" r:id="rId58"/>
    <p:sldId id="2265" r:id="rId59"/>
    <p:sldId id="2266" r:id="rId60"/>
    <p:sldId id="288" r:id="rId61"/>
    <p:sldId id="2268" r:id="rId62"/>
  </p:sldIdLst>
  <p:sldSz cx="9144000" cy="5143500" type="screen16x9"/>
  <p:notesSz cx="6858000" cy="9144000"/>
  <p:embeddedFontLst>
    <p:embeddedFont>
      <p:font typeface="Baskerville Old Face" panose="02020602080505020303" pitchFamily="18" charset="0"/>
      <p:regular r:id="rId64"/>
    </p:embeddedFont>
    <p:embeddedFont>
      <p:font typeface="DM Sans" pitchFamily="2"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Trebuchet MS" panose="020B0603020202020204" pitchFamily="34" charset="0"/>
      <p:regular r:id="rId73"/>
      <p:bold r:id="rId74"/>
      <p:italic r:id="rId75"/>
      <p:boldItalic r:id="rId76"/>
    </p:embeddedFont>
  </p:embeddedFontLst>
  <p:custDataLst>
    <p:tags r:id="rId7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67312" autoAdjust="0"/>
  </p:normalViewPr>
  <p:slideViewPr>
    <p:cSldViewPr snapToGrid="0">
      <p:cViewPr varScale="1">
        <p:scale>
          <a:sx n="93" d="100"/>
          <a:sy n="93" d="100"/>
        </p:scale>
        <p:origin x="129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2ca83c61f9_0_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32ca83c61f9_0_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1" name="Google Shape;461;g32ca83c61f9_0_8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2ca83c61f9_0_1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32ca83c61f9_0_10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644" name="Google Shape;644;g32ca83c61f9_0_10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ca83c61f9_0_10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32ca83c61f9_0_10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b="1" u="sng" dirty="0"/>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I want to share with you my social location, how I fit into the context of the work Race and Disability Canada. </a:t>
            </a: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My name is RHK</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am racialized</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am visible Muslim – wear hijab – a scarf that covers my hair and neck.</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My family are from Tanzania, East Africa, but I am brown because of my ancestry is Indian </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British and also Canadian</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Immigrant to Canada, and a settler on stolen indigenous land</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Woman</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Able-bodied</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grew up in a household with a mom who had significant mental health issues</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am an aunt to a now adult nephew with autism – I watched and observed my sister navigate systems and develop supports for her son.</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married a wonderful man who has lupus and have witnessed and lived through all the joys and challenges of episodic disabilities. </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am a mom of 3 daughters. </a:t>
            </a:r>
          </a:p>
          <a:p>
            <a:pPr marL="342900" lvl="0" indent="-342900">
              <a:lnSpc>
                <a:spcPct val="107000"/>
              </a:lnSpc>
              <a:spcAft>
                <a:spcPts val="800"/>
              </a:spcAft>
              <a:buFont typeface="Symbol" panose="05050102010706020507" pitchFamily="18" charset="2"/>
              <a:buChar char=""/>
            </a:pPr>
            <a:r>
              <a:rPr lang="en-CA"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have 3 master degrees – Business, Critical Disability Studies and Canadian Common Law and I am currently training to be a lawyer in Ontario. </a:t>
            </a:r>
          </a:p>
          <a:p>
            <a:pPr marL="0" lvl="0" indent="0">
              <a:lnSpc>
                <a:spcPct val="107000"/>
              </a:lnSpc>
              <a:spcAft>
                <a:spcPts val="800"/>
              </a:spcAft>
              <a:buFont typeface="Symbol" panose="05050102010706020507" pitchFamily="18" charset="2"/>
              <a:buNone/>
            </a:pP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My work in the disability sector began in 2005 where I worked as the diversity worker at Deafblind UK looking at the needs of racialized people who had a dual sensory impairment – people who were bot deaf and blind. As part of an expanded portfolio, I conducted community-based research on the social, religious, and cultural needs of racialized people with disabilities in England. When I moved to Canada, I connected with Rabia who in turn connected me to grassroots race and disability organizations where I worked with them on governance issues and supporting their work through education and training. I also worked with Deaf communities in North America and helped to </a:t>
            </a:r>
            <a:r>
              <a:rPr lang="en-CA" sz="1100" kern="1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the first international conference of Deaf Muslims in Qatar in 2013. </a:t>
            </a:r>
          </a:p>
          <a:p>
            <a:pPr marL="158750" indent="0">
              <a:lnSpc>
                <a:spcPct val="107000"/>
              </a:lnSpc>
              <a:spcAft>
                <a:spcPts val="800"/>
              </a:spcAft>
              <a:buNone/>
            </a:pP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After a Masters in Critical Disability Studies in 2010, I worked at McMaster University as the Accessibility Officer when I managed the institutions compliance obligations with the Ontario Accessibility legislation the AODA, I also designed and delivered training and education programs on human rights, diversity, equity and inclusion. </a:t>
            </a:r>
          </a:p>
          <a:p>
            <a:pPr>
              <a:lnSpc>
                <a:spcPct val="107000"/>
              </a:lnSpc>
              <a:spcAft>
                <a:spcPts val="800"/>
              </a:spcAft>
            </a:pP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These experiences all have a direct impact and connection to my work at Race and Disability. This acknowledgement of my social location is always top of my mind and informs the way think about race and most importantly underscores my relationship to disability. </a:t>
            </a:r>
          </a:p>
          <a:p>
            <a:pPr marL="158750" indent="0">
              <a:lnSpc>
                <a:spcPct val="107000"/>
              </a:lnSpc>
              <a:spcAft>
                <a:spcPts val="800"/>
              </a:spcAft>
              <a:buNone/>
            </a:pP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My experiences with disability has been as an observer and supporter </a:t>
            </a:r>
            <a:r>
              <a:rPr lang="en-CA" sz="1100" kern="100" dirty="0" err="1">
                <a:effectLst/>
                <a:latin typeface="Calibri" panose="020F0502020204030204" pitchFamily="34" charset="0"/>
                <a:ea typeface="Calibri" panose="020F0502020204030204" pitchFamily="34" charset="0"/>
                <a:cs typeface="Times New Roman" panose="02020603050405020304" pitchFamily="18" charset="0"/>
              </a:rPr>
              <a:t>pwd</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kern="100">
                <a:effectLst/>
                <a:latin typeface="Calibri" panose="020F0502020204030204" pitchFamily="34" charset="0"/>
                <a:ea typeface="Calibri" panose="020F0502020204030204" pitchFamily="34" charset="0"/>
                <a:cs typeface="Times New Roman" panose="02020603050405020304" pitchFamily="18" charset="0"/>
              </a:rPr>
              <a:t>I recognize my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role is very clearly as an ally to the disability rights movement and to Deaf communities as well. </a:t>
            </a:r>
          </a:p>
          <a:p>
            <a:pPr marL="158750" indent="0">
              <a:lnSpc>
                <a:spcPct val="107000"/>
              </a:lnSpc>
              <a:spcAft>
                <a:spcPts val="800"/>
              </a:spcAft>
              <a:buNone/>
            </a:pP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I share this with you all today, as a humble acknowledgement that my work in the disability sector spanned across almost 2 years, it has crossed international borders and as an ally, I am on a constant journey to renew my commitment to fulfil my work at RDC, with integrity and in full recognition of my social location. </a:t>
            </a:r>
          </a:p>
          <a:p>
            <a:pPr marL="0" lvl="0" indent="0" algn="l" rtl="0">
              <a:lnSpc>
                <a:spcPct val="100000"/>
              </a:lnSpc>
              <a:spcBef>
                <a:spcPts val="0"/>
              </a:spcBef>
              <a:spcAft>
                <a:spcPts val="0"/>
              </a:spcAft>
              <a:buClr>
                <a:schemeClr val="dk1"/>
              </a:buClr>
              <a:buSzPts val="1400"/>
              <a:buFont typeface="Calibri"/>
              <a:buNone/>
            </a:pPr>
            <a:endParaRPr b="1" u="sng" dirty="0"/>
          </a:p>
        </p:txBody>
      </p:sp>
      <p:sp>
        <p:nvSpPr>
          <p:cNvPr id="660" name="Google Shape;660;g32ca83c61f9_0_10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2ca83c61f9_0_1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2ca83c61f9_0_1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chemeClr val="dk1"/>
                </a:solidFill>
              </a:rPr>
              <a:t>Why did I share all this? Any work we do on equity, inclusion and intersectionality requires us to be conscious of our social location – not just our identity markers but how these impact our work and how we engage in this </a:t>
            </a:r>
            <a:r>
              <a:rPr lang="en-CA" dirty="0" err="1">
                <a:solidFill>
                  <a:schemeClr val="dk1"/>
                </a:solidFill>
              </a:rPr>
              <a:t>sctor</a:t>
            </a:r>
            <a:r>
              <a:rPr lang="en-CA" dirty="0">
                <a:solidFill>
                  <a:schemeClr val="dk1"/>
                </a:solidFill>
              </a:rPr>
              <a:t> – being an ally is important for me to be aware of given my position – so the Q for you all is the same - </a:t>
            </a:r>
            <a:endParaRPr dirty="0">
              <a:solidFill>
                <a:schemeClr val="dk1"/>
              </a:solidFill>
            </a:endParaRPr>
          </a:p>
        </p:txBody>
      </p:sp>
      <p:sp>
        <p:nvSpPr>
          <p:cNvPr id="701" name="Google Shape;701;g32ca83c61f9_0_1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59E00650-8A4C-23DE-9A88-ECAE63F808E4}"/>
            </a:ext>
          </a:extLst>
        </p:cNvPr>
        <p:cNvGrpSpPr/>
        <p:nvPr/>
      </p:nvGrpSpPr>
      <p:grpSpPr>
        <a:xfrm>
          <a:off x="0" y="0"/>
          <a:ext cx="0" cy="0"/>
          <a:chOff x="0" y="0"/>
          <a:chExt cx="0" cy="0"/>
        </a:xfrm>
      </p:grpSpPr>
      <p:sp>
        <p:nvSpPr>
          <p:cNvPr id="658" name="Google Shape;658;g32ca83c61f9_0_1074:notes">
            <a:extLst>
              <a:ext uri="{FF2B5EF4-FFF2-40B4-BE49-F238E27FC236}">
                <a16:creationId xmlns:a16="http://schemas.microsoft.com/office/drawing/2014/main" id="{2730AD01-D06E-2376-08FD-F955198F35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32ca83c61f9_0_1074:notes">
            <a:extLst>
              <a:ext uri="{FF2B5EF4-FFF2-40B4-BE49-F238E27FC236}">
                <a16:creationId xmlns:a16="http://schemas.microsoft.com/office/drawing/2014/main" id="{1519047F-DEE6-CB10-7CC9-B8970CE85CC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CA" b="1" u="sng" dirty="0"/>
              <a:t>The wheel is an example of </a:t>
            </a:r>
            <a:r>
              <a:rPr lang="en-CA" b="1" u="sng" dirty="0" err="1"/>
              <a:t>identies</a:t>
            </a:r>
            <a:r>
              <a:rPr lang="en-CA" b="1" u="sng" dirty="0"/>
              <a:t> to consider and how they impact you – note that these are relational – power in one context does not equal power in another context. E.g.: my educational background gives me an edge in some cases but when people see me first the first time – my competence and professionalism is not assumed so my privilege is diminished and is context dependant </a:t>
            </a:r>
            <a:endParaRPr b="1" u="sng" dirty="0"/>
          </a:p>
        </p:txBody>
      </p:sp>
      <p:sp>
        <p:nvSpPr>
          <p:cNvPr id="660" name="Google Shape;660;g32ca83c61f9_0_1074:notes">
            <a:extLst>
              <a:ext uri="{FF2B5EF4-FFF2-40B4-BE49-F238E27FC236}">
                <a16:creationId xmlns:a16="http://schemas.microsoft.com/office/drawing/2014/main" id="{AF17E0F0-C56C-6D69-201A-B6CFE5AD970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095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2ca83c61f9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2ca83c61f9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chemeClr val="dk1"/>
                </a:solidFill>
              </a:rPr>
              <a:t>Ask participants – what is culture?</a:t>
            </a:r>
            <a:endParaRPr dirty="0">
              <a:solidFill>
                <a:schemeClr val="dk1"/>
              </a:solidFill>
            </a:endParaRPr>
          </a:p>
        </p:txBody>
      </p:sp>
      <p:sp>
        <p:nvSpPr>
          <p:cNvPr id="544" name="Google Shape;544;g32ca83c61f9_0_9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2ca83c61f9_0_9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32ca83c61f9_0_9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CA" dirty="0"/>
              <a:t>Important to note culture – often gets a bad rep but most often is referred to in the context of ‘diversity’ and minority communities rather than being a catch all concept to describe how we all do things.</a:t>
            </a:r>
            <a:endParaRPr dirty="0"/>
          </a:p>
        </p:txBody>
      </p:sp>
      <p:sp>
        <p:nvSpPr>
          <p:cNvPr id="552" name="Google Shape;552;g32ca83c61f9_0_9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2ca83c61f9_0_9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2ca83c61f9_0_9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sz="1100" dirty="0">
                <a:solidFill>
                  <a:schemeClr val="dk1"/>
                </a:solidFill>
                <a:latin typeface="Calibri"/>
                <a:ea typeface="Calibri"/>
                <a:cs typeface="Calibri"/>
                <a:sym typeface="Calibri"/>
              </a:rPr>
              <a:t>There is no such thing as race – instead, it is a </a:t>
            </a:r>
            <a:r>
              <a:rPr lang="en-US" sz="1100" b="1" dirty="0">
                <a:solidFill>
                  <a:schemeClr val="dk1"/>
                </a:solidFill>
                <a:latin typeface="Calibri"/>
                <a:ea typeface="Calibri"/>
                <a:cs typeface="Calibri"/>
                <a:sym typeface="Calibri"/>
              </a:rPr>
              <a:t>“social construct.”</a:t>
            </a:r>
            <a:r>
              <a:rPr lang="en-US" sz="1100" dirty="0">
                <a:solidFill>
                  <a:schemeClr val="dk1"/>
                </a:solidFill>
                <a:latin typeface="Calibri"/>
                <a:ea typeface="Calibri"/>
                <a:cs typeface="Calibri"/>
                <a:sym typeface="Calibri"/>
              </a:rPr>
              <a:t> This means that society forms ideas of race based </a:t>
            </a:r>
            <a:r>
              <a:rPr lang="en-US" sz="1100" b="1" dirty="0">
                <a:solidFill>
                  <a:schemeClr val="dk1"/>
                </a:solidFill>
                <a:latin typeface="Calibri"/>
                <a:ea typeface="Calibri"/>
                <a:cs typeface="Calibri"/>
                <a:sym typeface="Calibri"/>
              </a:rPr>
              <a:t>on geographic, historical, political, economic, social and cultural factors</a:t>
            </a:r>
            <a:r>
              <a:rPr lang="en-US" sz="1100" dirty="0">
                <a:solidFill>
                  <a:schemeClr val="dk1"/>
                </a:solidFill>
                <a:latin typeface="Calibri"/>
                <a:ea typeface="Calibri"/>
                <a:cs typeface="Calibri"/>
                <a:sym typeface="Calibri"/>
              </a:rPr>
              <a:t>, as well as physical traits, even though none of these can legitimately be used to classify groups of people (</a:t>
            </a:r>
            <a:r>
              <a:rPr lang="en-US" sz="1100" i="1" dirty="0">
                <a:solidFill>
                  <a:schemeClr val="dk1"/>
                </a:solidFill>
                <a:latin typeface="Calibri"/>
                <a:ea typeface="Calibri"/>
                <a:cs typeface="Calibri"/>
                <a:sym typeface="Calibri"/>
              </a:rPr>
              <a:t>Ontario Human Rights Commission).</a:t>
            </a:r>
          </a:p>
          <a:p>
            <a:pPr marL="0" lvl="0" indent="0" algn="l" rtl="0">
              <a:lnSpc>
                <a:spcPct val="100000"/>
              </a:lnSpc>
              <a:spcBef>
                <a:spcPts val="0"/>
              </a:spcBef>
              <a:spcAft>
                <a:spcPts val="0"/>
              </a:spcAft>
              <a:buClr>
                <a:schemeClr val="dk1"/>
              </a:buClr>
              <a:buSzPts val="1400"/>
              <a:buFont typeface="Calibri"/>
              <a:buNone/>
            </a:pPr>
            <a:endParaRPr dirty="0"/>
          </a:p>
        </p:txBody>
      </p:sp>
      <p:sp>
        <p:nvSpPr>
          <p:cNvPr id="573" name="Google Shape;573;g32ca83c61f9_0_9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2F47B307-2442-AEB5-FEFD-84CDD92633C3}"/>
            </a:ext>
          </a:extLst>
        </p:cNvPr>
        <p:cNvGrpSpPr/>
        <p:nvPr/>
      </p:nvGrpSpPr>
      <p:grpSpPr>
        <a:xfrm>
          <a:off x="0" y="0"/>
          <a:ext cx="0" cy="0"/>
          <a:chOff x="0" y="0"/>
          <a:chExt cx="0" cy="0"/>
        </a:xfrm>
      </p:grpSpPr>
      <p:sp>
        <p:nvSpPr>
          <p:cNvPr id="571" name="Google Shape;571;g32ca83c61f9_0_966:notes">
            <a:extLst>
              <a:ext uri="{FF2B5EF4-FFF2-40B4-BE49-F238E27FC236}">
                <a16:creationId xmlns:a16="http://schemas.microsoft.com/office/drawing/2014/main" id="{E243C750-082E-91D9-1069-ABA413D449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2ca83c61f9_0_966:notes">
            <a:extLst>
              <a:ext uri="{FF2B5EF4-FFF2-40B4-BE49-F238E27FC236}">
                <a16:creationId xmlns:a16="http://schemas.microsoft.com/office/drawing/2014/main" id="{E1BF553F-2B07-D613-9B0B-C521931A9A6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573" name="Google Shape;573;g32ca83c61f9_0_966:notes">
            <a:extLst>
              <a:ext uri="{FF2B5EF4-FFF2-40B4-BE49-F238E27FC236}">
                <a16:creationId xmlns:a16="http://schemas.microsoft.com/office/drawing/2014/main" id="{E1D443BD-F3A4-C198-B193-5566350B00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1745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C7F55961-9CE4-17F0-D345-6351FFDAF327}"/>
            </a:ext>
          </a:extLst>
        </p:cNvPr>
        <p:cNvGrpSpPr/>
        <p:nvPr/>
      </p:nvGrpSpPr>
      <p:grpSpPr>
        <a:xfrm>
          <a:off x="0" y="0"/>
          <a:ext cx="0" cy="0"/>
          <a:chOff x="0" y="0"/>
          <a:chExt cx="0" cy="0"/>
        </a:xfrm>
      </p:grpSpPr>
      <p:sp>
        <p:nvSpPr>
          <p:cNvPr id="571" name="Google Shape;571;g32ca83c61f9_0_966:notes">
            <a:extLst>
              <a:ext uri="{FF2B5EF4-FFF2-40B4-BE49-F238E27FC236}">
                <a16:creationId xmlns:a16="http://schemas.microsoft.com/office/drawing/2014/main" id="{6ADBACB3-D797-74DF-A595-1DB6223B21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2ca83c61f9_0_966:notes">
            <a:extLst>
              <a:ext uri="{FF2B5EF4-FFF2-40B4-BE49-F238E27FC236}">
                <a16:creationId xmlns:a16="http://schemas.microsoft.com/office/drawing/2014/main" id="{20B406D4-11EE-DD9A-A6B4-0B4B65A67CF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CA" dirty="0"/>
              <a:t>clear and explicit example of how the history of Canada is rooted in racist ableism – more info on this re: colonization and enslavement and disability @ RDC – join programs!</a:t>
            </a:r>
            <a:endParaRPr dirty="0"/>
          </a:p>
        </p:txBody>
      </p:sp>
      <p:sp>
        <p:nvSpPr>
          <p:cNvPr id="573" name="Google Shape;573;g32ca83c61f9_0_966:notes">
            <a:extLst>
              <a:ext uri="{FF2B5EF4-FFF2-40B4-BE49-F238E27FC236}">
                <a16:creationId xmlns:a16="http://schemas.microsoft.com/office/drawing/2014/main" id="{6AD7A8D4-D7FA-1318-9ECD-6522F6B01EA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746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D766D478-94BE-322E-C433-81F4E71CF1A5}"/>
            </a:ext>
          </a:extLst>
        </p:cNvPr>
        <p:cNvGrpSpPr/>
        <p:nvPr/>
      </p:nvGrpSpPr>
      <p:grpSpPr>
        <a:xfrm>
          <a:off x="0" y="0"/>
          <a:ext cx="0" cy="0"/>
          <a:chOff x="0" y="0"/>
          <a:chExt cx="0" cy="0"/>
        </a:xfrm>
      </p:grpSpPr>
      <p:sp>
        <p:nvSpPr>
          <p:cNvPr id="581" name="Google Shape;581;g32ca83c61f9_0_975:notes">
            <a:extLst>
              <a:ext uri="{FF2B5EF4-FFF2-40B4-BE49-F238E27FC236}">
                <a16:creationId xmlns:a16="http://schemas.microsoft.com/office/drawing/2014/main" id="{CB9A98B9-DF65-6094-58A2-91C192EA9C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2ca83c61f9_0_975:notes">
            <a:extLst>
              <a:ext uri="{FF2B5EF4-FFF2-40B4-BE49-F238E27FC236}">
                <a16:creationId xmlns:a16="http://schemas.microsoft.com/office/drawing/2014/main" id="{2616E331-A8E5-22E2-8B73-DA123944EC2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06400" lvl="0" indent="-285750" algn="l" rtl="0">
              <a:lnSpc>
                <a:spcPct val="150000"/>
              </a:lnSpc>
              <a:spcBef>
                <a:spcPts val="0"/>
              </a:spcBef>
              <a:spcAft>
                <a:spcPts val="0"/>
              </a:spcAft>
              <a:buClr>
                <a:schemeClr val="dk1"/>
              </a:buClr>
              <a:buSzPts val="1700"/>
              <a:buFont typeface="Arial" panose="020B0604020202020204" pitchFamily="34" charset="0"/>
              <a:buChar char="•"/>
            </a:pPr>
            <a:r>
              <a:rPr lang="en-US" sz="1100" dirty="0">
                <a:solidFill>
                  <a:schemeClr val="dk1"/>
                </a:solidFill>
                <a:latin typeface="Calibri"/>
                <a:ea typeface="Calibri"/>
                <a:cs typeface="Calibri"/>
                <a:sym typeface="Calibri"/>
              </a:rPr>
              <a:t>In many societies, Whiteness is seen as the "default" or "normal" standard, which gives White people more social advantages. </a:t>
            </a:r>
          </a:p>
          <a:p>
            <a:pPr marL="406400" lvl="0" indent="-285750" algn="l" rtl="0">
              <a:lnSpc>
                <a:spcPct val="150000"/>
              </a:lnSpc>
              <a:spcBef>
                <a:spcPts val="0"/>
              </a:spcBef>
              <a:spcAft>
                <a:spcPts val="0"/>
              </a:spcAft>
              <a:buClr>
                <a:schemeClr val="dk1"/>
              </a:buClr>
              <a:buSzPts val="1700"/>
              <a:buFont typeface="Arial" panose="020B0604020202020204" pitchFamily="34" charset="0"/>
              <a:buChar char="•"/>
            </a:pPr>
            <a:r>
              <a:rPr lang="en-US" sz="1100" dirty="0">
                <a:solidFill>
                  <a:schemeClr val="dk1"/>
                </a:solidFill>
                <a:latin typeface="Calibri"/>
                <a:ea typeface="Calibri"/>
                <a:cs typeface="Calibri"/>
                <a:sym typeface="Calibri"/>
              </a:rPr>
              <a:t>At the same time, people from other racial backgrounds are often pushed to the margins, facing discrimination and fewer opportunities because of this power imbalance.</a:t>
            </a:r>
          </a:p>
          <a:p>
            <a:pPr marL="406400" lvl="0" indent="-285750" algn="l" rtl="0">
              <a:lnSpc>
                <a:spcPct val="150000"/>
              </a:lnSpc>
              <a:spcBef>
                <a:spcPts val="0"/>
              </a:spcBef>
              <a:spcAft>
                <a:spcPts val="0"/>
              </a:spcAft>
              <a:buClr>
                <a:schemeClr val="dk1"/>
              </a:buClr>
              <a:buSzPts val="1700"/>
              <a:buFont typeface="Arial" panose="020B0604020202020204" pitchFamily="34" charset="0"/>
              <a:buChar char="•"/>
            </a:pPr>
            <a:r>
              <a:rPr lang="en-US" sz="1100" dirty="0">
                <a:solidFill>
                  <a:schemeClr val="dk1"/>
                </a:solidFill>
                <a:latin typeface="Calibri"/>
                <a:ea typeface="Calibri"/>
                <a:cs typeface="Calibri"/>
                <a:sym typeface="Calibri"/>
              </a:rPr>
              <a:t>Disability = whiteness.</a:t>
            </a:r>
          </a:p>
          <a:p>
            <a:pPr marL="0" lvl="0" indent="0" algn="l" rtl="0">
              <a:lnSpc>
                <a:spcPct val="100000"/>
              </a:lnSpc>
              <a:spcBef>
                <a:spcPts val="0"/>
              </a:spcBef>
              <a:spcAft>
                <a:spcPts val="0"/>
              </a:spcAft>
              <a:buClr>
                <a:schemeClr val="dk1"/>
              </a:buClr>
              <a:buSzPts val="1400"/>
              <a:buFont typeface="Calibri"/>
              <a:buNone/>
            </a:pPr>
            <a:endParaRPr dirty="0"/>
          </a:p>
        </p:txBody>
      </p:sp>
      <p:sp>
        <p:nvSpPr>
          <p:cNvPr id="583" name="Google Shape;583;g32ca83c61f9_0_975:notes">
            <a:extLst>
              <a:ext uri="{FF2B5EF4-FFF2-40B4-BE49-F238E27FC236}">
                <a16:creationId xmlns:a16="http://schemas.microsoft.com/office/drawing/2014/main" id="{EA93BB3D-D093-BC3B-5EC1-5EBDB7E1CA2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479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2ca83c61f9_0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2ca83c61f9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31577F03-F3ED-AF26-8555-D91B3F4B89FE}"/>
            </a:ext>
          </a:extLst>
        </p:cNvPr>
        <p:cNvGrpSpPr/>
        <p:nvPr/>
      </p:nvGrpSpPr>
      <p:grpSpPr>
        <a:xfrm>
          <a:off x="0" y="0"/>
          <a:ext cx="0" cy="0"/>
          <a:chOff x="0" y="0"/>
          <a:chExt cx="0" cy="0"/>
        </a:xfrm>
      </p:grpSpPr>
      <p:sp>
        <p:nvSpPr>
          <p:cNvPr id="581" name="Google Shape;581;g32ca83c61f9_0_975:notes">
            <a:extLst>
              <a:ext uri="{FF2B5EF4-FFF2-40B4-BE49-F238E27FC236}">
                <a16:creationId xmlns:a16="http://schemas.microsoft.com/office/drawing/2014/main" id="{A5526673-3641-5854-44EB-151D6D62BF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2ca83c61f9_0_975:notes">
            <a:extLst>
              <a:ext uri="{FF2B5EF4-FFF2-40B4-BE49-F238E27FC236}">
                <a16:creationId xmlns:a16="http://schemas.microsoft.com/office/drawing/2014/main" id="{7116A9DD-345C-D364-F4AD-E5529834621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583" name="Google Shape;583;g32ca83c61f9_0_975:notes">
            <a:extLst>
              <a:ext uri="{FF2B5EF4-FFF2-40B4-BE49-F238E27FC236}">
                <a16:creationId xmlns:a16="http://schemas.microsoft.com/office/drawing/2014/main" id="{FEE2D6DE-98FC-BDD3-A359-D957293D8A4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211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21F012C9-9911-5AE3-768A-AD0F08E9CE51}"/>
            </a:ext>
          </a:extLst>
        </p:cNvPr>
        <p:cNvGrpSpPr/>
        <p:nvPr/>
      </p:nvGrpSpPr>
      <p:grpSpPr>
        <a:xfrm>
          <a:off x="0" y="0"/>
          <a:ext cx="0" cy="0"/>
          <a:chOff x="0" y="0"/>
          <a:chExt cx="0" cy="0"/>
        </a:xfrm>
      </p:grpSpPr>
      <p:sp>
        <p:nvSpPr>
          <p:cNvPr id="581" name="Google Shape;581;g32ca83c61f9_0_975:notes">
            <a:extLst>
              <a:ext uri="{FF2B5EF4-FFF2-40B4-BE49-F238E27FC236}">
                <a16:creationId xmlns:a16="http://schemas.microsoft.com/office/drawing/2014/main" id="{CAF4BEAE-A382-3CC8-7F70-95871BBB26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2ca83c61f9_0_975:notes">
            <a:extLst>
              <a:ext uri="{FF2B5EF4-FFF2-40B4-BE49-F238E27FC236}">
                <a16:creationId xmlns:a16="http://schemas.microsoft.com/office/drawing/2014/main" id="{7AFC848B-FEE8-8E56-23D4-C85465D18A5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583" name="Google Shape;583;g32ca83c61f9_0_975:notes">
            <a:extLst>
              <a:ext uri="{FF2B5EF4-FFF2-40B4-BE49-F238E27FC236}">
                <a16:creationId xmlns:a16="http://schemas.microsoft.com/office/drawing/2014/main" id="{A890A897-B66D-E1C2-6BB1-90ACB845955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165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9B72DBD1-C54F-3CDE-7B93-C50C839E8AFB}"/>
            </a:ext>
          </a:extLst>
        </p:cNvPr>
        <p:cNvGrpSpPr/>
        <p:nvPr/>
      </p:nvGrpSpPr>
      <p:grpSpPr>
        <a:xfrm>
          <a:off x="0" y="0"/>
          <a:ext cx="0" cy="0"/>
          <a:chOff x="0" y="0"/>
          <a:chExt cx="0" cy="0"/>
        </a:xfrm>
      </p:grpSpPr>
      <p:sp>
        <p:nvSpPr>
          <p:cNvPr id="581" name="Google Shape;581;g32ca83c61f9_0_975:notes">
            <a:extLst>
              <a:ext uri="{FF2B5EF4-FFF2-40B4-BE49-F238E27FC236}">
                <a16:creationId xmlns:a16="http://schemas.microsoft.com/office/drawing/2014/main" id="{61F3AB72-B237-9D2F-CA4B-D3FE57803F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2ca83c61f9_0_975:notes">
            <a:extLst>
              <a:ext uri="{FF2B5EF4-FFF2-40B4-BE49-F238E27FC236}">
                <a16:creationId xmlns:a16="http://schemas.microsoft.com/office/drawing/2014/main" id="{A08A99B6-ACE1-C2A6-087D-7F4B12B6FB4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1600" lvl="0" indent="0" algn="l" rtl="0">
              <a:lnSpc>
                <a:spcPct val="150000"/>
              </a:lnSpc>
              <a:spcBef>
                <a:spcPts val="0"/>
              </a:spcBef>
              <a:spcAft>
                <a:spcPts val="0"/>
              </a:spcAft>
              <a:buClr>
                <a:schemeClr val="dk1"/>
              </a:buClr>
              <a:buSzPts val="2000"/>
              <a:buFont typeface="Calibri"/>
              <a:buNone/>
            </a:pPr>
            <a:r>
              <a:rPr lang="en-US" sz="1100" i="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Examples: </a:t>
            </a:r>
          </a:p>
          <a:p>
            <a:pPr algn="l" rtl="0" fontAlgn="base">
              <a:spcAft>
                <a:spcPts val="1100"/>
              </a:spcAft>
            </a:pPr>
            <a:r>
              <a:rPr lang="en-US" sz="11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"I don’t see color."</a:t>
            </a:r>
            <a:r>
              <a:rPr lang="en-US" sz="11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p>
          <a:p>
            <a:pPr algn="l" rtl="0" fontAlgn="base">
              <a:spcAft>
                <a:spcPts val="1100"/>
              </a:spcAft>
            </a:pPr>
            <a:r>
              <a:rPr lang="en-US" sz="1100" dirty="0">
                <a:latin typeface="Calibri" panose="020F0502020204030204" pitchFamily="34" charset="0"/>
                <a:ea typeface="Calibri" panose="020F0502020204030204" pitchFamily="34" charset="0"/>
                <a:cs typeface="Calibri" panose="020F0502020204030204" pitchFamily="34" charset="0"/>
              </a:rPr>
              <a:t>Ignoring race means ignoring the impact of racism and systemic discrimination.</a:t>
            </a:r>
          </a:p>
          <a:p>
            <a:pPr algn="l" rtl="0" fontAlgn="base">
              <a:spcAft>
                <a:spcPts val="1100"/>
              </a:spcAft>
            </a:pPr>
            <a:endParaRPr lang="en-US" sz="11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spcAft>
                <a:spcPts val="1100"/>
              </a:spcAft>
            </a:pPr>
            <a:r>
              <a:rPr lang="en-US" sz="11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Media Objectivity</a:t>
            </a:r>
            <a:r>
              <a:rPr lang="en-US" sz="11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p>
          <a:p>
            <a:pPr algn="l" rtl="0" fontAlgn="base">
              <a:spcAft>
                <a:spcPts val="1100"/>
              </a:spcAft>
            </a:pPr>
            <a:r>
              <a:rPr lang="en-US" sz="1100" dirty="0">
                <a:latin typeface="Calibri" panose="020F0502020204030204" pitchFamily="34" charset="0"/>
                <a:ea typeface="Calibri" panose="020F0502020204030204" pitchFamily="34" charset="0"/>
                <a:cs typeface="Calibri" panose="020F0502020204030204" pitchFamily="34" charset="0"/>
              </a:rPr>
              <a:t>Stories told/ignored are shaped by biases, e.g., depiction of disability in media</a:t>
            </a:r>
          </a:p>
          <a:p>
            <a:pPr algn="l" rtl="0" fontAlgn="base">
              <a:spcAft>
                <a:spcPts val="1100"/>
              </a:spcAft>
            </a:pPr>
            <a:endParaRPr lang="en-US" sz="11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400"/>
              <a:buFont typeface="Calibri"/>
              <a:buNone/>
            </a:pPr>
            <a:r>
              <a:rPr lang="en-US" dirty="0"/>
              <a:t>Which missing kids have the amber alert?</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How are </a:t>
            </a:r>
            <a:r>
              <a:rPr lang="en-US" dirty="0" err="1"/>
              <a:t>pwd</a:t>
            </a:r>
            <a:r>
              <a:rPr lang="en-US" dirty="0"/>
              <a:t> depicted in cartoons and movies?</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Academic research – reflective of researcher biases</a:t>
            </a:r>
          </a:p>
          <a:p>
            <a:pPr marL="0" lvl="0" indent="0" algn="l" rtl="0">
              <a:lnSpc>
                <a:spcPct val="100000"/>
              </a:lnSpc>
              <a:spcBef>
                <a:spcPts val="0"/>
              </a:spcBef>
              <a:spcAft>
                <a:spcPts val="0"/>
              </a:spcAft>
              <a:buClr>
                <a:schemeClr val="dk1"/>
              </a:buClr>
              <a:buSzPts val="1400"/>
              <a:buFont typeface="Calibri"/>
              <a:buNone/>
            </a:pPr>
            <a:r>
              <a:rPr lang="en-US" dirty="0"/>
              <a:t>Hiring – white sounding names get more callbacks</a:t>
            </a:r>
          </a:p>
          <a:p>
            <a:pPr marL="101600" lvl="0" indent="0" algn="l" rtl="0">
              <a:lnSpc>
                <a:spcPct val="150000"/>
              </a:lnSpc>
              <a:spcBef>
                <a:spcPts val="0"/>
              </a:spcBef>
              <a:spcAft>
                <a:spcPts val="0"/>
              </a:spcAft>
              <a:buClr>
                <a:schemeClr val="dk1"/>
              </a:buClr>
              <a:buSzPts val="2000"/>
              <a:buFont typeface="Calibri"/>
              <a:buNone/>
            </a:pPr>
            <a:endParaRPr lang="en-US" sz="1100" i="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583" name="Google Shape;583;g32ca83c61f9_0_975:notes">
            <a:extLst>
              <a:ext uri="{FF2B5EF4-FFF2-40B4-BE49-F238E27FC236}">
                <a16:creationId xmlns:a16="http://schemas.microsoft.com/office/drawing/2014/main" id="{1EFA21A3-FEC0-5663-0D62-5874BB5041C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31501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a:extLst>
            <a:ext uri="{FF2B5EF4-FFF2-40B4-BE49-F238E27FC236}">
              <a16:creationId xmlns:a16="http://schemas.microsoft.com/office/drawing/2014/main" id="{683FF957-A308-F523-9927-625A3F7253F6}"/>
            </a:ext>
          </a:extLst>
        </p:cNvPr>
        <p:cNvGrpSpPr/>
        <p:nvPr/>
      </p:nvGrpSpPr>
      <p:grpSpPr>
        <a:xfrm>
          <a:off x="0" y="0"/>
          <a:ext cx="0" cy="0"/>
          <a:chOff x="0" y="0"/>
          <a:chExt cx="0" cy="0"/>
        </a:xfrm>
      </p:grpSpPr>
      <p:sp>
        <p:nvSpPr>
          <p:cNvPr id="542" name="Google Shape;542;g32ca83c61f9_0_933:notes">
            <a:extLst>
              <a:ext uri="{FF2B5EF4-FFF2-40B4-BE49-F238E27FC236}">
                <a16:creationId xmlns:a16="http://schemas.microsoft.com/office/drawing/2014/main" id="{9B0D428C-454F-9B42-68A8-2A27B5CFEA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2ca83c61f9_0_933:notes">
            <a:extLst>
              <a:ext uri="{FF2B5EF4-FFF2-40B4-BE49-F238E27FC236}">
                <a16:creationId xmlns:a16="http://schemas.microsoft.com/office/drawing/2014/main" id="{C3D6DA54-6E62-464E-0904-D76D3E25734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chemeClr val="dk1"/>
                </a:solidFill>
              </a:rPr>
              <a:t>Ask participants – what is culture?</a:t>
            </a:r>
            <a:endParaRPr dirty="0">
              <a:solidFill>
                <a:schemeClr val="dk1"/>
              </a:solidFill>
            </a:endParaRPr>
          </a:p>
        </p:txBody>
      </p:sp>
      <p:sp>
        <p:nvSpPr>
          <p:cNvPr id="544" name="Google Shape;544;g32ca83c61f9_0_933:notes">
            <a:extLst>
              <a:ext uri="{FF2B5EF4-FFF2-40B4-BE49-F238E27FC236}">
                <a16:creationId xmlns:a16="http://schemas.microsoft.com/office/drawing/2014/main" id="{EAB4B0D1-2788-9CC2-77D9-8F3B49A99F9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26</a:t>
            </a:fld>
            <a:endParaRPr/>
          </a:p>
        </p:txBody>
      </p:sp>
    </p:spTree>
    <p:extLst>
      <p:ext uri="{BB962C8B-B14F-4D97-AF65-F5344CB8AC3E}">
        <p14:creationId xmlns:p14="http://schemas.microsoft.com/office/powerpoint/2010/main" val="2744862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2ca83c61f9_0_1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2ca83c61f9_0_17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CA" dirty="0"/>
              <a:t>https://www.instagram.com/reel/C_1BCy-Pt3w/?utm_source=ig_web_copy_link&amp;igsh=MzRlODBiNWFlZA== </a:t>
            </a:r>
          </a:p>
          <a:p>
            <a:pPr marL="0" lvl="0" indent="0" algn="l" rtl="0">
              <a:lnSpc>
                <a:spcPct val="100000"/>
              </a:lnSpc>
              <a:spcBef>
                <a:spcPts val="0"/>
              </a:spcBef>
              <a:spcAft>
                <a:spcPts val="0"/>
              </a:spcAft>
              <a:buClr>
                <a:schemeClr val="dk1"/>
              </a:buClr>
              <a:buSzPts val="1400"/>
              <a:buFont typeface="Calibri"/>
              <a:buNone/>
            </a:pPr>
            <a:endParaRPr lang="en-CA" dirty="0"/>
          </a:p>
          <a:p>
            <a:pPr marL="457200" lvl="0" indent="-355600" algn="l" rtl="0">
              <a:lnSpc>
                <a:spcPct val="150000"/>
              </a:lnSpc>
              <a:spcBef>
                <a:spcPts val="0"/>
              </a:spcBef>
              <a:spcAft>
                <a:spcPts val="0"/>
              </a:spcAft>
              <a:buClr>
                <a:schemeClr val="dk1"/>
              </a:buClr>
              <a:buSzPts val="2000"/>
              <a:buFont typeface="Calibri"/>
              <a:buChar char="●"/>
            </a:pPr>
            <a:r>
              <a:rPr lang="en-US" sz="1100" dirty="0">
                <a:solidFill>
                  <a:schemeClr val="dk1"/>
                </a:solidFill>
                <a:latin typeface="Calibri"/>
                <a:ea typeface="Calibri"/>
                <a:cs typeface="Calibri"/>
                <a:sym typeface="Calibri"/>
              </a:rPr>
              <a:t>A young black man with vision loss feels more comfortable without his cane </a:t>
            </a:r>
          </a:p>
          <a:p>
            <a:pPr marL="457200" lvl="0" indent="-355600" algn="l" rtl="0">
              <a:lnSpc>
                <a:spcPct val="150000"/>
              </a:lnSpc>
              <a:spcBef>
                <a:spcPts val="0"/>
              </a:spcBef>
              <a:spcAft>
                <a:spcPts val="0"/>
              </a:spcAft>
              <a:buClr>
                <a:schemeClr val="dk1"/>
              </a:buClr>
              <a:buSzPts val="2000"/>
              <a:buFont typeface="Calibri"/>
              <a:buChar char="●"/>
            </a:pPr>
            <a:r>
              <a:rPr lang="en-US" sz="1100" dirty="0">
                <a:solidFill>
                  <a:schemeClr val="dk1"/>
                </a:solidFill>
                <a:latin typeface="Calibri"/>
                <a:ea typeface="Calibri"/>
                <a:cs typeface="Calibri"/>
                <a:sym typeface="Calibri"/>
              </a:rPr>
              <a:t>However, when he is in public he is often stopped by the police for ‘strange </a:t>
            </a:r>
            <a:r>
              <a:rPr lang="en-US" sz="1100" dirty="0" err="1">
                <a:solidFill>
                  <a:schemeClr val="dk1"/>
                </a:solidFill>
                <a:latin typeface="Calibri"/>
                <a:ea typeface="Calibri"/>
                <a:cs typeface="Calibri"/>
                <a:sym typeface="Calibri"/>
              </a:rPr>
              <a:t>behaviour</a:t>
            </a:r>
            <a:r>
              <a:rPr lang="en-US" sz="1100" dirty="0">
                <a:solidFill>
                  <a:schemeClr val="dk1"/>
                </a:solidFill>
                <a:latin typeface="Calibri"/>
                <a:ea typeface="Calibri"/>
                <a:cs typeface="Calibri"/>
                <a:sym typeface="Calibri"/>
              </a:rPr>
              <a:t>’ when he walks without one </a:t>
            </a:r>
          </a:p>
          <a:p>
            <a:pPr marL="457200" lvl="0" indent="-355600" algn="l" rtl="0">
              <a:lnSpc>
                <a:spcPct val="150000"/>
              </a:lnSpc>
              <a:spcBef>
                <a:spcPts val="0"/>
              </a:spcBef>
              <a:spcAft>
                <a:spcPts val="0"/>
              </a:spcAft>
              <a:buClr>
                <a:schemeClr val="dk1"/>
              </a:buClr>
              <a:buSzPts val="2000"/>
              <a:buFont typeface="Calibri"/>
              <a:buChar char="●"/>
            </a:pPr>
            <a:r>
              <a:rPr lang="en-US" sz="1100" dirty="0">
                <a:solidFill>
                  <a:schemeClr val="dk1"/>
                </a:solidFill>
                <a:latin typeface="Calibri"/>
                <a:ea typeface="Calibri"/>
                <a:cs typeface="Calibri"/>
                <a:sym typeface="Calibri"/>
              </a:rPr>
              <a:t>In order to protect himself from police harassment, and to appear ‘non-threatening’ he carries his cane </a:t>
            </a:r>
          </a:p>
          <a:p>
            <a:pPr marL="0" lvl="0" indent="0" algn="l" rtl="0">
              <a:lnSpc>
                <a:spcPct val="100000"/>
              </a:lnSpc>
              <a:spcBef>
                <a:spcPts val="0"/>
              </a:spcBef>
              <a:spcAft>
                <a:spcPts val="0"/>
              </a:spcAft>
              <a:buClr>
                <a:schemeClr val="dk1"/>
              </a:buClr>
              <a:buSzPts val="1400"/>
              <a:buFont typeface="Calibri"/>
              <a:buNone/>
            </a:pPr>
            <a:endParaRPr dirty="0"/>
          </a:p>
        </p:txBody>
      </p:sp>
      <p:sp>
        <p:nvSpPr>
          <p:cNvPr id="616" name="Google Shape;616;g32ca83c61f9_0_17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2ca83c61f9_0_1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2ca83c61f9_0_17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CA" dirty="0"/>
              <a:t>Key point – individual racism, systemic racism has a profound impact of the lives of </a:t>
            </a:r>
            <a:r>
              <a:rPr lang="en-CA" dirty="0" err="1"/>
              <a:t>IBRpD</a:t>
            </a:r>
            <a:r>
              <a:rPr lang="en-CA" dirty="0"/>
              <a:t>. Examples are jarring but provided to showcase the real life impact.</a:t>
            </a:r>
          </a:p>
          <a:p>
            <a:pPr marL="0" lvl="0" indent="0" algn="l" rtl="0">
              <a:lnSpc>
                <a:spcPct val="100000"/>
              </a:lnSpc>
              <a:spcBef>
                <a:spcPts val="0"/>
              </a:spcBef>
              <a:spcAft>
                <a:spcPts val="0"/>
              </a:spcAft>
              <a:buClr>
                <a:schemeClr val="dk1"/>
              </a:buClr>
              <a:buSzPts val="1400"/>
              <a:buFont typeface="Calibri"/>
              <a:buNone/>
            </a:pPr>
            <a:endParaRPr lang="en-CA" dirty="0"/>
          </a:p>
          <a:p>
            <a:pPr marL="0" lvl="0" indent="0" algn="l" rtl="0">
              <a:lnSpc>
                <a:spcPct val="100000"/>
              </a:lnSpc>
              <a:spcBef>
                <a:spcPts val="0"/>
              </a:spcBef>
              <a:spcAft>
                <a:spcPts val="0"/>
              </a:spcAft>
              <a:buClr>
                <a:schemeClr val="dk1"/>
              </a:buClr>
              <a:buSzPts val="1400"/>
              <a:buFont typeface="Calibri"/>
              <a:buNone/>
            </a:pPr>
            <a:r>
              <a:rPr lang="en-CA" dirty="0"/>
              <a:t>Less jarring example – customer at a bank requested info translated into Urdu in accessible format – the accessibility department and the EDI dept operate separately – this request fell through the gaps.</a:t>
            </a:r>
            <a:endParaRPr dirty="0"/>
          </a:p>
        </p:txBody>
      </p:sp>
      <p:sp>
        <p:nvSpPr>
          <p:cNvPr id="616" name="Google Shape;616;g32ca83c61f9_0_17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2453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a:extLst>
            <a:ext uri="{FF2B5EF4-FFF2-40B4-BE49-F238E27FC236}">
              <a16:creationId xmlns:a16="http://schemas.microsoft.com/office/drawing/2014/main" id="{74EC2223-0959-F52F-EB5A-3AA1029E7D35}"/>
            </a:ext>
          </a:extLst>
        </p:cNvPr>
        <p:cNvGrpSpPr/>
        <p:nvPr/>
      </p:nvGrpSpPr>
      <p:grpSpPr>
        <a:xfrm>
          <a:off x="0" y="0"/>
          <a:ext cx="0" cy="0"/>
          <a:chOff x="0" y="0"/>
          <a:chExt cx="0" cy="0"/>
        </a:xfrm>
      </p:grpSpPr>
      <p:sp>
        <p:nvSpPr>
          <p:cNvPr id="614" name="Google Shape;614;g32ca83c61f9_0_1765:notes">
            <a:extLst>
              <a:ext uri="{FF2B5EF4-FFF2-40B4-BE49-F238E27FC236}">
                <a16:creationId xmlns:a16="http://schemas.microsoft.com/office/drawing/2014/main" id="{D99D5F1A-2C6C-72C5-0319-DC7F533FDE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2ca83c61f9_0_1765:notes">
            <a:extLst>
              <a:ext uri="{FF2B5EF4-FFF2-40B4-BE49-F238E27FC236}">
                <a16:creationId xmlns:a16="http://schemas.microsoft.com/office/drawing/2014/main" id="{D3BF1763-D9A3-D334-0778-5A8BC793767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CA" dirty="0"/>
              <a:t>Key point – individual racism, systemic racism has a profound impact of the lives of </a:t>
            </a:r>
            <a:r>
              <a:rPr lang="en-CA" dirty="0" err="1"/>
              <a:t>IBRpD</a:t>
            </a:r>
            <a:r>
              <a:rPr lang="en-CA" dirty="0"/>
              <a:t>. Examples are jarring but provided to showcase the real life impact.</a:t>
            </a:r>
          </a:p>
          <a:p>
            <a:pPr marL="0" lvl="0" indent="0" algn="l" rtl="0">
              <a:lnSpc>
                <a:spcPct val="100000"/>
              </a:lnSpc>
              <a:spcBef>
                <a:spcPts val="0"/>
              </a:spcBef>
              <a:spcAft>
                <a:spcPts val="0"/>
              </a:spcAft>
              <a:buClr>
                <a:schemeClr val="dk1"/>
              </a:buClr>
              <a:buSzPts val="1400"/>
              <a:buFont typeface="Calibri"/>
              <a:buNone/>
            </a:pPr>
            <a:endParaRPr lang="en-CA" dirty="0"/>
          </a:p>
          <a:p>
            <a:pPr marL="0" lvl="0" indent="0" algn="l" rtl="0">
              <a:lnSpc>
                <a:spcPct val="100000"/>
              </a:lnSpc>
              <a:spcBef>
                <a:spcPts val="0"/>
              </a:spcBef>
              <a:spcAft>
                <a:spcPts val="0"/>
              </a:spcAft>
              <a:buClr>
                <a:schemeClr val="dk1"/>
              </a:buClr>
              <a:buSzPts val="1400"/>
              <a:buFont typeface="Calibri"/>
              <a:buNone/>
            </a:pPr>
            <a:r>
              <a:rPr lang="en-CA" dirty="0"/>
              <a:t>Less jarring example – customer at a bank requested info translated into Urdu in accessible format – the accessibility department and the EDI dept operate separately – this request fell through the gaps.</a:t>
            </a:r>
            <a:endParaRPr dirty="0"/>
          </a:p>
        </p:txBody>
      </p:sp>
      <p:sp>
        <p:nvSpPr>
          <p:cNvPr id="616" name="Google Shape;616;g32ca83c61f9_0_1765:notes">
            <a:extLst>
              <a:ext uri="{FF2B5EF4-FFF2-40B4-BE49-F238E27FC236}">
                <a16:creationId xmlns:a16="http://schemas.microsoft.com/office/drawing/2014/main" id="{24DE5AC1-41D4-3E1F-8A88-E9CBB00CF13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7233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a:extLst>
            <a:ext uri="{FF2B5EF4-FFF2-40B4-BE49-F238E27FC236}">
              <a16:creationId xmlns:a16="http://schemas.microsoft.com/office/drawing/2014/main" id="{657F1D69-F52F-83E1-0EF0-42D55019C360}"/>
            </a:ext>
          </a:extLst>
        </p:cNvPr>
        <p:cNvGrpSpPr/>
        <p:nvPr/>
      </p:nvGrpSpPr>
      <p:grpSpPr>
        <a:xfrm>
          <a:off x="0" y="0"/>
          <a:ext cx="0" cy="0"/>
          <a:chOff x="0" y="0"/>
          <a:chExt cx="0" cy="0"/>
        </a:xfrm>
      </p:grpSpPr>
      <p:sp>
        <p:nvSpPr>
          <p:cNvPr id="542" name="Google Shape;542;g32ca83c61f9_0_933:notes">
            <a:extLst>
              <a:ext uri="{FF2B5EF4-FFF2-40B4-BE49-F238E27FC236}">
                <a16:creationId xmlns:a16="http://schemas.microsoft.com/office/drawing/2014/main" id="{5BE2FFEA-B746-2800-3091-3508C9F597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2ca83c61f9_0_933:notes">
            <a:extLst>
              <a:ext uri="{FF2B5EF4-FFF2-40B4-BE49-F238E27FC236}">
                <a16:creationId xmlns:a16="http://schemas.microsoft.com/office/drawing/2014/main" id="{91D25449-4EE6-9278-AA1E-52613954957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chemeClr val="dk1"/>
                </a:solidFill>
              </a:rPr>
              <a:t>Ask participants – what is culture?</a:t>
            </a:r>
            <a:endParaRPr dirty="0">
              <a:solidFill>
                <a:schemeClr val="dk1"/>
              </a:solidFill>
            </a:endParaRPr>
          </a:p>
        </p:txBody>
      </p:sp>
      <p:sp>
        <p:nvSpPr>
          <p:cNvPr id="544" name="Google Shape;544;g32ca83c61f9_0_933:notes">
            <a:extLst>
              <a:ext uri="{FF2B5EF4-FFF2-40B4-BE49-F238E27FC236}">
                <a16:creationId xmlns:a16="http://schemas.microsoft.com/office/drawing/2014/main" id="{478120E3-BC3E-FE34-555D-E721EFC504E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30</a:t>
            </a:fld>
            <a:endParaRPr/>
          </a:p>
        </p:txBody>
      </p:sp>
    </p:spTree>
    <p:extLst>
      <p:ext uri="{BB962C8B-B14F-4D97-AF65-F5344CB8AC3E}">
        <p14:creationId xmlns:p14="http://schemas.microsoft.com/office/powerpoint/2010/main" val="4041878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Important to note this as courageous conversations because talking about race often induces a lot of worry, fear, anxiety and nervousness. We know and this has been shown in our research that non-racialized people (in general) do not know how to talk about race. </a:t>
            </a:r>
          </a:p>
          <a:p>
            <a:endParaRPr lang="en-CA" dirty="0"/>
          </a:p>
          <a:p>
            <a:pPr>
              <a:buFontTx/>
              <a:buChar char="-"/>
            </a:pPr>
            <a:r>
              <a:rPr lang="en-CA" dirty="0"/>
              <a:t>Language</a:t>
            </a:r>
          </a:p>
          <a:p>
            <a:pPr>
              <a:buFontTx/>
              <a:buChar char="-"/>
            </a:pPr>
            <a:r>
              <a:rPr lang="en-CA" dirty="0"/>
              <a:t>Unsure of history </a:t>
            </a:r>
          </a:p>
          <a:p>
            <a:pPr>
              <a:buFontTx/>
              <a:buChar char="-"/>
            </a:pPr>
            <a:r>
              <a:rPr lang="en-CA" dirty="0"/>
              <a:t>Don’t want to say something wrong</a:t>
            </a:r>
          </a:p>
          <a:p>
            <a:pPr>
              <a:buFontTx/>
              <a:buChar char="-"/>
            </a:pPr>
            <a:r>
              <a:rPr lang="en-CA" dirty="0"/>
              <a:t>Do not want to be called out and def not want to be called a racist.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31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3155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e3275b5d3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5e3275b5d3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a:t>Why is this presentation called Courageous conversations?</a:t>
            </a:r>
          </a:p>
          <a:p>
            <a:pPr marL="0" lvl="0" indent="0" algn="l" rtl="0">
              <a:lnSpc>
                <a:spcPct val="100000"/>
              </a:lnSpc>
              <a:spcBef>
                <a:spcPts val="0"/>
              </a:spcBef>
              <a:spcAft>
                <a:spcPts val="0"/>
              </a:spcAft>
              <a:buSzPts val="1400"/>
              <a:buNone/>
            </a:pPr>
            <a:endParaRPr lang="en-CA" dirty="0"/>
          </a:p>
          <a:p>
            <a:pPr marL="0" lvl="0" indent="0" algn="l" rtl="0">
              <a:lnSpc>
                <a:spcPct val="100000"/>
              </a:lnSpc>
              <a:spcBef>
                <a:spcPts val="0"/>
              </a:spcBef>
              <a:spcAft>
                <a:spcPts val="0"/>
              </a:spcAft>
              <a:buSzPts val="1400"/>
              <a:buNone/>
            </a:pPr>
            <a:r>
              <a:rPr lang="en-CA" dirty="0"/>
              <a:t>Important for you to know this – 1</a:t>
            </a:r>
            <a:r>
              <a:rPr lang="en-CA" baseline="30000" dirty="0"/>
              <a:t>st</a:t>
            </a:r>
            <a:r>
              <a:rPr lang="en-CA" dirty="0"/>
              <a:t> – even if racialized – we all at risk when we talk about race – connect to social location and 2</a:t>
            </a:r>
            <a:r>
              <a:rPr lang="en-CA" baseline="30000" dirty="0"/>
              <a:t>nd</a:t>
            </a:r>
            <a:r>
              <a:rPr lang="en-CA" dirty="0"/>
              <a:t> – understand the difficulty of talking about race when this is the underlying fear/worry 3 – meet people where they are at – </a:t>
            </a:r>
            <a:r>
              <a:rPr lang="en-CA" dirty="0" err="1"/>
              <a:t>esp</a:t>
            </a:r>
            <a:r>
              <a:rPr lang="en-CA" dirty="0"/>
              <a:t> now – so much fear, worry and concern about IDEA work – must use this as an opportunity to build communities – open dialogue and create last, intentional change </a:t>
            </a:r>
          </a:p>
          <a:p>
            <a:pPr marL="0" lvl="0" indent="0" algn="l" rtl="0">
              <a:lnSpc>
                <a:spcPct val="100000"/>
              </a:lnSpc>
              <a:spcBef>
                <a:spcPts val="0"/>
              </a:spcBef>
              <a:spcAft>
                <a:spcPts val="0"/>
              </a:spcAft>
              <a:buSzPts val="1400"/>
              <a:buNone/>
            </a:pPr>
            <a:endParaRPr dirty="0"/>
          </a:p>
        </p:txBody>
      </p:sp>
      <p:sp>
        <p:nvSpPr>
          <p:cNvPr id="126" name="Google Shape;126;g25e3275b5d3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928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2ca83c61f9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2ca83c61f9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Disability justice and a commitment to reconciliation with indigenous peoples all over the world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At Race and Disability Canada, we see Indigenous solidarity as an active, ongoing commitment. I encourage you to consider: What does solidarity look like in practice for you and your organization? How can we work together to ensure that our commitments go beyond statements and into real, transformative change?"</a:t>
            </a:r>
            <a:endParaRPr lang="en-CA" dirty="0"/>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a:extLst>
            <a:ext uri="{FF2B5EF4-FFF2-40B4-BE49-F238E27FC236}">
              <a16:creationId xmlns:a16="http://schemas.microsoft.com/office/drawing/2014/main" id="{1A302F81-4679-DC67-EA6D-ED3FB8D3718C}"/>
            </a:ext>
          </a:extLst>
        </p:cNvPr>
        <p:cNvGrpSpPr/>
        <p:nvPr/>
      </p:nvGrpSpPr>
      <p:grpSpPr>
        <a:xfrm>
          <a:off x="0" y="0"/>
          <a:ext cx="0" cy="0"/>
          <a:chOff x="0" y="0"/>
          <a:chExt cx="0" cy="0"/>
        </a:xfrm>
      </p:grpSpPr>
      <p:sp>
        <p:nvSpPr>
          <p:cNvPr id="699" name="Google Shape;699;g32ca83c61f9_0_1120:notes">
            <a:extLst>
              <a:ext uri="{FF2B5EF4-FFF2-40B4-BE49-F238E27FC236}">
                <a16:creationId xmlns:a16="http://schemas.microsoft.com/office/drawing/2014/main" id="{40A19909-D2A4-ED59-92F3-E9ADDA6F05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2ca83c61f9_0_1120:notes">
            <a:extLst>
              <a:ext uri="{FF2B5EF4-FFF2-40B4-BE49-F238E27FC236}">
                <a16:creationId xmlns:a16="http://schemas.microsoft.com/office/drawing/2014/main" id="{545D43F4-A985-16CA-DF03-E4798B42638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701" name="Google Shape;701;g32ca83c61f9_0_1120:notes">
            <a:extLst>
              <a:ext uri="{FF2B5EF4-FFF2-40B4-BE49-F238E27FC236}">
                <a16:creationId xmlns:a16="http://schemas.microsoft.com/office/drawing/2014/main" id="{50ADA372-38F2-DFCE-5F1D-8D63F07F08C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extLst>
      <p:ext uri="{BB962C8B-B14F-4D97-AF65-F5344CB8AC3E}">
        <p14:creationId xmlns:p14="http://schemas.microsoft.com/office/powerpoint/2010/main" val="4140333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a:extLst>
            <a:ext uri="{FF2B5EF4-FFF2-40B4-BE49-F238E27FC236}">
              <a16:creationId xmlns:a16="http://schemas.microsoft.com/office/drawing/2014/main" id="{F6404741-A2EF-68A3-868C-22784EE92D5D}"/>
            </a:ext>
          </a:extLst>
        </p:cNvPr>
        <p:cNvGrpSpPr/>
        <p:nvPr/>
      </p:nvGrpSpPr>
      <p:grpSpPr>
        <a:xfrm>
          <a:off x="0" y="0"/>
          <a:ext cx="0" cy="0"/>
          <a:chOff x="0" y="0"/>
          <a:chExt cx="0" cy="0"/>
        </a:xfrm>
      </p:grpSpPr>
      <p:sp>
        <p:nvSpPr>
          <p:cNvPr id="707" name="Google Shape;707;g32ca83c61f9_0_1127:notes">
            <a:extLst>
              <a:ext uri="{FF2B5EF4-FFF2-40B4-BE49-F238E27FC236}">
                <a16:creationId xmlns:a16="http://schemas.microsoft.com/office/drawing/2014/main" id="{02ED4C5D-3FEE-CD2A-AB33-E76637570F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32ca83c61f9_0_1127:notes">
            <a:extLst>
              <a:ext uri="{FF2B5EF4-FFF2-40B4-BE49-F238E27FC236}">
                <a16:creationId xmlns:a16="http://schemas.microsoft.com/office/drawing/2014/main" id="{EB286A8F-58A2-C594-692D-07EB02A85E5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709" name="Google Shape;709;g32ca83c61f9_0_1127:notes">
            <a:extLst>
              <a:ext uri="{FF2B5EF4-FFF2-40B4-BE49-F238E27FC236}">
                <a16:creationId xmlns:a16="http://schemas.microsoft.com/office/drawing/2014/main" id="{6B242E7C-E0BF-EB74-9718-3CF0129E85F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5581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2ca83c61f9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32ca83c61f9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737" name="Google Shape;737;g32ca83c61f9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2ca83c61f9_0_1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32ca83c61f9_0_1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45" name="Google Shape;745;g32ca83c61f9_0_1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2ca83c61f9_0_1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32ca83c61f9_0_1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56" name="Google Shape;756;g32ca83c61f9_0_1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50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Canadian Youth Success Strategy was established by the Ontario Disability Employment Network in 2021 and through this research, ODEN uncovered several key findings, including:</a:t>
            </a:r>
            <a:endParaRPr lang="en-US" dirty="0">
              <a:ea typeface="Calibri"/>
              <a:cs typeface="Calibri"/>
            </a:endParaRPr>
          </a:p>
          <a:p>
            <a:endParaRPr lang="en-US" dirty="0"/>
          </a:p>
          <a:p>
            <a:pPr marL="171450" indent="-171450">
              <a:buFont typeface="Arial"/>
              <a:buChar char="•"/>
            </a:pPr>
            <a:r>
              <a:rPr lang="en-US" dirty="0"/>
              <a:t>Expectations of parents, caregivers, and educators </a:t>
            </a:r>
            <a:r>
              <a:rPr lang="en-US" i="1" dirty="0"/>
              <a:t>matter</a:t>
            </a:r>
            <a:r>
              <a:rPr lang="en-US" dirty="0"/>
              <a:t> when it comes to employment outcomes; if youth are encouraged and supported towards a future that includes paid work, it is more likely that they will achieve it.</a:t>
            </a:r>
          </a:p>
          <a:p>
            <a:pPr marL="171450" indent="-171450">
              <a:buFont typeface="Arial"/>
              <a:buChar char="•"/>
            </a:pPr>
            <a:endParaRPr lang="en-US" dirty="0">
              <a:ea typeface="Calibri"/>
              <a:cs typeface="Calibri"/>
            </a:endParaRPr>
          </a:p>
          <a:p>
            <a:pPr marL="171450" indent="-171450">
              <a:buFont typeface="Arial"/>
              <a:buChar char="•"/>
            </a:pPr>
            <a:r>
              <a:rPr lang="en-US" dirty="0"/>
              <a:t>There is a  lack of employment preparation experiences like co-op and volunteer opportunities, programs, supports, and resources that are tailored specifically to address the intersectional barriers that youth who have developmental disabilities face before entering the workforce.</a:t>
            </a:r>
          </a:p>
          <a:p>
            <a:pPr marL="171450" indent="-171450">
              <a:buFont typeface="Arial"/>
              <a:buChar char="•"/>
            </a:pPr>
            <a:endParaRPr lang="en-US" dirty="0">
              <a:ea typeface="Calibri"/>
              <a:cs typeface="Calibri"/>
            </a:endParaRPr>
          </a:p>
          <a:p>
            <a:pPr marL="171450" indent="-171450">
              <a:buFont typeface="Arial"/>
              <a:buChar char="•"/>
            </a:pPr>
            <a:r>
              <a:rPr lang="en-US" dirty="0"/>
              <a:t>When finishing high school, compared to their peers without a disability, youth who have a developmental disability do not have the same foundational skills (technical, soft, and literacy) that employers look for in job candidates.</a:t>
            </a:r>
            <a:endParaRPr lang="en-US" dirty="0">
              <a:ea typeface="Calibri"/>
              <a:cs typeface="Calibri"/>
            </a:endParaRPr>
          </a:p>
          <a:p>
            <a:endParaRPr lang="en-US" dirty="0"/>
          </a:p>
          <a:p>
            <a:r>
              <a:rPr lang="en-US" dirty="0"/>
              <a:t>To address these findings, ODEN created a number of resources including webinars, learning modules and curriculum to support the development of employability skills for youth who have a developmental disability.</a:t>
            </a:r>
          </a:p>
          <a:p>
            <a:endParaRPr lang="en-US" dirty="0"/>
          </a:p>
          <a:p>
            <a:r>
              <a:rPr lang="en-US" dirty="0"/>
              <a:t>In addition, by doing the work, ODEN has come to understand that, in preparing resources to advance the employment paths for youth who have developmental disabilities, we need to be aware and take into account that disability is just one aspect of an individual’s identity, and that this aspect does not exist in isolation; an individual's path is also impacted by other aspects and social determinants, such as their gender, sexuality, race, or socio-economic status. We must recognize that a person's individual experiences, the barriers that they face, and the opportunities that they receive, are largely shaped and influenced by these different factors or aspects of their identity.</a:t>
            </a:r>
          </a:p>
          <a:p>
            <a:endParaRPr lang="en-US" dirty="0"/>
          </a:p>
          <a:p>
            <a:r>
              <a:rPr lang="en-US" dirty="0"/>
              <a:t>This resource is then a respond to this new understanding and will unpack what intersectionality is, will explore the importance of intersectionality in working with youth who have a disability, and will provide guidance on how to facilitate a workshop that is safe and equitable for all.</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3864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44B5A-977A-07CF-3366-8A7B19194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313FD-3ABC-2F60-BB36-6182FF399E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1591E1-370C-2387-CD7E-B4D2876DF5E8}"/>
              </a:ext>
            </a:extLst>
          </p:cNvPr>
          <p:cNvSpPr>
            <a:spLocks noGrp="1"/>
          </p:cNvSpPr>
          <p:nvPr>
            <p:ph type="body" idx="1"/>
          </p:nvPr>
        </p:nvSpPr>
        <p:spPr/>
        <p:txBody>
          <a:bodyPr/>
          <a:lstStyle/>
          <a:p>
            <a:r>
              <a:rPr lang="en-US" dirty="0"/>
              <a:t>The Canadian Youth Success Strategy was established by the Ontario Disability Employment Network in 2021 and through this research, ODEN uncovered several key findings, including:</a:t>
            </a:r>
            <a:endParaRPr lang="en-US" dirty="0">
              <a:ea typeface="Calibri"/>
              <a:cs typeface="Calibri"/>
            </a:endParaRPr>
          </a:p>
          <a:p>
            <a:endParaRPr lang="en-US" dirty="0"/>
          </a:p>
          <a:p>
            <a:r>
              <a:rPr lang="en-US" dirty="0"/>
              <a:t>In addition, by doing the work, ODEN has come to understand that, in preparing resources to advance the employment paths for youth who have developmental disabilities, we need to be aware and take into account that disability is just one aspect of an individual’s identity, and that this aspect does not exist in isolation; an individual's path is also impacted by other aspects and social determinants, such as their gender, sexuality, race, or socio-economic status. We must recognize that a person's individual experiences, the barriers that they face, and the opportunities that they receive, are largely shaped and influenced by these different factors or aspects of their identity.</a:t>
            </a:r>
          </a:p>
          <a:p>
            <a:endParaRPr lang="en-US" dirty="0"/>
          </a:p>
          <a:p>
            <a:r>
              <a:rPr lang="en-US" dirty="0"/>
              <a:t>This resource is then a respond to this new understanding and will unpack what intersectionality is, will explore the importance of intersectionality in working with youth who have a disability, and will provide guidance on how to facilitate a workshop that is safe and equitable for all.</a:t>
            </a:r>
            <a:endParaRPr lang="en-US" dirty="0">
              <a:ea typeface="Calibri"/>
              <a:cs typeface="Calibri"/>
            </a:endParaRPr>
          </a:p>
        </p:txBody>
      </p:sp>
      <p:sp>
        <p:nvSpPr>
          <p:cNvPr id="4" name="Slide Number Placeholder 3">
            <a:extLst>
              <a:ext uri="{FF2B5EF4-FFF2-40B4-BE49-F238E27FC236}">
                <a16:creationId xmlns:a16="http://schemas.microsoft.com/office/drawing/2014/main" id="{CBA17B36-CCB8-201C-B7B2-28D4A46D67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504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dirty="0"/>
              <a:t>Ingrid </a:t>
            </a:r>
          </a:p>
          <a:p>
            <a:r>
              <a:rPr lang="en-CA" sz="1200" dirty="0"/>
              <a:t>The Ontario Disability Employment Network – known as ODEN is a </a:t>
            </a:r>
            <a:r>
              <a:rPr lang="en-CA" sz="1200" b="1" dirty="0"/>
              <a:t>provincial </a:t>
            </a:r>
            <a:r>
              <a:rPr lang="en-CA" sz="1200" dirty="0"/>
              <a:t>network of Employment Service Providers united to increase the employment opportunities for people who have a disability. Members are Ontario wide and support people of all disabilities.  Our membership has also expanded to include corporate membership.</a:t>
            </a:r>
          </a:p>
          <a:p>
            <a:endParaRPr lang="en-CA" sz="1200" dirty="0">
              <a:cs typeface="Calibri"/>
            </a:endParaRPr>
          </a:p>
          <a:p>
            <a:r>
              <a:rPr lang="en-CA" sz="1200" dirty="0">
                <a:cs typeface="Calibri"/>
              </a:rPr>
              <a:t>We have 130+ members in our network.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0F157-8EAE-C541-A101-E8AE275F9E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065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Why is Intersectionality Important when Working with Youth who Have a Disability?</a:t>
            </a:r>
          </a:p>
          <a:p>
            <a:pPr marL="171450" indent="-171450">
              <a:buFont typeface="Arial"/>
              <a:buChar char="•"/>
            </a:pPr>
            <a:r>
              <a:rPr lang="en-US" dirty="0"/>
              <a:t>A young person’s disability is only one part of their story, one part of their identity. It cannot be considered in isolation. </a:t>
            </a:r>
            <a:endParaRPr lang="en-US" dirty="0">
              <a:ea typeface="Calibri"/>
              <a:cs typeface="Calibri"/>
            </a:endParaRPr>
          </a:p>
          <a:p>
            <a:pPr marL="171450" indent="-171450">
              <a:buFont typeface="Arial"/>
              <a:buChar char="•"/>
            </a:pPr>
            <a:r>
              <a:rPr lang="en-US" dirty="0"/>
              <a:t>Their life (experience) is also impacted by where they live, what their family’s socio-economic status is, what color their skin is, what gender they identify with, what culture they identify with and more. </a:t>
            </a:r>
          </a:p>
          <a:p>
            <a:pPr marL="171450" indent="-171450">
              <a:buFont typeface="Arial"/>
              <a:buChar char="•"/>
            </a:pPr>
            <a:r>
              <a:rPr lang="en-US" dirty="0"/>
              <a:t>The interaction of these identities can bring both privilege and oppression (or unique challenges) – at the same time.</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These unique experiences and/or challenges must be recognized in order to effectively and equitably provide services to youth who have a disability. </a:t>
            </a:r>
            <a:endParaRPr lang="en-US" dirty="0"/>
          </a:p>
          <a:p>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41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2ca83c61f9_0_8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32ca83c61f9_0_8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485" name="Google Shape;485;g32ca83c61f9_0_8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DD957-2DAA-E946-B8A5-6CFA6FE22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AA52C-81BF-F591-BE15-F8B9675FEC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2F1045-1EA8-CCD1-2EF5-6DB0D0B38226}"/>
              </a:ext>
            </a:extLst>
          </p:cNvPr>
          <p:cNvSpPr>
            <a:spLocks noGrp="1"/>
          </p:cNvSpPr>
          <p:nvPr>
            <p:ph type="body" idx="1"/>
          </p:nvPr>
        </p:nvSpPr>
        <p:spPr/>
        <p:txBody>
          <a:bodyPr/>
          <a:lstStyle/>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1. Structural Barriers in Employment Services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Lack of accessible hiring processes (e.g., inaccessible application portals, interviews that don’t accommodate disabilities).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Policies that do not account for intersectional needs (e.g., rigid eligibility criteria that disadvantage racialized or LGBTQ+ people who have a disability).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 Workplace Discrimination &amp; Bias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Ableism: Employers assuming people who have disabilities cannot perform certain jobs.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Racism &amp; Sexism: Women and racialized individuals with disabilities facing compounded bias.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Class Disadvantages: Low-income individuals with disabilities having limited access to job training, technology, or transportation.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ea typeface="Calibri"/>
              <a:cs typeface="Calibri"/>
            </a:endParaRPr>
          </a:p>
        </p:txBody>
      </p:sp>
      <p:sp>
        <p:nvSpPr>
          <p:cNvPr id="4" name="Slide Number Placeholder 3">
            <a:extLst>
              <a:ext uri="{FF2B5EF4-FFF2-40B4-BE49-F238E27FC236}">
                <a16:creationId xmlns:a16="http://schemas.microsoft.com/office/drawing/2014/main" id="{FFF4C25C-C505-BB5A-15E7-8A495CDFA4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9524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5171-3D7B-1F15-B32F-BB1BCD087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EB541-87F5-3DA3-FCD4-A01782B93C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6CD47B-035A-2D9B-B53F-EA499EE9FD3C}"/>
              </a:ext>
            </a:extLst>
          </p:cNvPr>
          <p:cNvSpPr>
            <a:spLocks noGrp="1"/>
          </p:cNvSpPr>
          <p:nvPr>
            <p:ph type="body" idx="1"/>
          </p:nvPr>
        </p:nvSpPr>
        <p:spPr/>
        <p:txBody>
          <a:bodyPr/>
          <a:lstStyle/>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3. Service Delivery Gaps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Disability service providers not trained in intersectionality (e.g., failing to recognize how race or gender identity affects a client’s experience).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Culturally unresponsive employment support programs that do not address the unique experiences of diverse groups.</a:t>
            </a:r>
          </a:p>
          <a:p>
            <a:pPr marL="342900" lvl="0" indent="-342900">
              <a:lnSpc>
                <a:spcPct val="115000"/>
              </a:lnSpc>
              <a:spcAft>
                <a:spcPts val="800"/>
              </a:spcAft>
              <a:buSzPts val="1000"/>
              <a:buFont typeface="Symbol" panose="05050102010706020507" pitchFamily="18" charset="2"/>
              <a:buChar char=""/>
              <a:tabLst>
                <a:tab pos="457200" algn="l"/>
              </a:tabLs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4. Policy &amp; Funding Challenges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Funding models that prioritize "job placements" over sustainable, meaningful employment.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Lack of intersectional data collection, making it harder to advocate for policy change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ea typeface="Calibri"/>
              <a:cs typeface="Calibri"/>
            </a:endParaRPr>
          </a:p>
        </p:txBody>
      </p:sp>
      <p:sp>
        <p:nvSpPr>
          <p:cNvPr id="4" name="Slide Number Placeholder 3">
            <a:extLst>
              <a:ext uri="{FF2B5EF4-FFF2-40B4-BE49-F238E27FC236}">
                <a16:creationId xmlns:a16="http://schemas.microsoft.com/office/drawing/2014/main" id="{A14A812C-356E-2028-46F9-B71342A31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04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7DBD-03DA-1771-C731-4A8B409BC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5A5FB-E9E8-C16F-4E86-797783C071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310748-EC6A-1DFE-245A-49E714D2BE62}"/>
              </a:ext>
            </a:extLst>
          </p:cNvPr>
          <p:cNvSpPr>
            <a:spLocks noGrp="1"/>
          </p:cNvSpPr>
          <p:nvPr>
            <p:ph type="body" idx="1"/>
          </p:nvPr>
        </p:nvSpPr>
        <p:spPr/>
        <p:txBody>
          <a:bodyPr/>
          <a:lstStyle/>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1. Person-Centered Service Delivery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Customizing employment plans to reflect the individual’s full identity and lived experience.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Recognizing that a one-size-fits-all approach does not work.</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 Culturally Competent &amp; Disability-Informed Approaches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Training staff on how race, gender, and class intersect with disability.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Hiring diverse staff and consultants with lived experience.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73971C-0C35-E2B3-F47C-8C7C3B8A4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3162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A5698-8F4C-8E46-DD1D-3D45C7FE2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70BE2-A07E-3410-28E9-44A2D04899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599E06-ACF6-C6BC-AEB0-1B8A8E810AB8}"/>
              </a:ext>
            </a:extLst>
          </p:cNvPr>
          <p:cNvSpPr>
            <a:spLocks noGrp="1"/>
          </p:cNvSpPr>
          <p:nvPr>
            <p:ph type="body" idx="1"/>
          </p:nvPr>
        </p:nvSpPr>
        <p:spPr/>
        <p:txBody>
          <a:bodyPr/>
          <a:lstStyle/>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3. Accessible &amp; Flexible Hiring Practices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Ensuring job postings and applications are in multiple formats (e.g., screen-reader friendly, plain language).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Providing flexible interview options (e.g., remote, alternative assessments).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4. Advocacy &amp; Policy Change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Partnering with community organizations that work with marginalized groups.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Pushing for policy changes that integrate intersectionality into funding and program design.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ea typeface="Calibri"/>
              <a:cs typeface="Calibri"/>
            </a:endParaRPr>
          </a:p>
        </p:txBody>
      </p:sp>
      <p:sp>
        <p:nvSpPr>
          <p:cNvPr id="4" name="Slide Number Placeholder 3">
            <a:extLst>
              <a:ext uri="{FF2B5EF4-FFF2-40B4-BE49-F238E27FC236}">
                <a16:creationId xmlns:a16="http://schemas.microsoft.com/office/drawing/2014/main" id="{072920B6-087F-BD90-E9FD-02FCB3094D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0767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0E18B-21E9-7692-16A0-54EB779D6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D03D0-DEB6-9FCF-709E-6E80F1F281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796824-9885-1304-C0F3-356A284F6894}"/>
              </a:ext>
            </a:extLst>
          </p:cNvPr>
          <p:cNvSpPr>
            <a:spLocks noGrp="1"/>
          </p:cNvSpPr>
          <p:nvPr>
            <p:ph type="body" idx="1"/>
          </p:nvPr>
        </p:nvSpPr>
        <p:spPr/>
        <p:txBody>
          <a:bodyPr/>
          <a:lstStyle/>
          <a:p>
            <a:r>
              <a:rPr lang="en-US" dirty="0">
                <a:solidFill>
                  <a:srgbClr val="324D5C"/>
                </a:solidFill>
                <a:ea typeface="+mn-lt"/>
                <a:cs typeface="+mn-lt"/>
              </a:rPr>
              <a:t>Policy &amp; Systemic Advocacy</a:t>
            </a:r>
          </a:p>
          <a:p>
            <a:endParaRPr lang="en-US" dirty="0">
              <a:solidFill>
                <a:srgbClr val="324D5C"/>
              </a:solidFill>
              <a:ea typeface="+mn-lt"/>
              <a:cs typeface="+mn-lt"/>
            </a:endParaRPr>
          </a:p>
          <a:p>
            <a:pPr algn="l">
              <a:spcAft>
                <a:spcPts val="750"/>
              </a:spcAft>
            </a:pPr>
            <a:r>
              <a:rPr lang="en-US" b="0" i="0" dirty="0">
                <a:solidFill>
                  <a:srgbClr val="4C5966"/>
                </a:solidFill>
                <a:effectLst/>
                <a:latin typeface="DM Sans" pitchFamily="2" charset="0"/>
              </a:rPr>
              <a:t>Systemic advocacy is a strategy used to bring about broader social change by addressing the root causes of systemic issues. It involves advocating for policy and legislative changes, as well as challenging societal norms and attitudes that perpetuate inequality and discrimination.</a:t>
            </a:r>
          </a:p>
          <a:p>
            <a:pPr algn="l">
              <a:spcAft>
                <a:spcPts val="750"/>
              </a:spcAft>
            </a:pPr>
            <a:endParaRPr lang="en-US" b="0" i="0" dirty="0">
              <a:solidFill>
                <a:srgbClr val="4C5966"/>
              </a:solidFill>
              <a:effectLst/>
              <a:latin typeface="DM Sans" pitchFamily="2" charset="0"/>
            </a:endParaRPr>
          </a:p>
          <a:p>
            <a:pPr algn="l">
              <a:spcAft>
                <a:spcPts val="750"/>
              </a:spcAft>
            </a:pPr>
            <a:r>
              <a:rPr lang="en-US" b="0" i="0" dirty="0">
                <a:solidFill>
                  <a:srgbClr val="4C5966"/>
                </a:solidFill>
                <a:effectLst/>
                <a:latin typeface="DM Sans" pitchFamily="2" charset="0"/>
              </a:rPr>
              <a:t>In the context of disability, systemic advocacy aims to promote the rights and inclusion of people with disabilities in all aspects of society. It recognizes that disability is not solely an individual issue, but rather a result of societal barriers and prejudices.</a:t>
            </a:r>
          </a:p>
          <a:p>
            <a:br>
              <a:rPr lang="en-US" dirty="0"/>
            </a:br>
            <a:r>
              <a:rPr lang="en-US" dirty="0">
                <a:solidFill>
                  <a:srgbClr val="324D5C"/>
                </a:solidFill>
                <a:ea typeface="+mn-lt"/>
                <a:cs typeface="+mn-lt"/>
              </a:rPr>
              <a:t>Intersectional Policy Changes – advocate for funding models that consider diverse needs of job seekers – supporting racialized people who have a disability</a:t>
            </a:r>
          </a:p>
          <a:p>
            <a:endParaRPr lang="en-US" dirty="0">
              <a:solidFill>
                <a:srgbClr val="324D5C"/>
              </a:solidFill>
              <a:ea typeface="+mn-lt"/>
              <a:cs typeface="+mn-lt"/>
            </a:endParaRPr>
          </a:p>
          <a:p>
            <a:r>
              <a:rPr lang="en-US" dirty="0">
                <a:solidFill>
                  <a:srgbClr val="324D5C"/>
                </a:solidFill>
                <a:ea typeface="+mn-lt"/>
                <a:cs typeface="+mn-lt"/>
              </a:rPr>
              <a:t>Advocate for disaggregated data collection within your organization – race, gender, disability, employment outcomes</a:t>
            </a:r>
          </a:p>
          <a:p>
            <a:endParaRPr lang="en-US" b="1" dirty="0">
              <a:ea typeface="Calibri"/>
              <a:cs typeface="Calibri"/>
            </a:endParaRPr>
          </a:p>
        </p:txBody>
      </p:sp>
      <p:sp>
        <p:nvSpPr>
          <p:cNvPr id="4" name="Slide Number Placeholder 3">
            <a:extLst>
              <a:ext uri="{FF2B5EF4-FFF2-40B4-BE49-F238E27FC236}">
                <a16:creationId xmlns:a16="http://schemas.microsoft.com/office/drawing/2014/main" id="{25098F38-15AB-3982-E8CA-DB0CE69D68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0007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7A51-9561-065B-8027-10EDB8023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05487-9E9E-646E-2215-4A4B4AAA9A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B0E4E8-76DF-A413-49C8-EFE6F3AC8C64}"/>
              </a:ext>
            </a:extLst>
          </p:cNvPr>
          <p:cNvSpPr>
            <a:spLocks noGrp="1"/>
          </p:cNvSpPr>
          <p:nvPr>
            <p:ph type="body" idx="1"/>
          </p:nvPr>
        </p:nvSpPr>
        <p:spPr/>
        <p:txBody>
          <a:bodyPr/>
          <a:lstStyle/>
          <a:p>
            <a:pPr marL="0" indent="0">
              <a:buNone/>
            </a:pPr>
            <a:r>
              <a:rPr lang="en-US" dirty="0">
                <a:solidFill>
                  <a:srgbClr val="324D5C"/>
                </a:solidFill>
                <a:ea typeface="+mn-lt"/>
                <a:cs typeface="+mn-lt"/>
              </a:rPr>
              <a:t>Employment Service Provider Strategies</a:t>
            </a:r>
          </a:p>
          <a:p>
            <a:r>
              <a:rPr lang="en-US" dirty="0">
                <a:solidFill>
                  <a:srgbClr val="324D5C"/>
                </a:solidFill>
                <a:ea typeface="+mn-lt"/>
                <a:cs typeface="+mn-lt"/>
              </a:rPr>
              <a:t>Adopt a trauma-informed, culturally responsive approach</a:t>
            </a:r>
          </a:p>
          <a:p>
            <a:pPr lvl="1"/>
            <a:r>
              <a:rPr lang="en-US" dirty="0">
                <a:solidFill>
                  <a:srgbClr val="324D5C"/>
                </a:solidFill>
                <a:ea typeface="+mn-lt"/>
                <a:cs typeface="+mn-lt"/>
              </a:rPr>
              <a:t>Train staff to recognize how historical and systemic oppression affects job seekers.</a:t>
            </a:r>
          </a:p>
          <a:p>
            <a:pPr lvl="1"/>
            <a:r>
              <a:rPr lang="en-US" dirty="0">
                <a:solidFill>
                  <a:srgbClr val="324D5C"/>
                </a:solidFill>
                <a:ea typeface="+mn-lt"/>
                <a:cs typeface="+mn-lt"/>
              </a:rPr>
              <a:t>Implement support systems for clients facing multiple barriers (e.g., racialized women with disabilities experiencing workplace discrimination).</a:t>
            </a:r>
          </a:p>
          <a:p>
            <a:r>
              <a:rPr lang="en-US" dirty="0">
                <a:solidFill>
                  <a:srgbClr val="324D5C"/>
                </a:solidFill>
                <a:ea typeface="+mn-lt"/>
                <a:cs typeface="+mn-lt"/>
              </a:rPr>
              <a:t>Offer wraparound supports</a:t>
            </a:r>
          </a:p>
          <a:p>
            <a:pPr lvl="1"/>
            <a:r>
              <a:rPr lang="en-US" dirty="0">
                <a:solidFill>
                  <a:srgbClr val="324D5C"/>
                </a:solidFill>
                <a:ea typeface="+mn-lt"/>
                <a:cs typeface="+mn-lt"/>
              </a:rPr>
              <a:t>Provide additional services such as mental health support, financial assistance, and transportation aid.</a:t>
            </a:r>
          </a:p>
          <a:p>
            <a:pPr lvl="1"/>
            <a:r>
              <a:rPr lang="en-US" dirty="0">
                <a:solidFill>
                  <a:srgbClr val="324D5C"/>
                </a:solidFill>
                <a:ea typeface="+mn-lt"/>
                <a:cs typeface="+mn-lt"/>
              </a:rPr>
              <a:t>Work with community organizations that specialize in serving marginalized groups.</a:t>
            </a:r>
          </a:p>
          <a:p>
            <a:r>
              <a:rPr lang="en-US" dirty="0">
                <a:solidFill>
                  <a:srgbClr val="324D5C"/>
                </a:solidFill>
                <a:ea typeface="+mn-lt"/>
                <a:cs typeface="+mn-lt"/>
              </a:rPr>
              <a:t>Develop tailored employment pathways</a:t>
            </a:r>
          </a:p>
          <a:p>
            <a:pPr lvl="1"/>
            <a:r>
              <a:rPr lang="en-US" dirty="0">
                <a:solidFill>
                  <a:srgbClr val="324D5C"/>
                </a:solidFill>
                <a:ea typeface="+mn-lt"/>
                <a:cs typeface="+mn-lt"/>
              </a:rPr>
              <a:t>Avoid “one-size-fits-all” approaches by co-designing employment plans with clients.</a:t>
            </a:r>
          </a:p>
          <a:p>
            <a:pPr lvl="1"/>
            <a:r>
              <a:rPr lang="en-US" dirty="0">
                <a:solidFill>
                  <a:srgbClr val="324D5C"/>
                </a:solidFill>
                <a:ea typeface="+mn-lt"/>
                <a:cs typeface="+mn-lt"/>
              </a:rPr>
              <a:t>Recognize that job seekers may need longer-term supports to achieve meaningful employment.</a:t>
            </a:r>
          </a:p>
          <a:p>
            <a:endParaRPr lang="en-US" b="1" dirty="0">
              <a:ea typeface="Calibri"/>
              <a:cs typeface="Calibri"/>
            </a:endParaRPr>
          </a:p>
        </p:txBody>
      </p:sp>
      <p:sp>
        <p:nvSpPr>
          <p:cNvPr id="4" name="Slide Number Placeholder 3">
            <a:extLst>
              <a:ext uri="{FF2B5EF4-FFF2-40B4-BE49-F238E27FC236}">
                <a16:creationId xmlns:a16="http://schemas.microsoft.com/office/drawing/2014/main" id="{D0D5FBBC-1CBA-9E4D-AC3F-F26C7ED2D7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8296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9AB4-7042-FF16-FC96-D8DA0BCA1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83F55-5ABE-BFED-450F-202B6F1938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28D699-F43D-6F95-058C-566F9213FE99}"/>
              </a:ext>
            </a:extLst>
          </p:cNvPr>
          <p:cNvSpPr>
            <a:spLocks noGrp="1"/>
          </p:cNvSpPr>
          <p:nvPr>
            <p:ph type="body" idx="1"/>
          </p:nvPr>
        </p:nvSpPr>
        <p:spPr/>
        <p:txBody>
          <a:bodyPr/>
          <a:lstStyle/>
          <a:p>
            <a:endParaRPr lang="en-US" b="1" dirty="0">
              <a:ea typeface="Calibri"/>
              <a:cs typeface="Calibri"/>
            </a:endParaRPr>
          </a:p>
        </p:txBody>
      </p:sp>
      <p:sp>
        <p:nvSpPr>
          <p:cNvPr id="4" name="Slide Number Placeholder 3">
            <a:extLst>
              <a:ext uri="{FF2B5EF4-FFF2-40B4-BE49-F238E27FC236}">
                <a16:creationId xmlns:a16="http://schemas.microsoft.com/office/drawing/2014/main" id="{E7B37714-EF22-6D57-FC38-FA645385BD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620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6FA86-37EE-1D03-D97F-FDA441636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2174-8E46-44C5-E703-C6BE346C0F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50627A-E883-FB2E-89EA-C703853A339F}"/>
              </a:ext>
            </a:extLst>
          </p:cNvPr>
          <p:cNvSpPr>
            <a:spLocks noGrp="1"/>
          </p:cNvSpPr>
          <p:nvPr>
            <p:ph type="body" idx="1"/>
          </p:nvPr>
        </p:nvSpPr>
        <p:spPr/>
        <p:txBody>
          <a:bodyPr/>
          <a:lstStyle/>
          <a:p>
            <a:pPr marL="0" indent="0">
              <a:buNone/>
            </a:pPr>
            <a:r>
              <a:rPr lang="en-US" dirty="0">
                <a:solidFill>
                  <a:srgbClr val="324D5C"/>
                </a:solidFill>
                <a:ea typeface="+mn-lt"/>
                <a:cs typeface="+mn-lt"/>
              </a:rPr>
              <a:t>4. Community Engagement and Coalition Building </a:t>
            </a:r>
          </a:p>
          <a:p>
            <a:r>
              <a:rPr lang="en-US" dirty="0">
                <a:solidFill>
                  <a:srgbClr val="324D5C"/>
                </a:solidFill>
                <a:ea typeface="+mn-lt"/>
                <a:cs typeface="+mn-lt"/>
              </a:rPr>
              <a:t>Build partnerships across sectors</a:t>
            </a:r>
          </a:p>
          <a:p>
            <a:pPr lvl="1"/>
            <a:r>
              <a:rPr lang="en-US" dirty="0">
                <a:solidFill>
                  <a:srgbClr val="324D5C"/>
                </a:solidFill>
                <a:ea typeface="+mn-lt"/>
                <a:cs typeface="+mn-lt"/>
              </a:rPr>
              <a:t>Collaborate with disability organizations, racial justice groups, and other employment organizations to share resources and best practices.</a:t>
            </a:r>
          </a:p>
          <a:p>
            <a:r>
              <a:rPr lang="en-US" dirty="0">
                <a:solidFill>
                  <a:srgbClr val="324D5C"/>
                </a:solidFill>
                <a:ea typeface="+mn-lt"/>
                <a:cs typeface="+mn-lt"/>
              </a:rPr>
              <a:t>Empower job seekers through self-advocacy</a:t>
            </a:r>
          </a:p>
          <a:p>
            <a:pPr lvl="1"/>
            <a:r>
              <a:rPr lang="en-US" dirty="0">
                <a:solidFill>
                  <a:srgbClr val="324D5C"/>
                </a:solidFill>
                <a:ea typeface="+mn-lt"/>
                <a:cs typeface="+mn-lt"/>
              </a:rPr>
              <a:t>Support job seekers with tools and training to advocate for their rights in the workplace.</a:t>
            </a:r>
          </a:p>
          <a:p>
            <a:pPr lvl="1"/>
            <a:r>
              <a:rPr lang="en-US" dirty="0">
                <a:solidFill>
                  <a:srgbClr val="324D5C"/>
                </a:solidFill>
                <a:ea typeface="+mn-lt"/>
                <a:cs typeface="+mn-lt"/>
              </a:rPr>
              <a:t>Foster peer-led networks for job seekers who have a disability to share their experiences and strategies.</a:t>
            </a:r>
          </a:p>
          <a:p>
            <a:endParaRPr lang="en-US" b="1" dirty="0">
              <a:ea typeface="Calibri"/>
              <a:cs typeface="Calibri"/>
            </a:endParaRPr>
          </a:p>
        </p:txBody>
      </p:sp>
      <p:sp>
        <p:nvSpPr>
          <p:cNvPr id="4" name="Slide Number Placeholder 3">
            <a:extLst>
              <a:ext uri="{FF2B5EF4-FFF2-40B4-BE49-F238E27FC236}">
                <a16:creationId xmlns:a16="http://schemas.microsoft.com/office/drawing/2014/main" id="{3FCF128C-5DF1-57BF-2EDD-4E99CADC38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331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You are working as an employment coach with a youth who has a developmental disability. You knew this youth as Davina and as a girl.   Davina has told you of their plan to transition to identifying as a male and would like you to you call them Devon from now on.    You have always held the personal belief that the gender you are born with is the one you stay with for life.  Furthermore, you are a religious person and in religion, transgender people are not recognized.  You recognize that they will now face greater challenges as both a transgender person and a person who has a developmental disability, but you are more worried about how your personal feelings will get in the way of you being able to support them.</a:t>
            </a:r>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8619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Reflect on this scenario and consider the following:</a:t>
            </a:r>
          </a:p>
          <a:p>
            <a:pPr marL="228600" indent="-228600">
              <a:buAutoNum type="arabicPeriod"/>
            </a:pPr>
            <a:r>
              <a:rPr lang="en-US" i="1" dirty="0"/>
              <a:t>Consider the who I am exercise and think about (or discuss) how that might impact your work with Devon.</a:t>
            </a:r>
            <a:endParaRPr lang="en-US" dirty="0"/>
          </a:p>
          <a:p>
            <a:pPr marL="228600" indent="-228600">
              <a:buAutoNum type="arabicPeriod"/>
            </a:pPr>
            <a:r>
              <a:rPr lang="en-US" i="1" dirty="0"/>
              <a:t>Consider why it is important to consider your preconceptions, what is informing them, and how they might impact you in a professional setting. How can this be professionally mediated?</a:t>
            </a:r>
            <a:endParaRPr lang="en-US" dirty="0"/>
          </a:p>
          <a:p>
            <a:pPr marL="228600" indent="-228600">
              <a:buAutoNum type="arabicPeriod"/>
            </a:pPr>
            <a:endParaRPr lang="en-US" dirty="0"/>
          </a:p>
          <a:p>
            <a:r>
              <a:rPr lang="en-US" dirty="0"/>
              <a:t>Please pause the recording for as long as you need to complete this activity. </a:t>
            </a:r>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38F43-D179-45A9-8322-ECAE16E00AF8}"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83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2ca83c61f9_0_8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32ca83c61f9_0_8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493" name="Google Shape;493;g32ca83c61f9_0_8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access more resources like the Understanding Intersectionality and Disability Facilitator Toolkit, visit the link shown or use the QR Code. For more information, please contact ODEN at info@odenetwork.com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A0947-F6E7-40FE-AC44-2619DE2A758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7035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2ca83c61f9_0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32ca83c61f9_0_1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767" name="Google Shape;767;g32ca83c61f9_0_1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02769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2ca83c61f9_0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2ca83c61f9_0_8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r>
              <a:rPr lang="en-CA" dirty="0"/>
              <a:t> </a:t>
            </a:r>
            <a:endParaRPr dirty="0"/>
          </a:p>
        </p:txBody>
      </p:sp>
      <p:sp>
        <p:nvSpPr>
          <p:cNvPr id="504" name="Google Shape;504;g32ca83c61f9_0_8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2ca83c61f9_0_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32ca83c61f9_0_9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16" name="Google Shape;516;g32ca83c61f9_0_9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2ca83c61f9_0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32ca83c61f9_0_9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800" b="0" i="0" u="none" strike="noStrike" dirty="0">
                <a:solidFill>
                  <a:srgbClr val="000000"/>
                </a:solidFill>
                <a:effectLst/>
                <a:latin typeface="Arial" panose="020B0604020202020204" pitchFamily="34" charset="0"/>
              </a:rPr>
              <a:t>Go through the acronym in the next slide and discuss what each letter means.</a:t>
            </a:r>
            <a:br>
              <a:rPr lang="en-US" b="0" dirty="0">
                <a:effectLst/>
              </a:rPr>
            </a:br>
            <a:r>
              <a:rPr lang="en-US" sz="1800" b="0" i="0" u="none" strike="noStrike" dirty="0">
                <a:solidFill>
                  <a:srgbClr val="000000"/>
                </a:solidFill>
                <a:effectLst/>
                <a:latin typeface="Calibri" panose="020F0502020204030204" pitchFamily="34" charset="0"/>
              </a:rPr>
              <a:t>We differentiate from safe spaces because what is safe for one person, will not be safe for others</a:t>
            </a:r>
          </a:p>
          <a:p>
            <a:pPr rtl="0" fontAlgn="base">
              <a:spcAft>
                <a:spcPts val="110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have the acronym </a:t>
            </a:r>
            <a:r>
              <a:rPr lang="en-US" sz="1800" b="1" i="0" u="none" strike="noStrike" dirty="0">
                <a:solidFill>
                  <a:srgbClr val="000000"/>
                </a:solidFill>
                <a:effectLst/>
                <a:latin typeface="Calibri" panose="020F0502020204030204" pitchFamily="34" charset="0"/>
              </a:rPr>
              <a:t>ROPES </a:t>
            </a:r>
            <a:r>
              <a:rPr lang="en-US" sz="1800" b="0" i="0" u="none" strike="noStrike" dirty="0">
                <a:solidFill>
                  <a:srgbClr val="000000"/>
                </a:solidFill>
                <a:effectLst/>
                <a:latin typeface="Calibri" panose="020F0502020204030204" pitchFamily="34" charset="0"/>
              </a:rPr>
              <a:t>for guidelines on how to engage with one another </a:t>
            </a:r>
          </a:p>
          <a:p>
            <a:pPr marL="0" lvl="0" indent="0" algn="l" rtl="0">
              <a:spcBef>
                <a:spcPts val="0"/>
              </a:spcBef>
              <a:spcAft>
                <a:spcPts val="0"/>
              </a:spcAft>
              <a:buClr>
                <a:schemeClr val="dk1"/>
              </a:buClr>
              <a:buSzPts val="1400"/>
              <a:buFont typeface="Calibri"/>
              <a:buNone/>
            </a:pPr>
            <a:endParaRPr lang="en-CA" dirty="0">
              <a:solidFill>
                <a:schemeClr val="dk1"/>
              </a:solidFill>
            </a:endParaRPr>
          </a:p>
          <a:p>
            <a:pPr marL="0" lvl="0" indent="0" algn="l" rtl="0">
              <a:spcBef>
                <a:spcPts val="0"/>
              </a:spcBef>
              <a:spcAft>
                <a:spcPts val="0"/>
              </a:spcAft>
              <a:buClr>
                <a:schemeClr val="dk1"/>
              </a:buClr>
              <a:buSzPts val="1400"/>
              <a:buFont typeface="Calibri"/>
              <a:buNone/>
            </a:pPr>
            <a:endParaRPr lang="en-CA"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Respect – give benefit of doubt – engage with disagreement with kindness and care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Responsibility – take ownership of your own experiences, actions and words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Oops – it is OK to make mistakes in this space, this is how we will learn</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Openness – be receptive to hearing things that are uncomfortable or different – accept differences – recognize that we make mistakes, and we will learn</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Opportunity – use this CoP to learn, engage and give back to colleagues and facilitator/org</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Optional – do not have to speak all the time– can use the chat, can take in and reflect</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Presence – show up and join the program – recognize feelings of discomfort/frustration </a:t>
            </a:r>
            <a:r>
              <a:rPr lang="en-CA" dirty="0" err="1">
                <a:solidFill>
                  <a:schemeClr val="dk1"/>
                </a:solidFill>
              </a:rPr>
              <a:t>etc</a:t>
            </a:r>
            <a:r>
              <a:rPr lang="en-CA" dirty="0">
                <a:solidFill>
                  <a:schemeClr val="dk1"/>
                </a:solidFill>
              </a:rPr>
              <a:t> – keep camera’s on</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Privacy – share only what you are comfortable with – we cannot guarantee confidentiality – respect privacy of colleagues in the group – share examples but no names or seek permission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Energy – Attend with intent and capacity to engage</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Empathy – we are all at different levels of our learning as individuals and orgs – reserve judgment, seek to understand and support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Engaged – similar to presence – stay with us even when you are not sure of relevance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Speak from the I – speak on behalf of yourself, not others</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Seek Clarity – ask questions to understand </a:t>
            </a:r>
            <a:endParaRPr dirty="0">
              <a:solidFill>
                <a:schemeClr val="dk1"/>
              </a:solidFill>
            </a:endParaRPr>
          </a:p>
          <a:p>
            <a:pPr marL="0" lvl="0" indent="0" algn="l" rtl="0">
              <a:spcBef>
                <a:spcPts val="0"/>
              </a:spcBef>
              <a:spcAft>
                <a:spcPts val="0"/>
              </a:spcAft>
              <a:buClr>
                <a:schemeClr val="dk1"/>
              </a:buClr>
              <a:buSzPts val="1400"/>
              <a:buFont typeface="Calibri"/>
              <a:buNone/>
            </a:pPr>
            <a:r>
              <a:rPr lang="en-CA" dirty="0">
                <a:solidFill>
                  <a:schemeClr val="dk1"/>
                </a:solidFill>
              </a:rPr>
              <a:t>Share – share the air time – read the room – who is speaking and who is not. </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534" name="Google Shape;534;g32ca83c61f9_0_9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2ca83c61f9_0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32ca83c61f9_0_10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
        <p:nvSpPr>
          <p:cNvPr id="636" name="Google Shape;636;g32ca83c61f9_0_10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www.youtube.com/channel/UCgnudwCpQOcsS0jTzzr8Tsw" TargetMode="External"/><Relationship Id="rId3" Type="http://schemas.openxmlformats.org/officeDocument/2006/relationships/image" Target="../media/image1.png"/><Relationship Id="rId7" Type="http://schemas.openxmlformats.org/officeDocument/2006/relationships/hyperlink" Target="https://www.freepngimg.com/png/65541-logo-facebook-icon-free-hq-image" TargetMode="External"/><Relationship Id="rId2" Type="http://schemas.openxmlformats.org/officeDocument/2006/relationships/hyperlink" Target="https://www.linkedin.com/company/ontario-disability-employment-network" TargetMode="External"/><Relationship Id="rId1" Type="http://schemas.openxmlformats.org/officeDocument/2006/relationships/slideMaster" Target="../slideMasters/slideMaster6.xml"/><Relationship Id="rId6" Type="http://schemas.openxmlformats.org/officeDocument/2006/relationships/image" Target="../media/image2.png"/><Relationship Id="rId11" Type="http://schemas.openxmlformats.org/officeDocument/2006/relationships/image" Target="../media/image4.png"/><Relationship Id="rId5" Type="http://schemas.openxmlformats.org/officeDocument/2006/relationships/hyperlink" Target="https://www.facebook.com/ODENetwork" TargetMode="External"/><Relationship Id="rId10" Type="http://schemas.openxmlformats.org/officeDocument/2006/relationships/hyperlink" Target="https://www.mediafactory.org.au/2015-media6-amateurcreators/case-study-youtube/" TargetMode="External"/><Relationship Id="rId4" Type="http://schemas.openxmlformats.org/officeDocument/2006/relationships/hyperlink" Target="https://commons.wikimedia.org/wiki/File:Linkedin.svg" TargetMode="External"/><Relationship Id="rId9"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
        <p:cNvGrpSpPr/>
        <p:nvPr/>
      </p:nvGrpSpPr>
      <p:grpSpPr>
        <a:xfrm>
          <a:off x="0" y="0"/>
          <a:ext cx="0" cy="0"/>
          <a:chOff x="0" y="0"/>
          <a:chExt cx="0" cy="0"/>
        </a:xfrm>
      </p:grpSpPr>
      <p:sp>
        <p:nvSpPr>
          <p:cNvPr id="75" name="Google Shape;75;p17"/>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6" name="Google Shape;76;p1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7" name="Google Shape;77;p17"/>
          <p:cNvSpPr txBox="1">
            <a:spLocks noGrp="1"/>
          </p:cNvSpPr>
          <p:nvPr>
            <p:ph type="title"/>
          </p:nvPr>
        </p:nvSpPr>
        <p:spPr>
          <a:xfrm>
            <a:off x="265500" y="1233175"/>
            <a:ext cx="4045200" cy="1482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78" name="Google Shape;78;p17"/>
          <p:cNvSpPr txBox="1">
            <a:spLocks noGrp="1"/>
          </p:cNvSpPr>
          <p:nvPr>
            <p:ph type="subTitle" idx="1"/>
          </p:nvPr>
        </p:nvSpPr>
        <p:spPr>
          <a:xfrm>
            <a:off x="265500" y="2779467"/>
            <a:ext cx="4045200" cy="12351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100"/>
              <a:buNone/>
              <a:defRPr sz="2100"/>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a:endParaRPr/>
          </a:p>
        </p:txBody>
      </p:sp>
      <p:sp>
        <p:nvSpPr>
          <p:cNvPr id="79" name="Google Shape;79;p17"/>
          <p:cNvSpPr txBox="1">
            <a:spLocks noGrp="1"/>
          </p:cNvSpPr>
          <p:nvPr>
            <p:ph type="body" idx="2"/>
          </p:nvPr>
        </p:nvSpPr>
        <p:spPr>
          <a:xfrm>
            <a:off x="4939500" y="724200"/>
            <a:ext cx="3837000" cy="3695100"/>
          </a:xfrm>
          <a:prstGeom prst="rect">
            <a:avLst/>
          </a:prstGeom>
          <a:noFill/>
          <a:ln>
            <a:noFill/>
          </a:ln>
        </p:spPr>
        <p:txBody>
          <a:bodyPr spcFirstLastPara="1" wrap="square" lIns="68575" tIns="34275" rIns="68575" bIns="34275" anchor="ctr"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80" name="Google Shape;80;p17"/>
          <p:cNvSpPr txBox="1">
            <a:spLocks noGrp="1"/>
          </p:cNvSpPr>
          <p:nvPr>
            <p:ph type="sldNum" idx="12"/>
          </p:nvPr>
        </p:nvSpPr>
        <p:spPr>
          <a:xfrm>
            <a:off x="8523542" y="4695623"/>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7" name="Google Shape;97;p2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 name="Google Shape;99;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5" name="Google Shape;115;p2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a:spLocks noGrp="1"/>
          </p:cNvSpPr>
          <p:nvPr>
            <p:ph type="pic" idx="2"/>
          </p:nvPr>
        </p:nvSpPr>
        <p:spPr>
          <a:xfrm>
            <a:off x="3887391" y="740569"/>
            <a:ext cx="4629300" cy="3655200"/>
          </a:xfrm>
          <a:prstGeom prst="rect">
            <a:avLst/>
          </a:prstGeom>
          <a:noFill/>
          <a:ln>
            <a:noFill/>
          </a:ln>
        </p:spPr>
      </p:sp>
      <p:sp>
        <p:nvSpPr>
          <p:cNvPr id="122" name="Google Shape;122;p2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3" name="Google Shape;12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9" name="Google Shape;12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2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9"/>
          <p:cNvSpPr>
            <a:spLocks noGrp="1"/>
          </p:cNvSpPr>
          <p:nvPr>
            <p:ph type="pic" idx="2"/>
          </p:nvPr>
        </p:nvSpPr>
        <p:spPr>
          <a:xfrm>
            <a:off x="3887391" y="740569"/>
            <a:ext cx="4629300" cy="3655200"/>
          </a:xfrm>
          <a:prstGeom prst="rect">
            <a:avLst/>
          </a:prstGeom>
          <a:noFill/>
          <a:ln>
            <a:noFill/>
          </a:ln>
        </p:spPr>
      </p:sp>
      <p:sp>
        <p:nvSpPr>
          <p:cNvPr id="154" name="Google Shape;154;p2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200"/>
            </a:lvl1pPr>
            <a:lvl2pPr marL="914400" lvl="1" indent="-228600" algn="l">
              <a:lnSpc>
                <a:spcPct val="90000"/>
              </a:lnSpc>
              <a:spcBef>
                <a:spcPts val="400"/>
              </a:spcBef>
              <a:spcAft>
                <a:spcPts val="0"/>
              </a:spcAft>
              <a:buSzPts val="1800"/>
              <a:buNone/>
              <a:defRPr sz="1100"/>
            </a:lvl2pPr>
            <a:lvl3pPr marL="1371600" lvl="2" indent="-228600" algn="l">
              <a:lnSpc>
                <a:spcPct val="90000"/>
              </a:lnSpc>
              <a:spcBef>
                <a:spcPts val="400"/>
              </a:spcBef>
              <a:spcAft>
                <a:spcPts val="0"/>
              </a:spcAft>
              <a:buSzPts val="1500"/>
              <a:buNone/>
              <a:defRPr sz="900"/>
            </a:lvl3pPr>
            <a:lvl4pPr marL="1828800" lvl="3" indent="-228600" algn="l">
              <a:lnSpc>
                <a:spcPct val="90000"/>
              </a:lnSpc>
              <a:spcBef>
                <a:spcPts val="400"/>
              </a:spcBef>
              <a:spcAft>
                <a:spcPts val="0"/>
              </a:spcAft>
              <a:buSzPts val="1400"/>
              <a:buNone/>
              <a:defRPr sz="800"/>
            </a:lvl4pPr>
            <a:lvl5pPr marL="2286000" lvl="4" indent="-228600" algn="l">
              <a:lnSpc>
                <a:spcPct val="90000"/>
              </a:lnSpc>
              <a:spcBef>
                <a:spcPts val="400"/>
              </a:spcBef>
              <a:spcAft>
                <a:spcPts val="0"/>
              </a:spcAft>
              <a:buSzPts val="1400"/>
              <a:buNone/>
              <a:defRPr sz="800"/>
            </a:lvl5pPr>
            <a:lvl6pPr marL="2743200" lvl="5" indent="-228600" algn="l">
              <a:lnSpc>
                <a:spcPct val="90000"/>
              </a:lnSpc>
              <a:spcBef>
                <a:spcPts val="400"/>
              </a:spcBef>
              <a:spcAft>
                <a:spcPts val="0"/>
              </a:spcAft>
              <a:buSzPts val="1400"/>
              <a:buNone/>
              <a:defRPr sz="800"/>
            </a:lvl6pPr>
            <a:lvl7pPr marL="3200400" lvl="6" indent="-228600" algn="l">
              <a:lnSpc>
                <a:spcPct val="90000"/>
              </a:lnSpc>
              <a:spcBef>
                <a:spcPts val="400"/>
              </a:spcBef>
              <a:spcAft>
                <a:spcPts val="0"/>
              </a:spcAft>
              <a:buSzPts val="1400"/>
              <a:buNone/>
              <a:defRPr sz="800"/>
            </a:lvl7pPr>
            <a:lvl8pPr marL="3657600" lvl="7" indent="-228600" algn="l">
              <a:lnSpc>
                <a:spcPct val="90000"/>
              </a:lnSpc>
              <a:spcBef>
                <a:spcPts val="400"/>
              </a:spcBef>
              <a:spcAft>
                <a:spcPts val="0"/>
              </a:spcAft>
              <a:buSzPts val="1400"/>
              <a:buNone/>
              <a:defRPr sz="800"/>
            </a:lvl8pPr>
            <a:lvl9pPr marL="4114800" lvl="8" indent="-228600" algn="l">
              <a:lnSpc>
                <a:spcPct val="90000"/>
              </a:lnSpc>
              <a:spcBef>
                <a:spcPts val="400"/>
              </a:spcBef>
              <a:spcAft>
                <a:spcPts val="0"/>
              </a:spcAft>
              <a:buSzPts val="1400"/>
              <a:buNone/>
              <a:defRPr sz="800"/>
            </a:lvl9pPr>
          </a:lstStyle>
          <a:p>
            <a:endParaRPr/>
          </a:p>
        </p:txBody>
      </p:sp>
      <p:sp>
        <p:nvSpPr>
          <p:cNvPr id="155" name="Google Shape;155;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30"/>
          <p:cNvSpPr>
            <a:spLocks noGrp="1"/>
          </p:cNvSpPr>
          <p:nvPr>
            <p:ph type="pic" idx="2"/>
          </p:nvPr>
        </p:nvSpPr>
        <p:spPr>
          <a:xfrm>
            <a:off x="3887391" y="740569"/>
            <a:ext cx="4629300" cy="3655200"/>
          </a:xfrm>
          <a:prstGeom prst="rect">
            <a:avLst/>
          </a:prstGeom>
          <a:noFill/>
          <a:ln>
            <a:noFill/>
          </a:ln>
        </p:spPr>
      </p:sp>
      <p:sp>
        <p:nvSpPr>
          <p:cNvPr id="161" name="Google Shape;161;p30"/>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2" name="Google Shape;162;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5"/>
        <p:cNvGrpSpPr/>
        <p:nvPr/>
      </p:nvGrpSpPr>
      <p:grpSpPr>
        <a:xfrm>
          <a:off x="0" y="0"/>
          <a:ext cx="0" cy="0"/>
          <a:chOff x="0" y="0"/>
          <a:chExt cx="0" cy="0"/>
        </a:xfrm>
      </p:grpSpPr>
      <p:sp>
        <p:nvSpPr>
          <p:cNvPr id="166" name="Google Shape;166;p31"/>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7" name="Google Shape;167;p3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8" name="Google Shape;168;p31"/>
          <p:cNvSpPr txBox="1">
            <a:spLocks noGrp="1"/>
          </p:cNvSpPr>
          <p:nvPr>
            <p:ph type="title"/>
          </p:nvPr>
        </p:nvSpPr>
        <p:spPr>
          <a:xfrm>
            <a:off x="265500" y="1233175"/>
            <a:ext cx="4045200" cy="1482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169" name="Google Shape;169;p31"/>
          <p:cNvSpPr txBox="1">
            <a:spLocks noGrp="1"/>
          </p:cNvSpPr>
          <p:nvPr>
            <p:ph type="subTitle" idx="1"/>
          </p:nvPr>
        </p:nvSpPr>
        <p:spPr>
          <a:xfrm>
            <a:off x="265500" y="2779467"/>
            <a:ext cx="4045200" cy="12351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100"/>
              <a:buNone/>
              <a:defRPr sz="2100"/>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a:endParaRPr/>
          </a:p>
        </p:txBody>
      </p:sp>
      <p:sp>
        <p:nvSpPr>
          <p:cNvPr id="170" name="Google Shape;170;p31"/>
          <p:cNvSpPr txBox="1">
            <a:spLocks noGrp="1"/>
          </p:cNvSpPr>
          <p:nvPr>
            <p:ph type="body" idx="2"/>
          </p:nvPr>
        </p:nvSpPr>
        <p:spPr>
          <a:xfrm>
            <a:off x="4939500" y="724200"/>
            <a:ext cx="3837000" cy="3695100"/>
          </a:xfrm>
          <a:prstGeom prst="rect">
            <a:avLst/>
          </a:prstGeom>
          <a:noFill/>
          <a:ln>
            <a:noFill/>
          </a:ln>
        </p:spPr>
        <p:txBody>
          <a:bodyPr spcFirstLastPara="1" wrap="square" lIns="68575" tIns="34275" rIns="68575" bIns="34275" anchor="ctr"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71" name="Google Shape;171;p31"/>
          <p:cNvSpPr txBox="1">
            <a:spLocks noGrp="1"/>
          </p:cNvSpPr>
          <p:nvPr>
            <p:ph type="sldNum" idx="12"/>
          </p:nvPr>
        </p:nvSpPr>
        <p:spPr>
          <a:xfrm>
            <a:off x="8523542" y="4695623"/>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p3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0" name="Google Shape;180;p3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1" name="Google Shape;181;p3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2" name="Google Shape;182;p3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3" name="Google Shape;183;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 name="Google Shape;185;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p3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9" name="Google Shape;189;p3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0" name="Google Shape;19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5" name="Google Shape;195;p3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96" name="Google Shape;196;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 name="Google Shape;198;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p3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p3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3" name="Google Shape;203;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3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3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5" name="Google Shape;215;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218"/>
        <p:cNvGrpSpPr/>
        <p:nvPr/>
      </p:nvGrpSpPr>
      <p:grpSpPr>
        <a:xfrm>
          <a:off x="0" y="0"/>
          <a:ext cx="0" cy="0"/>
          <a:chOff x="0" y="0"/>
          <a:chExt cx="0" cy="0"/>
        </a:xfrm>
      </p:grpSpPr>
      <p:sp>
        <p:nvSpPr>
          <p:cNvPr id="219" name="Google Shape;219;p39"/>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0" name="Google Shape;220;p3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F274B-1332-8A69-6D26-E602EBC0510E}"/>
              </a:ext>
            </a:extLst>
          </p:cNvPr>
          <p:cNvSpPr>
            <a:spLocks noGrp="1"/>
          </p:cNvSpPr>
          <p:nvPr>
            <p:ph type="dt" idx="10"/>
          </p:nvPr>
        </p:nvSpPr>
        <p:spPr/>
        <p:txBody>
          <a:bodyPr/>
          <a:lstStyle/>
          <a:p>
            <a:endParaRPr lang="en-CA"/>
          </a:p>
        </p:txBody>
      </p:sp>
      <p:sp>
        <p:nvSpPr>
          <p:cNvPr id="3" name="Footer Placeholder 2">
            <a:extLst>
              <a:ext uri="{FF2B5EF4-FFF2-40B4-BE49-F238E27FC236}">
                <a16:creationId xmlns:a16="http://schemas.microsoft.com/office/drawing/2014/main" id="{3E3C1781-5D10-4F4C-F5E2-D6D6F9DD9162}"/>
              </a:ext>
            </a:extLst>
          </p:cNvPr>
          <p:cNvSpPr>
            <a:spLocks noGrp="1"/>
          </p:cNvSpPr>
          <p:nvPr>
            <p:ph type="ftr" idx="11"/>
          </p:nvPr>
        </p:nvSpPr>
        <p:spPr/>
        <p:txBody>
          <a:bodyPr/>
          <a:lstStyle/>
          <a:p>
            <a:endParaRPr lang="en-CA"/>
          </a:p>
        </p:txBody>
      </p:sp>
      <p:sp>
        <p:nvSpPr>
          <p:cNvPr id="4" name="Slide Number Placeholder 3">
            <a:extLst>
              <a:ext uri="{FF2B5EF4-FFF2-40B4-BE49-F238E27FC236}">
                <a16:creationId xmlns:a16="http://schemas.microsoft.com/office/drawing/2014/main" id="{AD192169-0224-2F09-F6DE-FB57167274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a:t>
            </a:fld>
            <a:endParaRPr lang="en-CA"/>
          </a:p>
        </p:txBody>
      </p:sp>
    </p:spTree>
    <p:extLst>
      <p:ext uri="{BB962C8B-B14F-4D97-AF65-F5344CB8AC3E}">
        <p14:creationId xmlns:p14="http://schemas.microsoft.com/office/powerpoint/2010/main" val="3139204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9" name="Google Shape;229;p4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0" name="Google Shape;230;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1" name="Google Shape;231;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0" name="Google Shape;240;p4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41" name="Google Shape;241;p4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42" name="Google Shape;242;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3" name="Google Shape;243;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44"/>
          <p:cNvSpPr>
            <a:spLocks noGrp="1"/>
          </p:cNvSpPr>
          <p:nvPr>
            <p:ph type="pic" idx="2"/>
          </p:nvPr>
        </p:nvSpPr>
        <p:spPr>
          <a:xfrm>
            <a:off x="3887391" y="740569"/>
            <a:ext cx="4629300" cy="3655200"/>
          </a:xfrm>
          <a:prstGeom prst="rect">
            <a:avLst/>
          </a:prstGeom>
          <a:noFill/>
          <a:ln>
            <a:noFill/>
          </a:ln>
        </p:spPr>
      </p:sp>
      <p:sp>
        <p:nvSpPr>
          <p:cNvPr id="248" name="Google Shape;248;p4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49" name="Google Shape;249;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0" name="Google Shape;250;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p45"/>
          <p:cNvSpPr>
            <a:spLocks noGrp="1"/>
          </p:cNvSpPr>
          <p:nvPr>
            <p:ph type="pic" idx="2"/>
          </p:nvPr>
        </p:nvSpPr>
        <p:spPr>
          <a:xfrm>
            <a:off x="3887391" y="740569"/>
            <a:ext cx="4629300" cy="3655200"/>
          </a:xfrm>
          <a:prstGeom prst="rect">
            <a:avLst/>
          </a:prstGeom>
          <a:noFill/>
          <a:ln>
            <a:noFill/>
          </a:ln>
        </p:spPr>
      </p:sp>
      <p:sp>
        <p:nvSpPr>
          <p:cNvPr id="255" name="Google Shape;255;p4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200"/>
            </a:lvl1pPr>
            <a:lvl2pPr marL="914400" lvl="1" indent="-228600" algn="l">
              <a:lnSpc>
                <a:spcPct val="90000"/>
              </a:lnSpc>
              <a:spcBef>
                <a:spcPts val="400"/>
              </a:spcBef>
              <a:spcAft>
                <a:spcPts val="0"/>
              </a:spcAft>
              <a:buSzPts val="1800"/>
              <a:buNone/>
              <a:defRPr sz="1100"/>
            </a:lvl2pPr>
            <a:lvl3pPr marL="1371600" lvl="2" indent="-228600" algn="l">
              <a:lnSpc>
                <a:spcPct val="90000"/>
              </a:lnSpc>
              <a:spcBef>
                <a:spcPts val="400"/>
              </a:spcBef>
              <a:spcAft>
                <a:spcPts val="0"/>
              </a:spcAft>
              <a:buSzPts val="1500"/>
              <a:buNone/>
              <a:defRPr sz="900"/>
            </a:lvl3pPr>
            <a:lvl4pPr marL="1828800" lvl="3" indent="-228600" algn="l">
              <a:lnSpc>
                <a:spcPct val="90000"/>
              </a:lnSpc>
              <a:spcBef>
                <a:spcPts val="400"/>
              </a:spcBef>
              <a:spcAft>
                <a:spcPts val="0"/>
              </a:spcAft>
              <a:buSzPts val="1400"/>
              <a:buNone/>
              <a:defRPr sz="800"/>
            </a:lvl4pPr>
            <a:lvl5pPr marL="2286000" lvl="4" indent="-228600" algn="l">
              <a:lnSpc>
                <a:spcPct val="90000"/>
              </a:lnSpc>
              <a:spcBef>
                <a:spcPts val="400"/>
              </a:spcBef>
              <a:spcAft>
                <a:spcPts val="0"/>
              </a:spcAft>
              <a:buSzPts val="1400"/>
              <a:buNone/>
              <a:defRPr sz="800"/>
            </a:lvl5pPr>
            <a:lvl6pPr marL="2743200" lvl="5" indent="-228600" algn="l">
              <a:lnSpc>
                <a:spcPct val="90000"/>
              </a:lnSpc>
              <a:spcBef>
                <a:spcPts val="400"/>
              </a:spcBef>
              <a:spcAft>
                <a:spcPts val="0"/>
              </a:spcAft>
              <a:buSzPts val="1400"/>
              <a:buNone/>
              <a:defRPr sz="800"/>
            </a:lvl6pPr>
            <a:lvl7pPr marL="3200400" lvl="6" indent="-228600" algn="l">
              <a:lnSpc>
                <a:spcPct val="90000"/>
              </a:lnSpc>
              <a:spcBef>
                <a:spcPts val="400"/>
              </a:spcBef>
              <a:spcAft>
                <a:spcPts val="0"/>
              </a:spcAft>
              <a:buSzPts val="1400"/>
              <a:buNone/>
              <a:defRPr sz="800"/>
            </a:lvl7pPr>
            <a:lvl8pPr marL="3657600" lvl="7" indent="-228600" algn="l">
              <a:lnSpc>
                <a:spcPct val="90000"/>
              </a:lnSpc>
              <a:spcBef>
                <a:spcPts val="400"/>
              </a:spcBef>
              <a:spcAft>
                <a:spcPts val="0"/>
              </a:spcAft>
              <a:buSzPts val="1400"/>
              <a:buNone/>
              <a:defRPr sz="800"/>
            </a:lvl8pPr>
            <a:lvl9pPr marL="4114800" lvl="8" indent="-228600" algn="l">
              <a:lnSpc>
                <a:spcPct val="90000"/>
              </a:lnSpc>
              <a:spcBef>
                <a:spcPts val="400"/>
              </a:spcBef>
              <a:spcAft>
                <a:spcPts val="0"/>
              </a:spcAft>
              <a:buSzPts val="1400"/>
              <a:buNone/>
              <a:defRPr sz="800"/>
            </a:lvl9pPr>
          </a:lstStyle>
          <a:p>
            <a:endParaRPr/>
          </a:p>
        </p:txBody>
      </p:sp>
      <p:sp>
        <p:nvSpPr>
          <p:cNvPr id="256" name="Google Shape;256;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7" name="Google Shape;257;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8" name="Google Shape;258;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a:lvl1pPr>
            <a:lvl2pPr marL="0" marR="0" lvl="1" indent="0" algn="r">
              <a:lnSpc>
                <a:spcPct val="100000"/>
              </a:lnSpc>
              <a:spcBef>
                <a:spcPts val="0"/>
              </a:spcBef>
              <a:spcAft>
                <a:spcPts val="0"/>
              </a:spcAft>
              <a:buClr>
                <a:srgbClr val="000000"/>
              </a:buClr>
              <a:buSzPts val="900"/>
              <a:buFont typeface="Arial"/>
              <a:buNone/>
              <a:defRPr/>
            </a:lvl2pPr>
            <a:lvl3pPr marL="0" marR="0" lvl="2" indent="0" algn="r">
              <a:lnSpc>
                <a:spcPct val="100000"/>
              </a:lnSpc>
              <a:spcBef>
                <a:spcPts val="0"/>
              </a:spcBef>
              <a:spcAft>
                <a:spcPts val="0"/>
              </a:spcAft>
              <a:buClr>
                <a:srgbClr val="000000"/>
              </a:buClr>
              <a:buSzPts val="900"/>
              <a:buFont typeface="Arial"/>
              <a:buNone/>
              <a:defRPr/>
            </a:lvl3pPr>
            <a:lvl4pPr marL="0" marR="0" lvl="3" indent="0" algn="r">
              <a:lnSpc>
                <a:spcPct val="100000"/>
              </a:lnSpc>
              <a:spcBef>
                <a:spcPts val="0"/>
              </a:spcBef>
              <a:spcAft>
                <a:spcPts val="0"/>
              </a:spcAft>
              <a:buClr>
                <a:srgbClr val="000000"/>
              </a:buClr>
              <a:buSzPts val="900"/>
              <a:buFont typeface="Arial"/>
              <a:buNone/>
              <a:defRPr/>
            </a:lvl4pPr>
            <a:lvl5pPr marL="0" marR="0" lvl="4" indent="0" algn="r">
              <a:lnSpc>
                <a:spcPct val="100000"/>
              </a:lnSpc>
              <a:spcBef>
                <a:spcPts val="0"/>
              </a:spcBef>
              <a:spcAft>
                <a:spcPts val="0"/>
              </a:spcAft>
              <a:buClr>
                <a:srgbClr val="000000"/>
              </a:buClr>
              <a:buSzPts val="900"/>
              <a:buFont typeface="Arial"/>
              <a:buNone/>
              <a:defRPr/>
            </a:lvl5pPr>
            <a:lvl6pPr marL="0" marR="0" lvl="5" indent="0" algn="r">
              <a:lnSpc>
                <a:spcPct val="100000"/>
              </a:lnSpc>
              <a:spcBef>
                <a:spcPts val="0"/>
              </a:spcBef>
              <a:spcAft>
                <a:spcPts val="0"/>
              </a:spcAft>
              <a:buClr>
                <a:srgbClr val="000000"/>
              </a:buClr>
              <a:buSzPts val="900"/>
              <a:buFont typeface="Arial"/>
              <a:buNone/>
              <a:defRPr/>
            </a:lvl6pPr>
            <a:lvl7pPr marL="0" marR="0" lvl="6" indent="0" algn="r">
              <a:lnSpc>
                <a:spcPct val="100000"/>
              </a:lnSpc>
              <a:spcBef>
                <a:spcPts val="0"/>
              </a:spcBef>
              <a:spcAft>
                <a:spcPts val="0"/>
              </a:spcAft>
              <a:buClr>
                <a:srgbClr val="000000"/>
              </a:buClr>
              <a:buSzPts val="900"/>
              <a:buFont typeface="Arial"/>
              <a:buNone/>
              <a:defRPr/>
            </a:lvl7pPr>
            <a:lvl8pPr marL="0" marR="0" lvl="7" indent="0" algn="r">
              <a:lnSpc>
                <a:spcPct val="100000"/>
              </a:lnSpc>
              <a:spcBef>
                <a:spcPts val="0"/>
              </a:spcBef>
              <a:spcAft>
                <a:spcPts val="0"/>
              </a:spcAft>
              <a:buClr>
                <a:srgbClr val="000000"/>
              </a:buClr>
              <a:buSzPts val="900"/>
              <a:buFont typeface="Arial"/>
              <a:buNone/>
              <a:defRPr/>
            </a:lvl8pPr>
            <a:lvl9pPr marL="0" marR="0" lvl="8" indent="0" algn="r">
              <a:lnSpc>
                <a:spcPct val="100000"/>
              </a:lnSpc>
              <a:spcBef>
                <a:spcPts val="0"/>
              </a:spcBef>
              <a:spcAft>
                <a:spcPts val="0"/>
              </a:spcAft>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1" name="Google Shape;261;p4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62" name="Google Shape;262;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3" name="Google Shape;263;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4" name="Google Shape;264;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47"/>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68" name="Google Shape;268;p47"/>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9" name="Google Shape;269;p4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70" name="Google Shape;270;p47"/>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1" name="Google Shape;271;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4"/>
        <p:cNvGrpSpPr/>
        <p:nvPr/>
      </p:nvGrpSpPr>
      <p:grpSpPr>
        <a:xfrm>
          <a:off x="0" y="0"/>
          <a:ext cx="0" cy="0"/>
          <a:chOff x="0" y="0"/>
          <a:chExt cx="0" cy="0"/>
        </a:xfrm>
      </p:grpSpPr>
      <p:sp>
        <p:nvSpPr>
          <p:cNvPr id="275" name="Google Shape;275;p48"/>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6" name="Google Shape;276;p48"/>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7" name="Google Shape;277;p48"/>
          <p:cNvSpPr txBox="1">
            <a:spLocks noGrp="1"/>
          </p:cNvSpPr>
          <p:nvPr>
            <p:ph type="title"/>
          </p:nvPr>
        </p:nvSpPr>
        <p:spPr>
          <a:xfrm>
            <a:off x="265500" y="1233175"/>
            <a:ext cx="4045200" cy="1482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278" name="Google Shape;278;p48"/>
          <p:cNvSpPr txBox="1">
            <a:spLocks noGrp="1"/>
          </p:cNvSpPr>
          <p:nvPr>
            <p:ph type="subTitle" idx="1"/>
          </p:nvPr>
        </p:nvSpPr>
        <p:spPr>
          <a:xfrm>
            <a:off x="265500" y="2779467"/>
            <a:ext cx="4045200" cy="12351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100"/>
              <a:buNone/>
              <a:defRPr sz="2100"/>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a:endParaRPr/>
          </a:p>
        </p:txBody>
      </p:sp>
      <p:sp>
        <p:nvSpPr>
          <p:cNvPr id="279" name="Google Shape;279;p48"/>
          <p:cNvSpPr txBox="1">
            <a:spLocks noGrp="1"/>
          </p:cNvSpPr>
          <p:nvPr>
            <p:ph type="body" idx="2"/>
          </p:nvPr>
        </p:nvSpPr>
        <p:spPr>
          <a:xfrm>
            <a:off x="4939500" y="724200"/>
            <a:ext cx="3837000" cy="3695100"/>
          </a:xfrm>
          <a:prstGeom prst="rect">
            <a:avLst/>
          </a:prstGeom>
          <a:noFill/>
          <a:ln>
            <a:noFill/>
          </a:ln>
        </p:spPr>
        <p:txBody>
          <a:bodyPr spcFirstLastPara="1" wrap="square" lIns="68575" tIns="34275" rIns="68575" bIns="34275" anchor="ctr"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80" name="Google Shape;280;p48"/>
          <p:cNvSpPr txBox="1">
            <a:spLocks noGrp="1"/>
          </p:cNvSpPr>
          <p:nvPr>
            <p:ph type="sldNum" idx="12"/>
          </p:nvPr>
        </p:nvSpPr>
        <p:spPr>
          <a:xfrm>
            <a:off x="8523542" y="4695623"/>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4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4" name="Google Shape;284;p4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5" name="Google Shape;285;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6" name="Google Shape;286;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8"/>
        <p:cNvGrpSpPr/>
        <p:nvPr/>
      </p:nvGrpSpPr>
      <p:grpSpPr>
        <a:xfrm>
          <a:off x="0" y="0"/>
          <a:ext cx="0" cy="0"/>
          <a:chOff x="0" y="0"/>
          <a:chExt cx="0" cy="0"/>
        </a:xfrm>
      </p:grpSpPr>
      <p:sp>
        <p:nvSpPr>
          <p:cNvPr id="289" name="Google Shape;289;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50"/>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1" name="Google Shape;291;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2" name="Google Shape;292;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4"/>
        <p:cNvGrpSpPr/>
        <p:nvPr/>
      </p:nvGrpSpPr>
      <p:grpSpPr>
        <a:xfrm>
          <a:off x="0" y="0"/>
          <a:ext cx="0" cy="0"/>
          <a:chOff x="0" y="0"/>
          <a:chExt cx="0" cy="0"/>
        </a:xfrm>
      </p:grpSpPr>
      <p:sp>
        <p:nvSpPr>
          <p:cNvPr id="295" name="Google Shape;295;p5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p5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7" name="Google Shape;297;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8" name="Google Shape;298;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9" name="Google Shape;299;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1"/>
        <p:cNvGrpSpPr/>
        <p:nvPr/>
      </p:nvGrpSpPr>
      <p:grpSpPr>
        <a:xfrm>
          <a:off x="0" y="0"/>
          <a:ext cx="0" cy="0"/>
          <a:chOff x="0" y="0"/>
          <a:chExt cx="0" cy="0"/>
        </a:xfrm>
      </p:grpSpPr>
      <p:sp>
        <p:nvSpPr>
          <p:cNvPr id="382" name="Google Shape;382;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3" name="Google Shape;383;p6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4" name="Google Shape;384;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5" name="Google Shape;385;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7"/>
        <p:cNvGrpSpPr/>
        <p:nvPr/>
      </p:nvGrpSpPr>
      <p:grpSpPr>
        <a:xfrm>
          <a:off x="0" y="0"/>
          <a:ext cx="0" cy="0"/>
          <a:chOff x="0" y="0"/>
          <a:chExt cx="0" cy="0"/>
        </a:xfrm>
      </p:grpSpPr>
      <p:sp>
        <p:nvSpPr>
          <p:cNvPr id="388" name="Google Shape;388;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9" name="Google Shape;389;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0" name="Google Shape;390;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1" name="Google Shape;391;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a:lvl1pPr>
            <a:lvl2pPr marL="0" marR="0" lvl="1" indent="0" algn="r">
              <a:lnSpc>
                <a:spcPct val="100000"/>
              </a:lnSpc>
              <a:spcBef>
                <a:spcPts val="0"/>
              </a:spcBef>
              <a:spcAft>
                <a:spcPts val="0"/>
              </a:spcAft>
              <a:buClr>
                <a:srgbClr val="000000"/>
              </a:buClr>
              <a:buSzPts val="900"/>
              <a:buFont typeface="Arial"/>
              <a:buNone/>
              <a:defRPr/>
            </a:lvl2pPr>
            <a:lvl3pPr marL="0" marR="0" lvl="2" indent="0" algn="r">
              <a:lnSpc>
                <a:spcPct val="100000"/>
              </a:lnSpc>
              <a:spcBef>
                <a:spcPts val="0"/>
              </a:spcBef>
              <a:spcAft>
                <a:spcPts val="0"/>
              </a:spcAft>
              <a:buClr>
                <a:srgbClr val="000000"/>
              </a:buClr>
              <a:buSzPts val="900"/>
              <a:buFont typeface="Arial"/>
              <a:buNone/>
              <a:defRPr/>
            </a:lvl3pPr>
            <a:lvl4pPr marL="0" marR="0" lvl="3" indent="0" algn="r">
              <a:lnSpc>
                <a:spcPct val="100000"/>
              </a:lnSpc>
              <a:spcBef>
                <a:spcPts val="0"/>
              </a:spcBef>
              <a:spcAft>
                <a:spcPts val="0"/>
              </a:spcAft>
              <a:buClr>
                <a:srgbClr val="000000"/>
              </a:buClr>
              <a:buSzPts val="900"/>
              <a:buFont typeface="Arial"/>
              <a:buNone/>
              <a:defRPr/>
            </a:lvl4pPr>
            <a:lvl5pPr marL="0" marR="0" lvl="4" indent="0" algn="r">
              <a:lnSpc>
                <a:spcPct val="100000"/>
              </a:lnSpc>
              <a:spcBef>
                <a:spcPts val="0"/>
              </a:spcBef>
              <a:spcAft>
                <a:spcPts val="0"/>
              </a:spcAft>
              <a:buClr>
                <a:srgbClr val="000000"/>
              </a:buClr>
              <a:buSzPts val="900"/>
              <a:buFont typeface="Arial"/>
              <a:buNone/>
              <a:defRPr/>
            </a:lvl5pPr>
            <a:lvl6pPr marL="0" marR="0" lvl="5" indent="0" algn="r">
              <a:lnSpc>
                <a:spcPct val="100000"/>
              </a:lnSpc>
              <a:spcBef>
                <a:spcPts val="0"/>
              </a:spcBef>
              <a:spcAft>
                <a:spcPts val="0"/>
              </a:spcAft>
              <a:buClr>
                <a:srgbClr val="000000"/>
              </a:buClr>
              <a:buSzPts val="900"/>
              <a:buFont typeface="Arial"/>
              <a:buNone/>
              <a:defRPr/>
            </a:lvl6pPr>
            <a:lvl7pPr marL="0" marR="0" lvl="6" indent="0" algn="r">
              <a:lnSpc>
                <a:spcPct val="100000"/>
              </a:lnSpc>
              <a:spcBef>
                <a:spcPts val="0"/>
              </a:spcBef>
              <a:spcAft>
                <a:spcPts val="0"/>
              </a:spcAft>
              <a:buClr>
                <a:srgbClr val="000000"/>
              </a:buClr>
              <a:buSzPts val="900"/>
              <a:buFont typeface="Arial"/>
              <a:buNone/>
              <a:defRPr/>
            </a:lvl7pPr>
            <a:lvl8pPr marL="0" marR="0" lvl="7" indent="0" algn="r">
              <a:lnSpc>
                <a:spcPct val="100000"/>
              </a:lnSpc>
              <a:spcBef>
                <a:spcPts val="0"/>
              </a:spcBef>
              <a:spcAft>
                <a:spcPts val="0"/>
              </a:spcAft>
              <a:buClr>
                <a:srgbClr val="000000"/>
              </a:buClr>
              <a:buSzPts val="900"/>
              <a:buFont typeface="Arial"/>
              <a:buNone/>
              <a:defRPr/>
            </a:lvl8pPr>
            <a:lvl9pPr marL="0" marR="0" lvl="8" indent="0" algn="r">
              <a:lnSpc>
                <a:spcPct val="100000"/>
              </a:lnSpc>
              <a:spcBef>
                <a:spcPts val="0"/>
              </a:spcBef>
              <a:spcAft>
                <a:spcPts val="0"/>
              </a:spcAft>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2"/>
        <p:cNvGrpSpPr/>
        <p:nvPr/>
      </p:nvGrpSpPr>
      <p:grpSpPr>
        <a:xfrm>
          <a:off x="0" y="0"/>
          <a:ext cx="0" cy="0"/>
          <a:chOff x="0" y="0"/>
          <a:chExt cx="0" cy="0"/>
        </a:xfrm>
      </p:grpSpPr>
      <p:sp>
        <p:nvSpPr>
          <p:cNvPr id="393" name="Google Shape;393;p7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4" name="Google Shape;394;p7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95" name="Google Shape;395;p7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96" name="Google Shape;396;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8" name="Google Shape;398;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9"/>
        <p:cNvGrpSpPr/>
        <p:nvPr/>
      </p:nvGrpSpPr>
      <p:grpSpPr>
        <a:xfrm>
          <a:off x="0" y="0"/>
          <a:ext cx="0" cy="0"/>
          <a:chOff x="0" y="0"/>
          <a:chExt cx="0" cy="0"/>
        </a:xfrm>
      </p:grpSpPr>
      <p:sp>
        <p:nvSpPr>
          <p:cNvPr id="400" name="Google Shape;400;p7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1" name="Google Shape;401;p72"/>
          <p:cNvSpPr>
            <a:spLocks noGrp="1"/>
          </p:cNvSpPr>
          <p:nvPr>
            <p:ph type="pic" idx="2"/>
          </p:nvPr>
        </p:nvSpPr>
        <p:spPr>
          <a:xfrm>
            <a:off x="3887391" y="740569"/>
            <a:ext cx="4629300" cy="3655200"/>
          </a:xfrm>
          <a:prstGeom prst="rect">
            <a:avLst/>
          </a:prstGeom>
          <a:noFill/>
          <a:ln>
            <a:noFill/>
          </a:ln>
        </p:spPr>
      </p:sp>
      <p:sp>
        <p:nvSpPr>
          <p:cNvPr id="402" name="Google Shape;402;p7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03" name="Google Shape;403;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4" name="Google Shape;404;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5" name="Google Shape;405;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06"/>
        <p:cNvGrpSpPr/>
        <p:nvPr/>
      </p:nvGrpSpPr>
      <p:grpSpPr>
        <a:xfrm>
          <a:off x="0" y="0"/>
          <a:ext cx="0" cy="0"/>
          <a:chOff x="0" y="0"/>
          <a:chExt cx="0" cy="0"/>
        </a:xfrm>
      </p:grpSpPr>
      <p:sp>
        <p:nvSpPr>
          <p:cNvPr id="407" name="Google Shape;407;p7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8" name="Google Shape;408;p73"/>
          <p:cNvSpPr>
            <a:spLocks noGrp="1"/>
          </p:cNvSpPr>
          <p:nvPr>
            <p:ph type="pic" idx="2"/>
          </p:nvPr>
        </p:nvSpPr>
        <p:spPr>
          <a:xfrm>
            <a:off x="3887391" y="740569"/>
            <a:ext cx="4629300" cy="3655200"/>
          </a:xfrm>
          <a:prstGeom prst="rect">
            <a:avLst/>
          </a:prstGeom>
          <a:noFill/>
          <a:ln>
            <a:noFill/>
          </a:ln>
        </p:spPr>
      </p:sp>
      <p:sp>
        <p:nvSpPr>
          <p:cNvPr id="409" name="Google Shape;409;p7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200"/>
            </a:lvl1pPr>
            <a:lvl2pPr marL="914400" lvl="1" indent="-228600" algn="l">
              <a:lnSpc>
                <a:spcPct val="90000"/>
              </a:lnSpc>
              <a:spcBef>
                <a:spcPts val="400"/>
              </a:spcBef>
              <a:spcAft>
                <a:spcPts val="0"/>
              </a:spcAft>
              <a:buSzPts val="1800"/>
              <a:buNone/>
              <a:defRPr sz="1100"/>
            </a:lvl2pPr>
            <a:lvl3pPr marL="1371600" lvl="2" indent="-228600" algn="l">
              <a:lnSpc>
                <a:spcPct val="90000"/>
              </a:lnSpc>
              <a:spcBef>
                <a:spcPts val="400"/>
              </a:spcBef>
              <a:spcAft>
                <a:spcPts val="0"/>
              </a:spcAft>
              <a:buSzPts val="1500"/>
              <a:buNone/>
              <a:defRPr sz="900"/>
            </a:lvl3pPr>
            <a:lvl4pPr marL="1828800" lvl="3" indent="-228600" algn="l">
              <a:lnSpc>
                <a:spcPct val="90000"/>
              </a:lnSpc>
              <a:spcBef>
                <a:spcPts val="400"/>
              </a:spcBef>
              <a:spcAft>
                <a:spcPts val="0"/>
              </a:spcAft>
              <a:buSzPts val="1400"/>
              <a:buNone/>
              <a:defRPr sz="800"/>
            </a:lvl4pPr>
            <a:lvl5pPr marL="2286000" lvl="4" indent="-228600" algn="l">
              <a:lnSpc>
                <a:spcPct val="90000"/>
              </a:lnSpc>
              <a:spcBef>
                <a:spcPts val="400"/>
              </a:spcBef>
              <a:spcAft>
                <a:spcPts val="0"/>
              </a:spcAft>
              <a:buSzPts val="1400"/>
              <a:buNone/>
              <a:defRPr sz="800"/>
            </a:lvl5pPr>
            <a:lvl6pPr marL="2743200" lvl="5" indent="-228600" algn="l">
              <a:lnSpc>
                <a:spcPct val="90000"/>
              </a:lnSpc>
              <a:spcBef>
                <a:spcPts val="400"/>
              </a:spcBef>
              <a:spcAft>
                <a:spcPts val="0"/>
              </a:spcAft>
              <a:buSzPts val="1400"/>
              <a:buNone/>
              <a:defRPr sz="800"/>
            </a:lvl6pPr>
            <a:lvl7pPr marL="3200400" lvl="6" indent="-228600" algn="l">
              <a:lnSpc>
                <a:spcPct val="90000"/>
              </a:lnSpc>
              <a:spcBef>
                <a:spcPts val="400"/>
              </a:spcBef>
              <a:spcAft>
                <a:spcPts val="0"/>
              </a:spcAft>
              <a:buSzPts val="1400"/>
              <a:buNone/>
              <a:defRPr sz="800"/>
            </a:lvl7pPr>
            <a:lvl8pPr marL="3657600" lvl="7" indent="-228600" algn="l">
              <a:lnSpc>
                <a:spcPct val="90000"/>
              </a:lnSpc>
              <a:spcBef>
                <a:spcPts val="400"/>
              </a:spcBef>
              <a:spcAft>
                <a:spcPts val="0"/>
              </a:spcAft>
              <a:buSzPts val="1400"/>
              <a:buNone/>
              <a:defRPr sz="800"/>
            </a:lvl8pPr>
            <a:lvl9pPr marL="4114800" lvl="8" indent="-228600" algn="l">
              <a:lnSpc>
                <a:spcPct val="90000"/>
              </a:lnSpc>
              <a:spcBef>
                <a:spcPts val="400"/>
              </a:spcBef>
              <a:spcAft>
                <a:spcPts val="0"/>
              </a:spcAft>
              <a:buSzPts val="1400"/>
              <a:buNone/>
              <a:defRPr sz="800"/>
            </a:lvl9pPr>
          </a:lstStyle>
          <a:p>
            <a:endParaRPr/>
          </a:p>
        </p:txBody>
      </p:sp>
      <p:sp>
        <p:nvSpPr>
          <p:cNvPr id="410" name="Google Shape;410;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1" name="Google Shape;411;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2" name="Google Shape;412;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a:lvl1pPr>
            <a:lvl2pPr marL="0" marR="0" lvl="1" indent="0" algn="r">
              <a:lnSpc>
                <a:spcPct val="100000"/>
              </a:lnSpc>
              <a:spcBef>
                <a:spcPts val="0"/>
              </a:spcBef>
              <a:spcAft>
                <a:spcPts val="0"/>
              </a:spcAft>
              <a:buClr>
                <a:srgbClr val="000000"/>
              </a:buClr>
              <a:buSzPts val="900"/>
              <a:buFont typeface="Arial"/>
              <a:buNone/>
              <a:defRPr/>
            </a:lvl2pPr>
            <a:lvl3pPr marL="0" marR="0" lvl="2" indent="0" algn="r">
              <a:lnSpc>
                <a:spcPct val="100000"/>
              </a:lnSpc>
              <a:spcBef>
                <a:spcPts val="0"/>
              </a:spcBef>
              <a:spcAft>
                <a:spcPts val="0"/>
              </a:spcAft>
              <a:buClr>
                <a:srgbClr val="000000"/>
              </a:buClr>
              <a:buSzPts val="900"/>
              <a:buFont typeface="Arial"/>
              <a:buNone/>
              <a:defRPr/>
            </a:lvl3pPr>
            <a:lvl4pPr marL="0" marR="0" lvl="3" indent="0" algn="r">
              <a:lnSpc>
                <a:spcPct val="100000"/>
              </a:lnSpc>
              <a:spcBef>
                <a:spcPts val="0"/>
              </a:spcBef>
              <a:spcAft>
                <a:spcPts val="0"/>
              </a:spcAft>
              <a:buClr>
                <a:srgbClr val="000000"/>
              </a:buClr>
              <a:buSzPts val="900"/>
              <a:buFont typeface="Arial"/>
              <a:buNone/>
              <a:defRPr/>
            </a:lvl4pPr>
            <a:lvl5pPr marL="0" marR="0" lvl="4" indent="0" algn="r">
              <a:lnSpc>
                <a:spcPct val="100000"/>
              </a:lnSpc>
              <a:spcBef>
                <a:spcPts val="0"/>
              </a:spcBef>
              <a:spcAft>
                <a:spcPts val="0"/>
              </a:spcAft>
              <a:buClr>
                <a:srgbClr val="000000"/>
              </a:buClr>
              <a:buSzPts val="900"/>
              <a:buFont typeface="Arial"/>
              <a:buNone/>
              <a:defRPr/>
            </a:lvl5pPr>
            <a:lvl6pPr marL="0" marR="0" lvl="5" indent="0" algn="r">
              <a:lnSpc>
                <a:spcPct val="100000"/>
              </a:lnSpc>
              <a:spcBef>
                <a:spcPts val="0"/>
              </a:spcBef>
              <a:spcAft>
                <a:spcPts val="0"/>
              </a:spcAft>
              <a:buClr>
                <a:srgbClr val="000000"/>
              </a:buClr>
              <a:buSzPts val="900"/>
              <a:buFont typeface="Arial"/>
              <a:buNone/>
              <a:defRPr/>
            </a:lvl6pPr>
            <a:lvl7pPr marL="0" marR="0" lvl="6" indent="0" algn="r">
              <a:lnSpc>
                <a:spcPct val="100000"/>
              </a:lnSpc>
              <a:spcBef>
                <a:spcPts val="0"/>
              </a:spcBef>
              <a:spcAft>
                <a:spcPts val="0"/>
              </a:spcAft>
              <a:buClr>
                <a:srgbClr val="000000"/>
              </a:buClr>
              <a:buSzPts val="900"/>
              <a:buFont typeface="Arial"/>
              <a:buNone/>
              <a:defRPr/>
            </a:lvl7pPr>
            <a:lvl8pPr marL="0" marR="0" lvl="7" indent="0" algn="r">
              <a:lnSpc>
                <a:spcPct val="100000"/>
              </a:lnSpc>
              <a:spcBef>
                <a:spcPts val="0"/>
              </a:spcBef>
              <a:spcAft>
                <a:spcPts val="0"/>
              </a:spcAft>
              <a:buClr>
                <a:srgbClr val="000000"/>
              </a:buClr>
              <a:buSzPts val="900"/>
              <a:buFont typeface="Arial"/>
              <a:buNone/>
              <a:defRPr/>
            </a:lvl8pPr>
            <a:lvl9pPr marL="0" marR="0" lvl="8" indent="0" algn="r">
              <a:lnSpc>
                <a:spcPct val="100000"/>
              </a:lnSpc>
              <a:spcBef>
                <a:spcPts val="0"/>
              </a:spcBef>
              <a:spcAft>
                <a:spcPts val="0"/>
              </a:spcAft>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3"/>
        <p:cNvGrpSpPr/>
        <p:nvPr/>
      </p:nvGrpSpPr>
      <p:grpSpPr>
        <a:xfrm>
          <a:off x="0" y="0"/>
          <a:ext cx="0" cy="0"/>
          <a:chOff x="0" y="0"/>
          <a:chExt cx="0" cy="0"/>
        </a:xfrm>
      </p:grpSpPr>
      <p:sp>
        <p:nvSpPr>
          <p:cNvPr id="414" name="Google Shape;414;p7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5" name="Google Shape;415;p7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16" name="Google Shape;416;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7" name="Google Shape;417;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8" name="Google Shape;418;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9"/>
        <p:cNvGrpSpPr/>
        <p:nvPr/>
      </p:nvGrpSpPr>
      <p:grpSpPr>
        <a:xfrm>
          <a:off x="0" y="0"/>
          <a:ext cx="0" cy="0"/>
          <a:chOff x="0" y="0"/>
          <a:chExt cx="0" cy="0"/>
        </a:xfrm>
      </p:grpSpPr>
      <p:sp>
        <p:nvSpPr>
          <p:cNvPr id="420" name="Google Shape;420;p7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1" name="Google Shape;421;p7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22" name="Google Shape;422;p7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3" name="Google Shape;423;p7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24" name="Google Shape;424;p7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5" name="Google Shape;425;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6" name="Google Shape;426;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7" name="Google Shape;427;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8"/>
        <p:cNvGrpSpPr/>
        <p:nvPr/>
      </p:nvGrpSpPr>
      <p:grpSpPr>
        <a:xfrm>
          <a:off x="0" y="0"/>
          <a:ext cx="0" cy="0"/>
          <a:chOff x="0" y="0"/>
          <a:chExt cx="0" cy="0"/>
        </a:xfrm>
      </p:grpSpPr>
      <p:sp>
        <p:nvSpPr>
          <p:cNvPr id="429" name="Google Shape;429;p76"/>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sp>
        <p:nvSpPr>
          <p:cNvPr id="430" name="Google Shape;430;p76"/>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sp>
        <p:nvSpPr>
          <p:cNvPr id="431" name="Google Shape;431;p76"/>
          <p:cNvSpPr txBox="1">
            <a:spLocks noGrp="1"/>
          </p:cNvSpPr>
          <p:nvPr>
            <p:ph type="title"/>
          </p:nvPr>
        </p:nvSpPr>
        <p:spPr>
          <a:xfrm>
            <a:off x="265500" y="1233175"/>
            <a:ext cx="4045200" cy="1482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432" name="Google Shape;432;p76"/>
          <p:cNvSpPr txBox="1">
            <a:spLocks noGrp="1"/>
          </p:cNvSpPr>
          <p:nvPr>
            <p:ph type="subTitle" idx="1"/>
          </p:nvPr>
        </p:nvSpPr>
        <p:spPr>
          <a:xfrm>
            <a:off x="265500" y="2779467"/>
            <a:ext cx="4045200" cy="12351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100"/>
              <a:buNone/>
              <a:defRPr sz="2100"/>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a:endParaRPr/>
          </a:p>
        </p:txBody>
      </p:sp>
      <p:sp>
        <p:nvSpPr>
          <p:cNvPr id="433" name="Google Shape;433;p76"/>
          <p:cNvSpPr txBox="1">
            <a:spLocks noGrp="1"/>
          </p:cNvSpPr>
          <p:nvPr>
            <p:ph type="body" idx="2"/>
          </p:nvPr>
        </p:nvSpPr>
        <p:spPr>
          <a:xfrm>
            <a:off x="4939500" y="724200"/>
            <a:ext cx="3837000" cy="3695100"/>
          </a:xfrm>
          <a:prstGeom prst="rect">
            <a:avLst/>
          </a:prstGeom>
          <a:noFill/>
          <a:ln>
            <a:noFill/>
          </a:ln>
        </p:spPr>
        <p:txBody>
          <a:bodyPr spcFirstLastPara="1" wrap="square" lIns="68575" tIns="34275" rIns="68575" bIns="34275" anchor="ctr"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34" name="Google Shape;434;p76"/>
          <p:cNvSpPr txBox="1">
            <a:spLocks noGrp="1"/>
          </p:cNvSpPr>
          <p:nvPr>
            <p:ph type="sldNum" idx="12"/>
          </p:nvPr>
        </p:nvSpPr>
        <p:spPr>
          <a:xfrm>
            <a:off x="8523542" y="4695623"/>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5"/>
        <p:cNvGrpSpPr/>
        <p:nvPr/>
      </p:nvGrpSpPr>
      <p:grpSpPr>
        <a:xfrm>
          <a:off x="0" y="0"/>
          <a:ext cx="0" cy="0"/>
          <a:chOff x="0" y="0"/>
          <a:chExt cx="0" cy="0"/>
        </a:xfrm>
      </p:grpSpPr>
      <p:sp>
        <p:nvSpPr>
          <p:cNvPr id="436" name="Google Shape;436;p7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7" name="Google Shape;437;p7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8" name="Google Shape;438;p7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9" name="Google Shape;439;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0" name="Google Shape;440;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1" name="Google Shape;441;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2"/>
        <p:cNvGrpSpPr/>
        <p:nvPr/>
      </p:nvGrpSpPr>
      <p:grpSpPr>
        <a:xfrm>
          <a:off x="0" y="0"/>
          <a:ext cx="0" cy="0"/>
          <a:chOff x="0" y="0"/>
          <a:chExt cx="0" cy="0"/>
        </a:xfrm>
      </p:grpSpPr>
      <p:sp>
        <p:nvSpPr>
          <p:cNvPr id="443" name="Google Shape;443;p7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4" name="Google Shape;444;p7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5" name="Google Shape;445;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6" name="Google Shape;446;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7" name="Google Shape;447;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8"/>
        <p:cNvGrpSpPr/>
        <p:nvPr/>
      </p:nvGrpSpPr>
      <p:grpSpPr>
        <a:xfrm>
          <a:off x="0" y="0"/>
          <a:ext cx="0" cy="0"/>
          <a:chOff x="0" y="0"/>
          <a:chExt cx="0" cy="0"/>
        </a:xfrm>
      </p:grpSpPr>
      <p:sp>
        <p:nvSpPr>
          <p:cNvPr id="449" name="Google Shape;449;p7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0" name="Google Shape;450;p7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1" name="Google Shape;451;p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2" name="Google Shape;452;p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3" name="Google Shape;453;p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4"/>
        <p:cNvGrpSpPr/>
        <p:nvPr/>
      </p:nvGrpSpPr>
      <p:grpSpPr>
        <a:xfrm>
          <a:off x="0" y="0"/>
          <a:ext cx="0" cy="0"/>
          <a:chOff x="0" y="0"/>
          <a:chExt cx="0" cy="0"/>
        </a:xfrm>
      </p:grpSpPr>
      <p:sp>
        <p:nvSpPr>
          <p:cNvPr id="455" name="Google Shape;455;p8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6" name="Google Shape;456;p8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457" name="Google Shape;457;p8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3113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09316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02511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22820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85022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100971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39415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61865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865626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55125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3541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losing Slide ">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D641C1-1B9B-4E5A-8733-7C3D09C85C7C}"/>
              </a:ext>
            </a:extLst>
          </p:cNvPr>
          <p:cNvGrpSpPr/>
          <p:nvPr userDrawn="1"/>
        </p:nvGrpSpPr>
        <p:grpSpPr>
          <a:xfrm>
            <a:off x="125482" y="3715715"/>
            <a:ext cx="8893037" cy="1079550"/>
            <a:chOff x="0" y="5331251"/>
            <a:chExt cx="12191999" cy="1439399"/>
          </a:xfrm>
        </p:grpSpPr>
        <p:grpSp>
          <p:nvGrpSpPr>
            <p:cNvPr id="12" name="Group 11">
              <a:extLst>
                <a:ext uri="{FF2B5EF4-FFF2-40B4-BE49-F238E27FC236}">
                  <a16:creationId xmlns:a16="http://schemas.microsoft.com/office/drawing/2014/main" id="{4B861735-9F2A-47D0-B816-48EF318951D7}"/>
                </a:ext>
              </a:extLst>
            </p:cNvPr>
            <p:cNvGrpSpPr/>
            <p:nvPr userDrawn="1"/>
          </p:nvGrpSpPr>
          <p:grpSpPr>
            <a:xfrm>
              <a:off x="2201160" y="5331251"/>
              <a:ext cx="7867175" cy="820178"/>
              <a:chOff x="3359150" y="5356789"/>
              <a:chExt cx="7867175" cy="820178"/>
            </a:xfrm>
          </p:grpSpPr>
          <p:pic>
            <p:nvPicPr>
              <p:cNvPr id="14" name="Picture 4">
                <a:hlinkClick r:id="rId2"/>
                <a:extLst>
                  <a:ext uri="{FF2B5EF4-FFF2-40B4-BE49-F238E27FC236}">
                    <a16:creationId xmlns:a16="http://schemas.microsoft.com/office/drawing/2014/main" id="{FAD63B74-A4F2-4671-9601-A49DB1882BE5}"/>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3397899" y="5395499"/>
                <a:ext cx="446457" cy="3247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hlinkClick r:id="rId5"/>
                <a:extLst>
                  <a:ext uri="{FF2B5EF4-FFF2-40B4-BE49-F238E27FC236}">
                    <a16:creationId xmlns:a16="http://schemas.microsoft.com/office/drawing/2014/main" id="{EA512F2A-B953-4C22-A9F6-25AA374B1E34}"/>
                  </a:ext>
                </a:extLst>
              </p:cNvPr>
              <p:cNvPicPr>
                <a:picLocks noChangeAspect="1" noChangeArrowheads="1"/>
              </p:cNvPicPr>
              <p:nvPr/>
            </p:nvPicPr>
            <p:blipFill>
              <a:blip r:embed="rId6">
                <a:extLst>
                  <a:ext uri="{837473B0-CC2E-450A-ABE3-18F120FF3D39}">
                    <a1611:picAttrSrcUrl xmlns:a1611="http://schemas.microsoft.com/office/drawing/2016/11/main" r:id="rId7"/>
                  </a:ext>
                </a:extLst>
              </a:blip>
              <a:srcRect l="2049" r="2049"/>
              <a:stretch/>
            </p:blipFill>
            <p:spPr bwMode="auto">
              <a:xfrm>
                <a:off x="8655447" y="5386392"/>
                <a:ext cx="542041" cy="3338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hlinkClick r:id="rId8"/>
                <a:extLst>
                  <a:ext uri="{FF2B5EF4-FFF2-40B4-BE49-F238E27FC236}">
                    <a16:creationId xmlns:a16="http://schemas.microsoft.com/office/drawing/2014/main" id="{9C7FC8AF-B158-4690-B0C2-CA2169B25908}"/>
                  </a:ext>
                </a:extLst>
              </p:cNvPr>
              <p:cNvPicPr>
                <a:picLocks noChangeAspect="1" noChangeArrowheads="1"/>
              </p:cNvPicPr>
              <p:nvPr/>
            </p:nvPicPr>
            <p:blipFill>
              <a:blip r:embed="rId9">
                <a:extLst>
                  <a:ext uri="{837473B0-CC2E-450A-ABE3-18F120FF3D39}">
                    <a1611:picAttrSrcUrl xmlns:a1611="http://schemas.microsoft.com/office/drawing/2016/11/main" r:id="rId10"/>
                  </a:ext>
                </a:extLst>
              </a:blip>
              <a:srcRect t="7661" b="7661"/>
              <a:stretch/>
            </p:blipFill>
            <p:spPr bwMode="auto">
              <a:xfrm>
                <a:off x="3359150" y="5820995"/>
                <a:ext cx="485206" cy="3247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9A53DAA-DB92-49EE-A765-AAA26EF16557}"/>
                  </a:ext>
                  <a:ext uri="{C183D7F6-B498-43B3-948B-1728B52AA6E4}">
                    <adec:decorative xmlns:adec="http://schemas.microsoft.com/office/drawing/2017/decorative" val="1"/>
                  </a:ext>
                </a:extLst>
              </p:cNvPr>
              <p:cNvSpPr txBox="1"/>
              <p:nvPr/>
            </p:nvSpPr>
            <p:spPr>
              <a:xfrm>
                <a:off x="9134718" y="5823024"/>
                <a:ext cx="2091607" cy="353943"/>
              </a:xfrm>
              <a:prstGeom prst="rect">
                <a:avLst/>
              </a:prstGeom>
              <a:noFill/>
            </p:spPr>
            <p:txBody>
              <a:bodyPr wrap="square" rtlCol="0">
                <a:spAutoFit/>
              </a:bodyPr>
              <a:lstStyle/>
              <a:p>
                <a:r>
                  <a:rPr lang="en-CA" sz="1125" dirty="0">
                    <a:solidFill>
                      <a:schemeClr val="tx1"/>
                    </a:solidFill>
                    <a:latin typeface="Arial" panose="020B0604020202020204" pitchFamily="34" charset="0"/>
                    <a:cs typeface="Arial" panose="020B0604020202020204" pitchFamily="34" charset="0"/>
                  </a:rPr>
                  <a:t>@</a:t>
                </a:r>
                <a:r>
                  <a:rPr lang="en-CA" sz="1013" dirty="0">
                    <a:solidFill>
                      <a:schemeClr val="tx1"/>
                    </a:solidFill>
                    <a:latin typeface="Arial" panose="020B0604020202020204" pitchFamily="34" charset="0"/>
                    <a:cs typeface="Arial" panose="020B0604020202020204" pitchFamily="34" charset="0"/>
                  </a:rPr>
                  <a:t>odenetwork</a:t>
                </a:r>
                <a:endParaRPr lang="en-CA" sz="1125"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851C7C1-A074-4EF5-86B4-007115080608}"/>
                  </a:ext>
                  <a:ext uri="{C183D7F6-B498-43B3-948B-1728B52AA6E4}">
                    <adec:decorative xmlns:adec="http://schemas.microsoft.com/office/drawing/2017/decorative" val="1"/>
                  </a:ext>
                </a:extLst>
              </p:cNvPr>
              <p:cNvSpPr txBox="1"/>
              <p:nvPr/>
            </p:nvSpPr>
            <p:spPr>
              <a:xfrm>
                <a:off x="9134718" y="5356789"/>
                <a:ext cx="2091607" cy="353942"/>
              </a:xfrm>
              <a:prstGeom prst="rect">
                <a:avLst/>
              </a:prstGeom>
              <a:noFill/>
            </p:spPr>
            <p:txBody>
              <a:bodyPr wrap="square" rtlCol="0">
                <a:spAutoFit/>
              </a:bodyPr>
              <a:lstStyle/>
              <a:p>
                <a:r>
                  <a:rPr lang="en-CA" sz="1125" dirty="0">
                    <a:solidFill>
                      <a:schemeClr val="tx1"/>
                    </a:solidFill>
                    <a:latin typeface="Arial" panose="020B0604020202020204" pitchFamily="34" charset="0"/>
                    <a:cs typeface="Arial" panose="020B0604020202020204" pitchFamily="34" charset="0"/>
                  </a:rPr>
                  <a:t>@</a:t>
                </a:r>
                <a:r>
                  <a:rPr lang="en-CA" sz="1013" dirty="0">
                    <a:solidFill>
                      <a:schemeClr val="tx1"/>
                    </a:solidFill>
                    <a:latin typeface="Arial" panose="020B0604020202020204" pitchFamily="34" charset="0"/>
                    <a:cs typeface="Arial" panose="020B0604020202020204" pitchFamily="34" charset="0"/>
                  </a:rPr>
                  <a:t>ODENetwork</a:t>
                </a:r>
                <a:endParaRPr lang="en-CA" sz="1125"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F8C1725-4A8C-4811-997B-04217E780E04}"/>
                  </a:ext>
                  <a:ext uri="{C183D7F6-B498-43B3-948B-1728B52AA6E4}">
                    <adec:decorative xmlns:adec="http://schemas.microsoft.com/office/drawing/2017/decorative" val="1"/>
                  </a:ext>
                </a:extLst>
              </p:cNvPr>
              <p:cNvSpPr txBox="1"/>
              <p:nvPr/>
            </p:nvSpPr>
            <p:spPr>
              <a:xfrm>
                <a:off x="3844204" y="5776809"/>
                <a:ext cx="4667761" cy="330945"/>
              </a:xfrm>
              <a:prstGeom prst="rect">
                <a:avLst/>
              </a:prstGeom>
              <a:noFill/>
            </p:spPr>
            <p:txBody>
              <a:bodyPr wrap="square" rtlCol="0">
                <a:spAutoFit/>
              </a:bodyPr>
              <a:lstStyle/>
              <a:p>
                <a:r>
                  <a:rPr lang="en-CA" sz="1013" dirty="0">
                    <a:solidFill>
                      <a:schemeClr val="tx1"/>
                    </a:solidFill>
                    <a:latin typeface="Arial" panose="020B0604020202020204" pitchFamily="34" charset="0"/>
                    <a:cs typeface="Arial" panose="020B0604020202020204" pitchFamily="34" charset="0"/>
                  </a:rPr>
                  <a:t>Ontario Disability Employment Network</a:t>
                </a:r>
              </a:p>
            </p:txBody>
          </p:sp>
          <p:sp>
            <p:nvSpPr>
              <p:cNvPr id="21" name="TextBox 20">
                <a:extLst>
                  <a:ext uri="{FF2B5EF4-FFF2-40B4-BE49-F238E27FC236}">
                    <a16:creationId xmlns:a16="http://schemas.microsoft.com/office/drawing/2014/main" id="{ED6B4D13-861E-4332-8335-C305C20D1EC6}"/>
                  </a:ext>
                  <a:ext uri="{C183D7F6-B498-43B3-948B-1728B52AA6E4}">
                    <adec:decorative xmlns:adec="http://schemas.microsoft.com/office/drawing/2017/decorative" val="1"/>
                  </a:ext>
                </a:extLst>
              </p:cNvPr>
              <p:cNvSpPr txBox="1"/>
              <p:nvPr/>
            </p:nvSpPr>
            <p:spPr>
              <a:xfrm>
                <a:off x="3844204" y="5386392"/>
                <a:ext cx="4690589" cy="330945"/>
              </a:xfrm>
              <a:prstGeom prst="rect">
                <a:avLst/>
              </a:prstGeom>
              <a:noFill/>
            </p:spPr>
            <p:txBody>
              <a:bodyPr wrap="square" rtlCol="0">
                <a:spAutoFit/>
              </a:bodyPr>
              <a:lstStyle/>
              <a:p>
                <a:r>
                  <a:rPr lang="en-CA" sz="1013" dirty="0">
                    <a:solidFill>
                      <a:schemeClr val="tx1"/>
                    </a:solidFill>
                    <a:latin typeface="Arial" panose="020B0604020202020204" pitchFamily="34" charset="0"/>
                    <a:cs typeface="Arial" panose="020B0604020202020204" pitchFamily="34" charset="0"/>
                  </a:rPr>
                  <a:t>ontario-disability-employment-network</a:t>
                </a:r>
              </a:p>
            </p:txBody>
          </p:sp>
        </p:grpSp>
        <p:sp>
          <p:nvSpPr>
            <p:cNvPr id="13" name="TextBox 12">
              <a:extLst>
                <a:ext uri="{FF2B5EF4-FFF2-40B4-BE49-F238E27FC236}">
                  <a16:creationId xmlns:a16="http://schemas.microsoft.com/office/drawing/2014/main" id="{5B7CAB12-87C3-4791-9203-48D0149702E3}"/>
                </a:ext>
              </a:extLst>
            </p:cNvPr>
            <p:cNvSpPr txBox="1"/>
            <p:nvPr userDrawn="1"/>
          </p:nvSpPr>
          <p:spPr>
            <a:xfrm>
              <a:off x="0" y="6301205"/>
              <a:ext cx="12191999" cy="469445"/>
            </a:xfrm>
            <a:prstGeom prst="rect">
              <a:avLst/>
            </a:prstGeom>
            <a:noFill/>
          </p:spPr>
          <p:txBody>
            <a:bodyPr wrap="square" rtlCol="0">
              <a:spAutoFit/>
            </a:bodyPr>
            <a:lstStyle/>
            <a:p>
              <a:pPr algn="ctr"/>
              <a:r>
                <a:rPr lang="en-US" sz="1350" b="1" dirty="0">
                  <a:solidFill>
                    <a:srgbClr val="324D5C"/>
                  </a:solidFill>
                  <a:latin typeface="Arial" panose="020B0604020202020204" pitchFamily="34" charset="0"/>
                  <a:cs typeface="Arial" panose="020B0604020202020204" pitchFamily="34" charset="0"/>
                </a:rPr>
                <a:t>odenetwork.com</a:t>
              </a:r>
            </a:p>
            <a:p>
              <a:pPr algn="ctr"/>
              <a:endParaRPr lang="en-US" sz="338" b="1" dirty="0">
                <a:solidFill>
                  <a:srgbClr val="324D5C"/>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F7960CC2-7811-8BAC-CFF3-1BAD863F29E4}"/>
              </a:ext>
            </a:extLst>
          </p:cNvPr>
          <p:cNvPicPr>
            <a:picLocks noChangeAspect="1"/>
          </p:cNvPicPr>
          <p:nvPr userDrawn="1"/>
        </p:nvPicPr>
        <p:blipFill rotWithShape="1">
          <a:blip r:embed="rId11"/>
          <a:srcRect l="17897" t="18350" r="16601" b="16925"/>
          <a:stretch/>
        </p:blipFill>
        <p:spPr>
          <a:xfrm>
            <a:off x="5646369" y="4039157"/>
            <a:ext cx="353918" cy="262292"/>
          </a:xfrm>
          <a:prstGeom prst="rect">
            <a:avLst/>
          </a:prstGeom>
        </p:spPr>
      </p:pic>
    </p:spTree>
    <p:extLst>
      <p:ext uri="{BB962C8B-B14F-4D97-AF65-F5344CB8AC3E}">
        <p14:creationId xmlns:p14="http://schemas.microsoft.com/office/powerpoint/2010/main" val="3738236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95B27D5-6F51-784E-A121-7FE98BD869C7}"/>
              </a:ext>
            </a:extLst>
          </p:cNvPr>
          <p:cNvGrpSpPr/>
          <p:nvPr userDrawn="1"/>
        </p:nvGrpSpPr>
        <p:grpSpPr>
          <a:xfrm>
            <a:off x="548317" y="264634"/>
            <a:ext cx="7795586" cy="472608"/>
            <a:chOff x="1077162" y="993027"/>
            <a:chExt cx="10394114" cy="630144"/>
          </a:xfrm>
          <a:gradFill flip="none" rotWithShape="1">
            <a:gsLst>
              <a:gs pos="1000">
                <a:schemeClr val="bg2">
                  <a:alpha val="85000"/>
                </a:schemeClr>
              </a:gs>
              <a:gs pos="100000">
                <a:schemeClr val="accent1">
                  <a:alpha val="85000"/>
                </a:schemeClr>
              </a:gs>
            </a:gsLst>
            <a:lin ang="0" scaled="0"/>
            <a:tileRect/>
          </a:gradFill>
        </p:grpSpPr>
        <p:sp>
          <p:nvSpPr>
            <p:cNvPr id="8" name="Rectangle: Rounded Corners 7">
              <a:extLst>
                <a:ext uri="{FF2B5EF4-FFF2-40B4-BE49-F238E27FC236}">
                  <a16:creationId xmlns:a16="http://schemas.microsoft.com/office/drawing/2014/main" id="{A56328CC-05E6-1045-B648-872801BC2743}"/>
                </a:ext>
              </a:extLst>
            </p:cNvPr>
            <p:cNvSpPr/>
            <p:nvPr/>
          </p:nvSpPr>
          <p:spPr>
            <a:xfrm>
              <a:off x="2090737" y="1504886"/>
              <a:ext cx="9380539" cy="95344"/>
            </a:xfrm>
            <a:prstGeom prst="roundRect">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7D528A"/>
                </a:solidFill>
              </a:endParaRPr>
            </a:p>
          </p:txBody>
        </p:sp>
        <p:sp>
          <p:nvSpPr>
            <p:cNvPr id="10" name="Freeform: Shape 8">
              <a:extLst>
                <a:ext uri="{FF2B5EF4-FFF2-40B4-BE49-F238E27FC236}">
                  <a16:creationId xmlns:a16="http://schemas.microsoft.com/office/drawing/2014/main" id="{6A3939F4-32B7-B143-B14C-C08274F1F204}"/>
                </a:ext>
              </a:extLst>
            </p:cNvPr>
            <p:cNvSpPr/>
            <p:nvPr/>
          </p:nvSpPr>
          <p:spPr>
            <a:xfrm>
              <a:off x="1077162" y="993027"/>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rgbClr val="7D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Baskerville Old Face" panose="02020602080505020303" pitchFamily="18" charset="0"/>
                <a:cs typeface="Aharoni" panose="02010803020104030203" pitchFamily="2" charset="-79"/>
              </a:endParaRPr>
            </a:p>
          </p:txBody>
        </p:sp>
      </p:grpSp>
      <p:grpSp>
        <p:nvGrpSpPr>
          <p:cNvPr id="11" name="Group 10">
            <a:extLst>
              <a:ext uri="{FF2B5EF4-FFF2-40B4-BE49-F238E27FC236}">
                <a16:creationId xmlns:a16="http://schemas.microsoft.com/office/drawing/2014/main" id="{0AEE92D2-38CB-304F-99D9-C79745E3F8C6}"/>
              </a:ext>
            </a:extLst>
          </p:cNvPr>
          <p:cNvGrpSpPr/>
          <p:nvPr userDrawn="1"/>
        </p:nvGrpSpPr>
        <p:grpSpPr>
          <a:xfrm>
            <a:off x="655855" y="3970351"/>
            <a:ext cx="7960838" cy="472608"/>
            <a:chOff x="500389" y="5460055"/>
            <a:chExt cx="10614450" cy="630144"/>
          </a:xfrm>
          <a:gradFill flip="none" rotWithShape="1">
            <a:gsLst>
              <a:gs pos="100000">
                <a:schemeClr val="bg2">
                  <a:alpha val="85000"/>
                </a:schemeClr>
              </a:gs>
              <a:gs pos="0">
                <a:schemeClr val="accent1">
                  <a:alpha val="85000"/>
                </a:schemeClr>
              </a:gs>
            </a:gsLst>
            <a:lin ang="18900000" scaled="1"/>
            <a:tileRect/>
          </a:gradFill>
        </p:grpSpPr>
        <p:sp>
          <p:nvSpPr>
            <p:cNvPr id="12" name="Rectangle: Rounded Corners 10">
              <a:extLst>
                <a:ext uri="{FF2B5EF4-FFF2-40B4-BE49-F238E27FC236}">
                  <a16:creationId xmlns:a16="http://schemas.microsoft.com/office/drawing/2014/main" id="{410A2AC8-1CFC-0147-8A67-C77F2623C2B4}"/>
                </a:ext>
              </a:extLst>
            </p:cNvPr>
            <p:cNvSpPr/>
            <p:nvPr userDrawn="1"/>
          </p:nvSpPr>
          <p:spPr>
            <a:xfrm flipH="1">
              <a:off x="500389" y="5736899"/>
              <a:ext cx="9380538" cy="76457"/>
            </a:xfrm>
            <a:prstGeom prst="roundRect">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Freeform: Shape 12">
              <a:extLst>
                <a:ext uri="{FF2B5EF4-FFF2-40B4-BE49-F238E27FC236}">
                  <a16:creationId xmlns:a16="http://schemas.microsoft.com/office/drawing/2014/main" id="{8D83266C-12AD-AE44-9289-466AE0635F2D}"/>
                </a:ext>
              </a:extLst>
            </p:cNvPr>
            <p:cNvSpPr/>
            <p:nvPr/>
          </p:nvSpPr>
          <p:spPr>
            <a:xfrm rot="10800000">
              <a:off x="10387394" y="5460055"/>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rgbClr val="7D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14" name="Text Placeholder 6">
            <a:extLst>
              <a:ext uri="{FF2B5EF4-FFF2-40B4-BE49-F238E27FC236}">
                <a16:creationId xmlns:a16="http://schemas.microsoft.com/office/drawing/2014/main" id="{FD460B71-78BE-1A4D-81C1-6DD1823F9FF2}"/>
              </a:ext>
            </a:extLst>
          </p:cNvPr>
          <p:cNvSpPr>
            <a:spLocks noGrp="1"/>
          </p:cNvSpPr>
          <p:nvPr>
            <p:ph type="body" sz="quarter" idx="13"/>
          </p:nvPr>
        </p:nvSpPr>
        <p:spPr>
          <a:xfrm>
            <a:off x="548317" y="1226926"/>
            <a:ext cx="8068376" cy="2279051"/>
          </a:xfrm>
        </p:spPr>
        <p:txBody>
          <a:bodyPr/>
          <a:lstStyle>
            <a:lvl1pPr>
              <a:buClr>
                <a:srgbClr val="334D5C"/>
              </a:buClr>
              <a:defRPr>
                <a:solidFill>
                  <a:srgbClr val="7D538A"/>
                </a:solidFill>
              </a:defRPr>
            </a:lvl1pPr>
            <a:lvl2pPr>
              <a:buClr>
                <a:srgbClr val="334D5C"/>
              </a:buClr>
              <a:defRPr>
                <a:solidFill>
                  <a:srgbClr val="7D538A"/>
                </a:solidFill>
              </a:defRPr>
            </a:lvl2pPr>
            <a:lvl3pPr>
              <a:buClr>
                <a:srgbClr val="334D5C"/>
              </a:buClr>
              <a:defRPr sz="1350">
                <a:solidFill>
                  <a:srgbClr val="7D538A"/>
                </a:solidFill>
              </a:defRPr>
            </a:lvl3pPr>
            <a:lvl4pPr>
              <a:buClr>
                <a:srgbClr val="334D5C"/>
              </a:buClr>
              <a:defRPr>
                <a:solidFill>
                  <a:srgbClr val="7D538A"/>
                </a:solidFill>
              </a:defRPr>
            </a:lvl4pPr>
            <a:lvl5pPr>
              <a:buClr>
                <a:srgbClr val="334D5C"/>
              </a:buClr>
              <a:defRPr>
                <a:solidFill>
                  <a:srgbClr val="7D538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6" name="Slide Number Placeholder 5">
            <a:extLst>
              <a:ext uri="{FF2B5EF4-FFF2-40B4-BE49-F238E27FC236}">
                <a16:creationId xmlns:a16="http://schemas.microsoft.com/office/drawing/2014/main" id="{DC595106-94CF-3843-AC2D-80D244228AA8}"/>
              </a:ext>
            </a:extLst>
          </p:cNvPr>
          <p:cNvSpPr>
            <a:spLocks noGrp="1"/>
          </p:cNvSpPr>
          <p:nvPr>
            <p:ph type="sldNum" sz="quarter" idx="4"/>
          </p:nvPr>
        </p:nvSpPr>
        <p:spPr>
          <a:xfrm>
            <a:off x="8156986" y="4733925"/>
            <a:ext cx="509976" cy="322251"/>
          </a:xfrm>
          <a:prstGeom prst="rect">
            <a:avLst/>
          </a:prstGeom>
        </p:spPr>
        <p:txBody>
          <a:bodyPr vert="horz" lIns="91440" tIns="45720" rIns="91440" bIns="45720" rtlCol="0" anchor="ctr"/>
          <a:lstStyle>
            <a:lvl1pPr algn="ctr">
              <a:defRPr sz="1013" b="1">
                <a:solidFill>
                  <a:srgbClr val="7D528A"/>
                </a:solidFill>
              </a:defRPr>
            </a:lvl1pPr>
          </a:lstStyle>
          <a:p>
            <a:fld id="{5FC2EE15-8EEF-AA43-B9AA-118704D76188}" type="slidenum">
              <a:rPr lang="en-US" smtClean="0"/>
              <a:pPr/>
              <a:t>‹#›</a:t>
            </a:fld>
            <a:endParaRPr lang="en-US" dirty="0"/>
          </a:p>
        </p:txBody>
      </p:sp>
    </p:spTree>
    <p:extLst>
      <p:ext uri="{BB962C8B-B14F-4D97-AF65-F5344CB8AC3E}">
        <p14:creationId xmlns:p14="http://schemas.microsoft.com/office/powerpoint/2010/main" val="1608517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632B-E2B9-93ED-5F2D-BEF03D959F7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CFADAD72-E3EF-0481-1885-A2F5E4651D4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1A34D4B-9388-EC5E-3178-E0C443FC76BF}"/>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7953F2F2-9543-62DF-FE0E-AB79E658A74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4A6EDD-6A13-0248-FF14-1A03BC424904}"/>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661808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C2E8-EB25-490B-A8E9-277555D8500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26D908-5ED9-106E-5C44-2E28AF083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A5A47D-0248-079B-1443-FDA356EBC413}"/>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53BD96C1-84D1-0548-7DC1-195DB6C5A14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18948B-C84A-58B8-C3FC-A62324582B94}"/>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2033447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6DA5-03F7-6321-3F5B-B3E7A66F388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A6F7B1D-E902-3023-C6A7-9939317D132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C35F17-F19C-C07E-5781-956F4F022DAD}"/>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F9FC89DD-35C5-6DFB-3B3B-42D0E232B36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1E9581-8F6C-EE52-3960-88F57F93770D}"/>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936516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D03D-79D8-A062-178B-8456CB38820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6191401-02CB-3A37-C237-072AE3662A4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A602F36-4F17-B193-FC40-D77C25CAC2D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BB5615D-399E-86B2-F7DE-24D116915E0F}"/>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6" name="Footer Placeholder 5">
            <a:extLst>
              <a:ext uri="{FF2B5EF4-FFF2-40B4-BE49-F238E27FC236}">
                <a16:creationId xmlns:a16="http://schemas.microsoft.com/office/drawing/2014/main" id="{11B9A1DA-5320-FC6D-1A3E-6A43D4EDEC1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B73EC74-5F66-BAB8-30CA-DF7C48E5B751}"/>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1783812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4485-FCBD-0609-BE5B-D2283AC22EF7}"/>
              </a:ext>
            </a:extLst>
          </p:cNvPr>
          <p:cNvSpPr>
            <a:spLocks noGrp="1"/>
          </p:cNvSpPr>
          <p:nvPr>
            <p:ph type="title"/>
          </p:nvPr>
        </p:nvSpPr>
        <p:spPr>
          <a:xfrm>
            <a:off x="629841" y="273844"/>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05D897F-CFE4-D2D8-5B51-5CE6B7A61F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36BDA1-F34D-0CCD-2163-D652E63C300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D6FBDFA-F387-B3DC-02B0-91CE45C70DD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4D7C0-C809-5BF0-D9FB-9902E7696BA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345ED1D-80F9-E974-3DB5-83B0250361F8}"/>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8" name="Footer Placeholder 7">
            <a:extLst>
              <a:ext uri="{FF2B5EF4-FFF2-40B4-BE49-F238E27FC236}">
                <a16:creationId xmlns:a16="http://schemas.microsoft.com/office/drawing/2014/main" id="{BD264E29-C5E7-B0EF-26DC-11CFCFBF5B1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B033BB6-17B8-BB88-6055-D3DF778D5E29}"/>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373444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0859-A88A-7918-FC78-2BD40F74F40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D52F8DF-7417-4B48-D56F-6D142EE0752B}"/>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4" name="Footer Placeholder 3">
            <a:extLst>
              <a:ext uri="{FF2B5EF4-FFF2-40B4-BE49-F238E27FC236}">
                <a16:creationId xmlns:a16="http://schemas.microsoft.com/office/drawing/2014/main" id="{F9F86FE8-6151-A1C4-9F60-16B1BF7B5FA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D85E0A6-1611-B9FE-4990-266838EDDCE1}"/>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1884956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E447D7-818A-8A4A-98A9-56DEA742BD73}"/>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3" name="Footer Placeholder 2">
            <a:extLst>
              <a:ext uri="{FF2B5EF4-FFF2-40B4-BE49-F238E27FC236}">
                <a16:creationId xmlns:a16="http://schemas.microsoft.com/office/drawing/2014/main" id="{4369059D-A9C5-4525-846B-C5E0C58C856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BA7D88-753C-1AC8-0A76-B225F0AA729F}"/>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1006715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4128-A14E-76F8-CF4B-B42DB09548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5CFC38D-30D2-F2CF-23DC-3E3E54FB75B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D6D8285-0F02-0B88-AE2C-0C2681F9A8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6153CB-84EB-71EB-9328-959A9718A019}"/>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6" name="Footer Placeholder 5">
            <a:extLst>
              <a:ext uri="{FF2B5EF4-FFF2-40B4-BE49-F238E27FC236}">
                <a16:creationId xmlns:a16="http://schemas.microsoft.com/office/drawing/2014/main" id="{643EFCC6-D8B1-68D1-3DE5-E876262B4FB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5E0A202-55DF-B208-CEB7-A29E31204D1D}"/>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223980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861C-2033-02A7-1E4F-7FE3849CC88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E3F3BB0-CD3B-ED86-923B-85D7D5B9F38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4DF27871-1872-8338-8DD3-1FE217FFD5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886FAD-C03C-3E49-A085-72D1F4AF6F10}"/>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6" name="Footer Placeholder 5">
            <a:extLst>
              <a:ext uri="{FF2B5EF4-FFF2-40B4-BE49-F238E27FC236}">
                <a16:creationId xmlns:a16="http://schemas.microsoft.com/office/drawing/2014/main" id="{52661535-BC78-CB36-1E58-30FDB223D89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40B3642-444D-00A8-F959-34D897352CDF}"/>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1751208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30E4-8546-DD06-F03D-328BEE59312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C68EFE4-7549-51FF-3D28-5A29530642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6C197E9-8A94-61DD-8751-C0A6BDDF8ED1}"/>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64A3AE27-3B01-3372-6E2F-8558AAA3B8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730750-DF5A-AE14-127A-4A8713A30D04}"/>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1237961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91A13-614E-B05D-B5A0-11FA4C5FEFD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9D77F97-5F34-59DD-6131-3EBE08EA1AA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5D9EF4-2819-D46C-092B-A49F6D0D5BED}"/>
              </a:ext>
            </a:extLst>
          </p:cNvPr>
          <p:cNvSpPr>
            <a:spLocks noGrp="1"/>
          </p:cNvSpPr>
          <p:nvPr>
            <p:ph type="dt" sz="half" idx="10"/>
          </p:nvPr>
        </p:nvSpPr>
        <p:spPr/>
        <p:txBody>
          <a:body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4910FEDA-736C-D09B-EE81-BCFFE67D7F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DA399A9-167C-964D-D8DA-3C8C847D863D}"/>
              </a:ext>
            </a:extLst>
          </p:cNvPr>
          <p:cNvSpPr>
            <a:spLocks noGrp="1"/>
          </p:cNvSpPr>
          <p:nvPr>
            <p:ph type="sldNum" sz="quarter" idx="12"/>
          </p:nvPr>
        </p:nvSpPr>
        <p:spPr/>
        <p:txBody>
          <a:bodyPr/>
          <a:lstStyle/>
          <a:p>
            <a:fld id="{DFB44835-279B-460F-94E9-A86AD5B0CB33}" type="slidenum">
              <a:rPr lang="en-CA" smtClean="0"/>
              <a:t>‹#›</a:t>
            </a:fld>
            <a:endParaRPr lang="en-CA"/>
          </a:p>
        </p:txBody>
      </p:sp>
    </p:spTree>
    <p:extLst>
      <p:ext uri="{BB962C8B-B14F-4D97-AF65-F5344CB8AC3E}">
        <p14:creationId xmlns:p14="http://schemas.microsoft.com/office/powerpoint/2010/main" val="308271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2" name="Google Shape;142;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3" name="Google Shape;143;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5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4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4" name="Google Shape;224;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25" name="Google Shape;225;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26" name="Google Shape;226;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p6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7" name="Google Shape;377;p6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8" name="Google Shape;378;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79" name="Google Shape;379;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80" name="Google Shape;380;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3/6/2025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2749474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ABB2B4-FF76-9C50-A664-9E7036CC61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B6F484-E026-C18B-A69E-9765F723CD7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9B1B961-B469-58E4-E20B-0E66B155F8F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C574E13B-A407-468A-B198-5A8AB8BC8803}" type="datetimeFigureOut">
              <a:rPr lang="en-CA" smtClean="0"/>
              <a:t>2025-03-06</a:t>
            </a:fld>
            <a:endParaRPr lang="en-CA"/>
          </a:p>
        </p:txBody>
      </p:sp>
      <p:sp>
        <p:nvSpPr>
          <p:cNvPr id="5" name="Footer Placeholder 4">
            <a:extLst>
              <a:ext uri="{FF2B5EF4-FFF2-40B4-BE49-F238E27FC236}">
                <a16:creationId xmlns:a16="http://schemas.microsoft.com/office/drawing/2014/main" id="{9A9FA8AE-4D12-5A78-C446-EA5C780F9B2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B4C002E-2CE7-876B-2F50-6D2D1197C3A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FB44835-279B-460F-94E9-A86AD5B0CB33}" type="slidenum">
              <a:rPr lang="en-CA" smtClean="0"/>
              <a:t>‹#›</a:t>
            </a:fld>
            <a:endParaRPr lang="en-CA"/>
          </a:p>
        </p:txBody>
      </p:sp>
    </p:spTree>
    <p:extLst>
      <p:ext uri="{BB962C8B-B14F-4D97-AF65-F5344CB8AC3E}">
        <p14:creationId xmlns:p14="http://schemas.microsoft.com/office/powerpoint/2010/main" val="126910926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tags" Target="../tags/tag4.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6.xml"/><Relationship Id="rId5" Type="http://schemas.openxmlformats.org/officeDocument/2006/relationships/tags" Target="../tags/tag6.xml"/><Relationship Id="rId10" Type="http://schemas.openxmlformats.org/officeDocument/2006/relationships/image" Target="../media/image19.svg"/><Relationship Id="rId4" Type="http://schemas.openxmlformats.org/officeDocument/2006/relationships/tags" Target="../tags/tag5.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36.xml"/><Relationship Id="rId5" Type="http://schemas.openxmlformats.org/officeDocument/2006/relationships/tags" Target="../tags/tag11.xml"/><Relationship Id="rId10" Type="http://schemas.openxmlformats.org/officeDocument/2006/relationships/image" Target="../media/image22.svg"/><Relationship Id="rId4" Type="http://schemas.openxmlformats.org/officeDocument/2006/relationships/tags" Target="../tags/tag10.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tags" Target="../tags/tag14.xml"/><Relationship Id="rId7"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36.xml"/><Relationship Id="rId5" Type="http://schemas.openxmlformats.org/officeDocument/2006/relationships/tags" Target="../tags/tag16.xml"/><Relationship Id="rId10" Type="http://schemas.openxmlformats.org/officeDocument/2006/relationships/image" Target="../media/image22.svg"/><Relationship Id="rId4" Type="http://schemas.openxmlformats.org/officeDocument/2006/relationships/tags" Target="../tags/tag15.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11.jp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7.xml.rels><?xml version="1.0" encoding="UTF-8" standalone="yes"?>
<Relationships xmlns="http://schemas.openxmlformats.org/package/2006/relationships"><Relationship Id="rId3" Type="http://schemas.openxmlformats.org/officeDocument/2006/relationships/hyperlink" Target="https://drive.google.com/file/d/1SG4Y6sQUWqlrJsJvdWKPM64Hpv4Q2QxP/view?usp=sharing"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9.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3.xml"/><Relationship Id="rId4" Type="http://schemas.openxmlformats.org/officeDocument/2006/relationships/hyperlink" Target="https://affecttheverb.com/disabledandhere/"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8" Type="http://schemas.openxmlformats.org/officeDocument/2006/relationships/hyperlink" Target="https://learn.odenetwork.com/youth-success-strategy-year-2-resources/" TargetMode="External"/><Relationship Id="rId3" Type="http://schemas.openxmlformats.org/officeDocument/2006/relationships/image" Target="../media/image33.jpeg"/><Relationship Id="rId7" Type="http://schemas.openxmlformats.org/officeDocument/2006/relationships/hyperlink" Target="https://commons.wikimedia.org/wiki/File:Curved_Arrow.svg" TargetMode="External"/><Relationship Id="rId2" Type="http://schemas.openxmlformats.org/officeDocument/2006/relationships/notesSlide" Target="../notesSlides/notesSlide50.xml"/><Relationship Id="rId1" Type="http://schemas.openxmlformats.org/officeDocument/2006/relationships/slideLayout" Target="../slideLayouts/slideLayout7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racedisability.ca/"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11.jpg"/><Relationship Id="rId4" Type="http://schemas.openxmlformats.org/officeDocument/2006/relationships/hyperlink" Target="mailto:info@odenetwork.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81" descr="Race &amp; Disability Canada written in black, bold font in capitals. The word &quot;RACE&quot; is emphasised on top, and the same width as the bottom line. The bottom line reads: '&amp; DISABILITY CANADA'"/>
          <p:cNvPicPr preferRelativeResize="0"/>
          <p:nvPr/>
        </p:nvPicPr>
        <p:blipFill rotWithShape="1">
          <a:blip r:embed="rId3">
            <a:alphaModFix/>
          </a:blip>
          <a:srcRect/>
          <a:stretch/>
        </p:blipFill>
        <p:spPr>
          <a:xfrm>
            <a:off x="2343150" y="1363777"/>
            <a:ext cx="4457700" cy="1993107"/>
          </a:xfrm>
          <a:prstGeom prst="rect">
            <a:avLst/>
          </a:prstGeom>
          <a:noFill/>
          <a:ln>
            <a:noFill/>
          </a:ln>
        </p:spPr>
      </p:pic>
      <p:sp>
        <p:nvSpPr>
          <p:cNvPr id="464" name="Google Shape;464;p81"/>
          <p:cNvSpPr txBox="1"/>
          <p:nvPr/>
        </p:nvSpPr>
        <p:spPr>
          <a:xfrm>
            <a:off x="1380073" y="3535050"/>
            <a:ext cx="6471169" cy="8172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dirty="0">
                <a:latin typeface="Calibri"/>
                <a:ea typeface="Calibri"/>
                <a:cs typeface="Calibri"/>
                <a:sym typeface="Calibri"/>
              </a:rPr>
              <a:t>Exploring the Intersectionality of Disability and Race:</a:t>
            </a:r>
          </a:p>
          <a:p>
            <a:pPr marL="0" marR="0" lvl="0" indent="0" algn="ctr" rtl="0">
              <a:lnSpc>
                <a:spcPct val="100000"/>
              </a:lnSpc>
              <a:spcBef>
                <a:spcPts val="0"/>
              </a:spcBef>
              <a:spcAft>
                <a:spcPts val="0"/>
              </a:spcAft>
              <a:buClr>
                <a:srgbClr val="000000"/>
              </a:buClr>
              <a:buSzPts val="1400"/>
              <a:buFont typeface="Arial"/>
              <a:buNone/>
            </a:pPr>
            <a:r>
              <a:rPr lang="en-US" sz="2200" dirty="0">
                <a:latin typeface="Calibri"/>
                <a:ea typeface="Calibri"/>
                <a:cs typeface="Calibri"/>
                <a:sym typeface="Calibri"/>
              </a:rPr>
              <a:t>Advancing Equity and Inclusion</a:t>
            </a:r>
          </a:p>
          <a:p>
            <a:pPr marL="0" marR="0" lvl="0" indent="0" algn="ctr" rtl="0">
              <a:lnSpc>
                <a:spcPct val="100000"/>
              </a:lnSpc>
              <a:spcBef>
                <a:spcPts val="0"/>
              </a:spcBef>
              <a:spcAft>
                <a:spcPts val="0"/>
              </a:spcAft>
              <a:buClr>
                <a:srgbClr val="000000"/>
              </a:buClr>
              <a:buSzPts val="1400"/>
              <a:buFont typeface="Arial"/>
              <a:buNone/>
            </a:pPr>
            <a:endParaRPr lang="en-US" sz="22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700" b="1" dirty="0">
                <a:latin typeface="Calibri"/>
                <a:ea typeface="Calibri"/>
                <a:cs typeface="Calibri"/>
                <a:sym typeface="Calibri"/>
              </a:rPr>
              <a:t>March 6, 2025</a:t>
            </a:r>
          </a:p>
          <a:p>
            <a:pPr marL="0" marR="0" lvl="0" indent="0" algn="ctr" rtl="0">
              <a:lnSpc>
                <a:spcPct val="100000"/>
              </a:lnSpc>
              <a:spcBef>
                <a:spcPts val="0"/>
              </a:spcBef>
              <a:spcAft>
                <a:spcPts val="0"/>
              </a:spcAft>
              <a:buClr>
                <a:srgbClr val="000000"/>
              </a:buClr>
              <a:buSzPts val="1400"/>
              <a:buFont typeface="Arial"/>
              <a:buNone/>
            </a:pPr>
            <a:endParaRPr sz="2200" b="1" dirty="0">
              <a:latin typeface="Calibri"/>
              <a:ea typeface="Calibri"/>
              <a:cs typeface="Calibri"/>
              <a:sym typeface="Calibri"/>
            </a:endParaRPr>
          </a:p>
        </p:txBody>
      </p:sp>
      <p:sp>
        <p:nvSpPr>
          <p:cNvPr id="465" name="Google Shape;465;p81"/>
          <p:cNvSpPr/>
          <p:nvPr/>
        </p:nvSpPr>
        <p:spPr>
          <a:xfrm>
            <a:off x="2493864" y="3356886"/>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30D0CA"/>
          </a:solidFill>
          <a:ln w="44450" cap="rnd" cmpd="sng">
            <a:solidFill>
              <a:srgbClr val="E98C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00"/>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647" name="Google Shape;647;p100"/>
          <p:cNvSpPr/>
          <p:nvPr/>
        </p:nvSpPr>
        <p:spPr>
          <a:xfrm>
            <a:off x="429370" y="1198811"/>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48" name="Google Shape;648;p100"/>
          <p:cNvSpPr txBox="1">
            <a:spLocks noGrp="1"/>
          </p:cNvSpPr>
          <p:nvPr>
            <p:ph type="title" idx="4294967295"/>
          </p:nvPr>
        </p:nvSpPr>
        <p:spPr>
          <a:xfrm>
            <a:off x="482675" y="514811"/>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a:solidFill>
                  <a:srgbClr val="000000"/>
                </a:solidFill>
              </a:rPr>
              <a:t>Social Location </a:t>
            </a:r>
            <a:endParaRPr/>
          </a:p>
        </p:txBody>
      </p:sp>
      <p:sp>
        <p:nvSpPr>
          <p:cNvPr id="649" name="Google Shape;649;p100"/>
          <p:cNvSpPr txBox="1"/>
          <p:nvPr/>
        </p:nvSpPr>
        <p:spPr>
          <a:xfrm>
            <a:off x="2234750" y="1427909"/>
            <a:ext cx="6445584" cy="114643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CA" b="1" i="0" u="none" strike="noStrike" cap="none" dirty="0">
                <a:solidFill>
                  <a:srgbClr val="242424"/>
                </a:solidFill>
                <a:latin typeface="Calibri" panose="020F0502020204030204" pitchFamily="34" charset="0"/>
                <a:ea typeface="Calibri" panose="020F0502020204030204" pitchFamily="34" charset="0"/>
                <a:cs typeface="Calibri" panose="020F0502020204030204" pitchFamily="34" charset="0"/>
                <a:sym typeface="Calibri"/>
              </a:rPr>
              <a:t>What is it?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CA"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a:t>
            </a:r>
            <a:r>
              <a:rPr lang="en-CA" b="1" i="0" u="none" strike="noStrike" cap="none" dirty="0">
                <a:solidFill>
                  <a:schemeClr val="accent2"/>
                </a:solidFill>
                <a:latin typeface="Calibri" panose="020F0502020204030204" pitchFamily="34" charset="0"/>
                <a:ea typeface="Calibri" panose="020F0502020204030204" pitchFamily="34" charset="0"/>
                <a:cs typeface="Calibri" panose="020F0502020204030204" pitchFamily="34" charset="0"/>
                <a:sym typeface="Calibri"/>
              </a:rPr>
              <a:t>social position </a:t>
            </a:r>
            <a:r>
              <a:rPr lang="en-CA"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or power/influence an individual holds in society based on social characteristics considered important by society. This can be conceptualized as relational status, position in society, privilege, and/or oppression/marginalization, depending on which element of your identity is at play. </a:t>
            </a:r>
            <a:endParaRP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650" name="Google Shape;650;p100"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pic>
        <p:nvPicPr>
          <p:cNvPr id="2" name="Picture 1" descr="3,800+ Colorful Fingerprints Stock Photos, Pictures &amp; Royalty-Free Images -  iStock">
            <a:extLst>
              <a:ext uri="{FF2B5EF4-FFF2-40B4-BE49-F238E27FC236}">
                <a16:creationId xmlns:a16="http://schemas.microsoft.com/office/drawing/2014/main" id="{98220533-F07E-50BA-9DF4-F721E5B3C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3" y="1427909"/>
            <a:ext cx="2002658" cy="2766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FA1E41-EA75-A22E-0858-FB5BC6139A31}"/>
              </a:ext>
            </a:extLst>
          </p:cNvPr>
          <p:cNvSpPr txBox="1"/>
          <p:nvPr/>
        </p:nvSpPr>
        <p:spPr>
          <a:xfrm>
            <a:off x="2234751" y="3003430"/>
            <a:ext cx="6445583" cy="2031325"/>
          </a:xfrm>
          <a:prstGeom prst="rect">
            <a:avLst/>
          </a:prstGeom>
          <a:noFill/>
        </p:spPr>
        <p:txBody>
          <a:bodyPr wrap="square">
            <a:spAutoFit/>
          </a:bodyPr>
          <a:lstStyle/>
          <a:p>
            <a:r>
              <a:rPr lang="en-US" b="1"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Why is it important</a:t>
            </a:r>
            <a:r>
              <a:rPr lang="en-US" i="1" dirty="0">
                <a:solidFill>
                  <a:srgbClr val="242424"/>
                </a:solidFill>
                <a:latin typeface="source-serif-pro"/>
              </a:rPr>
              <a:t>?</a:t>
            </a:r>
          </a:p>
          <a:p>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When we advocate for a group, we come to the work with perspectives/analysis, experiences, power and/or influence. This impacts and informs the way we approach the work.</a:t>
            </a:r>
          </a:p>
          <a:p>
            <a:endParaRPr lang="en-US"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Important to acknowledge social location as it informs our interest in the work, how we show up/how we are perceived and how we engage and do the work. </a:t>
            </a:r>
          </a:p>
          <a:p>
            <a:endParaRPr lang="en-US"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It keeps us </a:t>
            </a: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accountable</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to our communities.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2"/>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663" name="Google Shape;663;p102"/>
          <p:cNvSpPr/>
          <p:nvPr/>
        </p:nvSpPr>
        <p:spPr>
          <a:xfrm>
            <a:off x="429370" y="1198811"/>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64" name="Google Shape;664;p102"/>
          <p:cNvSpPr txBox="1">
            <a:spLocks noGrp="1"/>
          </p:cNvSpPr>
          <p:nvPr>
            <p:ph type="title" idx="4294967295"/>
          </p:nvPr>
        </p:nvSpPr>
        <p:spPr>
          <a:xfrm>
            <a:off x="482674" y="514811"/>
            <a:ext cx="7232575" cy="57705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000000"/>
                </a:solidFill>
              </a:rPr>
              <a:t>Social Location – Raihanna Hirji-Khalfan </a:t>
            </a:r>
            <a:endParaRPr dirty="0"/>
          </a:p>
        </p:txBody>
      </p:sp>
      <p:pic>
        <p:nvPicPr>
          <p:cNvPr id="666" name="Google Shape;666;p102"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pic>
        <p:nvPicPr>
          <p:cNvPr id="7" name="Picture 6">
            <a:extLst>
              <a:ext uri="{FF2B5EF4-FFF2-40B4-BE49-F238E27FC236}">
                <a16:creationId xmlns:a16="http://schemas.microsoft.com/office/drawing/2014/main" id="{3CD07B6D-04DC-AEE6-1B9B-E52AF055CD3F}"/>
              </a:ext>
            </a:extLst>
          </p:cNvPr>
          <p:cNvPicPr>
            <a:picLocks noChangeAspect="1"/>
          </p:cNvPicPr>
          <p:nvPr/>
        </p:nvPicPr>
        <p:blipFill>
          <a:blip r:embed="rId4"/>
          <a:stretch>
            <a:fillRect/>
          </a:stretch>
        </p:blipFill>
        <p:spPr>
          <a:xfrm>
            <a:off x="2628874" y="1590611"/>
            <a:ext cx="3009925" cy="28566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2"/>
        <p:cNvGrpSpPr/>
        <p:nvPr/>
      </p:nvGrpSpPr>
      <p:grpSpPr>
        <a:xfrm>
          <a:off x="0" y="0"/>
          <a:ext cx="0" cy="0"/>
          <a:chOff x="0" y="0"/>
          <a:chExt cx="0" cy="0"/>
        </a:xfrm>
      </p:grpSpPr>
      <p:sp>
        <p:nvSpPr>
          <p:cNvPr id="703" name="Google Shape;703;p106"/>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106"/>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a:p>
          <a:p>
            <a:pPr marL="0" lvl="0" indent="0" algn="l" rtl="0">
              <a:lnSpc>
                <a:spcPct val="90000"/>
              </a:lnSpc>
              <a:spcBef>
                <a:spcPts val="0"/>
              </a:spcBef>
              <a:spcAft>
                <a:spcPts val="0"/>
              </a:spcAft>
              <a:buSzPct val="101712"/>
              <a:buNone/>
            </a:pPr>
            <a:r>
              <a:rPr lang="en-CA" sz="3244" b="1"/>
              <a:t>Social Location in Practice: </a:t>
            </a:r>
            <a:br>
              <a:rPr lang="en-CA" sz="3244" b="1"/>
            </a:br>
            <a:r>
              <a:rPr lang="en-CA" sz="2022" b="1">
                <a:solidFill>
                  <a:srgbClr val="242424"/>
                </a:solidFill>
              </a:rPr>
              <a:t>How to use social location in your work </a:t>
            </a:r>
            <a:endParaRPr sz="2022" b="1">
              <a:solidFill>
                <a:srgbClr val="242424"/>
              </a:solidFill>
            </a:endParaRPr>
          </a:p>
          <a:p>
            <a:pPr marL="0" lvl="0" indent="0" algn="l" rtl="0">
              <a:lnSpc>
                <a:spcPct val="100000"/>
              </a:lnSpc>
              <a:spcBef>
                <a:spcPts val="0"/>
              </a:spcBef>
              <a:spcAft>
                <a:spcPts val="0"/>
              </a:spcAft>
              <a:buSzPct val="57894"/>
              <a:buNone/>
            </a:pPr>
            <a:endParaRPr sz="190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a:latin typeface="Arial"/>
              <a:ea typeface="Arial"/>
              <a:cs typeface="Arial"/>
              <a:sym typeface="Arial"/>
            </a:endParaRPr>
          </a:p>
        </p:txBody>
      </p:sp>
      <p:sp>
        <p:nvSpPr>
          <p:cNvPr id="705" name="Google Shape;705;p106"/>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1">
          <a:extLst>
            <a:ext uri="{FF2B5EF4-FFF2-40B4-BE49-F238E27FC236}">
              <a16:creationId xmlns:a16="http://schemas.microsoft.com/office/drawing/2014/main" id="{C21745A2-47FF-6704-7F38-CC94C56E19E2}"/>
            </a:ext>
          </a:extLst>
        </p:cNvPr>
        <p:cNvGrpSpPr/>
        <p:nvPr/>
      </p:nvGrpSpPr>
      <p:grpSpPr>
        <a:xfrm>
          <a:off x="0" y="0"/>
          <a:ext cx="0" cy="0"/>
          <a:chOff x="0" y="0"/>
          <a:chExt cx="0" cy="0"/>
        </a:xfrm>
      </p:grpSpPr>
      <p:sp>
        <p:nvSpPr>
          <p:cNvPr id="662" name="Google Shape;662;p102">
            <a:extLst>
              <a:ext uri="{FF2B5EF4-FFF2-40B4-BE49-F238E27FC236}">
                <a16:creationId xmlns:a16="http://schemas.microsoft.com/office/drawing/2014/main" id="{69DB4B23-EA68-C425-E40E-F32FF465C92F}"/>
              </a:ext>
            </a:extLst>
          </p:cNvPr>
          <p:cNvSpPr txBox="1"/>
          <p:nvPr/>
        </p:nvSpPr>
        <p:spPr>
          <a:xfrm>
            <a:off x="5138647" y="172800"/>
            <a:ext cx="3432074"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r>
              <a:rPr lang="en-CA" sz="3500" b="1" i="0" u="none" strike="noStrike" cap="none" dirty="0">
                <a:solidFill>
                  <a:srgbClr val="000000"/>
                </a:solidFill>
                <a:latin typeface="Calibri"/>
                <a:ea typeface="Calibri"/>
                <a:cs typeface="Calibri"/>
                <a:sym typeface="Calibri"/>
              </a:rPr>
              <a:t>Reflection</a:t>
            </a:r>
            <a:endParaRPr sz="3500" b="1" i="0" u="none" strike="noStrike" cap="none" dirty="0">
              <a:solidFill>
                <a:srgbClr val="000000"/>
              </a:solidFill>
              <a:latin typeface="Calibri"/>
              <a:ea typeface="Calibri"/>
              <a:cs typeface="Calibri"/>
              <a:sym typeface="Calibri"/>
            </a:endParaRPr>
          </a:p>
        </p:txBody>
      </p:sp>
      <p:sp>
        <p:nvSpPr>
          <p:cNvPr id="663" name="Google Shape;663;p102">
            <a:extLst>
              <a:ext uri="{FF2B5EF4-FFF2-40B4-BE49-F238E27FC236}">
                <a16:creationId xmlns:a16="http://schemas.microsoft.com/office/drawing/2014/main" id="{734943E3-DC74-C7B0-5A44-03FB6AFF819C}"/>
              </a:ext>
            </a:extLst>
          </p:cNvPr>
          <p:cNvSpPr/>
          <p:nvPr/>
        </p:nvSpPr>
        <p:spPr>
          <a:xfrm>
            <a:off x="429370" y="1198811"/>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66" name="Google Shape;666;p102"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288A104A-AA96-01FF-D5B0-2D16C7CCC1BC}"/>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
        <p:nvSpPr>
          <p:cNvPr id="9" name="TextBox 8">
            <a:extLst>
              <a:ext uri="{FF2B5EF4-FFF2-40B4-BE49-F238E27FC236}">
                <a16:creationId xmlns:a16="http://schemas.microsoft.com/office/drawing/2014/main" id="{E109B0D3-8E72-357F-1EB9-0FC78CF90AFE}"/>
              </a:ext>
            </a:extLst>
          </p:cNvPr>
          <p:cNvSpPr txBox="1"/>
          <p:nvPr/>
        </p:nvSpPr>
        <p:spPr>
          <a:xfrm>
            <a:off x="4924425" y="1383577"/>
            <a:ext cx="4075725" cy="2785378"/>
          </a:xfrm>
          <a:prstGeom prst="rect">
            <a:avLst/>
          </a:prstGeom>
          <a:noFill/>
        </p:spPr>
        <p:txBody>
          <a:bodyPr wrap="square">
            <a:spAutoFit/>
          </a:bodyPr>
          <a:lstStyle/>
          <a:p>
            <a:pPr marL="355759" indent="-285750">
              <a:lnSpc>
                <a:spcPct val="150000"/>
              </a:lnSpc>
              <a:spcBef>
                <a:spcPts val="0"/>
              </a:spcBef>
              <a:buClrTx/>
              <a:buSzPct val="10000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Who am I and how does this affect the way I approach my work?</a:t>
            </a:r>
          </a:p>
          <a:p>
            <a:pPr marL="70009">
              <a:lnSpc>
                <a:spcPct val="150000"/>
              </a:lnSpc>
              <a:spcBef>
                <a:spcPts val="0"/>
              </a:spcBef>
              <a:buClrTx/>
              <a:buSzPct val="100000"/>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55759" indent="-285750">
              <a:lnSpc>
                <a:spcPct val="150000"/>
              </a:lnSpc>
              <a:spcBef>
                <a:spcPts val="0"/>
              </a:spcBef>
              <a:buClrTx/>
              <a:buSzPct val="10000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Whose voices are invited/included in your work?</a:t>
            </a:r>
          </a:p>
          <a:p>
            <a:pPr fontAlgn="base"/>
            <a:br>
              <a:rPr lang="en-US" sz="2000" b="0" dirty="0">
                <a:effectLst/>
                <a:latin typeface="Calibri" panose="020F0502020204030204" pitchFamily="34" charset="0"/>
                <a:ea typeface="Calibri" panose="020F0502020204030204" pitchFamily="34" charset="0"/>
                <a:cs typeface="Calibri" panose="020F0502020204030204" pitchFamily="34" charset="0"/>
              </a:rPr>
            </a:b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56" name="Google Shape;656;p101"/>
          <p:cNvPicPr preferRelativeResize="0"/>
          <p:nvPr/>
        </p:nvPicPr>
        <p:blipFill rotWithShape="1">
          <a:blip r:embed="rId4">
            <a:alphaModFix/>
          </a:blip>
          <a:srcRect t="2505"/>
          <a:stretch/>
        </p:blipFill>
        <p:spPr>
          <a:xfrm>
            <a:off x="63824" y="0"/>
            <a:ext cx="4993675" cy="5052251"/>
          </a:xfrm>
          <a:prstGeom prst="rect">
            <a:avLst/>
          </a:prstGeom>
          <a:noFill/>
          <a:ln>
            <a:noFill/>
          </a:ln>
        </p:spPr>
      </p:pic>
    </p:spTree>
    <p:extLst>
      <p:ext uri="{BB962C8B-B14F-4D97-AF65-F5344CB8AC3E}">
        <p14:creationId xmlns:p14="http://schemas.microsoft.com/office/powerpoint/2010/main" val="3120350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90"/>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7" name="Google Shape;547;p90"/>
          <p:cNvSpPr txBox="1">
            <a:spLocks noGrp="1"/>
          </p:cNvSpPr>
          <p:nvPr>
            <p:ph type="title"/>
          </p:nvPr>
        </p:nvSpPr>
        <p:spPr>
          <a:xfrm>
            <a:off x="1716475" y="2123100"/>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p>
          <a:p>
            <a:pPr marL="0" lvl="0" indent="0" algn="l" rtl="0">
              <a:lnSpc>
                <a:spcPct val="90000"/>
              </a:lnSpc>
              <a:spcBef>
                <a:spcPts val="0"/>
              </a:spcBef>
              <a:spcAft>
                <a:spcPts val="0"/>
              </a:spcAft>
              <a:buSzPct val="101712"/>
              <a:buNone/>
            </a:pPr>
            <a:r>
              <a:rPr lang="en-CA" sz="3600" b="1" dirty="0">
                <a:solidFill>
                  <a:srgbClr val="242424"/>
                </a:solidFill>
              </a:rPr>
              <a:t>Defining commonly (mis)used terms</a:t>
            </a: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548" name="Google Shape;548;p90"/>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6E83581-A0A5-8BE8-E79A-7C02F04B87FA}"/>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2926080" y="462915"/>
            <a:ext cx="777240" cy="388620"/>
          </a:xfrm>
          <a:prstGeom prst="rect">
            <a:avLst/>
          </a:prstGeom>
        </p:spPr>
      </p:pic>
      <p:sp>
        <p:nvSpPr>
          <p:cNvPr id="9" name="Rectangle 8">
            <a:extLst>
              <a:ext uri="{FF2B5EF4-FFF2-40B4-BE49-F238E27FC236}">
                <a16:creationId xmlns:a16="http://schemas.microsoft.com/office/drawing/2014/main" id="{2E90418C-6554-5405-253C-925217533A53}"/>
              </a:ext>
            </a:extLst>
          </p:cNvPr>
          <p:cNvSpPr/>
          <p:nvPr>
            <p:custDataLst>
              <p:tags r:id="rId3"/>
            </p:custDataLst>
          </p:nvPr>
        </p:nvSpPr>
        <p:spPr>
          <a:xfrm>
            <a:off x="2926080" y="1928813"/>
            <a:ext cx="5486400" cy="1285875"/>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does Culture mean to you?</a:t>
            </a:r>
            <a:endParaRPr lang="en-CA" sz="4000" b="1">
              <a:solidFill>
                <a:srgbClr val="5B5B5B"/>
              </a:solidFill>
            </a:endParaRPr>
          </a:p>
        </p:txBody>
      </p:sp>
      <p:sp>
        <p:nvSpPr>
          <p:cNvPr id="10" name="Rectangle 9">
            <a:extLst>
              <a:ext uri="{FF2B5EF4-FFF2-40B4-BE49-F238E27FC236}">
                <a16:creationId xmlns:a16="http://schemas.microsoft.com/office/drawing/2014/main" id="{772D37D8-9F6E-B4CA-E7EF-DC25894D35F8}"/>
              </a:ext>
            </a:extLst>
          </p:cNvPr>
          <p:cNvSpPr/>
          <p:nvPr>
            <p:custDataLst>
              <p:tags r:id="rId4"/>
            </p:custDataLst>
          </p:nvPr>
        </p:nvSpPr>
        <p:spPr>
          <a:xfrm>
            <a:off x="2926080" y="4318000"/>
            <a:ext cx="5486400" cy="38862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endParaRPr lang="en-CA" sz="2000">
              <a:solidFill>
                <a:srgbClr val="5B5B5B"/>
              </a:solidFill>
            </a:endParaRPr>
          </a:p>
        </p:txBody>
      </p:sp>
      <p:pic>
        <p:nvPicPr>
          <p:cNvPr id="12" name="Graphic 11">
            <a:extLst>
              <a:ext uri="{FF2B5EF4-FFF2-40B4-BE49-F238E27FC236}">
                <a16:creationId xmlns:a16="http://schemas.microsoft.com/office/drawing/2014/main" id="{7405813B-7C4E-B79C-F014-DDB59B552378}"/>
              </a:ext>
            </a:extLst>
          </p:cNvPr>
          <p:cNvPicPr>
            <a:picLocks/>
          </p:cNvPicPr>
          <p:nvPr>
            <p:custDataLst>
              <p:tags r:id="rId5"/>
            </p:custDataLst>
          </p:nvPr>
        </p:nvPicPr>
        <p:blipFill>
          <a:blip r:embed="rId9">
            <a:extLst>
              <a:ext uri="{96DAC541-7B7A-43D3-8B79-37D633B846F1}">
                <asvg:svgBlip xmlns:asvg="http://schemas.microsoft.com/office/drawing/2016/SVG/main" r:embed="rId10"/>
              </a:ext>
            </a:extLst>
          </a:blip>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272990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1"/>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55" name="Google Shape;555;p91"/>
          <p:cNvSpPr txBox="1">
            <a:spLocks noGrp="1"/>
          </p:cNvSpPr>
          <p:nvPr>
            <p:ph type="title" idx="4294967295"/>
          </p:nvPr>
        </p:nvSpPr>
        <p:spPr>
          <a:xfrm>
            <a:off x="482675" y="597950"/>
            <a:ext cx="74709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a:solidFill>
                  <a:srgbClr val="181516"/>
                </a:solidFill>
              </a:rPr>
              <a:t>What is culture?</a:t>
            </a:r>
            <a:endParaRPr b="1">
              <a:solidFill>
                <a:srgbClr val="181516"/>
              </a:solidFill>
            </a:endParaRPr>
          </a:p>
          <a:p>
            <a:pPr marL="0" marR="0" lvl="0" indent="0" algn="l" rtl="0">
              <a:lnSpc>
                <a:spcPct val="100000"/>
              </a:lnSpc>
              <a:spcBef>
                <a:spcPts val="0"/>
              </a:spcBef>
              <a:spcAft>
                <a:spcPts val="0"/>
              </a:spcAft>
              <a:buClr>
                <a:srgbClr val="000000"/>
              </a:buClr>
              <a:buSzPts val="3000"/>
              <a:buFont typeface="Calibri"/>
              <a:buNone/>
            </a:pPr>
            <a:endParaRPr b="1">
              <a:solidFill>
                <a:srgbClr val="181516"/>
              </a:solidFill>
            </a:endParaRPr>
          </a:p>
        </p:txBody>
      </p:sp>
      <p:sp>
        <p:nvSpPr>
          <p:cNvPr id="556" name="Google Shape;556;p91"/>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85000" lnSpcReduction="10000"/>
          </a:bodyPr>
          <a:lstStyle/>
          <a:p>
            <a:pPr marL="457200" lvl="0"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Ideas, customs, traditions, beliefs, and practices shared by a group of people </a:t>
            </a:r>
            <a:endParaRPr sz="2000" dirty="0">
              <a:solidFill>
                <a:schemeClr val="dk1"/>
              </a:solidFill>
              <a:latin typeface="Calibri"/>
              <a:ea typeface="Calibri"/>
              <a:cs typeface="Calibri"/>
              <a:sym typeface="Calibri"/>
            </a:endParaRPr>
          </a:p>
          <a:p>
            <a:pPr marL="457200" lvl="0"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We all have a culture that is:</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Shared with others</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Based on symbols – language, art, stories, rituals etc.</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Learned </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Integrated and reinforced across institutions </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Dynamic </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We </a:t>
            </a:r>
            <a:r>
              <a:rPr lang="en-CA" sz="2000" b="1" dirty="0">
                <a:solidFill>
                  <a:schemeClr val="accent4"/>
                </a:solidFill>
                <a:latin typeface="Calibri"/>
                <a:ea typeface="Calibri"/>
                <a:cs typeface="Calibri"/>
                <a:sym typeface="Calibri"/>
              </a:rPr>
              <a:t>all</a:t>
            </a:r>
            <a:r>
              <a:rPr lang="en-CA" sz="2000" dirty="0">
                <a:solidFill>
                  <a:schemeClr val="dk1"/>
                </a:solidFill>
                <a:latin typeface="Calibri"/>
                <a:ea typeface="Calibri"/>
                <a:cs typeface="Calibri"/>
                <a:sym typeface="Calibri"/>
              </a:rPr>
              <a:t> have a culture</a:t>
            </a:r>
            <a:endParaRPr sz="2000" dirty="0">
              <a:solidFill>
                <a:schemeClr val="dk1"/>
              </a:solidFill>
              <a:latin typeface="Calibri"/>
              <a:ea typeface="Calibri"/>
              <a:cs typeface="Calibri"/>
              <a:sym typeface="Calibri"/>
            </a:endParaRPr>
          </a:p>
          <a:p>
            <a:pPr marL="914400" lvl="1" indent="-327025" algn="l" rtl="0">
              <a:lnSpc>
                <a:spcPct val="150000"/>
              </a:lnSpc>
              <a:spcBef>
                <a:spcPts val="0"/>
              </a:spcBef>
              <a:spcAft>
                <a:spcPts val="0"/>
              </a:spcAft>
              <a:buClr>
                <a:schemeClr val="dk1"/>
              </a:buClr>
              <a:buSzPct val="100000"/>
              <a:buFont typeface="Calibri"/>
              <a:buChar char="○"/>
            </a:pPr>
            <a:r>
              <a:rPr lang="en-CA" sz="2000" dirty="0">
                <a:solidFill>
                  <a:schemeClr val="dk1"/>
                </a:solidFill>
                <a:latin typeface="Calibri"/>
                <a:ea typeface="Calibri"/>
                <a:cs typeface="Calibri"/>
                <a:sym typeface="Calibri"/>
              </a:rPr>
              <a:t>Culture has many dimensions to it. </a:t>
            </a:r>
            <a:endParaRPr sz="2000" dirty="0">
              <a:solidFill>
                <a:schemeClr val="dk1"/>
              </a:solidFill>
              <a:latin typeface="Calibri"/>
              <a:ea typeface="Calibri"/>
              <a:cs typeface="Calibri"/>
              <a:sym typeface="Calibri"/>
            </a:endParaRPr>
          </a:p>
          <a:p>
            <a:pPr marL="0" lvl="0" indent="0" algn="l" rtl="0">
              <a:lnSpc>
                <a:spcPct val="150000"/>
              </a:lnSpc>
              <a:spcBef>
                <a:spcPts val="1100"/>
              </a:spcBef>
              <a:spcAft>
                <a:spcPts val="1100"/>
              </a:spcAft>
              <a:buNone/>
            </a:pPr>
            <a:endParaRPr sz="2000" i="1" dirty="0">
              <a:solidFill>
                <a:schemeClr val="dk1"/>
              </a:solidFill>
              <a:latin typeface="Calibri"/>
              <a:ea typeface="Calibri"/>
              <a:cs typeface="Calibri"/>
              <a:sym typeface="Calibri"/>
            </a:endParaRPr>
          </a:p>
        </p:txBody>
      </p:sp>
      <p:sp>
        <p:nvSpPr>
          <p:cNvPr id="557" name="Google Shape;557;p91"/>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58" name="Google Shape;558;p91"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pic>
        <p:nvPicPr>
          <p:cNvPr id="559" name="Google Shape;559;p91"/>
          <p:cNvPicPr preferRelativeResize="0"/>
          <p:nvPr/>
        </p:nvPicPr>
        <p:blipFill rotWithShape="1">
          <a:blip r:embed="rId4">
            <a:alphaModFix/>
          </a:blip>
          <a:srcRect l="3597" t="15199" r="1992" b="14432"/>
          <a:stretch/>
        </p:blipFill>
        <p:spPr>
          <a:xfrm>
            <a:off x="5531370" y="2444520"/>
            <a:ext cx="3468780" cy="25681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08CB02A-F56D-31D6-568B-FD7CB1C6D73A}"/>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2926080" y="462915"/>
            <a:ext cx="777240" cy="388620"/>
          </a:xfrm>
          <a:prstGeom prst="rect">
            <a:avLst/>
          </a:prstGeom>
        </p:spPr>
      </p:pic>
      <p:sp>
        <p:nvSpPr>
          <p:cNvPr id="9" name="Rectangle 8">
            <a:extLst>
              <a:ext uri="{FF2B5EF4-FFF2-40B4-BE49-F238E27FC236}">
                <a16:creationId xmlns:a16="http://schemas.microsoft.com/office/drawing/2014/main" id="{DD97B127-3B3B-33FC-FD7B-AB4A0DF83CC9}"/>
              </a:ext>
            </a:extLst>
          </p:cNvPr>
          <p:cNvSpPr/>
          <p:nvPr>
            <p:custDataLst>
              <p:tags r:id="rId3"/>
            </p:custDataLst>
          </p:nvPr>
        </p:nvSpPr>
        <p:spPr>
          <a:xfrm>
            <a:off x="2926080" y="1928813"/>
            <a:ext cx="5486400" cy="1285875"/>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4000" b="1">
                <a:solidFill>
                  <a:srgbClr val="5B5B5B"/>
                </a:solidFill>
              </a:rPr>
              <a:t>What is Race? </a:t>
            </a:r>
          </a:p>
        </p:txBody>
      </p:sp>
      <p:sp>
        <p:nvSpPr>
          <p:cNvPr id="10" name="Rectangle 9">
            <a:extLst>
              <a:ext uri="{FF2B5EF4-FFF2-40B4-BE49-F238E27FC236}">
                <a16:creationId xmlns:a16="http://schemas.microsoft.com/office/drawing/2014/main" id="{F816E561-D847-A452-DEE9-5DA563150E38}"/>
              </a:ext>
            </a:extLst>
          </p:cNvPr>
          <p:cNvSpPr/>
          <p:nvPr>
            <p:custDataLst>
              <p:tags r:id="rId4"/>
            </p:custDataLst>
          </p:nvPr>
        </p:nvSpPr>
        <p:spPr>
          <a:xfrm>
            <a:off x="2926080" y="4318000"/>
            <a:ext cx="5486400" cy="38862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endParaRPr lang="en-CA" sz="2000">
              <a:solidFill>
                <a:srgbClr val="5B5B5B"/>
              </a:solidFill>
            </a:endParaRPr>
          </a:p>
        </p:txBody>
      </p:sp>
      <p:pic>
        <p:nvPicPr>
          <p:cNvPr id="12" name="Graphic 11">
            <a:extLst>
              <a:ext uri="{FF2B5EF4-FFF2-40B4-BE49-F238E27FC236}">
                <a16:creationId xmlns:a16="http://schemas.microsoft.com/office/drawing/2014/main" id="{070CB67D-1BE0-F275-3F74-5E333AA9E2CE}"/>
              </a:ext>
            </a:extLst>
          </p:cNvPr>
          <p:cNvPicPr>
            <a:picLocks/>
          </p:cNvPicPr>
          <p:nvPr>
            <p:custDataLst>
              <p:tags r:id="rId5"/>
            </p:custDataLst>
          </p:nvPr>
        </p:nvPicPr>
        <p:blipFill>
          <a:blip r:embed="rId9">
            <a:extLst>
              <a:ext uri="{96DAC541-7B7A-43D3-8B79-37D633B846F1}">
                <asvg:svgBlip xmlns:asvg="http://schemas.microsoft.com/office/drawing/2016/SVG/main" r:embed="rId10"/>
              </a:ext>
            </a:extLst>
          </a:blip>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204194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3"/>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76" name="Google Shape;576;p93"/>
          <p:cNvSpPr txBox="1">
            <a:spLocks noGrp="1"/>
          </p:cNvSpPr>
          <p:nvPr>
            <p:ph type="title" idx="4294967295"/>
          </p:nvPr>
        </p:nvSpPr>
        <p:spPr>
          <a:xfrm>
            <a:off x="482675" y="597950"/>
            <a:ext cx="74709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Defining race</a:t>
            </a:r>
            <a:endParaRPr b="1" dirty="0">
              <a:solidFill>
                <a:srgbClr val="181516"/>
              </a:solidFill>
            </a:endParaRPr>
          </a:p>
          <a:p>
            <a:pPr marL="0" marR="0" lvl="0" indent="0" algn="l" rtl="0">
              <a:lnSpc>
                <a:spcPct val="100000"/>
              </a:lnSpc>
              <a:spcBef>
                <a:spcPts val="0"/>
              </a:spcBef>
              <a:spcAft>
                <a:spcPts val="0"/>
              </a:spcAft>
              <a:buClr>
                <a:srgbClr val="000000"/>
              </a:buClr>
              <a:buSzPts val="3000"/>
              <a:buFont typeface="Calibri"/>
              <a:buNone/>
            </a:pPr>
            <a:endParaRPr b="1" dirty="0">
              <a:solidFill>
                <a:srgbClr val="181516"/>
              </a:solidFill>
            </a:endParaRPr>
          </a:p>
        </p:txBody>
      </p:sp>
      <p:sp>
        <p:nvSpPr>
          <p:cNvPr id="577" name="Google Shape;577;p93"/>
          <p:cNvSpPr txBox="1"/>
          <p:nvPr/>
        </p:nvSpPr>
        <p:spPr>
          <a:xfrm>
            <a:off x="616925" y="1427225"/>
            <a:ext cx="7760100" cy="3399600"/>
          </a:xfrm>
          <a:prstGeom prst="rect">
            <a:avLst/>
          </a:prstGeom>
          <a:noFill/>
          <a:ln>
            <a:noFill/>
          </a:ln>
        </p:spPr>
        <p:txBody>
          <a:bodyPr spcFirstLastPara="1" wrap="square" lIns="68575" tIns="34275" rIns="68575" bIns="34275" anchor="t" anchorCtr="0">
            <a:normAutofit lnSpcReduction="10000"/>
          </a:bodyPr>
          <a:lstStyle/>
          <a:p>
            <a:pPr marL="342900" indent="-342900" rtl="0" fontAlgn="base">
              <a:spcBef>
                <a:spcPts val="1800"/>
              </a:spcBef>
              <a:spcAft>
                <a:spcPts val="0"/>
              </a:spcAft>
              <a:buFont typeface="Arial" panose="020B0604020202020204" pitchFamily="34" charset="0"/>
              <a:buChar char="•"/>
            </a:pPr>
            <a:r>
              <a:rPr lang="en-US" sz="2000" b="0" i="0" u="none" strike="noStrike"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Race is used to categorize groups of people based on physical characteristics or skin color/hair texture. </a:t>
            </a:r>
          </a:p>
          <a:p>
            <a:pPr marL="342900" indent="-342900" rtl="0" fontAlgn="base">
              <a:spcBef>
                <a:spcPts val="1800"/>
              </a:spcBef>
              <a:spcAft>
                <a:spcPts val="0"/>
              </a:spcAft>
              <a:buFont typeface="Arial" panose="020B0604020202020204" pitchFamily="34" charset="0"/>
              <a:buChar char="•"/>
            </a:pPr>
            <a:r>
              <a:rPr lang="en-US" sz="2000" dirty="0">
                <a:solidFill>
                  <a:srgbClr val="333333"/>
                </a:solidFill>
                <a:latin typeface="Calibri" panose="020F0502020204030204" pitchFamily="34" charset="0"/>
                <a:ea typeface="Calibri" panose="020F0502020204030204" pitchFamily="34" charset="0"/>
                <a:cs typeface="Calibri" panose="020F0502020204030204" pitchFamily="34" charset="0"/>
              </a:rPr>
              <a:t> While racial categories are biological and describe physical traits inherited from parents, the categorization into groups have been developed in a hierarchical and arbitrary manner. </a:t>
            </a:r>
          </a:p>
          <a:p>
            <a:pPr marL="342900" indent="-342900" rtl="0" fontAlgn="base">
              <a:spcBef>
                <a:spcPts val="1800"/>
              </a:spcBef>
              <a:spcAft>
                <a:spcPts val="0"/>
              </a:spcAft>
              <a:buFont typeface="Arial" panose="020B0604020202020204" pitchFamily="34" charset="0"/>
              <a:buChar char="•"/>
            </a:pPr>
            <a:r>
              <a:rPr lang="en-CA" sz="2000" dirty="0">
                <a:effectLst/>
                <a:latin typeface="Calibri" panose="020F0502020204030204" pitchFamily="34" charset="0"/>
                <a:ea typeface="Calibri" panose="020F0502020204030204" pitchFamily="34" charset="0"/>
              </a:rPr>
              <a:t> Race is basically </a:t>
            </a:r>
            <a:r>
              <a:rPr lang="en-CA" sz="2000" b="1" dirty="0">
                <a:solidFill>
                  <a:schemeClr val="accent4"/>
                </a:solidFill>
                <a:effectLst/>
                <a:latin typeface="Calibri" panose="020F0502020204030204" pitchFamily="34" charset="0"/>
                <a:ea typeface="Calibri" panose="020F0502020204030204" pitchFamily="34" charset="0"/>
              </a:rPr>
              <a:t>socially constructed </a:t>
            </a:r>
            <a:r>
              <a:rPr lang="en-CA" sz="2000" dirty="0">
                <a:effectLst/>
                <a:latin typeface="Calibri" panose="020F0502020204030204" pitchFamily="34" charset="0"/>
                <a:ea typeface="Calibri" panose="020F0502020204030204" pitchFamily="34" charset="0"/>
              </a:rPr>
              <a:t>to divide us into racial categories based on </a:t>
            </a:r>
            <a:r>
              <a:rPr lang="en-CA" sz="2000" b="1" dirty="0">
                <a:solidFill>
                  <a:schemeClr val="accent4"/>
                </a:solidFill>
                <a:effectLst/>
                <a:latin typeface="Calibri" panose="020F0502020204030204" pitchFamily="34" charset="0"/>
                <a:ea typeface="Calibri" panose="020F0502020204030204" pitchFamily="34" charset="0"/>
              </a:rPr>
              <a:t>social, political, cultural and economic </a:t>
            </a:r>
            <a:r>
              <a:rPr lang="en-CA" sz="2000" dirty="0">
                <a:effectLst/>
                <a:latin typeface="Calibri" panose="020F0502020204030204" pitchFamily="34" charset="0"/>
                <a:ea typeface="Calibri" panose="020F0502020204030204" pitchFamily="34" charset="0"/>
              </a:rPr>
              <a:t>dynamics that have place the racial category of White at the top of the hierarchy. </a:t>
            </a:r>
            <a:endParaRPr lang="en-CA" sz="2000" dirty="0"/>
          </a:p>
        </p:txBody>
      </p:sp>
      <p:sp>
        <p:nvSpPr>
          <p:cNvPr id="578" name="Google Shape;578;p93"/>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79" name="Google Shape;579;p93"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1C7F05E6-E69D-734F-34D4-092618F3AB10}"/>
            </a:ext>
          </a:extLst>
        </p:cNvPr>
        <p:cNvGrpSpPr/>
        <p:nvPr/>
      </p:nvGrpSpPr>
      <p:grpSpPr>
        <a:xfrm>
          <a:off x="0" y="0"/>
          <a:ext cx="0" cy="0"/>
          <a:chOff x="0" y="0"/>
          <a:chExt cx="0" cy="0"/>
        </a:xfrm>
      </p:grpSpPr>
      <p:sp>
        <p:nvSpPr>
          <p:cNvPr id="575" name="Google Shape;575;p93">
            <a:extLst>
              <a:ext uri="{FF2B5EF4-FFF2-40B4-BE49-F238E27FC236}">
                <a16:creationId xmlns:a16="http://schemas.microsoft.com/office/drawing/2014/main" id="{D3847ACA-E0DD-3375-55ED-F108BAEDD3F7}"/>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76" name="Google Shape;576;p93">
            <a:extLst>
              <a:ext uri="{FF2B5EF4-FFF2-40B4-BE49-F238E27FC236}">
                <a16:creationId xmlns:a16="http://schemas.microsoft.com/office/drawing/2014/main" id="{10BF8755-00B2-F542-990D-A80DE4211A39}"/>
              </a:ext>
            </a:extLst>
          </p:cNvPr>
          <p:cNvSpPr txBox="1">
            <a:spLocks noGrp="1"/>
          </p:cNvSpPr>
          <p:nvPr>
            <p:ph type="title" idx="4294967295"/>
          </p:nvPr>
        </p:nvSpPr>
        <p:spPr>
          <a:xfrm>
            <a:off x="482675" y="597950"/>
            <a:ext cx="74709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Defining racialization </a:t>
            </a:r>
            <a:endParaRPr b="1" dirty="0">
              <a:solidFill>
                <a:srgbClr val="181516"/>
              </a:solidFill>
            </a:endParaRPr>
          </a:p>
          <a:p>
            <a:pPr marL="0" marR="0" lvl="0" indent="0" algn="l" rtl="0">
              <a:lnSpc>
                <a:spcPct val="100000"/>
              </a:lnSpc>
              <a:spcBef>
                <a:spcPts val="0"/>
              </a:spcBef>
              <a:spcAft>
                <a:spcPts val="0"/>
              </a:spcAft>
              <a:buClr>
                <a:srgbClr val="000000"/>
              </a:buClr>
              <a:buSzPts val="3000"/>
              <a:buFont typeface="Calibri"/>
              <a:buNone/>
            </a:pPr>
            <a:endParaRPr b="1" dirty="0">
              <a:solidFill>
                <a:srgbClr val="181516"/>
              </a:solidFill>
            </a:endParaRPr>
          </a:p>
        </p:txBody>
      </p:sp>
      <p:sp>
        <p:nvSpPr>
          <p:cNvPr id="577" name="Google Shape;577;p93">
            <a:extLst>
              <a:ext uri="{FF2B5EF4-FFF2-40B4-BE49-F238E27FC236}">
                <a16:creationId xmlns:a16="http://schemas.microsoft.com/office/drawing/2014/main" id="{F8F066EC-99A7-63F0-D873-29C652E25AE0}"/>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85000" lnSpcReduction="10000"/>
          </a:bodyPr>
          <a:lstStyle/>
          <a:p>
            <a:pPr marL="342900" indent="-342900" fontAlgn="base">
              <a:spcBef>
                <a:spcPts val="1800"/>
              </a:spcBef>
              <a:buFont typeface="Arial" panose="020B0604020202020204" pitchFamily="34" charset="0"/>
              <a:buChar char="•"/>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term "</a:t>
            </a:r>
            <a:r>
              <a:rPr lang="en-US" sz="21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racialized persons</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broadly encompasses individuals and groups identified outside the dominant White or Caucasian racial categorizations. </a:t>
            </a:r>
          </a:p>
          <a:p>
            <a:pPr marL="342900" indent="-342900" fontAlgn="base">
              <a:spcBef>
                <a:spcPts val="1800"/>
              </a:spcBef>
              <a:buFont typeface="Arial" panose="020B0604020202020204" pitchFamily="34" charset="0"/>
              <a:buChar char="•"/>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classification recognizes a diverse array of ethnicities and races, including South Asian, Chinese, Black, Filipino, Latin American, Arab, Southeast Asian, West Asian, Korean, mixed-race individuals, and others who are non-White. </a:t>
            </a:r>
          </a:p>
          <a:p>
            <a:pPr marL="342900" indent="-342900" fontAlgn="base">
              <a:spcBef>
                <a:spcPts val="1800"/>
              </a:spcBef>
              <a:buFont typeface="Arial" panose="020B0604020202020204" pitchFamily="34" charset="0"/>
              <a:buChar char="•"/>
            </a:pPr>
            <a:r>
              <a:rPr lang="en-US" sz="2000" b="1" i="0" u="none" strike="noStrike"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Whiteness</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 social construct that considers the White race as the default or "normal" standard in society, giving privilege and advantage to white people while pushing other racial identities to the margins. </a:t>
            </a:r>
          </a:p>
          <a:p>
            <a:pPr marL="342900" indent="-342900" fontAlgn="base">
              <a:spcBef>
                <a:spcPts val="1800"/>
              </a:spcBef>
              <a:buFont typeface="Arial" panose="020B0604020202020204" pitchFamily="34" charset="0"/>
              <a:buChar char="•"/>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process, known as </a:t>
            </a:r>
            <a:r>
              <a:rPr lang="en-US" sz="2000" b="1" i="0" u="none" strike="noStrike"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racialization</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determines how different groups are categorized and valued, often reinforcing discrimination and exclusion. </a:t>
            </a:r>
          </a:p>
        </p:txBody>
      </p:sp>
      <p:sp>
        <p:nvSpPr>
          <p:cNvPr id="578" name="Google Shape;578;p93">
            <a:extLst>
              <a:ext uri="{FF2B5EF4-FFF2-40B4-BE49-F238E27FC236}">
                <a16:creationId xmlns:a16="http://schemas.microsoft.com/office/drawing/2014/main" id="{CD36B481-621C-F425-AF36-5D347DF63F19}"/>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79" name="Google Shape;579;p93"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EB37B3DD-2269-BEF4-580D-329F4EA3F2DF}"/>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191827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2"/>
          <p:cNvSpPr txBox="1"/>
          <p:nvPr/>
        </p:nvSpPr>
        <p:spPr>
          <a:xfrm>
            <a:off x="4022650" y="700044"/>
            <a:ext cx="3547800" cy="8229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000000"/>
              </a:buClr>
              <a:buSzPts val="5400"/>
              <a:buFont typeface="Arial"/>
              <a:buNone/>
            </a:pPr>
            <a:r>
              <a:rPr lang="en-CA" sz="5400" b="1" i="0" u="none" strike="noStrike" cap="none">
                <a:solidFill>
                  <a:srgbClr val="181516"/>
                </a:solidFill>
                <a:latin typeface="Calibri"/>
                <a:ea typeface="Calibri"/>
                <a:cs typeface="Calibri"/>
                <a:sym typeface="Calibri"/>
              </a:rPr>
              <a:t>AGENDA</a:t>
            </a:r>
            <a:r>
              <a:rPr lang="en-CA" sz="5400" b="0" i="0" u="none" strike="noStrike" cap="none">
                <a:solidFill>
                  <a:srgbClr val="181516"/>
                </a:solidFill>
                <a:latin typeface="Calibri"/>
                <a:ea typeface="Calibri"/>
                <a:cs typeface="Calibri"/>
                <a:sym typeface="Calibri"/>
              </a:rPr>
              <a:t> </a:t>
            </a:r>
            <a:endParaRPr sz="5400" b="0" i="0" u="none" strike="noStrike" cap="none">
              <a:solidFill>
                <a:srgbClr val="181516"/>
              </a:solidFill>
              <a:latin typeface="Calibri"/>
              <a:ea typeface="Calibri"/>
              <a:cs typeface="Calibri"/>
              <a:sym typeface="Calibri"/>
            </a:endParaRPr>
          </a:p>
        </p:txBody>
      </p:sp>
      <p:sp>
        <p:nvSpPr>
          <p:cNvPr id="471" name="Google Shape;471;p82"/>
          <p:cNvSpPr txBox="1"/>
          <p:nvPr/>
        </p:nvSpPr>
        <p:spPr>
          <a:xfrm>
            <a:off x="3704525" y="1725425"/>
            <a:ext cx="5136300" cy="2966100"/>
          </a:xfrm>
          <a:prstGeom prst="rect">
            <a:avLst/>
          </a:prstGeom>
          <a:noFill/>
          <a:ln>
            <a:noFill/>
          </a:ln>
        </p:spPr>
        <p:txBody>
          <a:bodyPr spcFirstLastPara="1" wrap="square" lIns="91425" tIns="45700" rIns="91425" bIns="45700" anchor="t" anchorCtr="0">
            <a:noAutofit/>
          </a:bodyPr>
          <a:lstStyle/>
          <a:p>
            <a:pPr marL="98425" marR="0" lvl="0" algn="l" rtl="0">
              <a:lnSpc>
                <a:spcPct val="115000"/>
              </a:lnSpc>
              <a:spcBef>
                <a:spcPts val="0"/>
              </a:spcBef>
              <a:spcAft>
                <a:spcPts val="0"/>
              </a:spcAft>
              <a:buSzPts val="2050"/>
            </a:pPr>
            <a:r>
              <a:rPr lang="en-CA" sz="1800" dirty="0">
                <a:latin typeface="Calibri"/>
                <a:ea typeface="Calibri"/>
                <a:cs typeface="Calibri"/>
                <a:sym typeface="Calibri"/>
              </a:rPr>
              <a:t>Race &amp; Disability Canada </a:t>
            </a:r>
          </a:p>
          <a:p>
            <a:pPr marL="441325" lvl="4" indent="-342900">
              <a:lnSpc>
                <a:spcPct val="115000"/>
              </a:lnSpc>
              <a:buSzPts val="2050"/>
              <a:buFont typeface="Wingdings" panose="05000000000000000000" pitchFamily="2" charset="2"/>
              <a:buChar char="§"/>
            </a:pPr>
            <a:r>
              <a:rPr lang="en-CA" sz="1800" dirty="0">
                <a:latin typeface="Calibri"/>
                <a:ea typeface="Calibri"/>
                <a:cs typeface="Calibri"/>
                <a:sym typeface="Calibri"/>
              </a:rPr>
              <a:t>Brave Spaces</a:t>
            </a:r>
            <a:endParaRPr sz="1800" dirty="0">
              <a:latin typeface="Calibri"/>
              <a:ea typeface="Calibri"/>
              <a:cs typeface="Calibri"/>
              <a:sym typeface="Calibri"/>
            </a:endParaRPr>
          </a:p>
          <a:p>
            <a:pPr marL="441325" indent="-342900">
              <a:lnSpc>
                <a:spcPct val="115000"/>
              </a:lnSpc>
              <a:buSzPts val="2050"/>
              <a:buFont typeface="Wingdings" panose="05000000000000000000" pitchFamily="2" charset="2"/>
              <a:buChar char="§"/>
            </a:pPr>
            <a:r>
              <a:rPr lang="en-CA" sz="1800" dirty="0">
                <a:latin typeface="Calibri"/>
                <a:ea typeface="Calibri"/>
                <a:cs typeface="Calibri"/>
                <a:sym typeface="Calibri"/>
              </a:rPr>
              <a:t>Social Location &amp; Intersectionality </a:t>
            </a:r>
          </a:p>
          <a:p>
            <a:pPr marL="441325" marR="0" lvl="0" indent="-342900" algn="l" rtl="0">
              <a:lnSpc>
                <a:spcPct val="115000"/>
              </a:lnSpc>
              <a:spcBef>
                <a:spcPts val="0"/>
              </a:spcBef>
              <a:spcAft>
                <a:spcPts val="0"/>
              </a:spcAft>
              <a:buSzPts val="2050"/>
              <a:buFont typeface="Wingdings" panose="05000000000000000000" pitchFamily="2" charset="2"/>
              <a:buChar char="§"/>
            </a:pPr>
            <a:r>
              <a:rPr lang="en-CA" sz="1800" dirty="0">
                <a:latin typeface="Calibri"/>
                <a:ea typeface="Calibri"/>
                <a:cs typeface="Calibri"/>
                <a:sym typeface="Calibri"/>
              </a:rPr>
              <a:t>Unpacking Culture, Race and Colorblindness </a:t>
            </a:r>
            <a:endParaRPr sz="1800" dirty="0">
              <a:latin typeface="Calibri"/>
              <a:ea typeface="Calibri"/>
              <a:cs typeface="Calibri"/>
              <a:sym typeface="Calibri"/>
            </a:endParaRPr>
          </a:p>
          <a:p>
            <a:pPr marL="441325" marR="0" lvl="0" indent="-342900" algn="l" rtl="0">
              <a:lnSpc>
                <a:spcPct val="115000"/>
              </a:lnSpc>
              <a:spcBef>
                <a:spcPts val="0"/>
              </a:spcBef>
              <a:spcAft>
                <a:spcPts val="0"/>
              </a:spcAft>
              <a:buSzPts val="2050"/>
              <a:buFont typeface="Wingdings" panose="05000000000000000000" pitchFamily="2" charset="2"/>
              <a:buChar char="§"/>
            </a:pPr>
            <a:r>
              <a:rPr lang="en-CA" sz="1800" dirty="0">
                <a:latin typeface="Calibri"/>
                <a:ea typeface="Calibri"/>
                <a:cs typeface="Calibri"/>
                <a:sym typeface="Calibri"/>
              </a:rPr>
              <a:t>The Intersection of race and disability</a:t>
            </a:r>
            <a:endParaRPr sz="1800" dirty="0">
              <a:latin typeface="Calibri"/>
              <a:ea typeface="Calibri"/>
              <a:cs typeface="Calibri"/>
              <a:sym typeface="Calibri"/>
            </a:endParaRPr>
          </a:p>
          <a:p>
            <a:pPr marL="441325" lvl="0" indent="-342900" algn="l" rtl="0">
              <a:lnSpc>
                <a:spcPct val="115000"/>
              </a:lnSpc>
              <a:spcBef>
                <a:spcPts val="0"/>
              </a:spcBef>
              <a:spcAft>
                <a:spcPts val="0"/>
              </a:spcAft>
              <a:buSzPts val="2050"/>
              <a:buFont typeface="Wingdings" panose="05000000000000000000" pitchFamily="2" charset="2"/>
              <a:buChar char="§"/>
            </a:pPr>
            <a:r>
              <a:rPr lang="en-CA" sz="1800" dirty="0">
                <a:latin typeface="Calibri"/>
                <a:ea typeface="Calibri"/>
                <a:cs typeface="Calibri"/>
                <a:sym typeface="Calibri"/>
              </a:rPr>
              <a:t>Courageous Conversations </a:t>
            </a:r>
          </a:p>
          <a:p>
            <a:pPr marL="98425" lvl="0" algn="l" rtl="0">
              <a:lnSpc>
                <a:spcPct val="115000"/>
              </a:lnSpc>
              <a:spcBef>
                <a:spcPts val="0"/>
              </a:spcBef>
              <a:spcAft>
                <a:spcPts val="0"/>
              </a:spcAft>
              <a:buSzPts val="2050"/>
            </a:pPr>
            <a:r>
              <a:rPr lang="en-CA" sz="1800" dirty="0">
                <a:latin typeface="Calibri"/>
                <a:ea typeface="Calibri"/>
                <a:cs typeface="Calibri"/>
                <a:sym typeface="Calibri"/>
              </a:rPr>
              <a:t>ODEN</a:t>
            </a:r>
          </a:p>
          <a:p>
            <a:pPr marL="441325" lvl="0" indent="-342900" algn="l" rtl="0">
              <a:lnSpc>
                <a:spcPct val="115000"/>
              </a:lnSpc>
              <a:spcBef>
                <a:spcPts val="0"/>
              </a:spcBef>
              <a:spcAft>
                <a:spcPts val="0"/>
              </a:spcAft>
              <a:buSzPts val="2050"/>
              <a:buFont typeface="Wingdings" panose="05000000000000000000" pitchFamily="2" charset="2"/>
              <a:buChar char="§"/>
            </a:pPr>
            <a:r>
              <a:rPr lang="en-CA" sz="1800" dirty="0">
                <a:latin typeface="Calibri"/>
                <a:ea typeface="Calibri"/>
                <a:cs typeface="Calibri"/>
                <a:sym typeface="Calibri"/>
              </a:rPr>
              <a:t>Impact on Employment Service Delivery</a:t>
            </a:r>
          </a:p>
        </p:txBody>
      </p:sp>
      <p:sp>
        <p:nvSpPr>
          <p:cNvPr id="472" name="Google Shape;472;p82"/>
          <p:cNvSpPr/>
          <p:nvPr/>
        </p:nvSpPr>
        <p:spPr>
          <a:xfrm>
            <a:off x="3704514" y="1522886"/>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30D0CA"/>
          </a:solidFill>
          <a:ln w="44450" cap="rnd" cmpd="sng">
            <a:solidFill>
              <a:srgbClr val="E98C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 name="Picture 1">
            <a:extLst>
              <a:ext uri="{FF2B5EF4-FFF2-40B4-BE49-F238E27FC236}">
                <a16:creationId xmlns:a16="http://schemas.microsoft.com/office/drawing/2014/main" id="{D71D2FE6-A728-2E32-A1FC-2A07F1F4D47E}"/>
              </a:ext>
            </a:extLst>
          </p:cNvPr>
          <p:cNvPicPr>
            <a:picLocks noChangeAspect="1"/>
          </p:cNvPicPr>
          <p:nvPr/>
        </p:nvPicPr>
        <p:blipFill rotWithShape="1">
          <a:blip r:embed="rId3"/>
          <a:srcRect l="19119" r="35550" b="-1"/>
          <a:stretch/>
        </p:blipFill>
        <p:spPr>
          <a:xfrm>
            <a:off x="176414" y="84191"/>
            <a:ext cx="3262637" cy="480426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A7AAC655-4A16-BD12-B808-3302C386E10C}"/>
            </a:ext>
          </a:extLst>
        </p:cNvPr>
        <p:cNvGrpSpPr/>
        <p:nvPr/>
      </p:nvGrpSpPr>
      <p:grpSpPr>
        <a:xfrm>
          <a:off x="0" y="0"/>
          <a:ext cx="0" cy="0"/>
          <a:chOff x="0" y="0"/>
          <a:chExt cx="0" cy="0"/>
        </a:xfrm>
      </p:grpSpPr>
      <p:sp>
        <p:nvSpPr>
          <p:cNvPr id="575" name="Google Shape;575;p93">
            <a:extLst>
              <a:ext uri="{FF2B5EF4-FFF2-40B4-BE49-F238E27FC236}">
                <a16:creationId xmlns:a16="http://schemas.microsoft.com/office/drawing/2014/main" id="{C89CB407-3E2F-5A60-FE9A-92EE8356E1E3}"/>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76" name="Google Shape;576;p93">
            <a:extLst>
              <a:ext uri="{FF2B5EF4-FFF2-40B4-BE49-F238E27FC236}">
                <a16:creationId xmlns:a16="http://schemas.microsoft.com/office/drawing/2014/main" id="{CA83F119-F15A-45B0-FF5E-3AC72113F526}"/>
              </a:ext>
            </a:extLst>
          </p:cNvPr>
          <p:cNvSpPr txBox="1">
            <a:spLocks noGrp="1"/>
          </p:cNvSpPr>
          <p:nvPr>
            <p:ph type="title" idx="4294967295"/>
          </p:nvPr>
        </p:nvSpPr>
        <p:spPr>
          <a:xfrm>
            <a:off x="482675" y="597950"/>
            <a:ext cx="74709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Disability &amp; Racialization </a:t>
            </a:r>
            <a:endParaRPr b="1" dirty="0">
              <a:solidFill>
                <a:srgbClr val="181516"/>
              </a:solidFill>
            </a:endParaRPr>
          </a:p>
          <a:p>
            <a:pPr marL="0" marR="0" lvl="0" indent="0" algn="l" rtl="0">
              <a:lnSpc>
                <a:spcPct val="100000"/>
              </a:lnSpc>
              <a:spcBef>
                <a:spcPts val="0"/>
              </a:spcBef>
              <a:spcAft>
                <a:spcPts val="0"/>
              </a:spcAft>
              <a:buClr>
                <a:srgbClr val="000000"/>
              </a:buClr>
              <a:buSzPts val="3000"/>
              <a:buFont typeface="Calibri"/>
              <a:buNone/>
            </a:pPr>
            <a:endParaRPr b="1" dirty="0">
              <a:solidFill>
                <a:srgbClr val="181516"/>
              </a:solidFill>
            </a:endParaRPr>
          </a:p>
        </p:txBody>
      </p:sp>
      <p:sp>
        <p:nvSpPr>
          <p:cNvPr id="577" name="Google Shape;577;p93">
            <a:extLst>
              <a:ext uri="{FF2B5EF4-FFF2-40B4-BE49-F238E27FC236}">
                <a16:creationId xmlns:a16="http://schemas.microsoft.com/office/drawing/2014/main" id="{33299612-3F4D-025E-9A9E-74052E26B0DB}"/>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85000" lnSpcReduction="20000"/>
          </a:bodyPr>
          <a:lstStyle/>
          <a:p>
            <a:pPr marL="342900" indent="-342900" rtl="0">
              <a:lnSpc>
                <a:spcPct val="11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Canada’s first immigration statute, </a:t>
            </a:r>
            <a:r>
              <a:rPr lang="en-US" sz="2000" b="0" i="1" u="none" strike="noStrike" dirty="0">
                <a:solidFill>
                  <a:srgbClr val="000000"/>
                </a:solidFill>
                <a:effectLst/>
                <a:latin typeface="Calibri" panose="020F0502020204030204" pitchFamily="34" charset="0"/>
              </a:rPr>
              <a:t>An Act Respecting Immigration and Immigrants (1869 Act) </a:t>
            </a:r>
            <a:r>
              <a:rPr lang="en-US" sz="2000" b="0" i="0" u="none" strike="noStrike" dirty="0">
                <a:solidFill>
                  <a:srgbClr val="000000"/>
                </a:solidFill>
                <a:effectLst/>
                <a:latin typeface="Calibri" panose="020F0502020204030204" pitchFamily="34" charset="0"/>
              </a:rPr>
              <a:t>sought out to recruit “</a:t>
            </a:r>
            <a:r>
              <a:rPr lang="en-US" sz="2000" b="1" i="0" u="none" strike="noStrike" dirty="0">
                <a:solidFill>
                  <a:schemeClr val="accent4">
                    <a:lumMod val="75000"/>
                  </a:schemeClr>
                </a:solidFill>
                <a:effectLst/>
                <a:latin typeface="Calibri" panose="020F0502020204030204" pitchFamily="34" charset="0"/>
              </a:rPr>
              <a:t>White, Angle-Saxon “healthy”</a:t>
            </a:r>
            <a:r>
              <a:rPr lang="en-US" sz="2000" b="0" i="0" u="none" strike="noStrike" dirty="0">
                <a:solidFill>
                  <a:srgbClr val="000000"/>
                </a:solidFill>
                <a:effectLst/>
                <a:latin typeface="Calibri" panose="020F0502020204030204" pitchFamily="34" charset="0"/>
              </a:rPr>
              <a:t> individuals willing to work and build a new home and a new country for themselves and their families,” (Chadha, 2008; Hanes, 2009; Niles, 2021). </a:t>
            </a:r>
            <a:br>
              <a:rPr lang="en-US" sz="2000" b="0" i="0" u="none" strike="noStrike" dirty="0">
                <a:solidFill>
                  <a:srgbClr val="000000"/>
                </a:solidFill>
                <a:effectLst/>
                <a:latin typeface="Calibri" panose="020F0502020204030204" pitchFamily="34" charset="0"/>
              </a:rPr>
            </a:br>
            <a:endParaRPr lang="en-US" sz="2000" b="0" i="0" u="none" strike="noStrike" dirty="0">
              <a:solidFill>
                <a:srgbClr val="000000"/>
              </a:solidFill>
              <a:effectLst/>
              <a:latin typeface="Calibri" panose="020F0502020204030204" pitchFamily="34" charset="0"/>
            </a:endParaRPr>
          </a:p>
          <a:p>
            <a:pPr marL="342900" indent="-342900" rtl="0">
              <a:lnSpc>
                <a:spcPct val="11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The </a:t>
            </a:r>
            <a:r>
              <a:rPr lang="en-US" sz="2000" b="0" i="1" u="none" strike="noStrike" dirty="0">
                <a:solidFill>
                  <a:srgbClr val="000000"/>
                </a:solidFill>
                <a:effectLst/>
                <a:latin typeface="Calibri" panose="020F0502020204030204" pitchFamily="34" charset="0"/>
              </a:rPr>
              <a:t>1869 Act</a:t>
            </a:r>
            <a:r>
              <a:rPr lang="en-US" sz="2000" b="0" i="0" u="none" strike="noStrike" dirty="0">
                <a:solidFill>
                  <a:srgbClr val="000000"/>
                </a:solidFill>
                <a:effectLst/>
                <a:latin typeface="Calibri" panose="020F0502020204030204" pitchFamily="34" charset="0"/>
              </a:rPr>
              <a:t> also had an </a:t>
            </a:r>
            <a:r>
              <a:rPr lang="en-US" sz="2000" b="1" i="0" u="none" strike="noStrike" dirty="0">
                <a:solidFill>
                  <a:schemeClr val="accent4">
                    <a:lumMod val="75000"/>
                  </a:schemeClr>
                </a:solidFill>
                <a:effectLst/>
                <a:latin typeface="Calibri" panose="020F0502020204030204" pitchFamily="34" charset="0"/>
              </a:rPr>
              <a:t>explicit preference </a:t>
            </a:r>
            <a:r>
              <a:rPr lang="en-US" sz="2000" b="0" i="0" u="none" strike="noStrike" dirty="0">
                <a:solidFill>
                  <a:srgbClr val="000000"/>
                </a:solidFill>
                <a:effectLst/>
                <a:latin typeface="Calibri" panose="020F0502020204030204" pitchFamily="34" charset="0"/>
              </a:rPr>
              <a:t>for British and French subjects (Niles, 2021).</a:t>
            </a:r>
            <a:br>
              <a:rPr lang="en-US" sz="2000" b="0" i="0" u="none" strike="noStrike" dirty="0">
                <a:solidFill>
                  <a:srgbClr val="000000"/>
                </a:solidFill>
                <a:effectLst/>
                <a:latin typeface="Calibri" panose="020F0502020204030204" pitchFamily="34" charset="0"/>
              </a:rPr>
            </a:br>
            <a:endParaRPr lang="en-US" sz="2000" b="0" i="0" u="none" strike="noStrike" dirty="0">
              <a:solidFill>
                <a:srgbClr val="000000"/>
              </a:solidFill>
              <a:effectLst/>
              <a:latin typeface="Calibri" panose="020F0502020204030204" pitchFamily="34" charset="0"/>
            </a:endParaRPr>
          </a:p>
          <a:p>
            <a:pPr marL="342900" indent="-342900">
              <a:lnSpc>
                <a:spcPct val="110000"/>
              </a:lnSpc>
              <a:buFont typeface="Arial" panose="020B0604020202020204" pitchFamily="34" charset="0"/>
              <a:buChar char="•"/>
            </a:pPr>
            <a:r>
              <a:rPr lang="en-US" sz="2000" dirty="0">
                <a:solidFill>
                  <a:srgbClr val="000000"/>
                </a:solidFill>
                <a:latin typeface="Calibri" panose="020F0502020204030204" pitchFamily="34" charset="0"/>
              </a:rPr>
              <a:t>The 1976 Immigration Act amendments continued its preference </a:t>
            </a:r>
            <a:r>
              <a:rPr lang="en-US" sz="2000" b="0" i="0" u="none" strike="noStrike" dirty="0">
                <a:solidFill>
                  <a:srgbClr val="000000"/>
                </a:solidFill>
                <a:effectLst/>
                <a:latin typeface="Calibri" panose="020F0502020204030204" pitchFamily="34" charset="0"/>
              </a:rPr>
              <a:t>for younger, able-bodied individuals effectively </a:t>
            </a:r>
            <a:r>
              <a:rPr lang="en-US" sz="2000" b="1" i="0" u="none" strike="noStrike" dirty="0">
                <a:solidFill>
                  <a:schemeClr val="accent4">
                    <a:lumMod val="75000"/>
                  </a:schemeClr>
                </a:solidFill>
                <a:effectLst/>
                <a:latin typeface="Calibri" panose="020F0502020204030204" pitchFamily="34" charset="0"/>
              </a:rPr>
              <a:t>excludes </a:t>
            </a:r>
            <a:r>
              <a:rPr lang="en-US" sz="2000" i="0" u="none" strike="noStrike" dirty="0">
                <a:solidFill>
                  <a:schemeClr val="tx1"/>
                </a:solidFill>
                <a:effectLst/>
                <a:latin typeface="Calibri" panose="020F0502020204030204" pitchFamily="34" charset="0"/>
              </a:rPr>
              <a:t>and</a:t>
            </a:r>
            <a:r>
              <a:rPr lang="en-US" sz="2000" b="1" i="0" u="none" strike="noStrike" dirty="0">
                <a:solidFill>
                  <a:schemeClr val="accent4">
                    <a:lumMod val="75000"/>
                  </a:schemeClr>
                </a:solidFill>
                <a:effectLst/>
                <a:latin typeface="Calibri" panose="020F0502020204030204" pitchFamily="34" charset="0"/>
              </a:rPr>
              <a:t> </a:t>
            </a:r>
            <a:r>
              <a:rPr lang="en-US" sz="2000" i="0" u="none" strike="noStrike" dirty="0">
                <a:solidFill>
                  <a:schemeClr val="tx1"/>
                </a:solidFill>
                <a:effectLst/>
                <a:latin typeface="Calibri" panose="020F0502020204030204" pitchFamily="34" charset="0"/>
              </a:rPr>
              <a:t>reifies notions of </a:t>
            </a:r>
            <a:r>
              <a:rPr lang="en-US" sz="2000" b="1" i="0" u="none" strike="noStrike" dirty="0">
                <a:solidFill>
                  <a:schemeClr val="accent4">
                    <a:lumMod val="75000"/>
                  </a:schemeClr>
                </a:solidFill>
                <a:effectLst/>
                <a:latin typeface="Calibri" panose="020F0502020204030204" pitchFamily="34" charset="0"/>
              </a:rPr>
              <a:t>people with disabilities as unproductive members of society who do not adequately contribute to the Canadian economy</a:t>
            </a:r>
            <a:r>
              <a:rPr lang="en-US" sz="2000" b="0" i="0" u="none" strike="noStrike" dirty="0">
                <a:solidFill>
                  <a:srgbClr val="000000"/>
                </a:solidFill>
                <a:effectLst/>
                <a:latin typeface="Calibri" panose="020F0502020204030204" pitchFamily="34" charset="0"/>
              </a:rPr>
              <a:t>, instead excessively putting demand on the health and social services of this country (Niles, 2021).</a:t>
            </a:r>
            <a:r>
              <a:rPr lang="en-US" sz="2000" dirty="0">
                <a:solidFill>
                  <a:srgbClr val="000000"/>
                </a:solidFill>
                <a:latin typeface="Calibri" panose="020F0502020204030204" pitchFamily="34" charset="0"/>
              </a:rPr>
              <a:t> </a:t>
            </a:r>
            <a:endParaRPr lang="en-US" sz="1800" dirty="0"/>
          </a:p>
        </p:txBody>
      </p:sp>
      <p:sp>
        <p:nvSpPr>
          <p:cNvPr id="578" name="Google Shape;578;p93">
            <a:extLst>
              <a:ext uri="{FF2B5EF4-FFF2-40B4-BE49-F238E27FC236}">
                <a16:creationId xmlns:a16="http://schemas.microsoft.com/office/drawing/2014/main" id="{57029B14-2AFE-0260-2DEB-ED2B2E7B0D93}"/>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79" name="Google Shape;579;p93"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90932CD9-2B60-8087-2C49-90BAF4510E4D}"/>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3349060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a:extLst>
            <a:ext uri="{FF2B5EF4-FFF2-40B4-BE49-F238E27FC236}">
              <a16:creationId xmlns:a16="http://schemas.microsoft.com/office/drawing/2014/main" id="{E89C7210-58C5-7F5B-B012-7006332B3702}"/>
            </a:ext>
          </a:extLst>
        </p:cNvPr>
        <p:cNvGrpSpPr/>
        <p:nvPr/>
      </p:nvGrpSpPr>
      <p:grpSpPr>
        <a:xfrm>
          <a:off x="0" y="0"/>
          <a:ext cx="0" cy="0"/>
          <a:chOff x="0" y="0"/>
          <a:chExt cx="0" cy="0"/>
        </a:xfrm>
      </p:grpSpPr>
      <p:sp>
        <p:nvSpPr>
          <p:cNvPr id="585" name="Google Shape;585;p94">
            <a:extLst>
              <a:ext uri="{FF2B5EF4-FFF2-40B4-BE49-F238E27FC236}">
                <a16:creationId xmlns:a16="http://schemas.microsoft.com/office/drawing/2014/main" id="{4822F2A0-F412-ED75-6039-A9A828F5C33E}"/>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86" name="Google Shape;586;p94">
            <a:extLst>
              <a:ext uri="{FF2B5EF4-FFF2-40B4-BE49-F238E27FC236}">
                <a16:creationId xmlns:a16="http://schemas.microsoft.com/office/drawing/2014/main" id="{AD4039A2-96A2-CE31-66B8-1E3A28DE6044}"/>
              </a:ext>
            </a:extLst>
          </p:cNvPr>
          <p:cNvSpPr txBox="1">
            <a:spLocks noGrp="1"/>
          </p:cNvSpPr>
          <p:nvPr>
            <p:ph type="title" idx="4294967295"/>
          </p:nvPr>
        </p:nvSpPr>
        <p:spPr>
          <a:xfrm>
            <a:off x="482675" y="597950"/>
            <a:ext cx="74709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Disability and Race</a:t>
            </a:r>
            <a:endParaRPr b="1" dirty="0">
              <a:solidFill>
                <a:srgbClr val="181516"/>
              </a:solidFill>
            </a:endParaRPr>
          </a:p>
        </p:txBody>
      </p:sp>
      <p:sp>
        <p:nvSpPr>
          <p:cNvPr id="587" name="Google Shape;587;p94">
            <a:extLst>
              <a:ext uri="{FF2B5EF4-FFF2-40B4-BE49-F238E27FC236}">
                <a16:creationId xmlns:a16="http://schemas.microsoft.com/office/drawing/2014/main" id="{DFA74C6B-C4D1-CBCA-6AEA-43D426FFDD93}"/>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lvl="0" algn="ctr" rtl="0">
              <a:lnSpc>
                <a:spcPct val="150000"/>
              </a:lnSpc>
              <a:spcBef>
                <a:spcPts val="1100"/>
              </a:spcBef>
              <a:spcAft>
                <a:spcPts val="1100"/>
              </a:spcAft>
            </a:pPr>
            <a:endParaRPr lang="en-US" sz="2000" dirty="0">
              <a:latin typeface="Calibri" panose="020F0502020204030204" pitchFamily="34" charset="0"/>
              <a:ea typeface="Calibri" panose="020F0502020204030204" pitchFamily="34" charset="0"/>
              <a:cs typeface="Calibri" panose="020F0502020204030204" pitchFamily="34" charset="0"/>
            </a:endParaRPr>
          </a:p>
          <a:p>
            <a:pPr lvl="0" algn="ctr" rtl="0">
              <a:lnSpc>
                <a:spcPct val="150000"/>
              </a:lnSpc>
              <a:spcBef>
                <a:spcPts val="1100"/>
              </a:spcBef>
              <a:spcAft>
                <a:spcPts val="1100"/>
              </a:spcAft>
            </a:pPr>
            <a:r>
              <a:rPr lang="en-US" sz="2000" dirty="0">
                <a:latin typeface="Calibri" panose="020F0502020204030204" pitchFamily="34" charset="0"/>
                <a:ea typeface="Calibri" panose="020F0502020204030204" pitchFamily="34" charset="0"/>
                <a:cs typeface="Calibri" panose="020F0502020204030204" pitchFamily="34" charset="0"/>
              </a:rPr>
              <a:t>When policymakers, service providers, and funders design disability programs, which racial group do they </a:t>
            </a:r>
            <a:r>
              <a:rPr lang="en-US" sz="2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typically</a:t>
            </a:r>
            <a:r>
              <a:rPr lang="en-US" sz="2000" dirty="0">
                <a:latin typeface="Calibri" panose="020F0502020204030204" pitchFamily="34" charset="0"/>
                <a:ea typeface="Calibri" panose="020F0502020204030204" pitchFamily="34" charset="0"/>
                <a:cs typeface="Calibri" panose="020F0502020204030204" pitchFamily="34" charset="0"/>
              </a:rPr>
              <a:t> have in mind?</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88" name="Google Shape;588;p94">
            <a:extLst>
              <a:ext uri="{FF2B5EF4-FFF2-40B4-BE49-F238E27FC236}">
                <a16:creationId xmlns:a16="http://schemas.microsoft.com/office/drawing/2014/main" id="{40A876F8-487D-9E4A-9BE9-A478B5D3B05C}"/>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92" name="Google Shape;592;p94"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656D1D0D-5B0B-0030-C7D9-4E4A19E12E3D}"/>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2542972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FC76916-6254-D0F9-34EB-A4C1146982B7}"/>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2926080" y="462915"/>
            <a:ext cx="777240" cy="388620"/>
          </a:xfrm>
          <a:prstGeom prst="rect">
            <a:avLst/>
          </a:prstGeom>
        </p:spPr>
      </p:pic>
      <p:sp>
        <p:nvSpPr>
          <p:cNvPr id="9" name="Rectangle 8">
            <a:extLst>
              <a:ext uri="{FF2B5EF4-FFF2-40B4-BE49-F238E27FC236}">
                <a16:creationId xmlns:a16="http://schemas.microsoft.com/office/drawing/2014/main" id="{FCBBE0D9-EFFF-64E1-AF19-694B318773D6}"/>
              </a:ext>
            </a:extLst>
          </p:cNvPr>
          <p:cNvSpPr/>
          <p:nvPr>
            <p:custDataLst>
              <p:tags r:id="rId3"/>
            </p:custDataLst>
          </p:nvPr>
        </p:nvSpPr>
        <p:spPr>
          <a:xfrm>
            <a:off x="2926080" y="1928813"/>
            <a:ext cx="5486400" cy="1285875"/>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does colour blindness mean to you in the context of Race?</a:t>
            </a:r>
            <a:endParaRPr lang="en-CA" sz="4000" b="1">
              <a:solidFill>
                <a:srgbClr val="5B5B5B"/>
              </a:solidFill>
            </a:endParaRPr>
          </a:p>
        </p:txBody>
      </p:sp>
      <p:sp>
        <p:nvSpPr>
          <p:cNvPr id="10" name="Rectangle 9">
            <a:extLst>
              <a:ext uri="{FF2B5EF4-FFF2-40B4-BE49-F238E27FC236}">
                <a16:creationId xmlns:a16="http://schemas.microsoft.com/office/drawing/2014/main" id="{3DF6F785-7AB9-62CE-BFE9-0629EA6FF289}"/>
              </a:ext>
            </a:extLst>
          </p:cNvPr>
          <p:cNvSpPr/>
          <p:nvPr>
            <p:custDataLst>
              <p:tags r:id="rId4"/>
            </p:custDataLst>
          </p:nvPr>
        </p:nvSpPr>
        <p:spPr>
          <a:xfrm>
            <a:off x="2926080" y="4318000"/>
            <a:ext cx="5486400" cy="38862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endParaRPr lang="en-CA" sz="2000">
              <a:solidFill>
                <a:srgbClr val="5B5B5B"/>
              </a:solidFill>
            </a:endParaRPr>
          </a:p>
        </p:txBody>
      </p:sp>
      <p:pic>
        <p:nvPicPr>
          <p:cNvPr id="12" name="Graphic 11">
            <a:extLst>
              <a:ext uri="{FF2B5EF4-FFF2-40B4-BE49-F238E27FC236}">
                <a16:creationId xmlns:a16="http://schemas.microsoft.com/office/drawing/2014/main" id="{F4EF3CD9-5F49-473E-54AF-17BB3BFCF16D}"/>
              </a:ext>
            </a:extLst>
          </p:cNvPr>
          <p:cNvPicPr>
            <a:picLocks/>
          </p:cNvPicPr>
          <p:nvPr>
            <p:custDataLst>
              <p:tags r:id="rId5"/>
            </p:custDataLst>
          </p:nvPr>
        </p:nvPicPr>
        <p:blipFill>
          <a:blip r:embed="rId9">
            <a:extLst>
              <a:ext uri="{96DAC541-7B7A-43D3-8B79-37D633B846F1}">
                <asvg:svgBlip xmlns:asvg="http://schemas.microsoft.com/office/drawing/2016/SVG/main" r:embed="rId10"/>
              </a:ext>
            </a:extLst>
          </a:blip>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325231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4">
          <a:extLst>
            <a:ext uri="{FF2B5EF4-FFF2-40B4-BE49-F238E27FC236}">
              <a16:creationId xmlns:a16="http://schemas.microsoft.com/office/drawing/2014/main" id="{75D5D07E-6103-DC75-3878-A10618640B78}"/>
            </a:ext>
          </a:extLst>
        </p:cNvPr>
        <p:cNvGrpSpPr/>
        <p:nvPr/>
      </p:nvGrpSpPr>
      <p:grpSpPr>
        <a:xfrm>
          <a:off x="0" y="0"/>
          <a:ext cx="0" cy="0"/>
          <a:chOff x="0" y="0"/>
          <a:chExt cx="0" cy="0"/>
        </a:xfrm>
      </p:grpSpPr>
      <p:sp>
        <p:nvSpPr>
          <p:cNvPr id="585" name="Google Shape;585;p94">
            <a:extLst>
              <a:ext uri="{FF2B5EF4-FFF2-40B4-BE49-F238E27FC236}">
                <a16:creationId xmlns:a16="http://schemas.microsoft.com/office/drawing/2014/main" id="{DFA8CE54-DE96-7CD0-AA1D-952DB3E2769E}"/>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86" name="Google Shape;586;p94">
            <a:extLst>
              <a:ext uri="{FF2B5EF4-FFF2-40B4-BE49-F238E27FC236}">
                <a16:creationId xmlns:a16="http://schemas.microsoft.com/office/drawing/2014/main" id="{F2C17D22-B990-643B-8180-13E7D7EE6FD8}"/>
              </a:ext>
            </a:extLst>
          </p:cNvPr>
          <p:cNvSpPr txBox="1">
            <a:spLocks noGrp="1"/>
          </p:cNvSpPr>
          <p:nvPr>
            <p:ph type="title" idx="4294967295"/>
          </p:nvPr>
        </p:nvSpPr>
        <p:spPr>
          <a:xfrm>
            <a:off x="482675" y="597950"/>
            <a:ext cx="74709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Colorblindness </a:t>
            </a:r>
            <a:endParaRPr b="1" dirty="0">
              <a:solidFill>
                <a:srgbClr val="181516"/>
              </a:solidFill>
            </a:endParaRPr>
          </a:p>
        </p:txBody>
      </p:sp>
      <p:sp>
        <p:nvSpPr>
          <p:cNvPr id="587" name="Google Shape;587;p94">
            <a:extLst>
              <a:ext uri="{FF2B5EF4-FFF2-40B4-BE49-F238E27FC236}">
                <a16:creationId xmlns:a16="http://schemas.microsoft.com/office/drawing/2014/main" id="{C6F0872C-36E4-9149-CCD0-82EB6677E03C}"/>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marL="342900" indent="-342900" rtl="0" fontAlgn="base">
              <a:lnSpc>
                <a:spcPct val="150000"/>
              </a:lnSpc>
              <a:buFont typeface="Arial" panose="020B0604020202020204" pitchFamily="34" charset="0"/>
              <a:buChar char="•"/>
            </a:pPr>
            <a:r>
              <a:rPr lang="en-US" sz="2000" b="1" i="0" u="none" strike="noStrike" dirty="0">
                <a:solidFill>
                  <a:schemeClr val="accent4">
                    <a:lumMod val="75000"/>
                  </a:schemeClr>
                </a:solidFill>
                <a:effectLst/>
                <a:latin typeface="Calibri" panose="020F0502020204030204" pitchFamily="34" charset="0"/>
              </a:rPr>
              <a:t>Colorblindness</a:t>
            </a:r>
            <a:r>
              <a:rPr lang="en-US" sz="2000" b="0" i="0" u="none" strike="noStrike" dirty="0">
                <a:solidFill>
                  <a:srgbClr val="000000"/>
                </a:solidFill>
                <a:effectLst/>
                <a:latin typeface="Calibri" panose="020F0502020204030204" pitchFamily="34" charset="0"/>
              </a:rPr>
              <a:t> is the idea that ignoring race makes society fairer. </a:t>
            </a:r>
          </a:p>
          <a:p>
            <a:pPr marL="342900" indent="-342900" rtl="0" fontAlgn="base">
              <a:lnSpc>
                <a:spcPct val="150000"/>
              </a:lnSpc>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People who believe in colorblindness often say things like </a:t>
            </a:r>
            <a:r>
              <a:rPr lang="en-US" sz="2000" i="0" u="none" strike="noStrike" dirty="0">
                <a:solidFill>
                  <a:schemeClr val="tx1"/>
                </a:solidFill>
                <a:effectLst/>
                <a:latin typeface="Calibri" panose="020F0502020204030204" pitchFamily="34" charset="0"/>
              </a:rPr>
              <a:t>"I don’t see color" or "Race doesn’t matter to me”.</a:t>
            </a:r>
          </a:p>
          <a:p>
            <a:pPr marL="342900" indent="-342900" rtl="0" fontAlgn="base">
              <a:lnSpc>
                <a:spcPct val="150000"/>
              </a:lnSpc>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While this may sound positive, </a:t>
            </a:r>
            <a:r>
              <a:rPr lang="en-US" sz="2000" b="1" i="0" u="none" strike="noStrike" dirty="0">
                <a:solidFill>
                  <a:schemeClr val="accent4">
                    <a:lumMod val="75000"/>
                  </a:schemeClr>
                </a:solidFill>
                <a:effectLst/>
                <a:latin typeface="Calibri" panose="020F0502020204030204" pitchFamily="34" charset="0"/>
              </a:rPr>
              <a:t>colorblindness actually hides racism </a:t>
            </a:r>
            <a:r>
              <a:rPr lang="en-US" sz="2000" b="0" i="0" u="none" strike="noStrike" dirty="0">
                <a:solidFill>
                  <a:srgbClr val="000000"/>
                </a:solidFill>
                <a:effectLst/>
                <a:latin typeface="Calibri" panose="020F0502020204030204" pitchFamily="34" charset="0"/>
              </a:rPr>
              <a:t>instead of fixing it.</a:t>
            </a:r>
            <a:endParaRPr lang="en-US" sz="2000" b="0" i="1" u="none" strike="noStrike" dirty="0">
              <a:solidFill>
                <a:srgbClr val="000000"/>
              </a:solidFill>
              <a:effectLst/>
              <a:latin typeface="Calibri" panose="020F0502020204030204" pitchFamily="34" charset="0"/>
            </a:endParaRPr>
          </a:p>
        </p:txBody>
      </p:sp>
      <p:sp>
        <p:nvSpPr>
          <p:cNvPr id="588" name="Google Shape;588;p94">
            <a:extLst>
              <a:ext uri="{FF2B5EF4-FFF2-40B4-BE49-F238E27FC236}">
                <a16:creationId xmlns:a16="http://schemas.microsoft.com/office/drawing/2014/main" id="{5A4A8980-F4BC-7BB6-1363-8D4E4A6DADB1}"/>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92" name="Google Shape;592;p94"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563CC940-AA48-B9F1-033D-C2545C11262F}"/>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347317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4">
          <a:extLst>
            <a:ext uri="{FF2B5EF4-FFF2-40B4-BE49-F238E27FC236}">
              <a16:creationId xmlns:a16="http://schemas.microsoft.com/office/drawing/2014/main" id="{69E347F5-8E4E-B06D-0D09-169BFA0155EA}"/>
            </a:ext>
          </a:extLst>
        </p:cNvPr>
        <p:cNvGrpSpPr/>
        <p:nvPr/>
      </p:nvGrpSpPr>
      <p:grpSpPr>
        <a:xfrm>
          <a:off x="0" y="0"/>
          <a:ext cx="0" cy="0"/>
          <a:chOff x="0" y="0"/>
          <a:chExt cx="0" cy="0"/>
        </a:xfrm>
      </p:grpSpPr>
      <p:sp>
        <p:nvSpPr>
          <p:cNvPr id="585" name="Google Shape;585;p94">
            <a:extLst>
              <a:ext uri="{FF2B5EF4-FFF2-40B4-BE49-F238E27FC236}">
                <a16:creationId xmlns:a16="http://schemas.microsoft.com/office/drawing/2014/main" id="{2658DA72-9ECE-68A0-19A4-4685656AC3A5}"/>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86" name="Google Shape;586;p94">
            <a:extLst>
              <a:ext uri="{FF2B5EF4-FFF2-40B4-BE49-F238E27FC236}">
                <a16:creationId xmlns:a16="http://schemas.microsoft.com/office/drawing/2014/main" id="{02FFB71B-CCBB-C2BA-885D-1F3B4FF6A6C1}"/>
              </a:ext>
            </a:extLst>
          </p:cNvPr>
          <p:cNvSpPr txBox="1">
            <a:spLocks noGrp="1"/>
          </p:cNvSpPr>
          <p:nvPr>
            <p:ph type="title" idx="4294967295"/>
          </p:nvPr>
        </p:nvSpPr>
        <p:spPr>
          <a:xfrm>
            <a:off x="482675" y="597950"/>
            <a:ext cx="74709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Why “not seeing race” is a problem</a:t>
            </a:r>
            <a:endParaRPr b="1" dirty="0">
              <a:solidFill>
                <a:srgbClr val="181516"/>
              </a:solidFill>
            </a:endParaRPr>
          </a:p>
        </p:txBody>
      </p:sp>
      <p:sp>
        <p:nvSpPr>
          <p:cNvPr id="587" name="Google Shape;587;p94">
            <a:extLst>
              <a:ext uri="{FF2B5EF4-FFF2-40B4-BE49-F238E27FC236}">
                <a16:creationId xmlns:a16="http://schemas.microsoft.com/office/drawing/2014/main" id="{C80CAF86-C259-5A1A-B084-B9BE3734273B}"/>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92500" lnSpcReduction="10000"/>
          </a:bodyPr>
          <a:lstStyle/>
          <a:p>
            <a:pPr marL="342900" indent="-342900" rtl="0" fontAlgn="base">
              <a:lnSpc>
                <a:spcPct val="150000"/>
              </a:lnSpc>
              <a:buFont typeface="Arial" panose="020B0604020202020204" pitchFamily="34" charset="0"/>
              <a:buChar char="•"/>
            </a:pPr>
            <a:r>
              <a:rPr lang="en-US" sz="2000" b="0" u="none" strike="noStrike" dirty="0">
                <a:solidFill>
                  <a:srgbClr val="000000"/>
                </a:solidFill>
                <a:effectLst/>
                <a:latin typeface="Calibri" panose="020F0502020204030204" pitchFamily="34" charset="0"/>
              </a:rPr>
              <a:t>It </a:t>
            </a:r>
            <a:r>
              <a:rPr lang="en-US" sz="2000" b="1" u="none" strike="noStrike" dirty="0">
                <a:solidFill>
                  <a:schemeClr val="accent4">
                    <a:lumMod val="75000"/>
                  </a:schemeClr>
                </a:solidFill>
                <a:effectLst/>
                <a:latin typeface="Calibri" panose="020F0502020204030204" pitchFamily="34" charset="0"/>
              </a:rPr>
              <a:t>ignores systemic racism- </a:t>
            </a:r>
            <a:r>
              <a:rPr lang="en-US" sz="2000" b="0" u="none" strike="noStrike" dirty="0">
                <a:solidFill>
                  <a:srgbClr val="000000"/>
                </a:solidFill>
                <a:effectLst/>
                <a:latin typeface="Calibri" panose="020F0502020204030204" pitchFamily="34" charset="0"/>
              </a:rPr>
              <a:t>Pretending race doesn’t matter overlooks the real ways racism affects jobs, education, healthcare, and policing.</a:t>
            </a:r>
          </a:p>
          <a:p>
            <a:pPr marL="342900" indent="-342900" rtl="0" fontAlgn="base">
              <a:lnSpc>
                <a:spcPct val="150000"/>
              </a:lnSpc>
              <a:buFont typeface="Arial" panose="020B0604020202020204" pitchFamily="34" charset="0"/>
              <a:buChar char="•"/>
            </a:pPr>
            <a:r>
              <a:rPr lang="en-US" sz="2000" b="0" u="none" strike="noStrike" dirty="0">
                <a:solidFill>
                  <a:srgbClr val="000000"/>
                </a:solidFill>
                <a:effectLst/>
                <a:latin typeface="Calibri" panose="020F0502020204030204" pitchFamily="34" charset="0"/>
              </a:rPr>
              <a:t>It </a:t>
            </a:r>
            <a:r>
              <a:rPr lang="en-US" sz="2000" b="1" u="none" strike="noStrike" dirty="0">
                <a:solidFill>
                  <a:schemeClr val="accent4">
                    <a:lumMod val="75000"/>
                  </a:schemeClr>
                </a:solidFill>
                <a:effectLst/>
                <a:latin typeface="Calibri" panose="020F0502020204030204" pitchFamily="34" charset="0"/>
              </a:rPr>
              <a:t>erases lived experiences </a:t>
            </a:r>
            <a:r>
              <a:rPr lang="en-US" sz="2000" b="0" u="none" strike="noStrike" dirty="0">
                <a:solidFill>
                  <a:srgbClr val="000000"/>
                </a:solidFill>
                <a:effectLst/>
                <a:latin typeface="Calibri" panose="020F0502020204030204" pitchFamily="34" charset="0"/>
              </a:rPr>
              <a:t>– Racialized people face discrimination daily. Saying "I don’t see color" dismisses this reality.</a:t>
            </a:r>
          </a:p>
          <a:p>
            <a:pPr marL="342900" indent="-342900" rtl="0" fontAlgn="base">
              <a:lnSpc>
                <a:spcPct val="150000"/>
              </a:lnSpc>
              <a:buFont typeface="Arial" panose="020B0604020202020204" pitchFamily="34" charset="0"/>
              <a:buChar char="•"/>
            </a:pPr>
            <a:r>
              <a:rPr lang="en-US" sz="2000" b="0" u="none" strike="noStrike" dirty="0">
                <a:solidFill>
                  <a:srgbClr val="000000"/>
                </a:solidFill>
                <a:effectLst/>
                <a:latin typeface="Calibri" panose="020F0502020204030204" pitchFamily="34" charset="0"/>
              </a:rPr>
              <a:t>It </a:t>
            </a:r>
            <a:r>
              <a:rPr lang="en-US" sz="2000" b="1" u="none" strike="noStrike" dirty="0">
                <a:solidFill>
                  <a:schemeClr val="accent4">
                    <a:lumMod val="75000"/>
                  </a:schemeClr>
                </a:solidFill>
                <a:effectLst/>
                <a:latin typeface="Calibri" panose="020F0502020204030204" pitchFamily="34" charset="0"/>
              </a:rPr>
              <a:t>keeps privilege invisible </a:t>
            </a:r>
            <a:r>
              <a:rPr lang="en-US" sz="2000" b="0" u="none" strike="noStrike" dirty="0">
                <a:solidFill>
                  <a:srgbClr val="000000"/>
                </a:solidFill>
                <a:effectLst/>
                <a:latin typeface="Calibri" panose="020F0502020204030204" pitchFamily="34" charset="0"/>
              </a:rPr>
              <a:t>– If race isn’t acknowledged, neither is the privilege that comes with being white in society.</a:t>
            </a:r>
          </a:p>
          <a:p>
            <a:pPr marL="342900" indent="-342900" rtl="0" fontAlgn="base">
              <a:lnSpc>
                <a:spcPct val="150000"/>
              </a:lnSpc>
              <a:buFont typeface="Arial" panose="020B0604020202020204" pitchFamily="34" charset="0"/>
              <a:buChar char="•"/>
            </a:pPr>
            <a:r>
              <a:rPr lang="en-US" sz="2000" b="0" u="none" strike="noStrike" dirty="0">
                <a:solidFill>
                  <a:srgbClr val="000000"/>
                </a:solidFill>
                <a:effectLst/>
                <a:latin typeface="Calibri" panose="020F0502020204030204" pitchFamily="34" charset="0"/>
              </a:rPr>
              <a:t>It </a:t>
            </a:r>
            <a:r>
              <a:rPr lang="en-US" sz="2000" b="1" u="none" strike="noStrike" dirty="0">
                <a:solidFill>
                  <a:schemeClr val="accent4">
                    <a:lumMod val="75000"/>
                  </a:schemeClr>
                </a:solidFill>
                <a:effectLst/>
                <a:latin typeface="Calibri" panose="020F0502020204030204" pitchFamily="34" charset="0"/>
              </a:rPr>
              <a:t>prevents meaningful change </a:t>
            </a:r>
            <a:r>
              <a:rPr lang="en-US" sz="2000" b="0" u="none" strike="noStrike" dirty="0">
                <a:solidFill>
                  <a:srgbClr val="000000"/>
                </a:solidFill>
                <a:effectLst/>
                <a:latin typeface="Calibri" panose="020F0502020204030204" pitchFamily="34" charset="0"/>
              </a:rPr>
              <a:t>– Solving racial injustice requires recognizing race and addressing inequalities, not ignoring them.</a:t>
            </a:r>
            <a:endParaRPr lang="en-US" sz="2000" b="0" i="1" u="none" strike="noStrike" dirty="0">
              <a:solidFill>
                <a:srgbClr val="000000"/>
              </a:solidFill>
              <a:effectLst/>
              <a:latin typeface="Calibri" panose="020F0502020204030204" pitchFamily="34" charset="0"/>
            </a:endParaRPr>
          </a:p>
        </p:txBody>
      </p:sp>
      <p:sp>
        <p:nvSpPr>
          <p:cNvPr id="588" name="Google Shape;588;p94">
            <a:extLst>
              <a:ext uri="{FF2B5EF4-FFF2-40B4-BE49-F238E27FC236}">
                <a16:creationId xmlns:a16="http://schemas.microsoft.com/office/drawing/2014/main" id="{FDE4B396-A7C2-B723-6E67-A9A87B1D2967}"/>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92" name="Google Shape;592;p94"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C20019E9-6EA8-001C-3628-28AD34EDE40E}"/>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69592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a:extLst>
            <a:ext uri="{FF2B5EF4-FFF2-40B4-BE49-F238E27FC236}">
              <a16:creationId xmlns:a16="http://schemas.microsoft.com/office/drawing/2014/main" id="{A9F73106-2918-20CF-950C-F4A2F44F4FC3}"/>
            </a:ext>
          </a:extLst>
        </p:cNvPr>
        <p:cNvGrpSpPr/>
        <p:nvPr/>
      </p:nvGrpSpPr>
      <p:grpSpPr>
        <a:xfrm>
          <a:off x="0" y="0"/>
          <a:ext cx="0" cy="0"/>
          <a:chOff x="0" y="0"/>
          <a:chExt cx="0" cy="0"/>
        </a:xfrm>
      </p:grpSpPr>
      <p:sp>
        <p:nvSpPr>
          <p:cNvPr id="585" name="Google Shape;585;p94">
            <a:extLst>
              <a:ext uri="{FF2B5EF4-FFF2-40B4-BE49-F238E27FC236}">
                <a16:creationId xmlns:a16="http://schemas.microsoft.com/office/drawing/2014/main" id="{7D324921-F797-7954-641C-0CBC56315F7F}"/>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86" name="Google Shape;586;p94">
            <a:extLst>
              <a:ext uri="{FF2B5EF4-FFF2-40B4-BE49-F238E27FC236}">
                <a16:creationId xmlns:a16="http://schemas.microsoft.com/office/drawing/2014/main" id="{1387E15F-33D1-59A0-F7D9-24D3A25EF6EC}"/>
              </a:ext>
            </a:extLst>
          </p:cNvPr>
          <p:cNvSpPr txBox="1">
            <a:spLocks noGrp="1"/>
          </p:cNvSpPr>
          <p:nvPr>
            <p:ph type="title" idx="4294967295"/>
          </p:nvPr>
        </p:nvSpPr>
        <p:spPr>
          <a:xfrm>
            <a:off x="482675" y="597950"/>
            <a:ext cx="74709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The myth of neutrality </a:t>
            </a:r>
            <a:endParaRPr b="1" dirty="0">
              <a:solidFill>
                <a:srgbClr val="181516"/>
              </a:solidFill>
            </a:endParaRPr>
          </a:p>
        </p:txBody>
      </p:sp>
      <p:sp>
        <p:nvSpPr>
          <p:cNvPr id="587" name="Google Shape;587;p94">
            <a:extLst>
              <a:ext uri="{FF2B5EF4-FFF2-40B4-BE49-F238E27FC236}">
                <a16:creationId xmlns:a16="http://schemas.microsoft.com/office/drawing/2014/main" id="{D7863FF9-A03C-9AC7-3E11-7941B411339B}"/>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marL="342900" indent="-342900" rtl="0" fontAlgn="base">
              <a:spcAft>
                <a:spcPts val="110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idea that acknowledging differences creates division, or that we can be completely free of bias, </a:t>
            </a:r>
            <a:r>
              <a:rPr lang="en-US" sz="2000" b="1" i="0" u="none" strike="noStrike"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assumes that neutrality is possible</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342900" indent="-342900" rtl="0" fontAlgn="base">
              <a:spcAft>
                <a:spcPts val="11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ias is not about being "good" or "bad"—it’s something we all have. </a:t>
            </a:r>
          </a:p>
          <a:p>
            <a:pPr marL="342900" indent="-342900" rtl="0" fontAlgn="base">
              <a:spcAft>
                <a:spcPts val="110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key is to recognize and challenge our biases and the reality that </a:t>
            </a:r>
            <a:r>
              <a:rPr lang="en-US" sz="2000" b="1" i="0" u="none" strike="noStrike"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we can never be truly neutral</a:t>
            </a: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342900" indent="-342900" fontAlgn="base">
              <a:lnSpc>
                <a:spcPct val="110000"/>
              </a:lnSpc>
              <a:spcAft>
                <a:spcPts val="11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Instead of colorblindness, we need </a:t>
            </a:r>
            <a:r>
              <a:rPr lang="en-US" sz="2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race consciousness</a:t>
            </a:r>
            <a:r>
              <a:rPr lang="en-US" sz="2000" dirty="0">
                <a:latin typeface="Calibri" panose="020F0502020204030204" pitchFamily="34" charset="0"/>
                <a:ea typeface="Calibri" panose="020F0502020204030204" pitchFamily="34" charset="0"/>
                <a:cs typeface="Calibri" panose="020F0502020204030204" pitchFamily="34" charset="0"/>
              </a:rPr>
              <a:t>—acknowledging how race shapes experiences and working toward equity.</a:t>
            </a:r>
          </a:p>
        </p:txBody>
      </p:sp>
      <p:sp>
        <p:nvSpPr>
          <p:cNvPr id="588" name="Google Shape;588;p94">
            <a:extLst>
              <a:ext uri="{FF2B5EF4-FFF2-40B4-BE49-F238E27FC236}">
                <a16:creationId xmlns:a16="http://schemas.microsoft.com/office/drawing/2014/main" id="{7ABA6E16-A08F-12F4-0893-9283C9607303}"/>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592" name="Google Shape;592;p94"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F73052B8-E24F-375B-85AA-B64A31D0E80B}"/>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389761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a:extLst>
            <a:ext uri="{FF2B5EF4-FFF2-40B4-BE49-F238E27FC236}">
              <a16:creationId xmlns:a16="http://schemas.microsoft.com/office/drawing/2014/main" id="{53EA0AEA-4F27-6EE1-E20E-0F510CE1DF92}"/>
            </a:ext>
          </a:extLst>
        </p:cNvPr>
        <p:cNvGrpSpPr/>
        <p:nvPr/>
      </p:nvGrpSpPr>
      <p:grpSpPr>
        <a:xfrm>
          <a:off x="0" y="0"/>
          <a:ext cx="0" cy="0"/>
          <a:chOff x="0" y="0"/>
          <a:chExt cx="0" cy="0"/>
        </a:xfrm>
      </p:grpSpPr>
      <p:sp>
        <p:nvSpPr>
          <p:cNvPr id="546" name="Google Shape;546;p90">
            <a:extLst>
              <a:ext uri="{FF2B5EF4-FFF2-40B4-BE49-F238E27FC236}">
                <a16:creationId xmlns:a16="http://schemas.microsoft.com/office/drawing/2014/main" id="{607A7432-E056-621A-4D7F-F075E0E40C53}"/>
              </a:ext>
            </a:extLst>
          </p:cNvPr>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7" name="Google Shape;547;p90">
            <a:extLst>
              <a:ext uri="{FF2B5EF4-FFF2-40B4-BE49-F238E27FC236}">
                <a16:creationId xmlns:a16="http://schemas.microsoft.com/office/drawing/2014/main" id="{09A1DE1A-95BE-9080-9CBD-4483B8B327D1}"/>
              </a:ext>
            </a:extLst>
          </p:cNvPr>
          <p:cNvSpPr txBox="1">
            <a:spLocks noGrp="1"/>
          </p:cNvSpPr>
          <p:nvPr>
            <p:ph type="title"/>
          </p:nvPr>
        </p:nvSpPr>
        <p:spPr>
          <a:xfrm>
            <a:off x="1716475" y="2123100"/>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p>
          <a:p>
            <a:pPr marL="0" lvl="0" indent="0" algn="l" rtl="0">
              <a:lnSpc>
                <a:spcPct val="90000"/>
              </a:lnSpc>
              <a:spcBef>
                <a:spcPts val="0"/>
              </a:spcBef>
              <a:spcAft>
                <a:spcPts val="0"/>
              </a:spcAft>
              <a:buSzPct val="101712"/>
              <a:buNone/>
            </a:pPr>
            <a:r>
              <a:rPr lang="en-CA" sz="3600" b="1" dirty="0">
                <a:solidFill>
                  <a:srgbClr val="242424"/>
                </a:solidFill>
              </a:rPr>
              <a:t>The intersections of race and disability</a:t>
            </a: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548" name="Google Shape;548;p90">
            <a:extLst>
              <a:ext uri="{FF2B5EF4-FFF2-40B4-BE49-F238E27FC236}">
                <a16:creationId xmlns:a16="http://schemas.microsoft.com/office/drawing/2014/main" id="{FF75CBB0-8A12-3D90-FC0F-7459A70BF9FF}"/>
              </a:ext>
            </a:extLst>
          </p:cNvPr>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6752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7"/>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619" name="Google Shape;619;p97"/>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Racism, Ableism &amp; Police Brutality</a:t>
            </a:r>
            <a:endParaRPr dirty="0">
              <a:solidFill>
                <a:srgbClr val="181516"/>
              </a:solidFill>
            </a:endParaRPr>
          </a:p>
        </p:txBody>
      </p:sp>
      <p:sp>
        <p:nvSpPr>
          <p:cNvPr id="620" name="Google Shape;620;p97"/>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marL="0" lvl="0" indent="0" algn="l" rtl="0">
              <a:lnSpc>
                <a:spcPct val="150000"/>
              </a:lnSpc>
              <a:spcBef>
                <a:spcPts val="1100"/>
              </a:spcBef>
              <a:spcAft>
                <a:spcPts val="1100"/>
              </a:spcAft>
              <a:buNone/>
            </a:pPr>
            <a:endParaRPr sz="2000" dirty="0">
              <a:solidFill>
                <a:schemeClr val="dk1"/>
              </a:solidFill>
              <a:latin typeface="Calibri"/>
              <a:ea typeface="Calibri"/>
              <a:cs typeface="Calibri"/>
              <a:sym typeface="Calibri"/>
            </a:endParaRPr>
          </a:p>
        </p:txBody>
      </p:sp>
      <p:sp>
        <p:nvSpPr>
          <p:cNvPr id="621" name="Google Shape;621;p97"/>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98C12"/>
          </a:solidFill>
          <a:ln w="44450" cap="rnd" cmpd="sng">
            <a:solidFill>
              <a:srgbClr val="E98C12">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22" name="Google Shape;622;p97"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5">
            <a:alphaModFix/>
          </a:blip>
          <a:stretch>
            <a:fillRect/>
          </a:stretch>
        </p:blipFill>
        <p:spPr>
          <a:xfrm>
            <a:off x="7987925" y="132050"/>
            <a:ext cx="1012225" cy="407600"/>
          </a:xfrm>
          <a:prstGeom prst="rect">
            <a:avLst/>
          </a:prstGeom>
          <a:noFill/>
          <a:ln>
            <a:noFill/>
          </a:ln>
        </p:spPr>
      </p:pic>
      <p:pic>
        <p:nvPicPr>
          <p:cNvPr id="5" name="Reel 2 for Ben Akuoko (2)">
            <a:hlinkClick r:id="" action="ppaction://media"/>
            <a:extLst>
              <a:ext uri="{FF2B5EF4-FFF2-40B4-BE49-F238E27FC236}">
                <a16:creationId xmlns:a16="http://schemas.microsoft.com/office/drawing/2014/main" id="{4BB76967-A9CF-E5CC-566C-267304B340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1361" y="1426492"/>
            <a:ext cx="1990725" cy="353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7"/>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619" name="Google Shape;619;p97"/>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Racism, Ableism &amp; Terrorism</a:t>
            </a:r>
            <a:endParaRPr dirty="0">
              <a:solidFill>
                <a:srgbClr val="181516"/>
              </a:solidFill>
            </a:endParaRPr>
          </a:p>
        </p:txBody>
      </p:sp>
      <p:sp>
        <p:nvSpPr>
          <p:cNvPr id="620" name="Google Shape;620;p97"/>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South Asian man with </a:t>
            </a:r>
            <a:r>
              <a:rPr lang="en-CA" sz="2000" b="1" dirty="0">
                <a:solidFill>
                  <a:schemeClr val="accent2"/>
                </a:solidFill>
                <a:latin typeface="Calibri"/>
                <a:ea typeface="Calibri"/>
                <a:cs typeface="Calibri"/>
                <a:sym typeface="Calibri"/>
              </a:rPr>
              <a:t>autism</a:t>
            </a:r>
            <a:r>
              <a:rPr lang="en-CA" sz="2000" dirty="0">
                <a:solidFill>
                  <a:schemeClr val="dk1"/>
                </a:solidFill>
                <a:latin typeface="Calibri"/>
                <a:ea typeface="Calibri"/>
                <a:cs typeface="Calibri"/>
                <a:sym typeface="Calibri"/>
              </a:rPr>
              <a:t> at Tim Horton’s flipping through a magazine on airplanes.</a:t>
            </a:r>
          </a:p>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Onlooker called the police because of ‘</a:t>
            </a:r>
            <a:r>
              <a:rPr lang="en-CA" sz="2000" b="1" dirty="0">
                <a:solidFill>
                  <a:schemeClr val="accent2"/>
                </a:solidFill>
                <a:latin typeface="Calibri"/>
                <a:ea typeface="Calibri"/>
                <a:cs typeface="Calibri"/>
                <a:sym typeface="Calibri"/>
              </a:rPr>
              <a:t>suspicious</a:t>
            </a:r>
            <a:r>
              <a:rPr lang="en-CA" sz="2000" dirty="0">
                <a:solidFill>
                  <a:schemeClr val="dk1"/>
                </a:solidFill>
                <a:latin typeface="Calibri"/>
                <a:ea typeface="Calibri"/>
                <a:cs typeface="Calibri"/>
                <a:sym typeface="Calibri"/>
              </a:rPr>
              <a:t>’ behaviour.</a:t>
            </a:r>
          </a:p>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The combination of being a south Asian man demonstrating typical behaviours of someone with autism = terrorism.</a:t>
            </a:r>
            <a:endParaRPr sz="2000" dirty="0">
              <a:solidFill>
                <a:schemeClr val="dk1"/>
              </a:solidFill>
              <a:latin typeface="Calibri"/>
              <a:ea typeface="Calibri"/>
              <a:cs typeface="Calibri"/>
              <a:sym typeface="Calibri"/>
            </a:endParaRPr>
          </a:p>
        </p:txBody>
      </p:sp>
      <p:sp>
        <p:nvSpPr>
          <p:cNvPr id="621" name="Google Shape;621;p97"/>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98C12"/>
          </a:solidFill>
          <a:ln w="44450" cap="rnd" cmpd="sng">
            <a:solidFill>
              <a:srgbClr val="E98C12">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22" name="Google Shape;622;p97"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3297110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7">
          <a:extLst>
            <a:ext uri="{FF2B5EF4-FFF2-40B4-BE49-F238E27FC236}">
              <a16:creationId xmlns:a16="http://schemas.microsoft.com/office/drawing/2014/main" id="{3D16D62E-5689-1479-555A-D0D665D0696E}"/>
            </a:ext>
          </a:extLst>
        </p:cNvPr>
        <p:cNvGrpSpPr/>
        <p:nvPr/>
      </p:nvGrpSpPr>
      <p:grpSpPr>
        <a:xfrm>
          <a:off x="0" y="0"/>
          <a:ext cx="0" cy="0"/>
          <a:chOff x="0" y="0"/>
          <a:chExt cx="0" cy="0"/>
        </a:xfrm>
      </p:grpSpPr>
      <p:sp>
        <p:nvSpPr>
          <p:cNvPr id="618" name="Google Shape;618;p97">
            <a:extLst>
              <a:ext uri="{FF2B5EF4-FFF2-40B4-BE49-F238E27FC236}">
                <a16:creationId xmlns:a16="http://schemas.microsoft.com/office/drawing/2014/main" id="{3BBAFA1F-5F59-705F-124B-59D75D0C50BA}"/>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619" name="Google Shape;619;p97">
            <a:extLst>
              <a:ext uri="{FF2B5EF4-FFF2-40B4-BE49-F238E27FC236}">
                <a16:creationId xmlns:a16="http://schemas.microsoft.com/office/drawing/2014/main" id="{6AD0C21C-99F3-A835-429D-6B741285F226}"/>
              </a:ext>
            </a:extLst>
          </p:cNvPr>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Racism, Ableism &amp; Service Gaps</a:t>
            </a:r>
            <a:endParaRPr dirty="0">
              <a:solidFill>
                <a:srgbClr val="181516"/>
              </a:solidFill>
            </a:endParaRPr>
          </a:p>
        </p:txBody>
      </p:sp>
      <p:sp>
        <p:nvSpPr>
          <p:cNvPr id="620" name="Google Shape;620;p97">
            <a:extLst>
              <a:ext uri="{FF2B5EF4-FFF2-40B4-BE49-F238E27FC236}">
                <a16:creationId xmlns:a16="http://schemas.microsoft.com/office/drawing/2014/main" id="{DCD33C94-F372-A9D9-0809-C864992585E5}"/>
              </a:ext>
            </a:extLst>
          </p:cNvPr>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92500" lnSpcReduction="10000"/>
          </a:bodyPr>
          <a:lstStyle/>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Customer at a bank request banking information </a:t>
            </a:r>
            <a:r>
              <a:rPr lang="en-CA" sz="2000" b="1" dirty="0">
                <a:solidFill>
                  <a:schemeClr val="accent2"/>
                </a:solidFill>
                <a:latin typeface="Calibri"/>
                <a:ea typeface="Calibri"/>
                <a:cs typeface="Calibri"/>
                <a:sym typeface="Calibri"/>
              </a:rPr>
              <a:t>translated into Urdu </a:t>
            </a:r>
            <a:r>
              <a:rPr lang="en-CA" sz="2000" dirty="0">
                <a:solidFill>
                  <a:schemeClr val="dk1"/>
                </a:solidFill>
                <a:latin typeface="Calibri"/>
                <a:ea typeface="Calibri"/>
                <a:cs typeface="Calibri"/>
                <a:sym typeface="Calibri"/>
              </a:rPr>
              <a:t>and in an </a:t>
            </a:r>
            <a:r>
              <a:rPr lang="en-CA" sz="2000" b="1" dirty="0">
                <a:solidFill>
                  <a:schemeClr val="accent2"/>
                </a:solidFill>
                <a:latin typeface="Calibri"/>
                <a:ea typeface="Calibri"/>
                <a:cs typeface="Calibri"/>
                <a:sym typeface="Calibri"/>
              </a:rPr>
              <a:t>accessible format</a:t>
            </a:r>
            <a:r>
              <a:rPr lang="en-CA" sz="2000" dirty="0">
                <a:solidFill>
                  <a:schemeClr val="accent2"/>
                </a:solidFill>
                <a:latin typeface="Calibri"/>
                <a:ea typeface="Calibri"/>
                <a:cs typeface="Calibri"/>
                <a:sym typeface="Calibri"/>
              </a:rPr>
              <a:t>.</a:t>
            </a:r>
          </a:p>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The bank has a DEI department and an accessibility department that do not work together. </a:t>
            </a:r>
          </a:p>
          <a:p>
            <a:pPr marL="342900" lvl="0" indent="-342900" algn="l" rtl="0">
              <a:lnSpc>
                <a:spcPct val="150000"/>
              </a:lnSpc>
              <a:spcBef>
                <a:spcPts val="1100"/>
              </a:spcBef>
              <a:spcAft>
                <a:spcPts val="1100"/>
              </a:spcAft>
              <a:buFont typeface="Arial" panose="020B0604020202020204" pitchFamily="34" charset="0"/>
              <a:buChar char="•"/>
            </a:pPr>
            <a:r>
              <a:rPr lang="en-CA" sz="2000" dirty="0">
                <a:solidFill>
                  <a:schemeClr val="dk1"/>
                </a:solidFill>
                <a:latin typeface="Calibri"/>
                <a:ea typeface="Calibri"/>
                <a:cs typeface="Calibri"/>
                <a:sym typeface="Calibri"/>
              </a:rPr>
              <a:t>Results in a </a:t>
            </a:r>
            <a:r>
              <a:rPr lang="en-CA" sz="2000" b="1" dirty="0">
                <a:solidFill>
                  <a:schemeClr val="accent2"/>
                </a:solidFill>
                <a:latin typeface="Calibri"/>
                <a:ea typeface="Calibri"/>
                <a:cs typeface="Calibri"/>
                <a:sym typeface="Calibri"/>
              </a:rPr>
              <a:t>service gap </a:t>
            </a:r>
            <a:r>
              <a:rPr lang="en-CA" sz="2000" dirty="0">
                <a:solidFill>
                  <a:schemeClr val="dk1"/>
                </a:solidFill>
                <a:latin typeface="Calibri"/>
                <a:ea typeface="Calibri"/>
                <a:cs typeface="Calibri"/>
                <a:sym typeface="Calibri"/>
              </a:rPr>
              <a:t>highlighting the siloed approach and failure to included racialized people in the category of customers with disabilities.</a:t>
            </a:r>
            <a:endParaRPr sz="2000" dirty="0">
              <a:solidFill>
                <a:schemeClr val="dk1"/>
              </a:solidFill>
              <a:latin typeface="Calibri"/>
              <a:ea typeface="Calibri"/>
              <a:cs typeface="Calibri"/>
              <a:sym typeface="Calibri"/>
            </a:endParaRPr>
          </a:p>
        </p:txBody>
      </p:sp>
      <p:sp>
        <p:nvSpPr>
          <p:cNvPr id="621" name="Google Shape;621;p97">
            <a:extLst>
              <a:ext uri="{FF2B5EF4-FFF2-40B4-BE49-F238E27FC236}">
                <a16:creationId xmlns:a16="http://schemas.microsoft.com/office/drawing/2014/main" id="{6B7C0890-257B-8CB6-EFBE-913E0BF1FAC4}"/>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98C12"/>
          </a:solidFill>
          <a:ln w="44450" cap="rnd" cmpd="sng">
            <a:solidFill>
              <a:srgbClr val="E98C12">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22" name="Google Shape;622;p97"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AE841320-B6A2-88B9-F440-7A1763267EDB}"/>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449750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83"/>
          <p:cNvSpPr txBox="1"/>
          <p:nvPr/>
        </p:nvSpPr>
        <p:spPr>
          <a:xfrm>
            <a:off x="306175" y="150775"/>
            <a:ext cx="4362300" cy="83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CA" sz="3200" b="1">
                <a:solidFill>
                  <a:srgbClr val="000000"/>
                </a:solidFill>
                <a:latin typeface="Calibri"/>
                <a:ea typeface="Calibri"/>
                <a:cs typeface="Calibri"/>
                <a:sym typeface="Calibri"/>
              </a:rPr>
              <a:t>Land Acknowledgement  </a:t>
            </a:r>
            <a:endParaRPr sz="3200">
              <a:solidFill>
                <a:srgbClr val="000000"/>
              </a:solidFill>
              <a:latin typeface="Calibri"/>
              <a:ea typeface="Calibri"/>
              <a:cs typeface="Calibri"/>
              <a:sym typeface="Calibri"/>
            </a:endParaRPr>
          </a:p>
        </p:txBody>
      </p:sp>
      <p:sp>
        <p:nvSpPr>
          <p:cNvPr id="479" name="Google Shape;479;p83"/>
          <p:cNvSpPr/>
          <p:nvPr/>
        </p:nvSpPr>
        <p:spPr>
          <a:xfrm>
            <a:off x="413155" y="1021219"/>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ED7D31"/>
          </a:solidFill>
          <a:ln w="44450" cap="rnd" cmpd="sng">
            <a:solidFill>
              <a:srgbClr val="ED7D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0" name="Google Shape;480;p83"/>
          <p:cNvSpPr txBox="1"/>
          <p:nvPr/>
        </p:nvSpPr>
        <p:spPr>
          <a:xfrm>
            <a:off x="298550" y="1225075"/>
            <a:ext cx="4548000" cy="3320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CA" sz="1600" dirty="0">
                <a:solidFill>
                  <a:srgbClr val="000000"/>
                </a:solidFill>
                <a:latin typeface="Calibri"/>
                <a:ea typeface="Calibri"/>
                <a:cs typeface="Calibri"/>
                <a:sym typeface="Calibri"/>
              </a:rPr>
              <a:t>Staff at Race and Disability Canada live and work on the traditional territories of many Indigenous nations including </a:t>
            </a:r>
            <a:r>
              <a:rPr lang="en-CA" sz="1600" dirty="0" err="1">
                <a:solidFill>
                  <a:srgbClr val="000000"/>
                </a:solidFill>
                <a:latin typeface="Calibri"/>
                <a:ea typeface="Calibri"/>
                <a:cs typeface="Calibri"/>
                <a:sym typeface="Calibri"/>
              </a:rPr>
              <a:t>Mississaugas</a:t>
            </a:r>
            <a:r>
              <a:rPr lang="en-CA" sz="1600" dirty="0">
                <a:solidFill>
                  <a:srgbClr val="000000"/>
                </a:solidFill>
                <a:latin typeface="Calibri"/>
                <a:ea typeface="Calibri"/>
                <a:cs typeface="Calibri"/>
                <a:sym typeface="Calibri"/>
              </a:rPr>
              <a:t> of the Credit First Nation.</a:t>
            </a:r>
            <a:endParaRPr sz="1600" dirty="0">
              <a:latin typeface="Calibri"/>
              <a:ea typeface="Calibri"/>
              <a:cs typeface="Calibri"/>
              <a:sym typeface="Calibri"/>
            </a:endParaRPr>
          </a:p>
          <a:p>
            <a:pPr marL="0" lvl="0" indent="0" algn="l" rtl="0">
              <a:lnSpc>
                <a:spcPct val="90000"/>
              </a:lnSpc>
              <a:spcBef>
                <a:spcPts val="0"/>
              </a:spcBef>
              <a:spcAft>
                <a:spcPts val="0"/>
              </a:spcAft>
              <a:buNone/>
            </a:pPr>
            <a:br>
              <a:rPr lang="en-CA" sz="1600" dirty="0">
                <a:solidFill>
                  <a:srgbClr val="000000"/>
                </a:solidFill>
                <a:latin typeface="Calibri"/>
                <a:ea typeface="Calibri"/>
                <a:cs typeface="Calibri"/>
                <a:sym typeface="Calibri"/>
              </a:rPr>
            </a:br>
            <a:r>
              <a:rPr lang="en-CA" sz="1600" dirty="0">
                <a:solidFill>
                  <a:srgbClr val="000000"/>
                </a:solidFill>
                <a:latin typeface="Calibri"/>
                <a:ea typeface="Calibri"/>
                <a:cs typeface="Calibri"/>
                <a:sym typeface="Calibri"/>
              </a:rPr>
              <a:t>We acknowledge the legacy of colonization and oppression of indigenous peoples in Canada and across the world. We are hopeful that all indigenous nations have their rights protected and upheld. </a:t>
            </a:r>
            <a:br>
              <a:rPr lang="en-CA" sz="1600" dirty="0">
                <a:solidFill>
                  <a:srgbClr val="000000"/>
                </a:solidFill>
                <a:latin typeface="Calibri"/>
                <a:ea typeface="Calibri"/>
                <a:cs typeface="Calibri"/>
                <a:sym typeface="Calibri"/>
              </a:rPr>
            </a:br>
            <a:br>
              <a:rPr lang="en-CA" sz="1600" dirty="0">
                <a:solidFill>
                  <a:srgbClr val="000000"/>
                </a:solidFill>
                <a:latin typeface="Calibri"/>
                <a:ea typeface="Calibri"/>
                <a:cs typeface="Calibri"/>
                <a:sym typeface="Calibri"/>
              </a:rPr>
            </a:br>
            <a:r>
              <a:rPr lang="en-CA" sz="1600" dirty="0">
                <a:solidFill>
                  <a:srgbClr val="000000"/>
                </a:solidFill>
                <a:latin typeface="Calibri"/>
                <a:ea typeface="Calibri"/>
                <a:cs typeface="Calibri"/>
                <a:sym typeface="Calibri"/>
              </a:rPr>
              <a:t>As a Canada-wide organization committed to tackling the interconnectedness of race and disability, our work is bound with Indigenous solidarity, and we are on a constant journey to uphold this commitment. </a:t>
            </a:r>
            <a:endParaRPr sz="3000" dirty="0">
              <a:solidFill>
                <a:srgbClr val="000000"/>
              </a:solidFill>
              <a:latin typeface="Calibri"/>
              <a:ea typeface="Calibri"/>
              <a:cs typeface="Calibri"/>
              <a:sym typeface="Calibri"/>
            </a:endParaRPr>
          </a:p>
        </p:txBody>
      </p:sp>
      <p:pic>
        <p:nvPicPr>
          <p:cNvPr id="481" name="Google Shape;481;p83"/>
          <p:cNvPicPr preferRelativeResize="0"/>
          <p:nvPr/>
        </p:nvPicPr>
        <p:blipFill rotWithShape="1">
          <a:blip r:embed="rId3">
            <a:alphaModFix/>
          </a:blip>
          <a:srcRect l="26501" r="26501"/>
          <a:stretch/>
        </p:blipFill>
        <p:spPr>
          <a:xfrm>
            <a:off x="4846550" y="0"/>
            <a:ext cx="429745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a:extLst>
            <a:ext uri="{FF2B5EF4-FFF2-40B4-BE49-F238E27FC236}">
              <a16:creationId xmlns:a16="http://schemas.microsoft.com/office/drawing/2014/main" id="{03C98CFC-B3D6-C44B-8583-6D0E2A8A313B}"/>
            </a:ext>
          </a:extLst>
        </p:cNvPr>
        <p:cNvGrpSpPr/>
        <p:nvPr/>
      </p:nvGrpSpPr>
      <p:grpSpPr>
        <a:xfrm>
          <a:off x="0" y="0"/>
          <a:ext cx="0" cy="0"/>
          <a:chOff x="0" y="0"/>
          <a:chExt cx="0" cy="0"/>
        </a:xfrm>
      </p:grpSpPr>
      <p:sp>
        <p:nvSpPr>
          <p:cNvPr id="546" name="Google Shape;546;p90">
            <a:extLst>
              <a:ext uri="{FF2B5EF4-FFF2-40B4-BE49-F238E27FC236}">
                <a16:creationId xmlns:a16="http://schemas.microsoft.com/office/drawing/2014/main" id="{DDB4A506-ECBE-7B78-E8CB-629DA7D70DC5}"/>
              </a:ext>
            </a:extLst>
          </p:cNvPr>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7" name="Google Shape;547;p90">
            <a:extLst>
              <a:ext uri="{FF2B5EF4-FFF2-40B4-BE49-F238E27FC236}">
                <a16:creationId xmlns:a16="http://schemas.microsoft.com/office/drawing/2014/main" id="{4B8B87B0-34E2-83D6-971C-36F23FD5D100}"/>
              </a:ext>
            </a:extLst>
          </p:cNvPr>
          <p:cNvSpPr txBox="1">
            <a:spLocks noGrp="1"/>
          </p:cNvSpPr>
          <p:nvPr>
            <p:ph type="title"/>
          </p:nvPr>
        </p:nvSpPr>
        <p:spPr>
          <a:xfrm>
            <a:off x="1716475" y="2123100"/>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p>
          <a:p>
            <a:pPr marL="0" lvl="0" indent="0" algn="l" rtl="0">
              <a:lnSpc>
                <a:spcPct val="90000"/>
              </a:lnSpc>
              <a:spcBef>
                <a:spcPts val="0"/>
              </a:spcBef>
              <a:spcAft>
                <a:spcPts val="0"/>
              </a:spcAft>
              <a:buSzPct val="101712"/>
              <a:buNone/>
            </a:pPr>
            <a:r>
              <a:rPr lang="en-CA" sz="3600" b="1" dirty="0">
                <a:solidFill>
                  <a:srgbClr val="242424"/>
                </a:solidFill>
              </a:rPr>
              <a:t>Courageous Conversations</a:t>
            </a: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548" name="Google Shape;548;p90">
            <a:extLst>
              <a:ext uri="{FF2B5EF4-FFF2-40B4-BE49-F238E27FC236}">
                <a16:creationId xmlns:a16="http://schemas.microsoft.com/office/drawing/2014/main" id="{DCE72118-B4F4-A9B9-0A8B-5C620ABFFE52}"/>
              </a:ext>
            </a:extLst>
          </p:cNvPr>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15447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FA090-5822-056F-620C-F593A5525343}"/>
              </a:ext>
            </a:extLst>
          </p:cNvPr>
          <p:cNvPicPr>
            <a:picLocks noChangeAspect="1"/>
          </p:cNvPicPr>
          <p:nvPr/>
        </p:nvPicPr>
        <p:blipFill>
          <a:blip r:embed="rId3"/>
          <a:stretch>
            <a:fillRect/>
          </a:stretch>
        </p:blipFill>
        <p:spPr>
          <a:xfrm>
            <a:off x="1002295" y="949948"/>
            <a:ext cx="6946898" cy="2946549"/>
          </a:xfrm>
          <a:prstGeom prst="rect">
            <a:avLst/>
          </a:prstGeom>
        </p:spPr>
      </p:pic>
    </p:spTree>
    <p:extLst>
      <p:ext uri="{BB962C8B-B14F-4D97-AF65-F5344CB8AC3E}">
        <p14:creationId xmlns:p14="http://schemas.microsoft.com/office/powerpoint/2010/main" val="3334130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g25e3275b5d3_0_157">
            <a:extLst>
              <a:ext uri="{C183D7F6-B498-43B3-948B-1728B52AA6E4}">
                <adec:decorative xmlns:adec="http://schemas.microsoft.com/office/drawing/2017/decorative" val="1"/>
              </a:ext>
            </a:extLst>
          </p:cNvPr>
          <p:cNvSpPr txBox="1"/>
          <p:nvPr/>
        </p:nvSpPr>
        <p:spPr>
          <a:xfrm>
            <a:off x="429370" y="60078"/>
            <a:ext cx="7574625" cy="1075725"/>
          </a:xfrm>
          <a:prstGeom prst="rect">
            <a:avLst/>
          </a:prstGeom>
          <a:noFill/>
          <a:ln>
            <a:noFill/>
          </a:ln>
        </p:spPr>
        <p:txBody>
          <a:bodyPr spcFirstLastPara="1" wrap="square" lIns="68569" tIns="34275" rIns="68569" bIns="34275" anchor="b" anchorCtr="0">
            <a:normAutofit/>
          </a:bodyPr>
          <a:lstStyle/>
          <a:p>
            <a:pPr defTabSz="685800">
              <a:lnSpc>
                <a:spcPct val="90000"/>
              </a:lnSpc>
              <a:buSzPts val="4600"/>
              <a:defRPr/>
            </a:pPr>
            <a:endParaRPr sz="3450" b="1">
              <a:latin typeface="Calibri"/>
              <a:ea typeface="Calibri"/>
              <a:cs typeface="Calibri"/>
              <a:sym typeface="Calibri"/>
            </a:endParaRPr>
          </a:p>
        </p:txBody>
      </p:sp>
      <p:sp>
        <p:nvSpPr>
          <p:cNvPr id="130" name="Google Shape;130;g25e3275b5d3_0_157">
            <a:extLst>
              <a:ext uri="{C183D7F6-B498-43B3-948B-1728B52AA6E4}">
                <adec:decorative xmlns:adec="http://schemas.microsoft.com/office/drawing/2017/decorative" val="1"/>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800"/>
              <a:defRPr/>
            </a:pPr>
            <a:endParaRPr sz="1350">
              <a:solidFill>
                <a:srgbClr val="FFFFFF"/>
              </a:solidFill>
              <a:latin typeface="Calibri"/>
              <a:ea typeface="Calibri"/>
              <a:cs typeface="Calibri"/>
              <a:sym typeface="Calibri"/>
            </a:endParaRPr>
          </a:p>
        </p:txBody>
      </p:sp>
      <p:sp>
        <p:nvSpPr>
          <p:cNvPr id="131" name="Google Shape;131;g25e3275b5d3_0_157"/>
          <p:cNvSpPr txBox="1">
            <a:spLocks noGrp="1"/>
          </p:cNvSpPr>
          <p:nvPr>
            <p:ph type="title" idx="4294967295"/>
          </p:nvPr>
        </p:nvSpPr>
        <p:spPr>
          <a:xfrm>
            <a:off x="429370" y="697252"/>
            <a:ext cx="6671646" cy="530884"/>
          </a:xfrm>
          <a:prstGeom prst="rect">
            <a:avLst/>
          </a:prstGeom>
          <a:noFill/>
          <a:ln>
            <a:noFill/>
          </a:ln>
        </p:spPr>
        <p:txBody>
          <a:bodyPr spcFirstLastPara="1" wrap="square" lIns="68569" tIns="34275" rIns="68569" bIns="34275" anchor="t" anchorCtr="0">
            <a:spAutoFit/>
          </a:bodyPr>
          <a:lstStyle/>
          <a:p>
            <a:pPr>
              <a:lnSpc>
                <a:spcPct val="100000"/>
              </a:lnSpc>
              <a:buClr>
                <a:srgbClr val="000000"/>
              </a:buClr>
              <a:buSzPts val="4000"/>
            </a:pPr>
            <a:r>
              <a:rPr lang="en-US" sz="3000" b="1" dirty="0"/>
              <a:t>Why is this a Courageous Conversation?</a:t>
            </a:r>
            <a:endParaRPr sz="3000" b="1" dirty="0"/>
          </a:p>
        </p:txBody>
      </p:sp>
      <p:sp>
        <p:nvSpPr>
          <p:cNvPr id="4" name="Google Shape;112;p2">
            <a:extLst>
              <a:ext uri="{FF2B5EF4-FFF2-40B4-BE49-F238E27FC236}">
                <a16:creationId xmlns:a16="http://schemas.microsoft.com/office/drawing/2014/main" id="{964FB167-383D-542B-F8D7-83DACB4894E2}"/>
              </a:ext>
            </a:extLst>
          </p:cNvPr>
          <p:cNvSpPr txBox="1">
            <a:spLocks/>
          </p:cNvSpPr>
          <p:nvPr/>
        </p:nvSpPr>
        <p:spPr>
          <a:xfrm>
            <a:off x="429370" y="1489172"/>
            <a:ext cx="8229599" cy="2612898"/>
          </a:xfrm>
          <a:prstGeom prst="rect">
            <a:avLst/>
          </a:prstGeom>
          <a:noFill/>
          <a:ln>
            <a:noFill/>
          </a:ln>
        </p:spPr>
        <p:txBody>
          <a:bodyPr spcFirstLastPara="1" vert="horz" wrap="square" lIns="68569" tIns="34275" rIns="68569" bIns="34275"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Non-racialized people are (generally) uncomfortable talking about race:</a:t>
            </a:r>
          </a:p>
          <a:p>
            <a:pPr lvl="1"/>
            <a:r>
              <a:rPr lang="en-CA" sz="1500" dirty="0"/>
              <a:t>Fear</a:t>
            </a:r>
          </a:p>
          <a:p>
            <a:pPr lvl="1"/>
            <a:r>
              <a:rPr lang="en-CA" sz="1500" dirty="0"/>
              <a:t>Uncertainty </a:t>
            </a:r>
          </a:p>
          <a:p>
            <a:pPr lvl="1"/>
            <a:r>
              <a:rPr lang="en-CA" sz="1500" dirty="0"/>
              <a:t>Nervousness </a:t>
            </a:r>
          </a:p>
          <a:p>
            <a:pPr lvl="1">
              <a:buFont typeface="Wingdings" panose="05000000000000000000" pitchFamily="2" charset="2"/>
              <a:buChar char="ü"/>
            </a:pPr>
            <a:endParaRPr lang="en-CA" sz="1500" dirty="0"/>
          </a:p>
          <a:p>
            <a:r>
              <a:rPr lang="en-CA" sz="1800" dirty="0"/>
              <a:t>Concerns include:</a:t>
            </a:r>
          </a:p>
          <a:p>
            <a:pPr lvl="1"/>
            <a:r>
              <a:rPr lang="en-CA" sz="1500" dirty="0"/>
              <a:t>How to apply the language of race – terms, context and insider/outsider status</a:t>
            </a:r>
          </a:p>
          <a:p>
            <a:pPr lvl="1"/>
            <a:r>
              <a:rPr lang="en-CA" sz="1500" dirty="0"/>
              <a:t>Unsure/unaware of history – not sure how concepts affect the context today</a:t>
            </a:r>
          </a:p>
          <a:p>
            <a:pPr lvl="1"/>
            <a:r>
              <a:rPr lang="en-CA" sz="1500" dirty="0"/>
              <a:t>Do not want to be called out for saying the wrong thing/be called a racist. </a:t>
            </a:r>
          </a:p>
          <a:p>
            <a:pPr marL="0" indent="0">
              <a:buClrTx/>
              <a:buNone/>
            </a:pPr>
            <a:endParaRPr lang="en-US" sz="1800" dirty="0"/>
          </a:p>
        </p:txBody>
      </p:sp>
      <p:pic>
        <p:nvPicPr>
          <p:cNvPr id="2" name="Picture 1">
            <a:extLst>
              <a:ext uri="{FF2B5EF4-FFF2-40B4-BE49-F238E27FC236}">
                <a16:creationId xmlns:a16="http://schemas.microsoft.com/office/drawing/2014/main" id="{A07FFDFF-A629-EE86-669B-F24836F93BBC}"/>
              </a:ext>
            </a:extLst>
          </p:cNvPr>
          <p:cNvPicPr>
            <a:picLocks noChangeAspect="1"/>
          </p:cNvPicPr>
          <p:nvPr/>
        </p:nvPicPr>
        <p:blipFill>
          <a:blip r:embed="rId3"/>
          <a:stretch>
            <a:fillRect/>
          </a:stretch>
        </p:blipFill>
        <p:spPr>
          <a:xfrm>
            <a:off x="7855394" y="189473"/>
            <a:ext cx="1012024" cy="408467"/>
          </a:xfrm>
          <a:prstGeom prst="rect">
            <a:avLst/>
          </a:prstGeom>
        </p:spPr>
      </p:pic>
    </p:spTree>
    <p:extLst>
      <p:ext uri="{BB962C8B-B14F-4D97-AF65-F5344CB8AC3E}">
        <p14:creationId xmlns:p14="http://schemas.microsoft.com/office/powerpoint/2010/main" val="1766317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2">
          <a:extLst>
            <a:ext uri="{FF2B5EF4-FFF2-40B4-BE49-F238E27FC236}">
              <a16:creationId xmlns:a16="http://schemas.microsoft.com/office/drawing/2014/main" id="{D1923EF4-C142-F950-5813-A7AB1EA1FD7F}"/>
            </a:ext>
          </a:extLst>
        </p:cNvPr>
        <p:cNvGrpSpPr/>
        <p:nvPr/>
      </p:nvGrpSpPr>
      <p:grpSpPr>
        <a:xfrm>
          <a:off x="0" y="0"/>
          <a:ext cx="0" cy="0"/>
          <a:chOff x="0" y="0"/>
          <a:chExt cx="0" cy="0"/>
        </a:xfrm>
      </p:grpSpPr>
      <p:sp>
        <p:nvSpPr>
          <p:cNvPr id="703" name="Google Shape;703;p106">
            <a:extLst>
              <a:ext uri="{FF2B5EF4-FFF2-40B4-BE49-F238E27FC236}">
                <a16:creationId xmlns:a16="http://schemas.microsoft.com/office/drawing/2014/main" id="{ACD69E3A-DB04-F0CF-C29F-C8BA9EFE695F}"/>
              </a:ext>
            </a:extLst>
          </p:cNvPr>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106">
            <a:extLst>
              <a:ext uri="{FF2B5EF4-FFF2-40B4-BE49-F238E27FC236}">
                <a16:creationId xmlns:a16="http://schemas.microsoft.com/office/drawing/2014/main" id="{4EED38ED-DBC6-69C5-C58F-CFD978382324}"/>
              </a:ext>
            </a:extLst>
          </p:cNvPr>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p>
          <a:p>
            <a:pPr marL="0" lvl="0" indent="0" algn="l" rtl="0">
              <a:lnSpc>
                <a:spcPct val="90000"/>
              </a:lnSpc>
              <a:spcBef>
                <a:spcPts val="0"/>
              </a:spcBef>
              <a:spcAft>
                <a:spcPts val="0"/>
              </a:spcAft>
              <a:buSzPct val="101712"/>
              <a:buNone/>
            </a:pPr>
            <a:r>
              <a:rPr lang="en-CA" sz="3244" b="1" dirty="0"/>
              <a:t>Key Takeaways</a:t>
            </a:r>
            <a:endParaRPr sz="2022" b="1" dirty="0">
              <a:solidFill>
                <a:srgbClr val="242424"/>
              </a:solidFill>
            </a:endParaRPr>
          </a:p>
          <a:p>
            <a:pPr marL="0" lvl="0" indent="0" algn="l" rtl="0">
              <a:lnSpc>
                <a:spcPct val="100000"/>
              </a:lnSpc>
              <a:spcBef>
                <a:spcPts val="0"/>
              </a:spcBef>
              <a:spcAft>
                <a:spcPts val="0"/>
              </a:spcAft>
              <a:buSzPct val="57894"/>
              <a:buNone/>
            </a:pP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705" name="Google Shape;705;p106">
            <a:extLst>
              <a:ext uri="{FF2B5EF4-FFF2-40B4-BE49-F238E27FC236}">
                <a16:creationId xmlns:a16="http://schemas.microsoft.com/office/drawing/2014/main" id="{ADD02213-63D1-33DC-3F07-656ABFA52F13}"/>
              </a:ext>
            </a:extLst>
          </p:cNvPr>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03827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0">
          <a:extLst>
            <a:ext uri="{FF2B5EF4-FFF2-40B4-BE49-F238E27FC236}">
              <a16:creationId xmlns:a16="http://schemas.microsoft.com/office/drawing/2014/main" id="{B6CE0B0F-637F-35FE-1CC3-C4F1D15EC026}"/>
            </a:ext>
          </a:extLst>
        </p:cNvPr>
        <p:cNvGrpSpPr/>
        <p:nvPr/>
      </p:nvGrpSpPr>
      <p:grpSpPr>
        <a:xfrm>
          <a:off x="0" y="0"/>
          <a:ext cx="0" cy="0"/>
          <a:chOff x="0" y="0"/>
          <a:chExt cx="0" cy="0"/>
        </a:xfrm>
      </p:grpSpPr>
      <p:sp>
        <p:nvSpPr>
          <p:cNvPr id="711" name="Google Shape;711;p107">
            <a:extLst>
              <a:ext uri="{FF2B5EF4-FFF2-40B4-BE49-F238E27FC236}">
                <a16:creationId xmlns:a16="http://schemas.microsoft.com/office/drawing/2014/main" id="{64A82F62-BE32-ADD0-9F53-177314C3A23B}"/>
              </a:ext>
            </a:extLst>
          </p:cNvPr>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712" name="Google Shape;712;p107">
            <a:extLst>
              <a:ext uri="{FF2B5EF4-FFF2-40B4-BE49-F238E27FC236}">
                <a16:creationId xmlns:a16="http://schemas.microsoft.com/office/drawing/2014/main" id="{1E0CCBCF-C4FF-F656-2C91-C4282AC4D07D}"/>
              </a:ext>
            </a:extLst>
          </p:cNvPr>
          <p:cNvSpPr txBox="1">
            <a:spLocks noGrp="1"/>
          </p:cNvSpPr>
          <p:nvPr>
            <p:ph type="title" idx="4294967295"/>
          </p:nvPr>
        </p:nvSpPr>
        <p:spPr>
          <a:xfrm>
            <a:off x="482675" y="597950"/>
            <a:ext cx="7470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181516"/>
                </a:solidFill>
              </a:rPr>
              <a:t>Reminders</a:t>
            </a:r>
            <a:endParaRPr b="1" dirty="0">
              <a:solidFill>
                <a:srgbClr val="181516"/>
              </a:solidFill>
            </a:endParaRPr>
          </a:p>
        </p:txBody>
      </p:sp>
      <p:sp>
        <p:nvSpPr>
          <p:cNvPr id="713" name="Google Shape;713;p107">
            <a:extLst>
              <a:ext uri="{FF2B5EF4-FFF2-40B4-BE49-F238E27FC236}">
                <a16:creationId xmlns:a16="http://schemas.microsoft.com/office/drawing/2014/main" id="{9F54BA6E-AFAF-2E79-EBD7-D85A5B83F683}"/>
              </a:ext>
            </a:extLst>
          </p:cNvPr>
          <p:cNvSpPr txBox="1"/>
          <p:nvPr/>
        </p:nvSpPr>
        <p:spPr>
          <a:xfrm>
            <a:off x="616925" y="1427225"/>
            <a:ext cx="7760100" cy="3575700"/>
          </a:xfrm>
          <a:prstGeom prst="rect">
            <a:avLst/>
          </a:prstGeom>
          <a:noFill/>
          <a:ln>
            <a:noFill/>
          </a:ln>
        </p:spPr>
        <p:txBody>
          <a:bodyPr spcFirstLastPara="1" wrap="square" lIns="68575" tIns="34275" rIns="68575" bIns="34275" anchor="t" anchorCtr="0">
            <a:normAutofit/>
          </a:bodyPr>
          <a:lstStyle/>
          <a:p>
            <a:pPr marL="457200" indent="-355600">
              <a:lnSpc>
                <a:spcPct val="150000"/>
              </a:lnSpc>
              <a:buClr>
                <a:schemeClr val="dk1"/>
              </a:buClr>
              <a:buSzPts val="2000"/>
              <a:buFont typeface="Calibri"/>
              <a:buChar char="●"/>
            </a:pPr>
            <a:r>
              <a:rPr lang="en-CA" sz="2000" dirty="0">
                <a:solidFill>
                  <a:schemeClr val="dk1"/>
                </a:solidFill>
                <a:latin typeface="Calibri"/>
                <a:ea typeface="Calibri"/>
                <a:cs typeface="Calibri"/>
                <a:sym typeface="Calibri"/>
              </a:rPr>
              <a:t>Our </a:t>
            </a:r>
            <a:r>
              <a:rPr lang="en-CA" sz="2000" b="1" dirty="0">
                <a:solidFill>
                  <a:schemeClr val="accent4">
                    <a:lumMod val="75000"/>
                  </a:schemeClr>
                </a:solidFill>
                <a:latin typeface="Calibri"/>
                <a:ea typeface="Calibri"/>
                <a:cs typeface="Calibri"/>
                <a:sym typeface="Calibri"/>
              </a:rPr>
              <a:t>social location </a:t>
            </a:r>
            <a:r>
              <a:rPr lang="en-CA" sz="2000" dirty="0">
                <a:solidFill>
                  <a:schemeClr val="dk1"/>
                </a:solidFill>
                <a:latin typeface="Calibri"/>
                <a:ea typeface="Calibri"/>
                <a:cs typeface="Calibri"/>
                <a:sym typeface="Calibri"/>
              </a:rPr>
              <a:t>impacts the way we do the work</a:t>
            </a:r>
          </a:p>
          <a:p>
            <a:pPr marL="457200" lvl="0" indent="-355600" algn="l" rtl="0">
              <a:lnSpc>
                <a:spcPct val="150000"/>
              </a:lnSpc>
              <a:spcBef>
                <a:spcPts val="0"/>
              </a:spcBef>
              <a:spcAft>
                <a:spcPts val="0"/>
              </a:spcAft>
              <a:buClr>
                <a:schemeClr val="dk1"/>
              </a:buClr>
              <a:buSzPts val="2000"/>
              <a:buFont typeface="Calibri"/>
              <a:buChar char="●"/>
            </a:pPr>
            <a:r>
              <a:rPr lang="en-CA" sz="2000" dirty="0">
                <a:solidFill>
                  <a:schemeClr val="dk1"/>
                </a:solidFill>
                <a:latin typeface="Calibri"/>
                <a:ea typeface="Calibri"/>
                <a:cs typeface="Calibri"/>
                <a:sym typeface="Calibri"/>
              </a:rPr>
              <a:t>We </a:t>
            </a:r>
            <a:r>
              <a:rPr lang="en-CA" sz="2000" b="1" dirty="0">
                <a:solidFill>
                  <a:schemeClr val="accent4">
                    <a:lumMod val="75000"/>
                  </a:schemeClr>
                </a:solidFill>
                <a:latin typeface="Calibri"/>
                <a:ea typeface="Calibri"/>
                <a:cs typeface="Calibri"/>
                <a:sym typeface="Calibri"/>
              </a:rPr>
              <a:t>all</a:t>
            </a:r>
            <a:r>
              <a:rPr lang="en-CA" sz="2000" dirty="0">
                <a:solidFill>
                  <a:schemeClr val="dk1"/>
                </a:solidFill>
                <a:latin typeface="Calibri"/>
                <a:ea typeface="Calibri"/>
                <a:cs typeface="Calibri"/>
                <a:sym typeface="Calibri"/>
              </a:rPr>
              <a:t> have culture </a:t>
            </a:r>
          </a:p>
          <a:p>
            <a:pPr marL="457200" lvl="0" indent="-355600" algn="l" rtl="0">
              <a:lnSpc>
                <a:spcPct val="150000"/>
              </a:lnSpc>
              <a:spcBef>
                <a:spcPts val="0"/>
              </a:spcBef>
              <a:spcAft>
                <a:spcPts val="0"/>
              </a:spcAft>
              <a:buClr>
                <a:schemeClr val="dk1"/>
              </a:buClr>
              <a:buSzPts val="2000"/>
              <a:buFont typeface="Calibri"/>
              <a:buChar char="●"/>
            </a:pPr>
            <a:r>
              <a:rPr lang="en-CA" sz="2000" dirty="0">
                <a:solidFill>
                  <a:schemeClr val="dk1"/>
                </a:solidFill>
                <a:latin typeface="Calibri"/>
                <a:ea typeface="Calibri"/>
                <a:cs typeface="Calibri"/>
                <a:sym typeface="Calibri"/>
              </a:rPr>
              <a:t>Disability is not = </a:t>
            </a:r>
            <a:r>
              <a:rPr lang="en-CA" sz="2000" b="1" dirty="0">
                <a:solidFill>
                  <a:schemeClr val="accent4">
                    <a:lumMod val="75000"/>
                  </a:schemeClr>
                </a:solidFill>
                <a:latin typeface="Calibri"/>
                <a:ea typeface="Calibri"/>
                <a:cs typeface="Calibri"/>
                <a:sym typeface="Calibri"/>
              </a:rPr>
              <a:t>whiteness</a:t>
            </a:r>
          </a:p>
          <a:p>
            <a:pPr marL="457200" lvl="0" indent="-355600" algn="l" rtl="0">
              <a:lnSpc>
                <a:spcPct val="150000"/>
              </a:lnSpc>
              <a:spcBef>
                <a:spcPts val="0"/>
              </a:spcBef>
              <a:spcAft>
                <a:spcPts val="0"/>
              </a:spcAft>
              <a:buClr>
                <a:schemeClr val="dk1"/>
              </a:buClr>
              <a:buSzPts val="2000"/>
              <a:buFont typeface="Calibri"/>
              <a:buChar char="●"/>
            </a:pPr>
            <a:r>
              <a:rPr lang="en-CA" sz="2000" dirty="0">
                <a:solidFill>
                  <a:schemeClr val="dk1"/>
                </a:solidFill>
                <a:latin typeface="Calibri"/>
                <a:ea typeface="Calibri"/>
                <a:cs typeface="Calibri"/>
                <a:sym typeface="Calibri"/>
              </a:rPr>
              <a:t>None of us are truly “</a:t>
            </a:r>
            <a:r>
              <a:rPr lang="en-CA" sz="2000" b="1" dirty="0">
                <a:solidFill>
                  <a:schemeClr val="accent4">
                    <a:lumMod val="75000"/>
                  </a:schemeClr>
                </a:solidFill>
                <a:latin typeface="Calibri"/>
                <a:ea typeface="Calibri"/>
                <a:cs typeface="Calibri"/>
                <a:sym typeface="Calibri"/>
              </a:rPr>
              <a:t>neutral</a:t>
            </a:r>
            <a:r>
              <a:rPr lang="en-CA" sz="2000" dirty="0">
                <a:solidFill>
                  <a:schemeClr val="dk1"/>
                </a:solidFill>
                <a:latin typeface="Calibri"/>
                <a:ea typeface="Calibri"/>
                <a:cs typeface="Calibri"/>
                <a:sym typeface="Calibri"/>
              </a:rPr>
              <a:t>”</a:t>
            </a:r>
          </a:p>
          <a:p>
            <a:pPr marL="457200" lvl="0" indent="-355600" algn="l" rtl="0">
              <a:lnSpc>
                <a:spcPct val="15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We need </a:t>
            </a:r>
            <a:r>
              <a:rPr lang="en-US" sz="2000" b="1" dirty="0">
                <a:solidFill>
                  <a:schemeClr val="accent4">
                    <a:lumMod val="75000"/>
                  </a:schemeClr>
                </a:solidFill>
                <a:latin typeface="Calibri"/>
                <a:ea typeface="Calibri"/>
                <a:cs typeface="Calibri"/>
                <a:sym typeface="Calibri"/>
              </a:rPr>
              <a:t>race consciousness </a:t>
            </a:r>
            <a:r>
              <a:rPr lang="en-US" sz="2000" dirty="0">
                <a:solidFill>
                  <a:schemeClr val="tx1"/>
                </a:solidFill>
                <a:latin typeface="Calibri"/>
                <a:ea typeface="Calibri"/>
                <a:cs typeface="Calibri"/>
                <a:sym typeface="Calibri"/>
              </a:rPr>
              <a:t>in disability advocacy</a:t>
            </a:r>
          </a:p>
          <a:p>
            <a:pPr marL="457200" lvl="0" indent="-355600" algn="l" rtl="0">
              <a:lnSpc>
                <a:spcPct val="150000"/>
              </a:lnSpc>
              <a:spcBef>
                <a:spcPts val="0"/>
              </a:spcBef>
              <a:spcAft>
                <a:spcPts val="0"/>
              </a:spcAft>
              <a:buClr>
                <a:schemeClr val="dk1"/>
              </a:buClr>
              <a:buSzPts val="2000"/>
              <a:buFont typeface="Calibri"/>
              <a:buChar char="●"/>
            </a:pPr>
            <a:r>
              <a:rPr lang="en-US" sz="2000" b="1" dirty="0">
                <a:solidFill>
                  <a:schemeClr val="accent4">
                    <a:lumMod val="75000"/>
                  </a:schemeClr>
                </a:solidFill>
                <a:latin typeface="Calibri"/>
                <a:ea typeface="Calibri"/>
                <a:cs typeface="Calibri"/>
                <a:sym typeface="Calibri"/>
              </a:rPr>
              <a:t>Courageous Conversations </a:t>
            </a:r>
            <a:r>
              <a:rPr lang="en-US" sz="2000" dirty="0">
                <a:solidFill>
                  <a:schemeClr val="tx1"/>
                </a:solidFill>
                <a:latin typeface="Calibri"/>
                <a:ea typeface="Calibri"/>
                <a:cs typeface="Calibri"/>
                <a:sym typeface="Calibri"/>
              </a:rPr>
              <a:t>are critical to our work</a:t>
            </a:r>
            <a:endParaRPr lang="en-US" sz="2000" b="1" dirty="0">
              <a:solidFill>
                <a:schemeClr val="accent4">
                  <a:lumMod val="75000"/>
                </a:schemeClr>
              </a:solidFill>
              <a:latin typeface="Calibri"/>
              <a:ea typeface="Calibri"/>
              <a:cs typeface="Calibri"/>
              <a:sym typeface="Calibri"/>
            </a:endParaRPr>
          </a:p>
          <a:p>
            <a:pPr marL="457200" lvl="0" indent="-355600" algn="l" rtl="0">
              <a:lnSpc>
                <a:spcPct val="150000"/>
              </a:lnSpc>
              <a:spcBef>
                <a:spcPts val="0"/>
              </a:spcBef>
              <a:spcAft>
                <a:spcPts val="0"/>
              </a:spcAft>
              <a:buClr>
                <a:schemeClr val="dk1"/>
              </a:buClr>
              <a:buSzPts val="2000"/>
              <a:buFont typeface="Calibri"/>
              <a:buChar char="●"/>
            </a:pPr>
            <a:r>
              <a:rPr lang="en-CA" sz="2000" b="1" dirty="0">
                <a:solidFill>
                  <a:schemeClr val="tx1"/>
                </a:solidFill>
                <a:latin typeface="Calibri"/>
                <a:ea typeface="Calibri"/>
                <a:cs typeface="Calibri"/>
                <a:sym typeface="Calibri"/>
              </a:rPr>
              <a:t>Race &amp; Disability Canada </a:t>
            </a:r>
            <a:r>
              <a:rPr lang="en-CA" sz="2000" dirty="0">
                <a:solidFill>
                  <a:schemeClr val="tx1"/>
                </a:solidFill>
                <a:latin typeface="Calibri"/>
                <a:ea typeface="Calibri"/>
                <a:cs typeface="Calibri"/>
                <a:sym typeface="Calibri"/>
              </a:rPr>
              <a:t>is here to support your ongoing learning</a:t>
            </a:r>
            <a:endParaRPr sz="2000" dirty="0">
              <a:solidFill>
                <a:schemeClr val="tx1"/>
              </a:solidFill>
              <a:latin typeface="Calibri"/>
              <a:ea typeface="Calibri"/>
              <a:cs typeface="Calibri"/>
              <a:sym typeface="Calibri"/>
            </a:endParaRPr>
          </a:p>
        </p:txBody>
      </p:sp>
      <p:sp>
        <p:nvSpPr>
          <p:cNvPr id="714" name="Google Shape;714;p107">
            <a:extLst>
              <a:ext uri="{FF2B5EF4-FFF2-40B4-BE49-F238E27FC236}">
                <a16:creationId xmlns:a16="http://schemas.microsoft.com/office/drawing/2014/main" id="{A0D7A2EF-E862-7672-BA19-F6E589171AE7}"/>
              </a:ext>
            </a:extLst>
          </p:cNvPr>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715" name="Google Shape;715;p107" descr="Race &amp; Disability Canada written in black, bold font in capitals. The word &quot;RACE&quot; is emphasised on top, and the same width as the bottom line. The bottom line reads: '&amp; DISABILITY CANADA'" title="Race and Disability Canada logo">
            <a:extLst>
              <a:ext uri="{FF2B5EF4-FFF2-40B4-BE49-F238E27FC236}">
                <a16:creationId xmlns:a16="http://schemas.microsoft.com/office/drawing/2014/main" id="{8626F346-DBB7-6818-9C5C-35B495C3C382}"/>
              </a:ext>
            </a:extLst>
          </p:cNvPr>
          <p:cNvPicPr preferRelativeResize="0"/>
          <p:nvPr/>
        </p:nvPicPr>
        <p:blipFill>
          <a:blip r:embed="rId3">
            <a:alphaModFix/>
          </a:blip>
          <a:stretch>
            <a:fillRect/>
          </a:stretch>
        </p:blipFill>
        <p:spPr>
          <a:xfrm>
            <a:off x="7987925" y="132050"/>
            <a:ext cx="1012225" cy="407600"/>
          </a:xfrm>
          <a:prstGeom prst="rect">
            <a:avLst/>
          </a:prstGeom>
          <a:noFill/>
          <a:ln>
            <a:noFill/>
          </a:ln>
        </p:spPr>
      </p:pic>
    </p:spTree>
    <p:extLst>
      <p:ext uri="{BB962C8B-B14F-4D97-AF65-F5344CB8AC3E}">
        <p14:creationId xmlns:p14="http://schemas.microsoft.com/office/powerpoint/2010/main" val="809435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8"/>
        <p:cNvGrpSpPr/>
        <p:nvPr/>
      </p:nvGrpSpPr>
      <p:grpSpPr>
        <a:xfrm>
          <a:off x="0" y="0"/>
          <a:ext cx="0" cy="0"/>
          <a:chOff x="0" y="0"/>
          <a:chExt cx="0" cy="0"/>
        </a:xfrm>
      </p:grpSpPr>
      <p:sp>
        <p:nvSpPr>
          <p:cNvPr id="739" name="Google Shape;739;p110"/>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0" name="Google Shape;740;p110"/>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a:p>
          <a:p>
            <a:pPr marL="0" lvl="0" indent="0" algn="l" rtl="0">
              <a:lnSpc>
                <a:spcPct val="90000"/>
              </a:lnSpc>
              <a:spcBef>
                <a:spcPts val="0"/>
              </a:spcBef>
              <a:spcAft>
                <a:spcPts val="0"/>
              </a:spcAft>
              <a:buSzPct val="101712"/>
              <a:buNone/>
            </a:pPr>
            <a:r>
              <a:rPr lang="en-CA" sz="3244" b="1"/>
              <a:t>Race and Disability Canada Resources: </a:t>
            </a:r>
            <a:br>
              <a:rPr lang="en-CA" sz="3244" b="1"/>
            </a:br>
            <a:r>
              <a:rPr lang="en-CA" sz="2022" b="1">
                <a:solidFill>
                  <a:srgbClr val="242424"/>
                </a:solidFill>
              </a:rPr>
              <a:t>Toolkits and networks to support your IDEA work</a:t>
            </a:r>
            <a:endParaRPr sz="2022" b="1">
              <a:solidFill>
                <a:srgbClr val="242424"/>
              </a:solidFill>
            </a:endParaRPr>
          </a:p>
          <a:p>
            <a:pPr marL="0" lvl="0" indent="0" algn="l" rtl="0">
              <a:lnSpc>
                <a:spcPct val="100000"/>
              </a:lnSpc>
              <a:spcBef>
                <a:spcPts val="0"/>
              </a:spcBef>
              <a:spcAft>
                <a:spcPts val="0"/>
              </a:spcAft>
              <a:buSzPct val="57894"/>
              <a:buNone/>
            </a:pPr>
            <a:endParaRPr sz="190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a:latin typeface="Arial"/>
              <a:ea typeface="Arial"/>
              <a:cs typeface="Arial"/>
              <a:sym typeface="Arial"/>
            </a:endParaRPr>
          </a:p>
        </p:txBody>
      </p:sp>
      <p:sp>
        <p:nvSpPr>
          <p:cNvPr id="741" name="Google Shape;741;p110"/>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1"/>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748" name="Google Shape;748;p111"/>
          <p:cNvSpPr txBox="1">
            <a:spLocks noGrp="1"/>
          </p:cNvSpPr>
          <p:nvPr>
            <p:ph type="title" idx="4294967295"/>
          </p:nvPr>
        </p:nvSpPr>
        <p:spPr>
          <a:xfrm>
            <a:off x="482675" y="597950"/>
            <a:ext cx="7470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a:solidFill>
                  <a:srgbClr val="181516"/>
                </a:solidFill>
              </a:rPr>
              <a:t>IDEA Toolkits</a:t>
            </a:r>
            <a:endParaRPr b="1">
              <a:solidFill>
                <a:srgbClr val="181516"/>
              </a:solidFill>
            </a:endParaRPr>
          </a:p>
        </p:txBody>
      </p:sp>
      <p:sp>
        <p:nvSpPr>
          <p:cNvPr id="749" name="Google Shape;749;p111"/>
          <p:cNvSpPr txBox="1"/>
          <p:nvPr/>
        </p:nvSpPr>
        <p:spPr>
          <a:xfrm>
            <a:off x="616925" y="1427225"/>
            <a:ext cx="7760100" cy="3399600"/>
          </a:xfrm>
          <a:prstGeom prst="rect">
            <a:avLst/>
          </a:prstGeom>
          <a:noFill/>
          <a:ln>
            <a:noFill/>
          </a:ln>
        </p:spPr>
        <p:txBody>
          <a:bodyPr spcFirstLastPara="1" wrap="square" lIns="68575" tIns="34275" rIns="68575" bIns="34275" anchor="t" anchorCtr="0">
            <a:normAutofit fontScale="85000" lnSpcReduction="10000"/>
          </a:bodyPr>
          <a:lstStyle/>
          <a:p>
            <a:pPr marL="457200" lvl="0" indent="-336550" algn="l" rtl="0">
              <a:lnSpc>
                <a:spcPct val="150000"/>
              </a:lnSpc>
              <a:spcBef>
                <a:spcPts val="0"/>
              </a:spcBef>
              <a:spcAft>
                <a:spcPts val="0"/>
              </a:spcAft>
              <a:buClr>
                <a:schemeClr val="dk1"/>
              </a:buClr>
              <a:buSzPct val="100000"/>
              <a:buFont typeface="Calibri"/>
              <a:buChar char="●"/>
            </a:pPr>
            <a:r>
              <a:rPr lang="en-CA" sz="2000">
                <a:solidFill>
                  <a:schemeClr val="dk1"/>
                </a:solidFill>
                <a:latin typeface="Calibri"/>
                <a:ea typeface="Calibri"/>
                <a:cs typeface="Calibri"/>
                <a:sym typeface="Calibri"/>
              </a:rPr>
              <a:t>The </a:t>
            </a:r>
            <a:r>
              <a:rPr lang="en-CA" sz="2000" b="1">
                <a:solidFill>
                  <a:schemeClr val="dk1"/>
                </a:solidFill>
                <a:latin typeface="Calibri"/>
                <a:ea typeface="Calibri"/>
                <a:cs typeface="Calibri"/>
                <a:sym typeface="Calibri"/>
              </a:rPr>
              <a:t>IDEA toolkits</a:t>
            </a:r>
            <a:r>
              <a:rPr lang="en-CA" sz="2000">
                <a:solidFill>
                  <a:schemeClr val="dk1"/>
                </a:solidFill>
                <a:latin typeface="Calibri"/>
                <a:ea typeface="Calibri"/>
                <a:cs typeface="Calibri"/>
                <a:sym typeface="Calibri"/>
              </a:rPr>
              <a:t> are designed to support organizational leaders to facilitate meaningful dialogue on the intersection of race and disability. These toolkits support leaders to move through a six-stage journey towards building an inclusive workplace. Use these tools to build your leadership and confidence on Inclusion, Diversity, Equity &amp; Accessibility (IDEA) in your organization.</a:t>
            </a:r>
            <a:endParaRPr sz="2000">
              <a:solidFill>
                <a:schemeClr val="dk1"/>
              </a:solidFill>
              <a:latin typeface="Calibri"/>
              <a:ea typeface="Calibri"/>
              <a:cs typeface="Calibri"/>
              <a:sym typeface="Calibri"/>
            </a:endParaRPr>
          </a:p>
          <a:p>
            <a:pPr marL="457200" lvl="0" indent="0" algn="l" rtl="0">
              <a:lnSpc>
                <a:spcPct val="150000"/>
              </a:lnSpc>
              <a:spcBef>
                <a:spcPts val="1100"/>
              </a:spcBef>
              <a:spcAft>
                <a:spcPts val="0"/>
              </a:spcAft>
              <a:buNone/>
            </a:pPr>
            <a:endParaRPr sz="2000">
              <a:solidFill>
                <a:schemeClr val="dk1"/>
              </a:solidFill>
              <a:latin typeface="Calibri"/>
              <a:ea typeface="Calibri"/>
              <a:cs typeface="Calibri"/>
              <a:sym typeface="Calibri"/>
            </a:endParaRPr>
          </a:p>
          <a:p>
            <a:pPr marL="457200" lvl="0" indent="-336550" algn="l" rtl="0">
              <a:lnSpc>
                <a:spcPct val="150000"/>
              </a:lnSpc>
              <a:spcBef>
                <a:spcPts val="1100"/>
              </a:spcBef>
              <a:spcAft>
                <a:spcPts val="0"/>
              </a:spcAft>
              <a:buClr>
                <a:schemeClr val="dk1"/>
              </a:buClr>
              <a:buSzPct val="100000"/>
              <a:buFont typeface="Calibri"/>
              <a:buChar char="●"/>
            </a:pPr>
            <a:r>
              <a:rPr lang="en-CA" sz="2000">
                <a:solidFill>
                  <a:schemeClr val="dk1"/>
                </a:solidFill>
                <a:latin typeface="Calibri"/>
                <a:ea typeface="Calibri"/>
                <a:cs typeface="Calibri"/>
                <a:sym typeface="Calibri"/>
              </a:rPr>
              <a:t>Free downloadable resources </a:t>
            </a:r>
            <a:endParaRPr sz="2000">
              <a:solidFill>
                <a:schemeClr val="dk1"/>
              </a:solidFill>
              <a:latin typeface="Calibri"/>
              <a:ea typeface="Calibri"/>
              <a:cs typeface="Calibri"/>
              <a:sym typeface="Calibri"/>
            </a:endParaRPr>
          </a:p>
          <a:p>
            <a:pPr marL="457200" lvl="0" indent="-336550" algn="l" rtl="0">
              <a:lnSpc>
                <a:spcPct val="150000"/>
              </a:lnSpc>
              <a:spcBef>
                <a:spcPts val="0"/>
              </a:spcBef>
              <a:spcAft>
                <a:spcPts val="0"/>
              </a:spcAft>
              <a:buClr>
                <a:schemeClr val="dk1"/>
              </a:buClr>
              <a:buSzPct val="100000"/>
              <a:buFont typeface="Calibri"/>
              <a:buChar char="●"/>
            </a:pPr>
            <a:r>
              <a:rPr lang="en-CA" sz="2000">
                <a:solidFill>
                  <a:schemeClr val="dk1"/>
                </a:solidFill>
                <a:latin typeface="Calibri"/>
                <a:ea typeface="Calibri"/>
                <a:cs typeface="Calibri"/>
                <a:sym typeface="Calibri"/>
              </a:rPr>
              <a:t>Available at:</a:t>
            </a:r>
            <a:r>
              <a:rPr lang="en-CA" sz="2000" b="1">
                <a:solidFill>
                  <a:schemeClr val="dk1"/>
                </a:solidFill>
                <a:latin typeface="Calibri"/>
                <a:ea typeface="Calibri"/>
                <a:cs typeface="Calibri"/>
                <a:sym typeface="Calibri"/>
              </a:rPr>
              <a:t> racedisability.ca/idea-toolkits</a:t>
            </a:r>
            <a:endParaRPr sz="2000">
              <a:solidFill>
                <a:schemeClr val="dk1"/>
              </a:solidFill>
              <a:latin typeface="Calibri"/>
              <a:ea typeface="Calibri"/>
              <a:cs typeface="Calibri"/>
              <a:sym typeface="Calibri"/>
            </a:endParaRPr>
          </a:p>
        </p:txBody>
      </p:sp>
      <p:sp>
        <p:nvSpPr>
          <p:cNvPr id="750" name="Google Shape;750;p111"/>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751" name="Google Shape;751;p111"/>
          <p:cNvPicPr preferRelativeResize="0"/>
          <p:nvPr/>
        </p:nvPicPr>
        <p:blipFill>
          <a:blip r:embed="rId3">
            <a:alphaModFix/>
          </a:blip>
          <a:stretch>
            <a:fillRect/>
          </a:stretch>
        </p:blipFill>
        <p:spPr>
          <a:xfrm>
            <a:off x="6441400" y="3398200"/>
            <a:ext cx="2217575" cy="1428625"/>
          </a:xfrm>
          <a:prstGeom prst="rect">
            <a:avLst/>
          </a:prstGeom>
          <a:noFill/>
          <a:ln>
            <a:noFill/>
          </a:ln>
        </p:spPr>
      </p:pic>
      <p:pic>
        <p:nvPicPr>
          <p:cNvPr id="752" name="Google Shape;752;p111"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4">
            <a:alphaModFix/>
          </a:blip>
          <a:stretch>
            <a:fillRect/>
          </a:stretch>
        </p:blipFill>
        <p:spPr>
          <a:xfrm>
            <a:off x="7987925" y="132050"/>
            <a:ext cx="1012225" cy="407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12"/>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759" name="Google Shape;759;p112"/>
          <p:cNvSpPr txBox="1">
            <a:spLocks noGrp="1"/>
          </p:cNvSpPr>
          <p:nvPr>
            <p:ph type="title" idx="4294967295"/>
          </p:nvPr>
        </p:nvSpPr>
        <p:spPr>
          <a:xfrm>
            <a:off x="482675" y="597950"/>
            <a:ext cx="7470900" cy="469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sz="2600" b="1">
                <a:solidFill>
                  <a:srgbClr val="181516"/>
                </a:solidFill>
              </a:rPr>
              <a:t>IDEA Practitioners and Professionals Network</a:t>
            </a:r>
            <a:endParaRPr sz="2600" b="1">
              <a:solidFill>
                <a:srgbClr val="181516"/>
              </a:solidFill>
            </a:endParaRPr>
          </a:p>
        </p:txBody>
      </p:sp>
      <p:sp>
        <p:nvSpPr>
          <p:cNvPr id="760" name="Google Shape;760;p112"/>
          <p:cNvSpPr txBox="1"/>
          <p:nvPr/>
        </p:nvSpPr>
        <p:spPr>
          <a:xfrm>
            <a:off x="616925" y="1427225"/>
            <a:ext cx="7760100" cy="3399600"/>
          </a:xfrm>
          <a:prstGeom prst="rect">
            <a:avLst/>
          </a:prstGeom>
          <a:noFill/>
          <a:ln>
            <a:noFill/>
          </a:ln>
        </p:spPr>
        <p:txBody>
          <a:bodyPr spcFirstLastPara="1" wrap="square" lIns="68575" tIns="34275" rIns="68575" bIns="34275" anchor="t" anchorCtr="0">
            <a:normAutofit/>
          </a:bodyPr>
          <a:lstStyle/>
          <a:p>
            <a:pPr marL="457200" lvl="0" indent="-355600" algn="l" rtl="0">
              <a:lnSpc>
                <a:spcPct val="150000"/>
              </a:lnSpc>
              <a:spcBef>
                <a:spcPts val="0"/>
              </a:spcBef>
              <a:spcAft>
                <a:spcPts val="0"/>
              </a:spcAft>
              <a:buClr>
                <a:schemeClr val="dk1"/>
              </a:buClr>
              <a:buSzPts val="2000"/>
              <a:buFont typeface="Calibri"/>
              <a:buChar char="●"/>
            </a:pPr>
            <a:r>
              <a:rPr lang="en-CA" sz="2000">
                <a:solidFill>
                  <a:schemeClr val="dk1"/>
                </a:solidFill>
                <a:latin typeface="Calibri"/>
                <a:ea typeface="Calibri"/>
                <a:cs typeface="Calibri"/>
                <a:sym typeface="Calibri"/>
              </a:rPr>
              <a:t>The </a:t>
            </a:r>
            <a:r>
              <a:rPr lang="en-CA" sz="2000" b="1">
                <a:solidFill>
                  <a:schemeClr val="dk1"/>
                </a:solidFill>
                <a:latin typeface="Calibri"/>
                <a:ea typeface="Calibri"/>
                <a:cs typeface="Calibri"/>
                <a:sym typeface="Calibri"/>
              </a:rPr>
              <a:t>Inclusion, Diversity, Equity and Accessibility (IDEA)</a:t>
            </a:r>
            <a:r>
              <a:rPr lang="en-CA" sz="2000">
                <a:solidFill>
                  <a:schemeClr val="dk1"/>
                </a:solidFill>
                <a:latin typeface="Calibri"/>
                <a:ea typeface="Calibri"/>
                <a:cs typeface="Calibri"/>
                <a:sym typeface="Calibri"/>
              </a:rPr>
              <a:t> Practitioners and Professionals Network is an opportunity for staff who hold the diversity portfolio within disability organizations to come together and share information, network, and engage in dialogue on how to address the intersections of race and disability within your respective organizations.</a:t>
            </a:r>
            <a:endParaRPr sz="483">
              <a:solidFill>
                <a:schemeClr val="dk1"/>
              </a:solidFill>
              <a:latin typeface="Calibri"/>
              <a:ea typeface="Calibri"/>
              <a:cs typeface="Calibri"/>
              <a:sym typeface="Calibri"/>
            </a:endParaRPr>
          </a:p>
          <a:p>
            <a:pPr marL="457200" lvl="0" indent="-355600" algn="l" rtl="0">
              <a:lnSpc>
                <a:spcPct val="150000"/>
              </a:lnSpc>
              <a:spcBef>
                <a:spcPts val="0"/>
              </a:spcBef>
              <a:spcAft>
                <a:spcPts val="0"/>
              </a:spcAft>
              <a:buClr>
                <a:schemeClr val="dk1"/>
              </a:buClr>
              <a:buSzPts val="2000"/>
              <a:buFont typeface="Calibri"/>
              <a:buChar char="●"/>
            </a:pPr>
            <a:r>
              <a:rPr lang="en-CA" sz="2000">
                <a:solidFill>
                  <a:schemeClr val="dk1"/>
                </a:solidFill>
                <a:latin typeface="Calibri"/>
                <a:ea typeface="Calibri"/>
                <a:cs typeface="Calibri"/>
                <a:sym typeface="Calibri"/>
              </a:rPr>
              <a:t>Register at: </a:t>
            </a:r>
            <a:r>
              <a:rPr lang="en-CA" sz="2000" b="1">
                <a:solidFill>
                  <a:schemeClr val="dk1"/>
                </a:solidFill>
                <a:latin typeface="Calibri"/>
                <a:ea typeface="Calibri"/>
                <a:cs typeface="Calibri"/>
                <a:sym typeface="Calibri"/>
              </a:rPr>
              <a:t>racedisability.ca/ideappnetwork</a:t>
            </a:r>
            <a:endParaRPr sz="2000">
              <a:solidFill>
                <a:schemeClr val="dk1"/>
              </a:solidFill>
              <a:latin typeface="Calibri"/>
              <a:ea typeface="Calibri"/>
              <a:cs typeface="Calibri"/>
              <a:sym typeface="Calibri"/>
            </a:endParaRPr>
          </a:p>
        </p:txBody>
      </p:sp>
      <p:sp>
        <p:nvSpPr>
          <p:cNvPr id="761" name="Google Shape;761;p112"/>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ED7D31"/>
          </a:solidFill>
          <a:ln w="44450" cap="rnd" cmpd="sng">
            <a:solidFill>
              <a:srgbClr val="ED7D31">
                <a:alpha val="7451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98C12"/>
              </a:solidFill>
              <a:latin typeface="Calibri"/>
              <a:ea typeface="Calibri"/>
              <a:cs typeface="Calibri"/>
              <a:sym typeface="Calibri"/>
            </a:endParaRPr>
          </a:p>
        </p:txBody>
      </p:sp>
      <p:pic>
        <p:nvPicPr>
          <p:cNvPr id="762" name="Google Shape;762;p112">
            <a:hlinkClick r:id="rId3"/>
          </p:cNvPr>
          <p:cNvPicPr preferRelativeResize="0"/>
          <p:nvPr/>
        </p:nvPicPr>
        <p:blipFill>
          <a:blip r:embed="rId4">
            <a:alphaModFix/>
          </a:blip>
          <a:stretch>
            <a:fillRect/>
          </a:stretch>
        </p:blipFill>
        <p:spPr>
          <a:xfrm>
            <a:off x="5893850" y="3954825"/>
            <a:ext cx="2827203" cy="600500"/>
          </a:xfrm>
          <a:prstGeom prst="rect">
            <a:avLst/>
          </a:prstGeom>
          <a:noFill/>
          <a:ln>
            <a:noFill/>
          </a:ln>
        </p:spPr>
      </p:pic>
      <p:pic>
        <p:nvPicPr>
          <p:cNvPr id="763" name="Google Shape;763;p112"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5">
            <a:alphaModFix/>
          </a:blip>
          <a:stretch>
            <a:fillRect/>
          </a:stretch>
        </p:blipFill>
        <p:spPr>
          <a:xfrm>
            <a:off x="7987925" y="132050"/>
            <a:ext cx="1012225" cy="407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group of colorful heads&#10;&#10;Description automatically generated">
            <a:extLst>
              <a:ext uri="{FF2B5EF4-FFF2-40B4-BE49-F238E27FC236}">
                <a16:creationId xmlns:a16="http://schemas.microsoft.com/office/drawing/2014/main" id="{7C5A5ED4-17C3-87B1-AA26-F0E36078A991}"/>
              </a:ext>
            </a:extLst>
          </p:cNvPr>
          <p:cNvPicPr>
            <a:picLocks noChangeAspect="1"/>
          </p:cNvPicPr>
          <p:nvPr/>
        </p:nvPicPr>
        <p:blipFill>
          <a:blip r:embed="rId3">
            <a:alphaModFix amt="50000"/>
          </a:blip>
          <a:srcRect t="8342" b="6753"/>
          <a:stretch/>
        </p:blipFill>
        <p:spPr>
          <a:xfrm>
            <a:off x="15" y="1"/>
            <a:ext cx="9143985" cy="5143499"/>
          </a:xfrm>
          <a:prstGeom prst="rect">
            <a:avLst/>
          </a:prstGeom>
        </p:spPr>
      </p:pic>
      <p:sp>
        <p:nvSpPr>
          <p:cNvPr id="2" name="Title 1"/>
          <p:cNvSpPr>
            <a:spLocks noGrp="1"/>
          </p:cNvSpPr>
          <p:nvPr>
            <p:ph type="ctrTitle"/>
          </p:nvPr>
        </p:nvSpPr>
        <p:spPr>
          <a:xfrm>
            <a:off x="1143000" y="1200151"/>
            <a:ext cx="6858000" cy="2633918"/>
          </a:xfrm>
        </p:spPr>
        <p:txBody>
          <a:bodyPr vert="horz" lIns="68580" tIns="34290" rIns="68580" bIns="34290" rtlCol="0" anchor="b">
            <a:normAutofit/>
          </a:bodyPr>
          <a:lstStyle/>
          <a:p>
            <a:r>
              <a:rPr lang="en-US" sz="4200" dirty="0">
                <a:solidFill>
                  <a:srgbClr val="FFFFFF"/>
                </a:solidFill>
                <a:ea typeface="+mj-lt"/>
                <a:cs typeface="+mj-lt"/>
              </a:rPr>
              <a:t>Intersectionality and Disability </a:t>
            </a:r>
            <a:r>
              <a:rPr lang="en-US" sz="3000" i="1" dirty="0">
                <a:solidFill>
                  <a:srgbClr val="FFFFFF"/>
                </a:solidFill>
                <a:ea typeface="+mj-lt"/>
                <a:cs typeface="+mj-lt"/>
              </a:rPr>
              <a:t>Impact on Employment Service Delivery</a:t>
            </a:r>
            <a:br>
              <a:rPr lang="en-US" sz="4200" dirty="0">
                <a:solidFill>
                  <a:srgbClr val="FFFFFF"/>
                </a:solidFill>
                <a:ea typeface="+mj-lt"/>
                <a:cs typeface="+mj-lt"/>
              </a:rPr>
            </a:br>
            <a:endParaRPr lang="en-US" sz="4200" dirty="0">
              <a:solidFill>
                <a:srgbClr val="FFFFFF"/>
              </a:solidFill>
              <a:ea typeface="+mj-lt"/>
              <a:cs typeface="+mj-lt"/>
            </a:endParaRPr>
          </a:p>
        </p:txBody>
      </p:sp>
      <p:sp>
        <p:nvSpPr>
          <p:cNvPr id="3" name="Subtitle 2"/>
          <p:cNvSpPr>
            <a:spLocks noGrp="1"/>
          </p:cNvSpPr>
          <p:nvPr>
            <p:ph type="subTitle" idx="1"/>
          </p:nvPr>
        </p:nvSpPr>
        <p:spPr>
          <a:xfrm>
            <a:off x="1143000" y="3252460"/>
            <a:ext cx="6858000" cy="690890"/>
          </a:xfrm>
        </p:spPr>
        <p:txBody>
          <a:bodyPr vert="horz" lIns="68580" tIns="34290" rIns="68580" bIns="34290" rtlCol="0" anchor="t">
            <a:normAutofit/>
          </a:bodyPr>
          <a:lstStyle/>
          <a:p>
            <a:r>
              <a:rPr lang="en-US" dirty="0">
                <a:solidFill>
                  <a:srgbClr val="FFFFFF"/>
                </a:solidFill>
              </a:rPr>
              <a:t> </a:t>
            </a:r>
          </a:p>
        </p:txBody>
      </p:sp>
      <p:pic>
        <p:nvPicPr>
          <p:cNvPr id="6" name="Picture 5" descr="A white letters on a black background&#10;&#10;AI-generated content may be incorrect.">
            <a:extLst>
              <a:ext uri="{FF2B5EF4-FFF2-40B4-BE49-F238E27FC236}">
                <a16:creationId xmlns:a16="http://schemas.microsoft.com/office/drawing/2014/main" id="{AFFE73DB-C564-C4EE-84AA-7DD3A9747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5" y="89761"/>
            <a:ext cx="2374932" cy="690890"/>
          </a:xfrm>
          <a:prstGeom prst="rect">
            <a:avLst/>
          </a:prstGeom>
        </p:spPr>
      </p:pic>
      <p:sp>
        <p:nvSpPr>
          <p:cNvPr id="7" name="TextBox 6">
            <a:extLst>
              <a:ext uri="{FF2B5EF4-FFF2-40B4-BE49-F238E27FC236}">
                <a16:creationId xmlns:a16="http://schemas.microsoft.com/office/drawing/2014/main" id="{09AD7B31-D9AE-3816-CEA6-26EBA643DE04}"/>
              </a:ext>
            </a:extLst>
          </p:cNvPr>
          <p:cNvSpPr txBox="1"/>
          <p:nvPr/>
        </p:nvSpPr>
        <p:spPr>
          <a:xfrm>
            <a:off x="2285217" y="2435599"/>
            <a:ext cx="4570434" cy="300082"/>
          </a:xfrm>
          <a:prstGeom prst="rect">
            <a:avLst/>
          </a:prstGeom>
          <a:noFill/>
        </p:spPr>
        <p:txBody>
          <a:bodyPr wrap="square">
            <a:spAutoFit/>
          </a:bodyPr>
          <a:lstStyle/>
          <a:p>
            <a:pPr defTabSz="685800">
              <a:buClrTx/>
            </a:pPr>
            <a:r>
              <a:rPr lang="en-CA" sz="1350" kern="1200" dirty="0">
                <a:solidFill>
                  <a:prstClr val="white"/>
                </a:solidFill>
                <a:latin typeface="Aptos" panose="020B0004020202020204"/>
                <a:ea typeface="+mn-ea"/>
                <a:cs typeface="+mn-cs"/>
              </a:rPr>
              <a:t> </a:t>
            </a:r>
          </a:p>
        </p:txBody>
      </p:sp>
    </p:spTree>
    <p:extLst>
      <p:ext uri="{BB962C8B-B14F-4D97-AF65-F5344CB8AC3E}">
        <p14:creationId xmlns:p14="http://schemas.microsoft.com/office/powerpoint/2010/main" val="157204962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9A01-0020-5C6C-3E4D-D4290DBD5C53}"/>
              </a:ext>
            </a:extLst>
          </p:cNvPr>
          <p:cNvSpPr>
            <a:spLocks noGrp="1"/>
          </p:cNvSpPr>
          <p:nvPr>
            <p:ph type="title"/>
          </p:nvPr>
        </p:nvSpPr>
        <p:spPr>
          <a:xfrm>
            <a:off x="530116" y="283697"/>
            <a:ext cx="8083769" cy="698244"/>
          </a:xfrm>
        </p:spPr>
        <p:txBody>
          <a:bodyPr>
            <a:normAutofit fontScale="90000"/>
          </a:bodyPr>
          <a:lstStyle/>
          <a:p>
            <a:pPr algn="ctr"/>
            <a:r>
              <a:rPr lang="en-US" b="1" dirty="0">
                <a:solidFill>
                  <a:srgbClr val="7030A0"/>
                </a:solidFill>
              </a:rPr>
              <a:t>The Canadian Youth Success Strategy (C-YSS)</a:t>
            </a:r>
          </a:p>
        </p:txBody>
      </p:sp>
      <p:pic>
        <p:nvPicPr>
          <p:cNvPr id="4" name="Content Placeholder 3" descr="A logo for a company&#10;&#10;Description automatically generated">
            <a:extLst>
              <a:ext uri="{FF2B5EF4-FFF2-40B4-BE49-F238E27FC236}">
                <a16:creationId xmlns:a16="http://schemas.microsoft.com/office/drawing/2014/main" id="{5B58F2A7-7254-D9F1-7C89-B83089AD7378}"/>
              </a:ext>
            </a:extLst>
          </p:cNvPr>
          <p:cNvPicPr>
            <a:picLocks noGrp="1" noChangeAspect="1"/>
          </p:cNvPicPr>
          <p:nvPr>
            <p:ph idx="1"/>
          </p:nvPr>
        </p:nvPicPr>
        <p:blipFill>
          <a:blip r:embed="rId3"/>
          <a:stretch>
            <a:fillRect/>
          </a:stretch>
        </p:blipFill>
        <p:spPr>
          <a:xfrm>
            <a:off x="1636570" y="3957175"/>
            <a:ext cx="2228849" cy="1013770"/>
          </a:xfrm>
          <a:ln>
            <a:solidFill>
              <a:schemeClr val="bg1"/>
            </a:solidFill>
          </a:ln>
        </p:spPr>
      </p:pic>
      <p:sp>
        <p:nvSpPr>
          <p:cNvPr id="3" name="Content Placeholder 2">
            <a:extLst>
              <a:ext uri="{FF2B5EF4-FFF2-40B4-BE49-F238E27FC236}">
                <a16:creationId xmlns:a16="http://schemas.microsoft.com/office/drawing/2014/main" id="{41C965B9-969E-49D9-1AF2-D6A60C67C5CC}"/>
              </a:ext>
            </a:extLst>
          </p:cNvPr>
          <p:cNvSpPr txBox="1">
            <a:spLocks/>
          </p:cNvSpPr>
          <p:nvPr/>
        </p:nvSpPr>
        <p:spPr>
          <a:xfrm>
            <a:off x="727184" y="981942"/>
            <a:ext cx="7886700" cy="341884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2100" b="1" dirty="0">
                <a:solidFill>
                  <a:srgbClr val="324D5C"/>
                </a:solidFill>
                <a:latin typeface="Arial" panose="020B0604020202020204" pitchFamily="34" charset="0"/>
                <a:ea typeface="+mn-lt"/>
                <a:cs typeface="Arial" panose="020B0604020202020204" pitchFamily="34" charset="0"/>
              </a:rPr>
              <a:t>Research findings:</a:t>
            </a:r>
          </a:p>
          <a:p>
            <a:pPr marL="171450" indent="-171450" defTabSz="685800">
              <a:spcBef>
                <a:spcPts val="750"/>
              </a:spcBef>
              <a:buClrTx/>
            </a:pPr>
            <a:r>
              <a:rPr lang="en-US" sz="1950" dirty="0">
                <a:solidFill>
                  <a:srgbClr val="324D5C"/>
                </a:solidFill>
                <a:latin typeface="Arial" panose="020B0604020202020204" pitchFamily="34" charset="0"/>
                <a:ea typeface="+mn-lt"/>
                <a:cs typeface="Arial" panose="020B0604020202020204" pitchFamily="34" charset="0"/>
              </a:rPr>
              <a:t>Expectations of parents, caregivers, and educators matter when it comes to employment outcomes.</a:t>
            </a:r>
          </a:p>
          <a:p>
            <a:pPr marL="171450" indent="-171450" defTabSz="685800">
              <a:spcBef>
                <a:spcPts val="750"/>
              </a:spcBef>
              <a:buClrTx/>
            </a:pPr>
            <a:r>
              <a:rPr lang="en-US" sz="1950" dirty="0">
                <a:solidFill>
                  <a:srgbClr val="324D5C"/>
                </a:solidFill>
                <a:latin typeface="Arial" panose="020B0604020202020204" pitchFamily="34" charset="0"/>
                <a:ea typeface="+mn-lt"/>
                <a:cs typeface="Arial" panose="020B0604020202020204" pitchFamily="34" charset="0"/>
              </a:rPr>
              <a:t>Lack of employment preparation experiences tailored specifically to address the intersectional barriers that youth who have developmental disabilities face before entering the workforce.</a:t>
            </a:r>
          </a:p>
          <a:p>
            <a:pPr marL="171450" indent="-171450" defTabSz="685800">
              <a:spcBef>
                <a:spcPts val="750"/>
              </a:spcBef>
              <a:buClrTx/>
            </a:pPr>
            <a:r>
              <a:rPr lang="en-US" sz="1950" dirty="0">
                <a:solidFill>
                  <a:srgbClr val="324D5C"/>
                </a:solidFill>
                <a:latin typeface="Arial" panose="020B0604020202020204" pitchFamily="34" charset="0"/>
                <a:ea typeface="+mn-lt"/>
                <a:cs typeface="Arial" panose="020B0604020202020204" pitchFamily="34" charset="0"/>
              </a:rPr>
              <a:t>When finishing high school, compared to their peers without a disability, youth who have a developmental disability do not have the same foundational skills to connect to employment.</a:t>
            </a:r>
            <a:endParaRPr lang="en-US" sz="2100" dirty="0">
              <a:solidFill>
                <a:prstClr val="black"/>
              </a:solidFill>
              <a:latin typeface="Arial" panose="020B0604020202020204" pitchFamily="34" charset="0"/>
              <a:cs typeface="Arial" panose="020B0604020202020204" pitchFamily="34" charset="0"/>
            </a:endParaRPr>
          </a:p>
          <a:p>
            <a:pPr marL="171450" indent="-171450" defTabSz="685800">
              <a:spcBef>
                <a:spcPts val="750"/>
              </a:spcBef>
              <a:buClrTx/>
            </a:pPr>
            <a:endParaRPr lang="en-US" sz="2100" dirty="0">
              <a:solidFill>
                <a:prstClr val="black"/>
              </a:solidFill>
              <a:latin typeface="Aptos" panose="02110004020202020204"/>
              <a:ea typeface="+mn-lt"/>
              <a:cs typeface="+mn-lt"/>
            </a:endParaRPr>
          </a:p>
        </p:txBody>
      </p:sp>
      <p:pic>
        <p:nvPicPr>
          <p:cNvPr id="5" name="Picture 4" descr="A blue and black logo&#10;&#10;Description automatically generated">
            <a:extLst>
              <a:ext uri="{FF2B5EF4-FFF2-40B4-BE49-F238E27FC236}">
                <a16:creationId xmlns:a16="http://schemas.microsoft.com/office/drawing/2014/main" id="{877F4865-C017-7603-8B38-2B5EB62F2F0E}"/>
              </a:ext>
            </a:extLst>
          </p:cNvPr>
          <p:cNvPicPr>
            <a:picLocks noChangeAspect="1"/>
          </p:cNvPicPr>
          <p:nvPr/>
        </p:nvPicPr>
        <p:blipFill>
          <a:blip r:embed="rId4"/>
          <a:stretch>
            <a:fillRect/>
          </a:stretch>
        </p:blipFill>
        <p:spPr>
          <a:xfrm>
            <a:off x="5023946" y="4098281"/>
            <a:ext cx="1943219" cy="605003"/>
          </a:xfrm>
          <a:prstGeom prst="rect">
            <a:avLst/>
          </a:prstGeom>
        </p:spPr>
      </p:pic>
    </p:spTree>
    <p:extLst>
      <p:ext uri="{BB962C8B-B14F-4D97-AF65-F5344CB8AC3E}">
        <p14:creationId xmlns:p14="http://schemas.microsoft.com/office/powerpoint/2010/main" val="376072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84"/>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8" name="Google Shape;488;p84"/>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a:p>
          <a:p>
            <a:pPr marL="0" lvl="0" indent="0" algn="l" rtl="0">
              <a:lnSpc>
                <a:spcPct val="90000"/>
              </a:lnSpc>
              <a:spcBef>
                <a:spcPts val="0"/>
              </a:spcBef>
              <a:spcAft>
                <a:spcPts val="0"/>
              </a:spcAft>
              <a:buSzPct val="101712"/>
              <a:buNone/>
            </a:pPr>
            <a:r>
              <a:rPr lang="en-CA" sz="3244" b="1"/>
              <a:t>Introductions: </a:t>
            </a:r>
            <a:br>
              <a:rPr lang="en-CA" sz="3244" b="1"/>
            </a:br>
            <a:r>
              <a:rPr lang="en-CA" sz="2022" b="1">
                <a:solidFill>
                  <a:srgbClr val="242424"/>
                </a:solidFill>
              </a:rPr>
              <a:t>About Race and Disability Canada </a:t>
            </a:r>
            <a:endParaRPr sz="2022" b="1">
              <a:solidFill>
                <a:srgbClr val="242424"/>
              </a:solidFill>
            </a:endParaRPr>
          </a:p>
          <a:p>
            <a:pPr marL="0" lvl="0" indent="0" algn="l" rtl="0">
              <a:lnSpc>
                <a:spcPct val="100000"/>
              </a:lnSpc>
              <a:spcBef>
                <a:spcPts val="0"/>
              </a:spcBef>
              <a:spcAft>
                <a:spcPts val="0"/>
              </a:spcAft>
              <a:buSzPct val="57894"/>
              <a:buNone/>
            </a:pPr>
            <a:endParaRPr sz="190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a:latin typeface="Arial"/>
              <a:ea typeface="Arial"/>
              <a:cs typeface="Arial"/>
              <a:sym typeface="Arial"/>
            </a:endParaRPr>
          </a:p>
        </p:txBody>
      </p:sp>
      <p:sp>
        <p:nvSpPr>
          <p:cNvPr id="489" name="Google Shape;489;p84"/>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CFD90-0CCF-2FA1-17CE-590E9209E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9B4D9-A529-5AE1-ECDC-9154ECE6C3C2}"/>
              </a:ext>
            </a:extLst>
          </p:cNvPr>
          <p:cNvSpPr>
            <a:spLocks noGrp="1"/>
          </p:cNvSpPr>
          <p:nvPr>
            <p:ph type="title"/>
          </p:nvPr>
        </p:nvSpPr>
        <p:spPr>
          <a:xfrm>
            <a:off x="530116" y="283697"/>
            <a:ext cx="8083769" cy="698244"/>
          </a:xfrm>
        </p:spPr>
        <p:txBody>
          <a:bodyPr>
            <a:normAutofit fontScale="90000"/>
          </a:bodyPr>
          <a:lstStyle/>
          <a:p>
            <a:pPr algn="ctr"/>
            <a:r>
              <a:rPr lang="en-US" b="1" dirty="0">
                <a:solidFill>
                  <a:srgbClr val="7030A0"/>
                </a:solidFill>
              </a:rPr>
              <a:t>Acknowledgement – Intersectionality &amp; Disability</a:t>
            </a:r>
          </a:p>
        </p:txBody>
      </p:sp>
      <p:pic>
        <p:nvPicPr>
          <p:cNvPr id="4" name="Content Placeholder 3" descr="A logo for a company&#10;&#10;Description automatically generated">
            <a:extLst>
              <a:ext uri="{FF2B5EF4-FFF2-40B4-BE49-F238E27FC236}">
                <a16:creationId xmlns:a16="http://schemas.microsoft.com/office/drawing/2014/main" id="{D307BC17-7B9A-6026-2457-EE6EF7364168}"/>
              </a:ext>
            </a:extLst>
          </p:cNvPr>
          <p:cNvPicPr>
            <a:picLocks noGrp="1" noChangeAspect="1"/>
          </p:cNvPicPr>
          <p:nvPr>
            <p:ph idx="1"/>
          </p:nvPr>
        </p:nvPicPr>
        <p:blipFill>
          <a:blip r:embed="rId3"/>
          <a:stretch>
            <a:fillRect/>
          </a:stretch>
        </p:blipFill>
        <p:spPr>
          <a:xfrm>
            <a:off x="1636570" y="3957175"/>
            <a:ext cx="2228849" cy="1013770"/>
          </a:xfrm>
          <a:ln>
            <a:solidFill>
              <a:schemeClr val="bg1"/>
            </a:solidFill>
          </a:ln>
        </p:spPr>
      </p:pic>
      <p:sp>
        <p:nvSpPr>
          <p:cNvPr id="3" name="Content Placeholder 2">
            <a:extLst>
              <a:ext uri="{FF2B5EF4-FFF2-40B4-BE49-F238E27FC236}">
                <a16:creationId xmlns:a16="http://schemas.microsoft.com/office/drawing/2014/main" id="{C408A2D0-7E5D-4EC5-7E9A-22F1FE21EC7C}"/>
              </a:ext>
            </a:extLst>
          </p:cNvPr>
          <p:cNvSpPr txBox="1">
            <a:spLocks/>
          </p:cNvSpPr>
          <p:nvPr/>
        </p:nvSpPr>
        <p:spPr>
          <a:xfrm>
            <a:off x="727184" y="981942"/>
            <a:ext cx="7886700" cy="341884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800" dirty="0">
                <a:solidFill>
                  <a:srgbClr val="324D5C"/>
                </a:solidFill>
                <a:latin typeface="Arial" panose="020B0604020202020204" pitchFamily="34" charset="0"/>
                <a:ea typeface="+mn-lt"/>
                <a:cs typeface="Arial" panose="020B0604020202020204" pitchFamily="34" charset="0"/>
              </a:rPr>
              <a:t>ODEN has come to understand that, in preparing resources to advance the employment paths for youth who have developmental disabilities, we need to be aware and take into account that disability is just </a:t>
            </a:r>
            <a:r>
              <a:rPr lang="en-US" sz="1800" b="1" dirty="0">
                <a:solidFill>
                  <a:srgbClr val="324D5C"/>
                </a:solidFill>
                <a:latin typeface="Arial" panose="020B0604020202020204" pitchFamily="34" charset="0"/>
                <a:ea typeface="+mn-lt"/>
                <a:cs typeface="Arial" panose="020B0604020202020204" pitchFamily="34" charset="0"/>
              </a:rPr>
              <a:t>one aspect </a:t>
            </a:r>
            <a:r>
              <a:rPr lang="en-US" sz="1800" dirty="0">
                <a:solidFill>
                  <a:srgbClr val="324D5C"/>
                </a:solidFill>
                <a:latin typeface="Arial" panose="020B0604020202020204" pitchFamily="34" charset="0"/>
                <a:ea typeface="+mn-lt"/>
                <a:cs typeface="Arial" panose="020B0604020202020204" pitchFamily="34" charset="0"/>
              </a:rPr>
              <a:t>of an individual’s identity, and that this aspect does not exist in isolation; an individual's path is also impacted by other aspects and social determinants, such as their gender, sexuality, race, or socio-economic status. </a:t>
            </a:r>
          </a:p>
          <a:p>
            <a:pPr marL="0" indent="0" defTabSz="685800">
              <a:spcBef>
                <a:spcPts val="750"/>
              </a:spcBef>
              <a:buClrTx/>
              <a:buNone/>
            </a:pPr>
            <a:endParaRPr lang="en-US" sz="1800" dirty="0">
              <a:solidFill>
                <a:srgbClr val="324D5C"/>
              </a:solidFill>
              <a:latin typeface="Arial" panose="020B0604020202020204" pitchFamily="34" charset="0"/>
              <a:ea typeface="+mn-lt"/>
              <a:cs typeface="Arial" panose="020B0604020202020204" pitchFamily="34" charset="0"/>
            </a:endParaRPr>
          </a:p>
          <a:p>
            <a:pPr marL="0" indent="0" defTabSz="685800">
              <a:spcBef>
                <a:spcPts val="750"/>
              </a:spcBef>
              <a:buClrTx/>
              <a:buNone/>
            </a:pPr>
            <a:r>
              <a:rPr lang="en-US" sz="1800" dirty="0">
                <a:solidFill>
                  <a:srgbClr val="324D5C"/>
                </a:solidFill>
                <a:latin typeface="Arial" panose="020B0604020202020204" pitchFamily="34" charset="0"/>
                <a:ea typeface="+mn-lt"/>
                <a:cs typeface="Arial" panose="020B0604020202020204" pitchFamily="34" charset="0"/>
              </a:rPr>
              <a:t>We must recognize that a person's individual experiences, the barriers that they face, and the opportunities that they receive, are largely shaped and influenced by these different factors or aspects of their identity.</a:t>
            </a:r>
          </a:p>
          <a:p>
            <a:pPr marL="0" indent="0" defTabSz="685800">
              <a:spcBef>
                <a:spcPts val="750"/>
              </a:spcBef>
              <a:buClrTx/>
              <a:buNone/>
            </a:pPr>
            <a:endParaRPr lang="en-US" sz="1950" dirty="0">
              <a:solidFill>
                <a:srgbClr val="324D5C"/>
              </a:solidFill>
              <a:latin typeface="Aptos" panose="02110004020202020204"/>
              <a:ea typeface="+mn-lt"/>
              <a:cs typeface="+mn-lt"/>
            </a:endParaRPr>
          </a:p>
        </p:txBody>
      </p:sp>
      <p:pic>
        <p:nvPicPr>
          <p:cNvPr id="5" name="Picture 4" descr="A blue and black logo&#10;&#10;Description automatically generated">
            <a:extLst>
              <a:ext uri="{FF2B5EF4-FFF2-40B4-BE49-F238E27FC236}">
                <a16:creationId xmlns:a16="http://schemas.microsoft.com/office/drawing/2014/main" id="{76E77056-C60B-A186-9B86-66D4145AF118}"/>
              </a:ext>
            </a:extLst>
          </p:cNvPr>
          <p:cNvPicPr>
            <a:picLocks noChangeAspect="1"/>
          </p:cNvPicPr>
          <p:nvPr/>
        </p:nvPicPr>
        <p:blipFill>
          <a:blip r:embed="rId4"/>
          <a:stretch>
            <a:fillRect/>
          </a:stretch>
        </p:blipFill>
        <p:spPr>
          <a:xfrm>
            <a:off x="5023946" y="4098281"/>
            <a:ext cx="1943219" cy="605003"/>
          </a:xfrm>
          <a:prstGeom prst="rect">
            <a:avLst/>
          </a:prstGeom>
        </p:spPr>
      </p:pic>
    </p:spTree>
    <p:extLst>
      <p:ext uri="{BB962C8B-B14F-4D97-AF65-F5344CB8AC3E}">
        <p14:creationId xmlns:p14="http://schemas.microsoft.com/office/powerpoint/2010/main" val="3716853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D5182E-D1A7-2201-46A3-8ED37C0731E4}"/>
              </a:ext>
            </a:extLst>
          </p:cNvPr>
          <p:cNvSpPr>
            <a:spLocks noGrp="1"/>
          </p:cNvSpPr>
          <p:nvPr>
            <p:ph type="title"/>
          </p:nvPr>
        </p:nvSpPr>
        <p:spPr>
          <a:xfrm>
            <a:off x="423863" y="317898"/>
            <a:ext cx="7886700" cy="460772"/>
          </a:xfrm>
        </p:spPr>
        <p:txBody>
          <a:bodyPr>
            <a:normAutofit fontScale="90000"/>
          </a:bodyPr>
          <a:lstStyle/>
          <a:p>
            <a:r>
              <a:rPr lang="en-US" sz="3000" dirty="0">
                <a:solidFill>
                  <a:srgbClr val="7D538A"/>
                </a:solidFill>
              </a:rPr>
              <a:t>ODEN Overview</a:t>
            </a:r>
          </a:p>
        </p:txBody>
      </p:sp>
      <p:sp>
        <p:nvSpPr>
          <p:cNvPr id="5" name="Content Placeholder 2">
            <a:extLst>
              <a:ext uri="{FF2B5EF4-FFF2-40B4-BE49-F238E27FC236}">
                <a16:creationId xmlns:a16="http://schemas.microsoft.com/office/drawing/2014/main" id="{3CE86204-1590-52BD-E260-143B04F38011}"/>
              </a:ext>
            </a:extLst>
          </p:cNvPr>
          <p:cNvSpPr txBox="1">
            <a:spLocks/>
          </p:cNvSpPr>
          <p:nvPr/>
        </p:nvSpPr>
        <p:spPr>
          <a:xfrm>
            <a:off x="423863" y="1045652"/>
            <a:ext cx="7534275" cy="326350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defTabSz="514337">
              <a:spcBef>
                <a:spcPts val="563"/>
              </a:spcBef>
              <a:buClrTx/>
              <a:defRPr/>
            </a:pPr>
            <a:r>
              <a:rPr lang="en-CA" sz="2400" dirty="0">
                <a:solidFill>
                  <a:prstClr val="black"/>
                </a:solidFill>
                <a:latin typeface="Arial" panose="020B0604020202020204"/>
              </a:rPr>
              <a:t>ODEN is a provincial network of Employment Service Providers united to increase the employment opportunities for </a:t>
            </a:r>
            <a:r>
              <a:rPr lang="en-CA" sz="2400" b="1" dirty="0">
                <a:solidFill>
                  <a:prstClr val="black"/>
                </a:solidFill>
                <a:latin typeface="Arial" panose="020B0604020202020204"/>
              </a:rPr>
              <a:t>people</a:t>
            </a:r>
            <a:r>
              <a:rPr lang="en-CA" sz="2400" dirty="0">
                <a:solidFill>
                  <a:prstClr val="black"/>
                </a:solidFill>
                <a:latin typeface="Arial" panose="020B0604020202020204"/>
              </a:rPr>
              <a:t> who have a disability. </a:t>
            </a:r>
          </a:p>
          <a:p>
            <a:pPr defTabSz="514337">
              <a:spcBef>
                <a:spcPts val="563"/>
              </a:spcBef>
              <a:buClrTx/>
              <a:defRPr/>
            </a:pPr>
            <a:endParaRPr lang="en-CA" sz="2400" dirty="0">
              <a:solidFill>
                <a:prstClr val="black"/>
              </a:solidFill>
              <a:latin typeface="Arial" panose="020B0604020202020204"/>
            </a:endParaRPr>
          </a:p>
          <a:p>
            <a:pPr defTabSz="514337">
              <a:spcBef>
                <a:spcPts val="563"/>
              </a:spcBef>
              <a:buClrTx/>
              <a:defRPr/>
            </a:pPr>
            <a:r>
              <a:rPr lang="en-US" sz="2400" dirty="0">
                <a:solidFill>
                  <a:prstClr val="black"/>
                </a:solidFill>
              </a:rPr>
              <a:t>Members are from every corner of the province and support people of </a:t>
            </a:r>
            <a:r>
              <a:rPr lang="en-US" sz="2400" b="1" dirty="0">
                <a:solidFill>
                  <a:prstClr val="black"/>
                </a:solidFill>
              </a:rPr>
              <a:t>all disability types.</a:t>
            </a:r>
          </a:p>
          <a:p>
            <a:pPr defTabSz="685800">
              <a:spcBef>
                <a:spcPts val="750"/>
              </a:spcBef>
              <a:buClrTx/>
            </a:pPr>
            <a:endParaRPr lang="en-US" sz="1500" dirty="0">
              <a:solidFill>
                <a:prstClr val="black"/>
              </a:solidFill>
            </a:endParaRPr>
          </a:p>
        </p:txBody>
      </p:sp>
      <p:sp>
        <p:nvSpPr>
          <p:cNvPr id="9" name="Title 1">
            <a:extLst>
              <a:ext uri="{FF2B5EF4-FFF2-40B4-BE49-F238E27FC236}">
                <a16:creationId xmlns:a16="http://schemas.microsoft.com/office/drawing/2014/main" id="{033519C3-88FC-6005-13C9-16F4D1B20B5D}"/>
              </a:ext>
            </a:extLst>
          </p:cNvPr>
          <p:cNvSpPr txBox="1">
            <a:spLocks/>
          </p:cNvSpPr>
          <p:nvPr/>
        </p:nvSpPr>
        <p:spPr>
          <a:xfrm>
            <a:off x="6355005" y="3908893"/>
            <a:ext cx="2365133" cy="377909"/>
          </a:xfrm>
          <a:prstGeom prst="rect">
            <a:avLst/>
          </a:prstGeom>
        </p:spPr>
        <p:txBody>
          <a:bodyPr vert="horz" lIns="51435" tIns="25718" rIns="51435" bIns="25718" rtlCol="0" anchor="ctr">
            <a:noAutofit/>
          </a:bodyPr>
          <a:lstStyle>
            <a:lvl1pPr algn="l" defTabSz="685800" rtl="0" eaLnBrk="1" latinLnBrk="0" hangingPunct="1">
              <a:lnSpc>
                <a:spcPct val="90000"/>
              </a:lnSpc>
              <a:spcBef>
                <a:spcPct val="0"/>
              </a:spcBef>
              <a:buNone/>
              <a:defRPr sz="3200" b="1" kern="1200">
                <a:solidFill>
                  <a:srgbClr val="7D528A"/>
                </a:solidFill>
                <a:latin typeface="+mj-lt"/>
                <a:ea typeface="+mj-ea"/>
                <a:cs typeface="+mj-cs"/>
              </a:defRPr>
            </a:lvl1pPr>
          </a:lstStyle>
          <a:p>
            <a:pPr defTabSz="514350">
              <a:buClrTx/>
            </a:pPr>
            <a:r>
              <a:rPr lang="en-US" sz="2250" dirty="0">
                <a:solidFill>
                  <a:srgbClr val="7D538B"/>
                </a:solidFill>
                <a:latin typeface="Aptos Display" panose="02110004020202020204"/>
              </a:rPr>
              <a:t>130+ Members</a:t>
            </a:r>
          </a:p>
        </p:txBody>
      </p:sp>
    </p:spTree>
    <p:extLst>
      <p:ext uri="{BB962C8B-B14F-4D97-AF65-F5344CB8AC3E}">
        <p14:creationId xmlns:p14="http://schemas.microsoft.com/office/powerpoint/2010/main" val="320964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402F-440C-FA67-6CB1-19ECEFC85D87}"/>
              </a:ext>
            </a:extLst>
          </p:cNvPr>
          <p:cNvSpPr>
            <a:spLocks noGrp="1"/>
          </p:cNvSpPr>
          <p:nvPr>
            <p:ph type="title"/>
          </p:nvPr>
        </p:nvSpPr>
        <p:spPr>
          <a:xfrm>
            <a:off x="776721" y="273844"/>
            <a:ext cx="7966729" cy="994172"/>
          </a:xfrm>
        </p:spPr>
        <p:txBody>
          <a:bodyPr>
            <a:normAutofit fontScale="90000"/>
          </a:bodyPr>
          <a:lstStyle/>
          <a:p>
            <a:pPr algn="ctr"/>
            <a:r>
              <a:rPr lang="en-US" b="1" dirty="0">
                <a:solidFill>
                  <a:srgbClr val="7030A0"/>
                </a:solidFill>
                <a:ea typeface="+mj-lt"/>
                <a:cs typeface="+mj-lt"/>
              </a:rPr>
              <a:t>Why is Intersectionality Important when Working with Jobseekers Who Have a Disability?</a:t>
            </a:r>
            <a:r>
              <a:rPr lang="en-US" b="1" dirty="0">
                <a:solidFill>
                  <a:srgbClr val="324D5C"/>
                </a:solidFill>
                <a:ea typeface="+mj-lt"/>
                <a:cs typeface="+mj-lt"/>
              </a:rPr>
              <a:t> </a:t>
            </a:r>
            <a:endParaRPr lang="en-US" b="1" dirty="0"/>
          </a:p>
        </p:txBody>
      </p:sp>
      <p:sp>
        <p:nvSpPr>
          <p:cNvPr id="8" name="Content Placeholder 7">
            <a:extLst>
              <a:ext uri="{FF2B5EF4-FFF2-40B4-BE49-F238E27FC236}">
                <a16:creationId xmlns:a16="http://schemas.microsoft.com/office/drawing/2014/main" id="{0E9C0F36-4359-5935-62E9-FD8F2740E854}"/>
              </a:ext>
            </a:extLst>
          </p:cNvPr>
          <p:cNvSpPr>
            <a:spLocks noGrp="1"/>
          </p:cNvSpPr>
          <p:nvPr>
            <p:ph idx="1"/>
          </p:nvPr>
        </p:nvSpPr>
        <p:spPr>
          <a:xfrm>
            <a:off x="628651" y="1528762"/>
            <a:ext cx="4079081" cy="3103960"/>
          </a:xfrm>
        </p:spPr>
        <p:txBody>
          <a:bodyPr vert="horz" lIns="68580" tIns="34290" rIns="68580" bIns="34290" rtlCol="0" anchor="t">
            <a:normAutofit fontScale="85000" lnSpcReduction="20000"/>
          </a:bodyPr>
          <a:lstStyle/>
          <a:p>
            <a:pPr>
              <a:spcAft>
                <a:spcPts val="450"/>
              </a:spcAft>
            </a:pPr>
            <a:r>
              <a:rPr lang="en-US" dirty="0">
                <a:solidFill>
                  <a:srgbClr val="324D5C"/>
                </a:solidFill>
                <a:latin typeface="Arial" panose="020B0604020202020204" pitchFamily="34" charset="0"/>
                <a:ea typeface="+mn-lt"/>
                <a:cs typeface="Arial" panose="020B0604020202020204" pitchFamily="34" charset="0"/>
              </a:rPr>
              <a:t>A person’s disability is only one part of their story, one part of their identity.  </a:t>
            </a:r>
            <a:endParaRPr lang="en-US" dirty="0">
              <a:solidFill>
                <a:srgbClr val="324D5C"/>
              </a:solidFill>
              <a:latin typeface="Arial" panose="020B0604020202020204" pitchFamily="34" charset="0"/>
              <a:cs typeface="Arial" panose="020B0604020202020204" pitchFamily="34" charset="0"/>
            </a:endParaRPr>
          </a:p>
          <a:p>
            <a:pPr>
              <a:spcAft>
                <a:spcPts val="450"/>
              </a:spcAft>
            </a:pPr>
            <a:r>
              <a:rPr lang="en-US" dirty="0">
                <a:solidFill>
                  <a:srgbClr val="324D5C"/>
                </a:solidFill>
                <a:latin typeface="Arial" panose="020B0604020202020204" pitchFamily="34" charset="0"/>
                <a:ea typeface="+mn-lt"/>
                <a:cs typeface="Arial" panose="020B0604020202020204" pitchFamily="34" charset="0"/>
              </a:rPr>
              <a:t>Their life (experience) is also impacted by where they live, what their family’s socio-economic status is, what color their skin is, what gender they identify with, what culture they identify with and more.  </a:t>
            </a:r>
            <a:endParaRPr lang="en-US" dirty="0">
              <a:latin typeface="Arial" panose="020B0604020202020204" pitchFamily="34" charset="0"/>
              <a:cs typeface="Arial" panose="020B0604020202020204" pitchFamily="34" charset="0"/>
            </a:endParaRPr>
          </a:p>
          <a:p>
            <a:pPr>
              <a:spcAft>
                <a:spcPts val="450"/>
              </a:spcAft>
            </a:pPr>
            <a:r>
              <a:rPr lang="en-US" dirty="0">
                <a:solidFill>
                  <a:srgbClr val="324D5C"/>
                </a:solidFill>
                <a:latin typeface="Arial" panose="020B0604020202020204" pitchFamily="34" charset="0"/>
                <a:ea typeface="+mn-lt"/>
                <a:cs typeface="Arial" panose="020B0604020202020204" pitchFamily="34" charset="0"/>
              </a:rPr>
              <a:t>The interaction of these identities can bring both privilege and oppression (or unique challenges) – at the same time. </a:t>
            </a:r>
            <a:endParaRPr lang="en-US" dirty="0">
              <a:latin typeface="Arial" panose="020B0604020202020204" pitchFamily="34" charset="0"/>
              <a:cs typeface="Arial" panose="020B0604020202020204" pitchFamily="34" charset="0"/>
            </a:endParaRPr>
          </a:p>
        </p:txBody>
      </p:sp>
      <p:pic>
        <p:nvPicPr>
          <p:cNvPr id="4" name="Picture 3" descr="A group of people sitting on a deck&#10;&#10;AI-generated content may be incorrect.">
            <a:extLst>
              <a:ext uri="{FF2B5EF4-FFF2-40B4-BE49-F238E27FC236}">
                <a16:creationId xmlns:a16="http://schemas.microsoft.com/office/drawing/2014/main" id="{2D77CF1C-4225-32A9-10F3-CE5D20DDC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210" y="1647825"/>
            <a:ext cx="3724675" cy="2483427"/>
          </a:xfrm>
          <a:prstGeom prst="rect">
            <a:avLst/>
          </a:prstGeom>
        </p:spPr>
      </p:pic>
      <p:sp>
        <p:nvSpPr>
          <p:cNvPr id="5" name="TextBox 4">
            <a:extLst>
              <a:ext uri="{FF2B5EF4-FFF2-40B4-BE49-F238E27FC236}">
                <a16:creationId xmlns:a16="http://schemas.microsoft.com/office/drawing/2014/main" id="{0A28929D-048B-17C9-8788-68231F08284E}"/>
              </a:ext>
            </a:extLst>
          </p:cNvPr>
          <p:cNvSpPr txBox="1"/>
          <p:nvPr/>
        </p:nvSpPr>
        <p:spPr>
          <a:xfrm>
            <a:off x="5187644" y="4286473"/>
            <a:ext cx="3555806" cy="715581"/>
          </a:xfrm>
          <a:prstGeom prst="rect">
            <a:avLst/>
          </a:prstGeom>
          <a:noFill/>
        </p:spPr>
        <p:txBody>
          <a:bodyPr wrap="square" rtlCol="0">
            <a:spAutoFit/>
          </a:bodyPr>
          <a:lstStyle/>
          <a:p>
            <a:pPr defTabSz="685800">
              <a:buClrTx/>
            </a:pPr>
            <a:r>
              <a:rPr lang="en-CA" sz="1350" kern="1200" dirty="0">
                <a:solidFill>
                  <a:prstClr val="black"/>
                </a:solidFill>
                <a:latin typeface="Aptos" panose="02110004020202020204"/>
                <a:ea typeface="+mn-ea"/>
                <a:cs typeface="+mn-cs"/>
              </a:rPr>
              <a:t>Photo credit: Disabled and Here</a:t>
            </a:r>
          </a:p>
          <a:p>
            <a:pPr defTabSz="685800">
              <a:buClrTx/>
            </a:pPr>
            <a:r>
              <a:rPr lang="en-CA" sz="1350" kern="1200" dirty="0">
                <a:solidFill>
                  <a:prstClr val="black"/>
                </a:solidFill>
                <a:latin typeface="Aptos" panose="02110004020202020204"/>
                <a:ea typeface="+mn-ea"/>
                <a:cs typeface="+mn-cs"/>
                <a:hlinkClick r:id="rId4"/>
              </a:rPr>
              <a:t>https://affecttheverb.com/disabledandhere/</a:t>
            </a:r>
            <a:endParaRPr lang="en-CA" sz="1350" kern="1200" dirty="0">
              <a:solidFill>
                <a:prstClr val="black"/>
              </a:solidFill>
              <a:latin typeface="Aptos" panose="02110004020202020204"/>
              <a:ea typeface="+mn-ea"/>
              <a:cs typeface="+mn-cs"/>
            </a:endParaRPr>
          </a:p>
          <a:p>
            <a:pPr defTabSz="685800">
              <a:buClrTx/>
            </a:pPr>
            <a:endParaRPr lang="en-CA"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290715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A8D63-78D6-F4F1-08A1-0F3DF4AE7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D15A6-E7D0-B2A4-DC93-79AE4B3D3156}"/>
              </a:ext>
            </a:extLst>
          </p:cNvPr>
          <p:cNvSpPr>
            <a:spLocks noGrp="1"/>
          </p:cNvSpPr>
          <p:nvPr>
            <p:ph type="title"/>
          </p:nvPr>
        </p:nvSpPr>
        <p:spPr>
          <a:xfrm>
            <a:off x="707477" y="96483"/>
            <a:ext cx="7590558" cy="994172"/>
          </a:xfrm>
        </p:spPr>
        <p:txBody>
          <a:bodyPr>
            <a:normAutofit/>
          </a:bodyPr>
          <a:lstStyle/>
          <a:p>
            <a:pPr algn="ctr"/>
            <a:r>
              <a:rPr lang="en-US" b="1" dirty="0">
                <a:solidFill>
                  <a:srgbClr val="7030A0"/>
                </a:solidFill>
                <a:ea typeface="+mj-lt"/>
                <a:cs typeface="+mj-lt"/>
              </a:rPr>
              <a:t>Systemic Barriers &amp; Discrimination</a:t>
            </a:r>
            <a:endParaRPr lang="en-US" b="1" dirty="0">
              <a:solidFill>
                <a:srgbClr val="7030A0"/>
              </a:solidFill>
            </a:endParaRPr>
          </a:p>
        </p:txBody>
      </p:sp>
      <p:sp>
        <p:nvSpPr>
          <p:cNvPr id="8" name="Content Placeholder 7">
            <a:extLst>
              <a:ext uri="{FF2B5EF4-FFF2-40B4-BE49-F238E27FC236}">
                <a16:creationId xmlns:a16="http://schemas.microsoft.com/office/drawing/2014/main" id="{D4F020CB-8444-E6D6-664B-B9069598E749}"/>
              </a:ext>
            </a:extLst>
          </p:cNvPr>
          <p:cNvSpPr>
            <a:spLocks noGrp="1"/>
          </p:cNvSpPr>
          <p:nvPr>
            <p:ph idx="1"/>
          </p:nvPr>
        </p:nvSpPr>
        <p:spPr>
          <a:xfrm>
            <a:off x="707478" y="1090655"/>
            <a:ext cx="7738628" cy="3956363"/>
          </a:xfrm>
        </p:spPr>
        <p:txBody>
          <a:bodyPr vert="horz" lIns="68580" tIns="34290" rIns="68580" bIns="34290" rtlCol="0" anchor="t">
            <a:normAutofit/>
          </a:bodyPr>
          <a:lstStyle/>
          <a:p>
            <a:r>
              <a:rPr lang="en-US" dirty="0">
                <a:solidFill>
                  <a:srgbClr val="324D5C"/>
                </a:solidFill>
                <a:latin typeface="Arial" panose="020B0604020202020204" pitchFamily="34" charset="0"/>
                <a:ea typeface="+mn-lt"/>
                <a:cs typeface="Arial" panose="020B0604020202020204" pitchFamily="34" charset="0"/>
              </a:rPr>
              <a:t>Structural Barriers in Employment Services</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Lack of accessible hiring processes </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Policies that do not account for intersectional needs</a:t>
            </a:r>
          </a:p>
          <a:p>
            <a:pPr lvl="1"/>
            <a:endParaRPr lang="en-US" dirty="0">
              <a:solidFill>
                <a:srgbClr val="324D5C"/>
              </a:solidFill>
              <a:latin typeface="Arial" panose="020B0604020202020204" pitchFamily="34" charset="0"/>
              <a:ea typeface="+mn-lt"/>
              <a:cs typeface="Arial" panose="020B0604020202020204" pitchFamily="34" charset="0"/>
            </a:endParaRPr>
          </a:p>
          <a:p>
            <a:r>
              <a:rPr lang="en-US" dirty="0">
                <a:solidFill>
                  <a:srgbClr val="324D5C"/>
                </a:solidFill>
                <a:latin typeface="Arial" panose="020B0604020202020204" pitchFamily="34" charset="0"/>
                <a:ea typeface="+mn-lt"/>
                <a:cs typeface="Arial" panose="020B0604020202020204" pitchFamily="34" charset="0"/>
              </a:rPr>
              <a:t>Workplace Discrimination &amp; Bias</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Ableism: Employers assumptions</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Racism &amp; Sexism: Example - Women and racialized people, who also have a disability</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Class Disadvantages: Low-income job seekers, who also have a disability, having limited access to job training, technology, or transportation.</a:t>
            </a:r>
          </a:p>
        </p:txBody>
      </p:sp>
    </p:spTree>
    <p:extLst>
      <p:ext uri="{BB962C8B-B14F-4D97-AF65-F5344CB8AC3E}">
        <p14:creationId xmlns:p14="http://schemas.microsoft.com/office/powerpoint/2010/main" val="3641032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1A911-0FE9-4BA8-E290-27F71205A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8359E-DAB2-BB71-EABF-65670E17D9AD}"/>
              </a:ext>
            </a:extLst>
          </p:cNvPr>
          <p:cNvSpPr>
            <a:spLocks noGrp="1"/>
          </p:cNvSpPr>
          <p:nvPr>
            <p:ph type="title"/>
          </p:nvPr>
        </p:nvSpPr>
        <p:spPr>
          <a:xfrm>
            <a:off x="776721" y="273844"/>
            <a:ext cx="7590558" cy="994172"/>
          </a:xfrm>
        </p:spPr>
        <p:txBody>
          <a:bodyPr>
            <a:normAutofit fontScale="90000"/>
          </a:bodyPr>
          <a:lstStyle/>
          <a:p>
            <a:pPr algn="ctr"/>
            <a:r>
              <a:rPr lang="en-US" b="1" dirty="0">
                <a:solidFill>
                  <a:srgbClr val="7030A0"/>
                </a:solidFill>
                <a:ea typeface="+mj-lt"/>
                <a:cs typeface="+mj-lt"/>
              </a:rPr>
              <a:t>Systemic Barriers &amp; Discrimination</a:t>
            </a:r>
            <a:br>
              <a:rPr lang="en-US" b="1" dirty="0">
                <a:solidFill>
                  <a:srgbClr val="7030A0"/>
                </a:solidFill>
                <a:ea typeface="+mj-lt"/>
                <a:cs typeface="+mj-lt"/>
              </a:rPr>
            </a:br>
            <a:r>
              <a:rPr lang="en-US" b="1" dirty="0">
                <a:solidFill>
                  <a:srgbClr val="7030A0"/>
                </a:solidFill>
                <a:ea typeface="+mj-lt"/>
                <a:cs typeface="+mj-lt"/>
              </a:rPr>
              <a:t>(continued)</a:t>
            </a:r>
            <a:endParaRPr lang="en-US" b="1" dirty="0">
              <a:solidFill>
                <a:srgbClr val="7030A0"/>
              </a:solidFill>
            </a:endParaRPr>
          </a:p>
        </p:txBody>
      </p:sp>
      <p:sp>
        <p:nvSpPr>
          <p:cNvPr id="8" name="Content Placeholder 7">
            <a:extLst>
              <a:ext uri="{FF2B5EF4-FFF2-40B4-BE49-F238E27FC236}">
                <a16:creationId xmlns:a16="http://schemas.microsoft.com/office/drawing/2014/main" id="{2881F264-2FCB-4F21-800B-A1C8D550DBEE}"/>
              </a:ext>
            </a:extLst>
          </p:cNvPr>
          <p:cNvSpPr>
            <a:spLocks noGrp="1"/>
          </p:cNvSpPr>
          <p:nvPr>
            <p:ph idx="1"/>
          </p:nvPr>
        </p:nvSpPr>
        <p:spPr>
          <a:xfrm>
            <a:off x="628651" y="1446871"/>
            <a:ext cx="7738628" cy="3330081"/>
          </a:xfrm>
        </p:spPr>
        <p:txBody>
          <a:bodyPr vert="horz" lIns="68580" tIns="34290" rIns="68580" bIns="34290" rtlCol="0" anchor="t">
            <a:normAutofit/>
          </a:bodyPr>
          <a:lstStyle/>
          <a:p>
            <a:r>
              <a:rPr lang="en-US" dirty="0">
                <a:solidFill>
                  <a:srgbClr val="324D5C"/>
                </a:solidFill>
                <a:latin typeface="Arial" panose="020B0604020202020204" pitchFamily="34" charset="0"/>
                <a:ea typeface="+mn-lt"/>
                <a:cs typeface="Arial" panose="020B0604020202020204" pitchFamily="34" charset="0"/>
              </a:rPr>
              <a:t>Service Delivery Gaps</a:t>
            </a:r>
          </a:p>
          <a:p>
            <a:pPr lvl="1"/>
            <a:r>
              <a:rPr lang="en-US" dirty="0">
                <a:solidFill>
                  <a:srgbClr val="324D5C"/>
                </a:solidFill>
                <a:latin typeface="Arial" panose="020B0604020202020204" pitchFamily="34" charset="0"/>
                <a:ea typeface="+mn-lt"/>
                <a:cs typeface="Arial" panose="020B0604020202020204" pitchFamily="34" charset="0"/>
              </a:rPr>
              <a:t>Disability service providers not trained in intersectionality (e.g., failing to recognize how race or gender identity affects a client’s experience).</a:t>
            </a:r>
          </a:p>
          <a:p>
            <a:pPr lvl="1"/>
            <a:r>
              <a:rPr lang="en-US" dirty="0">
                <a:solidFill>
                  <a:srgbClr val="324D5C"/>
                </a:solidFill>
                <a:latin typeface="Arial" panose="020B0604020202020204" pitchFamily="34" charset="0"/>
                <a:ea typeface="+mn-lt"/>
                <a:cs typeface="Arial" panose="020B0604020202020204" pitchFamily="34" charset="0"/>
              </a:rPr>
              <a:t>Culturally unresponsive employment support programs that do not address the unique experiences of diverse groups.</a:t>
            </a:r>
          </a:p>
          <a:p>
            <a:r>
              <a:rPr lang="en-US" dirty="0">
                <a:solidFill>
                  <a:srgbClr val="324D5C"/>
                </a:solidFill>
                <a:latin typeface="Arial" panose="020B0604020202020204" pitchFamily="34" charset="0"/>
                <a:ea typeface="+mn-lt"/>
                <a:cs typeface="Arial" panose="020B0604020202020204" pitchFamily="34" charset="0"/>
              </a:rPr>
              <a:t>Policy &amp; Funding Challenges</a:t>
            </a:r>
          </a:p>
          <a:p>
            <a:pPr lvl="1"/>
            <a:r>
              <a:rPr lang="en-US" dirty="0">
                <a:solidFill>
                  <a:srgbClr val="324D5C"/>
                </a:solidFill>
                <a:latin typeface="Arial" panose="020B0604020202020204" pitchFamily="34" charset="0"/>
                <a:cs typeface="Arial" panose="020B0604020202020204" pitchFamily="34" charset="0"/>
              </a:rPr>
              <a:t>Funding models that prioritize "job placements" over sustainable, meaningful employment.</a:t>
            </a:r>
          </a:p>
          <a:p>
            <a:pPr lvl="1"/>
            <a:r>
              <a:rPr lang="en-US" dirty="0">
                <a:solidFill>
                  <a:srgbClr val="324D5C"/>
                </a:solidFill>
                <a:latin typeface="Arial" panose="020B0604020202020204" pitchFamily="34" charset="0"/>
                <a:cs typeface="Arial" panose="020B0604020202020204" pitchFamily="34" charset="0"/>
              </a:rPr>
              <a:t>Lack of intersectional data collection, making it harder to advocate for policy change</a:t>
            </a:r>
          </a:p>
        </p:txBody>
      </p:sp>
    </p:spTree>
    <p:extLst>
      <p:ext uri="{BB962C8B-B14F-4D97-AF65-F5344CB8AC3E}">
        <p14:creationId xmlns:p14="http://schemas.microsoft.com/office/powerpoint/2010/main" val="2834045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A5954-CE38-BDEF-8EC2-8C6E0A42B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D4594-2415-6BDE-8C66-B1471FE4F765}"/>
              </a:ext>
            </a:extLst>
          </p:cNvPr>
          <p:cNvSpPr>
            <a:spLocks noGrp="1"/>
          </p:cNvSpPr>
          <p:nvPr>
            <p:ph type="title"/>
          </p:nvPr>
        </p:nvSpPr>
        <p:spPr>
          <a:xfrm>
            <a:off x="776721" y="273844"/>
            <a:ext cx="7590558" cy="994172"/>
          </a:xfrm>
        </p:spPr>
        <p:txBody>
          <a:bodyPr>
            <a:normAutofit fontScale="90000"/>
          </a:bodyPr>
          <a:lstStyle/>
          <a:p>
            <a:pPr algn="ctr"/>
            <a:r>
              <a:rPr lang="en-US" b="1" dirty="0">
                <a:solidFill>
                  <a:srgbClr val="7030A0"/>
                </a:solidFill>
                <a:ea typeface="+mj-lt"/>
                <a:cs typeface="+mj-lt"/>
              </a:rPr>
              <a:t>Best Practices for Employment Services</a:t>
            </a:r>
            <a:br>
              <a:rPr lang="en-US" b="1" dirty="0">
                <a:solidFill>
                  <a:srgbClr val="7030A0"/>
                </a:solidFill>
                <a:ea typeface="+mj-lt"/>
                <a:cs typeface="+mj-lt"/>
              </a:rPr>
            </a:br>
            <a:r>
              <a:rPr lang="en-US" b="1" dirty="0">
                <a:solidFill>
                  <a:srgbClr val="7030A0"/>
                </a:solidFill>
                <a:ea typeface="+mj-lt"/>
                <a:cs typeface="+mj-lt"/>
              </a:rPr>
              <a:t>Considering Intersectionality</a:t>
            </a:r>
            <a:endParaRPr lang="en-US" b="1" dirty="0">
              <a:solidFill>
                <a:srgbClr val="7030A0"/>
              </a:solidFill>
            </a:endParaRPr>
          </a:p>
        </p:txBody>
      </p:sp>
      <p:sp>
        <p:nvSpPr>
          <p:cNvPr id="8" name="Content Placeholder 7">
            <a:extLst>
              <a:ext uri="{FF2B5EF4-FFF2-40B4-BE49-F238E27FC236}">
                <a16:creationId xmlns:a16="http://schemas.microsoft.com/office/drawing/2014/main" id="{AD82429A-8C98-E205-4699-C42901F77D6F}"/>
              </a:ext>
            </a:extLst>
          </p:cNvPr>
          <p:cNvSpPr>
            <a:spLocks noGrp="1"/>
          </p:cNvSpPr>
          <p:nvPr>
            <p:ph idx="1"/>
          </p:nvPr>
        </p:nvSpPr>
        <p:spPr>
          <a:xfrm>
            <a:off x="628651" y="1528762"/>
            <a:ext cx="7738628" cy="2652946"/>
          </a:xfrm>
        </p:spPr>
        <p:txBody>
          <a:bodyPr vert="horz" lIns="68580" tIns="34290" rIns="68580" bIns="34290" rtlCol="0" anchor="t">
            <a:normAutofit/>
          </a:bodyPr>
          <a:lstStyle/>
          <a:p>
            <a:r>
              <a:rPr lang="en-US" dirty="0">
                <a:solidFill>
                  <a:srgbClr val="324D5C"/>
                </a:solidFill>
                <a:latin typeface="Arial" panose="020B0604020202020204" pitchFamily="34" charset="0"/>
                <a:ea typeface="+mn-lt"/>
                <a:cs typeface="Arial" panose="020B0604020202020204" pitchFamily="34" charset="0"/>
              </a:rPr>
              <a:t>Person-Centered Service Delivery</a:t>
            </a:r>
          </a:p>
          <a:p>
            <a:pPr lvl="1"/>
            <a:r>
              <a:rPr lang="en-US" dirty="0">
                <a:solidFill>
                  <a:srgbClr val="324D5C"/>
                </a:solidFill>
                <a:latin typeface="Arial" panose="020B0604020202020204" pitchFamily="34" charset="0"/>
                <a:ea typeface="+mn-lt"/>
                <a:cs typeface="Arial" panose="020B0604020202020204" pitchFamily="34" charset="0"/>
              </a:rPr>
              <a:t>Customizing employment plans to reflect the individual’s full identity and lived experience.</a:t>
            </a:r>
          </a:p>
          <a:p>
            <a:pPr lvl="1"/>
            <a:r>
              <a:rPr lang="en-US" dirty="0">
                <a:solidFill>
                  <a:srgbClr val="324D5C"/>
                </a:solidFill>
                <a:latin typeface="Arial" panose="020B0604020202020204" pitchFamily="34" charset="0"/>
                <a:ea typeface="+mn-lt"/>
                <a:cs typeface="Arial" panose="020B0604020202020204" pitchFamily="34" charset="0"/>
              </a:rPr>
              <a:t>Recognizing that a one-size-fits-all approach does not work.</a:t>
            </a:r>
          </a:p>
          <a:p>
            <a:pPr lvl="1"/>
            <a:endParaRPr lang="en-US" dirty="0">
              <a:solidFill>
                <a:srgbClr val="324D5C"/>
              </a:solidFill>
              <a:latin typeface="Arial" panose="020B0604020202020204" pitchFamily="34" charset="0"/>
              <a:ea typeface="+mn-lt"/>
              <a:cs typeface="Arial" panose="020B0604020202020204" pitchFamily="34" charset="0"/>
            </a:endParaRPr>
          </a:p>
          <a:p>
            <a:r>
              <a:rPr lang="en-US" dirty="0">
                <a:solidFill>
                  <a:srgbClr val="324D5C"/>
                </a:solidFill>
                <a:latin typeface="Arial" panose="020B0604020202020204" pitchFamily="34" charset="0"/>
                <a:ea typeface="+mn-lt"/>
                <a:cs typeface="Arial" panose="020B0604020202020204" pitchFamily="34" charset="0"/>
              </a:rPr>
              <a:t>Culturally Competent &amp; Disability-Informed Approaches</a:t>
            </a:r>
          </a:p>
          <a:p>
            <a:pPr lvl="1"/>
            <a:r>
              <a:rPr lang="en-US" dirty="0">
                <a:solidFill>
                  <a:srgbClr val="324D5C"/>
                </a:solidFill>
                <a:latin typeface="Arial" panose="020B0604020202020204" pitchFamily="34" charset="0"/>
                <a:ea typeface="+mn-lt"/>
                <a:cs typeface="Arial" panose="020B0604020202020204" pitchFamily="34" charset="0"/>
              </a:rPr>
              <a:t>Training staff on how race, gender, and class intersect with disability.</a:t>
            </a:r>
          </a:p>
          <a:p>
            <a:pPr lvl="1"/>
            <a:r>
              <a:rPr lang="en-US" dirty="0">
                <a:solidFill>
                  <a:srgbClr val="324D5C"/>
                </a:solidFill>
                <a:latin typeface="Arial" panose="020B0604020202020204" pitchFamily="34" charset="0"/>
                <a:ea typeface="+mn-lt"/>
                <a:cs typeface="Arial" panose="020B0604020202020204" pitchFamily="34" charset="0"/>
              </a:rPr>
              <a:t>Hiring diverse staff and consultants with lived experience.</a:t>
            </a:r>
          </a:p>
          <a:p>
            <a:endParaRPr lang="en-US" dirty="0">
              <a:solidFill>
                <a:srgbClr val="324D5C"/>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446588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2A29-83E0-C886-363D-96B91F60F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94576-32B2-AE7C-B226-6297ADA5C098}"/>
              </a:ext>
            </a:extLst>
          </p:cNvPr>
          <p:cNvSpPr>
            <a:spLocks noGrp="1"/>
          </p:cNvSpPr>
          <p:nvPr>
            <p:ph type="title"/>
          </p:nvPr>
        </p:nvSpPr>
        <p:spPr>
          <a:xfrm>
            <a:off x="776721" y="273844"/>
            <a:ext cx="7590558" cy="994172"/>
          </a:xfrm>
        </p:spPr>
        <p:txBody>
          <a:bodyPr>
            <a:normAutofit fontScale="90000"/>
          </a:bodyPr>
          <a:lstStyle/>
          <a:p>
            <a:pPr algn="ctr"/>
            <a:r>
              <a:rPr lang="en-US" b="1" dirty="0">
                <a:solidFill>
                  <a:srgbClr val="7030A0"/>
                </a:solidFill>
                <a:ea typeface="+mj-lt"/>
                <a:cs typeface="+mj-lt"/>
              </a:rPr>
              <a:t>Best Practices for Employment Services</a:t>
            </a:r>
            <a:br>
              <a:rPr lang="en-US" b="1" dirty="0">
                <a:solidFill>
                  <a:srgbClr val="7030A0"/>
                </a:solidFill>
                <a:ea typeface="+mj-lt"/>
                <a:cs typeface="+mj-lt"/>
              </a:rPr>
            </a:br>
            <a:r>
              <a:rPr lang="en-US" b="1" dirty="0">
                <a:solidFill>
                  <a:srgbClr val="7030A0"/>
                </a:solidFill>
                <a:ea typeface="+mj-lt"/>
                <a:cs typeface="+mj-lt"/>
              </a:rPr>
              <a:t>Considering Intersectionality</a:t>
            </a:r>
            <a:br>
              <a:rPr lang="en-US" b="1" dirty="0">
                <a:solidFill>
                  <a:srgbClr val="7030A0"/>
                </a:solidFill>
                <a:ea typeface="+mj-lt"/>
                <a:cs typeface="+mj-lt"/>
              </a:rPr>
            </a:br>
            <a:r>
              <a:rPr lang="en-US" b="1" dirty="0">
                <a:solidFill>
                  <a:srgbClr val="7030A0"/>
                </a:solidFill>
                <a:ea typeface="+mj-lt"/>
                <a:cs typeface="+mj-lt"/>
              </a:rPr>
              <a:t>(Continued)</a:t>
            </a:r>
            <a:endParaRPr lang="en-US" b="1" dirty="0">
              <a:solidFill>
                <a:srgbClr val="7030A0"/>
              </a:solidFill>
            </a:endParaRPr>
          </a:p>
        </p:txBody>
      </p:sp>
      <p:sp>
        <p:nvSpPr>
          <p:cNvPr id="8" name="Content Placeholder 7">
            <a:extLst>
              <a:ext uri="{FF2B5EF4-FFF2-40B4-BE49-F238E27FC236}">
                <a16:creationId xmlns:a16="http://schemas.microsoft.com/office/drawing/2014/main" id="{219E76FE-88CF-A201-D2EE-7613DAB47A98}"/>
              </a:ext>
            </a:extLst>
          </p:cNvPr>
          <p:cNvSpPr>
            <a:spLocks noGrp="1"/>
          </p:cNvSpPr>
          <p:nvPr>
            <p:ph idx="1"/>
          </p:nvPr>
        </p:nvSpPr>
        <p:spPr>
          <a:xfrm>
            <a:off x="628651" y="1528762"/>
            <a:ext cx="7738628" cy="3138023"/>
          </a:xfrm>
        </p:spPr>
        <p:txBody>
          <a:bodyPr vert="horz" lIns="68580" tIns="34290" rIns="68580" bIns="34290" rtlCol="0" anchor="t">
            <a:normAutofit lnSpcReduction="10000"/>
          </a:bodyPr>
          <a:lstStyle/>
          <a:p>
            <a:r>
              <a:rPr lang="en-US" dirty="0">
                <a:solidFill>
                  <a:srgbClr val="324D5C"/>
                </a:solidFill>
                <a:latin typeface="Arial" panose="020B0604020202020204" pitchFamily="34" charset="0"/>
                <a:ea typeface="+mn-lt"/>
                <a:cs typeface="Arial" panose="020B0604020202020204" pitchFamily="34" charset="0"/>
              </a:rPr>
              <a:t>Accessible &amp; Flexible Hiring Practices</a:t>
            </a:r>
          </a:p>
          <a:p>
            <a:pPr lvl="1"/>
            <a:r>
              <a:rPr lang="en-US" dirty="0">
                <a:solidFill>
                  <a:srgbClr val="324D5C"/>
                </a:solidFill>
                <a:latin typeface="Arial" panose="020B0604020202020204" pitchFamily="34" charset="0"/>
                <a:ea typeface="+mn-lt"/>
                <a:cs typeface="Arial" panose="020B0604020202020204" pitchFamily="34" charset="0"/>
              </a:rPr>
              <a:t>Ensuring job postings and applications are in multiple formats (e.g., screen-reader friendly, plain language).</a:t>
            </a:r>
          </a:p>
          <a:p>
            <a:pPr lvl="1"/>
            <a:r>
              <a:rPr lang="en-US" dirty="0">
                <a:solidFill>
                  <a:srgbClr val="324D5C"/>
                </a:solidFill>
                <a:latin typeface="Arial" panose="020B0604020202020204" pitchFamily="34" charset="0"/>
                <a:ea typeface="+mn-lt"/>
                <a:cs typeface="Arial" panose="020B0604020202020204" pitchFamily="34" charset="0"/>
              </a:rPr>
              <a:t>Providing flexible interview options (e.g., remote, alternative assessments).</a:t>
            </a:r>
          </a:p>
          <a:p>
            <a:endParaRPr lang="en-US" dirty="0">
              <a:solidFill>
                <a:srgbClr val="324D5C"/>
              </a:solidFill>
              <a:latin typeface="Arial" panose="020B0604020202020204" pitchFamily="34" charset="0"/>
              <a:ea typeface="+mn-lt"/>
              <a:cs typeface="Arial" panose="020B0604020202020204" pitchFamily="34" charset="0"/>
            </a:endParaRPr>
          </a:p>
          <a:p>
            <a:r>
              <a:rPr lang="en-US" dirty="0">
                <a:solidFill>
                  <a:srgbClr val="324D5C"/>
                </a:solidFill>
                <a:latin typeface="Arial" panose="020B0604020202020204" pitchFamily="34" charset="0"/>
                <a:ea typeface="+mn-lt"/>
                <a:cs typeface="Arial" panose="020B0604020202020204" pitchFamily="34" charset="0"/>
              </a:rPr>
              <a:t>Advocacy &amp; Policy Change</a:t>
            </a:r>
          </a:p>
          <a:p>
            <a:pPr lvl="1"/>
            <a:r>
              <a:rPr lang="en-US" dirty="0">
                <a:solidFill>
                  <a:srgbClr val="324D5C"/>
                </a:solidFill>
                <a:latin typeface="Arial" panose="020B0604020202020204" pitchFamily="34" charset="0"/>
                <a:ea typeface="+mn-lt"/>
                <a:cs typeface="Arial" panose="020B0604020202020204" pitchFamily="34" charset="0"/>
              </a:rPr>
              <a:t>Partnering with community organizations that work with marginalized groups.</a:t>
            </a:r>
          </a:p>
          <a:p>
            <a:pPr lvl="1"/>
            <a:r>
              <a:rPr lang="en-US" dirty="0">
                <a:solidFill>
                  <a:srgbClr val="324D5C"/>
                </a:solidFill>
                <a:latin typeface="Arial" panose="020B0604020202020204" pitchFamily="34" charset="0"/>
                <a:ea typeface="+mn-lt"/>
                <a:cs typeface="Arial" panose="020B0604020202020204" pitchFamily="34" charset="0"/>
              </a:rPr>
              <a:t>Pushing for policy changes that integrate intersectionality into funding and program design.</a:t>
            </a:r>
          </a:p>
        </p:txBody>
      </p:sp>
    </p:spTree>
    <p:extLst>
      <p:ext uri="{BB962C8B-B14F-4D97-AF65-F5344CB8AC3E}">
        <p14:creationId xmlns:p14="http://schemas.microsoft.com/office/powerpoint/2010/main" val="4082802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0A387-FEF5-274A-9DC4-EE97C8E5A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D3BC7-584B-D989-8D28-2AFDDB0392C1}"/>
              </a:ext>
            </a:extLst>
          </p:cNvPr>
          <p:cNvSpPr>
            <a:spLocks noGrp="1"/>
          </p:cNvSpPr>
          <p:nvPr>
            <p:ph type="title"/>
          </p:nvPr>
        </p:nvSpPr>
        <p:spPr>
          <a:xfrm>
            <a:off x="776721" y="273844"/>
            <a:ext cx="7590558" cy="754856"/>
          </a:xfrm>
        </p:spPr>
        <p:txBody>
          <a:bodyPr>
            <a:normAutofit/>
          </a:bodyPr>
          <a:lstStyle/>
          <a:p>
            <a:pPr algn="ctr"/>
            <a:r>
              <a:rPr lang="en-US" b="1" dirty="0">
                <a:solidFill>
                  <a:srgbClr val="7030A0"/>
                </a:solidFill>
                <a:ea typeface="+mj-lt"/>
                <a:cs typeface="+mj-lt"/>
              </a:rPr>
              <a:t>Strategies for Change &amp; Advocacy</a:t>
            </a:r>
            <a:endParaRPr lang="en-US" b="1" dirty="0">
              <a:solidFill>
                <a:srgbClr val="7030A0"/>
              </a:solidFill>
            </a:endParaRPr>
          </a:p>
        </p:txBody>
      </p:sp>
      <p:sp>
        <p:nvSpPr>
          <p:cNvPr id="8" name="Content Placeholder 7">
            <a:extLst>
              <a:ext uri="{FF2B5EF4-FFF2-40B4-BE49-F238E27FC236}">
                <a16:creationId xmlns:a16="http://schemas.microsoft.com/office/drawing/2014/main" id="{F7AA454E-854D-686A-D857-CB80C20B7838}"/>
              </a:ext>
            </a:extLst>
          </p:cNvPr>
          <p:cNvSpPr>
            <a:spLocks noGrp="1"/>
          </p:cNvSpPr>
          <p:nvPr>
            <p:ph idx="1"/>
          </p:nvPr>
        </p:nvSpPr>
        <p:spPr>
          <a:xfrm>
            <a:off x="620287" y="1129061"/>
            <a:ext cx="7738628" cy="3429000"/>
          </a:xfrm>
        </p:spPr>
        <p:txBody>
          <a:bodyPr vert="horz" lIns="68580" tIns="34290" rIns="68580" bIns="34290" rtlCol="0" anchor="t">
            <a:normAutofit lnSpcReduction="10000"/>
          </a:bodyPr>
          <a:lstStyle/>
          <a:p>
            <a:pPr marL="0" indent="0">
              <a:buNone/>
            </a:pPr>
            <a:r>
              <a:rPr lang="en-US" dirty="0">
                <a:solidFill>
                  <a:srgbClr val="324D5C"/>
                </a:solidFill>
                <a:ea typeface="+mn-lt"/>
                <a:cs typeface="+mn-lt"/>
              </a:rPr>
              <a:t>1. </a:t>
            </a:r>
            <a:r>
              <a:rPr lang="en-US" dirty="0">
                <a:solidFill>
                  <a:srgbClr val="324D5C"/>
                </a:solidFill>
                <a:latin typeface="Arial" panose="020B0604020202020204" pitchFamily="34" charset="0"/>
                <a:ea typeface="+mn-lt"/>
                <a:cs typeface="Arial" panose="020B0604020202020204" pitchFamily="34" charset="0"/>
              </a:rPr>
              <a:t>Systemic Advocacy and Policy</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Systemic advocacy -broader </a:t>
            </a:r>
            <a:r>
              <a:rPr lang="en-US" b="1" dirty="0">
                <a:solidFill>
                  <a:srgbClr val="324D5C"/>
                </a:solidFill>
                <a:latin typeface="Arial" panose="020B0604020202020204" pitchFamily="34" charset="0"/>
                <a:ea typeface="+mn-lt"/>
                <a:cs typeface="Arial" panose="020B0604020202020204" pitchFamily="34" charset="0"/>
              </a:rPr>
              <a:t>social change </a:t>
            </a:r>
            <a:r>
              <a:rPr lang="en-US" dirty="0">
                <a:solidFill>
                  <a:srgbClr val="324D5C"/>
                </a:solidFill>
                <a:latin typeface="Arial" panose="020B0604020202020204" pitchFamily="34" charset="0"/>
                <a:ea typeface="+mn-lt"/>
                <a:cs typeface="Arial" panose="020B0604020202020204" pitchFamily="34" charset="0"/>
              </a:rPr>
              <a:t>addressing the </a:t>
            </a:r>
            <a:r>
              <a:rPr lang="en-US" b="1" dirty="0">
                <a:solidFill>
                  <a:srgbClr val="324D5C"/>
                </a:solidFill>
                <a:latin typeface="Arial" panose="020B0604020202020204" pitchFamily="34" charset="0"/>
                <a:ea typeface="+mn-lt"/>
                <a:cs typeface="Arial" panose="020B0604020202020204" pitchFamily="34" charset="0"/>
              </a:rPr>
              <a:t>root causes </a:t>
            </a:r>
            <a:r>
              <a:rPr lang="en-US" dirty="0">
                <a:solidFill>
                  <a:srgbClr val="324D5C"/>
                </a:solidFill>
                <a:latin typeface="Arial" panose="020B0604020202020204" pitchFamily="34" charset="0"/>
                <a:ea typeface="+mn-lt"/>
                <a:cs typeface="Arial" panose="020B0604020202020204" pitchFamily="34" charset="0"/>
              </a:rPr>
              <a:t>of systemic issues. Advocate for </a:t>
            </a:r>
            <a:r>
              <a:rPr lang="en-US" b="1" dirty="0">
                <a:solidFill>
                  <a:srgbClr val="324D5C"/>
                </a:solidFill>
                <a:latin typeface="Arial" panose="020B0604020202020204" pitchFamily="34" charset="0"/>
                <a:ea typeface="+mn-lt"/>
                <a:cs typeface="Arial" panose="020B0604020202020204" pitchFamily="34" charset="0"/>
              </a:rPr>
              <a:t>policy and legislative changes</a:t>
            </a:r>
            <a:r>
              <a:rPr lang="en-US" dirty="0">
                <a:solidFill>
                  <a:srgbClr val="324D5C"/>
                </a:solidFill>
                <a:latin typeface="Arial" panose="020B0604020202020204" pitchFamily="34" charset="0"/>
                <a:ea typeface="+mn-lt"/>
                <a:cs typeface="Arial" panose="020B0604020202020204" pitchFamily="34" charset="0"/>
              </a:rPr>
              <a:t>, as well as </a:t>
            </a:r>
            <a:r>
              <a:rPr lang="en-US" b="1" dirty="0">
                <a:solidFill>
                  <a:srgbClr val="324D5C"/>
                </a:solidFill>
                <a:latin typeface="Arial" panose="020B0604020202020204" pitchFamily="34" charset="0"/>
                <a:ea typeface="+mn-lt"/>
                <a:cs typeface="Arial" panose="020B0604020202020204" pitchFamily="34" charset="0"/>
              </a:rPr>
              <a:t>challenging societal norms </a:t>
            </a:r>
            <a:r>
              <a:rPr lang="en-US" dirty="0">
                <a:solidFill>
                  <a:srgbClr val="324D5C"/>
                </a:solidFill>
                <a:latin typeface="Arial" panose="020B0604020202020204" pitchFamily="34" charset="0"/>
                <a:ea typeface="+mn-lt"/>
                <a:cs typeface="Arial" panose="020B0604020202020204" pitchFamily="34" charset="0"/>
              </a:rPr>
              <a:t>and attitudes that perpetuate inequality and discrimination.</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In the context of disability, promote the rights and inclusion of job seekers who have a disability in all aspects of society. </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Intersectional Policy Changes, advocate for funding models that consider diverse needs of job seekers – supporting racialized people who have a disability</a:t>
            </a:r>
          </a:p>
          <a:p>
            <a:pPr lvl="1">
              <a:spcAft>
                <a:spcPts val="450"/>
              </a:spcAft>
            </a:pPr>
            <a:r>
              <a:rPr lang="en-US" dirty="0">
                <a:solidFill>
                  <a:srgbClr val="324D5C"/>
                </a:solidFill>
                <a:latin typeface="Arial" panose="020B0604020202020204" pitchFamily="34" charset="0"/>
                <a:ea typeface="+mn-lt"/>
                <a:cs typeface="Arial" panose="020B0604020202020204" pitchFamily="34" charset="0"/>
              </a:rPr>
              <a:t>Advocate for disaggregated data collection within your organization – race, gender, disability, employment outcomes</a:t>
            </a:r>
          </a:p>
          <a:p>
            <a:pPr lvl="1"/>
            <a:endParaRPr lang="en-US" dirty="0">
              <a:solidFill>
                <a:srgbClr val="324D5C"/>
              </a:solidFill>
              <a:ea typeface="+mn-lt"/>
              <a:cs typeface="+mn-lt"/>
            </a:endParaRPr>
          </a:p>
        </p:txBody>
      </p:sp>
    </p:spTree>
    <p:extLst>
      <p:ext uri="{BB962C8B-B14F-4D97-AF65-F5344CB8AC3E}">
        <p14:creationId xmlns:p14="http://schemas.microsoft.com/office/powerpoint/2010/main" val="4124574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7548-CE98-FAC8-BF90-192A2194B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9AB09-DBFD-3819-8BAB-33D3B59E1F7A}"/>
              </a:ext>
            </a:extLst>
          </p:cNvPr>
          <p:cNvSpPr>
            <a:spLocks noGrp="1"/>
          </p:cNvSpPr>
          <p:nvPr>
            <p:ph type="title"/>
          </p:nvPr>
        </p:nvSpPr>
        <p:spPr>
          <a:xfrm>
            <a:off x="776721" y="273844"/>
            <a:ext cx="7590558" cy="545771"/>
          </a:xfrm>
        </p:spPr>
        <p:txBody>
          <a:bodyPr>
            <a:normAutofit fontScale="90000"/>
          </a:bodyPr>
          <a:lstStyle/>
          <a:p>
            <a:pPr algn="ctr"/>
            <a:r>
              <a:rPr lang="en-US" b="1" dirty="0">
                <a:solidFill>
                  <a:srgbClr val="7030A0"/>
                </a:solidFill>
                <a:ea typeface="+mj-lt"/>
                <a:cs typeface="+mj-lt"/>
              </a:rPr>
              <a:t>Strategies for Change &amp; Advocacy</a:t>
            </a:r>
            <a:endParaRPr lang="en-US" b="1" dirty="0">
              <a:solidFill>
                <a:srgbClr val="7030A0"/>
              </a:solidFill>
            </a:endParaRPr>
          </a:p>
        </p:txBody>
      </p:sp>
      <p:sp>
        <p:nvSpPr>
          <p:cNvPr id="8" name="Content Placeholder 7">
            <a:extLst>
              <a:ext uri="{FF2B5EF4-FFF2-40B4-BE49-F238E27FC236}">
                <a16:creationId xmlns:a16="http://schemas.microsoft.com/office/drawing/2014/main" id="{C789EDA2-C90A-51CF-4C48-86A749D6E1B5}"/>
              </a:ext>
            </a:extLst>
          </p:cNvPr>
          <p:cNvSpPr>
            <a:spLocks noGrp="1"/>
          </p:cNvSpPr>
          <p:nvPr>
            <p:ph idx="1"/>
          </p:nvPr>
        </p:nvSpPr>
        <p:spPr>
          <a:xfrm>
            <a:off x="628651" y="995247"/>
            <a:ext cx="7738628" cy="3646448"/>
          </a:xfrm>
        </p:spPr>
        <p:txBody>
          <a:bodyPr vert="horz" lIns="68580" tIns="34290" rIns="68580" bIns="34290" rtlCol="0" anchor="t">
            <a:normAutofit fontScale="85000" lnSpcReduction="10000"/>
          </a:bodyPr>
          <a:lstStyle/>
          <a:p>
            <a:pPr marL="0" indent="0">
              <a:buNone/>
            </a:pPr>
            <a:r>
              <a:rPr lang="en-US" dirty="0">
                <a:solidFill>
                  <a:srgbClr val="324D5C"/>
                </a:solidFill>
                <a:ea typeface="+mn-lt"/>
                <a:cs typeface="+mn-lt"/>
              </a:rPr>
              <a:t>2. </a:t>
            </a:r>
            <a:r>
              <a:rPr lang="en-US" dirty="0">
                <a:solidFill>
                  <a:srgbClr val="324D5C"/>
                </a:solidFill>
                <a:latin typeface="Arial" panose="020B0604020202020204" pitchFamily="34" charset="0"/>
                <a:ea typeface="+mn-lt"/>
                <a:cs typeface="Arial" panose="020B0604020202020204" pitchFamily="34" charset="0"/>
              </a:rPr>
              <a:t>Employment Service Provider Strategies</a:t>
            </a:r>
          </a:p>
          <a:p>
            <a:r>
              <a:rPr lang="en-US" dirty="0">
                <a:solidFill>
                  <a:srgbClr val="324D5C"/>
                </a:solidFill>
                <a:latin typeface="Arial" panose="020B0604020202020204" pitchFamily="34" charset="0"/>
                <a:ea typeface="+mn-lt"/>
                <a:cs typeface="Arial" panose="020B0604020202020204" pitchFamily="34" charset="0"/>
              </a:rPr>
              <a:t>Adopt a trauma-informed, culturally responsive approach</a:t>
            </a:r>
          </a:p>
          <a:p>
            <a:pPr lvl="1"/>
            <a:r>
              <a:rPr lang="en-US" dirty="0">
                <a:solidFill>
                  <a:srgbClr val="324D5C"/>
                </a:solidFill>
                <a:latin typeface="Arial" panose="020B0604020202020204" pitchFamily="34" charset="0"/>
                <a:ea typeface="+mn-lt"/>
                <a:cs typeface="Arial" panose="020B0604020202020204" pitchFamily="34" charset="0"/>
              </a:rPr>
              <a:t>Train staff to recognize how historical and systemic oppression affects job seekers.</a:t>
            </a:r>
          </a:p>
          <a:p>
            <a:pPr lvl="1"/>
            <a:r>
              <a:rPr lang="en-US" dirty="0">
                <a:solidFill>
                  <a:srgbClr val="324D5C"/>
                </a:solidFill>
                <a:latin typeface="Arial" panose="020B0604020202020204" pitchFamily="34" charset="0"/>
                <a:ea typeface="+mn-lt"/>
                <a:cs typeface="Arial" panose="020B0604020202020204" pitchFamily="34" charset="0"/>
              </a:rPr>
              <a:t>Implement support systems for clients facing multiple barriers (e.g., racialized women with disabilities experiencing workplace discrimination).</a:t>
            </a:r>
          </a:p>
          <a:p>
            <a:r>
              <a:rPr lang="en-US" dirty="0">
                <a:solidFill>
                  <a:srgbClr val="324D5C"/>
                </a:solidFill>
                <a:latin typeface="Arial" panose="020B0604020202020204" pitchFamily="34" charset="0"/>
                <a:ea typeface="+mn-lt"/>
                <a:cs typeface="Arial" panose="020B0604020202020204" pitchFamily="34" charset="0"/>
              </a:rPr>
              <a:t>Offer wraparound supports</a:t>
            </a:r>
          </a:p>
          <a:p>
            <a:pPr lvl="1"/>
            <a:r>
              <a:rPr lang="en-US" dirty="0">
                <a:solidFill>
                  <a:srgbClr val="324D5C"/>
                </a:solidFill>
                <a:latin typeface="Arial" panose="020B0604020202020204" pitchFamily="34" charset="0"/>
                <a:ea typeface="+mn-lt"/>
                <a:cs typeface="Arial" panose="020B0604020202020204" pitchFamily="34" charset="0"/>
              </a:rPr>
              <a:t>Provide additional services such as mental health support, financial assistance, and transportation aid.</a:t>
            </a:r>
          </a:p>
          <a:p>
            <a:pPr lvl="1"/>
            <a:r>
              <a:rPr lang="en-US" dirty="0">
                <a:solidFill>
                  <a:srgbClr val="324D5C"/>
                </a:solidFill>
                <a:latin typeface="Arial" panose="020B0604020202020204" pitchFamily="34" charset="0"/>
                <a:ea typeface="+mn-lt"/>
                <a:cs typeface="Arial" panose="020B0604020202020204" pitchFamily="34" charset="0"/>
              </a:rPr>
              <a:t>Work with community organizations that specialize in serving marginalized groups.</a:t>
            </a:r>
          </a:p>
          <a:p>
            <a:r>
              <a:rPr lang="en-US" dirty="0">
                <a:solidFill>
                  <a:srgbClr val="324D5C"/>
                </a:solidFill>
                <a:latin typeface="Arial" panose="020B0604020202020204" pitchFamily="34" charset="0"/>
                <a:ea typeface="+mn-lt"/>
                <a:cs typeface="Arial" panose="020B0604020202020204" pitchFamily="34" charset="0"/>
              </a:rPr>
              <a:t>Develop tailored employment pathways</a:t>
            </a:r>
          </a:p>
          <a:p>
            <a:pPr lvl="1"/>
            <a:r>
              <a:rPr lang="en-US" dirty="0">
                <a:solidFill>
                  <a:srgbClr val="324D5C"/>
                </a:solidFill>
                <a:latin typeface="Arial" panose="020B0604020202020204" pitchFamily="34" charset="0"/>
                <a:ea typeface="+mn-lt"/>
                <a:cs typeface="Arial" panose="020B0604020202020204" pitchFamily="34" charset="0"/>
              </a:rPr>
              <a:t>Avoid “one-size-fits-all” approaches by co-designing employment plans with clients.</a:t>
            </a:r>
          </a:p>
          <a:p>
            <a:pPr lvl="1"/>
            <a:r>
              <a:rPr lang="en-US" dirty="0">
                <a:solidFill>
                  <a:srgbClr val="324D5C"/>
                </a:solidFill>
                <a:latin typeface="Arial" panose="020B0604020202020204" pitchFamily="34" charset="0"/>
                <a:ea typeface="+mn-lt"/>
                <a:cs typeface="Arial" panose="020B0604020202020204" pitchFamily="34" charset="0"/>
              </a:rPr>
              <a:t>Recognize that job seekers may need longer-term supports to achieve meaningful employment.</a:t>
            </a:r>
          </a:p>
        </p:txBody>
      </p:sp>
    </p:spTree>
    <p:extLst>
      <p:ext uri="{BB962C8B-B14F-4D97-AF65-F5344CB8AC3E}">
        <p14:creationId xmlns:p14="http://schemas.microsoft.com/office/powerpoint/2010/main" val="3220358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8BC3B-4A77-79A8-7DF9-BD9ADD82A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E03F4-2B45-FF0A-B4E6-2C738A7D4E16}"/>
              </a:ext>
            </a:extLst>
          </p:cNvPr>
          <p:cNvSpPr>
            <a:spLocks noGrp="1"/>
          </p:cNvSpPr>
          <p:nvPr>
            <p:ph type="title"/>
          </p:nvPr>
        </p:nvSpPr>
        <p:spPr>
          <a:xfrm>
            <a:off x="776721" y="273844"/>
            <a:ext cx="7590558" cy="671222"/>
          </a:xfrm>
        </p:spPr>
        <p:txBody>
          <a:bodyPr>
            <a:normAutofit/>
          </a:bodyPr>
          <a:lstStyle/>
          <a:p>
            <a:pPr algn="ctr"/>
            <a:r>
              <a:rPr lang="en-US" b="1" dirty="0">
                <a:solidFill>
                  <a:srgbClr val="7030A0"/>
                </a:solidFill>
                <a:ea typeface="+mj-lt"/>
                <a:cs typeface="+mj-lt"/>
              </a:rPr>
              <a:t>Strategies for Change &amp; Advocacy</a:t>
            </a:r>
            <a:endParaRPr lang="en-US" b="1" dirty="0">
              <a:solidFill>
                <a:srgbClr val="7030A0"/>
              </a:solidFill>
            </a:endParaRPr>
          </a:p>
        </p:txBody>
      </p:sp>
      <p:sp>
        <p:nvSpPr>
          <p:cNvPr id="8" name="Content Placeholder 7">
            <a:extLst>
              <a:ext uri="{FF2B5EF4-FFF2-40B4-BE49-F238E27FC236}">
                <a16:creationId xmlns:a16="http://schemas.microsoft.com/office/drawing/2014/main" id="{89EB30BE-D9AA-4911-333F-6D78E18DDD97}"/>
              </a:ext>
            </a:extLst>
          </p:cNvPr>
          <p:cNvSpPr>
            <a:spLocks noGrp="1"/>
          </p:cNvSpPr>
          <p:nvPr>
            <p:ph idx="1"/>
          </p:nvPr>
        </p:nvSpPr>
        <p:spPr>
          <a:xfrm>
            <a:off x="628651" y="1053791"/>
            <a:ext cx="7738628" cy="3395546"/>
          </a:xfrm>
        </p:spPr>
        <p:txBody>
          <a:bodyPr vert="horz" lIns="68580" tIns="34290" rIns="68580" bIns="34290" rtlCol="0" anchor="t">
            <a:normAutofit fontScale="92500" lnSpcReduction="10000"/>
          </a:bodyPr>
          <a:lstStyle/>
          <a:p>
            <a:pPr marL="0" indent="0">
              <a:buNone/>
            </a:pPr>
            <a:r>
              <a:rPr lang="en-US" dirty="0">
                <a:solidFill>
                  <a:srgbClr val="324D5C"/>
                </a:solidFill>
                <a:ea typeface="+mn-lt"/>
                <a:cs typeface="+mn-lt"/>
              </a:rPr>
              <a:t>3. Influence Employer and Workplace Strategies</a:t>
            </a:r>
          </a:p>
          <a:p>
            <a:r>
              <a:rPr lang="en-US" dirty="0">
                <a:solidFill>
                  <a:srgbClr val="324D5C"/>
                </a:solidFill>
                <a:ea typeface="+mn-lt"/>
                <a:cs typeface="+mn-lt"/>
              </a:rPr>
              <a:t>Support the creation of truly inclusive workplaces</a:t>
            </a:r>
          </a:p>
          <a:p>
            <a:pPr lvl="1"/>
            <a:r>
              <a:rPr lang="en-US" dirty="0">
                <a:solidFill>
                  <a:srgbClr val="324D5C"/>
                </a:solidFill>
                <a:ea typeface="+mn-lt"/>
                <a:cs typeface="+mn-lt"/>
              </a:rPr>
              <a:t>Help employer implement robust and long-lasting accessible, diversity, equity, and inclusion efforts that explicitly include disability and intersectionality.</a:t>
            </a:r>
          </a:p>
          <a:p>
            <a:pPr lvl="1"/>
            <a:r>
              <a:rPr lang="en-US" dirty="0">
                <a:solidFill>
                  <a:srgbClr val="324D5C"/>
                </a:solidFill>
                <a:ea typeface="+mn-lt"/>
                <a:cs typeface="+mn-lt"/>
              </a:rPr>
              <a:t>Promote education and training - hiring managers can trained to recognize and address unconscious bias.</a:t>
            </a:r>
          </a:p>
          <a:p>
            <a:r>
              <a:rPr lang="en-US" dirty="0">
                <a:solidFill>
                  <a:srgbClr val="324D5C"/>
                </a:solidFill>
                <a:ea typeface="+mn-lt"/>
                <a:cs typeface="+mn-lt"/>
              </a:rPr>
              <a:t>Support the implementation and enhancement of workplace accommodations</a:t>
            </a:r>
          </a:p>
          <a:p>
            <a:pPr lvl="1"/>
            <a:r>
              <a:rPr lang="en-US" dirty="0">
                <a:solidFill>
                  <a:srgbClr val="324D5C"/>
                </a:solidFill>
                <a:ea typeface="+mn-lt"/>
                <a:cs typeface="+mn-lt"/>
              </a:rPr>
              <a:t>Help employers go beyond minimal compliance with accessibility laws – ODEN offers a learning module on this!</a:t>
            </a:r>
          </a:p>
          <a:p>
            <a:pPr lvl="1"/>
            <a:r>
              <a:rPr lang="en-US" dirty="0">
                <a:solidFill>
                  <a:srgbClr val="324D5C"/>
                </a:solidFill>
                <a:ea typeface="+mn-lt"/>
                <a:cs typeface="+mn-lt"/>
              </a:rPr>
              <a:t>Help employers understand how mentorship and peer support programs for employees who have a disability are a good strategy</a:t>
            </a:r>
          </a:p>
        </p:txBody>
      </p:sp>
    </p:spTree>
    <p:extLst>
      <p:ext uri="{BB962C8B-B14F-4D97-AF65-F5344CB8AC3E}">
        <p14:creationId xmlns:p14="http://schemas.microsoft.com/office/powerpoint/2010/main" val="1850912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5"/>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496" name="Google Shape;496;p85"/>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97" name="Google Shape;497;p85"/>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a:solidFill>
                  <a:srgbClr val="000000"/>
                </a:solidFill>
              </a:rPr>
              <a:t>About Race and Disability Canada</a:t>
            </a:r>
            <a:endParaRPr/>
          </a:p>
        </p:txBody>
      </p:sp>
      <p:sp>
        <p:nvSpPr>
          <p:cNvPr id="498" name="Google Shape;498;p85"/>
          <p:cNvSpPr txBox="1"/>
          <p:nvPr/>
        </p:nvSpPr>
        <p:spPr>
          <a:xfrm>
            <a:off x="482675" y="1404775"/>
            <a:ext cx="8328900" cy="1296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US" sz="1600" dirty="0">
                <a:solidFill>
                  <a:schemeClr val="dk1"/>
                </a:solidFill>
                <a:latin typeface="Calibri"/>
                <a:ea typeface="Calibri"/>
                <a:cs typeface="Calibri"/>
                <a:sym typeface="Calibri"/>
              </a:rPr>
              <a:t>We conduct </a:t>
            </a:r>
            <a:r>
              <a:rPr lang="en-US" sz="1600" b="1" dirty="0">
                <a:solidFill>
                  <a:schemeClr val="accent2"/>
                </a:solidFill>
                <a:latin typeface="Calibri"/>
                <a:ea typeface="Calibri"/>
                <a:cs typeface="Calibri"/>
                <a:sym typeface="Calibri"/>
              </a:rPr>
              <a:t>research</a:t>
            </a:r>
            <a:r>
              <a:rPr lang="en-US" sz="1600" dirty="0">
                <a:solidFill>
                  <a:schemeClr val="dk1"/>
                </a:solidFill>
                <a:latin typeface="Calibri"/>
                <a:ea typeface="Calibri"/>
                <a:cs typeface="Calibri"/>
                <a:sym typeface="Calibri"/>
              </a:rPr>
              <a:t> and provide </a:t>
            </a:r>
            <a:r>
              <a:rPr lang="en-US" sz="1600" b="1" dirty="0">
                <a:solidFill>
                  <a:schemeClr val="accent2"/>
                </a:solidFill>
                <a:latin typeface="Calibri"/>
                <a:ea typeface="Calibri"/>
                <a:cs typeface="Calibri"/>
                <a:sym typeface="Calibri"/>
              </a:rPr>
              <a:t>education</a:t>
            </a:r>
            <a:r>
              <a:rPr lang="en-US" sz="1600" dirty="0">
                <a:solidFill>
                  <a:schemeClr val="dk1"/>
                </a:solidFill>
                <a:latin typeface="Calibri"/>
                <a:ea typeface="Calibri"/>
                <a:cs typeface="Calibri"/>
                <a:sym typeface="Calibri"/>
              </a:rPr>
              <a:t> and </a:t>
            </a:r>
            <a:r>
              <a:rPr lang="en-US" sz="1600" b="1" dirty="0">
                <a:solidFill>
                  <a:schemeClr val="accent2"/>
                </a:solidFill>
                <a:latin typeface="Calibri"/>
                <a:ea typeface="Calibri"/>
                <a:cs typeface="Calibri"/>
                <a:sym typeface="Calibri"/>
              </a:rPr>
              <a:t>training</a:t>
            </a:r>
            <a:r>
              <a:rPr lang="en-US" sz="1600" dirty="0">
                <a:solidFill>
                  <a:schemeClr val="dk1"/>
                </a:solidFill>
                <a:latin typeface="Calibri"/>
                <a:ea typeface="Calibri"/>
                <a:cs typeface="Calibri"/>
                <a:sym typeface="Calibri"/>
              </a:rPr>
              <a:t> to understand and amplify the lived realities of </a:t>
            </a:r>
            <a:r>
              <a:rPr lang="en-US" sz="1600" b="1" dirty="0">
                <a:solidFill>
                  <a:schemeClr val="dk1"/>
                </a:solidFill>
                <a:latin typeface="Calibri"/>
                <a:ea typeface="Calibri"/>
                <a:cs typeface="Calibri"/>
                <a:sym typeface="Calibri"/>
              </a:rPr>
              <a:t>Indigenous, Black and Racialized people with Disabilities (</a:t>
            </a:r>
            <a:r>
              <a:rPr lang="en-US" sz="1600" b="1" dirty="0" err="1">
                <a:solidFill>
                  <a:schemeClr val="dk1"/>
                </a:solidFill>
                <a:latin typeface="Calibri"/>
                <a:ea typeface="Calibri"/>
                <a:cs typeface="Calibri"/>
                <a:sym typeface="Calibri"/>
              </a:rPr>
              <a:t>IBRpD</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in Canada. Our work addresses the </a:t>
            </a:r>
            <a:r>
              <a:rPr lang="en-US" sz="1600" b="1" dirty="0">
                <a:solidFill>
                  <a:schemeClr val="accent2"/>
                </a:solidFill>
                <a:latin typeface="Calibri"/>
                <a:ea typeface="Calibri"/>
                <a:cs typeface="Calibri"/>
                <a:sym typeface="Calibri"/>
              </a:rPr>
              <a:t>root</a:t>
            </a:r>
            <a:r>
              <a:rPr lang="en-US" sz="1600" dirty="0">
                <a:solidFill>
                  <a:schemeClr val="dk1"/>
                </a:solidFill>
                <a:latin typeface="Calibri"/>
                <a:ea typeface="Calibri"/>
                <a:cs typeface="Calibri"/>
                <a:sym typeface="Calibri"/>
              </a:rPr>
              <a:t> </a:t>
            </a:r>
            <a:r>
              <a:rPr lang="en-US" sz="1600" b="1" dirty="0">
                <a:solidFill>
                  <a:schemeClr val="accent2"/>
                </a:solidFill>
                <a:latin typeface="Calibri"/>
                <a:ea typeface="Calibri"/>
                <a:cs typeface="Calibri"/>
                <a:sym typeface="Calibri"/>
              </a:rPr>
              <a:t>causes</a:t>
            </a:r>
            <a:r>
              <a:rPr lang="en-US" sz="1600" dirty="0">
                <a:solidFill>
                  <a:schemeClr val="dk1"/>
                </a:solidFill>
                <a:latin typeface="Calibri"/>
                <a:ea typeface="Calibri"/>
                <a:cs typeface="Calibri"/>
                <a:sym typeface="Calibri"/>
              </a:rPr>
              <a:t> of </a:t>
            </a:r>
            <a:r>
              <a:rPr lang="en-US" sz="1600" b="1" dirty="0">
                <a:solidFill>
                  <a:schemeClr val="accent2"/>
                </a:solidFill>
                <a:latin typeface="Calibri"/>
                <a:ea typeface="Calibri"/>
                <a:cs typeface="Calibri"/>
                <a:sym typeface="Calibri"/>
              </a:rPr>
              <a:t>systemic</a:t>
            </a:r>
            <a:r>
              <a:rPr lang="en-US" sz="1600" dirty="0">
                <a:solidFill>
                  <a:schemeClr val="dk1"/>
                </a:solidFill>
                <a:latin typeface="Calibri"/>
                <a:ea typeface="Calibri"/>
                <a:cs typeface="Calibri"/>
                <a:sym typeface="Calibri"/>
              </a:rPr>
              <a:t> </a:t>
            </a:r>
            <a:r>
              <a:rPr lang="en-US" sz="1600" b="1" dirty="0">
                <a:solidFill>
                  <a:schemeClr val="accent2"/>
                </a:solidFill>
                <a:latin typeface="Calibri"/>
                <a:ea typeface="Calibri"/>
                <a:cs typeface="Calibri"/>
                <a:sym typeface="Calibri"/>
              </a:rPr>
              <a:t>marginalization</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of </a:t>
            </a:r>
            <a:r>
              <a:rPr lang="en-US" sz="1600" dirty="0" err="1">
                <a:solidFill>
                  <a:schemeClr val="dk1"/>
                </a:solidFill>
                <a:latin typeface="Calibri"/>
                <a:ea typeface="Calibri"/>
                <a:cs typeface="Calibri"/>
                <a:sym typeface="Calibri"/>
              </a:rPr>
              <a:t>IBRpD</a:t>
            </a:r>
            <a:r>
              <a:rPr lang="en-US" sz="1600" dirty="0">
                <a:solidFill>
                  <a:schemeClr val="dk1"/>
                </a:solidFill>
                <a:latin typeface="Calibri"/>
                <a:ea typeface="Calibri"/>
                <a:cs typeface="Calibri"/>
                <a:sym typeface="Calibri"/>
              </a:rPr>
              <a:t> with the aim of driving </a:t>
            </a:r>
            <a:r>
              <a:rPr lang="en-US" sz="1600" b="1" dirty="0">
                <a:solidFill>
                  <a:schemeClr val="accent2"/>
                </a:solidFill>
                <a:latin typeface="Calibri"/>
                <a:ea typeface="Calibri"/>
                <a:cs typeface="Calibri"/>
                <a:sym typeface="Calibri"/>
              </a:rPr>
              <a:t>transformative change </a:t>
            </a:r>
            <a:r>
              <a:rPr lang="en-US" sz="1600" dirty="0">
                <a:solidFill>
                  <a:schemeClr val="dk1"/>
                </a:solidFill>
                <a:latin typeface="Calibri"/>
                <a:ea typeface="Calibri"/>
                <a:cs typeface="Calibri"/>
                <a:sym typeface="Calibri"/>
              </a:rPr>
              <a:t>in service provision and policy directives across the country. </a:t>
            </a:r>
            <a:endParaRPr sz="1600" dirty="0">
              <a:solidFill>
                <a:schemeClr val="dk1"/>
              </a:solidFill>
              <a:latin typeface="Calibri"/>
              <a:ea typeface="Calibri"/>
              <a:cs typeface="Calibri"/>
              <a:sym typeface="Calibri"/>
            </a:endParaRPr>
          </a:p>
          <a:p>
            <a:pPr marL="0" lvl="0" indent="0" algn="l" rtl="0">
              <a:lnSpc>
                <a:spcPct val="115000"/>
              </a:lnSpc>
              <a:spcBef>
                <a:spcPts val="1100"/>
              </a:spcBef>
              <a:spcAft>
                <a:spcPts val="1100"/>
              </a:spcAft>
              <a:buNone/>
            </a:pPr>
            <a:endParaRPr sz="2000" dirty="0">
              <a:solidFill>
                <a:schemeClr val="dk1"/>
              </a:solidFill>
              <a:latin typeface="Calibri"/>
              <a:ea typeface="Calibri"/>
              <a:cs typeface="Calibri"/>
              <a:sym typeface="Calibri"/>
            </a:endParaRPr>
          </a:p>
        </p:txBody>
      </p:sp>
      <p:pic>
        <p:nvPicPr>
          <p:cNvPr id="499" name="Google Shape;499;p85"/>
          <p:cNvPicPr preferRelativeResize="0"/>
          <p:nvPr/>
        </p:nvPicPr>
        <p:blipFill rotWithShape="1">
          <a:blip r:embed="rId3">
            <a:alphaModFix/>
          </a:blip>
          <a:srcRect/>
          <a:stretch/>
        </p:blipFill>
        <p:spPr>
          <a:xfrm>
            <a:off x="1071630" y="2831576"/>
            <a:ext cx="5951900" cy="2275722"/>
          </a:xfrm>
          <a:prstGeom prst="rect">
            <a:avLst/>
          </a:prstGeom>
          <a:noFill/>
          <a:ln>
            <a:noFill/>
          </a:ln>
        </p:spPr>
      </p:pic>
      <p:pic>
        <p:nvPicPr>
          <p:cNvPr id="500" name="Google Shape;500;p85"/>
          <p:cNvPicPr preferRelativeResize="0"/>
          <p:nvPr/>
        </p:nvPicPr>
        <p:blipFill rotWithShape="1">
          <a:blip r:embed="rId4">
            <a:alphaModFix/>
          </a:blip>
          <a:srcRect/>
          <a:stretch/>
        </p:blipFill>
        <p:spPr>
          <a:xfrm>
            <a:off x="7533686" y="244073"/>
            <a:ext cx="1277889" cy="4727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EC92-6411-6107-E2E5-946F557D7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2787E-684F-F2E9-457D-BC2C4A78C374}"/>
              </a:ext>
            </a:extLst>
          </p:cNvPr>
          <p:cNvSpPr>
            <a:spLocks noGrp="1"/>
          </p:cNvSpPr>
          <p:nvPr>
            <p:ph type="title"/>
          </p:nvPr>
        </p:nvSpPr>
        <p:spPr>
          <a:xfrm>
            <a:off x="776721" y="273844"/>
            <a:ext cx="7590558" cy="994172"/>
          </a:xfrm>
        </p:spPr>
        <p:txBody>
          <a:bodyPr>
            <a:normAutofit/>
          </a:bodyPr>
          <a:lstStyle/>
          <a:p>
            <a:pPr algn="ctr"/>
            <a:r>
              <a:rPr lang="en-US" b="1" dirty="0">
                <a:solidFill>
                  <a:srgbClr val="7030A0"/>
                </a:solidFill>
                <a:ea typeface="+mj-lt"/>
                <a:cs typeface="+mj-lt"/>
              </a:rPr>
              <a:t>Strategies for Change &amp; Advocacy</a:t>
            </a:r>
            <a:endParaRPr lang="en-US" b="1" dirty="0">
              <a:solidFill>
                <a:srgbClr val="7030A0"/>
              </a:solidFill>
            </a:endParaRPr>
          </a:p>
        </p:txBody>
      </p:sp>
      <p:sp>
        <p:nvSpPr>
          <p:cNvPr id="8" name="Content Placeholder 7">
            <a:extLst>
              <a:ext uri="{FF2B5EF4-FFF2-40B4-BE49-F238E27FC236}">
                <a16:creationId xmlns:a16="http://schemas.microsoft.com/office/drawing/2014/main" id="{35C5E200-C07C-7A2C-357C-D7333E0A6952}"/>
              </a:ext>
            </a:extLst>
          </p:cNvPr>
          <p:cNvSpPr>
            <a:spLocks noGrp="1"/>
          </p:cNvSpPr>
          <p:nvPr>
            <p:ph idx="1"/>
          </p:nvPr>
        </p:nvSpPr>
        <p:spPr>
          <a:xfrm>
            <a:off x="628651" y="1187605"/>
            <a:ext cx="7738628" cy="3345366"/>
          </a:xfrm>
        </p:spPr>
        <p:txBody>
          <a:bodyPr vert="horz" lIns="68580" tIns="34290" rIns="68580" bIns="34290" rtlCol="0" anchor="t">
            <a:normAutofit/>
          </a:bodyPr>
          <a:lstStyle/>
          <a:p>
            <a:pPr marL="0" indent="0">
              <a:buNone/>
            </a:pPr>
            <a:r>
              <a:rPr lang="en-US" dirty="0">
                <a:solidFill>
                  <a:srgbClr val="324D5C"/>
                </a:solidFill>
                <a:ea typeface="+mn-lt"/>
                <a:cs typeface="+mn-lt"/>
              </a:rPr>
              <a:t>4. Community Engagement and Coalition Building </a:t>
            </a:r>
          </a:p>
          <a:p>
            <a:r>
              <a:rPr lang="en-US" dirty="0">
                <a:solidFill>
                  <a:srgbClr val="324D5C"/>
                </a:solidFill>
                <a:ea typeface="+mn-lt"/>
                <a:cs typeface="+mn-lt"/>
              </a:rPr>
              <a:t>Build partnerships across sectors</a:t>
            </a:r>
          </a:p>
          <a:p>
            <a:pPr lvl="1"/>
            <a:r>
              <a:rPr lang="en-US" dirty="0">
                <a:solidFill>
                  <a:srgbClr val="324D5C"/>
                </a:solidFill>
                <a:ea typeface="+mn-lt"/>
                <a:cs typeface="+mn-lt"/>
              </a:rPr>
              <a:t>Collaborate with disability organizations, racial justice groups, and other employment organizations to share resources and best practices.</a:t>
            </a:r>
          </a:p>
          <a:p>
            <a:r>
              <a:rPr lang="en-US" dirty="0">
                <a:solidFill>
                  <a:srgbClr val="324D5C"/>
                </a:solidFill>
                <a:ea typeface="+mn-lt"/>
                <a:cs typeface="+mn-lt"/>
              </a:rPr>
              <a:t>Empower job seekers through self-advocacy</a:t>
            </a:r>
          </a:p>
          <a:p>
            <a:pPr lvl="1"/>
            <a:r>
              <a:rPr lang="en-US" dirty="0">
                <a:solidFill>
                  <a:srgbClr val="324D5C"/>
                </a:solidFill>
                <a:ea typeface="+mn-lt"/>
                <a:cs typeface="+mn-lt"/>
              </a:rPr>
              <a:t>Support job seekers with tools and training to advocate for their rights in the workplace.</a:t>
            </a:r>
          </a:p>
          <a:p>
            <a:pPr lvl="1"/>
            <a:r>
              <a:rPr lang="en-US" dirty="0">
                <a:solidFill>
                  <a:srgbClr val="324D5C"/>
                </a:solidFill>
                <a:ea typeface="+mn-lt"/>
                <a:cs typeface="+mn-lt"/>
              </a:rPr>
              <a:t>Foster peer-led networks for job seekers who have a disability to share their experiences and strategies.</a:t>
            </a:r>
          </a:p>
        </p:txBody>
      </p:sp>
    </p:spTree>
    <p:extLst>
      <p:ext uri="{BB962C8B-B14F-4D97-AF65-F5344CB8AC3E}">
        <p14:creationId xmlns:p14="http://schemas.microsoft.com/office/powerpoint/2010/main" val="3029919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3E72-1249-B590-9621-A7438B011996}"/>
              </a:ext>
            </a:extLst>
          </p:cNvPr>
          <p:cNvSpPr>
            <a:spLocks noGrp="1"/>
          </p:cNvSpPr>
          <p:nvPr>
            <p:ph type="title"/>
          </p:nvPr>
        </p:nvSpPr>
        <p:spPr>
          <a:xfrm>
            <a:off x="490725" y="241205"/>
            <a:ext cx="4083287" cy="1051853"/>
          </a:xfrm>
        </p:spPr>
        <p:txBody>
          <a:bodyPr vert="horz" lIns="68580" tIns="34290" rIns="68580" bIns="34290" rtlCol="0" anchor="t">
            <a:normAutofit/>
          </a:bodyPr>
          <a:lstStyle/>
          <a:p>
            <a:r>
              <a:rPr lang="en-US" sz="3000" dirty="0">
                <a:solidFill>
                  <a:srgbClr val="324D5C"/>
                </a:solidFill>
              </a:rPr>
              <a:t>Case Study – Reflexivity</a:t>
            </a:r>
          </a:p>
        </p:txBody>
      </p:sp>
      <p:sp>
        <p:nvSpPr>
          <p:cNvPr id="4" name="Text Placeholder 3">
            <a:extLst>
              <a:ext uri="{FF2B5EF4-FFF2-40B4-BE49-F238E27FC236}">
                <a16:creationId xmlns:a16="http://schemas.microsoft.com/office/drawing/2014/main" id="{F83FBE8A-882F-E052-E45A-AB9854BACF99}"/>
              </a:ext>
            </a:extLst>
          </p:cNvPr>
          <p:cNvSpPr>
            <a:spLocks noGrp="1"/>
          </p:cNvSpPr>
          <p:nvPr>
            <p:ph type="body" sz="half" idx="2"/>
          </p:nvPr>
        </p:nvSpPr>
        <p:spPr>
          <a:xfrm>
            <a:off x="489776" y="916391"/>
            <a:ext cx="7994929" cy="3863176"/>
          </a:xfrm>
        </p:spPr>
        <p:txBody>
          <a:bodyPr vert="horz" lIns="68580" tIns="34290" rIns="68580" bIns="34290" rtlCol="0" anchor="t">
            <a:noAutofit/>
          </a:bodyPr>
          <a:lstStyle/>
          <a:p>
            <a:r>
              <a:rPr lang="en-US" sz="2100" dirty="0">
                <a:solidFill>
                  <a:srgbClr val="324D5C"/>
                </a:solidFill>
              </a:rPr>
              <a:t>You are working as an employment coach with a youth who has a developmental disability. You knew this youth as Davina and as a girl. Davina has told you of their plan to transition to identifying as a male and would like you to you call them Devon from now on. </a:t>
            </a:r>
            <a:endParaRPr lang="en-US" sz="2100" dirty="0">
              <a:solidFill>
                <a:srgbClr val="324D5C"/>
              </a:solidFill>
              <a:ea typeface="+mn-lt"/>
              <a:cs typeface="+mn-lt"/>
            </a:endParaRPr>
          </a:p>
          <a:p>
            <a:r>
              <a:rPr lang="en-US" sz="2100" dirty="0">
                <a:solidFill>
                  <a:srgbClr val="324D5C"/>
                </a:solidFill>
                <a:ea typeface="+mn-lt"/>
                <a:cs typeface="+mn-lt"/>
              </a:rPr>
              <a:t>You have always held the personal belief that the gender you are born with is the one you stay with for life. Furthermore, you recognize that they may now face greater challenges as both a transgender person and a person who has a developmental disability. You are worried about how your personal feelings will get in the way of you being able to support them.</a:t>
            </a:r>
            <a:endParaRPr lang="en-US" sz="2100" dirty="0">
              <a:solidFill>
                <a:srgbClr val="324D5C"/>
              </a:solidFill>
            </a:endParaRPr>
          </a:p>
        </p:txBody>
      </p:sp>
    </p:spTree>
    <p:extLst>
      <p:ext uri="{BB962C8B-B14F-4D97-AF65-F5344CB8AC3E}">
        <p14:creationId xmlns:p14="http://schemas.microsoft.com/office/powerpoint/2010/main" val="2623769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3113-A1F0-A1FA-1C9E-AFACE58E4B81}"/>
              </a:ext>
            </a:extLst>
          </p:cNvPr>
          <p:cNvSpPr>
            <a:spLocks noGrp="1"/>
          </p:cNvSpPr>
          <p:nvPr>
            <p:ph type="title"/>
          </p:nvPr>
        </p:nvSpPr>
        <p:spPr/>
        <p:txBody>
          <a:bodyPr/>
          <a:lstStyle/>
          <a:p>
            <a:r>
              <a:rPr lang="en-US" dirty="0">
                <a:solidFill>
                  <a:srgbClr val="324D5C"/>
                </a:solidFill>
              </a:rPr>
              <a:t>Case Study Reflection– Reflexivity</a:t>
            </a:r>
          </a:p>
        </p:txBody>
      </p:sp>
      <p:sp>
        <p:nvSpPr>
          <p:cNvPr id="3" name="Content Placeholder 2">
            <a:extLst>
              <a:ext uri="{FF2B5EF4-FFF2-40B4-BE49-F238E27FC236}">
                <a16:creationId xmlns:a16="http://schemas.microsoft.com/office/drawing/2014/main" id="{A912E5B1-64AF-AB2E-9236-D0C95C105547}"/>
              </a:ext>
            </a:extLst>
          </p:cNvPr>
          <p:cNvSpPr>
            <a:spLocks noGrp="1"/>
          </p:cNvSpPr>
          <p:nvPr>
            <p:ph idx="1"/>
          </p:nvPr>
        </p:nvSpPr>
        <p:spPr/>
        <p:txBody>
          <a:bodyPr vert="horz" lIns="68580" tIns="34290" rIns="68580" bIns="34290" rtlCol="0" anchor="t">
            <a:normAutofit/>
          </a:bodyPr>
          <a:lstStyle/>
          <a:p>
            <a:r>
              <a:rPr lang="en-US" dirty="0">
                <a:solidFill>
                  <a:srgbClr val="324D5C"/>
                </a:solidFill>
                <a:ea typeface="+mn-lt"/>
                <a:cs typeface="+mn-lt"/>
              </a:rPr>
              <a:t>Consider the who I am exercise and discuss how that might impact your work with Devon. </a:t>
            </a:r>
            <a:endParaRPr lang="en-US" dirty="0">
              <a:solidFill>
                <a:srgbClr val="324D5C"/>
              </a:solidFill>
            </a:endParaRPr>
          </a:p>
          <a:p>
            <a:r>
              <a:rPr lang="en-US" dirty="0">
                <a:solidFill>
                  <a:srgbClr val="324D5C"/>
                </a:solidFill>
                <a:ea typeface="+mn-lt"/>
                <a:cs typeface="+mn-lt"/>
              </a:rPr>
              <a:t>Consider why it is important to consider your preconceptions, what is informing them and how they might impact you in a professional setting. How can this be professionally mediated?</a:t>
            </a:r>
            <a:r>
              <a:rPr lang="en-US" dirty="0">
                <a:ea typeface="+mn-lt"/>
                <a:cs typeface="+mn-lt"/>
              </a:rPr>
              <a:t> </a:t>
            </a:r>
            <a:endParaRPr lang="en-US" dirty="0"/>
          </a:p>
          <a:p>
            <a:endParaRPr lang="en-US" dirty="0"/>
          </a:p>
          <a:p>
            <a:endParaRPr lang="en-US" dirty="0"/>
          </a:p>
        </p:txBody>
      </p:sp>
    </p:spTree>
    <p:extLst>
      <p:ext uri="{BB962C8B-B14F-4D97-AF65-F5344CB8AC3E}">
        <p14:creationId xmlns:p14="http://schemas.microsoft.com/office/powerpoint/2010/main" val="2769995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402F-440C-FA67-6CB1-19ECEFC85D87}"/>
              </a:ext>
            </a:extLst>
          </p:cNvPr>
          <p:cNvSpPr>
            <a:spLocks noGrp="1"/>
          </p:cNvSpPr>
          <p:nvPr>
            <p:ph type="title"/>
          </p:nvPr>
        </p:nvSpPr>
        <p:spPr/>
        <p:txBody>
          <a:bodyPr/>
          <a:lstStyle/>
          <a:p>
            <a:pPr algn="ctr"/>
            <a:r>
              <a:rPr lang="en-US" b="1" dirty="0">
                <a:solidFill>
                  <a:srgbClr val="7030A0"/>
                </a:solidFill>
                <a:ea typeface="+mj-lt"/>
                <a:cs typeface="+mj-lt"/>
              </a:rPr>
              <a:t>Resources on Intersectionality &amp; Disability</a:t>
            </a:r>
            <a:endParaRPr lang="en-US" b="1" dirty="0">
              <a:solidFill>
                <a:srgbClr val="7030A0"/>
              </a:solidFill>
            </a:endParaRPr>
          </a:p>
        </p:txBody>
      </p:sp>
      <p:pic>
        <p:nvPicPr>
          <p:cNvPr id="3" name="Content Placeholder 2" descr="A qr code with a person in the middle&#10;&#10;Description automatically generated">
            <a:extLst>
              <a:ext uri="{FF2B5EF4-FFF2-40B4-BE49-F238E27FC236}">
                <a16:creationId xmlns:a16="http://schemas.microsoft.com/office/drawing/2014/main" id="{6F990775-CF95-B2CB-7AAD-8F782D06FC9C}"/>
              </a:ext>
            </a:extLst>
          </p:cNvPr>
          <p:cNvPicPr>
            <a:picLocks noGrp="1" noChangeAspect="1"/>
          </p:cNvPicPr>
          <p:nvPr>
            <p:ph idx="1"/>
          </p:nvPr>
        </p:nvPicPr>
        <p:blipFill>
          <a:blip r:embed="rId3"/>
          <a:stretch>
            <a:fillRect/>
          </a:stretch>
        </p:blipFill>
        <p:spPr>
          <a:xfrm>
            <a:off x="5818516" y="2575984"/>
            <a:ext cx="2057400" cy="2014538"/>
          </a:xfrm>
        </p:spPr>
      </p:pic>
      <p:pic>
        <p:nvPicPr>
          <p:cNvPr id="4" name="Picture 3" descr="A purple and white cover with text&#10;&#10;Description automatically generated">
            <a:extLst>
              <a:ext uri="{FF2B5EF4-FFF2-40B4-BE49-F238E27FC236}">
                <a16:creationId xmlns:a16="http://schemas.microsoft.com/office/drawing/2014/main" id="{A01CF8FF-B463-BEAD-621C-61CD2FACE3B9}"/>
              </a:ext>
            </a:extLst>
          </p:cNvPr>
          <p:cNvPicPr>
            <a:picLocks noChangeAspect="1"/>
          </p:cNvPicPr>
          <p:nvPr/>
        </p:nvPicPr>
        <p:blipFill>
          <a:blip r:embed="rId4"/>
          <a:stretch>
            <a:fillRect/>
          </a:stretch>
        </p:blipFill>
        <p:spPr>
          <a:xfrm>
            <a:off x="1201297" y="1179932"/>
            <a:ext cx="2536031" cy="3171825"/>
          </a:xfrm>
          <a:prstGeom prst="rect">
            <a:avLst/>
          </a:prstGeom>
        </p:spPr>
      </p:pic>
      <p:pic>
        <p:nvPicPr>
          <p:cNvPr id="5" name="Graphic 6">
            <a:extLst>
              <a:ext uri="{FF2B5EF4-FFF2-40B4-BE49-F238E27FC236}">
                <a16:creationId xmlns:a16="http://schemas.microsoft.com/office/drawing/2014/main" id="{1BF03F45-0369-FBB2-6A6D-E5A34B697CC1}"/>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rot="19500000">
            <a:off x="3558921" y="3766521"/>
            <a:ext cx="1646247" cy="1472288"/>
          </a:xfrm>
          <a:prstGeom prst="rect">
            <a:avLst/>
          </a:prstGeom>
        </p:spPr>
      </p:pic>
      <p:sp>
        <p:nvSpPr>
          <p:cNvPr id="7" name="TextBox 3">
            <a:extLst>
              <a:ext uri="{FF2B5EF4-FFF2-40B4-BE49-F238E27FC236}">
                <a16:creationId xmlns:a16="http://schemas.microsoft.com/office/drawing/2014/main" id="{DD16FBAF-3FC2-888D-5AE2-AE331923FF6B}"/>
              </a:ext>
            </a:extLst>
          </p:cNvPr>
          <p:cNvSpPr txBox="1"/>
          <p:nvPr/>
        </p:nvSpPr>
        <p:spPr>
          <a:xfrm>
            <a:off x="5385667" y="1177101"/>
            <a:ext cx="3289811" cy="13388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buClrTx/>
            </a:pPr>
            <a:r>
              <a:rPr lang="en-CA" sz="1350" b="1" dirty="0">
                <a:solidFill>
                  <a:prstClr val="black"/>
                </a:solidFill>
                <a:latin typeface="Aptos" panose="02110004020202020204"/>
              </a:rPr>
              <a:t>Visit ODEN’s Learning Centre at</a:t>
            </a:r>
          </a:p>
          <a:p>
            <a:pPr defTabSz="342900">
              <a:buClrTx/>
            </a:pPr>
            <a:r>
              <a:rPr lang="en-CA" sz="1350" dirty="0">
                <a:solidFill>
                  <a:prstClr val="black"/>
                </a:solidFill>
                <a:latin typeface="Aptos" panose="02110004020202020204"/>
              </a:rPr>
              <a:t> </a:t>
            </a:r>
          </a:p>
          <a:p>
            <a:pPr defTabSz="342900">
              <a:buClrTx/>
            </a:pPr>
            <a:r>
              <a:rPr lang="en-CA" sz="1350" dirty="0">
                <a:solidFill>
                  <a:prstClr val="black"/>
                </a:solidFill>
                <a:latin typeface="Aptos" panose="02110004020202020204"/>
                <a:hlinkClick r:id="rId8"/>
              </a:rPr>
              <a:t>https://learn.odenetwork.com/youth-success-strategy-year-2-resources/</a:t>
            </a:r>
            <a:r>
              <a:rPr lang="en-CA" sz="1350" dirty="0">
                <a:solidFill>
                  <a:prstClr val="black"/>
                </a:solidFill>
                <a:latin typeface="Aptos" panose="02110004020202020204"/>
              </a:rPr>
              <a:t> </a:t>
            </a:r>
          </a:p>
          <a:p>
            <a:pPr defTabSz="342900">
              <a:buClrTx/>
            </a:pPr>
            <a:endParaRPr lang="en-CA" sz="1350" dirty="0">
              <a:solidFill>
                <a:prstClr val="black"/>
              </a:solidFill>
              <a:latin typeface="Aptos" panose="02110004020202020204"/>
            </a:endParaRPr>
          </a:p>
          <a:p>
            <a:pPr defTabSz="342900">
              <a:buClrTx/>
            </a:pPr>
            <a:r>
              <a:rPr lang="en-CA" sz="1350" b="1" dirty="0">
                <a:solidFill>
                  <a:prstClr val="black"/>
                </a:solidFill>
                <a:latin typeface="Aptos" panose="02110004020202020204"/>
              </a:rPr>
              <a:t>OR VIA QR CODE BELOW</a:t>
            </a:r>
          </a:p>
        </p:txBody>
      </p:sp>
    </p:spTree>
    <p:extLst>
      <p:ext uri="{BB962C8B-B14F-4D97-AF65-F5344CB8AC3E}">
        <p14:creationId xmlns:p14="http://schemas.microsoft.com/office/powerpoint/2010/main" val="1335024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8"/>
        <p:cNvGrpSpPr/>
        <p:nvPr/>
      </p:nvGrpSpPr>
      <p:grpSpPr>
        <a:xfrm>
          <a:off x="0" y="0"/>
          <a:ext cx="0" cy="0"/>
          <a:chOff x="0" y="0"/>
          <a:chExt cx="0" cy="0"/>
        </a:xfrm>
      </p:grpSpPr>
      <p:sp>
        <p:nvSpPr>
          <p:cNvPr id="769" name="Google Shape;769;p113"/>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0" name="Google Shape;770;p113"/>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a:p>
            <a:pPr marL="0" lvl="0" indent="0" algn="l" rtl="0">
              <a:lnSpc>
                <a:spcPct val="90000"/>
              </a:lnSpc>
              <a:spcBef>
                <a:spcPts val="0"/>
              </a:spcBef>
              <a:spcAft>
                <a:spcPts val="0"/>
              </a:spcAft>
              <a:buSzPct val="101712"/>
              <a:buNone/>
            </a:pPr>
            <a:r>
              <a:rPr lang="en-CA" sz="3244" b="1" dirty="0"/>
              <a:t>Key Takeaways and Questions</a:t>
            </a:r>
            <a:br>
              <a:rPr lang="en-CA" sz="3244" b="1" dirty="0"/>
            </a:b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771" name="Google Shape;771;p113"/>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22CCF2-D409-D96E-88A5-4996E3A0CC6E}"/>
              </a:ext>
            </a:extLst>
          </p:cNvPr>
          <p:cNvSpPr>
            <a:spLocks noGrp="1"/>
          </p:cNvSpPr>
          <p:nvPr>
            <p:ph type="body" idx="1"/>
          </p:nvPr>
        </p:nvSpPr>
        <p:spPr/>
        <p:txBody>
          <a:bodyPr/>
          <a:lstStyle/>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p:txBody>
      </p:sp>
      <p:pic>
        <p:nvPicPr>
          <p:cNvPr id="8" name="Picture 7">
            <a:extLst>
              <a:ext uri="{FF2B5EF4-FFF2-40B4-BE49-F238E27FC236}">
                <a16:creationId xmlns:a16="http://schemas.microsoft.com/office/drawing/2014/main" id="{6BBEC451-69C5-B2ED-9385-D6CCD23E4BB4}"/>
              </a:ext>
            </a:extLst>
          </p:cNvPr>
          <p:cNvPicPr>
            <a:picLocks noChangeAspect="1"/>
          </p:cNvPicPr>
          <p:nvPr/>
        </p:nvPicPr>
        <p:blipFill>
          <a:blip r:embed="rId3"/>
          <a:stretch>
            <a:fillRect/>
          </a:stretch>
        </p:blipFill>
        <p:spPr>
          <a:xfrm>
            <a:off x="5372072" y="1152475"/>
            <a:ext cx="2543996" cy="773612"/>
          </a:xfrm>
          <a:prstGeom prst="rect">
            <a:avLst/>
          </a:prstGeom>
        </p:spPr>
      </p:pic>
      <p:sp>
        <p:nvSpPr>
          <p:cNvPr id="7" name="Text Placeholder 6">
            <a:extLst>
              <a:ext uri="{FF2B5EF4-FFF2-40B4-BE49-F238E27FC236}">
                <a16:creationId xmlns:a16="http://schemas.microsoft.com/office/drawing/2014/main" id="{78E89DED-AB5C-9F7F-8D9C-27BFBF3B2EBF}"/>
              </a:ext>
            </a:extLst>
          </p:cNvPr>
          <p:cNvSpPr>
            <a:spLocks noGrp="1"/>
          </p:cNvSpPr>
          <p:nvPr>
            <p:ph type="body" idx="2"/>
          </p:nvPr>
        </p:nvSpPr>
        <p:spPr/>
        <p:txBody>
          <a:bodyPr/>
          <a:lstStyle/>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p:txBody>
      </p:sp>
      <p:sp>
        <p:nvSpPr>
          <p:cNvPr id="10" name="TextBox 9">
            <a:extLst>
              <a:ext uri="{FF2B5EF4-FFF2-40B4-BE49-F238E27FC236}">
                <a16:creationId xmlns:a16="http://schemas.microsoft.com/office/drawing/2014/main" id="{9863D513-2EFF-CECA-EB27-123C671CD65A}"/>
              </a:ext>
            </a:extLst>
          </p:cNvPr>
          <p:cNvSpPr txBox="1"/>
          <p:nvPr/>
        </p:nvSpPr>
        <p:spPr>
          <a:xfrm>
            <a:off x="4832400" y="2487214"/>
            <a:ext cx="3886200" cy="738664"/>
          </a:xfrm>
          <a:prstGeom prst="rect">
            <a:avLst/>
          </a:prstGeom>
          <a:noFill/>
        </p:spPr>
        <p:txBody>
          <a:bodyPr wrap="square">
            <a:spAutoFit/>
          </a:bodyPr>
          <a:lstStyle/>
          <a:p>
            <a:pPr defTabSz="514350">
              <a:buClrTx/>
            </a:pPr>
            <a:r>
              <a:rPr lang="en-US" b="1" i="0" dirty="0">
                <a:solidFill>
                  <a:srgbClr val="010101"/>
                </a:solidFill>
                <a:effectLst/>
                <a:latin typeface="Roboto" panose="02000000000000000000" pitchFamily="2" charset="0"/>
                <a:ea typeface="Roboto" panose="02000000000000000000" pitchFamily="2" charset="0"/>
                <a:cs typeface="Roboto" panose="02000000000000000000" pitchFamily="2" charset="0"/>
              </a:rPr>
              <a:t>Director of Special Projects &amp; Innovation</a:t>
            </a:r>
          </a:p>
          <a:p>
            <a:pPr lvl="1" defTabSz="514350">
              <a:buClrTx/>
            </a:pPr>
            <a:r>
              <a:rPr lang="en-US" i="0" dirty="0">
                <a:solidFill>
                  <a:srgbClr val="010101"/>
                </a:solidFill>
                <a:effectLst/>
                <a:latin typeface="Roboto" panose="02000000000000000000" pitchFamily="2" charset="0"/>
                <a:ea typeface="Roboto" panose="02000000000000000000" pitchFamily="2" charset="0"/>
                <a:cs typeface="Roboto" panose="02000000000000000000" pitchFamily="2" charset="0"/>
              </a:rPr>
              <a:t>Ingrid </a:t>
            </a:r>
            <a:r>
              <a:rPr lang="en-CA" b="0" i="0" dirty="0" err="1">
                <a:solidFill>
                  <a:srgbClr val="173052"/>
                </a:solidFill>
                <a:effectLst/>
                <a:latin typeface="Roboto" panose="02000000000000000000" pitchFamily="2" charset="0"/>
                <a:ea typeface="Roboto" panose="02000000000000000000" pitchFamily="2" charset="0"/>
                <a:cs typeface="Roboto" panose="02000000000000000000" pitchFamily="2" charset="0"/>
              </a:rPr>
              <a:t>Muschta</a:t>
            </a:r>
            <a:endParaRPr lang="en-CA" b="0" i="0" dirty="0">
              <a:solidFill>
                <a:srgbClr val="173052"/>
              </a:solidFill>
              <a:effectLst/>
              <a:latin typeface="Roboto" panose="02000000000000000000" pitchFamily="2" charset="0"/>
              <a:ea typeface="Roboto" panose="02000000000000000000" pitchFamily="2" charset="0"/>
              <a:cs typeface="Roboto" panose="02000000000000000000" pitchFamily="2" charset="0"/>
            </a:endParaRPr>
          </a:p>
          <a:p>
            <a:pPr lvl="1" defTabSz="514350">
              <a:buClrTx/>
            </a:pPr>
            <a:r>
              <a:rPr lang="en-US" b="1" i="0" dirty="0">
                <a:solidFill>
                  <a:srgbClr val="010101"/>
                </a:solidFill>
                <a:effectLst/>
                <a:latin typeface="Roboto" panose="02000000000000000000" pitchFamily="2" charset="0"/>
                <a:ea typeface="Roboto" panose="02000000000000000000" pitchFamily="2" charset="0"/>
                <a:cs typeface="Roboto" panose="02000000000000000000" pitchFamily="2" charset="0"/>
              </a:rPr>
              <a:t> </a:t>
            </a:r>
            <a:r>
              <a:rPr lang="en-US" b="0" dirty="0">
                <a:solidFill>
                  <a:srgbClr val="7D538B"/>
                </a:solidFill>
                <a:latin typeface="Roboto" panose="02000000000000000000" pitchFamily="2" charset="0"/>
                <a:ea typeface="Roboto" panose="02000000000000000000" pitchFamily="2" charset="0"/>
                <a:cs typeface="Roboto" panose="02000000000000000000" pitchFamily="2" charset="0"/>
                <a:hlinkClick r:id="rId4"/>
              </a:rPr>
              <a:t>ingridm@odenetwork.com</a:t>
            </a:r>
            <a:r>
              <a:rPr lang="en-US" b="0" dirty="0">
                <a:solidFill>
                  <a:srgbClr val="7D538B"/>
                </a:solidFill>
                <a:latin typeface="Roboto" panose="02000000000000000000" pitchFamily="2" charset="0"/>
                <a:ea typeface="Roboto" panose="02000000000000000000" pitchFamily="2" charset="0"/>
                <a:cs typeface="Roboto" panose="02000000000000000000" pitchFamily="2" charset="0"/>
              </a:rPr>
              <a:t>  </a:t>
            </a:r>
          </a:p>
        </p:txBody>
      </p:sp>
      <p:pic>
        <p:nvPicPr>
          <p:cNvPr id="11" name="Google Shape;781;p114"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5">
            <a:alphaModFix/>
          </a:blip>
          <a:stretch>
            <a:fillRect/>
          </a:stretch>
        </p:blipFill>
        <p:spPr>
          <a:xfrm>
            <a:off x="1227932" y="1290520"/>
            <a:ext cx="1791090" cy="759953"/>
          </a:xfrm>
          <a:prstGeom prst="rect">
            <a:avLst/>
          </a:prstGeom>
          <a:noFill/>
          <a:ln>
            <a:noFill/>
          </a:ln>
        </p:spPr>
      </p:pic>
      <p:sp>
        <p:nvSpPr>
          <p:cNvPr id="13" name="TextBox 12">
            <a:extLst>
              <a:ext uri="{FF2B5EF4-FFF2-40B4-BE49-F238E27FC236}">
                <a16:creationId xmlns:a16="http://schemas.microsoft.com/office/drawing/2014/main" id="{F1682872-89F4-B576-0D74-D2AFE22632D6}"/>
              </a:ext>
            </a:extLst>
          </p:cNvPr>
          <p:cNvSpPr txBox="1"/>
          <p:nvPr/>
        </p:nvSpPr>
        <p:spPr>
          <a:xfrm>
            <a:off x="464128" y="2462651"/>
            <a:ext cx="4572000" cy="738664"/>
          </a:xfrm>
          <a:prstGeom prst="rect">
            <a:avLst/>
          </a:prstGeom>
          <a:noFill/>
        </p:spPr>
        <p:txBody>
          <a:bodyPr wrap="square">
            <a:spAutoFit/>
          </a:bodyPr>
          <a:lstStyle/>
          <a:p>
            <a:r>
              <a:rPr lang="en-CA" sz="1400" b="1" dirty="0">
                <a:latin typeface="Roboto"/>
                <a:ea typeface="Roboto"/>
                <a:cs typeface="Roboto"/>
                <a:sym typeface="Roboto"/>
              </a:rPr>
              <a:t>National Director</a:t>
            </a:r>
            <a:br>
              <a:rPr lang="en-CA" sz="1400" b="0" i="0" u="none" strike="noStrike" cap="none" dirty="0">
                <a:solidFill>
                  <a:srgbClr val="000000"/>
                </a:solidFill>
                <a:latin typeface="Roboto"/>
                <a:ea typeface="Roboto"/>
                <a:cs typeface="Roboto"/>
                <a:sym typeface="Roboto"/>
              </a:rPr>
            </a:br>
            <a:r>
              <a:rPr lang="en-CA" sz="1400" dirty="0">
                <a:latin typeface="Roboto"/>
                <a:ea typeface="Roboto"/>
                <a:cs typeface="Roboto"/>
                <a:sym typeface="Roboto"/>
              </a:rPr>
              <a:t>Raihanna Hirji-Khalfan</a:t>
            </a:r>
            <a:br>
              <a:rPr lang="en-CA" sz="1400" b="0" i="0" u="none" strike="noStrike" cap="none" dirty="0">
                <a:solidFill>
                  <a:srgbClr val="FFFFFF"/>
                </a:solidFill>
                <a:latin typeface="Roboto"/>
                <a:ea typeface="Roboto"/>
                <a:cs typeface="Roboto"/>
                <a:sym typeface="Roboto"/>
              </a:rPr>
            </a:br>
            <a:r>
              <a:rPr lang="en-CA" sz="1400" u="sng" dirty="0">
                <a:solidFill>
                  <a:srgbClr val="E98C12"/>
                </a:solidFill>
                <a:latin typeface="Roboto"/>
                <a:ea typeface="Roboto"/>
                <a:cs typeface="Roboto"/>
                <a:sym typeface="Roboto"/>
              </a:rPr>
              <a:t>raihanna.khalfan@racedisability.ca</a:t>
            </a:r>
            <a:endParaRPr lang="en-CA" dirty="0"/>
          </a:p>
        </p:txBody>
      </p:sp>
      <p:pic>
        <p:nvPicPr>
          <p:cNvPr id="15" name="Picture 14">
            <a:extLst>
              <a:ext uri="{FF2B5EF4-FFF2-40B4-BE49-F238E27FC236}">
                <a16:creationId xmlns:a16="http://schemas.microsoft.com/office/drawing/2014/main" id="{6ADD6AB9-FD9C-5DFF-33CD-BEDD776978D0}"/>
              </a:ext>
            </a:extLst>
          </p:cNvPr>
          <p:cNvPicPr>
            <a:picLocks noChangeAspect="1"/>
          </p:cNvPicPr>
          <p:nvPr/>
        </p:nvPicPr>
        <p:blipFill>
          <a:blip r:embed="rId6"/>
          <a:stretch>
            <a:fillRect/>
          </a:stretch>
        </p:blipFill>
        <p:spPr>
          <a:xfrm>
            <a:off x="4449802" y="3787005"/>
            <a:ext cx="4382498" cy="878656"/>
          </a:xfrm>
          <a:prstGeom prst="rect">
            <a:avLst/>
          </a:prstGeom>
        </p:spPr>
      </p:pic>
      <p:sp>
        <p:nvSpPr>
          <p:cNvPr id="16" name="Google Shape;778;p114">
            <a:extLst>
              <a:ext uri="{FF2B5EF4-FFF2-40B4-BE49-F238E27FC236}">
                <a16:creationId xmlns:a16="http://schemas.microsoft.com/office/drawing/2014/main" id="{2E623EB0-5EA6-9B17-FC91-A5F3B579E8A3}"/>
              </a:ext>
            </a:extLst>
          </p:cNvPr>
          <p:cNvSpPr txBox="1"/>
          <p:nvPr/>
        </p:nvSpPr>
        <p:spPr>
          <a:xfrm>
            <a:off x="452100" y="3656960"/>
            <a:ext cx="4119900" cy="1092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000"/>
              </a:spcAft>
              <a:buClr>
                <a:srgbClr val="000000"/>
              </a:buClr>
              <a:buSzPts val="1800"/>
              <a:buFont typeface="Arial"/>
              <a:buNone/>
            </a:pPr>
            <a:r>
              <a:rPr lang="en-CA" sz="1200" b="1" i="0" u="none" strike="noStrike" cap="none" dirty="0">
                <a:solidFill>
                  <a:srgbClr val="000000"/>
                </a:solidFill>
                <a:latin typeface="Roboto"/>
                <a:ea typeface="Roboto"/>
                <a:cs typeface="Roboto"/>
                <a:sym typeface="Roboto"/>
              </a:rPr>
              <a:t>Website: </a:t>
            </a:r>
            <a:r>
              <a:rPr lang="en-CA" sz="1200" b="0" i="0" u="sng" strike="noStrike" cap="none" dirty="0">
                <a:solidFill>
                  <a:srgbClr val="0563C1"/>
                </a:solidFill>
                <a:latin typeface="Roboto"/>
                <a:ea typeface="Roboto"/>
                <a:cs typeface="Roboto"/>
                <a:sym typeface="Roboto"/>
                <a:hlinkClick r:id="rId7">
                  <a:extLst>
                    <a:ext uri="{A12FA001-AC4F-418D-AE19-62706E023703}">
                      <ahyp:hlinkClr xmlns:ahyp="http://schemas.microsoft.com/office/drawing/2018/hyperlinkcolor" val="tx"/>
                    </a:ext>
                  </a:extLst>
                </a:hlinkClick>
              </a:rPr>
              <a:t>racedisability.ca</a:t>
            </a:r>
            <a:br>
              <a:rPr lang="en-CA" sz="1200" b="1" i="0" u="none" strike="noStrike" cap="none" dirty="0">
                <a:solidFill>
                  <a:srgbClr val="000000"/>
                </a:solidFill>
                <a:latin typeface="Roboto"/>
                <a:ea typeface="Roboto"/>
                <a:cs typeface="Roboto"/>
                <a:sym typeface="Roboto"/>
              </a:rPr>
            </a:br>
            <a:r>
              <a:rPr lang="en-CA" sz="1200" b="1" i="0" u="none" strike="noStrike" cap="none" dirty="0">
                <a:solidFill>
                  <a:srgbClr val="000000"/>
                </a:solidFill>
                <a:latin typeface="Roboto"/>
                <a:ea typeface="Roboto"/>
                <a:cs typeface="Roboto"/>
                <a:sym typeface="Roboto"/>
              </a:rPr>
              <a:t>Instagram: </a:t>
            </a:r>
            <a:r>
              <a:rPr lang="en-CA" sz="1200" b="0" i="0" u="none" strike="noStrike" cap="none" dirty="0">
                <a:solidFill>
                  <a:srgbClr val="000000"/>
                </a:solidFill>
                <a:latin typeface="Roboto"/>
                <a:ea typeface="Roboto"/>
                <a:cs typeface="Roboto"/>
                <a:sym typeface="Roboto"/>
              </a:rPr>
              <a:t>@racedisabilityca</a:t>
            </a:r>
            <a:br>
              <a:rPr lang="en-CA" sz="1200" b="0" i="0" u="none" strike="noStrike" cap="none" dirty="0">
                <a:solidFill>
                  <a:srgbClr val="000000"/>
                </a:solidFill>
                <a:latin typeface="Roboto"/>
                <a:ea typeface="Roboto"/>
                <a:cs typeface="Roboto"/>
                <a:sym typeface="Roboto"/>
              </a:rPr>
            </a:br>
            <a:r>
              <a:rPr lang="en-CA" sz="1200" b="1" i="0" u="none" strike="noStrike" cap="none" dirty="0">
                <a:solidFill>
                  <a:srgbClr val="000000"/>
                </a:solidFill>
                <a:latin typeface="Roboto"/>
                <a:ea typeface="Roboto"/>
                <a:cs typeface="Roboto"/>
                <a:sym typeface="Roboto"/>
              </a:rPr>
              <a:t>Facebook: </a:t>
            </a:r>
            <a:r>
              <a:rPr lang="en-CA" sz="1200" b="0" i="0" u="none" strike="noStrike" cap="none" dirty="0">
                <a:solidFill>
                  <a:srgbClr val="000000"/>
                </a:solidFill>
                <a:latin typeface="Roboto"/>
                <a:ea typeface="Roboto"/>
                <a:cs typeface="Roboto"/>
                <a:sym typeface="Roboto"/>
              </a:rPr>
              <a:t>@RaceandDisability</a:t>
            </a:r>
            <a:br>
              <a:rPr lang="en-CA" sz="1200" b="0" i="0" u="none" strike="noStrike" cap="none" dirty="0">
                <a:solidFill>
                  <a:srgbClr val="000000"/>
                </a:solidFill>
                <a:latin typeface="Roboto"/>
                <a:ea typeface="Roboto"/>
                <a:cs typeface="Roboto"/>
                <a:sym typeface="Roboto"/>
              </a:rPr>
            </a:br>
            <a:r>
              <a:rPr lang="en-CA" sz="1200" b="1" i="0" u="none" strike="noStrike" cap="none" dirty="0">
                <a:solidFill>
                  <a:srgbClr val="000000"/>
                </a:solidFill>
                <a:latin typeface="Roboto"/>
                <a:ea typeface="Roboto"/>
                <a:cs typeface="Roboto"/>
                <a:sym typeface="Roboto"/>
              </a:rPr>
              <a:t>LinkedI</a:t>
            </a:r>
            <a:r>
              <a:rPr lang="en-CA" sz="1200" b="1" dirty="0">
                <a:latin typeface="Roboto"/>
                <a:ea typeface="Roboto"/>
                <a:cs typeface="Roboto"/>
                <a:sym typeface="Roboto"/>
              </a:rPr>
              <a:t>n</a:t>
            </a:r>
            <a:r>
              <a:rPr lang="en-CA" sz="1200" b="1" i="0" u="none" strike="noStrike" cap="none" dirty="0">
                <a:solidFill>
                  <a:srgbClr val="000000"/>
                </a:solidFill>
                <a:latin typeface="Roboto"/>
                <a:ea typeface="Roboto"/>
                <a:cs typeface="Roboto"/>
                <a:sym typeface="Roboto"/>
              </a:rPr>
              <a:t>: </a:t>
            </a:r>
            <a:r>
              <a:rPr lang="en-CA" sz="1200" b="0" i="0" u="none" strike="noStrike" cap="none" dirty="0">
                <a:solidFill>
                  <a:srgbClr val="000000"/>
                </a:solidFill>
                <a:latin typeface="Roboto"/>
                <a:ea typeface="Roboto"/>
                <a:cs typeface="Roboto"/>
                <a:sym typeface="Roboto"/>
              </a:rPr>
              <a:t>Race and Disability Canada </a:t>
            </a:r>
            <a:endParaRPr sz="1200" b="0" i="0" u="none" strike="noStrike" cap="none" dirty="0">
              <a:solidFill>
                <a:srgbClr val="000000"/>
              </a:solidFill>
              <a:latin typeface="Roboto"/>
              <a:ea typeface="Roboto"/>
              <a:cs typeface="Roboto"/>
              <a:sym typeface="Roboto"/>
            </a:endParaRPr>
          </a:p>
        </p:txBody>
      </p:sp>
    </p:spTree>
    <p:extLst>
      <p:ext uri="{BB962C8B-B14F-4D97-AF65-F5344CB8AC3E}">
        <p14:creationId xmlns:p14="http://schemas.microsoft.com/office/powerpoint/2010/main" val="242469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6"/>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07" name="Google Shape;507;p86"/>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08" name="Google Shape;508;p86"/>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dirty="0">
                <a:solidFill>
                  <a:srgbClr val="000000"/>
                </a:solidFill>
              </a:rPr>
              <a:t>Our Projects</a:t>
            </a:r>
            <a:endParaRPr dirty="0"/>
          </a:p>
        </p:txBody>
      </p:sp>
      <p:pic>
        <p:nvPicPr>
          <p:cNvPr id="510" name="Google Shape;510;p86" descr="A black text on a white background&#10;&#10;Government of Canada logo"/>
          <p:cNvPicPr preferRelativeResize="0"/>
          <p:nvPr/>
        </p:nvPicPr>
        <p:blipFill rotWithShape="1">
          <a:blip r:embed="rId3">
            <a:alphaModFix/>
          </a:blip>
          <a:srcRect/>
          <a:stretch/>
        </p:blipFill>
        <p:spPr>
          <a:xfrm>
            <a:off x="992341" y="3597056"/>
            <a:ext cx="1165811" cy="420747"/>
          </a:xfrm>
          <a:prstGeom prst="rect">
            <a:avLst/>
          </a:prstGeom>
          <a:noFill/>
          <a:ln>
            <a:noFill/>
          </a:ln>
        </p:spPr>
      </p:pic>
      <p:sp>
        <p:nvSpPr>
          <p:cNvPr id="511" name="Google Shape;511;p86"/>
          <p:cNvSpPr txBox="1"/>
          <p:nvPr/>
        </p:nvSpPr>
        <p:spPr>
          <a:xfrm>
            <a:off x="131392" y="4137285"/>
            <a:ext cx="3034188" cy="6539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600"/>
              </a:spcAft>
              <a:buNone/>
            </a:pPr>
            <a:r>
              <a:rPr lang="en-CA" sz="1050" b="0" i="0" u="none" strike="noStrike" cap="none" dirty="0">
                <a:solidFill>
                  <a:srgbClr val="282D30"/>
                </a:solidFill>
                <a:latin typeface="Calibri"/>
                <a:ea typeface="Calibri"/>
                <a:cs typeface="Calibri"/>
                <a:sym typeface="Calibri"/>
              </a:rPr>
              <a:t>This project is funded by the Government of Canada's Social Development Partnerships Program-Disability Component (SDPP-D).</a:t>
            </a:r>
            <a:endParaRPr sz="1050" b="0" i="0" u="none" strike="noStrike" cap="none" dirty="0">
              <a:solidFill>
                <a:srgbClr val="000000"/>
              </a:solidFill>
              <a:latin typeface="Calibri"/>
              <a:ea typeface="Calibri"/>
              <a:cs typeface="Calibri"/>
              <a:sym typeface="Calibri"/>
            </a:endParaRPr>
          </a:p>
        </p:txBody>
      </p:sp>
      <p:pic>
        <p:nvPicPr>
          <p:cNvPr id="512" name="Google Shape;512;p86"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4">
            <a:alphaModFix/>
          </a:blip>
          <a:stretch>
            <a:fillRect/>
          </a:stretch>
        </p:blipFill>
        <p:spPr>
          <a:xfrm>
            <a:off x="7987925" y="132050"/>
            <a:ext cx="1012225" cy="407600"/>
          </a:xfrm>
          <a:prstGeom prst="rect">
            <a:avLst/>
          </a:prstGeom>
          <a:noFill/>
          <a:ln>
            <a:noFill/>
          </a:ln>
        </p:spPr>
      </p:pic>
      <p:pic>
        <p:nvPicPr>
          <p:cNvPr id="5" name="Picture 4">
            <a:extLst>
              <a:ext uri="{FF2B5EF4-FFF2-40B4-BE49-F238E27FC236}">
                <a16:creationId xmlns:a16="http://schemas.microsoft.com/office/drawing/2014/main" id="{92AC16F8-3E4C-6E19-A420-D69974F63E52}"/>
              </a:ext>
            </a:extLst>
          </p:cNvPr>
          <p:cNvPicPr>
            <a:picLocks noChangeAspect="1"/>
          </p:cNvPicPr>
          <p:nvPr/>
        </p:nvPicPr>
        <p:blipFill>
          <a:blip r:embed="rId5"/>
          <a:stretch>
            <a:fillRect/>
          </a:stretch>
        </p:blipFill>
        <p:spPr>
          <a:xfrm>
            <a:off x="0" y="1677572"/>
            <a:ext cx="9144000" cy="1788356"/>
          </a:xfrm>
          <a:prstGeom prst="rect">
            <a:avLst/>
          </a:prstGeom>
        </p:spPr>
      </p:pic>
      <p:sp>
        <p:nvSpPr>
          <p:cNvPr id="7" name="TextBox 6">
            <a:extLst>
              <a:ext uri="{FF2B5EF4-FFF2-40B4-BE49-F238E27FC236}">
                <a16:creationId xmlns:a16="http://schemas.microsoft.com/office/drawing/2014/main" id="{68DCA11D-4094-025A-25A2-3BCBAC6543CD}"/>
              </a:ext>
            </a:extLst>
          </p:cNvPr>
          <p:cNvSpPr txBox="1"/>
          <p:nvPr/>
        </p:nvSpPr>
        <p:spPr>
          <a:xfrm>
            <a:off x="5051686" y="4137285"/>
            <a:ext cx="3507698" cy="577081"/>
          </a:xfrm>
          <a:prstGeom prst="rect">
            <a:avLst/>
          </a:prstGeom>
          <a:noFill/>
        </p:spPr>
        <p:txBody>
          <a:bodyPr wrap="square">
            <a:spAutoFit/>
          </a:body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This project is funded by the Government of Canada’s Social Development Partnerships Program – Disability Component –Intersectional Capacity Development Stream 2</a:t>
            </a:r>
            <a:r>
              <a:rPr lang="en-US" sz="1050" dirty="0"/>
              <a:t>.</a:t>
            </a:r>
            <a:endParaRPr lang="en-CA" sz="1050" dirty="0"/>
          </a:p>
        </p:txBody>
      </p:sp>
      <p:pic>
        <p:nvPicPr>
          <p:cNvPr id="8" name="Google Shape;510;p86" descr="A black text on a white background&#10;&#10;Government of Canada logo">
            <a:extLst>
              <a:ext uri="{FF2B5EF4-FFF2-40B4-BE49-F238E27FC236}">
                <a16:creationId xmlns:a16="http://schemas.microsoft.com/office/drawing/2014/main" id="{1D026659-5472-0ABC-2622-BF05F00C2D09}"/>
              </a:ext>
            </a:extLst>
          </p:cNvPr>
          <p:cNvPicPr preferRelativeResize="0"/>
          <p:nvPr/>
        </p:nvPicPr>
        <p:blipFill rotWithShape="1">
          <a:blip r:embed="rId3">
            <a:alphaModFix/>
          </a:blip>
          <a:srcRect/>
          <a:stretch/>
        </p:blipFill>
        <p:spPr>
          <a:xfrm>
            <a:off x="6124169" y="3548893"/>
            <a:ext cx="1165811" cy="4207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87"/>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9" name="Google Shape;519;p87"/>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a:p>
          <a:p>
            <a:pPr marL="0" lvl="0" indent="0" algn="l" rtl="0">
              <a:lnSpc>
                <a:spcPct val="90000"/>
              </a:lnSpc>
              <a:spcBef>
                <a:spcPts val="0"/>
              </a:spcBef>
              <a:spcAft>
                <a:spcPts val="0"/>
              </a:spcAft>
              <a:buSzPct val="101712"/>
              <a:buNone/>
            </a:pPr>
            <a:r>
              <a:rPr lang="en-CA" sz="3244" b="1"/>
              <a:t>Brave Spaces: </a:t>
            </a:r>
            <a:br>
              <a:rPr lang="en-CA" sz="3244" b="1"/>
            </a:br>
            <a:r>
              <a:rPr lang="en-CA" sz="2022" b="1">
                <a:solidFill>
                  <a:srgbClr val="242424"/>
                </a:solidFill>
              </a:rPr>
              <a:t>Creating the space for discussion </a:t>
            </a:r>
            <a:endParaRPr sz="2022" b="1">
              <a:solidFill>
                <a:srgbClr val="242424"/>
              </a:solidFill>
            </a:endParaRPr>
          </a:p>
          <a:p>
            <a:pPr marL="0" lvl="0" indent="0" algn="l" rtl="0">
              <a:lnSpc>
                <a:spcPct val="100000"/>
              </a:lnSpc>
              <a:spcBef>
                <a:spcPts val="0"/>
              </a:spcBef>
              <a:spcAft>
                <a:spcPts val="0"/>
              </a:spcAft>
              <a:buSzPct val="57894"/>
              <a:buNone/>
            </a:pPr>
            <a:endParaRPr sz="190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a:latin typeface="Arial"/>
              <a:ea typeface="Arial"/>
              <a:cs typeface="Arial"/>
              <a:sym typeface="Arial"/>
            </a:endParaRPr>
          </a:p>
        </p:txBody>
      </p:sp>
      <p:sp>
        <p:nvSpPr>
          <p:cNvPr id="520" name="Google Shape;520;p87"/>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9"/>
          <p:cNvSpPr txBox="1"/>
          <p:nvPr/>
        </p:nvSpPr>
        <p:spPr>
          <a:xfrm>
            <a:off x="429374" y="178913"/>
            <a:ext cx="7574700" cy="10758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1" i="0" u="none" strike="noStrike" cap="none">
              <a:solidFill>
                <a:srgbClr val="000000"/>
              </a:solidFill>
              <a:latin typeface="Calibri"/>
              <a:ea typeface="Calibri"/>
              <a:cs typeface="Calibri"/>
              <a:sym typeface="Calibri"/>
            </a:endParaRPr>
          </a:p>
        </p:txBody>
      </p:sp>
      <p:sp>
        <p:nvSpPr>
          <p:cNvPr id="537" name="Google Shape;537;p89"/>
          <p:cNvSpPr txBox="1">
            <a:spLocks noGrp="1"/>
          </p:cNvSpPr>
          <p:nvPr>
            <p:ph type="title" idx="4294967295"/>
          </p:nvPr>
        </p:nvSpPr>
        <p:spPr>
          <a:xfrm>
            <a:off x="482675" y="597940"/>
            <a:ext cx="62244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CA" b="1">
                <a:solidFill>
                  <a:srgbClr val="181516"/>
                </a:solidFill>
              </a:rPr>
              <a:t>Brave Spaces over Safe Spaces</a:t>
            </a:r>
            <a:endParaRPr>
              <a:solidFill>
                <a:srgbClr val="181516"/>
              </a:solidFill>
            </a:endParaRPr>
          </a:p>
        </p:txBody>
      </p:sp>
      <p:sp>
        <p:nvSpPr>
          <p:cNvPr id="538" name="Google Shape;538;p89"/>
          <p:cNvSpPr txBox="1"/>
          <p:nvPr/>
        </p:nvSpPr>
        <p:spPr>
          <a:xfrm>
            <a:off x="482675" y="1791825"/>
            <a:ext cx="7760100" cy="2090517"/>
          </a:xfrm>
          <a:prstGeom prst="rect">
            <a:avLst/>
          </a:prstGeom>
          <a:noFill/>
          <a:ln>
            <a:noFill/>
          </a:ln>
        </p:spPr>
        <p:txBody>
          <a:bodyPr spcFirstLastPara="1" wrap="square" lIns="68575" tIns="34275" rIns="68575" bIns="34275" anchor="t" anchorCtr="0">
            <a:noAutofit/>
          </a:bodyPr>
          <a:lstStyle/>
          <a:p>
            <a:pPr marL="133350" lvl="0" algn="l" rtl="0">
              <a:lnSpc>
                <a:spcPct val="100000"/>
              </a:lnSpc>
              <a:spcBef>
                <a:spcPts val="0"/>
              </a:spcBef>
              <a:spcAft>
                <a:spcPts val="0"/>
              </a:spcAft>
              <a:buClr>
                <a:schemeClr val="dk1"/>
              </a:buClr>
              <a:buSzPts val="1500"/>
            </a:pPr>
            <a:r>
              <a:rPr lang="en-CA" sz="2800" b="1" dirty="0">
                <a:solidFill>
                  <a:schemeClr val="accent2"/>
                </a:solidFill>
                <a:latin typeface="Calibri"/>
                <a:ea typeface="Calibri"/>
                <a:cs typeface="Calibri"/>
                <a:sym typeface="Calibri"/>
              </a:rPr>
              <a:t>R</a:t>
            </a:r>
            <a:r>
              <a:rPr lang="en-CA" sz="2800" dirty="0">
                <a:solidFill>
                  <a:schemeClr val="dk1"/>
                </a:solidFill>
                <a:latin typeface="Calibri"/>
                <a:ea typeface="Calibri"/>
                <a:cs typeface="Calibri"/>
                <a:sym typeface="Calibri"/>
              </a:rPr>
              <a:t>espect - </a:t>
            </a:r>
            <a:r>
              <a:rPr lang="en-CA" sz="2800" b="1" dirty="0">
                <a:solidFill>
                  <a:schemeClr val="dk1"/>
                </a:solidFill>
                <a:latin typeface="Calibri"/>
                <a:ea typeface="Calibri"/>
                <a:cs typeface="Calibri"/>
                <a:sym typeface="Calibri"/>
              </a:rPr>
              <a:t>R</a:t>
            </a:r>
            <a:r>
              <a:rPr lang="en-CA" sz="2800" dirty="0">
                <a:solidFill>
                  <a:schemeClr val="dk1"/>
                </a:solidFill>
                <a:latin typeface="Calibri"/>
                <a:ea typeface="Calibri"/>
                <a:cs typeface="Calibri"/>
                <a:sym typeface="Calibri"/>
              </a:rPr>
              <a:t>esponsibility</a:t>
            </a:r>
            <a:endParaRPr sz="2800" dirty="0">
              <a:solidFill>
                <a:schemeClr val="dk1"/>
              </a:solidFill>
              <a:latin typeface="Calibri"/>
              <a:ea typeface="Calibri"/>
              <a:cs typeface="Calibri"/>
              <a:sym typeface="Calibri"/>
            </a:endParaRPr>
          </a:p>
          <a:p>
            <a:pPr marL="133350" lvl="0" algn="l" rtl="0">
              <a:lnSpc>
                <a:spcPct val="100000"/>
              </a:lnSpc>
              <a:spcBef>
                <a:spcPts val="0"/>
              </a:spcBef>
              <a:spcAft>
                <a:spcPts val="0"/>
              </a:spcAft>
              <a:buClr>
                <a:schemeClr val="dk1"/>
              </a:buClr>
              <a:buSzPts val="1500"/>
            </a:pPr>
            <a:r>
              <a:rPr lang="en-CA" sz="2800" b="1" dirty="0">
                <a:solidFill>
                  <a:schemeClr val="accent2"/>
                </a:solidFill>
                <a:latin typeface="Calibri"/>
                <a:ea typeface="Calibri"/>
                <a:cs typeface="Calibri"/>
                <a:sym typeface="Calibri"/>
              </a:rPr>
              <a:t>O</a:t>
            </a:r>
            <a:r>
              <a:rPr lang="en-CA" sz="2800" dirty="0">
                <a:solidFill>
                  <a:schemeClr val="dk1"/>
                </a:solidFill>
                <a:latin typeface="Calibri"/>
                <a:ea typeface="Calibri"/>
                <a:cs typeface="Calibri"/>
                <a:sym typeface="Calibri"/>
              </a:rPr>
              <a:t>ops - </a:t>
            </a:r>
            <a:r>
              <a:rPr lang="en-CA" sz="2800" b="1" dirty="0">
                <a:solidFill>
                  <a:schemeClr val="dk1"/>
                </a:solidFill>
                <a:latin typeface="Calibri"/>
                <a:ea typeface="Calibri"/>
                <a:cs typeface="Calibri"/>
                <a:sym typeface="Calibri"/>
              </a:rPr>
              <a:t>O</a:t>
            </a:r>
            <a:r>
              <a:rPr lang="en-CA" sz="2800" dirty="0">
                <a:solidFill>
                  <a:schemeClr val="dk1"/>
                </a:solidFill>
                <a:latin typeface="Calibri"/>
                <a:ea typeface="Calibri"/>
                <a:cs typeface="Calibri"/>
                <a:sym typeface="Calibri"/>
              </a:rPr>
              <a:t>penness - </a:t>
            </a:r>
            <a:r>
              <a:rPr lang="en-CA" sz="2800" b="1" dirty="0">
                <a:solidFill>
                  <a:schemeClr val="dk1"/>
                </a:solidFill>
                <a:latin typeface="Calibri"/>
                <a:ea typeface="Calibri"/>
                <a:cs typeface="Calibri"/>
                <a:sym typeface="Calibri"/>
              </a:rPr>
              <a:t>O</a:t>
            </a:r>
            <a:r>
              <a:rPr lang="en-CA" sz="2800" dirty="0">
                <a:solidFill>
                  <a:schemeClr val="dk1"/>
                </a:solidFill>
                <a:latin typeface="Calibri"/>
                <a:ea typeface="Calibri"/>
                <a:cs typeface="Calibri"/>
                <a:sym typeface="Calibri"/>
              </a:rPr>
              <a:t>pportunity - </a:t>
            </a:r>
            <a:r>
              <a:rPr lang="en-CA" sz="2800" b="1" dirty="0">
                <a:solidFill>
                  <a:schemeClr val="dk1"/>
                </a:solidFill>
                <a:latin typeface="Calibri"/>
                <a:ea typeface="Calibri"/>
                <a:cs typeface="Calibri"/>
                <a:sym typeface="Calibri"/>
              </a:rPr>
              <a:t>O</a:t>
            </a:r>
            <a:r>
              <a:rPr lang="en-CA" sz="2800" dirty="0">
                <a:solidFill>
                  <a:schemeClr val="dk1"/>
                </a:solidFill>
                <a:latin typeface="Calibri"/>
                <a:ea typeface="Calibri"/>
                <a:cs typeface="Calibri"/>
                <a:sym typeface="Calibri"/>
              </a:rPr>
              <a:t>ptional </a:t>
            </a:r>
            <a:endParaRPr sz="2800" dirty="0">
              <a:solidFill>
                <a:schemeClr val="dk1"/>
              </a:solidFill>
              <a:latin typeface="Calibri"/>
              <a:ea typeface="Calibri"/>
              <a:cs typeface="Calibri"/>
              <a:sym typeface="Calibri"/>
            </a:endParaRPr>
          </a:p>
          <a:p>
            <a:pPr marL="133350" lvl="0" algn="l" rtl="0">
              <a:lnSpc>
                <a:spcPct val="100000"/>
              </a:lnSpc>
              <a:spcBef>
                <a:spcPts val="0"/>
              </a:spcBef>
              <a:spcAft>
                <a:spcPts val="0"/>
              </a:spcAft>
              <a:buClr>
                <a:schemeClr val="dk1"/>
              </a:buClr>
              <a:buSzPts val="1500"/>
            </a:pPr>
            <a:r>
              <a:rPr lang="en-CA" sz="2800" b="1" dirty="0">
                <a:solidFill>
                  <a:schemeClr val="accent2"/>
                </a:solidFill>
                <a:latin typeface="Calibri"/>
                <a:ea typeface="Calibri"/>
                <a:cs typeface="Calibri"/>
                <a:sym typeface="Calibri"/>
              </a:rPr>
              <a:t>P</a:t>
            </a:r>
            <a:r>
              <a:rPr lang="en-CA" sz="2800" dirty="0">
                <a:solidFill>
                  <a:schemeClr val="dk1"/>
                </a:solidFill>
                <a:latin typeface="Calibri"/>
                <a:ea typeface="Calibri"/>
                <a:cs typeface="Calibri"/>
                <a:sym typeface="Calibri"/>
              </a:rPr>
              <a:t>resence - </a:t>
            </a:r>
            <a:r>
              <a:rPr lang="en-CA" sz="2800" b="1" dirty="0">
                <a:solidFill>
                  <a:schemeClr val="dk1"/>
                </a:solidFill>
                <a:latin typeface="Calibri"/>
                <a:ea typeface="Calibri"/>
                <a:cs typeface="Calibri"/>
                <a:sym typeface="Calibri"/>
              </a:rPr>
              <a:t>P</a:t>
            </a:r>
            <a:r>
              <a:rPr lang="en-CA" sz="2800" dirty="0">
                <a:solidFill>
                  <a:schemeClr val="dk1"/>
                </a:solidFill>
                <a:latin typeface="Calibri"/>
                <a:ea typeface="Calibri"/>
                <a:cs typeface="Calibri"/>
                <a:sym typeface="Calibri"/>
              </a:rPr>
              <a:t>rivacy </a:t>
            </a:r>
            <a:endParaRPr sz="2800" dirty="0">
              <a:solidFill>
                <a:schemeClr val="dk1"/>
              </a:solidFill>
              <a:latin typeface="Calibri"/>
              <a:ea typeface="Calibri"/>
              <a:cs typeface="Calibri"/>
              <a:sym typeface="Calibri"/>
            </a:endParaRPr>
          </a:p>
          <a:p>
            <a:pPr marL="133350" lvl="0" algn="l" rtl="0">
              <a:lnSpc>
                <a:spcPct val="100000"/>
              </a:lnSpc>
              <a:spcBef>
                <a:spcPts val="0"/>
              </a:spcBef>
              <a:spcAft>
                <a:spcPts val="0"/>
              </a:spcAft>
              <a:buClr>
                <a:schemeClr val="dk1"/>
              </a:buClr>
              <a:buSzPts val="1500"/>
            </a:pPr>
            <a:r>
              <a:rPr lang="en-CA" sz="2800" b="1" dirty="0">
                <a:solidFill>
                  <a:schemeClr val="accent2"/>
                </a:solidFill>
                <a:latin typeface="Calibri"/>
                <a:ea typeface="Calibri"/>
                <a:cs typeface="Calibri"/>
                <a:sym typeface="Calibri"/>
              </a:rPr>
              <a:t>E</a:t>
            </a:r>
            <a:r>
              <a:rPr lang="en-CA" sz="2800" dirty="0">
                <a:solidFill>
                  <a:schemeClr val="dk1"/>
                </a:solidFill>
                <a:latin typeface="Calibri"/>
                <a:ea typeface="Calibri"/>
                <a:cs typeface="Calibri"/>
                <a:sym typeface="Calibri"/>
              </a:rPr>
              <a:t>nergy - </a:t>
            </a:r>
            <a:r>
              <a:rPr lang="en-CA" sz="2800" b="1" dirty="0">
                <a:solidFill>
                  <a:schemeClr val="dk1"/>
                </a:solidFill>
                <a:latin typeface="Calibri"/>
                <a:ea typeface="Calibri"/>
                <a:cs typeface="Calibri"/>
                <a:sym typeface="Calibri"/>
              </a:rPr>
              <a:t>E</a:t>
            </a:r>
            <a:r>
              <a:rPr lang="en-CA" sz="2800" dirty="0">
                <a:solidFill>
                  <a:schemeClr val="dk1"/>
                </a:solidFill>
                <a:latin typeface="Calibri"/>
                <a:ea typeface="Calibri"/>
                <a:cs typeface="Calibri"/>
                <a:sym typeface="Calibri"/>
              </a:rPr>
              <a:t>mpathy - </a:t>
            </a:r>
            <a:r>
              <a:rPr lang="en-CA" sz="2800" b="1" dirty="0">
                <a:solidFill>
                  <a:schemeClr val="dk1"/>
                </a:solidFill>
                <a:latin typeface="Calibri"/>
                <a:ea typeface="Calibri"/>
                <a:cs typeface="Calibri"/>
                <a:sym typeface="Calibri"/>
              </a:rPr>
              <a:t>E</a:t>
            </a:r>
            <a:r>
              <a:rPr lang="en-CA" sz="2800" dirty="0">
                <a:solidFill>
                  <a:schemeClr val="dk1"/>
                </a:solidFill>
                <a:latin typeface="Calibri"/>
                <a:ea typeface="Calibri"/>
                <a:cs typeface="Calibri"/>
                <a:sym typeface="Calibri"/>
              </a:rPr>
              <a:t>ngaged </a:t>
            </a:r>
            <a:endParaRPr sz="2800" dirty="0">
              <a:solidFill>
                <a:schemeClr val="dk1"/>
              </a:solidFill>
              <a:latin typeface="Calibri"/>
              <a:ea typeface="Calibri"/>
              <a:cs typeface="Calibri"/>
              <a:sym typeface="Calibri"/>
            </a:endParaRPr>
          </a:p>
          <a:p>
            <a:pPr marL="133350" lvl="0" algn="l" rtl="0">
              <a:lnSpc>
                <a:spcPct val="100000"/>
              </a:lnSpc>
              <a:spcBef>
                <a:spcPts val="0"/>
              </a:spcBef>
              <a:spcAft>
                <a:spcPts val="0"/>
              </a:spcAft>
              <a:buClr>
                <a:schemeClr val="dk1"/>
              </a:buClr>
              <a:buSzPts val="1500"/>
            </a:pPr>
            <a:r>
              <a:rPr lang="en-CA" sz="2800" b="1" dirty="0">
                <a:solidFill>
                  <a:schemeClr val="accent2"/>
                </a:solidFill>
                <a:latin typeface="Calibri"/>
                <a:ea typeface="Calibri"/>
                <a:cs typeface="Calibri"/>
                <a:sym typeface="Calibri"/>
              </a:rPr>
              <a:t>S</a:t>
            </a:r>
            <a:r>
              <a:rPr lang="en-CA" sz="2800" dirty="0">
                <a:solidFill>
                  <a:schemeClr val="dk1"/>
                </a:solidFill>
                <a:latin typeface="Calibri"/>
                <a:ea typeface="Calibri"/>
                <a:cs typeface="Calibri"/>
                <a:sym typeface="Calibri"/>
              </a:rPr>
              <a:t>peak from the I - </a:t>
            </a:r>
            <a:r>
              <a:rPr lang="en-CA" sz="2800" b="1" dirty="0">
                <a:solidFill>
                  <a:schemeClr val="dk1"/>
                </a:solidFill>
                <a:latin typeface="Calibri"/>
                <a:ea typeface="Calibri"/>
                <a:cs typeface="Calibri"/>
                <a:sym typeface="Calibri"/>
              </a:rPr>
              <a:t>S</a:t>
            </a:r>
            <a:r>
              <a:rPr lang="en-CA" sz="2800" dirty="0">
                <a:solidFill>
                  <a:schemeClr val="dk1"/>
                </a:solidFill>
                <a:latin typeface="Calibri"/>
                <a:ea typeface="Calibri"/>
                <a:cs typeface="Calibri"/>
                <a:sym typeface="Calibri"/>
              </a:rPr>
              <a:t>eek Clarity - </a:t>
            </a:r>
            <a:r>
              <a:rPr lang="en-CA" sz="2800" b="1" dirty="0">
                <a:solidFill>
                  <a:schemeClr val="dk1"/>
                </a:solidFill>
                <a:latin typeface="Calibri"/>
                <a:ea typeface="Calibri"/>
                <a:cs typeface="Calibri"/>
                <a:sym typeface="Calibri"/>
              </a:rPr>
              <a:t>S</a:t>
            </a:r>
            <a:r>
              <a:rPr lang="en-CA" sz="2800" dirty="0">
                <a:solidFill>
                  <a:schemeClr val="dk1"/>
                </a:solidFill>
                <a:latin typeface="Calibri"/>
                <a:ea typeface="Calibri"/>
                <a:cs typeface="Calibri"/>
                <a:sym typeface="Calibri"/>
              </a:rPr>
              <a:t>hare </a:t>
            </a:r>
            <a:endParaRPr sz="2800" dirty="0">
              <a:solidFill>
                <a:schemeClr val="dk1"/>
              </a:solidFill>
              <a:latin typeface="Calibri"/>
              <a:ea typeface="Calibri"/>
              <a:cs typeface="Calibri"/>
              <a:sym typeface="Calibri"/>
            </a:endParaRPr>
          </a:p>
        </p:txBody>
      </p:sp>
      <p:sp>
        <p:nvSpPr>
          <p:cNvPr id="539" name="Google Shape;539;p89"/>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10"/>
            </a:schemeClr>
          </a:solidFill>
          <a:ln w="44450" cap="rnd" cmpd="sng">
            <a:solidFill>
              <a:schemeClr val="accent2">
                <a:alpha val="7451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540" name="Google Shape;540;p89" descr="Race &amp; Disability Canada written in black, bold font in capitals. The word &quot;RACE&quot; is emphasised on top, and the same width as the bottom line. The bottom line reads: '&amp; DISABILITY CANADA'" title="Race and Disability Canada logo"/>
          <p:cNvPicPr preferRelativeResize="0"/>
          <p:nvPr/>
        </p:nvPicPr>
        <p:blipFill>
          <a:blip r:embed="rId3">
            <a:alphaModFix/>
          </a:blip>
          <a:stretch>
            <a:fillRect/>
          </a:stretch>
        </p:blipFill>
        <p:spPr>
          <a:xfrm>
            <a:off x="7987925" y="132050"/>
            <a:ext cx="1012225" cy="40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7"/>
        <p:cNvGrpSpPr/>
        <p:nvPr/>
      </p:nvGrpSpPr>
      <p:grpSpPr>
        <a:xfrm>
          <a:off x="0" y="0"/>
          <a:ext cx="0" cy="0"/>
          <a:chOff x="0" y="0"/>
          <a:chExt cx="0" cy="0"/>
        </a:xfrm>
      </p:grpSpPr>
      <p:sp>
        <p:nvSpPr>
          <p:cNvPr id="638" name="Google Shape;638;p99"/>
          <p:cNvSpPr/>
          <p:nvPr/>
        </p:nvSpPr>
        <p:spPr>
          <a:xfrm>
            <a:off x="1144"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9" name="Google Shape;639;p99"/>
          <p:cNvSpPr txBox="1">
            <a:spLocks noGrp="1"/>
          </p:cNvSpPr>
          <p:nvPr>
            <p:ph type="title"/>
          </p:nvPr>
        </p:nvSpPr>
        <p:spPr>
          <a:xfrm>
            <a:off x="1773625" y="2270828"/>
            <a:ext cx="6925200" cy="897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endParaRPr sz="2800" b="1" dirty="0"/>
          </a:p>
          <a:p>
            <a:pPr marL="0" lvl="0" indent="0" algn="l" rtl="0">
              <a:lnSpc>
                <a:spcPct val="90000"/>
              </a:lnSpc>
              <a:spcBef>
                <a:spcPts val="0"/>
              </a:spcBef>
              <a:spcAft>
                <a:spcPts val="0"/>
              </a:spcAft>
              <a:buSzPct val="101712"/>
              <a:buNone/>
            </a:pPr>
            <a:r>
              <a:rPr lang="en-CA" sz="3244" b="1" dirty="0"/>
              <a:t>Social Location &amp; Intersectionality: </a:t>
            </a:r>
            <a:br>
              <a:rPr lang="en-CA" sz="3244" b="1" dirty="0"/>
            </a:br>
            <a:r>
              <a:rPr lang="en-CA" sz="2022" b="1" dirty="0">
                <a:solidFill>
                  <a:srgbClr val="242424"/>
                </a:solidFill>
              </a:rPr>
              <a:t>How we show up to do the work</a:t>
            </a:r>
            <a:endParaRPr sz="2022" b="1" dirty="0">
              <a:solidFill>
                <a:srgbClr val="242424"/>
              </a:solidFill>
            </a:endParaRPr>
          </a:p>
          <a:p>
            <a:pPr marL="0" lvl="0" indent="0" algn="l" rtl="0">
              <a:lnSpc>
                <a:spcPct val="100000"/>
              </a:lnSpc>
              <a:spcBef>
                <a:spcPts val="0"/>
              </a:spcBef>
              <a:spcAft>
                <a:spcPts val="0"/>
              </a:spcAft>
              <a:buSzPct val="57894"/>
              <a:buNone/>
            </a:pPr>
            <a:endParaRPr sz="1900" dirty="0">
              <a:latin typeface="Trebuchet MS"/>
              <a:ea typeface="Trebuchet MS"/>
              <a:cs typeface="Trebuchet MS"/>
              <a:sym typeface="Trebuchet MS"/>
            </a:endParaRPr>
          </a:p>
          <a:p>
            <a:pPr marL="0" lvl="0" indent="0" algn="l" rtl="0">
              <a:lnSpc>
                <a:spcPct val="90000"/>
              </a:lnSpc>
              <a:spcBef>
                <a:spcPts val="0"/>
              </a:spcBef>
              <a:spcAft>
                <a:spcPts val="0"/>
              </a:spcAft>
              <a:buSzPct val="117857"/>
              <a:buNone/>
            </a:pPr>
            <a:endParaRPr sz="2800" b="1" dirty="0">
              <a:latin typeface="Arial"/>
              <a:ea typeface="Arial"/>
              <a:cs typeface="Arial"/>
              <a:sym typeface="Arial"/>
            </a:endParaRPr>
          </a:p>
        </p:txBody>
      </p:sp>
      <p:sp>
        <p:nvSpPr>
          <p:cNvPr id="640" name="Google Shape;640;p99"/>
          <p:cNvSpPr/>
          <p:nvPr/>
        </p:nvSpPr>
        <p:spPr>
          <a:xfrm rot="5400000">
            <a:off x="946157" y="2549705"/>
            <a:ext cx="1028700" cy="13716"/>
          </a:xfrm>
          <a:custGeom>
            <a:avLst/>
            <a:gdLst/>
            <a:ahLst/>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4.2.6220"/>
  <p:tag name="SLIDO_PRESENTATION_ID" val="4942a47c-6c63-4596-92c4-b9a1f0753477"/>
  <p:tag name="SLIDO_EVENT_UUID" val="229342cd-dd6a-409a-b1ce-d278160a6c84"/>
  <p:tag name="SLIDO_EVENT_SECTION_UUID" val="e454662c-2d93-41a2-94e6-c10f00b55a37"/>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NDEyNzMzODB9"/>
  <p:tag name="SLIDO_TYPE" val="SlidoPoll"/>
  <p:tag name="SLIDO_POLL_UUID" val="a01b4ad8-991a-42b9-a51e-4d6caae2cbf6"/>
  <p:tag name="SLIDO_TIMELINE" val="W3sicG9sbFF1ZXN0aW9uVXVpZCI6ImFjNTBjMDVkLWI3YjItNDMwZC1hNmViLTU1NDIzZjdjNWU3Zi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EyNzEyOTR9"/>
  <p:tag name="SLIDO_TYPE" val="SlidoPoll"/>
  <p:tag name="SLIDO_POLL_UUID" val="1556f79b-179a-4022-b42a-687817e2a9be"/>
  <p:tag name="SLIDO_TIMELINE" val="W3sicG9sbFF1ZXN0aW9uVXVpZCI6IjliNGRkNzQwLTk3N2UtNDk1OS1hMjk1LTUwNWFkMGU2YTYxM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NDEyNzMzMzZ9"/>
  <p:tag name="SLIDO_TYPE" val="SlidoPoll"/>
  <p:tag name="SLIDO_POLL_UUID" val="fd5a1c00-db17-4213-831c-218b80a99c51"/>
  <p:tag name="SLIDO_TIMELINE" val="W3sicG9sbFF1ZXN0aW9uVXVpZCI6IjZlZjY0OWE4LWNlNzItNDg5MS1hZGI1LWRiZWU0ODczYTZjN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6323</Words>
  <Application>Microsoft Office PowerPoint</Application>
  <PresentationFormat>On-screen Show (16:9)</PresentationFormat>
  <Paragraphs>488</Paragraphs>
  <Slides>55</Slides>
  <Notes>52</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55</vt:i4>
      </vt:variant>
    </vt:vector>
  </HeadingPairs>
  <TitlesOfParts>
    <vt:vector size="74" baseType="lpstr">
      <vt:lpstr>Aptos Display</vt:lpstr>
      <vt:lpstr>Baskerville Old Face</vt:lpstr>
      <vt:lpstr>Wingdings</vt:lpstr>
      <vt:lpstr>DM Sans</vt:lpstr>
      <vt:lpstr>Symbol</vt:lpstr>
      <vt:lpstr>Roboto</vt:lpstr>
      <vt:lpstr>Calibri</vt:lpstr>
      <vt:lpstr>Times New Roman</vt:lpstr>
      <vt:lpstr>Trebuchet MS</vt:lpstr>
      <vt:lpstr>Aptos</vt:lpstr>
      <vt:lpstr>source-serif-pro</vt:lpstr>
      <vt:lpstr>Arial</vt:lpstr>
      <vt:lpstr>Simple Light</vt:lpstr>
      <vt:lpstr>Office Theme</vt:lpstr>
      <vt:lpstr>1_Office Theme</vt:lpstr>
      <vt:lpstr>1_Office Theme</vt:lpstr>
      <vt:lpstr>1_Office Theme</vt:lpstr>
      <vt:lpstr>2_office theme</vt:lpstr>
      <vt:lpstr>3_Office Theme</vt:lpstr>
      <vt:lpstr>PowerPoint Presentation</vt:lpstr>
      <vt:lpstr>PowerPoint Presentation</vt:lpstr>
      <vt:lpstr>PowerPoint Presentation</vt:lpstr>
      <vt:lpstr> Introductions:  About Race and Disability Canada   </vt:lpstr>
      <vt:lpstr>About Race and Disability Canada</vt:lpstr>
      <vt:lpstr>Our Projects</vt:lpstr>
      <vt:lpstr> Brave Spaces:  Creating the space for discussion   </vt:lpstr>
      <vt:lpstr>Brave Spaces over Safe Spaces</vt:lpstr>
      <vt:lpstr> Social Location &amp; Intersectionality:  How we show up to do the work  </vt:lpstr>
      <vt:lpstr>Social Location </vt:lpstr>
      <vt:lpstr>Social Location – Raihanna Hirji-Khalfan </vt:lpstr>
      <vt:lpstr> Social Location in Practice:  How to use social location in your work   </vt:lpstr>
      <vt:lpstr>PowerPoint Presentation</vt:lpstr>
      <vt:lpstr> Defining commonly (mis)used terms </vt:lpstr>
      <vt:lpstr>PowerPoint Presentation</vt:lpstr>
      <vt:lpstr>What is culture? </vt:lpstr>
      <vt:lpstr>PowerPoint Presentation</vt:lpstr>
      <vt:lpstr>Defining race </vt:lpstr>
      <vt:lpstr>Defining racialization  </vt:lpstr>
      <vt:lpstr>Disability &amp; Racialization  </vt:lpstr>
      <vt:lpstr>Disability and Race</vt:lpstr>
      <vt:lpstr>PowerPoint Presentation</vt:lpstr>
      <vt:lpstr>Colorblindness </vt:lpstr>
      <vt:lpstr>Why “not seeing race” is a problem</vt:lpstr>
      <vt:lpstr>The myth of neutrality </vt:lpstr>
      <vt:lpstr> The intersections of race and disability </vt:lpstr>
      <vt:lpstr>Racism, Ableism &amp; Police Brutality</vt:lpstr>
      <vt:lpstr>Racism, Ableism &amp; Terrorism</vt:lpstr>
      <vt:lpstr>Racism, Ableism &amp; Service Gaps</vt:lpstr>
      <vt:lpstr> Courageous Conversations </vt:lpstr>
      <vt:lpstr>PowerPoint Presentation</vt:lpstr>
      <vt:lpstr>Why is this a Courageous Conversation?</vt:lpstr>
      <vt:lpstr> Key Takeaways  </vt:lpstr>
      <vt:lpstr>Reminders</vt:lpstr>
      <vt:lpstr> Race and Disability Canada Resources:  Toolkits and networks to support your IDEA work  </vt:lpstr>
      <vt:lpstr>IDEA Toolkits</vt:lpstr>
      <vt:lpstr>IDEA Practitioners and Professionals Network</vt:lpstr>
      <vt:lpstr>Intersectionality and Disability Impact on Employment Service Delivery </vt:lpstr>
      <vt:lpstr>The Canadian Youth Success Strategy (C-YSS)</vt:lpstr>
      <vt:lpstr>Acknowledgement – Intersectionality &amp; Disability</vt:lpstr>
      <vt:lpstr>ODEN Overview</vt:lpstr>
      <vt:lpstr>Why is Intersectionality Important when Working with Jobseekers Who Have a Disability? </vt:lpstr>
      <vt:lpstr>Systemic Barriers &amp; Discrimination</vt:lpstr>
      <vt:lpstr>Systemic Barriers &amp; Discrimination (continued)</vt:lpstr>
      <vt:lpstr>Best Practices for Employment Services Considering Intersectionality</vt:lpstr>
      <vt:lpstr>Best Practices for Employment Services Considering Intersectionality (Continued)</vt:lpstr>
      <vt:lpstr>Strategies for Change &amp; Advocacy</vt:lpstr>
      <vt:lpstr>Strategies for Change &amp; Advocacy</vt:lpstr>
      <vt:lpstr>Strategies for Change &amp; Advocacy</vt:lpstr>
      <vt:lpstr>Strategies for Change &amp; Advocacy</vt:lpstr>
      <vt:lpstr>Case Study – Reflexivity</vt:lpstr>
      <vt:lpstr>Case Study Reflection– Reflexivity</vt:lpstr>
      <vt:lpstr>Resources on Intersectionality &amp; Disability</vt:lpstr>
      <vt:lpstr> Key Takeaways and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Ingrid Muschta</cp:lastModifiedBy>
  <cp:revision>3</cp:revision>
  <dcterms:modified xsi:type="dcterms:W3CDTF">2025-03-06T15:04:55Z</dcterms:modified>
</cp:coreProperties>
</file>