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1"/>
  </p:notesMasterIdLst>
  <p:sldIdLst>
    <p:sldId id="256" r:id="rId5"/>
    <p:sldId id="933" r:id="rId6"/>
    <p:sldId id="939" r:id="rId7"/>
    <p:sldId id="940" r:id="rId8"/>
    <p:sldId id="345" r:id="rId9"/>
    <p:sldId id="941" r:id="rId10"/>
    <p:sldId id="715" r:id="rId11"/>
    <p:sldId id="262" r:id="rId12"/>
    <p:sldId id="358" r:id="rId13"/>
    <p:sldId id="267" r:id="rId14"/>
    <p:sldId id="279" r:id="rId15"/>
    <p:sldId id="943" r:id="rId16"/>
    <p:sldId id="937" r:id="rId17"/>
    <p:sldId id="270" r:id="rId18"/>
    <p:sldId id="942" r:id="rId19"/>
    <p:sldId id="93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E70"/>
    <a:srgbClr val="C1CD23"/>
    <a:srgbClr val="005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65"/>
    <p:restoredTop sz="94687"/>
  </p:normalViewPr>
  <p:slideViewPr>
    <p:cSldViewPr snapToGrid="0" snapToObjects="1">
      <p:cViewPr varScale="1">
        <p:scale>
          <a:sx n="104" d="100"/>
          <a:sy n="104" d="100"/>
        </p:scale>
        <p:origin x="10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3DB8-FEBB-9B47-9D64-D3289B7DC07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C9201-2999-DB40-ABB9-E03CEEE84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65EB-37B0-0B4D-A316-4D5CFAB1B5C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B984-16E0-A14B-AA06-896FDF66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65EB-37B0-0B4D-A316-4D5CFAB1B5C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B984-16E0-A14B-AA06-896FDF66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2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65EB-37B0-0B4D-A316-4D5CFAB1B5C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B984-16E0-A14B-AA06-896FDF66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8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65EB-37B0-0B4D-A316-4D5CFAB1B5C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B984-16E0-A14B-AA06-896FDF66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8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65EB-37B0-0B4D-A316-4D5CFAB1B5C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B984-16E0-A14B-AA06-896FDF66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7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65EB-37B0-0B4D-A316-4D5CFAB1B5C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B984-16E0-A14B-AA06-896FDF66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8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65EB-37B0-0B4D-A316-4D5CFAB1B5C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B984-16E0-A14B-AA06-896FDF66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1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65EB-37B0-0B4D-A316-4D5CFAB1B5C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B984-16E0-A14B-AA06-896FDF66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8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65EB-37B0-0B4D-A316-4D5CFAB1B5C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B984-16E0-A14B-AA06-896FDF66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5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65EB-37B0-0B4D-A316-4D5CFAB1B5C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B984-16E0-A14B-AA06-896FDF66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3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65EB-37B0-0B4D-A316-4D5CFAB1B5C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B984-16E0-A14B-AA06-896FDF66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8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B65EB-37B0-0B4D-A316-4D5CFAB1B5C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FB984-16E0-A14B-AA06-896FDF66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2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maeffect.com/" TargetMode="External"/><Relationship Id="rId2" Type="http://schemas.openxmlformats.org/officeDocument/2006/relationships/hyperlink" Target="mailto:barbs@hsacanada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nessence.n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CB70BF-3FB3-184E-A7E2-77A57D893D97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C1CD23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	Helen Sanderson Associates Canada						</a:t>
            </a:r>
            <a:r>
              <a:rPr lang="en-US" dirty="0" err="1">
                <a:solidFill>
                  <a:schemeClr val="bg1"/>
                </a:solidFill>
              </a:rPr>
              <a:t>www.hsacanada.ca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335F84F-BAF6-2C4E-BDDF-071C1FB3E1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813306" y="553656"/>
            <a:ext cx="8394700" cy="55753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CAD0CF3-EC88-894D-9E85-90527B906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488" y="3804245"/>
            <a:ext cx="2868168" cy="119507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0CADB2-D55B-2865-78A0-B7F6CE280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Being Value-able</a:t>
            </a:r>
            <a:br>
              <a:rPr lang="en-CA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CA" sz="4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why conscious connection to values matters</a:t>
            </a:r>
          </a:p>
        </p:txBody>
      </p:sp>
    </p:spTree>
    <p:extLst>
      <p:ext uri="{BB962C8B-B14F-4D97-AF65-F5344CB8AC3E}">
        <p14:creationId xmlns:p14="http://schemas.microsoft.com/office/powerpoint/2010/main" val="373334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the color wheel&#10;&#10;Description automatically generated">
            <a:extLst>
              <a:ext uri="{FF2B5EF4-FFF2-40B4-BE49-F238E27FC236}">
                <a16:creationId xmlns:a16="http://schemas.microsoft.com/office/drawing/2014/main" id="{4D38FF47-7896-6592-E564-0D22A2F9C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569" y="1052839"/>
            <a:ext cx="7337233" cy="4874159"/>
          </a:xfrm>
        </p:spPr>
      </p:pic>
    </p:spTree>
    <p:extLst>
      <p:ext uri="{BB962C8B-B14F-4D97-AF65-F5344CB8AC3E}">
        <p14:creationId xmlns:p14="http://schemas.microsoft.com/office/powerpoint/2010/main" val="130686577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2066" y="1958585"/>
            <a:ext cx="3404347" cy="27748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marL="9525" marR="3810" defTabSz="685800">
              <a:lnSpc>
                <a:spcPct val="150000"/>
              </a:lnSpc>
              <a:spcBef>
                <a:spcPts val="431"/>
              </a:spcBef>
              <a:buClr>
                <a:schemeClr val="bg2">
                  <a:lumMod val="75000"/>
                </a:schemeClr>
              </a:buClr>
            </a:pPr>
            <a:r>
              <a:rPr lang="en-US" sz="2400" spc="-19" dirty="0">
                <a:solidFill>
                  <a:schemeClr val="tx2"/>
                </a:solidFill>
              </a:rPr>
              <a:t>“Personal </a:t>
            </a:r>
            <a:r>
              <a:rPr lang="en-US" sz="2400" spc="-11" dirty="0">
                <a:solidFill>
                  <a:schemeClr val="tx2"/>
                </a:solidFill>
              </a:rPr>
              <a:t>values </a:t>
            </a:r>
            <a:r>
              <a:rPr lang="en-US" sz="2400" spc="-15" dirty="0">
                <a:solidFill>
                  <a:schemeClr val="tx2"/>
                </a:solidFill>
              </a:rPr>
              <a:t>drive </a:t>
            </a:r>
            <a:r>
              <a:rPr lang="en-US" sz="2400" spc="-11" dirty="0">
                <a:solidFill>
                  <a:schemeClr val="tx2"/>
                </a:solidFill>
              </a:rPr>
              <a:t>commitment. </a:t>
            </a:r>
            <a:r>
              <a:rPr lang="en-US" sz="2400" spc="-19" dirty="0">
                <a:solidFill>
                  <a:schemeClr val="tx2"/>
                </a:solidFill>
              </a:rPr>
              <a:t>Personal  </a:t>
            </a:r>
            <a:r>
              <a:rPr lang="en-US" sz="2400" spc="-11" dirty="0">
                <a:solidFill>
                  <a:schemeClr val="tx2"/>
                </a:solidFill>
              </a:rPr>
              <a:t>values </a:t>
            </a:r>
            <a:r>
              <a:rPr lang="en-US" sz="2400" spc="-15" dirty="0">
                <a:solidFill>
                  <a:schemeClr val="tx2"/>
                </a:solidFill>
              </a:rPr>
              <a:t>are </a:t>
            </a:r>
            <a:r>
              <a:rPr lang="en-US" sz="2400" spc="-4" dirty="0">
                <a:solidFill>
                  <a:schemeClr val="tx2"/>
                </a:solidFill>
              </a:rPr>
              <a:t>the </a:t>
            </a:r>
            <a:r>
              <a:rPr lang="en-US" sz="2400" spc="-23" dirty="0">
                <a:solidFill>
                  <a:schemeClr val="tx2"/>
                </a:solidFill>
              </a:rPr>
              <a:t>route </a:t>
            </a:r>
            <a:r>
              <a:rPr lang="en-US" sz="2400" spc="-15" dirty="0">
                <a:solidFill>
                  <a:schemeClr val="tx2"/>
                </a:solidFill>
              </a:rPr>
              <a:t>to loyalty </a:t>
            </a:r>
            <a:r>
              <a:rPr lang="en-US" sz="2400" spc="-4" dirty="0">
                <a:solidFill>
                  <a:schemeClr val="tx2"/>
                </a:solidFill>
              </a:rPr>
              <a:t>and </a:t>
            </a:r>
            <a:r>
              <a:rPr lang="en-US" sz="2400" spc="-11" dirty="0">
                <a:solidFill>
                  <a:schemeClr val="tx2"/>
                </a:solidFill>
              </a:rPr>
              <a:t>commitment,  </a:t>
            </a:r>
            <a:r>
              <a:rPr lang="en-US" sz="2400" spc="-4" dirty="0">
                <a:solidFill>
                  <a:schemeClr val="tx2"/>
                </a:solidFill>
              </a:rPr>
              <a:t>not </a:t>
            </a:r>
            <a:r>
              <a:rPr lang="en-US" sz="2400" spc="-11" dirty="0" err="1">
                <a:solidFill>
                  <a:schemeClr val="tx2"/>
                </a:solidFill>
              </a:rPr>
              <a:t>organisational</a:t>
            </a:r>
            <a:r>
              <a:rPr lang="en-US" sz="2400" spc="-4" dirty="0">
                <a:solidFill>
                  <a:schemeClr val="tx2"/>
                </a:solidFill>
              </a:rPr>
              <a:t> </a:t>
            </a:r>
            <a:r>
              <a:rPr lang="en-US" sz="2400" spc="-38" dirty="0">
                <a:solidFill>
                  <a:schemeClr val="tx2"/>
                </a:solidFill>
              </a:rPr>
              <a:t>values.”</a:t>
            </a:r>
            <a:endParaRPr lang="en-US" sz="2400" dirty="0">
              <a:solidFill>
                <a:schemeClr val="tx2"/>
              </a:solidFill>
            </a:endParaRPr>
          </a:p>
          <a:p>
            <a:pPr defTabSz="685800">
              <a:lnSpc>
                <a:spcPct val="150000"/>
              </a:lnSpc>
              <a:spcBef>
                <a:spcPts val="30"/>
              </a:spcBef>
              <a:buClr>
                <a:schemeClr val="bg2">
                  <a:lumMod val="75000"/>
                </a:schemeClr>
              </a:buClr>
            </a:pPr>
            <a:endParaRPr lang="en-US" dirty="0">
              <a:solidFill>
                <a:schemeClr val="tx2"/>
              </a:solidFill>
            </a:endParaRPr>
          </a:p>
          <a:p>
            <a:pPr marL="9525" defTabSz="685800"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en-US" spc="-23" dirty="0">
                <a:solidFill>
                  <a:schemeClr val="tx2"/>
                </a:solidFill>
              </a:rPr>
              <a:t>Kouzes </a:t>
            </a:r>
            <a:r>
              <a:rPr lang="en-US" spc="-4" dirty="0">
                <a:solidFill>
                  <a:schemeClr val="tx2"/>
                </a:solidFill>
              </a:rPr>
              <a:t>and</a:t>
            </a:r>
            <a:r>
              <a:rPr lang="en-US" spc="-8" dirty="0">
                <a:solidFill>
                  <a:schemeClr val="tx2"/>
                </a:solidFill>
              </a:rPr>
              <a:t> </a:t>
            </a:r>
            <a:r>
              <a:rPr lang="en-US" spc="-15" dirty="0">
                <a:solidFill>
                  <a:schemeClr val="tx2"/>
                </a:solidFill>
              </a:rPr>
              <a:t>Posner</a:t>
            </a:r>
            <a:endParaRPr lang="en-US" dirty="0">
              <a:solidFill>
                <a:schemeClr val="tx2"/>
              </a:solidFill>
            </a:endParaRPr>
          </a:p>
          <a:p>
            <a:pPr marL="9525" defTabSz="685800">
              <a:lnSpc>
                <a:spcPct val="150000"/>
              </a:lnSpc>
              <a:spcBef>
                <a:spcPts val="390"/>
              </a:spcBef>
              <a:buClr>
                <a:schemeClr val="bg2">
                  <a:lumMod val="75000"/>
                </a:schemeClr>
              </a:buClr>
            </a:pPr>
            <a:r>
              <a:rPr lang="en-US" sz="1200" spc="-8" dirty="0">
                <a:solidFill>
                  <a:schemeClr val="tx2"/>
                </a:solidFill>
              </a:rPr>
              <a:t>(The </a:t>
            </a:r>
            <a:r>
              <a:rPr lang="en-US" sz="1200" spc="-11" dirty="0">
                <a:solidFill>
                  <a:schemeClr val="tx2"/>
                </a:solidFill>
              </a:rPr>
              <a:t>Leadership </a:t>
            </a:r>
            <a:r>
              <a:rPr lang="en-US" sz="1200" spc="-8" dirty="0">
                <a:solidFill>
                  <a:schemeClr val="tx2"/>
                </a:solidFill>
              </a:rPr>
              <a:t>Challenge </a:t>
            </a:r>
            <a:r>
              <a:rPr lang="en-US" sz="1200" spc="-4" dirty="0">
                <a:solidFill>
                  <a:schemeClr val="tx2"/>
                </a:solidFill>
              </a:rPr>
              <a:t>2010,</a:t>
            </a:r>
            <a:r>
              <a:rPr lang="en-US" sz="1200" spc="8" dirty="0">
                <a:solidFill>
                  <a:schemeClr val="tx2"/>
                </a:solidFill>
              </a:rPr>
              <a:t> </a:t>
            </a:r>
            <a:r>
              <a:rPr lang="en-US" sz="1200" spc="-8" dirty="0">
                <a:solidFill>
                  <a:schemeClr val="tx2"/>
                </a:solidFill>
              </a:rPr>
              <a:t>p56)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 descr="Large skydiving group mid-air">
            <a:extLst>
              <a:ext uri="{FF2B5EF4-FFF2-40B4-BE49-F238E27FC236}">
                <a16:creationId xmlns:a16="http://schemas.microsoft.com/office/drawing/2014/main" id="{8019861B-3ED2-4BAC-8B0D-25299A02D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6" r="22559" b="1"/>
          <a:stretch/>
        </p:blipFill>
        <p:spPr>
          <a:xfrm>
            <a:off x="4976281" y="847156"/>
            <a:ext cx="4159625" cy="514964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09258-B213-321C-F908-7E93F2CB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Research shows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EB782-BA6F-823B-CD1B-DD048EAE5C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defTabSz="554492"/>
            <a:r>
              <a:rPr lang="en-GB" kern="0"/>
              <a:t>Experiencing personal values in life is ‘crucial’ to wellbeing</a:t>
            </a:r>
          </a:p>
          <a:p>
            <a:pPr defTabSz="554492"/>
            <a:endParaRPr lang="en-GB" kern="0"/>
          </a:p>
          <a:p>
            <a:pPr defTabSz="554492"/>
            <a:r>
              <a:rPr lang="en-GB" kern="0"/>
              <a:t>Value fulfilment may prevent burnout and recovery from moral injury</a:t>
            </a:r>
          </a:p>
        </p:txBody>
      </p:sp>
    </p:spTree>
    <p:extLst>
      <p:ext uri="{BB962C8B-B14F-4D97-AF65-F5344CB8AC3E}">
        <p14:creationId xmlns:p14="http://schemas.microsoft.com/office/powerpoint/2010/main" val="23301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BA83E7-ECC5-7341-83FE-C4689DA3DCB2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C1CD23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	Helen Sanderson Associates Canada						</a:t>
            </a:r>
            <a:r>
              <a:rPr lang="en-US" dirty="0" err="1">
                <a:solidFill>
                  <a:schemeClr val="bg1"/>
                </a:solidFill>
              </a:rPr>
              <a:t>www.hsacanada.ca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B0D4C-484B-9843-8CF5-FE246049FA3E}"/>
              </a:ext>
            </a:extLst>
          </p:cNvPr>
          <p:cNvSpPr txBox="1"/>
          <p:nvPr/>
        </p:nvSpPr>
        <p:spPr>
          <a:xfrm>
            <a:off x="203866" y="2169042"/>
            <a:ext cx="2923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>
                <a:solidFill>
                  <a:srgbClr val="6D6E7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Exploring Values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1263CF-CFD1-084C-A1D6-58E0DE86A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817" y="223284"/>
            <a:ext cx="5631564" cy="61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14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AEB3C-B5E3-5848-B725-80740239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02E344-4428-8E4C-8D04-8FDE12A87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4963"/>
                    </a14:imgEffect>
                    <a14:imgEffect>
                      <a14:saturation sat="86000"/>
                    </a14:imgEffect>
                    <a14:imgEffect>
                      <a14:brightnessContrast bright="8000" contrast="-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2563" y="213102"/>
            <a:ext cx="5718874" cy="643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24E8-DFFC-8803-ECA4-ABD93252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1D6D3-51DF-11C9-AEBA-792C1E7E2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My Value    Important to me	My approach to </a:t>
            </a:r>
          </a:p>
          <a:p>
            <a:pPr marL="0" indent="0">
              <a:buNone/>
            </a:pPr>
            <a:r>
              <a:rPr lang="en-US" dirty="0"/>
              <a:t>		 now because:	living this value:</a:t>
            </a:r>
          </a:p>
          <a:p>
            <a:pPr marL="0" indent="0">
              <a:buNone/>
            </a:pPr>
            <a:r>
              <a:rPr lang="en-US" dirty="0"/>
              <a:t>					- actions I take</a:t>
            </a:r>
          </a:p>
          <a:p>
            <a:pPr marL="0" indent="0">
              <a:buNone/>
            </a:pPr>
            <a:r>
              <a:rPr lang="en-US" dirty="0"/>
              <a:t>					- activities I get 						involved with</a:t>
            </a:r>
          </a:p>
        </p:txBody>
      </p:sp>
    </p:spTree>
    <p:extLst>
      <p:ext uri="{BB962C8B-B14F-4D97-AF65-F5344CB8AC3E}">
        <p14:creationId xmlns:p14="http://schemas.microsoft.com/office/powerpoint/2010/main" val="144290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DFC7-83DE-E344-8B9C-6EBB0133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9018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863C8-9B74-0740-AEC9-A30D85196F3C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C1CD23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	Helen Sanderson Associates Canada						</a:t>
            </a:r>
            <a:r>
              <a:rPr lang="en-US" dirty="0" err="1">
                <a:solidFill>
                  <a:schemeClr val="bg1"/>
                </a:solidFill>
              </a:rPr>
              <a:t>www.hsacanada.ca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0C289-C600-BA0D-3228-F52A5149E3F7}"/>
              </a:ext>
            </a:extLst>
          </p:cNvPr>
          <p:cNvSpPr txBox="1"/>
          <p:nvPr/>
        </p:nvSpPr>
        <p:spPr>
          <a:xfrm>
            <a:off x="3485901" y="2541415"/>
            <a:ext cx="2172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barbs@hsacanada.ca</a:t>
            </a:r>
            <a:endParaRPr lang="en-US" dirty="0"/>
          </a:p>
          <a:p>
            <a:pPr algn="ctr"/>
            <a:r>
              <a:rPr lang="en-US" dirty="0"/>
              <a:t>705-773-9736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01FAC-9B32-96AA-3F49-93E76AA4C89C}"/>
              </a:ext>
            </a:extLst>
          </p:cNvPr>
          <p:cNvSpPr txBox="1"/>
          <p:nvPr/>
        </p:nvSpPr>
        <p:spPr>
          <a:xfrm>
            <a:off x="3362021" y="3531755"/>
            <a:ext cx="2419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Other resources</a:t>
            </a:r>
          </a:p>
          <a:p>
            <a:pPr algn="ctr"/>
            <a:r>
              <a:rPr lang="en-US" dirty="0">
                <a:hlinkClick r:id="rId3"/>
              </a:rPr>
              <a:t>www.magmaeffect.com</a:t>
            </a:r>
            <a:endParaRPr lang="en-US" dirty="0"/>
          </a:p>
          <a:p>
            <a:pPr algn="ctr"/>
            <a:r>
              <a:rPr lang="en-US" dirty="0">
                <a:hlinkClick r:id="rId4"/>
              </a:rPr>
              <a:t>www.minessence.net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946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ADC9-FB09-6244-9E2D-C080D6AD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are values?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E6A6A4-958A-3243-A530-826F21B2BC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19" y="1825625"/>
            <a:ext cx="39465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79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een alien bust with large eyes&#10;&#10;Description automatically generated">
            <a:extLst>
              <a:ext uri="{FF2B5EF4-FFF2-40B4-BE49-F238E27FC236}">
                <a16:creationId xmlns:a16="http://schemas.microsoft.com/office/drawing/2014/main" id="{E0589DDA-D9FC-8930-E5C0-4B509A3E5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24490"/>
            <a:ext cx="3501424" cy="46090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8C8EB9-3D6C-05ED-44C5-FA6178EAB2F1}"/>
              </a:ext>
            </a:extLst>
          </p:cNvPr>
          <p:cNvSpPr txBox="1"/>
          <p:nvPr/>
        </p:nvSpPr>
        <p:spPr>
          <a:xfrm>
            <a:off x="2745261" y="3075056"/>
            <a:ext cx="5013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 words to describe chocolate</a:t>
            </a:r>
          </a:p>
        </p:txBody>
      </p:sp>
    </p:spTree>
    <p:extLst>
      <p:ext uri="{BB962C8B-B14F-4D97-AF65-F5344CB8AC3E}">
        <p14:creationId xmlns:p14="http://schemas.microsoft.com/office/powerpoint/2010/main" val="370893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8F3DA-50E2-1797-395E-78FB60FE3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endParaRPr lang="en-US" sz="47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4177A-A142-0D29-1301-C657EDAF5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/>
              <a:t>Values are emotionally rich, energy laden ideas that drive us to do what we do, be who we are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9560B99-EB9E-9DF4-3EFB-B5504B933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19" r="31866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763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Open Hand with Plant">
            <a:extLst>
              <a:ext uri="{FF2B5EF4-FFF2-40B4-BE49-F238E27FC236}">
                <a16:creationId xmlns:a16="http://schemas.microsoft.com/office/drawing/2014/main" id="{E1C8BF66-0914-40B7-A266-0BC497407C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443" y="2086301"/>
            <a:ext cx="2893326" cy="289332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66132" y="1734669"/>
            <a:ext cx="5120643" cy="3622340"/>
          </a:xfrm>
        </p:spPr>
        <p:txBody>
          <a:bodyPr>
            <a:normAutofit/>
          </a:bodyPr>
          <a:lstStyle/>
          <a:p>
            <a:pPr marL="0" indent="0" defTabSz="685800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sz="2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”Values are the ideals that give meaning to our lives that are reflected through the practices we choose and that we act on consistently and repeatedly”</a:t>
            </a:r>
          </a:p>
          <a:p>
            <a:pPr marL="0" indent="0" defTabSz="68580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en-US" sz="21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sz="2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 Brian Hall</a:t>
            </a:r>
          </a:p>
        </p:txBody>
      </p:sp>
    </p:spTree>
    <p:extLst>
      <p:ext uri="{BB962C8B-B14F-4D97-AF65-F5344CB8AC3E}">
        <p14:creationId xmlns:p14="http://schemas.microsoft.com/office/powerpoint/2010/main" val="166603667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0A4C-7CC5-D0D9-A5EC-FE1543A7A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4969A-05FA-DDDC-FA51-22E7E1E2F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“values are powerful ideas about what matters”</a:t>
            </a:r>
          </a:p>
          <a:p>
            <a:pPr marL="0" indent="0">
              <a:buNone/>
            </a:pPr>
            <a:endParaRPr lang="en-CA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CA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“some values are powerful enough to determine what it means to live true to self”</a:t>
            </a:r>
          </a:p>
          <a:p>
            <a:pPr marL="0" indent="0">
              <a:buNone/>
            </a:pPr>
            <a:endParaRPr lang="en-CA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CA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~ Dr Jackie </a:t>
            </a:r>
            <a:r>
              <a:rPr lang="en-CA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Lefèvre</a:t>
            </a:r>
            <a:endParaRPr lang="en-CA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1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eart-sing - Barre Body Blog">
            <a:extLst>
              <a:ext uri="{FF2B5EF4-FFF2-40B4-BE49-F238E27FC236}">
                <a16:creationId xmlns:a16="http://schemas.microsoft.com/office/drawing/2014/main" id="{8031F62D-C31B-3342-920B-5DEBBB25A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7565" cy="70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inking Heart High Resolution Stock Photography and Images - Alamy">
            <a:extLst>
              <a:ext uri="{FF2B5EF4-FFF2-40B4-BE49-F238E27FC236}">
                <a16:creationId xmlns:a16="http://schemas.microsoft.com/office/drawing/2014/main" id="{BB9DD097-06C5-5548-9F92-EACD69B5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40" y="0"/>
            <a:ext cx="4656285" cy="76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9F940B-8852-954A-87E1-D1629E327EF5}"/>
              </a:ext>
            </a:extLst>
          </p:cNvPr>
          <p:cNvSpPr txBox="1"/>
          <p:nvPr/>
        </p:nvSpPr>
        <p:spPr>
          <a:xfrm>
            <a:off x="-1970315" y="1052736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Tell me a story</a:t>
            </a:r>
          </a:p>
        </p:txBody>
      </p:sp>
    </p:spTree>
    <p:extLst>
      <p:ext uri="{BB962C8B-B14F-4D97-AF65-F5344CB8AC3E}">
        <p14:creationId xmlns:p14="http://schemas.microsoft.com/office/powerpoint/2010/main" val="256278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EC9969-C4B9-9404-B044-96827348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E6B32639-01C2-0247-262B-9B37B59E40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1216" y="-57078"/>
            <a:ext cx="6981568" cy="6284884"/>
          </a:xfrm>
          <a:custGeom>
            <a:avLst/>
            <a:gdLst/>
            <a:ahLst/>
            <a:cxnLst/>
            <a:rect l="l" t="t" r="r" b="b"/>
            <a:pathLst>
              <a:path w="6973882" h="5759451">
                <a:moveTo>
                  <a:pt x="0" y="0"/>
                </a:moveTo>
                <a:lnTo>
                  <a:pt x="6973882" y="0"/>
                </a:lnTo>
                <a:lnTo>
                  <a:pt x="6973882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EBBC25-1719-3B98-E893-B534C2ACC707}"/>
              </a:ext>
            </a:extLst>
          </p:cNvPr>
          <p:cNvSpPr txBox="1"/>
          <p:nvPr/>
        </p:nvSpPr>
        <p:spPr>
          <a:xfrm>
            <a:off x="2298356" y="6280678"/>
            <a:ext cx="4872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Dr. Jackie </a:t>
            </a:r>
            <a:r>
              <a:rPr lang="en-US" dirty="0" err="1"/>
              <a:t>LeFèvre</a:t>
            </a:r>
            <a:r>
              <a:rPr lang="en-US" dirty="0"/>
              <a:t> </a:t>
            </a:r>
            <a:r>
              <a:rPr lang="en-US" dirty="0" err="1"/>
              <a:t>www.magmaeffect.com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9989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6444-2E06-0F43-971E-2256E999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drawing of a distant range of mountains where a flag is flying to show a destination but no clear path is visible. In the foreground there is a compass which is pointing north to help the traveller navigate">
            <a:extLst>
              <a:ext uri="{FF2B5EF4-FFF2-40B4-BE49-F238E27FC236}">
                <a16:creationId xmlns:a16="http://schemas.microsoft.com/office/drawing/2014/main" id="{A70C11D3-7454-2147-82B2-7302E732C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100" y="795478"/>
            <a:ext cx="9154100" cy="5205272"/>
          </a:xfrm>
        </p:spPr>
      </p:pic>
    </p:spTree>
    <p:extLst>
      <p:ext uri="{BB962C8B-B14F-4D97-AF65-F5344CB8AC3E}">
        <p14:creationId xmlns:p14="http://schemas.microsoft.com/office/powerpoint/2010/main" val="230377419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HSA Canad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e1c6e8-d98c-447e-a5ca-18a6c4647bf8">
      <Terms xmlns="http://schemas.microsoft.com/office/infopath/2007/PartnerControls"/>
    </lcf76f155ced4ddcb4097134ff3c332f>
    <TaxCatchAll xmlns="1923a834-cab8-488a-9543-8780285323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76CBED8F37C1459559812AE366E1D3" ma:contentTypeVersion="19" ma:contentTypeDescription="Create a new document." ma:contentTypeScope="" ma:versionID="376b98856725ec28194255099271d2f1">
  <xsd:schema xmlns:xsd="http://www.w3.org/2001/XMLSchema" xmlns:xs="http://www.w3.org/2001/XMLSchema" xmlns:p="http://schemas.microsoft.com/office/2006/metadata/properties" xmlns:ns2="fce1c6e8-d98c-447e-a5ca-18a6c4647bf8" xmlns:ns3="1923a834-cab8-488a-9543-8780285323d3" targetNamespace="http://schemas.microsoft.com/office/2006/metadata/properties" ma:root="true" ma:fieldsID="fb56995a2b97fadbed3a4a950214260f" ns2:_="" ns3:_="">
    <xsd:import namespace="fce1c6e8-d98c-447e-a5ca-18a6c4647bf8"/>
    <xsd:import namespace="1923a834-cab8-488a-9543-8780285323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1c6e8-d98c-447e-a5ca-18a6c4647b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453e1ed-539c-4243-80d5-f1e12081a6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3a834-cab8-488a-9543-8780285323d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ed22909-0c32-4d03-a847-10aacab6155a}" ma:internalName="TaxCatchAll" ma:showField="CatchAllData" ma:web="1923a834-cab8-488a-9543-8780285323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125DCB-686F-4518-9995-E848284ED950}">
  <ds:schemaRefs>
    <ds:schemaRef ds:uri="http://schemas.microsoft.com/office/2006/metadata/properties"/>
    <ds:schemaRef ds:uri="http://schemas.microsoft.com/office/infopath/2007/PartnerControls"/>
    <ds:schemaRef ds:uri="fce1c6e8-d98c-447e-a5ca-18a6c4647bf8"/>
    <ds:schemaRef ds:uri="1923a834-cab8-488a-9543-8780285323d3"/>
  </ds:schemaRefs>
</ds:datastoreItem>
</file>

<file path=customXml/itemProps2.xml><?xml version="1.0" encoding="utf-8"?>
<ds:datastoreItem xmlns:ds="http://schemas.openxmlformats.org/officeDocument/2006/customXml" ds:itemID="{E6C76C4A-1BAD-42F1-9698-D51D36861D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B285DD-1E02-4399-A16A-D4D47EE8AA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e1c6e8-d98c-447e-a5ca-18a6c4647bf8"/>
    <ds:schemaRef ds:uri="1923a834-cab8-488a-9543-8780285323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7729</TotalTime>
  <Words>285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Being Value-able why conscious connection to values matters</vt:lpstr>
      <vt:lpstr>What are values?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shows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Self-Awareness at work</dc:title>
  <dc:creator>Barb Swartz</dc:creator>
  <cp:lastModifiedBy>Barb Swartz</cp:lastModifiedBy>
  <cp:revision>12</cp:revision>
  <dcterms:created xsi:type="dcterms:W3CDTF">2022-03-08T14:02:58Z</dcterms:created>
  <dcterms:modified xsi:type="dcterms:W3CDTF">2025-10-10T16:38:24Z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0x0101000576CBED8F37C1459559812AE366E1D3</vt:lpwstr>
  </property>
</Properties>
</file>