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58" r:id="rId7"/>
    <p:sldId id="278" r:id="rId8"/>
    <p:sldId id="280" r:id="rId9"/>
    <p:sldId id="271" r:id="rId10"/>
    <p:sldId id="259" r:id="rId11"/>
    <p:sldId id="265" r:id="rId12"/>
    <p:sldId id="275" r:id="rId13"/>
    <p:sldId id="279" r:id="rId14"/>
    <p:sldId id="286" r:id="rId15"/>
    <p:sldId id="285" r:id="rId16"/>
    <p:sldId id="283" r:id="rId17"/>
    <p:sldId id="276" r:id="rId18"/>
    <p:sldId id="277" r:id="rId19"/>
    <p:sldId id="266" r:id="rId20"/>
    <p:sldId id="267" r:id="rId21"/>
    <p:sldId id="269" r:id="rId22"/>
    <p:sldId id="261" r:id="rId23"/>
    <p:sldId id="260" r:id="rId24"/>
    <p:sldId id="272" r:id="rId25"/>
    <p:sldId id="273" r:id="rId26"/>
    <p:sldId id="262" r:id="rId27"/>
    <p:sldId id="264" r:id="rId28"/>
    <p:sldId id="284" r:id="rId29"/>
    <p:sldId id="281"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074" autoAdjust="0"/>
  </p:normalViewPr>
  <p:slideViewPr>
    <p:cSldViewPr snapToGrid="0">
      <p:cViewPr varScale="1">
        <p:scale>
          <a:sx n="49" d="100"/>
          <a:sy n="49" d="100"/>
        </p:scale>
        <p:origin x="153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06DAD-705A-45EE-9C04-B7079465297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F0E72B0-CFD9-4256-BE99-BB9B08FE4F70}">
      <dgm:prSet custT="1"/>
      <dgm:spPr/>
      <dgm:t>
        <a:bodyPr/>
        <a:lstStyle/>
        <a:p>
          <a:r>
            <a:rPr lang="en-CA" sz="2000" dirty="0"/>
            <a:t>I wanted the same job as someone without a disability has.</a:t>
          </a:r>
          <a:endParaRPr lang="en-US" sz="2000" dirty="0"/>
        </a:p>
      </dgm:t>
    </dgm:pt>
    <dgm:pt modelId="{7326BFB0-0948-413D-978A-3608F26D2E60}" type="parTrans" cxnId="{09830F99-FCE3-4FFF-95B7-91B5EDE84A48}">
      <dgm:prSet/>
      <dgm:spPr/>
      <dgm:t>
        <a:bodyPr/>
        <a:lstStyle/>
        <a:p>
          <a:endParaRPr lang="en-US"/>
        </a:p>
      </dgm:t>
    </dgm:pt>
    <dgm:pt modelId="{92A87F47-9C13-4E27-89BC-0A2669F887C5}" type="sibTrans" cxnId="{09830F99-FCE3-4FFF-95B7-91B5EDE84A48}">
      <dgm:prSet/>
      <dgm:spPr/>
      <dgm:t>
        <a:bodyPr/>
        <a:lstStyle/>
        <a:p>
          <a:endParaRPr lang="en-US"/>
        </a:p>
      </dgm:t>
    </dgm:pt>
    <dgm:pt modelId="{400AFD45-8428-4C58-A928-11CA0C82D256}">
      <dgm:prSet custT="1"/>
      <dgm:spPr/>
      <dgm:t>
        <a:bodyPr/>
        <a:lstStyle/>
        <a:p>
          <a:r>
            <a:rPr lang="en-CA" sz="2000" dirty="0"/>
            <a:t>I wanted to paid more then minimum wage.</a:t>
          </a:r>
          <a:endParaRPr lang="en-US" sz="2000" dirty="0"/>
        </a:p>
      </dgm:t>
    </dgm:pt>
    <dgm:pt modelId="{D5FE5933-4DD6-411B-B0C8-914E9D065AD5}" type="parTrans" cxnId="{5C99A539-82EA-4AC5-9247-E7268E53975F}">
      <dgm:prSet/>
      <dgm:spPr/>
      <dgm:t>
        <a:bodyPr/>
        <a:lstStyle/>
        <a:p>
          <a:endParaRPr lang="en-US"/>
        </a:p>
      </dgm:t>
    </dgm:pt>
    <dgm:pt modelId="{2DCC8A3D-19EC-4CF6-88DC-733EB8F0D594}" type="sibTrans" cxnId="{5C99A539-82EA-4AC5-9247-E7268E53975F}">
      <dgm:prSet/>
      <dgm:spPr/>
      <dgm:t>
        <a:bodyPr/>
        <a:lstStyle/>
        <a:p>
          <a:endParaRPr lang="en-US"/>
        </a:p>
      </dgm:t>
    </dgm:pt>
    <dgm:pt modelId="{1A6DCDD2-4D3D-41D0-81B5-D013A77AC6F1}">
      <dgm:prSet custT="1"/>
      <dgm:spPr/>
      <dgm:t>
        <a:bodyPr/>
        <a:lstStyle/>
        <a:p>
          <a:r>
            <a:rPr lang="en-CA" sz="2000" dirty="0"/>
            <a:t>Benefits would be great.</a:t>
          </a:r>
          <a:endParaRPr lang="en-US" sz="2000" dirty="0"/>
        </a:p>
      </dgm:t>
    </dgm:pt>
    <dgm:pt modelId="{D5EB8EE2-0E57-4EE0-9304-584C5B62ACB3}" type="parTrans" cxnId="{F92E88A1-210D-462A-AB29-70FE9C56B833}">
      <dgm:prSet/>
      <dgm:spPr/>
      <dgm:t>
        <a:bodyPr/>
        <a:lstStyle/>
        <a:p>
          <a:endParaRPr lang="en-US"/>
        </a:p>
      </dgm:t>
    </dgm:pt>
    <dgm:pt modelId="{5BDADDC9-AE94-4696-B467-5FF46D22755D}" type="sibTrans" cxnId="{F92E88A1-210D-462A-AB29-70FE9C56B833}">
      <dgm:prSet/>
      <dgm:spPr/>
      <dgm:t>
        <a:bodyPr/>
        <a:lstStyle/>
        <a:p>
          <a:endParaRPr lang="en-US"/>
        </a:p>
      </dgm:t>
    </dgm:pt>
    <dgm:pt modelId="{6BC51E94-E491-462F-9BF8-EE4CE36B4F79}">
      <dgm:prSet custT="1"/>
      <dgm:spPr/>
      <dgm:t>
        <a:bodyPr/>
        <a:lstStyle/>
        <a:p>
          <a:r>
            <a:rPr lang="en-CA" sz="2000" dirty="0"/>
            <a:t>To be finally stable and not have to be worried as much about money.</a:t>
          </a:r>
          <a:endParaRPr lang="en-US" sz="2000" dirty="0"/>
        </a:p>
      </dgm:t>
    </dgm:pt>
    <dgm:pt modelId="{731971B3-7FD7-4C1D-9975-78C2A1DCAC9A}" type="parTrans" cxnId="{9A82D06A-2F80-4F46-836F-D1A468C1AE27}">
      <dgm:prSet/>
      <dgm:spPr/>
      <dgm:t>
        <a:bodyPr/>
        <a:lstStyle/>
        <a:p>
          <a:endParaRPr lang="en-US"/>
        </a:p>
      </dgm:t>
    </dgm:pt>
    <dgm:pt modelId="{C8D69E84-6A26-4D8B-8BEE-A8469FDE3D9C}" type="sibTrans" cxnId="{9A82D06A-2F80-4F46-836F-D1A468C1AE27}">
      <dgm:prSet/>
      <dgm:spPr/>
      <dgm:t>
        <a:bodyPr/>
        <a:lstStyle/>
        <a:p>
          <a:endParaRPr lang="en-US"/>
        </a:p>
      </dgm:t>
    </dgm:pt>
    <dgm:pt modelId="{4188C102-D454-4B1E-A8BC-45C1471EAC95}">
      <dgm:prSet custT="1"/>
      <dgm:spPr/>
      <dgm:t>
        <a:bodyPr/>
        <a:lstStyle/>
        <a:p>
          <a:r>
            <a:rPr lang="en-CA" sz="2000" dirty="0"/>
            <a:t>I could retire one day and not worry.</a:t>
          </a:r>
          <a:endParaRPr lang="en-US" sz="2000" dirty="0"/>
        </a:p>
      </dgm:t>
    </dgm:pt>
    <dgm:pt modelId="{854FA03F-A601-47E5-8DA2-2667997103DB}" type="parTrans" cxnId="{7C11ABEA-DF87-48E2-851A-3F7CF29FAA57}">
      <dgm:prSet/>
      <dgm:spPr/>
      <dgm:t>
        <a:bodyPr/>
        <a:lstStyle/>
        <a:p>
          <a:endParaRPr lang="en-US"/>
        </a:p>
      </dgm:t>
    </dgm:pt>
    <dgm:pt modelId="{CC31EF7F-5C68-44D9-B781-42245EECD52F}" type="sibTrans" cxnId="{7C11ABEA-DF87-48E2-851A-3F7CF29FAA57}">
      <dgm:prSet/>
      <dgm:spPr/>
      <dgm:t>
        <a:bodyPr/>
        <a:lstStyle/>
        <a:p>
          <a:endParaRPr lang="en-US"/>
        </a:p>
      </dgm:t>
    </dgm:pt>
    <dgm:pt modelId="{CFF3FF1F-4677-437E-A562-5D415DCD7BC7}">
      <dgm:prSet custT="1"/>
      <dgm:spPr/>
      <dgm:t>
        <a:bodyPr/>
        <a:lstStyle/>
        <a:p>
          <a:r>
            <a:rPr lang="en-CA" sz="2000" dirty="0"/>
            <a:t>I wanted a bright future for myself.</a:t>
          </a:r>
          <a:endParaRPr lang="en-US" sz="2000" dirty="0"/>
        </a:p>
      </dgm:t>
    </dgm:pt>
    <dgm:pt modelId="{5F02F386-DB04-4E44-9B9A-CEB5030943DC}" type="parTrans" cxnId="{3F93E3D7-B633-4E6F-B308-B29DC76A70AE}">
      <dgm:prSet/>
      <dgm:spPr/>
      <dgm:t>
        <a:bodyPr/>
        <a:lstStyle/>
        <a:p>
          <a:endParaRPr lang="en-US"/>
        </a:p>
      </dgm:t>
    </dgm:pt>
    <dgm:pt modelId="{4D3ABB7C-C2EC-4F51-B531-B7ADB69CD1E6}" type="sibTrans" cxnId="{3F93E3D7-B633-4E6F-B308-B29DC76A70AE}">
      <dgm:prSet/>
      <dgm:spPr/>
      <dgm:t>
        <a:bodyPr/>
        <a:lstStyle/>
        <a:p>
          <a:endParaRPr lang="en-US"/>
        </a:p>
      </dgm:t>
    </dgm:pt>
    <dgm:pt modelId="{1BEFA49F-1413-4446-B6A6-2A5282B3E2FC}" type="pres">
      <dgm:prSet presAssocID="{8EA06DAD-705A-45EE-9C04-B7079465297D}" presName="linear" presStyleCnt="0">
        <dgm:presLayoutVars>
          <dgm:animLvl val="lvl"/>
          <dgm:resizeHandles val="exact"/>
        </dgm:presLayoutVars>
      </dgm:prSet>
      <dgm:spPr/>
    </dgm:pt>
    <dgm:pt modelId="{810EB58B-E371-4131-92A0-8AA9DDD4137F}" type="pres">
      <dgm:prSet presAssocID="{EF0E72B0-CFD9-4256-BE99-BB9B08FE4F70}" presName="parentText" presStyleLbl="node1" presStyleIdx="0" presStyleCnt="6" custLinFactY="253" custLinFactNeighborX="505" custLinFactNeighborY="100000">
        <dgm:presLayoutVars>
          <dgm:chMax val="0"/>
          <dgm:bulletEnabled val="1"/>
        </dgm:presLayoutVars>
      </dgm:prSet>
      <dgm:spPr/>
    </dgm:pt>
    <dgm:pt modelId="{BE2D4A83-DB13-44E3-8523-6C2972515518}" type="pres">
      <dgm:prSet presAssocID="{92A87F47-9C13-4E27-89BC-0A2669F887C5}" presName="spacer" presStyleCnt="0"/>
      <dgm:spPr/>
    </dgm:pt>
    <dgm:pt modelId="{9EB9D538-6A1D-4E94-BAAA-1B3FB1E8009D}" type="pres">
      <dgm:prSet presAssocID="{400AFD45-8428-4C58-A928-11CA0C82D256}" presName="parentText" presStyleLbl="node1" presStyleIdx="1" presStyleCnt="6">
        <dgm:presLayoutVars>
          <dgm:chMax val="0"/>
          <dgm:bulletEnabled val="1"/>
        </dgm:presLayoutVars>
      </dgm:prSet>
      <dgm:spPr/>
    </dgm:pt>
    <dgm:pt modelId="{53DC771C-D26A-4EE5-B8DC-A31FE75420EF}" type="pres">
      <dgm:prSet presAssocID="{2DCC8A3D-19EC-4CF6-88DC-733EB8F0D594}" presName="spacer" presStyleCnt="0"/>
      <dgm:spPr/>
    </dgm:pt>
    <dgm:pt modelId="{A8B2D1D7-C3A8-4BEB-9C9F-6B72EF834421}" type="pres">
      <dgm:prSet presAssocID="{1A6DCDD2-4D3D-41D0-81B5-D013A77AC6F1}" presName="parentText" presStyleLbl="node1" presStyleIdx="2" presStyleCnt="6" custLinFactY="-898" custLinFactNeighborX="505" custLinFactNeighborY="-100000">
        <dgm:presLayoutVars>
          <dgm:chMax val="0"/>
          <dgm:bulletEnabled val="1"/>
        </dgm:presLayoutVars>
      </dgm:prSet>
      <dgm:spPr/>
    </dgm:pt>
    <dgm:pt modelId="{265DE29B-72DA-4B70-8C8B-D9A2F1B4FD92}" type="pres">
      <dgm:prSet presAssocID="{5BDADDC9-AE94-4696-B467-5FF46D22755D}" presName="spacer" presStyleCnt="0"/>
      <dgm:spPr/>
    </dgm:pt>
    <dgm:pt modelId="{C0BC51FC-F3C8-4C0F-8FE8-0409DBAC8B67}" type="pres">
      <dgm:prSet presAssocID="{6BC51E94-E491-462F-9BF8-EE4CE36B4F79}" presName="parentText" presStyleLbl="node1" presStyleIdx="3" presStyleCnt="6" custLinFactY="-15261" custLinFactNeighborY="-100000">
        <dgm:presLayoutVars>
          <dgm:chMax val="0"/>
          <dgm:bulletEnabled val="1"/>
        </dgm:presLayoutVars>
      </dgm:prSet>
      <dgm:spPr/>
    </dgm:pt>
    <dgm:pt modelId="{F875F15B-CFF8-4787-BD15-145171DC18FA}" type="pres">
      <dgm:prSet presAssocID="{C8D69E84-6A26-4D8B-8BEE-A8469FDE3D9C}" presName="spacer" presStyleCnt="0"/>
      <dgm:spPr/>
    </dgm:pt>
    <dgm:pt modelId="{37DD90DE-2BEC-4C1C-AA68-E7E883D761C1}" type="pres">
      <dgm:prSet presAssocID="{4188C102-D454-4B1E-A8BC-45C1471EAC95}" presName="parentText" presStyleLbl="node1" presStyleIdx="4" presStyleCnt="6" custLinFactY="-32817" custLinFactNeighborX="-1264" custLinFactNeighborY="-100000">
        <dgm:presLayoutVars>
          <dgm:chMax val="0"/>
          <dgm:bulletEnabled val="1"/>
        </dgm:presLayoutVars>
      </dgm:prSet>
      <dgm:spPr/>
    </dgm:pt>
    <dgm:pt modelId="{C9A8DDCA-7577-4C21-BB2C-53189874DEC7}" type="pres">
      <dgm:prSet presAssocID="{CC31EF7F-5C68-44D9-B781-42245EECD52F}" presName="spacer" presStyleCnt="0"/>
      <dgm:spPr/>
    </dgm:pt>
    <dgm:pt modelId="{94FD8F42-1A95-43B4-9186-AA8756EDB5FF}" type="pres">
      <dgm:prSet presAssocID="{CFF3FF1F-4677-437E-A562-5D415DCD7BC7}" presName="parentText" presStyleLbl="node1" presStyleIdx="5" presStyleCnt="6" custLinFactY="-43534" custLinFactNeighborY="-100000">
        <dgm:presLayoutVars>
          <dgm:chMax val="0"/>
          <dgm:bulletEnabled val="1"/>
        </dgm:presLayoutVars>
      </dgm:prSet>
      <dgm:spPr/>
    </dgm:pt>
  </dgm:ptLst>
  <dgm:cxnLst>
    <dgm:cxn modelId="{42342008-1B82-439E-95EE-00F79964E341}" type="presOf" srcId="{8EA06DAD-705A-45EE-9C04-B7079465297D}" destId="{1BEFA49F-1413-4446-B6A6-2A5282B3E2FC}" srcOrd="0" destOrd="0" presId="urn:microsoft.com/office/officeart/2005/8/layout/vList2"/>
    <dgm:cxn modelId="{264BB72A-CFF1-49B0-A0E9-FF671B1953A4}" type="presOf" srcId="{1A6DCDD2-4D3D-41D0-81B5-D013A77AC6F1}" destId="{A8B2D1D7-C3A8-4BEB-9C9F-6B72EF834421}" srcOrd="0" destOrd="0" presId="urn:microsoft.com/office/officeart/2005/8/layout/vList2"/>
    <dgm:cxn modelId="{5C99A539-82EA-4AC5-9247-E7268E53975F}" srcId="{8EA06DAD-705A-45EE-9C04-B7079465297D}" destId="{400AFD45-8428-4C58-A928-11CA0C82D256}" srcOrd="1" destOrd="0" parTransId="{D5FE5933-4DD6-411B-B0C8-914E9D065AD5}" sibTransId="{2DCC8A3D-19EC-4CF6-88DC-733EB8F0D594}"/>
    <dgm:cxn modelId="{9A82D06A-2F80-4F46-836F-D1A468C1AE27}" srcId="{8EA06DAD-705A-45EE-9C04-B7079465297D}" destId="{6BC51E94-E491-462F-9BF8-EE4CE36B4F79}" srcOrd="3" destOrd="0" parTransId="{731971B3-7FD7-4C1D-9975-78C2A1DCAC9A}" sibTransId="{C8D69E84-6A26-4D8B-8BEE-A8469FDE3D9C}"/>
    <dgm:cxn modelId="{09830F99-FCE3-4FFF-95B7-91B5EDE84A48}" srcId="{8EA06DAD-705A-45EE-9C04-B7079465297D}" destId="{EF0E72B0-CFD9-4256-BE99-BB9B08FE4F70}" srcOrd="0" destOrd="0" parTransId="{7326BFB0-0948-413D-978A-3608F26D2E60}" sibTransId="{92A87F47-9C13-4E27-89BC-0A2669F887C5}"/>
    <dgm:cxn modelId="{F92E88A1-210D-462A-AB29-70FE9C56B833}" srcId="{8EA06DAD-705A-45EE-9C04-B7079465297D}" destId="{1A6DCDD2-4D3D-41D0-81B5-D013A77AC6F1}" srcOrd="2" destOrd="0" parTransId="{D5EB8EE2-0E57-4EE0-9304-584C5B62ACB3}" sibTransId="{5BDADDC9-AE94-4696-B467-5FF46D22755D}"/>
    <dgm:cxn modelId="{92DDC0BC-BC35-42A3-9E5D-CB4BCDEBE6C5}" type="presOf" srcId="{400AFD45-8428-4C58-A928-11CA0C82D256}" destId="{9EB9D538-6A1D-4E94-BAAA-1B3FB1E8009D}" srcOrd="0" destOrd="0" presId="urn:microsoft.com/office/officeart/2005/8/layout/vList2"/>
    <dgm:cxn modelId="{6F4BDDC6-6B1F-4056-8340-0CC0F7AFB16C}" type="presOf" srcId="{EF0E72B0-CFD9-4256-BE99-BB9B08FE4F70}" destId="{810EB58B-E371-4131-92A0-8AA9DDD4137F}" srcOrd="0" destOrd="0" presId="urn:microsoft.com/office/officeart/2005/8/layout/vList2"/>
    <dgm:cxn modelId="{3F93E3D7-B633-4E6F-B308-B29DC76A70AE}" srcId="{8EA06DAD-705A-45EE-9C04-B7079465297D}" destId="{CFF3FF1F-4677-437E-A562-5D415DCD7BC7}" srcOrd="5" destOrd="0" parTransId="{5F02F386-DB04-4E44-9B9A-CEB5030943DC}" sibTransId="{4D3ABB7C-C2EC-4F51-B531-B7ADB69CD1E6}"/>
    <dgm:cxn modelId="{4B96B7E1-5866-463F-9677-ECDAA92A55E2}" type="presOf" srcId="{6BC51E94-E491-462F-9BF8-EE4CE36B4F79}" destId="{C0BC51FC-F3C8-4C0F-8FE8-0409DBAC8B67}" srcOrd="0" destOrd="0" presId="urn:microsoft.com/office/officeart/2005/8/layout/vList2"/>
    <dgm:cxn modelId="{7C11ABEA-DF87-48E2-851A-3F7CF29FAA57}" srcId="{8EA06DAD-705A-45EE-9C04-B7079465297D}" destId="{4188C102-D454-4B1E-A8BC-45C1471EAC95}" srcOrd="4" destOrd="0" parTransId="{854FA03F-A601-47E5-8DA2-2667997103DB}" sibTransId="{CC31EF7F-5C68-44D9-B781-42245EECD52F}"/>
    <dgm:cxn modelId="{D444E1EF-DC5C-4A54-92B3-D9FEEFE1306C}" type="presOf" srcId="{4188C102-D454-4B1E-A8BC-45C1471EAC95}" destId="{37DD90DE-2BEC-4C1C-AA68-E7E883D761C1}" srcOrd="0" destOrd="0" presId="urn:microsoft.com/office/officeart/2005/8/layout/vList2"/>
    <dgm:cxn modelId="{B8C164FF-5CCE-40F3-99D1-507A173AF02C}" type="presOf" srcId="{CFF3FF1F-4677-437E-A562-5D415DCD7BC7}" destId="{94FD8F42-1A95-43B4-9186-AA8756EDB5FF}" srcOrd="0" destOrd="0" presId="urn:microsoft.com/office/officeart/2005/8/layout/vList2"/>
    <dgm:cxn modelId="{152D0162-B300-48BA-AA95-CF67E9FFE4D7}" type="presParOf" srcId="{1BEFA49F-1413-4446-B6A6-2A5282B3E2FC}" destId="{810EB58B-E371-4131-92A0-8AA9DDD4137F}" srcOrd="0" destOrd="0" presId="urn:microsoft.com/office/officeart/2005/8/layout/vList2"/>
    <dgm:cxn modelId="{D083760E-C305-4EEB-BC3C-83F50242E166}" type="presParOf" srcId="{1BEFA49F-1413-4446-B6A6-2A5282B3E2FC}" destId="{BE2D4A83-DB13-44E3-8523-6C2972515518}" srcOrd="1" destOrd="0" presId="urn:microsoft.com/office/officeart/2005/8/layout/vList2"/>
    <dgm:cxn modelId="{F2600ED6-5327-4921-9266-0677B4F73CF2}" type="presParOf" srcId="{1BEFA49F-1413-4446-B6A6-2A5282B3E2FC}" destId="{9EB9D538-6A1D-4E94-BAAA-1B3FB1E8009D}" srcOrd="2" destOrd="0" presId="urn:microsoft.com/office/officeart/2005/8/layout/vList2"/>
    <dgm:cxn modelId="{ECF4D5B2-47FF-4F24-B24D-AACA88C8EFCE}" type="presParOf" srcId="{1BEFA49F-1413-4446-B6A6-2A5282B3E2FC}" destId="{53DC771C-D26A-4EE5-B8DC-A31FE75420EF}" srcOrd="3" destOrd="0" presId="urn:microsoft.com/office/officeart/2005/8/layout/vList2"/>
    <dgm:cxn modelId="{0D1EA72E-01C5-4F73-9B3D-FA7C23D16619}" type="presParOf" srcId="{1BEFA49F-1413-4446-B6A6-2A5282B3E2FC}" destId="{A8B2D1D7-C3A8-4BEB-9C9F-6B72EF834421}" srcOrd="4" destOrd="0" presId="urn:microsoft.com/office/officeart/2005/8/layout/vList2"/>
    <dgm:cxn modelId="{5AC1F62F-1595-471B-8702-B1C32DA7D451}" type="presParOf" srcId="{1BEFA49F-1413-4446-B6A6-2A5282B3E2FC}" destId="{265DE29B-72DA-4B70-8C8B-D9A2F1B4FD92}" srcOrd="5" destOrd="0" presId="urn:microsoft.com/office/officeart/2005/8/layout/vList2"/>
    <dgm:cxn modelId="{773BAD69-750A-43AD-A57C-5061469CDBD1}" type="presParOf" srcId="{1BEFA49F-1413-4446-B6A6-2A5282B3E2FC}" destId="{C0BC51FC-F3C8-4C0F-8FE8-0409DBAC8B67}" srcOrd="6" destOrd="0" presId="urn:microsoft.com/office/officeart/2005/8/layout/vList2"/>
    <dgm:cxn modelId="{1B13FD7B-9A37-4933-9915-6313DB0607BB}" type="presParOf" srcId="{1BEFA49F-1413-4446-B6A6-2A5282B3E2FC}" destId="{F875F15B-CFF8-4787-BD15-145171DC18FA}" srcOrd="7" destOrd="0" presId="urn:microsoft.com/office/officeart/2005/8/layout/vList2"/>
    <dgm:cxn modelId="{9F1D16F6-6123-43B6-B936-8C76E1A697A9}" type="presParOf" srcId="{1BEFA49F-1413-4446-B6A6-2A5282B3E2FC}" destId="{37DD90DE-2BEC-4C1C-AA68-E7E883D761C1}" srcOrd="8" destOrd="0" presId="urn:microsoft.com/office/officeart/2005/8/layout/vList2"/>
    <dgm:cxn modelId="{FF9FB7F7-4268-41E1-9204-4DA4A771DE66}" type="presParOf" srcId="{1BEFA49F-1413-4446-B6A6-2A5282B3E2FC}" destId="{C9A8DDCA-7577-4C21-BB2C-53189874DEC7}" srcOrd="9" destOrd="0" presId="urn:microsoft.com/office/officeart/2005/8/layout/vList2"/>
    <dgm:cxn modelId="{6CDE9420-4690-4B0A-94DE-90AC99953F4C}" type="presParOf" srcId="{1BEFA49F-1413-4446-B6A6-2A5282B3E2FC}" destId="{94FD8F42-1A95-43B4-9186-AA8756EDB5F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EB58B-E371-4131-92A0-8AA9DDD4137F}">
      <dsp:nvSpPr>
        <dsp:cNvPr id="0" name=""/>
        <dsp:cNvSpPr/>
      </dsp:nvSpPr>
      <dsp:spPr>
        <a:xfrm>
          <a:off x="0" y="128356"/>
          <a:ext cx="6666833" cy="804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I wanted the same job as someone without a disability has.</a:t>
          </a:r>
          <a:endParaRPr lang="en-US" sz="2000" kern="1200" dirty="0"/>
        </a:p>
      </dsp:txBody>
      <dsp:txXfrm>
        <a:off x="39295" y="167651"/>
        <a:ext cx="6588243" cy="726370"/>
      </dsp:txXfrm>
    </dsp:sp>
    <dsp:sp modelId="{9EB9D538-6A1D-4E94-BAAA-1B3FB1E8009D}">
      <dsp:nvSpPr>
        <dsp:cNvPr id="0" name=""/>
        <dsp:cNvSpPr/>
      </dsp:nvSpPr>
      <dsp:spPr>
        <a:xfrm>
          <a:off x="0" y="931279"/>
          <a:ext cx="6666833" cy="804960"/>
        </a:xfrm>
        <a:prstGeom prst="roundRect">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I wanted to paid more then minimum wage.</a:t>
          </a:r>
          <a:endParaRPr lang="en-US" sz="2000" kern="1200" dirty="0"/>
        </a:p>
      </dsp:txBody>
      <dsp:txXfrm>
        <a:off x="39295" y="970574"/>
        <a:ext cx="6588243" cy="726370"/>
      </dsp:txXfrm>
    </dsp:sp>
    <dsp:sp modelId="{A8B2D1D7-C3A8-4BEB-9C9F-6B72EF834421}">
      <dsp:nvSpPr>
        <dsp:cNvPr id="0" name=""/>
        <dsp:cNvSpPr/>
      </dsp:nvSpPr>
      <dsp:spPr>
        <a:xfrm>
          <a:off x="0" y="1729011"/>
          <a:ext cx="6666833" cy="804960"/>
        </a:xfrm>
        <a:prstGeom prst="roundRect">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Benefits would be great.</a:t>
          </a:r>
          <a:endParaRPr lang="en-US" sz="2000" kern="1200" dirty="0"/>
        </a:p>
      </dsp:txBody>
      <dsp:txXfrm>
        <a:off x="39295" y="1768306"/>
        <a:ext cx="6588243" cy="726370"/>
      </dsp:txXfrm>
    </dsp:sp>
    <dsp:sp modelId="{C0BC51FC-F3C8-4C0F-8FE8-0409DBAC8B67}">
      <dsp:nvSpPr>
        <dsp:cNvPr id="0" name=""/>
        <dsp:cNvSpPr/>
      </dsp:nvSpPr>
      <dsp:spPr>
        <a:xfrm>
          <a:off x="0" y="2542195"/>
          <a:ext cx="6666833" cy="804960"/>
        </a:xfrm>
        <a:prstGeom prst="roundRect">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To be finally stable and not have to be worried as much about money.</a:t>
          </a:r>
          <a:endParaRPr lang="en-US" sz="2000" kern="1200" dirty="0"/>
        </a:p>
      </dsp:txBody>
      <dsp:txXfrm>
        <a:off x="39295" y="2581490"/>
        <a:ext cx="6588243" cy="726370"/>
      </dsp:txXfrm>
    </dsp:sp>
    <dsp:sp modelId="{37DD90DE-2BEC-4C1C-AA68-E7E883D761C1}">
      <dsp:nvSpPr>
        <dsp:cNvPr id="0" name=""/>
        <dsp:cNvSpPr/>
      </dsp:nvSpPr>
      <dsp:spPr>
        <a:xfrm>
          <a:off x="0" y="3329676"/>
          <a:ext cx="6666833" cy="804960"/>
        </a:xfrm>
        <a:prstGeom prst="roundRect">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I could retire one day and not worry.</a:t>
          </a:r>
          <a:endParaRPr lang="en-US" sz="2000" kern="1200" dirty="0"/>
        </a:p>
      </dsp:txBody>
      <dsp:txXfrm>
        <a:off x="39295" y="3368971"/>
        <a:ext cx="6588243" cy="726370"/>
      </dsp:txXfrm>
    </dsp:sp>
    <dsp:sp modelId="{94FD8F42-1A95-43B4-9186-AA8756EDB5FF}">
      <dsp:nvSpPr>
        <dsp:cNvPr id="0" name=""/>
        <dsp:cNvSpPr/>
      </dsp:nvSpPr>
      <dsp:spPr>
        <a:xfrm>
          <a:off x="0" y="4172208"/>
          <a:ext cx="6666833" cy="80496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I wanted a bright future for myself.</a:t>
          </a:r>
          <a:endParaRPr lang="en-US" sz="2000" kern="1200" dirty="0"/>
        </a:p>
      </dsp:txBody>
      <dsp:txXfrm>
        <a:off x="39295" y="4211503"/>
        <a:ext cx="6588243" cy="7263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133B4-CCC9-4DD1-9440-F6C08B1D81D2}" type="datetimeFigureOut">
              <a:rPr lang="en-CA" smtClean="0"/>
              <a:t>2025-10-10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C6A1D-0DCA-4836-9F62-9C0C3C25A7A2}" type="slidenum">
              <a:rPr lang="en-CA" smtClean="0"/>
              <a:t>‹#›</a:t>
            </a:fld>
            <a:endParaRPr lang="en-CA"/>
          </a:p>
        </p:txBody>
      </p:sp>
    </p:spTree>
    <p:extLst>
      <p:ext uri="{BB962C8B-B14F-4D97-AF65-F5344CB8AC3E}">
        <p14:creationId xmlns:p14="http://schemas.microsoft.com/office/powerpoint/2010/main" val="135531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CC6A1D-0DCA-4836-9F62-9C0C3C25A7A2}" type="slidenum">
              <a:rPr lang="en-CA" smtClean="0"/>
              <a:t>21</a:t>
            </a:fld>
            <a:endParaRPr lang="en-CA"/>
          </a:p>
        </p:txBody>
      </p:sp>
    </p:spTree>
    <p:extLst>
      <p:ext uri="{BB962C8B-B14F-4D97-AF65-F5344CB8AC3E}">
        <p14:creationId xmlns:p14="http://schemas.microsoft.com/office/powerpoint/2010/main" val="113704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F7CC6A1D-0DCA-4836-9F62-9C0C3C25A7A2}" type="slidenum">
              <a:rPr lang="en-CA" smtClean="0"/>
              <a:t>27</a:t>
            </a:fld>
            <a:endParaRPr lang="en-CA"/>
          </a:p>
        </p:txBody>
      </p:sp>
    </p:spTree>
    <p:extLst>
      <p:ext uri="{BB962C8B-B14F-4D97-AF65-F5344CB8AC3E}">
        <p14:creationId xmlns:p14="http://schemas.microsoft.com/office/powerpoint/2010/main" val="144278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DD66-C715-0A2B-D2B8-2BF94EE2E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A1DD0C7-087C-0AF2-15F7-D34BADABA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60FABB4-69B7-CD78-B8E0-4FBF9B82C831}"/>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5" name="Footer Placeholder 4">
            <a:extLst>
              <a:ext uri="{FF2B5EF4-FFF2-40B4-BE49-F238E27FC236}">
                <a16:creationId xmlns:a16="http://schemas.microsoft.com/office/drawing/2014/main" id="{FE3FAFFB-A91D-75E1-9A18-A24E3D45260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167895-8C18-13C9-33E4-51746A6E9D46}"/>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147595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2501-36CF-E5A0-A6DC-BC2FE04A39E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A1AFCFB-DFD5-BD73-0209-FEA2F8FB7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F05471-AD83-AE84-B2EE-C10AE41D3BC7}"/>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5" name="Footer Placeholder 4">
            <a:extLst>
              <a:ext uri="{FF2B5EF4-FFF2-40B4-BE49-F238E27FC236}">
                <a16:creationId xmlns:a16="http://schemas.microsoft.com/office/drawing/2014/main" id="{8E436017-84A5-45BD-22C5-6220BB206F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EB2FE3-8EBD-591E-B7FF-8D73C1A2C55B}"/>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99653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43A40-58D3-700E-C4CD-782F3879DC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E18FBF7-6295-F049-B860-FC4935E53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1DC1E58-A69D-E8A9-48CB-71E61E1909D2}"/>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5" name="Footer Placeholder 4">
            <a:extLst>
              <a:ext uri="{FF2B5EF4-FFF2-40B4-BE49-F238E27FC236}">
                <a16:creationId xmlns:a16="http://schemas.microsoft.com/office/drawing/2014/main" id="{0735E070-6B9F-7DB8-3D0B-F3384298018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37BA0E-7AA1-2094-393A-083693979E1D}"/>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89030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5F40-BEAF-6038-CEEE-E37D77548B4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B28C82-D5A5-F480-C8A3-85D124CDB1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40B0CC-E8CD-9494-969A-3F2E55722B2A}"/>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5" name="Footer Placeholder 4">
            <a:extLst>
              <a:ext uri="{FF2B5EF4-FFF2-40B4-BE49-F238E27FC236}">
                <a16:creationId xmlns:a16="http://schemas.microsoft.com/office/drawing/2014/main" id="{5E70DDD3-1F2C-0075-48A0-8C009EEEBD3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39A63B-F859-D9D3-DD8D-BCCF96933D02}"/>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166950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2CE2-063C-DFC2-2E8F-7FD18A14E5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3800710-93AD-9C47-48A2-684F51ED75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706A6E-F7DB-CFD2-7F30-03481B0F6830}"/>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5" name="Footer Placeholder 4">
            <a:extLst>
              <a:ext uri="{FF2B5EF4-FFF2-40B4-BE49-F238E27FC236}">
                <a16:creationId xmlns:a16="http://schemas.microsoft.com/office/drawing/2014/main" id="{19DA40B0-BF4C-FD19-EA7B-160F84ADDE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4AAA24-2492-D3F6-2478-505D1EE30072}"/>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277669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2B5F-D731-E935-428D-8E6B6A1701A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4A876D7-58FA-A205-9C69-C5BF47F0CA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CD62C5A-E660-35F7-26BD-016D679315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8A4987B-82DA-2231-9DDB-1C03F1C4BA67}"/>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6" name="Footer Placeholder 5">
            <a:extLst>
              <a:ext uri="{FF2B5EF4-FFF2-40B4-BE49-F238E27FC236}">
                <a16:creationId xmlns:a16="http://schemas.microsoft.com/office/drawing/2014/main" id="{BE68ACED-9127-D274-7841-7EDE3EC5CA4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C63B476-129E-2A33-36FE-BD388D8535CC}"/>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294463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BFB0-D319-7517-DF47-E6DE3A81F9B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7EDE65B-6790-DE6D-908A-E93EAFB28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436D2F-0472-EB83-2C15-C8246DE73B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6A466AC-B09B-77B8-7403-579EF9165C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BCF77-38C3-4363-4386-019BF098E7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C683540-67AC-EF4A-37C2-17873560DFC4}"/>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8" name="Footer Placeholder 7">
            <a:extLst>
              <a:ext uri="{FF2B5EF4-FFF2-40B4-BE49-F238E27FC236}">
                <a16:creationId xmlns:a16="http://schemas.microsoft.com/office/drawing/2014/main" id="{FDD69ECF-C80C-9895-C245-F37FDE1C1AB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3C7B819-10AD-BBB8-6B89-3DF2B982B9EA}"/>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71802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62E9-295D-3714-BB7C-8A313251584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E53F0-2CCD-7FCE-00B6-C0DE5B2C9D0E}"/>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4" name="Footer Placeholder 3">
            <a:extLst>
              <a:ext uri="{FF2B5EF4-FFF2-40B4-BE49-F238E27FC236}">
                <a16:creationId xmlns:a16="http://schemas.microsoft.com/office/drawing/2014/main" id="{0D990BF7-4EDA-AFAE-36FD-E7D5DF74EB1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90EE10A-E0E0-CD3A-910F-5D2BC0A96A48}"/>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329477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CB8E2C-D73B-7BE3-3046-8987B46882B0}"/>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3" name="Footer Placeholder 2">
            <a:extLst>
              <a:ext uri="{FF2B5EF4-FFF2-40B4-BE49-F238E27FC236}">
                <a16:creationId xmlns:a16="http://schemas.microsoft.com/office/drawing/2014/main" id="{12438C1D-EC30-2BDF-48DA-35049DC909D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C656337-2841-9BB9-AA21-567A859E1B99}"/>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259307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65D-0AE9-4FB6-45BA-D265B9AD52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E1E7B8C-2220-8F77-2CFE-CEBD83A07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E42368C-BF6E-18B5-95A2-8E9FB2AB0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426B56-12BE-C374-12B5-D9A1D355135A}"/>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6" name="Footer Placeholder 5">
            <a:extLst>
              <a:ext uri="{FF2B5EF4-FFF2-40B4-BE49-F238E27FC236}">
                <a16:creationId xmlns:a16="http://schemas.microsoft.com/office/drawing/2014/main" id="{670F3C1D-22F6-538E-F038-F5BC39F1649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8C24AD-ED52-9303-5A61-2C81FB20E63B}"/>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183015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D689-59F6-89A3-2E8C-6C0D9C378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6622208-101C-3333-8655-C83AA52BA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20A4790-7471-54A4-70F3-0763B66F2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1E492-939F-8B47-E297-C076AE7F4561}"/>
              </a:ext>
            </a:extLst>
          </p:cNvPr>
          <p:cNvSpPr>
            <a:spLocks noGrp="1"/>
          </p:cNvSpPr>
          <p:nvPr>
            <p:ph type="dt" sz="half" idx="10"/>
          </p:nvPr>
        </p:nvSpPr>
        <p:spPr/>
        <p:txBody>
          <a:bodyPr/>
          <a:lstStyle/>
          <a:p>
            <a:fld id="{68F79645-C9E9-4060-9520-52E7341125B7}" type="datetimeFigureOut">
              <a:rPr lang="en-CA" smtClean="0"/>
              <a:t>2025-10-10</a:t>
            </a:fld>
            <a:endParaRPr lang="en-CA"/>
          </a:p>
        </p:txBody>
      </p:sp>
      <p:sp>
        <p:nvSpPr>
          <p:cNvPr id="6" name="Footer Placeholder 5">
            <a:extLst>
              <a:ext uri="{FF2B5EF4-FFF2-40B4-BE49-F238E27FC236}">
                <a16:creationId xmlns:a16="http://schemas.microsoft.com/office/drawing/2014/main" id="{096C8B57-2B10-774F-25CF-A3C7CB3AAAE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8CF5D42-1C81-1534-1A09-9EF4758EBAEF}"/>
              </a:ext>
            </a:extLst>
          </p:cNvPr>
          <p:cNvSpPr>
            <a:spLocks noGrp="1"/>
          </p:cNvSpPr>
          <p:nvPr>
            <p:ph type="sldNum" sz="quarter" idx="12"/>
          </p:nvPr>
        </p:nvSpPr>
        <p:spPr/>
        <p:txBody>
          <a:bodyPr/>
          <a:lstStyle/>
          <a:p>
            <a:fld id="{A8A84936-3F38-4502-A983-5EFDC61A6640}" type="slidenum">
              <a:rPr lang="en-CA" smtClean="0"/>
              <a:t>‹#›</a:t>
            </a:fld>
            <a:endParaRPr lang="en-CA"/>
          </a:p>
        </p:txBody>
      </p:sp>
    </p:spTree>
    <p:extLst>
      <p:ext uri="{BB962C8B-B14F-4D97-AF65-F5344CB8AC3E}">
        <p14:creationId xmlns:p14="http://schemas.microsoft.com/office/powerpoint/2010/main" val="301413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9D4428-F038-2A89-15E5-AE24C5904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2788DB0-EF1E-BB1B-BCD6-435AD35C8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CDAC0A6-2754-62B7-E178-758ED8608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F79645-C9E9-4060-9520-52E7341125B7}" type="datetimeFigureOut">
              <a:rPr lang="en-CA" smtClean="0"/>
              <a:t>2025-10-10</a:t>
            </a:fld>
            <a:endParaRPr lang="en-CA"/>
          </a:p>
        </p:txBody>
      </p:sp>
      <p:sp>
        <p:nvSpPr>
          <p:cNvPr id="5" name="Footer Placeholder 4">
            <a:extLst>
              <a:ext uri="{FF2B5EF4-FFF2-40B4-BE49-F238E27FC236}">
                <a16:creationId xmlns:a16="http://schemas.microsoft.com/office/drawing/2014/main" id="{495B16EA-BC0B-BC6B-9324-4F8196F9F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DA10678B-1A91-0415-9709-4B1C7FE04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A84936-3F38-4502-A983-5EFDC61A6640}" type="slidenum">
              <a:rPr lang="en-CA" smtClean="0"/>
              <a:t>‹#›</a:t>
            </a:fld>
            <a:endParaRPr lang="en-CA"/>
          </a:p>
        </p:txBody>
      </p:sp>
    </p:spTree>
    <p:extLst>
      <p:ext uri="{BB962C8B-B14F-4D97-AF65-F5344CB8AC3E}">
        <p14:creationId xmlns:p14="http://schemas.microsoft.com/office/powerpoint/2010/main" val="2621745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descr="A midsection of a person holding a miniature house">
            <a:extLst>
              <a:ext uri="{FF2B5EF4-FFF2-40B4-BE49-F238E27FC236}">
                <a16:creationId xmlns:a16="http://schemas.microsoft.com/office/drawing/2014/main" id="{89EBEC06-7581-DBFC-2ACB-F8F7F30E30DF}"/>
              </a:ext>
            </a:extLst>
          </p:cNvPr>
          <p:cNvPicPr>
            <a:picLocks noChangeAspect="1"/>
          </p:cNvPicPr>
          <p:nvPr/>
        </p:nvPicPr>
        <p:blipFill>
          <a:blip r:embed="rId2"/>
          <a:srcRect l="28449" r="27016"/>
          <a:stretch>
            <a:fillRect/>
          </a:stretch>
        </p:blipFill>
        <p:spPr>
          <a:xfrm>
            <a:off x="3306519" y="1587"/>
            <a:ext cx="4846882" cy="6856413"/>
          </a:xfrm>
          <a:custGeom>
            <a:avLst/>
            <a:gdLst/>
            <a:ahLst/>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Title 1">
            <a:extLst>
              <a:ext uri="{FF2B5EF4-FFF2-40B4-BE49-F238E27FC236}">
                <a16:creationId xmlns:a16="http://schemas.microsoft.com/office/drawing/2014/main" id="{0017AAE2-03C0-B469-A752-85E61AAFBDF1}"/>
              </a:ext>
            </a:extLst>
          </p:cNvPr>
          <p:cNvSpPr>
            <a:spLocks noGrp="1"/>
          </p:cNvSpPr>
          <p:nvPr>
            <p:ph type="ctrTitle"/>
          </p:nvPr>
        </p:nvSpPr>
        <p:spPr>
          <a:xfrm>
            <a:off x="481012" y="485775"/>
            <a:ext cx="2825506" cy="5719762"/>
          </a:xfrm>
        </p:spPr>
        <p:txBody>
          <a:bodyPr vert="horz" lIns="91440" tIns="45720" rIns="91440" bIns="45720" rtlCol="0" anchor="ctr">
            <a:normAutofit/>
          </a:bodyPr>
          <a:lstStyle/>
          <a:p>
            <a:pPr algn="l"/>
            <a:r>
              <a:rPr lang="en-US" sz="3600" b="1" dirty="0">
                <a:highlight>
                  <a:srgbClr val="FFFF00"/>
                </a:highlight>
              </a:rPr>
              <a:t>RAISE THE ROOF </a:t>
            </a:r>
            <a:br>
              <a:rPr lang="en-US" sz="3600" b="1" dirty="0">
                <a:highlight>
                  <a:srgbClr val="FFFF00"/>
                </a:highlight>
              </a:rPr>
            </a:br>
            <a:r>
              <a:rPr lang="en-US" sz="3600" b="1" dirty="0">
                <a:highlight>
                  <a:srgbClr val="FFFF00"/>
                </a:highlight>
              </a:rPr>
              <a:t>RAISE THE RENT </a:t>
            </a:r>
            <a:br>
              <a:rPr lang="en-US" sz="3600" b="1" dirty="0">
                <a:highlight>
                  <a:srgbClr val="FFFF00"/>
                </a:highlight>
              </a:rPr>
            </a:br>
            <a:r>
              <a:rPr lang="en-US" sz="3600" b="1" dirty="0">
                <a:highlight>
                  <a:srgbClr val="FFFF00"/>
                </a:highlight>
              </a:rPr>
              <a:t>IN YOUR LIFE</a:t>
            </a:r>
          </a:p>
        </p:txBody>
      </p:sp>
      <p:sp>
        <p:nvSpPr>
          <p:cNvPr id="3" name="Subtitle 2">
            <a:extLst>
              <a:ext uri="{FF2B5EF4-FFF2-40B4-BE49-F238E27FC236}">
                <a16:creationId xmlns:a16="http://schemas.microsoft.com/office/drawing/2014/main" id="{79C451FD-789B-2EC4-550A-834F6B326C67}"/>
              </a:ext>
            </a:extLst>
          </p:cNvPr>
          <p:cNvSpPr>
            <a:spLocks noGrp="1"/>
          </p:cNvSpPr>
          <p:nvPr>
            <p:ph type="subTitle" idx="1"/>
          </p:nvPr>
        </p:nvSpPr>
        <p:spPr>
          <a:xfrm>
            <a:off x="8416925" y="485774"/>
            <a:ext cx="3292475" cy="8152388"/>
          </a:xfrm>
        </p:spPr>
        <p:txBody>
          <a:bodyPr vert="horz" lIns="91440" tIns="45720" rIns="91440" bIns="45720" rtlCol="0" anchor="ctr">
            <a:normAutofit/>
          </a:bodyPr>
          <a:lstStyle/>
          <a:p>
            <a:pPr indent="-228600" algn="l">
              <a:buFont typeface="Arial" panose="020B0604020202020204" pitchFamily="34" charset="0"/>
              <a:buChar char="•"/>
            </a:pPr>
            <a:r>
              <a:rPr lang="en-US" sz="2000" dirty="0"/>
              <a:t>Hi I am Crystal Silverthorne </a:t>
            </a:r>
          </a:p>
          <a:p>
            <a:pPr indent="-228600" algn="l">
              <a:buFont typeface="Arial" panose="020B0604020202020204" pitchFamily="34" charset="0"/>
              <a:buChar char="•"/>
            </a:pPr>
            <a:r>
              <a:rPr lang="en-US" sz="2000" dirty="0"/>
              <a:t>I am 38 years old </a:t>
            </a:r>
          </a:p>
          <a:p>
            <a:pPr indent="-228600" algn="l">
              <a:buFont typeface="Arial" panose="020B0604020202020204" pitchFamily="34" charset="0"/>
              <a:buChar char="•"/>
            </a:pPr>
            <a:r>
              <a:rPr lang="en-US" sz="2000" dirty="0"/>
              <a:t>I live in a Small town Dunnville Ontario</a:t>
            </a:r>
          </a:p>
          <a:p>
            <a:pPr indent="-228600" algn="l">
              <a:buFont typeface="Arial" panose="020B0604020202020204" pitchFamily="34" charset="0"/>
              <a:buChar char="•"/>
            </a:pPr>
            <a:r>
              <a:rPr lang="en-US" sz="2000" dirty="0"/>
              <a:t>My presentation is about reaching for higher in your life .</a:t>
            </a:r>
          </a:p>
          <a:p>
            <a:pPr indent="-228600" algn="l">
              <a:buFont typeface="Arial" panose="020B0604020202020204" pitchFamily="34" charset="0"/>
              <a:buChar char="•"/>
            </a:pPr>
            <a:r>
              <a:rPr lang="en-US" sz="2000" dirty="0"/>
              <a:t>Working towards what you want for your life.</a:t>
            </a:r>
          </a:p>
          <a:p>
            <a:pPr indent="-228600" algn="l">
              <a:buFont typeface="Arial" panose="020B0604020202020204" pitchFamily="34" charset="0"/>
              <a:buChar char="•"/>
            </a:pPr>
            <a:r>
              <a:rPr lang="en-US" sz="2000" dirty="0"/>
              <a:t>Then going after what ever that maybe for you.</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1800" dirty="0"/>
          </a:p>
          <a:p>
            <a:pPr indent="-228600" algn="l">
              <a:buFont typeface="Arial" panose="020B0604020202020204" pitchFamily="34" charset="0"/>
              <a:buChar char="•"/>
            </a:pPr>
            <a:endParaRPr lang="en-US" sz="1800" dirty="0"/>
          </a:p>
          <a:p>
            <a:pPr indent="-228600" algn="l">
              <a:buFont typeface="Arial" panose="020B0604020202020204" pitchFamily="34" charset="0"/>
              <a:buChar char="•"/>
            </a:pPr>
            <a:endParaRPr lang="en-US" sz="1800" dirty="0"/>
          </a:p>
          <a:p>
            <a:pPr indent="-228600" algn="l">
              <a:buFont typeface="Arial" panose="020B0604020202020204" pitchFamily="34" charset="0"/>
              <a:buChar char="•"/>
            </a:pPr>
            <a:endParaRPr lang="en-US" sz="1800" dirty="0"/>
          </a:p>
          <a:p>
            <a:pPr indent="-228600" algn="l">
              <a:buFont typeface="Arial" panose="020B0604020202020204" pitchFamily="34" charset="0"/>
              <a:buChar char="•"/>
            </a:pPr>
            <a:endParaRPr lang="en-US" sz="1800" dirty="0"/>
          </a:p>
          <a:p>
            <a:pPr indent="-228600" algn="l">
              <a:buFont typeface="Arial" panose="020B0604020202020204" pitchFamily="34" charset="0"/>
              <a:buChar char="•"/>
            </a:pPr>
            <a:endParaRPr lang="en-US" sz="1800" dirty="0"/>
          </a:p>
        </p:txBody>
      </p:sp>
    </p:spTree>
    <p:extLst>
      <p:ext uri="{BB962C8B-B14F-4D97-AF65-F5344CB8AC3E}">
        <p14:creationId xmlns:p14="http://schemas.microsoft.com/office/powerpoint/2010/main" val="70234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8E9510C-00F7-BA7E-D64F-0EA0394B26F9}"/>
              </a:ext>
            </a:extLst>
          </p:cNvPr>
          <p:cNvSpPr>
            <a:spLocks noGrp="1"/>
          </p:cNvSpPr>
          <p:nvPr>
            <p:ph type="title"/>
          </p:nvPr>
        </p:nvSpPr>
        <p:spPr>
          <a:xfrm>
            <a:off x="1197465" y="2868628"/>
            <a:ext cx="3121616" cy="1007830"/>
          </a:xfrm>
        </p:spPr>
        <p:txBody>
          <a:bodyPr anchor="ctr">
            <a:normAutofit/>
          </a:bodyPr>
          <a:lstStyle/>
          <a:p>
            <a:pPr algn="ctr"/>
            <a:r>
              <a:rPr lang="en-CA" sz="4000" dirty="0">
                <a:solidFill>
                  <a:schemeClr val="bg1"/>
                </a:solidFill>
              </a:rPr>
              <a:t>Fidgeting</a:t>
            </a:r>
            <a:r>
              <a:rPr lang="en-CA" sz="3600" dirty="0">
                <a:solidFill>
                  <a:schemeClr val="bg1"/>
                </a:solidFill>
              </a:rPr>
              <a:t> </a:t>
            </a:r>
          </a:p>
        </p:txBody>
      </p:sp>
      <p:sp>
        <p:nvSpPr>
          <p:cNvPr id="3" name="Content Placeholder 2">
            <a:extLst>
              <a:ext uri="{FF2B5EF4-FFF2-40B4-BE49-F238E27FC236}">
                <a16:creationId xmlns:a16="http://schemas.microsoft.com/office/drawing/2014/main" id="{01BDDD15-6295-C505-21C5-72B65BB89E18}"/>
              </a:ext>
            </a:extLst>
          </p:cNvPr>
          <p:cNvSpPr>
            <a:spLocks noGrp="1"/>
          </p:cNvSpPr>
          <p:nvPr>
            <p:ph idx="1"/>
          </p:nvPr>
        </p:nvSpPr>
        <p:spPr>
          <a:xfrm>
            <a:off x="6464410" y="841247"/>
            <a:ext cx="4484536" cy="5340097"/>
          </a:xfrm>
        </p:spPr>
        <p:txBody>
          <a:bodyPr anchor="ctr">
            <a:normAutofit lnSpcReduction="10000"/>
          </a:bodyPr>
          <a:lstStyle/>
          <a:p>
            <a:pPr marL="0" indent="0" fontAlgn="ctr">
              <a:buNone/>
            </a:pPr>
            <a:endParaRPr lang="en-US" sz="2200" dirty="0"/>
          </a:p>
          <a:p>
            <a:pPr marL="0" indent="0">
              <a:buNone/>
            </a:pPr>
            <a:endParaRPr lang="en-US" dirty="0"/>
          </a:p>
          <a:p>
            <a:r>
              <a:rPr lang="en-CA" sz="1800" dirty="0">
                <a:solidFill>
                  <a:schemeClr val="tx2"/>
                </a:solidFill>
              </a:rPr>
              <a:t>I need to fidget a lot in a day.</a:t>
            </a:r>
          </a:p>
          <a:p>
            <a:r>
              <a:rPr lang="en-CA" sz="1800" dirty="0">
                <a:solidFill>
                  <a:schemeClr val="tx2"/>
                </a:solidFill>
              </a:rPr>
              <a:t>I need to keep my hands busy.</a:t>
            </a:r>
          </a:p>
          <a:p>
            <a:r>
              <a:rPr lang="en-CA" sz="1800" dirty="0">
                <a:solidFill>
                  <a:schemeClr val="tx2"/>
                </a:solidFill>
              </a:rPr>
              <a:t>I use things called fidget tools of different types just depends which  need at moment.</a:t>
            </a:r>
          </a:p>
          <a:p>
            <a:r>
              <a:rPr lang="en-CA" sz="1800" dirty="0">
                <a:solidFill>
                  <a:schemeClr val="tx2"/>
                </a:solidFill>
              </a:rPr>
              <a:t>They help me sit longer as sitting still is  hard and sitting to long  can be boring if not doing something.</a:t>
            </a:r>
          </a:p>
          <a:p>
            <a:r>
              <a:rPr lang="en-CA" sz="1800" dirty="0">
                <a:solidFill>
                  <a:schemeClr val="tx2"/>
                </a:solidFill>
              </a:rPr>
              <a:t>Sitting still can make me feel anxious if don`t have fidget.</a:t>
            </a:r>
          </a:p>
          <a:p>
            <a:r>
              <a:rPr lang="en-CA" sz="1800" dirty="0">
                <a:solidFill>
                  <a:schemeClr val="tx2"/>
                </a:solidFill>
              </a:rPr>
              <a:t>Fidgeting makes me feel calm.</a:t>
            </a:r>
          </a:p>
          <a:p>
            <a:r>
              <a:rPr lang="en-CA" sz="1800" dirty="0">
                <a:solidFill>
                  <a:schemeClr val="tx2"/>
                </a:solidFill>
              </a:rPr>
              <a:t>Fidgeting helps me meet my needs in a day.</a:t>
            </a:r>
          </a:p>
          <a:p>
            <a:r>
              <a:rPr lang="en-CA" sz="1800" dirty="0">
                <a:solidFill>
                  <a:schemeClr val="tx2"/>
                </a:solidFill>
              </a:rPr>
              <a:t>They help me stay focus.</a:t>
            </a:r>
          </a:p>
          <a:p>
            <a:endParaRPr lang="en-CA" sz="1800" dirty="0">
              <a:solidFill>
                <a:schemeClr val="tx2"/>
              </a:solidFill>
            </a:endParaRPr>
          </a:p>
          <a:p>
            <a:endParaRPr lang="en-CA" sz="1800" dirty="0">
              <a:solidFill>
                <a:schemeClr val="tx2"/>
              </a:solidFill>
            </a:endParaRPr>
          </a:p>
          <a:p>
            <a:endParaRPr lang="en-CA" sz="1800" dirty="0">
              <a:solidFill>
                <a:schemeClr val="tx2"/>
              </a:solidFill>
            </a:endParaRPr>
          </a:p>
        </p:txBody>
      </p:sp>
      <p:pic>
        <p:nvPicPr>
          <p:cNvPr id="1026" name="Picture 2" descr="The Art Of Fidgeting - Doodlewash®">
            <a:extLst>
              <a:ext uri="{FF2B5EF4-FFF2-40B4-BE49-F238E27FC236}">
                <a16:creationId xmlns:a16="http://schemas.microsoft.com/office/drawing/2014/main" id="{EA85C4C8-626C-7B93-5E59-4C51E4947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731" y="270161"/>
            <a:ext cx="2839240" cy="192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82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5ABF-D8DD-A20D-967E-355B75091577}"/>
              </a:ext>
            </a:extLst>
          </p:cNvPr>
          <p:cNvSpPr>
            <a:spLocks noGrp="1"/>
          </p:cNvSpPr>
          <p:nvPr>
            <p:ph type="title"/>
          </p:nvPr>
        </p:nvSpPr>
        <p:spPr/>
        <p:txBody>
          <a:bodyPr/>
          <a:lstStyle/>
          <a:p>
            <a:r>
              <a:rPr lang="en-CA" dirty="0"/>
              <a:t>Socially Awkward ADHD Life </a:t>
            </a:r>
          </a:p>
        </p:txBody>
      </p:sp>
      <p:sp>
        <p:nvSpPr>
          <p:cNvPr id="3" name="Content Placeholder 2">
            <a:extLst>
              <a:ext uri="{FF2B5EF4-FFF2-40B4-BE49-F238E27FC236}">
                <a16:creationId xmlns:a16="http://schemas.microsoft.com/office/drawing/2014/main" id="{C234BA9C-9F9F-E576-E7C1-E89AE600BEC7}"/>
              </a:ext>
            </a:extLst>
          </p:cNvPr>
          <p:cNvSpPr>
            <a:spLocks noGrp="1"/>
          </p:cNvSpPr>
          <p:nvPr>
            <p:ph idx="1"/>
          </p:nvPr>
        </p:nvSpPr>
        <p:spPr>
          <a:xfrm>
            <a:off x="622570" y="1253330"/>
            <a:ext cx="10693941" cy="5604669"/>
          </a:xfrm>
        </p:spPr>
        <p:txBody>
          <a:bodyPr>
            <a:normAutofit fontScale="85000" lnSpcReduction="10000"/>
          </a:bodyPr>
          <a:lstStyle/>
          <a:p>
            <a:r>
              <a:rPr lang="en-CA" dirty="0"/>
              <a:t>Social setting can be hard to finger out.</a:t>
            </a:r>
          </a:p>
          <a:p>
            <a:r>
              <a:rPr lang="en-CA" dirty="0"/>
              <a:t>We have hard to read social ques.</a:t>
            </a:r>
          </a:p>
          <a:p>
            <a:r>
              <a:rPr lang="en-CA" dirty="0"/>
              <a:t>We are not sure where to sit or who sit with at times.</a:t>
            </a:r>
          </a:p>
          <a:p>
            <a:r>
              <a:rPr lang="en-CA" dirty="0"/>
              <a:t>Were not sure who talk to or what to say when there is a lot of people.</a:t>
            </a:r>
          </a:p>
          <a:p>
            <a:r>
              <a:rPr lang="en-CA" dirty="0"/>
              <a:t>We often talk about same things cause that what know we can talk about.</a:t>
            </a:r>
          </a:p>
          <a:p>
            <a:r>
              <a:rPr lang="en-CA" dirty="0"/>
              <a:t>We don`t stand around talking as not easy just connect that way.</a:t>
            </a:r>
          </a:p>
          <a:p>
            <a:r>
              <a:rPr lang="en-CA" dirty="0"/>
              <a:t>Some social events we feel comfort some we feel awkward like the odd one out.</a:t>
            </a:r>
          </a:p>
          <a:p>
            <a:r>
              <a:rPr lang="en-CA" dirty="0"/>
              <a:t>We aren`t but that we are just how ADHD makes us feel and social anxiety .</a:t>
            </a:r>
          </a:p>
          <a:p>
            <a:r>
              <a:rPr lang="en-CA" dirty="0"/>
              <a:t>We have a blank stare sometimes social setting because are ADHD so often people think were not ok when we are just find so if I look like I staring I am all good.</a:t>
            </a:r>
          </a:p>
          <a:p>
            <a:r>
              <a:rPr lang="en-CA" dirty="0"/>
              <a:t>Social setting can put us in sensory overload.</a:t>
            </a:r>
          </a:p>
          <a:p>
            <a:r>
              <a:rPr lang="en-CA" dirty="0"/>
              <a:t>Most social  setting headphones are a need.</a:t>
            </a:r>
          </a:p>
          <a:p>
            <a:endParaRPr lang="en-CA" dirty="0"/>
          </a:p>
          <a:p>
            <a:endParaRPr lang="en-CA" dirty="0"/>
          </a:p>
        </p:txBody>
      </p:sp>
    </p:spTree>
    <p:extLst>
      <p:ext uri="{BB962C8B-B14F-4D97-AF65-F5344CB8AC3E}">
        <p14:creationId xmlns:p14="http://schemas.microsoft.com/office/powerpoint/2010/main" val="315588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456DBD1-1048-5A22-C973-3E5FA83F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434BA-3F18-F797-C90C-6C4EE16EF651}"/>
              </a:ext>
            </a:extLst>
          </p:cNvPr>
          <p:cNvSpPr>
            <a:spLocks noGrp="1"/>
          </p:cNvSpPr>
          <p:nvPr>
            <p:ph type="title"/>
          </p:nvPr>
        </p:nvSpPr>
        <p:spPr>
          <a:xfrm>
            <a:off x="1928923" y="-1246067"/>
            <a:ext cx="7538405" cy="2774393"/>
          </a:xfrm>
        </p:spPr>
        <p:txBody>
          <a:bodyPr vert="horz" lIns="91440" tIns="45720" rIns="91440" bIns="45720" rtlCol="0" anchor="b">
            <a:normAutofit/>
          </a:bodyPr>
          <a:lstStyle/>
          <a:p>
            <a:pPr algn="ctr"/>
            <a:r>
              <a:rPr lang="en-US" sz="5400" b="1" dirty="0"/>
              <a:t>Need chew stim    </a:t>
            </a:r>
          </a:p>
        </p:txBody>
      </p:sp>
      <p:sp>
        <p:nvSpPr>
          <p:cNvPr id="3" name="Text Placeholder 2">
            <a:extLst>
              <a:ext uri="{FF2B5EF4-FFF2-40B4-BE49-F238E27FC236}">
                <a16:creationId xmlns:a16="http://schemas.microsoft.com/office/drawing/2014/main" id="{FBC58094-2562-AFC7-6C90-90E3B5BFD553}"/>
              </a:ext>
            </a:extLst>
          </p:cNvPr>
          <p:cNvSpPr>
            <a:spLocks noGrp="1"/>
          </p:cNvSpPr>
          <p:nvPr>
            <p:ph type="body" idx="1"/>
            <p:extLst>
              <p:ext uri="{E7BDC344-281C-4309-B0C6-D0EE65EED2A8}">
                <p202:designPr xmlns:p202="http://schemas.microsoft.com/office/powerpoint/2020/02/main">
                  <p202:designTagLst>
                    <p202:designTag name="ARCH:1:CLS" val="LargePlainText"/>
                  </p202:designTagLst>
                </p202:designPr>
              </p:ext>
            </p:extLst>
          </p:nvPr>
        </p:nvSpPr>
        <p:spPr>
          <a:xfrm>
            <a:off x="1928923" y="1919660"/>
            <a:ext cx="8008178" cy="3018679"/>
          </a:xfrm>
        </p:spPr>
        <p:txBody>
          <a:bodyPr vert="horz" lIns="91440" tIns="45720" rIns="91440" bIns="45720" rtlCol="0">
            <a:normAutofit fontScale="92500"/>
          </a:bodyPr>
          <a:lstStyle/>
          <a:p>
            <a:pPr indent="0">
              <a:lnSpc>
                <a:spcPct val="120000"/>
              </a:lnSpc>
              <a:buNone/>
            </a:pPr>
            <a:endParaRPr lang="en-US" sz="2200" dirty="0">
              <a:solidFill>
                <a:schemeClr val="tx1"/>
              </a:solidFill>
            </a:endParaRPr>
          </a:p>
          <a:p>
            <a:pPr indent="0">
              <a:lnSpc>
                <a:spcPct val="120000"/>
              </a:lnSpc>
              <a:buNone/>
            </a:pPr>
            <a:r>
              <a:rPr lang="en-US" sz="2200" dirty="0">
                <a:solidFill>
                  <a:schemeClr val="tx1"/>
                </a:solidFill>
              </a:rPr>
              <a:t>Some of us wear </a:t>
            </a:r>
            <a:r>
              <a:rPr lang="en-US" sz="2200" dirty="0" err="1">
                <a:solidFill>
                  <a:schemeClr val="tx1"/>
                </a:solidFill>
              </a:rPr>
              <a:t>chewelry</a:t>
            </a:r>
            <a:r>
              <a:rPr lang="en-US" sz="2200" dirty="0">
                <a:solidFill>
                  <a:schemeClr val="tx1"/>
                </a:solidFill>
              </a:rPr>
              <a:t> to help us have something to chew on.</a:t>
            </a:r>
          </a:p>
          <a:p>
            <a:pPr indent="0">
              <a:lnSpc>
                <a:spcPct val="120000"/>
              </a:lnSpc>
              <a:buNone/>
            </a:pPr>
            <a:r>
              <a:rPr lang="en-US" sz="2200" dirty="0">
                <a:solidFill>
                  <a:schemeClr val="tx1"/>
                </a:solidFill>
              </a:rPr>
              <a:t>This is not a choice it is a need .</a:t>
            </a:r>
          </a:p>
          <a:p>
            <a:pPr indent="0">
              <a:lnSpc>
                <a:spcPct val="120000"/>
              </a:lnSpc>
              <a:buNone/>
            </a:pPr>
            <a:r>
              <a:rPr lang="en-US" sz="2200" dirty="0">
                <a:solidFill>
                  <a:schemeClr val="tx1"/>
                </a:solidFill>
              </a:rPr>
              <a:t>We don`t choose when we do, we just listen body what it needs.</a:t>
            </a:r>
          </a:p>
          <a:p>
            <a:pPr indent="0">
              <a:lnSpc>
                <a:spcPct val="120000"/>
              </a:lnSpc>
              <a:buNone/>
            </a:pPr>
            <a:r>
              <a:rPr lang="en-US" sz="2200" dirty="0">
                <a:solidFill>
                  <a:schemeClr val="tx1"/>
                </a:solidFill>
              </a:rPr>
              <a:t>We fear judgement from others because are need.</a:t>
            </a:r>
          </a:p>
          <a:p>
            <a:pPr indent="0">
              <a:lnSpc>
                <a:spcPct val="120000"/>
              </a:lnSpc>
              <a:buNone/>
            </a:pPr>
            <a:r>
              <a:rPr lang="en-US" sz="2200" dirty="0">
                <a:solidFill>
                  <a:schemeClr val="tx1"/>
                </a:solidFill>
              </a:rPr>
              <a:t>It helps me sensory need plus  ADHD stim  helps anxiety  and stress .</a:t>
            </a:r>
          </a:p>
          <a:p>
            <a:pPr indent="0">
              <a:lnSpc>
                <a:spcPct val="120000"/>
              </a:lnSpc>
              <a:buNone/>
            </a:pPr>
            <a:endParaRPr lang="en-US" sz="2200" dirty="0">
              <a:solidFill>
                <a:schemeClr val="tx1"/>
              </a:solidFill>
            </a:endParaRPr>
          </a:p>
          <a:p>
            <a:pPr indent="0">
              <a:lnSpc>
                <a:spcPct val="120000"/>
              </a:lnSpc>
              <a:buNone/>
            </a:pPr>
            <a:endParaRPr lang="en-US" sz="2200" dirty="0">
              <a:solidFill>
                <a:schemeClr val="tx1"/>
              </a:solidFill>
            </a:endParaRPr>
          </a:p>
          <a:p>
            <a:pPr indent="0">
              <a:lnSpc>
                <a:spcPct val="120000"/>
              </a:lnSpc>
              <a:buNone/>
            </a:pPr>
            <a:endParaRPr lang="en-US" sz="2200" dirty="0">
              <a:solidFill>
                <a:schemeClr val="tx1"/>
              </a:solidFill>
            </a:endParaRPr>
          </a:p>
          <a:p>
            <a:pPr indent="0">
              <a:lnSpc>
                <a:spcPct val="120000"/>
              </a:lnSpc>
              <a:buNone/>
            </a:pPr>
            <a:endParaRPr lang="en-US" sz="2200" dirty="0">
              <a:solidFill>
                <a:schemeClr val="tx1"/>
              </a:solidFill>
            </a:endParaRPr>
          </a:p>
          <a:p>
            <a:pPr indent="0">
              <a:lnSpc>
                <a:spcPct val="120000"/>
              </a:lnSpc>
              <a:buNone/>
            </a:pPr>
            <a:endParaRPr lang="en-US" sz="2200" dirty="0">
              <a:solidFill>
                <a:schemeClr val="tx1"/>
              </a:solidFill>
            </a:endParaRPr>
          </a:p>
        </p:txBody>
      </p:sp>
    </p:spTree>
    <p:extLst>
      <p:ext uri="{BB962C8B-B14F-4D97-AF65-F5344CB8AC3E}">
        <p14:creationId xmlns:p14="http://schemas.microsoft.com/office/powerpoint/2010/main" val="835586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9526C-E054-6077-0D66-45C2E38DF020}"/>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gn="ctr"/>
            <a:r>
              <a:rPr lang="en-US" sz="5400" dirty="0"/>
              <a:t>Floor time </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39DFC4-6C77-5AC5-4F6C-FEF3C51A3BB9}"/>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marL="0"/>
            <a:r>
              <a:rPr lang="en-US" sz="1900" dirty="0"/>
              <a:t>Sitting in a chair but your brain telling you need the floor.</a:t>
            </a:r>
          </a:p>
          <a:p>
            <a:pPr marL="0"/>
            <a:r>
              <a:rPr lang="en-US" sz="1900" dirty="0"/>
              <a:t>So, you listen to it and sit on the floor as that is what your body needs now.</a:t>
            </a:r>
          </a:p>
          <a:p>
            <a:pPr marL="0"/>
            <a:r>
              <a:rPr lang="en-US" sz="1900" dirty="0"/>
              <a:t>You may worry that people will think it is unprofessional but do it anyway if can.</a:t>
            </a:r>
          </a:p>
          <a:p>
            <a:pPr marL="0"/>
            <a:r>
              <a:rPr lang="en-US" sz="1900" dirty="0"/>
              <a:t>Too often we go against our body because we have masked, to long or fear of judgement, but it is time to listen to our bodies ,and what our bodies needs are .Then do them so we can meet our needs in a day.</a:t>
            </a:r>
          </a:p>
          <a:p>
            <a:pPr marL="0"/>
            <a:endParaRPr lang="en-US" sz="1900" dirty="0"/>
          </a:p>
          <a:p>
            <a:pPr marL="0"/>
            <a:endParaRPr lang="en-US" sz="1900" dirty="0"/>
          </a:p>
          <a:p>
            <a:pPr marL="0"/>
            <a:endParaRPr lang="en-US" sz="1900" dirty="0"/>
          </a:p>
          <a:p>
            <a:endParaRPr lang="en-US" sz="1900" dirty="0"/>
          </a:p>
        </p:txBody>
      </p:sp>
      <p:pic>
        <p:nvPicPr>
          <p:cNvPr id="1028" name="Picture 4" descr="56+ Thousand People Sitting Ground Royalty-Free Images, Stock Photos &amp;  Pictures | Shutterstock">
            <a:extLst>
              <a:ext uri="{FF2B5EF4-FFF2-40B4-BE49-F238E27FC236}">
                <a16:creationId xmlns:a16="http://schemas.microsoft.com/office/drawing/2014/main" id="{40463A63-F373-EC7C-17F1-62F9BF15D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557" y="2797402"/>
            <a:ext cx="41719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738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4"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5" name="Color Cover">
            <a:extLst>
              <a:ext uri="{FF2B5EF4-FFF2-40B4-BE49-F238E27FC236}">
                <a16:creationId xmlns:a16="http://schemas.microsoft.com/office/drawing/2014/main" id="{4E59E4BC-D742-4881-838E-F5B9C1C2C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46" name="Group 4145">
            <a:extLst>
              <a:ext uri="{FF2B5EF4-FFF2-40B4-BE49-F238E27FC236}">
                <a16:creationId xmlns:a16="http://schemas.microsoft.com/office/drawing/2014/main" id="{3FF196BB-37B1-4BB9-8014-CC784F01E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4130" name="Color">
              <a:extLst>
                <a:ext uri="{FF2B5EF4-FFF2-40B4-BE49-F238E27FC236}">
                  <a16:creationId xmlns:a16="http://schemas.microsoft.com/office/drawing/2014/main" id="{534AF622-3ACC-4C27-9FD9-B3568A9C7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7" name="Color">
              <a:extLst>
                <a:ext uri="{FF2B5EF4-FFF2-40B4-BE49-F238E27FC236}">
                  <a16:creationId xmlns:a16="http://schemas.microsoft.com/office/drawing/2014/main" id="{F026015A-BBAC-46FA-9359-D1B35A8B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8" name="Picture 2" descr="No photo description available.">
            <a:extLst>
              <a:ext uri="{FF2B5EF4-FFF2-40B4-BE49-F238E27FC236}">
                <a16:creationId xmlns:a16="http://schemas.microsoft.com/office/drawing/2014/main" id="{A4F22BE9-791F-BCF5-C4E1-C8BC629CEFE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2161" r="-2" b="-2"/>
          <a:stretch>
            <a:fillRect/>
          </a:stretch>
        </p:blipFill>
        <p:spPr bwMode="auto">
          <a:xfrm>
            <a:off x="6803647" y="653615"/>
            <a:ext cx="4730214"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4148" name="Group 4147">
            <a:extLst>
              <a:ext uri="{FF2B5EF4-FFF2-40B4-BE49-F238E27FC236}">
                <a16:creationId xmlns:a16="http://schemas.microsoft.com/office/drawing/2014/main" id="{5C2625FA-3EDD-4059-9D0E-AFD1D271AF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4134" name="Freeform: Shape 4133">
              <a:extLst>
                <a:ext uri="{FF2B5EF4-FFF2-40B4-BE49-F238E27FC236}">
                  <a16:creationId xmlns:a16="http://schemas.microsoft.com/office/drawing/2014/main" id="{B8B4C3FF-8264-459D-BF6B-4A5FA0BA6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9" name="Freeform: Shape 4148">
              <a:extLst>
                <a:ext uri="{FF2B5EF4-FFF2-40B4-BE49-F238E27FC236}">
                  <a16:creationId xmlns:a16="http://schemas.microsoft.com/office/drawing/2014/main" id="{0DBA07FA-8EDD-495B-AF95-5BFDC506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6" name="Freeform: Shape 4135">
              <a:extLst>
                <a:ext uri="{FF2B5EF4-FFF2-40B4-BE49-F238E27FC236}">
                  <a16:creationId xmlns:a16="http://schemas.microsoft.com/office/drawing/2014/main" id="{3B0954EF-0F85-4BE8-B5C8-947D85E9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0" name="Freeform: Shape 4149">
              <a:extLst>
                <a:ext uri="{FF2B5EF4-FFF2-40B4-BE49-F238E27FC236}">
                  <a16:creationId xmlns:a16="http://schemas.microsoft.com/office/drawing/2014/main" id="{B080BC4B-C9C5-47DE-BCB0-F9FC609EF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1" name="Freeform: Shape 4150">
              <a:extLst>
                <a:ext uri="{FF2B5EF4-FFF2-40B4-BE49-F238E27FC236}">
                  <a16:creationId xmlns:a16="http://schemas.microsoft.com/office/drawing/2014/main" id="{818D4159-BB18-4176-8E78-FADCF9731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2" name="Freeform: Shape 4151">
              <a:extLst>
                <a:ext uri="{FF2B5EF4-FFF2-40B4-BE49-F238E27FC236}">
                  <a16:creationId xmlns:a16="http://schemas.microsoft.com/office/drawing/2014/main" id="{FD675126-0622-4F48-996A-375CAE425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3" name="Freeform: Shape 4152">
              <a:extLst>
                <a:ext uri="{FF2B5EF4-FFF2-40B4-BE49-F238E27FC236}">
                  <a16:creationId xmlns:a16="http://schemas.microsoft.com/office/drawing/2014/main" id="{C8355C78-B718-4720-A6A0-AC274B913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4B0F3AA-755B-4DEC-0A50-85CE543ADA43}"/>
              </a:ext>
            </a:extLst>
          </p:cNvPr>
          <p:cNvSpPr>
            <a:spLocks noGrp="1"/>
          </p:cNvSpPr>
          <p:nvPr>
            <p:ph type="title"/>
          </p:nvPr>
        </p:nvSpPr>
        <p:spPr>
          <a:xfrm>
            <a:off x="652133" y="2201570"/>
            <a:ext cx="4722413" cy="5755362"/>
          </a:xfrm>
        </p:spPr>
        <p:txBody>
          <a:bodyPr vert="horz" lIns="91440" tIns="45720" rIns="91440" bIns="45720" rtlCol="0" anchor="b">
            <a:normAutofit fontScale="90000"/>
          </a:bodyPr>
          <a:lstStyle/>
          <a:p>
            <a:pPr fontAlgn="ctr"/>
            <a:r>
              <a:rPr lang="en-US" dirty="0">
                <a:solidFill>
                  <a:schemeClr val="bg1"/>
                </a:solidFill>
              </a:rPr>
              <a:t>Sensory Needs</a:t>
            </a:r>
            <a:br>
              <a:rPr lang="en-US" sz="1200" dirty="0">
                <a:solidFill>
                  <a:schemeClr val="bg1"/>
                </a:solidFill>
              </a:rPr>
            </a:br>
            <a:br>
              <a:rPr lang="en-US" sz="1200" dirty="0">
                <a:solidFill>
                  <a:schemeClr val="bg1"/>
                </a:solidFill>
              </a:rPr>
            </a:br>
            <a:r>
              <a:rPr lang="en-US" sz="2200" dirty="0">
                <a:solidFill>
                  <a:schemeClr val="bg1"/>
                </a:solidFill>
              </a:rPr>
              <a:t>For me I wear  headphone to help me.</a:t>
            </a:r>
            <a:br>
              <a:rPr lang="en-US" sz="2200" dirty="0">
                <a:solidFill>
                  <a:schemeClr val="bg1"/>
                </a:solidFill>
              </a:rPr>
            </a:br>
            <a:r>
              <a:rPr lang="en-US" sz="2200" dirty="0">
                <a:solidFill>
                  <a:schemeClr val="bg1"/>
                </a:solidFill>
              </a:rPr>
              <a:t>I am sound sensitive.</a:t>
            </a:r>
            <a:br>
              <a:rPr lang="en-US" sz="2200" dirty="0">
                <a:solidFill>
                  <a:schemeClr val="bg1"/>
                </a:solidFill>
              </a:rPr>
            </a:br>
            <a:r>
              <a:rPr lang="en-US" sz="2200" dirty="0">
                <a:solidFill>
                  <a:schemeClr val="bg1"/>
                </a:solidFill>
              </a:rPr>
              <a:t>Sounds for me are louder than they would be for others which bother me I have put hands over my ears if I can.</a:t>
            </a:r>
            <a:br>
              <a:rPr lang="en-US" sz="2200" dirty="0">
                <a:solidFill>
                  <a:schemeClr val="bg1"/>
                </a:solidFill>
              </a:rPr>
            </a:br>
            <a:r>
              <a:rPr lang="en-US" sz="2200" dirty="0">
                <a:solidFill>
                  <a:schemeClr val="bg1"/>
                </a:solidFill>
              </a:rPr>
              <a:t>So, headphones help not have to.</a:t>
            </a:r>
            <a:br>
              <a:rPr lang="en-US" sz="2200" dirty="0">
                <a:solidFill>
                  <a:schemeClr val="bg1"/>
                </a:solidFill>
              </a:rPr>
            </a:br>
            <a:r>
              <a:rPr lang="en-US" sz="2200" dirty="0">
                <a:solidFill>
                  <a:schemeClr val="bg1"/>
                </a:solidFill>
              </a:rPr>
              <a:t>They muffle the sound so sounds aren`t as load.</a:t>
            </a:r>
            <a:br>
              <a:rPr lang="en-US" sz="2200" dirty="0">
                <a:solidFill>
                  <a:schemeClr val="bg1"/>
                </a:solidFill>
              </a:rPr>
            </a:br>
            <a:r>
              <a:rPr lang="en-US" sz="2200" dirty="0">
                <a:solidFill>
                  <a:schemeClr val="bg1"/>
                </a:solidFill>
              </a:rPr>
              <a:t>They also help me focus and constraint better and help emotional regulate better.</a:t>
            </a:r>
            <a:br>
              <a:rPr lang="en-US" sz="2200" dirty="0">
                <a:solidFill>
                  <a:schemeClr val="bg1"/>
                </a:solidFill>
              </a:rPr>
            </a:br>
            <a:r>
              <a:rPr lang="en-US" sz="2200" dirty="0">
                <a:solidFill>
                  <a:schemeClr val="bg1"/>
                </a:solidFill>
              </a:rPr>
              <a:t>They also help when I  get home from being out and in sensory overload then I can put them on  and lay in  the dark to calm mind and body .Sensory overload  is tiring.</a:t>
            </a:r>
            <a:br>
              <a:rPr lang="en-US" sz="2200" dirty="0">
                <a:solidFill>
                  <a:schemeClr val="bg1"/>
                </a:solidFill>
              </a:rPr>
            </a:br>
            <a:r>
              <a:rPr lang="en-US" sz="2200" dirty="0">
                <a:solidFill>
                  <a:schemeClr val="bg1"/>
                </a:solidFill>
              </a:rPr>
              <a:t>When we mask and don`t do what we need for body it is tiring.</a:t>
            </a:r>
            <a:br>
              <a:rPr lang="en-US" sz="2200" dirty="0">
                <a:solidFill>
                  <a:schemeClr val="bg1"/>
                </a:solidFill>
              </a:rPr>
            </a:br>
            <a:r>
              <a:rPr lang="en-US" sz="2200" dirty="0">
                <a:solidFill>
                  <a:schemeClr val="bg1"/>
                </a:solidFill>
              </a:rPr>
              <a:t>We have  to spend more time doing what we needed to when we get home as that is our safe space. </a:t>
            </a:r>
            <a:br>
              <a:rPr lang="en-US" sz="2200" dirty="0">
                <a:solidFill>
                  <a:schemeClr val="bg1"/>
                </a:solidFill>
              </a:rPr>
            </a:br>
            <a:r>
              <a:rPr lang="en-US" sz="2200" dirty="0">
                <a:solidFill>
                  <a:schemeClr val="bg1"/>
                </a:solidFill>
              </a:rPr>
              <a:t>I contacted a OT find out my sensory profile . So, I know what I need in my day to have my sensory needs met.</a:t>
            </a:r>
            <a:br>
              <a:rPr lang="en-US" sz="2200" dirty="0">
                <a:solidFill>
                  <a:schemeClr val="bg1"/>
                </a:solidFill>
              </a:rPr>
            </a:br>
            <a:br>
              <a:rPr lang="en-US" sz="2200" dirty="0">
                <a:solidFill>
                  <a:schemeClr val="bg1"/>
                </a:solidFill>
              </a:rPr>
            </a:br>
            <a:br>
              <a:rPr lang="en-US" sz="2800" dirty="0">
                <a:solidFill>
                  <a:schemeClr val="bg1"/>
                </a:solidFill>
              </a:rPr>
            </a:br>
            <a:br>
              <a:rPr lang="en-US" sz="1200" dirty="0">
                <a:solidFill>
                  <a:schemeClr val="bg1"/>
                </a:solidFill>
              </a:rPr>
            </a:br>
            <a:br>
              <a:rPr lang="en-US" sz="1200" dirty="0">
                <a:solidFill>
                  <a:schemeClr val="bg1"/>
                </a:solidFill>
              </a:rPr>
            </a:br>
            <a:br>
              <a:rPr lang="en-US" sz="1200" dirty="0">
                <a:solidFill>
                  <a:schemeClr val="bg1"/>
                </a:solidFill>
              </a:rPr>
            </a:br>
            <a:endParaRPr lang="en-US" sz="1200" dirty="0">
              <a:solidFill>
                <a:schemeClr val="bg1"/>
              </a:solidFill>
            </a:endParaRPr>
          </a:p>
        </p:txBody>
      </p:sp>
      <p:sp>
        <p:nvSpPr>
          <p:cNvPr id="4" name="TextBox 3">
            <a:extLst>
              <a:ext uri="{FF2B5EF4-FFF2-40B4-BE49-F238E27FC236}">
                <a16:creationId xmlns:a16="http://schemas.microsoft.com/office/drawing/2014/main" id="{E1659C36-5B68-2D72-81EE-C25B64B46029}"/>
              </a:ext>
            </a:extLst>
          </p:cNvPr>
          <p:cNvSpPr txBox="1"/>
          <p:nvPr/>
        </p:nvSpPr>
        <p:spPr>
          <a:xfrm>
            <a:off x="6602381" y="-156261"/>
            <a:ext cx="6099242" cy="1107996"/>
          </a:xfrm>
          <a:prstGeom prst="rect">
            <a:avLst/>
          </a:prstGeom>
          <a:noFill/>
        </p:spPr>
        <p:txBody>
          <a:bodyPr wrap="square">
            <a:spAutoFit/>
          </a:bodyPr>
          <a:lstStyle/>
          <a:p>
            <a:r>
              <a:rPr lang="en-US" sz="6600" dirty="0">
                <a:solidFill>
                  <a:schemeClr val="bg1"/>
                </a:solidFill>
              </a:rPr>
              <a:t> ADHD Life </a:t>
            </a:r>
            <a:endParaRPr lang="en-CA" sz="6600" dirty="0"/>
          </a:p>
        </p:txBody>
      </p:sp>
    </p:spTree>
    <p:extLst>
      <p:ext uri="{BB962C8B-B14F-4D97-AF65-F5344CB8AC3E}">
        <p14:creationId xmlns:p14="http://schemas.microsoft.com/office/powerpoint/2010/main" val="19121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55144-C2D8-287D-3E93-BC5190E73D9F}"/>
              </a:ext>
            </a:extLst>
          </p:cNvPr>
          <p:cNvSpPr>
            <a:spLocks noGrp="1"/>
          </p:cNvSpPr>
          <p:nvPr>
            <p:ph type="title"/>
          </p:nvPr>
        </p:nvSpPr>
        <p:spPr>
          <a:xfrm>
            <a:off x="1616054" y="1070149"/>
            <a:ext cx="8959893" cy="1004836"/>
          </a:xfrm>
        </p:spPr>
        <p:txBody>
          <a:bodyPr anchor="ctr">
            <a:normAutofit/>
          </a:bodyPr>
          <a:lstStyle/>
          <a:p>
            <a:pPr algn="ctr"/>
            <a:r>
              <a:rPr lang="en-CA" sz="4000" dirty="0">
                <a:solidFill>
                  <a:srgbClr val="595959"/>
                </a:solidFill>
              </a:rPr>
              <a:t>Unmasking</a:t>
            </a:r>
          </a:p>
        </p:txBody>
      </p:sp>
      <p:sp>
        <p:nvSpPr>
          <p:cNvPr id="30" name="Rectangle 29">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B4801759-9DCD-EC69-0299-22D9678670DE}"/>
              </a:ext>
            </a:extLst>
          </p:cNvPr>
          <p:cNvSpPr>
            <a:spLocks noGrp="1"/>
          </p:cNvSpPr>
          <p:nvPr>
            <p:ph idx="1"/>
          </p:nvPr>
        </p:nvSpPr>
        <p:spPr>
          <a:xfrm>
            <a:off x="1616054" y="2768321"/>
            <a:ext cx="8959892" cy="2828543"/>
          </a:xfrm>
        </p:spPr>
        <p:txBody>
          <a:bodyPr anchor="t">
            <a:normAutofit fontScale="62500" lnSpcReduction="20000"/>
          </a:bodyPr>
          <a:lstStyle/>
          <a:p>
            <a:r>
              <a:rPr lang="en-CA" sz="3200" dirty="0">
                <a:solidFill>
                  <a:schemeClr val="tx1">
                    <a:lumMod val="65000"/>
                    <a:lumOff val="35000"/>
                  </a:schemeClr>
                </a:solidFill>
              </a:rPr>
              <a:t>Decide to be your true self and letting world see the real you.</a:t>
            </a:r>
          </a:p>
          <a:p>
            <a:r>
              <a:rPr lang="en-CA" sz="3200" dirty="0">
                <a:solidFill>
                  <a:schemeClr val="tx1">
                    <a:lumMod val="65000"/>
                    <a:lumOff val="35000"/>
                  </a:schemeClr>
                </a:solidFill>
              </a:rPr>
              <a:t>I decide I was tired hiding who am to fit into a world that not made for people like me in mind.</a:t>
            </a:r>
          </a:p>
          <a:p>
            <a:r>
              <a:rPr lang="en-CA" sz="3200" dirty="0">
                <a:solidFill>
                  <a:schemeClr val="tx1">
                    <a:lumMod val="65000"/>
                    <a:lumOff val="35000"/>
                  </a:schemeClr>
                </a:solidFill>
              </a:rPr>
              <a:t>I do thing that others don`t stim , fidget.</a:t>
            </a:r>
          </a:p>
          <a:p>
            <a:r>
              <a:rPr lang="en-CA" sz="3200" dirty="0">
                <a:solidFill>
                  <a:schemeClr val="tx1">
                    <a:lumMod val="65000"/>
                    <a:lumOff val="35000"/>
                  </a:schemeClr>
                </a:solidFill>
              </a:rPr>
              <a:t>Fear of judgement from other that don`t think it the normal for my world it is.</a:t>
            </a:r>
          </a:p>
          <a:p>
            <a:r>
              <a:rPr lang="en-CA" sz="3200" dirty="0">
                <a:solidFill>
                  <a:schemeClr val="tx1">
                    <a:lumMod val="65000"/>
                    <a:lumOff val="35000"/>
                  </a:schemeClr>
                </a:solidFill>
              </a:rPr>
              <a:t>People not understand that need to wear headphone as world is load for me.</a:t>
            </a:r>
          </a:p>
          <a:p>
            <a:r>
              <a:rPr lang="en-CA" sz="3200" dirty="0">
                <a:solidFill>
                  <a:schemeClr val="tx1">
                    <a:lumMod val="65000"/>
                    <a:lumOff val="35000"/>
                  </a:schemeClr>
                </a:solidFill>
              </a:rPr>
              <a:t>Will they stare or judge I want to not care but time hard not care what others think . Being judge cause your energy so high you learnt to hide cause people told calm. When  you're not meant to be calm.</a:t>
            </a:r>
          </a:p>
          <a:p>
            <a:endParaRPr lang="en-CA" sz="2000" dirty="0">
              <a:solidFill>
                <a:schemeClr val="tx1">
                  <a:lumMod val="65000"/>
                  <a:lumOff val="35000"/>
                </a:schemeClr>
              </a:solidFill>
            </a:endParaRPr>
          </a:p>
          <a:p>
            <a:endParaRPr lang="en-CA" sz="2000" dirty="0">
              <a:solidFill>
                <a:schemeClr val="tx1">
                  <a:lumMod val="65000"/>
                  <a:lumOff val="35000"/>
                </a:schemeClr>
              </a:solidFill>
            </a:endParaRPr>
          </a:p>
          <a:p>
            <a:endParaRPr lang="en-CA" sz="2000" dirty="0">
              <a:solidFill>
                <a:schemeClr val="tx1">
                  <a:lumMod val="65000"/>
                  <a:lumOff val="35000"/>
                </a:schemeClr>
              </a:solidFill>
            </a:endParaRPr>
          </a:p>
        </p:txBody>
      </p:sp>
    </p:spTree>
    <p:extLst>
      <p:ext uri="{BB962C8B-B14F-4D97-AF65-F5344CB8AC3E}">
        <p14:creationId xmlns:p14="http://schemas.microsoft.com/office/powerpoint/2010/main" val="348085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AF88E-25C8-650F-37D8-E33F2BFCC2DD}"/>
              </a:ext>
            </a:extLst>
          </p:cNvPr>
          <p:cNvSpPr>
            <a:spLocks noGrp="1"/>
          </p:cNvSpPr>
          <p:nvPr>
            <p:ph type="title"/>
          </p:nvPr>
        </p:nvSpPr>
        <p:spPr>
          <a:xfrm>
            <a:off x="1171074" y="1396686"/>
            <a:ext cx="3240506" cy="4064628"/>
          </a:xfrm>
        </p:spPr>
        <p:txBody>
          <a:bodyPr>
            <a:normAutofit/>
          </a:bodyPr>
          <a:lstStyle/>
          <a:p>
            <a:r>
              <a:rPr lang="en-CA" sz="4000" dirty="0">
                <a:solidFill>
                  <a:srgbClr val="FFFFFF"/>
                </a:solidFill>
              </a:rPr>
              <a:t>Changing</a:t>
            </a:r>
            <a:r>
              <a:rPr lang="en-CA" dirty="0">
                <a:solidFill>
                  <a:srgbClr val="FFFFFF"/>
                </a:solidFill>
              </a:rPr>
              <a:t> </a:t>
            </a:r>
            <a:r>
              <a:rPr lang="en-CA" sz="4000" dirty="0" err="1">
                <a:solidFill>
                  <a:srgbClr val="FFFFFF"/>
                </a:solidFill>
              </a:rPr>
              <a:t>attuides</a:t>
            </a:r>
            <a:r>
              <a:rPr lang="en-CA" sz="4000" dirty="0">
                <a:solidFill>
                  <a:srgbClr val="FFFFFF"/>
                </a:solidFill>
              </a:rPr>
              <a:t> of</a:t>
            </a:r>
            <a:r>
              <a:rPr lang="en-CA" dirty="0">
                <a:solidFill>
                  <a:srgbClr val="FFFFFF"/>
                </a:solidFill>
              </a:rPr>
              <a:t> </a:t>
            </a:r>
            <a:r>
              <a:rPr lang="en-CA" sz="4000" dirty="0">
                <a:solidFill>
                  <a:srgbClr val="FFFFFF"/>
                </a:solidFill>
              </a:rPr>
              <a:t>Disability</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8EE9A0B-881A-7A75-D4DC-4FB922E78304}"/>
              </a:ext>
            </a:extLst>
          </p:cNvPr>
          <p:cNvSpPr>
            <a:spLocks noGrp="1"/>
          </p:cNvSpPr>
          <p:nvPr>
            <p:ph idx="1"/>
          </p:nvPr>
        </p:nvSpPr>
        <p:spPr>
          <a:xfrm>
            <a:off x="5370153" y="1526033"/>
            <a:ext cx="5536397" cy="3935281"/>
          </a:xfrm>
        </p:spPr>
        <p:txBody>
          <a:bodyPr>
            <a:normAutofit/>
          </a:bodyPr>
          <a:lstStyle/>
          <a:p>
            <a:r>
              <a:rPr lang="en-CA" sz="2000" dirty="0"/>
              <a:t>That we just want same things life as anybody wants.</a:t>
            </a:r>
          </a:p>
          <a:p>
            <a:r>
              <a:rPr lang="en-CA" sz="2000" dirty="0"/>
              <a:t>We have the same skills and abilities as people without disabilities.</a:t>
            </a:r>
          </a:p>
          <a:p>
            <a:pPr marL="0" indent="0">
              <a:buNone/>
            </a:pPr>
            <a:r>
              <a:rPr lang="en-CA" sz="2000" dirty="0"/>
              <a:t>There is need change for wage it should equal to other co-workers without a disability.</a:t>
            </a:r>
          </a:p>
          <a:p>
            <a:pPr marL="0" indent="0">
              <a:buNone/>
            </a:pPr>
            <a:r>
              <a:rPr lang="en-CA" sz="2000" dirty="0"/>
              <a:t>We are more alike then different.</a:t>
            </a:r>
          </a:p>
        </p:txBody>
      </p:sp>
    </p:spTree>
    <p:extLst>
      <p:ext uri="{BB962C8B-B14F-4D97-AF65-F5344CB8AC3E}">
        <p14:creationId xmlns:p14="http://schemas.microsoft.com/office/powerpoint/2010/main" val="365624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3C063-C260-735A-B355-92C390799397}"/>
              </a:ext>
            </a:extLst>
          </p:cNvPr>
          <p:cNvSpPr>
            <a:spLocks noGrp="1"/>
          </p:cNvSpPr>
          <p:nvPr>
            <p:ph type="title"/>
          </p:nvPr>
        </p:nvSpPr>
        <p:spPr>
          <a:xfrm>
            <a:off x="640080" y="325369"/>
            <a:ext cx="4368602" cy="1956841"/>
          </a:xfrm>
        </p:spPr>
        <p:txBody>
          <a:bodyPr anchor="b">
            <a:normAutofit/>
          </a:bodyPr>
          <a:lstStyle/>
          <a:p>
            <a:r>
              <a:rPr lang="en-CA" sz="4000" dirty="0"/>
              <a:t>Self Care For Mental Health </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a:extLst>
              <a:ext uri="{FF2B5EF4-FFF2-40B4-BE49-F238E27FC236}">
                <a16:creationId xmlns:a16="http://schemas.microsoft.com/office/drawing/2014/main" id="{590E6F37-1F77-AC5E-A75D-C7D0EF154333}"/>
              </a:ext>
            </a:extLst>
          </p:cNvPr>
          <p:cNvSpPr>
            <a:spLocks noGrp="1"/>
          </p:cNvSpPr>
          <p:nvPr>
            <p:ph idx="1"/>
          </p:nvPr>
        </p:nvSpPr>
        <p:spPr>
          <a:xfrm>
            <a:off x="640080" y="2872899"/>
            <a:ext cx="4243589" cy="3320668"/>
          </a:xfrm>
        </p:spPr>
        <p:txBody>
          <a:bodyPr>
            <a:normAutofit/>
          </a:bodyPr>
          <a:lstStyle/>
          <a:p>
            <a:r>
              <a:rPr lang="en-CA" sz="2000" dirty="0"/>
              <a:t>Going to the salt cave and just chilling .</a:t>
            </a:r>
          </a:p>
          <a:p>
            <a:r>
              <a:rPr lang="en-CA" sz="2000" dirty="0"/>
              <a:t>Taking time for you doing things you love to do.</a:t>
            </a:r>
          </a:p>
          <a:p>
            <a:r>
              <a:rPr lang="en-CA" sz="2000" dirty="0"/>
              <a:t>Giving back to your community.</a:t>
            </a:r>
          </a:p>
          <a:p>
            <a:r>
              <a:rPr lang="en-CA" sz="2000" dirty="0"/>
              <a:t>Spending time family and friends.</a:t>
            </a:r>
          </a:p>
          <a:p>
            <a:r>
              <a:rPr lang="en-CA" sz="2000" dirty="0"/>
              <a:t>Nice walk out fresh air.</a:t>
            </a:r>
          </a:p>
          <a:p>
            <a:r>
              <a:rPr lang="en-CA" sz="2000" dirty="0"/>
              <a:t>Fun outing with others.</a:t>
            </a:r>
          </a:p>
          <a:p>
            <a:endParaRPr lang="en-CA" sz="2000" dirty="0"/>
          </a:p>
          <a:p>
            <a:endParaRPr lang="en-CA" sz="2000" dirty="0"/>
          </a:p>
          <a:p>
            <a:endParaRPr lang="en-CA" sz="2000" dirty="0"/>
          </a:p>
          <a:p>
            <a:endParaRPr lang="en-CA" sz="2000" dirty="0"/>
          </a:p>
          <a:p>
            <a:endParaRPr lang="en-CA" sz="2000" dirty="0"/>
          </a:p>
        </p:txBody>
      </p:sp>
      <p:pic>
        <p:nvPicPr>
          <p:cNvPr id="1026" name="Picture 2" descr="May be an image of book and text that says 'I'm in love with this quote: Your light may not reach everyone, but it will reach those who are seeking it. Keep shining.'">
            <a:extLst>
              <a:ext uri="{FF2B5EF4-FFF2-40B4-BE49-F238E27FC236}">
                <a16:creationId xmlns:a16="http://schemas.microsoft.com/office/drawing/2014/main" id="{19717FD3-CC66-C329-7119-9A772CC8E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9992"/>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0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E85F-B7AA-1B11-59A5-379C5D5272E4}"/>
              </a:ext>
            </a:extLst>
          </p:cNvPr>
          <p:cNvSpPr>
            <a:spLocks noGrp="1"/>
          </p:cNvSpPr>
          <p:nvPr>
            <p:ph type="title"/>
          </p:nvPr>
        </p:nvSpPr>
        <p:spPr>
          <a:xfrm>
            <a:off x="5868557" y="1138036"/>
            <a:ext cx="5444382" cy="1402470"/>
          </a:xfrm>
        </p:spPr>
        <p:txBody>
          <a:bodyPr anchor="t">
            <a:normAutofit/>
          </a:bodyPr>
          <a:lstStyle/>
          <a:p>
            <a:r>
              <a:rPr lang="en-CA" sz="4000" dirty="0"/>
              <a:t>Having goals for life.</a:t>
            </a:r>
          </a:p>
        </p:txBody>
      </p:sp>
      <p:pic>
        <p:nvPicPr>
          <p:cNvPr id="5" name="Picture 4" descr="A colorful light bulb with business icons">
            <a:extLst>
              <a:ext uri="{FF2B5EF4-FFF2-40B4-BE49-F238E27FC236}">
                <a16:creationId xmlns:a16="http://schemas.microsoft.com/office/drawing/2014/main" id="{4156B035-7B1C-7902-851D-9720124DF8B9}"/>
              </a:ext>
            </a:extLst>
          </p:cNvPr>
          <p:cNvPicPr>
            <a:picLocks noChangeAspect="1"/>
          </p:cNvPicPr>
          <p:nvPr/>
        </p:nvPicPr>
        <p:blipFill>
          <a:blip r:embed="rId2"/>
          <a:srcRect l="19618" r="27804" b="1"/>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D9E824-7E72-3C02-D420-63CFDAEE2418}"/>
              </a:ext>
            </a:extLst>
          </p:cNvPr>
          <p:cNvSpPr>
            <a:spLocks noGrp="1"/>
          </p:cNvSpPr>
          <p:nvPr>
            <p:ph idx="1"/>
          </p:nvPr>
        </p:nvSpPr>
        <p:spPr>
          <a:xfrm>
            <a:off x="5868557" y="2551176"/>
            <a:ext cx="5444382" cy="3591207"/>
          </a:xfrm>
        </p:spPr>
        <p:txBody>
          <a:bodyPr>
            <a:normAutofit/>
          </a:bodyPr>
          <a:lstStyle/>
          <a:p>
            <a:r>
              <a:rPr lang="en-CA" sz="2000" dirty="0"/>
              <a:t>I wanted to get my driver licence.</a:t>
            </a:r>
          </a:p>
          <a:p>
            <a:r>
              <a:rPr lang="en-CA" sz="2000" dirty="0"/>
              <a:t>I wanted own my own business .</a:t>
            </a:r>
          </a:p>
          <a:p>
            <a:r>
              <a:rPr lang="en-CA" sz="2000" dirty="0"/>
              <a:t>I want to go on a vacation next year.</a:t>
            </a:r>
          </a:p>
          <a:p>
            <a:r>
              <a:rPr lang="en-CA" sz="2000" dirty="0"/>
              <a:t>I wanted to change career.</a:t>
            </a:r>
          </a:p>
          <a:p>
            <a:endParaRPr lang="en-CA" sz="2000" dirty="0"/>
          </a:p>
          <a:p>
            <a:endParaRPr lang="en-CA" sz="2000" dirty="0"/>
          </a:p>
        </p:txBody>
      </p:sp>
    </p:spTree>
    <p:extLst>
      <p:ext uri="{BB962C8B-B14F-4D97-AF65-F5344CB8AC3E}">
        <p14:creationId xmlns:p14="http://schemas.microsoft.com/office/powerpoint/2010/main" val="963829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DCDEF-9F79-0277-C417-FB5C0C33695A}"/>
              </a:ext>
            </a:extLst>
          </p:cNvPr>
          <p:cNvSpPr>
            <a:spLocks noGrp="1"/>
          </p:cNvSpPr>
          <p:nvPr>
            <p:ph type="title"/>
          </p:nvPr>
        </p:nvSpPr>
        <p:spPr>
          <a:xfrm>
            <a:off x="1632439" y="1335183"/>
            <a:ext cx="3516922" cy="4150899"/>
          </a:xfrm>
        </p:spPr>
        <p:txBody>
          <a:bodyPr>
            <a:normAutofit/>
          </a:bodyPr>
          <a:lstStyle/>
          <a:p>
            <a:pPr algn="ctr"/>
            <a:r>
              <a:rPr lang="en-CA" sz="4000" dirty="0">
                <a:solidFill>
                  <a:srgbClr val="595959"/>
                </a:solidFill>
              </a:rPr>
              <a:t>My Community Connections </a:t>
            </a:r>
            <a:br>
              <a:rPr lang="en-CA" sz="4000" dirty="0">
                <a:solidFill>
                  <a:srgbClr val="595959"/>
                </a:solidFill>
              </a:rPr>
            </a:br>
            <a:r>
              <a:rPr lang="en-CA" sz="4000" dirty="0">
                <a:solidFill>
                  <a:srgbClr val="595959"/>
                </a:solidFill>
              </a:rPr>
              <a:t>And What They Have Brought To My Life.</a:t>
            </a:r>
          </a:p>
        </p:txBody>
      </p:sp>
      <p:sp>
        <p:nvSpPr>
          <p:cNvPr id="12" name="Rectangle 11">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0E60F27-D5BD-165C-DCAE-C79CF2D6D5D1}"/>
              </a:ext>
            </a:extLst>
          </p:cNvPr>
          <p:cNvSpPr>
            <a:spLocks noGrp="1"/>
          </p:cNvSpPr>
          <p:nvPr>
            <p:ph idx="1"/>
          </p:nvPr>
        </p:nvSpPr>
        <p:spPr>
          <a:xfrm>
            <a:off x="6746001" y="1335183"/>
            <a:ext cx="4110198" cy="4187633"/>
          </a:xfrm>
        </p:spPr>
        <p:txBody>
          <a:bodyPr anchor="ctr">
            <a:normAutofit/>
          </a:bodyPr>
          <a:lstStyle/>
          <a:p>
            <a:r>
              <a:rPr lang="en-CA" sz="2000" dirty="0">
                <a:solidFill>
                  <a:schemeClr val="tx1">
                    <a:lumMod val="65000"/>
                    <a:lumOff val="35000"/>
                  </a:schemeClr>
                </a:solidFill>
              </a:rPr>
              <a:t>Friendships </a:t>
            </a:r>
          </a:p>
          <a:p>
            <a:r>
              <a:rPr lang="en-CA" sz="2000" dirty="0">
                <a:solidFill>
                  <a:schemeClr val="tx1">
                    <a:lumMod val="65000"/>
                    <a:lumOff val="35000"/>
                  </a:schemeClr>
                </a:solidFill>
              </a:rPr>
              <a:t>Belonging</a:t>
            </a:r>
          </a:p>
          <a:p>
            <a:r>
              <a:rPr lang="en-CA" sz="2000" dirty="0">
                <a:solidFill>
                  <a:schemeClr val="tx1">
                    <a:lumMod val="65000"/>
                    <a:lumOff val="35000"/>
                  </a:schemeClr>
                </a:solidFill>
              </a:rPr>
              <a:t>Partnership</a:t>
            </a:r>
          </a:p>
          <a:p>
            <a:r>
              <a:rPr lang="en-CA" sz="2000" dirty="0">
                <a:solidFill>
                  <a:schemeClr val="tx1">
                    <a:lumMod val="65000"/>
                    <a:lumOff val="35000"/>
                  </a:schemeClr>
                </a:solidFill>
              </a:rPr>
              <a:t>Inclusion</a:t>
            </a:r>
          </a:p>
          <a:p>
            <a:r>
              <a:rPr lang="en-CA" sz="2000" dirty="0">
                <a:solidFill>
                  <a:schemeClr val="tx1">
                    <a:lumMod val="65000"/>
                    <a:lumOff val="35000"/>
                  </a:schemeClr>
                </a:solidFill>
              </a:rPr>
              <a:t>Value member </a:t>
            </a:r>
          </a:p>
          <a:p>
            <a:r>
              <a:rPr lang="en-CA" sz="2000" dirty="0">
                <a:solidFill>
                  <a:schemeClr val="tx1">
                    <a:lumMod val="65000"/>
                    <a:lumOff val="35000"/>
                  </a:schemeClr>
                </a:solidFill>
              </a:rPr>
              <a:t>Teammate</a:t>
            </a:r>
          </a:p>
          <a:p>
            <a:r>
              <a:rPr lang="en-CA" sz="2000" dirty="0">
                <a:solidFill>
                  <a:schemeClr val="tx1">
                    <a:lumMod val="65000"/>
                    <a:lumOff val="35000"/>
                  </a:schemeClr>
                </a:solidFill>
              </a:rPr>
              <a:t>Support</a:t>
            </a:r>
          </a:p>
          <a:p>
            <a:r>
              <a:rPr lang="en-CA" sz="2000" dirty="0">
                <a:solidFill>
                  <a:schemeClr val="tx1">
                    <a:lumMod val="65000"/>
                    <a:lumOff val="35000"/>
                  </a:schemeClr>
                </a:solidFill>
              </a:rPr>
              <a:t>Customers</a:t>
            </a:r>
          </a:p>
          <a:p>
            <a:endParaRPr lang="en-CA" sz="2000" dirty="0">
              <a:solidFill>
                <a:schemeClr val="tx1">
                  <a:lumMod val="65000"/>
                  <a:lumOff val="35000"/>
                </a:schemeClr>
              </a:solidFill>
            </a:endParaRPr>
          </a:p>
        </p:txBody>
      </p:sp>
    </p:spTree>
    <p:extLst>
      <p:ext uri="{BB962C8B-B14F-4D97-AF65-F5344CB8AC3E}">
        <p14:creationId xmlns:p14="http://schemas.microsoft.com/office/powerpoint/2010/main" val="369741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623F37-A8C4-480F-BCB1-CF9E49F0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A3E6C2-0820-41EE-816A-5D9A9CB33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32712" cy="685799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5ED86-63E8-F66D-D8A2-035788DE377A}"/>
              </a:ext>
            </a:extLst>
          </p:cNvPr>
          <p:cNvSpPr>
            <a:spLocks noGrp="1"/>
          </p:cNvSpPr>
          <p:nvPr>
            <p:ph type="title"/>
          </p:nvPr>
        </p:nvSpPr>
        <p:spPr>
          <a:xfrm>
            <a:off x="731521" y="1170431"/>
            <a:ext cx="4875904" cy="5138923"/>
          </a:xfrm>
        </p:spPr>
        <p:txBody>
          <a:bodyPr anchor="ctr">
            <a:normAutofit/>
          </a:bodyPr>
          <a:lstStyle/>
          <a:p>
            <a:r>
              <a:rPr lang="en-CA" sz="5400" dirty="0">
                <a:solidFill>
                  <a:schemeClr val="tx2"/>
                </a:solidFill>
              </a:rPr>
              <a:t>                        </a:t>
            </a:r>
            <a:r>
              <a:rPr lang="en-CA" sz="4000" dirty="0">
                <a:solidFill>
                  <a:schemeClr val="tx2"/>
                </a:solidFill>
              </a:rPr>
              <a:t>Welcome to my Life </a:t>
            </a:r>
          </a:p>
        </p:txBody>
      </p:sp>
      <p:cxnSp>
        <p:nvCxnSpPr>
          <p:cNvPr id="12" name="Straight Connector 11">
            <a:extLst>
              <a:ext uri="{FF2B5EF4-FFF2-40B4-BE49-F238E27FC236}">
                <a16:creationId xmlns:a16="http://schemas.microsoft.com/office/drawing/2014/main" id="{A2CF87F1-3B54-482D-A798-9F4A99449E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6C4162-7380-E906-AEBB-BCE7E5465A62}"/>
              </a:ext>
            </a:extLst>
          </p:cNvPr>
          <p:cNvSpPr>
            <a:spLocks noGrp="1"/>
          </p:cNvSpPr>
          <p:nvPr>
            <p:ph idx="1"/>
          </p:nvPr>
        </p:nvSpPr>
        <p:spPr>
          <a:xfrm>
            <a:off x="6338947" y="603124"/>
            <a:ext cx="5218682" cy="5706228"/>
          </a:xfrm>
        </p:spPr>
        <p:txBody>
          <a:bodyPr anchor="ctr">
            <a:normAutofit fontScale="25000" lnSpcReduction="20000"/>
          </a:bodyPr>
          <a:lstStyle/>
          <a:p>
            <a:pPr marL="0" indent="0">
              <a:buNone/>
            </a:pPr>
            <a:endParaRPr lang="en-CA" sz="6400" dirty="0">
              <a:solidFill>
                <a:schemeClr val="tx2"/>
              </a:solidFill>
            </a:endParaRPr>
          </a:p>
          <a:p>
            <a:pPr marL="0" indent="0">
              <a:buNone/>
            </a:pPr>
            <a:endParaRPr lang="en-CA" sz="6400" dirty="0">
              <a:solidFill>
                <a:schemeClr val="tx2"/>
              </a:solidFill>
            </a:endParaRPr>
          </a:p>
          <a:p>
            <a:pPr marL="0" indent="0">
              <a:buNone/>
            </a:pPr>
            <a:endParaRPr lang="en-CA" sz="6400" dirty="0">
              <a:solidFill>
                <a:schemeClr val="tx2"/>
              </a:solidFill>
            </a:endParaRPr>
          </a:p>
          <a:p>
            <a:pPr marL="0" indent="0">
              <a:buNone/>
            </a:pPr>
            <a:endParaRPr lang="en-CA" sz="6400" dirty="0">
              <a:solidFill>
                <a:schemeClr val="tx2"/>
              </a:solidFill>
            </a:endParaRPr>
          </a:p>
          <a:p>
            <a:pPr marL="0" indent="0">
              <a:buNone/>
            </a:pPr>
            <a:endParaRPr lang="en-CA" sz="6400" dirty="0">
              <a:solidFill>
                <a:schemeClr val="tx2"/>
              </a:solidFill>
            </a:endParaRPr>
          </a:p>
          <a:p>
            <a:pPr marL="0" indent="0">
              <a:buNone/>
            </a:pPr>
            <a:r>
              <a:rPr lang="en-CA" sz="8000" dirty="0">
                <a:solidFill>
                  <a:schemeClr val="tx2"/>
                </a:solidFill>
              </a:rPr>
              <a:t>I live in my own apartment .</a:t>
            </a:r>
          </a:p>
          <a:p>
            <a:pPr marL="0" indent="0">
              <a:buNone/>
            </a:pPr>
            <a:r>
              <a:rPr lang="en-CA" sz="8000" dirty="0">
                <a:solidFill>
                  <a:schemeClr val="tx2"/>
                </a:solidFill>
              </a:rPr>
              <a:t>I am on the board of my local agency.</a:t>
            </a:r>
          </a:p>
          <a:p>
            <a:pPr marL="0" indent="0">
              <a:buNone/>
            </a:pPr>
            <a:r>
              <a:rPr lang="en-CA" sz="8000" dirty="0">
                <a:solidFill>
                  <a:schemeClr val="tx2"/>
                </a:solidFill>
              </a:rPr>
              <a:t>I am self employed with two business.</a:t>
            </a:r>
          </a:p>
          <a:p>
            <a:pPr marL="0" indent="0">
              <a:buNone/>
            </a:pPr>
            <a:r>
              <a:rPr lang="en-CA" sz="8000" dirty="0">
                <a:solidFill>
                  <a:schemeClr val="tx2"/>
                </a:solidFill>
              </a:rPr>
              <a:t>I like to spend time with family and friends and fur friend.</a:t>
            </a:r>
          </a:p>
          <a:p>
            <a:pPr marL="0" indent="0">
              <a:buNone/>
            </a:pPr>
            <a:r>
              <a:rPr lang="en-CA" sz="8000" dirty="0">
                <a:solidFill>
                  <a:schemeClr val="tx2"/>
                </a:solidFill>
              </a:rPr>
              <a:t>I love making jewelry , rock painting and more.</a:t>
            </a:r>
          </a:p>
          <a:p>
            <a:pPr marL="0" indent="0">
              <a:buNone/>
            </a:pPr>
            <a:r>
              <a:rPr lang="en-CA" sz="8000" dirty="0">
                <a:solidFill>
                  <a:schemeClr val="tx2"/>
                </a:solidFill>
              </a:rPr>
              <a:t>I enjoy traveling .I have been Hawaii , </a:t>
            </a:r>
            <a:r>
              <a:rPr lang="en-CA" sz="8000" dirty="0" err="1">
                <a:solidFill>
                  <a:schemeClr val="tx2"/>
                </a:solidFill>
              </a:rPr>
              <a:t>Flordia</a:t>
            </a:r>
            <a:r>
              <a:rPr lang="en-CA" sz="8000" dirty="0">
                <a:solidFill>
                  <a:schemeClr val="tx2"/>
                </a:solidFill>
              </a:rPr>
              <a:t>  2 and Las Vegas 2,Branston Cuba, Nashville, PEI.</a:t>
            </a:r>
          </a:p>
          <a:p>
            <a:pPr marL="0" indent="0">
              <a:buNone/>
            </a:pPr>
            <a:r>
              <a:rPr lang="en-CA" sz="8000" dirty="0">
                <a:solidFill>
                  <a:schemeClr val="tx2"/>
                </a:solidFill>
              </a:rPr>
              <a:t>I enjoy taking pictures.</a:t>
            </a:r>
          </a:p>
          <a:p>
            <a:pPr marL="0" indent="0">
              <a:buNone/>
            </a:pPr>
            <a:r>
              <a:rPr lang="en-CA" sz="8000" dirty="0">
                <a:solidFill>
                  <a:schemeClr val="tx2"/>
                </a:solidFill>
              </a:rPr>
              <a:t>I enjoy shopping .</a:t>
            </a:r>
          </a:p>
          <a:p>
            <a:pPr marL="0" indent="0">
              <a:buNone/>
            </a:pPr>
            <a:r>
              <a:rPr lang="en-CA" sz="8000" dirty="0">
                <a:solidFill>
                  <a:schemeClr val="tx2"/>
                </a:solidFill>
              </a:rPr>
              <a:t>I enjoy doing day trips.</a:t>
            </a:r>
          </a:p>
          <a:p>
            <a:pPr marL="0" indent="0">
              <a:buNone/>
            </a:pPr>
            <a:r>
              <a:rPr lang="en-CA" sz="8000" dirty="0">
                <a:solidFill>
                  <a:schemeClr val="tx2"/>
                </a:solidFill>
              </a:rPr>
              <a:t>I enjoy magnet fishing.</a:t>
            </a:r>
          </a:p>
          <a:p>
            <a:pPr marL="0" indent="0">
              <a:buNone/>
            </a:pPr>
            <a:r>
              <a:rPr lang="en-CA" sz="8000" dirty="0">
                <a:solidFill>
                  <a:schemeClr val="tx2"/>
                </a:solidFill>
              </a:rPr>
              <a:t>I enjoy baking.</a:t>
            </a:r>
          </a:p>
          <a:p>
            <a:pPr marL="0" indent="0">
              <a:buNone/>
            </a:pPr>
            <a:r>
              <a:rPr lang="en-CA" sz="8000" dirty="0">
                <a:solidFill>
                  <a:schemeClr val="tx2"/>
                </a:solidFill>
              </a:rPr>
              <a:t>I love Yoga </a:t>
            </a:r>
          </a:p>
          <a:p>
            <a:pPr marL="0" indent="0">
              <a:buNone/>
            </a:pPr>
            <a:r>
              <a:rPr lang="en-CA" sz="8000" dirty="0">
                <a:solidFill>
                  <a:schemeClr val="tx2"/>
                </a:solidFill>
              </a:rPr>
              <a:t>I love bowling. I am on a bowling league. I really  good bowler.</a:t>
            </a:r>
          </a:p>
          <a:p>
            <a:pPr marL="0" indent="0">
              <a:buNone/>
            </a:pPr>
            <a:r>
              <a:rPr lang="en-CA" sz="8000" dirty="0">
                <a:solidFill>
                  <a:schemeClr val="tx2"/>
                </a:solidFill>
              </a:rPr>
              <a:t>Advocacy is important part of my life. I am voice for myself and many others.</a:t>
            </a:r>
          </a:p>
          <a:p>
            <a:pPr marL="0" indent="0">
              <a:buNone/>
            </a:pPr>
            <a:r>
              <a:rPr lang="en-CA" sz="8000" dirty="0">
                <a:solidFill>
                  <a:schemeClr val="tx2"/>
                </a:solidFill>
              </a:rPr>
              <a:t>Fund raising .</a:t>
            </a:r>
          </a:p>
          <a:p>
            <a:pPr marL="0" indent="0">
              <a:buNone/>
            </a:pPr>
            <a:r>
              <a:rPr lang="en-CA" sz="8000" dirty="0">
                <a:solidFill>
                  <a:schemeClr val="tx2"/>
                </a:solidFill>
              </a:rPr>
              <a:t>I enjoy the beach.</a:t>
            </a:r>
          </a:p>
          <a:p>
            <a:pPr marL="0" indent="0">
              <a:buNone/>
            </a:pPr>
            <a:r>
              <a:rPr lang="en-CA" sz="8000" dirty="0">
                <a:solidFill>
                  <a:schemeClr val="tx2"/>
                </a:solidFill>
              </a:rPr>
              <a:t>I like to swim.</a:t>
            </a:r>
          </a:p>
          <a:p>
            <a:pPr marL="0" indent="0">
              <a:buNone/>
            </a:pPr>
            <a:endParaRPr lang="en-CA" sz="1800" dirty="0">
              <a:solidFill>
                <a:schemeClr val="tx2"/>
              </a:solidFill>
            </a:endParaRPr>
          </a:p>
          <a:p>
            <a:pPr marL="0" indent="0">
              <a:buNone/>
            </a:pPr>
            <a:endParaRPr lang="en-CA" sz="1800" dirty="0">
              <a:solidFill>
                <a:schemeClr val="tx2"/>
              </a:solidFill>
            </a:endParaRPr>
          </a:p>
          <a:p>
            <a:pPr marL="0" indent="0">
              <a:buNone/>
            </a:pPr>
            <a:endParaRPr lang="en-CA" sz="1800" dirty="0">
              <a:solidFill>
                <a:schemeClr val="tx2"/>
              </a:solidFill>
            </a:endParaRPr>
          </a:p>
          <a:p>
            <a:pPr marL="0" indent="0">
              <a:buNone/>
            </a:pPr>
            <a:endParaRPr lang="en-CA" sz="1800" dirty="0">
              <a:solidFill>
                <a:schemeClr val="tx2"/>
              </a:solidFill>
            </a:endParaRPr>
          </a:p>
          <a:p>
            <a:pPr marL="0" indent="0">
              <a:buNone/>
            </a:pPr>
            <a:endParaRPr lang="en-CA" sz="1800" dirty="0">
              <a:solidFill>
                <a:schemeClr val="tx2"/>
              </a:solidFill>
            </a:endParaRPr>
          </a:p>
          <a:p>
            <a:pPr marL="0" indent="0">
              <a:buNone/>
            </a:pPr>
            <a:r>
              <a:rPr lang="en-CA" sz="1800" dirty="0">
                <a:solidFill>
                  <a:schemeClr val="tx2"/>
                </a:solidFill>
              </a:rPr>
              <a:t>                                                                                                        </a:t>
            </a:r>
          </a:p>
          <a:p>
            <a:pPr marL="0" indent="0">
              <a:buNone/>
            </a:pPr>
            <a:endParaRPr lang="en-CA" sz="1800" dirty="0">
              <a:solidFill>
                <a:schemeClr val="tx2"/>
              </a:solidFill>
            </a:endParaRPr>
          </a:p>
          <a:p>
            <a:pPr marL="0" indent="0">
              <a:buNone/>
            </a:pPr>
            <a:endParaRPr lang="en-CA" sz="1800" dirty="0">
              <a:solidFill>
                <a:schemeClr val="tx2"/>
              </a:solidFill>
            </a:endParaRPr>
          </a:p>
          <a:p>
            <a:pPr marL="0" indent="0">
              <a:buNone/>
            </a:pPr>
            <a:endParaRPr lang="en-CA" sz="1800" dirty="0">
              <a:solidFill>
                <a:schemeClr val="tx2"/>
              </a:solidFill>
            </a:endParaRPr>
          </a:p>
          <a:p>
            <a:pPr marL="0" indent="0">
              <a:buNone/>
            </a:pPr>
            <a:r>
              <a:rPr lang="en-CA" sz="1800" dirty="0">
                <a:solidFill>
                  <a:schemeClr val="tx2"/>
                </a:solidFill>
              </a:rPr>
              <a:t>                                                         </a:t>
            </a:r>
          </a:p>
        </p:txBody>
      </p:sp>
      <p:cxnSp>
        <p:nvCxnSpPr>
          <p:cNvPr id="14" name="Straight Connector 13">
            <a:extLst>
              <a:ext uri="{FF2B5EF4-FFF2-40B4-BE49-F238E27FC236}">
                <a16:creationId xmlns:a16="http://schemas.microsoft.com/office/drawing/2014/main" id="{C3994C9B-C550-4E20-89C5-83F12CB5A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6AE491-4898-437E-9E32-86A2F19209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7" name="Straight Connector 16">
              <a:extLst>
                <a:ext uri="{FF2B5EF4-FFF2-40B4-BE49-F238E27FC236}">
                  <a16:creationId xmlns:a16="http://schemas.microsoft.com/office/drawing/2014/main" id="{17F55C76-861C-49BA-925A-099CA01184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94BE9A-C1C3-41FE-B2E9-6DBE5EBA2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7982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35"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9" name="Freeform: Shape 3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CF79074-B09D-7CFD-819F-7E2DD035FC5F}"/>
              </a:ext>
            </a:extLst>
          </p:cNvPr>
          <p:cNvSpPr>
            <a:spLocks noGrp="1"/>
          </p:cNvSpPr>
          <p:nvPr>
            <p:ph type="title"/>
          </p:nvPr>
        </p:nvSpPr>
        <p:spPr>
          <a:xfrm>
            <a:off x="789708" y="841664"/>
            <a:ext cx="4874661" cy="5156800"/>
          </a:xfrm>
        </p:spPr>
        <p:txBody>
          <a:bodyPr vert="horz" lIns="91440" tIns="45720" rIns="91440" bIns="45720" rtlCol="0" anchor="ctr">
            <a:normAutofit/>
          </a:bodyPr>
          <a:lstStyle/>
          <a:p>
            <a:r>
              <a:rPr lang="en-US" sz="4000" kern="1200" dirty="0">
                <a:solidFill>
                  <a:schemeClr val="bg1"/>
                </a:solidFill>
                <a:latin typeface="+mj-lt"/>
                <a:ea typeface="+mj-ea"/>
                <a:cs typeface="+mj-cs"/>
              </a:rPr>
              <a:t>Natural Friendships</a:t>
            </a:r>
            <a:br>
              <a:rPr lang="en-US" sz="3000" kern="1200" dirty="0">
                <a:solidFill>
                  <a:schemeClr val="bg1"/>
                </a:solidFill>
                <a:latin typeface="+mj-lt"/>
                <a:ea typeface="+mj-ea"/>
                <a:cs typeface="+mj-cs"/>
              </a:rPr>
            </a:br>
            <a:br>
              <a:rPr lang="en-US" sz="3000" kern="1200" dirty="0">
                <a:solidFill>
                  <a:schemeClr val="bg1"/>
                </a:solidFill>
                <a:latin typeface="+mj-lt"/>
                <a:ea typeface="+mj-ea"/>
                <a:cs typeface="+mj-cs"/>
              </a:rPr>
            </a:br>
            <a:r>
              <a:rPr lang="en-US" sz="2000" kern="1200" dirty="0">
                <a:solidFill>
                  <a:schemeClr val="bg1"/>
                </a:solidFill>
                <a:latin typeface="+mj-lt"/>
                <a:ea typeface="+mj-ea"/>
                <a:cs typeface="+mj-cs"/>
              </a:rPr>
              <a:t>Are people in your life that are not paid to be in your life.</a:t>
            </a:r>
            <a:br>
              <a:rPr lang="en-US" sz="2000" kern="1200" dirty="0">
                <a:solidFill>
                  <a:schemeClr val="bg1"/>
                </a:solidFill>
                <a:latin typeface="+mj-lt"/>
                <a:ea typeface="+mj-ea"/>
                <a:cs typeface="+mj-cs"/>
              </a:rPr>
            </a:br>
            <a:r>
              <a:rPr lang="en-US" sz="2000" kern="1200" dirty="0">
                <a:solidFill>
                  <a:schemeClr val="bg1"/>
                </a:solidFill>
                <a:latin typeface="+mj-lt"/>
                <a:ea typeface="+mj-ea"/>
                <a:cs typeface="+mj-cs"/>
              </a:rPr>
              <a:t>They are your natural friendships .The ones that you go to each others house or out for coffee with or go for lunch or just do something fun with.</a:t>
            </a:r>
            <a:br>
              <a:rPr lang="en-US" sz="3000" kern="1200" dirty="0">
                <a:solidFill>
                  <a:schemeClr val="bg1"/>
                </a:solidFill>
                <a:latin typeface="+mj-lt"/>
                <a:ea typeface="+mj-ea"/>
                <a:cs typeface="+mj-cs"/>
              </a:rPr>
            </a:br>
            <a:br>
              <a:rPr lang="en-US" sz="3000" kern="1200" dirty="0">
                <a:solidFill>
                  <a:schemeClr val="bg1"/>
                </a:solidFill>
                <a:latin typeface="+mj-lt"/>
                <a:ea typeface="+mj-ea"/>
                <a:cs typeface="+mj-cs"/>
              </a:rPr>
            </a:br>
            <a:r>
              <a:rPr lang="en-US" sz="3000" kern="1200" dirty="0">
                <a:solidFill>
                  <a:schemeClr val="bg1"/>
                </a:solidFill>
                <a:latin typeface="+mj-lt"/>
                <a:ea typeface="+mj-ea"/>
                <a:cs typeface="+mj-cs"/>
              </a:rPr>
              <a:t> </a:t>
            </a:r>
          </a:p>
        </p:txBody>
      </p:sp>
      <p:pic>
        <p:nvPicPr>
          <p:cNvPr id="3074" name="Picture 2" descr="SVG Cut file by Creative Fabrica Crafts ...">
            <a:extLst>
              <a:ext uri="{FF2B5EF4-FFF2-40B4-BE49-F238E27FC236}">
                <a16:creationId xmlns:a16="http://schemas.microsoft.com/office/drawing/2014/main" id="{A3508758-94F7-B28B-C619-75E7E29E8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285" y="0"/>
            <a:ext cx="5988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961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FC878-F65D-9C6F-963B-FFDB8A451634}"/>
              </a:ext>
            </a:extLst>
          </p:cNvPr>
          <p:cNvSpPr>
            <a:spLocks noGrp="1"/>
          </p:cNvSpPr>
          <p:nvPr>
            <p:ph type="title"/>
          </p:nvPr>
        </p:nvSpPr>
        <p:spPr>
          <a:xfrm>
            <a:off x="838201" y="345810"/>
            <a:ext cx="5120561" cy="1325563"/>
          </a:xfrm>
        </p:spPr>
        <p:txBody>
          <a:bodyPr>
            <a:normAutofit/>
          </a:bodyPr>
          <a:lstStyle/>
          <a:p>
            <a:r>
              <a:rPr lang="en-CA" sz="4000" dirty="0"/>
              <a:t>My Friend Roxann</a:t>
            </a:r>
          </a:p>
        </p:txBody>
      </p:sp>
      <p:sp>
        <p:nvSpPr>
          <p:cNvPr id="1037" name="Oval 103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No photo description available.">
            <a:extLst>
              <a:ext uri="{FF2B5EF4-FFF2-40B4-BE49-F238E27FC236}">
                <a16:creationId xmlns:a16="http://schemas.microsoft.com/office/drawing/2014/main" id="{EBBD4580-AB55-11DA-4FAD-0F0037ADF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87" r="-3" b="26697"/>
          <a:stretch>
            <a:fillRect/>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039" name="Arc 103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8" name="Picture 4" descr="No photo description available.">
            <a:extLst>
              <a:ext uri="{FF2B5EF4-FFF2-40B4-BE49-F238E27FC236}">
                <a16:creationId xmlns:a16="http://schemas.microsoft.com/office/drawing/2014/main" id="{AB4E1284-04FB-6640-19BC-0CB56CAAF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378" r="-3" b="4151"/>
          <a:stretch>
            <a:fillRect/>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3" name="Content Placeholder 2" descr="100 Best Friend Quotes About True Friendship">
            <a:extLst>
              <a:ext uri="{FF2B5EF4-FFF2-40B4-BE49-F238E27FC236}">
                <a16:creationId xmlns:a16="http://schemas.microsoft.com/office/drawing/2014/main" id="{F57523BC-31FA-8921-DB7B-82958879209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95219" y="1337456"/>
            <a:ext cx="29008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2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6422E1-8825-7C34-279C-47229C7AE645}"/>
              </a:ext>
            </a:extLst>
          </p:cNvPr>
          <p:cNvSpPr>
            <a:spLocks noGrp="1"/>
          </p:cNvSpPr>
          <p:nvPr>
            <p:ph type="title"/>
          </p:nvPr>
        </p:nvSpPr>
        <p:spPr>
          <a:xfrm>
            <a:off x="838200" y="4669978"/>
            <a:ext cx="4391024" cy="1173700"/>
          </a:xfrm>
        </p:spPr>
        <p:txBody>
          <a:bodyPr vert="horz" lIns="91440" tIns="45720" rIns="91440" bIns="45720" rtlCol="0" anchor="t">
            <a:normAutofit/>
          </a:bodyPr>
          <a:lstStyle/>
          <a:p>
            <a:r>
              <a:rPr lang="en-US" sz="4000" dirty="0">
                <a:solidFill>
                  <a:schemeClr val="bg1"/>
                </a:solidFill>
              </a:rPr>
              <a:t>My Friend Valerie </a:t>
            </a:r>
          </a:p>
        </p:txBody>
      </p:sp>
      <p:pic>
        <p:nvPicPr>
          <p:cNvPr id="2054" name="Picture 6" descr="No photo description available.">
            <a:extLst>
              <a:ext uri="{FF2B5EF4-FFF2-40B4-BE49-F238E27FC236}">
                <a16:creationId xmlns:a16="http://schemas.microsoft.com/office/drawing/2014/main" id="{A8175264-006F-E8AB-AC5E-B2F17460F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853" b="31222"/>
          <a:stretch>
            <a:fillRect/>
          </a:stretch>
        </p:blipFill>
        <p:spPr bwMode="auto">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No photo description available.">
            <a:extLst>
              <a:ext uri="{FF2B5EF4-FFF2-40B4-BE49-F238E27FC236}">
                <a16:creationId xmlns:a16="http://schemas.microsoft.com/office/drawing/2014/main" id="{EF198ECF-BF50-928A-83F4-C60DBC0CB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32"/>
          <a:stretch>
            <a:fillRect/>
          </a:stretch>
        </p:blipFill>
        <p:spPr bwMode="auto">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No photo description available.">
            <a:extLst>
              <a:ext uri="{FF2B5EF4-FFF2-40B4-BE49-F238E27FC236}">
                <a16:creationId xmlns:a16="http://schemas.microsoft.com/office/drawing/2014/main" id="{3626C5D1-95C0-9AD3-E5B7-EC0C94244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7"/>
          <a:stretch>
            <a:fillRect/>
          </a:stretch>
        </p:blipFill>
        <p:spPr bwMode="auto">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grpSp>
        <p:nvGrpSpPr>
          <p:cNvPr id="2070" name="Group 2069">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071" name="Freeform: Shape 2070">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2" name="Freeform: Shape 2071">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7812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8" name="Group 17">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9" name="Rectangle 18">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Freeform: Shape 20">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E7FF81F-AEBF-2A91-784F-5115D74C42A9}"/>
              </a:ext>
            </a:extLst>
          </p:cNvPr>
          <p:cNvSpPr>
            <a:spLocks noGrp="1"/>
          </p:cNvSpPr>
          <p:nvPr>
            <p:ph type="title"/>
          </p:nvPr>
        </p:nvSpPr>
        <p:spPr>
          <a:xfrm>
            <a:off x="1143000" y="1676400"/>
            <a:ext cx="3810000" cy="3505200"/>
          </a:xfrm>
        </p:spPr>
        <p:txBody>
          <a:bodyPr anchor="t">
            <a:normAutofit/>
          </a:bodyPr>
          <a:lstStyle/>
          <a:p>
            <a:r>
              <a:rPr lang="en-CA" sz="4000" dirty="0"/>
              <a:t>Advocacy </a:t>
            </a:r>
          </a:p>
        </p:txBody>
      </p:sp>
      <p:sp>
        <p:nvSpPr>
          <p:cNvPr id="23" name="Content Placeholder 2">
            <a:extLst>
              <a:ext uri="{FF2B5EF4-FFF2-40B4-BE49-F238E27FC236}">
                <a16:creationId xmlns:a16="http://schemas.microsoft.com/office/drawing/2014/main" id="{EF16E15C-13A7-E6ED-1E8A-961B780E4353}"/>
              </a:ext>
            </a:extLst>
          </p:cNvPr>
          <p:cNvSpPr>
            <a:spLocks noGrp="1"/>
          </p:cNvSpPr>
          <p:nvPr>
            <p:ph idx="1"/>
          </p:nvPr>
        </p:nvSpPr>
        <p:spPr>
          <a:xfrm>
            <a:off x="5181604" y="1676400"/>
            <a:ext cx="5638796" cy="3505200"/>
          </a:xfrm>
        </p:spPr>
        <p:txBody>
          <a:bodyPr>
            <a:normAutofit/>
          </a:bodyPr>
          <a:lstStyle/>
          <a:p>
            <a:r>
              <a:rPr lang="en-CA" sz="2000" dirty="0">
                <a:solidFill>
                  <a:schemeClr val="tx1">
                    <a:alpha val="55000"/>
                  </a:schemeClr>
                </a:solidFill>
              </a:rPr>
              <a:t>Being the voice for yourself and for others.</a:t>
            </a:r>
          </a:p>
          <a:p>
            <a:r>
              <a:rPr lang="en-CA" sz="2000" dirty="0">
                <a:solidFill>
                  <a:schemeClr val="tx1">
                    <a:alpha val="55000"/>
                  </a:schemeClr>
                </a:solidFill>
              </a:rPr>
              <a:t>Standing up for what believe is an injustice.</a:t>
            </a:r>
          </a:p>
          <a:p>
            <a:r>
              <a:rPr lang="en-CA" sz="2000" dirty="0">
                <a:solidFill>
                  <a:schemeClr val="tx1">
                    <a:alpha val="55000"/>
                  </a:schemeClr>
                </a:solidFill>
              </a:rPr>
              <a:t>Standing up for your rights.</a:t>
            </a:r>
          </a:p>
          <a:p>
            <a:r>
              <a:rPr lang="en-CA" sz="2000" dirty="0">
                <a:solidFill>
                  <a:schemeClr val="tx1">
                    <a:alpha val="55000"/>
                  </a:schemeClr>
                </a:solidFill>
              </a:rPr>
              <a:t>Advocacy speaking up for things to be accessible in your community.</a:t>
            </a:r>
          </a:p>
          <a:p>
            <a:r>
              <a:rPr lang="en-CA" sz="2000" dirty="0">
                <a:solidFill>
                  <a:schemeClr val="tx1">
                    <a:alpha val="55000"/>
                  </a:schemeClr>
                </a:solidFill>
              </a:rPr>
              <a:t>Being the change, you want to see in the world.</a:t>
            </a:r>
          </a:p>
          <a:p>
            <a:endParaRPr lang="en-CA" sz="2400" dirty="0">
              <a:solidFill>
                <a:schemeClr val="tx1">
                  <a:alpha val="55000"/>
                </a:schemeClr>
              </a:solidFill>
            </a:endParaRPr>
          </a:p>
          <a:p>
            <a:endParaRPr lang="en-CA" sz="2400" dirty="0">
              <a:solidFill>
                <a:schemeClr val="tx1">
                  <a:alpha val="55000"/>
                </a:schemeClr>
              </a:solidFill>
            </a:endParaRPr>
          </a:p>
          <a:p>
            <a:endParaRPr lang="en-CA" sz="2400" dirty="0">
              <a:solidFill>
                <a:schemeClr val="tx1">
                  <a:alpha val="55000"/>
                </a:schemeClr>
              </a:solidFill>
            </a:endParaRPr>
          </a:p>
          <a:p>
            <a:endParaRPr lang="en-CA" sz="2400" dirty="0">
              <a:solidFill>
                <a:schemeClr val="tx1">
                  <a:alpha val="55000"/>
                </a:schemeClr>
              </a:solidFill>
            </a:endParaRPr>
          </a:p>
          <a:p>
            <a:endParaRPr lang="en-CA" sz="2400" dirty="0">
              <a:solidFill>
                <a:schemeClr val="tx1">
                  <a:alpha val="55000"/>
                </a:schemeClr>
              </a:solidFill>
            </a:endParaRPr>
          </a:p>
        </p:txBody>
      </p:sp>
      <p:sp>
        <p:nvSpPr>
          <p:cNvPr id="3" name="AutoShape 2" descr="Best Social Work Advocacy Guide with Examples and Free ...">
            <a:extLst>
              <a:ext uri="{FF2B5EF4-FFF2-40B4-BE49-F238E27FC236}">
                <a16:creationId xmlns:a16="http://schemas.microsoft.com/office/drawing/2014/main" id="{EF102ECA-E78A-19ED-4B58-1A3A9D26A225}"/>
              </a:ext>
            </a:extLst>
          </p:cNvPr>
          <p:cNvSpPr>
            <a:spLocks noChangeAspect="1" noChangeArrowheads="1"/>
          </p:cNvSpPr>
          <p:nvPr/>
        </p:nvSpPr>
        <p:spPr bwMode="auto">
          <a:xfrm flipH="1">
            <a:off x="5083704" y="3276600"/>
            <a:ext cx="859896" cy="8598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4" descr="Best Social Work Advocacy Guide with Examples and Free ...">
            <a:extLst>
              <a:ext uri="{FF2B5EF4-FFF2-40B4-BE49-F238E27FC236}">
                <a16:creationId xmlns:a16="http://schemas.microsoft.com/office/drawing/2014/main" id="{8CC55C67-2B26-980A-B238-A7CA1A0BC4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4" name="Picture 6" descr="Advocacy Resources | CNIB">
            <a:extLst>
              <a:ext uri="{FF2B5EF4-FFF2-40B4-BE49-F238E27FC236}">
                <a16:creationId xmlns:a16="http://schemas.microsoft.com/office/drawing/2014/main" id="{B0F895C7-F016-5BBE-B756-C035B7617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04" y="4340697"/>
            <a:ext cx="4594700" cy="15315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dvocacy">
            <a:extLst>
              <a:ext uri="{FF2B5EF4-FFF2-40B4-BE49-F238E27FC236}">
                <a16:creationId xmlns:a16="http://schemas.microsoft.com/office/drawing/2014/main" id="{85D6E389-C46D-324F-54D6-98755D386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91" y="2276272"/>
            <a:ext cx="4500561" cy="206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5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28">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F13EC1E-4DA9-AE57-1CF4-FCB09BAF2A0D}"/>
              </a:ext>
            </a:extLst>
          </p:cNvPr>
          <p:cNvSpPr>
            <a:spLocks noGrp="1"/>
          </p:cNvSpPr>
          <p:nvPr>
            <p:ph type="title"/>
          </p:nvPr>
        </p:nvSpPr>
        <p:spPr>
          <a:xfrm>
            <a:off x="3027924" y="991261"/>
            <a:ext cx="5754696" cy="1837349"/>
          </a:xfrm>
        </p:spPr>
        <p:txBody>
          <a:bodyPr>
            <a:normAutofit/>
          </a:bodyPr>
          <a:lstStyle/>
          <a:p>
            <a:pPr algn="ctr"/>
            <a:r>
              <a:rPr lang="en-CA" sz="4000" dirty="0">
                <a:solidFill>
                  <a:schemeClr val="tx2"/>
                </a:solidFill>
              </a:rPr>
              <a:t>Tech</a:t>
            </a:r>
          </a:p>
        </p:txBody>
      </p:sp>
      <p:sp>
        <p:nvSpPr>
          <p:cNvPr id="3" name="Content Placeholder 2">
            <a:extLst>
              <a:ext uri="{FF2B5EF4-FFF2-40B4-BE49-F238E27FC236}">
                <a16:creationId xmlns:a16="http://schemas.microsoft.com/office/drawing/2014/main" id="{20AE6160-7C03-EF3A-7BD3-85DC7B1D30EA}"/>
              </a:ext>
            </a:extLst>
          </p:cNvPr>
          <p:cNvSpPr>
            <a:spLocks noGrp="1"/>
          </p:cNvSpPr>
          <p:nvPr>
            <p:ph idx="1"/>
          </p:nvPr>
        </p:nvSpPr>
        <p:spPr>
          <a:xfrm>
            <a:off x="3050412" y="2979336"/>
            <a:ext cx="5709721" cy="2430864"/>
          </a:xfrm>
        </p:spPr>
        <p:txBody>
          <a:bodyPr anchor="t">
            <a:normAutofit fontScale="77500" lnSpcReduction="20000"/>
          </a:bodyPr>
          <a:lstStyle/>
          <a:p>
            <a:r>
              <a:rPr lang="en-CA" sz="2000" dirty="0">
                <a:solidFill>
                  <a:schemeClr val="tx2"/>
                </a:solidFill>
              </a:rPr>
              <a:t>Tech can help us meet are ever day needs.</a:t>
            </a:r>
          </a:p>
          <a:p>
            <a:r>
              <a:rPr lang="en-CA" sz="2000" dirty="0">
                <a:solidFill>
                  <a:schemeClr val="tx2"/>
                </a:solidFill>
              </a:rPr>
              <a:t>For those of us that are time blind we don`t how much time has pass or how long something takes to do it.</a:t>
            </a:r>
          </a:p>
          <a:p>
            <a:r>
              <a:rPr lang="en-CA" sz="2000" dirty="0">
                <a:solidFill>
                  <a:schemeClr val="tx2"/>
                </a:solidFill>
              </a:rPr>
              <a:t>So having a reminder helps us not miss appointment meetings or appointments or other important things in life.</a:t>
            </a:r>
          </a:p>
          <a:p>
            <a:r>
              <a:rPr lang="en-CA" sz="2000" dirty="0">
                <a:solidFill>
                  <a:schemeClr val="tx2"/>
                </a:solidFill>
              </a:rPr>
              <a:t>It can also help time,  so we know when they are going be done.</a:t>
            </a:r>
          </a:p>
          <a:p>
            <a:r>
              <a:rPr lang="en-CA" sz="2000" dirty="0">
                <a:solidFill>
                  <a:schemeClr val="tx2"/>
                </a:solidFill>
              </a:rPr>
              <a:t>Plus, of communication to of course.</a:t>
            </a:r>
          </a:p>
          <a:p>
            <a:r>
              <a:rPr lang="en-CA" sz="2000" dirty="0">
                <a:solidFill>
                  <a:schemeClr val="tx2"/>
                </a:solidFill>
              </a:rPr>
              <a:t>Also, tech can help with spelling .</a:t>
            </a:r>
          </a:p>
          <a:p>
            <a:endParaRPr lang="en-CA" sz="1600" dirty="0">
              <a:solidFill>
                <a:schemeClr val="tx2"/>
              </a:solidFill>
            </a:endParaRPr>
          </a:p>
        </p:txBody>
      </p:sp>
      <p:grpSp>
        <p:nvGrpSpPr>
          <p:cNvPr id="71" name="Group 70">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5" name="Freeform: Shape 34">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18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6BBE-3322-6B31-F157-55A2F51BE89F}"/>
              </a:ext>
            </a:extLst>
          </p:cNvPr>
          <p:cNvSpPr>
            <a:spLocks noGrp="1"/>
          </p:cNvSpPr>
          <p:nvPr>
            <p:ph type="title"/>
          </p:nvPr>
        </p:nvSpPr>
        <p:spPr/>
        <p:txBody>
          <a:bodyPr/>
          <a:lstStyle/>
          <a:p>
            <a:r>
              <a:rPr lang="en-CA" dirty="0"/>
              <a:t>Yoga Life Journey</a:t>
            </a:r>
          </a:p>
        </p:txBody>
      </p:sp>
      <p:sp>
        <p:nvSpPr>
          <p:cNvPr id="3" name="Content Placeholder 2">
            <a:extLst>
              <a:ext uri="{FF2B5EF4-FFF2-40B4-BE49-F238E27FC236}">
                <a16:creationId xmlns:a16="http://schemas.microsoft.com/office/drawing/2014/main" id="{ABBD416A-A903-2168-1FB7-6EA27EED29F9}"/>
              </a:ext>
            </a:extLst>
          </p:cNvPr>
          <p:cNvSpPr>
            <a:spLocks noGrp="1"/>
          </p:cNvSpPr>
          <p:nvPr>
            <p:ph idx="1"/>
          </p:nvPr>
        </p:nvSpPr>
        <p:spPr/>
        <p:txBody>
          <a:bodyPr/>
          <a:lstStyle/>
          <a:p>
            <a:r>
              <a:rPr lang="en-CA" dirty="0"/>
              <a:t>Meditation Life Journey </a:t>
            </a:r>
          </a:p>
        </p:txBody>
      </p:sp>
      <p:sp>
        <p:nvSpPr>
          <p:cNvPr id="4" name="Text Placeholder 3">
            <a:extLst>
              <a:ext uri="{FF2B5EF4-FFF2-40B4-BE49-F238E27FC236}">
                <a16:creationId xmlns:a16="http://schemas.microsoft.com/office/drawing/2014/main" id="{5B891167-63B5-3CF5-D6D8-E853CB44ACCE}"/>
              </a:ext>
            </a:extLst>
          </p:cNvPr>
          <p:cNvSpPr>
            <a:spLocks noGrp="1"/>
          </p:cNvSpPr>
          <p:nvPr>
            <p:ph type="body" sz="half" idx="2"/>
          </p:nvPr>
        </p:nvSpPr>
        <p:spPr>
          <a:xfrm>
            <a:off x="2921507" y="3096926"/>
            <a:ext cx="3270047" cy="2668143"/>
          </a:xfrm>
        </p:spPr>
        <p:txBody>
          <a:bodyPr/>
          <a:lstStyle/>
          <a:p>
            <a:endParaRPr lang="en-CA" dirty="0"/>
          </a:p>
        </p:txBody>
      </p:sp>
      <p:pic>
        <p:nvPicPr>
          <p:cNvPr id="1026" name="Picture 2" descr="May be an image of text that says 'ੴੇॐ ੴ ॐ ತಿರಲಿ namaste'">
            <a:extLst>
              <a:ext uri="{FF2B5EF4-FFF2-40B4-BE49-F238E27FC236}">
                <a16:creationId xmlns:a16="http://schemas.microsoft.com/office/drawing/2014/main" id="{81063FF6-2DD9-8212-DFD7-1D88A5813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969" y="1505085"/>
            <a:ext cx="4277333" cy="4873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EE3039A6-C110-359F-C714-1FA0A6A2B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03" y="2057400"/>
            <a:ext cx="5149276" cy="467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00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1A74-361D-04CA-6C02-3BB10306F77C}"/>
              </a:ext>
            </a:extLst>
          </p:cNvPr>
          <p:cNvSpPr>
            <a:spLocks noGrp="1"/>
          </p:cNvSpPr>
          <p:nvPr>
            <p:ph type="title"/>
          </p:nvPr>
        </p:nvSpPr>
        <p:spPr/>
        <p:txBody>
          <a:bodyPr>
            <a:normAutofit/>
          </a:bodyPr>
          <a:lstStyle/>
          <a:p>
            <a:pPr algn="ctr"/>
            <a:r>
              <a:rPr lang="en-CA" sz="4000" dirty="0"/>
              <a:t>The Power of Hug</a:t>
            </a:r>
          </a:p>
        </p:txBody>
      </p:sp>
      <p:pic>
        <p:nvPicPr>
          <p:cNvPr id="2050" name="Picture 2" descr="Health benefits of hugging – Living Resiliently Blog">
            <a:extLst>
              <a:ext uri="{FF2B5EF4-FFF2-40B4-BE49-F238E27FC236}">
                <a16:creationId xmlns:a16="http://schemas.microsoft.com/office/drawing/2014/main" id="{C7252BEF-5230-FD5B-C5E0-69F66B57F3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464" y="1690688"/>
            <a:ext cx="348240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 often people underestimate the power of a touch,a smile,a hug,a kind word,someone to talk with not to,someone to listen to me,even an honest compliment,the smallest of kind act,all which will turn a life around.">
            <a:extLst>
              <a:ext uri="{FF2B5EF4-FFF2-40B4-BE49-F238E27FC236}">
                <a16:creationId xmlns:a16="http://schemas.microsoft.com/office/drawing/2014/main" id="{97F396E4-A54E-3B92-968B-237D2DC2D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871" y="1690688"/>
            <a:ext cx="4400193" cy="44001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10 Power of hugs 🤗 ideas in 2025 | hug quotes, inspirational quotes, hugs  and kisses quotes">
            <a:extLst>
              <a:ext uri="{FF2B5EF4-FFF2-40B4-BE49-F238E27FC236}">
                <a16:creationId xmlns:a16="http://schemas.microsoft.com/office/drawing/2014/main" id="{87DABD03-335F-D79B-302C-AA7D5C2A9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063" y="557260"/>
            <a:ext cx="224790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ugh Time Card Hugs - Etsy Canada">
            <a:extLst>
              <a:ext uri="{FF2B5EF4-FFF2-40B4-BE49-F238E27FC236}">
                <a16:creationId xmlns:a16="http://schemas.microsoft.com/office/drawing/2014/main" id="{84B03EE9-A3BB-1633-BC02-7C4BC2268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3063" y="3367135"/>
            <a:ext cx="2723746" cy="312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430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1" name="Picture 140" descr="Clouds and clear skies">
            <a:extLst>
              <a:ext uri="{FF2B5EF4-FFF2-40B4-BE49-F238E27FC236}">
                <a16:creationId xmlns:a16="http://schemas.microsoft.com/office/drawing/2014/main" id="{9DA3A8A8-3075-F48D-13C0-16CEFEEE4DF9}"/>
              </a:ext>
            </a:extLst>
          </p:cNvPr>
          <p:cNvPicPr>
            <a:picLocks noChangeAspect="1"/>
          </p:cNvPicPr>
          <p:nvPr/>
        </p:nvPicPr>
        <p:blipFill>
          <a:blip r:embed="rId3">
            <a:duotone>
              <a:schemeClr val="accent1">
                <a:shade val="45000"/>
                <a:satMod val="135000"/>
              </a:schemeClr>
              <a:prstClr val="white"/>
            </a:duotone>
            <a:alphaModFix amt="35000"/>
          </a:blip>
          <a:srcRect b="15414"/>
          <a:stretch>
            <a:fillRect/>
          </a:stretch>
        </p:blipFill>
        <p:spPr>
          <a:xfrm>
            <a:off x="0" y="-8867"/>
            <a:ext cx="12191981" cy="6857989"/>
          </a:xfrm>
          <a:prstGeom prst="rect">
            <a:avLst/>
          </a:prstGeom>
        </p:spPr>
      </p:pic>
      <p:sp>
        <p:nvSpPr>
          <p:cNvPr id="2" name="Title 1">
            <a:extLst>
              <a:ext uri="{FF2B5EF4-FFF2-40B4-BE49-F238E27FC236}">
                <a16:creationId xmlns:a16="http://schemas.microsoft.com/office/drawing/2014/main" id="{7B7C8086-C639-69CE-B4F1-1F58E7705879}"/>
              </a:ext>
            </a:extLst>
          </p:cNvPr>
          <p:cNvSpPr>
            <a:spLocks noGrp="1"/>
          </p:cNvSpPr>
          <p:nvPr>
            <p:ph type="title"/>
          </p:nvPr>
        </p:nvSpPr>
        <p:spPr>
          <a:xfrm>
            <a:off x="3067974" y="982043"/>
            <a:ext cx="6912148" cy="5041978"/>
          </a:xfrm>
        </p:spPr>
        <p:txBody>
          <a:bodyPr vert="horz" lIns="91440" tIns="45720" rIns="91440" bIns="45720" rtlCol="0" anchor="t">
            <a:normAutofit/>
          </a:bodyPr>
          <a:lstStyle/>
          <a:p>
            <a:pPr algn="ctr"/>
            <a:br>
              <a:rPr lang="en-US" sz="6000" dirty="0">
                <a:solidFill>
                  <a:srgbClr val="FFFFFF"/>
                </a:solidFill>
              </a:rPr>
            </a:br>
            <a:r>
              <a:rPr lang="en-US" sz="3200" dirty="0">
                <a:solidFill>
                  <a:srgbClr val="FFFFFF"/>
                </a:solidFill>
              </a:rPr>
              <a:t> I don`t let my challenges stop me from living the life I want to live.</a:t>
            </a:r>
            <a:br>
              <a:rPr lang="en-US" sz="3200" dirty="0">
                <a:solidFill>
                  <a:srgbClr val="FFFFFF"/>
                </a:solidFill>
              </a:rPr>
            </a:br>
            <a:r>
              <a:rPr lang="en-US" sz="3200" dirty="0">
                <a:solidFill>
                  <a:srgbClr val="FFFFFF"/>
                </a:solidFill>
              </a:rPr>
              <a:t>I may have to do things in life different at times and take longer to get where I want get with things but that will never hold me back. .</a:t>
            </a:r>
            <a:br>
              <a:rPr lang="en-US" sz="3200" dirty="0">
                <a:solidFill>
                  <a:srgbClr val="FFFFFF"/>
                </a:solidFill>
              </a:rPr>
            </a:br>
            <a:r>
              <a:rPr lang="en-US" sz="3200" dirty="0">
                <a:solidFill>
                  <a:srgbClr val="FFFFFF"/>
                </a:solidFill>
              </a:rPr>
              <a:t>The sky is the limit, and I am reaching for higher</a:t>
            </a:r>
            <a:br>
              <a:rPr lang="en-US" sz="2600" dirty="0">
                <a:solidFill>
                  <a:srgbClr val="FFFFFF"/>
                </a:solidFill>
              </a:rPr>
            </a:br>
            <a:endParaRPr lang="en-US" sz="2600" dirty="0">
              <a:solidFill>
                <a:srgbClr val="FFFFFF"/>
              </a:solidFill>
            </a:endParaRPr>
          </a:p>
        </p:txBody>
      </p:sp>
      <p:sp>
        <p:nvSpPr>
          <p:cNvPr id="14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55" name="Straight Connector 15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E1FE71-5CA8-A931-9B28-9DB8607877DF}"/>
              </a:ext>
            </a:extLst>
          </p:cNvPr>
          <p:cNvSpPr txBox="1"/>
          <p:nvPr/>
        </p:nvSpPr>
        <p:spPr>
          <a:xfrm>
            <a:off x="3833139" y="504266"/>
            <a:ext cx="6235428" cy="707886"/>
          </a:xfrm>
          <a:prstGeom prst="rect">
            <a:avLst/>
          </a:prstGeom>
          <a:noFill/>
        </p:spPr>
        <p:txBody>
          <a:bodyPr wrap="square">
            <a:spAutoFit/>
          </a:bodyPr>
          <a:lstStyle/>
          <a:p>
            <a:r>
              <a:rPr lang="en-US" sz="4000" dirty="0">
                <a:solidFill>
                  <a:srgbClr val="FFFFFF"/>
                </a:solidFill>
              </a:rPr>
              <a:t>Living Life Without Limit </a:t>
            </a:r>
            <a:endParaRPr lang="en-CA" sz="4000" dirty="0"/>
          </a:p>
        </p:txBody>
      </p:sp>
    </p:spTree>
    <p:extLst>
      <p:ext uri="{BB962C8B-B14F-4D97-AF65-F5344CB8AC3E}">
        <p14:creationId xmlns:p14="http://schemas.microsoft.com/office/powerpoint/2010/main" val="11020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B9F42D3-F13E-5A62-DA93-FF3E68A96D6D}"/>
              </a:ext>
            </a:extLst>
          </p:cNvPr>
          <p:cNvSpPr>
            <a:spLocks noGrp="1"/>
          </p:cNvSpPr>
          <p:nvPr>
            <p:ph type="title"/>
          </p:nvPr>
        </p:nvSpPr>
        <p:spPr>
          <a:xfrm>
            <a:off x="1188069" y="381935"/>
            <a:ext cx="4008583" cy="5974414"/>
          </a:xfrm>
        </p:spPr>
        <p:txBody>
          <a:bodyPr anchor="ctr">
            <a:normAutofit/>
          </a:bodyPr>
          <a:lstStyle/>
          <a:p>
            <a:r>
              <a:rPr lang="en-CA" sz="7400" dirty="0">
                <a:solidFill>
                  <a:srgbClr val="FFFFFF"/>
                </a:solidFill>
              </a:rPr>
              <a:t>                     </a:t>
            </a:r>
            <a:r>
              <a:rPr lang="en-CA" sz="4000" dirty="0">
                <a:solidFill>
                  <a:srgbClr val="FFFFFF"/>
                </a:solidFill>
              </a:rPr>
              <a:t>Crystal`s Creations</a:t>
            </a:r>
            <a:r>
              <a:rPr lang="en-CA" sz="7400" dirty="0">
                <a:solidFill>
                  <a:srgbClr val="FFFFFF"/>
                </a:solidFill>
              </a:rPr>
              <a:t> </a:t>
            </a:r>
          </a:p>
        </p:txBody>
      </p:sp>
      <p:grpSp>
        <p:nvGrpSpPr>
          <p:cNvPr id="40" name="Group 39">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4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4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E09BA85-F77E-B41A-074C-1914342BF121}"/>
              </a:ext>
            </a:extLst>
          </p:cNvPr>
          <p:cNvSpPr>
            <a:spLocks noGrp="1"/>
          </p:cNvSpPr>
          <p:nvPr>
            <p:ph idx="1"/>
          </p:nvPr>
        </p:nvSpPr>
        <p:spPr>
          <a:xfrm>
            <a:off x="6297233" y="518400"/>
            <a:ext cx="4771607" cy="5837949"/>
          </a:xfrm>
        </p:spPr>
        <p:txBody>
          <a:bodyPr anchor="ctr">
            <a:normAutofit lnSpcReduction="10000"/>
          </a:bodyPr>
          <a:lstStyle/>
          <a:p>
            <a:r>
              <a:rPr lang="en-CA" sz="2000" dirty="0">
                <a:solidFill>
                  <a:schemeClr val="tx1">
                    <a:alpha val="80000"/>
                  </a:schemeClr>
                </a:solidFill>
              </a:rPr>
              <a:t>I run my own business that is hand made jewelry and more .</a:t>
            </a:r>
          </a:p>
          <a:p>
            <a:r>
              <a:rPr lang="en-CA" sz="2000" dirty="0">
                <a:solidFill>
                  <a:schemeClr val="tx1">
                    <a:alpha val="80000"/>
                  </a:schemeClr>
                </a:solidFill>
              </a:rPr>
              <a:t>I have been business for about 10 years.</a:t>
            </a:r>
          </a:p>
          <a:p>
            <a:r>
              <a:rPr lang="en-CA" sz="2000" dirty="0">
                <a:solidFill>
                  <a:schemeClr val="tx1">
                    <a:alpha val="80000"/>
                  </a:schemeClr>
                </a:solidFill>
              </a:rPr>
              <a:t>I make bracelets , necklaces , earrings and keychains and sell croc charms.</a:t>
            </a:r>
          </a:p>
          <a:p>
            <a:r>
              <a:rPr lang="en-CA" sz="2000" dirty="0">
                <a:solidFill>
                  <a:schemeClr val="tx1">
                    <a:alpha val="80000"/>
                  </a:schemeClr>
                </a:solidFill>
              </a:rPr>
              <a:t>I do many shows and sell at stores and online.</a:t>
            </a:r>
          </a:p>
          <a:p>
            <a:r>
              <a:rPr lang="en-CA" sz="2000" dirty="0">
                <a:solidFill>
                  <a:schemeClr val="tx1">
                    <a:alpha val="80000"/>
                  </a:schemeClr>
                </a:solidFill>
              </a:rPr>
              <a:t>All items are made by hand from the heart.</a:t>
            </a:r>
          </a:p>
          <a:p>
            <a:r>
              <a:rPr lang="en-CA" sz="2000" dirty="0">
                <a:solidFill>
                  <a:schemeClr val="tx1">
                    <a:alpha val="80000"/>
                  </a:schemeClr>
                </a:solidFill>
              </a:rPr>
              <a:t>This has allowed me to make some extra money.</a:t>
            </a:r>
          </a:p>
          <a:p>
            <a:r>
              <a:rPr lang="en-CA" sz="2000" dirty="0">
                <a:solidFill>
                  <a:schemeClr val="tx1">
                    <a:alpha val="80000"/>
                  </a:schemeClr>
                </a:solidFill>
              </a:rPr>
              <a:t> I have been able give back to my community as well.</a:t>
            </a:r>
          </a:p>
          <a:p>
            <a:r>
              <a:rPr lang="en-CA" sz="2000" dirty="0">
                <a:solidFill>
                  <a:schemeClr val="tx1">
                    <a:alpha val="80000"/>
                  </a:schemeClr>
                </a:solidFill>
              </a:rPr>
              <a:t> It amazing to create a product know many people are wearing my work.</a:t>
            </a:r>
          </a:p>
          <a:p>
            <a:r>
              <a:rPr lang="en-CA" sz="2000" dirty="0">
                <a:solidFill>
                  <a:schemeClr val="tx1">
                    <a:alpha val="80000"/>
                  </a:schemeClr>
                </a:solidFill>
              </a:rPr>
              <a:t> I doing what I love to do create.</a:t>
            </a:r>
          </a:p>
          <a:p>
            <a:r>
              <a:rPr lang="en-CA" sz="2000" dirty="0">
                <a:solidFill>
                  <a:schemeClr val="tx1">
                    <a:alpha val="80000"/>
                  </a:schemeClr>
                </a:solidFill>
              </a:rPr>
              <a:t> I am  able to be seen for my ability , my gifts, my talents.</a:t>
            </a:r>
          </a:p>
          <a:p>
            <a:endParaRPr lang="en-CA" sz="1700" dirty="0">
              <a:solidFill>
                <a:schemeClr val="tx1">
                  <a:alpha val="80000"/>
                </a:schemeClr>
              </a:solidFill>
            </a:endParaRPr>
          </a:p>
          <a:p>
            <a:endParaRPr lang="en-CA" sz="1700" dirty="0">
              <a:solidFill>
                <a:schemeClr val="tx1">
                  <a:alpha val="80000"/>
                </a:schemeClr>
              </a:solidFill>
            </a:endParaRPr>
          </a:p>
          <a:p>
            <a:endParaRPr lang="en-CA" sz="1700" dirty="0">
              <a:solidFill>
                <a:schemeClr val="tx1">
                  <a:alpha val="80000"/>
                </a:schemeClr>
              </a:solidFill>
            </a:endParaRPr>
          </a:p>
        </p:txBody>
      </p:sp>
      <p:cxnSp>
        <p:nvCxnSpPr>
          <p:cNvPr id="45" name="Straight Connector 4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88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A7872-BD41-01BC-F6DA-D2636F175AA7}"/>
              </a:ext>
            </a:extLst>
          </p:cNvPr>
          <p:cNvSpPr>
            <a:spLocks noGrp="1"/>
          </p:cNvSpPr>
          <p:nvPr>
            <p:ph type="title"/>
          </p:nvPr>
        </p:nvSpPr>
        <p:spPr>
          <a:xfrm>
            <a:off x="586478" y="1683756"/>
            <a:ext cx="3115265" cy="2396359"/>
          </a:xfrm>
        </p:spPr>
        <p:txBody>
          <a:bodyPr anchor="b">
            <a:normAutofit/>
          </a:bodyPr>
          <a:lstStyle/>
          <a:p>
            <a:pPr algn="r"/>
            <a:r>
              <a:rPr lang="en-CA" sz="4000" dirty="0">
                <a:solidFill>
                  <a:srgbClr val="FFFFFF"/>
                </a:solidFill>
              </a:rPr>
              <a:t>What I wanted for my life career wise </a:t>
            </a:r>
          </a:p>
        </p:txBody>
      </p:sp>
      <p:graphicFrame>
        <p:nvGraphicFramePr>
          <p:cNvPr id="5" name="Content Placeholder 2">
            <a:extLst>
              <a:ext uri="{FF2B5EF4-FFF2-40B4-BE49-F238E27FC236}">
                <a16:creationId xmlns:a16="http://schemas.microsoft.com/office/drawing/2014/main" id="{60C109C4-86B8-19D7-F4EF-C4C5F5AD2222}"/>
              </a:ext>
            </a:extLst>
          </p:cNvPr>
          <p:cNvGraphicFramePr>
            <a:graphicFrameLocks noGrp="1"/>
          </p:cNvGraphicFramePr>
          <p:nvPr>
            <p:ph idx="1"/>
            <p:extLst>
              <p:ext uri="{D42A27DB-BD31-4B8C-83A1-F6EECF244321}">
                <p14:modId xmlns:p14="http://schemas.microsoft.com/office/powerpoint/2010/main" val="128415577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98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8E44B-787D-8154-12D6-BC8138B7F404}"/>
              </a:ext>
            </a:extLst>
          </p:cNvPr>
          <p:cNvSpPr>
            <a:spLocks noGrp="1"/>
          </p:cNvSpPr>
          <p:nvPr>
            <p:ph type="title"/>
          </p:nvPr>
        </p:nvSpPr>
        <p:spPr>
          <a:xfrm>
            <a:off x="686834" y="1153572"/>
            <a:ext cx="3200400" cy="4461163"/>
          </a:xfrm>
        </p:spPr>
        <p:txBody>
          <a:bodyPr>
            <a:normAutofit/>
          </a:bodyPr>
          <a:lstStyle/>
          <a:p>
            <a:r>
              <a:rPr lang="en-CA">
                <a:solidFill>
                  <a:srgbClr val="FFFFFF"/>
                </a:solidFill>
              </a:rPr>
              <a:t>What inclusion isn`t on the job.</a:t>
            </a:r>
          </a:p>
        </p:txBody>
      </p:sp>
      <p:sp>
        <p:nvSpPr>
          <p:cNvPr id="49" name="Arc 4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Content Placeholder 2">
            <a:extLst>
              <a:ext uri="{FF2B5EF4-FFF2-40B4-BE49-F238E27FC236}">
                <a16:creationId xmlns:a16="http://schemas.microsoft.com/office/drawing/2014/main" id="{EC3C15A4-FFF1-17FD-4C2C-B901B1061C7A}"/>
              </a:ext>
            </a:extLst>
          </p:cNvPr>
          <p:cNvSpPr>
            <a:spLocks noGrp="1"/>
          </p:cNvSpPr>
          <p:nvPr>
            <p:ph idx="1"/>
          </p:nvPr>
        </p:nvSpPr>
        <p:spPr>
          <a:xfrm>
            <a:off x="4641599" y="2144193"/>
            <a:ext cx="6906491" cy="5585619"/>
          </a:xfrm>
        </p:spPr>
        <p:txBody>
          <a:bodyPr anchor="ctr">
            <a:normAutofit fontScale="25000" lnSpcReduction="20000"/>
          </a:bodyPr>
          <a:lstStyle/>
          <a:p>
            <a:r>
              <a:rPr lang="en-CA" sz="5600" dirty="0"/>
              <a:t>Creating a job that is only for a person with a disability.</a:t>
            </a:r>
          </a:p>
          <a:p>
            <a:r>
              <a:rPr lang="en-CA" sz="5600" dirty="0"/>
              <a:t>Paying them less then their co-workers .</a:t>
            </a:r>
          </a:p>
          <a:p>
            <a:r>
              <a:rPr lang="en-CA" sz="5600" dirty="0"/>
              <a:t>Being left out the team at work.</a:t>
            </a:r>
          </a:p>
          <a:p>
            <a:r>
              <a:rPr lang="en-CA" sz="5600" dirty="0"/>
              <a:t>Co-workers having keys and me fighting 6 moth in for keys and only getting one key other things use for job very little.</a:t>
            </a:r>
          </a:p>
          <a:p>
            <a:r>
              <a:rPr lang="en-CA" sz="5600" dirty="0"/>
              <a:t>Not aloud to be trained in other skills like your co-workers are.</a:t>
            </a:r>
          </a:p>
          <a:p>
            <a:r>
              <a:rPr lang="en-CA" sz="5600" dirty="0"/>
              <a:t>Feeling lonely.</a:t>
            </a:r>
          </a:p>
          <a:p>
            <a:r>
              <a:rPr lang="en-CA" sz="5600" dirty="0"/>
              <a:t>Not being aloud to use tools that your co-workers can.</a:t>
            </a:r>
          </a:p>
          <a:p>
            <a:r>
              <a:rPr lang="en-CA" sz="5600" dirty="0"/>
              <a:t>No seniority </a:t>
            </a:r>
          </a:p>
          <a:p>
            <a:r>
              <a:rPr lang="en-CA" sz="5600" dirty="0"/>
              <a:t>No over time.</a:t>
            </a:r>
          </a:p>
          <a:p>
            <a:r>
              <a:rPr lang="en-CA" sz="5600" dirty="0"/>
              <a:t>Left to do everyone else work that both yours and theirs.</a:t>
            </a:r>
          </a:p>
          <a:p>
            <a:r>
              <a:rPr lang="en-CA" sz="5600" dirty="0"/>
              <a:t>Burnout.</a:t>
            </a:r>
          </a:p>
          <a:p>
            <a:r>
              <a:rPr lang="en-CA" sz="5600" dirty="0"/>
              <a:t>Bad mental health.</a:t>
            </a:r>
          </a:p>
          <a:p>
            <a:r>
              <a:rPr lang="en-CA" sz="5600" dirty="0"/>
              <a:t>Bullying </a:t>
            </a:r>
          </a:p>
          <a:p>
            <a:r>
              <a:rPr lang="en-CA" sz="5600" dirty="0"/>
              <a:t>Jobs being taking away from me but not my co-workers.</a:t>
            </a:r>
          </a:p>
          <a:p>
            <a:r>
              <a:rPr lang="en-CA" sz="5600" dirty="0"/>
              <a:t>Workplace having training on two disabilities one which I don`t have and other have but doesn`t effect me on job .</a:t>
            </a:r>
          </a:p>
          <a:p>
            <a:r>
              <a:rPr lang="en-CA" sz="5600" dirty="0"/>
              <a:t>So, co-workers thinking that is me when not me.</a:t>
            </a:r>
          </a:p>
          <a:p>
            <a:r>
              <a:rPr lang="en-CA" sz="5600" dirty="0"/>
              <a:t>The   r-word being use the workplace .</a:t>
            </a:r>
          </a:p>
          <a:p>
            <a:r>
              <a:rPr lang="en-CA" sz="5600" dirty="0"/>
              <a:t>Being told I may never drive company truck mean while have more experience and safter driver then many .I feel my disability makes better driver I go by the rules and more aware of things around me.</a:t>
            </a:r>
          </a:p>
          <a:p>
            <a:r>
              <a:rPr lang="en-CA" sz="5600" dirty="0"/>
              <a:t>I fought for change for 4 years some changing were made but not enough.</a:t>
            </a:r>
          </a:p>
          <a:p>
            <a:r>
              <a:rPr lang="en-CA" sz="5600" dirty="0"/>
              <a:t>These were actual things that experienced with a job and ending up leaving due to my mental health. I ended really finding myself through speaking and this is a great passion of mine. </a:t>
            </a:r>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a:p>
            <a:endParaRPr lang="en-CA" sz="1100" dirty="0"/>
          </a:p>
        </p:txBody>
      </p:sp>
    </p:spTree>
    <p:extLst>
      <p:ext uri="{BB962C8B-B14F-4D97-AF65-F5344CB8AC3E}">
        <p14:creationId xmlns:p14="http://schemas.microsoft.com/office/powerpoint/2010/main" val="363411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90D33-7B1F-5216-F2C0-D4CA8F081343}"/>
              </a:ext>
            </a:extLst>
          </p:cNvPr>
          <p:cNvSpPr>
            <a:spLocks noGrp="1"/>
          </p:cNvSpPr>
          <p:nvPr>
            <p:ph type="title"/>
          </p:nvPr>
        </p:nvSpPr>
        <p:spPr>
          <a:xfrm>
            <a:off x="640080" y="325369"/>
            <a:ext cx="4368602" cy="1956841"/>
          </a:xfrm>
        </p:spPr>
        <p:txBody>
          <a:bodyPr anchor="b">
            <a:normAutofit/>
          </a:bodyPr>
          <a:lstStyle/>
          <a:p>
            <a:r>
              <a:rPr lang="en-CA" sz="4200" dirty="0"/>
              <a:t> </a:t>
            </a:r>
            <a:r>
              <a:rPr lang="en-CA" sz="4000" dirty="0"/>
              <a:t>Motivational Speaker Crystal Silverthorne</a:t>
            </a:r>
          </a:p>
        </p:txBody>
      </p:sp>
      <p:sp>
        <p:nvSpPr>
          <p:cNvPr id="309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C9DC1C-9673-C756-1014-2C7BC260FEC2}"/>
              </a:ext>
            </a:extLst>
          </p:cNvPr>
          <p:cNvSpPr>
            <a:spLocks noGrp="1"/>
          </p:cNvSpPr>
          <p:nvPr>
            <p:ph idx="1"/>
          </p:nvPr>
        </p:nvSpPr>
        <p:spPr>
          <a:xfrm>
            <a:off x="640080" y="2872899"/>
            <a:ext cx="4243589" cy="3320668"/>
          </a:xfrm>
        </p:spPr>
        <p:txBody>
          <a:bodyPr>
            <a:noAutofit/>
          </a:bodyPr>
          <a:lstStyle/>
          <a:p>
            <a:r>
              <a:rPr lang="en-CA" sz="2000" dirty="0"/>
              <a:t>My new adventure </a:t>
            </a:r>
          </a:p>
          <a:p>
            <a:r>
              <a:rPr lang="en-CA" sz="2000" dirty="0"/>
              <a:t>Quit my day job .</a:t>
            </a:r>
          </a:p>
          <a:p>
            <a:r>
              <a:rPr lang="en-CA" sz="2000" dirty="0"/>
              <a:t>To go on my own career path as a motivational speaker.</a:t>
            </a:r>
          </a:p>
          <a:p>
            <a:r>
              <a:rPr lang="en-CA" sz="2000" dirty="0"/>
              <a:t>Speaking has been my passion for long time.</a:t>
            </a:r>
          </a:p>
          <a:p>
            <a:r>
              <a:rPr lang="en-CA" sz="2000" dirty="0"/>
              <a:t>I was burnt out at work and my mental health was not good so made the decision that was best for me .It isn`t for everyone.</a:t>
            </a:r>
          </a:p>
        </p:txBody>
      </p:sp>
      <p:pic>
        <p:nvPicPr>
          <p:cNvPr id="3074" name="Picture 2" descr="No photo description available.">
            <a:extLst>
              <a:ext uri="{FF2B5EF4-FFF2-40B4-BE49-F238E27FC236}">
                <a16:creationId xmlns:a16="http://schemas.microsoft.com/office/drawing/2014/main" id="{26069B1E-C7FE-D724-8E43-3B7BF410B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070" r="570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5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2" name="Arc 104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D2B201-B434-1D90-FAF3-A494FE5873FB}"/>
              </a:ext>
            </a:extLst>
          </p:cNvPr>
          <p:cNvSpPr>
            <a:spLocks noGrp="1"/>
          </p:cNvSpPr>
          <p:nvPr>
            <p:ph type="title"/>
          </p:nvPr>
        </p:nvSpPr>
        <p:spPr>
          <a:xfrm>
            <a:off x="340267" y="197642"/>
            <a:ext cx="5458838" cy="1325563"/>
          </a:xfrm>
        </p:spPr>
        <p:txBody>
          <a:bodyPr>
            <a:normAutofit/>
          </a:bodyPr>
          <a:lstStyle/>
          <a:p>
            <a:pPr algn="ctr"/>
            <a:r>
              <a:rPr lang="en-CA" sz="4000" dirty="0"/>
              <a:t>Therapy</a:t>
            </a:r>
          </a:p>
        </p:txBody>
      </p:sp>
      <p:sp>
        <p:nvSpPr>
          <p:cNvPr id="1044" name="Freeform: Shape 104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Unmasking as a Neurodivergent Adult">
            <a:extLst>
              <a:ext uri="{FF2B5EF4-FFF2-40B4-BE49-F238E27FC236}">
                <a16:creationId xmlns:a16="http://schemas.microsoft.com/office/drawing/2014/main" id="{365DE623-54F3-C94E-E753-75979E101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87" b="20101"/>
          <a:stretch>
            <a:fillRect/>
          </a:stretch>
        </p:blipFill>
        <p:spPr bwMode="auto">
          <a:xfrm>
            <a:off x="357461" y="1389972"/>
            <a:ext cx="4507588" cy="540307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045" name="Content Placeholder 2">
            <a:extLst>
              <a:ext uri="{FF2B5EF4-FFF2-40B4-BE49-F238E27FC236}">
                <a16:creationId xmlns:a16="http://schemas.microsoft.com/office/drawing/2014/main" id="{F8BE6F0A-09DC-B7E3-68A8-F6287B199E1D}"/>
              </a:ext>
            </a:extLst>
          </p:cNvPr>
          <p:cNvSpPr>
            <a:spLocks noGrp="1"/>
          </p:cNvSpPr>
          <p:nvPr>
            <p:ph idx="1"/>
          </p:nvPr>
        </p:nvSpPr>
        <p:spPr>
          <a:xfrm>
            <a:off x="5648445" y="918789"/>
            <a:ext cx="5458838" cy="4192520"/>
          </a:xfrm>
        </p:spPr>
        <p:txBody>
          <a:bodyPr>
            <a:normAutofit fontScale="25000" lnSpcReduction="20000"/>
          </a:bodyPr>
          <a:lstStyle/>
          <a:p>
            <a:r>
              <a:rPr lang="en-CA" sz="8000" dirty="0"/>
              <a:t>Seeking help is huge .</a:t>
            </a:r>
          </a:p>
          <a:p>
            <a:pPr marL="0" indent="0">
              <a:buNone/>
            </a:pPr>
            <a:r>
              <a:rPr lang="en-CA" sz="8000" dirty="0"/>
              <a:t>   But it can be best decision  you make.</a:t>
            </a:r>
          </a:p>
          <a:p>
            <a:r>
              <a:rPr lang="en-CA" sz="8000" dirty="0"/>
              <a:t>Working with right therapist for you is important.</a:t>
            </a:r>
          </a:p>
          <a:p>
            <a:r>
              <a:rPr lang="en-CA" sz="8000" dirty="0"/>
              <a:t>I have learned so many amazing skills for life .</a:t>
            </a:r>
          </a:p>
          <a:p>
            <a:r>
              <a:rPr lang="en-CA" sz="8000" dirty="0"/>
              <a:t>I learn so much more about myself.</a:t>
            </a:r>
          </a:p>
          <a:p>
            <a:r>
              <a:rPr lang="en-CA" sz="8000" dirty="0"/>
              <a:t>I have accountability person.</a:t>
            </a:r>
          </a:p>
          <a:p>
            <a:r>
              <a:rPr lang="en-CA" sz="8000" dirty="0"/>
              <a:t>I can work through anything that is going on in life with someone that supports me and wants the best for me and cheering for me on ever step of the way.</a:t>
            </a:r>
          </a:p>
          <a:p>
            <a:r>
              <a:rPr lang="en-CA" sz="8000" dirty="0"/>
              <a:t>It could truly change your life to.</a:t>
            </a:r>
          </a:p>
          <a:p>
            <a:r>
              <a:rPr lang="en-CA" sz="8000" dirty="0"/>
              <a:t>Therapy has been a game changer for my life.</a:t>
            </a:r>
          </a:p>
          <a:p>
            <a:r>
              <a:rPr lang="en-CA" sz="8000" dirty="0"/>
              <a:t>Don`t be afraid of therapy</a:t>
            </a:r>
          </a:p>
          <a:p>
            <a:r>
              <a:rPr lang="en-CA" sz="8000" dirty="0"/>
              <a:t>It has helped me grow as a person.</a:t>
            </a:r>
          </a:p>
          <a:p>
            <a:r>
              <a:rPr lang="en-CA" sz="8000" dirty="0"/>
              <a:t>Needing help is not a bad thing  it is a good thing.   </a:t>
            </a:r>
          </a:p>
          <a:p>
            <a:r>
              <a:rPr lang="en-CA" sz="8000" dirty="0"/>
              <a:t>Don`t let the stigma behind word therapy, get in the way of getting the help and guidance you need .</a:t>
            </a:r>
          </a:p>
          <a:p>
            <a:endParaRPr lang="en-CA" sz="1100" dirty="0"/>
          </a:p>
          <a:p>
            <a:endParaRPr lang="en-CA" sz="1100" dirty="0"/>
          </a:p>
        </p:txBody>
      </p:sp>
    </p:spTree>
    <p:extLst>
      <p:ext uri="{BB962C8B-B14F-4D97-AF65-F5344CB8AC3E}">
        <p14:creationId xmlns:p14="http://schemas.microsoft.com/office/powerpoint/2010/main" val="331493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90D54EF-0F19-1744-D774-579F721C4759}"/>
              </a:ext>
            </a:extLst>
          </p:cNvPr>
          <p:cNvSpPr>
            <a:spLocks noGrp="1"/>
          </p:cNvSpPr>
          <p:nvPr>
            <p:ph type="title"/>
          </p:nvPr>
        </p:nvSpPr>
        <p:spPr>
          <a:xfrm>
            <a:off x="1143000" y="1676400"/>
            <a:ext cx="3810000" cy="3505200"/>
          </a:xfrm>
        </p:spPr>
        <p:txBody>
          <a:bodyPr anchor="t">
            <a:normAutofit/>
          </a:bodyPr>
          <a:lstStyle/>
          <a:p>
            <a:r>
              <a:rPr lang="en-CA" sz="4000" dirty="0"/>
              <a:t>Routine</a:t>
            </a:r>
          </a:p>
        </p:txBody>
      </p:sp>
      <p:sp>
        <p:nvSpPr>
          <p:cNvPr id="3" name="Content Placeholder 2">
            <a:extLst>
              <a:ext uri="{FF2B5EF4-FFF2-40B4-BE49-F238E27FC236}">
                <a16:creationId xmlns:a16="http://schemas.microsoft.com/office/drawing/2014/main" id="{B69BA81C-20E0-E2F2-9AC9-292AA77AB312}"/>
              </a:ext>
            </a:extLst>
          </p:cNvPr>
          <p:cNvSpPr>
            <a:spLocks noGrp="1"/>
          </p:cNvSpPr>
          <p:nvPr>
            <p:ph idx="1"/>
          </p:nvPr>
        </p:nvSpPr>
        <p:spPr>
          <a:xfrm>
            <a:off x="5181604" y="1676400"/>
            <a:ext cx="5638796" cy="3505200"/>
          </a:xfrm>
        </p:spPr>
        <p:txBody>
          <a:bodyPr>
            <a:normAutofit fontScale="85000" lnSpcReduction="20000"/>
          </a:bodyPr>
          <a:lstStyle/>
          <a:p>
            <a:r>
              <a:rPr lang="en-CA" sz="2900" dirty="0">
                <a:solidFill>
                  <a:schemeClr val="tx1">
                    <a:alpha val="55000"/>
                  </a:schemeClr>
                </a:solidFill>
              </a:rPr>
              <a:t>Realizing regular routines are not for everyone.</a:t>
            </a:r>
          </a:p>
          <a:p>
            <a:r>
              <a:rPr lang="en-CA" sz="2900" dirty="0">
                <a:solidFill>
                  <a:schemeClr val="tx1">
                    <a:alpha val="55000"/>
                  </a:schemeClr>
                </a:solidFill>
              </a:rPr>
              <a:t>Some of us need a different style of routine to work for us.</a:t>
            </a:r>
          </a:p>
          <a:p>
            <a:r>
              <a:rPr lang="en-CA" sz="2900" dirty="0">
                <a:solidFill>
                  <a:schemeClr val="tx1">
                    <a:alpha val="55000"/>
                  </a:schemeClr>
                </a:solidFill>
              </a:rPr>
              <a:t>My therapist has created many different style ones for to see which style was best for me.</a:t>
            </a:r>
          </a:p>
          <a:p>
            <a:r>
              <a:rPr lang="en-CA" sz="2900" dirty="0">
                <a:solidFill>
                  <a:schemeClr val="tx1">
                    <a:alpha val="55000"/>
                  </a:schemeClr>
                </a:solidFill>
              </a:rPr>
              <a:t>Checklist work best for me .</a:t>
            </a:r>
          </a:p>
          <a:p>
            <a:r>
              <a:rPr lang="en-CA" sz="2900" dirty="0">
                <a:solidFill>
                  <a:schemeClr val="tx1">
                    <a:alpha val="55000"/>
                  </a:schemeClr>
                </a:solidFill>
              </a:rPr>
              <a:t>When life changes so do routines.</a:t>
            </a:r>
          </a:p>
          <a:p>
            <a:r>
              <a:rPr lang="en-CA" sz="2900" dirty="0">
                <a:solidFill>
                  <a:schemeClr val="tx1">
                    <a:alpha val="55000"/>
                  </a:schemeClr>
                </a:solidFill>
              </a:rPr>
              <a:t>I feel good checking them off.</a:t>
            </a:r>
          </a:p>
          <a:p>
            <a:endParaRPr lang="en-CA" sz="2400" dirty="0">
              <a:solidFill>
                <a:schemeClr val="tx1">
                  <a:alpha val="55000"/>
                </a:schemeClr>
              </a:solidFill>
            </a:endParaRPr>
          </a:p>
        </p:txBody>
      </p:sp>
    </p:spTree>
    <p:extLst>
      <p:ext uri="{BB962C8B-B14F-4D97-AF65-F5344CB8AC3E}">
        <p14:creationId xmlns:p14="http://schemas.microsoft.com/office/powerpoint/2010/main" val="66457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BFC2C248-0B84-D8BB-45E6-02FC1F90272B}"/>
              </a:ext>
            </a:extLst>
          </p:cNvPr>
          <p:cNvSpPr>
            <a:spLocks noGrp="1"/>
          </p:cNvSpPr>
          <p:nvPr>
            <p:ph idx="1"/>
          </p:nvPr>
        </p:nvSpPr>
        <p:spPr>
          <a:xfrm>
            <a:off x="1380874" y="-244610"/>
            <a:ext cx="6713552" cy="4119172"/>
          </a:xfrm>
        </p:spPr>
        <p:txBody>
          <a:bodyPr anchor="t">
            <a:normAutofit fontScale="25000" lnSpcReduction="20000"/>
          </a:bodyPr>
          <a:lstStyle/>
          <a:p>
            <a:pPr marL="0" indent="0">
              <a:buNone/>
            </a:pPr>
            <a:endParaRPr lang="en-CA" sz="600" dirty="0"/>
          </a:p>
          <a:p>
            <a:pPr marL="0" indent="0">
              <a:buNone/>
            </a:pPr>
            <a:endParaRPr lang="en-CA" sz="600" dirty="0"/>
          </a:p>
          <a:p>
            <a:pPr marL="0" indent="0">
              <a:buNone/>
            </a:pPr>
            <a:endParaRPr lang="en-CA" sz="5600" dirty="0"/>
          </a:p>
          <a:p>
            <a:pPr marL="0" indent="0">
              <a:buNone/>
            </a:pPr>
            <a:r>
              <a:rPr lang="en-CA" sz="5600" dirty="0"/>
              <a:t>Stimming is a way for us to express our self.</a:t>
            </a:r>
          </a:p>
          <a:p>
            <a:pPr marL="0" indent="0">
              <a:buNone/>
            </a:pPr>
            <a:r>
              <a:rPr lang="en-CA" sz="5600" dirty="0"/>
              <a:t>It is our way of communicating with the world around us.</a:t>
            </a:r>
          </a:p>
          <a:p>
            <a:pPr marL="0" indent="0">
              <a:buNone/>
            </a:pPr>
            <a:r>
              <a:rPr lang="en-CA" sz="5600" dirty="0"/>
              <a:t>We don`t choose when we stim.</a:t>
            </a:r>
          </a:p>
          <a:p>
            <a:pPr marL="0" indent="0">
              <a:buNone/>
            </a:pPr>
            <a:r>
              <a:rPr lang="en-CA" sz="5600" dirty="0"/>
              <a:t>Stimming is not a choice.</a:t>
            </a:r>
          </a:p>
          <a:p>
            <a:pPr marL="0" indent="0">
              <a:buNone/>
            </a:pPr>
            <a:r>
              <a:rPr lang="en-CA" sz="5600" dirty="0"/>
              <a:t>My stims are .</a:t>
            </a:r>
          </a:p>
          <a:p>
            <a:pPr marL="0" indent="0">
              <a:buNone/>
            </a:pPr>
            <a:r>
              <a:rPr lang="en-CA" sz="5600" dirty="0"/>
              <a:t>Rocking back and forth.</a:t>
            </a:r>
          </a:p>
          <a:p>
            <a:pPr marL="0" indent="0">
              <a:buNone/>
            </a:pPr>
            <a:r>
              <a:rPr lang="en-CA" sz="5600" dirty="0"/>
              <a:t>Clapping three times.</a:t>
            </a:r>
          </a:p>
          <a:p>
            <a:pPr marL="0" indent="0">
              <a:buNone/>
            </a:pPr>
            <a:r>
              <a:rPr lang="en-CA" sz="5600" dirty="0"/>
              <a:t>Moving my head a certain way.</a:t>
            </a:r>
          </a:p>
          <a:p>
            <a:pPr marL="0" indent="0">
              <a:buNone/>
            </a:pPr>
            <a:r>
              <a:rPr lang="en-CA" sz="5600" dirty="0"/>
              <a:t>Rubbing my hands together with fidget or without.</a:t>
            </a:r>
          </a:p>
          <a:p>
            <a:pPr marL="0" indent="0">
              <a:buNone/>
            </a:pPr>
            <a:r>
              <a:rPr lang="en-CA" sz="5600" dirty="0"/>
              <a:t>Moving my hands couple different ways.</a:t>
            </a:r>
          </a:p>
          <a:p>
            <a:pPr marL="0" indent="0">
              <a:buNone/>
            </a:pPr>
            <a:r>
              <a:rPr lang="en-CA" sz="5600" dirty="0"/>
              <a:t>Shaking my one foot.</a:t>
            </a:r>
          </a:p>
          <a:p>
            <a:pPr marL="0" indent="0">
              <a:buNone/>
            </a:pPr>
            <a:r>
              <a:rPr lang="en-CA" sz="5600" dirty="0"/>
              <a:t>Also, one vocal stim.</a:t>
            </a:r>
          </a:p>
          <a:p>
            <a:pPr marL="0" indent="0">
              <a:buNone/>
            </a:pPr>
            <a:r>
              <a:rPr lang="en-CA" sz="5600" dirty="0"/>
              <a:t>And maybe more</a:t>
            </a:r>
          </a:p>
          <a:p>
            <a:pPr marL="0" indent="0">
              <a:buNone/>
            </a:pPr>
            <a:r>
              <a:rPr lang="en-CA" sz="5600" dirty="0"/>
              <a:t>Sometimes we know we are stimming and sometimes not cause a body decides when it happens.</a:t>
            </a:r>
          </a:p>
          <a:p>
            <a:pPr marL="0" indent="0">
              <a:buNone/>
            </a:pPr>
            <a:r>
              <a:rPr lang="en-CA" sz="5600" dirty="0"/>
              <a:t>I stim a lot when happy to.</a:t>
            </a:r>
          </a:p>
          <a:p>
            <a:pPr marL="0" indent="0">
              <a:buNone/>
            </a:pPr>
            <a:r>
              <a:rPr lang="en-CA" sz="5600" dirty="0"/>
              <a:t>This is called happy stim.</a:t>
            </a:r>
          </a:p>
          <a:p>
            <a:pPr marL="0" indent="0">
              <a:buNone/>
            </a:pPr>
            <a:r>
              <a:rPr lang="en-CA" sz="5600" dirty="0"/>
              <a:t>Stimming is the way we know how are feeling.</a:t>
            </a:r>
          </a:p>
          <a:p>
            <a:pPr marL="0" indent="0">
              <a:buNone/>
            </a:pPr>
            <a:r>
              <a:rPr lang="en-CA" sz="5600" dirty="0"/>
              <a:t>It can help people understand when we are or excited or </a:t>
            </a:r>
            <a:r>
              <a:rPr lang="en-CA" sz="5600" dirty="0" err="1"/>
              <a:t>fustered</a:t>
            </a:r>
            <a:r>
              <a:rPr lang="en-CA" sz="5600" dirty="0"/>
              <a:t>. or if were not stimming could stress day or were masking.</a:t>
            </a:r>
          </a:p>
          <a:p>
            <a:pPr marL="0" indent="0">
              <a:buNone/>
            </a:pPr>
            <a:r>
              <a:rPr lang="en-CA" sz="5600" dirty="0"/>
              <a:t>Also is a way get are self to calm if we need to .</a:t>
            </a:r>
          </a:p>
          <a:p>
            <a:pPr marL="0" indent="0">
              <a:buNone/>
            </a:pPr>
            <a:r>
              <a:rPr lang="en-CA" sz="5600" dirty="0"/>
              <a:t>It can be hard for us to build comfort to stim around people because we fear judgement .</a:t>
            </a:r>
          </a:p>
          <a:p>
            <a:pPr marL="0" indent="0">
              <a:buNone/>
            </a:pPr>
            <a:r>
              <a:rPr lang="en-CA" sz="5600" dirty="0"/>
              <a:t>I put up walls to protect my self.</a:t>
            </a:r>
          </a:p>
          <a:p>
            <a:pPr marL="0" indent="0">
              <a:buNone/>
            </a:pPr>
            <a:r>
              <a:rPr lang="en-CA" sz="5600" dirty="0"/>
              <a:t> I have been judged in the past because  of my ADHD.</a:t>
            </a:r>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a:p>
            <a:pPr marL="0" indent="0">
              <a:buNone/>
            </a:pPr>
            <a:endParaRPr lang="en-CA" sz="600" dirty="0"/>
          </a:p>
        </p:txBody>
      </p:sp>
      <p:pic>
        <p:nvPicPr>
          <p:cNvPr id="2050" name="Picture 2" descr="Outdoor Rocking Chairs - Cracker Barrel">
            <a:extLst>
              <a:ext uri="{FF2B5EF4-FFF2-40B4-BE49-F238E27FC236}">
                <a16:creationId xmlns:a16="http://schemas.microsoft.com/office/drawing/2014/main" id="{005B59B9-E50A-BD27-9F15-992CE7B8B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792"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4BFCDA7-B376-8977-7F44-F3BF2C60004F}"/>
              </a:ext>
            </a:extLst>
          </p:cNvPr>
          <p:cNvSpPr>
            <a:spLocks noGrp="1"/>
          </p:cNvSpPr>
          <p:nvPr>
            <p:ph type="title"/>
          </p:nvPr>
        </p:nvSpPr>
        <p:spPr>
          <a:xfrm>
            <a:off x="6094476" y="158909"/>
            <a:ext cx="10515600" cy="1325563"/>
          </a:xfrm>
        </p:spPr>
        <p:txBody>
          <a:bodyPr/>
          <a:lstStyle/>
          <a:p>
            <a:r>
              <a:rPr lang="en-CA" dirty="0"/>
              <a:t>What is Stimming </a:t>
            </a:r>
            <a:br>
              <a:rPr lang="en-CA" dirty="0"/>
            </a:br>
            <a:r>
              <a:rPr lang="en-CA" dirty="0"/>
              <a:t>Self Stim Tory Behavior</a:t>
            </a:r>
          </a:p>
        </p:txBody>
      </p:sp>
    </p:spTree>
    <p:extLst>
      <p:ext uri="{BB962C8B-B14F-4D97-AF65-F5344CB8AC3E}">
        <p14:creationId xmlns:p14="http://schemas.microsoft.com/office/powerpoint/2010/main" val="3261895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e1c6e8-d98c-447e-a5ca-18a6c4647bf8">
      <Terms xmlns="http://schemas.microsoft.com/office/infopath/2007/PartnerControls"/>
    </lcf76f155ced4ddcb4097134ff3c332f>
    <TaxCatchAll xmlns="1923a834-cab8-488a-9543-8780285323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76CBED8F37C1459559812AE366E1D3" ma:contentTypeVersion="19" ma:contentTypeDescription="Create a new document." ma:contentTypeScope="" ma:versionID="376b98856725ec28194255099271d2f1">
  <xsd:schema xmlns:xsd="http://www.w3.org/2001/XMLSchema" xmlns:xs="http://www.w3.org/2001/XMLSchema" xmlns:p="http://schemas.microsoft.com/office/2006/metadata/properties" xmlns:ns2="fce1c6e8-d98c-447e-a5ca-18a6c4647bf8" xmlns:ns3="1923a834-cab8-488a-9543-8780285323d3" targetNamespace="http://schemas.microsoft.com/office/2006/metadata/properties" ma:root="true" ma:fieldsID="fb56995a2b97fadbed3a4a950214260f" ns2:_="" ns3:_="">
    <xsd:import namespace="fce1c6e8-d98c-447e-a5ca-18a6c4647bf8"/>
    <xsd:import namespace="1923a834-cab8-488a-9543-8780285323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e1c6e8-d98c-447e-a5ca-18a6c4647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453e1ed-539c-4243-80d5-f1e12081a6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23a834-cab8-488a-9543-8780285323d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ed22909-0c32-4d03-a847-10aacab6155a}" ma:internalName="TaxCatchAll" ma:showField="CatchAllData" ma:web="1923a834-cab8-488a-9543-8780285323d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6A6689-12E1-4EE7-9583-79EB2F52A1AD}">
  <ds:schemaRefs>
    <ds:schemaRef ds:uri="http://schemas.microsoft.com/office/2006/metadata/properties"/>
    <ds:schemaRef ds:uri="http://schemas.microsoft.com/office/infopath/2007/PartnerControls"/>
    <ds:schemaRef ds:uri="fce1c6e8-d98c-447e-a5ca-18a6c4647bf8"/>
    <ds:schemaRef ds:uri="1923a834-cab8-488a-9543-8780285323d3"/>
  </ds:schemaRefs>
</ds:datastoreItem>
</file>

<file path=customXml/itemProps2.xml><?xml version="1.0" encoding="utf-8"?>
<ds:datastoreItem xmlns:ds="http://schemas.openxmlformats.org/officeDocument/2006/customXml" ds:itemID="{F9A96E88-B34E-43A0-B985-13AFCBE38D16}">
  <ds:schemaRefs>
    <ds:schemaRef ds:uri="http://schemas.microsoft.com/sharepoint/v3/contenttype/forms"/>
  </ds:schemaRefs>
</ds:datastoreItem>
</file>

<file path=customXml/itemProps3.xml><?xml version="1.0" encoding="utf-8"?>
<ds:datastoreItem xmlns:ds="http://schemas.openxmlformats.org/officeDocument/2006/customXml" ds:itemID="{D814DB50-C139-49C1-B8F9-BC69D2A83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e1c6e8-d98c-447e-a5ca-18a6c4647bf8"/>
    <ds:schemaRef ds:uri="1923a834-cab8-488a-9543-878028532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3470</TotalTime>
  <Words>2339</Words>
  <Application>Microsoft Office PowerPoint</Application>
  <PresentationFormat>Widescreen</PresentationFormat>
  <Paragraphs>274</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RAISE THE ROOF  RAISE THE RENT  IN YOUR LIFE</vt:lpstr>
      <vt:lpstr>                        Welcome to my Life </vt:lpstr>
      <vt:lpstr>                     Crystal`s Creations </vt:lpstr>
      <vt:lpstr>What I wanted for my life career wise </vt:lpstr>
      <vt:lpstr>What inclusion isn`t on the job.</vt:lpstr>
      <vt:lpstr> Motivational Speaker Crystal Silverthorne</vt:lpstr>
      <vt:lpstr>Therapy</vt:lpstr>
      <vt:lpstr>Routine</vt:lpstr>
      <vt:lpstr>What is Stimming  Self Stim Tory Behavior</vt:lpstr>
      <vt:lpstr>Fidgeting </vt:lpstr>
      <vt:lpstr>Socially Awkward ADHD Life </vt:lpstr>
      <vt:lpstr>Need chew stim    </vt:lpstr>
      <vt:lpstr>Floor time </vt:lpstr>
      <vt:lpstr>Sensory Needs  For me I wear  headphone to help me. I am sound sensitive. Sounds for me are louder than they would be for others which bother me I have put hands over my ears if I can. So, headphones help not have to. They muffle the sound so sounds aren`t as load. They also help me focus and constraint better and help emotional regulate better. They also help when I  get home from being out and in sensory overload then I can put them on  and lay in  the dark to calm mind and body .Sensory overload  is tiring. When we mask and don`t do what we need for body it is tiring. We have  to spend more time doing what we needed to when we get home as that is our safe space.  I contacted a OT find out my sensory profile . So, I know what I need in my day to have my sensory needs met.      </vt:lpstr>
      <vt:lpstr>Unmasking</vt:lpstr>
      <vt:lpstr>Changing attuides of Disability</vt:lpstr>
      <vt:lpstr>Self Care For Mental Health </vt:lpstr>
      <vt:lpstr>Having goals for life.</vt:lpstr>
      <vt:lpstr>My Community Connections  And What They Have Brought To My Life.</vt:lpstr>
      <vt:lpstr>Natural Friendships  Are people in your life that are not paid to be in your life. They are your natural friendships .The ones that you go to each others house or out for coffee with or go for lunch or just do something fun with.   </vt:lpstr>
      <vt:lpstr>My Friend Roxann</vt:lpstr>
      <vt:lpstr>My Friend Valerie </vt:lpstr>
      <vt:lpstr>Advocacy </vt:lpstr>
      <vt:lpstr>Tech</vt:lpstr>
      <vt:lpstr>Yoga Life Journey</vt:lpstr>
      <vt:lpstr>The Power of Hug</vt:lpstr>
      <vt:lpstr>  I don`t let my challenges stop me from living the life I want to live. I may have to do things in life different at times and take longer to get where I want get with things but that will never hold me back. . The sky is the limit, and I am reaching for higher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Crystal Silverthorne</dc:creator>
  <cp:lastModifiedBy>Crystal Silverthorne</cp:lastModifiedBy>
  <cp:revision>6</cp:revision>
  <dcterms:created xsi:type="dcterms:W3CDTF">2025-06-08T03:46:13Z</dcterms:created>
  <dcterms:modified xsi:type="dcterms:W3CDTF">2025-10-10T16:10:52Z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0x0101000576CBED8F37C1459559812AE366E1D3</vt:lpwstr>
  </property>
</Properties>
</file>