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8" r:id="rId5"/>
  </p:sldMasterIdLst>
  <p:notesMasterIdLst>
    <p:notesMasterId r:id="rId13"/>
  </p:notesMasterIdLst>
  <p:sldIdLst>
    <p:sldId id="256" r:id="rId6"/>
    <p:sldId id="257" r:id="rId7"/>
    <p:sldId id="420" r:id="rId8"/>
    <p:sldId id="419" r:id="rId9"/>
    <p:sldId id="421" r:id="rId10"/>
    <p:sldId id="418" r:id="rId11"/>
    <p:sldId id="291" r:id="rId12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DC1C74-D19E-979C-8F22-9F0FA3DCA6B5}" v="35" dt="2025-08-15T13:17:11.00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DE6C6C-C801-45DE-89DC-1E016E171347}" type="datetimeFigureOut">
              <a:rPr lang="en-CA" smtClean="0"/>
              <a:t>2025-10-10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C8E903-7CB0-4350-8B51-473973E3FED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5777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8E903-7CB0-4350-8B51-473973E3FED6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7954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C8E903-7CB0-4350-8B51-473973E3FED6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8555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0890" y="292248"/>
            <a:ext cx="11250218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10"/>
              </a:spcBef>
            </a:pPr>
            <a:fld id="{81D60167-4931-47E6-BA6A-407CBD079E47}" type="slidenum">
              <a:rPr dirty="0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7019F14-C901-B046-4A4C-A49777462CEA}"/>
              </a:ext>
            </a:extLst>
          </p:cNvPr>
          <p:cNvSpPr/>
          <p:nvPr userDrawn="1"/>
        </p:nvSpPr>
        <p:spPr>
          <a:xfrm>
            <a:off x="11352213" y="6388100"/>
            <a:ext cx="309562" cy="31115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F9D82A7A-9FB9-464C-1DAC-3D1045F1173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7C6A9E71-C87B-FECE-ED31-A497559B7B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613" y="131763"/>
            <a:ext cx="747712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9BA369DB-E8FF-1F01-CA07-6C5FF6F1D1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6424613"/>
            <a:ext cx="10726737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0" y="1237786"/>
            <a:ext cx="12192000" cy="5620214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151" y="122663"/>
            <a:ext cx="9164444" cy="992459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AB3C2A2-5B51-2ED0-520B-53BF7C0F21D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307763" y="6388100"/>
            <a:ext cx="401637" cy="311150"/>
          </a:xfrm>
        </p:spPr>
        <p:txBody>
          <a:bodyPr/>
          <a:lstStyle>
            <a:lvl1pPr algn="ctr">
              <a:defRPr sz="1000" b="1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BBA3EA4-5DDC-429C-970E-2409BDDFAD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095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C40892-00B7-9996-5780-05FF3DB529AC}"/>
              </a:ext>
            </a:extLst>
          </p:cNvPr>
          <p:cNvSpPr/>
          <p:nvPr userDrawn="1"/>
        </p:nvSpPr>
        <p:spPr>
          <a:xfrm>
            <a:off x="11352213" y="6388100"/>
            <a:ext cx="309562" cy="31115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712BB7DE-152D-6AA4-D5BE-73CAF74745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C7A65974-532A-1F21-436A-6D5D1884A6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613" y="131763"/>
            <a:ext cx="747712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C4F5B469-4986-F000-D56E-8A4CE38FF5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6424613"/>
            <a:ext cx="10726737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151" y="122663"/>
            <a:ext cx="9164444" cy="992459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35015" y="1571625"/>
            <a:ext cx="1926759" cy="460533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65000"/>
                  <a:lumOff val="35000"/>
                </a:schemeClr>
              </a:buClr>
              <a:buSzTx/>
              <a:buFont typeface="Arial" panose="020B0604020202020204" pitchFamily="34" charset="0"/>
              <a:buNone/>
              <a:tabLst/>
              <a:defRPr sz="14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392151" y="1571625"/>
            <a:ext cx="9164444" cy="4605338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6C4B46B-C63E-F7DC-ECB3-8BAAACE4043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307763" y="6388100"/>
            <a:ext cx="401637" cy="311150"/>
          </a:xfrm>
        </p:spPr>
        <p:txBody>
          <a:bodyPr/>
          <a:lstStyle>
            <a:lvl1pPr algn="ctr">
              <a:defRPr sz="1000" b="1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767D9DA-FFCF-45FC-BB07-DE881B6FD3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06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800" b="0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10"/>
              </a:spcBef>
            </a:pPr>
            <a:fld id="{81D60167-4931-47E6-BA6A-407CBD079E47}" type="slidenum">
              <a:rPr dirty="0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800" b="0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10"/>
              </a:spcBef>
            </a:pPr>
            <a:fld id="{81D60167-4931-47E6-BA6A-407CBD079E47}" type="slidenum">
              <a:rPr dirty="0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800" b="0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10"/>
              </a:spcBef>
            </a:pPr>
            <a:fld id="{81D60167-4931-47E6-BA6A-407CBD079E47}" type="slidenum">
              <a:rPr dirty="0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10"/>
              </a:spcBef>
            </a:pPr>
            <a:fld id="{81D60167-4931-47E6-BA6A-407CBD079E47}" type="slidenum">
              <a:rPr dirty="0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D568BF90-26AD-34AA-C60E-CD7CD352DE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6D254838-7018-59BD-1434-85A88FCAD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10163"/>
            <a:ext cx="1219200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5AD5DA0B-1DCB-D0F1-1652-58EADCA1C2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619125"/>
            <a:ext cx="36417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2323" y="1895708"/>
            <a:ext cx="7055796" cy="2843506"/>
          </a:xfrm>
        </p:spPr>
        <p:txBody>
          <a:bodyPr anchor="b"/>
          <a:lstStyle>
            <a:lvl1pPr algn="l">
              <a:defRPr sz="4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2323" y="5226964"/>
            <a:ext cx="7843737" cy="750414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0B40011-E739-0E1B-072A-DB14D9F9B9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07475" y="5407025"/>
            <a:ext cx="2870200" cy="365125"/>
          </a:xfrm>
        </p:spPr>
        <p:txBody>
          <a:bodyPr/>
          <a:lstStyle>
            <a:lvl1pPr algn="ctr">
              <a:defRPr sz="2400"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313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Col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75140E-8409-AF0E-5455-5023411814BF}"/>
              </a:ext>
            </a:extLst>
          </p:cNvPr>
          <p:cNvSpPr/>
          <p:nvPr userDrawn="1"/>
        </p:nvSpPr>
        <p:spPr>
          <a:xfrm>
            <a:off x="11352213" y="6388100"/>
            <a:ext cx="309562" cy="31115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9344B6BE-0DCA-CFE0-B715-769E87796C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C81A583A-8573-B8A8-2D69-24B7CE18F1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613" y="131763"/>
            <a:ext cx="747712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A1313064-1EE7-D3EA-0CE9-43D8D0D992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6424613"/>
            <a:ext cx="10726737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151" y="122663"/>
            <a:ext cx="9164444" cy="992459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150" y="2631687"/>
            <a:ext cx="11272025" cy="35452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392150" y="1572323"/>
            <a:ext cx="11272025" cy="936701"/>
          </a:xfrm>
        </p:spPr>
        <p:txBody>
          <a:bodyPr/>
          <a:lstStyle>
            <a:lvl1pPr marL="0" indent="0">
              <a:buNone/>
              <a:defRPr sz="3000">
                <a:solidFill>
                  <a:srgbClr val="25408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75DF9E8-1935-7C27-179C-DA00F5715C2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307763" y="6388100"/>
            <a:ext cx="401637" cy="311150"/>
          </a:xfrm>
        </p:spPr>
        <p:txBody>
          <a:bodyPr/>
          <a:lstStyle>
            <a:lvl1pPr algn="ctr">
              <a:defRPr sz="1000" b="1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FDD555C-EB84-42A3-AFD3-33D692AA5E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371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1C41416-3F4A-47F9-021A-1CDBCA35D385}"/>
              </a:ext>
            </a:extLst>
          </p:cNvPr>
          <p:cNvSpPr/>
          <p:nvPr userDrawn="1"/>
        </p:nvSpPr>
        <p:spPr>
          <a:xfrm>
            <a:off x="11352213" y="6388100"/>
            <a:ext cx="309562" cy="31115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88DA5F20-DB39-53FF-4360-ECB2DD5AD4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905F3DFB-522A-9809-8C44-B76E204529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613" y="131763"/>
            <a:ext cx="747712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29F63C8C-17C5-4218-4FC4-011556CBFD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6424613"/>
            <a:ext cx="10726737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151" y="122663"/>
            <a:ext cx="9164444" cy="992459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151" y="2631687"/>
            <a:ext cx="5517996" cy="35452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392150" y="1572323"/>
            <a:ext cx="11272025" cy="936701"/>
          </a:xfrm>
        </p:spPr>
        <p:txBody>
          <a:bodyPr/>
          <a:lstStyle>
            <a:lvl1pPr marL="0" indent="0">
              <a:buNone/>
              <a:defRPr sz="3000">
                <a:solidFill>
                  <a:srgbClr val="25408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4"/>
          </p:nvPr>
        </p:nvSpPr>
        <p:spPr>
          <a:xfrm>
            <a:off x="6123878" y="2631687"/>
            <a:ext cx="5517996" cy="35452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DCAEAB3-B2CF-AADF-8A57-43584CF61AE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307763" y="6388100"/>
            <a:ext cx="401637" cy="311150"/>
          </a:xfrm>
        </p:spPr>
        <p:txBody>
          <a:bodyPr/>
          <a:lstStyle>
            <a:lvl1pPr algn="ctr">
              <a:defRPr sz="1000" b="1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4752F9B-890C-4B7B-BE19-D4F58CB9E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625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-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21797B-597E-49EF-8264-A8AAE1335AB6}"/>
              </a:ext>
            </a:extLst>
          </p:cNvPr>
          <p:cNvSpPr/>
          <p:nvPr userDrawn="1"/>
        </p:nvSpPr>
        <p:spPr>
          <a:xfrm>
            <a:off x="11352213" y="6388100"/>
            <a:ext cx="309562" cy="31115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4DCCA246-F2F6-F160-76EA-BD83855707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68A312BC-1888-8E3D-9006-74167B4DB1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613" y="131763"/>
            <a:ext cx="747712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861B9150-A7BD-3BA1-DF49-F3DA29F9B88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6424613"/>
            <a:ext cx="10726737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151" y="122663"/>
            <a:ext cx="9164444" cy="992459"/>
          </a:xfrm>
        </p:spPr>
        <p:txBody>
          <a:bodyPr/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151" y="2631687"/>
            <a:ext cx="5517996" cy="35452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392150" y="1572323"/>
            <a:ext cx="5517997" cy="936701"/>
          </a:xfrm>
        </p:spPr>
        <p:txBody>
          <a:bodyPr/>
          <a:lstStyle>
            <a:lvl1pPr marL="0" indent="0">
              <a:buNone/>
              <a:defRPr sz="3000">
                <a:solidFill>
                  <a:srgbClr val="25408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6076950" y="1571625"/>
            <a:ext cx="5584825" cy="4605338"/>
          </a:xfrm>
        </p:spPr>
        <p:txBody>
          <a:bodyPr rtlCol="0" anchor="ctr">
            <a:no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319B46-DCB1-CF8C-69A2-570E6FC56CB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307763" y="6388100"/>
            <a:ext cx="401637" cy="311150"/>
          </a:xfrm>
        </p:spPr>
        <p:txBody>
          <a:bodyPr/>
          <a:lstStyle>
            <a:lvl1pPr algn="ctr">
              <a:defRPr sz="1000" b="1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B1808A0-16A6-4C6A-90E4-CF3952FC93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956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1350752" y="6388608"/>
            <a:ext cx="311150" cy="311150"/>
          </a:xfrm>
          <a:custGeom>
            <a:avLst/>
            <a:gdLst/>
            <a:ahLst/>
            <a:cxnLst/>
            <a:rect l="l" t="t" r="r" b="b"/>
            <a:pathLst>
              <a:path w="311150" h="311150">
                <a:moveTo>
                  <a:pt x="0" y="0"/>
                </a:moveTo>
                <a:lnTo>
                  <a:pt x="310896" y="0"/>
                </a:lnTo>
                <a:lnTo>
                  <a:pt x="310896" y="310895"/>
                </a:lnTo>
                <a:lnTo>
                  <a:pt x="0" y="310895"/>
                </a:lnTo>
                <a:lnTo>
                  <a:pt x="0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12191998" cy="12588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0997183" y="131063"/>
            <a:ext cx="746759" cy="9966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67639" y="6425184"/>
            <a:ext cx="10725910" cy="23164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54080" y="3138396"/>
            <a:ext cx="5883838" cy="1367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800" b="0" i="1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70890" y="1476704"/>
            <a:ext cx="11250218" cy="24034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397820" y="6464163"/>
            <a:ext cx="216534" cy="1689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ct val="100000"/>
              </a:lnSpc>
              <a:spcBef>
                <a:spcPts val="10"/>
              </a:spcBef>
            </a:pPr>
            <a:fld id="{81D60167-4931-47E6-BA6A-407CBD079E47}" type="slidenum">
              <a:rPr dirty="0"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D600206-F726-0ACF-6296-FD38BD9D7E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11C54DC-2C39-BA64-9090-1B062CC043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Bullets level 1</a:t>
            </a:r>
          </a:p>
          <a:p>
            <a:pPr lvl="1"/>
            <a:r>
              <a:rPr lang="en-US" altLang="en-US"/>
              <a:t>Bullets level 2</a:t>
            </a:r>
          </a:p>
          <a:p>
            <a:pPr lvl="2"/>
            <a:r>
              <a:rPr lang="en-US" altLang="en-US"/>
              <a:t>Bullets level 3</a:t>
            </a:r>
          </a:p>
          <a:p>
            <a:pPr lvl="3"/>
            <a:r>
              <a:rPr lang="en-US" altLang="en-US"/>
              <a:t>Bullets level 4</a:t>
            </a:r>
          </a:p>
          <a:p>
            <a:pPr lvl="4"/>
            <a:r>
              <a:rPr lang="en-US" altLang="en-US"/>
              <a:t>Bullets level 5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6760AB-A839-E78E-9BE7-4062F01FB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5DFD63-5D36-A56E-842F-C900FC753B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03AFB-FCF2-FFA4-1478-1F9F78EFC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16A83F6-82E4-4A36-9DEC-4BF3733F04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63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ct val="0"/>
        </a:spcBef>
        <a:spcAft>
          <a:spcPts val="1200"/>
        </a:spcAft>
        <a:buClr>
          <a:srgbClr val="595959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fontAlgn="base">
        <a:lnSpc>
          <a:spcPct val="90000"/>
        </a:lnSpc>
        <a:spcBef>
          <a:spcPct val="0"/>
        </a:spcBef>
        <a:spcAft>
          <a:spcPts val="1200"/>
        </a:spcAft>
        <a:buClr>
          <a:srgbClr val="595959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ts val="600"/>
        </a:spcAft>
        <a:buClr>
          <a:srgbClr val="595959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ts val="600"/>
        </a:spcAft>
        <a:buClr>
          <a:srgbClr val="595959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ts val="600"/>
        </a:spcAft>
        <a:buClr>
          <a:srgbClr val="595959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45423" y="0"/>
            <a:ext cx="3846575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" y="5108531"/>
            <a:ext cx="12191998" cy="9601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 anchor="t"/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endParaRPr lang="en-CA" sz="2000" b="1" spc="-15">
              <a:solidFill>
                <a:srgbClr val="2E54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CA" sz="2000" b="1" spc="-15">
                <a:solidFill>
                  <a:srgbClr val="2E5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Inclusive Lifestyles in Vertical Communities</a:t>
            </a:r>
            <a:endParaRPr lang="en-CA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2063" y="618744"/>
            <a:ext cx="3642359" cy="7833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04416" y="2514600"/>
            <a:ext cx="7965191" cy="168635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endParaRPr lang="en-CA" sz="3600" b="1" spc="-15">
              <a:solidFill>
                <a:srgbClr val="2E54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CA" sz="3600" b="1" spc="-15">
                <a:solidFill>
                  <a:srgbClr val="2E54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Creating Welcoming Communities One Building at a Time!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943600" y="5397513"/>
            <a:ext cx="2859791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000" dirty="0">
                <a:solidFill>
                  <a:srgbClr val="3A3838"/>
                </a:solidFill>
                <a:latin typeface="Arial"/>
                <a:cs typeface="Arial"/>
              </a:rPr>
              <a:t>September 17-18, </a:t>
            </a:r>
            <a:r>
              <a:rPr sz="2000" spc="5" dirty="0">
                <a:solidFill>
                  <a:srgbClr val="3A3838"/>
                </a:solidFill>
                <a:latin typeface="Arial"/>
                <a:cs typeface="Arial"/>
              </a:rPr>
              <a:t>202</a:t>
            </a:r>
            <a:r>
              <a:rPr lang="en-US" sz="2000" spc="5" dirty="0">
                <a:solidFill>
                  <a:srgbClr val="3A3838"/>
                </a:solidFill>
                <a:latin typeface="Arial"/>
                <a:cs typeface="Arial"/>
              </a:rPr>
              <a:t>5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70890" y="255672"/>
            <a:ext cx="707291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CA" sz="4000" b="1" i="0" spc="10">
                <a:solidFill>
                  <a:srgbClr val="FFFFFF"/>
                </a:solidFill>
                <a:latin typeface="Arial"/>
                <a:cs typeface="Arial"/>
              </a:rPr>
              <a:t>Session Outline</a:t>
            </a:r>
            <a:endParaRPr sz="40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"/>
              </a:spcBef>
            </a:pPr>
            <a:fld id="{81D60167-4931-47E6-BA6A-407CBD079E47}" type="slidenum">
              <a:rPr dirty="0"/>
              <a:t>2</a:t>
            </a:fld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70890" y="2000192"/>
            <a:ext cx="5361531" cy="40248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2210"/>
              </a:spcBef>
              <a:buClr>
                <a:srgbClr val="585858"/>
              </a:buClr>
              <a:buFont typeface="Arial"/>
              <a:buChar char="•"/>
              <a:tabLst>
                <a:tab pos="241300" algn="l"/>
              </a:tabLst>
            </a:pPr>
            <a:r>
              <a:rPr lang="en-CA" sz="2800" spc="-5">
                <a:latin typeface="Arial" panose="020B0604020202020204" pitchFamily="34" charset="0"/>
                <a:cs typeface="Arial" panose="020B0604020202020204" pitchFamily="34" charset="0"/>
              </a:rPr>
              <a:t>Inclusive Vertical Community Living – what is it, why do it and how? (20 minutes)</a:t>
            </a:r>
          </a:p>
          <a:p>
            <a:pPr marL="241300" indent="-228600">
              <a:lnSpc>
                <a:spcPct val="100000"/>
              </a:lnSpc>
              <a:spcBef>
                <a:spcPts val="2210"/>
              </a:spcBef>
              <a:buClr>
                <a:srgbClr val="585858"/>
              </a:buClr>
              <a:buFont typeface="Arial"/>
              <a:buChar char="•"/>
              <a:tabLst>
                <a:tab pos="241300" algn="l"/>
              </a:tabLst>
            </a:pPr>
            <a:r>
              <a:rPr lang="en-CA" sz="2800" spc="-5">
                <a:latin typeface="Arial" panose="020B0604020202020204" pitchFamily="34" charset="0"/>
                <a:cs typeface="Arial" panose="020B0604020202020204" pitchFamily="34" charset="0"/>
              </a:rPr>
              <a:t>Individuals, family member and staff lived experiences – video and panel discussion (40 minutes)</a:t>
            </a:r>
          </a:p>
          <a:p>
            <a:pPr marL="241300" indent="-228600">
              <a:lnSpc>
                <a:spcPct val="100000"/>
              </a:lnSpc>
              <a:spcBef>
                <a:spcPts val="2210"/>
              </a:spcBef>
              <a:buClr>
                <a:srgbClr val="585858"/>
              </a:buClr>
              <a:buFont typeface="Arial"/>
              <a:buChar char="•"/>
              <a:tabLst>
                <a:tab pos="241300" algn="l"/>
              </a:tabLst>
            </a:pPr>
            <a:r>
              <a:rPr lang="en-CA" sz="2800" spc="-5">
                <a:latin typeface="Arial" panose="020B0604020202020204" pitchFamily="34" charset="0"/>
                <a:cs typeface="Arial" panose="020B0604020202020204" pitchFamily="34" charset="0"/>
              </a:rPr>
              <a:t>Audience Q and A (15 minutes)</a:t>
            </a:r>
            <a:endParaRPr lang="en-CA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A97CD6-D105-6DC1-F643-C0FC50C7B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3309" y="1219200"/>
            <a:ext cx="2417364" cy="31777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BBD85A-8FAF-8E3C-1946-F6CA623CA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076" y="1376124"/>
            <a:ext cx="2826761" cy="20159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E5150D-3D39-5E3F-C558-ACE14AD93D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320" y="3465949"/>
            <a:ext cx="2433408" cy="2971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DC5434-1202-0D1D-4E87-25A4805E2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5400" y="4310315"/>
            <a:ext cx="3040454" cy="202467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43FD9-FDE1-0708-97B1-68C10CB2B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94AF87F-C7F7-D687-BB4F-3E0A853A4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50" y="122663"/>
            <a:ext cx="10275849" cy="992459"/>
          </a:xfrm>
        </p:spPr>
        <p:txBody>
          <a:bodyPr/>
          <a:lstStyle/>
          <a:p>
            <a:r>
              <a:rPr lang="en-CA"/>
              <a:t>Introduction to Inclusive Vertical Communities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43A426-9BF9-D5DD-34C4-2C25FD04B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459" y="1676400"/>
            <a:ext cx="11272025" cy="4648200"/>
          </a:xfrm>
        </p:spPr>
        <p:txBody>
          <a:bodyPr/>
          <a:lstStyle/>
          <a:p>
            <a:r>
              <a:rPr lang="en-CA"/>
              <a:t>Referral Agreements with developers to access suites in new buildings</a:t>
            </a:r>
          </a:p>
          <a:p>
            <a:r>
              <a:rPr lang="en-CA"/>
              <a:t>Support individuals in 5-20% of suites in new buildings</a:t>
            </a:r>
          </a:p>
          <a:p>
            <a:r>
              <a:rPr lang="en-CA"/>
              <a:t>Occupy less than 50% of suites on any floor/level in buildings</a:t>
            </a:r>
          </a:p>
          <a:p>
            <a:r>
              <a:rPr lang="en-CA"/>
              <a:t>Suites range in size from Studio to 3-bedrooms to optimize choice of whom people live with or increased autonomy</a:t>
            </a:r>
          </a:p>
          <a:p>
            <a:r>
              <a:rPr lang="en-CA"/>
              <a:t>Agency supports provide access to rent subsidies</a:t>
            </a:r>
          </a:p>
          <a:p>
            <a:r>
              <a:rPr lang="en-CA"/>
              <a:t>Lease agreements directly between property management and individuals as Tenants</a:t>
            </a:r>
          </a:p>
        </p:txBody>
      </p:sp>
    </p:spTree>
    <p:extLst>
      <p:ext uri="{BB962C8B-B14F-4D97-AF65-F5344CB8AC3E}">
        <p14:creationId xmlns:p14="http://schemas.microsoft.com/office/powerpoint/2010/main" val="2834495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4E34C4-A607-6EA8-4AE6-8B9D6FABA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Introduction to Inclusive Vertical Communities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950083-3417-946C-F521-8E85F0265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2B4CD2-E028-FC85-6CFA-8F038A4870C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CA"/>
              <a:t>What is it?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832443-474D-727F-A325-2332C12A30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43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8A9DD-201A-F6A7-04F9-9B34A004D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45BCB9-28C3-3D4E-72E8-30D916031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Inclusive Vertical Communities In Action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B3B199D-ACDF-C407-53D2-03A1D943B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50" y="1600201"/>
            <a:ext cx="11272025" cy="4576762"/>
          </a:xfrm>
        </p:spPr>
        <p:txBody>
          <a:bodyPr/>
          <a:lstStyle/>
          <a:p>
            <a:r>
              <a:rPr lang="en-CA"/>
              <a:t>Everyone moves into their new homes as Tenants of a developing community</a:t>
            </a:r>
          </a:p>
          <a:p>
            <a:r>
              <a:rPr lang="en-CA"/>
              <a:t>Supports in a building can range from check-ins up to 24/7 so assistance is available as needed while also leaving space for increasing independence and relationship-building with neighbours</a:t>
            </a:r>
          </a:p>
          <a:p>
            <a:r>
              <a:rPr lang="en-CA"/>
              <a:t>Building events create opportunities for socializing and forming community connections</a:t>
            </a:r>
          </a:p>
          <a:p>
            <a:r>
              <a:rPr lang="en-CA"/>
              <a:t>Citywide opportunities for people to live closer to family, friends and work</a:t>
            </a:r>
          </a:p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5610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8A820-EB9D-42B1-DB31-78FB7E722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9617639" cy="553998"/>
          </a:xfrm>
        </p:spPr>
        <p:txBody>
          <a:bodyPr/>
          <a:lstStyle/>
          <a:p>
            <a:r>
              <a:rPr lang="en-CA" sz="36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People’s Lived Experiences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0A9855-0FA5-FD6C-FAA4-DC6D1C1B9F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0890" y="1476704"/>
            <a:ext cx="11250218" cy="4924425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CA" sz="2000" spc="-5" dirty="0">
                <a:latin typeface="Arial"/>
                <a:cs typeface="Arial"/>
              </a:rPr>
              <a:t>Individuals, family member and staff perspectives – video and panel discussion</a:t>
            </a:r>
          </a:p>
          <a:p>
            <a:endParaRPr lang="en-CA" sz="20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000" spc="-5" dirty="0">
                <a:latin typeface="Arial"/>
                <a:cs typeface="Arial"/>
              </a:rPr>
              <a:t> Video 1 – Birchmount Green, one of the inclusive vertical communities</a:t>
            </a:r>
          </a:p>
          <a:p>
            <a:pPr algn="l"/>
            <a:endParaRPr lang="en-CA" sz="2000" spc="-5" dirty="0">
              <a:latin typeface="Aptos"/>
              <a:cs typeface="Arial"/>
            </a:endParaRPr>
          </a:p>
          <a:p>
            <a:pPr algn="l"/>
            <a:r>
              <a:rPr lang="en-CA" sz="2000" spc="-5" dirty="0">
                <a:latin typeface="Aptos"/>
                <a:cs typeface="Arial"/>
              </a:rPr>
              <a:t>Panelists:</a:t>
            </a:r>
          </a:p>
          <a:p>
            <a:pPr algn="l"/>
            <a:r>
              <a:rPr lang="en-CA" sz="2000" spc="-5" dirty="0">
                <a:latin typeface="Aptos"/>
                <a:cs typeface="Arial"/>
              </a:rPr>
              <a:t>Esther Tuohy (Moderator) – CLTO Senior Manager Supported Living</a:t>
            </a:r>
            <a:endParaRPr lang="en-CA" dirty="0"/>
          </a:p>
          <a:p>
            <a:pPr algn="l"/>
            <a:r>
              <a:rPr lang="en-CA" sz="2000" spc="-5" dirty="0">
                <a:latin typeface="Aptos"/>
                <a:cs typeface="Arial"/>
              </a:rPr>
              <a:t>Colleen Broadhurst – Parent</a:t>
            </a:r>
            <a:endParaRPr lang="en-CA" sz="2000" spc="-5" dirty="0">
              <a:latin typeface="Aptos"/>
              <a:cs typeface="Arial" panose="020B0604020202020204" pitchFamily="34" charset="0"/>
            </a:endParaRPr>
          </a:p>
          <a:p>
            <a:pPr algn="l"/>
            <a:r>
              <a:rPr lang="en-CA" sz="2000" spc="-5" dirty="0">
                <a:latin typeface="Aptos"/>
                <a:cs typeface="Arial"/>
              </a:rPr>
              <a:t>Jenna </a:t>
            </a:r>
            <a:r>
              <a:rPr lang="en-CA" sz="2000" spc="-5" err="1">
                <a:latin typeface="Aptos"/>
                <a:cs typeface="Arial"/>
              </a:rPr>
              <a:t>Martinuzzi</a:t>
            </a:r>
            <a:r>
              <a:rPr lang="en-CA" sz="2000" spc="-5" dirty="0">
                <a:latin typeface="Aptos"/>
                <a:cs typeface="Arial"/>
              </a:rPr>
              <a:t> – CLTO Influencer</a:t>
            </a:r>
          </a:p>
          <a:p>
            <a:pPr algn="l"/>
            <a:r>
              <a:rPr lang="en-CA" sz="2000" spc="-5" dirty="0">
                <a:latin typeface="Aptos"/>
                <a:cs typeface="Arial"/>
              </a:rPr>
              <a:t>Dave Esch – CLTO Resident at BG</a:t>
            </a:r>
          </a:p>
          <a:p>
            <a:pPr algn="l"/>
            <a:r>
              <a:rPr lang="en-CA" sz="2000" spc="-5" dirty="0">
                <a:latin typeface="Aptos"/>
                <a:cs typeface="Arial"/>
              </a:rPr>
              <a:t>Joan Williams – CLTO Program Supervisor</a:t>
            </a:r>
          </a:p>
          <a:p>
            <a:pPr algn="l"/>
            <a:r>
              <a:rPr lang="en-CA" sz="2000" spc="-5" dirty="0">
                <a:latin typeface="Aptos"/>
                <a:cs typeface="Arial"/>
              </a:rPr>
              <a:t>Mark Miller – CLTO Resident at DLW</a:t>
            </a:r>
          </a:p>
          <a:p>
            <a:pPr algn="l"/>
            <a:r>
              <a:rPr lang="en-CA" sz="2000" spc="-5" dirty="0">
                <a:latin typeface="Aptos"/>
                <a:cs typeface="Arial"/>
              </a:rPr>
              <a:t>Venus Ocampo – CLTO Support Worker</a:t>
            </a:r>
          </a:p>
          <a:p>
            <a:pPr algn="l"/>
            <a:r>
              <a:rPr lang="en-CA" sz="2000" spc="-5" dirty="0">
                <a:latin typeface="Aptos"/>
                <a:cs typeface="Arial"/>
              </a:rPr>
              <a:t>Kit Leung – CLTO Manager, Real Estate &amp; Insurance</a:t>
            </a:r>
            <a:endParaRPr lang="en-CA" sz="2000">
              <a:ea typeface="Calibri"/>
              <a:cs typeface="Arial"/>
            </a:endParaRPr>
          </a:p>
          <a:p>
            <a:endParaRPr lang="en-CA" sz="2000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CA" sz="2000" dirty="0"/>
              <a:t>(</a:t>
            </a:r>
            <a:r>
              <a:rPr lang="en-CA" sz="2000" err="1"/>
              <a:t>Slidedeck</a:t>
            </a:r>
            <a:r>
              <a:rPr lang="en-CA" sz="2000" dirty="0"/>
              <a:t> will also include pictures relating to individuals’ lived experiences once we finalize people and pictures they want to include)</a:t>
            </a:r>
            <a:endParaRPr lang="en-CA" sz="2000" spc="-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378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"/>
              </a:spcBef>
            </a:pPr>
            <a:fld id="{81D60167-4931-47E6-BA6A-407CBD079E47}" type="slidenum">
              <a:rPr dirty="0"/>
              <a:t>7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4C5AE9-6DE7-83E9-A9A8-A1314408B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2285194"/>
            <a:ext cx="6248400" cy="35431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A92901-4EC6-E0CD-040C-F6056221CE6A}"/>
              </a:ext>
            </a:extLst>
          </p:cNvPr>
          <p:cNvSpPr txBox="1"/>
          <p:nvPr/>
        </p:nvSpPr>
        <p:spPr>
          <a:xfrm>
            <a:off x="762000" y="304800"/>
            <a:ext cx="906780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CA" sz="36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Questions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T-PPT2018-Template" id="{6E3171D0-C70B-FC4D-BFD6-427B55EBF21A}" vid="{F56DEF60-D089-1540-92E9-F95A54F919A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923a834-cab8-488a-9543-8780285323d3" xsi:nil="true"/>
    <lcf76f155ced4ddcb4097134ff3c332f xmlns="fce1c6e8-d98c-447e-a5ca-18a6c4647bf8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76CBED8F37C1459559812AE366E1D3" ma:contentTypeVersion="19" ma:contentTypeDescription="Create a new document." ma:contentTypeScope="" ma:versionID="376b98856725ec28194255099271d2f1">
  <xsd:schema xmlns:xsd="http://www.w3.org/2001/XMLSchema" xmlns:xs="http://www.w3.org/2001/XMLSchema" xmlns:p="http://schemas.microsoft.com/office/2006/metadata/properties" xmlns:ns2="fce1c6e8-d98c-447e-a5ca-18a6c4647bf8" xmlns:ns3="1923a834-cab8-488a-9543-8780285323d3" targetNamespace="http://schemas.microsoft.com/office/2006/metadata/properties" ma:root="true" ma:fieldsID="fb56995a2b97fadbed3a4a950214260f" ns2:_="" ns3:_="">
    <xsd:import namespace="fce1c6e8-d98c-447e-a5ca-18a6c4647bf8"/>
    <xsd:import namespace="1923a834-cab8-488a-9543-8780285323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e1c6e8-d98c-447e-a5ca-18a6c4647b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c453e1ed-539c-4243-80d5-f1e12081a6b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23a834-cab8-488a-9543-8780285323d3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2ed22909-0c32-4d03-a847-10aacab6155a}" ma:internalName="TaxCatchAll" ma:showField="CatchAllData" ma:web="1923a834-cab8-488a-9543-8780285323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6C26D9-DE68-46A8-8DCC-D7948D3BB7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FFA4D33-7EBD-46EF-A10E-58E16D1775A6}">
  <ds:schemaRefs>
    <ds:schemaRef ds:uri="65488bd0-ffd2-461b-8530-9f8669680de1"/>
    <ds:schemaRef ds:uri="67a66575-1d96-4546-9f5d-031e490adb8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1923a834-cab8-488a-9543-8780285323d3"/>
    <ds:schemaRef ds:uri="fce1c6e8-d98c-447e-a5ca-18a6c4647bf8"/>
  </ds:schemaRefs>
</ds:datastoreItem>
</file>

<file path=customXml/itemProps3.xml><?xml version="1.0" encoding="utf-8"?>
<ds:datastoreItem xmlns:ds="http://schemas.openxmlformats.org/officeDocument/2006/customXml" ds:itemID="{32769E3A-6BB1-44BF-963A-D430F5A3A6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e1c6e8-d98c-447e-a5ca-18a6c4647bf8"/>
    <ds:schemaRef ds:uri="1923a834-cab8-488a-9543-8780285323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d80494c-ffd5-4c3a-8d27-8baebb611411}" enabled="0" method="" siteId="{7d80494c-ffd5-4c3a-8d27-8baebb61141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304</Words>
  <Application>Microsoft Office PowerPoint</Application>
  <PresentationFormat>Widescreen</PresentationFormat>
  <Paragraphs>37</Paragraphs>
  <Slides>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Office Theme</vt:lpstr>
      <vt:lpstr>1_Office Theme</vt:lpstr>
      <vt:lpstr>PowerPoint Presentation</vt:lpstr>
      <vt:lpstr>Session Outline</vt:lpstr>
      <vt:lpstr>Introduction to Inclusive Vertical Communities</vt:lpstr>
      <vt:lpstr>Introduction to Inclusive Vertical Communities</vt:lpstr>
      <vt:lpstr>Inclusive Vertical Communities In Action</vt:lpstr>
      <vt:lpstr>People’s Lived Experiences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Staff Orientation</dc:title>
  <dc:creator>CW</dc:creator>
  <cp:lastModifiedBy>Esther Tuohy</cp:lastModifiedBy>
  <cp:revision>21</cp:revision>
  <dcterms:created xsi:type="dcterms:W3CDTF">2023-10-20T13:11:51Z</dcterms:created>
  <dcterms:modified xsi:type="dcterms:W3CDTF">2025-10-10T16:15:28Z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2022-11-21T00:00:00Z</vt:filetime>
  </property>
  <property fmtid="{D5CDD505-2E9C-101B-9397-08002B2CF9AE}" pid="3" name="Creator">
    <vt:lpwstr>Acrobat PDFMaker 20 for PowerPoint</vt:lpwstr>
  </property>
  <property fmtid="{D5CDD505-2E9C-101B-9397-08002B2CF9AE}" pid="4" name="LastSaved">
    <vt:filetime>2023-10-20T00:00:00Z</vt:filetime>
  </property>
  <property fmtid="{D5CDD505-2E9C-101B-9397-08002B2CF9AE}" pid="5" name="ContentTypeId">
    <vt:lpwstr>0x0101000576CBED8F37C1459559812AE366E1D3</vt:lpwstr>
  </property>
  <property fmtid="{D5CDD505-2E9C-101B-9397-08002B2CF9AE}" pid="6" name="MediaServiceImageTags">
    <vt:lpwstr/>
  </property>
</Properties>
</file>