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18288000" cy="10287000"/>
  <p:notesSz cx="6858000" cy="9144000"/>
  <p:embeddedFontLst>
    <p:embeddedFont>
      <p:font typeface="Montserrat" panose="00000500000000000000" pitchFamily="2" charset="0"/>
      <p:regular r:id="rId32"/>
      <p:bold r:id="rId33"/>
      <p:italic r:id="rId34"/>
      <p:boldItalic r:id="rId35"/>
    </p:embeddedFont>
    <p:embeddedFont>
      <p:font typeface="Montserrat Bold" panose="00000800000000000000" pitchFamily="2" charset="0"/>
      <p:regular r:id="rId36"/>
      <p:bold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4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553087" y="3320100"/>
            <a:ext cx="7181826" cy="0"/>
          </a:xfrm>
          <a:prstGeom prst="line">
            <a:avLst/>
          </a:prstGeom>
          <a:ln w="47625" cap="flat">
            <a:solidFill>
              <a:srgbClr val="A282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5526306" y="4993204"/>
            <a:ext cx="7235387" cy="4835076"/>
          </a:xfrm>
          <a:custGeom>
            <a:avLst/>
            <a:gdLst/>
            <a:ahLst/>
            <a:cxnLst/>
            <a:rect l="l" t="t" r="r" b="b"/>
            <a:pathLst>
              <a:path w="7235387" h="4835076">
                <a:moveTo>
                  <a:pt x="0" y="0"/>
                </a:moveTo>
                <a:lnTo>
                  <a:pt x="7235388" y="0"/>
                </a:lnTo>
                <a:lnTo>
                  <a:pt x="7235388" y="4835076"/>
                </a:lnTo>
                <a:lnTo>
                  <a:pt x="0" y="4835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211530" y="1805479"/>
            <a:ext cx="13864940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CONTROL AND CONTAINMENT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069209" y="4067108"/>
            <a:ext cx="1014958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spc="64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COMMUNICATING IN A CRISIS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92967" y="-213416"/>
            <a:ext cx="11534965" cy="11534919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64532" t="-109063" b="-40228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556097" y="6763718"/>
            <a:ext cx="3026494" cy="2894085"/>
          </a:xfrm>
          <a:custGeom>
            <a:avLst/>
            <a:gdLst/>
            <a:ahLst/>
            <a:cxnLst/>
            <a:rect l="l" t="t" r="r" b="b"/>
            <a:pathLst>
              <a:path w="3026494" h="2894085">
                <a:moveTo>
                  <a:pt x="0" y="0"/>
                </a:moveTo>
                <a:lnTo>
                  <a:pt x="3026494" y="0"/>
                </a:lnTo>
                <a:lnTo>
                  <a:pt x="3026494" y="2894085"/>
                </a:lnTo>
                <a:lnTo>
                  <a:pt x="0" y="28940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743687" y="4885246"/>
            <a:ext cx="12164338" cy="2506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endParaRPr/>
          </a:p>
          <a:p>
            <a:pPr algn="l">
              <a:lnSpc>
                <a:spcPts val="6719"/>
              </a:lnSpc>
            </a:pPr>
            <a:endParaRPr/>
          </a:p>
          <a:p>
            <a:pPr algn="l">
              <a:lnSpc>
                <a:spcPts val="6719"/>
              </a:lnSpc>
            </a:pPr>
            <a:r>
              <a:rPr lang="en-US" sz="48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“THE BUCK STOPS HERE.”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85173" y="3818846"/>
            <a:ext cx="8472545" cy="1735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7"/>
              </a:lnSpc>
              <a:spcBef>
                <a:spcPct val="0"/>
              </a:spcBef>
            </a:pPr>
            <a:r>
              <a:rPr lang="en-US" sz="3326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“HE EMERGED AS THE </a:t>
            </a:r>
          </a:p>
          <a:p>
            <a:pPr algn="ctr">
              <a:lnSpc>
                <a:spcPts val="4657"/>
              </a:lnSpc>
              <a:spcBef>
                <a:spcPct val="0"/>
              </a:spcBef>
            </a:pPr>
            <a:r>
              <a:rPr lang="en-US" sz="3326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HUMAN FACE OF A COMPANY </a:t>
            </a:r>
          </a:p>
          <a:p>
            <a:pPr algn="ctr">
              <a:lnSpc>
                <a:spcPts val="4657"/>
              </a:lnSpc>
              <a:spcBef>
                <a:spcPct val="0"/>
              </a:spcBef>
            </a:pPr>
            <a:r>
              <a:rPr lang="en-US" sz="3326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THAT CARED ABOUT ITS CUSTOMERS”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1160" y="351694"/>
            <a:ext cx="11154308" cy="2315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2"/>
              </a:lnSpc>
              <a:spcBef>
                <a:spcPct val="0"/>
              </a:spcBef>
            </a:pPr>
            <a:r>
              <a:rPr lang="en-US" sz="3316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"THE CORE PRINCIPLE HERE WAS TO FIRST </a:t>
            </a:r>
          </a:p>
          <a:p>
            <a:pPr algn="ctr">
              <a:lnSpc>
                <a:spcPts val="4642"/>
              </a:lnSpc>
              <a:spcBef>
                <a:spcPct val="0"/>
              </a:spcBef>
            </a:pPr>
            <a:r>
              <a:rPr lang="en-US" sz="3316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DO WHAT'S IN THE INTEREST OF PUBLIC HEALTH, </a:t>
            </a:r>
          </a:p>
          <a:p>
            <a:pPr algn="ctr">
              <a:lnSpc>
                <a:spcPts val="4642"/>
              </a:lnSpc>
              <a:spcBef>
                <a:spcPct val="0"/>
              </a:spcBef>
            </a:pPr>
            <a:r>
              <a:rPr lang="en-US" sz="3316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AND SECOND TO BE OPEN AND TRANSPARENT IN </a:t>
            </a:r>
          </a:p>
          <a:p>
            <a:pPr algn="ctr">
              <a:lnSpc>
                <a:spcPts val="4642"/>
              </a:lnSpc>
              <a:spcBef>
                <a:spcPct val="0"/>
              </a:spcBef>
            </a:pPr>
            <a:r>
              <a:rPr lang="en-US" sz="3316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TAKING ACCOUNTABILITY"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31258" y="7469187"/>
            <a:ext cx="540899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Michael McCain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575567" y="5496893"/>
            <a:ext cx="4700752" cy="50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6"/>
              </a:lnSpc>
            </a:pPr>
            <a:r>
              <a:rPr lang="en-US" sz="2954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 Globe and Mail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383915" y="2619553"/>
            <a:ext cx="4651466" cy="489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3"/>
              </a:lnSpc>
            </a:pPr>
            <a:r>
              <a:rPr lang="en-US" sz="2923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Michael McCain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20748" y="769042"/>
            <a:ext cx="8700481" cy="4894021"/>
          </a:xfrm>
          <a:custGeom>
            <a:avLst/>
            <a:gdLst/>
            <a:ahLst/>
            <a:cxnLst/>
            <a:rect l="l" t="t" r="r" b="b"/>
            <a:pathLst>
              <a:path w="8700481" h="4894021">
                <a:moveTo>
                  <a:pt x="0" y="0"/>
                </a:moveTo>
                <a:lnTo>
                  <a:pt x="8700482" y="0"/>
                </a:lnTo>
                <a:lnTo>
                  <a:pt x="8700482" y="4894021"/>
                </a:lnTo>
                <a:lnTo>
                  <a:pt x="0" y="48940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73251">
            <a:off x="4599338" y="5561846"/>
            <a:ext cx="7242820" cy="4137041"/>
          </a:xfrm>
          <a:custGeom>
            <a:avLst/>
            <a:gdLst/>
            <a:ahLst/>
            <a:cxnLst/>
            <a:rect l="l" t="t" r="r" b="b"/>
            <a:pathLst>
              <a:path w="7242820" h="4137041">
                <a:moveTo>
                  <a:pt x="0" y="0"/>
                </a:moveTo>
                <a:lnTo>
                  <a:pt x="7242820" y="0"/>
                </a:lnTo>
                <a:lnTo>
                  <a:pt x="7242820" y="4137041"/>
                </a:lnTo>
                <a:lnTo>
                  <a:pt x="0" y="41370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419660" y="6433395"/>
            <a:ext cx="3026494" cy="2894085"/>
          </a:xfrm>
          <a:custGeom>
            <a:avLst/>
            <a:gdLst/>
            <a:ahLst/>
            <a:cxnLst/>
            <a:rect l="l" t="t" r="r" b="b"/>
            <a:pathLst>
              <a:path w="3026494" h="2894085">
                <a:moveTo>
                  <a:pt x="0" y="0"/>
                </a:moveTo>
                <a:lnTo>
                  <a:pt x="3026494" y="0"/>
                </a:lnTo>
                <a:lnTo>
                  <a:pt x="3026494" y="2894085"/>
                </a:lnTo>
                <a:lnTo>
                  <a:pt x="0" y="2894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76974" y="895350"/>
            <a:ext cx="7065431" cy="3779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80"/>
              </a:lnSpc>
            </a:pPr>
            <a:r>
              <a:rPr lang="en-US" sz="72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Police and Emergency Responders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74499" y="484662"/>
            <a:ext cx="8005211" cy="1146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77"/>
              </a:lnSpc>
            </a:pPr>
            <a:r>
              <a:rPr lang="en-US" sz="6698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KEY MESSAGING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45870" y="3096172"/>
            <a:ext cx="1477742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32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Fast</a:t>
            </a:r>
          </a:p>
        </p:txBody>
      </p:sp>
      <p:sp>
        <p:nvSpPr>
          <p:cNvPr id="4" name="Freeform 4"/>
          <p:cNvSpPr/>
          <p:nvPr/>
        </p:nvSpPr>
        <p:spPr>
          <a:xfrm>
            <a:off x="7487517" y="3086100"/>
            <a:ext cx="10138041" cy="4114800"/>
          </a:xfrm>
          <a:custGeom>
            <a:avLst/>
            <a:gdLst/>
            <a:ahLst/>
            <a:cxnLst/>
            <a:rect l="l" t="t" r="r" b="b"/>
            <a:pathLst>
              <a:path w="10138041" h="4114800">
                <a:moveTo>
                  <a:pt x="0" y="0"/>
                </a:moveTo>
                <a:lnTo>
                  <a:pt x="10138041" y="0"/>
                </a:lnTo>
                <a:lnTo>
                  <a:pt x="101380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657" r="-6657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693060" y="8608760"/>
            <a:ext cx="15566240" cy="907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20"/>
              </a:lnSpc>
            </a:pPr>
            <a:r>
              <a:rPr lang="en-US" sz="5013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do we want them to know, feel and do?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37892" y="6711566"/>
            <a:ext cx="3057310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32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Transparent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91380" y="5393213"/>
            <a:ext cx="2185593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32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Authentic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91380" y="3712910"/>
            <a:ext cx="3156972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32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Factual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74499" y="4562540"/>
            <a:ext cx="3898227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32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Empathetic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74499" y="1617892"/>
            <a:ext cx="14847443" cy="724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2"/>
              </a:lnSpc>
            </a:pPr>
            <a:r>
              <a:rPr lang="en-US" sz="4001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Goal:  Control the narrative and maintain credibility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76893">
            <a:off x="593168" y="737486"/>
            <a:ext cx="6626815" cy="2689674"/>
          </a:xfrm>
          <a:custGeom>
            <a:avLst/>
            <a:gdLst/>
            <a:ahLst/>
            <a:cxnLst/>
            <a:rect l="l" t="t" r="r" b="b"/>
            <a:pathLst>
              <a:path w="6626815" h="2689674">
                <a:moveTo>
                  <a:pt x="0" y="0"/>
                </a:moveTo>
                <a:lnTo>
                  <a:pt x="6626815" y="0"/>
                </a:lnTo>
                <a:lnTo>
                  <a:pt x="6626815" y="2689674"/>
                </a:lnTo>
                <a:lnTo>
                  <a:pt x="0" y="26896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74" r="-167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625412" y="663323"/>
            <a:ext cx="4385532" cy="98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24"/>
              </a:lnSpc>
            </a:pPr>
            <a:r>
              <a:rPr lang="en-US" sz="5731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TEST CASE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05148" y="1910873"/>
            <a:ext cx="8570051" cy="2070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05"/>
              </a:lnSpc>
            </a:pPr>
            <a:r>
              <a:rPr lang="en-US" sz="5536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force against a person supported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4854826"/>
            <a:ext cx="18288000" cy="571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 video appears on social media appearing to show  </a:t>
            </a:r>
          </a:p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 staff member using physical force against a person supported.</a:t>
            </a:r>
          </a:p>
          <a:p>
            <a:pPr algn="ctr">
              <a:lnSpc>
                <a:spcPts val="5040"/>
              </a:lnSpc>
            </a:pPr>
            <a:endParaRPr lang="en-US" sz="3600" b="1">
              <a:solidFill>
                <a:srgbClr val="1D1D1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 staff member has been removed from their duties pending an investigation.</a:t>
            </a:r>
          </a:p>
          <a:p>
            <a:pPr algn="ctr">
              <a:lnSpc>
                <a:spcPts val="5040"/>
              </a:lnSpc>
            </a:pPr>
            <a:endParaRPr lang="en-US" sz="3600" b="1">
              <a:solidFill>
                <a:srgbClr val="1D1D1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 police have been contacted.</a:t>
            </a:r>
          </a:p>
          <a:p>
            <a:pPr algn="ctr">
              <a:lnSpc>
                <a:spcPts val="5040"/>
              </a:lnSpc>
            </a:pPr>
            <a:endParaRPr lang="en-US" sz="3600" b="1">
              <a:solidFill>
                <a:srgbClr val="1D1D1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5040"/>
              </a:lnSpc>
            </a:pPr>
            <a:endParaRPr lang="en-US" sz="3600" b="1">
              <a:solidFill>
                <a:srgbClr val="1D1D1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179624" y="9632222"/>
            <a:ext cx="4865283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Community Living Ontario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593022" y="9314087"/>
            <a:ext cx="2844076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Source: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76893">
            <a:off x="593168" y="737486"/>
            <a:ext cx="6626815" cy="2689674"/>
          </a:xfrm>
          <a:custGeom>
            <a:avLst/>
            <a:gdLst/>
            <a:ahLst/>
            <a:cxnLst/>
            <a:rect l="l" t="t" r="r" b="b"/>
            <a:pathLst>
              <a:path w="6626815" h="2689674">
                <a:moveTo>
                  <a:pt x="0" y="0"/>
                </a:moveTo>
                <a:lnTo>
                  <a:pt x="6626815" y="0"/>
                </a:lnTo>
                <a:lnTo>
                  <a:pt x="6626815" y="2689674"/>
                </a:lnTo>
                <a:lnTo>
                  <a:pt x="0" y="26896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74" r="-167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625412" y="663323"/>
            <a:ext cx="4385532" cy="98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24"/>
              </a:lnSpc>
            </a:pPr>
            <a:r>
              <a:rPr lang="en-US" sz="5731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TEST CASE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05148" y="1910873"/>
            <a:ext cx="8570051" cy="2070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05"/>
              </a:lnSpc>
            </a:pPr>
            <a:r>
              <a:rPr lang="en-US" sz="5536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force against a person supported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23161" y="4920694"/>
            <a:ext cx="16563975" cy="3413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 alleged incident is out in the public and people are commenting.</a:t>
            </a:r>
          </a:p>
          <a:p>
            <a:pPr algn="ctr">
              <a:lnSpc>
                <a:spcPts val="5040"/>
              </a:lnSpc>
            </a:pPr>
            <a:endParaRPr lang="en-US" sz="3600" b="1">
              <a:solidFill>
                <a:srgbClr val="1D1D1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 Media is calling.</a:t>
            </a:r>
          </a:p>
          <a:p>
            <a:pPr algn="ctr">
              <a:lnSpc>
                <a:spcPts val="5040"/>
              </a:lnSpc>
            </a:pPr>
            <a:endParaRPr lang="en-US" sz="3600" b="1">
              <a:solidFill>
                <a:srgbClr val="1D1D1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7139"/>
              </a:lnSpc>
            </a:pPr>
            <a:r>
              <a:rPr lang="en-US" sz="5099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do you do 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76893">
            <a:off x="593168" y="737486"/>
            <a:ext cx="6626815" cy="2689674"/>
          </a:xfrm>
          <a:custGeom>
            <a:avLst/>
            <a:gdLst/>
            <a:ahLst/>
            <a:cxnLst/>
            <a:rect l="l" t="t" r="r" b="b"/>
            <a:pathLst>
              <a:path w="6626815" h="2689674">
                <a:moveTo>
                  <a:pt x="0" y="0"/>
                </a:moveTo>
                <a:lnTo>
                  <a:pt x="6626815" y="0"/>
                </a:lnTo>
                <a:lnTo>
                  <a:pt x="6626815" y="2689674"/>
                </a:lnTo>
                <a:lnTo>
                  <a:pt x="0" y="26896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74" r="-167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854593" y="360956"/>
            <a:ext cx="4385532" cy="98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24"/>
              </a:lnSpc>
            </a:pPr>
            <a:r>
              <a:rPr lang="en-US" sz="5731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TEST CASE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51694" y="1538068"/>
            <a:ext cx="6409600" cy="1534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1"/>
              </a:lnSpc>
            </a:pPr>
            <a:r>
              <a:rPr lang="en-US" sz="4141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force against a person supported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54014" y="3613190"/>
            <a:ext cx="14979972" cy="5793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sz="4085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Call your Lawyer.</a:t>
            </a:r>
          </a:p>
          <a:p>
            <a:pPr algn="ctr">
              <a:lnSpc>
                <a:spcPts val="4473"/>
              </a:lnSpc>
            </a:pPr>
            <a:endParaRPr lang="en-US" sz="4085" b="1">
              <a:solidFill>
                <a:srgbClr val="1D1D1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4473"/>
              </a:lnSpc>
            </a:pPr>
            <a:r>
              <a:rPr lang="en-US" sz="3195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Pull your key messaging from your Crisis Plan and </a:t>
            </a:r>
          </a:p>
          <a:p>
            <a:pPr algn="ctr">
              <a:lnSpc>
                <a:spcPts val="4473"/>
              </a:lnSpc>
            </a:pPr>
            <a:r>
              <a:rPr lang="en-US" sz="3195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tailor the statements to the situation.</a:t>
            </a:r>
          </a:p>
          <a:p>
            <a:pPr algn="ctr">
              <a:lnSpc>
                <a:spcPts val="4473"/>
              </a:lnSpc>
            </a:pPr>
            <a:endParaRPr lang="en-US" sz="3195" b="1">
              <a:solidFill>
                <a:srgbClr val="1D1D1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4473"/>
              </a:lnSpc>
            </a:pPr>
            <a:r>
              <a:rPr lang="en-US" sz="3195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Issue Internal statements and contact Families and People Supported.</a:t>
            </a:r>
          </a:p>
          <a:p>
            <a:pPr algn="ctr">
              <a:lnSpc>
                <a:spcPts val="4473"/>
              </a:lnSpc>
            </a:pPr>
            <a:endParaRPr lang="en-US" sz="3195" b="1">
              <a:solidFill>
                <a:srgbClr val="1D1D1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4473"/>
              </a:lnSpc>
            </a:pPr>
            <a:r>
              <a:rPr lang="en-US" sz="3195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Craft and refine your Official Holding Statement.</a:t>
            </a:r>
          </a:p>
          <a:p>
            <a:pPr algn="ctr">
              <a:lnSpc>
                <a:spcPts val="4473"/>
              </a:lnSpc>
            </a:pPr>
            <a:endParaRPr lang="en-US" sz="3195" b="1">
              <a:solidFill>
                <a:srgbClr val="1D1D1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4473"/>
              </a:lnSpc>
            </a:pPr>
            <a:r>
              <a:rPr lang="en-US" sz="3195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Finalize the Media Release. (only if needed)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925254" y="5755724"/>
            <a:ext cx="5334046" cy="3502576"/>
          </a:xfrm>
          <a:custGeom>
            <a:avLst/>
            <a:gdLst/>
            <a:ahLst/>
            <a:cxnLst/>
            <a:rect l="l" t="t" r="r" b="b"/>
            <a:pathLst>
              <a:path w="5334046" h="3502576">
                <a:moveTo>
                  <a:pt x="0" y="0"/>
                </a:moveTo>
                <a:lnTo>
                  <a:pt x="5334046" y="0"/>
                </a:lnTo>
                <a:lnTo>
                  <a:pt x="5334046" y="3502576"/>
                </a:lnTo>
                <a:lnTo>
                  <a:pt x="0" y="35025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720" r="-472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83921" y="655115"/>
            <a:ext cx="16720157" cy="1047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14"/>
              </a:lnSpc>
            </a:pPr>
            <a:r>
              <a:rPr lang="en-US" sz="6081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Crisis Communications Plan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98817" y="2034789"/>
            <a:ext cx="12000816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Crisis Communications Team &amp; Protocols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74507" y="2905374"/>
            <a:ext cx="6988258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Notification and Contact List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83921" y="3852159"/>
            <a:ext cx="14650005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Internal &amp; Stakeholder Lists and Communications Plan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65742" y="4651057"/>
            <a:ext cx="5069387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Media Relations Plan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5559743"/>
            <a:ext cx="9633868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Holding Statements and Templates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74507" y="7339012"/>
            <a:ext cx="3805595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Media Contacts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74507" y="8209597"/>
            <a:ext cx="6656034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Post Crisis Review Protocol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74507" y="6468427"/>
            <a:ext cx="8582868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Social Media Management Protocol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54870" y="15924"/>
            <a:ext cx="2606251" cy="3237579"/>
          </a:xfrm>
          <a:custGeom>
            <a:avLst/>
            <a:gdLst/>
            <a:ahLst/>
            <a:cxnLst/>
            <a:rect l="l" t="t" r="r" b="b"/>
            <a:pathLst>
              <a:path w="2606251" h="3237579">
                <a:moveTo>
                  <a:pt x="0" y="0"/>
                </a:moveTo>
                <a:lnTo>
                  <a:pt x="2606251" y="0"/>
                </a:lnTo>
                <a:lnTo>
                  <a:pt x="2606251" y="3237579"/>
                </a:lnTo>
                <a:lnTo>
                  <a:pt x="0" y="3237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38734" y="3573065"/>
            <a:ext cx="15210532" cy="517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Acted quickly contacted authorities</a:t>
            </a:r>
          </a:p>
          <a:p>
            <a:pPr algn="ctr">
              <a:lnSpc>
                <a:spcPts val="5880"/>
              </a:lnSpc>
            </a:pPr>
            <a:endParaRPr lang="en-US" sz="42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Immediately contacted people supported and families</a:t>
            </a:r>
          </a:p>
          <a:p>
            <a:pPr algn="ctr">
              <a:lnSpc>
                <a:spcPts val="5880"/>
              </a:lnSpc>
            </a:pPr>
            <a:endParaRPr lang="en-US" sz="42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Currently under investigation</a:t>
            </a:r>
          </a:p>
          <a:p>
            <a:pPr algn="ctr">
              <a:lnSpc>
                <a:spcPts val="5880"/>
              </a:lnSpc>
            </a:pPr>
            <a:endParaRPr lang="en-US" sz="42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Will be providing updates as they become available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40628" y="1316433"/>
            <a:ext cx="15210532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 u="sng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ALLEGED</a:t>
            </a:r>
            <a:r>
              <a:rPr lang="en-US" sz="4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Incident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72128" y="2630994"/>
            <a:ext cx="9918477" cy="6627306"/>
          </a:xfrm>
          <a:custGeom>
            <a:avLst/>
            <a:gdLst/>
            <a:ahLst/>
            <a:cxnLst/>
            <a:rect l="l" t="t" r="r" b="b"/>
            <a:pathLst>
              <a:path w="9918477" h="6627306">
                <a:moveTo>
                  <a:pt x="0" y="0"/>
                </a:moveTo>
                <a:lnTo>
                  <a:pt x="9918477" y="0"/>
                </a:lnTo>
                <a:lnTo>
                  <a:pt x="9918477" y="6627306"/>
                </a:lnTo>
                <a:lnTo>
                  <a:pt x="0" y="66273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744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560229" y="923925"/>
            <a:ext cx="10212087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Demystifying the Media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34409" y="942975"/>
            <a:ext cx="4446866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TELEVISION</a:t>
            </a:r>
          </a:p>
        </p:txBody>
      </p:sp>
      <p:sp>
        <p:nvSpPr>
          <p:cNvPr id="3" name="Freeform 3"/>
          <p:cNvSpPr/>
          <p:nvPr/>
        </p:nvSpPr>
        <p:spPr>
          <a:xfrm>
            <a:off x="1028700" y="2034424"/>
            <a:ext cx="8115300" cy="3337093"/>
          </a:xfrm>
          <a:custGeom>
            <a:avLst/>
            <a:gdLst/>
            <a:ahLst/>
            <a:cxnLst/>
            <a:rect l="l" t="t" r="r" b="b"/>
            <a:pathLst>
              <a:path w="8115300" h="3337093">
                <a:moveTo>
                  <a:pt x="0" y="0"/>
                </a:moveTo>
                <a:lnTo>
                  <a:pt x="8115300" y="0"/>
                </a:lnTo>
                <a:lnTo>
                  <a:pt x="8115300" y="3337093"/>
                </a:lnTo>
                <a:lnTo>
                  <a:pt x="0" y="33370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79" b="-967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990499" y="3227440"/>
            <a:ext cx="7660928" cy="4202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•EXECUTIVE PRODUCER</a:t>
            </a:r>
          </a:p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•PRODUCER(S)</a:t>
            </a:r>
          </a:p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b="1" u="sng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•ASSIGNMENT EDITOR</a:t>
            </a:r>
          </a:p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•ANCHOR/</a:t>
            </a:r>
            <a:r>
              <a:rPr lang="en-US" sz="4800" b="1" u="sng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REPORTER</a:t>
            </a:r>
          </a:p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•WRITERS</a:t>
            </a:r>
          </a:p>
        </p:txBody>
      </p:sp>
      <p:sp>
        <p:nvSpPr>
          <p:cNvPr id="5" name="Freeform 5"/>
          <p:cNvSpPr/>
          <p:nvPr/>
        </p:nvSpPr>
        <p:spPr>
          <a:xfrm>
            <a:off x="1213102" y="6061598"/>
            <a:ext cx="7746495" cy="3144126"/>
          </a:xfrm>
          <a:custGeom>
            <a:avLst/>
            <a:gdLst/>
            <a:ahLst/>
            <a:cxnLst/>
            <a:rect l="l" t="t" r="r" b="b"/>
            <a:pathLst>
              <a:path w="7746495" h="3144126">
                <a:moveTo>
                  <a:pt x="0" y="0"/>
                </a:moveTo>
                <a:lnTo>
                  <a:pt x="7746496" y="0"/>
                </a:lnTo>
                <a:lnTo>
                  <a:pt x="7746496" y="3144126"/>
                </a:lnTo>
                <a:lnTo>
                  <a:pt x="0" y="31441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667" b="-23667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92967" y="-131112"/>
            <a:ext cx="11534965" cy="11534919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86860" t="-12173" b="-12173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922306" y="1699220"/>
            <a:ext cx="12164338" cy="5050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CRISIS.</a:t>
            </a:r>
          </a:p>
          <a:p>
            <a:pPr algn="l">
              <a:lnSpc>
                <a:spcPts val="6719"/>
              </a:lnSpc>
            </a:pPr>
            <a:endParaRPr lang="en-US" sz="4800" b="1">
              <a:solidFill>
                <a:srgbClr val="1D1D1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6719"/>
              </a:lnSpc>
            </a:pPr>
            <a:r>
              <a:rPr lang="en-US" sz="48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IT DOESN’T JUST KNOCK.</a:t>
            </a:r>
          </a:p>
          <a:p>
            <a:pPr algn="l">
              <a:lnSpc>
                <a:spcPts val="6719"/>
              </a:lnSpc>
            </a:pPr>
            <a:endParaRPr lang="en-US" sz="4800" b="1">
              <a:solidFill>
                <a:srgbClr val="1D1D1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6719"/>
              </a:lnSpc>
            </a:pPr>
            <a:r>
              <a:rPr lang="en-US" sz="48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IT BLOWS IN </a:t>
            </a:r>
          </a:p>
          <a:p>
            <a:pPr algn="l">
              <a:lnSpc>
                <a:spcPts val="6719"/>
              </a:lnSpc>
            </a:pPr>
            <a:r>
              <a:rPr lang="en-US" sz="48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LIKE A SUDDEN STORM.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7847" y="923606"/>
            <a:ext cx="8995144" cy="3650924"/>
          </a:xfrm>
          <a:custGeom>
            <a:avLst/>
            <a:gdLst/>
            <a:ahLst/>
            <a:cxnLst/>
            <a:rect l="l" t="t" r="r" b="b"/>
            <a:pathLst>
              <a:path w="8995144" h="3650924">
                <a:moveTo>
                  <a:pt x="0" y="0"/>
                </a:moveTo>
                <a:lnTo>
                  <a:pt x="8995144" y="0"/>
                </a:lnTo>
                <a:lnTo>
                  <a:pt x="8995144" y="3650924"/>
                </a:lnTo>
                <a:lnTo>
                  <a:pt x="0" y="36509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2392" b="-4239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832685" y="5838587"/>
            <a:ext cx="9304854" cy="3776628"/>
          </a:xfrm>
          <a:custGeom>
            <a:avLst/>
            <a:gdLst/>
            <a:ahLst/>
            <a:cxnLst/>
            <a:rect l="l" t="t" r="r" b="b"/>
            <a:pathLst>
              <a:path w="9304854" h="3776628">
                <a:moveTo>
                  <a:pt x="0" y="0"/>
                </a:moveTo>
                <a:lnTo>
                  <a:pt x="9304853" y="0"/>
                </a:lnTo>
                <a:lnTo>
                  <a:pt x="9304853" y="3776628"/>
                </a:lnTo>
                <a:lnTo>
                  <a:pt x="0" y="37766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9210" b="-1921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392983" y="1392796"/>
            <a:ext cx="6768257" cy="3591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5"/>
              </a:lnSpc>
              <a:spcBef>
                <a:spcPct val="0"/>
              </a:spcBef>
            </a:pPr>
            <a:r>
              <a:rPr lang="en-US" sz="4103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•NEWS DIRECTOR</a:t>
            </a:r>
          </a:p>
          <a:p>
            <a:pPr algn="ctr">
              <a:lnSpc>
                <a:spcPts val="5745"/>
              </a:lnSpc>
              <a:spcBef>
                <a:spcPct val="0"/>
              </a:spcBef>
            </a:pPr>
            <a:r>
              <a:rPr lang="en-US" sz="4103" b="1" u="sng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•EDITOR/LINEUP EDITOR</a:t>
            </a:r>
          </a:p>
          <a:p>
            <a:pPr algn="ctr">
              <a:lnSpc>
                <a:spcPts val="5745"/>
              </a:lnSpc>
              <a:spcBef>
                <a:spcPct val="0"/>
              </a:spcBef>
            </a:pPr>
            <a:r>
              <a:rPr lang="en-US" sz="4103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•NEWS READER</a:t>
            </a:r>
          </a:p>
          <a:p>
            <a:pPr algn="ctr">
              <a:lnSpc>
                <a:spcPts val="5745"/>
              </a:lnSpc>
              <a:spcBef>
                <a:spcPct val="0"/>
              </a:spcBef>
            </a:pPr>
            <a:r>
              <a:rPr lang="en-US" sz="4103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•</a:t>
            </a:r>
            <a:r>
              <a:rPr lang="en-US" sz="4103" b="1" u="sng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REPORTER</a:t>
            </a:r>
          </a:p>
          <a:p>
            <a:pPr algn="ctr">
              <a:lnSpc>
                <a:spcPts val="5745"/>
              </a:lnSpc>
              <a:spcBef>
                <a:spcPct val="0"/>
              </a:spcBef>
            </a:pPr>
            <a:r>
              <a:rPr lang="en-US" sz="4103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•WRITERS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6229824"/>
            <a:ext cx="4446866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RADIO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88612" y="545433"/>
            <a:ext cx="9510776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PRINT/DIGITAL</a:t>
            </a:r>
          </a:p>
        </p:txBody>
      </p:sp>
      <p:sp>
        <p:nvSpPr>
          <p:cNvPr id="3" name="Freeform 3"/>
          <p:cNvSpPr/>
          <p:nvPr/>
        </p:nvSpPr>
        <p:spPr>
          <a:xfrm rot="187995">
            <a:off x="7466654" y="3940299"/>
            <a:ext cx="9826027" cy="3988161"/>
          </a:xfrm>
          <a:custGeom>
            <a:avLst/>
            <a:gdLst/>
            <a:ahLst/>
            <a:cxnLst/>
            <a:rect l="l" t="t" r="r" b="b"/>
            <a:pathLst>
              <a:path w="9826027" h="3988161">
                <a:moveTo>
                  <a:pt x="0" y="0"/>
                </a:moveTo>
                <a:lnTo>
                  <a:pt x="9826027" y="0"/>
                </a:lnTo>
                <a:lnTo>
                  <a:pt x="9826027" y="3988161"/>
                </a:lnTo>
                <a:lnTo>
                  <a:pt x="0" y="39881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6825" b="-2682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283488" y="3216270"/>
            <a:ext cx="5058732" cy="3288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4"/>
              </a:lnSpc>
              <a:spcBef>
                <a:spcPct val="0"/>
              </a:spcBef>
            </a:pPr>
            <a:r>
              <a:rPr lang="en-US" sz="4703" b="1" u="sng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•NEWS EDITOR</a:t>
            </a:r>
          </a:p>
          <a:p>
            <a:pPr algn="ctr">
              <a:lnSpc>
                <a:spcPts val="6584"/>
              </a:lnSpc>
              <a:spcBef>
                <a:spcPct val="0"/>
              </a:spcBef>
            </a:pPr>
            <a:r>
              <a:rPr lang="en-US" sz="4703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•PHOTO EDITOR</a:t>
            </a:r>
          </a:p>
          <a:p>
            <a:pPr algn="ctr">
              <a:lnSpc>
                <a:spcPts val="6584"/>
              </a:lnSpc>
              <a:spcBef>
                <a:spcPct val="0"/>
              </a:spcBef>
            </a:pPr>
            <a:r>
              <a:rPr lang="en-US" sz="4703" b="1" u="sng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•REPORTERS</a:t>
            </a:r>
          </a:p>
          <a:p>
            <a:pPr algn="ctr">
              <a:lnSpc>
                <a:spcPts val="6584"/>
              </a:lnSpc>
              <a:spcBef>
                <a:spcPct val="0"/>
              </a:spcBef>
            </a:pPr>
            <a:r>
              <a:rPr lang="en-US" sz="4703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•WRITERS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654727"/>
            <a:ext cx="3520817" cy="1971658"/>
          </a:xfrm>
          <a:custGeom>
            <a:avLst/>
            <a:gdLst/>
            <a:ahLst/>
            <a:cxnLst/>
            <a:rect l="l" t="t" r="r" b="b"/>
            <a:pathLst>
              <a:path w="3520817" h="1971658">
                <a:moveTo>
                  <a:pt x="0" y="0"/>
                </a:moveTo>
                <a:lnTo>
                  <a:pt x="3520817" y="0"/>
                </a:lnTo>
                <a:lnTo>
                  <a:pt x="3520817" y="1971658"/>
                </a:lnTo>
                <a:lnTo>
                  <a:pt x="0" y="197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9236" y="4406800"/>
            <a:ext cx="2979746" cy="2034402"/>
          </a:xfrm>
          <a:custGeom>
            <a:avLst/>
            <a:gdLst/>
            <a:ahLst/>
            <a:cxnLst/>
            <a:rect l="l" t="t" r="r" b="b"/>
            <a:pathLst>
              <a:path w="2979746" h="2034402">
                <a:moveTo>
                  <a:pt x="0" y="0"/>
                </a:moveTo>
                <a:lnTo>
                  <a:pt x="2979746" y="0"/>
                </a:lnTo>
                <a:lnTo>
                  <a:pt x="2979746" y="2034402"/>
                </a:lnTo>
                <a:lnTo>
                  <a:pt x="0" y="20344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20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98221" y="7221617"/>
            <a:ext cx="3351296" cy="2234197"/>
          </a:xfrm>
          <a:custGeom>
            <a:avLst/>
            <a:gdLst/>
            <a:ahLst/>
            <a:cxnLst/>
            <a:rect l="l" t="t" r="r" b="b"/>
            <a:pathLst>
              <a:path w="3351296" h="2234197">
                <a:moveTo>
                  <a:pt x="0" y="0"/>
                </a:moveTo>
                <a:lnTo>
                  <a:pt x="3351296" y="0"/>
                </a:lnTo>
                <a:lnTo>
                  <a:pt x="3351296" y="2234198"/>
                </a:lnTo>
                <a:lnTo>
                  <a:pt x="0" y="22341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734704" y="2061692"/>
            <a:ext cx="8432460" cy="5608206"/>
          </a:xfrm>
          <a:custGeom>
            <a:avLst/>
            <a:gdLst/>
            <a:ahLst/>
            <a:cxnLst/>
            <a:rect l="l" t="t" r="r" b="b"/>
            <a:pathLst>
              <a:path w="8432460" h="5608206">
                <a:moveTo>
                  <a:pt x="0" y="0"/>
                </a:moveTo>
                <a:lnTo>
                  <a:pt x="8432460" y="0"/>
                </a:lnTo>
                <a:lnTo>
                  <a:pt x="8432460" y="5608206"/>
                </a:lnTo>
                <a:lnTo>
                  <a:pt x="0" y="56082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8" b="-28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580073"/>
            <a:ext cx="9132408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TYPES OF TV INTERVIEWS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4610" y="3559710"/>
            <a:ext cx="540899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TV Studio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5907" y="6374527"/>
            <a:ext cx="540899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Double Ender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5907" y="9389140"/>
            <a:ext cx="540899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Reporter Interview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893116" y="7761600"/>
            <a:ext cx="8115638" cy="866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</a:pPr>
            <a:r>
              <a:rPr lang="en-US" sz="5101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News Conference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86049" y="1838944"/>
            <a:ext cx="6823983" cy="3821430"/>
          </a:xfrm>
          <a:custGeom>
            <a:avLst/>
            <a:gdLst/>
            <a:ahLst/>
            <a:cxnLst/>
            <a:rect l="l" t="t" r="r" b="b"/>
            <a:pathLst>
              <a:path w="6823983" h="3821430">
                <a:moveTo>
                  <a:pt x="0" y="0"/>
                </a:moveTo>
                <a:lnTo>
                  <a:pt x="6823982" y="0"/>
                </a:lnTo>
                <a:lnTo>
                  <a:pt x="6823982" y="3821430"/>
                </a:lnTo>
                <a:lnTo>
                  <a:pt x="0" y="38214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236369" y="1807922"/>
            <a:ext cx="5597168" cy="3821430"/>
          </a:xfrm>
          <a:custGeom>
            <a:avLst/>
            <a:gdLst/>
            <a:ahLst/>
            <a:cxnLst/>
            <a:rect l="l" t="t" r="r" b="b"/>
            <a:pathLst>
              <a:path w="5597168" h="3821430">
                <a:moveTo>
                  <a:pt x="0" y="0"/>
                </a:moveTo>
                <a:lnTo>
                  <a:pt x="5597168" y="0"/>
                </a:lnTo>
                <a:lnTo>
                  <a:pt x="5597168" y="3821430"/>
                </a:lnTo>
                <a:lnTo>
                  <a:pt x="0" y="38214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20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696878" y="6244666"/>
            <a:ext cx="4894244" cy="3262829"/>
          </a:xfrm>
          <a:custGeom>
            <a:avLst/>
            <a:gdLst/>
            <a:ahLst/>
            <a:cxnLst/>
            <a:rect l="l" t="t" r="r" b="b"/>
            <a:pathLst>
              <a:path w="4894244" h="3262829">
                <a:moveTo>
                  <a:pt x="0" y="0"/>
                </a:moveTo>
                <a:lnTo>
                  <a:pt x="4894244" y="0"/>
                </a:lnTo>
                <a:lnTo>
                  <a:pt x="4894244" y="3262829"/>
                </a:lnTo>
                <a:lnTo>
                  <a:pt x="0" y="32628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580073"/>
            <a:ext cx="9132408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TYPES OF TV INTERVIEWS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93542" y="5593699"/>
            <a:ext cx="540899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TV Studio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330454" y="5562677"/>
            <a:ext cx="540899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Double Ender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39502" y="9469395"/>
            <a:ext cx="540899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Reporter Interview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16230600" cy="3804773"/>
          </a:xfrm>
          <a:custGeom>
            <a:avLst/>
            <a:gdLst/>
            <a:ahLst/>
            <a:cxnLst/>
            <a:rect l="l" t="t" r="r" b="b"/>
            <a:pathLst>
              <a:path w="16230600" h="3804773">
                <a:moveTo>
                  <a:pt x="0" y="0"/>
                </a:moveTo>
                <a:lnTo>
                  <a:pt x="16230600" y="0"/>
                </a:lnTo>
                <a:lnTo>
                  <a:pt x="16230600" y="3804773"/>
                </a:lnTo>
                <a:lnTo>
                  <a:pt x="0" y="38047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936" b="-9193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613037" y="5262517"/>
            <a:ext cx="11061925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TO HANDLE REPORTERS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086181" y="7922010"/>
            <a:ext cx="8115638" cy="866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</a:pPr>
            <a:r>
              <a:rPr lang="en-US" sz="5101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Fishing and Digging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086181" y="6493147"/>
            <a:ext cx="8115638" cy="866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</a:pPr>
            <a:r>
              <a:rPr lang="en-US" sz="5101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Repeat Questions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2832932" y="7080861"/>
            <a:ext cx="4794738" cy="0"/>
          </a:xfrm>
          <a:prstGeom prst="line">
            <a:avLst/>
          </a:prstGeom>
          <a:ln w="47625" cap="flat">
            <a:solidFill>
              <a:srgbClr val="A282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0137329" y="1425687"/>
            <a:ext cx="7277901" cy="7120958"/>
          </a:xfrm>
          <a:custGeom>
            <a:avLst/>
            <a:gdLst/>
            <a:ahLst/>
            <a:cxnLst/>
            <a:rect l="l" t="t" r="r" b="b"/>
            <a:pathLst>
              <a:path w="7277901" h="7120958">
                <a:moveTo>
                  <a:pt x="0" y="0"/>
                </a:moveTo>
                <a:lnTo>
                  <a:pt x="7277900" y="0"/>
                </a:lnTo>
                <a:lnTo>
                  <a:pt x="7277900" y="7120957"/>
                </a:lnTo>
                <a:lnTo>
                  <a:pt x="0" y="71209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5134" r="-2438" b="-828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92816" y="3006401"/>
            <a:ext cx="10074970" cy="3347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LET’S GET TO WORK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608435" y="1226397"/>
            <a:ext cx="1418771" cy="0"/>
          </a:xfrm>
          <a:prstGeom prst="line">
            <a:avLst/>
          </a:prstGeom>
          <a:ln w="47625" cap="flat">
            <a:solidFill>
              <a:srgbClr val="A282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1608435" y="4330810"/>
            <a:ext cx="1418771" cy="0"/>
          </a:xfrm>
          <a:prstGeom prst="line">
            <a:avLst/>
          </a:prstGeom>
          <a:ln w="47625" cap="flat">
            <a:solidFill>
              <a:srgbClr val="A282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1608435" y="7411410"/>
            <a:ext cx="1418771" cy="0"/>
          </a:xfrm>
          <a:prstGeom prst="line">
            <a:avLst/>
          </a:prstGeom>
          <a:ln w="47625" cap="flat">
            <a:solidFill>
              <a:srgbClr val="A2823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7253412" y="1133475"/>
            <a:ext cx="3516883" cy="1978222"/>
            <a:chOff x="0" y="0"/>
            <a:chExt cx="1128903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t="-16673" b="-16673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7201136" y="4261111"/>
            <a:ext cx="3621436" cy="2037032"/>
            <a:chOff x="0" y="0"/>
            <a:chExt cx="1128903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t="-4" b="-4"/>
              </a:stretch>
            </a:blip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7127203" y="7435222"/>
            <a:ext cx="3769303" cy="2120206"/>
            <a:chOff x="0" y="0"/>
            <a:chExt cx="1128903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1116" b="-1116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1670205" y="4550858"/>
            <a:ext cx="3955584" cy="3697470"/>
          </a:xfrm>
          <a:custGeom>
            <a:avLst/>
            <a:gdLst/>
            <a:ahLst/>
            <a:cxnLst/>
            <a:rect l="l" t="t" r="r" b="b"/>
            <a:pathLst>
              <a:path w="3955584" h="3697470">
                <a:moveTo>
                  <a:pt x="0" y="0"/>
                </a:moveTo>
                <a:lnTo>
                  <a:pt x="3955583" y="0"/>
                </a:lnTo>
                <a:lnTo>
                  <a:pt x="3955583" y="3697471"/>
                </a:lnTo>
                <a:lnTo>
                  <a:pt x="0" y="36974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9080" r="-69209" b="-11525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98745" y="2017811"/>
            <a:ext cx="6098503" cy="1941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4"/>
              </a:lnSpc>
            </a:pPr>
            <a:r>
              <a:rPr lang="en-US" sz="5603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TIPS FROM A </a:t>
            </a:r>
          </a:p>
          <a:p>
            <a:pPr algn="ctr">
              <a:lnSpc>
                <a:spcPts val="7844"/>
              </a:lnSpc>
            </a:pPr>
            <a:r>
              <a:rPr lang="en-US" sz="5603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TV INSIDER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608435" y="1523650"/>
            <a:ext cx="3725076" cy="37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r>
              <a:rPr lang="en-US" sz="24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Calming a Cough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608435" y="7739541"/>
            <a:ext cx="4231732" cy="37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r>
              <a:rPr lang="en-US" sz="24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Calming Anxiety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608435" y="4666177"/>
            <a:ext cx="4231732" cy="37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r>
              <a:rPr lang="en-US" sz="24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Conquering a Sneeze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553087" y="3320100"/>
            <a:ext cx="7181826" cy="0"/>
          </a:xfrm>
          <a:prstGeom prst="line">
            <a:avLst/>
          </a:prstGeom>
          <a:ln w="47625" cap="flat">
            <a:solidFill>
              <a:srgbClr val="A282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5526306" y="4993204"/>
            <a:ext cx="7235387" cy="4835076"/>
          </a:xfrm>
          <a:custGeom>
            <a:avLst/>
            <a:gdLst/>
            <a:ahLst/>
            <a:cxnLst/>
            <a:rect l="l" t="t" r="r" b="b"/>
            <a:pathLst>
              <a:path w="7235387" h="4835076">
                <a:moveTo>
                  <a:pt x="0" y="0"/>
                </a:moveTo>
                <a:lnTo>
                  <a:pt x="7235388" y="0"/>
                </a:lnTo>
                <a:lnTo>
                  <a:pt x="7235388" y="4835076"/>
                </a:lnTo>
                <a:lnTo>
                  <a:pt x="0" y="4835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211530" y="1805479"/>
            <a:ext cx="13864940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CONTROL AND CONTAINMENT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069209" y="4067108"/>
            <a:ext cx="1014958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spc="64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COMMUNICATING IN A CRISIS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25167" y="6086899"/>
            <a:ext cx="4399758" cy="3171401"/>
          </a:xfrm>
          <a:custGeom>
            <a:avLst/>
            <a:gdLst/>
            <a:ahLst/>
            <a:cxnLst/>
            <a:rect l="l" t="t" r="r" b="b"/>
            <a:pathLst>
              <a:path w="4399758" h="3171401">
                <a:moveTo>
                  <a:pt x="0" y="0"/>
                </a:moveTo>
                <a:lnTo>
                  <a:pt x="4399758" y="0"/>
                </a:lnTo>
                <a:lnTo>
                  <a:pt x="4399758" y="3171401"/>
                </a:lnTo>
                <a:lnTo>
                  <a:pt x="0" y="31714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404" r="-1989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6086899"/>
            <a:ext cx="3806602" cy="3171401"/>
          </a:xfrm>
          <a:custGeom>
            <a:avLst/>
            <a:gdLst/>
            <a:ahLst/>
            <a:cxnLst/>
            <a:rect l="l" t="t" r="r" b="b"/>
            <a:pathLst>
              <a:path w="3806602" h="3171401">
                <a:moveTo>
                  <a:pt x="0" y="0"/>
                </a:moveTo>
                <a:lnTo>
                  <a:pt x="3806602" y="0"/>
                </a:lnTo>
                <a:lnTo>
                  <a:pt x="3806602" y="3171401"/>
                </a:lnTo>
                <a:lnTo>
                  <a:pt x="0" y="31714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406" t="-1464" r="-10458" b="-146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166870" y="6086899"/>
            <a:ext cx="4905375" cy="3171401"/>
          </a:xfrm>
          <a:custGeom>
            <a:avLst/>
            <a:gdLst/>
            <a:ahLst/>
            <a:cxnLst/>
            <a:rect l="l" t="t" r="r" b="b"/>
            <a:pathLst>
              <a:path w="4905375" h="3171401">
                <a:moveTo>
                  <a:pt x="0" y="0"/>
                </a:moveTo>
                <a:lnTo>
                  <a:pt x="4905375" y="0"/>
                </a:lnTo>
                <a:lnTo>
                  <a:pt x="4905375" y="3171401"/>
                </a:lnTo>
                <a:lnTo>
                  <a:pt x="0" y="31714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896" r="-789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97573" y="6086899"/>
            <a:ext cx="4156935" cy="3171401"/>
          </a:xfrm>
          <a:custGeom>
            <a:avLst/>
            <a:gdLst/>
            <a:ahLst/>
            <a:cxnLst/>
            <a:rect l="l" t="t" r="r" b="b"/>
            <a:pathLst>
              <a:path w="4156935" h="3171401">
                <a:moveTo>
                  <a:pt x="0" y="0"/>
                </a:moveTo>
                <a:lnTo>
                  <a:pt x="4156935" y="0"/>
                </a:lnTo>
                <a:lnTo>
                  <a:pt x="4156935" y="3171401"/>
                </a:lnTo>
                <a:lnTo>
                  <a:pt x="0" y="31714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7897" r="-17897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804967" y="5067724"/>
            <a:ext cx="3840158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Police investigations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092800" y="5067724"/>
            <a:ext cx="3840158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Pandemics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186022" y="5067724"/>
            <a:ext cx="2615800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Sudden Loss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50867" y="5067724"/>
            <a:ext cx="3803641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Catastrophe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222891" y="1953426"/>
            <a:ext cx="9842219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LEADERSHIP THROUGH CRISIS</a:t>
            </a:r>
          </a:p>
        </p:txBody>
      </p:sp>
      <p:sp>
        <p:nvSpPr>
          <p:cNvPr id="11" name="AutoShape 11"/>
          <p:cNvSpPr/>
          <p:nvPr/>
        </p:nvSpPr>
        <p:spPr>
          <a:xfrm>
            <a:off x="0" y="5695910"/>
            <a:ext cx="4354508" cy="0"/>
          </a:xfrm>
          <a:prstGeom prst="line">
            <a:avLst/>
          </a:prstGeom>
          <a:ln w="47625" cap="flat">
            <a:solidFill>
              <a:srgbClr val="A282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4525167" y="5695910"/>
            <a:ext cx="4399758" cy="0"/>
          </a:xfrm>
          <a:prstGeom prst="line">
            <a:avLst/>
          </a:prstGeom>
          <a:ln w="47625" cap="flat">
            <a:solidFill>
              <a:srgbClr val="A282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9144000" y="5672098"/>
            <a:ext cx="3806602" cy="23812"/>
          </a:xfrm>
          <a:prstGeom prst="line">
            <a:avLst/>
          </a:prstGeom>
          <a:ln w="47625" cap="flat">
            <a:solidFill>
              <a:srgbClr val="A282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flipV="1">
            <a:off x="13169826" y="5695910"/>
            <a:ext cx="4902419" cy="23812"/>
          </a:xfrm>
          <a:prstGeom prst="line">
            <a:avLst/>
          </a:prstGeom>
          <a:ln w="47625" cap="flat">
            <a:solidFill>
              <a:srgbClr val="A28231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12329" y="3145453"/>
            <a:ext cx="5224188" cy="3354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FOUR STAGES OF </a:t>
            </a:r>
          </a:p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CRISIS MANAGEMENT</a:t>
            </a:r>
          </a:p>
        </p:txBody>
      </p:sp>
      <p:sp>
        <p:nvSpPr>
          <p:cNvPr id="3" name="Freeform 3"/>
          <p:cNvSpPr/>
          <p:nvPr/>
        </p:nvSpPr>
        <p:spPr>
          <a:xfrm>
            <a:off x="7821058" y="1028700"/>
            <a:ext cx="3218421" cy="1980610"/>
          </a:xfrm>
          <a:custGeom>
            <a:avLst/>
            <a:gdLst/>
            <a:ahLst/>
            <a:cxnLst/>
            <a:rect l="l" t="t" r="r" b="b"/>
            <a:pathLst>
              <a:path w="3218421" h="1980610">
                <a:moveTo>
                  <a:pt x="0" y="0"/>
                </a:moveTo>
                <a:lnTo>
                  <a:pt x="3218420" y="0"/>
                </a:lnTo>
                <a:lnTo>
                  <a:pt x="3218420" y="1980610"/>
                </a:lnTo>
                <a:lnTo>
                  <a:pt x="0" y="1980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67" b="-406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821058" y="3111697"/>
            <a:ext cx="3218421" cy="1980610"/>
          </a:xfrm>
          <a:custGeom>
            <a:avLst/>
            <a:gdLst/>
            <a:ahLst/>
            <a:cxnLst/>
            <a:rect l="l" t="t" r="r" b="b"/>
            <a:pathLst>
              <a:path w="3218421" h="1980610">
                <a:moveTo>
                  <a:pt x="0" y="0"/>
                </a:moveTo>
                <a:lnTo>
                  <a:pt x="3218420" y="0"/>
                </a:lnTo>
                <a:lnTo>
                  <a:pt x="3218420" y="1980609"/>
                </a:lnTo>
                <a:lnTo>
                  <a:pt x="0" y="19806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165" b="-416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821058" y="5194694"/>
            <a:ext cx="3218421" cy="1980610"/>
          </a:xfrm>
          <a:custGeom>
            <a:avLst/>
            <a:gdLst/>
            <a:ahLst/>
            <a:cxnLst/>
            <a:rect l="l" t="t" r="r" b="b"/>
            <a:pathLst>
              <a:path w="3218421" h="1980610">
                <a:moveTo>
                  <a:pt x="0" y="0"/>
                </a:moveTo>
                <a:lnTo>
                  <a:pt x="3218420" y="0"/>
                </a:lnTo>
                <a:lnTo>
                  <a:pt x="3218420" y="1980609"/>
                </a:lnTo>
                <a:lnTo>
                  <a:pt x="0" y="19806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5063" b="-1506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821058" y="7277690"/>
            <a:ext cx="3218421" cy="1980610"/>
          </a:xfrm>
          <a:custGeom>
            <a:avLst/>
            <a:gdLst/>
            <a:ahLst/>
            <a:cxnLst/>
            <a:rect l="l" t="t" r="r" b="b"/>
            <a:pathLst>
              <a:path w="3218421" h="1980610">
                <a:moveTo>
                  <a:pt x="0" y="0"/>
                </a:moveTo>
                <a:lnTo>
                  <a:pt x="3218420" y="0"/>
                </a:lnTo>
                <a:lnTo>
                  <a:pt x="3218420" y="1980610"/>
                </a:lnTo>
                <a:lnTo>
                  <a:pt x="0" y="19806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067" b="-4067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1608435" y="1523650"/>
            <a:ext cx="3725076" cy="37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r>
              <a:rPr lang="en-US" sz="24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Pre-Crisis Stage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608435" y="5695168"/>
            <a:ext cx="5792308" cy="37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r>
              <a:rPr lang="en-US" sz="24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Response Stage - Containment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608435" y="3577706"/>
            <a:ext cx="4231732" cy="37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r>
              <a:rPr lang="en-US" sz="24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Crisis Stage - Control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608435" y="7749668"/>
            <a:ext cx="6285959" cy="37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r>
              <a:rPr lang="en-US" sz="24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Resolution and Recovery Stage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608435" y="2034372"/>
            <a:ext cx="6415088" cy="1177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>
                <a:solidFill>
                  <a:srgbClr val="606060"/>
                </a:solidFill>
                <a:latin typeface="Montserrat"/>
                <a:ea typeface="Montserrat"/>
                <a:cs typeface="Montserrat"/>
                <a:sym typeface="Montserrat"/>
              </a:rPr>
              <a:t>Identify potential issues</a:t>
            </a:r>
          </a:p>
          <a:p>
            <a:pPr algn="l">
              <a:lnSpc>
                <a:spcPts val="3150"/>
              </a:lnSpc>
            </a:pPr>
            <a:r>
              <a:rPr lang="en-US" sz="2100">
                <a:solidFill>
                  <a:srgbClr val="606060"/>
                </a:solidFill>
                <a:latin typeface="Montserrat"/>
                <a:ea typeface="Montserrat"/>
                <a:cs typeface="Montserrat"/>
                <a:sym typeface="Montserrat"/>
              </a:rPr>
              <a:t>Establish preventative measures</a:t>
            </a:r>
          </a:p>
          <a:p>
            <a:pPr algn="l">
              <a:lnSpc>
                <a:spcPts val="3150"/>
              </a:lnSpc>
            </a:pPr>
            <a:r>
              <a:rPr lang="en-US" sz="2100">
                <a:solidFill>
                  <a:srgbClr val="606060"/>
                </a:solidFill>
                <a:latin typeface="Montserrat"/>
                <a:ea typeface="Montserrat"/>
                <a:cs typeface="Montserrat"/>
                <a:sym typeface="Montserrat"/>
              </a:rPr>
              <a:t>Prepare Crisis Management Plan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608435" y="4088428"/>
            <a:ext cx="6285959" cy="1177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>
                <a:solidFill>
                  <a:srgbClr val="606060"/>
                </a:solidFill>
                <a:latin typeface="Montserrat"/>
                <a:ea typeface="Montserrat"/>
                <a:cs typeface="Montserrat"/>
                <a:sym typeface="Montserrat"/>
              </a:rPr>
              <a:t>Activate Crisis Management Team</a:t>
            </a:r>
          </a:p>
          <a:p>
            <a:pPr algn="l">
              <a:lnSpc>
                <a:spcPts val="3150"/>
              </a:lnSpc>
            </a:pPr>
            <a:r>
              <a:rPr lang="en-US" sz="2100">
                <a:solidFill>
                  <a:srgbClr val="606060"/>
                </a:solidFill>
                <a:latin typeface="Montserrat"/>
                <a:ea typeface="Montserrat"/>
                <a:cs typeface="Montserrat"/>
                <a:sym typeface="Montserrat"/>
              </a:rPr>
              <a:t>Contact Families, Board, Lawyer, Stakeholders</a:t>
            </a:r>
          </a:p>
          <a:p>
            <a:pPr algn="l">
              <a:lnSpc>
                <a:spcPts val="3150"/>
              </a:lnSpc>
            </a:pPr>
            <a:r>
              <a:rPr lang="en-US" sz="2100">
                <a:solidFill>
                  <a:srgbClr val="606060"/>
                </a:solidFill>
                <a:latin typeface="Montserrat"/>
                <a:ea typeface="Montserrat"/>
                <a:cs typeface="Montserrat"/>
                <a:sym typeface="Montserrat"/>
              </a:rPr>
              <a:t>Implement Damage Control Measures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608435" y="6205891"/>
            <a:ext cx="7004285" cy="1577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>
                <a:solidFill>
                  <a:srgbClr val="606060"/>
                </a:solidFill>
                <a:latin typeface="Montserrat"/>
                <a:ea typeface="Montserrat"/>
                <a:cs typeface="Montserrat"/>
                <a:sym typeface="Montserrat"/>
              </a:rPr>
              <a:t>Finalize Public Statement + Key Messaging</a:t>
            </a:r>
          </a:p>
          <a:p>
            <a:pPr algn="l">
              <a:lnSpc>
                <a:spcPts val="3150"/>
              </a:lnSpc>
            </a:pPr>
            <a:r>
              <a:rPr lang="en-US" sz="2100">
                <a:solidFill>
                  <a:srgbClr val="606060"/>
                </a:solidFill>
                <a:latin typeface="Montserrat"/>
                <a:ea typeface="Montserrat"/>
                <a:cs typeface="Montserrat"/>
                <a:sym typeface="Montserrat"/>
              </a:rPr>
              <a:t>Continue contact with people supported</a:t>
            </a:r>
          </a:p>
          <a:p>
            <a:pPr algn="l">
              <a:lnSpc>
                <a:spcPts val="3150"/>
              </a:lnSpc>
            </a:pPr>
            <a:r>
              <a:rPr lang="en-US" sz="2100" b="1">
                <a:solidFill>
                  <a:srgbClr val="60606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Media - only if necessary</a:t>
            </a:r>
          </a:p>
          <a:p>
            <a:pPr algn="l">
              <a:lnSpc>
                <a:spcPts val="3150"/>
              </a:lnSpc>
            </a:pPr>
            <a:endParaRPr lang="en-US" sz="2100" b="1">
              <a:solidFill>
                <a:srgbClr val="60606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608435" y="8260391"/>
            <a:ext cx="4504178" cy="1177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>
                <a:solidFill>
                  <a:srgbClr val="606060"/>
                </a:solidFill>
                <a:latin typeface="Montserrat"/>
                <a:ea typeface="Montserrat"/>
                <a:cs typeface="Montserrat"/>
                <a:sym typeface="Montserrat"/>
              </a:rPr>
              <a:t>Conduct post-crisis analysis</a:t>
            </a:r>
          </a:p>
          <a:p>
            <a:pPr algn="l">
              <a:lnSpc>
                <a:spcPts val="3150"/>
              </a:lnSpc>
            </a:pPr>
            <a:r>
              <a:rPr lang="en-US" sz="2100">
                <a:solidFill>
                  <a:srgbClr val="606060"/>
                </a:solidFill>
                <a:latin typeface="Montserrat"/>
                <a:ea typeface="Montserrat"/>
                <a:cs typeface="Montserrat"/>
                <a:sym typeface="Montserrat"/>
              </a:rPr>
              <a:t>Review and improve crisis plan</a:t>
            </a:r>
          </a:p>
          <a:p>
            <a:pPr algn="l">
              <a:lnSpc>
                <a:spcPts val="3150"/>
              </a:lnSpc>
            </a:pPr>
            <a:r>
              <a:rPr lang="en-US" sz="2100">
                <a:solidFill>
                  <a:srgbClr val="606060"/>
                </a:solidFill>
                <a:latin typeface="Montserrat"/>
                <a:ea typeface="Montserrat"/>
                <a:cs typeface="Montserrat"/>
                <a:sym typeface="Montserrat"/>
              </a:rPr>
              <a:t>Restore trust</a:t>
            </a:r>
          </a:p>
        </p:txBody>
      </p:sp>
      <p:sp>
        <p:nvSpPr>
          <p:cNvPr id="15" name="AutoShape 15"/>
          <p:cNvSpPr/>
          <p:nvPr/>
        </p:nvSpPr>
        <p:spPr>
          <a:xfrm>
            <a:off x="11608435" y="1226397"/>
            <a:ext cx="1418771" cy="0"/>
          </a:xfrm>
          <a:prstGeom prst="line">
            <a:avLst/>
          </a:prstGeom>
          <a:ln w="47625" cap="flat">
            <a:solidFill>
              <a:srgbClr val="A282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11608435" y="3338335"/>
            <a:ext cx="1418771" cy="0"/>
          </a:xfrm>
          <a:prstGeom prst="line">
            <a:avLst/>
          </a:prstGeom>
          <a:ln w="47625" cap="flat">
            <a:solidFill>
              <a:srgbClr val="A282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11608435" y="5386866"/>
            <a:ext cx="1418771" cy="0"/>
          </a:xfrm>
          <a:prstGeom prst="line">
            <a:avLst/>
          </a:prstGeom>
          <a:ln w="47625" cap="flat">
            <a:solidFill>
              <a:srgbClr val="A282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11608435" y="7498360"/>
            <a:ext cx="1418771" cy="0"/>
          </a:xfrm>
          <a:prstGeom prst="line">
            <a:avLst/>
          </a:prstGeom>
          <a:ln w="47625" cap="flat">
            <a:solidFill>
              <a:srgbClr val="A28231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91050" y="756931"/>
            <a:ext cx="9105900" cy="3804773"/>
          </a:xfrm>
          <a:custGeom>
            <a:avLst/>
            <a:gdLst/>
            <a:ahLst/>
            <a:cxnLst/>
            <a:rect l="l" t="t" r="r" b="b"/>
            <a:pathLst>
              <a:path w="9105900" h="3804773">
                <a:moveTo>
                  <a:pt x="0" y="0"/>
                </a:moveTo>
                <a:lnTo>
                  <a:pt x="9105900" y="0"/>
                </a:lnTo>
                <a:lnTo>
                  <a:pt x="9105900" y="3804774"/>
                </a:lnTo>
                <a:lnTo>
                  <a:pt x="0" y="38047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631" b="-2963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203283" y="5541578"/>
            <a:ext cx="5599465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CONTROL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22401" y="5541578"/>
            <a:ext cx="5135423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CONTAIN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856470" y="7523618"/>
            <a:ext cx="8575059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COMMUNICATE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91050" y="4960932"/>
            <a:ext cx="9105900" cy="3804773"/>
          </a:xfrm>
          <a:custGeom>
            <a:avLst/>
            <a:gdLst/>
            <a:ahLst/>
            <a:cxnLst/>
            <a:rect l="l" t="t" r="r" b="b"/>
            <a:pathLst>
              <a:path w="9105900" h="3804773">
                <a:moveTo>
                  <a:pt x="0" y="0"/>
                </a:moveTo>
                <a:lnTo>
                  <a:pt x="9105900" y="0"/>
                </a:lnTo>
                <a:lnTo>
                  <a:pt x="9105900" y="3804773"/>
                </a:lnTo>
                <a:lnTo>
                  <a:pt x="0" y="38047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631" b="-2963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306428" y="1305963"/>
            <a:ext cx="7675144" cy="187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1"/>
              </a:lnSpc>
            </a:pPr>
            <a:r>
              <a:rPr lang="en-US" sz="10965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CONTROL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91050" y="1028700"/>
            <a:ext cx="9105900" cy="3804773"/>
          </a:xfrm>
          <a:custGeom>
            <a:avLst/>
            <a:gdLst/>
            <a:ahLst/>
            <a:cxnLst/>
            <a:rect l="l" t="t" r="r" b="b"/>
            <a:pathLst>
              <a:path w="9105900" h="3804773">
                <a:moveTo>
                  <a:pt x="0" y="0"/>
                </a:moveTo>
                <a:lnTo>
                  <a:pt x="9105900" y="0"/>
                </a:lnTo>
                <a:lnTo>
                  <a:pt x="9105900" y="3804773"/>
                </a:lnTo>
                <a:lnTo>
                  <a:pt x="0" y="38047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631" b="-2963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095334" y="6443862"/>
            <a:ext cx="8097332" cy="1882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99"/>
              </a:lnSpc>
            </a:pPr>
            <a:r>
              <a:rPr lang="en-US" sz="10999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CONTAIN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9105900" cy="3804773"/>
          </a:xfrm>
          <a:custGeom>
            <a:avLst/>
            <a:gdLst/>
            <a:ahLst/>
            <a:cxnLst/>
            <a:rect l="l" t="t" r="r" b="b"/>
            <a:pathLst>
              <a:path w="9105900" h="3804773">
                <a:moveTo>
                  <a:pt x="0" y="0"/>
                </a:moveTo>
                <a:lnTo>
                  <a:pt x="9105900" y="0"/>
                </a:lnTo>
                <a:lnTo>
                  <a:pt x="9105900" y="3804773"/>
                </a:lnTo>
                <a:lnTo>
                  <a:pt x="0" y="38047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631" b="-2963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732304" y="6447316"/>
            <a:ext cx="12030621" cy="1882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99"/>
              </a:lnSpc>
            </a:pPr>
            <a:r>
              <a:rPr lang="en-US" sz="10999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COMMUNICATE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53400" y="1322099"/>
            <a:ext cx="9105900" cy="3804773"/>
          </a:xfrm>
          <a:custGeom>
            <a:avLst/>
            <a:gdLst/>
            <a:ahLst/>
            <a:cxnLst/>
            <a:rect l="l" t="t" r="r" b="b"/>
            <a:pathLst>
              <a:path w="9105900" h="3804773">
                <a:moveTo>
                  <a:pt x="0" y="0"/>
                </a:moveTo>
                <a:lnTo>
                  <a:pt x="9105900" y="0"/>
                </a:lnTo>
                <a:lnTo>
                  <a:pt x="9105900" y="3804773"/>
                </a:lnTo>
                <a:lnTo>
                  <a:pt x="0" y="38047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229" b="-1722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153400" y="5227894"/>
            <a:ext cx="5691058" cy="3737007"/>
          </a:xfrm>
          <a:custGeom>
            <a:avLst/>
            <a:gdLst/>
            <a:ahLst/>
            <a:cxnLst/>
            <a:rect l="l" t="t" r="r" b="b"/>
            <a:pathLst>
              <a:path w="5691058" h="3737007">
                <a:moveTo>
                  <a:pt x="0" y="0"/>
                </a:moveTo>
                <a:lnTo>
                  <a:pt x="5691058" y="0"/>
                </a:lnTo>
                <a:lnTo>
                  <a:pt x="5691058" y="3737007"/>
                </a:lnTo>
                <a:lnTo>
                  <a:pt x="0" y="37370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108" b="-710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968542" y="5227894"/>
            <a:ext cx="3290758" cy="3737007"/>
          </a:xfrm>
          <a:custGeom>
            <a:avLst/>
            <a:gdLst/>
            <a:ahLst/>
            <a:cxnLst/>
            <a:rect l="l" t="t" r="r" b="b"/>
            <a:pathLst>
              <a:path w="3290758" h="3737007">
                <a:moveTo>
                  <a:pt x="0" y="0"/>
                </a:moveTo>
                <a:lnTo>
                  <a:pt x="3290758" y="0"/>
                </a:lnTo>
                <a:lnTo>
                  <a:pt x="3290758" y="3737007"/>
                </a:lnTo>
                <a:lnTo>
                  <a:pt x="0" y="37370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9136" r="-2913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922814" y="2200722"/>
            <a:ext cx="6982635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MAPLE LEAF FOODS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29492" y="3117196"/>
            <a:ext cx="1848995" cy="758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35"/>
              </a:lnSpc>
            </a:pPr>
            <a:r>
              <a:rPr lang="en-US" sz="5029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2008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34951" y="3942398"/>
            <a:ext cx="4645703" cy="55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7"/>
              </a:lnSpc>
              <a:spcBef>
                <a:spcPct val="0"/>
              </a:spcBef>
            </a:pPr>
            <a:r>
              <a:rPr lang="en-US" sz="3467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Listeriosis Outbreak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67642" y="6746327"/>
            <a:ext cx="5572695" cy="662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6"/>
              </a:lnSpc>
              <a:spcBef>
                <a:spcPct val="0"/>
              </a:spcBef>
            </a:pPr>
            <a:r>
              <a:rPr lang="en-US" sz="415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57 Confirmed Cases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7054" y="5424575"/>
            <a:ext cx="6921496" cy="822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5"/>
              </a:lnSpc>
              <a:spcBef>
                <a:spcPct val="0"/>
              </a:spcBef>
            </a:pPr>
            <a:r>
              <a:rPr lang="en-US" sz="5165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23 Deaths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e1c6e8-d98c-447e-a5ca-18a6c4647bf8">
      <Terms xmlns="http://schemas.microsoft.com/office/infopath/2007/PartnerControls"/>
    </lcf76f155ced4ddcb4097134ff3c332f>
    <TaxCatchAll xmlns="1923a834-cab8-488a-9543-8780285323d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76CBED8F37C1459559812AE366E1D3" ma:contentTypeVersion="19" ma:contentTypeDescription="Create a new document." ma:contentTypeScope="" ma:versionID="376b98856725ec28194255099271d2f1">
  <xsd:schema xmlns:xsd="http://www.w3.org/2001/XMLSchema" xmlns:xs="http://www.w3.org/2001/XMLSchema" xmlns:p="http://schemas.microsoft.com/office/2006/metadata/properties" xmlns:ns2="fce1c6e8-d98c-447e-a5ca-18a6c4647bf8" xmlns:ns3="1923a834-cab8-488a-9543-8780285323d3" targetNamespace="http://schemas.microsoft.com/office/2006/metadata/properties" ma:root="true" ma:fieldsID="fb56995a2b97fadbed3a4a950214260f" ns2:_="" ns3:_="">
    <xsd:import namespace="fce1c6e8-d98c-447e-a5ca-18a6c4647bf8"/>
    <xsd:import namespace="1923a834-cab8-488a-9543-8780285323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e1c6e8-d98c-447e-a5ca-18a6c4647b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453e1ed-539c-4243-80d5-f1e12081a6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23a834-cab8-488a-9543-8780285323d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2ed22909-0c32-4d03-a847-10aacab6155a}" ma:internalName="TaxCatchAll" ma:showField="CatchAllData" ma:web="1923a834-cab8-488a-9543-8780285323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3883DD-D9FC-4D61-B619-3BF4290C37B1}">
  <ds:schemaRefs>
    <ds:schemaRef ds:uri="http://schemas.microsoft.com/office/2006/metadata/properties"/>
    <ds:schemaRef ds:uri="http://schemas.microsoft.com/office/infopath/2007/PartnerControls"/>
    <ds:schemaRef ds:uri="fce1c6e8-d98c-447e-a5ca-18a6c4647bf8"/>
    <ds:schemaRef ds:uri="1923a834-cab8-488a-9543-8780285323d3"/>
  </ds:schemaRefs>
</ds:datastoreItem>
</file>

<file path=customXml/itemProps2.xml><?xml version="1.0" encoding="utf-8"?>
<ds:datastoreItem xmlns:ds="http://schemas.openxmlformats.org/officeDocument/2006/customXml" ds:itemID="{1CCFB2AC-EF46-4C0D-B39C-54812A3605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DA7A7C-62A3-463F-A205-85CBD65243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e1c6e8-d98c-447e-a5ca-18a6c4647bf8"/>
    <ds:schemaRef ds:uri="1923a834-cab8-488a-9543-8780285323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 - Conference Control and Containment  </dc:title>
  <cp:revision>2</cp:revision>
  <dcterms:created xsi:type="dcterms:W3CDTF">2006-08-16T00:00:00Z</dcterms:created>
  <dcterms:modified xsi:type="dcterms:W3CDTF">2025-10-10T16:10:20Z</dcterms:modified>
  <dc:identifier>DAGp3k75oHQ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0x0101000576CBED8F37C1459559812AE366E1D3</vt:lpwstr>
  </property>
</Properties>
</file>