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6"/>
  </p:notesMasterIdLst>
  <p:handoutMasterIdLst>
    <p:handoutMasterId r:id="rId37"/>
  </p:handoutMasterIdLst>
  <p:sldIdLst>
    <p:sldId id="306" r:id="rId5"/>
    <p:sldId id="341" r:id="rId6"/>
    <p:sldId id="370" r:id="rId7"/>
    <p:sldId id="417" r:id="rId8"/>
    <p:sldId id="418" r:id="rId9"/>
    <p:sldId id="419" r:id="rId10"/>
    <p:sldId id="449" r:id="rId11"/>
    <p:sldId id="402" r:id="rId12"/>
    <p:sldId id="409" r:id="rId13"/>
    <p:sldId id="421" r:id="rId14"/>
    <p:sldId id="291" r:id="rId15"/>
    <p:sldId id="422" r:id="rId16"/>
    <p:sldId id="389" r:id="rId17"/>
    <p:sldId id="423" r:id="rId18"/>
    <p:sldId id="442" r:id="rId19"/>
    <p:sldId id="444" r:id="rId20"/>
    <p:sldId id="431" r:id="rId21"/>
    <p:sldId id="440" r:id="rId22"/>
    <p:sldId id="443" r:id="rId23"/>
    <p:sldId id="447" r:id="rId24"/>
    <p:sldId id="450" r:id="rId25"/>
    <p:sldId id="429" r:id="rId26"/>
    <p:sldId id="448" r:id="rId27"/>
    <p:sldId id="439" r:id="rId28"/>
    <p:sldId id="434" r:id="rId29"/>
    <p:sldId id="435" r:id="rId30"/>
    <p:sldId id="441" r:id="rId31"/>
    <p:sldId id="428" r:id="rId32"/>
    <p:sldId id="445" r:id="rId33"/>
    <p:sldId id="437" r:id="rId34"/>
    <p:sldId id="43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DAFDD10-0614-3E42-AB95-59ED387B51C0}">
          <p14:sldIdLst>
            <p14:sldId id="306"/>
            <p14:sldId id="341"/>
            <p14:sldId id="370"/>
            <p14:sldId id="417"/>
            <p14:sldId id="418"/>
            <p14:sldId id="419"/>
            <p14:sldId id="449"/>
            <p14:sldId id="402"/>
            <p14:sldId id="409"/>
            <p14:sldId id="421"/>
            <p14:sldId id="291"/>
            <p14:sldId id="422"/>
            <p14:sldId id="389"/>
            <p14:sldId id="423"/>
            <p14:sldId id="442"/>
            <p14:sldId id="444"/>
            <p14:sldId id="431"/>
            <p14:sldId id="440"/>
            <p14:sldId id="443"/>
            <p14:sldId id="447"/>
            <p14:sldId id="450"/>
            <p14:sldId id="429"/>
            <p14:sldId id="448"/>
            <p14:sldId id="439"/>
            <p14:sldId id="434"/>
            <p14:sldId id="435"/>
            <p14:sldId id="441"/>
            <p14:sldId id="428"/>
            <p14:sldId id="445"/>
            <p14:sldId id="437"/>
            <p14:sldId id="438"/>
          </p14:sldIdLst>
        </p14:section>
        <p14:section name="UI Kit Icon, Devices" id="{040890F1-4667-F745-AF28-05FCFC8B5E0C}">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6A7FD14-7919-8CD5-F71C-81C4A700F6DB}" name="Melanie Guillaume" initials="MG" userId="S::mguillaume@asurtec.com::321081b5-7258-4d24-a369-ec87f1f6b3a4" providerId="AD"/>
  <p188:author id="{CC3B75C6-890C-A38C-1BE9-188A43455153}" name="Dina Franchi" initials="DF" userId="S::dfranchi@asurtec.com::d4c2e435-ffa7-40bd-ac14-febc27ed75a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0000"/>
    <a:srgbClr val="EEF7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19CEC2-4DB9-B94E-9FC2-A5B5F2F561BA}" v="1580" dt="2025-09-06T19:38:08.241"/>
    <p1510:client id="{E9C17079-1F7C-482C-BB85-D9340C40536A}" v="8911" dt="2025-09-07T15:09:58.9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1422" autoAdjust="0"/>
  </p:normalViewPr>
  <p:slideViewPr>
    <p:cSldViewPr snapToGrid="0">
      <p:cViewPr varScale="1">
        <p:scale>
          <a:sx n="54" d="100"/>
          <a:sy n="54" d="100"/>
        </p:scale>
        <p:origin x="82" y="27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697FC75-F877-4747-BBFD-D2ABA0B6A912}" type="datetimeFigureOut">
              <a:rPr lang="en-US" smtClean="0"/>
              <a:t>10/10/2025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2D22FB6-13E2-B84F-8B09-E0789BE35DB0}" type="slidenum">
              <a:rPr lang="en-US" smtClean="0"/>
              <a:t>‹#›</a:t>
            </a:fld>
            <a:endParaRPr lang="en-US"/>
          </a:p>
        </p:txBody>
      </p:sp>
    </p:spTree>
    <p:extLst>
      <p:ext uri="{BB962C8B-B14F-4D97-AF65-F5344CB8AC3E}">
        <p14:creationId xmlns:p14="http://schemas.microsoft.com/office/powerpoint/2010/main" val="760658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650B3E-2EAB-E847-9859-1E8EF3D97F17}" type="datetimeFigureOut">
              <a:rPr lang="en-US" smtClean="0"/>
              <a:t>10/10/2025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3F51BA-7433-1D4B-84CB-B35DE54FDFCD}" type="slidenum">
              <a:rPr lang="en-US" smtClean="0"/>
              <a:t>‹#›</a:t>
            </a:fld>
            <a:endParaRPr lang="en-US"/>
          </a:p>
        </p:txBody>
      </p:sp>
    </p:spTree>
    <p:extLst>
      <p:ext uri="{BB962C8B-B14F-4D97-AF65-F5344CB8AC3E}">
        <p14:creationId xmlns:p14="http://schemas.microsoft.com/office/powerpoint/2010/main" val="387451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Dina</a:t>
            </a:r>
          </a:p>
        </p:txBody>
      </p:sp>
      <p:sp>
        <p:nvSpPr>
          <p:cNvPr id="4" name="Espace réservé du numéro de diapositive 3"/>
          <p:cNvSpPr>
            <a:spLocks noGrp="1"/>
          </p:cNvSpPr>
          <p:nvPr>
            <p:ph type="sldNum" sz="quarter" idx="5"/>
          </p:nvPr>
        </p:nvSpPr>
        <p:spPr/>
        <p:txBody>
          <a:bodyPr/>
          <a:lstStyle/>
          <a:p>
            <a:fld id="{0B3F51BA-7433-1D4B-84CB-B35DE54FDFCD}" type="slidenum">
              <a:rPr lang="en-US" smtClean="0"/>
              <a:t>1</a:t>
            </a:fld>
            <a:endParaRPr lang="en-US"/>
          </a:p>
        </p:txBody>
      </p:sp>
    </p:spTree>
    <p:extLst>
      <p:ext uri="{BB962C8B-B14F-4D97-AF65-F5344CB8AC3E}">
        <p14:creationId xmlns:p14="http://schemas.microsoft.com/office/powerpoint/2010/main" val="440286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5E361-006E-070A-72BF-02272233B5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5AC3F5-D699-5D2C-A99C-661466E518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6D1508-86DC-17F6-0A80-D68A555201C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Mulish" pitchFamily="2" charset="0"/>
              </a:rPr>
              <a:t>Dina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Mulish" pitchFamily="2" charset="0"/>
              </a:rPr>
              <a:t>Again, bring back to your organization, your purpose, your context. What can we do now?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Mulish" pitchFamily="2" charset="0"/>
              </a:rPr>
              <a:t>What I learned from my work when starting organizations on building a data culture is to seek clarity over what you need now, be practical, do you have specific questions you need to answer, evidence for impact you want to share, seeking funding for a program. What are you trying to show to whom and why?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a:extLst>
              <a:ext uri="{FF2B5EF4-FFF2-40B4-BE49-F238E27FC236}">
                <a16:creationId xmlns:a16="http://schemas.microsoft.com/office/drawing/2014/main" id="{A58DB7FC-797A-45D8-115F-9DBE0D5146ED}"/>
              </a:ext>
            </a:extLst>
          </p:cNvPr>
          <p:cNvSpPr>
            <a:spLocks noGrp="1"/>
          </p:cNvSpPr>
          <p:nvPr>
            <p:ph type="sldNum" sz="quarter" idx="5"/>
          </p:nvPr>
        </p:nvSpPr>
        <p:spPr/>
        <p:txBody>
          <a:bodyPr/>
          <a:lstStyle/>
          <a:p>
            <a:fld id="{0B3F51BA-7433-1D4B-84CB-B35DE54FDFCD}" type="slidenum">
              <a:rPr lang="en-US" smtClean="0"/>
              <a:t>10</a:t>
            </a:fld>
            <a:endParaRPr lang="en-US"/>
          </a:p>
        </p:txBody>
      </p:sp>
    </p:spTree>
    <p:extLst>
      <p:ext uri="{BB962C8B-B14F-4D97-AF65-F5344CB8AC3E}">
        <p14:creationId xmlns:p14="http://schemas.microsoft.com/office/powerpoint/2010/main" val="3988466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fontAlgn="base" hangingPunct="0">
              <a:lnSpc>
                <a:spcPct val="150000"/>
              </a:lnSpc>
              <a:spcBef>
                <a:spcPct val="0"/>
              </a:spcBef>
              <a:spcAft>
                <a:spcPct val="0"/>
              </a:spcAft>
            </a:pPr>
            <a:r>
              <a:rPr lang="en-US" altLang="en-US" sz="1200" dirty="0">
                <a:solidFill>
                  <a:srgbClr val="000000"/>
                </a:solidFill>
                <a:latin typeface="Mulish" pitchFamily="2" charset="77"/>
                <a:ea typeface="Roboto" panose="02000000000000000000" pitchFamily="2" charset="0"/>
                <a:cs typeface="Roboto" panose="02000000000000000000" pitchFamily="2" charset="0"/>
              </a:rPr>
              <a:t>Dina</a:t>
            </a:r>
          </a:p>
          <a:p>
            <a:pPr eaLnBrk="0" fontAlgn="base" hangingPunct="0">
              <a:lnSpc>
                <a:spcPct val="150000"/>
              </a:lnSpc>
              <a:spcBef>
                <a:spcPct val="0"/>
              </a:spcBef>
              <a:spcAft>
                <a:spcPct val="0"/>
              </a:spcAft>
            </a:pPr>
            <a:r>
              <a:rPr lang="en-US" altLang="en-US" sz="1200" dirty="0">
                <a:solidFill>
                  <a:srgbClr val="000000"/>
                </a:solidFill>
                <a:latin typeface="Mulish" pitchFamily="2" charset="77"/>
                <a:ea typeface="Roboto" panose="02000000000000000000" pitchFamily="2" charset="0"/>
                <a:cs typeface="Roboto" panose="02000000000000000000" pitchFamily="2" charset="0"/>
              </a:rPr>
              <a:t>Check time, should be at 20 min or 10:50. </a:t>
            </a:r>
          </a:p>
          <a:p>
            <a:pPr eaLnBrk="0" fontAlgn="base" hangingPunct="0">
              <a:lnSpc>
                <a:spcPct val="150000"/>
              </a:lnSpc>
              <a:spcBef>
                <a:spcPct val="0"/>
              </a:spcBef>
              <a:spcAft>
                <a:spcPct val="0"/>
              </a:spcAft>
            </a:pPr>
            <a:endParaRPr lang="en-US" altLang="en-US" sz="1200" dirty="0">
              <a:solidFill>
                <a:srgbClr val="000000"/>
              </a:solidFill>
              <a:latin typeface="Mulish" pitchFamily="2" charset="77"/>
              <a:ea typeface="Roboto" panose="02000000000000000000" pitchFamily="2" charset="0"/>
              <a:cs typeface="Roboto" panose="02000000000000000000" pitchFamily="2" charset="0"/>
            </a:endParaRPr>
          </a:p>
          <a:p>
            <a:endParaRPr lang="en-CA" dirty="0"/>
          </a:p>
        </p:txBody>
      </p:sp>
      <p:sp>
        <p:nvSpPr>
          <p:cNvPr id="4" name="Slide Number Placeholder 3"/>
          <p:cNvSpPr>
            <a:spLocks noGrp="1"/>
          </p:cNvSpPr>
          <p:nvPr>
            <p:ph type="sldNum" sz="quarter" idx="5"/>
          </p:nvPr>
        </p:nvSpPr>
        <p:spPr/>
        <p:txBody>
          <a:bodyPr/>
          <a:lstStyle/>
          <a:p>
            <a:fld id="{0B3F51BA-7433-1D4B-84CB-B35DE54FDFCD}" type="slidenum">
              <a:rPr lang="en-US" smtClean="0"/>
              <a:t>11</a:t>
            </a:fld>
            <a:endParaRPr lang="en-US"/>
          </a:p>
        </p:txBody>
      </p:sp>
    </p:spTree>
    <p:extLst>
      <p:ext uri="{BB962C8B-B14F-4D97-AF65-F5344CB8AC3E}">
        <p14:creationId xmlns:p14="http://schemas.microsoft.com/office/powerpoint/2010/main" val="780741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FA12F-38B0-56CC-4FC8-5D2DA907FC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E482DC-B5E7-0400-4F1B-4B1B3C72AD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9267E4-D47C-255A-FC52-14BF3E0F6AD4}"/>
              </a:ext>
            </a:extLst>
          </p:cNvPr>
          <p:cNvSpPr>
            <a:spLocks noGrp="1"/>
          </p:cNvSpPr>
          <p:nvPr>
            <p:ph type="body" idx="1"/>
          </p:nvPr>
        </p:nvSpPr>
        <p:spPr/>
        <p:txBody>
          <a:bodyPr/>
          <a:lstStyle/>
          <a:p>
            <a:r>
              <a:rPr lang="en-CA" dirty="0"/>
              <a:t>Dina</a:t>
            </a:r>
          </a:p>
          <a:p>
            <a:r>
              <a:rPr lang="en-CA" dirty="0"/>
              <a:t>Why think about data from the perspective of a change process….what is different is a great anchor for getting started.</a:t>
            </a:r>
          </a:p>
          <a:p>
            <a:r>
              <a:rPr lang="en-CA" dirty="0"/>
              <a:t>How they feel – early change in attitudes, confidence, trust</a:t>
            </a:r>
          </a:p>
          <a:p>
            <a:endParaRPr lang="en-CA" dirty="0"/>
          </a:p>
          <a:p>
            <a:r>
              <a:rPr lang="en-CA" dirty="0"/>
              <a:t>Use this to guide data decisions and data collection planning. We are going to run through an example to show you how.</a:t>
            </a:r>
          </a:p>
        </p:txBody>
      </p:sp>
      <p:sp>
        <p:nvSpPr>
          <p:cNvPr id="4" name="Slide Number Placeholder 3">
            <a:extLst>
              <a:ext uri="{FF2B5EF4-FFF2-40B4-BE49-F238E27FC236}">
                <a16:creationId xmlns:a16="http://schemas.microsoft.com/office/drawing/2014/main" id="{EFF28030-77FC-4EFA-E46E-6BE0957FA837}"/>
              </a:ext>
            </a:extLst>
          </p:cNvPr>
          <p:cNvSpPr>
            <a:spLocks noGrp="1"/>
          </p:cNvSpPr>
          <p:nvPr>
            <p:ph type="sldNum" sz="quarter" idx="5"/>
          </p:nvPr>
        </p:nvSpPr>
        <p:spPr/>
        <p:txBody>
          <a:bodyPr/>
          <a:lstStyle/>
          <a:p>
            <a:fld id="{0B3F51BA-7433-1D4B-84CB-B35DE54FDFCD}" type="slidenum">
              <a:rPr lang="en-US" smtClean="0"/>
              <a:t>12</a:t>
            </a:fld>
            <a:endParaRPr lang="en-US"/>
          </a:p>
        </p:txBody>
      </p:sp>
    </p:spTree>
    <p:extLst>
      <p:ext uri="{BB962C8B-B14F-4D97-AF65-F5344CB8AC3E}">
        <p14:creationId xmlns:p14="http://schemas.microsoft.com/office/powerpoint/2010/main" val="4231055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spcBef>
                <a:spcPct val="0"/>
              </a:spcBef>
              <a:spcAft>
                <a:spcPts val="600"/>
              </a:spcAft>
            </a:pPr>
            <a:r>
              <a:rPr lang="en-US" altLang="en-US" sz="1200" dirty="0">
                <a:latin typeface="Mulish" pitchFamily="2" charset="0"/>
              </a:rPr>
              <a:t>Cindy</a:t>
            </a:r>
          </a:p>
          <a:p>
            <a:pPr fontAlgn="base">
              <a:spcBef>
                <a:spcPct val="0"/>
              </a:spcBef>
              <a:spcAft>
                <a:spcPts val="600"/>
              </a:spcAft>
            </a:pPr>
            <a:r>
              <a:rPr lang="en-US" altLang="en-US" sz="1200" dirty="0">
                <a:latin typeface="Mulish" pitchFamily="2" charset="0"/>
              </a:rPr>
              <a:t>Share why you have the Employment Options program, why it is important, what happens if you don’t have this program?</a:t>
            </a:r>
          </a:p>
          <a:p>
            <a:pPr fontAlgn="base">
              <a:spcBef>
                <a:spcPct val="0"/>
              </a:spcBef>
              <a:spcAft>
                <a:spcPts val="600"/>
              </a:spcAft>
            </a:pPr>
            <a:r>
              <a:rPr lang="en-US" altLang="en-US" sz="1200" dirty="0">
                <a:latin typeface="Mulish" pitchFamily="2" charset="0"/>
              </a:rPr>
              <a:t>For anyone who is not familiar with Employment Options type of program, this is the case for need of programs like this. </a:t>
            </a:r>
          </a:p>
          <a:p>
            <a:endParaRPr lang="en-CA" dirty="0"/>
          </a:p>
        </p:txBody>
      </p:sp>
      <p:sp>
        <p:nvSpPr>
          <p:cNvPr id="4" name="Slide Number Placeholder 3"/>
          <p:cNvSpPr>
            <a:spLocks noGrp="1"/>
          </p:cNvSpPr>
          <p:nvPr>
            <p:ph type="sldNum" sz="quarter" idx="5"/>
          </p:nvPr>
        </p:nvSpPr>
        <p:spPr/>
        <p:txBody>
          <a:bodyPr/>
          <a:lstStyle/>
          <a:p>
            <a:fld id="{0B3F51BA-7433-1D4B-84CB-B35DE54FDFCD}" type="slidenum">
              <a:rPr lang="en-US" smtClean="0"/>
              <a:t>13</a:t>
            </a:fld>
            <a:endParaRPr lang="en-US"/>
          </a:p>
        </p:txBody>
      </p:sp>
    </p:spTree>
    <p:extLst>
      <p:ext uri="{BB962C8B-B14F-4D97-AF65-F5344CB8AC3E}">
        <p14:creationId xmlns:p14="http://schemas.microsoft.com/office/powerpoint/2010/main" val="143860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8EB0F-75B1-295E-6FD3-18699B7F40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3FE55F-6084-0EF1-58C1-676DE8A861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CA0EA3-261C-375E-6F01-BC9458DBCD8D}"/>
              </a:ext>
            </a:extLst>
          </p:cNvPr>
          <p:cNvSpPr>
            <a:spLocks noGrp="1"/>
          </p:cNvSpPr>
          <p:nvPr>
            <p:ph type="body" idx="1"/>
          </p:nvPr>
        </p:nvSpPr>
        <p:spPr/>
        <p:txBody>
          <a:bodyPr/>
          <a:lstStyle/>
          <a:p>
            <a:pPr marL="0" indent="0" fontAlgn="base">
              <a:spcBef>
                <a:spcPct val="0"/>
              </a:spcBef>
              <a:spcAft>
                <a:spcPts val="600"/>
              </a:spcAft>
              <a:buNone/>
            </a:pPr>
            <a:r>
              <a:rPr lang="en-US" altLang="en-US" sz="900" kern="1200">
                <a:latin typeface="Mulish" pitchFamily="2" charset="0"/>
              </a:rPr>
              <a:t>Cindy</a:t>
            </a:r>
          </a:p>
          <a:p>
            <a:endParaRPr lang="en-CA"/>
          </a:p>
        </p:txBody>
      </p:sp>
      <p:sp>
        <p:nvSpPr>
          <p:cNvPr id="4" name="Slide Number Placeholder 3">
            <a:extLst>
              <a:ext uri="{FF2B5EF4-FFF2-40B4-BE49-F238E27FC236}">
                <a16:creationId xmlns:a16="http://schemas.microsoft.com/office/drawing/2014/main" id="{B1B4D302-E7EC-CF5F-1C16-06FE8E280E7F}"/>
              </a:ext>
            </a:extLst>
          </p:cNvPr>
          <p:cNvSpPr>
            <a:spLocks noGrp="1"/>
          </p:cNvSpPr>
          <p:nvPr>
            <p:ph type="sldNum" sz="quarter" idx="5"/>
          </p:nvPr>
        </p:nvSpPr>
        <p:spPr/>
        <p:txBody>
          <a:bodyPr/>
          <a:lstStyle/>
          <a:p>
            <a:fld id="{0B3F51BA-7433-1D4B-84CB-B35DE54FDFCD}" type="slidenum">
              <a:rPr lang="en-US" smtClean="0"/>
              <a:t>14</a:t>
            </a:fld>
            <a:endParaRPr lang="en-US"/>
          </a:p>
        </p:txBody>
      </p:sp>
    </p:spTree>
    <p:extLst>
      <p:ext uri="{BB962C8B-B14F-4D97-AF65-F5344CB8AC3E}">
        <p14:creationId xmlns:p14="http://schemas.microsoft.com/office/powerpoint/2010/main" val="1723594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D304A-F31D-BCAF-5202-5B43162AE1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2024B4-4A76-9F92-8F6E-BA7ECA9111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F3617E-52EA-5E38-9929-D97D588CEF60}"/>
              </a:ext>
            </a:extLst>
          </p:cNvPr>
          <p:cNvSpPr>
            <a:spLocks noGrp="1"/>
          </p:cNvSpPr>
          <p:nvPr>
            <p:ph type="body" idx="1"/>
          </p:nvPr>
        </p:nvSpPr>
        <p:spPr/>
        <p:txBody>
          <a:bodyPr/>
          <a:lstStyle/>
          <a:p>
            <a:r>
              <a:rPr lang="en-CA" dirty="0"/>
              <a:t>15 min</a:t>
            </a:r>
          </a:p>
          <a:p>
            <a:r>
              <a:rPr lang="en-CA" dirty="0"/>
              <a:t>Dina introduces how to use the outcome map for identifying data needs --- turn it to Cindy for commentary…</a:t>
            </a:r>
          </a:p>
          <a:p>
            <a:endParaRPr lang="en-CA" dirty="0"/>
          </a:p>
          <a:p>
            <a:r>
              <a:rPr lang="en-CA" dirty="0"/>
              <a:t>Dina</a:t>
            </a:r>
          </a:p>
          <a:p>
            <a:r>
              <a:rPr lang="en-CA" dirty="0"/>
              <a:t>Primary jobseekers</a:t>
            </a:r>
          </a:p>
          <a:p>
            <a:r>
              <a:rPr lang="en-CA" dirty="0"/>
              <a:t>Secondary: employment partners, employers supervisors</a:t>
            </a:r>
          </a:p>
          <a:p>
            <a:r>
              <a:rPr lang="en-CA" dirty="0"/>
              <a:t>Tertiary: Natural supports not on this outcome map but critical to the impact story. Natural supports, as job coach role tapers, the family, caregivers, friends and other supporters in the community take on a role. </a:t>
            </a:r>
          </a:p>
          <a:p>
            <a:endParaRPr lang="en-CA" dirty="0"/>
          </a:p>
          <a:p>
            <a:r>
              <a:rPr lang="en-CA" dirty="0"/>
              <a:t>This is the foundation of deciding what data you need. You can develop this at any time in the process.</a:t>
            </a:r>
          </a:p>
          <a:p>
            <a:r>
              <a:rPr lang="en-CA" dirty="0"/>
              <a:t>Show how to use it to shape data collection</a:t>
            </a:r>
          </a:p>
          <a:p>
            <a:endParaRPr lang="en-CA" dirty="0"/>
          </a:p>
          <a:p>
            <a:endParaRPr lang="en-CA" dirty="0"/>
          </a:p>
        </p:txBody>
      </p:sp>
      <p:sp>
        <p:nvSpPr>
          <p:cNvPr id="4" name="Slide Number Placeholder 3">
            <a:extLst>
              <a:ext uri="{FF2B5EF4-FFF2-40B4-BE49-F238E27FC236}">
                <a16:creationId xmlns:a16="http://schemas.microsoft.com/office/drawing/2014/main" id="{7BF8FA5E-D381-E51D-AF8C-5D6597427511}"/>
              </a:ext>
            </a:extLst>
          </p:cNvPr>
          <p:cNvSpPr>
            <a:spLocks noGrp="1"/>
          </p:cNvSpPr>
          <p:nvPr>
            <p:ph type="sldNum" sz="quarter" idx="5"/>
          </p:nvPr>
        </p:nvSpPr>
        <p:spPr/>
        <p:txBody>
          <a:bodyPr/>
          <a:lstStyle/>
          <a:p>
            <a:fld id="{0B3F51BA-7433-1D4B-84CB-B35DE54FDFCD}" type="slidenum">
              <a:rPr lang="en-US" smtClean="0"/>
              <a:t>15</a:t>
            </a:fld>
            <a:endParaRPr lang="en-US"/>
          </a:p>
        </p:txBody>
      </p:sp>
    </p:spTree>
    <p:extLst>
      <p:ext uri="{BB962C8B-B14F-4D97-AF65-F5344CB8AC3E}">
        <p14:creationId xmlns:p14="http://schemas.microsoft.com/office/powerpoint/2010/main" val="3814903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76589-5728-AB86-0AB1-72C44612B4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F68C48-7991-42E1-19A8-91D34CFA3C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5FEFA5-4564-8A32-700D-6DA02F14847A}"/>
              </a:ext>
            </a:extLst>
          </p:cNvPr>
          <p:cNvSpPr>
            <a:spLocks noGrp="1"/>
          </p:cNvSpPr>
          <p:nvPr>
            <p:ph type="body" idx="1"/>
          </p:nvPr>
        </p:nvSpPr>
        <p:spPr/>
        <p:txBody>
          <a:bodyPr/>
          <a:lstStyle/>
          <a:p>
            <a:r>
              <a:rPr lang="en-CA" dirty="0"/>
              <a:t>Dina</a:t>
            </a:r>
          </a:p>
          <a:p>
            <a:r>
              <a:rPr lang="en-CA" dirty="0"/>
              <a:t>15 min</a:t>
            </a:r>
          </a:p>
          <a:p>
            <a:r>
              <a:rPr lang="en-CA" dirty="0"/>
              <a:t>Dina introduces --- turn it to Cindy for commentary…</a:t>
            </a:r>
          </a:p>
          <a:p>
            <a:r>
              <a:rPr lang="en-CA" dirty="0"/>
              <a:t>Onboarding effective could mean reduced supervisor time/burden</a:t>
            </a:r>
          </a:p>
          <a:p>
            <a:r>
              <a:rPr lang="en-CA" dirty="0"/>
              <a:t>Early productivity means fewer errors or rework</a:t>
            </a:r>
          </a:p>
          <a:p>
            <a:r>
              <a:rPr lang="en-CA" dirty="0"/>
              <a:t>Adoption of inclusive practices</a:t>
            </a:r>
          </a:p>
          <a:p>
            <a:r>
              <a:rPr lang="en-CA" dirty="0"/>
              <a:t>Employer loyalty to EO shown by referrals and repeat hiring</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7030A0"/>
                </a:solidFill>
              </a:rPr>
              <a:t>Change workplace narrative about people with developmental disabilities</a:t>
            </a:r>
          </a:p>
          <a:p>
            <a:endParaRPr lang="en-CA" dirty="0"/>
          </a:p>
          <a:p>
            <a:endParaRPr lang="en-CA" dirty="0"/>
          </a:p>
        </p:txBody>
      </p:sp>
      <p:sp>
        <p:nvSpPr>
          <p:cNvPr id="4" name="Slide Number Placeholder 3">
            <a:extLst>
              <a:ext uri="{FF2B5EF4-FFF2-40B4-BE49-F238E27FC236}">
                <a16:creationId xmlns:a16="http://schemas.microsoft.com/office/drawing/2014/main" id="{545742AE-5A68-834A-DF2B-2F7DAA1A47ED}"/>
              </a:ext>
            </a:extLst>
          </p:cNvPr>
          <p:cNvSpPr>
            <a:spLocks noGrp="1"/>
          </p:cNvSpPr>
          <p:nvPr>
            <p:ph type="sldNum" sz="quarter" idx="5"/>
          </p:nvPr>
        </p:nvSpPr>
        <p:spPr/>
        <p:txBody>
          <a:bodyPr/>
          <a:lstStyle/>
          <a:p>
            <a:fld id="{0B3F51BA-7433-1D4B-84CB-B35DE54FDFCD}" type="slidenum">
              <a:rPr lang="en-US" smtClean="0"/>
              <a:t>16</a:t>
            </a:fld>
            <a:endParaRPr lang="en-US"/>
          </a:p>
        </p:txBody>
      </p:sp>
    </p:spTree>
    <p:extLst>
      <p:ext uri="{BB962C8B-B14F-4D97-AF65-F5344CB8AC3E}">
        <p14:creationId xmlns:p14="http://schemas.microsoft.com/office/powerpoint/2010/main" val="3108906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37F94-711C-BB8D-E6A2-33F0F86BE4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8FCD32-7853-5C24-8858-5317B19F85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B32553-65A0-CB1A-F5E1-E42A23BE6EF8}"/>
              </a:ext>
            </a:extLst>
          </p:cNvPr>
          <p:cNvSpPr>
            <a:spLocks noGrp="1"/>
          </p:cNvSpPr>
          <p:nvPr>
            <p:ph type="body" idx="1"/>
          </p:nvPr>
        </p:nvSpPr>
        <p:spPr/>
        <p:txBody>
          <a:bodyPr/>
          <a:lstStyle/>
          <a:p>
            <a:r>
              <a:rPr lang="en-CA"/>
              <a:t>Dina</a:t>
            </a:r>
          </a:p>
        </p:txBody>
      </p:sp>
      <p:sp>
        <p:nvSpPr>
          <p:cNvPr id="4" name="Slide Number Placeholder 3">
            <a:extLst>
              <a:ext uri="{FF2B5EF4-FFF2-40B4-BE49-F238E27FC236}">
                <a16:creationId xmlns:a16="http://schemas.microsoft.com/office/drawing/2014/main" id="{FE63CEBC-87B6-40B2-B467-3FE4A80BB2D5}"/>
              </a:ext>
            </a:extLst>
          </p:cNvPr>
          <p:cNvSpPr>
            <a:spLocks noGrp="1"/>
          </p:cNvSpPr>
          <p:nvPr>
            <p:ph type="sldNum" sz="quarter" idx="5"/>
          </p:nvPr>
        </p:nvSpPr>
        <p:spPr/>
        <p:txBody>
          <a:bodyPr/>
          <a:lstStyle/>
          <a:p>
            <a:fld id="{0B3F51BA-7433-1D4B-84CB-B35DE54FDFCD}" type="slidenum">
              <a:rPr lang="en-US" smtClean="0"/>
              <a:t>17</a:t>
            </a:fld>
            <a:endParaRPr lang="en-US"/>
          </a:p>
        </p:txBody>
      </p:sp>
    </p:spTree>
    <p:extLst>
      <p:ext uri="{BB962C8B-B14F-4D97-AF65-F5344CB8AC3E}">
        <p14:creationId xmlns:p14="http://schemas.microsoft.com/office/powerpoint/2010/main" val="2093847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3A693-1542-7475-0075-26F4258794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D111CC-AD73-9AB3-87AB-592C2D1047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12FE1A-5D29-A7AA-2150-66878128901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Dina</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Perhaps link back to data, feedback, evidence.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When does data become evidence – when it meets the criteria of triangulation, timeliness, relevance, sample size….</a:t>
            </a:r>
          </a:p>
        </p:txBody>
      </p:sp>
      <p:sp>
        <p:nvSpPr>
          <p:cNvPr id="4" name="Slide Number Placeholder 3">
            <a:extLst>
              <a:ext uri="{FF2B5EF4-FFF2-40B4-BE49-F238E27FC236}">
                <a16:creationId xmlns:a16="http://schemas.microsoft.com/office/drawing/2014/main" id="{65340283-64DA-3E2E-E8BE-C088F52FCCB6}"/>
              </a:ext>
            </a:extLst>
          </p:cNvPr>
          <p:cNvSpPr>
            <a:spLocks noGrp="1"/>
          </p:cNvSpPr>
          <p:nvPr>
            <p:ph type="sldNum" sz="quarter" idx="5"/>
          </p:nvPr>
        </p:nvSpPr>
        <p:spPr/>
        <p:txBody>
          <a:bodyPr/>
          <a:lstStyle/>
          <a:p>
            <a:fld id="{0B3F51BA-7433-1D4B-84CB-B35DE54FDFCD}" type="slidenum">
              <a:rPr lang="en-US" smtClean="0"/>
              <a:t>18</a:t>
            </a:fld>
            <a:endParaRPr lang="en-US"/>
          </a:p>
        </p:txBody>
      </p:sp>
    </p:spTree>
    <p:extLst>
      <p:ext uri="{BB962C8B-B14F-4D97-AF65-F5344CB8AC3E}">
        <p14:creationId xmlns:p14="http://schemas.microsoft.com/office/powerpoint/2010/main" val="939683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70FF8-6C3B-49C2-F76D-4F3C517C22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90DAE0-942A-922C-62DD-3EBEBBD866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C7858B-DBAC-CC08-1BED-7901F5EB4097}"/>
              </a:ext>
            </a:extLst>
          </p:cNvPr>
          <p:cNvSpPr>
            <a:spLocks noGrp="1"/>
          </p:cNvSpPr>
          <p:nvPr>
            <p:ph type="body" idx="1"/>
          </p:nvPr>
        </p:nvSpPr>
        <p:spPr/>
        <p:txBody>
          <a:bodyPr/>
          <a:lstStyle/>
          <a:p>
            <a:r>
              <a:rPr lang="en-CA" dirty="0"/>
              <a:t>Dina</a:t>
            </a:r>
          </a:p>
          <a:p>
            <a:r>
              <a:rPr lang="en-CA" dirty="0"/>
              <a:t>Whether you are evidencing your impact, or managing outcomes by looking for areas for improvement, the main theme behind this approach is mixed data sources, organized according to the outcome map.</a:t>
            </a:r>
          </a:p>
        </p:txBody>
      </p:sp>
      <p:sp>
        <p:nvSpPr>
          <p:cNvPr id="4" name="Slide Number Placeholder 3">
            <a:extLst>
              <a:ext uri="{FF2B5EF4-FFF2-40B4-BE49-F238E27FC236}">
                <a16:creationId xmlns:a16="http://schemas.microsoft.com/office/drawing/2014/main" id="{273EF635-09EC-78C5-D9BD-A3D02C57CD51}"/>
              </a:ext>
            </a:extLst>
          </p:cNvPr>
          <p:cNvSpPr>
            <a:spLocks noGrp="1"/>
          </p:cNvSpPr>
          <p:nvPr>
            <p:ph type="sldNum" sz="quarter" idx="5"/>
          </p:nvPr>
        </p:nvSpPr>
        <p:spPr/>
        <p:txBody>
          <a:bodyPr/>
          <a:lstStyle/>
          <a:p>
            <a:fld id="{0B3F51BA-7433-1D4B-84CB-B35DE54FDFCD}" type="slidenum">
              <a:rPr lang="en-US" smtClean="0"/>
              <a:t>19</a:t>
            </a:fld>
            <a:endParaRPr lang="en-US"/>
          </a:p>
        </p:txBody>
      </p:sp>
    </p:spTree>
    <p:extLst>
      <p:ext uri="{BB962C8B-B14F-4D97-AF65-F5344CB8AC3E}">
        <p14:creationId xmlns:p14="http://schemas.microsoft.com/office/powerpoint/2010/main" val="542440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Dina introduces self</a:t>
            </a:r>
          </a:p>
          <a:p>
            <a:r>
              <a:rPr lang="en-CA"/>
              <a:t>Cindy introduces self</a:t>
            </a:r>
          </a:p>
        </p:txBody>
      </p:sp>
      <p:sp>
        <p:nvSpPr>
          <p:cNvPr id="4" name="Slide Number Placeholder 3"/>
          <p:cNvSpPr>
            <a:spLocks noGrp="1"/>
          </p:cNvSpPr>
          <p:nvPr>
            <p:ph type="sldNum" sz="quarter" idx="5"/>
          </p:nvPr>
        </p:nvSpPr>
        <p:spPr/>
        <p:txBody>
          <a:bodyPr/>
          <a:lstStyle/>
          <a:p>
            <a:fld id="{0B3F51BA-7433-1D4B-84CB-B35DE54FDFCD}" type="slidenum">
              <a:rPr lang="en-US" smtClean="0"/>
              <a:t>2</a:t>
            </a:fld>
            <a:endParaRPr lang="en-US"/>
          </a:p>
        </p:txBody>
      </p:sp>
    </p:spTree>
    <p:extLst>
      <p:ext uri="{BB962C8B-B14F-4D97-AF65-F5344CB8AC3E}">
        <p14:creationId xmlns:p14="http://schemas.microsoft.com/office/powerpoint/2010/main" val="1939280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813F2-D504-9804-8578-D2967D868A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CE7128-F09F-F70E-AB18-CEDA100999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F4BCB8-61C9-BD66-CF5C-7425AAD9A87E}"/>
              </a:ext>
            </a:extLst>
          </p:cNvPr>
          <p:cNvSpPr>
            <a:spLocks noGrp="1"/>
          </p:cNvSpPr>
          <p:nvPr>
            <p:ph type="body" idx="1"/>
          </p:nvPr>
        </p:nvSpPr>
        <p:spPr/>
        <p:txBody>
          <a:bodyPr/>
          <a:lstStyle/>
          <a:p>
            <a:r>
              <a:rPr lang="en-CA" dirty="0"/>
              <a:t>Dina</a:t>
            </a:r>
          </a:p>
          <a:p>
            <a:r>
              <a:rPr lang="en-CA" dirty="0"/>
              <a:t>11:10</a:t>
            </a:r>
          </a:p>
          <a:p>
            <a:r>
              <a:rPr lang="en-CA" dirty="0"/>
              <a:t>Dina introduces --- turn it to Cindy for commentary…</a:t>
            </a:r>
          </a:p>
          <a:p>
            <a:endParaRPr lang="en-CA" dirty="0"/>
          </a:p>
          <a:p>
            <a:r>
              <a:rPr lang="en-CA" dirty="0"/>
              <a:t>Dina</a:t>
            </a:r>
          </a:p>
          <a:p>
            <a:r>
              <a:rPr lang="en-CA" dirty="0"/>
              <a:t>Primary jobseekers</a:t>
            </a:r>
          </a:p>
          <a:p>
            <a:r>
              <a:rPr lang="en-CA" dirty="0"/>
              <a:t>Secondary: employment partners, employers supervisors</a:t>
            </a:r>
          </a:p>
          <a:p>
            <a:r>
              <a:rPr lang="en-CA" dirty="0"/>
              <a:t>Also include natural supports, as job coach role tapers, the family, caregivers, friends and other supporters in the community take on a role. </a:t>
            </a:r>
          </a:p>
          <a:p>
            <a:r>
              <a:rPr lang="en-CA" dirty="0"/>
              <a:t>What are they seeing? Talk about the program</a:t>
            </a:r>
          </a:p>
          <a:p>
            <a:r>
              <a:rPr lang="en-CA" dirty="0"/>
              <a:t>This is the foundation of deciding what data you need. You can develop this at any time in the process.</a:t>
            </a:r>
          </a:p>
          <a:p>
            <a:r>
              <a:rPr lang="en-CA" dirty="0"/>
              <a:t>Show how to use it to shape data collection</a:t>
            </a:r>
          </a:p>
          <a:p>
            <a:endParaRPr lang="en-CA" dirty="0"/>
          </a:p>
          <a:p>
            <a:r>
              <a:rPr lang="en-CA" dirty="0"/>
              <a:t>Onboarding effective could mean reduced supervisor time/burden</a:t>
            </a:r>
          </a:p>
          <a:p>
            <a:r>
              <a:rPr lang="en-CA" dirty="0"/>
              <a:t>Early productivity means fewer errors or rework</a:t>
            </a:r>
          </a:p>
          <a:p>
            <a:r>
              <a:rPr lang="en-CA" dirty="0"/>
              <a:t>Adoption of inclusive practices</a:t>
            </a:r>
          </a:p>
          <a:p>
            <a:r>
              <a:rPr lang="en-CA" dirty="0"/>
              <a:t>Employer loyalty to EO shown by referrals and repeat hiring</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7030A0"/>
                </a:solidFill>
              </a:rPr>
              <a:t>Change workplace narrative about people with developmental disabilities</a:t>
            </a:r>
          </a:p>
          <a:p>
            <a:endParaRPr lang="en-CA" dirty="0"/>
          </a:p>
        </p:txBody>
      </p:sp>
      <p:sp>
        <p:nvSpPr>
          <p:cNvPr id="4" name="Slide Number Placeholder 3">
            <a:extLst>
              <a:ext uri="{FF2B5EF4-FFF2-40B4-BE49-F238E27FC236}">
                <a16:creationId xmlns:a16="http://schemas.microsoft.com/office/drawing/2014/main" id="{5482AD06-575C-4101-4A5B-0EEAF99E2758}"/>
              </a:ext>
            </a:extLst>
          </p:cNvPr>
          <p:cNvSpPr>
            <a:spLocks noGrp="1"/>
          </p:cNvSpPr>
          <p:nvPr>
            <p:ph type="sldNum" sz="quarter" idx="5"/>
          </p:nvPr>
        </p:nvSpPr>
        <p:spPr/>
        <p:txBody>
          <a:bodyPr/>
          <a:lstStyle/>
          <a:p>
            <a:fld id="{0B3F51BA-7433-1D4B-84CB-B35DE54FDFCD}" type="slidenum">
              <a:rPr lang="en-US" smtClean="0"/>
              <a:t>20</a:t>
            </a:fld>
            <a:endParaRPr lang="en-US"/>
          </a:p>
        </p:txBody>
      </p:sp>
    </p:spTree>
    <p:extLst>
      <p:ext uri="{BB962C8B-B14F-4D97-AF65-F5344CB8AC3E}">
        <p14:creationId xmlns:p14="http://schemas.microsoft.com/office/powerpoint/2010/main" val="42529679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CC4D8-D464-F5D5-BA7B-992D66B8F9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7CB02F-2785-CAB5-98AB-EFD6788917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404744-5522-C5A1-35B5-641ED5F785D2}"/>
              </a:ext>
            </a:extLst>
          </p:cNvPr>
          <p:cNvSpPr>
            <a:spLocks noGrp="1"/>
          </p:cNvSpPr>
          <p:nvPr>
            <p:ph type="body" idx="1"/>
          </p:nvPr>
        </p:nvSpPr>
        <p:spPr/>
        <p:txBody>
          <a:bodyPr/>
          <a:lstStyle/>
          <a:p>
            <a:r>
              <a:rPr lang="en-CA" dirty="0"/>
              <a:t>Dina</a:t>
            </a:r>
          </a:p>
          <a:p>
            <a:r>
              <a:rPr lang="en-CA" dirty="0"/>
              <a:t>This should be 40 min in or 11:15 by end of this slide</a:t>
            </a:r>
          </a:p>
          <a:p>
            <a:r>
              <a:rPr lang="en-CA" dirty="0"/>
              <a:t>Claim: Question: How does employment options contribute to early productivity?</a:t>
            </a:r>
          </a:p>
          <a:p>
            <a:r>
              <a:rPr lang="en-CA" dirty="0"/>
              <a:t>What data is needed should be much more clear here, forget the questions </a:t>
            </a:r>
          </a:p>
          <a:p>
            <a:r>
              <a:rPr lang="en-CA" dirty="0"/>
              <a:t>Focusing closely on what they learn and gain, looking both at job seeker and employer</a:t>
            </a:r>
          </a:p>
          <a:p>
            <a:endParaRPr lang="en-CA" dirty="0"/>
          </a:p>
        </p:txBody>
      </p:sp>
      <p:sp>
        <p:nvSpPr>
          <p:cNvPr id="4" name="Slide Number Placeholder 3">
            <a:extLst>
              <a:ext uri="{FF2B5EF4-FFF2-40B4-BE49-F238E27FC236}">
                <a16:creationId xmlns:a16="http://schemas.microsoft.com/office/drawing/2014/main" id="{4E189016-2545-5B02-B0B1-57E4B337C3F6}"/>
              </a:ext>
            </a:extLst>
          </p:cNvPr>
          <p:cNvSpPr>
            <a:spLocks noGrp="1"/>
          </p:cNvSpPr>
          <p:nvPr>
            <p:ph type="sldNum" sz="quarter" idx="5"/>
          </p:nvPr>
        </p:nvSpPr>
        <p:spPr/>
        <p:txBody>
          <a:bodyPr/>
          <a:lstStyle/>
          <a:p>
            <a:fld id="{0B3F51BA-7433-1D4B-84CB-B35DE54FDFCD}" type="slidenum">
              <a:rPr lang="en-US" smtClean="0"/>
              <a:t>21</a:t>
            </a:fld>
            <a:endParaRPr lang="en-US"/>
          </a:p>
        </p:txBody>
      </p:sp>
    </p:spTree>
    <p:extLst>
      <p:ext uri="{BB962C8B-B14F-4D97-AF65-F5344CB8AC3E}">
        <p14:creationId xmlns:p14="http://schemas.microsoft.com/office/powerpoint/2010/main" val="33353785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2BB1B-88F3-2ECE-64F4-E4DDFCEDCE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A0CE9E-AB50-42F1-21C5-DA81AB8E85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717BD6-5730-0A95-3C4A-4838EECC8E8D}"/>
              </a:ext>
            </a:extLst>
          </p:cNvPr>
          <p:cNvSpPr>
            <a:spLocks noGrp="1"/>
          </p:cNvSpPr>
          <p:nvPr>
            <p:ph type="body" idx="1"/>
          </p:nvPr>
        </p:nvSpPr>
        <p:spPr/>
        <p:txBody>
          <a:bodyPr/>
          <a:lstStyle/>
          <a:p>
            <a:r>
              <a:rPr lang="en-CA" dirty="0"/>
              <a:t>Dina</a:t>
            </a:r>
          </a:p>
          <a:p>
            <a:r>
              <a:rPr lang="en-CA" dirty="0"/>
              <a:t>By 11:15 put in groups until 11:25.</a:t>
            </a:r>
          </a:p>
          <a:p>
            <a:r>
              <a:rPr lang="en-CA" dirty="0"/>
              <a:t>Let them work for 7-10 minutes</a:t>
            </a:r>
          </a:p>
          <a:p>
            <a:r>
              <a:rPr lang="en-CA" dirty="0"/>
              <a:t>You may think of making a case to a new funder, a donor, members of the community, employer partners…what is the purpose and audience.</a:t>
            </a:r>
          </a:p>
          <a:p>
            <a:r>
              <a:rPr lang="en-CA" dirty="0"/>
              <a:t>Can be one of your existing programs, one you are planning or an employment program like the example from CLGW.</a:t>
            </a:r>
          </a:p>
          <a:p>
            <a:r>
              <a:rPr lang="en-CA" dirty="0"/>
              <a:t>What data is convincing to them?</a:t>
            </a:r>
          </a:p>
        </p:txBody>
      </p:sp>
      <p:sp>
        <p:nvSpPr>
          <p:cNvPr id="4" name="Slide Number Placeholder 3">
            <a:extLst>
              <a:ext uri="{FF2B5EF4-FFF2-40B4-BE49-F238E27FC236}">
                <a16:creationId xmlns:a16="http://schemas.microsoft.com/office/drawing/2014/main" id="{3FA64E41-D0EE-B79A-AF93-6B5DADCB2EA2}"/>
              </a:ext>
            </a:extLst>
          </p:cNvPr>
          <p:cNvSpPr>
            <a:spLocks noGrp="1"/>
          </p:cNvSpPr>
          <p:nvPr>
            <p:ph type="sldNum" sz="quarter" idx="5"/>
          </p:nvPr>
        </p:nvSpPr>
        <p:spPr/>
        <p:txBody>
          <a:bodyPr/>
          <a:lstStyle/>
          <a:p>
            <a:fld id="{0B3F51BA-7433-1D4B-84CB-B35DE54FDFCD}" type="slidenum">
              <a:rPr lang="en-US" smtClean="0"/>
              <a:t>22</a:t>
            </a:fld>
            <a:endParaRPr lang="en-US"/>
          </a:p>
        </p:txBody>
      </p:sp>
    </p:spTree>
    <p:extLst>
      <p:ext uri="{BB962C8B-B14F-4D97-AF65-F5344CB8AC3E}">
        <p14:creationId xmlns:p14="http://schemas.microsoft.com/office/powerpoint/2010/main" val="36259656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89851-4925-E295-5B7B-C766DB5890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743D91-F3CD-68F9-028C-8931F6AA1C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7DDFD3-69F8-4911-016D-DBC55ADD24E3}"/>
              </a:ext>
            </a:extLst>
          </p:cNvPr>
          <p:cNvSpPr>
            <a:spLocks noGrp="1"/>
          </p:cNvSpPr>
          <p:nvPr>
            <p:ph type="body" idx="1"/>
          </p:nvPr>
        </p:nvSpPr>
        <p:spPr/>
        <p:txBody>
          <a:bodyPr/>
          <a:lstStyle/>
          <a:p>
            <a:r>
              <a:rPr lang="en-CA"/>
              <a:t>Dina</a:t>
            </a:r>
          </a:p>
          <a:p>
            <a:r>
              <a:rPr lang="en-CA"/>
              <a:t>15 min</a:t>
            </a:r>
          </a:p>
          <a:p>
            <a:r>
              <a:rPr lang="en-CA"/>
              <a:t>Dina introduces --- turn it to Cindy for commentary…</a:t>
            </a:r>
          </a:p>
          <a:p>
            <a:endParaRPr lang="en-CA"/>
          </a:p>
          <a:p>
            <a:r>
              <a:rPr lang="en-CA"/>
              <a:t>Dina</a:t>
            </a:r>
          </a:p>
          <a:p>
            <a:r>
              <a:rPr lang="en-CA"/>
              <a:t>Primary jobseekers</a:t>
            </a:r>
          </a:p>
          <a:p>
            <a:r>
              <a:rPr lang="en-CA"/>
              <a:t>Secondary: employment partners, employers supervisors</a:t>
            </a:r>
          </a:p>
          <a:p>
            <a:r>
              <a:rPr lang="en-CA"/>
              <a:t>Also include natural supports, as job coach role tapers, the family, caregivers, friends and other supporters in the community take on a role. </a:t>
            </a:r>
          </a:p>
          <a:p>
            <a:r>
              <a:rPr lang="en-CA"/>
              <a:t>What are they seeing? Talk about the program</a:t>
            </a:r>
          </a:p>
          <a:p>
            <a:r>
              <a:rPr lang="en-CA"/>
              <a:t>This is the foundation of deciding what data you need. You can develop this at any time in the process.</a:t>
            </a:r>
          </a:p>
          <a:p>
            <a:r>
              <a:rPr lang="en-CA"/>
              <a:t>Show how to use it to shape data collection</a:t>
            </a:r>
          </a:p>
          <a:p>
            <a:endParaRPr lang="en-CA"/>
          </a:p>
          <a:p>
            <a:r>
              <a:rPr lang="en-CA"/>
              <a:t>Onboarding effective could mean reduced supervisor time/burden</a:t>
            </a:r>
          </a:p>
          <a:p>
            <a:r>
              <a:rPr lang="en-CA"/>
              <a:t>Early productivity means fewer errors or rework</a:t>
            </a:r>
          </a:p>
          <a:p>
            <a:r>
              <a:rPr lang="en-CA"/>
              <a:t>Adoption of inclusive practices</a:t>
            </a:r>
          </a:p>
          <a:p>
            <a:r>
              <a:rPr lang="en-CA"/>
              <a:t>Employer loyalty to EO shown by referrals and repeat hiring</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solidFill>
                  <a:srgbClr val="7030A0"/>
                </a:solidFill>
              </a:rPr>
              <a:t>Change workplace narrative about people with developmental disabilities</a:t>
            </a:r>
          </a:p>
          <a:p>
            <a:endParaRPr lang="en-CA"/>
          </a:p>
        </p:txBody>
      </p:sp>
      <p:sp>
        <p:nvSpPr>
          <p:cNvPr id="4" name="Slide Number Placeholder 3">
            <a:extLst>
              <a:ext uri="{FF2B5EF4-FFF2-40B4-BE49-F238E27FC236}">
                <a16:creationId xmlns:a16="http://schemas.microsoft.com/office/drawing/2014/main" id="{C49BF02F-A53F-8A26-731D-DE0AAB0CB1C3}"/>
              </a:ext>
            </a:extLst>
          </p:cNvPr>
          <p:cNvSpPr>
            <a:spLocks noGrp="1"/>
          </p:cNvSpPr>
          <p:nvPr>
            <p:ph type="sldNum" sz="quarter" idx="5"/>
          </p:nvPr>
        </p:nvSpPr>
        <p:spPr/>
        <p:txBody>
          <a:bodyPr/>
          <a:lstStyle/>
          <a:p>
            <a:fld id="{0B3F51BA-7433-1D4B-84CB-B35DE54FDFCD}" type="slidenum">
              <a:rPr lang="en-US" smtClean="0"/>
              <a:t>23</a:t>
            </a:fld>
            <a:endParaRPr lang="en-US"/>
          </a:p>
        </p:txBody>
      </p:sp>
    </p:spTree>
    <p:extLst>
      <p:ext uri="{BB962C8B-B14F-4D97-AF65-F5344CB8AC3E}">
        <p14:creationId xmlns:p14="http://schemas.microsoft.com/office/powerpoint/2010/main" val="37823767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40467-E5D6-FB57-C8DF-DB3246F0FE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AB2FFA-848C-3B79-0B82-C35E2C09F7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762CAB-5220-D78C-BB9E-A04581A93834}"/>
              </a:ext>
            </a:extLst>
          </p:cNvPr>
          <p:cNvSpPr>
            <a:spLocks noGrp="1"/>
          </p:cNvSpPr>
          <p:nvPr>
            <p:ph type="body" idx="1"/>
          </p:nvPr>
        </p:nvSpPr>
        <p:spPr/>
        <p:txBody>
          <a:bodyPr/>
          <a:lstStyle/>
          <a:p>
            <a:r>
              <a:rPr lang="en-CA" dirty="0"/>
              <a:t>Cindy</a:t>
            </a:r>
          </a:p>
          <a:p>
            <a:r>
              <a:rPr lang="en-CA" dirty="0"/>
              <a:t>5 min</a:t>
            </a:r>
          </a:p>
          <a:p>
            <a:r>
              <a:rPr lang="en-CA" dirty="0"/>
              <a:t>Dina takes notes on flip chart</a:t>
            </a:r>
          </a:p>
        </p:txBody>
      </p:sp>
      <p:sp>
        <p:nvSpPr>
          <p:cNvPr id="4" name="Slide Number Placeholder 3">
            <a:extLst>
              <a:ext uri="{FF2B5EF4-FFF2-40B4-BE49-F238E27FC236}">
                <a16:creationId xmlns:a16="http://schemas.microsoft.com/office/drawing/2014/main" id="{44A428CB-63E3-BD8A-04E1-2B2D134A0CDC}"/>
              </a:ext>
            </a:extLst>
          </p:cNvPr>
          <p:cNvSpPr>
            <a:spLocks noGrp="1"/>
          </p:cNvSpPr>
          <p:nvPr>
            <p:ph type="sldNum" sz="quarter" idx="5"/>
          </p:nvPr>
        </p:nvSpPr>
        <p:spPr/>
        <p:txBody>
          <a:bodyPr/>
          <a:lstStyle/>
          <a:p>
            <a:fld id="{0B3F51BA-7433-1D4B-84CB-B35DE54FDFCD}" type="slidenum">
              <a:rPr lang="en-US" smtClean="0"/>
              <a:t>24</a:t>
            </a:fld>
            <a:endParaRPr lang="en-US"/>
          </a:p>
        </p:txBody>
      </p:sp>
    </p:spTree>
    <p:extLst>
      <p:ext uri="{BB962C8B-B14F-4D97-AF65-F5344CB8AC3E}">
        <p14:creationId xmlns:p14="http://schemas.microsoft.com/office/powerpoint/2010/main" val="30518526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D90E5-0080-EBD7-6868-C289414F66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6FBA89-D72E-52C4-ACC4-94D651C781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6ED7AB-3F57-ADD0-572D-A5EC4560D4E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Prompt" pitchFamily="2" charset="-34"/>
                <a:cs typeface="Prompt" pitchFamily="2" charset="-34"/>
              </a:rPr>
              <a:t>Dina</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Prompt" pitchFamily="2" charset="-34"/>
                <a:cs typeface="Prompt" pitchFamily="2" charset="-34"/>
              </a:rPr>
              <a:t>By 11:30 with only 15 min left.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Prompt" pitchFamily="2" charset="-34"/>
                <a:cs typeface="Prompt" pitchFamily="2" charset="-34"/>
              </a:rPr>
              <a:t>An example of criteria for assessing strength of evidence and identifying gaps in data from Morton and Cook, 2023</a:t>
            </a:r>
          </a:p>
          <a:p>
            <a:endParaRPr lang="en-CA" dirty="0"/>
          </a:p>
        </p:txBody>
      </p:sp>
      <p:sp>
        <p:nvSpPr>
          <p:cNvPr id="4" name="Slide Number Placeholder 3">
            <a:extLst>
              <a:ext uri="{FF2B5EF4-FFF2-40B4-BE49-F238E27FC236}">
                <a16:creationId xmlns:a16="http://schemas.microsoft.com/office/drawing/2014/main" id="{43E61E5A-E4E2-824A-9D9F-A4637C9102E0}"/>
              </a:ext>
            </a:extLst>
          </p:cNvPr>
          <p:cNvSpPr>
            <a:spLocks noGrp="1"/>
          </p:cNvSpPr>
          <p:nvPr>
            <p:ph type="sldNum" sz="quarter" idx="5"/>
          </p:nvPr>
        </p:nvSpPr>
        <p:spPr/>
        <p:txBody>
          <a:bodyPr/>
          <a:lstStyle/>
          <a:p>
            <a:fld id="{0B3F51BA-7433-1D4B-84CB-B35DE54FDFCD}" type="slidenum">
              <a:rPr lang="en-US" smtClean="0"/>
              <a:t>25</a:t>
            </a:fld>
            <a:endParaRPr lang="en-US"/>
          </a:p>
        </p:txBody>
      </p:sp>
    </p:spTree>
    <p:extLst>
      <p:ext uri="{BB962C8B-B14F-4D97-AF65-F5344CB8AC3E}">
        <p14:creationId xmlns:p14="http://schemas.microsoft.com/office/powerpoint/2010/main" val="9996136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8B0F2-C1EB-0BBE-622F-C2F91BE4D7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4A925F-0175-FBB8-FC2A-554283277F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57D9CA-74EE-2F4D-5877-B8C37B628AE8}"/>
              </a:ext>
            </a:extLst>
          </p:cNvPr>
          <p:cNvSpPr>
            <a:spLocks noGrp="1"/>
          </p:cNvSpPr>
          <p:nvPr>
            <p:ph type="body" idx="1"/>
          </p:nvPr>
        </p:nvSpPr>
        <p:spPr/>
        <p:txBody>
          <a:bodyPr/>
          <a:lstStyle/>
          <a:p>
            <a:r>
              <a:rPr lang="en-CA"/>
              <a:t>Dina</a:t>
            </a:r>
          </a:p>
          <a:p>
            <a:r>
              <a:rPr lang="en-CA"/>
              <a:t>Going through each one identify for people who understand research methods what the mapping of each is with the following:</a:t>
            </a:r>
          </a:p>
          <a:p>
            <a:endParaRPr lang="en-CA"/>
          </a:p>
          <a:p>
            <a:r>
              <a:rPr lang="en-US" b="1"/>
              <a:t>Relevance:</a:t>
            </a:r>
            <a:r>
              <a:rPr lang="en-US"/>
              <a:t> The evidence speaks directly to the outcome or decision you care about. Collected intentionally for this purpose</a:t>
            </a:r>
          </a:p>
          <a:p>
            <a:r>
              <a:rPr lang="en-US" b="1"/>
              <a:t>Accuracy (Validity):</a:t>
            </a:r>
            <a:r>
              <a:rPr lang="en-US"/>
              <a:t> It measures what it claims to measure (not a side effect or proxy that misleads). Measures the right thing</a:t>
            </a:r>
          </a:p>
          <a:p>
            <a:r>
              <a:rPr lang="en-US" b="1"/>
              <a:t>Consistency (Reliability):</a:t>
            </a:r>
            <a:r>
              <a:rPr lang="en-US"/>
              <a:t> You’d get similar results if repeated or done by another person.</a:t>
            </a:r>
          </a:p>
          <a:p>
            <a:r>
              <a:rPr lang="en-US" b="1"/>
              <a:t>Timeliness:</a:t>
            </a:r>
            <a:r>
              <a:rPr lang="en-US"/>
              <a:t> It’s recent enough to reflect current reality for your program.</a:t>
            </a:r>
          </a:p>
          <a:p>
            <a:r>
              <a:rPr lang="en-US" b="1"/>
              <a:t>Triangulation:</a:t>
            </a:r>
            <a:r>
              <a:rPr lang="en-US"/>
              <a:t> More than one source (e.g., numbers + stories) points to the same conclusion.</a:t>
            </a:r>
          </a:p>
          <a:p>
            <a:r>
              <a:rPr lang="en-US" b="1"/>
              <a:t>Feasibility (Proportionality):</a:t>
            </a:r>
            <a:r>
              <a:rPr lang="en-US"/>
              <a:t> Reasonable effort, cost, and burden for staff and participants—good enough to decide without overkill.</a:t>
            </a:r>
          </a:p>
          <a:p>
            <a:r>
              <a:rPr lang="en-US" b="1"/>
              <a:t>Ethics &amp; Consent:</a:t>
            </a:r>
            <a:r>
              <a:rPr lang="en-US"/>
              <a:t> Collected with permission, respectfully, and safely, protecting privacy and allowing opt-out.</a:t>
            </a:r>
          </a:p>
          <a:p>
            <a:endParaRPr lang="en-CA"/>
          </a:p>
          <a:p>
            <a:endParaRPr lang="en-CA"/>
          </a:p>
        </p:txBody>
      </p:sp>
      <p:sp>
        <p:nvSpPr>
          <p:cNvPr id="4" name="Slide Number Placeholder 3">
            <a:extLst>
              <a:ext uri="{FF2B5EF4-FFF2-40B4-BE49-F238E27FC236}">
                <a16:creationId xmlns:a16="http://schemas.microsoft.com/office/drawing/2014/main" id="{F77834CD-DD2A-2C75-F62A-8844DE4E4F31}"/>
              </a:ext>
            </a:extLst>
          </p:cNvPr>
          <p:cNvSpPr>
            <a:spLocks noGrp="1"/>
          </p:cNvSpPr>
          <p:nvPr>
            <p:ph type="sldNum" sz="quarter" idx="5"/>
          </p:nvPr>
        </p:nvSpPr>
        <p:spPr/>
        <p:txBody>
          <a:bodyPr/>
          <a:lstStyle/>
          <a:p>
            <a:fld id="{0B3F51BA-7433-1D4B-84CB-B35DE54FDFCD}" type="slidenum">
              <a:rPr lang="en-US" smtClean="0"/>
              <a:t>26</a:t>
            </a:fld>
            <a:endParaRPr lang="en-US"/>
          </a:p>
        </p:txBody>
      </p:sp>
    </p:spTree>
    <p:extLst>
      <p:ext uri="{BB962C8B-B14F-4D97-AF65-F5344CB8AC3E}">
        <p14:creationId xmlns:p14="http://schemas.microsoft.com/office/powerpoint/2010/main" val="2234258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CBD30-D649-7CED-3B2F-41CD35AA4A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65B578-01A5-1BBA-2A33-5BB9A1D470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51C87D-54FF-F869-AA5D-2FBB2C732728}"/>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79A6A58A-C86C-6874-B007-71E8493A4272}"/>
              </a:ext>
            </a:extLst>
          </p:cNvPr>
          <p:cNvSpPr>
            <a:spLocks noGrp="1"/>
          </p:cNvSpPr>
          <p:nvPr>
            <p:ph type="sldNum" sz="quarter" idx="5"/>
          </p:nvPr>
        </p:nvSpPr>
        <p:spPr/>
        <p:txBody>
          <a:bodyPr/>
          <a:lstStyle/>
          <a:p>
            <a:fld id="{0B3F51BA-7433-1D4B-84CB-B35DE54FDFCD}" type="slidenum">
              <a:rPr lang="en-US" smtClean="0"/>
              <a:t>27</a:t>
            </a:fld>
            <a:endParaRPr lang="en-US"/>
          </a:p>
        </p:txBody>
      </p:sp>
    </p:spTree>
    <p:extLst>
      <p:ext uri="{BB962C8B-B14F-4D97-AF65-F5344CB8AC3E}">
        <p14:creationId xmlns:p14="http://schemas.microsoft.com/office/powerpoint/2010/main" val="1516744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Dina</a:t>
            </a:r>
          </a:p>
          <a:p>
            <a:endParaRPr lang="en-CA"/>
          </a:p>
        </p:txBody>
      </p:sp>
      <p:sp>
        <p:nvSpPr>
          <p:cNvPr id="4" name="Slide Number Placeholder 3"/>
          <p:cNvSpPr>
            <a:spLocks noGrp="1"/>
          </p:cNvSpPr>
          <p:nvPr>
            <p:ph type="sldNum" sz="quarter" idx="5"/>
          </p:nvPr>
        </p:nvSpPr>
        <p:spPr/>
        <p:txBody>
          <a:bodyPr/>
          <a:lstStyle/>
          <a:p>
            <a:fld id="{0B3F51BA-7433-1D4B-84CB-B35DE54FDFCD}" type="slidenum">
              <a:rPr lang="en-US" smtClean="0"/>
              <a:t>28</a:t>
            </a:fld>
            <a:endParaRPr lang="en-US"/>
          </a:p>
        </p:txBody>
      </p:sp>
    </p:spTree>
    <p:extLst>
      <p:ext uri="{BB962C8B-B14F-4D97-AF65-F5344CB8AC3E}">
        <p14:creationId xmlns:p14="http://schemas.microsoft.com/office/powerpoint/2010/main" val="5684832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49C38-E514-4263-F8B9-8522B7C7C4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A38957-F7C6-D63B-5528-E51C123F2A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C5618D-BD09-2F2E-BC63-3BAA3B4C3179}"/>
              </a:ext>
            </a:extLst>
          </p:cNvPr>
          <p:cNvSpPr>
            <a:spLocks noGrp="1"/>
          </p:cNvSpPr>
          <p:nvPr>
            <p:ph type="body" idx="1"/>
          </p:nvPr>
        </p:nvSpPr>
        <p:spPr/>
        <p:txBody>
          <a:bodyPr/>
          <a:lstStyle/>
          <a:p>
            <a:r>
              <a:rPr lang="en-CA"/>
              <a:t>Dina</a:t>
            </a:r>
          </a:p>
          <a:p>
            <a:endParaRPr lang="en-CA"/>
          </a:p>
        </p:txBody>
      </p:sp>
      <p:sp>
        <p:nvSpPr>
          <p:cNvPr id="4" name="Slide Number Placeholder 3">
            <a:extLst>
              <a:ext uri="{FF2B5EF4-FFF2-40B4-BE49-F238E27FC236}">
                <a16:creationId xmlns:a16="http://schemas.microsoft.com/office/drawing/2014/main" id="{C6A4AA68-5E4E-3D72-5B49-4DFE7AE2E4CE}"/>
              </a:ext>
            </a:extLst>
          </p:cNvPr>
          <p:cNvSpPr>
            <a:spLocks noGrp="1"/>
          </p:cNvSpPr>
          <p:nvPr>
            <p:ph type="sldNum" sz="quarter" idx="5"/>
          </p:nvPr>
        </p:nvSpPr>
        <p:spPr/>
        <p:txBody>
          <a:bodyPr/>
          <a:lstStyle/>
          <a:p>
            <a:fld id="{0B3F51BA-7433-1D4B-84CB-B35DE54FDFCD}" type="slidenum">
              <a:rPr lang="en-US" smtClean="0"/>
              <a:t>29</a:t>
            </a:fld>
            <a:endParaRPr lang="en-US"/>
          </a:p>
        </p:txBody>
      </p:sp>
    </p:spTree>
    <p:extLst>
      <p:ext uri="{BB962C8B-B14F-4D97-AF65-F5344CB8AC3E}">
        <p14:creationId xmlns:p14="http://schemas.microsoft.com/office/powerpoint/2010/main" val="1211686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Cindy continues with the objectives. Noting that the first bold line is the objective, the second line is what we hope participants will take away or gain from the section.</a:t>
            </a:r>
          </a:p>
        </p:txBody>
      </p:sp>
      <p:sp>
        <p:nvSpPr>
          <p:cNvPr id="4" name="Slide Number Placeholder 3"/>
          <p:cNvSpPr>
            <a:spLocks noGrp="1"/>
          </p:cNvSpPr>
          <p:nvPr>
            <p:ph type="sldNum" sz="quarter" idx="5"/>
          </p:nvPr>
        </p:nvSpPr>
        <p:spPr/>
        <p:txBody>
          <a:bodyPr/>
          <a:lstStyle/>
          <a:p>
            <a:fld id="{0B3F51BA-7433-1D4B-84CB-B35DE54FDFCD}" type="slidenum">
              <a:rPr lang="en-US" smtClean="0"/>
              <a:t>3</a:t>
            </a:fld>
            <a:endParaRPr lang="en-US"/>
          </a:p>
        </p:txBody>
      </p:sp>
    </p:spTree>
    <p:extLst>
      <p:ext uri="{BB962C8B-B14F-4D97-AF65-F5344CB8AC3E}">
        <p14:creationId xmlns:p14="http://schemas.microsoft.com/office/powerpoint/2010/main" val="5422711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Cindy </a:t>
            </a:r>
          </a:p>
          <a:p>
            <a:r>
              <a:rPr lang="en-US" dirty="0"/>
              <a:t>Dina documents insights shared on flip chart</a:t>
            </a:r>
          </a:p>
        </p:txBody>
      </p:sp>
      <p:sp>
        <p:nvSpPr>
          <p:cNvPr id="4" name="Slide Number Placeholder 3"/>
          <p:cNvSpPr>
            <a:spLocks noGrp="1"/>
          </p:cNvSpPr>
          <p:nvPr>
            <p:ph type="sldNum" sz="quarter" idx="5"/>
          </p:nvPr>
        </p:nvSpPr>
        <p:spPr/>
        <p:txBody>
          <a:bodyPr/>
          <a:lstStyle/>
          <a:p>
            <a:fld id="{0B3F51BA-7433-1D4B-84CB-B35DE54FDFCD}" type="slidenum">
              <a:rPr lang="en-US" smtClean="0"/>
              <a:t>30</a:t>
            </a:fld>
            <a:endParaRPr lang="en-US"/>
          </a:p>
        </p:txBody>
      </p:sp>
    </p:spTree>
    <p:extLst>
      <p:ext uri="{BB962C8B-B14F-4D97-AF65-F5344CB8AC3E}">
        <p14:creationId xmlns:p14="http://schemas.microsoft.com/office/powerpoint/2010/main" val="3143950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3FC83-1BEB-987F-D6A6-C9AFEADF1A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BAC24F-D47A-163E-61C1-C48B611A9D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98BA02-8C1E-E31A-E2D3-0E52A50F5B6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Dina</a:t>
            </a:r>
          </a:p>
        </p:txBody>
      </p:sp>
      <p:sp>
        <p:nvSpPr>
          <p:cNvPr id="4" name="Slide Number Placeholder 3">
            <a:extLst>
              <a:ext uri="{FF2B5EF4-FFF2-40B4-BE49-F238E27FC236}">
                <a16:creationId xmlns:a16="http://schemas.microsoft.com/office/drawing/2014/main" id="{F7904DFE-E0B7-E0C2-DB1C-55B4BF5EC166}"/>
              </a:ext>
            </a:extLst>
          </p:cNvPr>
          <p:cNvSpPr>
            <a:spLocks noGrp="1"/>
          </p:cNvSpPr>
          <p:nvPr>
            <p:ph type="sldNum" sz="quarter" idx="5"/>
          </p:nvPr>
        </p:nvSpPr>
        <p:spPr/>
        <p:txBody>
          <a:bodyPr/>
          <a:lstStyle/>
          <a:p>
            <a:fld id="{0B3F51BA-7433-1D4B-84CB-B35DE54FDFCD}" type="slidenum">
              <a:rPr lang="en-US" smtClean="0"/>
              <a:t>4</a:t>
            </a:fld>
            <a:endParaRPr lang="en-US"/>
          </a:p>
        </p:txBody>
      </p:sp>
    </p:spTree>
    <p:extLst>
      <p:ext uri="{BB962C8B-B14F-4D97-AF65-F5344CB8AC3E}">
        <p14:creationId xmlns:p14="http://schemas.microsoft.com/office/powerpoint/2010/main" val="2691553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53307-611C-C53A-0613-2F2671C0A9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61057B-86AD-69E8-15F5-1AEFC7870C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2E9041-A4C5-22B5-00CE-73B8204713B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Dina</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Sharing this in this way to highlight main points about data – not that feedback is not data – this is my issue.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Highlight that feedback includes rapid feedback, front line experience, forms, staff reflections.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Relay the main point about bridging the gap between individual data and organizational or system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That formal evidence and evidence from practice assume mix methods/sources are best, triangulation, consistency, reliability and validity and those concepts enter and we relate this to the criteria section later.</a:t>
            </a:r>
          </a:p>
        </p:txBody>
      </p:sp>
      <p:sp>
        <p:nvSpPr>
          <p:cNvPr id="4" name="Slide Number Placeholder 3">
            <a:extLst>
              <a:ext uri="{FF2B5EF4-FFF2-40B4-BE49-F238E27FC236}">
                <a16:creationId xmlns:a16="http://schemas.microsoft.com/office/drawing/2014/main" id="{1E551D5C-A09D-67ED-98AB-C266A43B5E23}"/>
              </a:ext>
            </a:extLst>
          </p:cNvPr>
          <p:cNvSpPr>
            <a:spLocks noGrp="1"/>
          </p:cNvSpPr>
          <p:nvPr>
            <p:ph type="sldNum" sz="quarter" idx="5"/>
          </p:nvPr>
        </p:nvSpPr>
        <p:spPr/>
        <p:txBody>
          <a:bodyPr/>
          <a:lstStyle/>
          <a:p>
            <a:fld id="{0B3F51BA-7433-1D4B-84CB-B35DE54FDFCD}" type="slidenum">
              <a:rPr lang="en-US" smtClean="0"/>
              <a:t>5</a:t>
            </a:fld>
            <a:endParaRPr lang="en-US"/>
          </a:p>
        </p:txBody>
      </p:sp>
    </p:spTree>
    <p:extLst>
      <p:ext uri="{BB962C8B-B14F-4D97-AF65-F5344CB8AC3E}">
        <p14:creationId xmlns:p14="http://schemas.microsoft.com/office/powerpoint/2010/main" val="1342151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4C41A-B675-93F8-8993-5F095D4E8E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5B584D-6D0A-E916-64FA-B539B74427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B88B01-AC48-12C8-8D35-44885D70DFB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Dina</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1) We know you are busy collecting and reporting this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2) What this data you are already seeing tells us, some examples of what we know from existing data: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How many people are approved and waiting, by region and service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Assessment volumes and timelines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Spending patterns and variation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Supportive living demand pressure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3) What is know from the data: The system does not have effective systems and processes in place to consistently provide eligible individuals with DD </a:t>
            </a:r>
            <a:r>
              <a:rPr lang="en-US" dirty="0"/>
              <a:t>with direct funding and supportive services that are timely, appropriate to their needs, and cost-effectively delivered according to applicable legislation and Ministry requirements.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Mention journey to belonging and what it means from a data perspective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unknown:</a:t>
            </a:r>
          </a:p>
          <a:p>
            <a:r>
              <a:rPr lang="en-CA" dirty="0"/>
              <a:t>Client outcomes and performance indicators are unclear</a:t>
            </a:r>
          </a:p>
          <a:p>
            <a:r>
              <a:rPr lang="en-CA" dirty="0"/>
              <a:t>Comparable benchmarks for service intensity, regional variation</a:t>
            </a:r>
          </a:p>
          <a:p>
            <a:r>
              <a:rPr lang="en-CA" dirty="0"/>
              <a:t>Predictive ability to know what is needed in the future</a:t>
            </a:r>
          </a:p>
          <a:p>
            <a:r>
              <a:rPr lang="en-CA" dirty="0"/>
              <a:t>Person centred funding affordability and administrative feasibility.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4) While we are watching and waiting as to what happens backstage, e.g. individualized care, maybe pressure for the sector to become more entrepreneurial, we see perhaps that standardized performance measurement is on the horizon, adoption of quality frameworks, KPIs, perhaps fee for service will be more common, or we may strive to develop partnerships with industry or seek donors, proactive fundraising etc., Regardless of the direction and what the future holds, on </a:t>
            </a:r>
            <a:r>
              <a:rPr lang="en-CA" sz="1200" b="1" kern="1200" dirty="0">
                <a:solidFill>
                  <a:schemeClr val="tx1"/>
                </a:solidFill>
                <a:effectLst/>
                <a:latin typeface="+mn-lt"/>
                <a:ea typeface="+mn-ea"/>
                <a:cs typeface="+mn-cs"/>
              </a:rPr>
              <a:t>the frontstage will always need to evidence that show people’s lives are improving and that without these services things will get worse. This session is about measuring the impact, proving the difference you are making and collecting data that shows impact. If we can focus here for a moment, understanding that backstage there is a lot of uncertainty given the change on the horizon, then we harness ability to gather, analyze and share data that helps us to define the difference we are making.</a:t>
            </a:r>
          </a:p>
          <a:p>
            <a:endParaRPr lang="en-CA" dirty="0"/>
          </a:p>
          <a:p>
            <a:endParaRPr lang="en-CA" dirty="0"/>
          </a:p>
          <a:p>
            <a:endParaRPr lang="en-CA" dirty="0"/>
          </a:p>
        </p:txBody>
      </p:sp>
      <p:sp>
        <p:nvSpPr>
          <p:cNvPr id="4" name="Slide Number Placeholder 3">
            <a:extLst>
              <a:ext uri="{FF2B5EF4-FFF2-40B4-BE49-F238E27FC236}">
                <a16:creationId xmlns:a16="http://schemas.microsoft.com/office/drawing/2014/main" id="{6C36BE98-9D00-F512-D8F9-153F97C6E675}"/>
              </a:ext>
            </a:extLst>
          </p:cNvPr>
          <p:cNvSpPr>
            <a:spLocks noGrp="1"/>
          </p:cNvSpPr>
          <p:nvPr>
            <p:ph type="sldNum" sz="quarter" idx="5"/>
          </p:nvPr>
        </p:nvSpPr>
        <p:spPr/>
        <p:txBody>
          <a:bodyPr/>
          <a:lstStyle/>
          <a:p>
            <a:fld id="{0B3F51BA-7433-1D4B-84CB-B35DE54FDFCD}" type="slidenum">
              <a:rPr lang="en-US" smtClean="0"/>
              <a:t>6</a:t>
            </a:fld>
            <a:endParaRPr lang="en-US"/>
          </a:p>
        </p:txBody>
      </p:sp>
    </p:spTree>
    <p:extLst>
      <p:ext uri="{BB962C8B-B14F-4D97-AF65-F5344CB8AC3E}">
        <p14:creationId xmlns:p14="http://schemas.microsoft.com/office/powerpoint/2010/main" val="1398563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9A249-C365-A0CE-C5D4-E85D357FCD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1EF1F2-9285-FAA3-3CBA-4397BDB69D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115D23-1325-A080-5090-C23D9A248DF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Dina</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In times of transformation and uncertainty in particular…strengthen credibility, justify investments during system transformation, attract investments, prove what works and responsibly reform what does not. </a:t>
            </a:r>
            <a:r>
              <a:rPr lang="en-CA" b="1" dirty="0"/>
              <a:t>But we must acknowledge that much of this is out of our immediate control.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Bring the group back to their organizations…their individual programs.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5. Grant proposals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6. Supporters could be community stakeholders, partners, donors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Deciding which of these reasons are the most important will be a cornerstone of your data improvement journey. Why refer to this as a data improvement journey? Because, everyone in every industry is on a data improvement journey. And I have heard so many from different sectors say we have terrible data and this is true even in for profit – its not just you in DS sector who is wrangling with how to make sense of all the data they have.</a:t>
            </a:r>
            <a:endParaRPr lang="en-US" altLang="en-US" sz="1200" dirty="0">
              <a:latin typeface="Mulish"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a:extLst>
              <a:ext uri="{FF2B5EF4-FFF2-40B4-BE49-F238E27FC236}">
                <a16:creationId xmlns:a16="http://schemas.microsoft.com/office/drawing/2014/main" id="{A8970A8F-E44F-130E-8534-782067DC7377}"/>
              </a:ext>
            </a:extLst>
          </p:cNvPr>
          <p:cNvSpPr>
            <a:spLocks noGrp="1"/>
          </p:cNvSpPr>
          <p:nvPr>
            <p:ph type="sldNum" sz="quarter" idx="5"/>
          </p:nvPr>
        </p:nvSpPr>
        <p:spPr/>
        <p:txBody>
          <a:bodyPr/>
          <a:lstStyle/>
          <a:p>
            <a:fld id="{0B3F51BA-7433-1D4B-84CB-B35DE54FDFCD}" type="slidenum">
              <a:rPr lang="en-US" smtClean="0"/>
              <a:t>7</a:t>
            </a:fld>
            <a:endParaRPr lang="en-US"/>
          </a:p>
        </p:txBody>
      </p:sp>
    </p:spTree>
    <p:extLst>
      <p:ext uri="{BB962C8B-B14F-4D97-AF65-F5344CB8AC3E}">
        <p14:creationId xmlns:p14="http://schemas.microsoft.com/office/powerpoint/2010/main" val="2989643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AC1ED-EF78-C86B-9D83-4A5F8D38F1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71E781-E26E-648B-84EF-3089060F78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AE8C81-055B-30A3-053E-B868EE129C5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ulish" pitchFamily="2" charset="0"/>
              </a:rPr>
              <a:t>Cindy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ulish" pitchFamily="2" charset="0"/>
              </a:rPr>
              <a:t>Dina can jot down these on flip chart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ulish"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ulish" pitchFamily="2" charset="0"/>
              </a:rPr>
              <a:t>Take some discussion and sharing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ulish" pitchFamily="2" charset="0"/>
              </a:rPr>
              <a:t>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ulish"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ulish" pitchFamily="2" charset="0"/>
              </a:rPr>
              <a:t>If no response ask: Which steps—collecting, analyzing, or communicating—are most challenging when evidencing your impact?</a:t>
            </a:r>
            <a:endParaRPr lang="en-US" altLang="en-US" sz="1200" b="1" kern="1200" cap="small" dirty="0">
              <a:latin typeface="Mulish"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Probe – Is that more of a challenge in collecting, analyzing, interpreting or communicating?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Summarize what we heard for example:  the problem of data collection, poor quality, competing priorities with funding, attribution, lack of structure to collecting data analyzing it and sharing impact stories.</a:t>
            </a:r>
          </a:p>
        </p:txBody>
      </p:sp>
      <p:sp>
        <p:nvSpPr>
          <p:cNvPr id="4" name="Slide Number Placeholder 3">
            <a:extLst>
              <a:ext uri="{FF2B5EF4-FFF2-40B4-BE49-F238E27FC236}">
                <a16:creationId xmlns:a16="http://schemas.microsoft.com/office/drawing/2014/main" id="{21981538-E851-31A8-9A8F-093D949E08E2}"/>
              </a:ext>
            </a:extLst>
          </p:cNvPr>
          <p:cNvSpPr>
            <a:spLocks noGrp="1"/>
          </p:cNvSpPr>
          <p:nvPr>
            <p:ph type="sldNum" sz="quarter" idx="5"/>
          </p:nvPr>
        </p:nvSpPr>
        <p:spPr/>
        <p:txBody>
          <a:bodyPr/>
          <a:lstStyle/>
          <a:p>
            <a:fld id="{0B3F51BA-7433-1D4B-84CB-B35DE54FDFCD}" type="slidenum">
              <a:rPr lang="en-US" smtClean="0"/>
              <a:t>8</a:t>
            </a:fld>
            <a:endParaRPr lang="en-US"/>
          </a:p>
        </p:txBody>
      </p:sp>
    </p:spTree>
    <p:extLst>
      <p:ext uri="{BB962C8B-B14F-4D97-AF65-F5344CB8AC3E}">
        <p14:creationId xmlns:p14="http://schemas.microsoft.com/office/powerpoint/2010/main" val="4145754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9BD60-F123-FEE9-F1C4-63181C1CC7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D0A6B5-E88B-7B05-DFAC-B4D748CA64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D0AC20-7A90-97D4-27A3-0ACF52B376B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Cindy – reflections – how so much of our work is focused on meeting targets and QAMs Quality Assurance Measures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Main Message – These are common challenges from other presentations, seminars and what we hear and know, have we touched on these in our discussion. Are there others here that we did not mention and are they yours?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 </a:t>
            </a:r>
          </a:p>
        </p:txBody>
      </p:sp>
      <p:sp>
        <p:nvSpPr>
          <p:cNvPr id="4" name="Slide Number Placeholder 3">
            <a:extLst>
              <a:ext uri="{FF2B5EF4-FFF2-40B4-BE49-F238E27FC236}">
                <a16:creationId xmlns:a16="http://schemas.microsoft.com/office/drawing/2014/main" id="{69493C0C-BE87-AE5B-7AB6-9A0F9AA78F27}"/>
              </a:ext>
            </a:extLst>
          </p:cNvPr>
          <p:cNvSpPr>
            <a:spLocks noGrp="1"/>
          </p:cNvSpPr>
          <p:nvPr>
            <p:ph type="sldNum" sz="quarter" idx="5"/>
          </p:nvPr>
        </p:nvSpPr>
        <p:spPr/>
        <p:txBody>
          <a:bodyPr/>
          <a:lstStyle/>
          <a:p>
            <a:fld id="{0B3F51BA-7433-1D4B-84CB-B35DE54FDFCD}" type="slidenum">
              <a:rPr lang="en-US" smtClean="0"/>
              <a:t>9</a:t>
            </a:fld>
            <a:endParaRPr lang="en-US"/>
          </a:p>
        </p:txBody>
      </p:sp>
    </p:spTree>
    <p:extLst>
      <p:ext uri="{BB962C8B-B14F-4D97-AF65-F5344CB8AC3E}">
        <p14:creationId xmlns:p14="http://schemas.microsoft.com/office/powerpoint/2010/main" val="364557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3" name="Rectangle 22"/>
          <p:cNvSpPr/>
          <p:nvPr userDrawn="1"/>
        </p:nvSpPr>
        <p:spPr>
          <a:xfrm>
            <a:off x="0" y="0"/>
            <a:ext cx="5071466" cy="6850505"/>
          </a:xfrm>
          <a:prstGeom prst="rect">
            <a:avLst/>
          </a:prstGeom>
          <a:solidFill>
            <a:schemeClr val="tx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6"/>
                </a:solidFill>
                <a:latin typeface="Bebas Neue" charset="0"/>
                <a:ea typeface="Bebas Neue" charset="0"/>
                <a:cs typeface="Bebas Neue" charset="0"/>
              </a:rPr>
              <a:pPr algn="ctr"/>
              <a:t>‹#›</a:t>
            </a:fld>
            <a:endParaRPr lang="en-US" sz="1400" b="1" i="0">
              <a:solidFill>
                <a:schemeClr val="accent6"/>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rot="16200000">
            <a:off x="-520278" y="4971601"/>
            <a:ext cx="1941557" cy="276999"/>
          </a:xfrm>
          <a:prstGeom prst="rect">
            <a:avLst/>
          </a:prstGeom>
          <a:noFill/>
        </p:spPr>
        <p:txBody>
          <a:bodyPr wrap="none" rtlCol="0">
            <a:spAutoFit/>
          </a:bodyPr>
          <a:lstStyle/>
          <a:p>
            <a:r>
              <a:rPr lang="en-US" sz="1200" b="1" i="0" spc="600">
                <a:latin typeface="Prompt" pitchFamily="2" charset="-34"/>
                <a:ea typeface="Bebas Neue" charset="0"/>
                <a:cs typeface="Prompt" pitchFamily="2" charset="-34"/>
              </a:rPr>
              <a:t>asurtec.com</a:t>
            </a:r>
          </a:p>
        </p:txBody>
      </p: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Picture Placeholder 2"/>
          <p:cNvSpPr>
            <a:spLocks noGrp="1"/>
          </p:cNvSpPr>
          <p:nvPr>
            <p:ph type="pic" sz="quarter" idx="11" hasCustomPrompt="1"/>
          </p:nvPr>
        </p:nvSpPr>
        <p:spPr>
          <a:xfrm>
            <a:off x="7116270" y="861933"/>
            <a:ext cx="4089612" cy="5141199"/>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846930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Picture Placeholder 2"/>
          <p:cNvSpPr>
            <a:spLocks noGrp="1"/>
          </p:cNvSpPr>
          <p:nvPr>
            <p:ph type="pic" sz="quarter" idx="11" hasCustomPrompt="1"/>
          </p:nvPr>
        </p:nvSpPr>
        <p:spPr>
          <a:xfrm>
            <a:off x="981855" y="861933"/>
            <a:ext cx="4089612" cy="5141199"/>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491705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Picture Placeholder 2"/>
          <p:cNvSpPr>
            <a:spLocks noGrp="1"/>
          </p:cNvSpPr>
          <p:nvPr>
            <p:ph type="pic" sz="quarter" idx="11" hasCustomPrompt="1"/>
          </p:nvPr>
        </p:nvSpPr>
        <p:spPr>
          <a:xfrm>
            <a:off x="3026661" y="861933"/>
            <a:ext cx="4089612" cy="2451039"/>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2" hasCustomPrompt="1"/>
          </p:nvPr>
        </p:nvSpPr>
        <p:spPr>
          <a:xfrm>
            <a:off x="3026661" y="3312972"/>
            <a:ext cx="4089612" cy="2451039"/>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8" name="Picture Placeholder 2"/>
          <p:cNvSpPr>
            <a:spLocks noGrp="1"/>
          </p:cNvSpPr>
          <p:nvPr>
            <p:ph type="pic" sz="quarter" idx="13" hasCustomPrompt="1"/>
          </p:nvPr>
        </p:nvSpPr>
        <p:spPr>
          <a:xfrm>
            <a:off x="7116269" y="861933"/>
            <a:ext cx="4089612" cy="2451039"/>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2" name="Picture Placeholder 2"/>
          <p:cNvSpPr>
            <a:spLocks noGrp="1"/>
          </p:cNvSpPr>
          <p:nvPr>
            <p:ph type="pic" sz="quarter" idx="14" hasCustomPrompt="1"/>
          </p:nvPr>
        </p:nvSpPr>
        <p:spPr>
          <a:xfrm>
            <a:off x="7116269" y="3312972"/>
            <a:ext cx="4089612" cy="2451039"/>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129566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sp>
        <p:nvSpPr>
          <p:cNvPr id="23" name="Rectangle 22"/>
          <p:cNvSpPr/>
          <p:nvPr userDrawn="1"/>
        </p:nvSpPr>
        <p:spPr>
          <a:xfrm>
            <a:off x="0" y="-7495"/>
            <a:ext cx="6134793" cy="6850505"/>
          </a:xfrm>
          <a:prstGeom prst="rect">
            <a:avLst/>
          </a:prstGeom>
          <a:solidFill>
            <a:schemeClr val="tx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Picture Placeholder 2"/>
          <p:cNvSpPr>
            <a:spLocks noGrp="1"/>
          </p:cNvSpPr>
          <p:nvPr>
            <p:ph type="pic" sz="quarter" idx="11" hasCustomPrompt="1"/>
          </p:nvPr>
        </p:nvSpPr>
        <p:spPr>
          <a:xfrm>
            <a:off x="981855" y="861933"/>
            <a:ext cx="4089612" cy="2364621"/>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2" hasCustomPrompt="1"/>
          </p:nvPr>
        </p:nvSpPr>
        <p:spPr>
          <a:xfrm>
            <a:off x="981855" y="3638512"/>
            <a:ext cx="4089612" cy="2364621"/>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8" name="Picture Placeholder 2"/>
          <p:cNvSpPr>
            <a:spLocks noGrp="1"/>
          </p:cNvSpPr>
          <p:nvPr>
            <p:ph type="pic" sz="quarter" idx="13" hasCustomPrompt="1"/>
          </p:nvPr>
        </p:nvSpPr>
        <p:spPr>
          <a:xfrm>
            <a:off x="7116269" y="861933"/>
            <a:ext cx="4089612" cy="2364621"/>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2" name="Picture Placeholder 2"/>
          <p:cNvSpPr>
            <a:spLocks noGrp="1"/>
          </p:cNvSpPr>
          <p:nvPr>
            <p:ph type="pic" sz="quarter" idx="14" hasCustomPrompt="1"/>
          </p:nvPr>
        </p:nvSpPr>
        <p:spPr>
          <a:xfrm>
            <a:off x="7116269" y="3638512"/>
            <a:ext cx="4089612" cy="2364621"/>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424268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sp>
        <p:nvSpPr>
          <p:cNvPr id="23" name="Rectangle 22"/>
          <p:cNvSpPr/>
          <p:nvPr userDrawn="1"/>
        </p:nvSpPr>
        <p:spPr>
          <a:xfrm>
            <a:off x="0" y="-7495"/>
            <a:ext cx="5071465" cy="6850505"/>
          </a:xfrm>
          <a:prstGeom prst="rect">
            <a:avLst/>
          </a:prstGeom>
          <a:solidFill>
            <a:schemeClr val="tx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Picture Placeholder 2"/>
          <p:cNvSpPr>
            <a:spLocks noGrp="1"/>
          </p:cNvSpPr>
          <p:nvPr>
            <p:ph type="pic" sz="quarter" idx="13" hasCustomPrompt="1"/>
          </p:nvPr>
        </p:nvSpPr>
        <p:spPr>
          <a:xfrm>
            <a:off x="5071464" y="861933"/>
            <a:ext cx="4089612" cy="2364621"/>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5" name="Picture Placeholder 2"/>
          <p:cNvSpPr>
            <a:spLocks noGrp="1"/>
          </p:cNvSpPr>
          <p:nvPr>
            <p:ph type="pic" sz="quarter" idx="14" hasCustomPrompt="1"/>
          </p:nvPr>
        </p:nvSpPr>
        <p:spPr>
          <a:xfrm>
            <a:off x="7116268" y="2130661"/>
            <a:ext cx="4089612" cy="2364621"/>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6" name="Picture Placeholder 2"/>
          <p:cNvSpPr>
            <a:spLocks noGrp="1"/>
          </p:cNvSpPr>
          <p:nvPr>
            <p:ph type="pic" sz="quarter" idx="15" hasCustomPrompt="1"/>
          </p:nvPr>
        </p:nvSpPr>
        <p:spPr>
          <a:xfrm>
            <a:off x="3026654" y="3222747"/>
            <a:ext cx="4089612" cy="2364621"/>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9829069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3" name="Rectangle 22"/>
          <p:cNvSpPr/>
          <p:nvPr userDrawn="1"/>
        </p:nvSpPr>
        <p:spPr>
          <a:xfrm>
            <a:off x="0" y="0"/>
            <a:ext cx="12192000" cy="6850505"/>
          </a:xfrm>
          <a:prstGeom prst="rect">
            <a:avLst/>
          </a:prstGeom>
          <a:solidFill>
            <a:schemeClr val="tx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rot="16200000">
            <a:off x="-842658" y="4534942"/>
            <a:ext cx="2690160" cy="246221"/>
          </a:xfrm>
          <a:prstGeom prst="rect">
            <a:avLst/>
          </a:prstGeom>
          <a:noFill/>
        </p:spPr>
        <p:txBody>
          <a:bodyPr wrap="none" rtlCol="0">
            <a:spAutoFit/>
          </a:bodyPr>
          <a:lstStyle/>
          <a:p>
            <a:r>
              <a:rPr lang="en-US" sz="1000" b="1" i="0" spc="600">
                <a:latin typeface="Bebas Neue" charset="0"/>
                <a:ea typeface="Bebas Neue" charset="0"/>
                <a:cs typeface="Bebas Neue" charset="0"/>
              </a:rPr>
              <a:t>www.dublindesign.com</a:t>
            </a:r>
          </a:p>
        </p:txBody>
      </p: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Picture Placeholder 2"/>
          <p:cNvSpPr>
            <a:spLocks noGrp="1"/>
          </p:cNvSpPr>
          <p:nvPr>
            <p:ph type="pic" sz="quarter" idx="11" hasCustomPrompt="1"/>
          </p:nvPr>
        </p:nvSpPr>
        <p:spPr>
          <a:xfrm>
            <a:off x="981854" y="3671636"/>
            <a:ext cx="2044807" cy="4059201"/>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2" hasCustomPrompt="1"/>
          </p:nvPr>
        </p:nvSpPr>
        <p:spPr>
          <a:xfrm>
            <a:off x="3026658" y="3197810"/>
            <a:ext cx="2044807" cy="4059201"/>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8" name="Picture Placeholder 2"/>
          <p:cNvSpPr>
            <a:spLocks noGrp="1"/>
          </p:cNvSpPr>
          <p:nvPr>
            <p:ph type="pic" sz="quarter" idx="13" hasCustomPrompt="1"/>
          </p:nvPr>
        </p:nvSpPr>
        <p:spPr>
          <a:xfrm>
            <a:off x="5071465" y="2256564"/>
            <a:ext cx="2044807" cy="4059201"/>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2" name="Picture Placeholder 2"/>
          <p:cNvSpPr>
            <a:spLocks noGrp="1"/>
          </p:cNvSpPr>
          <p:nvPr>
            <p:ph type="pic" sz="quarter" idx="14" hasCustomPrompt="1"/>
          </p:nvPr>
        </p:nvSpPr>
        <p:spPr>
          <a:xfrm>
            <a:off x="7116269" y="2459817"/>
            <a:ext cx="2044807" cy="4059201"/>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5" name="Picture Placeholder 2"/>
          <p:cNvSpPr>
            <a:spLocks noGrp="1"/>
          </p:cNvSpPr>
          <p:nvPr>
            <p:ph type="pic" sz="quarter" idx="15" hasCustomPrompt="1"/>
          </p:nvPr>
        </p:nvSpPr>
        <p:spPr>
          <a:xfrm>
            <a:off x="9161074" y="3815590"/>
            <a:ext cx="2044807" cy="4059201"/>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54503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500" fill="hold"/>
                                        <p:tgtEl>
                                          <p:spTgt spid="24"/>
                                        </p:tgtEl>
                                        <p:attrNameLst>
                                          <p:attrName>ppt_x</p:attrName>
                                        </p:attrNameLst>
                                      </p:cBhvr>
                                      <p:tavLst>
                                        <p:tav tm="0">
                                          <p:val>
                                            <p:strVal val="#ppt_x"/>
                                          </p:val>
                                        </p:tav>
                                        <p:tav tm="100000">
                                          <p:val>
                                            <p:strVal val="#ppt_x"/>
                                          </p:val>
                                        </p:tav>
                                      </p:tavLst>
                                    </p:anim>
                                    <p:anim calcmode="lin" valueType="num">
                                      <p:cBhvr additive="base">
                                        <p:cTn id="8" dur="1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decel="50000" fill="hold" grpId="0" nodeType="withEffect">
                                  <p:stCondLst>
                                    <p:cond delay="5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500" fill="hold"/>
                                        <p:tgtEl>
                                          <p:spTgt spid="16"/>
                                        </p:tgtEl>
                                        <p:attrNameLst>
                                          <p:attrName>ppt_x</p:attrName>
                                        </p:attrNameLst>
                                      </p:cBhvr>
                                      <p:tavLst>
                                        <p:tav tm="0">
                                          <p:val>
                                            <p:strVal val="#ppt_x"/>
                                          </p:val>
                                        </p:tav>
                                        <p:tav tm="100000">
                                          <p:val>
                                            <p:strVal val="#ppt_x"/>
                                          </p:val>
                                        </p:tav>
                                      </p:tavLst>
                                    </p:anim>
                                    <p:anim calcmode="lin" valueType="num">
                                      <p:cBhvr additive="base">
                                        <p:cTn id="12" dur="1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50000" fill="hold" grpId="0" nodeType="withEffect">
                                  <p:stCondLst>
                                    <p:cond delay="100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1500" fill="hold"/>
                                        <p:tgtEl>
                                          <p:spTgt spid="18"/>
                                        </p:tgtEl>
                                        <p:attrNameLst>
                                          <p:attrName>ppt_x</p:attrName>
                                        </p:attrNameLst>
                                      </p:cBhvr>
                                      <p:tavLst>
                                        <p:tav tm="0">
                                          <p:val>
                                            <p:strVal val="#ppt_x"/>
                                          </p:val>
                                        </p:tav>
                                        <p:tav tm="100000">
                                          <p:val>
                                            <p:strVal val="#ppt_x"/>
                                          </p:val>
                                        </p:tav>
                                      </p:tavLst>
                                    </p:anim>
                                    <p:anim calcmode="lin" valueType="num">
                                      <p:cBhvr additive="base">
                                        <p:cTn id="16" dur="1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decel="50000" fill="hold" grpId="0" nodeType="withEffect">
                                  <p:stCondLst>
                                    <p:cond delay="150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500" fill="hold"/>
                                        <p:tgtEl>
                                          <p:spTgt spid="22"/>
                                        </p:tgtEl>
                                        <p:attrNameLst>
                                          <p:attrName>ppt_x</p:attrName>
                                        </p:attrNameLst>
                                      </p:cBhvr>
                                      <p:tavLst>
                                        <p:tav tm="0">
                                          <p:val>
                                            <p:strVal val="#ppt_x"/>
                                          </p:val>
                                        </p:tav>
                                        <p:tav tm="100000">
                                          <p:val>
                                            <p:strVal val="#ppt_x"/>
                                          </p:val>
                                        </p:tav>
                                      </p:tavLst>
                                    </p:anim>
                                    <p:anim calcmode="lin" valueType="num">
                                      <p:cBhvr additive="base">
                                        <p:cTn id="20" dur="1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4" decel="50000" fill="hold" grpId="0" nodeType="withEffect">
                                  <p:stCondLst>
                                    <p:cond delay="200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1500" fill="hold"/>
                                        <p:tgtEl>
                                          <p:spTgt spid="25"/>
                                        </p:tgtEl>
                                        <p:attrNameLst>
                                          <p:attrName>ppt_x</p:attrName>
                                        </p:attrNameLst>
                                      </p:cBhvr>
                                      <p:tavLst>
                                        <p:tav tm="0">
                                          <p:val>
                                            <p:strVal val="#ppt_x"/>
                                          </p:val>
                                        </p:tav>
                                        <p:tav tm="100000">
                                          <p:val>
                                            <p:strVal val="#ppt_x"/>
                                          </p:val>
                                        </p:tav>
                                      </p:tavLst>
                                    </p:anim>
                                    <p:anim calcmode="lin" valueType="num">
                                      <p:cBhvr additive="base">
                                        <p:cTn id="24" dur="1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P spid="18" grpId="0" animBg="1"/>
      <p:bldP spid="22" grpId="0" animBg="1"/>
      <p:bldP spid="25"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Picture Placeholder 2"/>
          <p:cNvSpPr>
            <a:spLocks noGrp="1"/>
          </p:cNvSpPr>
          <p:nvPr>
            <p:ph type="pic" sz="quarter" idx="13" hasCustomPrompt="1"/>
          </p:nvPr>
        </p:nvSpPr>
        <p:spPr>
          <a:xfrm>
            <a:off x="5071465" y="861934"/>
            <a:ext cx="2044807" cy="5141198"/>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2" name="Picture Placeholder 2"/>
          <p:cNvSpPr>
            <a:spLocks noGrp="1"/>
          </p:cNvSpPr>
          <p:nvPr>
            <p:ph type="pic" sz="quarter" idx="14" hasCustomPrompt="1"/>
          </p:nvPr>
        </p:nvSpPr>
        <p:spPr>
          <a:xfrm>
            <a:off x="7116269" y="861934"/>
            <a:ext cx="2044807" cy="5141198"/>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5" name="Picture Placeholder 2"/>
          <p:cNvSpPr>
            <a:spLocks noGrp="1"/>
          </p:cNvSpPr>
          <p:nvPr>
            <p:ph type="pic" sz="quarter" idx="15" hasCustomPrompt="1"/>
          </p:nvPr>
        </p:nvSpPr>
        <p:spPr>
          <a:xfrm>
            <a:off x="9161074" y="861933"/>
            <a:ext cx="2044807" cy="5141198"/>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73839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10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500" fill="hold"/>
                                        <p:tgtEl>
                                          <p:spTgt spid="18"/>
                                        </p:tgtEl>
                                        <p:attrNameLst>
                                          <p:attrName>ppt_x</p:attrName>
                                        </p:attrNameLst>
                                      </p:cBhvr>
                                      <p:tavLst>
                                        <p:tav tm="0">
                                          <p:val>
                                            <p:strVal val="#ppt_x"/>
                                          </p:val>
                                        </p:tav>
                                        <p:tav tm="100000">
                                          <p:val>
                                            <p:strVal val="#ppt_x"/>
                                          </p:val>
                                        </p:tav>
                                      </p:tavLst>
                                    </p:anim>
                                    <p:anim calcmode="lin" valueType="num">
                                      <p:cBhvr additive="base">
                                        <p:cTn id="8" dur="1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decel="50000" fill="hold" grpId="0" nodeType="withEffect">
                                  <p:stCondLst>
                                    <p:cond delay="150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500" fill="hold"/>
                                        <p:tgtEl>
                                          <p:spTgt spid="22"/>
                                        </p:tgtEl>
                                        <p:attrNameLst>
                                          <p:attrName>ppt_x</p:attrName>
                                        </p:attrNameLst>
                                      </p:cBhvr>
                                      <p:tavLst>
                                        <p:tav tm="0">
                                          <p:val>
                                            <p:strVal val="#ppt_x"/>
                                          </p:val>
                                        </p:tav>
                                        <p:tav tm="100000">
                                          <p:val>
                                            <p:strVal val="#ppt_x"/>
                                          </p:val>
                                        </p:tav>
                                      </p:tavLst>
                                    </p:anim>
                                    <p:anim calcmode="lin" valueType="num">
                                      <p:cBhvr additive="base">
                                        <p:cTn id="12" dur="1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decel="50000" fill="hold" grpId="0" nodeType="withEffect">
                                  <p:stCondLst>
                                    <p:cond delay="200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1500" fill="hold"/>
                                        <p:tgtEl>
                                          <p:spTgt spid="25"/>
                                        </p:tgtEl>
                                        <p:attrNameLst>
                                          <p:attrName>ppt_x</p:attrName>
                                        </p:attrNameLst>
                                      </p:cBhvr>
                                      <p:tavLst>
                                        <p:tav tm="0">
                                          <p:val>
                                            <p:strVal val="#ppt_x"/>
                                          </p:val>
                                        </p:tav>
                                        <p:tav tm="100000">
                                          <p:val>
                                            <p:strVal val="#ppt_x"/>
                                          </p:val>
                                        </p:tav>
                                      </p:tavLst>
                                    </p:anim>
                                    <p:anim calcmode="lin" valueType="num">
                                      <p:cBhvr additive="base">
                                        <p:cTn id="16" dur="1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P spid="25"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3" name="Rectangle 22"/>
          <p:cNvSpPr/>
          <p:nvPr userDrawn="1"/>
        </p:nvSpPr>
        <p:spPr>
          <a:xfrm>
            <a:off x="0" y="0"/>
            <a:ext cx="5071466" cy="6850505"/>
          </a:xfrm>
          <a:prstGeom prst="rect">
            <a:avLst/>
          </a:prstGeom>
          <a:solidFill>
            <a:schemeClr val="tx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Picture Placeholder 2"/>
          <p:cNvSpPr>
            <a:spLocks noGrp="1"/>
          </p:cNvSpPr>
          <p:nvPr>
            <p:ph type="pic" sz="quarter" idx="11" hasCustomPrompt="1"/>
          </p:nvPr>
        </p:nvSpPr>
        <p:spPr>
          <a:xfrm>
            <a:off x="5071466" y="861933"/>
            <a:ext cx="6134416" cy="5141199"/>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0285083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23" name="Rectangle 22"/>
          <p:cNvSpPr/>
          <p:nvPr userDrawn="1"/>
        </p:nvSpPr>
        <p:spPr>
          <a:xfrm>
            <a:off x="-1" y="0"/>
            <a:ext cx="9161075" cy="68505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rot="16200000">
            <a:off x="-842658" y="4534942"/>
            <a:ext cx="2690160" cy="246221"/>
          </a:xfrm>
          <a:prstGeom prst="rect">
            <a:avLst/>
          </a:prstGeom>
          <a:noFill/>
        </p:spPr>
        <p:txBody>
          <a:bodyPr wrap="none" rtlCol="0">
            <a:spAutoFit/>
          </a:bodyPr>
          <a:lstStyle/>
          <a:p>
            <a:r>
              <a:rPr lang="en-US" sz="1000" b="1" i="0" spc="600">
                <a:latin typeface="Bebas Neue" charset="0"/>
                <a:ea typeface="Bebas Neue" charset="0"/>
                <a:cs typeface="Bebas Neue" charset="0"/>
              </a:rPr>
              <a:t>www.dublindesign.com</a:t>
            </a:r>
          </a:p>
        </p:txBody>
      </p: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Picture Placeholder 2"/>
          <p:cNvSpPr>
            <a:spLocks noGrp="1"/>
          </p:cNvSpPr>
          <p:nvPr>
            <p:ph type="pic" sz="quarter" idx="11" hasCustomPrompt="1"/>
          </p:nvPr>
        </p:nvSpPr>
        <p:spPr>
          <a:xfrm>
            <a:off x="7116270" y="861933"/>
            <a:ext cx="4089612" cy="5141199"/>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408691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06132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4_Title Slide">
    <p:spTree>
      <p:nvGrpSpPr>
        <p:cNvPr id="1" name=""/>
        <p:cNvGrpSpPr/>
        <p:nvPr/>
      </p:nvGrpSpPr>
      <p:grpSpPr>
        <a:xfrm>
          <a:off x="0" y="0"/>
          <a:ext cx="0" cy="0"/>
          <a:chOff x="0" y="0"/>
          <a:chExt cx="0" cy="0"/>
        </a:xfrm>
      </p:grpSpPr>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Picture Placeholder 2"/>
          <p:cNvSpPr>
            <a:spLocks noGrp="1"/>
          </p:cNvSpPr>
          <p:nvPr>
            <p:ph type="pic" sz="quarter" idx="11" hasCustomPrompt="1"/>
          </p:nvPr>
        </p:nvSpPr>
        <p:spPr>
          <a:xfrm>
            <a:off x="5267279" y="2388870"/>
            <a:ext cx="5248321" cy="3280410"/>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435889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23" name="Rectangle 22"/>
          <p:cNvSpPr/>
          <p:nvPr userDrawn="1"/>
        </p:nvSpPr>
        <p:spPr>
          <a:xfrm>
            <a:off x="7116270" y="0"/>
            <a:ext cx="5075729" cy="6850505"/>
          </a:xfrm>
          <a:prstGeom prst="rect">
            <a:avLst/>
          </a:prstGeom>
          <a:solidFill>
            <a:schemeClr val="tx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06066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Picture Placeholder 2"/>
          <p:cNvSpPr>
            <a:spLocks noGrp="1"/>
          </p:cNvSpPr>
          <p:nvPr>
            <p:ph type="pic" sz="quarter" idx="11" hasCustomPrompt="1"/>
          </p:nvPr>
        </p:nvSpPr>
        <p:spPr>
          <a:xfrm>
            <a:off x="5964865" y="988829"/>
            <a:ext cx="7570382" cy="4731488"/>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8860869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Picture Placeholder 2"/>
          <p:cNvSpPr>
            <a:spLocks noGrp="1"/>
          </p:cNvSpPr>
          <p:nvPr>
            <p:ph type="pic" sz="quarter" idx="11" hasCustomPrompt="1"/>
          </p:nvPr>
        </p:nvSpPr>
        <p:spPr>
          <a:xfrm>
            <a:off x="1931991" y="1808274"/>
            <a:ext cx="2007753" cy="3568217"/>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960820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Picture Placeholder 2"/>
          <p:cNvSpPr>
            <a:spLocks noGrp="1"/>
          </p:cNvSpPr>
          <p:nvPr>
            <p:ph type="pic" sz="quarter" idx="17" hasCustomPrompt="1"/>
          </p:nvPr>
        </p:nvSpPr>
        <p:spPr>
          <a:xfrm>
            <a:off x="7318852" y="2473174"/>
            <a:ext cx="1861466" cy="3304508"/>
          </a:xfrm>
          <a:prstGeom prst="rect">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8" name="Picture Placeholder 2"/>
          <p:cNvSpPr>
            <a:spLocks noGrp="1"/>
          </p:cNvSpPr>
          <p:nvPr>
            <p:ph type="pic" sz="quarter" idx="11" hasCustomPrompt="1"/>
          </p:nvPr>
        </p:nvSpPr>
        <p:spPr>
          <a:xfrm>
            <a:off x="3005744" y="2473174"/>
            <a:ext cx="1861466" cy="3304508"/>
          </a:xfrm>
          <a:prstGeom prst="rect">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2" name="Picture Placeholder 2"/>
          <p:cNvSpPr>
            <a:spLocks noGrp="1"/>
          </p:cNvSpPr>
          <p:nvPr>
            <p:ph type="pic" sz="quarter" idx="13" hasCustomPrompt="1"/>
          </p:nvPr>
        </p:nvSpPr>
        <p:spPr>
          <a:xfrm>
            <a:off x="993234" y="2473174"/>
            <a:ext cx="1861466" cy="3304508"/>
          </a:xfrm>
          <a:prstGeom prst="rect">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3" name="Picture Placeholder 2"/>
          <p:cNvSpPr>
            <a:spLocks noGrp="1"/>
          </p:cNvSpPr>
          <p:nvPr>
            <p:ph type="pic" sz="quarter" idx="14" hasCustomPrompt="1"/>
          </p:nvPr>
        </p:nvSpPr>
        <p:spPr>
          <a:xfrm>
            <a:off x="-1019277" y="2473174"/>
            <a:ext cx="1861466" cy="3304508"/>
          </a:xfrm>
          <a:prstGeom prst="rect">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4" name="Picture Placeholder 2"/>
          <p:cNvSpPr>
            <a:spLocks noGrp="1"/>
          </p:cNvSpPr>
          <p:nvPr>
            <p:ph type="pic" sz="quarter" idx="15" hasCustomPrompt="1"/>
          </p:nvPr>
        </p:nvSpPr>
        <p:spPr>
          <a:xfrm>
            <a:off x="11343873" y="2473174"/>
            <a:ext cx="1861466" cy="3304508"/>
          </a:xfrm>
          <a:prstGeom prst="rect">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5" name="Picture Placeholder 2"/>
          <p:cNvSpPr>
            <a:spLocks noGrp="1"/>
          </p:cNvSpPr>
          <p:nvPr>
            <p:ph type="pic" sz="quarter" idx="16" hasCustomPrompt="1"/>
          </p:nvPr>
        </p:nvSpPr>
        <p:spPr>
          <a:xfrm>
            <a:off x="9331363" y="2473174"/>
            <a:ext cx="1861466" cy="3304508"/>
          </a:xfrm>
          <a:prstGeom prst="rect">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6" name="Picture Placeholder 2"/>
          <p:cNvSpPr>
            <a:spLocks noGrp="1"/>
          </p:cNvSpPr>
          <p:nvPr>
            <p:ph type="pic" sz="quarter" idx="12" hasCustomPrompt="1"/>
          </p:nvPr>
        </p:nvSpPr>
        <p:spPr>
          <a:xfrm>
            <a:off x="5166140" y="2473174"/>
            <a:ext cx="1861466" cy="3304508"/>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13739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1000"/>
                                        <p:tgtEl>
                                          <p:spTgt spid="24"/>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2" grpId="0" animBg="1"/>
      <p:bldP spid="23" grpId="0" animBg="1"/>
      <p:bldP spid="24" grpId="0" animBg="1"/>
      <p:bldP spid="25"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Picture Placeholder 2"/>
          <p:cNvSpPr>
            <a:spLocks noGrp="1"/>
          </p:cNvSpPr>
          <p:nvPr>
            <p:ph type="pic" sz="quarter" idx="12" hasCustomPrompt="1"/>
          </p:nvPr>
        </p:nvSpPr>
        <p:spPr>
          <a:xfrm>
            <a:off x="5902580" y="2713250"/>
            <a:ext cx="1725570" cy="3056761"/>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8" name="Picture Placeholder 2"/>
          <p:cNvSpPr>
            <a:spLocks noGrp="1"/>
          </p:cNvSpPr>
          <p:nvPr>
            <p:ph type="pic" sz="quarter" idx="13" hasCustomPrompt="1"/>
          </p:nvPr>
        </p:nvSpPr>
        <p:spPr>
          <a:xfrm>
            <a:off x="3265039" y="2344106"/>
            <a:ext cx="2001318" cy="3553041"/>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9" name="Picture Placeholder 2"/>
          <p:cNvSpPr>
            <a:spLocks noGrp="1"/>
          </p:cNvSpPr>
          <p:nvPr>
            <p:ph type="pic" sz="quarter" idx="14" hasCustomPrompt="1"/>
          </p:nvPr>
        </p:nvSpPr>
        <p:spPr>
          <a:xfrm>
            <a:off x="1822122" y="4762702"/>
            <a:ext cx="774384" cy="963299"/>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30" name="Picture Placeholder 2"/>
          <p:cNvSpPr>
            <a:spLocks noGrp="1"/>
          </p:cNvSpPr>
          <p:nvPr>
            <p:ph type="pic" sz="quarter" idx="15" hasCustomPrompt="1"/>
          </p:nvPr>
        </p:nvSpPr>
        <p:spPr>
          <a:xfrm>
            <a:off x="8929390" y="2102019"/>
            <a:ext cx="5221112" cy="3914733"/>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9887149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Picture Placeholder 2"/>
          <p:cNvSpPr>
            <a:spLocks noGrp="1"/>
          </p:cNvSpPr>
          <p:nvPr>
            <p:ph type="pic" sz="quarter" idx="12" hasCustomPrompt="1"/>
          </p:nvPr>
        </p:nvSpPr>
        <p:spPr>
          <a:xfrm>
            <a:off x="4368299" y="2713250"/>
            <a:ext cx="1725570" cy="3056761"/>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2" name="Picture Placeholder 2"/>
          <p:cNvSpPr>
            <a:spLocks noGrp="1"/>
          </p:cNvSpPr>
          <p:nvPr>
            <p:ph type="pic" sz="quarter" idx="13" hasCustomPrompt="1"/>
          </p:nvPr>
        </p:nvSpPr>
        <p:spPr>
          <a:xfrm>
            <a:off x="1730497" y="2344106"/>
            <a:ext cx="2001318" cy="3553041"/>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4819285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Picture Placeholder 2"/>
          <p:cNvSpPr>
            <a:spLocks noGrp="1"/>
          </p:cNvSpPr>
          <p:nvPr>
            <p:ph type="pic" sz="quarter" idx="12" hasCustomPrompt="1"/>
          </p:nvPr>
        </p:nvSpPr>
        <p:spPr>
          <a:xfrm rot="19800000">
            <a:off x="-1487012" y="-2193956"/>
            <a:ext cx="3932123" cy="5234302"/>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3" name="Picture Placeholder 2"/>
          <p:cNvSpPr>
            <a:spLocks noGrp="1"/>
          </p:cNvSpPr>
          <p:nvPr>
            <p:ph type="pic" sz="quarter" idx="13" hasCustomPrompt="1"/>
          </p:nvPr>
        </p:nvSpPr>
        <p:spPr>
          <a:xfrm rot="19800000">
            <a:off x="10294981" y="2478418"/>
            <a:ext cx="3932123" cy="5234302"/>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4" name="Picture Placeholder 2"/>
          <p:cNvSpPr>
            <a:spLocks noGrp="1"/>
          </p:cNvSpPr>
          <p:nvPr>
            <p:ph type="pic" sz="quarter" idx="15" hasCustomPrompt="1"/>
          </p:nvPr>
        </p:nvSpPr>
        <p:spPr>
          <a:xfrm rot="3600000">
            <a:off x="9810147" y="-1216807"/>
            <a:ext cx="1725570" cy="3056761"/>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5" name="Picture Placeholder 2"/>
          <p:cNvSpPr>
            <a:spLocks noGrp="1"/>
          </p:cNvSpPr>
          <p:nvPr>
            <p:ph type="pic" sz="quarter" idx="16" hasCustomPrompt="1"/>
          </p:nvPr>
        </p:nvSpPr>
        <p:spPr>
          <a:xfrm rot="19800000">
            <a:off x="8862614" y="5972938"/>
            <a:ext cx="774384" cy="963299"/>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6" name="Picture Placeholder 2"/>
          <p:cNvSpPr>
            <a:spLocks noGrp="1"/>
          </p:cNvSpPr>
          <p:nvPr>
            <p:ph type="pic" sz="quarter" idx="14" hasCustomPrompt="1"/>
          </p:nvPr>
        </p:nvSpPr>
        <p:spPr>
          <a:xfrm rot="3600000">
            <a:off x="-51730" y="4041080"/>
            <a:ext cx="1725570" cy="3056761"/>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678741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Picture Placeholder 2"/>
          <p:cNvSpPr>
            <a:spLocks noGrp="1"/>
          </p:cNvSpPr>
          <p:nvPr>
            <p:ph type="pic" sz="quarter" idx="11" hasCustomPrompt="1"/>
          </p:nvPr>
        </p:nvSpPr>
        <p:spPr>
          <a:xfrm>
            <a:off x="2000563" y="2327009"/>
            <a:ext cx="1874752" cy="2212333"/>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4718460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Picture Placeholder 2"/>
          <p:cNvSpPr>
            <a:spLocks noGrp="1"/>
          </p:cNvSpPr>
          <p:nvPr>
            <p:ph type="pic" sz="quarter" idx="11" hasCustomPrompt="1"/>
          </p:nvPr>
        </p:nvSpPr>
        <p:spPr>
          <a:xfrm>
            <a:off x="4246988" y="-22859"/>
            <a:ext cx="1659300" cy="2948940"/>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8" name="Picture Placeholder 2"/>
          <p:cNvSpPr>
            <a:spLocks noGrp="1"/>
          </p:cNvSpPr>
          <p:nvPr>
            <p:ph type="pic" sz="quarter" idx="12" hasCustomPrompt="1"/>
          </p:nvPr>
        </p:nvSpPr>
        <p:spPr>
          <a:xfrm>
            <a:off x="6299985" y="1748790"/>
            <a:ext cx="1659300" cy="2948940"/>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5" name="Picture Placeholder 2"/>
          <p:cNvSpPr>
            <a:spLocks noGrp="1"/>
          </p:cNvSpPr>
          <p:nvPr>
            <p:ph type="pic" sz="quarter" idx="13" hasCustomPrompt="1"/>
          </p:nvPr>
        </p:nvSpPr>
        <p:spPr>
          <a:xfrm>
            <a:off x="8326256" y="262890"/>
            <a:ext cx="1659300" cy="2948940"/>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517557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Picture Placeholder 2"/>
          <p:cNvSpPr>
            <a:spLocks noGrp="1"/>
          </p:cNvSpPr>
          <p:nvPr>
            <p:ph type="pic" sz="quarter" idx="11" hasCustomPrompt="1"/>
          </p:nvPr>
        </p:nvSpPr>
        <p:spPr>
          <a:xfrm>
            <a:off x="4023530" y="1796352"/>
            <a:ext cx="1801537" cy="3238491"/>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3" name="Picture Placeholder 2"/>
          <p:cNvSpPr>
            <a:spLocks noGrp="1"/>
          </p:cNvSpPr>
          <p:nvPr>
            <p:ph type="pic" sz="quarter" idx="12" hasCustomPrompt="1"/>
          </p:nvPr>
        </p:nvSpPr>
        <p:spPr>
          <a:xfrm>
            <a:off x="6518374" y="1796352"/>
            <a:ext cx="1801537" cy="3238491"/>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3924381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sp>
        <p:nvSpPr>
          <p:cNvPr id="25" name="Picture Placeholder 2"/>
          <p:cNvSpPr>
            <a:spLocks noGrp="1"/>
          </p:cNvSpPr>
          <p:nvPr>
            <p:ph type="pic" sz="quarter" idx="11" hasCustomPrompt="1"/>
          </p:nvPr>
        </p:nvSpPr>
        <p:spPr>
          <a:xfrm>
            <a:off x="3300984" y="4215384"/>
            <a:ext cx="2093976" cy="3721608"/>
          </a:xfrm>
          <a:prstGeom prst="rect">
            <a:avLst/>
          </a:prstGeom>
          <a:pattFill prst="pct5">
            <a:fgClr>
              <a:schemeClr val="tx1"/>
            </a:fgClr>
            <a:bgClr>
              <a:schemeClr val="bg1">
                <a:lumMod val="85000"/>
              </a:schemeClr>
            </a:bgClr>
          </a:pattFill>
          <a:effectLst/>
          <a:scene3d>
            <a:camera prst="orthographicFront">
              <a:rot lat="2400000" lon="2400000" rev="3600000"/>
            </a:camera>
            <a:lightRig rig="threePt" dir="t"/>
          </a:scene3d>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sp>
        <p:nvSpPr>
          <p:cNvPr id="26" name="Picture Placeholder 2"/>
          <p:cNvSpPr>
            <a:spLocks noGrp="1"/>
          </p:cNvSpPr>
          <p:nvPr>
            <p:ph type="pic" sz="quarter" idx="12" hasCustomPrompt="1"/>
          </p:nvPr>
        </p:nvSpPr>
        <p:spPr>
          <a:xfrm>
            <a:off x="5112553" y="3076055"/>
            <a:ext cx="2093976" cy="3721608"/>
          </a:xfrm>
          <a:prstGeom prst="rect">
            <a:avLst/>
          </a:prstGeom>
          <a:pattFill prst="pct5">
            <a:fgClr>
              <a:schemeClr val="tx1"/>
            </a:fgClr>
            <a:bgClr>
              <a:schemeClr val="bg1">
                <a:lumMod val="85000"/>
              </a:schemeClr>
            </a:bgClr>
          </a:pattFill>
          <a:effectLst/>
          <a:scene3d>
            <a:camera prst="orthographicFront">
              <a:rot lat="2400000" lon="2400000" rev="3600000"/>
            </a:camera>
            <a:lightRig rig="threePt" dir="t"/>
          </a:scene3d>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sp>
        <p:nvSpPr>
          <p:cNvPr id="28" name="Picture Placeholder 2"/>
          <p:cNvSpPr>
            <a:spLocks noGrp="1"/>
          </p:cNvSpPr>
          <p:nvPr>
            <p:ph type="pic" sz="quarter" idx="14" hasCustomPrompt="1"/>
          </p:nvPr>
        </p:nvSpPr>
        <p:spPr>
          <a:xfrm>
            <a:off x="8685085" y="820709"/>
            <a:ext cx="2093976" cy="3721608"/>
          </a:xfrm>
          <a:prstGeom prst="rect">
            <a:avLst/>
          </a:prstGeom>
          <a:pattFill prst="pct5">
            <a:fgClr>
              <a:schemeClr val="tx1"/>
            </a:fgClr>
            <a:bgClr>
              <a:schemeClr val="bg1">
                <a:lumMod val="85000"/>
              </a:schemeClr>
            </a:bgClr>
          </a:pattFill>
          <a:effectLst/>
          <a:scene3d>
            <a:camera prst="orthographicFront">
              <a:rot lat="2400000" lon="2400000" rev="3600000"/>
            </a:camera>
            <a:lightRig rig="threePt" dir="t"/>
          </a:scene3d>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9" name="Picture Placeholder 2"/>
          <p:cNvSpPr>
            <a:spLocks noGrp="1"/>
          </p:cNvSpPr>
          <p:nvPr>
            <p:ph type="pic" sz="quarter" idx="15" hasCustomPrompt="1"/>
          </p:nvPr>
        </p:nvSpPr>
        <p:spPr>
          <a:xfrm>
            <a:off x="10487042" y="-311247"/>
            <a:ext cx="2093976" cy="3721608"/>
          </a:xfrm>
          <a:prstGeom prst="rect">
            <a:avLst/>
          </a:prstGeom>
          <a:pattFill prst="pct5">
            <a:fgClr>
              <a:schemeClr val="tx1"/>
            </a:fgClr>
            <a:bgClr>
              <a:schemeClr val="bg1">
                <a:lumMod val="85000"/>
              </a:schemeClr>
            </a:bgClr>
          </a:pattFill>
          <a:effectLst/>
          <a:scene3d>
            <a:camera prst="orthographicFront">
              <a:rot lat="2400000" lon="2400000" rev="3600000"/>
            </a:camera>
            <a:lightRig rig="threePt" dir="t"/>
          </a:scene3d>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rot="16200000">
            <a:off x="-842658" y="4534942"/>
            <a:ext cx="2690160" cy="246221"/>
          </a:xfrm>
          <a:prstGeom prst="rect">
            <a:avLst/>
          </a:prstGeom>
          <a:noFill/>
        </p:spPr>
        <p:txBody>
          <a:bodyPr wrap="none" rtlCol="0">
            <a:spAutoFit/>
          </a:bodyPr>
          <a:lstStyle/>
          <a:p>
            <a:r>
              <a:rPr lang="en-US" sz="1000" b="1" i="0" spc="600">
                <a:latin typeface="Bebas Neue" charset="0"/>
                <a:ea typeface="Bebas Neue" charset="0"/>
                <a:cs typeface="Bebas Neue" charset="0"/>
              </a:rPr>
              <a:t>www.dublindesign.com</a:t>
            </a:r>
          </a:p>
        </p:txBody>
      </p: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44161" y="2213356"/>
            <a:ext cx="5203862" cy="3360312"/>
          </a:xfrm>
          <a:prstGeom prst="rect">
            <a:avLst/>
          </a:prstGeom>
        </p:spPr>
      </p:pic>
      <p:sp>
        <p:nvSpPr>
          <p:cNvPr id="27" name="Picture Placeholder 2"/>
          <p:cNvSpPr>
            <a:spLocks noGrp="1"/>
          </p:cNvSpPr>
          <p:nvPr>
            <p:ph type="pic" sz="quarter" idx="13" hasCustomPrompt="1"/>
          </p:nvPr>
        </p:nvSpPr>
        <p:spPr>
          <a:xfrm>
            <a:off x="7016275" y="1791063"/>
            <a:ext cx="1901952" cy="3931920"/>
          </a:xfrm>
          <a:prstGeom prst="rect">
            <a:avLst/>
          </a:prstGeom>
          <a:pattFill prst="pct5">
            <a:fgClr>
              <a:schemeClr val="tx1"/>
            </a:fgClr>
            <a:bgClr>
              <a:schemeClr val="bg1">
                <a:lumMod val="85000"/>
              </a:schemeClr>
            </a:bgClr>
          </a:pattFill>
          <a:effectLst/>
          <a:scene3d>
            <a:camera prst="orthographicFront">
              <a:rot lat="2400000" lon="2400000" rev="3630000"/>
            </a:camera>
            <a:lightRig rig="threePt" dir="t"/>
          </a:scene3d>
          <a:sp3d/>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34779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100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grpId="0" nodeType="withEffect">
                                  <p:stCondLst>
                                    <p:cond delay="150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grpId="0" nodeType="withEffect">
                                  <p:stCondLst>
                                    <p:cond delay="200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250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grpId="0" nodeType="withEffect">
                                  <p:stCondLst>
                                    <p:cond delay="300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8" grpId="0" animBg="1"/>
      <p:bldP spid="29" grpId="0" animBg="1"/>
      <p:bldP spid="27"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23" name="Rectangle 22"/>
          <p:cNvSpPr/>
          <p:nvPr userDrawn="1"/>
        </p:nvSpPr>
        <p:spPr>
          <a:xfrm>
            <a:off x="5071466" y="0"/>
            <a:ext cx="7120533" cy="6850505"/>
          </a:xfrm>
          <a:prstGeom prst="rect">
            <a:avLst/>
          </a:prstGeom>
          <a:solidFill>
            <a:schemeClr val="tx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594801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682753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rot="16200000">
            <a:off x="-842658" y="4534942"/>
            <a:ext cx="2690160" cy="246221"/>
          </a:xfrm>
          <a:prstGeom prst="rect">
            <a:avLst/>
          </a:prstGeom>
          <a:noFill/>
        </p:spPr>
        <p:txBody>
          <a:bodyPr wrap="none" rtlCol="0">
            <a:spAutoFit/>
          </a:bodyPr>
          <a:lstStyle/>
          <a:p>
            <a:r>
              <a:rPr lang="en-US" sz="1000" b="1" i="0" spc="600">
                <a:latin typeface="Bebas Neue" charset="0"/>
                <a:ea typeface="Bebas Neue" charset="0"/>
                <a:cs typeface="Bebas Neue" charset="0"/>
              </a:rPr>
              <a:t>www.dublindesign.com</a:t>
            </a:r>
          </a:p>
        </p:txBody>
      </p: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Picture Placeholder 2"/>
          <p:cNvSpPr>
            <a:spLocks noGrp="1"/>
          </p:cNvSpPr>
          <p:nvPr>
            <p:ph type="pic" sz="quarter" idx="11" hasCustomPrompt="1"/>
          </p:nvPr>
        </p:nvSpPr>
        <p:spPr>
          <a:xfrm>
            <a:off x="4727948" y="1976968"/>
            <a:ext cx="1315703" cy="2321464"/>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7777205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Picture Placeholder 2"/>
          <p:cNvSpPr>
            <a:spLocks noGrp="1"/>
          </p:cNvSpPr>
          <p:nvPr>
            <p:ph type="pic" sz="quarter" idx="11" hasCustomPrompt="1"/>
          </p:nvPr>
        </p:nvSpPr>
        <p:spPr>
          <a:xfrm>
            <a:off x="3026661" y="1100041"/>
            <a:ext cx="2044805" cy="2050932"/>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9164592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rot="16200000">
            <a:off x="-842658" y="4534942"/>
            <a:ext cx="2690160" cy="246221"/>
          </a:xfrm>
          <a:prstGeom prst="rect">
            <a:avLst/>
          </a:prstGeom>
          <a:noFill/>
        </p:spPr>
        <p:txBody>
          <a:bodyPr wrap="none" rtlCol="0">
            <a:spAutoFit/>
          </a:bodyPr>
          <a:lstStyle/>
          <a:p>
            <a:r>
              <a:rPr lang="en-US" sz="1000" b="1" i="0" spc="600">
                <a:latin typeface="Bebas Neue" charset="0"/>
                <a:ea typeface="Bebas Neue" charset="0"/>
                <a:cs typeface="Bebas Neue" charset="0"/>
              </a:rPr>
              <a:t>www.dublindesign.com</a:t>
            </a:r>
          </a:p>
        </p:txBody>
      </p: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Picture Placeholder 2"/>
          <p:cNvSpPr>
            <a:spLocks noGrp="1"/>
          </p:cNvSpPr>
          <p:nvPr>
            <p:ph type="pic" sz="quarter" idx="11" hasCustomPrompt="1"/>
          </p:nvPr>
        </p:nvSpPr>
        <p:spPr>
          <a:xfrm>
            <a:off x="3026661" y="3494314"/>
            <a:ext cx="2044804" cy="3356191"/>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2" name="Picture Placeholder 2"/>
          <p:cNvSpPr>
            <a:spLocks noGrp="1"/>
          </p:cNvSpPr>
          <p:nvPr>
            <p:ph type="pic" sz="quarter" idx="12" hasCustomPrompt="1"/>
          </p:nvPr>
        </p:nvSpPr>
        <p:spPr>
          <a:xfrm>
            <a:off x="5071465" y="3494314"/>
            <a:ext cx="2044804" cy="3356191"/>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3" name="Picture Placeholder 2"/>
          <p:cNvSpPr>
            <a:spLocks noGrp="1"/>
          </p:cNvSpPr>
          <p:nvPr>
            <p:ph type="pic" sz="quarter" idx="13" hasCustomPrompt="1"/>
          </p:nvPr>
        </p:nvSpPr>
        <p:spPr>
          <a:xfrm>
            <a:off x="9161077" y="0"/>
            <a:ext cx="2044804" cy="3356191"/>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9185026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Picture Placeholder 2"/>
          <p:cNvSpPr>
            <a:spLocks noGrp="1"/>
          </p:cNvSpPr>
          <p:nvPr>
            <p:ph type="pic" sz="quarter" idx="11" hasCustomPrompt="1"/>
          </p:nvPr>
        </p:nvSpPr>
        <p:spPr>
          <a:xfrm>
            <a:off x="3026661" y="4213654"/>
            <a:ext cx="2044804" cy="2636851"/>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2" name="Picture Placeholder 2"/>
          <p:cNvSpPr>
            <a:spLocks noGrp="1"/>
          </p:cNvSpPr>
          <p:nvPr>
            <p:ph type="pic" sz="quarter" idx="12" hasCustomPrompt="1"/>
          </p:nvPr>
        </p:nvSpPr>
        <p:spPr>
          <a:xfrm>
            <a:off x="3026660" y="0"/>
            <a:ext cx="2044804" cy="2335427"/>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3" name="Picture Placeholder 2"/>
          <p:cNvSpPr>
            <a:spLocks noGrp="1"/>
          </p:cNvSpPr>
          <p:nvPr>
            <p:ph type="pic" sz="quarter" idx="13" hasCustomPrompt="1"/>
          </p:nvPr>
        </p:nvSpPr>
        <p:spPr>
          <a:xfrm>
            <a:off x="7116268" y="2335427"/>
            <a:ext cx="4089614" cy="4515078"/>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4252459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26" name="Picture Placeholder 2"/>
          <p:cNvSpPr>
            <a:spLocks noGrp="1"/>
          </p:cNvSpPr>
          <p:nvPr>
            <p:ph type="pic" sz="quarter" idx="14" hasCustomPrompt="1"/>
          </p:nvPr>
        </p:nvSpPr>
        <p:spPr>
          <a:xfrm>
            <a:off x="981855" y="-1"/>
            <a:ext cx="6134415" cy="6850505"/>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rot="16200000">
            <a:off x="-842658" y="4534942"/>
            <a:ext cx="2690160" cy="246221"/>
          </a:xfrm>
          <a:prstGeom prst="rect">
            <a:avLst/>
          </a:prstGeom>
          <a:noFill/>
        </p:spPr>
        <p:txBody>
          <a:bodyPr wrap="none" rtlCol="0">
            <a:spAutoFit/>
          </a:bodyPr>
          <a:lstStyle/>
          <a:p>
            <a:r>
              <a:rPr lang="en-US" sz="1000" b="1" i="0" spc="600">
                <a:latin typeface="Bebas Neue" charset="0"/>
                <a:ea typeface="Bebas Neue" charset="0"/>
                <a:cs typeface="Bebas Neue" charset="0"/>
              </a:rPr>
              <a:t>www.dublindesign.com</a:t>
            </a:r>
          </a:p>
        </p:txBody>
      </p: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Picture Placeholder 2"/>
          <p:cNvSpPr>
            <a:spLocks noGrp="1"/>
          </p:cNvSpPr>
          <p:nvPr>
            <p:ph type="pic" sz="quarter" idx="12" hasCustomPrompt="1"/>
          </p:nvPr>
        </p:nvSpPr>
        <p:spPr>
          <a:xfrm>
            <a:off x="3026659" y="0"/>
            <a:ext cx="4089611" cy="4831492"/>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5" name="Picture Placeholder 2"/>
          <p:cNvSpPr>
            <a:spLocks noGrp="1"/>
          </p:cNvSpPr>
          <p:nvPr>
            <p:ph type="pic" sz="quarter" idx="13" hasCustomPrompt="1"/>
          </p:nvPr>
        </p:nvSpPr>
        <p:spPr>
          <a:xfrm>
            <a:off x="7116271" y="2019013"/>
            <a:ext cx="4089611" cy="4831492"/>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7029430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Picture Placeholder 2"/>
          <p:cNvSpPr>
            <a:spLocks noGrp="1"/>
          </p:cNvSpPr>
          <p:nvPr>
            <p:ph type="pic" sz="quarter" idx="12" hasCustomPrompt="1"/>
          </p:nvPr>
        </p:nvSpPr>
        <p:spPr>
          <a:xfrm>
            <a:off x="3025282" y="1372613"/>
            <a:ext cx="1901763" cy="2438400"/>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5" name="Picture Placeholder 2"/>
          <p:cNvSpPr>
            <a:spLocks noGrp="1"/>
          </p:cNvSpPr>
          <p:nvPr>
            <p:ph type="pic" sz="quarter" idx="13" hasCustomPrompt="1"/>
          </p:nvPr>
        </p:nvSpPr>
        <p:spPr>
          <a:xfrm>
            <a:off x="5071466" y="1372613"/>
            <a:ext cx="1901763" cy="2438400"/>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7" name="Picture Placeholder 2"/>
          <p:cNvSpPr>
            <a:spLocks noGrp="1"/>
          </p:cNvSpPr>
          <p:nvPr>
            <p:ph type="pic" sz="quarter" idx="14" hasCustomPrompt="1"/>
          </p:nvPr>
        </p:nvSpPr>
        <p:spPr>
          <a:xfrm>
            <a:off x="7116271" y="2287013"/>
            <a:ext cx="1901763" cy="2438400"/>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8" name="Picture Placeholder 2"/>
          <p:cNvSpPr>
            <a:spLocks noGrp="1"/>
          </p:cNvSpPr>
          <p:nvPr>
            <p:ph type="pic" sz="quarter" idx="15" hasCustomPrompt="1"/>
          </p:nvPr>
        </p:nvSpPr>
        <p:spPr>
          <a:xfrm>
            <a:off x="9162455" y="2287013"/>
            <a:ext cx="1901763" cy="2438400"/>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09043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000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500" fill="hold"/>
                                        <p:tgtEl>
                                          <p:spTgt spid="24"/>
                                        </p:tgtEl>
                                        <p:attrNameLst>
                                          <p:attrName>ppt_x</p:attrName>
                                        </p:attrNameLst>
                                      </p:cBhvr>
                                      <p:tavLst>
                                        <p:tav tm="0">
                                          <p:val>
                                            <p:strVal val="#ppt_x"/>
                                          </p:val>
                                        </p:tav>
                                        <p:tav tm="100000">
                                          <p:val>
                                            <p:strVal val="#ppt_x"/>
                                          </p:val>
                                        </p:tav>
                                      </p:tavLst>
                                    </p:anim>
                                    <p:anim calcmode="lin" valueType="num">
                                      <p:cBhvr additive="base">
                                        <p:cTn id="8" dur="1500" fill="hold"/>
                                        <p:tgtEl>
                                          <p:spTgt spid="24"/>
                                        </p:tgtEl>
                                        <p:attrNameLst>
                                          <p:attrName>ppt_y</p:attrName>
                                        </p:attrNameLst>
                                      </p:cBhvr>
                                      <p:tavLst>
                                        <p:tav tm="0">
                                          <p:val>
                                            <p:strVal val="0-#ppt_h/2"/>
                                          </p:val>
                                        </p:tav>
                                        <p:tav tm="100000">
                                          <p:val>
                                            <p:strVal val="#ppt_y"/>
                                          </p:val>
                                        </p:tav>
                                      </p:tavLst>
                                    </p:anim>
                                  </p:childTnLst>
                                </p:cTn>
                              </p:par>
                              <p:par>
                                <p:cTn id="9" presetID="2" presetClass="entr" presetSubtype="1" decel="50000" fill="hold" grpId="0" nodeType="withEffect">
                                  <p:stCondLst>
                                    <p:cond delay="50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500" fill="hold"/>
                                        <p:tgtEl>
                                          <p:spTgt spid="25"/>
                                        </p:tgtEl>
                                        <p:attrNameLst>
                                          <p:attrName>ppt_x</p:attrName>
                                        </p:attrNameLst>
                                      </p:cBhvr>
                                      <p:tavLst>
                                        <p:tav tm="0">
                                          <p:val>
                                            <p:strVal val="#ppt_x"/>
                                          </p:val>
                                        </p:tav>
                                        <p:tav tm="100000">
                                          <p:val>
                                            <p:strVal val="#ppt_x"/>
                                          </p:val>
                                        </p:tav>
                                      </p:tavLst>
                                    </p:anim>
                                    <p:anim calcmode="lin" valueType="num">
                                      <p:cBhvr additive="base">
                                        <p:cTn id="12" dur="1500" fill="hold"/>
                                        <p:tgtEl>
                                          <p:spTgt spid="25"/>
                                        </p:tgtEl>
                                        <p:attrNameLst>
                                          <p:attrName>ppt_y</p:attrName>
                                        </p:attrNameLst>
                                      </p:cBhvr>
                                      <p:tavLst>
                                        <p:tav tm="0">
                                          <p:val>
                                            <p:strVal val="0-#ppt_h/2"/>
                                          </p:val>
                                        </p:tav>
                                        <p:tav tm="100000">
                                          <p:val>
                                            <p:strVal val="#ppt_y"/>
                                          </p:val>
                                        </p:tav>
                                      </p:tavLst>
                                    </p:anim>
                                  </p:childTnLst>
                                </p:cTn>
                              </p:par>
                              <p:par>
                                <p:cTn id="13" presetID="2" presetClass="entr" presetSubtype="1" decel="50000" fill="hold" grpId="0" nodeType="withEffect">
                                  <p:stCondLst>
                                    <p:cond delay="100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500" fill="hold"/>
                                        <p:tgtEl>
                                          <p:spTgt spid="27"/>
                                        </p:tgtEl>
                                        <p:attrNameLst>
                                          <p:attrName>ppt_x</p:attrName>
                                        </p:attrNameLst>
                                      </p:cBhvr>
                                      <p:tavLst>
                                        <p:tav tm="0">
                                          <p:val>
                                            <p:strVal val="#ppt_x"/>
                                          </p:val>
                                        </p:tav>
                                        <p:tav tm="100000">
                                          <p:val>
                                            <p:strVal val="#ppt_x"/>
                                          </p:val>
                                        </p:tav>
                                      </p:tavLst>
                                    </p:anim>
                                    <p:anim calcmode="lin" valueType="num">
                                      <p:cBhvr additive="base">
                                        <p:cTn id="16" dur="1500" fill="hold"/>
                                        <p:tgtEl>
                                          <p:spTgt spid="27"/>
                                        </p:tgtEl>
                                        <p:attrNameLst>
                                          <p:attrName>ppt_y</p:attrName>
                                        </p:attrNameLst>
                                      </p:cBhvr>
                                      <p:tavLst>
                                        <p:tav tm="0">
                                          <p:val>
                                            <p:strVal val="0-#ppt_h/2"/>
                                          </p:val>
                                        </p:tav>
                                        <p:tav tm="100000">
                                          <p:val>
                                            <p:strVal val="#ppt_y"/>
                                          </p:val>
                                        </p:tav>
                                      </p:tavLst>
                                    </p:anim>
                                  </p:childTnLst>
                                </p:cTn>
                              </p:par>
                              <p:par>
                                <p:cTn id="17" presetID="2" presetClass="entr" presetSubtype="1" decel="50000" fill="hold" grpId="0" nodeType="withEffect">
                                  <p:stCondLst>
                                    <p:cond delay="150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1500" fill="hold"/>
                                        <p:tgtEl>
                                          <p:spTgt spid="28"/>
                                        </p:tgtEl>
                                        <p:attrNameLst>
                                          <p:attrName>ppt_x</p:attrName>
                                        </p:attrNameLst>
                                      </p:cBhvr>
                                      <p:tavLst>
                                        <p:tav tm="0">
                                          <p:val>
                                            <p:strVal val="#ppt_x"/>
                                          </p:val>
                                        </p:tav>
                                        <p:tav tm="100000">
                                          <p:val>
                                            <p:strVal val="#ppt_x"/>
                                          </p:val>
                                        </p:tav>
                                      </p:tavLst>
                                    </p:anim>
                                    <p:anim calcmode="lin" valueType="num">
                                      <p:cBhvr additive="base">
                                        <p:cTn id="20" dur="15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7" grpId="0" animBg="1"/>
      <p:bldP spid="28"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p:cNvSpPr/>
          <p:nvPr userDrawn="1"/>
        </p:nvSpPr>
        <p:spPr>
          <a:xfrm>
            <a:off x="5071466" y="0"/>
            <a:ext cx="7120534" cy="68505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83149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Picture Placeholder 2"/>
          <p:cNvSpPr>
            <a:spLocks noGrp="1"/>
          </p:cNvSpPr>
          <p:nvPr>
            <p:ph type="pic" sz="quarter" idx="11" hasCustomPrompt="1"/>
          </p:nvPr>
        </p:nvSpPr>
        <p:spPr>
          <a:xfrm>
            <a:off x="3026661" y="2522220"/>
            <a:ext cx="1845716" cy="1661160"/>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5" name="Picture Placeholder 2"/>
          <p:cNvSpPr>
            <a:spLocks noGrp="1"/>
          </p:cNvSpPr>
          <p:nvPr>
            <p:ph type="pic" sz="quarter" idx="12" hasCustomPrompt="1"/>
          </p:nvPr>
        </p:nvSpPr>
        <p:spPr>
          <a:xfrm>
            <a:off x="5071466" y="2522220"/>
            <a:ext cx="1845716" cy="1661160"/>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6" name="Picture Placeholder 2"/>
          <p:cNvSpPr>
            <a:spLocks noGrp="1"/>
          </p:cNvSpPr>
          <p:nvPr>
            <p:ph type="pic" sz="quarter" idx="13" hasCustomPrompt="1"/>
          </p:nvPr>
        </p:nvSpPr>
        <p:spPr>
          <a:xfrm>
            <a:off x="7116271" y="2522220"/>
            <a:ext cx="1845716" cy="1661160"/>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7" name="Picture Placeholder 2"/>
          <p:cNvSpPr>
            <a:spLocks noGrp="1"/>
          </p:cNvSpPr>
          <p:nvPr>
            <p:ph type="pic" sz="quarter" idx="14" hasCustomPrompt="1"/>
          </p:nvPr>
        </p:nvSpPr>
        <p:spPr>
          <a:xfrm>
            <a:off x="9161076" y="2522220"/>
            <a:ext cx="1845716" cy="1661160"/>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9759603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Picture Placeholder 2"/>
          <p:cNvSpPr>
            <a:spLocks noGrp="1"/>
          </p:cNvSpPr>
          <p:nvPr>
            <p:ph type="pic" sz="quarter" idx="11" hasCustomPrompt="1"/>
          </p:nvPr>
        </p:nvSpPr>
        <p:spPr>
          <a:xfrm>
            <a:off x="3026661" y="926176"/>
            <a:ext cx="8179221" cy="5341620"/>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8" name="Picture Placeholder 2"/>
          <p:cNvSpPr>
            <a:spLocks noGrp="1"/>
          </p:cNvSpPr>
          <p:nvPr>
            <p:ph type="pic" sz="quarter" idx="12" hasCustomPrompt="1"/>
          </p:nvPr>
        </p:nvSpPr>
        <p:spPr>
          <a:xfrm>
            <a:off x="5075924" y="4721629"/>
            <a:ext cx="2040346" cy="2136371"/>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559301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23" name="Rectangle 22"/>
          <p:cNvSpPr/>
          <p:nvPr userDrawn="1"/>
        </p:nvSpPr>
        <p:spPr>
          <a:xfrm>
            <a:off x="7116270" y="0"/>
            <a:ext cx="5075729" cy="6850505"/>
          </a:xfrm>
          <a:prstGeom prst="rect">
            <a:avLst/>
          </a:prstGeom>
          <a:solidFill>
            <a:schemeClr val="tx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Picture Placeholder 2"/>
          <p:cNvSpPr>
            <a:spLocks noGrp="1"/>
          </p:cNvSpPr>
          <p:nvPr>
            <p:ph type="pic" sz="quarter" idx="11" hasCustomPrompt="1"/>
          </p:nvPr>
        </p:nvSpPr>
        <p:spPr>
          <a:xfrm>
            <a:off x="8806404" y="1976968"/>
            <a:ext cx="1315703" cy="2321464"/>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0653117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rot="16200000">
            <a:off x="-842658" y="4534942"/>
            <a:ext cx="2690160" cy="246221"/>
          </a:xfrm>
          <a:prstGeom prst="rect">
            <a:avLst/>
          </a:prstGeom>
          <a:noFill/>
        </p:spPr>
        <p:txBody>
          <a:bodyPr wrap="none" rtlCol="0">
            <a:spAutoFit/>
          </a:bodyPr>
          <a:lstStyle/>
          <a:p>
            <a:r>
              <a:rPr lang="en-US" sz="1000" b="1" i="0" spc="600">
                <a:latin typeface="Bebas Neue" charset="0"/>
                <a:ea typeface="Bebas Neue" charset="0"/>
                <a:cs typeface="Bebas Neue" charset="0"/>
              </a:rPr>
              <a:t>www.dublindesign.com</a:t>
            </a:r>
          </a:p>
        </p:txBody>
      </p: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Picture Placeholder 2"/>
          <p:cNvSpPr>
            <a:spLocks noGrp="1"/>
          </p:cNvSpPr>
          <p:nvPr>
            <p:ph type="pic" sz="quarter" idx="11" hasCustomPrompt="1"/>
          </p:nvPr>
        </p:nvSpPr>
        <p:spPr>
          <a:xfrm>
            <a:off x="981855" y="-7496"/>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2" name="Picture Placeholder 2"/>
          <p:cNvSpPr>
            <a:spLocks noGrp="1"/>
          </p:cNvSpPr>
          <p:nvPr>
            <p:ph type="pic" sz="quarter" idx="12" hasCustomPrompt="1"/>
          </p:nvPr>
        </p:nvSpPr>
        <p:spPr>
          <a:xfrm>
            <a:off x="981855" y="1828799"/>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3" name="Picture Placeholder 2"/>
          <p:cNvSpPr>
            <a:spLocks noGrp="1"/>
          </p:cNvSpPr>
          <p:nvPr>
            <p:ph type="pic" sz="quarter" idx="13" hasCustomPrompt="1"/>
          </p:nvPr>
        </p:nvSpPr>
        <p:spPr>
          <a:xfrm>
            <a:off x="3026661" y="-7496"/>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8" name="Picture Placeholder 2"/>
          <p:cNvSpPr>
            <a:spLocks noGrp="1"/>
          </p:cNvSpPr>
          <p:nvPr>
            <p:ph type="pic" sz="quarter" idx="14" hasCustomPrompt="1"/>
          </p:nvPr>
        </p:nvSpPr>
        <p:spPr>
          <a:xfrm>
            <a:off x="3026661" y="1828799"/>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9" name="Picture Placeholder 2"/>
          <p:cNvSpPr>
            <a:spLocks noGrp="1"/>
          </p:cNvSpPr>
          <p:nvPr>
            <p:ph type="pic" sz="quarter" idx="15" hasCustomPrompt="1"/>
          </p:nvPr>
        </p:nvSpPr>
        <p:spPr>
          <a:xfrm>
            <a:off x="5071466" y="-7496"/>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30" name="Picture Placeholder 2"/>
          <p:cNvSpPr>
            <a:spLocks noGrp="1"/>
          </p:cNvSpPr>
          <p:nvPr>
            <p:ph type="pic" sz="quarter" idx="16" hasCustomPrompt="1"/>
          </p:nvPr>
        </p:nvSpPr>
        <p:spPr>
          <a:xfrm>
            <a:off x="5071466" y="1828799"/>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31" name="Picture Placeholder 2"/>
          <p:cNvSpPr>
            <a:spLocks noGrp="1"/>
          </p:cNvSpPr>
          <p:nvPr>
            <p:ph type="pic" sz="quarter" idx="17" hasCustomPrompt="1"/>
          </p:nvPr>
        </p:nvSpPr>
        <p:spPr>
          <a:xfrm>
            <a:off x="7116271" y="-7496"/>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32" name="Picture Placeholder 2"/>
          <p:cNvSpPr>
            <a:spLocks noGrp="1"/>
          </p:cNvSpPr>
          <p:nvPr>
            <p:ph type="pic" sz="quarter" idx="18" hasCustomPrompt="1"/>
          </p:nvPr>
        </p:nvSpPr>
        <p:spPr>
          <a:xfrm>
            <a:off x="7116271" y="1828799"/>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33" name="Picture Placeholder 2"/>
          <p:cNvSpPr>
            <a:spLocks noGrp="1"/>
          </p:cNvSpPr>
          <p:nvPr>
            <p:ph type="pic" sz="quarter" idx="19" hasCustomPrompt="1"/>
          </p:nvPr>
        </p:nvSpPr>
        <p:spPr>
          <a:xfrm>
            <a:off x="9161075" y="-7496"/>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34" name="Picture Placeholder 2"/>
          <p:cNvSpPr>
            <a:spLocks noGrp="1"/>
          </p:cNvSpPr>
          <p:nvPr>
            <p:ph type="pic" sz="quarter" idx="20" hasCustomPrompt="1"/>
          </p:nvPr>
        </p:nvSpPr>
        <p:spPr>
          <a:xfrm>
            <a:off x="9161075" y="1828799"/>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35" name="Picture Placeholder 2"/>
          <p:cNvSpPr>
            <a:spLocks noGrp="1"/>
          </p:cNvSpPr>
          <p:nvPr>
            <p:ph type="pic" sz="quarter" idx="21" hasCustomPrompt="1"/>
          </p:nvPr>
        </p:nvSpPr>
        <p:spPr>
          <a:xfrm>
            <a:off x="11205883" y="-7496"/>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36" name="Picture Placeholder 2"/>
          <p:cNvSpPr>
            <a:spLocks noGrp="1"/>
          </p:cNvSpPr>
          <p:nvPr>
            <p:ph type="pic" sz="quarter" idx="22" hasCustomPrompt="1"/>
          </p:nvPr>
        </p:nvSpPr>
        <p:spPr>
          <a:xfrm>
            <a:off x="11205883" y="1828799"/>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37" name="Picture Placeholder 2"/>
          <p:cNvSpPr>
            <a:spLocks noGrp="1"/>
          </p:cNvSpPr>
          <p:nvPr>
            <p:ph type="pic" sz="quarter" idx="23" hasCustomPrompt="1"/>
          </p:nvPr>
        </p:nvSpPr>
        <p:spPr>
          <a:xfrm>
            <a:off x="-1062952" y="-7496"/>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38" name="Picture Placeholder 2"/>
          <p:cNvSpPr>
            <a:spLocks noGrp="1"/>
          </p:cNvSpPr>
          <p:nvPr>
            <p:ph type="pic" sz="quarter" idx="24" hasCustomPrompt="1"/>
          </p:nvPr>
        </p:nvSpPr>
        <p:spPr>
          <a:xfrm>
            <a:off x="-1062952" y="1828799"/>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 name="Rectangle 1"/>
          <p:cNvSpPr/>
          <p:nvPr userDrawn="1"/>
        </p:nvSpPr>
        <p:spPr>
          <a:xfrm>
            <a:off x="0" y="3665093"/>
            <a:ext cx="12192000" cy="31929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05733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Picture Placeholder 2"/>
          <p:cNvSpPr>
            <a:spLocks noGrp="1"/>
          </p:cNvSpPr>
          <p:nvPr>
            <p:ph type="pic" sz="quarter" idx="11" hasCustomPrompt="1"/>
          </p:nvPr>
        </p:nvSpPr>
        <p:spPr>
          <a:xfrm>
            <a:off x="3026661" y="2214649"/>
            <a:ext cx="1845716" cy="1351511"/>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5" name="Picture Placeholder 2"/>
          <p:cNvSpPr>
            <a:spLocks noGrp="1"/>
          </p:cNvSpPr>
          <p:nvPr>
            <p:ph type="pic" sz="quarter" idx="12" hasCustomPrompt="1"/>
          </p:nvPr>
        </p:nvSpPr>
        <p:spPr>
          <a:xfrm>
            <a:off x="5071466" y="2214649"/>
            <a:ext cx="1845716" cy="1351511"/>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6" name="Picture Placeholder 2"/>
          <p:cNvSpPr>
            <a:spLocks noGrp="1"/>
          </p:cNvSpPr>
          <p:nvPr>
            <p:ph type="pic" sz="quarter" idx="13" hasCustomPrompt="1"/>
          </p:nvPr>
        </p:nvSpPr>
        <p:spPr>
          <a:xfrm>
            <a:off x="7116271" y="2214649"/>
            <a:ext cx="1845716" cy="1351511"/>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7" name="Picture Placeholder 2"/>
          <p:cNvSpPr>
            <a:spLocks noGrp="1"/>
          </p:cNvSpPr>
          <p:nvPr>
            <p:ph type="pic" sz="quarter" idx="14" hasCustomPrompt="1"/>
          </p:nvPr>
        </p:nvSpPr>
        <p:spPr>
          <a:xfrm>
            <a:off x="9161076" y="2214649"/>
            <a:ext cx="1845716" cy="1351511"/>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8" name="Picture Placeholder 2"/>
          <p:cNvSpPr>
            <a:spLocks noGrp="1"/>
          </p:cNvSpPr>
          <p:nvPr>
            <p:ph type="pic" sz="quarter" idx="15" hasCustomPrompt="1"/>
          </p:nvPr>
        </p:nvSpPr>
        <p:spPr>
          <a:xfrm>
            <a:off x="3026661" y="4359332"/>
            <a:ext cx="1845716" cy="1351511"/>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2" name="Picture Placeholder 2"/>
          <p:cNvSpPr>
            <a:spLocks noGrp="1"/>
          </p:cNvSpPr>
          <p:nvPr>
            <p:ph type="pic" sz="quarter" idx="16" hasCustomPrompt="1"/>
          </p:nvPr>
        </p:nvSpPr>
        <p:spPr>
          <a:xfrm>
            <a:off x="5071466" y="4359332"/>
            <a:ext cx="1845716" cy="1351511"/>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3" name="Picture Placeholder 2"/>
          <p:cNvSpPr>
            <a:spLocks noGrp="1"/>
          </p:cNvSpPr>
          <p:nvPr>
            <p:ph type="pic" sz="quarter" idx="17" hasCustomPrompt="1"/>
          </p:nvPr>
        </p:nvSpPr>
        <p:spPr>
          <a:xfrm>
            <a:off x="7116271" y="4359332"/>
            <a:ext cx="1845716" cy="1351511"/>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8" name="Picture Placeholder 2"/>
          <p:cNvSpPr>
            <a:spLocks noGrp="1"/>
          </p:cNvSpPr>
          <p:nvPr>
            <p:ph type="pic" sz="quarter" idx="18" hasCustomPrompt="1"/>
          </p:nvPr>
        </p:nvSpPr>
        <p:spPr>
          <a:xfrm>
            <a:off x="9161076" y="4359332"/>
            <a:ext cx="1845716" cy="1351511"/>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4920679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3" name="Rectangle 22"/>
          <p:cNvSpPr/>
          <p:nvPr userDrawn="1"/>
        </p:nvSpPr>
        <p:spPr>
          <a:xfrm>
            <a:off x="0" y="0"/>
            <a:ext cx="5071466" cy="6850505"/>
          </a:xfrm>
          <a:prstGeom prst="rect">
            <a:avLst/>
          </a:prstGeom>
          <a:solidFill>
            <a:schemeClr val="tx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Picture Placeholder 2"/>
          <p:cNvSpPr>
            <a:spLocks noGrp="1"/>
          </p:cNvSpPr>
          <p:nvPr>
            <p:ph type="pic" sz="quarter" idx="11" hasCustomPrompt="1"/>
          </p:nvPr>
        </p:nvSpPr>
        <p:spPr>
          <a:xfrm>
            <a:off x="3026661" y="861933"/>
            <a:ext cx="2044805" cy="4616783"/>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2" hasCustomPrompt="1"/>
          </p:nvPr>
        </p:nvSpPr>
        <p:spPr>
          <a:xfrm>
            <a:off x="5071466" y="861933"/>
            <a:ext cx="2044805" cy="4616783"/>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8" name="Picture Placeholder 2"/>
          <p:cNvSpPr>
            <a:spLocks noGrp="1"/>
          </p:cNvSpPr>
          <p:nvPr>
            <p:ph type="pic" sz="quarter" idx="13" hasCustomPrompt="1"/>
          </p:nvPr>
        </p:nvSpPr>
        <p:spPr>
          <a:xfrm>
            <a:off x="7116271" y="861933"/>
            <a:ext cx="2044805" cy="4616783"/>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2" name="Picture Placeholder 2"/>
          <p:cNvSpPr>
            <a:spLocks noGrp="1"/>
          </p:cNvSpPr>
          <p:nvPr>
            <p:ph type="pic" sz="quarter" idx="14" hasCustomPrompt="1"/>
          </p:nvPr>
        </p:nvSpPr>
        <p:spPr>
          <a:xfrm>
            <a:off x="9161076" y="861933"/>
            <a:ext cx="2044805" cy="4616783"/>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4102287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3" name="Rectangle 22"/>
          <p:cNvSpPr/>
          <p:nvPr userDrawn="1"/>
        </p:nvSpPr>
        <p:spPr>
          <a:xfrm>
            <a:off x="0" y="0"/>
            <a:ext cx="3026661" cy="6850505"/>
          </a:xfrm>
          <a:prstGeom prst="rect">
            <a:avLst/>
          </a:prstGeom>
          <a:solidFill>
            <a:schemeClr val="tx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157118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3" name="Rectangle 22"/>
          <p:cNvSpPr/>
          <p:nvPr userDrawn="1"/>
        </p:nvSpPr>
        <p:spPr>
          <a:xfrm>
            <a:off x="0" y="7495"/>
            <a:ext cx="12192000" cy="6850505"/>
          </a:xfrm>
          <a:prstGeom prst="rect">
            <a:avLst/>
          </a:prstGeom>
          <a:solidFill>
            <a:schemeClr val="tx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954661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Picture Placeholder 2"/>
          <p:cNvSpPr>
            <a:spLocks noGrp="1"/>
          </p:cNvSpPr>
          <p:nvPr>
            <p:ph type="pic" sz="quarter" idx="11" hasCustomPrompt="1"/>
          </p:nvPr>
        </p:nvSpPr>
        <p:spPr>
          <a:xfrm>
            <a:off x="981856" y="861933"/>
            <a:ext cx="10224026" cy="5141199"/>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0574675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Picture Placeholder 2"/>
          <p:cNvSpPr>
            <a:spLocks noGrp="1"/>
          </p:cNvSpPr>
          <p:nvPr>
            <p:ph type="pic" sz="quarter" idx="11" hasCustomPrompt="1"/>
          </p:nvPr>
        </p:nvSpPr>
        <p:spPr>
          <a:xfrm>
            <a:off x="3026660" y="3312973"/>
            <a:ext cx="6134415" cy="3545028"/>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9434710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Picture Placeholder 2"/>
          <p:cNvSpPr>
            <a:spLocks noGrp="1"/>
          </p:cNvSpPr>
          <p:nvPr>
            <p:ph type="pic" sz="quarter" idx="11" hasCustomPrompt="1"/>
          </p:nvPr>
        </p:nvSpPr>
        <p:spPr>
          <a:xfrm>
            <a:off x="981856" y="861933"/>
            <a:ext cx="10224026" cy="5141199"/>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2" hasCustomPrompt="1"/>
          </p:nvPr>
        </p:nvSpPr>
        <p:spPr>
          <a:xfrm>
            <a:off x="9161076" y="4806778"/>
            <a:ext cx="2044806" cy="2043727"/>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8" name="Picture Placeholder 2"/>
          <p:cNvSpPr>
            <a:spLocks noGrp="1"/>
          </p:cNvSpPr>
          <p:nvPr>
            <p:ph type="pic" sz="quarter" idx="13" hasCustomPrompt="1"/>
          </p:nvPr>
        </p:nvSpPr>
        <p:spPr>
          <a:xfrm>
            <a:off x="7116270" y="4806778"/>
            <a:ext cx="2044806" cy="2043727"/>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2" name="Picture Placeholder 2"/>
          <p:cNvSpPr>
            <a:spLocks noGrp="1"/>
          </p:cNvSpPr>
          <p:nvPr>
            <p:ph type="pic" sz="quarter" idx="14" hasCustomPrompt="1"/>
          </p:nvPr>
        </p:nvSpPr>
        <p:spPr>
          <a:xfrm>
            <a:off x="5071465" y="4806778"/>
            <a:ext cx="2044806" cy="2043727"/>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5" name="Picture Placeholder 2"/>
          <p:cNvSpPr>
            <a:spLocks noGrp="1"/>
          </p:cNvSpPr>
          <p:nvPr>
            <p:ph type="pic" sz="quarter" idx="15" hasCustomPrompt="1"/>
          </p:nvPr>
        </p:nvSpPr>
        <p:spPr>
          <a:xfrm>
            <a:off x="11205882" y="4806778"/>
            <a:ext cx="2044806" cy="2043727"/>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1235981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sp>
        <p:nvSpPr>
          <p:cNvPr id="18" name="Rectangle 17"/>
          <p:cNvSpPr/>
          <p:nvPr userDrawn="1"/>
        </p:nvSpPr>
        <p:spPr>
          <a:xfrm>
            <a:off x="-15797" y="7495"/>
            <a:ext cx="6084915" cy="6850505"/>
          </a:xfrm>
          <a:prstGeom prst="rect">
            <a:avLst/>
          </a:prstGeom>
          <a:solidFill>
            <a:schemeClr val="tx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Picture Placeholder 2"/>
          <p:cNvSpPr>
            <a:spLocks noGrp="1"/>
          </p:cNvSpPr>
          <p:nvPr>
            <p:ph type="pic" sz="quarter" idx="11" hasCustomPrompt="1"/>
          </p:nvPr>
        </p:nvSpPr>
        <p:spPr>
          <a:xfrm>
            <a:off x="981856" y="861933"/>
            <a:ext cx="5103060" cy="5141199"/>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2" hasCustomPrompt="1"/>
          </p:nvPr>
        </p:nvSpPr>
        <p:spPr>
          <a:xfrm>
            <a:off x="6084916" y="861933"/>
            <a:ext cx="5120966" cy="5141199"/>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7420358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Picture Placeholder 2"/>
          <p:cNvSpPr>
            <a:spLocks noGrp="1"/>
          </p:cNvSpPr>
          <p:nvPr>
            <p:ph type="pic" sz="quarter" idx="11" hasCustomPrompt="1"/>
          </p:nvPr>
        </p:nvSpPr>
        <p:spPr>
          <a:xfrm>
            <a:off x="981856" y="3059084"/>
            <a:ext cx="4089610" cy="2944048"/>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2" hasCustomPrompt="1"/>
          </p:nvPr>
        </p:nvSpPr>
        <p:spPr>
          <a:xfrm>
            <a:off x="5071466" y="3059084"/>
            <a:ext cx="4089610" cy="2944048"/>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916350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23" name="Rectangle 22"/>
          <p:cNvSpPr/>
          <p:nvPr userDrawn="1"/>
        </p:nvSpPr>
        <p:spPr>
          <a:xfrm>
            <a:off x="3026661" y="0"/>
            <a:ext cx="9161075" cy="6850505"/>
          </a:xfrm>
          <a:prstGeom prst="rect">
            <a:avLst/>
          </a:prstGeom>
          <a:solidFill>
            <a:schemeClr val="tx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Picture Placeholder 2"/>
          <p:cNvSpPr>
            <a:spLocks noGrp="1"/>
          </p:cNvSpPr>
          <p:nvPr>
            <p:ph type="pic" sz="quarter" idx="11" hasCustomPrompt="1"/>
          </p:nvPr>
        </p:nvSpPr>
        <p:spPr>
          <a:xfrm>
            <a:off x="981854" y="861933"/>
            <a:ext cx="4089612" cy="5141199"/>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7537799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Picture Placeholder 2"/>
          <p:cNvSpPr>
            <a:spLocks noGrp="1"/>
          </p:cNvSpPr>
          <p:nvPr>
            <p:ph type="pic" sz="quarter" idx="11" hasCustomPrompt="1"/>
          </p:nvPr>
        </p:nvSpPr>
        <p:spPr>
          <a:xfrm>
            <a:off x="5071466" y="-24939"/>
            <a:ext cx="2044805" cy="2302625"/>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8" name="Picture Placeholder 2"/>
          <p:cNvSpPr>
            <a:spLocks noGrp="1"/>
          </p:cNvSpPr>
          <p:nvPr>
            <p:ph type="pic" sz="quarter" idx="12" hasCustomPrompt="1"/>
          </p:nvPr>
        </p:nvSpPr>
        <p:spPr>
          <a:xfrm>
            <a:off x="5071466" y="2277686"/>
            <a:ext cx="2044805" cy="2302625"/>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2" name="Picture Placeholder 2"/>
          <p:cNvSpPr>
            <a:spLocks noGrp="1"/>
          </p:cNvSpPr>
          <p:nvPr>
            <p:ph type="pic" sz="quarter" idx="13" hasCustomPrompt="1"/>
          </p:nvPr>
        </p:nvSpPr>
        <p:spPr>
          <a:xfrm>
            <a:off x="5071466" y="4580311"/>
            <a:ext cx="2044805" cy="2302625"/>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7058129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Picture Placeholder 2"/>
          <p:cNvSpPr>
            <a:spLocks noGrp="1"/>
          </p:cNvSpPr>
          <p:nvPr>
            <p:ph type="pic" sz="quarter" idx="11" hasCustomPrompt="1"/>
          </p:nvPr>
        </p:nvSpPr>
        <p:spPr>
          <a:xfrm>
            <a:off x="3026661" y="0"/>
            <a:ext cx="4089610" cy="2295144"/>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5" name="Picture Placeholder 2"/>
          <p:cNvSpPr>
            <a:spLocks noGrp="1"/>
          </p:cNvSpPr>
          <p:nvPr>
            <p:ph type="pic" sz="quarter" idx="12" hasCustomPrompt="1"/>
          </p:nvPr>
        </p:nvSpPr>
        <p:spPr>
          <a:xfrm>
            <a:off x="7116272" y="2295144"/>
            <a:ext cx="4089610" cy="2295144"/>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6" name="Picture Placeholder 2"/>
          <p:cNvSpPr>
            <a:spLocks noGrp="1"/>
          </p:cNvSpPr>
          <p:nvPr>
            <p:ph type="pic" sz="quarter" idx="13" hasCustomPrompt="1"/>
          </p:nvPr>
        </p:nvSpPr>
        <p:spPr>
          <a:xfrm>
            <a:off x="3026661" y="4590288"/>
            <a:ext cx="4089610" cy="2295144"/>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3381364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Picture Placeholder 2"/>
          <p:cNvSpPr>
            <a:spLocks noGrp="1"/>
          </p:cNvSpPr>
          <p:nvPr>
            <p:ph type="pic" sz="quarter" idx="11" hasCustomPrompt="1"/>
          </p:nvPr>
        </p:nvSpPr>
        <p:spPr>
          <a:xfrm>
            <a:off x="0" y="-7495"/>
            <a:ext cx="12192000" cy="3308045"/>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1379499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Picture Placeholder 2"/>
          <p:cNvSpPr>
            <a:spLocks noGrp="1"/>
          </p:cNvSpPr>
          <p:nvPr>
            <p:ph type="pic" sz="quarter" idx="11" hasCustomPrompt="1"/>
          </p:nvPr>
        </p:nvSpPr>
        <p:spPr>
          <a:xfrm>
            <a:off x="3026662" y="-7495"/>
            <a:ext cx="9165338" cy="6865495"/>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2" hasCustomPrompt="1"/>
          </p:nvPr>
        </p:nvSpPr>
        <p:spPr>
          <a:xfrm>
            <a:off x="0" y="3312972"/>
            <a:ext cx="5071466" cy="3545028"/>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045054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rot="16200000">
            <a:off x="-842658" y="4534942"/>
            <a:ext cx="2690160" cy="246221"/>
          </a:xfrm>
          <a:prstGeom prst="rect">
            <a:avLst/>
          </a:prstGeom>
          <a:noFill/>
        </p:spPr>
        <p:txBody>
          <a:bodyPr wrap="none" rtlCol="0">
            <a:spAutoFit/>
          </a:bodyPr>
          <a:lstStyle/>
          <a:p>
            <a:r>
              <a:rPr lang="en-US" sz="1000" b="1" i="0" spc="600">
                <a:latin typeface="Bebas Neue" charset="0"/>
                <a:ea typeface="Bebas Neue" charset="0"/>
                <a:cs typeface="Bebas Neue" charset="0"/>
              </a:rPr>
              <a:t>www.dublindesign.com</a:t>
            </a:r>
          </a:p>
        </p:txBody>
      </p: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Picture Placeholder 2"/>
          <p:cNvSpPr>
            <a:spLocks noGrp="1"/>
          </p:cNvSpPr>
          <p:nvPr>
            <p:ph type="pic" sz="quarter" idx="11" hasCustomPrompt="1"/>
          </p:nvPr>
        </p:nvSpPr>
        <p:spPr>
          <a:xfrm>
            <a:off x="0" y="-7496"/>
            <a:ext cx="12192000" cy="6865495"/>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3129949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BDCFE-9D79-8BD2-D5F4-7EE76C041EB7}"/>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49023F2C-718A-1E63-3A3F-A32B41C96C90}"/>
              </a:ext>
            </a:extLst>
          </p:cNvPr>
          <p:cNvSpPr>
            <a:spLocks noGrp="1"/>
          </p:cNvSpPr>
          <p:nvPr>
            <p:ph type="dt" sz="half" idx="10"/>
          </p:nvPr>
        </p:nvSpPr>
        <p:spPr/>
        <p:txBody>
          <a:bodyPr/>
          <a:lstStyle/>
          <a:p>
            <a:fld id="{7F6EE1BA-ABB2-4CFA-A44D-D642A3C442FA}" type="datetimeFigureOut">
              <a:rPr lang="en-CA" smtClean="0"/>
              <a:t>2025-10-10</a:t>
            </a:fld>
            <a:endParaRPr lang="en-CA"/>
          </a:p>
        </p:txBody>
      </p:sp>
      <p:sp>
        <p:nvSpPr>
          <p:cNvPr id="4" name="Footer Placeholder 3">
            <a:extLst>
              <a:ext uri="{FF2B5EF4-FFF2-40B4-BE49-F238E27FC236}">
                <a16:creationId xmlns:a16="http://schemas.microsoft.com/office/drawing/2014/main" id="{CFC7711C-5E4A-AC10-C385-8E71C03291ED}"/>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CC10FBF2-6C59-11AE-627B-B7998D7A8F70}"/>
              </a:ext>
            </a:extLst>
          </p:cNvPr>
          <p:cNvSpPr>
            <a:spLocks noGrp="1"/>
          </p:cNvSpPr>
          <p:nvPr>
            <p:ph type="sldNum" sz="quarter" idx="12"/>
          </p:nvPr>
        </p:nvSpPr>
        <p:spPr/>
        <p:txBody>
          <a:bodyPr/>
          <a:lstStyle/>
          <a:p>
            <a:fld id="{F3F665EB-943D-4EFE-9F44-801CE8994C50}" type="slidenum">
              <a:rPr lang="en-CA" smtClean="0"/>
              <a:t>‹#›</a:t>
            </a:fld>
            <a:endParaRPr lang="en-CA"/>
          </a:p>
        </p:txBody>
      </p:sp>
    </p:spTree>
    <p:extLst>
      <p:ext uri="{BB962C8B-B14F-4D97-AF65-F5344CB8AC3E}">
        <p14:creationId xmlns:p14="http://schemas.microsoft.com/office/powerpoint/2010/main" val="3140005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23" name="Rectangle 22"/>
          <p:cNvSpPr/>
          <p:nvPr userDrawn="1"/>
        </p:nvSpPr>
        <p:spPr>
          <a:xfrm>
            <a:off x="0" y="0"/>
            <a:ext cx="12192000" cy="6850505"/>
          </a:xfrm>
          <a:prstGeom prst="rect">
            <a:avLst/>
          </a:prstGeom>
          <a:solidFill>
            <a:schemeClr val="tx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Picture Placeholder 2"/>
          <p:cNvSpPr>
            <a:spLocks noGrp="1"/>
          </p:cNvSpPr>
          <p:nvPr>
            <p:ph type="pic" sz="quarter" idx="11" hasCustomPrompt="1"/>
          </p:nvPr>
        </p:nvSpPr>
        <p:spPr>
          <a:xfrm>
            <a:off x="5071466" y="839766"/>
            <a:ext cx="5314604" cy="5314604"/>
          </a:xfrm>
          <a:prstGeom prst="ellipse">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92433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cxnSp>
        <p:nvCxnSpPr>
          <p:cNvPr id="10" name="Straight Connector 9"/>
          <p:cNvCxnSpPr/>
          <p:nvPr userDrawn="1"/>
        </p:nvCxnSpPr>
        <p:spPr>
          <a:xfrm>
            <a:off x="981856" y="-7495"/>
            <a:ext cx="0" cy="6858000"/>
          </a:xfrm>
          <a:prstGeom prst="line">
            <a:avLst/>
          </a:prstGeom>
          <a:ln w="6350">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Picture Placeholder 2"/>
          <p:cNvSpPr>
            <a:spLocks noGrp="1"/>
          </p:cNvSpPr>
          <p:nvPr>
            <p:ph type="pic" sz="quarter" idx="11" hasCustomPrompt="1"/>
          </p:nvPr>
        </p:nvSpPr>
        <p:spPr>
          <a:xfrm>
            <a:off x="5071466" y="861933"/>
            <a:ext cx="6134416" cy="5141199"/>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896551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23" name="Rectangle 22"/>
          <p:cNvSpPr/>
          <p:nvPr userDrawn="1"/>
        </p:nvSpPr>
        <p:spPr>
          <a:xfrm>
            <a:off x="-1" y="0"/>
            <a:ext cx="6109855" cy="6850505"/>
          </a:xfrm>
          <a:prstGeom prst="rect">
            <a:avLst/>
          </a:prstGeom>
          <a:solidFill>
            <a:schemeClr val="tx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Picture Placeholder 2"/>
          <p:cNvSpPr>
            <a:spLocks noGrp="1"/>
          </p:cNvSpPr>
          <p:nvPr>
            <p:ph type="pic" sz="quarter" idx="11" hasCustomPrompt="1"/>
          </p:nvPr>
        </p:nvSpPr>
        <p:spPr>
          <a:xfrm>
            <a:off x="7116270" y="861933"/>
            <a:ext cx="4089612" cy="5141199"/>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204275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sp>
        <p:nvSpPr>
          <p:cNvPr id="23" name="Rectangle 22"/>
          <p:cNvSpPr/>
          <p:nvPr userDrawn="1"/>
        </p:nvSpPr>
        <p:spPr>
          <a:xfrm>
            <a:off x="7116270" y="0"/>
            <a:ext cx="5075730" cy="6850505"/>
          </a:xfrm>
          <a:prstGeom prst="rect">
            <a:avLst/>
          </a:prstGeom>
          <a:solidFill>
            <a:schemeClr val="tx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rot="16200000">
            <a:off x="-842658" y="4534942"/>
            <a:ext cx="2690160" cy="246221"/>
          </a:xfrm>
          <a:prstGeom prst="rect">
            <a:avLst/>
          </a:prstGeom>
          <a:noFill/>
        </p:spPr>
        <p:txBody>
          <a:bodyPr wrap="none" rtlCol="0">
            <a:spAutoFit/>
          </a:bodyPr>
          <a:lstStyle/>
          <a:p>
            <a:r>
              <a:rPr lang="en-US" sz="1000" b="1" i="0" spc="600">
                <a:latin typeface="Bebas Neue" charset="0"/>
                <a:ea typeface="Bebas Neue" charset="0"/>
                <a:cs typeface="Bebas Neue" charset="0"/>
              </a:rPr>
              <a:t>www.dublindesign.com</a:t>
            </a:r>
          </a:p>
        </p:txBody>
      </p: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Picture Placeholder 2"/>
          <p:cNvSpPr>
            <a:spLocks noGrp="1"/>
          </p:cNvSpPr>
          <p:nvPr>
            <p:ph type="pic" sz="quarter" idx="11" hasCustomPrompt="1"/>
          </p:nvPr>
        </p:nvSpPr>
        <p:spPr>
          <a:xfrm>
            <a:off x="-1" y="0"/>
            <a:ext cx="7116271" cy="6850505"/>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39740177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jpe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5EC463FA-934A-1C42-A5B3-FB0AFC69AFF3}"/>
              </a:ext>
            </a:extLst>
          </p:cNvPr>
          <p:cNvSpPr>
            <a:spLocks noGrp="1"/>
          </p:cNvSpPr>
          <p:nvPr>
            <p:ph type="title"/>
          </p:nvPr>
        </p:nvSpPr>
        <p:spPr>
          <a:xfrm>
            <a:off x="800337" y="14827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4" name="Slide Number Placeholder 5">
            <a:extLst>
              <a:ext uri="{FF2B5EF4-FFF2-40B4-BE49-F238E27FC236}">
                <a16:creationId xmlns:a16="http://schemas.microsoft.com/office/drawing/2014/main" id="{6E4AFCD3-6FBB-FC41-9B5C-3401F77AAE2D}"/>
              </a:ext>
            </a:extLst>
          </p:cNvPr>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6"/>
                </a:solidFill>
                <a:latin typeface="Bebas Neue" charset="0"/>
                <a:ea typeface="Bebas Neue" charset="0"/>
                <a:cs typeface="Bebas Neue" charset="0"/>
              </a:rPr>
              <a:pPr algn="ctr"/>
              <a:t>‹#›</a:t>
            </a:fld>
            <a:endParaRPr lang="en-US" sz="1400" b="1" i="0">
              <a:solidFill>
                <a:schemeClr val="accent6"/>
              </a:solidFill>
              <a:latin typeface="Bebas Neue" charset="0"/>
              <a:ea typeface="Bebas Neue" charset="0"/>
              <a:cs typeface="Bebas Neue" charset="0"/>
            </a:endParaRPr>
          </a:p>
        </p:txBody>
      </p:sp>
      <p:sp>
        <p:nvSpPr>
          <p:cNvPr id="5" name="TextBox 16">
            <a:extLst>
              <a:ext uri="{FF2B5EF4-FFF2-40B4-BE49-F238E27FC236}">
                <a16:creationId xmlns:a16="http://schemas.microsoft.com/office/drawing/2014/main" id="{E4B24091-4940-1D4F-BF09-BDA2179D93AA}"/>
              </a:ext>
            </a:extLst>
          </p:cNvPr>
          <p:cNvSpPr txBox="1"/>
          <p:nvPr userDrawn="1"/>
        </p:nvSpPr>
        <p:spPr>
          <a:xfrm rot="16200000">
            <a:off x="-520278" y="4971601"/>
            <a:ext cx="1941557" cy="276999"/>
          </a:xfrm>
          <a:prstGeom prst="rect">
            <a:avLst/>
          </a:prstGeom>
          <a:noFill/>
        </p:spPr>
        <p:txBody>
          <a:bodyPr wrap="none" rtlCol="0">
            <a:spAutoFit/>
          </a:bodyPr>
          <a:lstStyle/>
          <a:p>
            <a:r>
              <a:rPr lang="en-US" sz="1200" b="1" i="0" spc="600">
                <a:latin typeface="Prompt" pitchFamily="2" charset="-34"/>
                <a:ea typeface="Bebas Neue" charset="0"/>
                <a:cs typeface="Prompt" pitchFamily="2" charset="-34"/>
              </a:rPr>
              <a:t>asurtec.com</a:t>
            </a:r>
          </a:p>
        </p:txBody>
      </p:sp>
      <p:grpSp>
        <p:nvGrpSpPr>
          <p:cNvPr id="6" name="Group 20">
            <a:extLst>
              <a:ext uri="{FF2B5EF4-FFF2-40B4-BE49-F238E27FC236}">
                <a16:creationId xmlns:a16="http://schemas.microsoft.com/office/drawing/2014/main" id="{324E8455-9740-234E-968B-6AD694B09C84}"/>
              </a:ext>
            </a:extLst>
          </p:cNvPr>
          <p:cNvGrpSpPr/>
          <p:nvPr userDrawn="1"/>
        </p:nvGrpSpPr>
        <p:grpSpPr>
          <a:xfrm>
            <a:off x="450499" y="6527216"/>
            <a:ext cx="89313" cy="330784"/>
            <a:chOff x="1569366" y="5427922"/>
            <a:chExt cx="89313" cy="330784"/>
          </a:xfrm>
        </p:grpSpPr>
        <p:cxnSp>
          <p:nvCxnSpPr>
            <p:cNvPr id="7" name="Straight Connector 18">
              <a:extLst>
                <a:ext uri="{FF2B5EF4-FFF2-40B4-BE49-F238E27FC236}">
                  <a16:creationId xmlns:a16="http://schemas.microsoft.com/office/drawing/2014/main" id="{0B93E6BD-B55F-024C-A45A-83669677F41F}"/>
                </a:ext>
              </a:extLst>
            </p:cNvPr>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riangle 7">
              <a:extLst>
                <a:ext uri="{FF2B5EF4-FFF2-40B4-BE49-F238E27FC236}">
                  <a16:creationId xmlns:a16="http://schemas.microsoft.com/office/drawing/2014/main" id="{C7F0D927-1F59-4142-A919-0C9150F0400E}"/>
                </a:ext>
              </a:extLst>
            </p:cNvPr>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Image 9">
            <a:extLst>
              <a:ext uri="{FF2B5EF4-FFF2-40B4-BE49-F238E27FC236}">
                <a16:creationId xmlns:a16="http://schemas.microsoft.com/office/drawing/2014/main" id="{2ACE8B36-0D8E-F347-B263-65B1D5F100D0}"/>
              </a:ext>
            </a:extLst>
          </p:cNvPr>
          <p:cNvPicPr>
            <a:picLocks noChangeAspect="1"/>
          </p:cNvPicPr>
          <p:nvPr userDrawn="1"/>
        </p:nvPicPr>
        <p:blipFill>
          <a:blip r:embed="rId57"/>
          <a:stretch>
            <a:fillRect/>
          </a:stretch>
        </p:blipFill>
        <p:spPr>
          <a:xfrm>
            <a:off x="2543485" y="6212444"/>
            <a:ext cx="1483865" cy="302072"/>
          </a:xfrm>
          <a:prstGeom prst="rect">
            <a:avLst/>
          </a:prstGeom>
        </p:spPr>
      </p:pic>
      <p:sp>
        <p:nvSpPr>
          <p:cNvPr id="14" name="TextBox 13">
            <a:extLst>
              <a:ext uri="{FF2B5EF4-FFF2-40B4-BE49-F238E27FC236}">
                <a16:creationId xmlns:a16="http://schemas.microsoft.com/office/drawing/2014/main" id="{D872D09A-B35F-8416-58DF-41CA4DD52F91}"/>
              </a:ext>
            </a:extLst>
          </p:cNvPr>
          <p:cNvSpPr txBox="1"/>
          <p:nvPr userDrawn="1"/>
        </p:nvSpPr>
        <p:spPr>
          <a:xfrm>
            <a:off x="937684" y="6280995"/>
            <a:ext cx="1605801" cy="246221"/>
          </a:xfrm>
          <a:prstGeom prst="rect">
            <a:avLst/>
          </a:prstGeom>
          <a:noFill/>
        </p:spPr>
        <p:txBody>
          <a:bodyPr wrap="square" rtlCol="0">
            <a:spAutoFit/>
          </a:bodyPr>
          <a:lstStyle/>
          <a:p>
            <a:r>
              <a:rPr lang="en-US" sz="1000" spc="300">
                <a:latin typeface="Prompt" pitchFamily="2" charset="-34"/>
                <a:cs typeface="Prompt" pitchFamily="2" charset="-34"/>
              </a:rPr>
              <a:t>PRESENTED BY </a:t>
            </a:r>
          </a:p>
        </p:txBody>
      </p:sp>
      <p:pic>
        <p:nvPicPr>
          <p:cNvPr id="15" name="Picture 14">
            <a:extLst>
              <a:ext uri="{FF2B5EF4-FFF2-40B4-BE49-F238E27FC236}">
                <a16:creationId xmlns:a16="http://schemas.microsoft.com/office/drawing/2014/main" id="{4A98042E-FAFB-48D6-45D1-958F37541EB2}"/>
              </a:ext>
            </a:extLst>
          </p:cNvPr>
          <p:cNvPicPr>
            <a:picLocks noChangeAspect="1"/>
          </p:cNvPicPr>
          <p:nvPr userDrawn="1"/>
        </p:nvPicPr>
        <p:blipFill rotWithShape="1">
          <a:blip r:embed="rId58" cstate="print">
            <a:extLst>
              <a:ext uri="{28A0092B-C50C-407E-A947-70E740481C1C}">
                <a14:useLocalDpi xmlns:a14="http://schemas.microsoft.com/office/drawing/2010/main" val="0"/>
              </a:ext>
            </a:extLst>
          </a:blip>
          <a:srcRect l="11460" t="89192"/>
          <a:stretch/>
        </p:blipFill>
        <p:spPr>
          <a:xfrm>
            <a:off x="6451593" y="5703698"/>
            <a:ext cx="5740407" cy="1154302"/>
          </a:xfrm>
          <a:prstGeom prst="rect">
            <a:avLst/>
          </a:prstGeom>
        </p:spPr>
      </p:pic>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sldLayoutIdLst>
    <p:sldLayoutId id="2147483649" r:id="rId1"/>
    <p:sldLayoutId id="2147483674" r:id="rId2"/>
    <p:sldLayoutId id="2147483687" r:id="rId3"/>
    <p:sldLayoutId id="2147483680" r:id="rId4"/>
    <p:sldLayoutId id="2147483673" r:id="rId5"/>
    <p:sldLayoutId id="2147483672" r:id="rId6"/>
    <p:sldLayoutId id="2147483671" r:id="rId7"/>
    <p:sldLayoutId id="2147483670" r:id="rId8"/>
    <p:sldLayoutId id="2147483691" r:id="rId9"/>
    <p:sldLayoutId id="2147483663" r:id="rId10"/>
    <p:sldLayoutId id="2147483664" r:id="rId11"/>
    <p:sldLayoutId id="2147483665" r:id="rId12"/>
    <p:sldLayoutId id="2147483666" r:id="rId13"/>
    <p:sldLayoutId id="2147483662" r:id="rId14"/>
    <p:sldLayoutId id="2147483675" r:id="rId15"/>
    <p:sldLayoutId id="2147483660" r:id="rId16"/>
    <p:sldLayoutId id="2147483690" r:id="rId17"/>
    <p:sldLayoutId id="2147483650" r:id="rId18"/>
    <p:sldLayoutId id="2147483703" r:id="rId19"/>
    <p:sldLayoutId id="2147483702" r:id="rId20"/>
    <p:sldLayoutId id="2147483701" r:id="rId21"/>
    <p:sldLayoutId id="2147483696" r:id="rId22"/>
    <p:sldLayoutId id="2147483697" r:id="rId23"/>
    <p:sldLayoutId id="2147483698" r:id="rId24"/>
    <p:sldLayoutId id="2147483699" r:id="rId25"/>
    <p:sldLayoutId id="2147483695" r:id="rId26"/>
    <p:sldLayoutId id="2147483694" r:id="rId27"/>
    <p:sldLayoutId id="2147483693" r:id="rId28"/>
    <p:sldLayoutId id="2147483685" r:id="rId29"/>
    <p:sldLayoutId id="2147483684" r:id="rId30"/>
    <p:sldLayoutId id="2147483681" r:id="rId31"/>
    <p:sldLayoutId id="2147483692" r:id="rId32"/>
    <p:sldLayoutId id="2147483682" r:id="rId33"/>
    <p:sldLayoutId id="2147483683" r:id="rId34"/>
    <p:sldLayoutId id="2147483686" r:id="rId35"/>
    <p:sldLayoutId id="2147483667" r:id="rId36"/>
    <p:sldLayoutId id="2147483661" r:id="rId37"/>
    <p:sldLayoutId id="2147483653" r:id="rId38"/>
    <p:sldLayoutId id="2147483669" r:id="rId39"/>
    <p:sldLayoutId id="2147483668" r:id="rId40"/>
    <p:sldLayoutId id="2147483654" r:id="rId41"/>
    <p:sldLayoutId id="2147483651" r:id="rId42"/>
    <p:sldLayoutId id="2147483652" r:id="rId43"/>
    <p:sldLayoutId id="2147483658" r:id="rId44"/>
    <p:sldLayoutId id="2147483655" r:id="rId45"/>
    <p:sldLayoutId id="2147483689" r:id="rId46"/>
    <p:sldLayoutId id="2147483688" r:id="rId47"/>
    <p:sldLayoutId id="2147483678" r:id="rId48"/>
    <p:sldLayoutId id="2147483676" r:id="rId49"/>
    <p:sldLayoutId id="2147483677" r:id="rId50"/>
    <p:sldLayoutId id="2147483679" r:id="rId51"/>
    <p:sldLayoutId id="2147483656" r:id="rId52"/>
    <p:sldLayoutId id="2147483659" r:id="rId53"/>
    <p:sldLayoutId id="2147483657" r:id="rId54"/>
    <p:sldLayoutId id="2147483704" r:id="rId55"/>
  </p:sldLayoutIdLst>
  <p:txStyles>
    <p:titleStyle>
      <a:lvl1pPr algn="l" defTabSz="914400" rtl="0" eaLnBrk="1" latinLnBrk="0" hangingPunct="1">
        <a:lnSpc>
          <a:spcPct val="90000"/>
        </a:lnSpc>
        <a:spcBef>
          <a:spcPct val="0"/>
        </a:spcBef>
        <a:buNone/>
        <a:defRPr sz="4400" b="1" i="0" kern="1200">
          <a:solidFill>
            <a:schemeClr val="tx1"/>
          </a:solidFill>
          <a:latin typeface="Prompt" pitchFamily="2" charset="-34"/>
          <a:ea typeface="+mj-ea"/>
          <a:cs typeface="Prompt" pitchFamily="2" charset="-34"/>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18.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notesSlide" Target="../notesSlides/notesSlide18.xml"/><Relationship Id="rId1" Type="http://schemas.openxmlformats.org/officeDocument/2006/relationships/slideLayout" Target="../slideLayouts/slideLayout55.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s>
</file>

<file path=ppt/slides/_rels/slide19.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notesSlide" Target="../notesSlides/notesSlide19.xml"/><Relationship Id="rId1" Type="http://schemas.openxmlformats.org/officeDocument/2006/relationships/slideLayout" Target="../slideLayouts/slideLayout55.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42.sv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39.png"/><Relationship Id="rId7"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55.xml"/><Relationship Id="rId6" Type="http://schemas.openxmlformats.org/officeDocument/2006/relationships/image" Target="../media/image44.svg"/><Relationship Id="rId5" Type="http://schemas.openxmlformats.org/officeDocument/2006/relationships/image" Target="../media/image33.png"/><Relationship Id="rId4" Type="http://schemas.openxmlformats.org/officeDocument/2006/relationships/image" Target="../media/image43.sv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48.sv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50.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hyperlink" Target="mailto:dfranchi@asurtec.com" TargetMode="External"/><Relationship Id="rId2" Type="http://schemas.openxmlformats.org/officeDocument/2006/relationships/notesSlide" Target="../notesSlides/notesSlide29.xml"/><Relationship Id="rId1" Type="http://schemas.openxmlformats.org/officeDocument/2006/relationships/slideLayout" Target="../slideLayouts/slideLayout18.xml"/><Relationship Id="rId5" Type="http://schemas.openxmlformats.org/officeDocument/2006/relationships/image" Target="../media/image52.emf"/><Relationship Id="rId4" Type="http://schemas.openxmlformats.org/officeDocument/2006/relationships/image" Target="../media/image51.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54.svg"/></Relationships>
</file>

<file path=ppt/slides/_rels/slide31.xml.rels><?xml version="1.0" encoding="UTF-8" standalone="yes"?>
<Relationships xmlns="http://schemas.openxmlformats.org/package/2006/relationships"><Relationship Id="rId3" Type="http://schemas.openxmlformats.org/officeDocument/2006/relationships/hyperlink" Target="mailto:cindykinnon@clgw.ca" TargetMode="External"/><Relationship Id="rId2" Type="http://schemas.openxmlformats.org/officeDocument/2006/relationships/hyperlink" Target="mailto:dfranchi@asurtec.com" TargetMode="External"/><Relationship Id="rId1" Type="http://schemas.openxmlformats.org/officeDocument/2006/relationships/slideLayout" Target="../slideLayouts/slideLayout18.xml"/><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5.xml"/><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5.xml"/><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55.xml"/><Relationship Id="rId5" Type="http://schemas.openxmlformats.org/officeDocument/2006/relationships/image" Target="../media/image14.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2"/>
          <p:cNvSpPr txBox="1">
            <a:spLocks/>
          </p:cNvSpPr>
          <p:nvPr/>
        </p:nvSpPr>
        <p:spPr>
          <a:xfrm>
            <a:off x="3026247" y="6711193"/>
            <a:ext cx="2044805" cy="146806"/>
          </a:xfrm>
          <a:prstGeom prst="rect">
            <a:avLst/>
          </a:prstGeom>
          <a:solidFill>
            <a:schemeClr val="accent1"/>
          </a:solidFill>
          <a:effectLst/>
        </p:spPr>
        <p:txBody>
          <a:bodyPr anchor="ctr"/>
          <a:lstStyle>
            <a:lvl1pPr marL="0" indent="0" algn="ctr" defTabSz="914400" rtl="0" eaLnBrk="1" latinLnBrk="0" hangingPunct="1">
              <a:lnSpc>
                <a:spcPct val="90000"/>
              </a:lnSpc>
              <a:spcBef>
                <a:spcPts val="1000"/>
              </a:spcBef>
              <a:buFont typeface="Arial"/>
              <a:buNone/>
              <a:defRPr sz="1600" b="0" i="0" kern="1200">
                <a:solidFill>
                  <a:schemeClr val="tx1"/>
                </a:solidFill>
                <a:latin typeface="Source Sans Pro" charset="0"/>
                <a:ea typeface="Source Sans Pro" charset="0"/>
                <a:cs typeface="Source Sans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a:p>
        </p:txBody>
      </p:sp>
      <p:sp>
        <p:nvSpPr>
          <p:cNvPr id="3" name="TextBox 2"/>
          <p:cNvSpPr txBox="1"/>
          <p:nvPr/>
        </p:nvSpPr>
        <p:spPr>
          <a:xfrm>
            <a:off x="937684" y="1396006"/>
            <a:ext cx="6570283" cy="3176254"/>
          </a:xfrm>
          <a:prstGeom prst="rect">
            <a:avLst/>
          </a:prstGeom>
          <a:noFill/>
        </p:spPr>
        <p:txBody>
          <a:bodyPr wrap="square" lIns="0" rtlCol="0">
            <a:spAutoFit/>
          </a:bodyPr>
          <a:lstStyle/>
          <a:p>
            <a:pPr>
              <a:spcAft>
                <a:spcPts val="2400"/>
              </a:spcAft>
            </a:pPr>
            <a:r>
              <a:rPr lang="en-US" sz="4000" b="1">
                <a:latin typeface="Prompt" pitchFamily="2" charset="-34"/>
                <a:cs typeface="Prompt" pitchFamily="2" charset="-34"/>
              </a:rPr>
              <a:t>WHAT </a:t>
            </a:r>
            <a:r>
              <a:rPr lang="en-US" sz="4000" b="1">
                <a:solidFill>
                  <a:schemeClr val="accent2"/>
                </a:solidFill>
                <a:latin typeface="Prompt" pitchFamily="2" charset="-34"/>
                <a:cs typeface="Prompt" pitchFamily="2" charset="-34"/>
              </a:rPr>
              <a:t>DATA</a:t>
            </a:r>
            <a:r>
              <a:rPr lang="en-US" sz="4000" b="1">
                <a:latin typeface="Prompt" pitchFamily="2" charset="-34"/>
                <a:cs typeface="Prompt" pitchFamily="2" charset="-34"/>
              </a:rPr>
              <a:t> ARE NEEDED TO SHOW YOU ARE MAKING A DIFFERENCE?</a:t>
            </a:r>
          </a:p>
          <a:p>
            <a:pPr>
              <a:lnSpc>
                <a:spcPct val="80000"/>
              </a:lnSpc>
              <a:spcAft>
                <a:spcPts val="600"/>
              </a:spcAft>
            </a:pPr>
            <a:r>
              <a:rPr lang="en-US" sz="2400" b="1">
                <a:latin typeface="Prompt SemiBold" pitchFamily="2" charset="-34"/>
                <a:cs typeface="Prompt SemiBold" pitchFamily="2" charset="-34"/>
              </a:rPr>
              <a:t>Using </a:t>
            </a:r>
            <a:r>
              <a:rPr lang="en-US" sz="2400" b="1">
                <a:solidFill>
                  <a:schemeClr val="accent2"/>
                </a:solidFill>
                <a:latin typeface="Prompt SemiBold" pitchFamily="2" charset="-34"/>
                <a:cs typeface="Prompt SemiBold" pitchFamily="2" charset="-34"/>
              </a:rPr>
              <a:t>Data as Credible Evidence </a:t>
            </a:r>
            <a:r>
              <a:rPr lang="en-US" sz="2400" b="1">
                <a:latin typeface="Prompt SemiBold" pitchFamily="2" charset="-34"/>
                <a:cs typeface="Prompt SemiBold" pitchFamily="2" charset="-34"/>
              </a:rPr>
              <a:t>of Impact</a:t>
            </a:r>
          </a:p>
        </p:txBody>
      </p:sp>
      <p:sp>
        <p:nvSpPr>
          <p:cNvPr id="6" name="TextBox 5">
            <a:extLst>
              <a:ext uri="{FF2B5EF4-FFF2-40B4-BE49-F238E27FC236}">
                <a16:creationId xmlns:a16="http://schemas.microsoft.com/office/drawing/2014/main" id="{1E2CABE8-0411-4993-F5CF-5D808090A455}"/>
              </a:ext>
            </a:extLst>
          </p:cNvPr>
          <p:cNvSpPr txBox="1"/>
          <p:nvPr/>
        </p:nvSpPr>
        <p:spPr>
          <a:xfrm>
            <a:off x="973517" y="4649844"/>
            <a:ext cx="2816351" cy="249299"/>
          </a:xfrm>
          <a:prstGeom prst="rect">
            <a:avLst/>
          </a:prstGeom>
          <a:noFill/>
        </p:spPr>
        <p:txBody>
          <a:bodyPr wrap="square" lIns="0" rtlCol="0">
            <a:spAutoFit/>
          </a:bodyPr>
          <a:lstStyle/>
          <a:p>
            <a:pPr>
              <a:lnSpc>
                <a:spcPct val="80000"/>
              </a:lnSpc>
            </a:pPr>
            <a:r>
              <a:rPr lang="en-US" sz="1200" spc="300">
                <a:latin typeface="Prompt" pitchFamily="2" charset="-34"/>
                <a:ea typeface="Roboto Medium" charset="0"/>
                <a:cs typeface="Prompt" pitchFamily="2" charset="-34"/>
              </a:rPr>
              <a:t>SEPTEMBER 17, 2025</a:t>
            </a:r>
          </a:p>
        </p:txBody>
      </p:sp>
      <p:pic>
        <p:nvPicPr>
          <p:cNvPr id="10" name="Picture 9" descr="A person pointing at a graph&#10;&#10;AI-generated content may be incorrect.">
            <a:extLst>
              <a:ext uri="{FF2B5EF4-FFF2-40B4-BE49-F238E27FC236}">
                <a16:creationId xmlns:a16="http://schemas.microsoft.com/office/drawing/2014/main" id="{89357202-F428-802E-A267-23AD9D75C558}"/>
              </a:ext>
            </a:extLst>
          </p:cNvPr>
          <p:cNvPicPr>
            <a:picLocks noChangeAspect="1"/>
          </p:cNvPicPr>
          <p:nvPr/>
        </p:nvPicPr>
        <p:blipFill>
          <a:blip r:embed="rId3"/>
          <a:stretch>
            <a:fillRect/>
          </a:stretch>
        </p:blipFill>
        <p:spPr>
          <a:xfrm>
            <a:off x="7797800" y="1665393"/>
            <a:ext cx="3911600" cy="2933700"/>
          </a:xfrm>
          <a:prstGeom prst="rect">
            <a:avLst/>
          </a:prstGeom>
        </p:spPr>
      </p:pic>
      <p:sp>
        <p:nvSpPr>
          <p:cNvPr id="11" name="TextBox 10">
            <a:extLst>
              <a:ext uri="{FF2B5EF4-FFF2-40B4-BE49-F238E27FC236}">
                <a16:creationId xmlns:a16="http://schemas.microsoft.com/office/drawing/2014/main" id="{DCEDEE59-6F78-DDC6-F1AD-789072C6B56E}"/>
              </a:ext>
            </a:extLst>
          </p:cNvPr>
          <p:cNvSpPr txBox="1"/>
          <p:nvPr/>
        </p:nvSpPr>
        <p:spPr>
          <a:xfrm>
            <a:off x="851585" y="330784"/>
            <a:ext cx="8623064" cy="249124"/>
          </a:xfrm>
          <a:prstGeom prst="rect">
            <a:avLst/>
          </a:prstGeom>
          <a:noFill/>
        </p:spPr>
        <p:txBody>
          <a:bodyPr wrap="square">
            <a:spAutoFit/>
          </a:bodyPr>
          <a:lstStyle/>
          <a:p>
            <a:pPr algn="l">
              <a:lnSpc>
                <a:spcPct val="80000"/>
              </a:lnSpc>
            </a:pPr>
            <a:r>
              <a:rPr lang="en-US" sz="1200" spc="300">
                <a:latin typeface="Prompt" pitchFamily="2" charset="-34"/>
                <a:ea typeface="Roboto Medium" charset="0"/>
                <a:cs typeface="Prompt" pitchFamily="2" charset="-34"/>
              </a:rPr>
              <a:t>COMMUNITY LIVING ONTARIO INSPIRING POSSIBILITIES CONFERENCE 2025</a:t>
            </a:r>
          </a:p>
        </p:txBody>
      </p:sp>
      <p:cxnSp>
        <p:nvCxnSpPr>
          <p:cNvPr id="12" name="Straight Connector 11">
            <a:extLst>
              <a:ext uri="{FF2B5EF4-FFF2-40B4-BE49-F238E27FC236}">
                <a16:creationId xmlns:a16="http://schemas.microsoft.com/office/drawing/2014/main" id="{C10C7E44-7F53-D900-D698-190574584BAD}"/>
              </a:ext>
            </a:extLst>
          </p:cNvPr>
          <p:cNvCxnSpPr>
            <a:cxnSpLocks/>
          </p:cNvCxnSpPr>
          <p:nvPr/>
        </p:nvCxnSpPr>
        <p:spPr>
          <a:xfrm>
            <a:off x="937684" y="630708"/>
            <a:ext cx="10292154" cy="0"/>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734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dissolve">
                                      <p:cBhvr>
                                        <p:cTn id="11" dur="500"/>
                                        <p:tgtEl>
                                          <p:spTgt spid="11"/>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AE16C-AFA8-8672-4937-AB1A6E100C37}"/>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C9AEF1A6-A077-16C0-2153-C0B483376D47}"/>
              </a:ext>
            </a:extLst>
          </p:cNvPr>
          <p:cNvSpPr txBox="1">
            <a:spLocks/>
          </p:cNvSpPr>
          <p:nvPr/>
        </p:nvSpPr>
        <p:spPr>
          <a:xfrm>
            <a:off x="1053483" y="8486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Prompt" pitchFamily="2" charset="-34"/>
                <a:ea typeface="+mj-ea"/>
                <a:cs typeface="Prompt" pitchFamily="2" charset="-34"/>
              </a:defRPr>
            </a:lvl1pPr>
          </a:lstStyle>
          <a:p>
            <a:pPr>
              <a:spcAft>
                <a:spcPts val="600"/>
              </a:spcAft>
            </a:pPr>
            <a:r>
              <a:rPr lang="en-US" b="1" i="0" kern="1200"/>
              <a:t>WHAT CAN WE DO?</a:t>
            </a:r>
          </a:p>
        </p:txBody>
      </p:sp>
      <p:sp>
        <p:nvSpPr>
          <p:cNvPr id="10" name="Content Placeholder 2">
            <a:extLst>
              <a:ext uri="{FF2B5EF4-FFF2-40B4-BE49-F238E27FC236}">
                <a16:creationId xmlns:a16="http://schemas.microsoft.com/office/drawing/2014/main" id="{34E3E437-3A6B-2D8B-69F4-3990B663AE31}"/>
              </a:ext>
            </a:extLst>
          </p:cNvPr>
          <p:cNvSpPr txBox="1">
            <a:spLocks/>
          </p:cNvSpPr>
          <p:nvPr/>
        </p:nvSpPr>
        <p:spPr>
          <a:xfrm>
            <a:off x="1053483" y="2444379"/>
            <a:ext cx="9769859" cy="3564970"/>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base">
              <a:lnSpc>
                <a:spcPct val="130000"/>
              </a:lnSpc>
              <a:spcBef>
                <a:spcPct val="0"/>
              </a:spcBef>
              <a:spcAft>
                <a:spcPts val="600"/>
              </a:spcAft>
              <a:buNone/>
            </a:pPr>
            <a:r>
              <a:rPr lang="en-US" altLang="en-US" sz="2000">
                <a:latin typeface="Prompt" pitchFamily="2" charset="-34"/>
                <a:cs typeface="Prompt" pitchFamily="2" charset="-34"/>
              </a:rPr>
              <a:t>Be intentional. Seek clarity over what you need to assess:</a:t>
            </a:r>
          </a:p>
          <a:p>
            <a:pPr fontAlgn="base">
              <a:lnSpc>
                <a:spcPct val="130000"/>
              </a:lnSpc>
              <a:spcBef>
                <a:spcPct val="0"/>
              </a:spcBef>
              <a:spcAft>
                <a:spcPts val="600"/>
              </a:spcAft>
              <a:buClr>
                <a:schemeClr val="accent2"/>
              </a:buClr>
              <a:buFont typeface="Wingdings" pitchFamily="2" charset="2"/>
              <a:buChar char="§"/>
            </a:pPr>
            <a:r>
              <a:rPr lang="en-US" altLang="en-US" sz="2000">
                <a:latin typeface="Prompt" pitchFamily="2" charset="-34"/>
                <a:cs typeface="Prompt" pitchFamily="2" charset="-34"/>
              </a:rPr>
              <a:t>What are we trying to show, to whom, why?</a:t>
            </a:r>
          </a:p>
          <a:p>
            <a:pPr fontAlgn="base">
              <a:lnSpc>
                <a:spcPct val="130000"/>
              </a:lnSpc>
              <a:spcBef>
                <a:spcPct val="0"/>
              </a:spcBef>
              <a:spcAft>
                <a:spcPts val="600"/>
              </a:spcAft>
              <a:buClr>
                <a:schemeClr val="accent2"/>
              </a:buClr>
              <a:buFont typeface="Wingdings" pitchFamily="2" charset="2"/>
              <a:buChar char="§"/>
            </a:pPr>
            <a:r>
              <a:rPr lang="en-US" altLang="en-US" sz="2000">
                <a:latin typeface="Prompt" pitchFamily="2" charset="-34"/>
                <a:cs typeface="Prompt" pitchFamily="2" charset="-34"/>
              </a:rPr>
              <a:t>What data are good enough – what data standards do you need to reach?</a:t>
            </a:r>
          </a:p>
          <a:p>
            <a:pPr fontAlgn="base">
              <a:lnSpc>
                <a:spcPct val="130000"/>
              </a:lnSpc>
              <a:spcBef>
                <a:spcPct val="0"/>
              </a:spcBef>
              <a:spcAft>
                <a:spcPts val="600"/>
              </a:spcAft>
              <a:buClr>
                <a:schemeClr val="accent2"/>
              </a:buClr>
              <a:buFont typeface="Wingdings" pitchFamily="2" charset="2"/>
              <a:buChar char="§"/>
            </a:pPr>
            <a:r>
              <a:rPr lang="en-US" altLang="en-US" sz="2000">
                <a:latin typeface="Prompt" pitchFamily="2" charset="-34"/>
                <a:cs typeface="Prompt" pitchFamily="2" charset="-34"/>
              </a:rPr>
              <a:t>Who will be responsible (and has time) to collect, analyze, reflect?</a:t>
            </a:r>
          </a:p>
          <a:p>
            <a:pPr fontAlgn="base">
              <a:lnSpc>
                <a:spcPct val="130000"/>
              </a:lnSpc>
              <a:spcBef>
                <a:spcPct val="0"/>
              </a:spcBef>
              <a:spcAft>
                <a:spcPts val="600"/>
              </a:spcAft>
              <a:buClr>
                <a:schemeClr val="accent2"/>
              </a:buClr>
              <a:buFont typeface="Wingdings" pitchFamily="2" charset="2"/>
              <a:buChar char="§"/>
            </a:pPr>
            <a:r>
              <a:rPr lang="en-US" altLang="en-US" sz="2000">
                <a:latin typeface="Prompt" pitchFamily="2" charset="-34"/>
                <a:cs typeface="Prompt" pitchFamily="2" charset="-34"/>
              </a:rPr>
              <a:t>What types of data might be easier or harder to use?</a:t>
            </a:r>
          </a:p>
          <a:p>
            <a:pPr marL="0" indent="0" fontAlgn="base">
              <a:lnSpc>
                <a:spcPct val="130000"/>
              </a:lnSpc>
              <a:spcBef>
                <a:spcPct val="0"/>
              </a:spcBef>
              <a:spcAft>
                <a:spcPts val="600"/>
              </a:spcAft>
              <a:buNone/>
            </a:pPr>
            <a:endParaRPr lang="en-US" altLang="en-US" sz="2000">
              <a:solidFill>
                <a:schemeClr val="bg1">
                  <a:lumMod val="65000"/>
                </a:schemeClr>
              </a:solidFill>
              <a:latin typeface="Prompt" pitchFamily="2" charset="-34"/>
              <a:cs typeface="Prompt" pitchFamily="2" charset="-34"/>
            </a:endParaRPr>
          </a:p>
        </p:txBody>
      </p:sp>
    </p:spTree>
    <p:extLst>
      <p:ext uri="{BB962C8B-B14F-4D97-AF65-F5344CB8AC3E}">
        <p14:creationId xmlns:p14="http://schemas.microsoft.com/office/powerpoint/2010/main" val="60618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1316865" y="2836510"/>
            <a:ext cx="57242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316865" y="3274454"/>
            <a:ext cx="3834684" cy="1304203"/>
          </a:xfrm>
          <a:prstGeom prst="rect">
            <a:avLst/>
          </a:prstGeom>
          <a:noFill/>
        </p:spPr>
        <p:txBody>
          <a:bodyPr wrap="square" lIns="0" tIns="0" rIns="91440" bIns="0" rtlCol="0">
            <a:spAutoFit/>
          </a:bodyPr>
          <a:lstStyle/>
          <a:p>
            <a:pPr>
              <a:lnSpc>
                <a:spcPct val="150000"/>
              </a:lnSpc>
            </a:pPr>
            <a:r>
              <a:rPr lang="en-US" sz="2000">
                <a:solidFill>
                  <a:schemeClr val="tx1">
                    <a:alpha val="70000"/>
                  </a:schemeClr>
                </a:solidFill>
                <a:latin typeface="Prompt" pitchFamily="2" charset="-34"/>
                <a:ea typeface="Roboto Light" charset="0"/>
                <a:cs typeface="Prompt" pitchFamily="2" charset="-34"/>
              </a:rPr>
              <a:t>Defining and Showing Impact in Developmental Services</a:t>
            </a:r>
          </a:p>
          <a:p>
            <a:pPr>
              <a:lnSpc>
                <a:spcPct val="150000"/>
              </a:lnSpc>
            </a:pPr>
            <a:endParaRPr lang="en-US">
              <a:solidFill>
                <a:schemeClr val="tx1">
                  <a:alpha val="70000"/>
                </a:schemeClr>
              </a:solidFill>
              <a:latin typeface="Prompt" pitchFamily="2" charset="-34"/>
              <a:ea typeface="Roboto Light" charset="0"/>
              <a:cs typeface="Prompt" pitchFamily="2" charset="-34"/>
            </a:endParaRPr>
          </a:p>
        </p:txBody>
      </p:sp>
      <p:sp>
        <p:nvSpPr>
          <p:cNvPr id="5" name="Title 1">
            <a:extLst>
              <a:ext uri="{FF2B5EF4-FFF2-40B4-BE49-F238E27FC236}">
                <a16:creationId xmlns:a16="http://schemas.microsoft.com/office/drawing/2014/main" id="{B169DB68-14E7-2529-2470-D93646B44F04}"/>
              </a:ext>
            </a:extLst>
          </p:cNvPr>
          <p:cNvSpPr txBox="1">
            <a:spLocks/>
          </p:cNvSpPr>
          <p:nvPr/>
        </p:nvSpPr>
        <p:spPr>
          <a:xfrm>
            <a:off x="1204570" y="1727965"/>
            <a:ext cx="5265174" cy="10116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Prompt" pitchFamily="2" charset="-34"/>
                <a:ea typeface="+mj-ea"/>
                <a:cs typeface="Prompt" pitchFamily="2" charset="-34"/>
              </a:defRPr>
            </a:lvl1pPr>
          </a:lstStyle>
          <a:p>
            <a:r>
              <a:rPr lang="en-US" sz="4000">
                <a:ea typeface="+mn-ea"/>
                <a:cs typeface="+mn-cs"/>
              </a:rPr>
              <a:t>OUTCOME</a:t>
            </a:r>
          </a:p>
          <a:p>
            <a:r>
              <a:rPr lang="en-US" sz="4000">
                <a:ea typeface="+mn-ea"/>
                <a:cs typeface="+mn-cs"/>
              </a:rPr>
              <a:t>MAPPING</a:t>
            </a:r>
            <a:endParaRPr lang="en-CA" sz="4000">
              <a:solidFill>
                <a:schemeClr val="tx2">
                  <a:lumMod val="95000"/>
                  <a:lumOff val="5000"/>
                </a:schemeClr>
              </a:solidFill>
              <a:ea typeface="+mn-ea"/>
              <a:cs typeface="+mn-cs"/>
            </a:endParaRPr>
          </a:p>
        </p:txBody>
      </p:sp>
      <p:pic>
        <p:nvPicPr>
          <p:cNvPr id="6" name="Picture Placeholder 5" descr="A person looking at a computer&#10;&#10;AI-generated content may be incorrect.">
            <a:extLst>
              <a:ext uri="{FF2B5EF4-FFF2-40B4-BE49-F238E27FC236}">
                <a16:creationId xmlns:a16="http://schemas.microsoft.com/office/drawing/2014/main" id="{DC63A474-0D6B-3FD2-C847-0062C14A4A12}"/>
              </a:ext>
            </a:extLst>
          </p:cNvPr>
          <p:cNvPicPr>
            <a:picLocks noGrp="1" noChangeAspect="1"/>
          </p:cNvPicPr>
          <p:nvPr>
            <p:ph type="pic" sz="quarter" idx="11"/>
          </p:nvPr>
        </p:nvPicPr>
        <p:blipFill>
          <a:blip r:embed="rId3"/>
          <a:srcRect l="10264" r="10264"/>
          <a:stretch>
            <a:fillRect/>
          </a:stretch>
        </p:blipFill>
        <p:spPr>
          <a:xfrm>
            <a:off x="5598935" y="-23139"/>
            <a:ext cx="6593065" cy="5525588"/>
          </a:xfrm>
        </p:spPr>
      </p:pic>
    </p:spTree>
    <p:extLst>
      <p:ext uri="{BB962C8B-B14F-4D97-AF65-F5344CB8AC3E}">
        <p14:creationId xmlns:p14="http://schemas.microsoft.com/office/powerpoint/2010/main" val="135382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decel="5000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500" fill="hold"/>
                                        <p:tgtEl>
                                          <p:spTgt spid="9"/>
                                        </p:tgtEl>
                                        <p:attrNameLst>
                                          <p:attrName>ppt_x</p:attrName>
                                        </p:attrNameLst>
                                      </p:cBhvr>
                                      <p:tavLst>
                                        <p:tav tm="0">
                                          <p:val>
                                            <p:strVal val="#ppt_x"/>
                                          </p:val>
                                        </p:tav>
                                        <p:tav tm="100000">
                                          <p:val>
                                            <p:strVal val="#ppt_x"/>
                                          </p:val>
                                        </p:tav>
                                      </p:tavLst>
                                    </p:anim>
                                    <p:anim calcmode="lin" valueType="num">
                                      <p:cBhvr additive="base">
                                        <p:cTn id="24" dur="1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FDC5C-94FA-CCA1-15D7-7881CCB8E767}"/>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806AEF84-AD56-36E2-A49B-7C3D4126F6D3}"/>
              </a:ext>
            </a:extLst>
          </p:cNvPr>
          <p:cNvSpPr>
            <a:spLocks noGrp="1"/>
          </p:cNvSpPr>
          <p:nvPr>
            <p:ph type="title"/>
          </p:nvPr>
        </p:nvSpPr>
        <p:spPr>
          <a:xfrm>
            <a:off x="610873" y="427849"/>
            <a:ext cx="11251688" cy="1325563"/>
          </a:xfrm>
        </p:spPr>
        <p:txBody>
          <a:bodyPr/>
          <a:lstStyle/>
          <a:p>
            <a:r>
              <a:rPr lang="en-CA"/>
              <a:t>GET CLARITY OVER CHANGE PROCESS</a:t>
            </a:r>
          </a:p>
        </p:txBody>
      </p:sp>
      <p:sp>
        <p:nvSpPr>
          <p:cNvPr id="9" name="TextBox 8">
            <a:extLst>
              <a:ext uri="{FF2B5EF4-FFF2-40B4-BE49-F238E27FC236}">
                <a16:creationId xmlns:a16="http://schemas.microsoft.com/office/drawing/2014/main" id="{866182BA-F1A2-52C1-9594-4665A8F20F04}"/>
              </a:ext>
            </a:extLst>
          </p:cNvPr>
          <p:cNvSpPr txBox="1"/>
          <p:nvPr/>
        </p:nvSpPr>
        <p:spPr>
          <a:xfrm>
            <a:off x="4383573" y="6261889"/>
            <a:ext cx="4828674" cy="307777"/>
          </a:xfrm>
          <a:prstGeom prst="rect">
            <a:avLst/>
          </a:prstGeom>
          <a:noFill/>
        </p:spPr>
        <p:txBody>
          <a:bodyPr wrap="square" rtlCol="0">
            <a:spAutoFit/>
          </a:bodyPr>
          <a:lstStyle/>
          <a:p>
            <a:r>
              <a:rPr lang="en-CA" sz="1400">
                <a:latin typeface="Prompt" pitchFamily="2" charset="-34"/>
                <a:cs typeface="Prompt" pitchFamily="2" charset="-34"/>
              </a:rPr>
              <a:t>Source: Morton and Cook, 2023</a:t>
            </a:r>
          </a:p>
        </p:txBody>
      </p:sp>
      <p:sp>
        <p:nvSpPr>
          <p:cNvPr id="10" name="Rectangle 9">
            <a:extLst>
              <a:ext uri="{FF2B5EF4-FFF2-40B4-BE49-F238E27FC236}">
                <a16:creationId xmlns:a16="http://schemas.microsoft.com/office/drawing/2014/main" id="{F4E75AAF-09B3-EC34-C3C2-7A5A7C7E08B3}"/>
              </a:ext>
            </a:extLst>
          </p:cNvPr>
          <p:cNvSpPr/>
          <p:nvPr/>
        </p:nvSpPr>
        <p:spPr>
          <a:xfrm>
            <a:off x="761547" y="3149506"/>
            <a:ext cx="1741022" cy="1176804"/>
          </a:xfrm>
          <a:prstGeom prst="rect">
            <a:avLst/>
          </a:prstGeom>
          <a:solidFill>
            <a:schemeClr val="accent3">
              <a:lumMod val="60000"/>
              <a:lumOff val="4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b="1">
                <a:solidFill>
                  <a:schemeClr val="tx1"/>
                </a:solidFill>
                <a:latin typeface="Prompt" pitchFamily="2" charset="-34"/>
                <a:ea typeface="linea-basic-10" charset="0"/>
                <a:cs typeface="Prompt" pitchFamily="2" charset="-34"/>
              </a:rPr>
              <a:t>What we do</a:t>
            </a:r>
          </a:p>
        </p:txBody>
      </p:sp>
      <p:sp>
        <p:nvSpPr>
          <p:cNvPr id="12" name="Rectangle 11">
            <a:extLst>
              <a:ext uri="{FF2B5EF4-FFF2-40B4-BE49-F238E27FC236}">
                <a16:creationId xmlns:a16="http://schemas.microsoft.com/office/drawing/2014/main" id="{D220CBDB-15C3-E830-7561-FF869F1752E0}"/>
              </a:ext>
            </a:extLst>
          </p:cNvPr>
          <p:cNvSpPr/>
          <p:nvPr/>
        </p:nvSpPr>
        <p:spPr>
          <a:xfrm>
            <a:off x="4411300" y="3149506"/>
            <a:ext cx="1741022" cy="1176804"/>
          </a:xfrm>
          <a:prstGeom prst="rect">
            <a:avLst/>
          </a:prstGeom>
          <a:solidFill>
            <a:schemeClr val="accent3">
              <a:lumMod val="60000"/>
              <a:lumOff val="4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b="1">
                <a:solidFill>
                  <a:schemeClr val="tx1"/>
                </a:solidFill>
                <a:latin typeface="Prompt" pitchFamily="2" charset="-34"/>
                <a:ea typeface="linea-basic-10" charset="0"/>
                <a:cs typeface="Prompt" pitchFamily="2" charset="-34"/>
              </a:rPr>
              <a:t>How they feel</a:t>
            </a:r>
          </a:p>
        </p:txBody>
      </p:sp>
      <p:sp>
        <p:nvSpPr>
          <p:cNvPr id="16" name="Rectangle 15">
            <a:extLst>
              <a:ext uri="{FF2B5EF4-FFF2-40B4-BE49-F238E27FC236}">
                <a16:creationId xmlns:a16="http://schemas.microsoft.com/office/drawing/2014/main" id="{41CC3C8C-8759-3945-2E9A-23506DAF46AF}"/>
              </a:ext>
            </a:extLst>
          </p:cNvPr>
          <p:cNvSpPr/>
          <p:nvPr/>
        </p:nvSpPr>
        <p:spPr>
          <a:xfrm>
            <a:off x="6236717" y="3149506"/>
            <a:ext cx="1741022" cy="1176804"/>
          </a:xfrm>
          <a:prstGeom prst="rect">
            <a:avLst/>
          </a:prstGeom>
          <a:solidFill>
            <a:schemeClr val="accent3">
              <a:lumMod val="60000"/>
              <a:lumOff val="4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b="1">
                <a:solidFill>
                  <a:schemeClr val="tx1"/>
                </a:solidFill>
                <a:latin typeface="Prompt" pitchFamily="2" charset="-34"/>
                <a:ea typeface="linea-basic-10" charset="0"/>
                <a:cs typeface="Prompt" pitchFamily="2" charset="-34"/>
              </a:rPr>
              <a:t>What they learn and gain</a:t>
            </a:r>
          </a:p>
        </p:txBody>
      </p:sp>
      <p:sp>
        <p:nvSpPr>
          <p:cNvPr id="17" name="Rectangle 16">
            <a:extLst>
              <a:ext uri="{FF2B5EF4-FFF2-40B4-BE49-F238E27FC236}">
                <a16:creationId xmlns:a16="http://schemas.microsoft.com/office/drawing/2014/main" id="{97A8B283-91BE-8A92-ADBA-D3D42FDFFAE8}"/>
              </a:ext>
            </a:extLst>
          </p:cNvPr>
          <p:cNvSpPr/>
          <p:nvPr/>
        </p:nvSpPr>
        <p:spPr>
          <a:xfrm>
            <a:off x="8046092" y="3151229"/>
            <a:ext cx="1741022" cy="1176804"/>
          </a:xfrm>
          <a:prstGeom prst="rect">
            <a:avLst/>
          </a:prstGeom>
          <a:solidFill>
            <a:schemeClr val="accent4"/>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b="1">
                <a:solidFill>
                  <a:schemeClr val="tx1"/>
                </a:solidFill>
                <a:latin typeface="Prompt" pitchFamily="2" charset="-34"/>
                <a:ea typeface="linea-basic-10" charset="0"/>
                <a:cs typeface="Prompt" pitchFamily="2" charset="-34"/>
              </a:rPr>
              <a:t>What they do differently</a:t>
            </a:r>
          </a:p>
        </p:txBody>
      </p:sp>
      <p:sp>
        <p:nvSpPr>
          <p:cNvPr id="18" name="Rectangle 17">
            <a:extLst>
              <a:ext uri="{FF2B5EF4-FFF2-40B4-BE49-F238E27FC236}">
                <a16:creationId xmlns:a16="http://schemas.microsoft.com/office/drawing/2014/main" id="{4A61A9D5-65B5-EA61-E55A-43BEA8AAE5F9}"/>
              </a:ext>
            </a:extLst>
          </p:cNvPr>
          <p:cNvSpPr/>
          <p:nvPr/>
        </p:nvSpPr>
        <p:spPr>
          <a:xfrm>
            <a:off x="9869764" y="3151229"/>
            <a:ext cx="1741022" cy="1176804"/>
          </a:xfrm>
          <a:prstGeom prst="rect">
            <a:avLst/>
          </a:prstGeom>
          <a:solidFill>
            <a:schemeClr val="accent4"/>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b="1">
                <a:solidFill>
                  <a:schemeClr val="tx1"/>
                </a:solidFill>
                <a:latin typeface="Prompt" pitchFamily="2" charset="-34"/>
                <a:ea typeface="linea-basic-10" charset="0"/>
                <a:cs typeface="Prompt" pitchFamily="2" charset="-34"/>
              </a:rPr>
              <a:t>What difference does this make?</a:t>
            </a:r>
          </a:p>
        </p:txBody>
      </p:sp>
      <p:sp>
        <p:nvSpPr>
          <p:cNvPr id="21" name="TextBox 20">
            <a:extLst>
              <a:ext uri="{FF2B5EF4-FFF2-40B4-BE49-F238E27FC236}">
                <a16:creationId xmlns:a16="http://schemas.microsoft.com/office/drawing/2014/main" id="{E1A9A2DA-5F01-C505-1281-CD60ABBB31A5}"/>
              </a:ext>
            </a:extLst>
          </p:cNvPr>
          <p:cNvSpPr txBox="1"/>
          <p:nvPr/>
        </p:nvSpPr>
        <p:spPr>
          <a:xfrm>
            <a:off x="3910692" y="4825361"/>
            <a:ext cx="2742238" cy="830997"/>
          </a:xfrm>
          <a:prstGeom prst="rect">
            <a:avLst/>
          </a:prstGeom>
          <a:noFill/>
        </p:spPr>
        <p:txBody>
          <a:bodyPr wrap="square" rtlCol="0">
            <a:spAutoFit/>
          </a:bodyPr>
          <a:lstStyle/>
          <a:p>
            <a:pPr algn="ctr"/>
            <a:r>
              <a:rPr lang="en-CA" sz="1600">
                <a:latin typeface="Prompt" pitchFamily="2" charset="-34"/>
                <a:cs typeface="Prompt" pitchFamily="2" charset="-34"/>
              </a:rPr>
              <a:t>How do they react, what helps them engage positively</a:t>
            </a:r>
          </a:p>
        </p:txBody>
      </p:sp>
      <p:sp>
        <p:nvSpPr>
          <p:cNvPr id="22" name="TextBox 21">
            <a:extLst>
              <a:ext uri="{FF2B5EF4-FFF2-40B4-BE49-F238E27FC236}">
                <a16:creationId xmlns:a16="http://schemas.microsoft.com/office/drawing/2014/main" id="{47BD7CE5-56C1-F338-BC5D-629FFE566F3E}"/>
              </a:ext>
            </a:extLst>
          </p:cNvPr>
          <p:cNvSpPr txBox="1"/>
          <p:nvPr/>
        </p:nvSpPr>
        <p:spPr>
          <a:xfrm>
            <a:off x="7776505" y="4825361"/>
            <a:ext cx="2221585" cy="830997"/>
          </a:xfrm>
          <a:prstGeom prst="rect">
            <a:avLst/>
          </a:prstGeom>
          <a:noFill/>
        </p:spPr>
        <p:txBody>
          <a:bodyPr wrap="square" rtlCol="0">
            <a:spAutoFit/>
          </a:bodyPr>
          <a:lstStyle/>
          <a:p>
            <a:pPr algn="ctr"/>
            <a:r>
              <a:rPr lang="en-CA" sz="1600" dirty="0">
                <a:latin typeface="Prompt" pitchFamily="2" charset="-34"/>
                <a:cs typeface="Prompt" pitchFamily="2" charset="-34"/>
              </a:rPr>
              <a:t>What behaviours, policies or practice change</a:t>
            </a:r>
          </a:p>
        </p:txBody>
      </p:sp>
      <p:sp>
        <p:nvSpPr>
          <p:cNvPr id="23" name="TextBox 22">
            <a:extLst>
              <a:ext uri="{FF2B5EF4-FFF2-40B4-BE49-F238E27FC236}">
                <a16:creationId xmlns:a16="http://schemas.microsoft.com/office/drawing/2014/main" id="{0ECEB259-B986-A4BA-4154-B46F2B1F11D7}"/>
              </a:ext>
            </a:extLst>
          </p:cNvPr>
          <p:cNvSpPr txBox="1"/>
          <p:nvPr/>
        </p:nvSpPr>
        <p:spPr>
          <a:xfrm>
            <a:off x="6152322" y="1817734"/>
            <a:ext cx="1825417" cy="830997"/>
          </a:xfrm>
          <a:prstGeom prst="rect">
            <a:avLst/>
          </a:prstGeom>
          <a:noFill/>
        </p:spPr>
        <p:txBody>
          <a:bodyPr wrap="square" rtlCol="0">
            <a:spAutoFit/>
          </a:bodyPr>
          <a:lstStyle/>
          <a:p>
            <a:pPr algn="ctr"/>
            <a:r>
              <a:rPr lang="en-CA" sz="1600">
                <a:latin typeface="Prompt" pitchFamily="2" charset="-34"/>
                <a:cs typeface="Prompt" pitchFamily="2" charset="-34"/>
              </a:rPr>
              <a:t>What change: knowledge, skills, capacity</a:t>
            </a:r>
          </a:p>
        </p:txBody>
      </p:sp>
      <p:sp>
        <p:nvSpPr>
          <p:cNvPr id="27" name="TextBox 26">
            <a:extLst>
              <a:ext uri="{FF2B5EF4-FFF2-40B4-BE49-F238E27FC236}">
                <a16:creationId xmlns:a16="http://schemas.microsoft.com/office/drawing/2014/main" id="{37BD9FAD-B499-3634-5CD4-32581CF4C963}"/>
              </a:ext>
            </a:extLst>
          </p:cNvPr>
          <p:cNvSpPr txBox="1"/>
          <p:nvPr/>
        </p:nvSpPr>
        <p:spPr>
          <a:xfrm>
            <a:off x="9468134" y="1859477"/>
            <a:ext cx="2394427" cy="830997"/>
          </a:xfrm>
          <a:prstGeom prst="rect">
            <a:avLst/>
          </a:prstGeom>
          <a:noFill/>
        </p:spPr>
        <p:txBody>
          <a:bodyPr wrap="square" rtlCol="0">
            <a:spAutoFit/>
          </a:bodyPr>
          <a:lstStyle/>
          <a:p>
            <a:pPr algn="ctr"/>
            <a:r>
              <a:rPr lang="en-CA" sz="1600">
                <a:latin typeface="Prompt" pitchFamily="2" charset="-34"/>
                <a:cs typeface="Prompt" pitchFamily="2" charset="-34"/>
              </a:rPr>
              <a:t>What is better for people or communities</a:t>
            </a:r>
          </a:p>
        </p:txBody>
      </p:sp>
      <p:grpSp>
        <p:nvGrpSpPr>
          <p:cNvPr id="4" name="Group 3">
            <a:extLst>
              <a:ext uri="{FF2B5EF4-FFF2-40B4-BE49-F238E27FC236}">
                <a16:creationId xmlns:a16="http://schemas.microsoft.com/office/drawing/2014/main" id="{41E1BBB3-CC1C-31B4-3206-974D98094075}"/>
              </a:ext>
            </a:extLst>
          </p:cNvPr>
          <p:cNvGrpSpPr/>
          <p:nvPr/>
        </p:nvGrpSpPr>
        <p:grpSpPr>
          <a:xfrm>
            <a:off x="2578354" y="1818791"/>
            <a:ext cx="1748551" cy="2507519"/>
            <a:chOff x="2578354" y="1818791"/>
            <a:chExt cx="1748551" cy="2507519"/>
          </a:xfrm>
        </p:grpSpPr>
        <p:sp>
          <p:nvSpPr>
            <p:cNvPr id="11" name="Rectangle 10">
              <a:extLst>
                <a:ext uri="{FF2B5EF4-FFF2-40B4-BE49-F238E27FC236}">
                  <a16:creationId xmlns:a16="http://schemas.microsoft.com/office/drawing/2014/main" id="{8919BB14-A66D-110E-9E19-F47B44828986}"/>
                </a:ext>
              </a:extLst>
            </p:cNvPr>
            <p:cNvSpPr/>
            <p:nvPr/>
          </p:nvSpPr>
          <p:spPr>
            <a:xfrm>
              <a:off x="2585883" y="3149506"/>
              <a:ext cx="1741022" cy="1176804"/>
            </a:xfrm>
            <a:prstGeom prst="rect">
              <a:avLst/>
            </a:prstGeom>
            <a:solidFill>
              <a:schemeClr val="accent3">
                <a:lumMod val="60000"/>
                <a:lumOff val="4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b="1">
                  <a:solidFill>
                    <a:schemeClr val="tx1"/>
                  </a:solidFill>
                  <a:latin typeface="Prompt" pitchFamily="2" charset="-34"/>
                  <a:ea typeface="linea-basic-10" charset="0"/>
                  <a:cs typeface="Prompt" pitchFamily="2" charset="-34"/>
                </a:rPr>
                <a:t>Who with</a:t>
              </a:r>
            </a:p>
          </p:txBody>
        </p:sp>
        <p:grpSp>
          <p:nvGrpSpPr>
            <p:cNvPr id="3" name="Group 2">
              <a:extLst>
                <a:ext uri="{FF2B5EF4-FFF2-40B4-BE49-F238E27FC236}">
                  <a16:creationId xmlns:a16="http://schemas.microsoft.com/office/drawing/2014/main" id="{932AF2EB-14E7-3513-4231-016FF4D2A693}"/>
                </a:ext>
              </a:extLst>
            </p:cNvPr>
            <p:cNvGrpSpPr/>
            <p:nvPr/>
          </p:nvGrpSpPr>
          <p:grpSpPr>
            <a:xfrm>
              <a:off x="2578354" y="1818791"/>
              <a:ext cx="1599042" cy="1330715"/>
              <a:chOff x="2578354" y="1818791"/>
              <a:chExt cx="1599042" cy="1330715"/>
            </a:xfrm>
          </p:grpSpPr>
          <p:sp>
            <p:nvSpPr>
              <p:cNvPr id="24" name="TextBox 23">
                <a:extLst>
                  <a:ext uri="{FF2B5EF4-FFF2-40B4-BE49-F238E27FC236}">
                    <a16:creationId xmlns:a16="http://schemas.microsoft.com/office/drawing/2014/main" id="{E7E1E93D-91E3-B6D4-78A4-3088D2ED6415}"/>
                  </a:ext>
                </a:extLst>
              </p:cNvPr>
              <p:cNvSpPr txBox="1"/>
              <p:nvPr/>
            </p:nvSpPr>
            <p:spPr>
              <a:xfrm>
                <a:off x="2578354" y="1818791"/>
                <a:ext cx="1599042" cy="830997"/>
              </a:xfrm>
              <a:prstGeom prst="rect">
                <a:avLst/>
              </a:prstGeom>
              <a:noFill/>
            </p:spPr>
            <p:txBody>
              <a:bodyPr wrap="square" rtlCol="0">
                <a:spAutoFit/>
              </a:bodyPr>
              <a:lstStyle/>
              <a:p>
                <a:pPr algn="ctr"/>
                <a:r>
                  <a:rPr lang="en-CA" sz="1600">
                    <a:latin typeface="Prompt" pitchFamily="2" charset="-34"/>
                    <a:cs typeface="Prompt" pitchFamily="2" charset="-34"/>
                  </a:rPr>
                  <a:t>Who is involved and engaged</a:t>
                </a:r>
              </a:p>
            </p:txBody>
          </p:sp>
          <p:cxnSp>
            <p:nvCxnSpPr>
              <p:cNvPr id="29" name="Straight Connector 28">
                <a:extLst>
                  <a:ext uri="{FF2B5EF4-FFF2-40B4-BE49-F238E27FC236}">
                    <a16:creationId xmlns:a16="http://schemas.microsoft.com/office/drawing/2014/main" id="{BB334AAF-9A38-DB19-D5B6-C86CAD4F763E}"/>
                  </a:ext>
                </a:extLst>
              </p:cNvPr>
              <p:cNvCxnSpPr/>
              <p:nvPr/>
            </p:nvCxnSpPr>
            <p:spPr>
              <a:xfrm>
                <a:off x="3430268" y="2753506"/>
                <a:ext cx="0" cy="396000"/>
              </a:xfrm>
              <a:prstGeom prst="line">
                <a:avLst/>
              </a:prstGeom>
              <a:ln>
                <a:headEnd type="oval" w="med" len="med"/>
                <a:tailEnd type="oval" w="med" len="med"/>
              </a:ln>
            </p:spPr>
            <p:style>
              <a:lnRef idx="1">
                <a:schemeClr val="dk1"/>
              </a:lnRef>
              <a:fillRef idx="0">
                <a:schemeClr val="dk1"/>
              </a:fillRef>
              <a:effectRef idx="0">
                <a:schemeClr val="dk1"/>
              </a:effectRef>
              <a:fontRef idx="minor">
                <a:schemeClr val="tx1"/>
              </a:fontRef>
            </p:style>
          </p:cxnSp>
        </p:grpSp>
      </p:grpSp>
      <p:cxnSp>
        <p:nvCxnSpPr>
          <p:cNvPr id="30" name="Straight Connector 29">
            <a:extLst>
              <a:ext uri="{FF2B5EF4-FFF2-40B4-BE49-F238E27FC236}">
                <a16:creationId xmlns:a16="http://schemas.microsoft.com/office/drawing/2014/main" id="{310C9ABB-E8B8-6D14-4CE5-B2FC5C642A73}"/>
              </a:ext>
            </a:extLst>
          </p:cNvPr>
          <p:cNvCxnSpPr/>
          <p:nvPr/>
        </p:nvCxnSpPr>
        <p:spPr>
          <a:xfrm>
            <a:off x="7094165" y="2753506"/>
            <a:ext cx="0" cy="396000"/>
          </a:xfrm>
          <a:prstGeom prst="line">
            <a:avLst/>
          </a:prstGeom>
          <a:ln>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01C4DA68-199C-EDB5-8978-E269228C9856}"/>
              </a:ext>
            </a:extLst>
          </p:cNvPr>
          <p:cNvCxnSpPr/>
          <p:nvPr/>
        </p:nvCxnSpPr>
        <p:spPr>
          <a:xfrm>
            <a:off x="10734631" y="2753506"/>
            <a:ext cx="0" cy="396000"/>
          </a:xfrm>
          <a:prstGeom prst="line">
            <a:avLst/>
          </a:prstGeom>
          <a:ln>
            <a:headEnd type="oval" w="med" len="med"/>
            <a:tailEnd type="oval" w="med" len="med"/>
          </a:ln>
        </p:spPr>
        <p:style>
          <a:lnRef idx="1">
            <a:schemeClr val="dk1"/>
          </a:lnRef>
          <a:fillRef idx="0">
            <a:schemeClr val="dk1"/>
          </a:fillRef>
          <a:effectRef idx="0">
            <a:schemeClr val="dk1"/>
          </a:effectRef>
          <a:fontRef idx="minor">
            <a:schemeClr val="tx1"/>
          </a:fontRef>
        </p:style>
      </p:cxnSp>
      <p:grpSp>
        <p:nvGrpSpPr>
          <p:cNvPr id="2" name="Group 1">
            <a:extLst>
              <a:ext uri="{FF2B5EF4-FFF2-40B4-BE49-F238E27FC236}">
                <a16:creationId xmlns:a16="http://schemas.microsoft.com/office/drawing/2014/main" id="{5845430C-92FA-AE09-A8F5-CA1FDB35EF7B}"/>
              </a:ext>
            </a:extLst>
          </p:cNvPr>
          <p:cNvGrpSpPr/>
          <p:nvPr/>
        </p:nvGrpSpPr>
        <p:grpSpPr>
          <a:xfrm>
            <a:off x="761546" y="4303297"/>
            <a:ext cx="1741023" cy="1353061"/>
            <a:chOff x="761546" y="4303297"/>
            <a:chExt cx="1741023" cy="1353061"/>
          </a:xfrm>
        </p:grpSpPr>
        <p:sp>
          <p:nvSpPr>
            <p:cNvPr id="25" name="TextBox 24">
              <a:extLst>
                <a:ext uri="{FF2B5EF4-FFF2-40B4-BE49-F238E27FC236}">
                  <a16:creationId xmlns:a16="http://schemas.microsoft.com/office/drawing/2014/main" id="{0E909B96-4A0F-614B-0582-3494BD01C322}"/>
                </a:ext>
              </a:extLst>
            </p:cNvPr>
            <p:cNvSpPr txBox="1"/>
            <p:nvPr/>
          </p:nvSpPr>
          <p:spPr>
            <a:xfrm>
              <a:off x="761546" y="4825361"/>
              <a:ext cx="1741023" cy="830997"/>
            </a:xfrm>
            <a:prstGeom prst="rect">
              <a:avLst/>
            </a:prstGeom>
            <a:noFill/>
          </p:spPr>
          <p:txBody>
            <a:bodyPr wrap="square" rtlCol="0">
              <a:spAutoFit/>
            </a:bodyPr>
            <a:lstStyle/>
            <a:p>
              <a:pPr algn="ctr"/>
              <a:r>
                <a:rPr lang="en-CA" sz="1600">
                  <a:latin typeface="Prompt" pitchFamily="2" charset="-34"/>
                  <a:cs typeface="Prompt" pitchFamily="2" charset="-34"/>
                </a:rPr>
                <a:t>The key activities delivered</a:t>
              </a:r>
            </a:p>
          </p:txBody>
        </p:sp>
        <p:cxnSp>
          <p:nvCxnSpPr>
            <p:cNvPr id="32" name="Straight Connector 31">
              <a:extLst>
                <a:ext uri="{FF2B5EF4-FFF2-40B4-BE49-F238E27FC236}">
                  <a16:creationId xmlns:a16="http://schemas.microsoft.com/office/drawing/2014/main" id="{B961989F-CDB3-1C62-846E-EEC4181A2071}"/>
                </a:ext>
              </a:extLst>
            </p:cNvPr>
            <p:cNvCxnSpPr/>
            <p:nvPr/>
          </p:nvCxnSpPr>
          <p:spPr>
            <a:xfrm>
              <a:off x="1632058" y="4303297"/>
              <a:ext cx="0" cy="396000"/>
            </a:xfrm>
            <a:prstGeom prst="line">
              <a:avLst/>
            </a:prstGeom>
            <a:ln>
              <a:headEnd type="oval" w="med" len="med"/>
              <a:tailEnd type="oval" w="med" len="med"/>
            </a:ln>
          </p:spPr>
          <p:style>
            <a:lnRef idx="1">
              <a:schemeClr val="dk1"/>
            </a:lnRef>
            <a:fillRef idx="0">
              <a:schemeClr val="dk1"/>
            </a:fillRef>
            <a:effectRef idx="0">
              <a:schemeClr val="dk1"/>
            </a:effectRef>
            <a:fontRef idx="minor">
              <a:schemeClr val="tx1"/>
            </a:fontRef>
          </p:style>
        </p:cxnSp>
      </p:grpSp>
      <p:cxnSp>
        <p:nvCxnSpPr>
          <p:cNvPr id="33" name="Straight Connector 32">
            <a:extLst>
              <a:ext uri="{FF2B5EF4-FFF2-40B4-BE49-F238E27FC236}">
                <a16:creationId xmlns:a16="http://schemas.microsoft.com/office/drawing/2014/main" id="{5323E6C9-17BD-4870-2269-31E91F5C8656}"/>
              </a:ext>
            </a:extLst>
          </p:cNvPr>
          <p:cNvCxnSpPr/>
          <p:nvPr/>
        </p:nvCxnSpPr>
        <p:spPr>
          <a:xfrm>
            <a:off x="5281811" y="4307048"/>
            <a:ext cx="0" cy="396000"/>
          </a:xfrm>
          <a:prstGeom prst="line">
            <a:avLst/>
          </a:prstGeom>
          <a:ln>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13D0C762-202B-EB99-7EDF-C7384C295D8F}"/>
              </a:ext>
            </a:extLst>
          </p:cNvPr>
          <p:cNvCxnSpPr/>
          <p:nvPr/>
        </p:nvCxnSpPr>
        <p:spPr>
          <a:xfrm>
            <a:off x="8887298" y="4303297"/>
            <a:ext cx="0" cy="396000"/>
          </a:xfrm>
          <a:prstGeom prst="line">
            <a:avLst/>
          </a:prstGeom>
          <a:ln>
            <a:headEnd type="oval" w="med" len="med"/>
            <a:tailEnd type="oval"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0036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cBhvr additive="base">
                                        <p:cTn id="33" dur="500" fill="hold"/>
                                        <p:tgtEl>
                                          <p:spTgt spid="33"/>
                                        </p:tgtEl>
                                        <p:attrNameLst>
                                          <p:attrName>ppt_x</p:attrName>
                                        </p:attrNameLst>
                                      </p:cBhvr>
                                      <p:tavLst>
                                        <p:tav tm="0">
                                          <p:val>
                                            <p:strVal val="#ppt_x"/>
                                          </p:val>
                                        </p:tav>
                                        <p:tav tm="100000">
                                          <p:val>
                                            <p:strVal val="#ppt_x"/>
                                          </p:val>
                                        </p:tav>
                                      </p:tavLst>
                                    </p:anim>
                                    <p:anim calcmode="lin" valueType="num">
                                      <p:cBhvr additive="base">
                                        <p:cTn id="34" dur="500" fill="hold"/>
                                        <p:tgtEl>
                                          <p:spTgt spid="3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500" fill="hold"/>
                                        <p:tgtEl>
                                          <p:spTgt spid="30"/>
                                        </p:tgtEl>
                                        <p:attrNameLst>
                                          <p:attrName>ppt_x</p:attrName>
                                        </p:attrNameLst>
                                      </p:cBhvr>
                                      <p:tavLst>
                                        <p:tav tm="0">
                                          <p:val>
                                            <p:strVal val="#ppt_x"/>
                                          </p:val>
                                        </p:tav>
                                        <p:tav tm="100000">
                                          <p:val>
                                            <p:strVal val="#ppt_x"/>
                                          </p:val>
                                        </p:tav>
                                      </p:tavLst>
                                    </p:anim>
                                    <p:anim calcmode="lin" valueType="num">
                                      <p:cBhvr additive="base">
                                        <p:cTn id="48" dur="500" fill="hold"/>
                                        <p:tgtEl>
                                          <p:spTgt spid="3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ppt_x"/>
                                          </p:val>
                                        </p:tav>
                                        <p:tav tm="100000">
                                          <p:val>
                                            <p:strVal val="#ppt_x"/>
                                          </p:val>
                                        </p:tav>
                                      </p:tavLst>
                                    </p:anim>
                                    <p:anim calcmode="lin" valueType="num">
                                      <p:cBhvr additive="base">
                                        <p:cTn id="58" dur="500" fill="hold"/>
                                        <p:tgtEl>
                                          <p:spTgt spid="17"/>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4"/>
                                        </p:tgtEl>
                                        <p:attrNameLst>
                                          <p:attrName>style.visibility</p:attrName>
                                        </p:attrNameLst>
                                      </p:cBhvr>
                                      <p:to>
                                        <p:strVal val="visible"/>
                                      </p:to>
                                    </p:set>
                                    <p:anim calcmode="lin" valueType="num">
                                      <p:cBhvr additive="base">
                                        <p:cTn id="61" dur="500" fill="hold"/>
                                        <p:tgtEl>
                                          <p:spTgt spid="34"/>
                                        </p:tgtEl>
                                        <p:attrNameLst>
                                          <p:attrName>ppt_x</p:attrName>
                                        </p:attrNameLst>
                                      </p:cBhvr>
                                      <p:tavLst>
                                        <p:tav tm="0">
                                          <p:val>
                                            <p:strVal val="#ppt_x"/>
                                          </p:val>
                                        </p:tav>
                                        <p:tav tm="100000">
                                          <p:val>
                                            <p:strVal val="#ppt_x"/>
                                          </p:val>
                                        </p:tav>
                                      </p:tavLst>
                                    </p:anim>
                                    <p:anim calcmode="lin" valueType="num">
                                      <p:cBhvr additive="base">
                                        <p:cTn id="62" dur="500" fill="hold"/>
                                        <p:tgtEl>
                                          <p:spTgt spid="34"/>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additive="base">
                                        <p:cTn id="65" dur="500" fill="hold"/>
                                        <p:tgtEl>
                                          <p:spTgt spid="22"/>
                                        </p:tgtEl>
                                        <p:attrNameLst>
                                          <p:attrName>ppt_x</p:attrName>
                                        </p:attrNameLst>
                                      </p:cBhvr>
                                      <p:tavLst>
                                        <p:tav tm="0">
                                          <p:val>
                                            <p:strVal val="#ppt_x"/>
                                          </p:val>
                                        </p:tav>
                                        <p:tav tm="100000">
                                          <p:val>
                                            <p:strVal val="#ppt_x"/>
                                          </p:val>
                                        </p:tav>
                                      </p:tavLst>
                                    </p:anim>
                                    <p:anim calcmode="lin" valueType="num">
                                      <p:cBhvr additive="base">
                                        <p:cTn id="6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additive="base">
                                        <p:cTn id="71" dur="500" fill="hold"/>
                                        <p:tgtEl>
                                          <p:spTgt spid="27"/>
                                        </p:tgtEl>
                                        <p:attrNameLst>
                                          <p:attrName>ppt_x</p:attrName>
                                        </p:attrNameLst>
                                      </p:cBhvr>
                                      <p:tavLst>
                                        <p:tav tm="0">
                                          <p:val>
                                            <p:strVal val="#ppt_x"/>
                                          </p:val>
                                        </p:tav>
                                        <p:tav tm="100000">
                                          <p:val>
                                            <p:strVal val="#ppt_x"/>
                                          </p:val>
                                        </p:tav>
                                      </p:tavLst>
                                    </p:anim>
                                    <p:anim calcmode="lin" valueType="num">
                                      <p:cBhvr additive="base">
                                        <p:cTn id="72" dur="500" fill="hold"/>
                                        <p:tgtEl>
                                          <p:spTgt spid="27"/>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31"/>
                                        </p:tgtEl>
                                        <p:attrNameLst>
                                          <p:attrName>style.visibility</p:attrName>
                                        </p:attrNameLst>
                                      </p:cBhvr>
                                      <p:to>
                                        <p:strVal val="visible"/>
                                      </p:to>
                                    </p:set>
                                    <p:anim calcmode="lin" valueType="num">
                                      <p:cBhvr additive="base">
                                        <p:cTn id="75" dur="500" fill="hold"/>
                                        <p:tgtEl>
                                          <p:spTgt spid="31"/>
                                        </p:tgtEl>
                                        <p:attrNameLst>
                                          <p:attrName>ppt_x</p:attrName>
                                        </p:attrNameLst>
                                      </p:cBhvr>
                                      <p:tavLst>
                                        <p:tav tm="0">
                                          <p:val>
                                            <p:strVal val="#ppt_x"/>
                                          </p:val>
                                        </p:tav>
                                        <p:tav tm="100000">
                                          <p:val>
                                            <p:strVal val="#ppt_x"/>
                                          </p:val>
                                        </p:tav>
                                      </p:tavLst>
                                    </p:anim>
                                    <p:anim calcmode="lin" valueType="num">
                                      <p:cBhvr additive="base">
                                        <p:cTn id="76" dur="500" fill="hold"/>
                                        <p:tgtEl>
                                          <p:spTgt spid="31"/>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18"/>
                                        </p:tgtEl>
                                        <p:attrNameLst>
                                          <p:attrName>style.visibility</p:attrName>
                                        </p:attrNameLst>
                                      </p:cBhvr>
                                      <p:to>
                                        <p:strVal val="visible"/>
                                      </p:to>
                                    </p:set>
                                    <p:anim calcmode="lin" valueType="num">
                                      <p:cBhvr additive="base">
                                        <p:cTn id="79" dur="500" fill="hold"/>
                                        <p:tgtEl>
                                          <p:spTgt spid="18"/>
                                        </p:tgtEl>
                                        <p:attrNameLst>
                                          <p:attrName>ppt_x</p:attrName>
                                        </p:attrNameLst>
                                      </p:cBhvr>
                                      <p:tavLst>
                                        <p:tav tm="0">
                                          <p:val>
                                            <p:strVal val="#ppt_x"/>
                                          </p:val>
                                        </p:tav>
                                        <p:tav tm="100000">
                                          <p:val>
                                            <p:strVal val="#ppt_x"/>
                                          </p:val>
                                        </p:tav>
                                      </p:tavLst>
                                    </p:anim>
                                    <p:anim calcmode="lin" valueType="num">
                                      <p:cBhvr additive="base">
                                        <p:cTn id="80" dur="500" fill="hold"/>
                                        <p:tgtEl>
                                          <p:spTgt spid="18"/>
                                        </p:tgtEl>
                                        <p:attrNameLst>
                                          <p:attrName>ppt_y</p:attrName>
                                        </p:attrNameLst>
                                      </p:cBhvr>
                                      <p:tavLst>
                                        <p:tav tm="0">
                                          <p:val>
                                            <p:strVal val="1+#ppt_h/2"/>
                                          </p:val>
                                        </p:tav>
                                        <p:tav tm="100000">
                                          <p:val>
                                            <p:strVal val="#ppt_y"/>
                                          </p:val>
                                        </p:tav>
                                      </p:tavLst>
                                    </p:anim>
                                  </p:childTnLst>
                                </p:cTn>
                              </p:par>
                            </p:childTnLst>
                          </p:cTn>
                        </p:par>
                        <p:par>
                          <p:cTn id="81" fill="hold">
                            <p:stCondLst>
                              <p:cond delay="500"/>
                            </p:stCondLst>
                            <p:childTnLst>
                              <p:par>
                                <p:cTn id="82" presetID="9" presetClass="entr" presetSubtype="0" fill="hold" grpId="0" nodeType="after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dissolve">
                                      <p:cBhvr>
                                        <p:cTn id="8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2" grpId="0" animBg="1"/>
      <p:bldP spid="16" grpId="0" animBg="1"/>
      <p:bldP spid="17" grpId="0" animBg="1"/>
      <p:bldP spid="18" grpId="0" animBg="1"/>
      <p:bldP spid="21" grpId="0"/>
      <p:bldP spid="22" grpId="0"/>
      <p:bldP spid="23"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2D607-B60D-D2B5-3747-211CF1CAF272}"/>
              </a:ext>
            </a:extLst>
          </p:cNvPr>
          <p:cNvSpPr txBox="1">
            <a:spLocks/>
          </p:cNvSpPr>
          <p:nvPr/>
        </p:nvSpPr>
        <p:spPr>
          <a:xfrm>
            <a:off x="945013" y="460974"/>
            <a:ext cx="8698419" cy="1514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Prompt" pitchFamily="2" charset="-34"/>
                <a:ea typeface="+mj-ea"/>
                <a:cs typeface="Prompt" pitchFamily="2" charset="-34"/>
              </a:defRPr>
            </a:lvl1pPr>
          </a:lstStyle>
          <a:p>
            <a:r>
              <a:rPr lang="en-US" sz="3600">
                <a:ea typeface="+mn-ea"/>
                <a:cs typeface="+mn-cs"/>
              </a:rPr>
              <a:t>AN EXAMPLE</a:t>
            </a:r>
            <a:endParaRPr lang="en-CA" sz="3600">
              <a:solidFill>
                <a:schemeClr val="accent2"/>
              </a:solidFill>
              <a:ea typeface="+mn-ea"/>
              <a:cs typeface="+mn-cs"/>
            </a:endParaRPr>
          </a:p>
        </p:txBody>
      </p:sp>
      <p:sp>
        <p:nvSpPr>
          <p:cNvPr id="3" name="Content Placeholder 2">
            <a:extLst>
              <a:ext uri="{FF2B5EF4-FFF2-40B4-BE49-F238E27FC236}">
                <a16:creationId xmlns:a16="http://schemas.microsoft.com/office/drawing/2014/main" id="{EA0F5968-B5BE-DD14-D533-03476BDEA3F5}"/>
              </a:ext>
            </a:extLst>
          </p:cNvPr>
          <p:cNvSpPr txBox="1">
            <a:spLocks/>
          </p:cNvSpPr>
          <p:nvPr/>
        </p:nvSpPr>
        <p:spPr>
          <a:xfrm>
            <a:off x="1199614" y="1667629"/>
            <a:ext cx="9036585" cy="3862313"/>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eaLnBrk="0" fontAlgn="base" hangingPunct="0">
              <a:lnSpc>
                <a:spcPct val="150000"/>
              </a:lnSpc>
              <a:spcBef>
                <a:spcPct val="0"/>
              </a:spcBef>
              <a:spcAft>
                <a:spcPct val="0"/>
              </a:spcAft>
              <a:buNone/>
            </a:pPr>
            <a:endParaRPr lang="en-US" altLang="en-US" sz="1800" b="1" cap="small">
              <a:latin typeface="Mulish" pitchFamily="2" charset="77"/>
              <a:ea typeface="Roboto" panose="02000000000000000000" pitchFamily="2" charset="0"/>
              <a:cs typeface="Roboto" panose="02000000000000000000" pitchFamily="2" charset="0"/>
            </a:endParaRPr>
          </a:p>
          <a:p>
            <a:pPr eaLnBrk="0" fontAlgn="base" hangingPunct="0">
              <a:lnSpc>
                <a:spcPct val="120000"/>
              </a:lnSpc>
              <a:spcBef>
                <a:spcPct val="0"/>
              </a:spcBef>
              <a:spcAft>
                <a:spcPct val="0"/>
              </a:spcAft>
              <a:buFont typeface="Wingdings" pitchFamily="2" charset="2"/>
              <a:buChar char="ü"/>
            </a:pPr>
            <a:endParaRPr lang="en-US" sz="1600">
              <a:solidFill>
                <a:srgbClr val="000000"/>
              </a:solidFill>
              <a:latin typeface="Mulish" pitchFamily="2" charset="77"/>
              <a:ea typeface="Roboto" panose="02000000000000000000" pitchFamily="2" charset="0"/>
              <a:cs typeface="Roboto" panose="02000000000000000000" pitchFamily="2" charset="0"/>
            </a:endParaRPr>
          </a:p>
        </p:txBody>
      </p:sp>
      <p:sp>
        <p:nvSpPr>
          <p:cNvPr id="4" name="Content Placeholder 2">
            <a:extLst>
              <a:ext uri="{FF2B5EF4-FFF2-40B4-BE49-F238E27FC236}">
                <a16:creationId xmlns:a16="http://schemas.microsoft.com/office/drawing/2014/main" id="{7B56F16B-5583-E224-A762-9DC3BB90FE80}"/>
              </a:ext>
            </a:extLst>
          </p:cNvPr>
          <p:cNvSpPr txBox="1">
            <a:spLocks/>
          </p:cNvSpPr>
          <p:nvPr/>
        </p:nvSpPr>
        <p:spPr>
          <a:xfrm>
            <a:off x="838199" y="1504335"/>
            <a:ext cx="9942871" cy="4729397"/>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base">
              <a:spcBef>
                <a:spcPct val="0"/>
              </a:spcBef>
              <a:spcAft>
                <a:spcPts val="600"/>
              </a:spcAft>
              <a:buNone/>
            </a:pPr>
            <a:endParaRPr lang="en-US" altLang="en-US" sz="2400">
              <a:latin typeface="Mulish" pitchFamily="2" charset="0"/>
            </a:endParaRPr>
          </a:p>
          <a:p>
            <a:pPr fontAlgn="base">
              <a:spcBef>
                <a:spcPct val="0"/>
              </a:spcBef>
              <a:spcAft>
                <a:spcPts val="600"/>
              </a:spcAft>
            </a:pPr>
            <a:endParaRPr lang="en-US" altLang="en-US" sz="2400">
              <a:latin typeface="Mulish" pitchFamily="2" charset="0"/>
            </a:endParaRPr>
          </a:p>
          <a:p>
            <a:pPr marL="0" indent="0" fontAlgn="base">
              <a:spcBef>
                <a:spcPct val="0"/>
              </a:spcBef>
              <a:spcAft>
                <a:spcPts val="600"/>
              </a:spcAft>
              <a:buNone/>
            </a:pPr>
            <a:endParaRPr lang="en-US" altLang="en-US" sz="2400">
              <a:latin typeface="Mulish" pitchFamily="2" charset="0"/>
            </a:endParaRPr>
          </a:p>
          <a:p>
            <a:pPr marL="0" indent="0" fontAlgn="base">
              <a:spcBef>
                <a:spcPct val="0"/>
              </a:spcBef>
              <a:spcAft>
                <a:spcPts val="600"/>
              </a:spcAft>
              <a:buNone/>
            </a:pPr>
            <a:endParaRPr lang="en-US" altLang="en-US" sz="1400" kern="1200">
              <a:latin typeface="Mulish" pitchFamily="2" charset="0"/>
            </a:endParaRPr>
          </a:p>
          <a:p>
            <a:pPr marL="0" indent="0" fontAlgn="base">
              <a:spcBef>
                <a:spcPct val="0"/>
              </a:spcBef>
              <a:spcAft>
                <a:spcPts val="600"/>
              </a:spcAft>
              <a:buNone/>
            </a:pPr>
            <a:endParaRPr lang="en-US" altLang="en-US" sz="1400" kern="1200">
              <a:highlight>
                <a:srgbClr val="FFFF00"/>
              </a:highlight>
            </a:endParaRPr>
          </a:p>
        </p:txBody>
      </p:sp>
      <p:sp>
        <p:nvSpPr>
          <p:cNvPr id="5" name="Content Placeholder 2">
            <a:extLst>
              <a:ext uri="{FF2B5EF4-FFF2-40B4-BE49-F238E27FC236}">
                <a16:creationId xmlns:a16="http://schemas.microsoft.com/office/drawing/2014/main" id="{9C963FC8-8A95-3912-9F20-474594BC0E44}"/>
              </a:ext>
            </a:extLst>
          </p:cNvPr>
          <p:cNvSpPr txBox="1">
            <a:spLocks/>
          </p:cNvSpPr>
          <p:nvPr/>
        </p:nvSpPr>
        <p:spPr>
          <a:xfrm>
            <a:off x="945013" y="1510589"/>
            <a:ext cx="10301974" cy="4729397"/>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base">
              <a:spcBef>
                <a:spcPct val="0"/>
              </a:spcBef>
              <a:spcAft>
                <a:spcPts val="600"/>
              </a:spcAft>
              <a:buNone/>
            </a:pPr>
            <a:endParaRPr lang="en-US" altLang="en-US" sz="2000" dirty="0">
              <a:latin typeface="Prompt" pitchFamily="2" charset="-34"/>
              <a:cs typeface="Prompt" pitchFamily="2" charset="-34"/>
            </a:endParaRPr>
          </a:p>
          <a:p>
            <a:pPr marL="0" indent="0" fontAlgn="base">
              <a:spcBef>
                <a:spcPct val="0"/>
              </a:spcBef>
              <a:spcAft>
                <a:spcPts val="600"/>
              </a:spcAft>
              <a:buNone/>
            </a:pPr>
            <a:r>
              <a:rPr lang="en-US" altLang="en-US" sz="2000" b="1" dirty="0">
                <a:solidFill>
                  <a:schemeClr val="accent3"/>
                </a:solidFill>
                <a:latin typeface="Prompt" pitchFamily="2" charset="-34"/>
                <a:cs typeface="Prompt" pitchFamily="2" charset="-34"/>
              </a:rPr>
              <a:t>Problem Statement</a:t>
            </a:r>
            <a:endParaRPr lang="en-US" altLang="en-US" sz="2000" kern="1200" dirty="0">
              <a:latin typeface="Prompt" pitchFamily="2" charset="-34"/>
              <a:cs typeface="Prompt" pitchFamily="2" charset="-34"/>
            </a:endParaRPr>
          </a:p>
          <a:p>
            <a:pPr fontAlgn="base">
              <a:lnSpc>
                <a:spcPct val="120000"/>
              </a:lnSpc>
              <a:spcBef>
                <a:spcPct val="0"/>
              </a:spcBef>
              <a:spcAft>
                <a:spcPts val="600"/>
              </a:spcAft>
              <a:buClr>
                <a:schemeClr val="accent4"/>
              </a:buClr>
              <a:buFont typeface="Wingdings" pitchFamily="2" charset="2"/>
              <a:buChar char="§"/>
            </a:pPr>
            <a:r>
              <a:rPr lang="en-US" altLang="en-US" sz="1800" dirty="0">
                <a:latin typeface="Prompt" pitchFamily="2" charset="-34"/>
                <a:cs typeface="Prompt" pitchFamily="2" charset="-34"/>
              </a:rPr>
              <a:t>Talented jobseekers face barriers to obtaining and keeping meaningful work. </a:t>
            </a:r>
          </a:p>
          <a:p>
            <a:pPr fontAlgn="base">
              <a:lnSpc>
                <a:spcPct val="120000"/>
              </a:lnSpc>
              <a:spcBef>
                <a:spcPct val="0"/>
              </a:spcBef>
              <a:spcAft>
                <a:spcPts val="600"/>
              </a:spcAft>
              <a:buClr>
                <a:schemeClr val="accent4"/>
              </a:buClr>
              <a:buFont typeface="Wingdings" pitchFamily="2" charset="2"/>
              <a:buChar char="§"/>
            </a:pPr>
            <a:r>
              <a:rPr lang="en-US" altLang="en-US" sz="1800" dirty="0">
                <a:latin typeface="Prompt" pitchFamily="2" charset="-34"/>
                <a:cs typeface="Prompt" pitchFamily="2" charset="-34"/>
              </a:rPr>
              <a:t>Employers want productive staff but often lack the confidence, time, or know-how to effectively onboard and support candidates with developmental disabilities.</a:t>
            </a:r>
          </a:p>
          <a:p>
            <a:pPr marL="0" indent="0" fontAlgn="base">
              <a:spcBef>
                <a:spcPct val="0"/>
              </a:spcBef>
              <a:spcAft>
                <a:spcPts val="600"/>
              </a:spcAft>
              <a:buNone/>
            </a:pPr>
            <a:endParaRPr lang="en-US" altLang="en-US" sz="2000" dirty="0">
              <a:latin typeface="Prompt" pitchFamily="2" charset="-34"/>
              <a:cs typeface="Prompt" pitchFamily="2" charset="-34"/>
            </a:endParaRPr>
          </a:p>
          <a:p>
            <a:pPr marL="0" indent="0" fontAlgn="base">
              <a:spcBef>
                <a:spcPct val="0"/>
              </a:spcBef>
              <a:spcAft>
                <a:spcPts val="600"/>
              </a:spcAft>
              <a:buNone/>
            </a:pPr>
            <a:r>
              <a:rPr lang="en-US" altLang="en-US" sz="2000" b="1" dirty="0">
                <a:solidFill>
                  <a:schemeClr val="accent3"/>
                </a:solidFill>
                <a:latin typeface="Prompt" pitchFamily="2" charset="-34"/>
                <a:cs typeface="Prompt" pitchFamily="2" charset="-34"/>
              </a:rPr>
              <a:t>The Result: </a:t>
            </a:r>
          </a:p>
          <a:p>
            <a:pPr fontAlgn="base">
              <a:lnSpc>
                <a:spcPct val="120000"/>
              </a:lnSpc>
              <a:spcBef>
                <a:spcPct val="0"/>
              </a:spcBef>
              <a:spcAft>
                <a:spcPts val="600"/>
              </a:spcAft>
              <a:buClr>
                <a:schemeClr val="accent3"/>
              </a:buClr>
            </a:pPr>
            <a:r>
              <a:rPr lang="en-US" altLang="en-US" sz="1800" dirty="0">
                <a:latin typeface="Prompt" pitchFamily="2" charset="-34"/>
                <a:cs typeface="Prompt" pitchFamily="2" charset="-34"/>
              </a:rPr>
              <a:t>Deprivation of access to pathways toward independence, dignity and full participation in the workforce for large segment of society.</a:t>
            </a:r>
          </a:p>
          <a:p>
            <a:pPr fontAlgn="base">
              <a:lnSpc>
                <a:spcPct val="120000"/>
              </a:lnSpc>
              <a:spcBef>
                <a:spcPct val="0"/>
              </a:spcBef>
              <a:spcAft>
                <a:spcPts val="600"/>
              </a:spcAft>
              <a:buClr>
                <a:schemeClr val="accent3"/>
              </a:buClr>
            </a:pPr>
            <a:r>
              <a:rPr lang="en-US" altLang="en-US" sz="1800" dirty="0">
                <a:latin typeface="Prompt" pitchFamily="2" charset="-34"/>
                <a:cs typeface="Prompt" pitchFamily="2" charset="-34"/>
              </a:rPr>
              <a:t>Avoidable vacancies, preventable turnover, missed opportunities for inclusive, productive workplaces.</a:t>
            </a:r>
          </a:p>
        </p:txBody>
      </p:sp>
    </p:spTree>
    <p:extLst>
      <p:ext uri="{BB962C8B-B14F-4D97-AF65-F5344CB8AC3E}">
        <p14:creationId xmlns:p14="http://schemas.microsoft.com/office/powerpoint/2010/main" val="2923779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6C7C3-629E-E427-A9C8-27D31DC959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96F0C6-17A7-C62C-DB76-93F4FCA569EC}"/>
              </a:ext>
            </a:extLst>
          </p:cNvPr>
          <p:cNvSpPr txBox="1">
            <a:spLocks/>
          </p:cNvSpPr>
          <p:nvPr/>
        </p:nvSpPr>
        <p:spPr>
          <a:xfrm>
            <a:off x="838199" y="401903"/>
            <a:ext cx="9942871" cy="1514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Prompt" pitchFamily="2" charset="-34"/>
                <a:ea typeface="+mj-ea"/>
                <a:cs typeface="Prompt" pitchFamily="2" charset="-34"/>
              </a:defRPr>
            </a:lvl1pPr>
          </a:lstStyle>
          <a:p>
            <a:r>
              <a:rPr lang="en-US" sz="3600">
                <a:ea typeface="+mn-ea"/>
                <a:cs typeface="+mn-cs"/>
              </a:rPr>
              <a:t>CLGW’s EMPLOYMENT OPTIONS PROGRAM</a:t>
            </a:r>
            <a:endParaRPr lang="en-CA" sz="3600">
              <a:solidFill>
                <a:schemeClr val="accent2"/>
              </a:solidFill>
              <a:ea typeface="+mn-ea"/>
              <a:cs typeface="+mn-cs"/>
            </a:endParaRPr>
          </a:p>
        </p:txBody>
      </p:sp>
      <p:sp>
        <p:nvSpPr>
          <p:cNvPr id="3" name="Content Placeholder 2">
            <a:extLst>
              <a:ext uri="{FF2B5EF4-FFF2-40B4-BE49-F238E27FC236}">
                <a16:creationId xmlns:a16="http://schemas.microsoft.com/office/drawing/2014/main" id="{73091001-30A3-91DA-0927-13FAA588C60B}"/>
              </a:ext>
            </a:extLst>
          </p:cNvPr>
          <p:cNvSpPr txBox="1">
            <a:spLocks/>
          </p:cNvSpPr>
          <p:nvPr/>
        </p:nvSpPr>
        <p:spPr>
          <a:xfrm>
            <a:off x="1199614" y="1667629"/>
            <a:ext cx="9036585" cy="3862313"/>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eaLnBrk="0" fontAlgn="base" hangingPunct="0">
              <a:lnSpc>
                <a:spcPct val="150000"/>
              </a:lnSpc>
              <a:spcBef>
                <a:spcPct val="0"/>
              </a:spcBef>
              <a:spcAft>
                <a:spcPct val="0"/>
              </a:spcAft>
              <a:buNone/>
            </a:pPr>
            <a:endParaRPr lang="en-US" altLang="en-US" sz="1800" b="1" cap="small">
              <a:latin typeface="Mulish" pitchFamily="2" charset="77"/>
              <a:ea typeface="Roboto" panose="02000000000000000000" pitchFamily="2" charset="0"/>
              <a:cs typeface="Roboto" panose="02000000000000000000" pitchFamily="2" charset="0"/>
            </a:endParaRPr>
          </a:p>
          <a:p>
            <a:pPr eaLnBrk="0" fontAlgn="base" hangingPunct="0">
              <a:lnSpc>
                <a:spcPct val="120000"/>
              </a:lnSpc>
              <a:spcBef>
                <a:spcPct val="0"/>
              </a:spcBef>
              <a:spcAft>
                <a:spcPct val="0"/>
              </a:spcAft>
              <a:buFont typeface="Wingdings" pitchFamily="2" charset="2"/>
              <a:buChar char="ü"/>
            </a:pPr>
            <a:endParaRPr lang="en-US" sz="1600">
              <a:solidFill>
                <a:srgbClr val="000000"/>
              </a:solidFill>
              <a:latin typeface="Mulish" pitchFamily="2" charset="77"/>
              <a:ea typeface="Roboto" panose="02000000000000000000" pitchFamily="2" charset="0"/>
              <a:cs typeface="Roboto" panose="02000000000000000000" pitchFamily="2" charset="0"/>
            </a:endParaRPr>
          </a:p>
        </p:txBody>
      </p:sp>
      <p:sp>
        <p:nvSpPr>
          <p:cNvPr id="4" name="Content Placeholder 2">
            <a:extLst>
              <a:ext uri="{FF2B5EF4-FFF2-40B4-BE49-F238E27FC236}">
                <a16:creationId xmlns:a16="http://schemas.microsoft.com/office/drawing/2014/main" id="{E637E5E0-23F1-6B26-9664-4D454E9B731F}"/>
              </a:ext>
            </a:extLst>
          </p:cNvPr>
          <p:cNvSpPr txBox="1">
            <a:spLocks/>
          </p:cNvSpPr>
          <p:nvPr/>
        </p:nvSpPr>
        <p:spPr>
          <a:xfrm>
            <a:off x="838199" y="1504335"/>
            <a:ext cx="9942871" cy="4729397"/>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base">
              <a:spcBef>
                <a:spcPct val="0"/>
              </a:spcBef>
              <a:spcAft>
                <a:spcPts val="600"/>
              </a:spcAft>
              <a:buNone/>
            </a:pPr>
            <a:endParaRPr lang="en-US" altLang="en-US" sz="2400">
              <a:latin typeface="Mulish" pitchFamily="2" charset="0"/>
            </a:endParaRPr>
          </a:p>
          <a:p>
            <a:pPr fontAlgn="base">
              <a:spcBef>
                <a:spcPct val="0"/>
              </a:spcBef>
              <a:spcAft>
                <a:spcPts val="600"/>
              </a:spcAft>
            </a:pPr>
            <a:endParaRPr lang="en-US" altLang="en-US" sz="2400">
              <a:latin typeface="Mulish" pitchFamily="2" charset="0"/>
            </a:endParaRPr>
          </a:p>
          <a:p>
            <a:pPr marL="0" indent="0" fontAlgn="base">
              <a:spcBef>
                <a:spcPct val="0"/>
              </a:spcBef>
              <a:spcAft>
                <a:spcPts val="600"/>
              </a:spcAft>
              <a:buNone/>
            </a:pPr>
            <a:endParaRPr lang="en-US" altLang="en-US" sz="2400">
              <a:latin typeface="Mulish" pitchFamily="2" charset="0"/>
            </a:endParaRPr>
          </a:p>
          <a:p>
            <a:pPr marL="0" indent="0" fontAlgn="base">
              <a:spcBef>
                <a:spcPct val="0"/>
              </a:spcBef>
              <a:spcAft>
                <a:spcPts val="600"/>
              </a:spcAft>
              <a:buNone/>
            </a:pPr>
            <a:endParaRPr lang="en-US" altLang="en-US" sz="1400" kern="1200">
              <a:latin typeface="Mulish" pitchFamily="2" charset="0"/>
            </a:endParaRPr>
          </a:p>
          <a:p>
            <a:pPr marL="0" indent="0" fontAlgn="base">
              <a:spcBef>
                <a:spcPct val="0"/>
              </a:spcBef>
              <a:spcAft>
                <a:spcPts val="600"/>
              </a:spcAft>
              <a:buNone/>
            </a:pPr>
            <a:endParaRPr lang="en-US" altLang="en-US" sz="1400" kern="1200">
              <a:highlight>
                <a:srgbClr val="FFFF00"/>
              </a:highlight>
            </a:endParaRPr>
          </a:p>
        </p:txBody>
      </p:sp>
      <p:sp>
        <p:nvSpPr>
          <p:cNvPr id="5" name="Content Placeholder 2">
            <a:extLst>
              <a:ext uri="{FF2B5EF4-FFF2-40B4-BE49-F238E27FC236}">
                <a16:creationId xmlns:a16="http://schemas.microsoft.com/office/drawing/2014/main" id="{627C3DB2-CB61-795F-6727-D7692D3E87DB}"/>
              </a:ext>
            </a:extLst>
          </p:cNvPr>
          <p:cNvSpPr txBox="1">
            <a:spLocks/>
          </p:cNvSpPr>
          <p:nvPr/>
        </p:nvSpPr>
        <p:spPr>
          <a:xfrm>
            <a:off x="1124564" y="1504335"/>
            <a:ext cx="9942871" cy="4729397"/>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base">
              <a:spcBef>
                <a:spcPct val="0"/>
              </a:spcBef>
              <a:spcAft>
                <a:spcPts val="600"/>
              </a:spcAft>
              <a:buNone/>
            </a:pPr>
            <a:r>
              <a:rPr lang="en-US" altLang="en-US" sz="2000">
                <a:latin typeface="Prompt" pitchFamily="2" charset="-34"/>
                <a:cs typeface="Prompt" pitchFamily="2" charset="-34"/>
              </a:rPr>
              <a:t>Main Components:</a:t>
            </a:r>
            <a:endParaRPr lang="en-US" altLang="en-US" sz="2000">
              <a:latin typeface="Mulish" pitchFamily="2" charset="0"/>
            </a:endParaRPr>
          </a:p>
          <a:p>
            <a:pPr marL="457200" lvl="0" indent="-457200">
              <a:lnSpc>
                <a:spcPct val="120000"/>
              </a:lnSpc>
              <a:buFont typeface="+mj-lt"/>
              <a:buAutoNum type="arabicPeriod"/>
            </a:pPr>
            <a:r>
              <a:rPr lang="en-US" altLang="en-US" sz="1800" b="1">
                <a:latin typeface="Prompt" panose="00000500000000000000" pitchFamily="2" charset="-34"/>
                <a:cs typeface="Prompt" pitchFamily="2" charset="-34"/>
              </a:rPr>
              <a:t>Personalized Employment Support </a:t>
            </a:r>
            <a:r>
              <a:rPr lang="en-US" altLang="en-US" sz="1800">
                <a:latin typeface="Prompt" panose="00000500000000000000" pitchFamily="2" charset="-34"/>
                <a:cs typeface="Prompt" pitchFamily="2" charset="-34"/>
              </a:rPr>
              <a:t>- </a:t>
            </a:r>
            <a:r>
              <a:rPr lang="en-CA" altLang="en-US" sz="1800">
                <a:latin typeface="Prompt" panose="00000500000000000000" pitchFamily="2" charset="-34"/>
                <a:cs typeface="Prompt" panose="00000500000000000000" pitchFamily="2" charset="-34"/>
              </a:rPr>
              <a:t>M</a:t>
            </a:r>
            <a:r>
              <a:rPr lang="en-CA" sz="1800">
                <a:latin typeface="Prompt" panose="00000500000000000000" pitchFamily="2" charset="-34"/>
                <a:cs typeface="Prompt" panose="00000500000000000000" pitchFamily="2" charset="-34"/>
              </a:rPr>
              <a:t>atch candidates with meaningful employment opportunities that align with their skills and interests.</a:t>
            </a:r>
          </a:p>
          <a:p>
            <a:pPr marL="457200" lvl="0" indent="-457200">
              <a:lnSpc>
                <a:spcPct val="120000"/>
              </a:lnSpc>
              <a:buFont typeface="+mj-lt"/>
              <a:buAutoNum type="arabicPeriod"/>
            </a:pPr>
            <a:r>
              <a:rPr lang="en-CA" sz="1800" b="1">
                <a:latin typeface="Prompt" panose="00000500000000000000" pitchFamily="2" charset="-34"/>
                <a:cs typeface="Prompt" panose="00000500000000000000" pitchFamily="2" charset="-34"/>
              </a:rPr>
              <a:t>On-Site Job Coaching:</a:t>
            </a:r>
            <a:r>
              <a:rPr lang="en-CA" sz="1800">
                <a:latin typeface="Prompt" panose="00000500000000000000" pitchFamily="2" charset="-34"/>
                <a:cs typeface="Prompt" panose="00000500000000000000" pitchFamily="2" charset="-34"/>
              </a:rPr>
              <a:t> Job coach is available for up to 13 weeks to provide hands-on support, address any challenges, and ensure that the candidate performs their duties effectively. </a:t>
            </a:r>
          </a:p>
          <a:p>
            <a:pPr marL="457200" lvl="0" indent="-457200">
              <a:lnSpc>
                <a:spcPct val="120000"/>
              </a:lnSpc>
              <a:buFont typeface="+mj-lt"/>
              <a:buAutoNum type="arabicPeriod"/>
            </a:pPr>
            <a:r>
              <a:rPr lang="en-CA" sz="1800" b="1">
                <a:latin typeface="Prompt" panose="00000500000000000000" pitchFamily="2" charset="-34"/>
                <a:cs typeface="Prompt" panose="00000500000000000000" pitchFamily="2" charset="-34"/>
              </a:rPr>
              <a:t>Continuous Support and Monitoring:</a:t>
            </a:r>
            <a:r>
              <a:rPr lang="en-CA" sz="1800">
                <a:latin typeface="Prompt" panose="00000500000000000000" pitchFamily="2" charset="-34"/>
                <a:cs typeface="Prompt" panose="00000500000000000000" pitchFamily="2" charset="-34"/>
              </a:rPr>
              <a:t> Remain in contact with both the employee and the employer for 2 years to ensure ongoing success. We address any concerns and provide additional resources as needed. </a:t>
            </a:r>
          </a:p>
          <a:p>
            <a:pPr marL="457200" lvl="0" indent="-457200">
              <a:lnSpc>
                <a:spcPct val="120000"/>
              </a:lnSpc>
              <a:buFont typeface="+mj-lt"/>
              <a:buAutoNum type="arabicPeriod"/>
            </a:pPr>
            <a:r>
              <a:rPr lang="en-CA" sz="1800" b="1">
                <a:latin typeface="Prompt" panose="00000500000000000000" pitchFamily="2" charset="-34"/>
                <a:cs typeface="Prompt" panose="00000500000000000000" pitchFamily="2" charset="-34"/>
              </a:rPr>
              <a:t>Work With Employers: </a:t>
            </a:r>
            <a:r>
              <a:rPr lang="en-CA" sz="1800">
                <a:latin typeface="Prompt" panose="00000500000000000000" pitchFamily="2" charset="-34"/>
                <a:cs typeface="Prompt" panose="00000500000000000000" pitchFamily="2" charset="-34"/>
              </a:rPr>
              <a:t>Through Second Chance, and Agilec, where job coaching service is designed to be mutually beneficial for both employer and employee. </a:t>
            </a:r>
          </a:p>
        </p:txBody>
      </p:sp>
    </p:spTree>
    <p:extLst>
      <p:ext uri="{BB962C8B-B14F-4D97-AF65-F5344CB8AC3E}">
        <p14:creationId xmlns:p14="http://schemas.microsoft.com/office/powerpoint/2010/main" val="34370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75B43-59DB-31CF-EBC3-FCBD3C14F7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A3D058-F4DA-80DD-48C4-C2B40C02CD07}"/>
              </a:ext>
            </a:extLst>
          </p:cNvPr>
          <p:cNvSpPr>
            <a:spLocks noGrp="1"/>
          </p:cNvSpPr>
          <p:nvPr>
            <p:ph type="title"/>
          </p:nvPr>
        </p:nvSpPr>
        <p:spPr>
          <a:xfrm>
            <a:off x="955811" y="473578"/>
            <a:ext cx="10515600" cy="653096"/>
          </a:xfrm>
        </p:spPr>
        <p:txBody>
          <a:bodyPr>
            <a:noAutofit/>
          </a:bodyPr>
          <a:lstStyle/>
          <a:p>
            <a:r>
              <a:rPr lang="en-CA" sz="2800"/>
              <a:t>OUTCOME MAP OR PATHWAY TO IMPACT</a:t>
            </a:r>
            <a:endParaRPr lang="en-CA" sz="2800">
              <a:ea typeface="Source Sans Pro" panose="020B0503030403020204" pitchFamily="34" charset="0"/>
              <a:cs typeface="Biome" panose="020B0502040204020203" pitchFamily="34" charset="0"/>
            </a:endParaRPr>
          </a:p>
        </p:txBody>
      </p:sp>
      <p:sp>
        <p:nvSpPr>
          <p:cNvPr id="3" name="Flowchart: Alternate Process 2">
            <a:extLst>
              <a:ext uri="{FF2B5EF4-FFF2-40B4-BE49-F238E27FC236}">
                <a16:creationId xmlns:a16="http://schemas.microsoft.com/office/drawing/2014/main" id="{B1CA1455-AEC7-9A79-5CA9-9B99FAF5F781}"/>
              </a:ext>
            </a:extLst>
          </p:cNvPr>
          <p:cNvSpPr/>
          <p:nvPr/>
        </p:nvSpPr>
        <p:spPr>
          <a:xfrm>
            <a:off x="955811" y="1268837"/>
            <a:ext cx="10424165" cy="740581"/>
          </a:xfrm>
          <a:prstGeom prst="rect">
            <a:avLst/>
          </a:prstGeom>
          <a:solidFill>
            <a:schemeClr val="tx1"/>
          </a:solidFill>
          <a:ln/>
        </p:spPr>
        <p:style>
          <a:lnRef idx="2">
            <a:schemeClr val="accent1"/>
          </a:lnRef>
          <a:fillRef idx="1">
            <a:schemeClr val="lt1"/>
          </a:fillRef>
          <a:effectRef idx="0">
            <a:schemeClr val="accent1"/>
          </a:effectRef>
          <a:fontRef idx="minor">
            <a:schemeClr val="dk1"/>
          </a:fontRef>
        </p:style>
        <p:txBody>
          <a:bodyPr lIns="182880" rtlCol="0" anchor="ctr"/>
          <a:lstStyle/>
          <a:p>
            <a:r>
              <a:rPr lang="en-CA" sz="1600" b="1">
                <a:solidFill>
                  <a:schemeClr val="bg1"/>
                </a:solidFill>
                <a:latin typeface="Prompt" pitchFamily="2" charset="-34"/>
                <a:cs typeface="Prompt" pitchFamily="2" charset="-34"/>
              </a:rPr>
              <a:t>What We Do: </a:t>
            </a:r>
          </a:p>
          <a:p>
            <a:r>
              <a:rPr lang="en-CA" sz="1200">
                <a:solidFill>
                  <a:schemeClr val="bg1"/>
                </a:solidFill>
                <a:latin typeface="Prompt" pitchFamily="2" charset="-34"/>
                <a:cs typeface="Prompt" pitchFamily="2" charset="-34"/>
              </a:rPr>
              <a:t>1. Personalized Employment Support 2. On-Site Job Coaching 3. Continuous Support &amp; Monitoring 4. Employer Agency Partnership</a:t>
            </a:r>
          </a:p>
        </p:txBody>
      </p:sp>
      <p:sp>
        <p:nvSpPr>
          <p:cNvPr id="4" name="Flowchart: Alternate Process 3">
            <a:extLst>
              <a:ext uri="{FF2B5EF4-FFF2-40B4-BE49-F238E27FC236}">
                <a16:creationId xmlns:a16="http://schemas.microsoft.com/office/drawing/2014/main" id="{B9865CF0-AF6D-C3E5-3A11-D535BFF67B48}"/>
              </a:ext>
            </a:extLst>
          </p:cNvPr>
          <p:cNvSpPr/>
          <p:nvPr/>
        </p:nvSpPr>
        <p:spPr>
          <a:xfrm>
            <a:off x="955811" y="2204424"/>
            <a:ext cx="1974527" cy="3746662"/>
          </a:xfrm>
          <a:prstGeom prst="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t"/>
          <a:lstStyle/>
          <a:p>
            <a:pPr algn="ctr"/>
            <a:endParaRPr lang="en-CA" sz="1600">
              <a:latin typeface="Prompt" pitchFamily="2" charset="-34"/>
              <a:cs typeface="Prompt" pitchFamily="2" charset="-34"/>
            </a:endParaRPr>
          </a:p>
          <a:p>
            <a:pPr algn="ctr"/>
            <a:r>
              <a:rPr lang="en-CA" sz="1600">
                <a:solidFill>
                  <a:schemeClr val="bg1"/>
                </a:solidFill>
                <a:latin typeface="Prompt" pitchFamily="2" charset="-34"/>
                <a:cs typeface="Prompt" pitchFamily="2" charset="-34"/>
              </a:rPr>
              <a:t>Who with</a:t>
            </a:r>
          </a:p>
        </p:txBody>
      </p:sp>
      <p:sp>
        <p:nvSpPr>
          <p:cNvPr id="13" name="Flowchart: Alternate Process 12">
            <a:extLst>
              <a:ext uri="{FF2B5EF4-FFF2-40B4-BE49-F238E27FC236}">
                <a16:creationId xmlns:a16="http://schemas.microsoft.com/office/drawing/2014/main" id="{787B9B96-D9F9-DF1C-D40C-FBC6771216FB}"/>
              </a:ext>
            </a:extLst>
          </p:cNvPr>
          <p:cNvSpPr/>
          <p:nvPr/>
        </p:nvSpPr>
        <p:spPr>
          <a:xfrm>
            <a:off x="3063015" y="2211128"/>
            <a:ext cx="1979733" cy="3746662"/>
          </a:xfrm>
          <a:prstGeom prst="rect">
            <a:avLst/>
          </a:prstGeom>
          <a:solidFill>
            <a:schemeClr val="accent2">
              <a:lumMod val="60000"/>
              <a:lumOff val="40000"/>
            </a:schemeClr>
          </a:solidFill>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t"/>
          <a:lstStyle/>
          <a:p>
            <a:pPr algn="ctr"/>
            <a:endParaRPr lang="en-CA" sz="1600">
              <a:latin typeface="Prompt" pitchFamily="2" charset="-34"/>
              <a:cs typeface="Prompt" pitchFamily="2" charset="-34"/>
            </a:endParaRPr>
          </a:p>
          <a:p>
            <a:pPr algn="ctr"/>
            <a:r>
              <a:rPr lang="en-CA" sz="1600">
                <a:solidFill>
                  <a:schemeClr val="bg1"/>
                </a:solidFill>
                <a:latin typeface="Prompt" pitchFamily="2" charset="-34"/>
                <a:cs typeface="Prompt" pitchFamily="2" charset="-34"/>
              </a:rPr>
              <a:t>How they feel</a:t>
            </a:r>
          </a:p>
        </p:txBody>
      </p:sp>
      <p:sp>
        <p:nvSpPr>
          <p:cNvPr id="14" name="Flowchart: Alternate Process 13">
            <a:extLst>
              <a:ext uri="{FF2B5EF4-FFF2-40B4-BE49-F238E27FC236}">
                <a16:creationId xmlns:a16="http://schemas.microsoft.com/office/drawing/2014/main" id="{18884D3C-215A-66DF-4ABA-F45D3AE76692}"/>
              </a:ext>
            </a:extLst>
          </p:cNvPr>
          <p:cNvSpPr/>
          <p:nvPr/>
        </p:nvSpPr>
        <p:spPr>
          <a:xfrm>
            <a:off x="5175425" y="2166239"/>
            <a:ext cx="1979733" cy="3746662"/>
          </a:xfrm>
          <a:prstGeom prst="rect">
            <a:avLst/>
          </a:prstGeom>
          <a:solidFill>
            <a:schemeClr val="accent3"/>
          </a:solidFill>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t"/>
          <a:lstStyle/>
          <a:p>
            <a:pPr algn="ctr"/>
            <a:endParaRPr lang="en-CA" sz="1600">
              <a:solidFill>
                <a:schemeClr val="bg1"/>
              </a:solidFill>
              <a:latin typeface="Prompt" pitchFamily="2" charset="-34"/>
              <a:cs typeface="Prompt" pitchFamily="2" charset="-34"/>
            </a:endParaRPr>
          </a:p>
          <a:p>
            <a:pPr algn="ctr"/>
            <a:r>
              <a:rPr lang="en-CA" sz="1600">
                <a:solidFill>
                  <a:schemeClr val="bg1"/>
                </a:solidFill>
                <a:latin typeface="Prompt" pitchFamily="2" charset="-34"/>
                <a:cs typeface="Prompt" pitchFamily="2" charset="-34"/>
              </a:rPr>
              <a:t>What they learn and gain</a:t>
            </a:r>
          </a:p>
        </p:txBody>
      </p:sp>
      <p:sp>
        <p:nvSpPr>
          <p:cNvPr id="15" name="Flowchart: Alternate Process 14">
            <a:extLst>
              <a:ext uri="{FF2B5EF4-FFF2-40B4-BE49-F238E27FC236}">
                <a16:creationId xmlns:a16="http://schemas.microsoft.com/office/drawing/2014/main" id="{A83631B8-1A90-9739-6DCC-AFB637439645}"/>
              </a:ext>
            </a:extLst>
          </p:cNvPr>
          <p:cNvSpPr/>
          <p:nvPr/>
        </p:nvSpPr>
        <p:spPr>
          <a:xfrm>
            <a:off x="7287835" y="2181980"/>
            <a:ext cx="1979733" cy="3730921"/>
          </a:xfrm>
          <a:prstGeom prst="rect">
            <a:avLst/>
          </a:prstGeom>
          <a:solidFill>
            <a:schemeClr val="accent3"/>
          </a:solidFill>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t"/>
          <a:lstStyle/>
          <a:p>
            <a:pPr algn="ctr"/>
            <a:endParaRPr lang="en-CA" sz="1600">
              <a:solidFill>
                <a:schemeClr val="dk1"/>
              </a:solidFill>
              <a:latin typeface="Prompt" pitchFamily="2" charset="-34"/>
              <a:cs typeface="Prompt" pitchFamily="2" charset="-34"/>
            </a:endParaRPr>
          </a:p>
          <a:p>
            <a:pPr algn="ctr"/>
            <a:r>
              <a:rPr lang="en-CA" sz="1600">
                <a:solidFill>
                  <a:schemeClr val="bg1"/>
                </a:solidFill>
                <a:latin typeface="Prompt" pitchFamily="2" charset="-34"/>
                <a:cs typeface="Prompt" pitchFamily="2" charset="-34"/>
              </a:rPr>
              <a:t>What they do differently</a:t>
            </a:r>
          </a:p>
        </p:txBody>
      </p:sp>
      <p:sp>
        <p:nvSpPr>
          <p:cNvPr id="38" name="Oval 37">
            <a:extLst>
              <a:ext uri="{FF2B5EF4-FFF2-40B4-BE49-F238E27FC236}">
                <a16:creationId xmlns:a16="http://schemas.microsoft.com/office/drawing/2014/main" id="{C1939C07-AF6B-0A8B-A884-A077C0421947}"/>
              </a:ext>
            </a:extLst>
          </p:cNvPr>
          <p:cNvSpPr/>
          <p:nvPr/>
        </p:nvSpPr>
        <p:spPr>
          <a:xfrm>
            <a:off x="312850" y="3494535"/>
            <a:ext cx="1797041" cy="1489944"/>
          </a:xfrm>
          <a:prstGeom prst="ellipse">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CA" sz="1400">
              <a:solidFill>
                <a:schemeClr val="accent2">
                  <a:lumMod val="75000"/>
                </a:schemeClr>
              </a:solidFill>
            </a:endParaRPr>
          </a:p>
        </p:txBody>
      </p:sp>
      <p:sp>
        <p:nvSpPr>
          <p:cNvPr id="41" name="Flowchart: Alternate Process 40">
            <a:extLst>
              <a:ext uri="{FF2B5EF4-FFF2-40B4-BE49-F238E27FC236}">
                <a16:creationId xmlns:a16="http://schemas.microsoft.com/office/drawing/2014/main" id="{52FD63CF-094A-AC0F-FC24-EA871A7615E5}"/>
              </a:ext>
            </a:extLst>
          </p:cNvPr>
          <p:cNvSpPr/>
          <p:nvPr/>
        </p:nvSpPr>
        <p:spPr>
          <a:xfrm>
            <a:off x="9400243" y="2166240"/>
            <a:ext cx="1979733" cy="3746662"/>
          </a:xfrm>
          <a:prstGeom prst="rect">
            <a:avLst/>
          </a:prstGeom>
          <a:solidFill>
            <a:schemeClr val="accent2">
              <a:lumMod val="75000"/>
            </a:schemeClr>
          </a:solidFill>
        </p:spPr>
        <p:style>
          <a:lnRef idx="1">
            <a:schemeClr val="accent1"/>
          </a:lnRef>
          <a:fillRef idx="2">
            <a:schemeClr val="accent1"/>
          </a:fillRef>
          <a:effectRef idx="1">
            <a:schemeClr val="accent1"/>
          </a:effectRef>
          <a:fontRef idx="minor">
            <a:schemeClr val="dk1"/>
          </a:fontRef>
        </p:style>
        <p:txBody>
          <a:bodyPr rtlCol="0" anchor="t"/>
          <a:lstStyle/>
          <a:p>
            <a:pPr algn="ctr"/>
            <a:endParaRPr lang="en-CA" sz="1600">
              <a:solidFill>
                <a:schemeClr val="bg1"/>
              </a:solidFill>
              <a:latin typeface="Prompt" pitchFamily="2" charset="-34"/>
              <a:cs typeface="Prompt" pitchFamily="2" charset="-34"/>
            </a:endParaRPr>
          </a:p>
          <a:p>
            <a:pPr algn="ctr"/>
            <a:r>
              <a:rPr lang="en-CA" sz="1600">
                <a:solidFill>
                  <a:schemeClr val="bg1"/>
                </a:solidFill>
                <a:latin typeface="Prompt" pitchFamily="2" charset="-34"/>
                <a:cs typeface="Prompt" pitchFamily="2" charset="-34"/>
              </a:rPr>
              <a:t>What difference does this make</a:t>
            </a:r>
          </a:p>
        </p:txBody>
      </p:sp>
      <p:sp>
        <p:nvSpPr>
          <p:cNvPr id="6" name="Oval 5">
            <a:extLst>
              <a:ext uri="{FF2B5EF4-FFF2-40B4-BE49-F238E27FC236}">
                <a16:creationId xmlns:a16="http://schemas.microsoft.com/office/drawing/2014/main" id="{69BFA9F5-3895-EF57-F4AB-AFD6E7848C0F}"/>
              </a:ext>
            </a:extLst>
          </p:cNvPr>
          <p:cNvSpPr/>
          <p:nvPr/>
        </p:nvSpPr>
        <p:spPr>
          <a:xfrm>
            <a:off x="471874" y="5858567"/>
            <a:ext cx="2026611" cy="1204666"/>
          </a:xfrm>
          <a:prstGeom prst="ellipse">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CA" sz="1400">
              <a:solidFill>
                <a:schemeClr val="tx1"/>
              </a:solidFill>
            </a:endParaRPr>
          </a:p>
        </p:txBody>
      </p:sp>
      <p:sp>
        <p:nvSpPr>
          <p:cNvPr id="52" name="TextBox 51">
            <a:extLst>
              <a:ext uri="{FF2B5EF4-FFF2-40B4-BE49-F238E27FC236}">
                <a16:creationId xmlns:a16="http://schemas.microsoft.com/office/drawing/2014/main" id="{3F187D5A-EC81-A652-9B56-EB11C48139A1}"/>
              </a:ext>
            </a:extLst>
          </p:cNvPr>
          <p:cNvSpPr txBox="1"/>
          <p:nvPr/>
        </p:nvSpPr>
        <p:spPr>
          <a:xfrm>
            <a:off x="1124677" y="3068796"/>
            <a:ext cx="1670711" cy="1015663"/>
          </a:xfrm>
          <a:prstGeom prst="rect">
            <a:avLst/>
          </a:prstGeom>
          <a:solidFill>
            <a:schemeClr val="bg1"/>
          </a:solidFill>
          <a:ln>
            <a:solidFill>
              <a:schemeClr val="tx2">
                <a:lumMod val="50000"/>
                <a:lumOff val="50000"/>
              </a:schemeClr>
            </a:solidFill>
          </a:ln>
        </p:spPr>
        <p:txBody>
          <a:bodyPr wrap="square" rtlCol="0" anchor="ctr">
            <a:spAutoFit/>
          </a:bodyPr>
          <a:lstStyle/>
          <a:p>
            <a:pPr algn="ctr"/>
            <a:r>
              <a:rPr lang="en-CA" sz="1200" b="1">
                <a:latin typeface="Prompt" pitchFamily="2" charset="-34"/>
                <a:cs typeface="Prompt" pitchFamily="2" charset="-34"/>
              </a:rPr>
              <a:t>Jobseekers</a:t>
            </a:r>
            <a:r>
              <a:rPr lang="en-CA" sz="1200">
                <a:latin typeface="Prompt" pitchFamily="2" charset="-34"/>
                <a:cs typeface="Prompt" pitchFamily="2" charset="-34"/>
              </a:rPr>
              <a:t> with developmental disabilities facing barriers to employment</a:t>
            </a:r>
          </a:p>
        </p:txBody>
      </p:sp>
      <p:sp>
        <p:nvSpPr>
          <p:cNvPr id="54" name="TextBox 53">
            <a:extLst>
              <a:ext uri="{FF2B5EF4-FFF2-40B4-BE49-F238E27FC236}">
                <a16:creationId xmlns:a16="http://schemas.microsoft.com/office/drawing/2014/main" id="{D5273A52-D88D-E58F-0465-9DB4600E2AC6}"/>
              </a:ext>
            </a:extLst>
          </p:cNvPr>
          <p:cNvSpPr txBox="1"/>
          <p:nvPr/>
        </p:nvSpPr>
        <p:spPr>
          <a:xfrm>
            <a:off x="3211910" y="3624071"/>
            <a:ext cx="1681366" cy="830997"/>
          </a:xfrm>
          <a:prstGeom prst="rect">
            <a:avLst/>
          </a:prstGeom>
          <a:solidFill>
            <a:schemeClr val="bg1"/>
          </a:solidFill>
          <a:ln>
            <a:solidFill>
              <a:schemeClr val="tx2">
                <a:lumMod val="50000"/>
                <a:lumOff val="50000"/>
              </a:schemeClr>
            </a:solidFill>
          </a:ln>
        </p:spPr>
        <p:txBody>
          <a:bodyPr wrap="square" rtlCol="0" anchor="ctr">
            <a:spAutoFit/>
          </a:bodyPr>
          <a:lstStyle/>
          <a:p>
            <a:pPr algn="ctr"/>
            <a:r>
              <a:rPr lang="en-CA" sz="1200" dirty="0">
                <a:latin typeface="Prompt" pitchFamily="2" charset="-34"/>
                <a:cs typeface="Prompt" pitchFamily="2" charset="-34"/>
              </a:rPr>
              <a:t>Increased hope, self-efficacy, and self-confidence about working </a:t>
            </a:r>
          </a:p>
        </p:txBody>
      </p:sp>
      <p:sp>
        <p:nvSpPr>
          <p:cNvPr id="55" name="TextBox 54">
            <a:extLst>
              <a:ext uri="{FF2B5EF4-FFF2-40B4-BE49-F238E27FC236}">
                <a16:creationId xmlns:a16="http://schemas.microsoft.com/office/drawing/2014/main" id="{20020EB0-67D3-8191-A8E7-8F81DA490D73}"/>
              </a:ext>
            </a:extLst>
          </p:cNvPr>
          <p:cNvSpPr txBox="1"/>
          <p:nvPr/>
        </p:nvSpPr>
        <p:spPr>
          <a:xfrm>
            <a:off x="5366083" y="3016707"/>
            <a:ext cx="1615768" cy="461665"/>
          </a:xfrm>
          <a:prstGeom prst="rect">
            <a:avLst/>
          </a:prstGeom>
          <a:solidFill>
            <a:schemeClr val="bg1"/>
          </a:solidFill>
          <a:ln>
            <a:solidFill>
              <a:schemeClr val="tx2">
                <a:lumMod val="50000"/>
                <a:lumOff val="50000"/>
              </a:schemeClr>
            </a:solidFill>
          </a:ln>
        </p:spPr>
        <p:txBody>
          <a:bodyPr wrap="square" rtlCol="0" anchor="ctr">
            <a:spAutoFit/>
          </a:bodyPr>
          <a:lstStyle/>
          <a:p>
            <a:pPr algn="ctr"/>
            <a:r>
              <a:rPr lang="en-CA" sz="1200">
                <a:latin typeface="Prompt" pitchFamily="2" charset="-34"/>
                <a:cs typeface="Prompt" pitchFamily="2" charset="-34"/>
              </a:rPr>
              <a:t>Increase range in relational skills</a:t>
            </a:r>
          </a:p>
        </p:txBody>
      </p:sp>
      <p:sp>
        <p:nvSpPr>
          <p:cNvPr id="56" name="TextBox 55">
            <a:extLst>
              <a:ext uri="{FF2B5EF4-FFF2-40B4-BE49-F238E27FC236}">
                <a16:creationId xmlns:a16="http://schemas.microsoft.com/office/drawing/2014/main" id="{2D8AABEB-DD29-E7B4-7632-66AB4B4725D9}"/>
              </a:ext>
            </a:extLst>
          </p:cNvPr>
          <p:cNvSpPr txBox="1"/>
          <p:nvPr/>
        </p:nvSpPr>
        <p:spPr>
          <a:xfrm>
            <a:off x="7413840" y="3181128"/>
            <a:ext cx="1707825" cy="461665"/>
          </a:xfrm>
          <a:prstGeom prst="rect">
            <a:avLst/>
          </a:prstGeom>
          <a:solidFill>
            <a:schemeClr val="bg1"/>
          </a:solidFill>
          <a:ln>
            <a:solidFill>
              <a:schemeClr val="tx2">
                <a:lumMod val="50000"/>
                <a:lumOff val="50000"/>
              </a:schemeClr>
            </a:solidFill>
          </a:ln>
        </p:spPr>
        <p:txBody>
          <a:bodyPr wrap="square" rtlCol="0" anchor="ctr">
            <a:spAutoFit/>
          </a:bodyPr>
          <a:lstStyle/>
          <a:p>
            <a:pPr algn="ctr"/>
            <a:r>
              <a:rPr lang="en-CA" sz="1200">
                <a:latin typeface="Prompt" pitchFamily="2" charset="-34"/>
                <a:cs typeface="Prompt" pitchFamily="2" charset="-34"/>
              </a:rPr>
              <a:t>Retention at 3-6-12-24 months</a:t>
            </a:r>
          </a:p>
        </p:txBody>
      </p:sp>
      <p:sp>
        <p:nvSpPr>
          <p:cNvPr id="5" name="TextBox 4">
            <a:extLst>
              <a:ext uri="{FF2B5EF4-FFF2-40B4-BE49-F238E27FC236}">
                <a16:creationId xmlns:a16="http://schemas.microsoft.com/office/drawing/2014/main" id="{4C392F9A-E734-C686-6EAE-085A35AA2B64}"/>
              </a:ext>
            </a:extLst>
          </p:cNvPr>
          <p:cNvSpPr txBox="1"/>
          <p:nvPr/>
        </p:nvSpPr>
        <p:spPr>
          <a:xfrm>
            <a:off x="5379532" y="4256533"/>
            <a:ext cx="1636467" cy="830997"/>
          </a:xfrm>
          <a:prstGeom prst="rect">
            <a:avLst/>
          </a:prstGeom>
          <a:solidFill>
            <a:schemeClr val="bg1"/>
          </a:solidFill>
          <a:ln>
            <a:solidFill>
              <a:schemeClr val="tx2">
                <a:lumMod val="50000"/>
                <a:lumOff val="50000"/>
              </a:schemeClr>
            </a:solidFill>
          </a:ln>
        </p:spPr>
        <p:txBody>
          <a:bodyPr wrap="square" rtlCol="0" anchor="ctr">
            <a:spAutoFit/>
          </a:bodyPr>
          <a:lstStyle/>
          <a:p>
            <a:pPr algn="ctr"/>
            <a:r>
              <a:rPr lang="en-CA" sz="1200">
                <a:latin typeface="Prompt" pitchFamily="2" charset="-34"/>
                <a:cs typeface="Prompt" pitchFamily="2" charset="-34"/>
              </a:rPr>
              <a:t>Reliable routines: attendance, transport, punctuality</a:t>
            </a:r>
          </a:p>
        </p:txBody>
      </p:sp>
      <p:sp>
        <p:nvSpPr>
          <p:cNvPr id="7" name="TextBox 6">
            <a:extLst>
              <a:ext uri="{FF2B5EF4-FFF2-40B4-BE49-F238E27FC236}">
                <a16:creationId xmlns:a16="http://schemas.microsoft.com/office/drawing/2014/main" id="{0D4D055D-2259-774B-35AA-004F95E55B86}"/>
              </a:ext>
            </a:extLst>
          </p:cNvPr>
          <p:cNvSpPr txBox="1"/>
          <p:nvPr/>
        </p:nvSpPr>
        <p:spPr>
          <a:xfrm>
            <a:off x="5364744" y="3544287"/>
            <a:ext cx="1636467" cy="646331"/>
          </a:xfrm>
          <a:prstGeom prst="rect">
            <a:avLst/>
          </a:prstGeom>
          <a:solidFill>
            <a:schemeClr val="bg1"/>
          </a:solidFill>
          <a:ln>
            <a:solidFill>
              <a:schemeClr val="tx2">
                <a:lumMod val="50000"/>
                <a:lumOff val="50000"/>
              </a:schemeClr>
            </a:solidFill>
          </a:ln>
        </p:spPr>
        <p:txBody>
          <a:bodyPr wrap="square" rtlCol="0" anchor="ctr">
            <a:spAutoFit/>
          </a:bodyPr>
          <a:lstStyle/>
          <a:p>
            <a:pPr algn="ctr"/>
            <a:r>
              <a:rPr lang="en-CA" sz="1200">
                <a:latin typeface="Prompt" pitchFamily="2" charset="-34"/>
                <a:cs typeface="Prompt" pitchFamily="2" charset="-34"/>
              </a:rPr>
              <a:t>Mastery of core tasks to agreed quality/pace</a:t>
            </a:r>
          </a:p>
        </p:txBody>
      </p:sp>
      <p:sp>
        <p:nvSpPr>
          <p:cNvPr id="9" name="TextBox 8">
            <a:extLst>
              <a:ext uri="{FF2B5EF4-FFF2-40B4-BE49-F238E27FC236}">
                <a16:creationId xmlns:a16="http://schemas.microsoft.com/office/drawing/2014/main" id="{7672F98E-FAB3-F0A0-05A4-28CBFF683649}"/>
              </a:ext>
            </a:extLst>
          </p:cNvPr>
          <p:cNvSpPr txBox="1"/>
          <p:nvPr/>
        </p:nvSpPr>
        <p:spPr>
          <a:xfrm>
            <a:off x="7420510" y="3717176"/>
            <a:ext cx="1714381" cy="830997"/>
          </a:xfrm>
          <a:prstGeom prst="rect">
            <a:avLst/>
          </a:prstGeom>
          <a:solidFill>
            <a:schemeClr val="bg1"/>
          </a:solidFill>
          <a:ln>
            <a:solidFill>
              <a:schemeClr val="tx2">
                <a:lumMod val="50000"/>
                <a:lumOff val="50000"/>
              </a:schemeClr>
            </a:solidFill>
          </a:ln>
        </p:spPr>
        <p:txBody>
          <a:bodyPr wrap="square" rtlCol="0" anchor="ctr">
            <a:spAutoFit/>
          </a:bodyPr>
          <a:lstStyle/>
          <a:p>
            <a:pPr algn="ctr"/>
            <a:r>
              <a:rPr lang="en-CA" sz="1200">
                <a:latin typeface="Prompt" pitchFamily="2" charset="-34"/>
                <a:cs typeface="Prompt" pitchFamily="2" charset="-34"/>
              </a:rPr>
              <a:t>Increasing responsibility/</a:t>
            </a:r>
          </a:p>
          <a:p>
            <a:pPr algn="ctr"/>
            <a:r>
              <a:rPr lang="en-CA" sz="1200">
                <a:latin typeface="Prompt" pitchFamily="2" charset="-34"/>
                <a:cs typeface="Prompt" pitchFamily="2" charset="-34"/>
              </a:rPr>
              <a:t>hours/wage progression</a:t>
            </a:r>
          </a:p>
        </p:txBody>
      </p:sp>
      <p:sp>
        <p:nvSpPr>
          <p:cNvPr id="10" name="TextBox 9">
            <a:extLst>
              <a:ext uri="{FF2B5EF4-FFF2-40B4-BE49-F238E27FC236}">
                <a16:creationId xmlns:a16="http://schemas.microsoft.com/office/drawing/2014/main" id="{D184BF8A-BF4B-32A7-766C-C715B37B0458}"/>
              </a:ext>
            </a:extLst>
          </p:cNvPr>
          <p:cNvSpPr txBox="1"/>
          <p:nvPr/>
        </p:nvSpPr>
        <p:spPr>
          <a:xfrm>
            <a:off x="7416950" y="4615193"/>
            <a:ext cx="1707825" cy="461665"/>
          </a:xfrm>
          <a:prstGeom prst="rect">
            <a:avLst/>
          </a:prstGeom>
          <a:solidFill>
            <a:schemeClr val="bg1"/>
          </a:solidFill>
          <a:ln>
            <a:solidFill>
              <a:schemeClr val="tx2">
                <a:lumMod val="50000"/>
                <a:lumOff val="50000"/>
              </a:schemeClr>
            </a:solidFill>
          </a:ln>
        </p:spPr>
        <p:txBody>
          <a:bodyPr wrap="square" rtlCol="0" anchor="ctr">
            <a:spAutoFit/>
          </a:bodyPr>
          <a:lstStyle/>
          <a:p>
            <a:pPr algn="ctr"/>
            <a:r>
              <a:rPr lang="en-CA" sz="1200">
                <a:latin typeface="Prompt" pitchFamily="2" charset="-34"/>
                <a:cs typeface="Prompt" pitchFamily="2" charset="-34"/>
              </a:rPr>
              <a:t>Tapered job coach hours</a:t>
            </a:r>
          </a:p>
        </p:txBody>
      </p:sp>
      <p:sp>
        <p:nvSpPr>
          <p:cNvPr id="20" name="TextBox 19">
            <a:extLst>
              <a:ext uri="{FF2B5EF4-FFF2-40B4-BE49-F238E27FC236}">
                <a16:creationId xmlns:a16="http://schemas.microsoft.com/office/drawing/2014/main" id="{9AD4944A-D96E-FB02-84D0-46D4D290E6EA}"/>
              </a:ext>
            </a:extLst>
          </p:cNvPr>
          <p:cNvSpPr txBox="1"/>
          <p:nvPr/>
        </p:nvSpPr>
        <p:spPr>
          <a:xfrm>
            <a:off x="9501970" y="4878199"/>
            <a:ext cx="1776278" cy="830997"/>
          </a:xfrm>
          <a:prstGeom prst="rect">
            <a:avLst/>
          </a:prstGeom>
          <a:solidFill>
            <a:schemeClr val="bg1"/>
          </a:solidFill>
          <a:ln>
            <a:solidFill>
              <a:schemeClr val="tx2">
                <a:lumMod val="50000"/>
                <a:lumOff val="50000"/>
              </a:schemeClr>
            </a:solidFill>
          </a:ln>
        </p:spPr>
        <p:txBody>
          <a:bodyPr wrap="square" rtlCol="0" anchor="ctr">
            <a:spAutoFit/>
          </a:bodyPr>
          <a:lstStyle/>
          <a:p>
            <a:pPr algn="ctr"/>
            <a:r>
              <a:rPr lang="en-CA" sz="1200">
                <a:latin typeface="Prompt" pitchFamily="2" charset="-34"/>
                <a:cs typeface="Prompt" pitchFamily="2" charset="-34"/>
              </a:rPr>
              <a:t>Improved wellbeing through stable employment &amp; wage progression</a:t>
            </a:r>
          </a:p>
        </p:txBody>
      </p:sp>
      <p:sp>
        <p:nvSpPr>
          <p:cNvPr id="21" name="TextBox 20">
            <a:extLst>
              <a:ext uri="{FF2B5EF4-FFF2-40B4-BE49-F238E27FC236}">
                <a16:creationId xmlns:a16="http://schemas.microsoft.com/office/drawing/2014/main" id="{5BA871BB-E426-4644-8DB8-5DABE2609A24}"/>
              </a:ext>
            </a:extLst>
          </p:cNvPr>
          <p:cNvSpPr txBox="1"/>
          <p:nvPr/>
        </p:nvSpPr>
        <p:spPr>
          <a:xfrm>
            <a:off x="9490524" y="4147309"/>
            <a:ext cx="1779825" cy="646331"/>
          </a:xfrm>
          <a:prstGeom prst="rect">
            <a:avLst/>
          </a:prstGeom>
          <a:solidFill>
            <a:schemeClr val="bg1"/>
          </a:solidFill>
          <a:ln>
            <a:solidFill>
              <a:schemeClr val="tx2">
                <a:lumMod val="50000"/>
                <a:lumOff val="50000"/>
              </a:schemeClr>
            </a:solidFill>
          </a:ln>
        </p:spPr>
        <p:txBody>
          <a:bodyPr wrap="square" rtlCol="0" anchor="ctr">
            <a:spAutoFit/>
          </a:bodyPr>
          <a:lstStyle/>
          <a:p>
            <a:pPr algn="ctr"/>
            <a:r>
              <a:rPr lang="en-CA" sz="1200">
                <a:latin typeface="Prompt" pitchFamily="2" charset="-34"/>
                <a:cs typeface="Prompt" pitchFamily="2" charset="-34"/>
              </a:rPr>
              <a:t>Increased income and financial resilience</a:t>
            </a:r>
          </a:p>
        </p:txBody>
      </p:sp>
      <p:sp>
        <p:nvSpPr>
          <p:cNvPr id="8" name="TextBox 7">
            <a:extLst>
              <a:ext uri="{FF2B5EF4-FFF2-40B4-BE49-F238E27FC236}">
                <a16:creationId xmlns:a16="http://schemas.microsoft.com/office/drawing/2014/main" id="{F1926675-7261-76AD-6657-49CC29E37CBF}"/>
              </a:ext>
            </a:extLst>
          </p:cNvPr>
          <p:cNvSpPr txBox="1"/>
          <p:nvPr/>
        </p:nvSpPr>
        <p:spPr>
          <a:xfrm>
            <a:off x="5386691" y="5157851"/>
            <a:ext cx="1636467" cy="646331"/>
          </a:xfrm>
          <a:prstGeom prst="rect">
            <a:avLst/>
          </a:prstGeom>
          <a:solidFill>
            <a:schemeClr val="bg1"/>
          </a:solidFill>
          <a:ln>
            <a:solidFill>
              <a:schemeClr val="tx2">
                <a:lumMod val="50000"/>
                <a:lumOff val="50000"/>
              </a:schemeClr>
            </a:solidFill>
          </a:ln>
        </p:spPr>
        <p:txBody>
          <a:bodyPr wrap="square" rtlCol="0" anchor="ctr">
            <a:spAutoFit/>
          </a:bodyPr>
          <a:lstStyle/>
          <a:p>
            <a:pPr algn="ctr"/>
            <a:r>
              <a:rPr lang="en-CA" sz="1200" dirty="0">
                <a:latin typeface="Prompt" pitchFamily="2" charset="-34"/>
                <a:cs typeface="Prompt" pitchFamily="2" charset="-34"/>
              </a:rPr>
              <a:t>Awareness about rights and obligations</a:t>
            </a:r>
          </a:p>
        </p:txBody>
      </p:sp>
      <p:sp>
        <p:nvSpPr>
          <p:cNvPr id="26" name="TextBox 25">
            <a:extLst>
              <a:ext uri="{FF2B5EF4-FFF2-40B4-BE49-F238E27FC236}">
                <a16:creationId xmlns:a16="http://schemas.microsoft.com/office/drawing/2014/main" id="{76067F2A-A65F-0909-1665-7CEE388FDB8B}"/>
              </a:ext>
            </a:extLst>
          </p:cNvPr>
          <p:cNvSpPr txBox="1"/>
          <p:nvPr/>
        </p:nvSpPr>
        <p:spPr>
          <a:xfrm>
            <a:off x="7413841" y="5158605"/>
            <a:ext cx="1707825" cy="646331"/>
          </a:xfrm>
          <a:prstGeom prst="rect">
            <a:avLst/>
          </a:prstGeom>
          <a:solidFill>
            <a:schemeClr val="bg1"/>
          </a:solidFill>
          <a:ln>
            <a:solidFill>
              <a:schemeClr val="tx2">
                <a:lumMod val="50000"/>
                <a:lumOff val="50000"/>
              </a:schemeClr>
            </a:solidFill>
          </a:ln>
        </p:spPr>
        <p:txBody>
          <a:bodyPr wrap="square" rtlCol="0" anchor="ctr">
            <a:spAutoFit/>
          </a:bodyPr>
          <a:lstStyle/>
          <a:p>
            <a:pPr algn="ctr"/>
            <a:r>
              <a:rPr lang="en-CA" sz="1200">
                <a:latin typeface="Prompt" pitchFamily="2" charset="-34"/>
                <a:cs typeface="Prompt" pitchFamily="2" charset="-34"/>
              </a:rPr>
              <a:t>Generalize job search skills to more options</a:t>
            </a:r>
          </a:p>
        </p:txBody>
      </p:sp>
      <p:sp>
        <p:nvSpPr>
          <p:cNvPr id="27" name="TextBox 26">
            <a:extLst>
              <a:ext uri="{FF2B5EF4-FFF2-40B4-BE49-F238E27FC236}">
                <a16:creationId xmlns:a16="http://schemas.microsoft.com/office/drawing/2014/main" id="{EF433749-85D8-0325-A966-C6E72D37DA0E}"/>
              </a:ext>
            </a:extLst>
          </p:cNvPr>
          <p:cNvSpPr txBox="1"/>
          <p:nvPr/>
        </p:nvSpPr>
        <p:spPr>
          <a:xfrm>
            <a:off x="9478167" y="3363842"/>
            <a:ext cx="1779825" cy="646331"/>
          </a:xfrm>
          <a:prstGeom prst="rect">
            <a:avLst/>
          </a:prstGeom>
          <a:solidFill>
            <a:schemeClr val="bg1"/>
          </a:solidFill>
          <a:ln>
            <a:solidFill>
              <a:schemeClr val="tx2">
                <a:lumMod val="50000"/>
                <a:lumOff val="50000"/>
              </a:schemeClr>
            </a:solidFill>
          </a:ln>
        </p:spPr>
        <p:txBody>
          <a:bodyPr wrap="square" rtlCol="0" anchor="ctr">
            <a:spAutoFit/>
          </a:bodyPr>
          <a:lstStyle/>
          <a:p>
            <a:pPr algn="ctr"/>
            <a:r>
              <a:rPr lang="en-CA" sz="1200">
                <a:latin typeface="Prompt" pitchFamily="2" charset="-34"/>
                <a:cs typeface="Prompt" pitchFamily="2" charset="-34"/>
              </a:rPr>
              <a:t>Participation &amp; integration in community</a:t>
            </a:r>
          </a:p>
        </p:txBody>
      </p:sp>
      <p:sp>
        <p:nvSpPr>
          <p:cNvPr id="11" name="TextBox 10">
            <a:extLst>
              <a:ext uri="{FF2B5EF4-FFF2-40B4-BE49-F238E27FC236}">
                <a16:creationId xmlns:a16="http://schemas.microsoft.com/office/drawing/2014/main" id="{BEFBECDE-8365-C4A2-BEF5-DB5A8DE73AB4}"/>
              </a:ext>
            </a:extLst>
          </p:cNvPr>
          <p:cNvSpPr txBox="1"/>
          <p:nvPr/>
        </p:nvSpPr>
        <p:spPr>
          <a:xfrm>
            <a:off x="3211910" y="4588883"/>
            <a:ext cx="1681366" cy="461665"/>
          </a:xfrm>
          <a:prstGeom prst="rect">
            <a:avLst/>
          </a:prstGeom>
          <a:solidFill>
            <a:schemeClr val="bg1"/>
          </a:solidFill>
          <a:ln>
            <a:solidFill>
              <a:schemeClr val="tx2">
                <a:lumMod val="50000"/>
                <a:lumOff val="50000"/>
              </a:schemeClr>
            </a:solidFill>
          </a:ln>
        </p:spPr>
        <p:txBody>
          <a:bodyPr wrap="square" rtlCol="0" anchor="ctr">
            <a:spAutoFit/>
          </a:bodyPr>
          <a:lstStyle/>
          <a:p>
            <a:pPr algn="ctr"/>
            <a:r>
              <a:rPr lang="en-CA" sz="1200">
                <a:latin typeface="Prompt" pitchFamily="2" charset="-34"/>
                <a:cs typeface="Prompt" pitchFamily="2" charset="-34"/>
              </a:rPr>
              <a:t>Reduced anxiety about starting work</a:t>
            </a:r>
          </a:p>
        </p:txBody>
      </p:sp>
    </p:spTree>
    <p:extLst>
      <p:ext uri="{BB962C8B-B14F-4D97-AF65-F5344CB8AC3E}">
        <p14:creationId xmlns:p14="http://schemas.microsoft.com/office/powerpoint/2010/main" val="24725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13" grpId="0" animBg="1"/>
      <p:bldP spid="14" grpId="0" animBg="1"/>
      <p:bldP spid="15" grpId="0" animBg="1"/>
      <p:bldP spid="41" grpId="0" animBg="1"/>
      <p:bldP spid="52" grpId="0" animBg="1"/>
      <p:bldP spid="54" grpId="0" animBg="1"/>
      <p:bldP spid="55" grpId="0" animBg="1"/>
      <p:bldP spid="56" grpId="0" animBg="1"/>
      <p:bldP spid="5" grpId="0" animBg="1"/>
      <p:bldP spid="7" grpId="0" animBg="1"/>
      <p:bldP spid="9" grpId="0" animBg="1"/>
      <p:bldP spid="10" grpId="0" animBg="1"/>
      <p:bldP spid="20" grpId="0" animBg="1"/>
      <p:bldP spid="21" grpId="0" animBg="1"/>
      <p:bldP spid="8" grpId="0" animBg="1"/>
      <p:bldP spid="26" grpId="0" animBg="1"/>
      <p:bldP spid="27"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A90D9-4F1D-09D7-F74A-0AA747D212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D557C8-0118-9C4F-0F6F-B762262406F9}"/>
              </a:ext>
            </a:extLst>
          </p:cNvPr>
          <p:cNvSpPr>
            <a:spLocks noGrp="1"/>
          </p:cNvSpPr>
          <p:nvPr>
            <p:ph type="title"/>
          </p:nvPr>
        </p:nvSpPr>
        <p:spPr>
          <a:xfrm>
            <a:off x="955811" y="473578"/>
            <a:ext cx="10515600" cy="653096"/>
          </a:xfrm>
        </p:spPr>
        <p:txBody>
          <a:bodyPr>
            <a:noAutofit/>
          </a:bodyPr>
          <a:lstStyle/>
          <a:p>
            <a:r>
              <a:rPr lang="en-CA" sz="2800"/>
              <a:t>OUTCOME MAP OR PATHWAY TO IMPACT</a:t>
            </a:r>
            <a:endParaRPr lang="en-CA" sz="2800">
              <a:ea typeface="Source Sans Pro" panose="020B0503030403020204" pitchFamily="34" charset="0"/>
              <a:cs typeface="Biome" panose="020B0502040204020203" pitchFamily="34" charset="0"/>
            </a:endParaRPr>
          </a:p>
        </p:txBody>
      </p:sp>
      <p:sp>
        <p:nvSpPr>
          <p:cNvPr id="3" name="Flowchart: Alternate Process 2">
            <a:extLst>
              <a:ext uri="{FF2B5EF4-FFF2-40B4-BE49-F238E27FC236}">
                <a16:creationId xmlns:a16="http://schemas.microsoft.com/office/drawing/2014/main" id="{72638D2B-6E69-D544-DAD3-936AD32D616F}"/>
              </a:ext>
            </a:extLst>
          </p:cNvPr>
          <p:cNvSpPr/>
          <p:nvPr/>
        </p:nvSpPr>
        <p:spPr>
          <a:xfrm>
            <a:off x="955811" y="1268837"/>
            <a:ext cx="10424165" cy="740581"/>
          </a:xfrm>
          <a:prstGeom prst="rect">
            <a:avLst/>
          </a:prstGeom>
          <a:solidFill>
            <a:schemeClr val="tx1"/>
          </a:solidFill>
          <a:ln/>
        </p:spPr>
        <p:style>
          <a:lnRef idx="2">
            <a:schemeClr val="accent1"/>
          </a:lnRef>
          <a:fillRef idx="1">
            <a:schemeClr val="lt1"/>
          </a:fillRef>
          <a:effectRef idx="0">
            <a:schemeClr val="accent1"/>
          </a:effectRef>
          <a:fontRef idx="minor">
            <a:schemeClr val="dk1"/>
          </a:fontRef>
        </p:style>
        <p:txBody>
          <a:bodyPr lIns="182880" rtlCol="0" anchor="ctr"/>
          <a:lstStyle/>
          <a:p>
            <a:r>
              <a:rPr lang="en-CA" sz="1600" b="1">
                <a:solidFill>
                  <a:schemeClr val="bg1"/>
                </a:solidFill>
                <a:latin typeface="Prompt" pitchFamily="2" charset="-34"/>
                <a:cs typeface="Prompt" pitchFamily="2" charset="-34"/>
              </a:rPr>
              <a:t>What We Do: </a:t>
            </a:r>
          </a:p>
          <a:p>
            <a:r>
              <a:rPr lang="en-CA" sz="1200">
                <a:solidFill>
                  <a:schemeClr val="bg1"/>
                </a:solidFill>
                <a:latin typeface="Prompt" pitchFamily="2" charset="-34"/>
                <a:cs typeface="Prompt" pitchFamily="2" charset="-34"/>
              </a:rPr>
              <a:t>1. Personalized Employment Support 2. On-Site Job Coaching 3. Continuous Support &amp; Monitoring 4. Employer Agency Partnership</a:t>
            </a:r>
          </a:p>
        </p:txBody>
      </p:sp>
      <p:sp>
        <p:nvSpPr>
          <p:cNvPr id="4" name="Flowchart: Alternate Process 3">
            <a:extLst>
              <a:ext uri="{FF2B5EF4-FFF2-40B4-BE49-F238E27FC236}">
                <a16:creationId xmlns:a16="http://schemas.microsoft.com/office/drawing/2014/main" id="{D5C34D88-97E4-19F5-F14D-62D2EFD31E93}"/>
              </a:ext>
            </a:extLst>
          </p:cNvPr>
          <p:cNvSpPr/>
          <p:nvPr/>
        </p:nvSpPr>
        <p:spPr>
          <a:xfrm>
            <a:off x="955811" y="2204424"/>
            <a:ext cx="1974527" cy="3746662"/>
          </a:xfrm>
          <a:prstGeom prst="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t"/>
          <a:lstStyle/>
          <a:p>
            <a:pPr algn="ctr"/>
            <a:endParaRPr lang="en-CA" sz="1600">
              <a:latin typeface="Prompt" pitchFamily="2" charset="-34"/>
              <a:cs typeface="Prompt" pitchFamily="2" charset="-34"/>
            </a:endParaRPr>
          </a:p>
          <a:p>
            <a:pPr algn="ctr"/>
            <a:r>
              <a:rPr lang="en-CA" sz="1600">
                <a:solidFill>
                  <a:schemeClr val="bg1"/>
                </a:solidFill>
                <a:latin typeface="Prompt" pitchFamily="2" charset="-34"/>
                <a:cs typeface="Prompt" pitchFamily="2" charset="-34"/>
              </a:rPr>
              <a:t>Who with</a:t>
            </a:r>
          </a:p>
        </p:txBody>
      </p:sp>
      <p:sp>
        <p:nvSpPr>
          <p:cNvPr id="13" name="Flowchart: Alternate Process 12">
            <a:extLst>
              <a:ext uri="{FF2B5EF4-FFF2-40B4-BE49-F238E27FC236}">
                <a16:creationId xmlns:a16="http://schemas.microsoft.com/office/drawing/2014/main" id="{A44EB91F-E36F-19CA-C890-E3084C1655BD}"/>
              </a:ext>
            </a:extLst>
          </p:cNvPr>
          <p:cNvSpPr/>
          <p:nvPr/>
        </p:nvSpPr>
        <p:spPr>
          <a:xfrm>
            <a:off x="3063015" y="2211128"/>
            <a:ext cx="1979733" cy="3746662"/>
          </a:xfrm>
          <a:prstGeom prst="rect">
            <a:avLst/>
          </a:prstGeom>
          <a:solidFill>
            <a:schemeClr val="accent2">
              <a:lumMod val="60000"/>
              <a:lumOff val="40000"/>
            </a:schemeClr>
          </a:solidFill>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t"/>
          <a:lstStyle/>
          <a:p>
            <a:pPr algn="ctr"/>
            <a:endParaRPr lang="en-CA" sz="1600">
              <a:latin typeface="Prompt" pitchFamily="2" charset="-34"/>
              <a:cs typeface="Prompt" pitchFamily="2" charset="-34"/>
            </a:endParaRPr>
          </a:p>
          <a:p>
            <a:pPr algn="ctr"/>
            <a:r>
              <a:rPr lang="en-CA" sz="1600">
                <a:solidFill>
                  <a:schemeClr val="bg1"/>
                </a:solidFill>
                <a:latin typeface="Prompt" pitchFamily="2" charset="-34"/>
                <a:cs typeface="Prompt" pitchFamily="2" charset="-34"/>
              </a:rPr>
              <a:t>How they feel</a:t>
            </a:r>
          </a:p>
        </p:txBody>
      </p:sp>
      <p:sp>
        <p:nvSpPr>
          <p:cNvPr id="14" name="Flowchart: Alternate Process 13">
            <a:extLst>
              <a:ext uri="{FF2B5EF4-FFF2-40B4-BE49-F238E27FC236}">
                <a16:creationId xmlns:a16="http://schemas.microsoft.com/office/drawing/2014/main" id="{AC948570-9D6C-8A4D-A584-EBD1919406C9}"/>
              </a:ext>
            </a:extLst>
          </p:cNvPr>
          <p:cNvSpPr/>
          <p:nvPr/>
        </p:nvSpPr>
        <p:spPr>
          <a:xfrm>
            <a:off x="5175425" y="2166239"/>
            <a:ext cx="1979733" cy="3746662"/>
          </a:xfrm>
          <a:prstGeom prst="rect">
            <a:avLst/>
          </a:prstGeom>
          <a:solidFill>
            <a:schemeClr val="accent3"/>
          </a:solidFill>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t"/>
          <a:lstStyle/>
          <a:p>
            <a:pPr algn="ctr"/>
            <a:endParaRPr lang="en-CA" sz="1600">
              <a:solidFill>
                <a:schemeClr val="bg1"/>
              </a:solidFill>
              <a:latin typeface="Prompt" pitchFamily="2" charset="-34"/>
              <a:cs typeface="Prompt" pitchFamily="2" charset="-34"/>
            </a:endParaRPr>
          </a:p>
          <a:p>
            <a:pPr algn="ctr"/>
            <a:r>
              <a:rPr lang="en-CA" sz="1600">
                <a:solidFill>
                  <a:schemeClr val="bg1"/>
                </a:solidFill>
                <a:latin typeface="Prompt" pitchFamily="2" charset="-34"/>
                <a:cs typeface="Prompt" pitchFamily="2" charset="-34"/>
              </a:rPr>
              <a:t>What they learn and gain</a:t>
            </a:r>
          </a:p>
        </p:txBody>
      </p:sp>
      <p:sp>
        <p:nvSpPr>
          <p:cNvPr id="15" name="Flowchart: Alternate Process 14">
            <a:extLst>
              <a:ext uri="{FF2B5EF4-FFF2-40B4-BE49-F238E27FC236}">
                <a16:creationId xmlns:a16="http://schemas.microsoft.com/office/drawing/2014/main" id="{1F96A8D6-F94C-AD9E-8ABB-DA25B24722DD}"/>
              </a:ext>
            </a:extLst>
          </p:cNvPr>
          <p:cNvSpPr/>
          <p:nvPr/>
        </p:nvSpPr>
        <p:spPr>
          <a:xfrm>
            <a:off x="7287835" y="2181980"/>
            <a:ext cx="1979733" cy="3746662"/>
          </a:xfrm>
          <a:prstGeom prst="rect">
            <a:avLst/>
          </a:prstGeom>
          <a:solidFill>
            <a:schemeClr val="accent3"/>
          </a:solidFill>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t"/>
          <a:lstStyle/>
          <a:p>
            <a:pPr algn="ctr"/>
            <a:endParaRPr lang="en-CA" sz="1600">
              <a:solidFill>
                <a:schemeClr val="dk1"/>
              </a:solidFill>
              <a:latin typeface="Prompt" pitchFamily="2" charset="-34"/>
              <a:cs typeface="Prompt" pitchFamily="2" charset="-34"/>
            </a:endParaRPr>
          </a:p>
          <a:p>
            <a:pPr algn="ctr"/>
            <a:r>
              <a:rPr lang="en-CA" sz="1600">
                <a:solidFill>
                  <a:schemeClr val="bg1"/>
                </a:solidFill>
                <a:latin typeface="Prompt" pitchFamily="2" charset="-34"/>
                <a:cs typeface="Prompt" pitchFamily="2" charset="-34"/>
              </a:rPr>
              <a:t>What they do differently</a:t>
            </a:r>
          </a:p>
        </p:txBody>
      </p:sp>
      <p:sp>
        <p:nvSpPr>
          <p:cNvPr id="38" name="Oval 37">
            <a:extLst>
              <a:ext uri="{FF2B5EF4-FFF2-40B4-BE49-F238E27FC236}">
                <a16:creationId xmlns:a16="http://schemas.microsoft.com/office/drawing/2014/main" id="{7DFE8E29-3CD5-1C24-1D39-0F1C2A59BC2D}"/>
              </a:ext>
            </a:extLst>
          </p:cNvPr>
          <p:cNvSpPr/>
          <p:nvPr/>
        </p:nvSpPr>
        <p:spPr>
          <a:xfrm>
            <a:off x="312850" y="3494535"/>
            <a:ext cx="1797041" cy="1489944"/>
          </a:xfrm>
          <a:prstGeom prst="ellipse">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CA" sz="1400">
              <a:solidFill>
                <a:schemeClr val="accent2">
                  <a:lumMod val="75000"/>
                </a:schemeClr>
              </a:solidFill>
            </a:endParaRPr>
          </a:p>
        </p:txBody>
      </p:sp>
      <p:sp>
        <p:nvSpPr>
          <p:cNvPr id="41" name="Flowchart: Alternate Process 40">
            <a:extLst>
              <a:ext uri="{FF2B5EF4-FFF2-40B4-BE49-F238E27FC236}">
                <a16:creationId xmlns:a16="http://schemas.microsoft.com/office/drawing/2014/main" id="{ECA28210-E804-AC8D-BEDF-8A5F9721087C}"/>
              </a:ext>
            </a:extLst>
          </p:cNvPr>
          <p:cNvSpPr/>
          <p:nvPr/>
        </p:nvSpPr>
        <p:spPr>
          <a:xfrm>
            <a:off x="9400243" y="2166240"/>
            <a:ext cx="1979733" cy="3746662"/>
          </a:xfrm>
          <a:prstGeom prst="rect">
            <a:avLst/>
          </a:prstGeom>
          <a:solidFill>
            <a:schemeClr val="accent2">
              <a:lumMod val="75000"/>
            </a:schemeClr>
          </a:solidFill>
        </p:spPr>
        <p:style>
          <a:lnRef idx="1">
            <a:schemeClr val="accent1"/>
          </a:lnRef>
          <a:fillRef idx="2">
            <a:schemeClr val="accent1"/>
          </a:fillRef>
          <a:effectRef idx="1">
            <a:schemeClr val="accent1"/>
          </a:effectRef>
          <a:fontRef idx="minor">
            <a:schemeClr val="dk1"/>
          </a:fontRef>
        </p:style>
        <p:txBody>
          <a:bodyPr rtlCol="0" anchor="t"/>
          <a:lstStyle/>
          <a:p>
            <a:pPr algn="ctr"/>
            <a:endParaRPr lang="en-CA" sz="1600">
              <a:solidFill>
                <a:schemeClr val="bg1"/>
              </a:solidFill>
              <a:latin typeface="Prompt" pitchFamily="2" charset="-34"/>
              <a:cs typeface="Prompt" pitchFamily="2" charset="-34"/>
            </a:endParaRPr>
          </a:p>
          <a:p>
            <a:pPr algn="ctr"/>
            <a:r>
              <a:rPr lang="en-CA" sz="1600">
                <a:solidFill>
                  <a:schemeClr val="bg1"/>
                </a:solidFill>
                <a:latin typeface="Prompt" pitchFamily="2" charset="-34"/>
                <a:cs typeface="Prompt" pitchFamily="2" charset="-34"/>
              </a:rPr>
              <a:t>What difference does this make</a:t>
            </a:r>
          </a:p>
        </p:txBody>
      </p:sp>
      <p:sp>
        <p:nvSpPr>
          <p:cNvPr id="6" name="Oval 5">
            <a:extLst>
              <a:ext uri="{FF2B5EF4-FFF2-40B4-BE49-F238E27FC236}">
                <a16:creationId xmlns:a16="http://schemas.microsoft.com/office/drawing/2014/main" id="{9B8009E4-2B67-C538-51FC-FF6C17A1B0D0}"/>
              </a:ext>
            </a:extLst>
          </p:cNvPr>
          <p:cNvSpPr/>
          <p:nvPr/>
        </p:nvSpPr>
        <p:spPr>
          <a:xfrm>
            <a:off x="471874" y="5858567"/>
            <a:ext cx="2026611" cy="1204666"/>
          </a:xfrm>
          <a:prstGeom prst="ellipse">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CA" sz="1400">
              <a:solidFill>
                <a:schemeClr val="tx1"/>
              </a:solidFill>
            </a:endParaRPr>
          </a:p>
        </p:txBody>
      </p:sp>
      <p:sp>
        <p:nvSpPr>
          <p:cNvPr id="11" name="TextBox 10">
            <a:extLst>
              <a:ext uri="{FF2B5EF4-FFF2-40B4-BE49-F238E27FC236}">
                <a16:creationId xmlns:a16="http://schemas.microsoft.com/office/drawing/2014/main" id="{1324FD45-AD82-4E6F-B196-D1F43203EF99}"/>
              </a:ext>
            </a:extLst>
          </p:cNvPr>
          <p:cNvSpPr txBox="1"/>
          <p:nvPr/>
        </p:nvSpPr>
        <p:spPr>
          <a:xfrm>
            <a:off x="3173040" y="3481858"/>
            <a:ext cx="1720120" cy="646331"/>
          </a:xfrm>
          <a:prstGeom prst="rect">
            <a:avLst/>
          </a:prstGeom>
          <a:solidFill>
            <a:schemeClr val="bg1"/>
          </a:solidFill>
          <a:ln>
            <a:solidFill>
              <a:schemeClr val="tx2">
                <a:lumMod val="50000"/>
                <a:lumOff val="50000"/>
              </a:schemeClr>
            </a:solidFill>
          </a:ln>
        </p:spPr>
        <p:txBody>
          <a:bodyPr wrap="square" rtlCol="0" anchor="ctr">
            <a:spAutoFit/>
          </a:bodyPr>
          <a:lstStyle/>
          <a:p>
            <a:pPr algn="ctr"/>
            <a:r>
              <a:rPr lang="en-CA" sz="1200" dirty="0">
                <a:latin typeface="Prompt" pitchFamily="2" charset="-34"/>
                <a:cs typeface="Prompt" pitchFamily="2" charset="-34"/>
              </a:rPr>
              <a:t>Increased confidence to hire inclusively</a:t>
            </a:r>
          </a:p>
        </p:txBody>
      </p:sp>
      <p:sp>
        <p:nvSpPr>
          <p:cNvPr id="12" name="TextBox 11">
            <a:extLst>
              <a:ext uri="{FF2B5EF4-FFF2-40B4-BE49-F238E27FC236}">
                <a16:creationId xmlns:a16="http://schemas.microsoft.com/office/drawing/2014/main" id="{26E23CDE-B23D-9D40-8CBB-C1D06078A522}"/>
              </a:ext>
            </a:extLst>
          </p:cNvPr>
          <p:cNvSpPr txBox="1"/>
          <p:nvPr/>
        </p:nvSpPr>
        <p:spPr>
          <a:xfrm>
            <a:off x="7431497" y="5279217"/>
            <a:ext cx="1735379" cy="461665"/>
          </a:xfrm>
          <a:prstGeom prst="rect">
            <a:avLst/>
          </a:prstGeom>
          <a:solidFill>
            <a:schemeClr val="bg1"/>
          </a:solidFill>
          <a:ln>
            <a:solidFill>
              <a:schemeClr val="tx2">
                <a:lumMod val="50000"/>
                <a:lumOff val="50000"/>
              </a:schemeClr>
            </a:solidFill>
          </a:ln>
        </p:spPr>
        <p:txBody>
          <a:bodyPr wrap="square" rtlCol="0" anchor="ctr">
            <a:spAutoFit/>
          </a:bodyPr>
          <a:lstStyle/>
          <a:p>
            <a:pPr algn="ctr"/>
            <a:r>
              <a:rPr lang="en-CA" sz="1200" dirty="0">
                <a:latin typeface="Prompt" pitchFamily="2" charset="-34"/>
                <a:cs typeface="Prompt" pitchFamily="2" charset="-34"/>
              </a:rPr>
              <a:t>Employer repeats and refers</a:t>
            </a:r>
          </a:p>
        </p:txBody>
      </p:sp>
      <p:sp>
        <p:nvSpPr>
          <p:cNvPr id="16" name="TextBox 15">
            <a:extLst>
              <a:ext uri="{FF2B5EF4-FFF2-40B4-BE49-F238E27FC236}">
                <a16:creationId xmlns:a16="http://schemas.microsoft.com/office/drawing/2014/main" id="{D23CD395-C869-9029-6DE4-0A820ABFAB08}"/>
              </a:ext>
            </a:extLst>
          </p:cNvPr>
          <p:cNvSpPr txBox="1"/>
          <p:nvPr/>
        </p:nvSpPr>
        <p:spPr>
          <a:xfrm>
            <a:off x="5340105" y="3468574"/>
            <a:ext cx="1687026" cy="461665"/>
          </a:xfrm>
          <a:prstGeom prst="rect">
            <a:avLst/>
          </a:prstGeom>
          <a:solidFill>
            <a:schemeClr val="bg1"/>
          </a:solidFill>
          <a:ln>
            <a:solidFill>
              <a:schemeClr val="tx2">
                <a:lumMod val="50000"/>
                <a:lumOff val="50000"/>
              </a:schemeClr>
            </a:solidFill>
          </a:ln>
        </p:spPr>
        <p:txBody>
          <a:bodyPr wrap="square" rtlCol="0" anchor="ctr">
            <a:spAutoFit/>
          </a:bodyPr>
          <a:lstStyle/>
          <a:p>
            <a:pPr algn="ctr"/>
            <a:r>
              <a:rPr lang="en-CA" sz="1200" dirty="0">
                <a:latin typeface="Prompt" pitchFamily="2" charset="-34"/>
                <a:cs typeface="Prompt" pitchFamily="2" charset="-34"/>
              </a:rPr>
              <a:t>Effective onboarding</a:t>
            </a:r>
          </a:p>
        </p:txBody>
      </p:sp>
      <p:sp>
        <p:nvSpPr>
          <p:cNvPr id="17" name="TextBox 16">
            <a:extLst>
              <a:ext uri="{FF2B5EF4-FFF2-40B4-BE49-F238E27FC236}">
                <a16:creationId xmlns:a16="http://schemas.microsoft.com/office/drawing/2014/main" id="{F30005B1-F62F-E54E-2958-DB89FA5C25B6}"/>
              </a:ext>
            </a:extLst>
          </p:cNvPr>
          <p:cNvSpPr txBox="1"/>
          <p:nvPr/>
        </p:nvSpPr>
        <p:spPr>
          <a:xfrm>
            <a:off x="5340105" y="4077339"/>
            <a:ext cx="1687026" cy="276999"/>
          </a:xfrm>
          <a:prstGeom prst="rect">
            <a:avLst/>
          </a:prstGeom>
          <a:solidFill>
            <a:schemeClr val="bg1"/>
          </a:solidFill>
          <a:ln>
            <a:solidFill>
              <a:schemeClr val="tx2">
                <a:lumMod val="50000"/>
                <a:lumOff val="50000"/>
              </a:schemeClr>
            </a:solidFill>
          </a:ln>
        </p:spPr>
        <p:txBody>
          <a:bodyPr wrap="square" rtlCol="0" anchor="ctr">
            <a:spAutoFit/>
          </a:bodyPr>
          <a:lstStyle/>
          <a:p>
            <a:pPr algn="ctr"/>
            <a:r>
              <a:rPr lang="en-CA" sz="1200">
                <a:latin typeface="Prompt" pitchFamily="2" charset="-34"/>
                <a:cs typeface="Prompt" pitchFamily="2" charset="-34"/>
              </a:rPr>
              <a:t>Early productivity</a:t>
            </a:r>
          </a:p>
        </p:txBody>
      </p:sp>
      <p:sp>
        <p:nvSpPr>
          <p:cNvPr id="18" name="TextBox 17">
            <a:extLst>
              <a:ext uri="{FF2B5EF4-FFF2-40B4-BE49-F238E27FC236}">
                <a16:creationId xmlns:a16="http://schemas.microsoft.com/office/drawing/2014/main" id="{CF9B0A6B-CDFD-864B-BF99-F245BBB5741F}"/>
              </a:ext>
            </a:extLst>
          </p:cNvPr>
          <p:cNvSpPr txBox="1"/>
          <p:nvPr/>
        </p:nvSpPr>
        <p:spPr>
          <a:xfrm>
            <a:off x="5340105" y="4523408"/>
            <a:ext cx="1687026" cy="830997"/>
          </a:xfrm>
          <a:prstGeom prst="rect">
            <a:avLst/>
          </a:prstGeom>
          <a:solidFill>
            <a:schemeClr val="bg1"/>
          </a:solidFill>
          <a:ln>
            <a:solidFill>
              <a:schemeClr val="tx2">
                <a:lumMod val="50000"/>
                <a:lumOff val="50000"/>
              </a:schemeClr>
            </a:solidFill>
          </a:ln>
        </p:spPr>
        <p:txBody>
          <a:bodyPr wrap="square" rtlCol="0" anchor="ctr">
            <a:spAutoFit/>
          </a:bodyPr>
          <a:lstStyle/>
          <a:p>
            <a:pPr algn="ctr"/>
            <a:r>
              <a:rPr lang="en-CA" sz="1200">
                <a:latin typeface="Prompt" pitchFamily="2" charset="-34"/>
                <a:cs typeface="Prompt" pitchFamily="2" charset="-34"/>
              </a:rPr>
              <a:t>Inclusive supervision practices in workplace</a:t>
            </a:r>
          </a:p>
        </p:txBody>
      </p:sp>
      <p:sp>
        <p:nvSpPr>
          <p:cNvPr id="19" name="TextBox 18">
            <a:extLst>
              <a:ext uri="{FF2B5EF4-FFF2-40B4-BE49-F238E27FC236}">
                <a16:creationId xmlns:a16="http://schemas.microsoft.com/office/drawing/2014/main" id="{CD095C52-E84B-4C9A-09AB-5DDB282A1906}"/>
              </a:ext>
            </a:extLst>
          </p:cNvPr>
          <p:cNvSpPr txBox="1"/>
          <p:nvPr/>
        </p:nvSpPr>
        <p:spPr>
          <a:xfrm>
            <a:off x="7428280" y="4153481"/>
            <a:ext cx="1698840" cy="1015663"/>
          </a:xfrm>
          <a:prstGeom prst="rect">
            <a:avLst/>
          </a:prstGeom>
          <a:solidFill>
            <a:schemeClr val="bg1"/>
          </a:solidFill>
          <a:ln>
            <a:solidFill>
              <a:schemeClr val="tx2">
                <a:lumMod val="50000"/>
                <a:lumOff val="50000"/>
              </a:schemeClr>
            </a:solidFill>
          </a:ln>
        </p:spPr>
        <p:txBody>
          <a:bodyPr wrap="square" rtlCol="0" anchor="ctr">
            <a:spAutoFit/>
          </a:bodyPr>
          <a:lstStyle/>
          <a:p>
            <a:pPr algn="ctr"/>
            <a:r>
              <a:rPr lang="en-CA" sz="1200" dirty="0">
                <a:latin typeface="Prompt" pitchFamily="2" charset="-34"/>
                <a:cs typeface="Prompt" pitchFamily="2" charset="-34"/>
              </a:rPr>
              <a:t>Increased confidence using inclusive practices without external prompting</a:t>
            </a:r>
          </a:p>
        </p:txBody>
      </p:sp>
      <p:sp>
        <p:nvSpPr>
          <p:cNvPr id="23" name="TextBox 22">
            <a:extLst>
              <a:ext uri="{FF2B5EF4-FFF2-40B4-BE49-F238E27FC236}">
                <a16:creationId xmlns:a16="http://schemas.microsoft.com/office/drawing/2014/main" id="{6519D830-27F1-CBEC-C947-92928AD9B58B}"/>
              </a:ext>
            </a:extLst>
          </p:cNvPr>
          <p:cNvSpPr txBox="1"/>
          <p:nvPr/>
        </p:nvSpPr>
        <p:spPr>
          <a:xfrm>
            <a:off x="7428280" y="3390128"/>
            <a:ext cx="1698840" cy="646331"/>
          </a:xfrm>
          <a:prstGeom prst="rect">
            <a:avLst/>
          </a:prstGeom>
          <a:solidFill>
            <a:schemeClr val="bg1"/>
          </a:solidFill>
          <a:ln>
            <a:solidFill>
              <a:schemeClr val="tx2">
                <a:lumMod val="50000"/>
                <a:lumOff val="50000"/>
              </a:schemeClr>
            </a:solidFill>
          </a:ln>
        </p:spPr>
        <p:txBody>
          <a:bodyPr wrap="square" rtlCol="0" anchor="ctr">
            <a:spAutoFit/>
          </a:bodyPr>
          <a:lstStyle/>
          <a:p>
            <a:pPr algn="ctr"/>
            <a:r>
              <a:rPr lang="en-CA" sz="1200" dirty="0">
                <a:latin typeface="Prompt" pitchFamily="2" charset="-34"/>
                <a:cs typeface="Prompt" pitchFamily="2" charset="-34"/>
              </a:rPr>
              <a:t>Improved team productivity or morale</a:t>
            </a:r>
          </a:p>
        </p:txBody>
      </p:sp>
      <p:sp>
        <p:nvSpPr>
          <p:cNvPr id="24" name="TextBox 23">
            <a:extLst>
              <a:ext uri="{FF2B5EF4-FFF2-40B4-BE49-F238E27FC236}">
                <a16:creationId xmlns:a16="http://schemas.microsoft.com/office/drawing/2014/main" id="{B7634A90-FCB8-F70E-8BB0-AFEB8898A74B}"/>
              </a:ext>
            </a:extLst>
          </p:cNvPr>
          <p:cNvSpPr txBox="1"/>
          <p:nvPr/>
        </p:nvSpPr>
        <p:spPr>
          <a:xfrm>
            <a:off x="9521416" y="3264719"/>
            <a:ext cx="1742773" cy="1015663"/>
          </a:xfrm>
          <a:prstGeom prst="rect">
            <a:avLst/>
          </a:prstGeom>
          <a:solidFill>
            <a:schemeClr val="bg1"/>
          </a:solidFill>
          <a:ln>
            <a:solidFill>
              <a:schemeClr val="tx2">
                <a:lumMod val="50000"/>
                <a:lumOff val="50000"/>
              </a:schemeClr>
            </a:solidFill>
          </a:ln>
        </p:spPr>
        <p:txBody>
          <a:bodyPr wrap="square" rtlCol="0" anchor="ctr">
            <a:spAutoFit/>
          </a:bodyPr>
          <a:lstStyle/>
          <a:p>
            <a:pPr algn="ctr"/>
            <a:r>
              <a:rPr lang="en-CA" sz="1200">
                <a:latin typeface="Prompt" pitchFamily="2" charset="-34"/>
                <a:cs typeface="Prompt" pitchFamily="2" charset="-34"/>
              </a:rPr>
              <a:t>Change workplace narrative about people with developmental disabilities</a:t>
            </a:r>
          </a:p>
        </p:txBody>
      </p:sp>
      <p:sp>
        <p:nvSpPr>
          <p:cNvPr id="25" name="TextBox 24">
            <a:extLst>
              <a:ext uri="{FF2B5EF4-FFF2-40B4-BE49-F238E27FC236}">
                <a16:creationId xmlns:a16="http://schemas.microsoft.com/office/drawing/2014/main" id="{2B209BD6-F6BC-AE81-1CAC-139EC2DBC5BB}"/>
              </a:ext>
            </a:extLst>
          </p:cNvPr>
          <p:cNvSpPr txBox="1"/>
          <p:nvPr/>
        </p:nvSpPr>
        <p:spPr>
          <a:xfrm>
            <a:off x="9536209" y="4401598"/>
            <a:ext cx="1727980" cy="461665"/>
          </a:xfrm>
          <a:prstGeom prst="rect">
            <a:avLst/>
          </a:prstGeom>
          <a:solidFill>
            <a:schemeClr val="bg1"/>
          </a:solidFill>
          <a:ln>
            <a:solidFill>
              <a:schemeClr val="tx2">
                <a:lumMod val="50000"/>
                <a:lumOff val="50000"/>
              </a:schemeClr>
            </a:solidFill>
          </a:ln>
        </p:spPr>
        <p:txBody>
          <a:bodyPr wrap="square" rtlCol="0" anchor="ctr">
            <a:spAutoFit/>
          </a:bodyPr>
          <a:lstStyle/>
          <a:p>
            <a:pPr algn="ctr"/>
            <a:r>
              <a:rPr lang="en-CA" sz="1200">
                <a:latin typeface="Prompt" pitchFamily="2" charset="-34"/>
                <a:cs typeface="Prompt" pitchFamily="2" charset="-34"/>
              </a:rPr>
              <a:t>Lower turnover, productivity gains </a:t>
            </a:r>
          </a:p>
        </p:txBody>
      </p:sp>
      <p:sp>
        <p:nvSpPr>
          <p:cNvPr id="28" name="TextBox 27">
            <a:extLst>
              <a:ext uri="{FF2B5EF4-FFF2-40B4-BE49-F238E27FC236}">
                <a16:creationId xmlns:a16="http://schemas.microsoft.com/office/drawing/2014/main" id="{B2F3CB13-7651-F214-10EA-78A68A829078}"/>
              </a:ext>
            </a:extLst>
          </p:cNvPr>
          <p:cNvSpPr txBox="1"/>
          <p:nvPr/>
        </p:nvSpPr>
        <p:spPr>
          <a:xfrm>
            <a:off x="9536209" y="4984479"/>
            <a:ext cx="1727980" cy="646331"/>
          </a:xfrm>
          <a:prstGeom prst="rect">
            <a:avLst/>
          </a:prstGeom>
          <a:solidFill>
            <a:schemeClr val="bg1"/>
          </a:solidFill>
          <a:ln>
            <a:solidFill>
              <a:schemeClr val="tx2">
                <a:lumMod val="50000"/>
                <a:lumOff val="50000"/>
              </a:schemeClr>
            </a:solidFill>
          </a:ln>
        </p:spPr>
        <p:txBody>
          <a:bodyPr wrap="square" rtlCol="0" anchor="ctr">
            <a:spAutoFit/>
          </a:bodyPr>
          <a:lstStyle/>
          <a:p>
            <a:pPr algn="ctr"/>
            <a:r>
              <a:rPr lang="en-CA" sz="1200">
                <a:latin typeface="Prompt" pitchFamily="2" charset="-34"/>
                <a:cs typeface="Prompt" pitchFamily="2" charset="-34"/>
              </a:rPr>
              <a:t>Durable diverse, inclusive hiring practices</a:t>
            </a:r>
          </a:p>
        </p:txBody>
      </p:sp>
      <p:sp>
        <p:nvSpPr>
          <p:cNvPr id="29" name="TextBox 28">
            <a:extLst>
              <a:ext uri="{FF2B5EF4-FFF2-40B4-BE49-F238E27FC236}">
                <a16:creationId xmlns:a16="http://schemas.microsoft.com/office/drawing/2014/main" id="{1F352284-3F54-C3DE-4399-A6DED489FCFE}"/>
              </a:ext>
            </a:extLst>
          </p:cNvPr>
          <p:cNvSpPr txBox="1"/>
          <p:nvPr/>
        </p:nvSpPr>
        <p:spPr>
          <a:xfrm>
            <a:off x="1113823" y="3431424"/>
            <a:ext cx="1639029" cy="830997"/>
          </a:xfrm>
          <a:prstGeom prst="rect">
            <a:avLst/>
          </a:prstGeom>
          <a:solidFill>
            <a:schemeClr val="bg1"/>
          </a:solidFill>
          <a:ln>
            <a:solidFill>
              <a:schemeClr val="tx2">
                <a:lumMod val="50000"/>
                <a:lumOff val="50000"/>
              </a:schemeClr>
            </a:solidFill>
          </a:ln>
        </p:spPr>
        <p:txBody>
          <a:bodyPr wrap="square" rtlCol="0" anchor="ctr">
            <a:spAutoFit/>
          </a:bodyPr>
          <a:lstStyle/>
          <a:p>
            <a:pPr algn="ctr"/>
            <a:r>
              <a:rPr lang="en-CA" sz="1200">
                <a:latin typeface="Prompt" pitchFamily="2" charset="-34"/>
                <a:cs typeface="Prompt" pitchFamily="2" charset="-34"/>
              </a:rPr>
              <a:t>Employment partners, employers, supervisors</a:t>
            </a:r>
          </a:p>
        </p:txBody>
      </p:sp>
      <p:sp>
        <p:nvSpPr>
          <p:cNvPr id="5" name="TextBox 4">
            <a:extLst>
              <a:ext uri="{FF2B5EF4-FFF2-40B4-BE49-F238E27FC236}">
                <a16:creationId xmlns:a16="http://schemas.microsoft.com/office/drawing/2014/main" id="{810F6178-7F30-5C83-2100-AFF92E6353CF}"/>
              </a:ext>
            </a:extLst>
          </p:cNvPr>
          <p:cNvSpPr txBox="1"/>
          <p:nvPr/>
        </p:nvSpPr>
        <p:spPr>
          <a:xfrm>
            <a:off x="3173040" y="4434385"/>
            <a:ext cx="1720120" cy="646331"/>
          </a:xfrm>
          <a:prstGeom prst="rect">
            <a:avLst/>
          </a:prstGeom>
          <a:solidFill>
            <a:schemeClr val="bg1"/>
          </a:solidFill>
          <a:ln>
            <a:solidFill>
              <a:schemeClr val="tx2">
                <a:lumMod val="50000"/>
                <a:lumOff val="50000"/>
              </a:schemeClr>
            </a:solidFill>
          </a:ln>
        </p:spPr>
        <p:txBody>
          <a:bodyPr wrap="square" rtlCol="0" anchor="ctr">
            <a:spAutoFit/>
          </a:bodyPr>
          <a:lstStyle/>
          <a:p>
            <a:pPr algn="ctr"/>
            <a:r>
              <a:rPr lang="en-CA" sz="1200" dirty="0">
                <a:latin typeface="Prompt" pitchFamily="2" charset="-34"/>
                <a:cs typeface="Prompt" pitchFamily="2" charset="-34"/>
              </a:rPr>
              <a:t>Trust in EO as a responsive and skilled partner</a:t>
            </a:r>
          </a:p>
        </p:txBody>
      </p:sp>
    </p:spTree>
    <p:extLst>
      <p:ext uri="{BB962C8B-B14F-4D97-AF65-F5344CB8AC3E}">
        <p14:creationId xmlns:p14="http://schemas.microsoft.com/office/powerpoint/2010/main" val="259662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4" grpId="0" animBg="1"/>
      <p:bldP spid="15" grpId="0" animBg="1"/>
      <p:bldP spid="41" grpId="0" animBg="1"/>
      <p:bldP spid="11" grpId="0" animBg="1"/>
      <p:bldP spid="12" grpId="0" animBg="1"/>
      <p:bldP spid="16" grpId="0" animBg="1"/>
      <p:bldP spid="17" grpId="0" animBg="1"/>
      <p:bldP spid="18" grpId="0" animBg="1"/>
      <p:bldP spid="19" grpId="0" animBg="1"/>
      <p:bldP spid="23" grpId="0" animBg="1"/>
      <p:bldP spid="24" grpId="0" animBg="1"/>
      <p:bldP spid="25" grpId="0" animBg="1"/>
      <p:bldP spid="28" grpId="0" animBg="1"/>
      <p:bldP spid="29"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2534A-B02A-C6DB-A480-F2FA30CF29F4}"/>
            </a:ext>
          </a:extLst>
        </p:cNvPr>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8660C4C-4441-8487-C1B1-214490BD9BAA}"/>
              </a:ext>
            </a:extLst>
          </p:cNvPr>
          <p:cNvCxnSpPr/>
          <p:nvPr/>
        </p:nvCxnSpPr>
        <p:spPr>
          <a:xfrm>
            <a:off x="1316865" y="2836510"/>
            <a:ext cx="57242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BC0B825-A1C7-2B8D-E609-45366F68EABD}"/>
              </a:ext>
            </a:extLst>
          </p:cNvPr>
          <p:cNvSpPr txBox="1"/>
          <p:nvPr/>
        </p:nvSpPr>
        <p:spPr>
          <a:xfrm>
            <a:off x="1316865" y="3225118"/>
            <a:ext cx="3834684" cy="796372"/>
          </a:xfrm>
          <a:prstGeom prst="rect">
            <a:avLst/>
          </a:prstGeom>
          <a:noFill/>
        </p:spPr>
        <p:txBody>
          <a:bodyPr wrap="square" lIns="0" tIns="0" rIns="91440" bIns="0" rtlCol="0">
            <a:spAutoFit/>
          </a:bodyPr>
          <a:lstStyle/>
          <a:p>
            <a:pPr>
              <a:lnSpc>
                <a:spcPct val="150000"/>
              </a:lnSpc>
            </a:pPr>
            <a:r>
              <a:rPr lang="en-US">
                <a:solidFill>
                  <a:schemeClr val="tx1">
                    <a:alpha val="70000"/>
                  </a:schemeClr>
                </a:solidFill>
                <a:latin typeface="Prompt" pitchFamily="2" charset="-34"/>
                <a:ea typeface="Roboto Light" charset="0"/>
                <a:cs typeface="Prompt" pitchFamily="2" charset="-34"/>
              </a:rPr>
              <a:t>Sources of data and assessing confidence in evidence</a:t>
            </a:r>
          </a:p>
        </p:txBody>
      </p:sp>
      <p:sp>
        <p:nvSpPr>
          <p:cNvPr id="5" name="Title 1">
            <a:extLst>
              <a:ext uri="{FF2B5EF4-FFF2-40B4-BE49-F238E27FC236}">
                <a16:creationId xmlns:a16="http://schemas.microsoft.com/office/drawing/2014/main" id="{BCE8CB5B-7D30-386D-352A-5D851DBC21B7}"/>
              </a:ext>
            </a:extLst>
          </p:cNvPr>
          <p:cNvSpPr txBox="1">
            <a:spLocks/>
          </p:cNvSpPr>
          <p:nvPr/>
        </p:nvSpPr>
        <p:spPr>
          <a:xfrm>
            <a:off x="1136561" y="1824820"/>
            <a:ext cx="5734782" cy="10116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Prompt" pitchFamily="2" charset="-34"/>
                <a:ea typeface="+mj-ea"/>
                <a:cs typeface="Prompt" pitchFamily="2" charset="-34"/>
              </a:defRPr>
            </a:lvl1pPr>
          </a:lstStyle>
          <a:p>
            <a:r>
              <a:rPr lang="en-US" sz="4000">
                <a:solidFill>
                  <a:schemeClr val="tx2">
                    <a:lumMod val="95000"/>
                    <a:lumOff val="5000"/>
                  </a:schemeClr>
                </a:solidFill>
                <a:ea typeface="+mn-ea"/>
                <a:cs typeface="+mn-cs"/>
              </a:rPr>
              <a:t>WHAT DATA TO USE</a:t>
            </a:r>
            <a:endParaRPr lang="en-CA" sz="4000">
              <a:solidFill>
                <a:schemeClr val="tx2">
                  <a:lumMod val="95000"/>
                  <a:lumOff val="5000"/>
                </a:schemeClr>
              </a:solidFill>
              <a:ea typeface="+mn-ea"/>
              <a:cs typeface="+mn-cs"/>
            </a:endParaRPr>
          </a:p>
        </p:txBody>
      </p:sp>
      <p:pic>
        <p:nvPicPr>
          <p:cNvPr id="6" name="Graphic 5">
            <a:extLst>
              <a:ext uri="{FF2B5EF4-FFF2-40B4-BE49-F238E27FC236}">
                <a16:creationId xmlns:a16="http://schemas.microsoft.com/office/drawing/2014/main" id="{7BB0FE8F-EFE5-EDBD-5494-744C285ABE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60269" y="643943"/>
            <a:ext cx="4604197" cy="4604197"/>
          </a:xfrm>
          <a:prstGeom prst="rect">
            <a:avLst/>
          </a:prstGeom>
        </p:spPr>
      </p:pic>
    </p:spTree>
    <p:extLst>
      <p:ext uri="{BB962C8B-B14F-4D97-AF65-F5344CB8AC3E}">
        <p14:creationId xmlns:p14="http://schemas.microsoft.com/office/powerpoint/2010/main" val="414516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500" fill="hold"/>
                                        <p:tgtEl>
                                          <p:spTgt spid="8"/>
                                        </p:tgtEl>
                                        <p:attrNameLst>
                                          <p:attrName>ppt_x</p:attrName>
                                        </p:attrNameLst>
                                      </p:cBhvr>
                                      <p:tavLst>
                                        <p:tav tm="0">
                                          <p:val>
                                            <p:strVal val="#ppt_x"/>
                                          </p:val>
                                        </p:tav>
                                        <p:tav tm="100000">
                                          <p:val>
                                            <p:strVal val="#ppt_x"/>
                                          </p:val>
                                        </p:tav>
                                      </p:tavLst>
                                    </p:anim>
                                    <p:anim calcmode="lin" valueType="num">
                                      <p:cBhvr additive="base">
                                        <p:cTn id="8" dur="1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decel="50000" fill="hold" grpId="0" nodeType="withEffect">
                                  <p:stCondLst>
                                    <p:cond delay="10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500" fill="hold"/>
                                        <p:tgtEl>
                                          <p:spTgt spid="9"/>
                                        </p:tgtEl>
                                        <p:attrNameLst>
                                          <p:attrName>ppt_x</p:attrName>
                                        </p:attrNameLst>
                                      </p:cBhvr>
                                      <p:tavLst>
                                        <p:tav tm="0">
                                          <p:val>
                                            <p:strVal val="#ppt_x"/>
                                          </p:val>
                                        </p:tav>
                                        <p:tav tm="100000">
                                          <p:val>
                                            <p:strVal val="#ppt_x"/>
                                          </p:val>
                                        </p:tav>
                                      </p:tavLst>
                                    </p:anim>
                                    <p:anim calcmode="lin" valueType="num">
                                      <p:cBhvr additive="base">
                                        <p:cTn id="12" dur="1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ID="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74693-DF56-DB3B-96DB-671B23D3CB8F}"/>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BE8A86FF-B4BC-5684-7B36-58BC5588F7FB}"/>
              </a:ext>
            </a:extLst>
          </p:cNvPr>
          <p:cNvSpPr txBox="1">
            <a:spLocks/>
          </p:cNvSpPr>
          <p:nvPr/>
        </p:nvSpPr>
        <p:spPr>
          <a:xfrm>
            <a:off x="1124564" y="5513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Prompt" pitchFamily="2" charset="-34"/>
                <a:ea typeface="+mj-ea"/>
                <a:cs typeface="Prompt" pitchFamily="2" charset="-34"/>
              </a:defRPr>
            </a:lvl1pPr>
          </a:lstStyle>
          <a:p>
            <a:pPr>
              <a:spcAft>
                <a:spcPts val="600"/>
              </a:spcAft>
            </a:pPr>
            <a:r>
              <a:rPr lang="en-US" b="1" i="0" kern="1200"/>
              <a:t>COMMON SOURCES OF DATA</a:t>
            </a:r>
          </a:p>
        </p:txBody>
      </p:sp>
      <p:sp>
        <p:nvSpPr>
          <p:cNvPr id="10" name="Content Placeholder 2">
            <a:extLst>
              <a:ext uri="{FF2B5EF4-FFF2-40B4-BE49-F238E27FC236}">
                <a16:creationId xmlns:a16="http://schemas.microsoft.com/office/drawing/2014/main" id="{0C9D6202-40A3-CCC1-E409-65011C46DC54}"/>
              </a:ext>
            </a:extLst>
          </p:cNvPr>
          <p:cNvSpPr txBox="1">
            <a:spLocks/>
          </p:cNvSpPr>
          <p:nvPr/>
        </p:nvSpPr>
        <p:spPr>
          <a:xfrm>
            <a:off x="1124564" y="2470428"/>
            <a:ext cx="9942871" cy="3564970"/>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base">
              <a:spcBef>
                <a:spcPct val="0"/>
              </a:spcBef>
              <a:spcAft>
                <a:spcPts val="600"/>
              </a:spcAft>
              <a:buNone/>
            </a:pPr>
            <a:endParaRPr lang="en-US" altLang="en-US" sz="2400">
              <a:latin typeface="Mulish" pitchFamily="2" charset="0"/>
            </a:endParaRPr>
          </a:p>
          <a:p>
            <a:pPr fontAlgn="base">
              <a:spcBef>
                <a:spcPct val="0"/>
              </a:spcBef>
              <a:spcAft>
                <a:spcPts val="600"/>
              </a:spcAft>
            </a:pPr>
            <a:endParaRPr lang="en-US" altLang="en-US" sz="2400">
              <a:latin typeface="Mulish" pitchFamily="2" charset="0"/>
            </a:endParaRPr>
          </a:p>
        </p:txBody>
      </p:sp>
      <p:pic>
        <p:nvPicPr>
          <p:cNvPr id="3" name="Graphic 2" descr="Open folder outline">
            <a:extLst>
              <a:ext uri="{FF2B5EF4-FFF2-40B4-BE49-F238E27FC236}">
                <a16:creationId xmlns:a16="http://schemas.microsoft.com/office/drawing/2014/main" id="{45B96299-948C-480F-BA00-C3DB4BDCAA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9703" y="1880843"/>
            <a:ext cx="612000" cy="612000"/>
          </a:xfrm>
          <a:prstGeom prst="rect">
            <a:avLst/>
          </a:prstGeom>
        </p:spPr>
      </p:pic>
      <p:pic>
        <p:nvPicPr>
          <p:cNvPr id="5" name="Graphic 4" descr="Clipboard Checked outline">
            <a:extLst>
              <a:ext uri="{FF2B5EF4-FFF2-40B4-BE49-F238E27FC236}">
                <a16:creationId xmlns:a16="http://schemas.microsoft.com/office/drawing/2014/main" id="{2D2F268B-A9C3-1259-31F9-3CF4DF3664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59703" y="3231933"/>
            <a:ext cx="612000" cy="612000"/>
          </a:xfrm>
          <a:prstGeom prst="rect">
            <a:avLst/>
          </a:prstGeom>
        </p:spPr>
      </p:pic>
      <p:pic>
        <p:nvPicPr>
          <p:cNvPr id="7" name="Graphic 6" descr="Chat outline">
            <a:extLst>
              <a:ext uri="{FF2B5EF4-FFF2-40B4-BE49-F238E27FC236}">
                <a16:creationId xmlns:a16="http://schemas.microsoft.com/office/drawing/2014/main" id="{D13D0069-1BA7-8AF5-B1D9-17FC6DBDABC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66909" y="4710113"/>
            <a:ext cx="612000" cy="612000"/>
          </a:xfrm>
          <a:prstGeom prst="rect">
            <a:avLst/>
          </a:prstGeom>
        </p:spPr>
      </p:pic>
      <p:pic>
        <p:nvPicPr>
          <p:cNvPr id="9" name="Graphic 8" descr="Document outline">
            <a:extLst>
              <a:ext uri="{FF2B5EF4-FFF2-40B4-BE49-F238E27FC236}">
                <a16:creationId xmlns:a16="http://schemas.microsoft.com/office/drawing/2014/main" id="{72FCDF22-51BA-CED0-DE2C-064B0D1D5C4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35552" y="1936746"/>
            <a:ext cx="612000" cy="612000"/>
          </a:xfrm>
          <a:prstGeom prst="rect">
            <a:avLst/>
          </a:prstGeom>
        </p:spPr>
      </p:pic>
      <p:pic>
        <p:nvPicPr>
          <p:cNvPr id="13" name="Graphic 12" descr="Connections outline">
            <a:extLst>
              <a:ext uri="{FF2B5EF4-FFF2-40B4-BE49-F238E27FC236}">
                <a16:creationId xmlns:a16="http://schemas.microsoft.com/office/drawing/2014/main" id="{7399FB1B-3655-287E-D0FC-4713391647D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35552" y="3198286"/>
            <a:ext cx="612000" cy="612000"/>
          </a:xfrm>
          <a:prstGeom prst="rect">
            <a:avLst/>
          </a:prstGeom>
        </p:spPr>
      </p:pic>
      <p:pic>
        <p:nvPicPr>
          <p:cNvPr id="15" name="Graphic 14" descr="Books outline">
            <a:extLst>
              <a:ext uri="{FF2B5EF4-FFF2-40B4-BE49-F238E27FC236}">
                <a16:creationId xmlns:a16="http://schemas.microsoft.com/office/drawing/2014/main" id="{862F2B6D-6292-FD88-792A-4B058A46BE8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621138" y="4517829"/>
            <a:ext cx="612000" cy="612000"/>
          </a:xfrm>
          <a:prstGeom prst="rect">
            <a:avLst/>
          </a:prstGeom>
        </p:spPr>
      </p:pic>
      <p:sp>
        <p:nvSpPr>
          <p:cNvPr id="16" name="TextBox 15">
            <a:extLst>
              <a:ext uri="{FF2B5EF4-FFF2-40B4-BE49-F238E27FC236}">
                <a16:creationId xmlns:a16="http://schemas.microsoft.com/office/drawing/2014/main" id="{0606C8DE-481D-F4EC-51C5-B4D3A2195A70}"/>
              </a:ext>
            </a:extLst>
          </p:cNvPr>
          <p:cNvSpPr txBox="1"/>
          <p:nvPr/>
        </p:nvSpPr>
        <p:spPr>
          <a:xfrm>
            <a:off x="2006842" y="1946037"/>
            <a:ext cx="3535195" cy="1107996"/>
          </a:xfrm>
          <a:prstGeom prst="rect">
            <a:avLst/>
          </a:prstGeom>
          <a:noFill/>
        </p:spPr>
        <p:txBody>
          <a:bodyPr wrap="square" rtlCol="0">
            <a:spAutoFit/>
          </a:bodyPr>
          <a:lstStyle/>
          <a:p>
            <a:r>
              <a:rPr lang="en-CA" b="1">
                <a:latin typeface="Prompt" pitchFamily="2" charset="-34"/>
                <a:cs typeface="Prompt" pitchFamily="2" charset="-34"/>
              </a:rPr>
              <a:t>Administrative Records</a:t>
            </a:r>
          </a:p>
          <a:p>
            <a:r>
              <a:rPr lang="en-CA" sz="1600">
                <a:latin typeface="Prompt" pitchFamily="2" charset="-34"/>
                <a:cs typeface="Prompt" pitchFamily="2" charset="-34"/>
              </a:rPr>
              <a:t>Internal documents and information systems that capture key activities and outcomes.</a:t>
            </a:r>
          </a:p>
        </p:txBody>
      </p:sp>
      <p:sp>
        <p:nvSpPr>
          <p:cNvPr id="2" name="TextBox 1">
            <a:extLst>
              <a:ext uri="{FF2B5EF4-FFF2-40B4-BE49-F238E27FC236}">
                <a16:creationId xmlns:a16="http://schemas.microsoft.com/office/drawing/2014/main" id="{164AFAA3-8AC6-4670-7B7B-892527829F32}"/>
              </a:ext>
            </a:extLst>
          </p:cNvPr>
          <p:cNvSpPr txBox="1"/>
          <p:nvPr/>
        </p:nvSpPr>
        <p:spPr>
          <a:xfrm>
            <a:off x="2006841" y="3231933"/>
            <a:ext cx="3535195" cy="1107996"/>
          </a:xfrm>
          <a:prstGeom prst="rect">
            <a:avLst/>
          </a:prstGeom>
          <a:noFill/>
        </p:spPr>
        <p:txBody>
          <a:bodyPr wrap="square" rtlCol="0">
            <a:spAutoFit/>
          </a:bodyPr>
          <a:lstStyle/>
          <a:p>
            <a:r>
              <a:rPr lang="en-CA" b="1">
                <a:latin typeface="Prompt" pitchFamily="2" charset="-34"/>
                <a:cs typeface="Prompt" pitchFamily="2" charset="-34"/>
              </a:rPr>
              <a:t>Surveys &amp; Checklists</a:t>
            </a:r>
            <a:endParaRPr lang="en-CA" sz="1600">
              <a:latin typeface="Prompt" pitchFamily="2" charset="-34"/>
              <a:cs typeface="Prompt" pitchFamily="2" charset="-34"/>
            </a:endParaRPr>
          </a:p>
          <a:p>
            <a:r>
              <a:rPr lang="en-CA" sz="1600">
                <a:latin typeface="Prompt" pitchFamily="2" charset="-34"/>
                <a:cs typeface="Prompt" pitchFamily="2" charset="-34"/>
              </a:rPr>
              <a:t>Structured tools, observations, and reflective logs that provide consistent feedback.</a:t>
            </a:r>
          </a:p>
        </p:txBody>
      </p:sp>
      <p:sp>
        <p:nvSpPr>
          <p:cNvPr id="4" name="TextBox 3">
            <a:extLst>
              <a:ext uri="{FF2B5EF4-FFF2-40B4-BE49-F238E27FC236}">
                <a16:creationId xmlns:a16="http://schemas.microsoft.com/office/drawing/2014/main" id="{B5DEA687-2C20-B805-BF83-71550C7C64E7}"/>
              </a:ext>
            </a:extLst>
          </p:cNvPr>
          <p:cNvSpPr txBox="1"/>
          <p:nvPr/>
        </p:nvSpPr>
        <p:spPr>
          <a:xfrm>
            <a:off x="2006840" y="4517829"/>
            <a:ext cx="3535195" cy="1107996"/>
          </a:xfrm>
          <a:prstGeom prst="rect">
            <a:avLst/>
          </a:prstGeom>
          <a:noFill/>
        </p:spPr>
        <p:txBody>
          <a:bodyPr wrap="square" rtlCol="0">
            <a:spAutoFit/>
          </a:bodyPr>
          <a:lstStyle/>
          <a:p>
            <a:r>
              <a:rPr lang="en-CA" b="1">
                <a:latin typeface="Prompt" pitchFamily="2" charset="-34"/>
                <a:cs typeface="Prompt" pitchFamily="2" charset="-34"/>
              </a:rPr>
              <a:t>Interviews &amp; Conversations</a:t>
            </a:r>
          </a:p>
          <a:p>
            <a:r>
              <a:rPr lang="en-CA" sz="1600">
                <a:latin typeface="Prompt" pitchFamily="2" charset="-34"/>
                <a:cs typeface="Prompt" pitchFamily="2" charset="-34"/>
              </a:rPr>
              <a:t>Direct interactions with participants and stakeholders to capture personal insights.</a:t>
            </a:r>
          </a:p>
        </p:txBody>
      </p:sp>
      <p:sp>
        <p:nvSpPr>
          <p:cNvPr id="6" name="TextBox 5">
            <a:extLst>
              <a:ext uri="{FF2B5EF4-FFF2-40B4-BE49-F238E27FC236}">
                <a16:creationId xmlns:a16="http://schemas.microsoft.com/office/drawing/2014/main" id="{EBE1C6F7-346B-AB0F-1E47-C591A67E1FA1}"/>
              </a:ext>
            </a:extLst>
          </p:cNvPr>
          <p:cNvSpPr txBox="1"/>
          <p:nvPr/>
        </p:nvSpPr>
        <p:spPr>
          <a:xfrm>
            <a:off x="7382690" y="1885692"/>
            <a:ext cx="3535195" cy="1107996"/>
          </a:xfrm>
          <a:prstGeom prst="rect">
            <a:avLst/>
          </a:prstGeom>
          <a:noFill/>
        </p:spPr>
        <p:txBody>
          <a:bodyPr wrap="square" rtlCol="0">
            <a:spAutoFit/>
          </a:bodyPr>
          <a:lstStyle/>
          <a:p>
            <a:r>
              <a:rPr lang="en-CA" b="1">
                <a:latin typeface="Prompt" pitchFamily="2" charset="-34"/>
                <a:cs typeface="Prompt" pitchFamily="2" charset="-34"/>
              </a:rPr>
              <a:t>Policy &amp; Reports</a:t>
            </a:r>
          </a:p>
          <a:p>
            <a:r>
              <a:rPr lang="en-CA" sz="1600">
                <a:latin typeface="Prompt" pitchFamily="2" charset="-34"/>
                <a:cs typeface="Prompt" pitchFamily="2" charset="-34"/>
              </a:rPr>
              <a:t>Formal documents that track compliance, performance, and strategic priorities.</a:t>
            </a:r>
          </a:p>
        </p:txBody>
      </p:sp>
      <p:sp>
        <p:nvSpPr>
          <p:cNvPr id="8" name="TextBox 7">
            <a:extLst>
              <a:ext uri="{FF2B5EF4-FFF2-40B4-BE49-F238E27FC236}">
                <a16:creationId xmlns:a16="http://schemas.microsoft.com/office/drawing/2014/main" id="{178D2CB3-74E3-9C01-1C0D-8845957C2DF7}"/>
              </a:ext>
            </a:extLst>
          </p:cNvPr>
          <p:cNvSpPr txBox="1"/>
          <p:nvPr/>
        </p:nvSpPr>
        <p:spPr>
          <a:xfrm>
            <a:off x="7397102" y="3231933"/>
            <a:ext cx="3535195" cy="1107996"/>
          </a:xfrm>
          <a:prstGeom prst="rect">
            <a:avLst/>
          </a:prstGeom>
          <a:noFill/>
        </p:spPr>
        <p:txBody>
          <a:bodyPr wrap="square" rtlCol="0">
            <a:spAutoFit/>
          </a:bodyPr>
          <a:lstStyle/>
          <a:p>
            <a:r>
              <a:rPr lang="en-CA" b="1">
                <a:latin typeface="Prompt" pitchFamily="2" charset="-34"/>
                <a:cs typeface="Prompt" pitchFamily="2" charset="-34"/>
              </a:rPr>
              <a:t>Focus Groups</a:t>
            </a:r>
          </a:p>
          <a:p>
            <a:r>
              <a:rPr lang="en-CA" sz="1600">
                <a:latin typeface="Prompt" pitchFamily="2" charset="-34"/>
                <a:cs typeface="Prompt" pitchFamily="2" charset="-34"/>
              </a:rPr>
              <a:t>Group discussions that explore shared experiences and highlight emerging themes.</a:t>
            </a:r>
          </a:p>
        </p:txBody>
      </p:sp>
      <p:sp>
        <p:nvSpPr>
          <p:cNvPr id="12" name="TextBox 11">
            <a:extLst>
              <a:ext uri="{FF2B5EF4-FFF2-40B4-BE49-F238E27FC236}">
                <a16:creationId xmlns:a16="http://schemas.microsoft.com/office/drawing/2014/main" id="{D7CE0255-91A1-4E52-A984-47954B191565}"/>
              </a:ext>
            </a:extLst>
          </p:cNvPr>
          <p:cNvSpPr txBox="1"/>
          <p:nvPr/>
        </p:nvSpPr>
        <p:spPr>
          <a:xfrm>
            <a:off x="7382689" y="4517829"/>
            <a:ext cx="3535195" cy="1107996"/>
          </a:xfrm>
          <a:prstGeom prst="rect">
            <a:avLst/>
          </a:prstGeom>
          <a:noFill/>
        </p:spPr>
        <p:txBody>
          <a:bodyPr wrap="square" rtlCol="0">
            <a:spAutoFit/>
          </a:bodyPr>
          <a:lstStyle/>
          <a:p>
            <a:r>
              <a:rPr lang="en-CA" b="1">
                <a:latin typeface="Prompt" pitchFamily="2" charset="-34"/>
                <a:cs typeface="Prompt" pitchFamily="2" charset="-34"/>
              </a:rPr>
              <a:t>Case Studies</a:t>
            </a:r>
          </a:p>
          <a:p>
            <a:r>
              <a:rPr lang="en-CA" sz="1600">
                <a:latin typeface="Prompt" pitchFamily="2" charset="-34"/>
                <a:cs typeface="Prompt" pitchFamily="2" charset="-34"/>
              </a:rPr>
              <a:t>In-depth stories that illustrate individual or organizational impact over time.</a:t>
            </a:r>
          </a:p>
        </p:txBody>
      </p:sp>
    </p:spTree>
    <p:extLst>
      <p:ext uri="{BB962C8B-B14F-4D97-AF65-F5344CB8AC3E}">
        <p14:creationId xmlns:p14="http://schemas.microsoft.com/office/powerpoint/2010/main" val="342051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2" presetClass="entr" presetSubtype="4" fill="hold" grpId="0" nodeType="after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additive="base">
                                        <p:cTn id="48" dur="500" fill="hold"/>
                                        <p:tgtEl>
                                          <p:spTgt spid="6"/>
                                        </p:tgtEl>
                                        <p:attrNameLst>
                                          <p:attrName>ppt_x</p:attrName>
                                        </p:attrNameLst>
                                      </p:cBhvr>
                                      <p:tavLst>
                                        <p:tav tm="0">
                                          <p:val>
                                            <p:strVal val="#ppt_x"/>
                                          </p:val>
                                        </p:tav>
                                        <p:tav tm="100000">
                                          <p:val>
                                            <p:strVal val="#ppt_x"/>
                                          </p:val>
                                        </p:tav>
                                      </p:tavLst>
                                    </p:anim>
                                    <p:anim calcmode="lin" valueType="num">
                                      <p:cBhvr additive="base">
                                        <p:cTn id="49" dur="500" fill="hold"/>
                                        <p:tgtEl>
                                          <p:spTgt spid="6"/>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additive="base">
                                        <p:cTn id="52" dur="500" fill="hold"/>
                                        <p:tgtEl>
                                          <p:spTgt spid="13"/>
                                        </p:tgtEl>
                                        <p:attrNameLst>
                                          <p:attrName>ppt_x</p:attrName>
                                        </p:attrNameLst>
                                      </p:cBhvr>
                                      <p:tavLst>
                                        <p:tav tm="0">
                                          <p:val>
                                            <p:strVal val="#ppt_x"/>
                                          </p:val>
                                        </p:tav>
                                        <p:tav tm="100000">
                                          <p:val>
                                            <p:strVal val="#ppt_x"/>
                                          </p:val>
                                        </p:tav>
                                      </p:tavLst>
                                    </p:anim>
                                    <p:anim calcmode="lin" valueType="num">
                                      <p:cBhvr additive="base">
                                        <p:cTn id="53" dur="500" fill="hold"/>
                                        <p:tgtEl>
                                          <p:spTgt spid="13"/>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additive="base">
                                        <p:cTn id="56" dur="500" fill="hold"/>
                                        <p:tgtEl>
                                          <p:spTgt spid="8"/>
                                        </p:tgtEl>
                                        <p:attrNameLst>
                                          <p:attrName>ppt_x</p:attrName>
                                        </p:attrNameLst>
                                      </p:cBhvr>
                                      <p:tavLst>
                                        <p:tav tm="0">
                                          <p:val>
                                            <p:strVal val="#ppt_x"/>
                                          </p:val>
                                        </p:tav>
                                        <p:tav tm="100000">
                                          <p:val>
                                            <p:strVal val="#ppt_x"/>
                                          </p:val>
                                        </p:tav>
                                      </p:tavLst>
                                    </p:anim>
                                    <p:anim calcmode="lin" valueType="num">
                                      <p:cBhvr additive="base">
                                        <p:cTn id="57" dur="500" fill="hold"/>
                                        <p:tgtEl>
                                          <p:spTgt spid="8"/>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additive="base">
                                        <p:cTn id="60" dur="500" fill="hold"/>
                                        <p:tgtEl>
                                          <p:spTgt spid="15"/>
                                        </p:tgtEl>
                                        <p:attrNameLst>
                                          <p:attrName>ppt_x</p:attrName>
                                        </p:attrNameLst>
                                      </p:cBhvr>
                                      <p:tavLst>
                                        <p:tav tm="0">
                                          <p:val>
                                            <p:strVal val="#ppt_x"/>
                                          </p:val>
                                        </p:tav>
                                        <p:tav tm="100000">
                                          <p:val>
                                            <p:strVal val="#ppt_x"/>
                                          </p:val>
                                        </p:tav>
                                      </p:tavLst>
                                    </p:anim>
                                    <p:anim calcmode="lin" valueType="num">
                                      <p:cBhvr additive="base">
                                        <p:cTn id="61" dur="500" fill="hold"/>
                                        <p:tgtEl>
                                          <p:spTgt spid="15"/>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additive="base">
                                        <p:cTn id="64" dur="500" fill="hold"/>
                                        <p:tgtEl>
                                          <p:spTgt spid="12"/>
                                        </p:tgtEl>
                                        <p:attrNameLst>
                                          <p:attrName>ppt_x</p:attrName>
                                        </p:attrNameLst>
                                      </p:cBhvr>
                                      <p:tavLst>
                                        <p:tav tm="0">
                                          <p:val>
                                            <p:strVal val="#ppt_x"/>
                                          </p:val>
                                        </p:tav>
                                        <p:tav tm="100000">
                                          <p:val>
                                            <p:strVal val="#ppt_x"/>
                                          </p:val>
                                        </p:tav>
                                      </p:tavLst>
                                    </p:anim>
                                    <p:anim calcmode="lin" valueType="num">
                                      <p:cBhvr additive="base">
                                        <p:cTn id="6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2" grpId="0"/>
      <p:bldP spid="4" grpId="0"/>
      <p:bldP spid="6" grpId="0"/>
      <p:bldP spid="8"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7DEB6-C584-C4F4-D54B-C931E28A08CA}"/>
            </a:ext>
          </a:extLst>
        </p:cNvPr>
        <p:cNvGrpSpPr/>
        <p:nvPr/>
      </p:nvGrpSpPr>
      <p:grpSpPr>
        <a:xfrm>
          <a:off x="0" y="0"/>
          <a:ext cx="0" cy="0"/>
          <a:chOff x="0" y="0"/>
          <a:chExt cx="0" cy="0"/>
        </a:xfrm>
      </p:grpSpPr>
      <p:sp>
        <p:nvSpPr>
          <p:cNvPr id="23" name="Right Arrow 22">
            <a:extLst>
              <a:ext uri="{FF2B5EF4-FFF2-40B4-BE49-F238E27FC236}">
                <a16:creationId xmlns:a16="http://schemas.microsoft.com/office/drawing/2014/main" id="{4F37FEFC-4CB8-D2F0-BE06-3654333A691B}"/>
              </a:ext>
            </a:extLst>
          </p:cNvPr>
          <p:cNvSpPr/>
          <p:nvPr/>
        </p:nvSpPr>
        <p:spPr>
          <a:xfrm>
            <a:off x="761547" y="2521058"/>
            <a:ext cx="10982492" cy="59790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sp>
        <p:nvSpPr>
          <p:cNvPr id="8" name="Title 7">
            <a:extLst>
              <a:ext uri="{FF2B5EF4-FFF2-40B4-BE49-F238E27FC236}">
                <a16:creationId xmlns:a16="http://schemas.microsoft.com/office/drawing/2014/main" id="{32B4ABE5-B4B1-FB75-D50A-A21F5C5FF625}"/>
              </a:ext>
            </a:extLst>
          </p:cNvPr>
          <p:cNvSpPr>
            <a:spLocks noGrp="1"/>
          </p:cNvSpPr>
          <p:nvPr>
            <p:ph type="title"/>
          </p:nvPr>
        </p:nvSpPr>
        <p:spPr>
          <a:xfrm>
            <a:off x="610873" y="427849"/>
            <a:ext cx="11251688" cy="1325563"/>
          </a:xfrm>
        </p:spPr>
        <p:txBody>
          <a:bodyPr>
            <a:normAutofit/>
          </a:bodyPr>
          <a:lstStyle/>
          <a:p>
            <a:r>
              <a:rPr lang="en-CA" sz="4000"/>
              <a:t>OUTCOME MAP SHAPES DATA DECISIONS</a:t>
            </a:r>
          </a:p>
        </p:txBody>
      </p:sp>
      <p:sp>
        <p:nvSpPr>
          <p:cNvPr id="10" name="Rectangle 9">
            <a:extLst>
              <a:ext uri="{FF2B5EF4-FFF2-40B4-BE49-F238E27FC236}">
                <a16:creationId xmlns:a16="http://schemas.microsoft.com/office/drawing/2014/main" id="{D7ADB037-EB18-3D64-BDF2-7AD8FA2F661E}"/>
              </a:ext>
            </a:extLst>
          </p:cNvPr>
          <p:cNvSpPr/>
          <p:nvPr/>
        </p:nvSpPr>
        <p:spPr>
          <a:xfrm>
            <a:off x="761547" y="3149506"/>
            <a:ext cx="1741022" cy="1176804"/>
          </a:xfrm>
          <a:prstGeom prst="rect">
            <a:avLst/>
          </a:prstGeom>
          <a:solidFill>
            <a:schemeClr val="accent3">
              <a:lumMod val="60000"/>
              <a:lumOff val="4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b="1">
                <a:solidFill>
                  <a:schemeClr val="tx1"/>
                </a:solidFill>
                <a:latin typeface="Prompt" pitchFamily="2" charset="-34"/>
                <a:ea typeface="linea-basic-10" charset="0"/>
                <a:cs typeface="Prompt" pitchFamily="2" charset="-34"/>
              </a:rPr>
              <a:t>What we do</a:t>
            </a:r>
          </a:p>
        </p:txBody>
      </p:sp>
      <p:sp>
        <p:nvSpPr>
          <p:cNvPr id="11" name="Rectangle 10">
            <a:extLst>
              <a:ext uri="{FF2B5EF4-FFF2-40B4-BE49-F238E27FC236}">
                <a16:creationId xmlns:a16="http://schemas.microsoft.com/office/drawing/2014/main" id="{6F3E91D8-6B99-6D72-E626-8AE10FB87039}"/>
              </a:ext>
            </a:extLst>
          </p:cNvPr>
          <p:cNvSpPr/>
          <p:nvPr/>
        </p:nvSpPr>
        <p:spPr>
          <a:xfrm>
            <a:off x="2585883" y="3149506"/>
            <a:ext cx="1741022" cy="1176804"/>
          </a:xfrm>
          <a:prstGeom prst="rect">
            <a:avLst/>
          </a:prstGeom>
          <a:solidFill>
            <a:schemeClr val="accent3">
              <a:lumMod val="60000"/>
              <a:lumOff val="4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b="1">
                <a:solidFill>
                  <a:schemeClr val="tx1"/>
                </a:solidFill>
                <a:latin typeface="Prompt" pitchFamily="2" charset="-34"/>
                <a:ea typeface="linea-basic-10" charset="0"/>
                <a:cs typeface="Prompt" pitchFamily="2" charset="-34"/>
              </a:rPr>
              <a:t>Who with</a:t>
            </a:r>
          </a:p>
        </p:txBody>
      </p:sp>
      <p:sp>
        <p:nvSpPr>
          <p:cNvPr id="12" name="Rectangle 11">
            <a:extLst>
              <a:ext uri="{FF2B5EF4-FFF2-40B4-BE49-F238E27FC236}">
                <a16:creationId xmlns:a16="http://schemas.microsoft.com/office/drawing/2014/main" id="{36C70B60-095A-FF64-C88D-9BD581DD1FA5}"/>
              </a:ext>
            </a:extLst>
          </p:cNvPr>
          <p:cNvSpPr/>
          <p:nvPr/>
        </p:nvSpPr>
        <p:spPr>
          <a:xfrm>
            <a:off x="4411300" y="3149506"/>
            <a:ext cx="1741022" cy="1176804"/>
          </a:xfrm>
          <a:prstGeom prst="rect">
            <a:avLst/>
          </a:prstGeom>
          <a:solidFill>
            <a:schemeClr val="accent3">
              <a:lumMod val="60000"/>
              <a:lumOff val="4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b="1">
                <a:solidFill>
                  <a:schemeClr val="tx1"/>
                </a:solidFill>
                <a:latin typeface="Prompt" pitchFamily="2" charset="-34"/>
                <a:ea typeface="linea-basic-10" charset="0"/>
                <a:cs typeface="Prompt" pitchFamily="2" charset="-34"/>
              </a:rPr>
              <a:t>How they feel</a:t>
            </a:r>
          </a:p>
        </p:txBody>
      </p:sp>
      <p:sp>
        <p:nvSpPr>
          <p:cNvPr id="16" name="Rectangle 15">
            <a:extLst>
              <a:ext uri="{FF2B5EF4-FFF2-40B4-BE49-F238E27FC236}">
                <a16:creationId xmlns:a16="http://schemas.microsoft.com/office/drawing/2014/main" id="{2C7A2BE3-3FB7-CA4C-2AAF-050F715F14EE}"/>
              </a:ext>
            </a:extLst>
          </p:cNvPr>
          <p:cNvSpPr/>
          <p:nvPr/>
        </p:nvSpPr>
        <p:spPr>
          <a:xfrm>
            <a:off x="6236717" y="3149506"/>
            <a:ext cx="1741022" cy="1176804"/>
          </a:xfrm>
          <a:prstGeom prst="rect">
            <a:avLst/>
          </a:prstGeom>
          <a:solidFill>
            <a:schemeClr val="accent3">
              <a:lumMod val="60000"/>
              <a:lumOff val="4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b="1">
                <a:solidFill>
                  <a:schemeClr val="tx1"/>
                </a:solidFill>
                <a:latin typeface="Prompt" pitchFamily="2" charset="-34"/>
                <a:ea typeface="linea-basic-10" charset="0"/>
                <a:cs typeface="Prompt" pitchFamily="2" charset="-34"/>
              </a:rPr>
              <a:t>What they learn and gain</a:t>
            </a:r>
          </a:p>
        </p:txBody>
      </p:sp>
      <p:sp>
        <p:nvSpPr>
          <p:cNvPr id="17" name="Rectangle 16">
            <a:extLst>
              <a:ext uri="{FF2B5EF4-FFF2-40B4-BE49-F238E27FC236}">
                <a16:creationId xmlns:a16="http://schemas.microsoft.com/office/drawing/2014/main" id="{BE79BE44-A66E-864E-8177-78BCCDBF61AA}"/>
              </a:ext>
            </a:extLst>
          </p:cNvPr>
          <p:cNvSpPr/>
          <p:nvPr/>
        </p:nvSpPr>
        <p:spPr>
          <a:xfrm>
            <a:off x="8046092" y="3151229"/>
            <a:ext cx="1741022" cy="1176804"/>
          </a:xfrm>
          <a:prstGeom prst="rect">
            <a:avLst/>
          </a:prstGeom>
          <a:solidFill>
            <a:schemeClr val="accent4"/>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b="1">
                <a:solidFill>
                  <a:schemeClr val="tx1"/>
                </a:solidFill>
                <a:latin typeface="Prompt" pitchFamily="2" charset="-34"/>
                <a:ea typeface="linea-basic-10" charset="0"/>
                <a:cs typeface="Prompt" pitchFamily="2" charset="-34"/>
              </a:rPr>
              <a:t>What they do differently</a:t>
            </a:r>
          </a:p>
        </p:txBody>
      </p:sp>
      <p:sp>
        <p:nvSpPr>
          <p:cNvPr id="18" name="Rectangle 17">
            <a:extLst>
              <a:ext uri="{FF2B5EF4-FFF2-40B4-BE49-F238E27FC236}">
                <a16:creationId xmlns:a16="http://schemas.microsoft.com/office/drawing/2014/main" id="{0051F2FA-0B63-4557-CC77-F81DB8D8CD08}"/>
              </a:ext>
            </a:extLst>
          </p:cNvPr>
          <p:cNvSpPr/>
          <p:nvPr/>
        </p:nvSpPr>
        <p:spPr>
          <a:xfrm>
            <a:off x="9869764" y="3151229"/>
            <a:ext cx="1741022" cy="1176804"/>
          </a:xfrm>
          <a:prstGeom prst="rect">
            <a:avLst/>
          </a:prstGeom>
          <a:solidFill>
            <a:schemeClr val="accent4"/>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b="1">
                <a:solidFill>
                  <a:schemeClr val="tx1"/>
                </a:solidFill>
                <a:latin typeface="Prompt" pitchFamily="2" charset="-34"/>
                <a:ea typeface="linea-basic-10" charset="0"/>
                <a:cs typeface="Prompt" pitchFamily="2" charset="-34"/>
              </a:rPr>
              <a:t>What difference does this make?</a:t>
            </a:r>
          </a:p>
        </p:txBody>
      </p:sp>
      <p:grpSp>
        <p:nvGrpSpPr>
          <p:cNvPr id="27" name="Group 26">
            <a:extLst>
              <a:ext uri="{FF2B5EF4-FFF2-40B4-BE49-F238E27FC236}">
                <a16:creationId xmlns:a16="http://schemas.microsoft.com/office/drawing/2014/main" id="{FCAD47F0-EC3B-3A9E-C330-5A65ECA10D14}"/>
              </a:ext>
            </a:extLst>
          </p:cNvPr>
          <p:cNvGrpSpPr/>
          <p:nvPr/>
        </p:nvGrpSpPr>
        <p:grpSpPr>
          <a:xfrm>
            <a:off x="690416" y="2039521"/>
            <a:ext cx="1707322" cy="949840"/>
            <a:chOff x="690416" y="2039521"/>
            <a:chExt cx="1707322" cy="949840"/>
          </a:xfrm>
        </p:grpSpPr>
        <p:pic>
          <p:nvPicPr>
            <p:cNvPr id="2" name="Graphic 1" descr="Books outline">
              <a:extLst>
                <a:ext uri="{FF2B5EF4-FFF2-40B4-BE49-F238E27FC236}">
                  <a16:creationId xmlns:a16="http://schemas.microsoft.com/office/drawing/2014/main" id="{0C124835-D85E-863D-C07E-E74E2E5339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8077" y="2039521"/>
              <a:ext cx="612000" cy="612000"/>
            </a:xfrm>
            <a:prstGeom prst="rect">
              <a:avLst/>
            </a:prstGeom>
          </p:spPr>
        </p:pic>
        <p:sp>
          <p:nvSpPr>
            <p:cNvPr id="3" name="TextBox 2">
              <a:extLst>
                <a:ext uri="{FF2B5EF4-FFF2-40B4-BE49-F238E27FC236}">
                  <a16:creationId xmlns:a16="http://schemas.microsoft.com/office/drawing/2014/main" id="{F7028531-6011-65A8-57E7-6E3484083FE7}"/>
                </a:ext>
              </a:extLst>
            </p:cNvPr>
            <p:cNvSpPr txBox="1"/>
            <p:nvPr/>
          </p:nvSpPr>
          <p:spPr>
            <a:xfrm>
              <a:off x="690416" y="2681584"/>
              <a:ext cx="1707322" cy="307777"/>
            </a:xfrm>
            <a:prstGeom prst="rect">
              <a:avLst/>
            </a:prstGeom>
            <a:noFill/>
          </p:spPr>
          <p:txBody>
            <a:bodyPr wrap="square" rtlCol="0">
              <a:spAutoFit/>
            </a:bodyPr>
            <a:lstStyle/>
            <a:p>
              <a:pPr algn="ctr"/>
              <a:r>
                <a:rPr lang="en-CA" sz="1400">
                  <a:latin typeface="Prompt" pitchFamily="2" charset="-34"/>
                  <a:cs typeface="Prompt" pitchFamily="2" charset="-34"/>
                </a:rPr>
                <a:t>Case studies</a:t>
              </a:r>
            </a:p>
          </p:txBody>
        </p:sp>
      </p:grpSp>
      <p:grpSp>
        <p:nvGrpSpPr>
          <p:cNvPr id="28" name="Group 27">
            <a:extLst>
              <a:ext uri="{FF2B5EF4-FFF2-40B4-BE49-F238E27FC236}">
                <a16:creationId xmlns:a16="http://schemas.microsoft.com/office/drawing/2014/main" id="{55799741-E1F5-8693-E420-9ECCE75F3759}"/>
              </a:ext>
            </a:extLst>
          </p:cNvPr>
          <p:cNvGrpSpPr/>
          <p:nvPr/>
        </p:nvGrpSpPr>
        <p:grpSpPr>
          <a:xfrm>
            <a:off x="637627" y="4303297"/>
            <a:ext cx="2693964" cy="1639716"/>
            <a:chOff x="637627" y="4303297"/>
            <a:chExt cx="2693964" cy="1639716"/>
          </a:xfrm>
        </p:grpSpPr>
        <p:pic>
          <p:nvPicPr>
            <p:cNvPr id="5" name="Graphic 4" descr="Open folder outline">
              <a:extLst>
                <a:ext uri="{FF2B5EF4-FFF2-40B4-BE49-F238E27FC236}">
                  <a16:creationId xmlns:a16="http://schemas.microsoft.com/office/drawing/2014/main" id="{19574A2D-09C9-DCA1-1FA0-9A986775F2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26058" y="4806316"/>
              <a:ext cx="612000" cy="612000"/>
            </a:xfrm>
            <a:prstGeom prst="rect">
              <a:avLst/>
            </a:prstGeom>
          </p:spPr>
        </p:pic>
        <p:cxnSp>
          <p:nvCxnSpPr>
            <p:cNvPr id="32" name="Straight Connector 31">
              <a:extLst>
                <a:ext uri="{FF2B5EF4-FFF2-40B4-BE49-F238E27FC236}">
                  <a16:creationId xmlns:a16="http://schemas.microsoft.com/office/drawing/2014/main" id="{DED46B90-07EC-CF9D-EAC8-D0C31A82FF64}"/>
                </a:ext>
              </a:extLst>
            </p:cNvPr>
            <p:cNvCxnSpPr/>
            <p:nvPr/>
          </p:nvCxnSpPr>
          <p:spPr>
            <a:xfrm>
              <a:off x="1632058" y="4303297"/>
              <a:ext cx="0" cy="396000"/>
            </a:xfrm>
            <a:prstGeom prst="line">
              <a:avLst/>
            </a:prstGeom>
            <a:ln>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E469FD88-FA91-3162-B92F-3E2D09C52A86}"/>
                </a:ext>
              </a:extLst>
            </p:cNvPr>
            <p:cNvCxnSpPr>
              <a:cxnSpLocks/>
            </p:cNvCxnSpPr>
            <p:nvPr/>
          </p:nvCxnSpPr>
          <p:spPr>
            <a:xfrm flipH="1">
              <a:off x="1632524" y="4326310"/>
              <a:ext cx="1699067" cy="368826"/>
            </a:xfrm>
            <a:prstGeom prst="line">
              <a:avLst/>
            </a:prstGeom>
            <a:ln>
              <a:headEnd type="oval" w="med" len="med"/>
              <a:tailEnd type="oval" w="med" len="med"/>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527790D7-3CF0-4A89-CD6B-A5B75C62C4D9}"/>
                </a:ext>
              </a:extLst>
            </p:cNvPr>
            <p:cNvSpPr txBox="1"/>
            <p:nvPr/>
          </p:nvSpPr>
          <p:spPr>
            <a:xfrm>
              <a:off x="637627" y="5419793"/>
              <a:ext cx="1973282" cy="523220"/>
            </a:xfrm>
            <a:prstGeom prst="rect">
              <a:avLst/>
            </a:prstGeom>
            <a:noFill/>
          </p:spPr>
          <p:txBody>
            <a:bodyPr wrap="square" rtlCol="0">
              <a:spAutoFit/>
            </a:bodyPr>
            <a:lstStyle/>
            <a:p>
              <a:pPr algn="ctr"/>
              <a:r>
                <a:rPr lang="en-CA" sz="1400">
                  <a:latin typeface="Prompt" pitchFamily="2" charset="-34"/>
                  <a:cs typeface="Prompt" pitchFamily="2" charset="-34"/>
                </a:rPr>
                <a:t>Administrative Records</a:t>
              </a:r>
            </a:p>
          </p:txBody>
        </p:sp>
      </p:grpSp>
      <p:grpSp>
        <p:nvGrpSpPr>
          <p:cNvPr id="29" name="Group 28">
            <a:extLst>
              <a:ext uri="{FF2B5EF4-FFF2-40B4-BE49-F238E27FC236}">
                <a16:creationId xmlns:a16="http://schemas.microsoft.com/office/drawing/2014/main" id="{0A6429A3-D8C6-7A2A-19B3-076D93FD0224}"/>
              </a:ext>
            </a:extLst>
          </p:cNvPr>
          <p:cNvGrpSpPr/>
          <p:nvPr/>
        </p:nvGrpSpPr>
        <p:grpSpPr>
          <a:xfrm>
            <a:off x="4295170" y="4307048"/>
            <a:ext cx="2812058" cy="1509262"/>
            <a:chOff x="4295170" y="4307048"/>
            <a:chExt cx="2812058" cy="1509262"/>
          </a:xfrm>
        </p:grpSpPr>
        <p:pic>
          <p:nvPicPr>
            <p:cNvPr id="14" name="Graphic 13" descr="Connections outline">
              <a:extLst>
                <a:ext uri="{FF2B5EF4-FFF2-40B4-BE49-F238E27FC236}">
                  <a16:creationId xmlns:a16="http://schemas.microsoft.com/office/drawing/2014/main" id="{76610A00-7408-7F40-7407-2B76A269BA5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75811" y="4857324"/>
              <a:ext cx="612000" cy="612000"/>
            </a:xfrm>
            <a:prstGeom prst="rect">
              <a:avLst/>
            </a:prstGeom>
          </p:spPr>
        </p:pic>
        <p:sp>
          <p:nvSpPr>
            <p:cNvPr id="15" name="TextBox 14">
              <a:extLst>
                <a:ext uri="{FF2B5EF4-FFF2-40B4-BE49-F238E27FC236}">
                  <a16:creationId xmlns:a16="http://schemas.microsoft.com/office/drawing/2014/main" id="{4473893D-3B1F-791A-BF19-559D9431563B}"/>
                </a:ext>
              </a:extLst>
            </p:cNvPr>
            <p:cNvSpPr txBox="1"/>
            <p:nvPr/>
          </p:nvSpPr>
          <p:spPr>
            <a:xfrm>
              <a:off x="4295170" y="5508533"/>
              <a:ext cx="1973282" cy="307777"/>
            </a:xfrm>
            <a:prstGeom prst="rect">
              <a:avLst/>
            </a:prstGeom>
            <a:noFill/>
          </p:spPr>
          <p:txBody>
            <a:bodyPr wrap="square" rtlCol="0">
              <a:spAutoFit/>
            </a:bodyPr>
            <a:lstStyle/>
            <a:p>
              <a:pPr algn="ctr"/>
              <a:r>
                <a:rPr lang="en-CA" sz="1400">
                  <a:latin typeface="Prompt" pitchFamily="2" charset="-34"/>
                  <a:cs typeface="Prompt" pitchFamily="2" charset="-34"/>
                </a:rPr>
                <a:t>Focus Groups</a:t>
              </a:r>
            </a:p>
          </p:txBody>
        </p:sp>
        <p:grpSp>
          <p:nvGrpSpPr>
            <p:cNvPr id="7" name="Group 6">
              <a:extLst>
                <a:ext uri="{FF2B5EF4-FFF2-40B4-BE49-F238E27FC236}">
                  <a16:creationId xmlns:a16="http://schemas.microsoft.com/office/drawing/2014/main" id="{CE14B7D5-84A8-D509-C43C-472BC1B5E9CD}"/>
                </a:ext>
              </a:extLst>
            </p:cNvPr>
            <p:cNvGrpSpPr/>
            <p:nvPr/>
          </p:nvGrpSpPr>
          <p:grpSpPr>
            <a:xfrm>
              <a:off x="5281811" y="4307048"/>
              <a:ext cx="1825417" cy="404456"/>
              <a:chOff x="5281811" y="4307048"/>
              <a:chExt cx="1825417" cy="404456"/>
            </a:xfrm>
          </p:grpSpPr>
          <p:cxnSp>
            <p:nvCxnSpPr>
              <p:cNvPr id="33" name="Straight Connector 32">
                <a:extLst>
                  <a:ext uri="{FF2B5EF4-FFF2-40B4-BE49-F238E27FC236}">
                    <a16:creationId xmlns:a16="http://schemas.microsoft.com/office/drawing/2014/main" id="{CB156FFD-FACA-C078-51AC-A6926094506E}"/>
                  </a:ext>
                </a:extLst>
              </p:cNvPr>
              <p:cNvCxnSpPr/>
              <p:nvPr/>
            </p:nvCxnSpPr>
            <p:spPr>
              <a:xfrm>
                <a:off x="5281811" y="4307048"/>
                <a:ext cx="0" cy="396000"/>
              </a:xfrm>
              <a:prstGeom prst="line">
                <a:avLst/>
              </a:prstGeom>
              <a:ln>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87AC0DBF-2222-F61A-6B8F-70A43028BBE8}"/>
                  </a:ext>
                </a:extLst>
              </p:cNvPr>
              <p:cNvCxnSpPr>
                <a:cxnSpLocks/>
                <a:stCxn id="16" idx="2"/>
              </p:cNvCxnSpPr>
              <p:nvPr/>
            </p:nvCxnSpPr>
            <p:spPr>
              <a:xfrm flipH="1">
                <a:off x="5281811" y="4326310"/>
                <a:ext cx="1825417" cy="385194"/>
              </a:xfrm>
              <a:prstGeom prst="line">
                <a:avLst/>
              </a:prstGeom>
              <a:ln>
                <a:headEnd type="oval" w="med" len="med"/>
                <a:tailEnd type="oval" w="med" len="med"/>
              </a:ln>
            </p:spPr>
            <p:style>
              <a:lnRef idx="1">
                <a:schemeClr val="dk1"/>
              </a:lnRef>
              <a:fillRef idx="0">
                <a:schemeClr val="dk1"/>
              </a:fillRef>
              <a:effectRef idx="0">
                <a:schemeClr val="dk1"/>
              </a:effectRef>
              <a:fontRef idx="minor">
                <a:schemeClr val="tx1"/>
              </a:fontRef>
            </p:style>
          </p:cxnSp>
        </p:grpSp>
      </p:grpSp>
      <p:grpSp>
        <p:nvGrpSpPr>
          <p:cNvPr id="39" name="Group 38">
            <a:extLst>
              <a:ext uri="{FF2B5EF4-FFF2-40B4-BE49-F238E27FC236}">
                <a16:creationId xmlns:a16="http://schemas.microsoft.com/office/drawing/2014/main" id="{76667DA8-1595-E427-43DA-DC5409F305E3}"/>
              </a:ext>
            </a:extLst>
          </p:cNvPr>
          <p:cNvGrpSpPr/>
          <p:nvPr/>
        </p:nvGrpSpPr>
        <p:grpSpPr>
          <a:xfrm>
            <a:off x="5281811" y="1426673"/>
            <a:ext cx="5440488" cy="1752017"/>
            <a:chOff x="5281811" y="1426673"/>
            <a:chExt cx="5440488" cy="1752017"/>
          </a:xfrm>
        </p:grpSpPr>
        <p:pic>
          <p:nvPicPr>
            <p:cNvPr id="35" name="Graphic 34" descr="Clipboard Checked outline">
              <a:extLst>
                <a:ext uri="{FF2B5EF4-FFF2-40B4-BE49-F238E27FC236}">
                  <a16:creationId xmlns:a16="http://schemas.microsoft.com/office/drawing/2014/main" id="{D8793AD3-63D2-4DCF-6FA3-6A9A99C93D9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16961" y="1426673"/>
              <a:ext cx="612000" cy="612000"/>
            </a:xfrm>
            <a:prstGeom prst="rect">
              <a:avLst/>
            </a:prstGeom>
          </p:spPr>
        </p:pic>
        <p:cxnSp>
          <p:nvCxnSpPr>
            <p:cNvPr id="30" name="Straight Connector 29">
              <a:extLst>
                <a:ext uri="{FF2B5EF4-FFF2-40B4-BE49-F238E27FC236}">
                  <a16:creationId xmlns:a16="http://schemas.microsoft.com/office/drawing/2014/main" id="{B4A5216F-4DA4-76E5-8088-22FCB8AC76B6}"/>
                </a:ext>
              </a:extLst>
            </p:cNvPr>
            <p:cNvCxnSpPr>
              <a:cxnSpLocks/>
            </p:cNvCxnSpPr>
            <p:nvPr/>
          </p:nvCxnSpPr>
          <p:spPr>
            <a:xfrm>
              <a:off x="7094164" y="2447664"/>
              <a:ext cx="1" cy="701842"/>
            </a:xfrm>
            <a:prstGeom prst="line">
              <a:avLst/>
            </a:prstGeom>
            <a:ln>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AD364728-C5E7-325F-7FBC-C8AF7ABA1A15}"/>
                </a:ext>
              </a:extLst>
            </p:cNvPr>
            <p:cNvCxnSpPr>
              <a:cxnSpLocks/>
              <a:endCxn id="12" idx="0"/>
            </p:cNvCxnSpPr>
            <p:nvPr/>
          </p:nvCxnSpPr>
          <p:spPr>
            <a:xfrm flipH="1">
              <a:off x="5281811" y="2447664"/>
              <a:ext cx="1820092" cy="701842"/>
            </a:xfrm>
            <a:prstGeom prst="line">
              <a:avLst/>
            </a:prstGeom>
            <a:ln>
              <a:headEnd type="oval" w="med" len="med"/>
              <a:tailEnd type="oval" w="med" len="med"/>
            </a:ln>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418B97E8-266C-76DC-BA33-3E47B039C13E}"/>
                </a:ext>
              </a:extLst>
            </p:cNvPr>
            <p:cNvSpPr txBox="1"/>
            <p:nvPr/>
          </p:nvSpPr>
          <p:spPr>
            <a:xfrm>
              <a:off x="5462325" y="2068350"/>
              <a:ext cx="3263679" cy="307777"/>
            </a:xfrm>
            <a:prstGeom prst="rect">
              <a:avLst/>
            </a:prstGeom>
            <a:noFill/>
          </p:spPr>
          <p:txBody>
            <a:bodyPr wrap="square" rtlCol="0">
              <a:spAutoFit/>
            </a:bodyPr>
            <a:lstStyle/>
            <a:p>
              <a:pPr algn="ctr"/>
              <a:r>
                <a:rPr lang="en-CA" sz="1400" dirty="0">
                  <a:latin typeface="Prompt" pitchFamily="2" charset="-34"/>
                  <a:cs typeface="Prompt" pitchFamily="2" charset="-34"/>
                </a:rPr>
                <a:t>Surveys &amp; Checklists</a:t>
              </a:r>
            </a:p>
          </p:txBody>
        </p:sp>
        <p:cxnSp>
          <p:nvCxnSpPr>
            <p:cNvPr id="42" name="Straight Connector 41">
              <a:extLst>
                <a:ext uri="{FF2B5EF4-FFF2-40B4-BE49-F238E27FC236}">
                  <a16:creationId xmlns:a16="http://schemas.microsoft.com/office/drawing/2014/main" id="{FED37C3C-4B40-EB14-006A-DA1B0C36475B}"/>
                </a:ext>
              </a:extLst>
            </p:cNvPr>
            <p:cNvCxnSpPr>
              <a:cxnSpLocks/>
            </p:cNvCxnSpPr>
            <p:nvPr/>
          </p:nvCxnSpPr>
          <p:spPr>
            <a:xfrm flipH="1" flipV="1">
              <a:off x="7094164" y="2478510"/>
              <a:ext cx="3628135" cy="700180"/>
            </a:xfrm>
            <a:prstGeom prst="line">
              <a:avLst/>
            </a:prstGeom>
            <a:ln>
              <a:headEnd type="oval" w="med" len="med"/>
              <a:tailEnd type="oval" w="med" len="med"/>
            </a:ln>
          </p:spPr>
          <p:style>
            <a:lnRef idx="1">
              <a:schemeClr val="dk1"/>
            </a:lnRef>
            <a:fillRef idx="0">
              <a:schemeClr val="dk1"/>
            </a:fillRef>
            <a:effectRef idx="0">
              <a:schemeClr val="dk1"/>
            </a:effectRef>
            <a:fontRef idx="minor">
              <a:schemeClr val="tx1"/>
            </a:fontRef>
          </p:style>
        </p:cxnSp>
      </p:grpSp>
      <p:grpSp>
        <p:nvGrpSpPr>
          <p:cNvPr id="22" name="Group 21">
            <a:extLst>
              <a:ext uri="{FF2B5EF4-FFF2-40B4-BE49-F238E27FC236}">
                <a16:creationId xmlns:a16="http://schemas.microsoft.com/office/drawing/2014/main" id="{9D8DAC49-FE97-71CE-71D1-FC343A028514}"/>
              </a:ext>
            </a:extLst>
          </p:cNvPr>
          <p:cNvGrpSpPr/>
          <p:nvPr/>
        </p:nvGrpSpPr>
        <p:grpSpPr>
          <a:xfrm>
            <a:off x="7122961" y="4303297"/>
            <a:ext cx="3315259" cy="1366654"/>
            <a:chOff x="7122961" y="4303297"/>
            <a:chExt cx="3315259" cy="1366654"/>
          </a:xfrm>
        </p:grpSpPr>
        <p:sp>
          <p:nvSpPr>
            <p:cNvPr id="45" name="TextBox 44">
              <a:extLst>
                <a:ext uri="{FF2B5EF4-FFF2-40B4-BE49-F238E27FC236}">
                  <a16:creationId xmlns:a16="http://schemas.microsoft.com/office/drawing/2014/main" id="{681AB9C6-6B2F-2DC5-DED3-5091908E2C25}"/>
                </a:ext>
              </a:extLst>
            </p:cNvPr>
            <p:cNvSpPr txBox="1"/>
            <p:nvPr/>
          </p:nvSpPr>
          <p:spPr>
            <a:xfrm>
              <a:off x="7407739" y="5362174"/>
              <a:ext cx="3030481" cy="307777"/>
            </a:xfrm>
            <a:prstGeom prst="rect">
              <a:avLst/>
            </a:prstGeom>
            <a:noFill/>
          </p:spPr>
          <p:txBody>
            <a:bodyPr wrap="square" rtlCol="0">
              <a:spAutoFit/>
            </a:bodyPr>
            <a:lstStyle/>
            <a:p>
              <a:pPr algn="ctr"/>
              <a:r>
                <a:rPr lang="en-CA" sz="1400">
                  <a:latin typeface="Prompt" pitchFamily="2" charset="-34"/>
                  <a:cs typeface="Prompt" pitchFamily="2" charset="-34"/>
                </a:rPr>
                <a:t>Interviews &amp; Conversations</a:t>
              </a:r>
            </a:p>
          </p:txBody>
        </p:sp>
        <p:grpSp>
          <p:nvGrpSpPr>
            <p:cNvPr id="20" name="Group 19">
              <a:extLst>
                <a:ext uri="{FF2B5EF4-FFF2-40B4-BE49-F238E27FC236}">
                  <a16:creationId xmlns:a16="http://schemas.microsoft.com/office/drawing/2014/main" id="{88E2FE4D-C2B6-80D1-4D42-AE41C44BB6A3}"/>
                </a:ext>
              </a:extLst>
            </p:cNvPr>
            <p:cNvGrpSpPr/>
            <p:nvPr/>
          </p:nvGrpSpPr>
          <p:grpSpPr>
            <a:xfrm>
              <a:off x="7122961" y="4303297"/>
              <a:ext cx="2070337" cy="1110383"/>
              <a:chOff x="7122961" y="4303297"/>
              <a:chExt cx="2070337" cy="1110383"/>
            </a:xfrm>
          </p:grpSpPr>
          <p:cxnSp>
            <p:nvCxnSpPr>
              <p:cNvPr id="34" name="Straight Connector 33">
                <a:extLst>
                  <a:ext uri="{FF2B5EF4-FFF2-40B4-BE49-F238E27FC236}">
                    <a16:creationId xmlns:a16="http://schemas.microsoft.com/office/drawing/2014/main" id="{EFC78703-5CD3-8C23-6076-04B6A8F4314B}"/>
                  </a:ext>
                </a:extLst>
              </p:cNvPr>
              <p:cNvCxnSpPr/>
              <p:nvPr/>
            </p:nvCxnSpPr>
            <p:spPr>
              <a:xfrm>
                <a:off x="8887298" y="4303297"/>
                <a:ext cx="0" cy="396000"/>
              </a:xfrm>
              <a:prstGeom prst="line">
                <a:avLst/>
              </a:prstGeom>
              <a:ln>
                <a:headEnd type="oval" w="med" len="med"/>
                <a:tailEnd type="oval" w="med" len="med"/>
              </a:ln>
            </p:spPr>
            <p:style>
              <a:lnRef idx="1">
                <a:schemeClr val="dk1"/>
              </a:lnRef>
              <a:fillRef idx="0">
                <a:schemeClr val="dk1"/>
              </a:fillRef>
              <a:effectRef idx="0">
                <a:schemeClr val="dk1"/>
              </a:effectRef>
              <a:fontRef idx="minor">
                <a:schemeClr val="tx1"/>
              </a:fontRef>
            </p:style>
          </p:cxnSp>
          <p:pic>
            <p:nvPicPr>
              <p:cNvPr id="44" name="Graphic 43" descr="Chat outline">
                <a:extLst>
                  <a:ext uri="{FF2B5EF4-FFF2-40B4-BE49-F238E27FC236}">
                    <a16:creationId xmlns:a16="http://schemas.microsoft.com/office/drawing/2014/main" id="{33454DDD-A99F-837E-3E8A-EA465DFF27C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581298" y="4801680"/>
                <a:ext cx="612000" cy="612000"/>
              </a:xfrm>
              <a:prstGeom prst="rect">
                <a:avLst/>
              </a:prstGeom>
            </p:spPr>
          </p:pic>
          <p:cxnSp>
            <p:nvCxnSpPr>
              <p:cNvPr id="46" name="Straight Connector 45">
                <a:extLst>
                  <a:ext uri="{FF2B5EF4-FFF2-40B4-BE49-F238E27FC236}">
                    <a16:creationId xmlns:a16="http://schemas.microsoft.com/office/drawing/2014/main" id="{3BAA1ABB-E263-41DD-681B-89B97B6D10C3}"/>
                  </a:ext>
                </a:extLst>
              </p:cNvPr>
              <p:cNvCxnSpPr>
                <a:cxnSpLocks/>
              </p:cNvCxnSpPr>
              <p:nvPr/>
            </p:nvCxnSpPr>
            <p:spPr>
              <a:xfrm flipH="1" flipV="1">
                <a:off x="7122961" y="4326310"/>
                <a:ext cx="1764337" cy="368826"/>
              </a:xfrm>
              <a:prstGeom prst="line">
                <a:avLst/>
              </a:prstGeom>
              <a:ln>
                <a:headEnd type="oval" w="med" len="med"/>
                <a:tailEnd type="oval" w="med" len="med"/>
              </a:ln>
            </p:spPr>
            <p:style>
              <a:lnRef idx="1">
                <a:schemeClr val="dk1"/>
              </a:lnRef>
              <a:fillRef idx="0">
                <a:schemeClr val="dk1"/>
              </a:fillRef>
              <a:effectRef idx="0">
                <a:schemeClr val="dk1"/>
              </a:effectRef>
              <a:fontRef idx="minor">
                <a:schemeClr val="tx1"/>
              </a:fontRef>
            </p:style>
          </p:cxnSp>
        </p:grpSp>
      </p:grpSp>
      <p:pic>
        <p:nvPicPr>
          <p:cNvPr id="54" name="Graphic 53" descr="Document outline">
            <a:extLst>
              <a:ext uri="{FF2B5EF4-FFF2-40B4-BE49-F238E27FC236}">
                <a16:creationId xmlns:a16="http://schemas.microsoft.com/office/drawing/2014/main" id="{60F8AFDC-18AF-7B1B-D924-0AE991B30B4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314742" y="1373860"/>
            <a:ext cx="612000" cy="612000"/>
          </a:xfrm>
          <a:prstGeom prst="rect">
            <a:avLst/>
          </a:prstGeom>
        </p:spPr>
      </p:pic>
      <p:cxnSp>
        <p:nvCxnSpPr>
          <p:cNvPr id="31" name="Straight Connector 30">
            <a:extLst>
              <a:ext uri="{FF2B5EF4-FFF2-40B4-BE49-F238E27FC236}">
                <a16:creationId xmlns:a16="http://schemas.microsoft.com/office/drawing/2014/main" id="{E0515179-E130-61C6-181F-7CB00E8FD866}"/>
              </a:ext>
            </a:extLst>
          </p:cNvPr>
          <p:cNvCxnSpPr>
            <a:cxnSpLocks/>
          </p:cNvCxnSpPr>
          <p:nvPr/>
        </p:nvCxnSpPr>
        <p:spPr>
          <a:xfrm flipH="1">
            <a:off x="10734631" y="2376127"/>
            <a:ext cx="5644" cy="773379"/>
          </a:xfrm>
          <a:prstGeom prst="line">
            <a:avLst/>
          </a:prstGeom>
          <a:ln>
            <a:headEnd type="oval" w="med" len="med"/>
            <a:tailEnd type="oval" w="med" len="med"/>
          </a:ln>
        </p:spPr>
        <p:style>
          <a:lnRef idx="1">
            <a:schemeClr val="dk1"/>
          </a:lnRef>
          <a:fillRef idx="0">
            <a:schemeClr val="dk1"/>
          </a:fillRef>
          <a:effectRef idx="0">
            <a:schemeClr val="dk1"/>
          </a:effectRef>
          <a:fontRef idx="minor">
            <a:schemeClr val="tx1"/>
          </a:fontRef>
        </p:style>
      </p:cxnSp>
      <p:sp>
        <p:nvSpPr>
          <p:cNvPr id="55" name="TextBox 54">
            <a:extLst>
              <a:ext uri="{FF2B5EF4-FFF2-40B4-BE49-F238E27FC236}">
                <a16:creationId xmlns:a16="http://schemas.microsoft.com/office/drawing/2014/main" id="{AA34FBD5-F66B-CE39-F0CC-DB63FF11FF24}"/>
              </a:ext>
            </a:extLst>
          </p:cNvPr>
          <p:cNvSpPr txBox="1"/>
          <p:nvPr/>
        </p:nvSpPr>
        <p:spPr>
          <a:xfrm>
            <a:off x="8988902" y="2039361"/>
            <a:ext cx="3263679" cy="307777"/>
          </a:xfrm>
          <a:prstGeom prst="rect">
            <a:avLst/>
          </a:prstGeom>
          <a:noFill/>
        </p:spPr>
        <p:txBody>
          <a:bodyPr wrap="square" rtlCol="0">
            <a:spAutoFit/>
          </a:bodyPr>
          <a:lstStyle/>
          <a:p>
            <a:pPr algn="ctr"/>
            <a:r>
              <a:rPr lang="en-CA" sz="1400">
                <a:latin typeface="Prompt" pitchFamily="2" charset="-34"/>
                <a:cs typeface="Prompt" pitchFamily="2" charset="-34"/>
              </a:rPr>
              <a:t>Policy &amp; Reports</a:t>
            </a:r>
          </a:p>
        </p:txBody>
      </p:sp>
      <p:pic>
        <p:nvPicPr>
          <p:cNvPr id="68" name="Graphic 67" descr="Connections outline">
            <a:extLst>
              <a:ext uri="{FF2B5EF4-FFF2-40B4-BE49-F238E27FC236}">
                <a16:creationId xmlns:a16="http://schemas.microsoft.com/office/drawing/2014/main" id="{053783C2-3DF8-0394-897E-6A1CC188BE3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20743" y="4708315"/>
            <a:ext cx="612000" cy="612000"/>
          </a:xfrm>
          <a:prstGeom prst="rect">
            <a:avLst/>
          </a:prstGeom>
        </p:spPr>
      </p:pic>
      <p:sp>
        <p:nvSpPr>
          <p:cNvPr id="69" name="TextBox 68">
            <a:extLst>
              <a:ext uri="{FF2B5EF4-FFF2-40B4-BE49-F238E27FC236}">
                <a16:creationId xmlns:a16="http://schemas.microsoft.com/office/drawing/2014/main" id="{F0ED88EC-FFD0-67E5-E068-BDF5D2941116}"/>
              </a:ext>
            </a:extLst>
          </p:cNvPr>
          <p:cNvSpPr txBox="1"/>
          <p:nvPr/>
        </p:nvSpPr>
        <p:spPr>
          <a:xfrm>
            <a:off x="9940102" y="5359524"/>
            <a:ext cx="1973282" cy="307777"/>
          </a:xfrm>
          <a:prstGeom prst="rect">
            <a:avLst/>
          </a:prstGeom>
          <a:noFill/>
        </p:spPr>
        <p:txBody>
          <a:bodyPr wrap="square" rtlCol="0">
            <a:spAutoFit/>
          </a:bodyPr>
          <a:lstStyle/>
          <a:p>
            <a:pPr algn="ctr"/>
            <a:r>
              <a:rPr lang="en-CA" sz="1400">
                <a:latin typeface="Prompt" pitchFamily="2" charset="-34"/>
                <a:cs typeface="Prompt" pitchFamily="2" charset="-34"/>
              </a:rPr>
              <a:t>Focus Groups</a:t>
            </a:r>
          </a:p>
        </p:txBody>
      </p:sp>
      <p:cxnSp>
        <p:nvCxnSpPr>
          <p:cNvPr id="75" name="Straight Connector 74">
            <a:extLst>
              <a:ext uri="{FF2B5EF4-FFF2-40B4-BE49-F238E27FC236}">
                <a16:creationId xmlns:a16="http://schemas.microsoft.com/office/drawing/2014/main" id="{F176DCC4-C425-20D9-32F9-2AE99681F426}"/>
              </a:ext>
            </a:extLst>
          </p:cNvPr>
          <p:cNvCxnSpPr>
            <a:cxnSpLocks/>
          </p:cNvCxnSpPr>
          <p:nvPr/>
        </p:nvCxnSpPr>
        <p:spPr>
          <a:xfrm>
            <a:off x="10776303" y="4315504"/>
            <a:ext cx="0" cy="396000"/>
          </a:xfrm>
          <a:prstGeom prst="line">
            <a:avLst/>
          </a:prstGeom>
          <a:ln>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80B7C477-BA1A-44AF-B07C-3E0A536F57AF}"/>
              </a:ext>
            </a:extLst>
          </p:cNvPr>
          <p:cNvCxnSpPr>
            <a:cxnSpLocks/>
          </p:cNvCxnSpPr>
          <p:nvPr/>
        </p:nvCxnSpPr>
        <p:spPr>
          <a:xfrm flipH="1" flipV="1">
            <a:off x="8903031" y="4345602"/>
            <a:ext cx="1873271" cy="365902"/>
          </a:xfrm>
          <a:prstGeom prst="line">
            <a:avLst/>
          </a:prstGeom>
          <a:ln>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4" name="Straight Connector 3">
            <a:extLst>
              <a:ext uri="{FF2B5EF4-FFF2-40B4-BE49-F238E27FC236}">
                <a16:creationId xmlns:a16="http://schemas.microsoft.com/office/drawing/2014/main" id="{B1217799-A0E2-01BA-3181-9F936F54AAE9}"/>
              </a:ext>
            </a:extLst>
          </p:cNvPr>
          <p:cNvCxnSpPr>
            <a:cxnSpLocks/>
          </p:cNvCxnSpPr>
          <p:nvPr/>
        </p:nvCxnSpPr>
        <p:spPr>
          <a:xfrm>
            <a:off x="7122961" y="2478510"/>
            <a:ext cx="1458337" cy="640456"/>
          </a:xfrm>
          <a:prstGeom prst="line">
            <a:avLst/>
          </a:prstGeom>
          <a:ln>
            <a:headEnd type="oval" w="med" len="med"/>
            <a:tailEnd type="oval"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0590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ppt_x"/>
                                          </p:val>
                                        </p:tav>
                                        <p:tav tm="100000">
                                          <p:val>
                                            <p:strVal val="#ppt_x"/>
                                          </p:val>
                                        </p:tav>
                                      </p:tavLst>
                                    </p:anim>
                                    <p:anim calcmode="lin" valueType="num">
                                      <p:cBhvr additive="base">
                                        <p:cTn id="33" dur="500" fill="hold"/>
                                        <p:tgtEl>
                                          <p:spTgt spid="17"/>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500" fill="hold"/>
                                        <p:tgtEl>
                                          <p:spTgt spid="29"/>
                                        </p:tgtEl>
                                        <p:attrNameLst>
                                          <p:attrName>ppt_x</p:attrName>
                                        </p:attrNameLst>
                                      </p:cBhvr>
                                      <p:tavLst>
                                        <p:tav tm="0">
                                          <p:val>
                                            <p:strVal val="#ppt_x"/>
                                          </p:val>
                                        </p:tav>
                                        <p:tav tm="100000">
                                          <p:val>
                                            <p:strVal val="#ppt_x"/>
                                          </p:val>
                                        </p:tav>
                                      </p:tavLst>
                                    </p:anim>
                                    <p:anim calcmode="lin" valueType="num">
                                      <p:cBhvr additive="base">
                                        <p:cTn id="5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additive="base">
                                        <p:cTn id="55" dur="500" fill="hold"/>
                                        <p:tgtEl>
                                          <p:spTgt spid="39"/>
                                        </p:tgtEl>
                                        <p:attrNameLst>
                                          <p:attrName>ppt_x</p:attrName>
                                        </p:attrNameLst>
                                      </p:cBhvr>
                                      <p:tavLst>
                                        <p:tav tm="0">
                                          <p:val>
                                            <p:strVal val="#ppt_x"/>
                                          </p:val>
                                        </p:tav>
                                        <p:tav tm="100000">
                                          <p:val>
                                            <p:strVal val="#ppt_x"/>
                                          </p:val>
                                        </p:tav>
                                      </p:tavLst>
                                    </p:anim>
                                    <p:anim calcmode="lin" valueType="num">
                                      <p:cBhvr additive="base">
                                        <p:cTn id="56" dur="500" fill="hold"/>
                                        <p:tgtEl>
                                          <p:spTgt spid="39"/>
                                        </p:tgtEl>
                                        <p:attrNameLst>
                                          <p:attrName>ppt_y</p:attrName>
                                        </p:attrNameLst>
                                      </p:cBhvr>
                                      <p:tavLst>
                                        <p:tav tm="0">
                                          <p:val>
                                            <p:strVal val="0-#ppt_h/2"/>
                                          </p:val>
                                        </p:tav>
                                        <p:tav tm="100000">
                                          <p:val>
                                            <p:strVal val="#ppt_y"/>
                                          </p:val>
                                        </p:tav>
                                      </p:tavLst>
                                    </p:anim>
                                  </p:childTnLst>
                                </p:cTn>
                              </p:par>
                              <p:par>
                                <p:cTn id="57" presetID="2" presetClass="entr" presetSubtype="1" fill="hold" nodeType="with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additive="base">
                                        <p:cTn id="59" dur="500" fill="hold"/>
                                        <p:tgtEl>
                                          <p:spTgt spid="4"/>
                                        </p:tgtEl>
                                        <p:attrNameLst>
                                          <p:attrName>ppt_x</p:attrName>
                                        </p:attrNameLst>
                                      </p:cBhvr>
                                      <p:tavLst>
                                        <p:tav tm="0">
                                          <p:val>
                                            <p:strVal val="#ppt_x"/>
                                          </p:val>
                                        </p:tav>
                                        <p:tav tm="100000">
                                          <p:val>
                                            <p:strVal val="#ppt_x"/>
                                          </p:val>
                                        </p:tav>
                                      </p:tavLst>
                                    </p:anim>
                                    <p:anim calcmode="lin" valueType="num">
                                      <p:cBhvr additive="base">
                                        <p:cTn id="60"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additive="base">
                                        <p:cTn id="65" dur="500" fill="hold"/>
                                        <p:tgtEl>
                                          <p:spTgt spid="22"/>
                                        </p:tgtEl>
                                        <p:attrNameLst>
                                          <p:attrName>ppt_x</p:attrName>
                                        </p:attrNameLst>
                                      </p:cBhvr>
                                      <p:tavLst>
                                        <p:tav tm="0">
                                          <p:val>
                                            <p:strVal val="#ppt_x"/>
                                          </p:val>
                                        </p:tav>
                                        <p:tav tm="100000">
                                          <p:val>
                                            <p:strVal val="#ppt_x"/>
                                          </p:val>
                                        </p:tav>
                                      </p:tavLst>
                                    </p:anim>
                                    <p:anim calcmode="lin" valueType="num">
                                      <p:cBhvr additive="base">
                                        <p:cTn id="6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2" fill="hold" grpId="0" nodeType="clickEffect">
                                  <p:stCondLst>
                                    <p:cond delay="0"/>
                                  </p:stCondLst>
                                  <p:childTnLst>
                                    <p:set>
                                      <p:cBhvr>
                                        <p:cTn id="70" dur="1" fill="hold">
                                          <p:stCondLst>
                                            <p:cond delay="0"/>
                                          </p:stCondLst>
                                        </p:cTn>
                                        <p:tgtEl>
                                          <p:spTgt spid="55"/>
                                        </p:tgtEl>
                                        <p:attrNameLst>
                                          <p:attrName>style.visibility</p:attrName>
                                        </p:attrNameLst>
                                      </p:cBhvr>
                                      <p:to>
                                        <p:strVal val="visible"/>
                                      </p:to>
                                    </p:set>
                                    <p:anim calcmode="lin" valueType="num">
                                      <p:cBhvr additive="base">
                                        <p:cTn id="71" dur="500" fill="hold"/>
                                        <p:tgtEl>
                                          <p:spTgt spid="55"/>
                                        </p:tgtEl>
                                        <p:attrNameLst>
                                          <p:attrName>ppt_x</p:attrName>
                                        </p:attrNameLst>
                                      </p:cBhvr>
                                      <p:tavLst>
                                        <p:tav tm="0">
                                          <p:val>
                                            <p:strVal val="1+#ppt_w/2"/>
                                          </p:val>
                                        </p:tav>
                                        <p:tav tm="100000">
                                          <p:val>
                                            <p:strVal val="#ppt_x"/>
                                          </p:val>
                                        </p:tav>
                                      </p:tavLst>
                                    </p:anim>
                                    <p:anim calcmode="lin" valueType="num">
                                      <p:cBhvr additive="base">
                                        <p:cTn id="72" dur="500" fill="hold"/>
                                        <p:tgtEl>
                                          <p:spTgt spid="55"/>
                                        </p:tgtEl>
                                        <p:attrNameLst>
                                          <p:attrName>ppt_y</p:attrName>
                                        </p:attrNameLst>
                                      </p:cBhvr>
                                      <p:tavLst>
                                        <p:tav tm="0">
                                          <p:val>
                                            <p:strVal val="#ppt_y"/>
                                          </p:val>
                                        </p:tav>
                                        <p:tav tm="100000">
                                          <p:val>
                                            <p:strVal val="#ppt_y"/>
                                          </p:val>
                                        </p:tav>
                                      </p:tavLst>
                                    </p:anim>
                                  </p:childTnLst>
                                </p:cTn>
                              </p:par>
                              <p:par>
                                <p:cTn id="73" presetID="2" presetClass="entr" presetSubtype="2" fill="hold" nodeType="withEffect">
                                  <p:stCondLst>
                                    <p:cond delay="0"/>
                                  </p:stCondLst>
                                  <p:childTnLst>
                                    <p:set>
                                      <p:cBhvr>
                                        <p:cTn id="74" dur="1" fill="hold">
                                          <p:stCondLst>
                                            <p:cond delay="0"/>
                                          </p:stCondLst>
                                        </p:cTn>
                                        <p:tgtEl>
                                          <p:spTgt spid="31"/>
                                        </p:tgtEl>
                                        <p:attrNameLst>
                                          <p:attrName>style.visibility</p:attrName>
                                        </p:attrNameLst>
                                      </p:cBhvr>
                                      <p:to>
                                        <p:strVal val="visible"/>
                                      </p:to>
                                    </p:set>
                                    <p:anim calcmode="lin" valueType="num">
                                      <p:cBhvr additive="base">
                                        <p:cTn id="75" dur="500" fill="hold"/>
                                        <p:tgtEl>
                                          <p:spTgt spid="31"/>
                                        </p:tgtEl>
                                        <p:attrNameLst>
                                          <p:attrName>ppt_x</p:attrName>
                                        </p:attrNameLst>
                                      </p:cBhvr>
                                      <p:tavLst>
                                        <p:tav tm="0">
                                          <p:val>
                                            <p:strVal val="1+#ppt_w/2"/>
                                          </p:val>
                                        </p:tav>
                                        <p:tav tm="100000">
                                          <p:val>
                                            <p:strVal val="#ppt_x"/>
                                          </p:val>
                                        </p:tav>
                                      </p:tavLst>
                                    </p:anim>
                                    <p:anim calcmode="lin" valueType="num">
                                      <p:cBhvr additive="base">
                                        <p:cTn id="76" dur="500" fill="hold"/>
                                        <p:tgtEl>
                                          <p:spTgt spid="31"/>
                                        </p:tgtEl>
                                        <p:attrNameLst>
                                          <p:attrName>ppt_y</p:attrName>
                                        </p:attrNameLst>
                                      </p:cBhvr>
                                      <p:tavLst>
                                        <p:tav tm="0">
                                          <p:val>
                                            <p:strVal val="#ppt_y"/>
                                          </p:val>
                                        </p:tav>
                                        <p:tav tm="100000">
                                          <p:val>
                                            <p:strVal val="#ppt_y"/>
                                          </p:val>
                                        </p:tav>
                                      </p:tavLst>
                                    </p:anim>
                                  </p:childTnLst>
                                </p:cTn>
                              </p:par>
                              <p:par>
                                <p:cTn id="77" presetID="2" presetClass="entr" presetSubtype="2" fill="hold" nodeType="withEffect">
                                  <p:stCondLst>
                                    <p:cond delay="0"/>
                                  </p:stCondLst>
                                  <p:childTnLst>
                                    <p:set>
                                      <p:cBhvr>
                                        <p:cTn id="78" dur="1" fill="hold">
                                          <p:stCondLst>
                                            <p:cond delay="0"/>
                                          </p:stCondLst>
                                        </p:cTn>
                                        <p:tgtEl>
                                          <p:spTgt spid="54"/>
                                        </p:tgtEl>
                                        <p:attrNameLst>
                                          <p:attrName>style.visibility</p:attrName>
                                        </p:attrNameLst>
                                      </p:cBhvr>
                                      <p:to>
                                        <p:strVal val="visible"/>
                                      </p:to>
                                    </p:set>
                                    <p:anim calcmode="lin" valueType="num">
                                      <p:cBhvr additive="base">
                                        <p:cTn id="79" dur="500" fill="hold"/>
                                        <p:tgtEl>
                                          <p:spTgt spid="54"/>
                                        </p:tgtEl>
                                        <p:attrNameLst>
                                          <p:attrName>ppt_x</p:attrName>
                                        </p:attrNameLst>
                                      </p:cBhvr>
                                      <p:tavLst>
                                        <p:tav tm="0">
                                          <p:val>
                                            <p:strVal val="1+#ppt_w/2"/>
                                          </p:val>
                                        </p:tav>
                                        <p:tav tm="100000">
                                          <p:val>
                                            <p:strVal val="#ppt_x"/>
                                          </p:val>
                                        </p:tav>
                                      </p:tavLst>
                                    </p:anim>
                                    <p:anim calcmode="lin" valueType="num">
                                      <p:cBhvr additive="base">
                                        <p:cTn id="80"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nodeType="clickEffect">
                                  <p:stCondLst>
                                    <p:cond delay="0"/>
                                  </p:stCondLst>
                                  <p:childTnLst>
                                    <p:set>
                                      <p:cBhvr>
                                        <p:cTn id="84" dur="1" fill="hold">
                                          <p:stCondLst>
                                            <p:cond delay="0"/>
                                          </p:stCondLst>
                                        </p:cTn>
                                        <p:tgtEl>
                                          <p:spTgt spid="76"/>
                                        </p:tgtEl>
                                        <p:attrNameLst>
                                          <p:attrName>style.visibility</p:attrName>
                                        </p:attrNameLst>
                                      </p:cBhvr>
                                      <p:to>
                                        <p:strVal val="visible"/>
                                      </p:to>
                                    </p:set>
                                    <p:anim calcmode="lin" valueType="num">
                                      <p:cBhvr additive="base">
                                        <p:cTn id="85" dur="500" fill="hold"/>
                                        <p:tgtEl>
                                          <p:spTgt spid="76"/>
                                        </p:tgtEl>
                                        <p:attrNameLst>
                                          <p:attrName>ppt_x</p:attrName>
                                        </p:attrNameLst>
                                      </p:cBhvr>
                                      <p:tavLst>
                                        <p:tav tm="0">
                                          <p:val>
                                            <p:strVal val="1+#ppt_w/2"/>
                                          </p:val>
                                        </p:tav>
                                        <p:tav tm="100000">
                                          <p:val>
                                            <p:strVal val="#ppt_x"/>
                                          </p:val>
                                        </p:tav>
                                      </p:tavLst>
                                    </p:anim>
                                    <p:anim calcmode="lin" valueType="num">
                                      <p:cBhvr additive="base">
                                        <p:cTn id="86" dur="500" fill="hold"/>
                                        <p:tgtEl>
                                          <p:spTgt spid="76"/>
                                        </p:tgtEl>
                                        <p:attrNameLst>
                                          <p:attrName>ppt_y</p:attrName>
                                        </p:attrNameLst>
                                      </p:cBhvr>
                                      <p:tavLst>
                                        <p:tav tm="0">
                                          <p:val>
                                            <p:strVal val="#ppt_y"/>
                                          </p:val>
                                        </p:tav>
                                        <p:tav tm="100000">
                                          <p:val>
                                            <p:strVal val="#ppt_y"/>
                                          </p:val>
                                        </p:tav>
                                      </p:tavLst>
                                    </p:anim>
                                  </p:childTnLst>
                                </p:cTn>
                              </p:par>
                              <p:par>
                                <p:cTn id="87" presetID="2" presetClass="entr" presetSubtype="2" fill="hold" nodeType="withEffect">
                                  <p:stCondLst>
                                    <p:cond delay="0"/>
                                  </p:stCondLst>
                                  <p:childTnLst>
                                    <p:set>
                                      <p:cBhvr>
                                        <p:cTn id="88" dur="1" fill="hold">
                                          <p:stCondLst>
                                            <p:cond delay="0"/>
                                          </p:stCondLst>
                                        </p:cTn>
                                        <p:tgtEl>
                                          <p:spTgt spid="75"/>
                                        </p:tgtEl>
                                        <p:attrNameLst>
                                          <p:attrName>style.visibility</p:attrName>
                                        </p:attrNameLst>
                                      </p:cBhvr>
                                      <p:to>
                                        <p:strVal val="visible"/>
                                      </p:to>
                                    </p:set>
                                    <p:anim calcmode="lin" valueType="num">
                                      <p:cBhvr additive="base">
                                        <p:cTn id="89" dur="500" fill="hold"/>
                                        <p:tgtEl>
                                          <p:spTgt spid="75"/>
                                        </p:tgtEl>
                                        <p:attrNameLst>
                                          <p:attrName>ppt_x</p:attrName>
                                        </p:attrNameLst>
                                      </p:cBhvr>
                                      <p:tavLst>
                                        <p:tav tm="0">
                                          <p:val>
                                            <p:strVal val="1+#ppt_w/2"/>
                                          </p:val>
                                        </p:tav>
                                        <p:tav tm="100000">
                                          <p:val>
                                            <p:strVal val="#ppt_x"/>
                                          </p:val>
                                        </p:tav>
                                      </p:tavLst>
                                    </p:anim>
                                    <p:anim calcmode="lin" valueType="num">
                                      <p:cBhvr additive="base">
                                        <p:cTn id="90" dur="500" fill="hold"/>
                                        <p:tgtEl>
                                          <p:spTgt spid="75"/>
                                        </p:tgtEl>
                                        <p:attrNameLst>
                                          <p:attrName>ppt_y</p:attrName>
                                        </p:attrNameLst>
                                      </p:cBhvr>
                                      <p:tavLst>
                                        <p:tav tm="0">
                                          <p:val>
                                            <p:strVal val="#ppt_y"/>
                                          </p:val>
                                        </p:tav>
                                        <p:tav tm="100000">
                                          <p:val>
                                            <p:strVal val="#ppt_y"/>
                                          </p:val>
                                        </p:tav>
                                      </p:tavLst>
                                    </p:anim>
                                  </p:childTnLst>
                                </p:cTn>
                              </p:par>
                              <p:par>
                                <p:cTn id="91" presetID="2" presetClass="entr" presetSubtype="2" fill="hold" nodeType="withEffect">
                                  <p:stCondLst>
                                    <p:cond delay="0"/>
                                  </p:stCondLst>
                                  <p:childTnLst>
                                    <p:set>
                                      <p:cBhvr>
                                        <p:cTn id="92" dur="1" fill="hold">
                                          <p:stCondLst>
                                            <p:cond delay="0"/>
                                          </p:stCondLst>
                                        </p:cTn>
                                        <p:tgtEl>
                                          <p:spTgt spid="68"/>
                                        </p:tgtEl>
                                        <p:attrNameLst>
                                          <p:attrName>style.visibility</p:attrName>
                                        </p:attrNameLst>
                                      </p:cBhvr>
                                      <p:to>
                                        <p:strVal val="visible"/>
                                      </p:to>
                                    </p:set>
                                    <p:anim calcmode="lin" valueType="num">
                                      <p:cBhvr additive="base">
                                        <p:cTn id="93" dur="500" fill="hold"/>
                                        <p:tgtEl>
                                          <p:spTgt spid="68"/>
                                        </p:tgtEl>
                                        <p:attrNameLst>
                                          <p:attrName>ppt_x</p:attrName>
                                        </p:attrNameLst>
                                      </p:cBhvr>
                                      <p:tavLst>
                                        <p:tav tm="0">
                                          <p:val>
                                            <p:strVal val="1+#ppt_w/2"/>
                                          </p:val>
                                        </p:tav>
                                        <p:tav tm="100000">
                                          <p:val>
                                            <p:strVal val="#ppt_x"/>
                                          </p:val>
                                        </p:tav>
                                      </p:tavLst>
                                    </p:anim>
                                    <p:anim calcmode="lin" valueType="num">
                                      <p:cBhvr additive="base">
                                        <p:cTn id="94" dur="500" fill="hold"/>
                                        <p:tgtEl>
                                          <p:spTgt spid="68"/>
                                        </p:tgtEl>
                                        <p:attrNameLst>
                                          <p:attrName>ppt_y</p:attrName>
                                        </p:attrNameLst>
                                      </p:cBhvr>
                                      <p:tavLst>
                                        <p:tav tm="0">
                                          <p:val>
                                            <p:strVal val="#ppt_y"/>
                                          </p:val>
                                        </p:tav>
                                        <p:tav tm="100000">
                                          <p:val>
                                            <p:strVal val="#ppt_y"/>
                                          </p:val>
                                        </p:tav>
                                      </p:tavLst>
                                    </p:anim>
                                  </p:childTnLst>
                                </p:cTn>
                              </p:par>
                              <p:par>
                                <p:cTn id="95" presetID="2" presetClass="entr" presetSubtype="2" fill="hold" grpId="0" nodeType="withEffect">
                                  <p:stCondLst>
                                    <p:cond delay="0"/>
                                  </p:stCondLst>
                                  <p:childTnLst>
                                    <p:set>
                                      <p:cBhvr>
                                        <p:cTn id="96" dur="1" fill="hold">
                                          <p:stCondLst>
                                            <p:cond delay="0"/>
                                          </p:stCondLst>
                                        </p:cTn>
                                        <p:tgtEl>
                                          <p:spTgt spid="69"/>
                                        </p:tgtEl>
                                        <p:attrNameLst>
                                          <p:attrName>style.visibility</p:attrName>
                                        </p:attrNameLst>
                                      </p:cBhvr>
                                      <p:to>
                                        <p:strVal val="visible"/>
                                      </p:to>
                                    </p:set>
                                    <p:anim calcmode="lin" valueType="num">
                                      <p:cBhvr additive="base">
                                        <p:cTn id="97" dur="500" fill="hold"/>
                                        <p:tgtEl>
                                          <p:spTgt spid="69"/>
                                        </p:tgtEl>
                                        <p:attrNameLst>
                                          <p:attrName>ppt_x</p:attrName>
                                        </p:attrNameLst>
                                      </p:cBhvr>
                                      <p:tavLst>
                                        <p:tav tm="0">
                                          <p:val>
                                            <p:strVal val="1+#ppt_w/2"/>
                                          </p:val>
                                        </p:tav>
                                        <p:tav tm="100000">
                                          <p:val>
                                            <p:strVal val="#ppt_x"/>
                                          </p:val>
                                        </p:tav>
                                      </p:tavLst>
                                    </p:anim>
                                    <p:anim calcmode="lin" valueType="num">
                                      <p:cBhvr additive="base">
                                        <p:cTn id="98" dur="500" fill="hold"/>
                                        <p:tgtEl>
                                          <p:spTgt spid="69"/>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9" presetClass="entr" presetSubtype="0" fill="hold" nodeType="click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dissolve">
                                      <p:cBhvr>
                                        <p:cTn id="103" dur="500"/>
                                        <p:tgtEl>
                                          <p:spTgt spid="27"/>
                                        </p:tgtEl>
                                      </p:cBhvr>
                                    </p:animEffect>
                                  </p:childTnLst>
                                </p:cTn>
                              </p:par>
                              <p:par>
                                <p:cTn id="104" presetID="9" presetClass="entr" presetSubtype="0" fill="hold" grpId="0" nodeType="withEffect">
                                  <p:stCondLst>
                                    <p:cond delay="0"/>
                                  </p:stCondLst>
                                  <p:childTnLst>
                                    <p:set>
                                      <p:cBhvr>
                                        <p:cTn id="105" dur="1" fill="hold">
                                          <p:stCondLst>
                                            <p:cond delay="0"/>
                                          </p:stCondLst>
                                        </p:cTn>
                                        <p:tgtEl>
                                          <p:spTgt spid="23"/>
                                        </p:tgtEl>
                                        <p:attrNameLst>
                                          <p:attrName>style.visibility</p:attrName>
                                        </p:attrNameLst>
                                      </p:cBhvr>
                                      <p:to>
                                        <p:strVal val="visible"/>
                                      </p:to>
                                    </p:set>
                                    <p:animEffect transition="in" filter="dissolve">
                                      <p:cBhvr>
                                        <p:cTn id="10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8" grpId="0"/>
      <p:bldP spid="10" grpId="0" animBg="1"/>
      <p:bldP spid="11" grpId="0" animBg="1"/>
      <p:bldP spid="12" grpId="0" animBg="1"/>
      <p:bldP spid="16" grpId="0" animBg="1"/>
      <p:bldP spid="17" grpId="0" animBg="1"/>
      <p:bldP spid="18" grpId="0" animBg="1"/>
      <p:bldP spid="55" grpId="0"/>
      <p:bldP spid="6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91749" y="2136745"/>
            <a:ext cx="1409794" cy="275460"/>
          </a:xfrm>
          <a:prstGeom prst="rect">
            <a:avLst/>
          </a:prstGeom>
          <a:noFill/>
        </p:spPr>
        <p:txBody>
          <a:bodyPr wrap="square" lIns="0" rtlCol="0">
            <a:spAutoFit/>
          </a:bodyPr>
          <a:lstStyle/>
          <a:p>
            <a:pPr>
              <a:lnSpc>
                <a:spcPct val="80000"/>
              </a:lnSpc>
            </a:pPr>
            <a:r>
              <a:rPr lang="en-US" sz="1400" b="1">
                <a:latin typeface="Prompt" pitchFamily="2" charset="-34"/>
                <a:ea typeface="Roboto" charset="0"/>
                <a:cs typeface="Prompt" pitchFamily="2" charset="-34"/>
              </a:rPr>
              <a:t>DINA FRANCHI</a:t>
            </a:r>
          </a:p>
        </p:txBody>
      </p:sp>
      <p:sp>
        <p:nvSpPr>
          <p:cNvPr id="8" name="TextBox 7"/>
          <p:cNvSpPr txBox="1"/>
          <p:nvPr/>
        </p:nvSpPr>
        <p:spPr>
          <a:xfrm>
            <a:off x="2991749" y="2539205"/>
            <a:ext cx="2087538" cy="523220"/>
          </a:xfrm>
          <a:prstGeom prst="rect">
            <a:avLst/>
          </a:prstGeom>
          <a:noFill/>
        </p:spPr>
        <p:txBody>
          <a:bodyPr wrap="square" lIns="0" rtlCol="0">
            <a:spAutoFit/>
          </a:bodyPr>
          <a:lstStyle/>
          <a:p>
            <a:r>
              <a:rPr lang="en-US" sz="1400">
                <a:solidFill>
                  <a:schemeClr val="tx2">
                    <a:lumMod val="95000"/>
                    <a:lumOff val="5000"/>
                    <a:alpha val="60000"/>
                  </a:schemeClr>
                </a:solidFill>
                <a:latin typeface="Prompt" pitchFamily="2" charset="-34"/>
                <a:ea typeface="Roboto" panose="02000000000000000000" pitchFamily="2" charset="0"/>
                <a:cs typeface="Prompt" pitchFamily="2" charset="-34"/>
              </a:rPr>
              <a:t>Director, Data Strategy &amp; Evaluation</a:t>
            </a:r>
          </a:p>
        </p:txBody>
      </p:sp>
      <p:sp>
        <p:nvSpPr>
          <p:cNvPr id="10" name="TextBox 9"/>
          <p:cNvSpPr txBox="1"/>
          <p:nvPr/>
        </p:nvSpPr>
        <p:spPr>
          <a:xfrm>
            <a:off x="828028" y="769950"/>
            <a:ext cx="1636987" cy="667875"/>
          </a:xfrm>
          <a:prstGeom prst="rect">
            <a:avLst/>
          </a:prstGeom>
          <a:noFill/>
        </p:spPr>
        <p:txBody>
          <a:bodyPr wrap="none" rtlCol="0">
            <a:spAutoFit/>
          </a:bodyPr>
          <a:lstStyle/>
          <a:p>
            <a:pPr>
              <a:lnSpc>
                <a:spcPct val="80000"/>
              </a:lnSpc>
            </a:pPr>
            <a:r>
              <a:rPr lang="en-US" sz="4400" b="1" spc="300">
                <a:latin typeface="Prompt" pitchFamily="2" charset="-34"/>
                <a:ea typeface="Bebas Neue" charset="0"/>
                <a:cs typeface="Prompt" pitchFamily="2" charset="-34"/>
              </a:rPr>
              <a:t>BIOS</a:t>
            </a:r>
          </a:p>
        </p:txBody>
      </p:sp>
      <p:sp>
        <p:nvSpPr>
          <p:cNvPr id="12" name="TextBox 11"/>
          <p:cNvSpPr txBox="1"/>
          <p:nvPr/>
        </p:nvSpPr>
        <p:spPr>
          <a:xfrm>
            <a:off x="952660" y="3733583"/>
            <a:ext cx="4230893" cy="1615827"/>
          </a:xfrm>
          <a:prstGeom prst="rect">
            <a:avLst/>
          </a:prstGeom>
          <a:noFill/>
        </p:spPr>
        <p:txBody>
          <a:bodyPr wrap="square" lIns="0" tIns="0" rIns="91440" bIns="0" rtlCol="0">
            <a:spAutoFit/>
          </a:bodyPr>
          <a:lstStyle/>
          <a:p>
            <a:pPr>
              <a:lnSpc>
                <a:spcPts val="1836"/>
              </a:lnSpc>
            </a:pPr>
            <a:r>
              <a:rPr lang="en-US" sz="1400">
                <a:latin typeface="Prompt" pitchFamily="2" charset="-34"/>
                <a:ea typeface="Roboto Light" charset="0"/>
                <a:cs typeface="Prompt" pitchFamily="2" charset="-34"/>
              </a:rPr>
              <a:t>Over 20 years using social research methods and evaluation to help organizations learn and improve. I help organizations </a:t>
            </a:r>
            <a:r>
              <a:rPr lang="en-US" sz="1400" i="1">
                <a:latin typeface="Prompt" pitchFamily="2" charset="-34"/>
                <a:ea typeface="Roboto Light" charset="0"/>
                <a:cs typeface="Prompt" pitchFamily="2" charset="-34"/>
              </a:rPr>
              <a:t>to own their outcomes</a:t>
            </a:r>
            <a:r>
              <a:rPr lang="en-US" sz="1400">
                <a:latin typeface="Prompt" pitchFamily="2" charset="-34"/>
                <a:ea typeface="Roboto Light" charset="0"/>
                <a:cs typeface="Prompt" pitchFamily="2" charset="-34"/>
              </a:rPr>
              <a:t> by understanding and evidencing the difference they make. On a mission to help maximize social impact using data and evaluation. </a:t>
            </a:r>
          </a:p>
        </p:txBody>
      </p:sp>
      <p:pic>
        <p:nvPicPr>
          <p:cNvPr id="4" name="Picture Placeholder 3" descr="A person standing next to a tree&#10;&#10;AI-generated content may be incorrect.">
            <a:extLst>
              <a:ext uri="{FF2B5EF4-FFF2-40B4-BE49-F238E27FC236}">
                <a16:creationId xmlns:a16="http://schemas.microsoft.com/office/drawing/2014/main" id="{0710C57C-9E71-F344-1467-2BBB8E7E9EE5}"/>
              </a:ext>
            </a:extLst>
          </p:cNvPr>
          <p:cNvPicPr>
            <a:picLocks noGrp="1" noChangeAspect="1"/>
          </p:cNvPicPr>
          <p:nvPr>
            <p:ph type="pic" sz="quarter" idx="11"/>
          </p:nvPr>
        </p:nvPicPr>
        <p:blipFill>
          <a:blip r:embed="rId3"/>
          <a:srcRect t="15916" b="15916"/>
          <a:stretch>
            <a:fillRect/>
          </a:stretch>
        </p:blipFill>
        <p:spPr>
          <a:xfrm>
            <a:off x="932849" y="1731931"/>
            <a:ext cx="1692000" cy="1697069"/>
          </a:xfrm>
        </p:spPr>
      </p:pic>
      <p:pic>
        <p:nvPicPr>
          <p:cNvPr id="3" name="Picture 2" descr="A person in a pink shirt&#10;&#10;AI-generated content may be incorrect.">
            <a:extLst>
              <a:ext uri="{FF2B5EF4-FFF2-40B4-BE49-F238E27FC236}">
                <a16:creationId xmlns:a16="http://schemas.microsoft.com/office/drawing/2014/main" id="{18CF9740-31DE-B94C-F37C-E09F1B610971}"/>
              </a:ext>
            </a:extLst>
          </p:cNvPr>
          <p:cNvPicPr>
            <a:picLocks noChangeAspect="1"/>
          </p:cNvPicPr>
          <p:nvPr/>
        </p:nvPicPr>
        <p:blipFill>
          <a:blip r:embed="rId4"/>
          <a:stretch>
            <a:fillRect/>
          </a:stretch>
        </p:blipFill>
        <p:spPr>
          <a:xfrm>
            <a:off x="6135925" y="1737000"/>
            <a:ext cx="1692000" cy="1692000"/>
          </a:xfrm>
          <a:prstGeom prst="rect">
            <a:avLst/>
          </a:prstGeom>
        </p:spPr>
      </p:pic>
      <p:sp>
        <p:nvSpPr>
          <p:cNvPr id="6" name="TextBox 5">
            <a:extLst>
              <a:ext uri="{FF2B5EF4-FFF2-40B4-BE49-F238E27FC236}">
                <a16:creationId xmlns:a16="http://schemas.microsoft.com/office/drawing/2014/main" id="{43DC5375-3504-42C6-76C9-1C330051C713}"/>
              </a:ext>
            </a:extLst>
          </p:cNvPr>
          <p:cNvSpPr txBox="1"/>
          <p:nvPr/>
        </p:nvSpPr>
        <p:spPr>
          <a:xfrm>
            <a:off x="8214072" y="2136745"/>
            <a:ext cx="1405193" cy="275460"/>
          </a:xfrm>
          <a:prstGeom prst="rect">
            <a:avLst/>
          </a:prstGeom>
          <a:noFill/>
        </p:spPr>
        <p:txBody>
          <a:bodyPr wrap="none" lIns="0" rtlCol="0">
            <a:spAutoFit/>
          </a:bodyPr>
          <a:lstStyle/>
          <a:p>
            <a:pPr>
              <a:lnSpc>
                <a:spcPct val="80000"/>
              </a:lnSpc>
            </a:pPr>
            <a:r>
              <a:rPr lang="en-US" sz="1400" b="1">
                <a:latin typeface="Prompt" pitchFamily="2" charset="-34"/>
                <a:ea typeface="Roboto" charset="0"/>
                <a:cs typeface="Prompt" pitchFamily="2" charset="-34"/>
              </a:rPr>
              <a:t>CINDY KINNON</a:t>
            </a:r>
          </a:p>
        </p:txBody>
      </p:sp>
      <p:sp>
        <p:nvSpPr>
          <p:cNvPr id="9" name="TextBox 8">
            <a:extLst>
              <a:ext uri="{FF2B5EF4-FFF2-40B4-BE49-F238E27FC236}">
                <a16:creationId xmlns:a16="http://schemas.microsoft.com/office/drawing/2014/main" id="{4FAE2E6C-5E12-2ABE-F534-6E372B47B1A6}"/>
              </a:ext>
            </a:extLst>
          </p:cNvPr>
          <p:cNvSpPr txBox="1"/>
          <p:nvPr/>
        </p:nvSpPr>
        <p:spPr>
          <a:xfrm>
            <a:off x="8214072" y="2539205"/>
            <a:ext cx="2642818" cy="738664"/>
          </a:xfrm>
          <a:prstGeom prst="rect">
            <a:avLst/>
          </a:prstGeom>
          <a:noFill/>
        </p:spPr>
        <p:txBody>
          <a:bodyPr wrap="square" lIns="0" rtlCol="0">
            <a:spAutoFit/>
          </a:bodyPr>
          <a:lstStyle/>
          <a:p>
            <a:r>
              <a:rPr lang="en-US" sz="1400">
                <a:solidFill>
                  <a:schemeClr val="tx2">
                    <a:lumMod val="85000"/>
                    <a:lumOff val="15000"/>
                    <a:alpha val="60000"/>
                  </a:schemeClr>
                </a:solidFill>
                <a:latin typeface="Prompt" pitchFamily="2" charset="-34"/>
                <a:ea typeface="Roboto" panose="02000000000000000000" pitchFamily="2" charset="0"/>
                <a:cs typeface="Prompt" pitchFamily="2" charset="-34"/>
              </a:rPr>
              <a:t>Executive Director, </a:t>
            </a:r>
          </a:p>
          <a:p>
            <a:r>
              <a:rPr lang="en-US" sz="1400">
                <a:solidFill>
                  <a:schemeClr val="tx2">
                    <a:lumMod val="85000"/>
                    <a:lumOff val="15000"/>
                    <a:alpha val="60000"/>
                  </a:schemeClr>
                </a:solidFill>
                <a:latin typeface="Prompt" pitchFamily="2" charset="-34"/>
                <a:ea typeface="Roboto" panose="02000000000000000000" pitchFamily="2" charset="0"/>
                <a:cs typeface="Prompt" pitchFamily="2" charset="-34"/>
              </a:rPr>
              <a:t>Community Living Guelph Wellington</a:t>
            </a:r>
          </a:p>
        </p:txBody>
      </p:sp>
      <p:sp>
        <p:nvSpPr>
          <p:cNvPr id="13" name="TextBox 12">
            <a:extLst>
              <a:ext uri="{FF2B5EF4-FFF2-40B4-BE49-F238E27FC236}">
                <a16:creationId xmlns:a16="http://schemas.microsoft.com/office/drawing/2014/main" id="{A81E5655-BAEF-73E7-4870-1BB372773B8E}"/>
              </a:ext>
            </a:extLst>
          </p:cNvPr>
          <p:cNvSpPr txBox="1"/>
          <p:nvPr/>
        </p:nvSpPr>
        <p:spPr>
          <a:xfrm>
            <a:off x="6126359" y="3695482"/>
            <a:ext cx="5450875" cy="2077492"/>
          </a:xfrm>
          <a:prstGeom prst="rect">
            <a:avLst/>
          </a:prstGeom>
          <a:noFill/>
        </p:spPr>
        <p:txBody>
          <a:bodyPr wrap="square" lIns="0" tIns="0" rIns="91440" bIns="0" rtlCol="0">
            <a:spAutoFit/>
          </a:bodyPr>
          <a:lstStyle/>
          <a:p>
            <a:pPr>
              <a:lnSpc>
                <a:spcPts val="1836"/>
              </a:lnSpc>
            </a:pPr>
            <a:r>
              <a:rPr lang="en-US" altLang="en-US" sz="1400">
                <a:latin typeface="Prompt" pitchFamily="2" charset="-34"/>
                <a:ea typeface="Roboto Light" charset="0"/>
                <a:cs typeface="Prompt" pitchFamily="2" charset="-34"/>
              </a:rPr>
              <a:t>As an Executive Director for over 30 years, I have led organizations across the community services spectrum in several communities across south-central Ontario. I believe that evidence-based decision making can improve people’s lives in many ways. Although data gathering can be resource intensive, finding efficient methodologies that help us to define impact will be the key to ensuring that all people continue to be active members of their communities.    </a:t>
            </a:r>
          </a:p>
        </p:txBody>
      </p:sp>
    </p:spTree>
    <p:extLst>
      <p:ext uri="{BB962C8B-B14F-4D97-AF65-F5344CB8AC3E}">
        <p14:creationId xmlns:p14="http://schemas.microsoft.com/office/powerpoint/2010/main" val="127697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2" grpId="0"/>
      <p:bldP spid="6" grpId="0"/>
      <p:bldP spid="9"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7A462-195A-8BFD-4CD7-93B60C32C9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13CF46-640A-CE05-D17E-BFE978F725BA}"/>
              </a:ext>
            </a:extLst>
          </p:cNvPr>
          <p:cNvSpPr>
            <a:spLocks noGrp="1"/>
          </p:cNvSpPr>
          <p:nvPr>
            <p:ph type="title"/>
          </p:nvPr>
        </p:nvSpPr>
        <p:spPr>
          <a:xfrm>
            <a:off x="955811" y="473578"/>
            <a:ext cx="10515600" cy="653096"/>
          </a:xfrm>
        </p:spPr>
        <p:txBody>
          <a:bodyPr>
            <a:noAutofit/>
          </a:bodyPr>
          <a:lstStyle/>
          <a:p>
            <a:r>
              <a:rPr lang="en-CA" sz="2800"/>
              <a:t>OUTCOME MAP OR PATHWAY TO IMPACT</a:t>
            </a:r>
            <a:endParaRPr lang="en-CA" sz="2800">
              <a:ea typeface="Source Sans Pro" panose="020B0503030403020204" pitchFamily="34" charset="0"/>
              <a:cs typeface="Biome" panose="020B0502040204020203" pitchFamily="34" charset="0"/>
            </a:endParaRPr>
          </a:p>
        </p:txBody>
      </p:sp>
      <p:sp>
        <p:nvSpPr>
          <p:cNvPr id="3" name="Flowchart: Alternate Process 2">
            <a:extLst>
              <a:ext uri="{FF2B5EF4-FFF2-40B4-BE49-F238E27FC236}">
                <a16:creationId xmlns:a16="http://schemas.microsoft.com/office/drawing/2014/main" id="{A2BA6D9D-3385-86CC-69F1-79C103EFA098}"/>
              </a:ext>
            </a:extLst>
          </p:cNvPr>
          <p:cNvSpPr/>
          <p:nvPr/>
        </p:nvSpPr>
        <p:spPr>
          <a:xfrm>
            <a:off x="955811" y="1268837"/>
            <a:ext cx="10424165" cy="740581"/>
          </a:xfrm>
          <a:prstGeom prst="rect">
            <a:avLst/>
          </a:prstGeom>
          <a:solidFill>
            <a:schemeClr val="tx1"/>
          </a:solidFill>
          <a:ln/>
        </p:spPr>
        <p:style>
          <a:lnRef idx="2">
            <a:schemeClr val="accent1"/>
          </a:lnRef>
          <a:fillRef idx="1">
            <a:schemeClr val="lt1"/>
          </a:fillRef>
          <a:effectRef idx="0">
            <a:schemeClr val="accent1"/>
          </a:effectRef>
          <a:fontRef idx="minor">
            <a:schemeClr val="dk1"/>
          </a:fontRef>
        </p:style>
        <p:txBody>
          <a:bodyPr lIns="182880" rtlCol="0" anchor="ctr"/>
          <a:lstStyle/>
          <a:p>
            <a:r>
              <a:rPr lang="en-CA" sz="1600" b="1">
                <a:solidFill>
                  <a:schemeClr val="bg1"/>
                </a:solidFill>
                <a:latin typeface="Prompt" pitchFamily="2" charset="-34"/>
                <a:cs typeface="Prompt" pitchFamily="2" charset="-34"/>
              </a:rPr>
              <a:t>What We Do: </a:t>
            </a:r>
          </a:p>
          <a:p>
            <a:r>
              <a:rPr lang="en-CA" sz="1200">
                <a:solidFill>
                  <a:schemeClr val="bg1"/>
                </a:solidFill>
                <a:latin typeface="Prompt" pitchFamily="2" charset="-34"/>
                <a:cs typeface="Prompt" pitchFamily="2" charset="-34"/>
              </a:rPr>
              <a:t>1. Personalized Employment Support 2. On-Site Job Coaching 3. Continuous Support &amp; Monitoring 4. Employer Agency Partnership</a:t>
            </a:r>
          </a:p>
        </p:txBody>
      </p:sp>
      <p:sp>
        <p:nvSpPr>
          <p:cNvPr id="4" name="Flowchart: Alternate Process 3">
            <a:extLst>
              <a:ext uri="{FF2B5EF4-FFF2-40B4-BE49-F238E27FC236}">
                <a16:creationId xmlns:a16="http://schemas.microsoft.com/office/drawing/2014/main" id="{6E0753FF-2A3A-FB56-6C04-AB3CB4CEE1BF}"/>
              </a:ext>
            </a:extLst>
          </p:cNvPr>
          <p:cNvSpPr/>
          <p:nvPr/>
        </p:nvSpPr>
        <p:spPr>
          <a:xfrm>
            <a:off x="955811" y="2204424"/>
            <a:ext cx="1974527" cy="3746662"/>
          </a:xfrm>
          <a:prstGeom prst="rect">
            <a:avLst/>
          </a:prstGeom>
          <a:solidFill>
            <a:schemeClr val="accent2">
              <a:lumMod val="40000"/>
              <a:lumOff val="60000"/>
              <a:alpha val="50000"/>
            </a:schemeClr>
          </a:solidFill>
          <a:ln>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t"/>
          <a:lstStyle/>
          <a:p>
            <a:pPr algn="ctr"/>
            <a:endParaRPr lang="en-CA" sz="1600">
              <a:solidFill>
                <a:schemeClr val="dk1">
                  <a:alpha val="62000"/>
                </a:schemeClr>
              </a:solidFill>
              <a:latin typeface="Prompt" pitchFamily="2" charset="-34"/>
              <a:cs typeface="Prompt" pitchFamily="2" charset="-34"/>
            </a:endParaRPr>
          </a:p>
          <a:p>
            <a:pPr algn="ctr"/>
            <a:r>
              <a:rPr lang="en-CA" sz="1600">
                <a:solidFill>
                  <a:schemeClr val="bg1">
                    <a:alpha val="62000"/>
                  </a:schemeClr>
                </a:solidFill>
                <a:latin typeface="Prompt" pitchFamily="2" charset="-34"/>
                <a:cs typeface="Prompt" pitchFamily="2" charset="-34"/>
              </a:rPr>
              <a:t>Who with</a:t>
            </a:r>
          </a:p>
        </p:txBody>
      </p:sp>
      <p:sp>
        <p:nvSpPr>
          <p:cNvPr id="13" name="Flowchart: Alternate Process 12">
            <a:extLst>
              <a:ext uri="{FF2B5EF4-FFF2-40B4-BE49-F238E27FC236}">
                <a16:creationId xmlns:a16="http://schemas.microsoft.com/office/drawing/2014/main" id="{859F418E-6180-7EA7-8618-7F590F7D227D}"/>
              </a:ext>
            </a:extLst>
          </p:cNvPr>
          <p:cNvSpPr/>
          <p:nvPr/>
        </p:nvSpPr>
        <p:spPr>
          <a:xfrm>
            <a:off x="3063015" y="2211128"/>
            <a:ext cx="1979733" cy="3746662"/>
          </a:xfrm>
          <a:prstGeom prst="rect">
            <a:avLst/>
          </a:prstGeom>
          <a:solidFill>
            <a:schemeClr val="accent2">
              <a:lumMod val="60000"/>
              <a:lumOff val="40000"/>
              <a:alpha val="50000"/>
            </a:schemeClr>
          </a:solidFill>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t"/>
          <a:lstStyle/>
          <a:p>
            <a:pPr algn="ctr"/>
            <a:endParaRPr lang="en-CA" sz="1600">
              <a:solidFill>
                <a:schemeClr val="dk1">
                  <a:alpha val="62000"/>
                </a:schemeClr>
              </a:solidFill>
              <a:latin typeface="Prompt" pitchFamily="2" charset="-34"/>
              <a:cs typeface="Prompt" pitchFamily="2" charset="-34"/>
            </a:endParaRPr>
          </a:p>
          <a:p>
            <a:pPr algn="ctr"/>
            <a:r>
              <a:rPr lang="en-CA" sz="1600">
                <a:solidFill>
                  <a:schemeClr val="bg1">
                    <a:alpha val="62000"/>
                  </a:schemeClr>
                </a:solidFill>
                <a:latin typeface="Prompt" pitchFamily="2" charset="-34"/>
                <a:cs typeface="Prompt" pitchFamily="2" charset="-34"/>
              </a:rPr>
              <a:t>How they feel</a:t>
            </a:r>
          </a:p>
        </p:txBody>
      </p:sp>
      <p:sp>
        <p:nvSpPr>
          <p:cNvPr id="14" name="Flowchart: Alternate Process 13">
            <a:extLst>
              <a:ext uri="{FF2B5EF4-FFF2-40B4-BE49-F238E27FC236}">
                <a16:creationId xmlns:a16="http://schemas.microsoft.com/office/drawing/2014/main" id="{85F3D997-8490-0D8C-D9ED-6C4FE2197A15}"/>
              </a:ext>
            </a:extLst>
          </p:cNvPr>
          <p:cNvSpPr/>
          <p:nvPr/>
        </p:nvSpPr>
        <p:spPr>
          <a:xfrm>
            <a:off x="5175425" y="2166239"/>
            <a:ext cx="1979733" cy="3746662"/>
          </a:xfrm>
          <a:prstGeom prst="rect">
            <a:avLst/>
          </a:prstGeom>
          <a:solidFill>
            <a:schemeClr val="accent3"/>
          </a:solidFill>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t"/>
          <a:lstStyle/>
          <a:p>
            <a:pPr algn="ctr"/>
            <a:endParaRPr lang="en-CA" sz="1600">
              <a:solidFill>
                <a:schemeClr val="bg1"/>
              </a:solidFill>
              <a:latin typeface="Prompt" pitchFamily="2" charset="-34"/>
              <a:cs typeface="Prompt" pitchFamily="2" charset="-34"/>
            </a:endParaRPr>
          </a:p>
          <a:p>
            <a:pPr algn="ctr"/>
            <a:r>
              <a:rPr lang="en-CA" sz="1600">
                <a:solidFill>
                  <a:schemeClr val="bg1"/>
                </a:solidFill>
                <a:latin typeface="Prompt" pitchFamily="2" charset="-34"/>
                <a:cs typeface="Prompt" pitchFamily="2" charset="-34"/>
              </a:rPr>
              <a:t>What they learn and gain</a:t>
            </a:r>
          </a:p>
        </p:txBody>
      </p:sp>
      <p:sp>
        <p:nvSpPr>
          <p:cNvPr id="15" name="Flowchart: Alternate Process 14">
            <a:extLst>
              <a:ext uri="{FF2B5EF4-FFF2-40B4-BE49-F238E27FC236}">
                <a16:creationId xmlns:a16="http://schemas.microsoft.com/office/drawing/2014/main" id="{98703865-9BC0-3077-11D8-8E0699824C6B}"/>
              </a:ext>
            </a:extLst>
          </p:cNvPr>
          <p:cNvSpPr/>
          <p:nvPr/>
        </p:nvSpPr>
        <p:spPr>
          <a:xfrm>
            <a:off x="7287835" y="2181980"/>
            <a:ext cx="1979733" cy="3791551"/>
          </a:xfrm>
          <a:prstGeom prst="rect">
            <a:avLst/>
          </a:prstGeom>
          <a:solidFill>
            <a:schemeClr val="accent3">
              <a:alpha val="50000"/>
            </a:schemeClr>
          </a:solidFill>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t"/>
          <a:lstStyle/>
          <a:p>
            <a:pPr algn="ctr"/>
            <a:endParaRPr lang="en-CA" sz="1600">
              <a:solidFill>
                <a:schemeClr val="dk1">
                  <a:alpha val="62000"/>
                </a:schemeClr>
              </a:solidFill>
              <a:latin typeface="Prompt" pitchFamily="2" charset="-34"/>
              <a:cs typeface="Prompt" pitchFamily="2" charset="-34"/>
            </a:endParaRPr>
          </a:p>
          <a:p>
            <a:pPr algn="ctr"/>
            <a:r>
              <a:rPr lang="en-CA" sz="1600">
                <a:solidFill>
                  <a:schemeClr val="bg1">
                    <a:alpha val="62000"/>
                  </a:schemeClr>
                </a:solidFill>
                <a:latin typeface="Prompt" pitchFamily="2" charset="-34"/>
                <a:cs typeface="Prompt" pitchFamily="2" charset="-34"/>
              </a:rPr>
              <a:t>What they do differently</a:t>
            </a:r>
          </a:p>
        </p:txBody>
      </p:sp>
      <p:sp>
        <p:nvSpPr>
          <p:cNvPr id="38" name="Oval 37">
            <a:extLst>
              <a:ext uri="{FF2B5EF4-FFF2-40B4-BE49-F238E27FC236}">
                <a16:creationId xmlns:a16="http://schemas.microsoft.com/office/drawing/2014/main" id="{1C5AFA28-F339-1D16-5B58-C3D376DD3ABE}"/>
              </a:ext>
            </a:extLst>
          </p:cNvPr>
          <p:cNvSpPr/>
          <p:nvPr/>
        </p:nvSpPr>
        <p:spPr>
          <a:xfrm>
            <a:off x="312850" y="3494535"/>
            <a:ext cx="1797041" cy="1489944"/>
          </a:xfrm>
          <a:prstGeom prst="ellipse">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CA" sz="1400">
              <a:solidFill>
                <a:schemeClr val="accent2">
                  <a:lumMod val="75000"/>
                </a:schemeClr>
              </a:solidFill>
            </a:endParaRPr>
          </a:p>
        </p:txBody>
      </p:sp>
      <p:sp>
        <p:nvSpPr>
          <p:cNvPr id="41" name="Flowchart: Alternate Process 40">
            <a:extLst>
              <a:ext uri="{FF2B5EF4-FFF2-40B4-BE49-F238E27FC236}">
                <a16:creationId xmlns:a16="http://schemas.microsoft.com/office/drawing/2014/main" id="{25729B7E-2903-FCE6-1527-37D488DF99D4}"/>
              </a:ext>
            </a:extLst>
          </p:cNvPr>
          <p:cNvSpPr/>
          <p:nvPr/>
        </p:nvSpPr>
        <p:spPr>
          <a:xfrm>
            <a:off x="9400243" y="2166239"/>
            <a:ext cx="1979733" cy="3791551"/>
          </a:xfrm>
          <a:prstGeom prst="rect">
            <a:avLst/>
          </a:prstGeom>
          <a:solidFill>
            <a:schemeClr val="accent2">
              <a:lumMod val="75000"/>
              <a:alpha val="50000"/>
            </a:schemeClr>
          </a:solidFill>
        </p:spPr>
        <p:style>
          <a:lnRef idx="1">
            <a:schemeClr val="accent1"/>
          </a:lnRef>
          <a:fillRef idx="2">
            <a:schemeClr val="accent1"/>
          </a:fillRef>
          <a:effectRef idx="1">
            <a:schemeClr val="accent1"/>
          </a:effectRef>
          <a:fontRef idx="minor">
            <a:schemeClr val="dk1"/>
          </a:fontRef>
        </p:style>
        <p:txBody>
          <a:bodyPr rtlCol="0" anchor="t"/>
          <a:lstStyle/>
          <a:p>
            <a:pPr algn="ctr"/>
            <a:endParaRPr lang="en-CA" sz="1600">
              <a:solidFill>
                <a:schemeClr val="bg1">
                  <a:alpha val="62000"/>
                </a:schemeClr>
              </a:solidFill>
              <a:latin typeface="Prompt" pitchFamily="2" charset="-34"/>
              <a:cs typeface="Prompt" pitchFamily="2" charset="-34"/>
            </a:endParaRPr>
          </a:p>
          <a:p>
            <a:pPr algn="ctr"/>
            <a:r>
              <a:rPr lang="en-CA" sz="1600">
                <a:solidFill>
                  <a:schemeClr val="bg1">
                    <a:alpha val="62000"/>
                  </a:schemeClr>
                </a:solidFill>
                <a:latin typeface="Prompt" pitchFamily="2" charset="-34"/>
                <a:cs typeface="Prompt" pitchFamily="2" charset="-34"/>
              </a:rPr>
              <a:t>What difference does this make</a:t>
            </a:r>
          </a:p>
        </p:txBody>
      </p:sp>
      <p:sp>
        <p:nvSpPr>
          <p:cNvPr id="6" name="Oval 5">
            <a:extLst>
              <a:ext uri="{FF2B5EF4-FFF2-40B4-BE49-F238E27FC236}">
                <a16:creationId xmlns:a16="http://schemas.microsoft.com/office/drawing/2014/main" id="{B7BE057F-D43B-47F8-A7EE-1CB20F60AFD6}"/>
              </a:ext>
            </a:extLst>
          </p:cNvPr>
          <p:cNvSpPr/>
          <p:nvPr/>
        </p:nvSpPr>
        <p:spPr>
          <a:xfrm>
            <a:off x="471874" y="5858567"/>
            <a:ext cx="2026611" cy="1204666"/>
          </a:xfrm>
          <a:prstGeom prst="ellipse">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CA" sz="1400">
              <a:solidFill>
                <a:schemeClr val="tx1"/>
              </a:solidFill>
            </a:endParaRPr>
          </a:p>
        </p:txBody>
      </p:sp>
      <p:sp>
        <p:nvSpPr>
          <p:cNvPr id="11" name="TextBox 10">
            <a:extLst>
              <a:ext uri="{FF2B5EF4-FFF2-40B4-BE49-F238E27FC236}">
                <a16:creationId xmlns:a16="http://schemas.microsoft.com/office/drawing/2014/main" id="{AA56E855-38CC-0518-7B1C-A9F2F56DDC12}"/>
              </a:ext>
            </a:extLst>
          </p:cNvPr>
          <p:cNvSpPr txBox="1"/>
          <p:nvPr/>
        </p:nvSpPr>
        <p:spPr>
          <a:xfrm>
            <a:off x="3173040" y="3694135"/>
            <a:ext cx="1720120" cy="646331"/>
          </a:xfrm>
          <a:prstGeom prst="rect">
            <a:avLst/>
          </a:prstGeom>
          <a:solidFill>
            <a:schemeClr val="bg1">
              <a:alpha val="50000"/>
            </a:schemeClr>
          </a:solidFill>
          <a:ln>
            <a:solidFill>
              <a:schemeClr val="tx2">
                <a:lumMod val="50000"/>
                <a:lumOff val="50000"/>
              </a:schemeClr>
            </a:solidFill>
          </a:ln>
        </p:spPr>
        <p:txBody>
          <a:bodyPr wrap="square" rtlCol="0" anchor="ctr">
            <a:spAutoFit/>
          </a:bodyPr>
          <a:lstStyle/>
          <a:p>
            <a:pPr algn="ctr"/>
            <a:r>
              <a:rPr lang="en-CA" sz="1200" dirty="0">
                <a:solidFill>
                  <a:schemeClr val="tx1">
                    <a:alpha val="62000"/>
                  </a:schemeClr>
                </a:solidFill>
                <a:latin typeface="Prompt" pitchFamily="2" charset="-34"/>
                <a:cs typeface="Prompt" pitchFamily="2" charset="-34"/>
              </a:rPr>
              <a:t>Increased confidence to hire inclusively</a:t>
            </a:r>
          </a:p>
        </p:txBody>
      </p:sp>
      <p:sp>
        <p:nvSpPr>
          <p:cNvPr id="12" name="TextBox 11">
            <a:extLst>
              <a:ext uri="{FF2B5EF4-FFF2-40B4-BE49-F238E27FC236}">
                <a16:creationId xmlns:a16="http://schemas.microsoft.com/office/drawing/2014/main" id="{9A5033C0-51AB-B60C-7823-13AD7ABEB4F8}"/>
              </a:ext>
            </a:extLst>
          </p:cNvPr>
          <p:cNvSpPr txBox="1"/>
          <p:nvPr/>
        </p:nvSpPr>
        <p:spPr>
          <a:xfrm>
            <a:off x="7431497" y="5279217"/>
            <a:ext cx="1735379" cy="461665"/>
          </a:xfrm>
          <a:prstGeom prst="rect">
            <a:avLst/>
          </a:prstGeom>
          <a:solidFill>
            <a:schemeClr val="bg1">
              <a:alpha val="50000"/>
            </a:schemeClr>
          </a:solidFill>
          <a:ln>
            <a:solidFill>
              <a:schemeClr val="tx2">
                <a:lumMod val="50000"/>
                <a:lumOff val="50000"/>
              </a:schemeClr>
            </a:solidFill>
          </a:ln>
        </p:spPr>
        <p:txBody>
          <a:bodyPr wrap="square" rtlCol="0" anchor="ctr">
            <a:spAutoFit/>
          </a:bodyPr>
          <a:lstStyle/>
          <a:p>
            <a:pPr algn="ctr"/>
            <a:r>
              <a:rPr lang="en-CA" sz="1200" dirty="0">
                <a:solidFill>
                  <a:schemeClr val="tx1">
                    <a:alpha val="62000"/>
                  </a:schemeClr>
                </a:solidFill>
                <a:latin typeface="Prompt" pitchFamily="2" charset="-34"/>
                <a:cs typeface="Prompt" pitchFamily="2" charset="-34"/>
              </a:rPr>
              <a:t>Employer repeats and refers</a:t>
            </a:r>
          </a:p>
        </p:txBody>
      </p:sp>
      <p:sp>
        <p:nvSpPr>
          <p:cNvPr id="16" name="TextBox 15">
            <a:extLst>
              <a:ext uri="{FF2B5EF4-FFF2-40B4-BE49-F238E27FC236}">
                <a16:creationId xmlns:a16="http://schemas.microsoft.com/office/drawing/2014/main" id="{C90C5D96-8CE8-FE4C-AD54-E38125E06B39}"/>
              </a:ext>
            </a:extLst>
          </p:cNvPr>
          <p:cNvSpPr txBox="1"/>
          <p:nvPr/>
        </p:nvSpPr>
        <p:spPr>
          <a:xfrm>
            <a:off x="5340105" y="3305284"/>
            <a:ext cx="1687026" cy="461665"/>
          </a:xfrm>
          <a:prstGeom prst="rect">
            <a:avLst/>
          </a:prstGeom>
          <a:solidFill>
            <a:schemeClr val="bg1"/>
          </a:solidFill>
          <a:ln>
            <a:solidFill>
              <a:schemeClr val="tx2">
                <a:lumMod val="50000"/>
                <a:lumOff val="50000"/>
              </a:schemeClr>
            </a:solidFill>
          </a:ln>
        </p:spPr>
        <p:txBody>
          <a:bodyPr wrap="square" rtlCol="0" anchor="ctr">
            <a:spAutoFit/>
          </a:bodyPr>
          <a:lstStyle/>
          <a:p>
            <a:pPr algn="ctr"/>
            <a:r>
              <a:rPr lang="en-CA" sz="1200">
                <a:latin typeface="Prompt" pitchFamily="2" charset="-34"/>
                <a:cs typeface="Prompt" pitchFamily="2" charset="-34"/>
              </a:rPr>
              <a:t>Effective onboarding</a:t>
            </a:r>
          </a:p>
        </p:txBody>
      </p:sp>
      <p:sp>
        <p:nvSpPr>
          <p:cNvPr id="17" name="TextBox 16">
            <a:extLst>
              <a:ext uri="{FF2B5EF4-FFF2-40B4-BE49-F238E27FC236}">
                <a16:creationId xmlns:a16="http://schemas.microsoft.com/office/drawing/2014/main" id="{D4643638-9408-E2BB-9E61-95197C0DD7FC}"/>
              </a:ext>
            </a:extLst>
          </p:cNvPr>
          <p:cNvSpPr txBox="1"/>
          <p:nvPr/>
        </p:nvSpPr>
        <p:spPr>
          <a:xfrm>
            <a:off x="5340105" y="3912562"/>
            <a:ext cx="1687026" cy="584775"/>
          </a:xfrm>
          <a:prstGeom prst="rect">
            <a:avLst/>
          </a:prstGeom>
          <a:solidFill>
            <a:schemeClr val="bg1"/>
          </a:solidFill>
          <a:ln>
            <a:solidFill>
              <a:schemeClr val="tx2">
                <a:lumMod val="50000"/>
                <a:lumOff val="50000"/>
              </a:schemeClr>
            </a:solidFill>
          </a:ln>
        </p:spPr>
        <p:txBody>
          <a:bodyPr wrap="square" rtlCol="0" anchor="ctr">
            <a:spAutoFit/>
          </a:bodyPr>
          <a:lstStyle/>
          <a:p>
            <a:pPr algn="ctr"/>
            <a:r>
              <a:rPr lang="en-CA" sz="1600">
                <a:solidFill>
                  <a:srgbClr val="590000"/>
                </a:solidFill>
                <a:latin typeface="Prompt" pitchFamily="2" charset="-34"/>
                <a:cs typeface="Prompt" pitchFamily="2" charset="-34"/>
              </a:rPr>
              <a:t>Early productivity</a:t>
            </a:r>
          </a:p>
        </p:txBody>
      </p:sp>
      <p:sp>
        <p:nvSpPr>
          <p:cNvPr id="18" name="TextBox 17">
            <a:extLst>
              <a:ext uri="{FF2B5EF4-FFF2-40B4-BE49-F238E27FC236}">
                <a16:creationId xmlns:a16="http://schemas.microsoft.com/office/drawing/2014/main" id="{7602D41F-CFE4-7276-CA09-B5B69ED40BED}"/>
              </a:ext>
            </a:extLst>
          </p:cNvPr>
          <p:cNvSpPr txBox="1"/>
          <p:nvPr/>
        </p:nvSpPr>
        <p:spPr>
          <a:xfrm>
            <a:off x="5340105" y="4611575"/>
            <a:ext cx="1687026" cy="830997"/>
          </a:xfrm>
          <a:prstGeom prst="rect">
            <a:avLst/>
          </a:prstGeom>
          <a:solidFill>
            <a:schemeClr val="bg1"/>
          </a:solidFill>
          <a:ln>
            <a:solidFill>
              <a:schemeClr val="tx2">
                <a:lumMod val="50000"/>
                <a:lumOff val="50000"/>
              </a:schemeClr>
            </a:solidFill>
          </a:ln>
        </p:spPr>
        <p:txBody>
          <a:bodyPr wrap="square" rtlCol="0" anchor="ctr">
            <a:spAutoFit/>
          </a:bodyPr>
          <a:lstStyle/>
          <a:p>
            <a:pPr algn="ctr"/>
            <a:r>
              <a:rPr lang="en-CA" sz="1200">
                <a:latin typeface="Prompt" pitchFamily="2" charset="-34"/>
                <a:cs typeface="Prompt" pitchFamily="2" charset="-34"/>
              </a:rPr>
              <a:t>Inclusive supervision practices in workplace</a:t>
            </a:r>
          </a:p>
        </p:txBody>
      </p:sp>
      <p:sp>
        <p:nvSpPr>
          <p:cNvPr id="19" name="TextBox 18">
            <a:extLst>
              <a:ext uri="{FF2B5EF4-FFF2-40B4-BE49-F238E27FC236}">
                <a16:creationId xmlns:a16="http://schemas.microsoft.com/office/drawing/2014/main" id="{D55C9367-AABC-9AA7-E90E-1FA98B3FFDC7}"/>
              </a:ext>
            </a:extLst>
          </p:cNvPr>
          <p:cNvSpPr txBox="1"/>
          <p:nvPr/>
        </p:nvSpPr>
        <p:spPr>
          <a:xfrm>
            <a:off x="7428280" y="4206000"/>
            <a:ext cx="1698840" cy="1015663"/>
          </a:xfrm>
          <a:prstGeom prst="rect">
            <a:avLst/>
          </a:prstGeom>
          <a:solidFill>
            <a:schemeClr val="bg1">
              <a:alpha val="50000"/>
            </a:schemeClr>
          </a:solidFill>
          <a:ln>
            <a:solidFill>
              <a:schemeClr val="tx2">
                <a:lumMod val="50000"/>
                <a:lumOff val="50000"/>
              </a:schemeClr>
            </a:solidFill>
          </a:ln>
        </p:spPr>
        <p:txBody>
          <a:bodyPr wrap="square" rtlCol="0" anchor="ctr">
            <a:spAutoFit/>
          </a:bodyPr>
          <a:lstStyle/>
          <a:p>
            <a:pPr algn="ctr"/>
            <a:r>
              <a:rPr lang="en-CA" sz="1200">
                <a:solidFill>
                  <a:schemeClr val="tx1">
                    <a:alpha val="62000"/>
                  </a:schemeClr>
                </a:solidFill>
                <a:latin typeface="Prompt" pitchFamily="2" charset="-34"/>
                <a:cs typeface="Prompt" pitchFamily="2" charset="-34"/>
              </a:rPr>
              <a:t>Increased confidence using inclusive practices without external prompting</a:t>
            </a:r>
          </a:p>
        </p:txBody>
      </p:sp>
      <p:sp>
        <p:nvSpPr>
          <p:cNvPr id="22" name="TextBox 21">
            <a:extLst>
              <a:ext uri="{FF2B5EF4-FFF2-40B4-BE49-F238E27FC236}">
                <a16:creationId xmlns:a16="http://schemas.microsoft.com/office/drawing/2014/main" id="{A446D7AF-394F-BD5E-FFBE-67ACBC38DC71}"/>
              </a:ext>
            </a:extLst>
          </p:cNvPr>
          <p:cNvSpPr txBox="1"/>
          <p:nvPr/>
        </p:nvSpPr>
        <p:spPr>
          <a:xfrm>
            <a:off x="7431908" y="3130278"/>
            <a:ext cx="1698840" cy="276999"/>
          </a:xfrm>
          <a:prstGeom prst="rect">
            <a:avLst/>
          </a:prstGeom>
          <a:solidFill>
            <a:schemeClr val="bg1">
              <a:alpha val="50000"/>
            </a:schemeClr>
          </a:solidFill>
          <a:ln>
            <a:solidFill>
              <a:schemeClr val="tx2">
                <a:lumMod val="50000"/>
                <a:lumOff val="50000"/>
              </a:schemeClr>
            </a:solidFill>
          </a:ln>
        </p:spPr>
        <p:txBody>
          <a:bodyPr wrap="square" rtlCol="0" anchor="ctr">
            <a:spAutoFit/>
          </a:bodyPr>
          <a:lstStyle/>
          <a:p>
            <a:pPr algn="ctr"/>
            <a:r>
              <a:rPr lang="en-CA" sz="1200">
                <a:solidFill>
                  <a:schemeClr val="tx1">
                    <a:alpha val="62000"/>
                  </a:schemeClr>
                </a:solidFill>
                <a:latin typeface="Prompt" pitchFamily="2" charset="-34"/>
                <a:cs typeface="Prompt" pitchFamily="2" charset="-34"/>
              </a:rPr>
              <a:t>Reduced turnover</a:t>
            </a:r>
          </a:p>
        </p:txBody>
      </p:sp>
      <p:sp>
        <p:nvSpPr>
          <p:cNvPr id="23" name="TextBox 22">
            <a:extLst>
              <a:ext uri="{FF2B5EF4-FFF2-40B4-BE49-F238E27FC236}">
                <a16:creationId xmlns:a16="http://schemas.microsoft.com/office/drawing/2014/main" id="{153FFD62-41B2-B642-8738-EDF2A16F4F8D}"/>
              </a:ext>
            </a:extLst>
          </p:cNvPr>
          <p:cNvSpPr txBox="1"/>
          <p:nvPr/>
        </p:nvSpPr>
        <p:spPr>
          <a:xfrm>
            <a:off x="7428280" y="3483410"/>
            <a:ext cx="1698840" cy="646331"/>
          </a:xfrm>
          <a:prstGeom prst="rect">
            <a:avLst/>
          </a:prstGeom>
          <a:solidFill>
            <a:schemeClr val="bg1">
              <a:alpha val="50000"/>
            </a:schemeClr>
          </a:solidFill>
          <a:ln>
            <a:solidFill>
              <a:schemeClr val="tx2">
                <a:lumMod val="50000"/>
                <a:lumOff val="50000"/>
              </a:schemeClr>
            </a:solidFill>
          </a:ln>
        </p:spPr>
        <p:txBody>
          <a:bodyPr wrap="square" rtlCol="0" anchor="ctr">
            <a:spAutoFit/>
          </a:bodyPr>
          <a:lstStyle/>
          <a:p>
            <a:pPr algn="ctr"/>
            <a:r>
              <a:rPr lang="en-CA" sz="1200">
                <a:solidFill>
                  <a:schemeClr val="tx1">
                    <a:alpha val="62000"/>
                  </a:schemeClr>
                </a:solidFill>
                <a:latin typeface="Prompt" pitchFamily="2" charset="-34"/>
                <a:cs typeface="Prompt" pitchFamily="2" charset="-34"/>
              </a:rPr>
              <a:t>Improved team productivity or morale</a:t>
            </a:r>
          </a:p>
        </p:txBody>
      </p:sp>
      <p:sp>
        <p:nvSpPr>
          <p:cNvPr id="24" name="TextBox 23">
            <a:extLst>
              <a:ext uri="{FF2B5EF4-FFF2-40B4-BE49-F238E27FC236}">
                <a16:creationId xmlns:a16="http://schemas.microsoft.com/office/drawing/2014/main" id="{E7DD1F6F-A827-268F-87EE-B5103D9EC420}"/>
              </a:ext>
            </a:extLst>
          </p:cNvPr>
          <p:cNvSpPr txBox="1"/>
          <p:nvPr/>
        </p:nvSpPr>
        <p:spPr>
          <a:xfrm>
            <a:off x="9521416" y="3264719"/>
            <a:ext cx="1742773" cy="1015663"/>
          </a:xfrm>
          <a:prstGeom prst="rect">
            <a:avLst/>
          </a:prstGeom>
          <a:solidFill>
            <a:schemeClr val="bg1">
              <a:alpha val="50000"/>
            </a:schemeClr>
          </a:solidFill>
          <a:ln>
            <a:solidFill>
              <a:schemeClr val="tx2">
                <a:lumMod val="50000"/>
                <a:lumOff val="50000"/>
              </a:schemeClr>
            </a:solidFill>
          </a:ln>
        </p:spPr>
        <p:txBody>
          <a:bodyPr wrap="square" rtlCol="0" anchor="ctr">
            <a:spAutoFit/>
          </a:bodyPr>
          <a:lstStyle/>
          <a:p>
            <a:pPr algn="ctr"/>
            <a:r>
              <a:rPr lang="en-CA" sz="1200">
                <a:solidFill>
                  <a:schemeClr val="tx1">
                    <a:alpha val="62000"/>
                  </a:schemeClr>
                </a:solidFill>
                <a:latin typeface="Prompt" pitchFamily="2" charset="-34"/>
                <a:cs typeface="Prompt" pitchFamily="2" charset="-34"/>
              </a:rPr>
              <a:t>Change workplace narrative about people with developmental disabilities</a:t>
            </a:r>
          </a:p>
        </p:txBody>
      </p:sp>
      <p:sp>
        <p:nvSpPr>
          <p:cNvPr id="25" name="TextBox 24">
            <a:extLst>
              <a:ext uri="{FF2B5EF4-FFF2-40B4-BE49-F238E27FC236}">
                <a16:creationId xmlns:a16="http://schemas.microsoft.com/office/drawing/2014/main" id="{A91C0D6E-2A9B-4C03-A023-50BA9CB16638}"/>
              </a:ext>
            </a:extLst>
          </p:cNvPr>
          <p:cNvSpPr txBox="1"/>
          <p:nvPr/>
        </p:nvSpPr>
        <p:spPr>
          <a:xfrm>
            <a:off x="9536209" y="4401598"/>
            <a:ext cx="1727980" cy="461665"/>
          </a:xfrm>
          <a:prstGeom prst="rect">
            <a:avLst/>
          </a:prstGeom>
          <a:solidFill>
            <a:schemeClr val="bg1">
              <a:alpha val="50000"/>
            </a:schemeClr>
          </a:solidFill>
          <a:ln>
            <a:solidFill>
              <a:schemeClr val="tx2">
                <a:lumMod val="50000"/>
                <a:lumOff val="50000"/>
              </a:schemeClr>
            </a:solidFill>
          </a:ln>
        </p:spPr>
        <p:txBody>
          <a:bodyPr wrap="square" rtlCol="0" anchor="ctr">
            <a:spAutoFit/>
          </a:bodyPr>
          <a:lstStyle/>
          <a:p>
            <a:pPr algn="ctr"/>
            <a:r>
              <a:rPr lang="en-CA" sz="1200">
                <a:solidFill>
                  <a:schemeClr val="tx1">
                    <a:alpha val="62000"/>
                  </a:schemeClr>
                </a:solidFill>
                <a:latin typeface="Prompt" pitchFamily="2" charset="-34"/>
                <a:cs typeface="Prompt" pitchFamily="2" charset="-34"/>
              </a:rPr>
              <a:t>Lower turnover, productivity gains </a:t>
            </a:r>
          </a:p>
        </p:txBody>
      </p:sp>
      <p:sp>
        <p:nvSpPr>
          <p:cNvPr id="28" name="TextBox 27">
            <a:extLst>
              <a:ext uri="{FF2B5EF4-FFF2-40B4-BE49-F238E27FC236}">
                <a16:creationId xmlns:a16="http://schemas.microsoft.com/office/drawing/2014/main" id="{15CC961A-C77B-467A-30EC-D5575B966348}"/>
              </a:ext>
            </a:extLst>
          </p:cNvPr>
          <p:cNvSpPr txBox="1"/>
          <p:nvPr/>
        </p:nvSpPr>
        <p:spPr>
          <a:xfrm>
            <a:off x="9536209" y="4984479"/>
            <a:ext cx="1727980" cy="646331"/>
          </a:xfrm>
          <a:prstGeom prst="rect">
            <a:avLst/>
          </a:prstGeom>
          <a:solidFill>
            <a:schemeClr val="bg1">
              <a:alpha val="50000"/>
            </a:schemeClr>
          </a:solidFill>
          <a:ln>
            <a:solidFill>
              <a:schemeClr val="tx2">
                <a:lumMod val="50000"/>
                <a:lumOff val="50000"/>
              </a:schemeClr>
            </a:solidFill>
          </a:ln>
        </p:spPr>
        <p:txBody>
          <a:bodyPr wrap="square" rtlCol="0" anchor="ctr">
            <a:spAutoFit/>
          </a:bodyPr>
          <a:lstStyle/>
          <a:p>
            <a:pPr algn="ctr"/>
            <a:r>
              <a:rPr lang="en-CA" sz="1200">
                <a:solidFill>
                  <a:schemeClr val="tx1">
                    <a:alpha val="62000"/>
                  </a:schemeClr>
                </a:solidFill>
                <a:latin typeface="Prompt" pitchFamily="2" charset="-34"/>
                <a:cs typeface="Prompt" pitchFamily="2" charset="-34"/>
              </a:rPr>
              <a:t>Durable diverse, inclusive hiring practices</a:t>
            </a:r>
          </a:p>
        </p:txBody>
      </p:sp>
      <p:sp>
        <p:nvSpPr>
          <p:cNvPr id="29" name="TextBox 28">
            <a:extLst>
              <a:ext uri="{FF2B5EF4-FFF2-40B4-BE49-F238E27FC236}">
                <a16:creationId xmlns:a16="http://schemas.microsoft.com/office/drawing/2014/main" id="{4F0F68C5-1988-7179-1B8B-F05F5D8FFCED}"/>
              </a:ext>
            </a:extLst>
          </p:cNvPr>
          <p:cNvSpPr txBox="1"/>
          <p:nvPr/>
        </p:nvSpPr>
        <p:spPr>
          <a:xfrm>
            <a:off x="1113823" y="3431424"/>
            <a:ext cx="1639029" cy="830997"/>
          </a:xfrm>
          <a:prstGeom prst="rect">
            <a:avLst/>
          </a:prstGeom>
          <a:solidFill>
            <a:schemeClr val="bg1">
              <a:alpha val="50000"/>
            </a:schemeClr>
          </a:solidFill>
          <a:ln>
            <a:solidFill>
              <a:schemeClr val="tx2">
                <a:lumMod val="50000"/>
                <a:lumOff val="50000"/>
              </a:schemeClr>
            </a:solidFill>
          </a:ln>
        </p:spPr>
        <p:txBody>
          <a:bodyPr wrap="square" rtlCol="0" anchor="ctr">
            <a:spAutoFit/>
          </a:bodyPr>
          <a:lstStyle/>
          <a:p>
            <a:pPr algn="ctr"/>
            <a:r>
              <a:rPr lang="en-CA" sz="1200">
                <a:solidFill>
                  <a:schemeClr val="tx1">
                    <a:alpha val="62000"/>
                  </a:schemeClr>
                </a:solidFill>
                <a:latin typeface="Prompt" pitchFamily="2" charset="-34"/>
                <a:cs typeface="Prompt" pitchFamily="2" charset="-34"/>
              </a:rPr>
              <a:t>Employment partners, employers, supervisors</a:t>
            </a:r>
          </a:p>
        </p:txBody>
      </p:sp>
      <p:sp>
        <p:nvSpPr>
          <p:cNvPr id="5" name="TextBox 4">
            <a:extLst>
              <a:ext uri="{FF2B5EF4-FFF2-40B4-BE49-F238E27FC236}">
                <a16:creationId xmlns:a16="http://schemas.microsoft.com/office/drawing/2014/main" id="{39AA6EF7-E62B-7D4B-691C-50091E750B1A}"/>
              </a:ext>
            </a:extLst>
          </p:cNvPr>
          <p:cNvSpPr txBox="1"/>
          <p:nvPr/>
        </p:nvSpPr>
        <p:spPr>
          <a:xfrm>
            <a:off x="3173040" y="4560516"/>
            <a:ext cx="1720120" cy="830997"/>
          </a:xfrm>
          <a:prstGeom prst="rect">
            <a:avLst/>
          </a:prstGeom>
          <a:solidFill>
            <a:schemeClr val="bg1">
              <a:alpha val="50000"/>
            </a:schemeClr>
          </a:solidFill>
          <a:ln>
            <a:solidFill>
              <a:schemeClr val="tx2">
                <a:lumMod val="50000"/>
                <a:lumOff val="50000"/>
              </a:schemeClr>
            </a:solidFill>
          </a:ln>
        </p:spPr>
        <p:txBody>
          <a:bodyPr wrap="square" rtlCol="0" anchor="ctr">
            <a:spAutoFit/>
          </a:bodyPr>
          <a:lstStyle/>
          <a:p>
            <a:pPr algn="ctr"/>
            <a:endParaRPr lang="en-CA" sz="1200" dirty="0">
              <a:solidFill>
                <a:schemeClr val="tx1">
                  <a:alpha val="62000"/>
                </a:schemeClr>
              </a:solidFill>
              <a:latin typeface="Prompt" pitchFamily="2" charset="-34"/>
              <a:cs typeface="Prompt" pitchFamily="2" charset="-34"/>
            </a:endParaRPr>
          </a:p>
          <a:p>
            <a:pPr algn="ctr"/>
            <a:r>
              <a:rPr lang="en-CA" sz="1200" dirty="0">
                <a:solidFill>
                  <a:schemeClr val="tx1">
                    <a:alpha val="62000"/>
                  </a:schemeClr>
                </a:solidFill>
                <a:latin typeface="Prompt" pitchFamily="2" charset="-34"/>
                <a:cs typeface="Prompt" pitchFamily="2" charset="-34"/>
              </a:rPr>
              <a:t>Trust in EO as a responsive and skilled partner</a:t>
            </a:r>
          </a:p>
        </p:txBody>
      </p:sp>
    </p:spTree>
    <p:extLst>
      <p:ext uri="{BB962C8B-B14F-4D97-AF65-F5344CB8AC3E}">
        <p14:creationId xmlns:p14="http://schemas.microsoft.com/office/powerpoint/2010/main" val="170985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500" fill="hold"/>
                                        <p:tgtEl>
                                          <p:spTgt spid="25"/>
                                        </p:tgtEl>
                                        <p:attrNameLst>
                                          <p:attrName>ppt_x</p:attrName>
                                        </p:attrNameLst>
                                      </p:cBhvr>
                                      <p:tavLst>
                                        <p:tav tm="0">
                                          <p:val>
                                            <p:strVal val="#ppt_x"/>
                                          </p:val>
                                        </p:tav>
                                        <p:tav tm="100000">
                                          <p:val>
                                            <p:strVal val="#ppt_x"/>
                                          </p:val>
                                        </p:tav>
                                      </p:tavLst>
                                    </p:anim>
                                    <p:anim calcmode="lin" valueType="num">
                                      <p:cBhvr additive="base">
                                        <p:cTn id="60" dur="500" fill="hold"/>
                                        <p:tgtEl>
                                          <p:spTgt spid="25"/>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500" fill="hold"/>
                                        <p:tgtEl>
                                          <p:spTgt spid="28"/>
                                        </p:tgtEl>
                                        <p:attrNameLst>
                                          <p:attrName>ppt_x</p:attrName>
                                        </p:attrNameLst>
                                      </p:cBhvr>
                                      <p:tavLst>
                                        <p:tav tm="0">
                                          <p:val>
                                            <p:strVal val="#ppt_x"/>
                                          </p:val>
                                        </p:tav>
                                        <p:tav tm="100000">
                                          <p:val>
                                            <p:strVal val="#ppt_x"/>
                                          </p:val>
                                        </p:tav>
                                      </p:tavLst>
                                    </p:anim>
                                    <p:anim calcmode="lin" valueType="num">
                                      <p:cBhvr additive="base">
                                        <p:cTn id="64" dur="500" fill="hold"/>
                                        <p:tgtEl>
                                          <p:spTgt spid="28"/>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1"/>
                                        </p:tgtEl>
                                        <p:attrNameLst>
                                          <p:attrName>style.visibility</p:attrName>
                                        </p:attrNameLst>
                                      </p:cBhvr>
                                      <p:to>
                                        <p:strVal val="visible"/>
                                      </p:to>
                                    </p:set>
                                    <p:anim calcmode="lin" valueType="num">
                                      <p:cBhvr additive="base">
                                        <p:cTn id="67" dur="500" fill="hold"/>
                                        <p:tgtEl>
                                          <p:spTgt spid="41"/>
                                        </p:tgtEl>
                                        <p:attrNameLst>
                                          <p:attrName>ppt_x</p:attrName>
                                        </p:attrNameLst>
                                      </p:cBhvr>
                                      <p:tavLst>
                                        <p:tav tm="0">
                                          <p:val>
                                            <p:strVal val="#ppt_x"/>
                                          </p:val>
                                        </p:tav>
                                        <p:tav tm="100000">
                                          <p:val>
                                            <p:strVal val="#ppt_x"/>
                                          </p:val>
                                        </p:tav>
                                      </p:tavLst>
                                    </p:anim>
                                    <p:anim calcmode="lin" valueType="num">
                                      <p:cBhvr additive="base">
                                        <p:cTn id="6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dissolve">
                                      <p:cBhvr>
                                        <p:cTn id="73" dur="500"/>
                                        <p:tgtEl>
                                          <p:spTgt spid="14"/>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ntr" presetSubtype="0" fill="hold" grpId="0"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dissolve">
                                      <p:cBhvr>
                                        <p:cTn id="78" dur="500"/>
                                        <p:tgtEl>
                                          <p:spTgt spid="18"/>
                                        </p:tgtEl>
                                      </p:cBhvr>
                                    </p:animEffect>
                                  </p:childTnLst>
                                </p:cTn>
                              </p:par>
                            </p:childTnLst>
                          </p:cTn>
                        </p:par>
                      </p:childTnLst>
                    </p:cTn>
                  </p:par>
                  <p:par>
                    <p:cTn id="79" fill="hold">
                      <p:stCondLst>
                        <p:cond delay="indefinite"/>
                      </p:stCondLst>
                      <p:childTnLst>
                        <p:par>
                          <p:cTn id="80" fill="hold">
                            <p:stCondLst>
                              <p:cond delay="0"/>
                            </p:stCondLst>
                            <p:childTnLst>
                              <p:par>
                                <p:cTn id="81" presetID="9" presetClass="entr" presetSubtype="0" fill="hold" grpId="0" nodeType="click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dissolve">
                                      <p:cBhvr>
                                        <p:cTn id="83" dur="500"/>
                                        <p:tgtEl>
                                          <p:spTgt spid="16"/>
                                        </p:tgtEl>
                                      </p:cBhvr>
                                    </p:animEffect>
                                  </p:childTnLst>
                                </p:cTn>
                              </p:par>
                            </p:childTnLst>
                          </p:cTn>
                        </p:par>
                      </p:childTnLst>
                    </p:cTn>
                  </p:par>
                  <p:par>
                    <p:cTn id="84" fill="hold">
                      <p:stCondLst>
                        <p:cond delay="indefinite"/>
                      </p:stCondLst>
                      <p:childTnLst>
                        <p:par>
                          <p:cTn id="85" fill="hold">
                            <p:stCondLst>
                              <p:cond delay="0"/>
                            </p:stCondLst>
                            <p:childTnLst>
                              <p:par>
                                <p:cTn id="86" presetID="9" presetClass="entr" presetSubtype="0" fill="hold" grpId="0" nodeType="click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dissolve">
                                      <p:cBhvr>
                                        <p:cTn id="88" dur="3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13" grpId="0" animBg="1"/>
      <p:bldP spid="14" grpId="0" animBg="1"/>
      <p:bldP spid="15" grpId="0" animBg="1"/>
      <p:bldP spid="41" grpId="0" animBg="1"/>
      <p:bldP spid="11" grpId="0" animBg="1"/>
      <p:bldP spid="12" grpId="0" animBg="1"/>
      <p:bldP spid="16" grpId="0" animBg="1"/>
      <p:bldP spid="17" grpId="0" animBg="1"/>
      <p:bldP spid="18" grpId="0" animBg="1"/>
      <p:bldP spid="19" grpId="0" animBg="1"/>
      <p:bldP spid="22" grpId="0" animBg="1"/>
      <p:bldP spid="23" grpId="0" animBg="1"/>
      <p:bldP spid="24" grpId="0" animBg="1"/>
      <p:bldP spid="25" grpId="0" animBg="1"/>
      <p:bldP spid="28" grpId="0" animBg="1"/>
      <p:bldP spid="29"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0727B-E390-C644-390D-D0E133E66F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F55707-6254-A3FC-32F6-6A8BFD0B078B}"/>
              </a:ext>
            </a:extLst>
          </p:cNvPr>
          <p:cNvSpPr>
            <a:spLocks noGrp="1"/>
          </p:cNvSpPr>
          <p:nvPr>
            <p:ph type="title"/>
          </p:nvPr>
        </p:nvSpPr>
        <p:spPr>
          <a:xfrm>
            <a:off x="838200" y="515844"/>
            <a:ext cx="10515600" cy="1042761"/>
          </a:xfrm>
        </p:spPr>
        <p:txBody>
          <a:bodyPr>
            <a:noAutofit/>
          </a:bodyPr>
          <a:lstStyle/>
          <a:p>
            <a:r>
              <a:rPr lang="en-CA" sz="3600"/>
              <a:t>OUTCOME MAP SHAPES DATA DECISIONS</a:t>
            </a:r>
            <a:endParaRPr lang="en-CA" sz="3600">
              <a:ea typeface="Source Sans Pro" panose="020B0503030403020204" pitchFamily="34" charset="0"/>
              <a:cs typeface="Biome" panose="020B0502040204020203" pitchFamily="34" charset="0"/>
            </a:endParaRPr>
          </a:p>
        </p:txBody>
      </p:sp>
      <p:sp>
        <p:nvSpPr>
          <p:cNvPr id="14" name="Flowchart: Alternate Process 13">
            <a:extLst>
              <a:ext uri="{FF2B5EF4-FFF2-40B4-BE49-F238E27FC236}">
                <a16:creationId xmlns:a16="http://schemas.microsoft.com/office/drawing/2014/main" id="{5CFE7E1C-580C-E5A8-90F4-2452CAB3D1C0}"/>
              </a:ext>
            </a:extLst>
          </p:cNvPr>
          <p:cNvSpPr/>
          <p:nvPr/>
        </p:nvSpPr>
        <p:spPr>
          <a:xfrm>
            <a:off x="927817" y="1558605"/>
            <a:ext cx="3190003" cy="4499656"/>
          </a:xfrm>
          <a:prstGeom prst="rect">
            <a:avLst/>
          </a:prstGeom>
          <a:solidFill>
            <a:schemeClr val="accent2"/>
          </a:solidFill>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t"/>
          <a:lstStyle/>
          <a:p>
            <a:pPr algn="ctr"/>
            <a:endParaRPr lang="en-CA">
              <a:solidFill>
                <a:schemeClr val="bg1"/>
              </a:solidFill>
              <a:latin typeface="Prompt" pitchFamily="2" charset="-34"/>
              <a:cs typeface="Prompt" pitchFamily="2" charset="-34"/>
            </a:endParaRPr>
          </a:p>
          <a:p>
            <a:pPr algn="ctr"/>
            <a:r>
              <a:rPr lang="en-CA">
                <a:solidFill>
                  <a:schemeClr val="bg1"/>
                </a:solidFill>
                <a:latin typeface="Prompt" pitchFamily="2" charset="-34"/>
                <a:cs typeface="Prompt" pitchFamily="2" charset="-34"/>
              </a:rPr>
              <a:t>What they learn and gain</a:t>
            </a:r>
          </a:p>
        </p:txBody>
      </p:sp>
      <p:sp>
        <p:nvSpPr>
          <p:cNvPr id="38" name="Oval 37">
            <a:extLst>
              <a:ext uri="{FF2B5EF4-FFF2-40B4-BE49-F238E27FC236}">
                <a16:creationId xmlns:a16="http://schemas.microsoft.com/office/drawing/2014/main" id="{A39501D8-96A0-E09B-A38E-97BB255ED694}"/>
              </a:ext>
            </a:extLst>
          </p:cNvPr>
          <p:cNvSpPr/>
          <p:nvPr/>
        </p:nvSpPr>
        <p:spPr>
          <a:xfrm>
            <a:off x="312850" y="3494535"/>
            <a:ext cx="1797041" cy="1489944"/>
          </a:xfrm>
          <a:prstGeom prst="ellipse">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CA" sz="1400">
              <a:solidFill>
                <a:schemeClr val="accent2">
                  <a:lumMod val="75000"/>
                </a:schemeClr>
              </a:solidFill>
            </a:endParaRPr>
          </a:p>
        </p:txBody>
      </p:sp>
      <p:sp>
        <p:nvSpPr>
          <p:cNvPr id="6" name="Oval 5">
            <a:extLst>
              <a:ext uri="{FF2B5EF4-FFF2-40B4-BE49-F238E27FC236}">
                <a16:creationId xmlns:a16="http://schemas.microsoft.com/office/drawing/2014/main" id="{DA7FEF6E-48E1-0910-2F5F-DA0C7D0D1F23}"/>
              </a:ext>
            </a:extLst>
          </p:cNvPr>
          <p:cNvSpPr/>
          <p:nvPr/>
        </p:nvSpPr>
        <p:spPr>
          <a:xfrm>
            <a:off x="471874" y="5858567"/>
            <a:ext cx="2026611" cy="1204666"/>
          </a:xfrm>
          <a:prstGeom prst="ellipse">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CA" sz="1400">
              <a:solidFill>
                <a:schemeClr val="tx1"/>
              </a:solidFill>
            </a:endParaRPr>
          </a:p>
        </p:txBody>
      </p:sp>
      <p:sp>
        <p:nvSpPr>
          <p:cNvPr id="5" name="TextBox 4">
            <a:extLst>
              <a:ext uri="{FF2B5EF4-FFF2-40B4-BE49-F238E27FC236}">
                <a16:creationId xmlns:a16="http://schemas.microsoft.com/office/drawing/2014/main" id="{467FC2C0-CD61-001A-BD9A-27CD2F6AEEA5}"/>
              </a:ext>
            </a:extLst>
          </p:cNvPr>
          <p:cNvSpPr txBox="1"/>
          <p:nvPr/>
        </p:nvSpPr>
        <p:spPr>
          <a:xfrm>
            <a:off x="9125747" y="4775112"/>
            <a:ext cx="2481294" cy="307777"/>
          </a:xfrm>
          <a:prstGeom prst="rect">
            <a:avLst/>
          </a:prstGeom>
          <a:noFill/>
        </p:spPr>
        <p:txBody>
          <a:bodyPr wrap="square" rtlCol="0">
            <a:spAutoFit/>
          </a:bodyPr>
          <a:lstStyle/>
          <a:p>
            <a:r>
              <a:rPr lang="en-CA" sz="1400">
                <a:latin typeface="Prompt" pitchFamily="2" charset="-34"/>
                <a:cs typeface="Prompt" pitchFamily="2" charset="-34"/>
              </a:rPr>
              <a:t>Brief monthly survey link</a:t>
            </a:r>
          </a:p>
        </p:txBody>
      </p:sp>
      <p:sp>
        <p:nvSpPr>
          <p:cNvPr id="11" name="TextBox 10">
            <a:extLst>
              <a:ext uri="{FF2B5EF4-FFF2-40B4-BE49-F238E27FC236}">
                <a16:creationId xmlns:a16="http://schemas.microsoft.com/office/drawing/2014/main" id="{784C9AFE-3528-BAD2-8A8A-07B941C9A95A}"/>
              </a:ext>
            </a:extLst>
          </p:cNvPr>
          <p:cNvSpPr txBox="1"/>
          <p:nvPr/>
        </p:nvSpPr>
        <p:spPr>
          <a:xfrm>
            <a:off x="4552468" y="3962383"/>
            <a:ext cx="3669991" cy="523220"/>
          </a:xfrm>
          <a:prstGeom prst="rect">
            <a:avLst/>
          </a:prstGeom>
          <a:noFill/>
        </p:spPr>
        <p:txBody>
          <a:bodyPr wrap="square" rtlCol="0">
            <a:spAutoFit/>
          </a:bodyPr>
          <a:lstStyle/>
          <a:p>
            <a:pPr marL="342900" indent="-342900">
              <a:buFont typeface="+mj-lt"/>
              <a:buAutoNum type="arabicPeriod" startAt="3"/>
            </a:pPr>
            <a:r>
              <a:rPr lang="en-CA" sz="1400" b="1">
                <a:latin typeface="Prompt" pitchFamily="2" charset="-34"/>
                <a:cs typeface="Prompt" pitchFamily="2" charset="-34"/>
              </a:rPr>
              <a:t>Attendance </a:t>
            </a:r>
            <a:r>
              <a:rPr lang="en-CA" sz="1400">
                <a:latin typeface="Prompt" pitchFamily="2" charset="-34"/>
                <a:cs typeface="Prompt" pitchFamily="2" charset="-34"/>
              </a:rPr>
              <a:t>– % shifts completed, % on-time starts</a:t>
            </a:r>
          </a:p>
        </p:txBody>
      </p:sp>
      <p:sp>
        <p:nvSpPr>
          <p:cNvPr id="16" name="TextBox 15">
            <a:extLst>
              <a:ext uri="{FF2B5EF4-FFF2-40B4-BE49-F238E27FC236}">
                <a16:creationId xmlns:a16="http://schemas.microsoft.com/office/drawing/2014/main" id="{FE579082-DFB4-8952-363E-348B4BC0D78B}"/>
              </a:ext>
            </a:extLst>
          </p:cNvPr>
          <p:cNvSpPr txBox="1"/>
          <p:nvPr/>
        </p:nvSpPr>
        <p:spPr>
          <a:xfrm>
            <a:off x="1280162" y="3199464"/>
            <a:ext cx="2504682" cy="1077218"/>
          </a:xfrm>
          <a:prstGeom prst="rect">
            <a:avLst/>
          </a:prstGeom>
          <a:solidFill>
            <a:schemeClr val="bg1"/>
          </a:solidFill>
          <a:ln>
            <a:solidFill>
              <a:schemeClr val="tx2">
                <a:lumMod val="50000"/>
                <a:lumOff val="50000"/>
              </a:schemeClr>
            </a:solidFill>
          </a:ln>
        </p:spPr>
        <p:txBody>
          <a:bodyPr wrap="square" rtlCol="0" anchor="ctr">
            <a:spAutoFit/>
          </a:bodyPr>
          <a:lstStyle/>
          <a:p>
            <a:pPr algn="ctr"/>
            <a:r>
              <a:rPr lang="en-CA" sz="1600">
                <a:solidFill>
                  <a:srgbClr val="590000"/>
                </a:solidFill>
                <a:latin typeface="Prompt" pitchFamily="2" charset="-34"/>
                <a:cs typeface="Prompt" pitchFamily="2" charset="-34"/>
              </a:rPr>
              <a:t>Claim: Employment program contributes to early productivity for employers</a:t>
            </a:r>
          </a:p>
        </p:txBody>
      </p:sp>
      <p:sp>
        <p:nvSpPr>
          <p:cNvPr id="21" name="TextBox 20">
            <a:extLst>
              <a:ext uri="{FF2B5EF4-FFF2-40B4-BE49-F238E27FC236}">
                <a16:creationId xmlns:a16="http://schemas.microsoft.com/office/drawing/2014/main" id="{15144513-7938-A431-B466-5154C4F448D7}"/>
              </a:ext>
            </a:extLst>
          </p:cNvPr>
          <p:cNvSpPr txBox="1"/>
          <p:nvPr/>
        </p:nvSpPr>
        <p:spPr>
          <a:xfrm>
            <a:off x="4538241" y="1565798"/>
            <a:ext cx="3213748" cy="400110"/>
          </a:xfrm>
          <a:prstGeom prst="rect">
            <a:avLst/>
          </a:prstGeom>
          <a:noFill/>
        </p:spPr>
        <p:txBody>
          <a:bodyPr wrap="square" rtlCol="0">
            <a:spAutoFit/>
          </a:bodyPr>
          <a:lstStyle/>
          <a:p>
            <a:r>
              <a:rPr lang="en-CA" sz="2000" b="1">
                <a:latin typeface="Prompt" pitchFamily="2" charset="-34"/>
                <a:cs typeface="Prompt" pitchFamily="2" charset="-34"/>
              </a:rPr>
              <a:t>What data are needed?</a:t>
            </a:r>
          </a:p>
        </p:txBody>
      </p:sp>
      <p:sp>
        <p:nvSpPr>
          <p:cNvPr id="24" name="TextBox 23">
            <a:extLst>
              <a:ext uri="{FF2B5EF4-FFF2-40B4-BE49-F238E27FC236}">
                <a16:creationId xmlns:a16="http://schemas.microsoft.com/office/drawing/2014/main" id="{EDF4E55F-D153-700F-F88C-B40530E45851}"/>
              </a:ext>
            </a:extLst>
          </p:cNvPr>
          <p:cNvSpPr txBox="1"/>
          <p:nvPr/>
        </p:nvSpPr>
        <p:spPr>
          <a:xfrm>
            <a:off x="8500383" y="1556014"/>
            <a:ext cx="2499279" cy="400110"/>
          </a:xfrm>
          <a:prstGeom prst="rect">
            <a:avLst/>
          </a:prstGeom>
          <a:noFill/>
        </p:spPr>
        <p:txBody>
          <a:bodyPr wrap="square" rtlCol="0">
            <a:spAutoFit/>
          </a:bodyPr>
          <a:lstStyle/>
          <a:p>
            <a:r>
              <a:rPr lang="en-CA" sz="2000" b="1">
                <a:latin typeface="Prompt" pitchFamily="2" charset="-34"/>
                <a:cs typeface="Prompt" pitchFamily="2" charset="-34"/>
              </a:rPr>
              <a:t>Data Sources</a:t>
            </a:r>
          </a:p>
        </p:txBody>
      </p:sp>
      <p:pic>
        <p:nvPicPr>
          <p:cNvPr id="26" name="Graphic 25" descr="Chat outline">
            <a:extLst>
              <a:ext uri="{FF2B5EF4-FFF2-40B4-BE49-F238E27FC236}">
                <a16:creationId xmlns:a16="http://schemas.microsoft.com/office/drawing/2014/main" id="{A3979907-F847-DD9B-CF0D-73F49E0A0C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00383" y="2748772"/>
            <a:ext cx="516978" cy="516978"/>
          </a:xfrm>
          <a:prstGeom prst="rect">
            <a:avLst/>
          </a:prstGeom>
        </p:spPr>
      </p:pic>
      <p:pic>
        <p:nvPicPr>
          <p:cNvPr id="28" name="Graphic 27" descr="Chat outline">
            <a:extLst>
              <a:ext uri="{FF2B5EF4-FFF2-40B4-BE49-F238E27FC236}">
                <a16:creationId xmlns:a16="http://schemas.microsoft.com/office/drawing/2014/main" id="{1EFD1D5B-ECDD-4E97-5527-6EEDD88995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06458" y="3402272"/>
            <a:ext cx="512436" cy="465661"/>
          </a:xfrm>
          <a:prstGeom prst="rect">
            <a:avLst/>
          </a:prstGeom>
        </p:spPr>
      </p:pic>
      <p:pic>
        <p:nvPicPr>
          <p:cNvPr id="30" name="Graphic 29" descr="Open folder outline">
            <a:extLst>
              <a:ext uri="{FF2B5EF4-FFF2-40B4-BE49-F238E27FC236}">
                <a16:creationId xmlns:a16="http://schemas.microsoft.com/office/drawing/2014/main" id="{B9C711E1-8E78-9D26-9FB3-5771BEF7771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42349" y="4058398"/>
            <a:ext cx="476544" cy="476544"/>
          </a:xfrm>
          <a:prstGeom prst="rect">
            <a:avLst/>
          </a:prstGeom>
        </p:spPr>
      </p:pic>
      <p:pic>
        <p:nvPicPr>
          <p:cNvPr id="31" name="Graphic 30" descr="Clipboard Checked outline">
            <a:extLst>
              <a:ext uri="{FF2B5EF4-FFF2-40B4-BE49-F238E27FC236}">
                <a16:creationId xmlns:a16="http://schemas.microsoft.com/office/drawing/2014/main" id="{1B804007-01B6-53D1-85A9-5422873680F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76731" y="4707919"/>
            <a:ext cx="442161" cy="442161"/>
          </a:xfrm>
          <a:prstGeom prst="rect">
            <a:avLst/>
          </a:prstGeom>
        </p:spPr>
      </p:pic>
      <p:pic>
        <p:nvPicPr>
          <p:cNvPr id="32" name="Graphic 31" descr="Clipboard Checked outline">
            <a:extLst>
              <a:ext uri="{FF2B5EF4-FFF2-40B4-BE49-F238E27FC236}">
                <a16:creationId xmlns:a16="http://schemas.microsoft.com/office/drawing/2014/main" id="{812C175D-6D40-6B8D-8D2F-561D642CCC6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50569" y="2192774"/>
            <a:ext cx="419669" cy="419669"/>
          </a:xfrm>
          <a:prstGeom prst="rect">
            <a:avLst/>
          </a:prstGeom>
        </p:spPr>
      </p:pic>
      <p:sp>
        <p:nvSpPr>
          <p:cNvPr id="37" name="TextBox 36">
            <a:extLst>
              <a:ext uri="{FF2B5EF4-FFF2-40B4-BE49-F238E27FC236}">
                <a16:creationId xmlns:a16="http://schemas.microsoft.com/office/drawing/2014/main" id="{75438AA9-36FC-6308-49B4-0652C44AD6DC}"/>
              </a:ext>
            </a:extLst>
          </p:cNvPr>
          <p:cNvSpPr txBox="1"/>
          <p:nvPr/>
        </p:nvSpPr>
        <p:spPr>
          <a:xfrm>
            <a:off x="9115461" y="2891687"/>
            <a:ext cx="2831992" cy="307777"/>
          </a:xfrm>
          <a:prstGeom prst="rect">
            <a:avLst/>
          </a:prstGeom>
          <a:noFill/>
        </p:spPr>
        <p:txBody>
          <a:bodyPr wrap="square" rtlCol="0">
            <a:spAutoFit/>
          </a:bodyPr>
          <a:lstStyle/>
          <a:p>
            <a:r>
              <a:rPr lang="en-CA" sz="1400" dirty="0">
                <a:latin typeface="Prompt" pitchFamily="2" charset="-34"/>
                <a:cs typeface="Prompt" pitchFamily="2" charset="-34"/>
              </a:rPr>
              <a:t>Observation (first 6 weeks)</a:t>
            </a:r>
          </a:p>
        </p:txBody>
      </p:sp>
      <p:sp>
        <p:nvSpPr>
          <p:cNvPr id="39" name="TextBox 38">
            <a:extLst>
              <a:ext uri="{FF2B5EF4-FFF2-40B4-BE49-F238E27FC236}">
                <a16:creationId xmlns:a16="http://schemas.microsoft.com/office/drawing/2014/main" id="{A1281B6C-4D0D-47F9-4D7F-9764F8BCC4E6}"/>
              </a:ext>
            </a:extLst>
          </p:cNvPr>
          <p:cNvSpPr txBox="1"/>
          <p:nvPr/>
        </p:nvSpPr>
        <p:spPr>
          <a:xfrm>
            <a:off x="9108556" y="2266823"/>
            <a:ext cx="2290641" cy="307777"/>
          </a:xfrm>
          <a:prstGeom prst="rect">
            <a:avLst/>
          </a:prstGeom>
          <a:noFill/>
        </p:spPr>
        <p:txBody>
          <a:bodyPr wrap="square" rtlCol="0">
            <a:spAutoFit/>
          </a:bodyPr>
          <a:lstStyle/>
          <a:p>
            <a:r>
              <a:rPr lang="en-CA" sz="1400">
                <a:latin typeface="Prompt" pitchFamily="2" charset="-34"/>
                <a:cs typeface="Prompt" pitchFamily="2" charset="-34"/>
              </a:rPr>
              <a:t>QA checklists</a:t>
            </a:r>
          </a:p>
        </p:txBody>
      </p:sp>
      <p:sp>
        <p:nvSpPr>
          <p:cNvPr id="41" name="TextBox 40">
            <a:extLst>
              <a:ext uri="{FF2B5EF4-FFF2-40B4-BE49-F238E27FC236}">
                <a16:creationId xmlns:a16="http://schemas.microsoft.com/office/drawing/2014/main" id="{DBB67891-4AF9-A09C-1B07-8D9AD276E0D4}"/>
              </a:ext>
            </a:extLst>
          </p:cNvPr>
          <p:cNvSpPr txBox="1"/>
          <p:nvPr/>
        </p:nvSpPr>
        <p:spPr>
          <a:xfrm>
            <a:off x="9108556" y="4134685"/>
            <a:ext cx="2290641" cy="307777"/>
          </a:xfrm>
          <a:prstGeom prst="rect">
            <a:avLst/>
          </a:prstGeom>
          <a:noFill/>
        </p:spPr>
        <p:txBody>
          <a:bodyPr wrap="square" rtlCol="0">
            <a:spAutoFit/>
          </a:bodyPr>
          <a:lstStyle/>
          <a:p>
            <a:r>
              <a:rPr lang="en-CA" sz="1400">
                <a:latin typeface="Prompt" pitchFamily="2" charset="-34"/>
                <a:cs typeface="Prompt" pitchFamily="2" charset="-34"/>
              </a:rPr>
              <a:t>HRIS Timesheets</a:t>
            </a:r>
          </a:p>
        </p:txBody>
      </p:sp>
      <p:sp>
        <p:nvSpPr>
          <p:cNvPr id="42" name="TextBox 41">
            <a:extLst>
              <a:ext uri="{FF2B5EF4-FFF2-40B4-BE49-F238E27FC236}">
                <a16:creationId xmlns:a16="http://schemas.microsoft.com/office/drawing/2014/main" id="{EB4DAC6D-B204-3B15-62F8-E2EC1BB87858}"/>
              </a:ext>
            </a:extLst>
          </p:cNvPr>
          <p:cNvSpPr txBox="1"/>
          <p:nvPr/>
        </p:nvSpPr>
        <p:spPr>
          <a:xfrm>
            <a:off x="9108556" y="3494816"/>
            <a:ext cx="2831995" cy="307777"/>
          </a:xfrm>
          <a:prstGeom prst="rect">
            <a:avLst/>
          </a:prstGeom>
          <a:noFill/>
        </p:spPr>
        <p:txBody>
          <a:bodyPr wrap="square" rtlCol="0">
            <a:spAutoFit/>
          </a:bodyPr>
          <a:lstStyle/>
          <a:p>
            <a:r>
              <a:rPr lang="en-CA" sz="1400">
                <a:latin typeface="Prompt" pitchFamily="2" charset="-34"/>
                <a:cs typeface="Prompt" pitchFamily="2" charset="-34"/>
              </a:rPr>
              <a:t>Spot-checks (1–2/week)</a:t>
            </a:r>
          </a:p>
        </p:txBody>
      </p:sp>
      <p:sp>
        <p:nvSpPr>
          <p:cNvPr id="44" name="TextBox 43">
            <a:extLst>
              <a:ext uri="{FF2B5EF4-FFF2-40B4-BE49-F238E27FC236}">
                <a16:creationId xmlns:a16="http://schemas.microsoft.com/office/drawing/2014/main" id="{F70600A5-1168-AEA7-A32D-5276E98A5425}"/>
              </a:ext>
            </a:extLst>
          </p:cNvPr>
          <p:cNvSpPr txBox="1"/>
          <p:nvPr/>
        </p:nvSpPr>
        <p:spPr>
          <a:xfrm>
            <a:off x="4564178" y="2080377"/>
            <a:ext cx="3599732" cy="738664"/>
          </a:xfrm>
          <a:prstGeom prst="rect">
            <a:avLst/>
          </a:prstGeom>
          <a:noFill/>
        </p:spPr>
        <p:txBody>
          <a:bodyPr wrap="square" rtlCol="0">
            <a:spAutoFit/>
          </a:bodyPr>
          <a:lstStyle/>
          <a:p>
            <a:pPr marL="342900" indent="-342900">
              <a:buFont typeface="+mj-lt"/>
              <a:buAutoNum type="arabicPeriod"/>
            </a:pPr>
            <a:r>
              <a:rPr lang="en-CA" sz="1400" b="1" dirty="0">
                <a:latin typeface="Prompt" pitchFamily="2" charset="-34"/>
                <a:cs typeface="Prompt" pitchFamily="2" charset="-34"/>
              </a:rPr>
              <a:t>Work quality </a:t>
            </a:r>
            <a:r>
              <a:rPr lang="en-CA" sz="1400" dirty="0">
                <a:latin typeface="Prompt" pitchFamily="2" charset="-34"/>
                <a:cs typeface="Prompt" pitchFamily="2" charset="-34"/>
              </a:rPr>
              <a:t>– % tasks on-time, % task, accepted without revision, prompts per shift</a:t>
            </a:r>
          </a:p>
        </p:txBody>
      </p:sp>
      <p:sp>
        <p:nvSpPr>
          <p:cNvPr id="45" name="TextBox 44">
            <a:extLst>
              <a:ext uri="{FF2B5EF4-FFF2-40B4-BE49-F238E27FC236}">
                <a16:creationId xmlns:a16="http://schemas.microsoft.com/office/drawing/2014/main" id="{2A46EB6F-7D9C-6D42-B53B-27438FB534DF}"/>
              </a:ext>
            </a:extLst>
          </p:cNvPr>
          <p:cNvSpPr txBox="1"/>
          <p:nvPr/>
        </p:nvSpPr>
        <p:spPr>
          <a:xfrm>
            <a:off x="4552464" y="3131933"/>
            <a:ext cx="3669995" cy="523220"/>
          </a:xfrm>
          <a:prstGeom prst="rect">
            <a:avLst/>
          </a:prstGeom>
          <a:noFill/>
        </p:spPr>
        <p:txBody>
          <a:bodyPr wrap="square" rtlCol="0">
            <a:spAutoFit/>
          </a:bodyPr>
          <a:lstStyle/>
          <a:p>
            <a:pPr marL="342900" indent="-342900">
              <a:buFont typeface="+mj-lt"/>
              <a:buAutoNum type="arabicPeriod" startAt="2"/>
            </a:pPr>
            <a:r>
              <a:rPr lang="en-CA" sz="1400" b="1">
                <a:latin typeface="Prompt" pitchFamily="2" charset="-34"/>
                <a:cs typeface="Prompt" pitchFamily="2" charset="-34"/>
              </a:rPr>
              <a:t>Help-seeking </a:t>
            </a:r>
            <a:r>
              <a:rPr lang="en-CA" sz="1400">
                <a:latin typeface="Prompt" pitchFamily="2" charset="-34"/>
                <a:cs typeface="Prompt" pitchFamily="2" charset="-34"/>
              </a:rPr>
              <a:t>– time from stuck → asking right person</a:t>
            </a:r>
          </a:p>
        </p:txBody>
      </p:sp>
      <p:sp>
        <p:nvSpPr>
          <p:cNvPr id="46" name="TextBox 45">
            <a:extLst>
              <a:ext uri="{FF2B5EF4-FFF2-40B4-BE49-F238E27FC236}">
                <a16:creationId xmlns:a16="http://schemas.microsoft.com/office/drawing/2014/main" id="{1BC8B0C5-2282-924D-6066-46975CA3A842}"/>
              </a:ext>
            </a:extLst>
          </p:cNvPr>
          <p:cNvSpPr txBox="1"/>
          <p:nvPr/>
        </p:nvSpPr>
        <p:spPr>
          <a:xfrm>
            <a:off x="4550751" y="4815148"/>
            <a:ext cx="3657481" cy="954107"/>
          </a:xfrm>
          <a:prstGeom prst="rect">
            <a:avLst/>
          </a:prstGeom>
          <a:noFill/>
        </p:spPr>
        <p:txBody>
          <a:bodyPr wrap="square" rtlCol="0">
            <a:spAutoFit/>
          </a:bodyPr>
          <a:lstStyle/>
          <a:p>
            <a:pPr marL="342900" indent="-342900">
              <a:buFont typeface="+mj-lt"/>
              <a:buAutoNum type="arabicPeriod" startAt="4"/>
            </a:pPr>
            <a:r>
              <a:rPr lang="en-CA" sz="1400" b="1">
                <a:latin typeface="Prompt" pitchFamily="2" charset="-34"/>
                <a:cs typeface="Prompt" pitchFamily="2" charset="-34"/>
              </a:rPr>
              <a:t>Supervisor confidence </a:t>
            </a:r>
            <a:r>
              <a:rPr lang="en-CA" sz="1400">
                <a:latin typeface="Prompt" pitchFamily="2" charset="-34"/>
                <a:cs typeface="Prompt" pitchFamily="2" charset="-34"/>
              </a:rPr>
              <a:t>– 5-item rating (quality, pace, independence, communication, safety) + “What improved?”</a:t>
            </a:r>
          </a:p>
        </p:txBody>
      </p:sp>
      <p:cxnSp>
        <p:nvCxnSpPr>
          <p:cNvPr id="7" name="Straight Connector 6">
            <a:extLst>
              <a:ext uri="{FF2B5EF4-FFF2-40B4-BE49-F238E27FC236}">
                <a16:creationId xmlns:a16="http://schemas.microsoft.com/office/drawing/2014/main" id="{33F4FD50-C639-D505-82BD-EF9E285387EE}"/>
              </a:ext>
            </a:extLst>
          </p:cNvPr>
          <p:cNvCxnSpPr>
            <a:cxnSpLocks/>
          </p:cNvCxnSpPr>
          <p:nvPr/>
        </p:nvCxnSpPr>
        <p:spPr>
          <a:xfrm>
            <a:off x="8236527" y="1632394"/>
            <a:ext cx="0" cy="413686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667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3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4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41"/>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6"/>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6" grpId="0" animBg="1"/>
      <p:bldP spid="21" grpId="0"/>
      <p:bldP spid="24" grpId="0"/>
      <p:bldP spid="37" grpId="0"/>
      <p:bldP spid="39" grpId="0"/>
      <p:bldP spid="41" grpId="0"/>
      <p:bldP spid="42" grpId="0"/>
      <p:bldP spid="44" grpId="0"/>
      <p:bldP spid="45" grpId="0"/>
      <p:bldP spid="4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52071-C4B2-5FA3-0BBA-36A028C4CA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66888C-3FF3-5144-9122-555EC830B104}"/>
              </a:ext>
            </a:extLst>
          </p:cNvPr>
          <p:cNvSpPr txBox="1">
            <a:spLocks/>
          </p:cNvSpPr>
          <p:nvPr/>
        </p:nvSpPr>
        <p:spPr>
          <a:xfrm>
            <a:off x="966949" y="684054"/>
            <a:ext cx="10920027" cy="1514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Prompt" pitchFamily="2" charset="-34"/>
                <a:ea typeface="+mj-ea"/>
                <a:cs typeface="Prompt" pitchFamily="2" charset="-34"/>
              </a:defRPr>
            </a:lvl1pPr>
          </a:lstStyle>
          <a:p>
            <a:r>
              <a:rPr lang="en-US" sz="3200">
                <a:ea typeface="+mn-ea"/>
                <a:cs typeface="+mn-cs"/>
              </a:rPr>
              <a:t>ACTIVITY: MAP OUTCOMES</a:t>
            </a:r>
            <a:endParaRPr lang="en-CA" sz="3200">
              <a:solidFill>
                <a:schemeClr val="accent2"/>
              </a:solidFill>
              <a:ea typeface="+mn-ea"/>
              <a:cs typeface="+mn-cs"/>
            </a:endParaRPr>
          </a:p>
        </p:txBody>
      </p:sp>
      <p:sp>
        <p:nvSpPr>
          <p:cNvPr id="3" name="Content Placeholder 2">
            <a:extLst>
              <a:ext uri="{FF2B5EF4-FFF2-40B4-BE49-F238E27FC236}">
                <a16:creationId xmlns:a16="http://schemas.microsoft.com/office/drawing/2014/main" id="{CB07BCDB-AE29-2E0D-07DE-3384C1433AA9}"/>
              </a:ext>
            </a:extLst>
          </p:cNvPr>
          <p:cNvSpPr txBox="1">
            <a:spLocks/>
          </p:cNvSpPr>
          <p:nvPr/>
        </p:nvSpPr>
        <p:spPr>
          <a:xfrm>
            <a:off x="1199614" y="2198790"/>
            <a:ext cx="9036585" cy="3862313"/>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eaLnBrk="0" fontAlgn="base" hangingPunct="0">
              <a:lnSpc>
                <a:spcPct val="150000"/>
              </a:lnSpc>
              <a:spcBef>
                <a:spcPct val="0"/>
              </a:spcBef>
              <a:spcAft>
                <a:spcPct val="0"/>
              </a:spcAft>
              <a:buNone/>
            </a:pPr>
            <a:endParaRPr lang="en-US" altLang="en-US" sz="1800" b="1" cap="small">
              <a:latin typeface="Mulish" pitchFamily="2" charset="77"/>
              <a:ea typeface="Roboto" panose="02000000000000000000" pitchFamily="2" charset="0"/>
              <a:cs typeface="Roboto" panose="02000000000000000000" pitchFamily="2" charset="0"/>
            </a:endParaRPr>
          </a:p>
          <a:p>
            <a:pPr eaLnBrk="0" fontAlgn="base" hangingPunct="0">
              <a:lnSpc>
                <a:spcPct val="120000"/>
              </a:lnSpc>
              <a:spcBef>
                <a:spcPct val="0"/>
              </a:spcBef>
              <a:spcAft>
                <a:spcPct val="0"/>
              </a:spcAft>
              <a:buFont typeface="Wingdings" pitchFamily="2" charset="2"/>
              <a:buChar char="ü"/>
            </a:pPr>
            <a:endParaRPr lang="en-US" sz="1600">
              <a:solidFill>
                <a:srgbClr val="000000"/>
              </a:solidFill>
              <a:latin typeface="Mulish" pitchFamily="2" charset="77"/>
              <a:ea typeface="Roboto" panose="02000000000000000000" pitchFamily="2" charset="0"/>
              <a:cs typeface="Roboto" panose="02000000000000000000" pitchFamily="2" charset="0"/>
            </a:endParaRPr>
          </a:p>
        </p:txBody>
      </p:sp>
      <p:sp>
        <p:nvSpPr>
          <p:cNvPr id="5" name="TextBox 4">
            <a:extLst>
              <a:ext uri="{FF2B5EF4-FFF2-40B4-BE49-F238E27FC236}">
                <a16:creationId xmlns:a16="http://schemas.microsoft.com/office/drawing/2014/main" id="{36E794E4-98EA-C56A-3177-C8F631CD3934}"/>
              </a:ext>
            </a:extLst>
          </p:cNvPr>
          <p:cNvSpPr txBox="1"/>
          <p:nvPr/>
        </p:nvSpPr>
        <p:spPr>
          <a:xfrm>
            <a:off x="966949" y="2543577"/>
            <a:ext cx="7417197" cy="3034677"/>
          </a:xfrm>
          <a:prstGeom prst="rect">
            <a:avLst/>
          </a:prstGeom>
          <a:noFill/>
        </p:spPr>
        <p:txBody>
          <a:bodyPr wrap="square" rtlCol="0">
            <a:spAutoFit/>
          </a:bodyPr>
          <a:lstStyle/>
          <a:p>
            <a:pPr>
              <a:lnSpc>
                <a:spcPct val="120000"/>
              </a:lnSpc>
              <a:buClr>
                <a:schemeClr val="accent4"/>
              </a:buClr>
            </a:pPr>
            <a:r>
              <a:rPr lang="en-CA" dirty="0">
                <a:latin typeface="Prompt" pitchFamily="2" charset="-34"/>
                <a:cs typeface="Prompt" pitchFamily="2" charset="-34"/>
              </a:rPr>
              <a:t>Work in threes; appoint a notetaker and spokesperson, and use the handout to show the </a:t>
            </a:r>
            <a:r>
              <a:rPr lang="en-US" altLang="en-US" dirty="0">
                <a:latin typeface="Prompt" pitchFamily="2" charset="-34"/>
                <a:cs typeface="Prompt" pitchFamily="2" charset="-34"/>
              </a:rPr>
              <a:t>importance of one of your programs. </a:t>
            </a:r>
          </a:p>
          <a:p>
            <a:pPr>
              <a:lnSpc>
                <a:spcPct val="120000"/>
              </a:lnSpc>
              <a:buClr>
                <a:schemeClr val="accent4"/>
              </a:buClr>
            </a:pPr>
            <a:endParaRPr lang="en-US" altLang="en-US" dirty="0">
              <a:latin typeface="Prompt" pitchFamily="2" charset="-34"/>
              <a:cs typeface="Prompt" pitchFamily="2" charset="-34"/>
            </a:endParaRPr>
          </a:p>
          <a:p>
            <a:pPr marL="342900" indent="-342900">
              <a:lnSpc>
                <a:spcPct val="120000"/>
              </a:lnSpc>
              <a:buClr>
                <a:schemeClr val="accent4"/>
              </a:buClr>
              <a:buFont typeface="+mj-lt"/>
              <a:buAutoNum type="arabicPeriod"/>
            </a:pPr>
            <a:r>
              <a:rPr lang="en-US" altLang="en-US" dirty="0">
                <a:latin typeface="Prompt" pitchFamily="2" charset="-34"/>
                <a:cs typeface="Prompt" pitchFamily="2" charset="-34"/>
              </a:rPr>
              <a:t>Define outcomes along the pathway.</a:t>
            </a:r>
            <a:endParaRPr lang="en-CA" dirty="0">
              <a:latin typeface="Prompt" pitchFamily="2" charset="-34"/>
              <a:cs typeface="Prompt" pitchFamily="2" charset="-34"/>
            </a:endParaRPr>
          </a:p>
          <a:p>
            <a:pPr marL="342900" indent="-342900">
              <a:lnSpc>
                <a:spcPct val="120000"/>
              </a:lnSpc>
              <a:buClr>
                <a:schemeClr val="accent4"/>
              </a:buClr>
              <a:buAutoNum type="arabicPeriod"/>
            </a:pPr>
            <a:r>
              <a:rPr lang="en-CA" dirty="0">
                <a:latin typeface="Prompt" pitchFamily="2" charset="-34"/>
                <a:cs typeface="Prompt" pitchFamily="2" charset="-34"/>
              </a:rPr>
              <a:t>Consider what data, feedback, and evidence is needed.</a:t>
            </a:r>
          </a:p>
          <a:p>
            <a:pPr marL="342900" indent="-342900">
              <a:lnSpc>
                <a:spcPct val="120000"/>
              </a:lnSpc>
              <a:buClr>
                <a:schemeClr val="accent4"/>
              </a:buClr>
              <a:buFontTx/>
              <a:buAutoNum type="arabicPeriod"/>
            </a:pPr>
            <a:r>
              <a:rPr lang="en-CA" dirty="0">
                <a:latin typeface="Prompt" pitchFamily="2" charset="-34"/>
                <a:cs typeface="Prompt" pitchFamily="2" charset="-34"/>
              </a:rPr>
              <a:t>Tell us what you learned about your program.</a:t>
            </a:r>
          </a:p>
          <a:p>
            <a:pPr>
              <a:lnSpc>
                <a:spcPct val="120000"/>
              </a:lnSpc>
              <a:buClr>
                <a:schemeClr val="accent4"/>
              </a:buClr>
            </a:pPr>
            <a:r>
              <a:rPr lang="en-CA" dirty="0">
                <a:latin typeface="Prompt" pitchFamily="2" charset="-34"/>
                <a:cs typeface="Prompt" pitchFamily="2" charset="-34"/>
              </a:rPr>
              <a:t>    	What data are needed for you to prove and improve 	on the impact story?</a:t>
            </a:r>
          </a:p>
          <a:p>
            <a:pPr marL="342900" indent="-342900">
              <a:lnSpc>
                <a:spcPct val="120000"/>
              </a:lnSpc>
              <a:buClr>
                <a:schemeClr val="accent4"/>
              </a:buClr>
              <a:buAutoNum type="arabicPeriod"/>
            </a:pPr>
            <a:endParaRPr lang="en-CA" sz="1600" dirty="0">
              <a:latin typeface="Prompt" pitchFamily="2" charset="-34"/>
              <a:cs typeface="Prompt" pitchFamily="2" charset="-34"/>
            </a:endParaRPr>
          </a:p>
        </p:txBody>
      </p:sp>
      <p:pic>
        <p:nvPicPr>
          <p:cNvPr id="9" name="Picture 8" descr="A group of people sitting around a table&#10;&#10;AI-generated content may be incorrect.">
            <a:extLst>
              <a:ext uri="{FF2B5EF4-FFF2-40B4-BE49-F238E27FC236}">
                <a16:creationId xmlns:a16="http://schemas.microsoft.com/office/drawing/2014/main" id="{6ED40C24-54DC-C593-2F56-5F1FD627A4A4}"/>
              </a:ext>
            </a:extLst>
          </p:cNvPr>
          <p:cNvPicPr>
            <a:picLocks noChangeAspect="1"/>
          </p:cNvPicPr>
          <p:nvPr/>
        </p:nvPicPr>
        <p:blipFill>
          <a:blip r:embed="rId3"/>
          <a:stretch>
            <a:fillRect/>
          </a:stretch>
        </p:blipFill>
        <p:spPr>
          <a:xfrm>
            <a:off x="8802274" y="0"/>
            <a:ext cx="3389725" cy="5087155"/>
          </a:xfrm>
          <a:prstGeom prst="rect">
            <a:avLst/>
          </a:prstGeom>
        </p:spPr>
      </p:pic>
    </p:spTree>
    <p:extLst>
      <p:ext uri="{BB962C8B-B14F-4D97-AF65-F5344CB8AC3E}">
        <p14:creationId xmlns:p14="http://schemas.microsoft.com/office/powerpoint/2010/main" val="287492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2E44C-07FC-E7FD-E8A8-C62CB28ADD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A479FF-7FB9-7F9A-27C7-C6AD198684D3}"/>
              </a:ext>
            </a:extLst>
          </p:cNvPr>
          <p:cNvSpPr>
            <a:spLocks noGrp="1"/>
          </p:cNvSpPr>
          <p:nvPr>
            <p:ph type="title"/>
          </p:nvPr>
        </p:nvSpPr>
        <p:spPr>
          <a:xfrm>
            <a:off x="955811" y="473578"/>
            <a:ext cx="10515600" cy="653096"/>
          </a:xfrm>
        </p:spPr>
        <p:txBody>
          <a:bodyPr>
            <a:noAutofit/>
          </a:bodyPr>
          <a:lstStyle/>
          <a:p>
            <a:r>
              <a:rPr lang="en-CA" sz="2800"/>
              <a:t>TRY IT! OUTCOME MAP EXERCISE</a:t>
            </a:r>
            <a:endParaRPr lang="en-CA" sz="2800">
              <a:ea typeface="Source Sans Pro" panose="020B0503030403020204" pitchFamily="34" charset="0"/>
              <a:cs typeface="Biome" panose="020B0502040204020203" pitchFamily="34" charset="0"/>
            </a:endParaRPr>
          </a:p>
        </p:txBody>
      </p:sp>
      <p:sp>
        <p:nvSpPr>
          <p:cNvPr id="3" name="Flowchart: Alternate Process 2">
            <a:extLst>
              <a:ext uri="{FF2B5EF4-FFF2-40B4-BE49-F238E27FC236}">
                <a16:creationId xmlns:a16="http://schemas.microsoft.com/office/drawing/2014/main" id="{71FCF7C7-641F-68D7-265F-A3285FD35315}"/>
              </a:ext>
            </a:extLst>
          </p:cNvPr>
          <p:cNvSpPr/>
          <p:nvPr/>
        </p:nvSpPr>
        <p:spPr>
          <a:xfrm>
            <a:off x="955811" y="1268837"/>
            <a:ext cx="10424165" cy="740581"/>
          </a:xfrm>
          <a:prstGeom prst="rect">
            <a:avLst/>
          </a:prstGeom>
          <a:solidFill>
            <a:schemeClr val="tx1"/>
          </a:solidFill>
          <a:ln/>
        </p:spPr>
        <p:style>
          <a:lnRef idx="2">
            <a:schemeClr val="accent1"/>
          </a:lnRef>
          <a:fillRef idx="1">
            <a:schemeClr val="lt1"/>
          </a:fillRef>
          <a:effectRef idx="0">
            <a:schemeClr val="accent1"/>
          </a:effectRef>
          <a:fontRef idx="minor">
            <a:schemeClr val="dk1"/>
          </a:fontRef>
        </p:style>
        <p:txBody>
          <a:bodyPr lIns="182880" rtlCol="0" anchor="ctr"/>
          <a:lstStyle/>
          <a:p>
            <a:r>
              <a:rPr lang="en-CA" sz="1600" b="1">
                <a:solidFill>
                  <a:schemeClr val="bg1"/>
                </a:solidFill>
                <a:latin typeface="Prompt" pitchFamily="2" charset="-34"/>
                <a:cs typeface="Prompt" pitchFamily="2" charset="-34"/>
              </a:rPr>
              <a:t>What We Do: </a:t>
            </a:r>
          </a:p>
        </p:txBody>
      </p:sp>
      <p:sp>
        <p:nvSpPr>
          <p:cNvPr id="4" name="Flowchart: Alternate Process 3">
            <a:extLst>
              <a:ext uri="{FF2B5EF4-FFF2-40B4-BE49-F238E27FC236}">
                <a16:creationId xmlns:a16="http://schemas.microsoft.com/office/drawing/2014/main" id="{49BD1542-6013-E027-BA10-4311C736D2E1}"/>
              </a:ext>
            </a:extLst>
          </p:cNvPr>
          <p:cNvSpPr/>
          <p:nvPr/>
        </p:nvSpPr>
        <p:spPr>
          <a:xfrm>
            <a:off x="955811" y="2204424"/>
            <a:ext cx="1974527" cy="3746662"/>
          </a:xfrm>
          <a:prstGeom prst="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t"/>
          <a:lstStyle/>
          <a:p>
            <a:pPr algn="ctr"/>
            <a:endParaRPr lang="en-CA" sz="1600">
              <a:latin typeface="Prompt" pitchFamily="2" charset="-34"/>
              <a:cs typeface="Prompt" pitchFamily="2" charset="-34"/>
            </a:endParaRPr>
          </a:p>
          <a:p>
            <a:pPr algn="ctr"/>
            <a:r>
              <a:rPr lang="en-CA" sz="1600">
                <a:solidFill>
                  <a:schemeClr val="bg1"/>
                </a:solidFill>
                <a:latin typeface="Prompt" pitchFamily="2" charset="-34"/>
                <a:cs typeface="Prompt" pitchFamily="2" charset="-34"/>
              </a:rPr>
              <a:t>Who with</a:t>
            </a:r>
          </a:p>
        </p:txBody>
      </p:sp>
      <p:sp>
        <p:nvSpPr>
          <p:cNvPr id="13" name="Flowchart: Alternate Process 12">
            <a:extLst>
              <a:ext uri="{FF2B5EF4-FFF2-40B4-BE49-F238E27FC236}">
                <a16:creationId xmlns:a16="http://schemas.microsoft.com/office/drawing/2014/main" id="{E53D09BD-0FCE-5332-CB81-50683FE7D2E0}"/>
              </a:ext>
            </a:extLst>
          </p:cNvPr>
          <p:cNvSpPr/>
          <p:nvPr/>
        </p:nvSpPr>
        <p:spPr>
          <a:xfrm>
            <a:off x="3063015" y="2211128"/>
            <a:ext cx="1979733" cy="3746662"/>
          </a:xfrm>
          <a:prstGeom prst="rect">
            <a:avLst/>
          </a:prstGeom>
          <a:solidFill>
            <a:schemeClr val="accent2">
              <a:lumMod val="60000"/>
              <a:lumOff val="40000"/>
            </a:schemeClr>
          </a:solidFill>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t"/>
          <a:lstStyle/>
          <a:p>
            <a:pPr algn="ctr"/>
            <a:endParaRPr lang="en-CA" sz="1600">
              <a:latin typeface="Prompt" pitchFamily="2" charset="-34"/>
              <a:cs typeface="Prompt" pitchFamily="2" charset="-34"/>
            </a:endParaRPr>
          </a:p>
          <a:p>
            <a:pPr algn="ctr"/>
            <a:r>
              <a:rPr lang="en-CA" sz="1600">
                <a:solidFill>
                  <a:schemeClr val="bg1"/>
                </a:solidFill>
                <a:latin typeface="Prompt" pitchFamily="2" charset="-34"/>
                <a:cs typeface="Prompt" pitchFamily="2" charset="-34"/>
              </a:rPr>
              <a:t>How they feel</a:t>
            </a:r>
          </a:p>
        </p:txBody>
      </p:sp>
      <p:sp>
        <p:nvSpPr>
          <p:cNvPr id="14" name="Flowchart: Alternate Process 13">
            <a:extLst>
              <a:ext uri="{FF2B5EF4-FFF2-40B4-BE49-F238E27FC236}">
                <a16:creationId xmlns:a16="http://schemas.microsoft.com/office/drawing/2014/main" id="{F91E3CCE-48C6-D257-D914-6BE4B7AFBD61}"/>
              </a:ext>
            </a:extLst>
          </p:cNvPr>
          <p:cNvSpPr/>
          <p:nvPr/>
        </p:nvSpPr>
        <p:spPr>
          <a:xfrm>
            <a:off x="5175425" y="2166239"/>
            <a:ext cx="1979733" cy="3746662"/>
          </a:xfrm>
          <a:prstGeom prst="rect">
            <a:avLst/>
          </a:prstGeom>
          <a:solidFill>
            <a:schemeClr val="accent3"/>
          </a:solidFill>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t"/>
          <a:lstStyle/>
          <a:p>
            <a:pPr algn="ctr"/>
            <a:endParaRPr lang="en-CA" sz="1600">
              <a:solidFill>
                <a:schemeClr val="bg1"/>
              </a:solidFill>
              <a:latin typeface="Prompt" pitchFamily="2" charset="-34"/>
              <a:cs typeface="Prompt" pitchFamily="2" charset="-34"/>
            </a:endParaRPr>
          </a:p>
          <a:p>
            <a:pPr algn="ctr"/>
            <a:r>
              <a:rPr lang="en-CA" sz="1600">
                <a:solidFill>
                  <a:schemeClr val="bg1"/>
                </a:solidFill>
                <a:latin typeface="Prompt" pitchFamily="2" charset="-34"/>
                <a:cs typeface="Prompt" pitchFamily="2" charset="-34"/>
              </a:rPr>
              <a:t>What they learn and gain</a:t>
            </a:r>
          </a:p>
        </p:txBody>
      </p:sp>
      <p:sp>
        <p:nvSpPr>
          <p:cNvPr id="15" name="Flowchart: Alternate Process 14">
            <a:extLst>
              <a:ext uri="{FF2B5EF4-FFF2-40B4-BE49-F238E27FC236}">
                <a16:creationId xmlns:a16="http://schemas.microsoft.com/office/drawing/2014/main" id="{7028079D-4BF9-A539-6FBA-3DDCDFDDC2A9}"/>
              </a:ext>
            </a:extLst>
          </p:cNvPr>
          <p:cNvSpPr/>
          <p:nvPr/>
        </p:nvSpPr>
        <p:spPr>
          <a:xfrm>
            <a:off x="7287835" y="2181980"/>
            <a:ext cx="1979733" cy="3746662"/>
          </a:xfrm>
          <a:prstGeom prst="rect">
            <a:avLst/>
          </a:prstGeom>
          <a:solidFill>
            <a:schemeClr val="accent3"/>
          </a:solidFill>
          <a:effectLst>
            <a:outerShdw blurRad="50800" dist="38100" dir="18900000" algn="b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t"/>
          <a:lstStyle/>
          <a:p>
            <a:pPr algn="ctr"/>
            <a:endParaRPr lang="en-CA" sz="1600">
              <a:solidFill>
                <a:schemeClr val="dk1"/>
              </a:solidFill>
              <a:latin typeface="Prompt" pitchFamily="2" charset="-34"/>
              <a:cs typeface="Prompt" pitchFamily="2" charset="-34"/>
            </a:endParaRPr>
          </a:p>
          <a:p>
            <a:pPr algn="ctr"/>
            <a:r>
              <a:rPr lang="en-CA" sz="1600">
                <a:solidFill>
                  <a:schemeClr val="bg1"/>
                </a:solidFill>
                <a:latin typeface="Prompt" pitchFamily="2" charset="-34"/>
                <a:cs typeface="Prompt" pitchFamily="2" charset="-34"/>
              </a:rPr>
              <a:t>What they do differently</a:t>
            </a:r>
          </a:p>
        </p:txBody>
      </p:sp>
      <p:sp>
        <p:nvSpPr>
          <p:cNvPr id="38" name="Oval 37">
            <a:extLst>
              <a:ext uri="{FF2B5EF4-FFF2-40B4-BE49-F238E27FC236}">
                <a16:creationId xmlns:a16="http://schemas.microsoft.com/office/drawing/2014/main" id="{B29DC25B-26E3-B032-D85A-4262A4BFA5B2}"/>
              </a:ext>
            </a:extLst>
          </p:cNvPr>
          <p:cNvSpPr/>
          <p:nvPr/>
        </p:nvSpPr>
        <p:spPr>
          <a:xfrm>
            <a:off x="312850" y="3494535"/>
            <a:ext cx="1797041" cy="1489944"/>
          </a:xfrm>
          <a:prstGeom prst="ellipse">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CA" sz="1400">
              <a:solidFill>
                <a:schemeClr val="accent2">
                  <a:lumMod val="75000"/>
                </a:schemeClr>
              </a:solidFill>
            </a:endParaRPr>
          </a:p>
        </p:txBody>
      </p:sp>
      <p:sp>
        <p:nvSpPr>
          <p:cNvPr id="41" name="Flowchart: Alternate Process 40">
            <a:extLst>
              <a:ext uri="{FF2B5EF4-FFF2-40B4-BE49-F238E27FC236}">
                <a16:creationId xmlns:a16="http://schemas.microsoft.com/office/drawing/2014/main" id="{3F96669D-BA49-585F-1A9F-194E801C6139}"/>
              </a:ext>
            </a:extLst>
          </p:cNvPr>
          <p:cNvSpPr/>
          <p:nvPr/>
        </p:nvSpPr>
        <p:spPr>
          <a:xfrm>
            <a:off x="9400243" y="2166240"/>
            <a:ext cx="1979733" cy="3746662"/>
          </a:xfrm>
          <a:prstGeom prst="rect">
            <a:avLst/>
          </a:prstGeom>
          <a:solidFill>
            <a:schemeClr val="accent2">
              <a:lumMod val="75000"/>
            </a:schemeClr>
          </a:solidFill>
        </p:spPr>
        <p:style>
          <a:lnRef idx="1">
            <a:schemeClr val="accent1"/>
          </a:lnRef>
          <a:fillRef idx="2">
            <a:schemeClr val="accent1"/>
          </a:fillRef>
          <a:effectRef idx="1">
            <a:schemeClr val="accent1"/>
          </a:effectRef>
          <a:fontRef idx="minor">
            <a:schemeClr val="dk1"/>
          </a:fontRef>
        </p:style>
        <p:txBody>
          <a:bodyPr rtlCol="0" anchor="t"/>
          <a:lstStyle/>
          <a:p>
            <a:pPr algn="ctr"/>
            <a:endParaRPr lang="en-CA" sz="1600">
              <a:solidFill>
                <a:schemeClr val="bg1"/>
              </a:solidFill>
              <a:latin typeface="Prompt" pitchFamily="2" charset="-34"/>
              <a:cs typeface="Prompt" pitchFamily="2" charset="-34"/>
            </a:endParaRPr>
          </a:p>
          <a:p>
            <a:pPr algn="ctr"/>
            <a:r>
              <a:rPr lang="en-CA" sz="1600">
                <a:solidFill>
                  <a:schemeClr val="bg1"/>
                </a:solidFill>
                <a:latin typeface="Prompt" pitchFamily="2" charset="-34"/>
                <a:cs typeface="Prompt" pitchFamily="2" charset="-34"/>
              </a:rPr>
              <a:t>What difference does this make</a:t>
            </a:r>
          </a:p>
        </p:txBody>
      </p:sp>
      <p:sp>
        <p:nvSpPr>
          <p:cNvPr id="6" name="Oval 5">
            <a:extLst>
              <a:ext uri="{FF2B5EF4-FFF2-40B4-BE49-F238E27FC236}">
                <a16:creationId xmlns:a16="http://schemas.microsoft.com/office/drawing/2014/main" id="{C0F77F35-95CA-E511-8F95-36AA4943F113}"/>
              </a:ext>
            </a:extLst>
          </p:cNvPr>
          <p:cNvSpPr/>
          <p:nvPr/>
        </p:nvSpPr>
        <p:spPr>
          <a:xfrm>
            <a:off x="471874" y="5858567"/>
            <a:ext cx="2026611" cy="1204666"/>
          </a:xfrm>
          <a:prstGeom prst="ellipse">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CA" sz="1400">
              <a:solidFill>
                <a:schemeClr val="tx1"/>
              </a:solidFill>
            </a:endParaRPr>
          </a:p>
        </p:txBody>
      </p:sp>
      <p:sp>
        <p:nvSpPr>
          <p:cNvPr id="5" name="Rectangle 4">
            <a:extLst>
              <a:ext uri="{FF2B5EF4-FFF2-40B4-BE49-F238E27FC236}">
                <a16:creationId xmlns:a16="http://schemas.microsoft.com/office/drawing/2014/main" id="{F6A7606D-185B-A1C7-AF01-F450E525D5A1}"/>
              </a:ext>
            </a:extLst>
          </p:cNvPr>
          <p:cNvSpPr/>
          <p:nvPr/>
        </p:nvSpPr>
        <p:spPr>
          <a:xfrm>
            <a:off x="3206663" y="2918565"/>
            <a:ext cx="1716066" cy="2830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sp>
        <p:nvSpPr>
          <p:cNvPr id="7" name="Rectangle 6">
            <a:extLst>
              <a:ext uri="{FF2B5EF4-FFF2-40B4-BE49-F238E27FC236}">
                <a16:creationId xmlns:a16="http://schemas.microsoft.com/office/drawing/2014/main" id="{3E68C05B-9406-8EB1-23D0-D1B10AAD3E1A}"/>
              </a:ext>
            </a:extLst>
          </p:cNvPr>
          <p:cNvSpPr/>
          <p:nvPr/>
        </p:nvSpPr>
        <p:spPr>
          <a:xfrm>
            <a:off x="1085041" y="2918565"/>
            <a:ext cx="1716066" cy="2830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sp>
        <p:nvSpPr>
          <p:cNvPr id="8" name="Rectangle 7">
            <a:extLst>
              <a:ext uri="{FF2B5EF4-FFF2-40B4-BE49-F238E27FC236}">
                <a16:creationId xmlns:a16="http://schemas.microsoft.com/office/drawing/2014/main" id="{7F3A25E8-81A0-E457-89FD-CDE7B045749B}"/>
              </a:ext>
            </a:extLst>
          </p:cNvPr>
          <p:cNvSpPr/>
          <p:nvPr/>
        </p:nvSpPr>
        <p:spPr>
          <a:xfrm>
            <a:off x="5307258" y="3006247"/>
            <a:ext cx="1716066"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sp>
        <p:nvSpPr>
          <p:cNvPr id="9" name="Rectangle 8">
            <a:extLst>
              <a:ext uri="{FF2B5EF4-FFF2-40B4-BE49-F238E27FC236}">
                <a16:creationId xmlns:a16="http://schemas.microsoft.com/office/drawing/2014/main" id="{65C63FA9-26ED-2E3B-7ACC-71B22A1B6D95}"/>
              </a:ext>
            </a:extLst>
          </p:cNvPr>
          <p:cNvSpPr/>
          <p:nvPr/>
        </p:nvSpPr>
        <p:spPr>
          <a:xfrm>
            <a:off x="7432894" y="3006247"/>
            <a:ext cx="1716066"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sp>
        <p:nvSpPr>
          <p:cNvPr id="10" name="Rectangle 9">
            <a:extLst>
              <a:ext uri="{FF2B5EF4-FFF2-40B4-BE49-F238E27FC236}">
                <a16:creationId xmlns:a16="http://schemas.microsoft.com/office/drawing/2014/main" id="{50356DE3-77F3-4C7E-EA2C-53029692007B}"/>
              </a:ext>
            </a:extLst>
          </p:cNvPr>
          <p:cNvSpPr/>
          <p:nvPr/>
        </p:nvSpPr>
        <p:spPr>
          <a:xfrm>
            <a:off x="9532076" y="3006247"/>
            <a:ext cx="1716066"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sp>
        <p:nvSpPr>
          <p:cNvPr id="20" name="Rectangle 19">
            <a:extLst>
              <a:ext uri="{FF2B5EF4-FFF2-40B4-BE49-F238E27FC236}">
                <a16:creationId xmlns:a16="http://schemas.microsoft.com/office/drawing/2014/main" id="{F4603B5E-ADAF-5979-0498-0D1A018FB162}"/>
              </a:ext>
            </a:extLst>
          </p:cNvPr>
          <p:cNvSpPr/>
          <p:nvPr/>
        </p:nvSpPr>
        <p:spPr>
          <a:xfrm>
            <a:off x="2593827" y="1425000"/>
            <a:ext cx="8642361" cy="440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spTree>
    <p:extLst>
      <p:ext uri="{BB962C8B-B14F-4D97-AF65-F5344CB8AC3E}">
        <p14:creationId xmlns:p14="http://schemas.microsoft.com/office/powerpoint/2010/main" val="16061496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93A10-11E9-32DB-41D6-D73B2820CF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A81A95-0700-D935-5E33-6D8118818DDD}"/>
              </a:ext>
            </a:extLst>
          </p:cNvPr>
          <p:cNvSpPr txBox="1">
            <a:spLocks/>
          </p:cNvSpPr>
          <p:nvPr/>
        </p:nvSpPr>
        <p:spPr>
          <a:xfrm>
            <a:off x="966949" y="514903"/>
            <a:ext cx="10920027" cy="1514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Prompt" pitchFamily="2" charset="-34"/>
                <a:ea typeface="+mj-ea"/>
                <a:cs typeface="Prompt" pitchFamily="2" charset="-34"/>
              </a:defRPr>
            </a:lvl1pPr>
          </a:lstStyle>
          <a:p>
            <a:r>
              <a:rPr lang="en-US" sz="3200">
                <a:ea typeface="+mn-ea"/>
                <a:cs typeface="+mn-cs"/>
              </a:rPr>
              <a:t>ACTIVITY: MAP OUTCOMES – SHARE BACK</a:t>
            </a:r>
            <a:endParaRPr lang="en-CA" sz="3200">
              <a:solidFill>
                <a:schemeClr val="accent2"/>
              </a:solidFill>
              <a:ea typeface="+mn-ea"/>
              <a:cs typeface="+mn-cs"/>
            </a:endParaRPr>
          </a:p>
        </p:txBody>
      </p:sp>
      <p:sp>
        <p:nvSpPr>
          <p:cNvPr id="3" name="Content Placeholder 2">
            <a:extLst>
              <a:ext uri="{FF2B5EF4-FFF2-40B4-BE49-F238E27FC236}">
                <a16:creationId xmlns:a16="http://schemas.microsoft.com/office/drawing/2014/main" id="{36D3A7AA-FB6C-9FF9-9102-906FAA8543DE}"/>
              </a:ext>
            </a:extLst>
          </p:cNvPr>
          <p:cNvSpPr txBox="1">
            <a:spLocks/>
          </p:cNvSpPr>
          <p:nvPr/>
        </p:nvSpPr>
        <p:spPr>
          <a:xfrm>
            <a:off x="1199614" y="2198790"/>
            <a:ext cx="9036585" cy="3862313"/>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eaLnBrk="0" fontAlgn="base" hangingPunct="0">
              <a:lnSpc>
                <a:spcPct val="150000"/>
              </a:lnSpc>
              <a:spcBef>
                <a:spcPct val="0"/>
              </a:spcBef>
              <a:spcAft>
                <a:spcPct val="0"/>
              </a:spcAft>
              <a:buNone/>
            </a:pPr>
            <a:endParaRPr lang="en-US" altLang="en-US" sz="1800" b="1" cap="small">
              <a:latin typeface="Mulish" pitchFamily="2" charset="77"/>
              <a:ea typeface="Roboto" panose="02000000000000000000" pitchFamily="2" charset="0"/>
              <a:cs typeface="Roboto" panose="02000000000000000000" pitchFamily="2" charset="0"/>
            </a:endParaRPr>
          </a:p>
          <a:p>
            <a:pPr eaLnBrk="0" fontAlgn="base" hangingPunct="0">
              <a:lnSpc>
                <a:spcPct val="120000"/>
              </a:lnSpc>
              <a:spcBef>
                <a:spcPct val="0"/>
              </a:spcBef>
              <a:spcAft>
                <a:spcPct val="0"/>
              </a:spcAft>
              <a:buFont typeface="Wingdings" pitchFamily="2" charset="2"/>
              <a:buChar char="ü"/>
            </a:pPr>
            <a:endParaRPr lang="en-US" sz="1600">
              <a:solidFill>
                <a:srgbClr val="000000"/>
              </a:solidFill>
              <a:latin typeface="Mulish" pitchFamily="2" charset="77"/>
              <a:ea typeface="Roboto" panose="02000000000000000000" pitchFamily="2" charset="0"/>
              <a:cs typeface="Roboto" panose="02000000000000000000" pitchFamily="2" charset="0"/>
            </a:endParaRPr>
          </a:p>
        </p:txBody>
      </p:sp>
      <p:sp>
        <p:nvSpPr>
          <p:cNvPr id="5" name="TextBox 4">
            <a:extLst>
              <a:ext uri="{FF2B5EF4-FFF2-40B4-BE49-F238E27FC236}">
                <a16:creationId xmlns:a16="http://schemas.microsoft.com/office/drawing/2014/main" id="{69B294AA-1BA3-1C46-AF4B-A5F2462A9D69}"/>
              </a:ext>
            </a:extLst>
          </p:cNvPr>
          <p:cNvSpPr txBox="1"/>
          <p:nvPr/>
        </p:nvSpPr>
        <p:spPr>
          <a:xfrm>
            <a:off x="966950" y="2576459"/>
            <a:ext cx="6791595" cy="2369880"/>
          </a:xfrm>
          <a:prstGeom prst="rect">
            <a:avLst/>
          </a:prstGeom>
          <a:noFill/>
        </p:spPr>
        <p:txBody>
          <a:bodyPr wrap="square" rtlCol="0">
            <a:spAutoFit/>
          </a:bodyPr>
          <a:lstStyle/>
          <a:p>
            <a:pPr marL="342900" indent="-342900">
              <a:lnSpc>
                <a:spcPct val="120000"/>
              </a:lnSpc>
              <a:buClr>
                <a:schemeClr val="accent4"/>
              </a:buClr>
              <a:buFont typeface="+mj-lt"/>
              <a:buAutoNum type="arabicPeriod"/>
            </a:pPr>
            <a:r>
              <a:rPr lang="en-US" altLang="en-US" dirty="0">
                <a:latin typeface="Prompt" pitchFamily="2" charset="-34"/>
                <a:cs typeface="Prompt" pitchFamily="2" charset="-34"/>
              </a:rPr>
              <a:t>Define outcomes along the pathway.</a:t>
            </a:r>
            <a:endParaRPr lang="en-CA" dirty="0">
              <a:latin typeface="Prompt" pitchFamily="2" charset="-34"/>
              <a:cs typeface="Prompt" pitchFamily="2" charset="-34"/>
            </a:endParaRPr>
          </a:p>
          <a:p>
            <a:pPr marL="342900" indent="-342900">
              <a:lnSpc>
                <a:spcPct val="120000"/>
              </a:lnSpc>
              <a:buClr>
                <a:schemeClr val="accent4"/>
              </a:buClr>
              <a:buAutoNum type="arabicPeriod"/>
            </a:pPr>
            <a:r>
              <a:rPr lang="en-CA" dirty="0">
                <a:latin typeface="Prompt" pitchFamily="2" charset="-34"/>
                <a:cs typeface="Prompt" pitchFamily="2" charset="-34"/>
              </a:rPr>
              <a:t>Consider what data, feedback, and evidence is needed.</a:t>
            </a:r>
          </a:p>
          <a:p>
            <a:pPr marL="342900" indent="-342900">
              <a:lnSpc>
                <a:spcPct val="120000"/>
              </a:lnSpc>
              <a:buClr>
                <a:schemeClr val="accent4"/>
              </a:buClr>
              <a:buFontTx/>
              <a:buAutoNum type="arabicPeriod"/>
            </a:pPr>
            <a:r>
              <a:rPr lang="en-CA" b="1" dirty="0">
                <a:latin typeface="Prompt" pitchFamily="2" charset="-34"/>
                <a:cs typeface="Prompt" pitchFamily="2" charset="-34"/>
              </a:rPr>
              <a:t>Tell us what you learned about your program </a:t>
            </a:r>
          </a:p>
          <a:p>
            <a:pPr>
              <a:lnSpc>
                <a:spcPct val="120000"/>
              </a:lnSpc>
              <a:buClr>
                <a:schemeClr val="accent4"/>
              </a:buClr>
            </a:pPr>
            <a:r>
              <a:rPr lang="en-CA" b="1" dirty="0">
                <a:latin typeface="Prompt" pitchFamily="2" charset="-34"/>
                <a:cs typeface="Prompt" pitchFamily="2" charset="-34"/>
              </a:rPr>
              <a:t>     </a:t>
            </a:r>
            <a:r>
              <a:rPr lang="en-CA" dirty="0">
                <a:latin typeface="Prompt" pitchFamily="2" charset="-34"/>
                <a:cs typeface="Prompt" pitchFamily="2" charset="-34"/>
              </a:rPr>
              <a:t>What data are needed for you to prove and improve      </a:t>
            </a:r>
          </a:p>
          <a:p>
            <a:pPr>
              <a:lnSpc>
                <a:spcPct val="120000"/>
              </a:lnSpc>
              <a:buClr>
                <a:schemeClr val="accent4"/>
              </a:buClr>
            </a:pPr>
            <a:r>
              <a:rPr lang="en-CA" dirty="0">
                <a:latin typeface="Prompt" pitchFamily="2" charset="-34"/>
                <a:cs typeface="Prompt" pitchFamily="2" charset="-34"/>
              </a:rPr>
              <a:t>     on the impact story?</a:t>
            </a:r>
          </a:p>
          <a:p>
            <a:pPr marL="342900" indent="-342900">
              <a:lnSpc>
                <a:spcPct val="120000"/>
              </a:lnSpc>
              <a:buClr>
                <a:schemeClr val="accent4"/>
              </a:buClr>
              <a:buAutoNum type="arabicPeriod"/>
            </a:pPr>
            <a:endParaRPr lang="en-CA" sz="1600" dirty="0">
              <a:latin typeface="Prompt" pitchFamily="2" charset="-34"/>
              <a:cs typeface="Prompt" pitchFamily="2" charset="-34"/>
            </a:endParaRPr>
          </a:p>
        </p:txBody>
      </p:sp>
      <p:pic>
        <p:nvPicPr>
          <p:cNvPr id="10" name="Graphic 9">
            <a:extLst>
              <a:ext uri="{FF2B5EF4-FFF2-40B4-BE49-F238E27FC236}">
                <a16:creationId xmlns:a16="http://schemas.microsoft.com/office/drawing/2014/main" id="{4BEF976D-3725-894F-74AC-DE8C743355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98061" y="1803747"/>
            <a:ext cx="3688915" cy="3688915"/>
          </a:xfrm>
          <a:prstGeom prst="rect">
            <a:avLst/>
          </a:prstGeom>
        </p:spPr>
      </p:pic>
    </p:spTree>
    <p:extLst>
      <p:ext uri="{BB962C8B-B14F-4D97-AF65-F5344CB8AC3E}">
        <p14:creationId xmlns:p14="http://schemas.microsoft.com/office/powerpoint/2010/main" val="77706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C6047-2A27-A84A-E2D9-E3F84E0D9A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7E7F55-90E3-B98E-57EE-2E7237C87929}"/>
              </a:ext>
            </a:extLst>
          </p:cNvPr>
          <p:cNvSpPr txBox="1">
            <a:spLocks/>
          </p:cNvSpPr>
          <p:nvPr/>
        </p:nvSpPr>
        <p:spPr>
          <a:xfrm>
            <a:off x="966949" y="514903"/>
            <a:ext cx="10920027" cy="1514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Prompt" pitchFamily="2" charset="-34"/>
                <a:ea typeface="+mj-ea"/>
                <a:cs typeface="Prompt" pitchFamily="2" charset="-34"/>
              </a:defRPr>
            </a:lvl1pPr>
          </a:lstStyle>
          <a:p>
            <a:r>
              <a:rPr lang="en-US" sz="3200">
                <a:ea typeface="+mn-ea"/>
                <a:cs typeface="+mn-cs"/>
              </a:rPr>
              <a:t>ASSESS CONFIDENCE IN EVIDENCE</a:t>
            </a:r>
            <a:endParaRPr lang="en-CA" sz="3200">
              <a:solidFill>
                <a:schemeClr val="accent2"/>
              </a:solidFill>
              <a:ea typeface="+mn-ea"/>
              <a:cs typeface="+mn-cs"/>
            </a:endParaRPr>
          </a:p>
        </p:txBody>
      </p:sp>
      <p:sp>
        <p:nvSpPr>
          <p:cNvPr id="3" name="Content Placeholder 2">
            <a:extLst>
              <a:ext uri="{FF2B5EF4-FFF2-40B4-BE49-F238E27FC236}">
                <a16:creationId xmlns:a16="http://schemas.microsoft.com/office/drawing/2014/main" id="{63BA3FF3-7C5B-FE27-8D08-2AF2A46F1A54}"/>
              </a:ext>
            </a:extLst>
          </p:cNvPr>
          <p:cNvSpPr txBox="1">
            <a:spLocks/>
          </p:cNvSpPr>
          <p:nvPr/>
        </p:nvSpPr>
        <p:spPr>
          <a:xfrm>
            <a:off x="1199614" y="2198790"/>
            <a:ext cx="9036585" cy="3862313"/>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eaLnBrk="0" fontAlgn="base" hangingPunct="0">
              <a:lnSpc>
                <a:spcPct val="150000"/>
              </a:lnSpc>
              <a:spcBef>
                <a:spcPct val="0"/>
              </a:spcBef>
              <a:spcAft>
                <a:spcPct val="0"/>
              </a:spcAft>
              <a:buNone/>
            </a:pPr>
            <a:endParaRPr lang="en-US" altLang="en-US" sz="1800" b="1" cap="small">
              <a:latin typeface="Mulish" pitchFamily="2" charset="77"/>
              <a:ea typeface="Roboto" panose="02000000000000000000" pitchFamily="2" charset="0"/>
              <a:cs typeface="Roboto" panose="02000000000000000000" pitchFamily="2" charset="0"/>
            </a:endParaRPr>
          </a:p>
          <a:p>
            <a:pPr eaLnBrk="0" fontAlgn="base" hangingPunct="0">
              <a:lnSpc>
                <a:spcPct val="120000"/>
              </a:lnSpc>
              <a:spcBef>
                <a:spcPct val="0"/>
              </a:spcBef>
              <a:spcAft>
                <a:spcPct val="0"/>
              </a:spcAft>
              <a:buFont typeface="Wingdings" pitchFamily="2" charset="2"/>
              <a:buChar char="ü"/>
            </a:pPr>
            <a:endParaRPr lang="en-US" sz="1600">
              <a:solidFill>
                <a:srgbClr val="000000"/>
              </a:solidFill>
              <a:latin typeface="Mulish" pitchFamily="2" charset="77"/>
              <a:ea typeface="Roboto" panose="02000000000000000000" pitchFamily="2" charset="0"/>
              <a:cs typeface="Roboto" panose="02000000000000000000" pitchFamily="2" charset="0"/>
            </a:endParaRPr>
          </a:p>
        </p:txBody>
      </p:sp>
      <p:sp>
        <p:nvSpPr>
          <p:cNvPr id="5" name="TextBox 4">
            <a:extLst>
              <a:ext uri="{FF2B5EF4-FFF2-40B4-BE49-F238E27FC236}">
                <a16:creationId xmlns:a16="http://schemas.microsoft.com/office/drawing/2014/main" id="{A4005348-65EB-6A8F-C3A9-985A013A2BB2}"/>
              </a:ext>
            </a:extLst>
          </p:cNvPr>
          <p:cNvSpPr txBox="1"/>
          <p:nvPr/>
        </p:nvSpPr>
        <p:spPr>
          <a:xfrm>
            <a:off x="966949" y="2389470"/>
            <a:ext cx="4107971" cy="3070071"/>
          </a:xfrm>
          <a:prstGeom prst="rect">
            <a:avLst/>
          </a:prstGeom>
          <a:noFill/>
        </p:spPr>
        <p:txBody>
          <a:bodyPr wrap="square" rtlCol="0">
            <a:spAutoFit/>
          </a:bodyPr>
          <a:lstStyle/>
          <a:p>
            <a:pPr>
              <a:lnSpc>
                <a:spcPct val="120000"/>
              </a:lnSpc>
            </a:pPr>
            <a:r>
              <a:rPr lang="en-CA" sz="2400" b="1">
                <a:latin typeface="Prompt" pitchFamily="2" charset="-34"/>
                <a:cs typeface="Prompt" pitchFamily="2" charset="-34"/>
              </a:rPr>
              <a:t>Is it good enough…</a:t>
            </a:r>
          </a:p>
          <a:p>
            <a:pPr>
              <a:lnSpc>
                <a:spcPct val="120000"/>
              </a:lnSpc>
            </a:pPr>
            <a:endParaRPr lang="en-CA" sz="2400" b="1">
              <a:latin typeface="Prompt" pitchFamily="2" charset="-34"/>
              <a:cs typeface="Prompt" pitchFamily="2" charset="-34"/>
            </a:endParaRPr>
          </a:p>
          <a:p>
            <a:pPr marL="285750" indent="-285750">
              <a:lnSpc>
                <a:spcPct val="120000"/>
              </a:lnSpc>
              <a:buFont typeface="Arial" panose="020B0604020202020204" pitchFamily="34" charset="0"/>
              <a:buChar char="•"/>
            </a:pPr>
            <a:r>
              <a:rPr lang="en-CA" sz="2400" b="1">
                <a:latin typeface="Prompt" pitchFamily="2" charset="-34"/>
                <a:cs typeface="Prompt" pitchFamily="2" charset="-34"/>
              </a:rPr>
              <a:t>For you?</a:t>
            </a:r>
          </a:p>
          <a:p>
            <a:pPr marL="285750" indent="-285750">
              <a:lnSpc>
                <a:spcPct val="120000"/>
              </a:lnSpc>
              <a:buFont typeface="Arial" panose="020B0604020202020204" pitchFamily="34" charset="0"/>
              <a:buChar char="•"/>
            </a:pPr>
            <a:r>
              <a:rPr lang="en-CA" sz="2400" b="1">
                <a:latin typeface="Prompt" pitchFamily="2" charset="-34"/>
                <a:cs typeface="Prompt" pitchFamily="2" charset="-34"/>
              </a:rPr>
              <a:t>For your audience?</a:t>
            </a:r>
          </a:p>
          <a:p>
            <a:pPr marL="285750" indent="-285750">
              <a:lnSpc>
                <a:spcPct val="120000"/>
              </a:lnSpc>
              <a:buFont typeface="Arial" panose="020B0604020202020204" pitchFamily="34" charset="0"/>
              <a:buChar char="•"/>
            </a:pPr>
            <a:endParaRPr lang="en-CA" sz="2400" b="1">
              <a:latin typeface="Prompt" pitchFamily="2" charset="-34"/>
              <a:cs typeface="Prompt" pitchFamily="2" charset="-34"/>
            </a:endParaRPr>
          </a:p>
          <a:p>
            <a:pPr>
              <a:lnSpc>
                <a:spcPct val="120000"/>
              </a:lnSpc>
            </a:pPr>
            <a:r>
              <a:rPr lang="en-CA" sz="2400" b="1">
                <a:latin typeface="Prompt" pitchFamily="2" charset="-34"/>
                <a:cs typeface="Prompt" pitchFamily="2" charset="-34"/>
              </a:rPr>
              <a:t>How will you know? </a:t>
            </a:r>
          </a:p>
          <a:p>
            <a:pPr>
              <a:lnSpc>
                <a:spcPct val="120000"/>
              </a:lnSpc>
            </a:pPr>
            <a:endParaRPr lang="en-CA">
              <a:latin typeface="Prompt" pitchFamily="2" charset="-34"/>
              <a:cs typeface="Prompt" pitchFamily="2" charset="-34"/>
            </a:endParaRPr>
          </a:p>
        </p:txBody>
      </p:sp>
      <p:pic>
        <p:nvPicPr>
          <p:cNvPr id="7" name="Graphic 6">
            <a:extLst>
              <a:ext uri="{FF2B5EF4-FFF2-40B4-BE49-F238E27FC236}">
                <a16:creationId xmlns:a16="http://schemas.microsoft.com/office/drawing/2014/main" id="{4B07FEB4-0F81-797E-355B-D13C791BA2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17082" y="1272271"/>
            <a:ext cx="4497859" cy="4497859"/>
          </a:xfrm>
          <a:prstGeom prst="rect">
            <a:avLst/>
          </a:prstGeom>
        </p:spPr>
      </p:pic>
    </p:spTree>
    <p:extLst>
      <p:ext uri="{BB962C8B-B14F-4D97-AF65-F5344CB8AC3E}">
        <p14:creationId xmlns:p14="http://schemas.microsoft.com/office/powerpoint/2010/main" val="210665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62270-E724-3A75-25C8-E20A03568E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1A214C-10FF-0B32-FA8E-B122B571A890}"/>
              </a:ext>
            </a:extLst>
          </p:cNvPr>
          <p:cNvSpPr txBox="1">
            <a:spLocks/>
          </p:cNvSpPr>
          <p:nvPr/>
        </p:nvSpPr>
        <p:spPr>
          <a:xfrm>
            <a:off x="966949" y="514903"/>
            <a:ext cx="10920027" cy="1514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Prompt" pitchFamily="2" charset="-34"/>
                <a:ea typeface="+mj-ea"/>
                <a:cs typeface="Prompt" pitchFamily="2" charset="-34"/>
              </a:defRPr>
            </a:lvl1pPr>
          </a:lstStyle>
          <a:p>
            <a:r>
              <a:rPr lang="en-US" sz="3200">
                <a:ea typeface="+mn-ea"/>
                <a:cs typeface="+mn-cs"/>
              </a:rPr>
              <a:t>HOW CONFIDENT ARE YOU IN YOUR EVIDENCE</a:t>
            </a:r>
            <a:endParaRPr lang="en-CA" sz="3200">
              <a:solidFill>
                <a:schemeClr val="accent2"/>
              </a:solidFill>
              <a:ea typeface="+mn-ea"/>
              <a:cs typeface="+mn-cs"/>
            </a:endParaRPr>
          </a:p>
        </p:txBody>
      </p:sp>
      <p:sp>
        <p:nvSpPr>
          <p:cNvPr id="3" name="Content Placeholder 2">
            <a:extLst>
              <a:ext uri="{FF2B5EF4-FFF2-40B4-BE49-F238E27FC236}">
                <a16:creationId xmlns:a16="http://schemas.microsoft.com/office/drawing/2014/main" id="{6D4C05DA-E1BB-2EF7-FA84-64BCA8503186}"/>
              </a:ext>
            </a:extLst>
          </p:cNvPr>
          <p:cNvSpPr txBox="1">
            <a:spLocks/>
          </p:cNvSpPr>
          <p:nvPr/>
        </p:nvSpPr>
        <p:spPr>
          <a:xfrm>
            <a:off x="1199614" y="2198790"/>
            <a:ext cx="9036585" cy="3862313"/>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eaLnBrk="0" fontAlgn="base" hangingPunct="0">
              <a:lnSpc>
                <a:spcPct val="150000"/>
              </a:lnSpc>
              <a:spcBef>
                <a:spcPct val="0"/>
              </a:spcBef>
              <a:spcAft>
                <a:spcPct val="0"/>
              </a:spcAft>
              <a:buNone/>
            </a:pPr>
            <a:endParaRPr lang="en-US" altLang="en-US" sz="1800" b="1" cap="small">
              <a:latin typeface="Mulish" pitchFamily="2" charset="77"/>
              <a:ea typeface="Roboto" panose="02000000000000000000" pitchFamily="2" charset="0"/>
              <a:cs typeface="Roboto" panose="02000000000000000000" pitchFamily="2" charset="0"/>
            </a:endParaRPr>
          </a:p>
          <a:p>
            <a:pPr eaLnBrk="0" fontAlgn="base" hangingPunct="0">
              <a:lnSpc>
                <a:spcPct val="120000"/>
              </a:lnSpc>
              <a:spcBef>
                <a:spcPct val="0"/>
              </a:spcBef>
              <a:spcAft>
                <a:spcPct val="0"/>
              </a:spcAft>
              <a:buFont typeface="Wingdings" pitchFamily="2" charset="2"/>
              <a:buChar char="ü"/>
            </a:pPr>
            <a:endParaRPr lang="en-US" sz="1600">
              <a:solidFill>
                <a:srgbClr val="000000"/>
              </a:solidFill>
              <a:latin typeface="Mulish" pitchFamily="2" charset="77"/>
              <a:ea typeface="Roboto" panose="02000000000000000000" pitchFamily="2" charset="0"/>
              <a:cs typeface="Roboto" panose="02000000000000000000" pitchFamily="2" charset="0"/>
            </a:endParaRPr>
          </a:p>
        </p:txBody>
      </p:sp>
      <p:sp>
        <p:nvSpPr>
          <p:cNvPr id="6" name="TextBox 5">
            <a:extLst>
              <a:ext uri="{FF2B5EF4-FFF2-40B4-BE49-F238E27FC236}">
                <a16:creationId xmlns:a16="http://schemas.microsoft.com/office/drawing/2014/main" id="{F2BA6357-0814-DCA9-ED3F-1F54CA04129E}"/>
              </a:ext>
            </a:extLst>
          </p:cNvPr>
          <p:cNvSpPr txBox="1"/>
          <p:nvPr/>
        </p:nvSpPr>
        <p:spPr>
          <a:xfrm>
            <a:off x="1084108" y="1663121"/>
            <a:ext cx="10140943" cy="4247317"/>
          </a:xfrm>
          <a:prstGeom prst="rect">
            <a:avLst/>
          </a:prstGeom>
          <a:noFill/>
        </p:spPr>
        <p:txBody>
          <a:bodyPr wrap="square" rtlCol="0">
            <a:spAutoFit/>
          </a:bodyPr>
          <a:lstStyle/>
          <a:p>
            <a:r>
              <a:rPr lang="en-CA" b="1" dirty="0">
                <a:latin typeface="Prompt" pitchFamily="2" charset="-34"/>
                <a:cs typeface="Prompt" pitchFamily="2" charset="-34"/>
              </a:rPr>
              <a:t>MAIN CRITERIA</a:t>
            </a:r>
          </a:p>
          <a:p>
            <a:endParaRPr lang="en-CA" b="1" dirty="0">
              <a:latin typeface="Prompt" pitchFamily="2" charset="-34"/>
              <a:cs typeface="Prompt" pitchFamily="2" charset="-34"/>
            </a:endParaRPr>
          </a:p>
          <a:p>
            <a:pPr marL="342900" indent="-342900">
              <a:lnSpc>
                <a:spcPct val="150000"/>
              </a:lnSpc>
              <a:buFont typeface="+mj-lt"/>
              <a:buAutoNum type="arabicPeriod"/>
            </a:pPr>
            <a:r>
              <a:rPr lang="en-CA" dirty="0">
                <a:latin typeface="Prompt" pitchFamily="2" charset="-34"/>
                <a:cs typeface="Prompt" pitchFamily="2" charset="-34"/>
              </a:rPr>
              <a:t>More than one source of evidence with appropriate balance of types &amp; voices</a:t>
            </a:r>
          </a:p>
          <a:p>
            <a:pPr marL="342900" indent="-342900">
              <a:lnSpc>
                <a:spcPct val="150000"/>
              </a:lnSpc>
              <a:buFont typeface="+mj-lt"/>
              <a:buAutoNum type="arabicPeriod"/>
            </a:pPr>
            <a:r>
              <a:rPr lang="en-CA" dirty="0">
                <a:latin typeface="Prompt" pitchFamily="2" charset="-34"/>
                <a:cs typeface="Prompt" pitchFamily="2" charset="-34"/>
              </a:rPr>
              <a:t>Evidence collected intentionally and for this purpose</a:t>
            </a:r>
          </a:p>
          <a:p>
            <a:pPr marL="342900" indent="-342900">
              <a:lnSpc>
                <a:spcPct val="150000"/>
              </a:lnSpc>
              <a:buFont typeface="+mj-lt"/>
              <a:buAutoNum type="arabicPeriod"/>
            </a:pPr>
            <a:r>
              <a:rPr lang="en-CA" dirty="0">
                <a:latin typeface="Prompt" pitchFamily="2" charset="-34"/>
                <a:cs typeface="Prompt" pitchFamily="2" charset="-34"/>
              </a:rPr>
              <a:t>Reasonable number of respondents with appropriate proportionality of effort</a:t>
            </a:r>
          </a:p>
          <a:p>
            <a:pPr marL="342900" indent="-342900">
              <a:lnSpc>
                <a:spcPct val="150000"/>
              </a:lnSpc>
              <a:buFont typeface="+mj-lt"/>
              <a:buAutoNum type="arabicPeriod"/>
            </a:pPr>
            <a:r>
              <a:rPr lang="en-CA" dirty="0">
                <a:latin typeface="Prompt" pitchFamily="2" charset="-34"/>
                <a:cs typeface="Prompt" pitchFamily="2" charset="-34"/>
              </a:rPr>
              <a:t>All evidence sources point to similar conclusion</a:t>
            </a:r>
          </a:p>
          <a:p>
            <a:pPr marL="342900" indent="-342900">
              <a:lnSpc>
                <a:spcPct val="150000"/>
              </a:lnSpc>
              <a:buFont typeface="+mj-lt"/>
              <a:buAutoNum type="arabicPeriod"/>
            </a:pPr>
            <a:r>
              <a:rPr lang="en-CA" dirty="0">
                <a:latin typeface="Prompt" pitchFamily="2" charset="-34"/>
                <a:cs typeface="Prompt" pitchFamily="2" charset="-34"/>
              </a:rPr>
              <a:t>Backed by additional research</a:t>
            </a:r>
          </a:p>
          <a:p>
            <a:pPr marL="342900" indent="-342900">
              <a:lnSpc>
                <a:spcPct val="150000"/>
              </a:lnSpc>
              <a:buFont typeface="+mj-lt"/>
              <a:buAutoNum type="arabicPeriod"/>
            </a:pPr>
            <a:r>
              <a:rPr lang="en-CA" dirty="0">
                <a:latin typeface="Prompt" pitchFamily="2" charset="-34"/>
                <a:cs typeface="Prompt" pitchFamily="2" charset="-34"/>
              </a:rPr>
              <a:t>Analysis is clear and replicable by someone else</a:t>
            </a:r>
          </a:p>
          <a:p>
            <a:pPr marL="342900" indent="-342900">
              <a:lnSpc>
                <a:spcPct val="150000"/>
              </a:lnSpc>
              <a:buFont typeface="+mj-lt"/>
              <a:buAutoNum type="arabicPeriod"/>
            </a:pPr>
            <a:r>
              <a:rPr lang="en-CA" dirty="0">
                <a:latin typeface="Prompt" pitchFamily="2" charset="-34"/>
                <a:cs typeface="Prompt" pitchFamily="2" charset="-34"/>
              </a:rPr>
              <a:t>The evidence is current enough</a:t>
            </a:r>
          </a:p>
          <a:p>
            <a:pPr marL="342900" indent="-342900">
              <a:lnSpc>
                <a:spcPct val="150000"/>
              </a:lnSpc>
              <a:buFont typeface="+mj-lt"/>
              <a:buAutoNum type="arabicPeriod"/>
            </a:pPr>
            <a:r>
              <a:rPr lang="en-CA" dirty="0">
                <a:latin typeface="Prompt" pitchFamily="2" charset="-34"/>
                <a:cs typeface="Prompt" pitchFamily="2" charset="-34"/>
              </a:rPr>
              <a:t>Data is collected respectfully, with permission, and privacy is protected</a:t>
            </a:r>
          </a:p>
          <a:p>
            <a:endParaRPr lang="en-CA" dirty="0">
              <a:latin typeface="Prompt" pitchFamily="2" charset="-34"/>
              <a:cs typeface="Prompt" pitchFamily="2" charset="-34"/>
            </a:endParaRPr>
          </a:p>
        </p:txBody>
      </p:sp>
    </p:spTree>
    <p:extLst>
      <p:ext uri="{BB962C8B-B14F-4D97-AF65-F5344CB8AC3E}">
        <p14:creationId xmlns:p14="http://schemas.microsoft.com/office/powerpoint/2010/main" val="150875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D1D01-30DA-4340-26E1-97D16FC426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28CBDD-6B93-D5EB-C6E6-B0AD5DA4F49C}"/>
              </a:ext>
            </a:extLst>
          </p:cNvPr>
          <p:cNvSpPr txBox="1">
            <a:spLocks/>
          </p:cNvSpPr>
          <p:nvPr/>
        </p:nvSpPr>
        <p:spPr>
          <a:xfrm>
            <a:off x="966949" y="514903"/>
            <a:ext cx="10920027" cy="1514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Prompt" pitchFamily="2" charset="-34"/>
                <a:ea typeface="+mj-ea"/>
                <a:cs typeface="Prompt" pitchFamily="2" charset="-34"/>
              </a:defRPr>
            </a:lvl1pPr>
          </a:lstStyle>
          <a:p>
            <a:r>
              <a:rPr lang="en-US" sz="3200">
                <a:ea typeface="+mn-ea"/>
                <a:cs typeface="+mn-cs"/>
              </a:rPr>
              <a:t>HOW CONFIDENT ARE YOU IN YOUR EVIDENCE</a:t>
            </a:r>
            <a:endParaRPr lang="en-CA" sz="3200">
              <a:solidFill>
                <a:schemeClr val="accent2"/>
              </a:solidFill>
              <a:ea typeface="+mn-ea"/>
              <a:cs typeface="+mn-cs"/>
            </a:endParaRPr>
          </a:p>
        </p:txBody>
      </p:sp>
      <p:sp>
        <p:nvSpPr>
          <p:cNvPr id="3" name="Content Placeholder 2">
            <a:extLst>
              <a:ext uri="{FF2B5EF4-FFF2-40B4-BE49-F238E27FC236}">
                <a16:creationId xmlns:a16="http://schemas.microsoft.com/office/drawing/2014/main" id="{8AE865D7-B964-27CE-5667-58D85016F44E}"/>
              </a:ext>
            </a:extLst>
          </p:cNvPr>
          <p:cNvSpPr txBox="1">
            <a:spLocks/>
          </p:cNvSpPr>
          <p:nvPr/>
        </p:nvSpPr>
        <p:spPr>
          <a:xfrm>
            <a:off x="1199614" y="2198790"/>
            <a:ext cx="9036585" cy="3862313"/>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eaLnBrk="0" fontAlgn="base" hangingPunct="0">
              <a:lnSpc>
                <a:spcPct val="150000"/>
              </a:lnSpc>
              <a:spcBef>
                <a:spcPct val="0"/>
              </a:spcBef>
              <a:spcAft>
                <a:spcPct val="0"/>
              </a:spcAft>
              <a:buNone/>
            </a:pPr>
            <a:endParaRPr lang="en-US" altLang="en-US" sz="1800" b="1" cap="small">
              <a:latin typeface="Mulish" pitchFamily="2" charset="77"/>
              <a:ea typeface="Roboto" panose="02000000000000000000" pitchFamily="2" charset="0"/>
              <a:cs typeface="Roboto" panose="02000000000000000000" pitchFamily="2" charset="0"/>
            </a:endParaRPr>
          </a:p>
          <a:p>
            <a:pPr eaLnBrk="0" fontAlgn="base" hangingPunct="0">
              <a:lnSpc>
                <a:spcPct val="120000"/>
              </a:lnSpc>
              <a:spcBef>
                <a:spcPct val="0"/>
              </a:spcBef>
              <a:spcAft>
                <a:spcPct val="0"/>
              </a:spcAft>
              <a:buFont typeface="Wingdings" pitchFamily="2" charset="2"/>
              <a:buChar char="ü"/>
            </a:pPr>
            <a:endParaRPr lang="en-US" sz="1600">
              <a:solidFill>
                <a:srgbClr val="000000"/>
              </a:solidFill>
              <a:latin typeface="Mulish" pitchFamily="2" charset="77"/>
              <a:ea typeface="Roboto" panose="02000000000000000000" pitchFamily="2" charset="0"/>
              <a:cs typeface="Roboto" panose="02000000000000000000" pitchFamily="2" charset="0"/>
            </a:endParaRPr>
          </a:p>
        </p:txBody>
      </p:sp>
      <p:graphicFrame>
        <p:nvGraphicFramePr>
          <p:cNvPr id="4" name="Table 3">
            <a:extLst>
              <a:ext uri="{FF2B5EF4-FFF2-40B4-BE49-F238E27FC236}">
                <a16:creationId xmlns:a16="http://schemas.microsoft.com/office/drawing/2014/main" id="{567F7112-E6F5-51B3-4AB6-5454806E5CD7}"/>
              </a:ext>
            </a:extLst>
          </p:cNvPr>
          <p:cNvGraphicFramePr>
            <a:graphicFrameLocks noGrp="1"/>
          </p:cNvGraphicFramePr>
          <p:nvPr>
            <p:extLst>
              <p:ext uri="{D42A27DB-BD31-4B8C-83A1-F6EECF244321}">
                <p14:modId xmlns:p14="http://schemas.microsoft.com/office/powerpoint/2010/main" val="2092245203"/>
              </p:ext>
            </p:extLst>
          </p:nvPr>
        </p:nvGraphicFramePr>
        <p:xfrm>
          <a:off x="966949" y="1836456"/>
          <a:ext cx="10258102" cy="3737349"/>
        </p:xfrm>
        <a:graphic>
          <a:graphicData uri="http://schemas.openxmlformats.org/drawingml/2006/table">
            <a:tbl>
              <a:tblPr firstRow="1" bandRow="1">
                <a:tableStyleId>{F5AB1C69-6EDB-4FF4-983F-18BD219EF322}</a:tableStyleId>
              </a:tblPr>
              <a:tblGrid>
                <a:gridCol w="3858528">
                  <a:extLst>
                    <a:ext uri="{9D8B030D-6E8A-4147-A177-3AD203B41FA5}">
                      <a16:colId xmlns:a16="http://schemas.microsoft.com/office/drawing/2014/main" val="479723381"/>
                    </a:ext>
                  </a:extLst>
                </a:gridCol>
                <a:gridCol w="6399574">
                  <a:extLst>
                    <a:ext uri="{9D8B030D-6E8A-4147-A177-3AD203B41FA5}">
                      <a16:colId xmlns:a16="http://schemas.microsoft.com/office/drawing/2014/main" val="3655004553"/>
                    </a:ext>
                  </a:extLst>
                </a:gridCol>
              </a:tblGrid>
              <a:tr h="378002">
                <a:tc>
                  <a:txBody>
                    <a:bodyPr/>
                    <a:lstStyle/>
                    <a:p>
                      <a:pPr>
                        <a:lnSpc>
                          <a:spcPct val="120000"/>
                        </a:lnSpc>
                      </a:pPr>
                      <a:r>
                        <a:rPr lang="en-CA" sz="1600">
                          <a:latin typeface="Prompt" pitchFamily="2" charset="-34"/>
                          <a:cs typeface="Prompt" pitchFamily="2" charset="-34"/>
                        </a:rPr>
                        <a:t>CONFIDENCE ASSESSMENT</a:t>
                      </a:r>
                    </a:p>
                  </a:txBody>
                  <a:tcPr anchor="ctr"/>
                </a:tc>
                <a:tc>
                  <a:txBody>
                    <a:bodyPr/>
                    <a:lstStyle/>
                    <a:p>
                      <a:pPr>
                        <a:lnSpc>
                          <a:spcPct val="120000"/>
                        </a:lnSpc>
                      </a:pPr>
                      <a:r>
                        <a:rPr lang="en-CA" sz="1600">
                          <a:latin typeface="Prompt" pitchFamily="2" charset="-34"/>
                          <a:cs typeface="Prompt" pitchFamily="2" charset="-34"/>
                        </a:rPr>
                        <a:t>CRITERIA</a:t>
                      </a:r>
                    </a:p>
                  </a:txBody>
                  <a:tcPr anchor="ctr"/>
                </a:tc>
                <a:extLst>
                  <a:ext uri="{0D108BD9-81ED-4DB2-BD59-A6C34878D82A}">
                    <a16:rowId xmlns:a16="http://schemas.microsoft.com/office/drawing/2014/main" val="2649781853"/>
                  </a:ext>
                </a:extLst>
              </a:tr>
              <a:tr h="567379">
                <a:tc>
                  <a:txBody>
                    <a:bodyPr/>
                    <a:lstStyle/>
                    <a:p>
                      <a:pPr>
                        <a:lnSpc>
                          <a:spcPct val="120000"/>
                        </a:lnSpc>
                      </a:pPr>
                      <a:r>
                        <a:rPr lang="en-CA" sz="1600">
                          <a:latin typeface="Prompt" pitchFamily="2" charset="-34"/>
                          <a:cs typeface="Prompt" pitchFamily="2" charset="-34"/>
                        </a:rPr>
                        <a:t>Very confident</a:t>
                      </a:r>
                    </a:p>
                  </a:txBody>
                  <a:tcPr anchor="ctr"/>
                </a:tc>
                <a:tc>
                  <a:txBody>
                    <a:bodyPr/>
                    <a:lstStyle/>
                    <a:p>
                      <a:pPr>
                        <a:lnSpc>
                          <a:spcPct val="120000"/>
                        </a:lnSpc>
                      </a:pPr>
                      <a:r>
                        <a:rPr lang="en-CA" sz="1600">
                          <a:latin typeface="Prompt" pitchFamily="2" charset="-34"/>
                          <a:cs typeface="Prompt" pitchFamily="2" charset="-34"/>
                        </a:rPr>
                        <a:t>Most of the main criteria apply</a:t>
                      </a:r>
                    </a:p>
                  </a:txBody>
                  <a:tcPr anchor="ctr"/>
                </a:tc>
                <a:extLst>
                  <a:ext uri="{0D108BD9-81ED-4DB2-BD59-A6C34878D82A}">
                    <a16:rowId xmlns:a16="http://schemas.microsoft.com/office/drawing/2014/main" val="922849617"/>
                  </a:ext>
                </a:extLst>
              </a:tr>
              <a:tr h="1400885">
                <a:tc>
                  <a:txBody>
                    <a:bodyPr/>
                    <a:lstStyle/>
                    <a:p>
                      <a:pPr>
                        <a:lnSpc>
                          <a:spcPct val="120000"/>
                        </a:lnSpc>
                      </a:pPr>
                      <a:r>
                        <a:rPr lang="en-CA" sz="1600">
                          <a:latin typeface="Prompt" pitchFamily="2" charset="-34"/>
                          <a:cs typeface="Prompt" pitchFamily="2" charset="-34"/>
                        </a:rPr>
                        <a:t>Some confidence</a:t>
                      </a:r>
                    </a:p>
                  </a:txBody>
                  <a:tcPr anchor="ctr"/>
                </a:tc>
                <a:tc>
                  <a:txBody>
                    <a:bodyPr/>
                    <a:lstStyle/>
                    <a:p>
                      <a:pPr>
                        <a:lnSpc>
                          <a:spcPct val="120000"/>
                        </a:lnSpc>
                      </a:pPr>
                      <a:r>
                        <a:rPr lang="en-CA" sz="1600" dirty="0">
                          <a:latin typeface="Prompt" pitchFamily="2" charset="-34"/>
                          <a:cs typeface="Prompt" pitchFamily="2" charset="-34"/>
                        </a:rPr>
                        <a:t>Some of the main criteria apply and/or:</a:t>
                      </a:r>
                    </a:p>
                    <a:p>
                      <a:pPr marL="285750" indent="-285750">
                        <a:lnSpc>
                          <a:spcPct val="120000"/>
                        </a:lnSpc>
                        <a:buFont typeface="Arial" panose="020B0604020202020204" pitchFamily="34" charset="0"/>
                        <a:buChar char="•"/>
                      </a:pPr>
                      <a:r>
                        <a:rPr lang="en-CA" sz="1600" dirty="0">
                          <a:latin typeface="Prompt" pitchFamily="2" charset="-34"/>
                          <a:cs typeface="Prompt" pitchFamily="2" charset="-34"/>
                        </a:rPr>
                        <a:t>There is some disagreement or lack of clarity in the findings</a:t>
                      </a:r>
                    </a:p>
                    <a:p>
                      <a:pPr marL="285750" indent="-285750">
                        <a:lnSpc>
                          <a:spcPct val="120000"/>
                        </a:lnSpc>
                        <a:buFont typeface="Arial" panose="020B0604020202020204" pitchFamily="34" charset="0"/>
                        <a:buChar char="•"/>
                      </a:pPr>
                      <a:r>
                        <a:rPr lang="en-CA" sz="1600" dirty="0">
                          <a:latin typeface="Prompt" pitchFamily="2" charset="-34"/>
                          <a:cs typeface="Prompt" pitchFamily="2" charset="-34"/>
                        </a:rPr>
                        <a:t>The data are mostly gathered opportunistically</a:t>
                      </a:r>
                    </a:p>
                    <a:p>
                      <a:pPr>
                        <a:lnSpc>
                          <a:spcPct val="120000"/>
                        </a:lnSpc>
                      </a:pPr>
                      <a:endParaRPr lang="en-CA" sz="1600" dirty="0">
                        <a:latin typeface="Prompt" pitchFamily="2" charset="-34"/>
                        <a:cs typeface="Prompt" pitchFamily="2" charset="-34"/>
                      </a:endParaRPr>
                    </a:p>
                  </a:txBody>
                  <a:tcPr anchor="ctr"/>
                </a:tc>
                <a:extLst>
                  <a:ext uri="{0D108BD9-81ED-4DB2-BD59-A6C34878D82A}">
                    <a16:rowId xmlns:a16="http://schemas.microsoft.com/office/drawing/2014/main" val="3241318637"/>
                  </a:ext>
                </a:extLst>
              </a:tr>
              <a:tr h="1130720">
                <a:tc>
                  <a:txBody>
                    <a:bodyPr/>
                    <a:lstStyle/>
                    <a:p>
                      <a:pPr>
                        <a:lnSpc>
                          <a:spcPct val="120000"/>
                        </a:lnSpc>
                      </a:pPr>
                      <a:r>
                        <a:rPr lang="en-CA" sz="1600">
                          <a:latin typeface="Prompt" pitchFamily="2" charset="-34"/>
                          <a:cs typeface="Prompt" pitchFamily="2" charset="-34"/>
                        </a:rPr>
                        <a:t>Little confidence</a:t>
                      </a:r>
                    </a:p>
                  </a:txBody>
                  <a:tcPr anchor="ctr"/>
                </a:tc>
                <a:tc>
                  <a:txBody>
                    <a:bodyPr/>
                    <a:lstStyle/>
                    <a:p>
                      <a:pPr>
                        <a:lnSpc>
                          <a:spcPct val="120000"/>
                        </a:lnSpc>
                      </a:pPr>
                      <a:r>
                        <a:rPr lang="en-CA" sz="1600" dirty="0">
                          <a:latin typeface="Prompt" pitchFamily="2" charset="-34"/>
                          <a:cs typeface="Prompt" pitchFamily="2" charset="-34"/>
                        </a:rPr>
                        <a:t>Few of the main criteria apply and/or:</a:t>
                      </a:r>
                    </a:p>
                    <a:p>
                      <a:pPr marL="285750" indent="-285750">
                        <a:lnSpc>
                          <a:spcPct val="120000"/>
                        </a:lnSpc>
                        <a:buFont typeface="Arial" panose="020B0604020202020204" pitchFamily="34" charset="0"/>
                        <a:buChar char="•"/>
                      </a:pPr>
                      <a:r>
                        <a:rPr lang="en-CA" sz="1600" dirty="0">
                          <a:latin typeface="Prompt" pitchFamily="2" charset="-34"/>
                          <a:cs typeface="Prompt" pitchFamily="2" charset="-34"/>
                        </a:rPr>
                        <a:t>There is disagreement within the data</a:t>
                      </a:r>
                    </a:p>
                    <a:p>
                      <a:pPr marL="285750" indent="-285750">
                        <a:lnSpc>
                          <a:spcPct val="120000"/>
                        </a:lnSpc>
                        <a:buFont typeface="Arial" panose="020B0604020202020204" pitchFamily="34" charset="0"/>
                        <a:buChar char="•"/>
                      </a:pPr>
                      <a:r>
                        <a:rPr lang="en-CA" sz="1600" dirty="0">
                          <a:latin typeface="Prompt" pitchFamily="2" charset="-34"/>
                          <a:cs typeface="Prompt" pitchFamily="2" charset="-34"/>
                        </a:rPr>
                        <a:t>Assessments are based solely on an individual’s perspective</a:t>
                      </a:r>
                    </a:p>
                  </a:txBody>
                  <a:tcPr anchor="ctr"/>
                </a:tc>
                <a:extLst>
                  <a:ext uri="{0D108BD9-81ED-4DB2-BD59-A6C34878D82A}">
                    <a16:rowId xmlns:a16="http://schemas.microsoft.com/office/drawing/2014/main" val="921203472"/>
                  </a:ext>
                </a:extLst>
              </a:tr>
            </a:tbl>
          </a:graphicData>
        </a:graphic>
      </p:graphicFrame>
    </p:spTree>
    <p:extLst>
      <p:ext uri="{BB962C8B-B14F-4D97-AF65-F5344CB8AC3E}">
        <p14:creationId xmlns:p14="http://schemas.microsoft.com/office/powerpoint/2010/main" val="331299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0753D-0782-5DCC-7A9B-BBA7FCCF99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2CDA83-0A3A-A99B-CC56-AFCECC52814D}"/>
              </a:ext>
            </a:extLst>
          </p:cNvPr>
          <p:cNvSpPr txBox="1">
            <a:spLocks/>
          </p:cNvSpPr>
          <p:nvPr/>
        </p:nvSpPr>
        <p:spPr>
          <a:xfrm>
            <a:off x="935147" y="684054"/>
            <a:ext cx="8698419" cy="1514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Prompt" pitchFamily="2" charset="-34"/>
                <a:ea typeface="+mj-ea"/>
                <a:cs typeface="Prompt" pitchFamily="2" charset="-34"/>
              </a:defRPr>
            </a:lvl1pPr>
          </a:lstStyle>
          <a:p>
            <a:r>
              <a:rPr lang="en-US" sz="3600">
                <a:ea typeface="+mn-ea"/>
                <a:cs typeface="+mn-cs"/>
              </a:rPr>
              <a:t>GOING FORWARD</a:t>
            </a:r>
            <a:endParaRPr lang="en-CA" sz="3600">
              <a:solidFill>
                <a:schemeClr val="accent2"/>
              </a:solidFill>
              <a:ea typeface="+mn-ea"/>
              <a:cs typeface="+mn-cs"/>
            </a:endParaRPr>
          </a:p>
        </p:txBody>
      </p:sp>
      <p:sp>
        <p:nvSpPr>
          <p:cNvPr id="3" name="Content Placeholder 2">
            <a:extLst>
              <a:ext uri="{FF2B5EF4-FFF2-40B4-BE49-F238E27FC236}">
                <a16:creationId xmlns:a16="http://schemas.microsoft.com/office/drawing/2014/main" id="{FC45E4F2-9C29-3435-E9F0-E2B7C9362ACB}"/>
              </a:ext>
            </a:extLst>
          </p:cNvPr>
          <p:cNvSpPr txBox="1">
            <a:spLocks/>
          </p:cNvSpPr>
          <p:nvPr/>
        </p:nvSpPr>
        <p:spPr>
          <a:xfrm>
            <a:off x="1199614" y="2198790"/>
            <a:ext cx="9036585" cy="3862313"/>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eaLnBrk="0" fontAlgn="base" hangingPunct="0">
              <a:lnSpc>
                <a:spcPct val="150000"/>
              </a:lnSpc>
              <a:spcBef>
                <a:spcPct val="0"/>
              </a:spcBef>
              <a:spcAft>
                <a:spcPct val="0"/>
              </a:spcAft>
              <a:buNone/>
            </a:pPr>
            <a:endParaRPr lang="en-US" altLang="en-US" sz="1800" b="1" cap="small">
              <a:latin typeface="Mulish" pitchFamily="2" charset="77"/>
              <a:ea typeface="Roboto" panose="02000000000000000000" pitchFamily="2" charset="0"/>
              <a:cs typeface="Roboto" panose="02000000000000000000" pitchFamily="2" charset="0"/>
            </a:endParaRPr>
          </a:p>
          <a:p>
            <a:pPr eaLnBrk="0" fontAlgn="base" hangingPunct="0">
              <a:lnSpc>
                <a:spcPct val="120000"/>
              </a:lnSpc>
              <a:spcBef>
                <a:spcPct val="0"/>
              </a:spcBef>
              <a:spcAft>
                <a:spcPct val="0"/>
              </a:spcAft>
              <a:buFont typeface="Wingdings" pitchFamily="2" charset="2"/>
              <a:buChar char="ü"/>
            </a:pPr>
            <a:endParaRPr lang="en-US" sz="1600">
              <a:solidFill>
                <a:srgbClr val="000000"/>
              </a:solidFill>
              <a:latin typeface="Mulish" pitchFamily="2" charset="77"/>
              <a:ea typeface="Roboto" panose="02000000000000000000" pitchFamily="2" charset="0"/>
              <a:cs typeface="Roboto" panose="02000000000000000000" pitchFamily="2" charset="0"/>
            </a:endParaRPr>
          </a:p>
        </p:txBody>
      </p:sp>
      <p:sp>
        <p:nvSpPr>
          <p:cNvPr id="5" name="TextBox 4">
            <a:extLst>
              <a:ext uri="{FF2B5EF4-FFF2-40B4-BE49-F238E27FC236}">
                <a16:creationId xmlns:a16="http://schemas.microsoft.com/office/drawing/2014/main" id="{E8ADEAAC-93F9-1180-5DE0-E6F6E78F7899}"/>
              </a:ext>
            </a:extLst>
          </p:cNvPr>
          <p:cNvSpPr txBox="1"/>
          <p:nvPr/>
        </p:nvSpPr>
        <p:spPr>
          <a:xfrm>
            <a:off x="935147" y="2207831"/>
            <a:ext cx="9565518" cy="2781531"/>
          </a:xfrm>
          <a:prstGeom prst="rect">
            <a:avLst/>
          </a:prstGeom>
          <a:noFill/>
        </p:spPr>
        <p:txBody>
          <a:bodyPr wrap="square" rtlCol="0">
            <a:spAutoFit/>
          </a:bodyPr>
          <a:lstStyle/>
          <a:p>
            <a:r>
              <a:rPr lang="en-CA" sz="2400" b="1" dirty="0">
                <a:latin typeface="Prompt" pitchFamily="2" charset="-34"/>
                <a:cs typeface="Prompt" pitchFamily="2" charset="-34"/>
              </a:rPr>
              <a:t>Look at your outcome map. </a:t>
            </a:r>
          </a:p>
          <a:p>
            <a:endParaRPr lang="en-CA" dirty="0">
              <a:latin typeface="Prompt" pitchFamily="2" charset="-34"/>
              <a:cs typeface="Prompt" pitchFamily="2" charset="-34"/>
            </a:endParaRPr>
          </a:p>
          <a:p>
            <a:pPr marL="342900" indent="-342900">
              <a:lnSpc>
                <a:spcPct val="150000"/>
              </a:lnSpc>
              <a:buAutoNum type="arabicPeriod"/>
            </a:pPr>
            <a:r>
              <a:rPr lang="en-CA" dirty="0">
                <a:latin typeface="Prompt" pitchFamily="2" charset="-34"/>
                <a:cs typeface="Prompt" pitchFamily="2" charset="-34"/>
              </a:rPr>
              <a:t>Name a claim identified in your outcome map e.g., we build independence</a:t>
            </a:r>
          </a:p>
          <a:p>
            <a:pPr marL="342900" indent="-342900">
              <a:lnSpc>
                <a:spcPct val="150000"/>
              </a:lnSpc>
              <a:buAutoNum type="arabicPeriod"/>
            </a:pPr>
            <a:r>
              <a:rPr lang="en-CA" dirty="0">
                <a:latin typeface="Prompt" pitchFamily="2" charset="-34"/>
                <a:cs typeface="Prompt" pitchFamily="2" charset="-34"/>
              </a:rPr>
              <a:t>What data or evidence is in place now to back this claim?</a:t>
            </a:r>
          </a:p>
          <a:p>
            <a:pPr marL="342900" indent="-342900">
              <a:lnSpc>
                <a:spcPct val="150000"/>
              </a:lnSpc>
              <a:buFontTx/>
              <a:buAutoNum type="arabicPeriod"/>
            </a:pPr>
            <a:r>
              <a:rPr lang="en-CA" dirty="0">
                <a:latin typeface="Prompt" pitchFamily="2" charset="-34"/>
                <a:cs typeface="Prompt" pitchFamily="2" charset="-34"/>
              </a:rPr>
              <a:t>Are there gaps? What data are needed?</a:t>
            </a:r>
          </a:p>
          <a:p>
            <a:pPr marL="342900" indent="-342900">
              <a:lnSpc>
                <a:spcPct val="150000"/>
              </a:lnSpc>
              <a:buFontTx/>
              <a:buAutoNum type="arabicPeriod"/>
            </a:pPr>
            <a:r>
              <a:rPr lang="en-CA" dirty="0">
                <a:latin typeface="Prompt" pitchFamily="2" charset="-34"/>
                <a:cs typeface="Prompt" pitchFamily="2" charset="-34"/>
              </a:rPr>
              <a:t>How confident are you in the evidence? Use the tool to assess confidence.</a:t>
            </a:r>
          </a:p>
          <a:p>
            <a:pPr marL="342900" indent="-342900">
              <a:lnSpc>
                <a:spcPct val="150000"/>
              </a:lnSpc>
              <a:buFontTx/>
              <a:buAutoNum type="arabicPeriod"/>
            </a:pPr>
            <a:r>
              <a:rPr lang="en-CA" dirty="0">
                <a:latin typeface="Prompt" pitchFamily="2" charset="-34"/>
                <a:cs typeface="Prompt" pitchFamily="2" charset="-34"/>
              </a:rPr>
              <a:t>What can be done to improve the evidence base for that claim?</a:t>
            </a:r>
          </a:p>
        </p:txBody>
      </p:sp>
    </p:spTree>
    <p:extLst>
      <p:ext uri="{BB962C8B-B14F-4D97-AF65-F5344CB8AC3E}">
        <p14:creationId xmlns:p14="http://schemas.microsoft.com/office/powerpoint/2010/main" val="281109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7E3E7-7BDF-84E8-FE07-AEF23D551F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07C915-54C4-B367-25D6-2143D17804EF}"/>
              </a:ext>
            </a:extLst>
          </p:cNvPr>
          <p:cNvSpPr txBox="1">
            <a:spLocks/>
          </p:cNvSpPr>
          <p:nvPr/>
        </p:nvSpPr>
        <p:spPr>
          <a:xfrm>
            <a:off x="935147" y="684054"/>
            <a:ext cx="8698419" cy="1514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Prompt" pitchFamily="2" charset="-34"/>
                <a:ea typeface="+mj-ea"/>
                <a:cs typeface="Prompt" pitchFamily="2" charset="-34"/>
              </a:defRPr>
            </a:lvl1pPr>
          </a:lstStyle>
          <a:p>
            <a:r>
              <a:rPr lang="en-US" sz="3600">
                <a:ea typeface="+mn-ea"/>
                <a:cs typeface="+mn-cs"/>
              </a:rPr>
              <a:t>STAY CONNECTED</a:t>
            </a:r>
            <a:endParaRPr lang="en-CA" sz="3600">
              <a:solidFill>
                <a:schemeClr val="accent2"/>
              </a:solidFill>
              <a:ea typeface="+mn-ea"/>
              <a:cs typeface="+mn-cs"/>
            </a:endParaRPr>
          </a:p>
        </p:txBody>
      </p:sp>
      <p:sp>
        <p:nvSpPr>
          <p:cNvPr id="3" name="Content Placeholder 2">
            <a:extLst>
              <a:ext uri="{FF2B5EF4-FFF2-40B4-BE49-F238E27FC236}">
                <a16:creationId xmlns:a16="http://schemas.microsoft.com/office/drawing/2014/main" id="{2BFAA90E-BEFB-A42F-7FAE-DACAAC0085AB}"/>
              </a:ext>
            </a:extLst>
          </p:cNvPr>
          <p:cNvSpPr txBox="1">
            <a:spLocks/>
          </p:cNvSpPr>
          <p:nvPr/>
        </p:nvSpPr>
        <p:spPr>
          <a:xfrm>
            <a:off x="935147" y="2264995"/>
            <a:ext cx="9036585" cy="3862313"/>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eaLnBrk="0" fontAlgn="base" hangingPunct="0">
              <a:lnSpc>
                <a:spcPct val="150000"/>
              </a:lnSpc>
              <a:spcBef>
                <a:spcPct val="0"/>
              </a:spcBef>
              <a:spcAft>
                <a:spcPct val="0"/>
              </a:spcAft>
              <a:buNone/>
            </a:pPr>
            <a:endParaRPr lang="en-US" altLang="en-US" sz="1800" b="1" cap="small">
              <a:latin typeface="Mulish" pitchFamily="2" charset="77"/>
              <a:ea typeface="Roboto" panose="02000000000000000000" pitchFamily="2" charset="0"/>
              <a:cs typeface="Roboto" panose="02000000000000000000" pitchFamily="2" charset="0"/>
            </a:endParaRPr>
          </a:p>
          <a:p>
            <a:pPr eaLnBrk="0" fontAlgn="base" hangingPunct="0">
              <a:lnSpc>
                <a:spcPct val="120000"/>
              </a:lnSpc>
              <a:spcBef>
                <a:spcPct val="0"/>
              </a:spcBef>
              <a:spcAft>
                <a:spcPct val="0"/>
              </a:spcAft>
              <a:buFont typeface="Wingdings" pitchFamily="2" charset="2"/>
              <a:buChar char="ü"/>
            </a:pPr>
            <a:endParaRPr lang="en-US" sz="1600">
              <a:solidFill>
                <a:srgbClr val="000000"/>
              </a:solidFill>
              <a:latin typeface="Mulish" pitchFamily="2" charset="77"/>
              <a:ea typeface="Roboto" panose="02000000000000000000" pitchFamily="2" charset="0"/>
              <a:cs typeface="Roboto" panose="02000000000000000000" pitchFamily="2" charset="0"/>
            </a:endParaRPr>
          </a:p>
        </p:txBody>
      </p:sp>
      <p:sp>
        <p:nvSpPr>
          <p:cNvPr id="5" name="TextBox 4">
            <a:extLst>
              <a:ext uri="{FF2B5EF4-FFF2-40B4-BE49-F238E27FC236}">
                <a16:creationId xmlns:a16="http://schemas.microsoft.com/office/drawing/2014/main" id="{AB43D0E1-2948-F551-D0A2-896124C740AB}"/>
              </a:ext>
            </a:extLst>
          </p:cNvPr>
          <p:cNvSpPr txBox="1"/>
          <p:nvPr/>
        </p:nvSpPr>
        <p:spPr>
          <a:xfrm>
            <a:off x="935147" y="2598124"/>
            <a:ext cx="6736514" cy="2585323"/>
          </a:xfrm>
          <a:prstGeom prst="rect">
            <a:avLst/>
          </a:prstGeom>
          <a:noFill/>
        </p:spPr>
        <p:txBody>
          <a:bodyPr wrap="square" rtlCol="0">
            <a:spAutoFit/>
          </a:bodyPr>
          <a:lstStyle/>
          <a:p>
            <a:r>
              <a:rPr lang="en-CA">
                <a:latin typeface="Prompt" pitchFamily="2" charset="-34"/>
                <a:cs typeface="Prompt" pitchFamily="2" charset="-34"/>
              </a:rPr>
              <a:t>Interest in continuing to share and learn from one another, we will be hosting a webinar through CLO to continue to build our shared knowledge of impact evaluation. </a:t>
            </a:r>
          </a:p>
          <a:p>
            <a:endParaRPr lang="en-CA" b="1">
              <a:latin typeface="Prompt" pitchFamily="2" charset="-34"/>
              <a:cs typeface="Prompt" pitchFamily="2" charset="-34"/>
            </a:endParaRPr>
          </a:p>
          <a:p>
            <a:r>
              <a:rPr lang="en-CA" b="1">
                <a:latin typeface="Prompt" pitchFamily="2" charset="-34"/>
                <a:cs typeface="Prompt" pitchFamily="2" charset="-34"/>
              </a:rPr>
              <a:t>Reach out to tell us what you want to hear more about.</a:t>
            </a:r>
          </a:p>
          <a:p>
            <a:endParaRPr lang="en-CA" b="1">
              <a:latin typeface="Prompt" pitchFamily="2" charset="-34"/>
              <a:cs typeface="Prompt" pitchFamily="2" charset="-34"/>
            </a:endParaRPr>
          </a:p>
          <a:p>
            <a:r>
              <a:rPr lang="en-US">
                <a:solidFill>
                  <a:srgbClr val="000000">
                    <a:alpha val="70000"/>
                  </a:srgbClr>
                </a:solidFill>
                <a:latin typeface="Prompt" pitchFamily="2" charset="-34"/>
                <a:ea typeface="Roboto Light"/>
                <a:cs typeface="Prompt" pitchFamily="2" charset="-34"/>
              </a:rPr>
              <a:t>Dina Franchi </a:t>
            </a:r>
            <a:r>
              <a:rPr lang="en-CA" b="1" u="sng">
                <a:solidFill>
                  <a:srgbClr val="00B6E0"/>
                </a:solidFill>
                <a:latin typeface="Prompt" pitchFamily="2" charset="-34"/>
                <a:ea typeface="Roboto Light" panose="02000000000000000000" pitchFamily="2" charset="0"/>
                <a:cs typeface="Prompt" pitchFamily="2" charset="-34"/>
                <a:hlinkClick r:id="rId3"/>
              </a:rPr>
              <a:t>dfranchi@asurtec.com</a:t>
            </a:r>
            <a:endParaRPr lang="en-CA" b="1" u="sng">
              <a:solidFill>
                <a:srgbClr val="00B6E0"/>
              </a:solidFill>
              <a:latin typeface="Prompt" pitchFamily="2" charset="-34"/>
              <a:ea typeface="Roboto Light" panose="02000000000000000000" pitchFamily="2" charset="0"/>
              <a:cs typeface="Prompt" pitchFamily="2" charset="-34"/>
            </a:endParaRPr>
          </a:p>
          <a:p>
            <a:endParaRPr lang="en-CA" b="1">
              <a:latin typeface="Prompt" pitchFamily="2" charset="-34"/>
              <a:cs typeface="Prompt" pitchFamily="2" charset="-34"/>
            </a:endParaRPr>
          </a:p>
        </p:txBody>
      </p:sp>
      <p:pic>
        <p:nvPicPr>
          <p:cNvPr id="7" name="Picture 6">
            <a:extLst>
              <a:ext uri="{FF2B5EF4-FFF2-40B4-BE49-F238E27FC236}">
                <a16:creationId xmlns:a16="http://schemas.microsoft.com/office/drawing/2014/main" id="{8826C384-4BDC-6839-E7D7-9F14D7845644}"/>
              </a:ext>
            </a:extLst>
          </p:cNvPr>
          <p:cNvPicPr>
            <a:picLocks noChangeAspect="1"/>
          </p:cNvPicPr>
          <p:nvPr/>
        </p:nvPicPr>
        <p:blipFill>
          <a:blip r:embed="rId4"/>
          <a:stretch>
            <a:fillRect/>
          </a:stretch>
        </p:blipFill>
        <p:spPr>
          <a:xfrm rot="840000">
            <a:off x="5593766" y="-2595807"/>
            <a:ext cx="8755932" cy="8590157"/>
          </a:xfrm>
          <a:prstGeom prst="rect">
            <a:avLst/>
          </a:prstGeom>
        </p:spPr>
      </p:pic>
      <p:pic>
        <p:nvPicPr>
          <p:cNvPr id="4" name="Picture 3">
            <a:extLst>
              <a:ext uri="{FF2B5EF4-FFF2-40B4-BE49-F238E27FC236}">
                <a16:creationId xmlns:a16="http://schemas.microsoft.com/office/drawing/2014/main" id="{A28DEA6C-3632-25E5-92DB-8AC4035BE01C}"/>
              </a:ext>
            </a:extLst>
          </p:cNvPr>
          <p:cNvPicPr>
            <a:picLocks noChangeAspect="1"/>
          </p:cNvPicPr>
          <p:nvPr/>
        </p:nvPicPr>
        <p:blipFill>
          <a:blip r:embed="rId5"/>
          <a:stretch>
            <a:fillRect/>
          </a:stretch>
        </p:blipFill>
        <p:spPr>
          <a:xfrm>
            <a:off x="9296256" y="1699271"/>
            <a:ext cx="2521123" cy="2293809"/>
          </a:xfrm>
          <a:prstGeom prst="rect">
            <a:avLst/>
          </a:prstGeom>
        </p:spPr>
      </p:pic>
      <p:sp>
        <p:nvSpPr>
          <p:cNvPr id="8" name="TextBox 7">
            <a:extLst>
              <a:ext uri="{FF2B5EF4-FFF2-40B4-BE49-F238E27FC236}">
                <a16:creationId xmlns:a16="http://schemas.microsoft.com/office/drawing/2014/main" id="{06ABEBC9-4EA4-3354-867B-D34E51056BF8}"/>
              </a:ext>
            </a:extLst>
          </p:cNvPr>
          <p:cNvSpPr txBox="1"/>
          <p:nvPr/>
        </p:nvSpPr>
        <p:spPr>
          <a:xfrm>
            <a:off x="7335660" y="795091"/>
            <a:ext cx="3921193" cy="646331"/>
          </a:xfrm>
          <a:prstGeom prst="rect">
            <a:avLst/>
          </a:prstGeom>
          <a:noFill/>
        </p:spPr>
        <p:txBody>
          <a:bodyPr wrap="square" rtlCol="0">
            <a:spAutoFit/>
          </a:bodyPr>
          <a:lstStyle/>
          <a:p>
            <a:r>
              <a:rPr lang="en-US">
                <a:solidFill>
                  <a:schemeClr val="bg1"/>
                </a:solidFill>
                <a:latin typeface="Prompt Medium" pitchFamily="2" charset="-34"/>
                <a:cs typeface="Prompt Medium" pitchFamily="2" charset="-34"/>
              </a:rPr>
              <a:t>STAY IN TOUCH, </a:t>
            </a:r>
          </a:p>
          <a:p>
            <a:r>
              <a:rPr lang="en-US">
                <a:solidFill>
                  <a:schemeClr val="bg1"/>
                </a:solidFill>
                <a:latin typeface="Prompt Medium" pitchFamily="2" charset="-34"/>
                <a:cs typeface="Prompt Medium" pitchFamily="2" charset="-34"/>
              </a:rPr>
              <a:t>SIGN UP TO OUR NEWSLETTER!</a:t>
            </a:r>
          </a:p>
        </p:txBody>
      </p:sp>
    </p:spTree>
    <p:extLst>
      <p:ext uri="{BB962C8B-B14F-4D97-AF65-F5344CB8AC3E}">
        <p14:creationId xmlns:p14="http://schemas.microsoft.com/office/powerpoint/2010/main" val="44825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55CB5-F367-9908-3FCC-C07C82B639C7}"/>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707163B3-61D9-385D-21D3-D9FEF4018E18}"/>
              </a:ext>
            </a:extLst>
          </p:cNvPr>
          <p:cNvSpPr txBox="1"/>
          <p:nvPr/>
        </p:nvSpPr>
        <p:spPr>
          <a:xfrm>
            <a:off x="985243" y="2841147"/>
            <a:ext cx="3408947" cy="1209562"/>
          </a:xfrm>
          <a:prstGeom prst="rect">
            <a:avLst/>
          </a:prstGeom>
          <a:noFill/>
        </p:spPr>
        <p:txBody>
          <a:bodyPr wrap="none" lIns="0" rtlCol="0">
            <a:spAutoFit/>
          </a:bodyPr>
          <a:lstStyle/>
          <a:p>
            <a:pPr>
              <a:lnSpc>
                <a:spcPct val="80000"/>
              </a:lnSpc>
            </a:pPr>
            <a:r>
              <a:rPr lang="en-US" sz="4400" b="1">
                <a:latin typeface="Prompt" pitchFamily="2" charset="-34"/>
                <a:ea typeface="Bebas Neue" charset="0"/>
                <a:cs typeface="Prompt" pitchFamily="2" charset="-34"/>
              </a:rPr>
              <a:t>TODAY’S </a:t>
            </a:r>
          </a:p>
          <a:p>
            <a:pPr>
              <a:lnSpc>
                <a:spcPct val="80000"/>
              </a:lnSpc>
            </a:pPr>
            <a:r>
              <a:rPr lang="en-US" sz="4400" b="1">
                <a:solidFill>
                  <a:schemeClr val="accent2"/>
                </a:solidFill>
                <a:latin typeface="Prompt" pitchFamily="2" charset="-34"/>
                <a:ea typeface="Bebas Neue" charset="0"/>
                <a:cs typeface="Prompt" pitchFamily="2" charset="-34"/>
              </a:rPr>
              <a:t>OBJECTIVES</a:t>
            </a:r>
          </a:p>
        </p:txBody>
      </p:sp>
      <p:grpSp>
        <p:nvGrpSpPr>
          <p:cNvPr id="20" name="Group 19">
            <a:extLst>
              <a:ext uri="{FF2B5EF4-FFF2-40B4-BE49-F238E27FC236}">
                <a16:creationId xmlns:a16="http://schemas.microsoft.com/office/drawing/2014/main" id="{584B6603-DCD8-258B-B0B8-EDDA6A658032}"/>
              </a:ext>
            </a:extLst>
          </p:cNvPr>
          <p:cNvGrpSpPr/>
          <p:nvPr/>
        </p:nvGrpSpPr>
        <p:grpSpPr>
          <a:xfrm>
            <a:off x="4823622" y="1086587"/>
            <a:ext cx="6759261" cy="1265290"/>
            <a:chOff x="4044049" y="2994214"/>
            <a:chExt cx="6215468" cy="868268"/>
          </a:xfrm>
        </p:grpSpPr>
        <p:sp>
          <p:nvSpPr>
            <p:cNvPr id="21" name="TextBox 20">
              <a:extLst>
                <a:ext uri="{FF2B5EF4-FFF2-40B4-BE49-F238E27FC236}">
                  <a16:creationId xmlns:a16="http://schemas.microsoft.com/office/drawing/2014/main" id="{E5A5B86F-E900-909F-E2F9-4CD3698853BB}"/>
                </a:ext>
              </a:extLst>
            </p:cNvPr>
            <p:cNvSpPr txBox="1"/>
            <p:nvPr/>
          </p:nvSpPr>
          <p:spPr>
            <a:xfrm>
              <a:off x="4044049" y="3069400"/>
              <a:ext cx="646514" cy="667875"/>
            </a:xfrm>
            <a:prstGeom prst="rect">
              <a:avLst/>
            </a:prstGeom>
            <a:noFill/>
          </p:spPr>
          <p:txBody>
            <a:bodyPr wrap="none" lIns="0" rtlCol="0">
              <a:spAutoFit/>
            </a:bodyPr>
            <a:lstStyle/>
            <a:p>
              <a:pPr>
                <a:lnSpc>
                  <a:spcPct val="80000"/>
                </a:lnSpc>
              </a:pPr>
              <a:r>
                <a:rPr lang="en-US" sz="4400" b="1">
                  <a:solidFill>
                    <a:schemeClr val="accent2"/>
                  </a:solidFill>
                  <a:latin typeface="Prompt" pitchFamily="2" charset="-34"/>
                  <a:ea typeface="Bebas Neue" charset="0"/>
                  <a:cs typeface="Prompt" pitchFamily="2" charset="-34"/>
                </a:rPr>
                <a:t>01</a:t>
              </a:r>
            </a:p>
          </p:txBody>
        </p:sp>
        <p:sp>
          <p:nvSpPr>
            <p:cNvPr id="22" name="TextBox 21">
              <a:extLst>
                <a:ext uri="{FF2B5EF4-FFF2-40B4-BE49-F238E27FC236}">
                  <a16:creationId xmlns:a16="http://schemas.microsoft.com/office/drawing/2014/main" id="{2F873140-B8F1-4A76-1435-A13CFDDC005D}"/>
                </a:ext>
              </a:extLst>
            </p:cNvPr>
            <p:cNvSpPr txBox="1"/>
            <p:nvPr/>
          </p:nvSpPr>
          <p:spPr>
            <a:xfrm>
              <a:off x="5071021" y="2994214"/>
              <a:ext cx="5143111" cy="443526"/>
            </a:xfrm>
            <a:prstGeom prst="rect">
              <a:avLst/>
            </a:prstGeom>
            <a:noFill/>
          </p:spPr>
          <p:txBody>
            <a:bodyPr wrap="square" lIns="0" rtlCol="0">
              <a:spAutoFit/>
            </a:bodyPr>
            <a:lstStyle/>
            <a:p>
              <a:r>
                <a:rPr lang="en-US" b="1">
                  <a:latin typeface="Prompt" pitchFamily="2" charset="-34"/>
                  <a:ea typeface="Bebas Neue" charset="0"/>
                  <a:cs typeface="Prompt" pitchFamily="2" charset="-34"/>
                </a:rPr>
                <a:t>Introduce essentials for using data as evidence for impact</a:t>
              </a:r>
            </a:p>
          </p:txBody>
        </p:sp>
        <p:sp>
          <p:nvSpPr>
            <p:cNvPr id="23" name="TextBox 22">
              <a:extLst>
                <a:ext uri="{FF2B5EF4-FFF2-40B4-BE49-F238E27FC236}">
                  <a16:creationId xmlns:a16="http://schemas.microsoft.com/office/drawing/2014/main" id="{0A18D553-C073-9EC1-612F-33846F367BFB}"/>
                </a:ext>
              </a:extLst>
            </p:cNvPr>
            <p:cNvSpPr txBox="1"/>
            <p:nvPr/>
          </p:nvSpPr>
          <p:spPr>
            <a:xfrm>
              <a:off x="5078079" y="3465421"/>
              <a:ext cx="5181438" cy="397061"/>
            </a:xfrm>
            <a:prstGeom prst="rect">
              <a:avLst/>
            </a:prstGeom>
            <a:noFill/>
          </p:spPr>
          <p:txBody>
            <a:bodyPr wrap="square" lIns="0" tIns="0" rIns="91440" bIns="0" rtlCol="0">
              <a:spAutoFit/>
            </a:bodyPr>
            <a:lstStyle/>
            <a:p>
              <a:pPr>
                <a:lnSpc>
                  <a:spcPct val="120000"/>
                </a:lnSpc>
              </a:pPr>
              <a:r>
                <a:rPr lang="en-US" sz="1600">
                  <a:solidFill>
                    <a:srgbClr val="000000">
                      <a:alpha val="70000"/>
                    </a:srgbClr>
                  </a:solidFill>
                  <a:latin typeface="Prompt" pitchFamily="2" charset="-34"/>
                  <a:ea typeface="Roboto" panose="02000000000000000000" pitchFamily="2" charset="0"/>
                  <a:cs typeface="Prompt" pitchFamily="2" charset="-34"/>
                </a:rPr>
                <a:t>Define data and evidence, why they are needed and recognize common challenges. </a:t>
              </a:r>
            </a:p>
          </p:txBody>
        </p:sp>
      </p:grpSp>
      <p:grpSp>
        <p:nvGrpSpPr>
          <p:cNvPr id="24" name="Group 23">
            <a:extLst>
              <a:ext uri="{FF2B5EF4-FFF2-40B4-BE49-F238E27FC236}">
                <a16:creationId xmlns:a16="http://schemas.microsoft.com/office/drawing/2014/main" id="{90AC37A6-220D-E587-EBB2-26B9DEC5E65C}"/>
              </a:ext>
            </a:extLst>
          </p:cNvPr>
          <p:cNvGrpSpPr/>
          <p:nvPr/>
        </p:nvGrpSpPr>
        <p:grpSpPr>
          <a:xfrm>
            <a:off x="4774267" y="4274871"/>
            <a:ext cx="6837147" cy="1018291"/>
            <a:chOff x="4044049" y="3051219"/>
            <a:chExt cx="9235004" cy="1018291"/>
          </a:xfrm>
        </p:grpSpPr>
        <p:sp>
          <p:nvSpPr>
            <p:cNvPr id="25" name="TextBox 24">
              <a:extLst>
                <a:ext uri="{FF2B5EF4-FFF2-40B4-BE49-F238E27FC236}">
                  <a16:creationId xmlns:a16="http://schemas.microsoft.com/office/drawing/2014/main" id="{AF13B65B-C24A-46EC-EC9C-1B46610BAEFE}"/>
                </a:ext>
              </a:extLst>
            </p:cNvPr>
            <p:cNvSpPr txBox="1"/>
            <p:nvPr/>
          </p:nvSpPr>
          <p:spPr>
            <a:xfrm>
              <a:off x="4044049" y="3063530"/>
              <a:ext cx="1090391" cy="667875"/>
            </a:xfrm>
            <a:prstGeom prst="rect">
              <a:avLst/>
            </a:prstGeom>
            <a:noFill/>
          </p:spPr>
          <p:txBody>
            <a:bodyPr wrap="none" lIns="0" rtlCol="0">
              <a:spAutoFit/>
            </a:bodyPr>
            <a:lstStyle/>
            <a:p>
              <a:pPr>
                <a:lnSpc>
                  <a:spcPct val="80000"/>
                </a:lnSpc>
              </a:pPr>
              <a:r>
                <a:rPr lang="en-US" sz="4400" b="1">
                  <a:solidFill>
                    <a:schemeClr val="accent2"/>
                  </a:solidFill>
                  <a:latin typeface="Prompt" pitchFamily="2" charset="-34"/>
                  <a:ea typeface="Bebas Neue" charset="0"/>
                  <a:cs typeface="Prompt" pitchFamily="2" charset="-34"/>
                </a:rPr>
                <a:t>03</a:t>
              </a:r>
            </a:p>
          </p:txBody>
        </p:sp>
        <p:sp>
          <p:nvSpPr>
            <p:cNvPr id="26" name="TextBox 25">
              <a:extLst>
                <a:ext uri="{FF2B5EF4-FFF2-40B4-BE49-F238E27FC236}">
                  <a16:creationId xmlns:a16="http://schemas.microsoft.com/office/drawing/2014/main" id="{196D75BC-A360-5FCA-CA94-A1950CABFE1D}"/>
                </a:ext>
              </a:extLst>
            </p:cNvPr>
            <p:cNvSpPr txBox="1"/>
            <p:nvPr/>
          </p:nvSpPr>
          <p:spPr>
            <a:xfrm>
              <a:off x="5552552" y="3051219"/>
              <a:ext cx="7621298" cy="369332"/>
            </a:xfrm>
            <a:prstGeom prst="rect">
              <a:avLst/>
            </a:prstGeom>
            <a:noFill/>
          </p:spPr>
          <p:txBody>
            <a:bodyPr wrap="square" lIns="0" rtlCol="0">
              <a:spAutoFit/>
            </a:bodyPr>
            <a:lstStyle/>
            <a:p>
              <a:r>
                <a:rPr lang="en-US" b="1">
                  <a:latin typeface="Prompt" pitchFamily="2" charset="-34"/>
                  <a:ea typeface="Bebas Neue" charset="0"/>
                  <a:cs typeface="Prompt" pitchFamily="2" charset="-34"/>
                </a:rPr>
                <a:t>Try it out</a:t>
              </a:r>
            </a:p>
          </p:txBody>
        </p:sp>
        <p:sp>
          <p:nvSpPr>
            <p:cNvPr id="27" name="TextBox 26">
              <a:extLst>
                <a:ext uri="{FF2B5EF4-FFF2-40B4-BE49-F238E27FC236}">
                  <a16:creationId xmlns:a16="http://schemas.microsoft.com/office/drawing/2014/main" id="{345312C1-3A15-6B08-226D-75E6A78A74CC}"/>
                </a:ext>
              </a:extLst>
            </p:cNvPr>
            <p:cNvSpPr txBox="1"/>
            <p:nvPr/>
          </p:nvSpPr>
          <p:spPr>
            <a:xfrm>
              <a:off x="5552552" y="3490890"/>
              <a:ext cx="7726501" cy="578620"/>
            </a:xfrm>
            <a:prstGeom prst="rect">
              <a:avLst/>
            </a:prstGeom>
            <a:noFill/>
          </p:spPr>
          <p:txBody>
            <a:bodyPr wrap="square" lIns="0" tIns="0" rIns="91440" bIns="0" rtlCol="0">
              <a:spAutoFit/>
            </a:bodyPr>
            <a:lstStyle/>
            <a:p>
              <a:pPr>
                <a:lnSpc>
                  <a:spcPct val="120000"/>
                </a:lnSpc>
              </a:pPr>
              <a:r>
                <a:rPr lang="en-US" sz="1600">
                  <a:solidFill>
                    <a:srgbClr val="000000">
                      <a:alpha val="70000"/>
                    </a:srgbClr>
                  </a:solidFill>
                  <a:latin typeface="Prompt" pitchFamily="2" charset="-34"/>
                  <a:ea typeface="Roboto" panose="02000000000000000000" pitchFamily="2" charset="0"/>
                  <a:cs typeface="Prompt" pitchFamily="2" charset="-34"/>
                </a:rPr>
                <a:t>Apply the outcome mapping-tool, identify data needed and share insights among peers. </a:t>
              </a:r>
              <a:endParaRPr lang="en-US" sz="1600" i="1">
                <a:solidFill>
                  <a:srgbClr val="000000">
                    <a:alpha val="70000"/>
                  </a:srgbClr>
                </a:solidFill>
                <a:latin typeface="Prompt" pitchFamily="2" charset="-34"/>
                <a:ea typeface="Roboto" panose="02000000000000000000" pitchFamily="2" charset="0"/>
                <a:cs typeface="Prompt" pitchFamily="2" charset="-34"/>
              </a:endParaRPr>
            </a:p>
          </p:txBody>
        </p:sp>
      </p:grpSp>
      <p:grpSp>
        <p:nvGrpSpPr>
          <p:cNvPr id="2" name="Group 1">
            <a:extLst>
              <a:ext uri="{FF2B5EF4-FFF2-40B4-BE49-F238E27FC236}">
                <a16:creationId xmlns:a16="http://schemas.microsoft.com/office/drawing/2014/main" id="{79E9E0D7-16E2-8F65-C4C1-91F6BDC81379}"/>
              </a:ext>
            </a:extLst>
          </p:cNvPr>
          <p:cNvGrpSpPr/>
          <p:nvPr/>
        </p:nvGrpSpPr>
        <p:grpSpPr>
          <a:xfrm>
            <a:off x="4774267" y="2663395"/>
            <a:ext cx="6759260" cy="691274"/>
            <a:chOff x="4044049" y="3051218"/>
            <a:chExt cx="9129801" cy="363744"/>
          </a:xfrm>
        </p:grpSpPr>
        <p:sp>
          <p:nvSpPr>
            <p:cNvPr id="3" name="TextBox 2">
              <a:extLst>
                <a:ext uri="{FF2B5EF4-FFF2-40B4-BE49-F238E27FC236}">
                  <a16:creationId xmlns:a16="http://schemas.microsoft.com/office/drawing/2014/main" id="{C22E565F-6FF3-AB13-CFC3-7ADA2A7BA256}"/>
                </a:ext>
              </a:extLst>
            </p:cNvPr>
            <p:cNvSpPr txBox="1"/>
            <p:nvPr/>
          </p:nvSpPr>
          <p:spPr>
            <a:xfrm>
              <a:off x="4044049" y="3063530"/>
              <a:ext cx="1096887" cy="351432"/>
            </a:xfrm>
            <a:prstGeom prst="rect">
              <a:avLst/>
            </a:prstGeom>
            <a:noFill/>
          </p:spPr>
          <p:txBody>
            <a:bodyPr wrap="none" lIns="0" rtlCol="0">
              <a:spAutoFit/>
            </a:bodyPr>
            <a:lstStyle/>
            <a:p>
              <a:pPr>
                <a:lnSpc>
                  <a:spcPct val="80000"/>
                </a:lnSpc>
              </a:pPr>
              <a:r>
                <a:rPr lang="en-US" sz="4400" b="1">
                  <a:solidFill>
                    <a:schemeClr val="accent2"/>
                  </a:solidFill>
                  <a:latin typeface="Prompt" pitchFamily="2" charset="-34"/>
                  <a:ea typeface="Bebas Neue" charset="0"/>
                  <a:cs typeface="Prompt" pitchFamily="2" charset="-34"/>
                </a:rPr>
                <a:t>02</a:t>
              </a:r>
            </a:p>
          </p:txBody>
        </p:sp>
        <p:sp>
          <p:nvSpPr>
            <p:cNvPr id="4" name="TextBox 3">
              <a:extLst>
                <a:ext uri="{FF2B5EF4-FFF2-40B4-BE49-F238E27FC236}">
                  <a16:creationId xmlns:a16="http://schemas.microsoft.com/office/drawing/2014/main" id="{27AECA0D-101A-6AB1-95C9-95F9C081E835}"/>
                </a:ext>
              </a:extLst>
            </p:cNvPr>
            <p:cNvSpPr txBox="1"/>
            <p:nvPr/>
          </p:nvSpPr>
          <p:spPr>
            <a:xfrm>
              <a:off x="5552552" y="3051218"/>
              <a:ext cx="7621298" cy="194340"/>
            </a:xfrm>
            <a:prstGeom prst="rect">
              <a:avLst/>
            </a:prstGeom>
            <a:noFill/>
          </p:spPr>
          <p:txBody>
            <a:bodyPr wrap="square" lIns="0" rtlCol="0">
              <a:spAutoFit/>
            </a:bodyPr>
            <a:lstStyle/>
            <a:p>
              <a:r>
                <a:rPr lang="en-US" b="1">
                  <a:latin typeface="Prompt" pitchFamily="2" charset="-34"/>
                  <a:ea typeface="Bebas Neue" charset="0"/>
                  <a:cs typeface="Prompt" pitchFamily="2" charset="-34"/>
                </a:rPr>
                <a:t>Demonstrate an outcome-mapping approach</a:t>
              </a:r>
            </a:p>
          </p:txBody>
        </p:sp>
      </p:grpSp>
      <p:sp>
        <p:nvSpPr>
          <p:cNvPr id="6" name="TextBox 5">
            <a:extLst>
              <a:ext uri="{FF2B5EF4-FFF2-40B4-BE49-F238E27FC236}">
                <a16:creationId xmlns:a16="http://schemas.microsoft.com/office/drawing/2014/main" id="{F8D9F0C8-BD58-38D5-9AAB-F4E23273A3A9}"/>
              </a:ext>
            </a:extLst>
          </p:cNvPr>
          <p:cNvSpPr txBox="1"/>
          <p:nvPr/>
        </p:nvSpPr>
        <p:spPr>
          <a:xfrm>
            <a:off x="5948120" y="3211895"/>
            <a:ext cx="5634763" cy="874085"/>
          </a:xfrm>
          <a:prstGeom prst="rect">
            <a:avLst/>
          </a:prstGeom>
          <a:noFill/>
        </p:spPr>
        <p:txBody>
          <a:bodyPr wrap="square" lIns="0" tIns="0" rIns="91440" bIns="0" rtlCol="0">
            <a:spAutoFit/>
          </a:bodyPr>
          <a:lstStyle/>
          <a:p>
            <a:pPr>
              <a:lnSpc>
                <a:spcPct val="120000"/>
              </a:lnSpc>
            </a:pPr>
            <a:r>
              <a:rPr lang="en-US" sz="1600">
                <a:solidFill>
                  <a:srgbClr val="000000">
                    <a:alpha val="70000"/>
                  </a:srgbClr>
                </a:solidFill>
                <a:latin typeface="Prompt" pitchFamily="2" charset="-34"/>
                <a:ea typeface="Roboto" panose="02000000000000000000" pitchFamily="2" charset="0"/>
                <a:cs typeface="Prompt" pitchFamily="2" charset="-34"/>
              </a:rPr>
              <a:t>Build an impact map for Employment Options using a practical tool to help clarify impact claims, pinpoint required data and assess evidence using a checklist. </a:t>
            </a:r>
          </a:p>
        </p:txBody>
      </p:sp>
    </p:spTree>
    <p:extLst>
      <p:ext uri="{BB962C8B-B14F-4D97-AF65-F5344CB8AC3E}">
        <p14:creationId xmlns:p14="http://schemas.microsoft.com/office/powerpoint/2010/main" val="82042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F21EA-D5B4-F8C8-BE30-D54313D158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1FABB6-6686-DFAD-61FD-EACE3DB8A8B9}"/>
              </a:ext>
            </a:extLst>
          </p:cNvPr>
          <p:cNvSpPr txBox="1">
            <a:spLocks/>
          </p:cNvSpPr>
          <p:nvPr/>
        </p:nvSpPr>
        <p:spPr>
          <a:xfrm>
            <a:off x="935147" y="693095"/>
            <a:ext cx="8698419" cy="1514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Prompt" pitchFamily="2" charset="-34"/>
                <a:ea typeface="+mj-ea"/>
                <a:cs typeface="Prompt" pitchFamily="2" charset="-34"/>
              </a:defRPr>
            </a:lvl1pPr>
          </a:lstStyle>
          <a:p>
            <a:r>
              <a:rPr lang="en-US" sz="3600">
                <a:ea typeface="+mn-ea"/>
                <a:cs typeface="+mn-cs"/>
              </a:rPr>
              <a:t>WRAP UP</a:t>
            </a:r>
            <a:endParaRPr lang="en-CA" sz="3600">
              <a:solidFill>
                <a:schemeClr val="accent2"/>
              </a:solidFill>
              <a:ea typeface="+mn-ea"/>
              <a:cs typeface="+mn-cs"/>
            </a:endParaRPr>
          </a:p>
        </p:txBody>
      </p:sp>
      <p:sp>
        <p:nvSpPr>
          <p:cNvPr id="3" name="Content Placeholder 2">
            <a:extLst>
              <a:ext uri="{FF2B5EF4-FFF2-40B4-BE49-F238E27FC236}">
                <a16:creationId xmlns:a16="http://schemas.microsoft.com/office/drawing/2014/main" id="{C38B12E5-6F7E-C676-539E-E7A8A5DB4CBD}"/>
              </a:ext>
            </a:extLst>
          </p:cNvPr>
          <p:cNvSpPr txBox="1">
            <a:spLocks/>
          </p:cNvSpPr>
          <p:nvPr/>
        </p:nvSpPr>
        <p:spPr>
          <a:xfrm>
            <a:off x="1199614" y="2198790"/>
            <a:ext cx="9036585" cy="3862313"/>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eaLnBrk="0" fontAlgn="base" hangingPunct="0">
              <a:lnSpc>
                <a:spcPct val="150000"/>
              </a:lnSpc>
              <a:spcBef>
                <a:spcPct val="0"/>
              </a:spcBef>
              <a:spcAft>
                <a:spcPct val="0"/>
              </a:spcAft>
              <a:buNone/>
            </a:pPr>
            <a:endParaRPr lang="en-US" altLang="en-US" sz="1800" b="1" cap="small">
              <a:latin typeface="Mulish" pitchFamily="2" charset="77"/>
              <a:ea typeface="Roboto" panose="02000000000000000000" pitchFamily="2" charset="0"/>
              <a:cs typeface="Roboto" panose="02000000000000000000" pitchFamily="2" charset="0"/>
            </a:endParaRPr>
          </a:p>
          <a:p>
            <a:pPr eaLnBrk="0" fontAlgn="base" hangingPunct="0">
              <a:lnSpc>
                <a:spcPct val="120000"/>
              </a:lnSpc>
              <a:spcBef>
                <a:spcPct val="0"/>
              </a:spcBef>
              <a:spcAft>
                <a:spcPct val="0"/>
              </a:spcAft>
              <a:buFont typeface="Wingdings" pitchFamily="2" charset="2"/>
              <a:buChar char="ü"/>
            </a:pPr>
            <a:endParaRPr lang="en-US" sz="1600">
              <a:solidFill>
                <a:srgbClr val="000000"/>
              </a:solidFill>
              <a:latin typeface="Mulish" pitchFamily="2" charset="77"/>
              <a:ea typeface="Roboto" panose="02000000000000000000" pitchFamily="2" charset="0"/>
              <a:cs typeface="Roboto" panose="02000000000000000000" pitchFamily="2" charset="0"/>
            </a:endParaRPr>
          </a:p>
        </p:txBody>
      </p:sp>
      <p:sp>
        <p:nvSpPr>
          <p:cNvPr id="5" name="TextBox 4">
            <a:extLst>
              <a:ext uri="{FF2B5EF4-FFF2-40B4-BE49-F238E27FC236}">
                <a16:creationId xmlns:a16="http://schemas.microsoft.com/office/drawing/2014/main" id="{CD39EA9F-F18A-7B59-2226-3C1AD17788FE}"/>
              </a:ext>
            </a:extLst>
          </p:cNvPr>
          <p:cNvSpPr txBox="1"/>
          <p:nvPr/>
        </p:nvSpPr>
        <p:spPr>
          <a:xfrm>
            <a:off x="935147" y="2207831"/>
            <a:ext cx="6869450" cy="338169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CA">
                <a:latin typeface="Prompt" pitchFamily="2" charset="-34"/>
                <a:cs typeface="Prompt" pitchFamily="2" charset="-34"/>
              </a:rPr>
              <a:t>You are not starting from scratch; this is a step on your data improvement journey.</a:t>
            </a:r>
          </a:p>
          <a:p>
            <a:pPr marL="285750" indent="-285750">
              <a:lnSpc>
                <a:spcPct val="150000"/>
              </a:lnSpc>
              <a:buFont typeface="Arial" panose="020B0604020202020204" pitchFamily="34" charset="0"/>
              <a:buChar char="•"/>
            </a:pPr>
            <a:r>
              <a:rPr lang="en-CA" dirty="0">
                <a:latin typeface="Prompt" pitchFamily="2" charset="-34"/>
                <a:cs typeface="Prompt" pitchFamily="2" charset="-34"/>
              </a:rPr>
              <a:t>Take control of your own impact data, be intentional.</a:t>
            </a:r>
          </a:p>
          <a:p>
            <a:pPr marL="285750" indent="-285750">
              <a:lnSpc>
                <a:spcPct val="150000"/>
              </a:lnSpc>
              <a:buFont typeface="Arial" panose="020B0604020202020204" pitchFamily="34" charset="0"/>
              <a:buChar char="•"/>
            </a:pPr>
            <a:r>
              <a:rPr lang="en-CA" dirty="0">
                <a:latin typeface="Prompt" pitchFamily="2" charset="-34"/>
                <a:cs typeface="Prompt" pitchFamily="2" charset="-34"/>
              </a:rPr>
              <a:t>Remember to test the claims you make along your outcome map using the information provided today.</a:t>
            </a:r>
          </a:p>
          <a:p>
            <a:pPr marL="285750" indent="-285750">
              <a:lnSpc>
                <a:spcPct val="150000"/>
              </a:lnSpc>
              <a:buFont typeface="Arial" panose="020B0604020202020204" pitchFamily="34" charset="0"/>
              <a:buChar char="•"/>
            </a:pPr>
            <a:r>
              <a:rPr lang="en-CA" dirty="0">
                <a:latin typeface="Prompt" pitchFamily="2" charset="-34"/>
                <a:cs typeface="Prompt" pitchFamily="2" charset="-34"/>
              </a:rPr>
              <a:t>Share one insight that you will take away from this session.</a:t>
            </a:r>
          </a:p>
          <a:p>
            <a:pPr marL="342900" indent="-342900">
              <a:lnSpc>
                <a:spcPct val="150000"/>
              </a:lnSpc>
              <a:buAutoNum type="arabicPeriod"/>
            </a:pPr>
            <a:endParaRPr lang="en-CA" dirty="0">
              <a:latin typeface="Prompt" pitchFamily="2" charset="-34"/>
              <a:cs typeface="Prompt" pitchFamily="2" charset="-34"/>
            </a:endParaRPr>
          </a:p>
        </p:txBody>
      </p:sp>
      <p:pic>
        <p:nvPicPr>
          <p:cNvPr id="7" name="Graphic 6">
            <a:extLst>
              <a:ext uri="{FF2B5EF4-FFF2-40B4-BE49-F238E27FC236}">
                <a16:creationId xmlns:a16="http://schemas.microsoft.com/office/drawing/2014/main" id="{E9B52776-3F5A-3B78-0456-5D9205DDB6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24832" y="1420266"/>
            <a:ext cx="4017468" cy="4017468"/>
          </a:xfrm>
          <a:prstGeom prst="rect">
            <a:avLst/>
          </a:prstGeom>
        </p:spPr>
      </p:pic>
    </p:spTree>
    <p:extLst>
      <p:ext uri="{BB962C8B-B14F-4D97-AF65-F5344CB8AC3E}">
        <p14:creationId xmlns:p14="http://schemas.microsoft.com/office/powerpoint/2010/main" val="169130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23322-38C8-B5A1-F2FD-50DF0A8CC42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91C0490-277C-D6F1-F518-F51DCC0EB386}"/>
              </a:ext>
            </a:extLst>
          </p:cNvPr>
          <p:cNvSpPr txBox="1"/>
          <p:nvPr/>
        </p:nvSpPr>
        <p:spPr>
          <a:xfrm>
            <a:off x="891123" y="1052965"/>
            <a:ext cx="6771806" cy="2376035"/>
          </a:xfrm>
          <a:prstGeom prst="rect">
            <a:avLst/>
          </a:prstGeom>
          <a:noFill/>
        </p:spPr>
        <p:txBody>
          <a:bodyPr wrap="square" lIns="91440" tIns="45720" rIns="91440" bIns="45720" rtlCol="0" anchor="t">
            <a:spAutoFit/>
          </a:bodyPr>
          <a:lstStyle/>
          <a:p>
            <a:pPr>
              <a:spcAft>
                <a:spcPts val="2400"/>
              </a:spcAft>
            </a:pPr>
            <a:r>
              <a:rPr lang="en-US" sz="3600" b="1">
                <a:latin typeface="Prompt" pitchFamily="2" charset="-34"/>
                <a:cs typeface="Prompt" pitchFamily="2" charset="-34"/>
              </a:rPr>
              <a:t>WHAT </a:t>
            </a:r>
            <a:r>
              <a:rPr lang="en-US" sz="3600" b="1">
                <a:solidFill>
                  <a:schemeClr val="accent2"/>
                </a:solidFill>
                <a:latin typeface="Prompt" pitchFamily="2" charset="-34"/>
                <a:cs typeface="Prompt" pitchFamily="2" charset="-34"/>
              </a:rPr>
              <a:t>DATA</a:t>
            </a:r>
            <a:r>
              <a:rPr lang="en-US" sz="3600" b="1">
                <a:latin typeface="Prompt" pitchFamily="2" charset="-34"/>
                <a:cs typeface="Prompt" pitchFamily="2" charset="-34"/>
              </a:rPr>
              <a:t> ARE NEEDED TO SHOW YOU ARE MAKING A DIFFERENCE?</a:t>
            </a:r>
          </a:p>
          <a:p>
            <a:pPr>
              <a:lnSpc>
                <a:spcPct val="80000"/>
              </a:lnSpc>
              <a:spcAft>
                <a:spcPts val="600"/>
              </a:spcAft>
            </a:pPr>
            <a:r>
              <a:rPr lang="en-US" sz="2400" b="1">
                <a:latin typeface="Prompt SemiBold" pitchFamily="2" charset="-34"/>
                <a:cs typeface="Prompt SemiBold" pitchFamily="2" charset="-34"/>
              </a:rPr>
              <a:t>Using </a:t>
            </a:r>
            <a:r>
              <a:rPr lang="en-US" sz="2400" b="1">
                <a:solidFill>
                  <a:schemeClr val="accent2"/>
                </a:solidFill>
                <a:latin typeface="Prompt SemiBold" pitchFamily="2" charset="-34"/>
                <a:cs typeface="Prompt SemiBold" pitchFamily="2" charset="-34"/>
              </a:rPr>
              <a:t>Data as Credible Evidence </a:t>
            </a:r>
            <a:r>
              <a:rPr lang="en-US" sz="2400" b="1">
                <a:latin typeface="Prompt SemiBold" pitchFamily="2" charset="-34"/>
                <a:cs typeface="Prompt SemiBold" pitchFamily="2" charset="-34"/>
              </a:rPr>
              <a:t>of Impact</a:t>
            </a:r>
          </a:p>
        </p:txBody>
      </p:sp>
      <p:sp>
        <p:nvSpPr>
          <p:cNvPr id="6" name="TextBox 5">
            <a:extLst>
              <a:ext uri="{FF2B5EF4-FFF2-40B4-BE49-F238E27FC236}">
                <a16:creationId xmlns:a16="http://schemas.microsoft.com/office/drawing/2014/main" id="{94F73CD4-9CCA-7944-76F8-525E49002487}"/>
              </a:ext>
            </a:extLst>
          </p:cNvPr>
          <p:cNvSpPr txBox="1"/>
          <p:nvPr/>
        </p:nvSpPr>
        <p:spPr>
          <a:xfrm>
            <a:off x="994154" y="4341019"/>
            <a:ext cx="4569786" cy="1736629"/>
          </a:xfrm>
          <a:prstGeom prst="rect">
            <a:avLst/>
          </a:prstGeom>
          <a:noFill/>
        </p:spPr>
        <p:txBody>
          <a:bodyPr wrap="square" lIns="0" tIns="0" rIns="91440" bIns="0" rtlCol="0" anchor="t">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b="0" i="0" u="none" strike="noStrike" kern="1200" cap="none" spc="0" normalizeH="0" baseline="0" noProof="0">
                <a:ln>
                  <a:noFill/>
                </a:ln>
                <a:solidFill>
                  <a:srgbClr val="000000">
                    <a:alpha val="70000"/>
                  </a:srgbClr>
                </a:solidFill>
                <a:effectLst/>
                <a:uLnTx/>
                <a:uFillTx/>
                <a:latin typeface="Prompt" pitchFamily="2" charset="-34"/>
                <a:ea typeface="Roboto Light"/>
                <a:cs typeface="Prompt" pitchFamily="2" charset="-34"/>
              </a:rPr>
              <a:t>Reach out to us with</a:t>
            </a:r>
            <a:r>
              <a:rPr kumimoji="0" lang="en-US" b="0" i="0" u="none" strike="noStrike" kern="1200" cap="none" spc="0" normalizeH="0" noProof="0">
                <a:ln>
                  <a:noFill/>
                </a:ln>
                <a:solidFill>
                  <a:srgbClr val="000000">
                    <a:alpha val="70000"/>
                  </a:srgbClr>
                </a:solidFill>
                <a:effectLst/>
                <a:uLnTx/>
                <a:uFillTx/>
                <a:latin typeface="Prompt" pitchFamily="2" charset="-34"/>
                <a:ea typeface="Roboto Light"/>
                <a:cs typeface="Prompt" pitchFamily="2" charset="-34"/>
              </a:rPr>
              <a:t> questions </a:t>
            </a:r>
          </a:p>
          <a:p>
            <a:pPr marL="0" marR="0" lvl="0" indent="0" algn="l" defTabSz="914400" rtl="0" eaLnBrk="1" fontAlgn="auto" latinLnBrk="0" hangingPunct="1">
              <a:lnSpc>
                <a:spcPct val="130000"/>
              </a:lnSpc>
              <a:spcBef>
                <a:spcPts val="0"/>
              </a:spcBef>
              <a:spcAft>
                <a:spcPts val="0"/>
              </a:spcAft>
              <a:buClrTx/>
              <a:buSzTx/>
              <a:buFontTx/>
              <a:buNone/>
              <a:tabLst/>
              <a:defRPr/>
            </a:pPr>
            <a:r>
              <a:rPr lang="en-US">
                <a:solidFill>
                  <a:srgbClr val="000000">
                    <a:alpha val="70000"/>
                  </a:srgbClr>
                </a:solidFill>
                <a:latin typeface="Prompt" pitchFamily="2" charset="-34"/>
                <a:ea typeface="Roboto Light"/>
                <a:cs typeface="Prompt" pitchFamily="2" charset="-34"/>
              </a:rPr>
              <a:t>Dina Franchi </a:t>
            </a:r>
            <a:r>
              <a:rPr kumimoji="0" lang="en-CA" b="1" i="0" u="sng" strike="noStrike" kern="1200" cap="none" spc="0" normalizeH="0" baseline="0" noProof="0">
                <a:ln>
                  <a:noFill/>
                </a:ln>
                <a:solidFill>
                  <a:srgbClr val="00B6E0"/>
                </a:solidFill>
                <a:effectLst/>
                <a:uLnTx/>
                <a:uFillTx/>
                <a:latin typeface="Prompt" pitchFamily="2" charset="-34"/>
                <a:ea typeface="Roboto Light" panose="02000000000000000000" pitchFamily="2" charset="0"/>
                <a:cs typeface="Prompt" pitchFamily="2" charset="-34"/>
                <a:hlinkClick r:id="rId2"/>
              </a:rPr>
              <a:t>dfranchi@asurtec.com</a:t>
            </a:r>
            <a:endParaRPr kumimoji="0" lang="en-CA" b="1" i="0" u="sng" strike="noStrike" kern="1200" cap="none" spc="0" normalizeH="0" baseline="0" noProof="0">
              <a:ln>
                <a:noFill/>
              </a:ln>
              <a:solidFill>
                <a:srgbClr val="00B6E0"/>
              </a:solidFill>
              <a:effectLst/>
              <a:uLnTx/>
              <a:uFillTx/>
              <a:latin typeface="Prompt" pitchFamily="2" charset="-34"/>
              <a:ea typeface="Roboto Light" panose="02000000000000000000" pitchFamily="2" charset="0"/>
              <a:cs typeface="Prompt" pitchFamily="2" charset="-34"/>
            </a:endParaRPr>
          </a:p>
          <a:p>
            <a:pPr marL="0" marR="0" lvl="0" indent="0" algn="l" defTabSz="914400" rtl="0" eaLnBrk="1" fontAlgn="auto" latinLnBrk="0" hangingPunct="1">
              <a:lnSpc>
                <a:spcPct val="130000"/>
              </a:lnSpc>
              <a:spcBef>
                <a:spcPts val="0"/>
              </a:spcBef>
              <a:spcAft>
                <a:spcPts val="0"/>
              </a:spcAft>
              <a:buClrTx/>
              <a:buSzTx/>
              <a:buFontTx/>
              <a:buNone/>
              <a:tabLst/>
              <a:defRPr/>
            </a:pPr>
            <a:r>
              <a:rPr lang="en-CA">
                <a:solidFill>
                  <a:srgbClr val="000000">
                    <a:alpha val="70000"/>
                  </a:srgbClr>
                </a:solidFill>
                <a:latin typeface="Prompt" pitchFamily="2" charset="-34"/>
                <a:ea typeface="Roboto Light"/>
                <a:cs typeface="Prompt" pitchFamily="2" charset="-34"/>
              </a:rPr>
              <a:t>Cindy Kinnon: </a:t>
            </a:r>
            <a:r>
              <a:rPr lang="en-CA" b="1">
                <a:solidFill>
                  <a:srgbClr val="000000">
                    <a:alpha val="70000"/>
                  </a:srgbClr>
                </a:solidFill>
                <a:latin typeface="Prompt" pitchFamily="2" charset="-34"/>
                <a:ea typeface="Roboto Light"/>
                <a:cs typeface="Prompt" pitchFamily="2" charset="-34"/>
                <a:hlinkClick r:id="rId3"/>
              </a:rPr>
              <a:t>cindykinnon@clgw.ca</a:t>
            </a:r>
            <a:endParaRPr lang="en-CA" b="1">
              <a:solidFill>
                <a:srgbClr val="000000">
                  <a:alpha val="70000"/>
                </a:srgbClr>
              </a:solidFill>
              <a:latin typeface="Prompt" pitchFamily="2" charset="-34"/>
              <a:ea typeface="Roboto Light"/>
              <a:cs typeface="Prompt" pitchFamily="2" charset="-34"/>
            </a:endParaRPr>
          </a:p>
          <a:p>
            <a:pPr marL="0" marR="0" lvl="0" indent="0" algn="l" defTabSz="914400" rtl="0" eaLnBrk="1" fontAlgn="auto" latinLnBrk="0" hangingPunct="1">
              <a:lnSpc>
                <a:spcPct val="130000"/>
              </a:lnSpc>
              <a:spcBef>
                <a:spcPts val="0"/>
              </a:spcBef>
              <a:spcAft>
                <a:spcPts val="0"/>
              </a:spcAft>
              <a:buClrTx/>
              <a:buSzTx/>
              <a:buFontTx/>
              <a:buNone/>
              <a:tabLst/>
              <a:defRPr/>
            </a:pPr>
            <a:endParaRPr lang="en-CA">
              <a:solidFill>
                <a:srgbClr val="000000">
                  <a:alpha val="70000"/>
                </a:srgbClr>
              </a:solidFill>
              <a:latin typeface="Prompt" pitchFamily="2" charset="-34"/>
              <a:ea typeface="Roboto Light"/>
              <a:cs typeface="Prompt" pitchFamily="2" charset="-34"/>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alpha val="70000"/>
                </a:srgbClr>
              </a:solidFill>
              <a:effectLst/>
              <a:uLnTx/>
              <a:uFillTx/>
              <a:latin typeface="Prompt" pitchFamily="2" charset="-34"/>
              <a:ea typeface="Roboto Light"/>
              <a:cs typeface="Prompt" pitchFamily="2" charset="-34"/>
            </a:endParaRPr>
          </a:p>
        </p:txBody>
      </p:sp>
      <p:pic>
        <p:nvPicPr>
          <p:cNvPr id="7" name="Picture Placeholder 5" descr="A group of people putting their hands together&#10;&#10;Description automatically generated">
            <a:extLst>
              <a:ext uri="{FF2B5EF4-FFF2-40B4-BE49-F238E27FC236}">
                <a16:creationId xmlns:a16="http://schemas.microsoft.com/office/drawing/2014/main" id="{62694291-F4D5-0139-F031-883A1E5D305E}"/>
              </a:ext>
            </a:extLst>
          </p:cNvPr>
          <p:cNvPicPr>
            <a:picLocks noChangeAspect="1"/>
          </p:cNvPicPr>
          <p:nvPr/>
        </p:nvPicPr>
        <p:blipFill>
          <a:blip r:embed="rId4"/>
          <a:srcRect l="33810" t="12773" r="33810" b="11986"/>
          <a:stretch/>
        </p:blipFill>
        <p:spPr>
          <a:xfrm>
            <a:off x="8268000" y="0"/>
            <a:ext cx="3924000" cy="5209334"/>
          </a:xfrm>
          <a:prstGeom prst="rect">
            <a:avLst/>
          </a:prstGeom>
        </p:spPr>
      </p:pic>
    </p:spTree>
    <p:extLst>
      <p:ext uri="{BB962C8B-B14F-4D97-AF65-F5344CB8AC3E}">
        <p14:creationId xmlns:p14="http://schemas.microsoft.com/office/powerpoint/2010/main" val="54801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4346C-E57B-0FF6-1922-006D5E7414D6}"/>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64FA3944-C963-E79C-DC19-633AFF5E1BAA}"/>
              </a:ext>
            </a:extLst>
          </p:cNvPr>
          <p:cNvSpPr txBox="1">
            <a:spLocks/>
          </p:cNvSpPr>
          <p:nvPr/>
        </p:nvSpPr>
        <p:spPr>
          <a:xfrm>
            <a:off x="1014663" y="104479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Prompt" pitchFamily="2" charset="-34"/>
                <a:ea typeface="+mj-ea"/>
                <a:cs typeface="Prompt" pitchFamily="2" charset="-34"/>
              </a:defRPr>
            </a:lvl1pPr>
          </a:lstStyle>
          <a:p>
            <a:pPr>
              <a:spcAft>
                <a:spcPts val="600"/>
              </a:spcAft>
            </a:pPr>
            <a:r>
              <a:rPr lang="en-US" b="1" i="0" kern="1200"/>
              <a:t>WHAT DO WE MEAN BY </a:t>
            </a:r>
            <a:r>
              <a:rPr lang="en-US" b="1" i="0" kern="1200">
                <a:solidFill>
                  <a:schemeClr val="accent3"/>
                </a:solidFill>
              </a:rPr>
              <a:t>DATA</a:t>
            </a:r>
            <a:r>
              <a:rPr lang="en-US" b="1" i="0" kern="1200"/>
              <a:t>?</a:t>
            </a:r>
          </a:p>
        </p:txBody>
      </p:sp>
      <p:sp>
        <p:nvSpPr>
          <p:cNvPr id="10" name="Content Placeholder 2">
            <a:extLst>
              <a:ext uri="{FF2B5EF4-FFF2-40B4-BE49-F238E27FC236}">
                <a16:creationId xmlns:a16="http://schemas.microsoft.com/office/drawing/2014/main" id="{157EFB6B-C6EF-A8AA-214C-3CF034AC49FC}"/>
              </a:ext>
            </a:extLst>
          </p:cNvPr>
          <p:cNvSpPr txBox="1">
            <a:spLocks/>
          </p:cNvSpPr>
          <p:nvPr/>
        </p:nvSpPr>
        <p:spPr>
          <a:xfrm>
            <a:off x="1014663" y="2248231"/>
            <a:ext cx="7051766" cy="3564970"/>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base">
              <a:spcBef>
                <a:spcPct val="0"/>
              </a:spcBef>
              <a:spcAft>
                <a:spcPts val="600"/>
              </a:spcAft>
              <a:buNone/>
            </a:pPr>
            <a:endParaRPr lang="en-US" altLang="en-US" sz="2400">
              <a:latin typeface="Mulish" pitchFamily="2" charset="0"/>
            </a:endParaRPr>
          </a:p>
          <a:p>
            <a:pPr fontAlgn="base">
              <a:lnSpc>
                <a:spcPct val="125000"/>
              </a:lnSpc>
              <a:spcBef>
                <a:spcPct val="0"/>
              </a:spcBef>
              <a:spcAft>
                <a:spcPts val="600"/>
              </a:spcAft>
              <a:buClr>
                <a:schemeClr val="accent2"/>
              </a:buClr>
              <a:buFont typeface="Wingdings" pitchFamily="2" charset="2"/>
              <a:buChar char="§"/>
            </a:pPr>
            <a:r>
              <a:rPr lang="en-US" altLang="en-US" sz="2000">
                <a:latin typeface="Prompt" pitchFamily="2" charset="-34"/>
                <a:cs typeface="Prompt" pitchFamily="2" charset="-34"/>
              </a:rPr>
              <a:t>Quantitative data are numerical</a:t>
            </a:r>
          </a:p>
          <a:p>
            <a:pPr fontAlgn="base">
              <a:lnSpc>
                <a:spcPct val="125000"/>
              </a:lnSpc>
              <a:spcBef>
                <a:spcPct val="0"/>
              </a:spcBef>
              <a:spcAft>
                <a:spcPts val="600"/>
              </a:spcAft>
              <a:buClr>
                <a:schemeClr val="accent2"/>
              </a:buClr>
              <a:buFont typeface="Wingdings" pitchFamily="2" charset="2"/>
              <a:buChar char="§"/>
            </a:pPr>
            <a:r>
              <a:rPr lang="en-US" altLang="en-US" sz="2000">
                <a:latin typeface="Prompt" pitchFamily="2" charset="-34"/>
                <a:cs typeface="Prompt" pitchFamily="2" charset="-34"/>
              </a:rPr>
              <a:t>Qualitative data are almost anything else</a:t>
            </a:r>
          </a:p>
          <a:p>
            <a:pPr fontAlgn="base">
              <a:lnSpc>
                <a:spcPct val="125000"/>
              </a:lnSpc>
              <a:spcBef>
                <a:spcPct val="0"/>
              </a:spcBef>
              <a:spcAft>
                <a:spcPts val="600"/>
              </a:spcAft>
              <a:buClr>
                <a:schemeClr val="accent2"/>
              </a:buClr>
              <a:buFont typeface="Wingdings" pitchFamily="2" charset="2"/>
              <a:buChar char="§"/>
            </a:pPr>
            <a:r>
              <a:rPr lang="en-US" altLang="en-US" sz="2000">
                <a:latin typeface="Prompt" pitchFamily="2" charset="-34"/>
                <a:cs typeface="Prompt" pitchFamily="2" charset="-34"/>
              </a:rPr>
              <a:t>Structured data are organized, making it easy to search, analyze and process</a:t>
            </a:r>
          </a:p>
          <a:p>
            <a:pPr fontAlgn="base">
              <a:lnSpc>
                <a:spcPct val="125000"/>
              </a:lnSpc>
              <a:spcBef>
                <a:spcPct val="0"/>
              </a:spcBef>
              <a:spcAft>
                <a:spcPts val="600"/>
              </a:spcAft>
              <a:buClr>
                <a:schemeClr val="accent2"/>
              </a:buClr>
              <a:buFont typeface="Wingdings" pitchFamily="2" charset="2"/>
              <a:buChar char="§"/>
            </a:pPr>
            <a:r>
              <a:rPr lang="en-US" altLang="en-US" sz="2000">
                <a:latin typeface="Prompt" pitchFamily="2" charset="-34"/>
                <a:cs typeface="Prompt" pitchFamily="2" charset="-34"/>
              </a:rPr>
              <a:t>Unstructured data do not conform to a specific format e.g., images, some text documents</a:t>
            </a:r>
            <a:endParaRPr lang="en-US" altLang="en-US" sz="2400">
              <a:latin typeface="Mulish" pitchFamily="2" charset="0"/>
            </a:endParaRPr>
          </a:p>
          <a:p>
            <a:pPr fontAlgn="base">
              <a:spcBef>
                <a:spcPct val="0"/>
              </a:spcBef>
              <a:spcAft>
                <a:spcPts val="600"/>
              </a:spcAft>
            </a:pPr>
            <a:endParaRPr lang="en-US" altLang="en-US" sz="2400">
              <a:latin typeface="Mulish" pitchFamily="2" charset="0"/>
            </a:endParaRPr>
          </a:p>
        </p:txBody>
      </p:sp>
      <p:pic>
        <p:nvPicPr>
          <p:cNvPr id="3" name="Graphic 2">
            <a:extLst>
              <a:ext uri="{FF2B5EF4-FFF2-40B4-BE49-F238E27FC236}">
                <a16:creationId xmlns:a16="http://schemas.microsoft.com/office/drawing/2014/main" id="{970BFA0D-68E8-4168-9912-D9847A1BD7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66429" y="2023285"/>
            <a:ext cx="3804970" cy="3789916"/>
          </a:xfrm>
          <a:prstGeom prst="rect">
            <a:avLst/>
          </a:prstGeom>
        </p:spPr>
      </p:pic>
    </p:spTree>
    <p:extLst>
      <p:ext uri="{BB962C8B-B14F-4D97-AF65-F5344CB8AC3E}">
        <p14:creationId xmlns:p14="http://schemas.microsoft.com/office/powerpoint/2010/main" val="284305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5FC1A-682F-4A48-BBF1-EE57CB248A45}"/>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3FEBE51A-FA19-3E07-D6CA-8FC629DB6800}"/>
              </a:ext>
            </a:extLst>
          </p:cNvPr>
          <p:cNvSpPr txBox="1">
            <a:spLocks/>
          </p:cNvSpPr>
          <p:nvPr/>
        </p:nvSpPr>
        <p:spPr>
          <a:xfrm>
            <a:off x="1014663" y="8585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Prompt" pitchFamily="2" charset="-34"/>
                <a:ea typeface="+mj-ea"/>
                <a:cs typeface="Prompt" pitchFamily="2" charset="-34"/>
              </a:defRPr>
            </a:lvl1pPr>
          </a:lstStyle>
          <a:p>
            <a:pPr>
              <a:spcAft>
                <a:spcPts val="600"/>
              </a:spcAft>
            </a:pPr>
            <a:r>
              <a:rPr lang="en-US" b="1" i="0" kern="1200"/>
              <a:t>DEFINING </a:t>
            </a:r>
            <a:r>
              <a:rPr lang="en-US" b="1" i="0" kern="1200">
                <a:solidFill>
                  <a:schemeClr val="accent3"/>
                </a:solidFill>
              </a:rPr>
              <a:t>DATA</a:t>
            </a:r>
          </a:p>
        </p:txBody>
      </p:sp>
      <p:sp>
        <p:nvSpPr>
          <p:cNvPr id="3" name="Rectangle: Rounded Corners 2">
            <a:extLst>
              <a:ext uri="{FF2B5EF4-FFF2-40B4-BE49-F238E27FC236}">
                <a16:creationId xmlns:a16="http://schemas.microsoft.com/office/drawing/2014/main" id="{1EE26A14-B634-9D96-8624-7BA8B4A3C0DB}"/>
              </a:ext>
            </a:extLst>
          </p:cNvPr>
          <p:cNvSpPr/>
          <p:nvPr/>
        </p:nvSpPr>
        <p:spPr>
          <a:xfrm>
            <a:off x="1014662" y="2697495"/>
            <a:ext cx="2565665" cy="193483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a:latin typeface="Prompt" pitchFamily="2" charset="-34"/>
                <a:ea typeface="linea-basic-10" charset="0"/>
                <a:cs typeface="Prompt" pitchFamily="2" charset="-34"/>
              </a:rPr>
              <a:t>Data:</a:t>
            </a:r>
          </a:p>
          <a:p>
            <a:pPr algn="ctr"/>
            <a:r>
              <a:rPr lang="en-CA" sz="1400">
                <a:latin typeface="Prompt" pitchFamily="2" charset="-34"/>
                <a:ea typeface="linea-basic-10" charset="0"/>
                <a:cs typeface="Prompt" pitchFamily="2" charset="-34"/>
              </a:rPr>
              <a:t>Any information collected through day-to-day work or for evaluation purposes</a:t>
            </a:r>
          </a:p>
        </p:txBody>
      </p:sp>
      <p:sp>
        <p:nvSpPr>
          <p:cNvPr id="4" name="TextBox 3">
            <a:extLst>
              <a:ext uri="{FF2B5EF4-FFF2-40B4-BE49-F238E27FC236}">
                <a16:creationId xmlns:a16="http://schemas.microsoft.com/office/drawing/2014/main" id="{0788F505-3912-17FC-F443-D78B73BFB16B}"/>
              </a:ext>
            </a:extLst>
          </p:cNvPr>
          <p:cNvSpPr txBox="1"/>
          <p:nvPr/>
        </p:nvSpPr>
        <p:spPr>
          <a:xfrm>
            <a:off x="977939" y="5388583"/>
            <a:ext cx="7904748" cy="461665"/>
          </a:xfrm>
          <a:prstGeom prst="rect">
            <a:avLst/>
          </a:prstGeom>
          <a:noFill/>
        </p:spPr>
        <p:txBody>
          <a:bodyPr wrap="square" rtlCol="0">
            <a:spAutoFit/>
          </a:bodyPr>
          <a:lstStyle/>
          <a:p>
            <a:r>
              <a:rPr lang="en-CA" sz="1200" baseline="30000">
                <a:latin typeface="Prompt" pitchFamily="2" charset="-34"/>
                <a:cs typeface="Prompt" pitchFamily="2" charset="-34"/>
              </a:rPr>
              <a:t>1 </a:t>
            </a:r>
            <a:r>
              <a:rPr lang="en-CA" sz="1200">
                <a:latin typeface="Prompt" pitchFamily="2" charset="-34"/>
                <a:cs typeface="Prompt" pitchFamily="2" charset="-34"/>
              </a:rPr>
              <a:t>Acknowledgement: How Do You Know If You Are Making a Difference? A Practical Handbook for Public Service Organizations: By Sarah Morton and Ailsa Cook, Policy Press, 2023.                                         </a:t>
            </a:r>
          </a:p>
        </p:txBody>
      </p:sp>
      <p:sp>
        <p:nvSpPr>
          <p:cNvPr id="5" name="Rectangle: Rounded Corners 4">
            <a:extLst>
              <a:ext uri="{FF2B5EF4-FFF2-40B4-BE49-F238E27FC236}">
                <a16:creationId xmlns:a16="http://schemas.microsoft.com/office/drawing/2014/main" id="{1B576B1A-EF23-A83A-03C1-326890AF8FC3}"/>
              </a:ext>
            </a:extLst>
          </p:cNvPr>
          <p:cNvSpPr/>
          <p:nvPr/>
        </p:nvSpPr>
        <p:spPr>
          <a:xfrm>
            <a:off x="3460085" y="2697494"/>
            <a:ext cx="2565665" cy="1934834"/>
          </a:xfrm>
          <a:prstGeom prst="roundRect">
            <a:avLst/>
          </a:prstGeom>
          <a:solidFill>
            <a:schemeClr val="tx2">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a:latin typeface="Prompt" pitchFamily="2" charset="-34"/>
                <a:ea typeface="linea-basic-10" charset="0"/>
                <a:cs typeface="Prompt" pitchFamily="2" charset="-34"/>
              </a:rPr>
              <a:t>Feedback:</a:t>
            </a:r>
          </a:p>
          <a:p>
            <a:pPr algn="ctr"/>
            <a:r>
              <a:rPr lang="en-CA" sz="1400">
                <a:latin typeface="Prompt" pitchFamily="2" charset="-34"/>
                <a:ea typeface="linea-basic-10" charset="0"/>
                <a:cs typeface="Prompt" pitchFamily="2" charset="-34"/>
              </a:rPr>
              <a:t>Formally or informally collected information about what people think</a:t>
            </a:r>
          </a:p>
        </p:txBody>
      </p:sp>
      <p:sp>
        <p:nvSpPr>
          <p:cNvPr id="6" name="Rectangle: Rounded Corners 5">
            <a:extLst>
              <a:ext uri="{FF2B5EF4-FFF2-40B4-BE49-F238E27FC236}">
                <a16:creationId xmlns:a16="http://schemas.microsoft.com/office/drawing/2014/main" id="{D3FA40EA-D296-7B72-89D1-E53359355FA9}"/>
              </a:ext>
            </a:extLst>
          </p:cNvPr>
          <p:cNvSpPr/>
          <p:nvPr/>
        </p:nvSpPr>
        <p:spPr>
          <a:xfrm>
            <a:off x="5905508" y="2697494"/>
            <a:ext cx="2565665" cy="193483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a:latin typeface="Prompt" pitchFamily="2" charset="-34"/>
                <a:ea typeface="linea-basic-10" charset="0"/>
                <a:cs typeface="Prompt" pitchFamily="2" charset="-34"/>
              </a:rPr>
              <a:t>Formal evidence: </a:t>
            </a:r>
            <a:r>
              <a:rPr lang="en-CA" sz="1400">
                <a:latin typeface="Prompt" pitchFamily="2" charset="-34"/>
                <a:ea typeface="linea-basic-10" charset="0"/>
                <a:cs typeface="Prompt" pitchFamily="2" charset="-34"/>
              </a:rPr>
              <a:t>Processed and analyzed data like evaluation reports or published articles</a:t>
            </a:r>
            <a:endParaRPr lang="en-CA" sz="1600">
              <a:latin typeface="Prompt" pitchFamily="2" charset="-34"/>
              <a:ea typeface="linea-basic-10" charset="0"/>
              <a:cs typeface="Prompt" pitchFamily="2" charset="-34"/>
            </a:endParaRPr>
          </a:p>
        </p:txBody>
      </p:sp>
      <p:sp>
        <p:nvSpPr>
          <p:cNvPr id="7" name="Rectangle: Rounded Corners 6">
            <a:extLst>
              <a:ext uri="{FF2B5EF4-FFF2-40B4-BE49-F238E27FC236}">
                <a16:creationId xmlns:a16="http://schemas.microsoft.com/office/drawing/2014/main" id="{2F775B00-32E9-0CEC-9A0F-2B7D705A0948}"/>
              </a:ext>
            </a:extLst>
          </p:cNvPr>
          <p:cNvSpPr/>
          <p:nvPr/>
        </p:nvSpPr>
        <p:spPr>
          <a:xfrm>
            <a:off x="8350931" y="2677547"/>
            <a:ext cx="2565665" cy="1934834"/>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a:latin typeface="Prompt" pitchFamily="2" charset="-34"/>
                <a:ea typeface="linea-basic-10" charset="0"/>
                <a:cs typeface="Prompt" pitchFamily="2" charset="-34"/>
              </a:rPr>
              <a:t>Evidence from practice: </a:t>
            </a:r>
            <a:r>
              <a:rPr lang="en-CA" sz="1400">
                <a:latin typeface="Prompt" pitchFamily="2" charset="-34"/>
                <a:ea typeface="linea-basic-10" charset="0"/>
                <a:cs typeface="Prompt" pitchFamily="2" charset="-34"/>
              </a:rPr>
              <a:t>Systematic reflections, case note sampling etc.</a:t>
            </a:r>
            <a:endParaRPr lang="en-CA" sz="1600">
              <a:latin typeface="Prompt" pitchFamily="2" charset="-34"/>
              <a:ea typeface="linea-basic-10" charset="0"/>
              <a:cs typeface="Prompt" pitchFamily="2" charset="-34"/>
            </a:endParaRPr>
          </a:p>
        </p:txBody>
      </p:sp>
      <p:sp>
        <p:nvSpPr>
          <p:cNvPr id="8" name="TextBox 7">
            <a:extLst>
              <a:ext uri="{FF2B5EF4-FFF2-40B4-BE49-F238E27FC236}">
                <a16:creationId xmlns:a16="http://schemas.microsoft.com/office/drawing/2014/main" id="{3F79A67A-5D98-7E89-D627-AB08AD023777}"/>
              </a:ext>
            </a:extLst>
          </p:cNvPr>
          <p:cNvSpPr txBox="1"/>
          <p:nvPr/>
        </p:nvSpPr>
        <p:spPr>
          <a:xfrm>
            <a:off x="1014662" y="1920739"/>
            <a:ext cx="10024399" cy="584775"/>
          </a:xfrm>
          <a:prstGeom prst="rect">
            <a:avLst/>
          </a:prstGeom>
          <a:noFill/>
        </p:spPr>
        <p:txBody>
          <a:bodyPr wrap="square" rtlCol="0">
            <a:spAutoFit/>
          </a:bodyPr>
          <a:lstStyle/>
          <a:p>
            <a:r>
              <a:rPr lang="en-CA" sz="1600">
                <a:latin typeface="Prompt" pitchFamily="2" charset="-34"/>
                <a:cs typeface="Prompt" pitchFamily="2" charset="-34"/>
              </a:rPr>
              <a:t>The terms </a:t>
            </a:r>
            <a:r>
              <a:rPr lang="en-CA" sz="1600" i="1">
                <a:latin typeface="Prompt" pitchFamily="2" charset="-34"/>
                <a:cs typeface="Prompt" pitchFamily="2" charset="-34"/>
              </a:rPr>
              <a:t>data, feedback, and evidence </a:t>
            </a:r>
            <a:r>
              <a:rPr lang="en-CA" sz="1600">
                <a:latin typeface="Prompt" pitchFamily="2" charset="-34"/>
                <a:cs typeface="Prompt" pitchFamily="2" charset="-34"/>
              </a:rPr>
              <a:t>refer to information that is relevant for showing a change process</a:t>
            </a:r>
            <a:r>
              <a:rPr lang="en-CA" sz="1600" baseline="30000">
                <a:latin typeface="Prompt" pitchFamily="2" charset="-34"/>
                <a:cs typeface="Prompt" pitchFamily="2" charset="-34"/>
              </a:rPr>
              <a:t>1</a:t>
            </a:r>
          </a:p>
        </p:txBody>
      </p:sp>
    </p:spTree>
    <p:extLst>
      <p:ext uri="{BB962C8B-B14F-4D97-AF65-F5344CB8AC3E}">
        <p14:creationId xmlns:p14="http://schemas.microsoft.com/office/powerpoint/2010/main" val="67457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2500"/>
                            </p:stCondLst>
                            <p:childTnLst>
                              <p:par>
                                <p:cTn id="21" presetID="37" presetClass="entr" presetSubtype="0" fill="hold" grpId="0" nodeType="afterEffect">
                                  <p:stCondLst>
                                    <p:cond delay="10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900" decel="100000" fill="hold"/>
                                        <p:tgtEl>
                                          <p:spTgt spid="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27" fill="hold">
                            <p:stCondLst>
                              <p:cond delay="4500"/>
                            </p:stCondLst>
                            <p:childTnLst>
                              <p:par>
                                <p:cTn id="28" presetID="37" presetClass="entr" presetSubtype="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900" decel="100000" fill="hold"/>
                                        <p:tgtEl>
                                          <p:spTgt spid="5"/>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34" fill="hold">
                            <p:stCondLst>
                              <p:cond delay="5500"/>
                            </p:stCondLst>
                            <p:childTnLst>
                              <p:par>
                                <p:cTn id="35" presetID="37" presetClass="entr" presetSubtype="0"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900" decel="100000" fill="hold"/>
                                        <p:tgtEl>
                                          <p:spTgt spid="6"/>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41" fill="hold">
                            <p:stCondLst>
                              <p:cond delay="6500"/>
                            </p:stCondLst>
                            <p:childTnLst>
                              <p:par>
                                <p:cTn id="42" presetID="37" presetClass="entr" presetSubtype="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900" decel="100000" fill="hold"/>
                                        <p:tgtEl>
                                          <p:spTgt spid="7"/>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P spid="4" grpId="0"/>
      <p:bldP spid="5" grpId="0" animBg="1"/>
      <p:bldP spid="6" grpId="0" animBg="1"/>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FC0C2-87D3-6E13-5CBE-E70422ED92E5}"/>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E88EE733-2E5B-A585-B31B-B658A9FEC2E7}"/>
              </a:ext>
            </a:extLst>
          </p:cNvPr>
          <p:cNvSpPr txBox="1">
            <a:spLocks/>
          </p:cNvSpPr>
          <p:nvPr/>
        </p:nvSpPr>
        <p:spPr>
          <a:xfrm>
            <a:off x="1014479" y="64913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Prompt" pitchFamily="2" charset="-34"/>
                <a:ea typeface="+mj-ea"/>
                <a:cs typeface="Prompt" pitchFamily="2" charset="-34"/>
              </a:defRPr>
            </a:lvl1pPr>
          </a:lstStyle>
          <a:p>
            <a:pPr>
              <a:spcAft>
                <a:spcPts val="600"/>
              </a:spcAft>
            </a:pPr>
            <a:r>
              <a:rPr lang="en-US" b="1" i="0" kern="1200"/>
              <a:t>SYSTEM LEVEL </a:t>
            </a:r>
            <a:r>
              <a:rPr lang="en-US">
                <a:solidFill>
                  <a:schemeClr val="accent3"/>
                </a:solidFill>
                <a:ea typeface="+mn-ea"/>
              </a:rPr>
              <a:t>CONTEXT</a:t>
            </a:r>
            <a:r>
              <a:rPr lang="en-US" b="1" i="0" kern="1200"/>
              <a:t> </a:t>
            </a:r>
            <a:endParaRPr lang="en-US" b="1" i="0" kern="1200">
              <a:solidFill>
                <a:schemeClr val="accent3"/>
              </a:solidFill>
            </a:endParaRPr>
          </a:p>
        </p:txBody>
      </p:sp>
      <p:sp>
        <p:nvSpPr>
          <p:cNvPr id="10" name="Content Placeholder 2">
            <a:extLst>
              <a:ext uri="{FF2B5EF4-FFF2-40B4-BE49-F238E27FC236}">
                <a16:creationId xmlns:a16="http://schemas.microsoft.com/office/drawing/2014/main" id="{BC9395FB-92FF-946D-1AF2-33A9C5743316}"/>
              </a:ext>
            </a:extLst>
          </p:cNvPr>
          <p:cNvSpPr txBox="1">
            <a:spLocks/>
          </p:cNvSpPr>
          <p:nvPr/>
        </p:nvSpPr>
        <p:spPr>
          <a:xfrm>
            <a:off x="1014479" y="2236749"/>
            <a:ext cx="7162685" cy="2914372"/>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base">
              <a:spcBef>
                <a:spcPct val="0"/>
              </a:spcBef>
              <a:spcAft>
                <a:spcPts val="600"/>
              </a:spcAft>
              <a:buNone/>
            </a:pPr>
            <a:endParaRPr lang="en-US" altLang="en-US" sz="2400">
              <a:latin typeface="Prompt" pitchFamily="2" charset="-34"/>
              <a:cs typeface="Prompt" pitchFamily="2" charset="-34"/>
            </a:endParaRPr>
          </a:p>
          <a:p>
            <a:pPr fontAlgn="base">
              <a:spcBef>
                <a:spcPct val="0"/>
              </a:spcBef>
              <a:spcAft>
                <a:spcPts val="600"/>
              </a:spcAft>
            </a:pPr>
            <a:endParaRPr lang="en-US" altLang="en-US" sz="2400">
              <a:latin typeface="Prompt" pitchFamily="2" charset="-34"/>
              <a:cs typeface="Prompt" pitchFamily="2" charset="-34"/>
            </a:endParaRPr>
          </a:p>
        </p:txBody>
      </p:sp>
      <p:sp>
        <p:nvSpPr>
          <p:cNvPr id="4" name="Content Placeholder 2">
            <a:extLst>
              <a:ext uri="{FF2B5EF4-FFF2-40B4-BE49-F238E27FC236}">
                <a16:creationId xmlns:a16="http://schemas.microsoft.com/office/drawing/2014/main" id="{AE2F3154-63A4-3F27-AC93-7F3B27DE09EB}"/>
              </a:ext>
            </a:extLst>
          </p:cNvPr>
          <p:cNvSpPr txBox="1">
            <a:spLocks/>
          </p:cNvSpPr>
          <p:nvPr/>
        </p:nvSpPr>
        <p:spPr>
          <a:xfrm>
            <a:off x="1014478" y="1974701"/>
            <a:ext cx="7162685" cy="3552427"/>
          </a:xfrm>
          <a:prstGeom prst="rect">
            <a:avLst/>
          </a:prstGeom>
        </p:spPr>
        <p:txBody>
          <a:bodyPr anchor="t">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base">
              <a:spcBef>
                <a:spcPct val="0"/>
              </a:spcBef>
              <a:spcAft>
                <a:spcPts val="600"/>
              </a:spcAft>
              <a:buNone/>
            </a:pPr>
            <a:r>
              <a:rPr lang="en-US" altLang="en-US" sz="2000" b="1">
                <a:latin typeface="Prompt" pitchFamily="2" charset="-34"/>
                <a:cs typeface="Prompt" pitchFamily="2" charset="-34"/>
              </a:rPr>
              <a:t>System reform: Journey to Belonging</a:t>
            </a:r>
          </a:p>
          <a:p>
            <a:pPr marL="0" indent="0" fontAlgn="base">
              <a:lnSpc>
                <a:spcPct val="120000"/>
              </a:lnSpc>
              <a:spcBef>
                <a:spcPct val="0"/>
              </a:spcBef>
              <a:spcAft>
                <a:spcPts val="600"/>
              </a:spcAft>
              <a:buNone/>
            </a:pPr>
            <a:endParaRPr lang="en-US" altLang="en-US" sz="1800">
              <a:latin typeface="Prompt" pitchFamily="2" charset="-34"/>
              <a:cs typeface="Prompt" pitchFamily="2" charset="-34"/>
            </a:endParaRPr>
          </a:p>
          <a:p>
            <a:pPr fontAlgn="base">
              <a:lnSpc>
                <a:spcPct val="120000"/>
              </a:lnSpc>
              <a:spcBef>
                <a:spcPct val="0"/>
              </a:spcBef>
              <a:spcAft>
                <a:spcPts val="600"/>
              </a:spcAft>
            </a:pPr>
            <a:r>
              <a:rPr lang="en-US" altLang="en-US" sz="1800">
                <a:latin typeface="Prompt" pitchFamily="2" charset="-34"/>
                <a:cs typeface="Prompt" pitchFamily="2" charset="-34"/>
              </a:rPr>
              <a:t>Intake &amp; needs assessments</a:t>
            </a:r>
          </a:p>
          <a:p>
            <a:pPr fontAlgn="base">
              <a:lnSpc>
                <a:spcPct val="120000"/>
              </a:lnSpc>
              <a:spcBef>
                <a:spcPct val="0"/>
              </a:spcBef>
              <a:spcAft>
                <a:spcPts val="600"/>
              </a:spcAft>
            </a:pPr>
            <a:r>
              <a:rPr lang="en-US" altLang="en-US" sz="1800">
                <a:latin typeface="Prompt" pitchFamily="2" charset="-34"/>
                <a:cs typeface="Prompt" pitchFamily="2" charset="-34"/>
              </a:rPr>
              <a:t>Waitlists</a:t>
            </a:r>
          </a:p>
          <a:p>
            <a:pPr fontAlgn="base">
              <a:lnSpc>
                <a:spcPct val="120000"/>
              </a:lnSpc>
              <a:spcBef>
                <a:spcPct val="0"/>
              </a:spcBef>
              <a:spcAft>
                <a:spcPts val="600"/>
              </a:spcAft>
            </a:pPr>
            <a:r>
              <a:rPr lang="en-US" altLang="en-US" sz="1800">
                <a:latin typeface="Prompt" pitchFamily="2" charset="-34"/>
                <a:cs typeface="Prompt" pitchFamily="2" charset="-34"/>
              </a:rPr>
              <a:t>Service utilization</a:t>
            </a:r>
          </a:p>
          <a:p>
            <a:pPr fontAlgn="base">
              <a:lnSpc>
                <a:spcPct val="120000"/>
              </a:lnSpc>
              <a:spcBef>
                <a:spcPct val="0"/>
              </a:spcBef>
              <a:spcAft>
                <a:spcPts val="600"/>
              </a:spcAft>
            </a:pPr>
            <a:r>
              <a:rPr lang="en-US" altLang="en-US" sz="1800">
                <a:latin typeface="Prompt" pitchFamily="2" charset="-34"/>
                <a:cs typeface="Prompt" pitchFamily="2" charset="-34"/>
              </a:rPr>
              <a:t>Service costs</a:t>
            </a:r>
          </a:p>
          <a:p>
            <a:pPr fontAlgn="base">
              <a:lnSpc>
                <a:spcPct val="120000"/>
              </a:lnSpc>
              <a:spcBef>
                <a:spcPct val="0"/>
              </a:spcBef>
              <a:spcAft>
                <a:spcPts val="600"/>
              </a:spcAft>
            </a:pPr>
            <a:r>
              <a:rPr lang="en-US" altLang="en-US" sz="1800">
                <a:latin typeface="Prompt" pitchFamily="2" charset="-34"/>
                <a:cs typeface="Prompt" pitchFamily="2" charset="-34"/>
              </a:rPr>
              <a:t>Direct funding (Passport) claims</a:t>
            </a:r>
          </a:p>
          <a:p>
            <a:pPr fontAlgn="base">
              <a:lnSpc>
                <a:spcPct val="120000"/>
              </a:lnSpc>
              <a:spcBef>
                <a:spcPct val="0"/>
              </a:spcBef>
              <a:spcAft>
                <a:spcPts val="600"/>
              </a:spcAft>
            </a:pPr>
            <a:r>
              <a:rPr lang="en-US" altLang="en-US" sz="1800">
                <a:latin typeface="Prompt" pitchFamily="2" charset="-34"/>
                <a:cs typeface="Prompt" pitchFamily="2" charset="-34"/>
              </a:rPr>
              <a:t>Compliance/Quality (QAM)</a:t>
            </a:r>
          </a:p>
          <a:p>
            <a:pPr fontAlgn="base">
              <a:lnSpc>
                <a:spcPct val="120000"/>
              </a:lnSpc>
              <a:spcBef>
                <a:spcPct val="0"/>
              </a:spcBef>
              <a:spcAft>
                <a:spcPts val="600"/>
              </a:spcAft>
            </a:pPr>
            <a:r>
              <a:rPr lang="en-US" altLang="en-US" sz="1800">
                <a:latin typeface="Prompt" pitchFamily="2" charset="-34"/>
                <a:cs typeface="Prompt" pitchFamily="2" charset="-34"/>
              </a:rPr>
              <a:t>Capacity and vacancies</a:t>
            </a:r>
          </a:p>
          <a:p>
            <a:pPr fontAlgn="base">
              <a:spcBef>
                <a:spcPct val="0"/>
              </a:spcBef>
              <a:spcAft>
                <a:spcPts val="600"/>
              </a:spcAft>
            </a:pPr>
            <a:endParaRPr lang="en-US" altLang="en-US" sz="2000">
              <a:latin typeface="Prompt" pitchFamily="2" charset="-34"/>
              <a:cs typeface="Prompt" pitchFamily="2" charset="-34"/>
            </a:endParaRPr>
          </a:p>
          <a:p>
            <a:pPr fontAlgn="base">
              <a:spcBef>
                <a:spcPct val="0"/>
              </a:spcBef>
              <a:spcAft>
                <a:spcPts val="600"/>
              </a:spcAft>
            </a:pPr>
            <a:endParaRPr lang="en-US" altLang="en-US" sz="2000">
              <a:latin typeface="Prompt" pitchFamily="2" charset="-34"/>
              <a:cs typeface="Prompt" pitchFamily="2" charset="-34"/>
            </a:endParaRPr>
          </a:p>
          <a:p>
            <a:pPr marL="0" indent="0" fontAlgn="base">
              <a:spcBef>
                <a:spcPct val="0"/>
              </a:spcBef>
              <a:spcAft>
                <a:spcPts val="600"/>
              </a:spcAft>
              <a:buNone/>
            </a:pPr>
            <a:endParaRPr lang="en-US" altLang="en-US" sz="2400">
              <a:latin typeface="Prompt" pitchFamily="2" charset="-34"/>
              <a:cs typeface="Prompt" pitchFamily="2" charset="-34"/>
            </a:endParaRPr>
          </a:p>
        </p:txBody>
      </p:sp>
      <p:pic>
        <p:nvPicPr>
          <p:cNvPr id="3" name="Graphic 2">
            <a:extLst>
              <a:ext uri="{FF2B5EF4-FFF2-40B4-BE49-F238E27FC236}">
                <a16:creationId xmlns:a16="http://schemas.microsoft.com/office/drawing/2014/main" id="{0B13A86A-451E-0F2B-D12F-F30C059A0B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5228" y="786088"/>
            <a:ext cx="5334851" cy="5334851"/>
          </a:xfrm>
          <a:prstGeom prst="rect">
            <a:avLst/>
          </a:prstGeom>
        </p:spPr>
      </p:pic>
    </p:spTree>
    <p:extLst>
      <p:ext uri="{BB962C8B-B14F-4D97-AF65-F5344CB8AC3E}">
        <p14:creationId xmlns:p14="http://schemas.microsoft.com/office/powerpoint/2010/main" val="75546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8755E-9839-3237-1D72-DFD41591DB10}"/>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776485C0-91C6-8B61-2568-32EC6969D998}"/>
              </a:ext>
            </a:extLst>
          </p:cNvPr>
          <p:cNvSpPr txBox="1">
            <a:spLocks/>
          </p:cNvSpPr>
          <p:nvPr/>
        </p:nvSpPr>
        <p:spPr>
          <a:xfrm>
            <a:off x="1014479" y="9164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Prompt" pitchFamily="2" charset="-34"/>
                <a:ea typeface="+mj-ea"/>
                <a:cs typeface="Prompt" pitchFamily="2" charset="-34"/>
              </a:defRPr>
            </a:lvl1pPr>
          </a:lstStyle>
          <a:p>
            <a:pPr>
              <a:spcAft>
                <a:spcPts val="600"/>
              </a:spcAft>
            </a:pPr>
            <a:r>
              <a:rPr lang="en-US" b="1" i="0" kern="1200"/>
              <a:t>WHY YOU NEED IMPACT </a:t>
            </a:r>
            <a:r>
              <a:rPr lang="en-US" b="1" i="0" kern="1200">
                <a:solidFill>
                  <a:schemeClr val="accent3"/>
                </a:solidFill>
              </a:rPr>
              <a:t>DATA</a:t>
            </a:r>
          </a:p>
        </p:txBody>
      </p:sp>
      <p:sp>
        <p:nvSpPr>
          <p:cNvPr id="10" name="Content Placeholder 2">
            <a:extLst>
              <a:ext uri="{FF2B5EF4-FFF2-40B4-BE49-F238E27FC236}">
                <a16:creationId xmlns:a16="http://schemas.microsoft.com/office/drawing/2014/main" id="{9BB4E0A0-6287-D57D-964D-A1CA7DA58F2E}"/>
              </a:ext>
            </a:extLst>
          </p:cNvPr>
          <p:cNvSpPr txBox="1">
            <a:spLocks/>
          </p:cNvSpPr>
          <p:nvPr/>
        </p:nvSpPr>
        <p:spPr>
          <a:xfrm>
            <a:off x="1014479" y="2236749"/>
            <a:ext cx="7162685" cy="2914372"/>
          </a:xfrm>
          <a:prstGeom prst="rect">
            <a:avLst/>
          </a:prstGeom>
        </p:spPr>
        <p:txBody>
          <a:bodyPr anchor="t">
            <a:normAutofit fontScale="70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base">
              <a:spcBef>
                <a:spcPct val="0"/>
              </a:spcBef>
              <a:spcAft>
                <a:spcPts val="600"/>
              </a:spcAft>
              <a:buNone/>
            </a:pPr>
            <a:endParaRPr lang="en-US" altLang="en-US" sz="2400">
              <a:latin typeface="Prompt" pitchFamily="2" charset="-34"/>
              <a:cs typeface="Prompt" pitchFamily="2" charset="-34"/>
            </a:endParaRPr>
          </a:p>
          <a:p>
            <a:pPr marL="0" indent="0" fontAlgn="base">
              <a:spcBef>
                <a:spcPct val="0"/>
              </a:spcBef>
              <a:spcAft>
                <a:spcPts val="600"/>
              </a:spcAft>
              <a:buNone/>
            </a:pPr>
            <a:endParaRPr lang="en-US" altLang="en-US" sz="2400">
              <a:latin typeface="Prompt" pitchFamily="2" charset="-34"/>
              <a:cs typeface="Prompt" pitchFamily="2" charset="-34"/>
            </a:endParaRPr>
          </a:p>
          <a:p>
            <a:pPr marL="457200" indent="-457200" fontAlgn="base">
              <a:lnSpc>
                <a:spcPct val="130000"/>
              </a:lnSpc>
              <a:spcBef>
                <a:spcPct val="0"/>
              </a:spcBef>
              <a:spcAft>
                <a:spcPts val="600"/>
              </a:spcAft>
              <a:buClr>
                <a:schemeClr val="accent2"/>
              </a:buClr>
              <a:buFont typeface="+mj-lt"/>
              <a:buAutoNum type="arabicPeriod"/>
            </a:pPr>
            <a:r>
              <a:rPr lang="en-US" altLang="en-US" sz="2400">
                <a:latin typeface="Prompt" pitchFamily="2" charset="-34"/>
                <a:cs typeface="Prompt" pitchFamily="2" charset="-34"/>
              </a:rPr>
              <a:t>To report to funders/comply with accountability requirements</a:t>
            </a:r>
          </a:p>
          <a:p>
            <a:pPr marL="457200" indent="-457200" fontAlgn="base">
              <a:lnSpc>
                <a:spcPct val="130000"/>
              </a:lnSpc>
              <a:spcBef>
                <a:spcPct val="0"/>
              </a:spcBef>
              <a:spcAft>
                <a:spcPts val="600"/>
              </a:spcAft>
              <a:buClr>
                <a:schemeClr val="accent2"/>
              </a:buClr>
              <a:buFont typeface="+mj-lt"/>
              <a:buAutoNum type="arabicPeriod"/>
            </a:pPr>
            <a:r>
              <a:rPr lang="en-US" altLang="en-US" sz="2400">
                <a:latin typeface="Prompt" pitchFamily="2" charset="-34"/>
                <a:cs typeface="Prompt" pitchFamily="2" charset="-34"/>
              </a:rPr>
              <a:t>For decision-making and planning</a:t>
            </a:r>
          </a:p>
          <a:p>
            <a:pPr marL="457200" indent="-457200" fontAlgn="base">
              <a:lnSpc>
                <a:spcPct val="130000"/>
              </a:lnSpc>
              <a:spcBef>
                <a:spcPct val="0"/>
              </a:spcBef>
              <a:spcAft>
                <a:spcPts val="600"/>
              </a:spcAft>
              <a:buClr>
                <a:schemeClr val="accent2"/>
              </a:buClr>
              <a:buFont typeface="+mj-lt"/>
              <a:buAutoNum type="arabicPeriod"/>
            </a:pPr>
            <a:r>
              <a:rPr lang="en-US" altLang="en-US" sz="2400">
                <a:latin typeface="Prompt" pitchFamily="2" charset="-34"/>
                <a:cs typeface="Prompt" pitchFamily="2" charset="-34"/>
              </a:rPr>
              <a:t>For learning and improvement</a:t>
            </a:r>
          </a:p>
          <a:p>
            <a:pPr marL="457200" indent="-457200" fontAlgn="base">
              <a:lnSpc>
                <a:spcPct val="130000"/>
              </a:lnSpc>
              <a:spcBef>
                <a:spcPct val="0"/>
              </a:spcBef>
              <a:spcAft>
                <a:spcPts val="600"/>
              </a:spcAft>
              <a:buClr>
                <a:schemeClr val="accent2"/>
              </a:buClr>
              <a:buFont typeface="+mj-lt"/>
              <a:buAutoNum type="arabicPeriod"/>
            </a:pPr>
            <a:r>
              <a:rPr lang="en-US" altLang="en-US" sz="2400">
                <a:latin typeface="Prompt" pitchFamily="2" charset="-34"/>
                <a:cs typeface="Prompt" pitchFamily="2" charset="-34"/>
              </a:rPr>
              <a:t>To make a case for the work by evidencing an impact story</a:t>
            </a:r>
          </a:p>
          <a:p>
            <a:pPr marL="457200" indent="-457200" fontAlgn="base">
              <a:lnSpc>
                <a:spcPct val="130000"/>
              </a:lnSpc>
              <a:spcBef>
                <a:spcPct val="0"/>
              </a:spcBef>
              <a:spcAft>
                <a:spcPts val="600"/>
              </a:spcAft>
              <a:buClr>
                <a:schemeClr val="accent2"/>
              </a:buClr>
              <a:buFont typeface="+mj-lt"/>
              <a:buAutoNum type="arabicPeriod"/>
            </a:pPr>
            <a:r>
              <a:rPr lang="en-US" altLang="en-US" sz="2400">
                <a:latin typeface="Prompt" pitchFamily="2" charset="-34"/>
                <a:cs typeface="Prompt" pitchFamily="2" charset="-34"/>
              </a:rPr>
              <a:t>To show supporters the work you are doing</a:t>
            </a:r>
          </a:p>
          <a:p>
            <a:pPr fontAlgn="base">
              <a:spcBef>
                <a:spcPct val="0"/>
              </a:spcBef>
              <a:spcAft>
                <a:spcPts val="600"/>
              </a:spcAft>
            </a:pPr>
            <a:endParaRPr lang="en-US" altLang="en-US" sz="2400">
              <a:latin typeface="Prompt" pitchFamily="2" charset="-34"/>
              <a:cs typeface="Prompt" pitchFamily="2" charset="-34"/>
            </a:endParaRPr>
          </a:p>
        </p:txBody>
      </p:sp>
      <p:pic>
        <p:nvPicPr>
          <p:cNvPr id="3" name="Picture 2" descr="A cartoon of a child carrying a bunch of colorful objects&#10;&#10;AI-generated content may be incorrect.">
            <a:extLst>
              <a:ext uri="{FF2B5EF4-FFF2-40B4-BE49-F238E27FC236}">
                <a16:creationId xmlns:a16="http://schemas.microsoft.com/office/drawing/2014/main" id="{A0330B4D-9DD9-7E2D-39AF-3A2D2653FB8A}"/>
              </a:ext>
            </a:extLst>
          </p:cNvPr>
          <p:cNvPicPr>
            <a:picLocks noChangeAspect="1"/>
          </p:cNvPicPr>
          <p:nvPr/>
        </p:nvPicPr>
        <p:blipFill>
          <a:blip r:embed="rId3"/>
          <a:stretch>
            <a:fillRect/>
          </a:stretch>
        </p:blipFill>
        <p:spPr>
          <a:xfrm>
            <a:off x="7680776" y="1716926"/>
            <a:ext cx="3849303" cy="3849303"/>
          </a:xfrm>
          <a:prstGeom prst="rect">
            <a:avLst/>
          </a:prstGeom>
        </p:spPr>
      </p:pic>
      <p:sp>
        <p:nvSpPr>
          <p:cNvPr id="2" name="TextBox 1">
            <a:extLst>
              <a:ext uri="{FF2B5EF4-FFF2-40B4-BE49-F238E27FC236}">
                <a16:creationId xmlns:a16="http://schemas.microsoft.com/office/drawing/2014/main" id="{BF63C76E-0A67-3C15-2EC1-E49E6A7BB454}"/>
              </a:ext>
            </a:extLst>
          </p:cNvPr>
          <p:cNvSpPr txBox="1"/>
          <p:nvPr/>
        </p:nvSpPr>
        <p:spPr>
          <a:xfrm>
            <a:off x="1014479" y="5151121"/>
            <a:ext cx="7001761" cy="369332"/>
          </a:xfrm>
          <a:prstGeom prst="rect">
            <a:avLst/>
          </a:prstGeom>
          <a:noFill/>
        </p:spPr>
        <p:txBody>
          <a:bodyPr wrap="square" rtlCol="0">
            <a:spAutoFit/>
          </a:bodyPr>
          <a:lstStyle/>
          <a:p>
            <a:pPr fontAlgn="base">
              <a:spcBef>
                <a:spcPct val="0"/>
              </a:spcBef>
              <a:spcAft>
                <a:spcPts val="600"/>
              </a:spcAft>
            </a:pPr>
            <a:r>
              <a:rPr lang="en-US" altLang="en-US" i="1">
                <a:solidFill>
                  <a:schemeClr val="accent2"/>
                </a:solidFill>
                <a:latin typeface="Prompt" pitchFamily="2" charset="-34"/>
                <a:cs typeface="Prompt" pitchFamily="2" charset="-34"/>
              </a:rPr>
              <a:t>Purpose guides what sort and how much data to collect</a:t>
            </a:r>
          </a:p>
        </p:txBody>
      </p:sp>
    </p:spTree>
    <p:extLst>
      <p:ext uri="{BB962C8B-B14F-4D97-AF65-F5344CB8AC3E}">
        <p14:creationId xmlns:p14="http://schemas.microsoft.com/office/powerpoint/2010/main" val="416912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2A797-5DDE-C51B-65C2-79282A000492}"/>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639CA55B-E73A-7570-44CC-E287B98C3D77}"/>
              </a:ext>
            </a:extLst>
          </p:cNvPr>
          <p:cNvSpPr txBox="1">
            <a:spLocks/>
          </p:cNvSpPr>
          <p:nvPr/>
        </p:nvSpPr>
        <p:spPr>
          <a:xfrm>
            <a:off x="838200" y="123261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Prompt" pitchFamily="2" charset="-34"/>
                <a:ea typeface="+mj-ea"/>
                <a:cs typeface="Prompt" pitchFamily="2" charset="-34"/>
              </a:defRPr>
            </a:lvl1pPr>
          </a:lstStyle>
          <a:p>
            <a:pPr>
              <a:spcAft>
                <a:spcPts val="600"/>
              </a:spcAft>
            </a:pPr>
            <a:r>
              <a:rPr lang="en-US"/>
              <a:t>A QUESTION</a:t>
            </a:r>
            <a:endParaRPr lang="en-US" b="1" i="0" kern="1200"/>
          </a:p>
        </p:txBody>
      </p:sp>
      <p:sp>
        <p:nvSpPr>
          <p:cNvPr id="10" name="Content Placeholder 2">
            <a:extLst>
              <a:ext uri="{FF2B5EF4-FFF2-40B4-BE49-F238E27FC236}">
                <a16:creationId xmlns:a16="http://schemas.microsoft.com/office/drawing/2014/main" id="{085ACF11-7512-4405-4FE9-9A46F5BF06A0}"/>
              </a:ext>
            </a:extLst>
          </p:cNvPr>
          <p:cNvSpPr txBox="1">
            <a:spLocks/>
          </p:cNvSpPr>
          <p:nvPr/>
        </p:nvSpPr>
        <p:spPr>
          <a:xfrm>
            <a:off x="838200" y="2398922"/>
            <a:ext cx="5845935" cy="2752627"/>
          </a:xfrm>
          <a:prstGeom prst="rect">
            <a:avLst/>
          </a:prstGeom>
        </p:spPr>
        <p:txBody>
          <a:bodyPr anchor="t">
            <a:normAutofit fontScale="92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base">
              <a:lnSpc>
                <a:spcPct val="160000"/>
              </a:lnSpc>
              <a:spcBef>
                <a:spcPct val="0"/>
              </a:spcBef>
              <a:spcAft>
                <a:spcPts val="600"/>
              </a:spcAft>
              <a:buNone/>
            </a:pPr>
            <a:r>
              <a:rPr lang="en-US" altLang="en-US" sz="2000">
                <a:latin typeface="Prompt" pitchFamily="2" charset="-34"/>
                <a:cs typeface="Prompt" pitchFamily="2" charset="-34"/>
              </a:rPr>
              <a:t>We know we are making a difference in people’s lives; that the work we do is meaningful and often life-changing.</a:t>
            </a:r>
          </a:p>
          <a:p>
            <a:pPr marL="0" indent="0" fontAlgn="base">
              <a:lnSpc>
                <a:spcPct val="160000"/>
              </a:lnSpc>
              <a:spcBef>
                <a:spcPct val="0"/>
              </a:spcBef>
              <a:spcAft>
                <a:spcPts val="600"/>
              </a:spcAft>
              <a:buNone/>
            </a:pPr>
            <a:endParaRPr lang="en-US" sz="2000">
              <a:latin typeface="Prompt" pitchFamily="2" charset="-34"/>
              <a:cs typeface="Prompt" pitchFamily="2" charset="-34"/>
            </a:endParaRPr>
          </a:p>
          <a:p>
            <a:pPr marL="0" indent="0" fontAlgn="base">
              <a:lnSpc>
                <a:spcPct val="160000"/>
              </a:lnSpc>
              <a:spcBef>
                <a:spcPct val="0"/>
              </a:spcBef>
              <a:spcAft>
                <a:spcPts val="600"/>
              </a:spcAft>
              <a:buNone/>
            </a:pPr>
            <a:r>
              <a:rPr lang="en-US" sz="2000" b="1">
                <a:latin typeface="Prompt" pitchFamily="2" charset="-34"/>
                <a:cs typeface="Prompt" pitchFamily="2" charset="-34"/>
              </a:rPr>
              <a:t>What are the toughest parts of proving your impact with data?</a:t>
            </a:r>
            <a:endParaRPr lang="en-US" altLang="en-US" sz="2000" b="1" kern="1200" cap="small">
              <a:latin typeface="Prompt" pitchFamily="2" charset="-34"/>
              <a:cs typeface="Prompt" pitchFamily="2" charset="-34"/>
            </a:endParaRPr>
          </a:p>
          <a:p>
            <a:pPr marL="0" indent="0" fontAlgn="base">
              <a:lnSpc>
                <a:spcPct val="160000"/>
              </a:lnSpc>
              <a:spcBef>
                <a:spcPct val="0"/>
              </a:spcBef>
              <a:spcAft>
                <a:spcPts val="600"/>
              </a:spcAft>
              <a:buNone/>
            </a:pPr>
            <a:endParaRPr lang="en-US" altLang="en-US" sz="1200" kern="1200">
              <a:latin typeface="Prompt" pitchFamily="2" charset="-34"/>
              <a:cs typeface="Prompt" pitchFamily="2" charset="-34"/>
            </a:endParaRPr>
          </a:p>
          <a:p>
            <a:pPr marL="0" indent="0" fontAlgn="base">
              <a:lnSpc>
                <a:spcPct val="160000"/>
              </a:lnSpc>
              <a:spcBef>
                <a:spcPct val="0"/>
              </a:spcBef>
              <a:spcAft>
                <a:spcPts val="600"/>
              </a:spcAft>
              <a:buNone/>
            </a:pPr>
            <a:endParaRPr lang="en-US" altLang="en-US" sz="1200" kern="1200">
              <a:latin typeface="Prompt" pitchFamily="2" charset="-34"/>
              <a:cs typeface="Prompt" pitchFamily="2" charset="-34"/>
            </a:endParaRPr>
          </a:p>
          <a:p>
            <a:pPr marL="0" indent="0" fontAlgn="base">
              <a:lnSpc>
                <a:spcPct val="160000"/>
              </a:lnSpc>
              <a:spcBef>
                <a:spcPct val="0"/>
              </a:spcBef>
              <a:spcAft>
                <a:spcPts val="600"/>
              </a:spcAft>
              <a:buNone/>
            </a:pPr>
            <a:endParaRPr lang="en-US" altLang="en-US" sz="1200" kern="1200">
              <a:highlight>
                <a:srgbClr val="FFFF00"/>
              </a:highlight>
              <a:latin typeface="Prompt" pitchFamily="2" charset="-34"/>
              <a:cs typeface="Prompt" pitchFamily="2" charset="-34"/>
            </a:endParaRPr>
          </a:p>
        </p:txBody>
      </p:sp>
      <p:grpSp>
        <p:nvGrpSpPr>
          <p:cNvPr id="32" name="Group 31">
            <a:extLst>
              <a:ext uri="{FF2B5EF4-FFF2-40B4-BE49-F238E27FC236}">
                <a16:creationId xmlns:a16="http://schemas.microsoft.com/office/drawing/2014/main" id="{16B36E58-58F3-E6EE-88D4-9DD88C06A9D0}"/>
              </a:ext>
            </a:extLst>
          </p:cNvPr>
          <p:cNvGrpSpPr/>
          <p:nvPr/>
        </p:nvGrpSpPr>
        <p:grpSpPr>
          <a:xfrm>
            <a:off x="6820663" y="1522394"/>
            <a:ext cx="5144800" cy="3532661"/>
            <a:chOff x="6820663" y="1522394"/>
            <a:chExt cx="5144800" cy="3532661"/>
          </a:xfrm>
        </p:grpSpPr>
        <p:pic>
          <p:nvPicPr>
            <p:cNvPr id="4" name="Picture 3" descr="A person serving a person&#10;&#10;AI-generated content may be incorrect.">
              <a:extLst>
                <a:ext uri="{FF2B5EF4-FFF2-40B4-BE49-F238E27FC236}">
                  <a16:creationId xmlns:a16="http://schemas.microsoft.com/office/drawing/2014/main" id="{82A39013-90AC-1284-5C85-3C36433980AB}"/>
                </a:ext>
              </a:extLst>
            </p:cNvPr>
            <p:cNvPicPr>
              <a:picLocks noChangeAspect="1"/>
            </p:cNvPicPr>
            <p:nvPr/>
          </p:nvPicPr>
          <p:blipFill>
            <a:blip r:embed="rId3"/>
            <a:stretch>
              <a:fillRect/>
            </a:stretch>
          </p:blipFill>
          <p:spPr>
            <a:xfrm>
              <a:off x="9321292" y="3301855"/>
              <a:ext cx="2644171" cy="1753200"/>
            </a:xfrm>
            <a:prstGeom prst="rect">
              <a:avLst/>
            </a:prstGeom>
          </p:spPr>
        </p:pic>
        <p:grpSp>
          <p:nvGrpSpPr>
            <p:cNvPr id="27" name="Group 26">
              <a:extLst>
                <a:ext uri="{FF2B5EF4-FFF2-40B4-BE49-F238E27FC236}">
                  <a16:creationId xmlns:a16="http://schemas.microsoft.com/office/drawing/2014/main" id="{DBF1AFB0-3AC4-7941-9EAA-B5CF235278E5}"/>
                </a:ext>
              </a:extLst>
            </p:cNvPr>
            <p:cNvGrpSpPr/>
            <p:nvPr/>
          </p:nvGrpSpPr>
          <p:grpSpPr>
            <a:xfrm>
              <a:off x="6820663" y="1522394"/>
              <a:ext cx="5144800" cy="3492000"/>
              <a:chOff x="6622543" y="1309034"/>
              <a:chExt cx="5144800" cy="3492000"/>
            </a:xfrm>
          </p:grpSpPr>
          <p:pic>
            <p:nvPicPr>
              <p:cNvPr id="6" name="Picture 5" descr="A group of people in blue shirts&#10;&#10;AI-generated content may be incorrect.">
                <a:extLst>
                  <a:ext uri="{FF2B5EF4-FFF2-40B4-BE49-F238E27FC236}">
                    <a16:creationId xmlns:a16="http://schemas.microsoft.com/office/drawing/2014/main" id="{DD03501C-2008-C876-1EFD-9AA5B5F9DCA6}"/>
                  </a:ext>
                </a:extLst>
              </p:cNvPr>
              <p:cNvPicPr>
                <a:picLocks noChangeAspect="1"/>
              </p:cNvPicPr>
              <p:nvPr/>
            </p:nvPicPr>
            <p:blipFill>
              <a:blip r:embed="rId4"/>
              <a:stretch>
                <a:fillRect/>
              </a:stretch>
            </p:blipFill>
            <p:spPr>
              <a:xfrm>
                <a:off x="9121343" y="1309034"/>
                <a:ext cx="2646000" cy="1764000"/>
              </a:xfrm>
              <a:prstGeom prst="rect">
                <a:avLst/>
              </a:prstGeom>
            </p:spPr>
          </p:pic>
          <p:pic>
            <p:nvPicPr>
              <p:cNvPr id="26" name="Picture 25" descr="A person painting a picture with a marker&#10;&#10;AI-generated content may be incorrect.">
                <a:extLst>
                  <a:ext uri="{FF2B5EF4-FFF2-40B4-BE49-F238E27FC236}">
                    <a16:creationId xmlns:a16="http://schemas.microsoft.com/office/drawing/2014/main" id="{9760CA78-6516-95C3-F384-AC7A7E193FBD}"/>
                  </a:ext>
                </a:extLst>
              </p:cNvPr>
              <p:cNvPicPr>
                <a:picLocks noChangeAspect="1"/>
              </p:cNvPicPr>
              <p:nvPr/>
            </p:nvPicPr>
            <p:blipFill>
              <a:blip r:embed="rId5"/>
              <a:stretch>
                <a:fillRect/>
              </a:stretch>
            </p:blipFill>
            <p:spPr>
              <a:xfrm>
                <a:off x="6622543" y="1309034"/>
                <a:ext cx="2445241" cy="3492000"/>
              </a:xfrm>
              <a:prstGeom prst="rect">
                <a:avLst/>
              </a:prstGeom>
            </p:spPr>
          </p:pic>
        </p:grpSp>
      </p:grpSp>
    </p:spTree>
    <p:extLst>
      <p:ext uri="{BB962C8B-B14F-4D97-AF65-F5344CB8AC3E}">
        <p14:creationId xmlns:p14="http://schemas.microsoft.com/office/powerpoint/2010/main" val="171218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ppt_x"/>
                                          </p:val>
                                        </p:tav>
                                        <p:tav tm="100000">
                                          <p:val>
                                            <p:strVal val="#ppt_x"/>
                                          </p:val>
                                        </p:tav>
                                      </p:tavLst>
                                    </p:anim>
                                    <p:anim calcmode="lin" valueType="num">
                                      <p:cBhvr additive="base">
                                        <p:cTn id="1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FE079-66F3-54AE-5171-EA14CCCE9164}"/>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6C456F6B-87EF-D2CE-8FE1-11B8911656ED}"/>
              </a:ext>
            </a:extLst>
          </p:cNvPr>
          <p:cNvSpPr txBox="1">
            <a:spLocks/>
          </p:cNvSpPr>
          <p:nvPr/>
        </p:nvSpPr>
        <p:spPr>
          <a:xfrm>
            <a:off x="1027541" y="93179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Prompt" pitchFamily="2" charset="-34"/>
                <a:ea typeface="+mj-ea"/>
                <a:cs typeface="Prompt" pitchFamily="2" charset="-34"/>
              </a:defRPr>
            </a:lvl1pPr>
          </a:lstStyle>
          <a:p>
            <a:pPr>
              <a:spcAft>
                <a:spcPts val="600"/>
              </a:spcAft>
            </a:pPr>
            <a:r>
              <a:rPr lang="en-US" b="1" i="0" kern="1200"/>
              <a:t>COMMON </a:t>
            </a:r>
            <a:r>
              <a:rPr lang="en-US" b="1" i="0" kern="1200">
                <a:solidFill>
                  <a:schemeClr val="accent3"/>
                </a:solidFill>
              </a:rPr>
              <a:t>DATA</a:t>
            </a:r>
            <a:r>
              <a:rPr lang="en-US" b="1" i="0" kern="1200"/>
              <a:t> CHALLENGES</a:t>
            </a:r>
          </a:p>
        </p:txBody>
      </p:sp>
      <p:sp>
        <p:nvSpPr>
          <p:cNvPr id="10" name="Content Placeholder 2">
            <a:extLst>
              <a:ext uri="{FF2B5EF4-FFF2-40B4-BE49-F238E27FC236}">
                <a16:creationId xmlns:a16="http://schemas.microsoft.com/office/drawing/2014/main" id="{6CAB157E-D63E-7B49-FAD3-D153031A0699}"/>
              </a:ext>
            </a:extLst>
          </p:cNvPr>
          <p:cNvSpPr txBox="1">
            <a:spLocks/>
          </p:cNvSpPr>
          <p:nvPr/>
        </p:nvSpPr>
        <p:spPr>
          <a:xfrm>
            <a:off x="1124564" y="2066966"/>
            <a:ext cx="9942871" cy="3564970"/>
          </a:xfrm>
          <a:prstGeom prst="rect">
            <a:avLst/>
          </a:prstGeom>
        </p:spPr>
        <p:txBody>
          <a:bodyPr anchor="t">
            <a:normAutofit fontScale="92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base">
              <a:spcBef>
                <a:spcPct val="0"/>
              </a:spcBef>
              <a:spcAft>
                <a:spcPts val="600"/>
              </a:spcAft>
              <a:buFont typeface="Arial"/>
              <a:buNone/>
            </a:pPr>
            <a:endParaRPr lang="en-US" altLang="en-US" sz="2400">
              <a:latin typeface="Mulish" pitchFamily="2" charset="0"/>
            </a:endParaRPr>
          </a:p>
          <a:p>
            <a:pPr fontAlgn="base">
              <a:lnSpc>
                <a:spcPct val="120000"/>
              </a:lnSpc>
              <a:spcBef>
                <a:spcPct val="0"/>
              </a:spcBef>
              <a:spcAft>
                <a:spcPts val="600"/>
              </a:spcAft>
              <a:buClr>
                <a:schemeClr val="accent2"/>
              </a:buClr>
              <a:buFont typeface="Wingdings" pitchFamily="2" charset="2"/>
              <a:buChar char="§"/>
            </a:pPr>
            <a:r>
              <a:rPr lang="en-US" altLang="en-US" sz="2000">
                <a:latin typeface="Prompt" pitchFamily="2" charset="-34"/>
                <a:cs typeface="Prompt" pitchFamily="2" charset="-34"/>
              </a:rPr>
              <a:t>Don’t have a data culture</a:t>
            </a:r>
          </a:p>
          <a:p>
            <a:pPr fontAlgn="base">
              <a:lnSpc>
                <a:spcPct val="120000"/>
              </a:lnSpc>
              <a:spcBef>
                <a:spcPct val="0"/>
              </a:spcBef>
              <a:spcAft>
                <a:spcPts val="600"/>
              </a:spcAft>
              <a:buClr>
                <a:schemeClr val="accent2"/>
              </a:buClr>
              <a:buFont typeface="Wingdings" pitchFamily="2" charset="2"/>
              <a:buChar char="§"/>
            </a:pPr>
            <a:r>
              <a:rPr lang="en-US" altLang="en-US" sz="2000">
                <a:latin typeface="Prompt" pitchFamily="2" charset="-34"/>
                <a:cs typeface="Prompt" pitchFamily="2" charset="-34"/>
              </a:rPr>
              <a:t>Limited resources to support data collection &amp; analysis</a:t>
            </a:r>
          </a:p>
          <a:p>
            <a:pPr fontAlgn="base">
              <a:lnSpc>
                <a:spcPct val="120000"/>
              </a:lnSpc>
              <a:spcBef>
                <a:spcPct val="0"/>
              </a:spcBef>
              <a:spcAft>
                <a:spcPts val="600"/>
              </a:spcAft>
              <a:buClr>
                <a:schemeClr val="accent2"/>
              </a:buClr>
              <a:buFont typeface="Wingdings" pitchFamily="2" charset="2"/>
              <a:buChar char="§"/>
            </a:pPr>
            <a:r>
              <a:rPr lang="en-US" altLang="en-US" sz="2000">
                <a:latin typeface="Prompt" pitchFamily="2" charset="-34"/>
                <a:cs typeface="Prompt" pitchFamily="2" charset="-34"/>
              </a:rPr>
              <a:t>Unclear how to use data we have</a:t>
            </a:r>
          </a:p>
          <a:p>
            <a:pPr fontAlgn="base">
              <a:lnSpc>
                <a:spcPct val="120000"/>
              </a:lnSpc>
              <a:spcBef>
                <a:spcPct val="0"/>
              </a:spcBef>
              <a:spcAft>
                <a:spcPts val="600"/>
              </a:spcAft>
              <a:buClr>
                <a:schemeClr val="accent2"/>
              </a:buClr>
              <a:buFont typeface="Wingdings" pitchFamily="2" charset="2"/>
              <a:buChar char="§"/>
            </a:pPr>
            <a:r>
              <a:rPr lang="en-US" altLang="en-US" sz="2000">
                <a:latin typeface="Prompt" pitchFamily="2" charset="-34"/>
                <a:cs typeface="Prompt" pitchFamily="2" charset="-34"/>
              </a:rPr>
              <a:t>Don’t know what data we need</a:t>
            </a:r>
          </a:p>
          <a:p>
            <a:pPr fontAlgn="base">
              <a:lnSpc>
                <a:spcPct val="120000"/>
              </a:lnSpc>
              <a:spcBef>
                <a:spcPct val="0"/>
              </a:spcBef>
              <a:spcAft>
                <a:spcPts val="600"/>
              </a:spcAft>
              <a:buClr>
                <a:schemeClr val="accent2"/>
              </a:buClr>
              <a:buFont typeface="Wingdings" pitchFamily="2" charset="2"/>
              <a:buChar char="§"/>
            </a:pPr>
            <a:r>
              <a:rPr lang="en-US" altLang="en-US" sz="2000">
                <a:latin typeface="Prompt" pitchFamily="2" charset="-34"/>
                <a:cs typeface="Prompt" pitchFamily="2" charset="-34"/>
              </a:rPr>
              <a:t>Making sense of data takes too much time</a:t>
            </a:r>
          </a:p>
          <a:p>
            <a:pPr fontAlgn="base">
              <a:lnSpc>
                <a:spcPct val="120000"/>
              </a:lnSpc>
              <a:spcBef>
                <a:spcPct val="0"/>
              </a:spcBef>
              <a:spcAft>
                <a:spcPts val="600"/>
              </a:spcAft>
              <a:buClr>
                <a:schemeClr val="accent2"/>
              </a:buClr>
              <a:buFont typeface="Wingdings" pitchFamily="2" charset="2"/>
              <a:buChar char="§"/>
            </a:pPr>
            <a:r>
              <a:rPr lang="en-US" altLang="en-US" sz="2000">
                <a:latin typeface="Prompt" pitchFamily="2" charset="-34"/>
                <a:cs typeface="Prompt" pitchFamily="2" charset="-34"/>
              </a:rPr>
              <a:t>Data we have is not very “good” </a:t>
            </a:r>
          </a:p>
          <a:p>
            <a:pPr fontAlgn="base">
              <a:lnSpc>
                <a:spcPct val="120000"/>
              </a:lnSpc>
              <a:spcBef>
                <a:spcPct val="0"/>
              </a:spcBef>
              <a:spcAft>
                <a:spcPts val="600"/>
              </a:spcAft>
              <a:buClr>
                <a:schemeClr val="accent2"/>
              </a:buClr>
              <a:buFont typeface="Wingdings" pitchFamily="2" charset="2"/>
              <a:buChar char="§"/>
            </a:pPr>
            <a:r>
              <a:rPr lang="en-US" altLang="en-US" sz="2000">
                <a:latin typeface="Prompt" pitchFamily="2" charset="-34"/>
                <a:cs typeface="Prompt" pitchFamily="2" charset="-34"/>
              </a:rPr>
              <a:t>Data we must collect doesn’t reflect what is important to us</a:t>
            </a:r>
          </a:p>
          <a:p>
            <a:pPr fontAlgn="base">
              <a:lnSpc>
                <a:spcPct val="120000"/>
              </a:lnSpc>
              <a:spcBef>
                <a:spcPct val="0"/>
              </a:spcBef>
              <a:spcAft>
                <a:spcPts val="600"/>
              </a:spcAft>
              <a:buClr>
                <a:schemeClr val="accent2"/>
              </a:buClr>
              <a:buFont typeface="Wingdings" pitchFamily="2" charset="2"/>
              <a:buChar char="§"/>
            </a:pPr>
            <a:r>
              <a:rPr lang="en-US" altLang="en-US" sz="2000">
                <a:latin typeface="Prompt" pitchFamily="2" charset="-34"/>
                <a:cs typeface="Prompt" pitchFamily="2" charset="-34"/>
              </a:rPr>
              <a:t>Don’t know where to start</a:t>
            </a:r>
          </a:p>
          <a:p>
            <a:pPr fontAlgn="base">
              <a:lnSpc>
                <a:spcPct val="120000"/>
              </a:lnSpc>
              <a:spcBef>
                <a:spcPct val="0"/>
              </a:spcBef>
              <a:spcAft>
                <a:spcPts val="600"/>
              </a:spcAft>
              <a:buClr>
                <a:schemeClr val="accent2"/>
              </a:buClr>
              <a:buFont typeface="Wingdings" pitchFamily="2" charset="2"/>
              <a:buChar char="§"/>
            </a:pPr>
            <a:endParaRPr lang="en-US" altLang="en-US" sz="2000">
              <a:latin typeface="Prompt" pitchFamily="2" charset="-34"/>
              <a:cs typeface="Prompt" pitchFamily="2" charset="-34"/>
            </a:endParaRPr>
          </a:p>
        </p:txBody>
      </p:sp>
      <p:pic>
        <p:nvPicPr>
          <p:cNvPr id="4" name="Picture 3" descr="A cartoon of a person pointing at a graph&#10;&#10;AI-generated content may be incorrect.">
            <a:extLst>
              <a:ext uri="{FF2B5EF4-FFF2-40B4-BE49-F238E27FC236}">
                <a16:creationId xmlns:a16="http://schemas.microsoft.com/office/drawing/2014/main" id="{45520788-00CC-B10A-14E3-B4675993BD27}"/>
              </a:ext>
            </a:extLst>
          </p:cNvPr>
          <p:cNvPicPr>
            <a:picLocks noChangeAspect="1"/>
          </p:cNvPicPr>
          <p:nvPr/>
        </p:nvPicPr>
        <p:blipFill>
          <a:blip r:embed="rId3"/>
          <a:stretch>
            <a:fillRect/>
          </a:stretch>
        </p:blipFill>
        <p:spPr>
          <a:xfrm>
            <a:off x="8211272" y="1931873"/>
            <a:ext cx="3509669" cy="3509669"/>
          </a:xfrm>
          <a:prstGeom prst="rect">
            <a:avLst/>
          </a:prstGeom>
        </p:spPr>
      </p:pic>
    </p:spTree>
    <p:extLst>
      <p:ext uri="{BB962C8B-B14F-4D97-AF65-F5344CB8AC3E}">
        <p14:creationId xmlns:p14="http://schemas.microsoft.com/office/powerpoint/2010/main" val="390341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Lst>
  </p:timing>
</p:sld>
</file>

<file path=ppt/theme/theme1.xml><?xml version="1.0" encoding="utf-8"?>
<a:theme xmlns:a="http://schemas.openxmlformats.org/drawingml/2006/main" name="Office Theme">
  <a:themeElements>
    <a:clrScheme name="Asurtec">
      <a:dk1>
        <a:srgbClr val="000000"/>
      </a:dk1>
      <a:lt1>
        <a:srgbClr val="FFFFFF"/>
      </a:lt1>
      <a:dk2>
        <a:srgbClr val="000000"/>
      </a:dk2>
      <a:lt2>
        <a:srgbClr val="FEFDFF"/>
      </a:lt2>
      <a:accent1>
        <a:srgbClr val="C8C8C8"/>
      </a:accent1>
      <a:accent2>
        <a:srgbClr val="00B6E0"/>
      </a:accent2>
      <a:accent3>
        <a:srgbClr val="00B6E0"/>
      </a:accent3>
      <a:accent4>
        <a:srgbClr val="00B6E0"/>
      </a:accent4>
      <a:accent5>
        <a:srgbClr val="00B6E0"/>
      </a:accent5>
      <a:accent6>
        <a:srgbClr val="00B6E0"/>
      </a:accent6>
      <a:hlink>
        <a:srgbClr val="00B6E0"/>
      </a:hlink>
      <a:folHlink>
        <a:srgbClr val="EC4759"/>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2000" spc="300">
            <a:latin typeface="linea-basic-10" charset="0"/>
            <a:ea typeface="linea-basic-10" charset="0"/>
            <a:cs typeface="linea-basic-10"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surtec - Template" id="{4D304B80-660E-0A47-BD0A-720663B74984}" vid="{1569CBB3-8682-0942-8400-13E355D8EA1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76CBED8F37C1459559812AE366E1D3" ma:contentTypeVersion="19" ma:contentTypeDescription="Create a new document." ma:contentTypeScope="" ma:versionID="376b98856725ec28194255099271d2f1">
  <xsd:schema xmlns:xsd="http://www.w3.org/2001/XMLSchema" xmlns:xs="http://www.w3.org/2001/XMLSchema" xmlns:p="http://schemas.microsoft.com/office/2006/metadata/properties" xmlns:ns2="fce1c6e8-d98c-447e-a5ca-18a6c4647bf8" xmlns:ns3="1923a834-cab8-488a-9543-8780285323d3" targetNamespace="http://schemas.microsoft.com/office/2006/metadata/properties" ma:root="true" ma:fieldsID="fb56995a2b97fadbed3a4a950214260f" ns2:_="" ns3:_="">
    <xsd:import namespace="fce1c6e8-d98c-447e-a5ca-18a6c4647bf8"/>
    <xsd:import namespace="1923a834-cab8-488a-9543-8780285323d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e1c6e8-d98c-447e-a5ca-18a6c4647b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453e1ed-539c-4243-80d5-f1e12081a6b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923a834-cab8-488a-9543-8780285323d3"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2ed22909-0c32-4d03-a847-10aacab6155a}" ma:internalName="TaxCatchAll" ma:showField="CatchAllData" ma:web="1923a834-cab8-488a-9543-8780285323d3">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ce1c6e8-d98c-447e-a5ca-18a6c4647bf8">
      <Terms xmlns="http://schemas.microsoft.com/office/infopath/2007/PartnerControls"/>
    </lcf76f155ced4ddcb4097134ff3c332f>
    <TaxCatchAll xmlns="1923a834-cab8-488a-9543-8780285323d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4665935-5DC2-49C5-892F-B129A15043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e1c6e8-d98c-447e-a5ca-18a6c4647bf8"/>
    <ds:schemaRef ds:uri="1923a834-cab8-488a-9543-8780285323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95DC066-7A9F-493F-AF28-BD42D86FDC5A}">
  <ds:schemaRefs>
    <ds:schemaRef ds:uri="http://schemas.microsoft.com/office/2006/metadata/properties"/>
    <ds:schemaRef ds:uri="http://schemas.microsoft.com/office/infopath/2007/PartnerControls"/>
    <ds:schemaRef ds:uri="fce1c6e8-d98c-447e-a5ca-18a6c4647bf8"/>
    <ds:schemaRef ds:uri="1923a834-cab8-488a-9543-8780285323d3"/>
  </ds:schemaRefs>
</ds:datastoreItem>
</file>

<file path=customXml/itemProps3.xml><?xml version="1.0" encoding="utf-8"?>
<ds:datastoreItem xmlns:ds="http://schemas.openxmlformats.org/officeDocument/2006/customXml" ds:itemID="{CE9D2130-5A7F-4F8F-8960-85C3A0ADAA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Asurtec - Template (5)</Template>
  <TotalTime>27</TotalTime>
  <Words>3946</Words>
  <Application>Microsoft Office PowerPoint</Application>
  <PresentationFormat>Widescreen</PresentationFormat>
  <Paragraphs>509</Paragraphs>
  <Slides>31</Slides>
  <Notes>30</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GET CLARITY OVER CHANGE PROCESS</vt:lpstr>
      <vt:lpstr>PowerPoint Presentation</vt:lpstr>
      <vt:lpstr>PowerPoint Presentation</vt:lpstr>
      <vt:lpstr>OUTCOME MAP OR PATHWAY TO IMPACT</vt:lpstr>
      <vt:lpstr>OUTCOME MAP OR PATHWAY TO IMPACT</vt:lpstr>
      <vt:lpstr>PowerPoint Presentation</vt:lpstr>
      <vt:lpstr>PowerPoint Presentation</vt:lpstr>
      <vt:lpstr>OUTCOME MAP SHAPES DATA DECISIONS</vt:lpstr>
      <vt:lpstr>OUTCOME MAP OR PATHWAY TO IMPACT</vt:lpstr>
      <vt:lpstr>OUTCOME MAP SHAPES DATA DECISIONS</vt:lpstr>
      <vt:lpstr>PowerPoint Presentation</vt:lpstr>
      <vt:lpstr>TRY IT! OUTCOME MAP EXERCISE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Dina Franchi</dc:creator>
  <cp:lastModifiedBy>Dina Franchi</cp:lastModifiedBy>
  <cp:revision>2</cp:revision>
  <dcterms:created xsi:type="dcterms:W3CDTF">2022-10-04T10:47:18Z</dcterms:created>
  <dcterms:modified xsi:type="dcterms:W3CDTF">2025-10-10T16:15:05Z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0x0101000576CBED8F37C1459559812AE366E1D3</vt:lpwstr>
  </property>
</Properties>
</file>