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3"/>
  </p:notesMasterIdLst>
  <p:handoutMasterIdLst>
    <p:handoutMasterId r:id="rId34"/>
  </p:handoutMasterIdLst>
  <p:sldIdLst>
    <p:sldId id="335" r:id="rId5"/>
    <p:sldId id="336" r:id="rId6"/>
    <p:sldId id="337" r:id="rId7"/>
    <p:sldId id="339" r:id="rId8"/>
    <p:sldId id="355" r:id="rId9"/>
    <p:sldId id="354" r:id="rId10"/>
    <p:sldId id="338" r:id="rId11"/>
    <p:sldId id="340" r:id="rId12"/>
    <p:sldId id="350" r:id="rId13"/>
    <p:sldId id="360" r:id="rId14"/>
    <p:sldId id="362" r:id="rId15"/>
    <p:sldId id="364" r:id="rId16"/>
    <p:sldId id="348" r:id="rId17"/>
    <p:sldId id="349" r:id="rId18"/>
    <p:sldId id="260" r:id="rId19"/>
    <p:sldId id="351" r:id="rId20"/>
    <p:sldId id="352" r:id="rId21"/>
    <p:sldId id="353" r:id="rId22"/>
    <p:sldId id="361" r:id="rId23"/>
    <p:sldId id="341" r:id="rId24"/>
    <p:sldId id="358" r:id="rId25"/>
    <p:sldId id="343" r:id="rId26"/>
    <p:sldId id="359" r:id="rId27"/>
    <p:sldId id="365" r:id="rId28"/>
    <p:sldId id="342" r:id="rId29"/>
    <p:sldId id="366" r:id="rId30"/>
    <p:sldId id="346" r:id="rId31"/>
    <p:sldId id="347"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F3DE61-19D9-4268-8B3D-486B8460763F}" v="256" dt="2025-09-11T12:40:19.49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7" d="100"/>
          <a:sy n="77" d="100"/>
        </p:scale>
        <p:origin x="72" y="355"/>
      </p:cViewPr>
      <p:guideLst>
        <p:guide pos="6504"/>
        <p:guide orient="horz" pos="3696"/>
        <p:guide orient="horz" pos="19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handoutMaster" Target="handoutMasters/handoutMaster1.xml"/><Relationship Id="rId42"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10/10/2025</a:t>
            </a:fld>
            <a:endParaRPr lang="en-US"/>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10/10/2025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maginecanada.ca/en/research/equity-benchmarking-project#collective"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imaginecanada.ca/en/research/equity-benchmarking-project#collectiv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imaginecanada.ca/en/research/equity-benchmarking-project#collectiv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B990660-4B7D-4C11-96DB-B19FFA8CA93C}" type="slidenum">
              <a:rPr lang="en-US" smtClean="0"/>
              <a:t>5</a:t>
            </a:fld>
            <a:endParaRPr lang="en-US"/>
          </a:p>
        </p:txBody>
      </p:sp>
    </p:spTree>
    <p:extLst>
      <p:ext uri="{BB962C8B-B14F-4D97-AF65-F5344CB8AC3E}">
        <p14:creationId xmlns:p14="http://schemas.microsoft.com/office/powerpoint/2010/main" val="2305264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Lee</a:t>
            </a:r>
          </a:p>
        </p:txBody>
      </p:sp>
      <p:sp>
        <p:nvSpPr>
          <p:cNvPr id="4" name="Slide Number Placeholder 3"/>
          <p:cNvSpPr>
            <a:spLocks noGrp="1"/>
          </p:cNvSpPr>
          <p:nvPr>
            <p:ph type="sldNum" sz="quarter" idx="5"/>
          </p:nvPr>
        </p:nvSpPr>
        <p:spPr/>
        <p:txBody>
          <a:bodyPr/>
          <a:lstStyle/>
          <a:p>
            <a:fld id="{8B990660-4B7D-4C11-96DB-B19FFA8CA93C}" type="slidenum">
              <a:rPr lang="en-US" smtClean="0"/>
              <a:t>22</a:t>
            </a:fld>
            <a:endParaRPr lang="en-US"/>
          </a:p>
        </p:txBody>
      </p:sp>
    </p:spTree>
    <p:extLst>
      <p:ext uri="{BB962C8B-B14F-4D97-AF65-F5344CB8AC3E}">
        <p14:creationId xmlns:p14="http://schemas.microsoft.com/office/powerpoint/2010/main" val="2436971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39C3E-14BF-E17F-9099-C858E91FD7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3DA142-34F1-2832-70BC-C27AD5DDC9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4B5572-3992-CF7A-2CDD-8778E6F07765}"/>
              </a:ext>
            </a:extLst>
          </p:cNvPr>
          <p:cNvSpPr>
            <a:spLocks noGrp="1"/>
          </p:cNvSpPr>
          <p:nvPr>
            <p:ph type="body" idx="1"/>
          </p:nvPr>
        </p:nvSpPr>
        <p:spPr/>
        <p:txBody>
          <a:bodyPr/>
          <a:lstStyle/>
          <a:p>
            <a:r>
              <a:rPr lang="en-US" dirty="0">
                <a:ea typeface="Calibri"/>
                <a:cs typeface="Calibri"/>
              </a:rPr>
              <a:t>Lee</a:t>
            </a:r>
          </a:p>
        </p:txBody>
      </p:sp>
      <p:sp>
        <p:nvSpPr>
          <p:cNvPr id="4" name="Slide Number Placeholder 3">
            <a:extLst>
              <a:ext uri="{FF2B5EF4-FFF2-40B4-BE49-F238E27FC236}">
                <a16:creationId xmlns:a16="http://schemas.microsoft.com/office/drawing/2014/main" id="{5E3BA91E-85ED-7B96-1193-ACF510DF3733}"/>
              </a:ext>
            </a:extLst>
          </p:cNvPr>
          <p:cNvSpPr>
            <a:spLocks noGrp="1"/>
          </p:cNvSpPr>
          <p:nvPr>
            <p:ph type="sldNum" sz="quarter" idx="5"/>
          </p:nvPr>
        </p:nvSpPr>
        <p:spPr/>
        <p:txBody>
          <a:bodyPr/>
          <a:lstStyle/>
          <a:p>
            <a:fld id="{8B990660-4B7D-4C11-96DB-B19FFA8CA93C}" type="slidenum">
              <a:rPr lang="en-US" smtClean="0"/>
              <a:t>23</a:t>
            </a:fld>
            <a:endParaRPr lang="en-US"/>
          </a:p>
        </p:txBody>
      </p:sp>
    </p:spTree>
    <p:extLst>
      <p:ext uri="{BB962C8B-B14F-4D97-AF65-F5344CB8AC3E}">
        <p14:creationId xmlns:p14="http://schemas.microsoft.com/office/powerpoint/2010/main" val="3705437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Lee will answer too after Lisa talks through this slide</a:t>
            </a:r>
          </a:p>
        </p:txBody>
      </p:sp>
      <p:sp>
        <p:nvSpPr>
          <p:cNvPr id="4" name="Slide Number Placeholder 3"/>
          <p:cNvSpPr>
            <a:spLocks noGrp="1"/>
          </p:cNvSpPr>
          <p:nvPr>
            <p:ph type="sldNum" sz="quarter" idx="5"/>
          </p:nvPr>
        </p:nvSpPr>
        <p:spPr/>
        <p:txBody>
          <a:bodyPr/>
          <a:lstStyle/>
          <a:p>
            <a:fld id="{8B990660-4B7D-4C11-96DB-B19FFA8CA93C}" type="slidenum">
              <a:rPr lang="en-US" smtClean="0"/>
              <a:t>6</a:t>
            </a:fld>
            <a:endParaRPr lang="en-US"/>
          </a:p>
        </p:txBody>
      </p:sp>
    </p:spTree>
    <p:extLst>
      <p:ext uri="{BB962C8B-B14F-4D97-AF65-F5344CB8AC3E}">
        <p14:creationId xmlns:p14="http://schemas.microsoft.com/office/powerpoint/2010/main" val="174898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8B990660-4B7D-4C11-96DB-B19FFA8CA93C}" type="slidenum">
              <a:rPr lang="en-US" smtClean="0"/>
              <a:t>9</a:t>
            </a:fld>
            <a:endParaRPr lang="en-US"/>
          </a:p>
        </p:txBody>
      </p:sp>
    </p:spTree>
    <p:extLst>
      <p:ext uri="{BB962C8B-B14F-4D97-AF65-F5344CB8AC3E}">
        <p14:creationId xmlns:p14="http://schemas.microsoft.com/office/powerpoint/2010/main" val="163223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CLAUDINE</a:t>
            </a:r>
          </a:p>
        </p:txBody>
      </p:sp>
      <p:sp>
        <p:nvSpPr>
          <p:cNvPr id="4" name="Slide Number Placeholder 3"/>
          <p:cNvSpPr>
            <a:spLocks noGrp="1"/>
          </p:cNvSpPr>
          <p:nvPr>
            <p:ph type="sldNum" sz="quarter" idx="5"/>
          </p:nvPr>
        </p:nvSpPr>
        <p:spPr/>
        <p:txBody>
          <a:bodyPr/>
          <a:lstStyle/>
          <a:p>
            <a:fld id="{8B990660-4B7D-4C11-96DB-B19FFA8CA93C}" type="slidenum">
              <a:rPr lang="en-US" smtClean="0"/>
              <a:t>14</a:t>
            </a:fld>
            <a:endParaRPr lang="en-US"/>
          </a:p>
        </p:txBody>
      </p:sp>
    </p:spTree>
    <p:extLst>
      <p:ext uri="{BB962C8B-B14F-4D97-AF65-F5344CB8AC3E}">
        <p14:creationId xmlns:p14="http://schemas.microsoft.com/office/powerpoint/2010/main" val="2741911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C4C4C"/>
                </a:solidFill>
              </a:rPr>
              <a:t>The study was conducted by the </a:t>
            </a:r>
            <a:r>
              <a:rPr lang="en-US">
                <a:solidFill>
                  <a:srgbClr val="326295"/>
                </a:solidFill>
                <a:hlinkClick r:id="rId3"/>
              </a:rPr>
              <a:t>Equitable Recovery Collective</a:t>
            </a:r>
            <a:r>
              <a:rPr lang="en-US">
                <a:solidFill>
                  <a:srgbClr val="4C4C4C"/>
                </a:solidFill>
              </a:rPr>
              <a:t>, a group of nonprofit organizations which includes the following members:  ASE Community Foundation for Black Canadians with Disability, Canadian Red Cross, Canadian Women's Foundation, Community Foundations of Canada, Disability Without Poverty, Egale Canada, Foundation for Black Communities, Imagine Canada, Muslim Association of Canada, National Association of Friendship </a:t>
            </a:r>
            <a:r>
              <a:rPr lang="en-US" err="1">
                <a:solidFill>
                  <a:srgbClr val="4C4C4C"/>
                </a:solidFill>
              </a:rPr>
              <a:t>Centres</a:t>
            </a:r>
            <a:r>
              <a:rPr lang="en-US">
                <a:solidFill>
                  <a:srgbClr val="4C4C4C"/>
                </a:solidFill>
              </a:rPr>
              <a:t>, Network for the Advancement of Black Communities, Ontario Nonprofit Network, Philanthropic Foundations Canada, Pillar Nonprofit Network, </a:t>
            </a:r>
            <a:r>
              <a:rPr lang="en-US" err="1">
                <a:solidFill>
                  <a:srgbClr val="4C4C4C"/>
                </a:solidFill>
              </a:rPr>
              <a:t>PolicyWise</a:t>
            </a:r>
            <a:r>
              <a:rPr lang="en-US">
                <a:solidFill>
                  <a:srgbClr val="4C4C4C"/>
                </a:solidFill>
              </a:rPr>
              <a:t> for Children &amp; Families, and The Circle on Philanthropy and Aboriginal Peoples in Canada.</a:t>
            </a:r>
            <a:endParaRPr lang="en-US"/>
          </a:p>
          <a:p>
            <a:r>
              <a:rPr lang="en-US" b="1">
                <a:solidFill>
                  <a:srgbClr val="4C4C4C"/>
                </a:solidFill>
              </a:rPr>
              <a:t>ACKNOWLEDGEMENT</a:t>
            </a:r>
            <a:endParaRPr lang="en-US"/>
          </a:p>
          <a:p>
            <a:r>
              <a:rPr lang="en-US">
                <a:solidFill>
                  <a:srgbClr val="4C4C4C"/>
                </a:solidFill>
              </a:rPr>
              <a:t>This project was proposed and advocated by the Network for the Advancement of Black Communities (NABC). It was made possible thanks to support from our Lead Partner, Scotiabank. We'd also like to thank our Sector Partner, The Canadian Red Cross Society, and our Knowledge Partners, Community Foundations of Canada and KCI.</a:t>
            </a:r>
            <a:endParaRPr lang="en-US"/>
          </a:p>
          <a:p>
            <a:endParaRPr lang="en-US">
              <a:ea typeface="Calibri"/>
              <a:cs typeface="Calibri"/>
            </a:endParaRPr>
          </a:p>
        </p:txBody>
      </p:sp>
      <p:sp>
        <p:nvSpPr>
          <p:cNvPr id="4" name="Slide Number Placeholder 3"/>
          <p:cNvSpPr>
            <a:spLocks noGrp="1"/>
          </p:cNvSpPr>
          <p:nvPr>
            <p:ph type="sldNum" sz="quarter" idx="5"/>
          </p:nvPr>
        </p:nvSpPr>
        <p:spPr/>
        <p:txBody>
          <a:bodyPr/>
          <a:lstStyle/>
          <a:p>
            <a:fld id="{8B990660-4B7D-4C11-96DB-B19FFA8CA93C}" type="slidenum">
              <a:rPr lang="en-US" smtClean="0"/>
              <a:t>16</a:t>
            </a:fld>
            <a:endParaRPr lang="en-US"/>
          </a:p>
        </p:txBody>
      </p:sp>
    </p:spTree>
    <p:extLst>
      <p:ext uri="{BB962C8B-B14F-4D97-AF65-F5344CB8AC3E}">
        <p14:creationId xmlns:p14="http://schemas.microsoft.com/office/powerpoint/2010/main" val="1414827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C4C4C"/>
                </a:solidFill>
              </a:rPr>
              <a:t>The first study of its kind, </a:t>
            </a:r>
            <a:r>
              <a:rPr lang="en-US" i="1">
                <a:solidFill>
                  <a:srgbClr val="4C4C4C"/>
                </a:solidFill>
              </a:rPr>
              <a:t>Shifting Power Dynamics: Equity, diversity and inclusion in the nonprofit sector,</a:t>
            </a:r>
            <a:r>
              <a:rPr lang="en-US">
                <a:solidFill>
                  <a:srgbClr val="4C4C4C"/>
                </a:solidFill>
              </a:rPr>
              <a:t> explores what Canadian charities and nonprofits are doing to advance equity, diversity, and inclusion (EDI) within their organizations.</a:t>
            </a:r>
          </a:p>
          <a:p>
            <a:endParaRPr lang="en-US">
              <a:solidFill>
                <a:srgbClr val="4C4C4C"/>
              </a:solidFill>
              <a:ea typeface="Calibri"/>
              <a:cs typeface="Calibri"/>
            </a:endParaRPr>
          </a:p>
          <a:p>
            <a:r>
              <a:rPr lang="en-US">
                <a:solidFill>
                  <a:srgbClr val="4C4C4C"/>
                </a:solidFill>
              </a:rPr>
              <a:t>The study was conducted by the </a:t>
            </a:r>
            <a:r>
              <a:rPr lang="en-US">
                <a:solidFill>
                  <a:srgbClr val="326295"/>
                </a:solidFill>
                <a:hlinkClick r:id="rId3"/>
              </a:rPr>
              <a:t>Equitable Recovery Collective</a:t>
            </a:r>
            <a:r>
              <a:rPr lang="en-US">
                <a:solidFill>
                  <a:srgbClr val="4C4C4C"/>
                </a:solidFill>
              </a:rPr>
              <a:t>, a group of nonprofit organizations which includes the following members:  ASE Community Foundation for Black Canadians with Disability, Canadian Red Cross, Canadian Women's Foundation, Community Foundations of Canada, Disability Without Poverty, Egale Canada, Foundation for Black Communities, Imagine Canada, Muslim Association of Canada, National Association of Friendship Centres, Network for the Advancement of Black Communities, Ontario Nonprofit Network, Philanthropic Foundations Canada, Pillar Nonprofit Network, PolicyWise for Children &amp; Families, and The Circle on Philanthropy and Aboriginal Peoples in Canada.</a:t>
            </a:r>
            <a:endParaRPr lang="en-US"/>
          </a:p>
          <a:p>
            <a:r>
              <a:rPr lang="en-US" b="1">
                <a:solidFill>
                  <a:srgbClr val="4C4C4C"/>
                </a:solidFill>
              </a:rPr>
              <a:t>ACKNOWLEDGEMENT</a:t>
            </a:r>
            <a:endParaRPr lang="en-US"/>
          </a:p>
          <a:p>
            <a:r>
              <a:rPr lang="en-US">
                <a:solidFill>
                  <a:srgbClr val="4C4C4C"/>
                </a:solidFill>
              </a:rPr>
              <a:t>This project was proposed and advocated by the Network for the Advancement of Black Communities (NABC). It was made possible thanks to support from our Lead Partner, Scotiabank. We'd also like to thank our Sector Partner, The Canadian Red Cross Society, and our Knowledge Partners, Community Foundations of Canada and KCI.</a:t>
            </a:r>
            <a:endParaRPr lang="en-US"/>
          </a:p>
          <a:p>
            <a:endParaRPr lang="en-US">
              <a:solidFill>
                <a:srgbClr val="4C4C4C"/>
              </a:solidFill>
              <a:ea typeface="Calibri"/>
              <a:cs typeface="Calibri"/>
            </a:endParaRPr>
          </a:p>
        </p:txBody>
      </p:sp>
      <p:sp>
        <p:nvSpPr>
          <p:cNvPr id="4" name="Slide Number Placeholder 3"/>
          <p:cNvSpPr>
            <a:spLocks noGrp="1"/>
          </p:cNvSpPr>
          <p:nvPr>
            <p:ph type="sldNum" sz="quarter" idx="5"/>
          </p:nvPr>
        </p:nvSpPr>
        <p:spPr/>
        <p:txBody>
          <a:bodyPr/>
          <a:lstStyle/>
          <a:p>
            <a:fld id="{8B990660-4B7D-4C11-96DB-B19FFA8CA93C}" type="slidenum">
              <a:rPr lang="en-US" smtClean="0"/>
              <a:t>17</a:t>
            </a:fld>
            <a:endParaRPr lang="en-US"/>
          </a:p>
        </p:txBody>
      </p:sp>
    </p:spTree>
    <p:extLst>
      <p:ext uri="{BB962C8B-B14F-4D97-AF65-F5344CB8AC3E}">
        <p14:creationId xmlns:p14="http://schemas.microsoft.com/office/powerpoint/2010/main" val="3694072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4C4C4C"/>
                </a:solidFill>
              </a:rPr>
              <a:t>The first study of its kind, </a:t>
            </a:r>
            <a:r>
              <a:rPr lang="en-US" i="1">
                <a:solidFill>
                  <a:srgbClr val="4C4C4C"/>
                </a:solidFill>
              </a:rPr>
              <a:t>Shifting Power Dynamics: Equity, diversity and inclusion in the nonprofit sector,</a:t>
            </a:r>
            <a:r>
              <a:rPr lang="en-US">
                <a:solidFill>
                  <a:srgbClr val="4C4C4C"/>
                </a:solidFill>
              </a:rPr>
              <a:t> explores what Canadian charities and nonprofits are doing to advance equity, diversity, and inclusion (EDI) within their organizations.</a:t>
            </a:r>
          </a:p>
          <a:p>
            <a:endParaRPr lang="en-US">
              <a:solidFill>
                <a:srgbClr val="4C4C4C"/>
              </a:solidFill>
              <a:ea typeface="Calibri"/>
              <a:cs typeface="Calibri"/>
            </a:endParaRPr>
          </a:p>
          <a:p>
            <a:r>
              <a:rPr lang="en-US">
                <a:solidFill>
                  <a:srgbClr val="4C4C4C"/>
                </a:solidFill>
              </a:rPr>
              <a:t>The study was conducted by the </a:t>
            </a:r>
            <a:r>
              <a:rPr lang="en-US">
                <a:solidFill>
                  <a:srgbClr val="326295"/>
                </a:solidFill>
                <a:hlinkClick r:id="rId3"/>
              </a:rPr>
              <a:t>Equitable Recovery Collective</a:t>
            </a:r>
            <a:r>
              <a:rPr lang="en-US">
                <a:solidFill>
                  <a:srgbClr val="4C4C4C"/>
                </a:solidFill>
              </a:rPr>
              <a:t>, a group of nonprofit organizations which includes the following members:  ASE Community Foundation for Black Canadians with Disability, Canadian Red Cross, Canadian Women's Foundation, Community Foundations of Canada, Disability Without Poverty, Egale Canada, Foundation for Black Communities, Imagine Canada, Muslim Association of Canada, National Association of Friendship </a:t>
            </a:r>
            <a:r>
              <a:rPr lang="en-US" err="1">
                <a:solidFill>
                  <a:srgbClr val="4C4C4C"/>
                </a:solidFill>
              </a:rPr>
              <a:t>Centres</a:t>
            </a:r>
            <a:r>
              <a:rPr lang="en-US">
                <a:solidFill>
                  <a:srgbClr val="4C4C4C"/>
                </a:solidFill>
              </a:rPr>
              <a:t>, Network for the Advancement of Black Communities, Ontario Nonprofit Network, Philanthropic Foundations Canada, Pillar Nonprofit Network, </a:t>
            </a:r>
            <a:r>
              <a:rPr lang="en-US" err="1">
                <a:solidFill>
                  <a:srgbClr val="4C4C4C"/>
                </a:solidFill>
              </a:rPr>
              <a:t>PolicyWise</a:t>
            </a:r>
            <a:r>
              <a:rPr lang="en-US">
                <a:solidFill>
                  <a:srgbClr val="4C4C4C"/>
                </a:solidFill>
              </a:rPr>
              <a:t> for Children &amp; Families, and The Circle on Philanthropy and Aboriginal Peoples in Canada.</a:t>
            </a:r>
            <a:endParaRPr lang="en-US"/>
          </a:p>
          <a:p>
            <a:r>
              <a:rPr lang="en-US" b="1">
                <a:solidFill>
                  <a:srgbClr val="4C4C4C"/>
                </a:solidFill>
              </a:rPr>
              <a:t>ACKNOWLEDGEMENT</a:t>
            </a:r>
            <a:endParaRPr lang="en-US"/>
          </a:p>
          <a:p>
            <a:r>
              <a:rPr lang="en-US">
                <a:solidFill>
                  <a:srgbClr val="4C4C4C"/>
                </a:solidFill>
              </a:rPr>
              <a:t>This project was proposed and advocated by the Network for the Advancement of Black Communities (NABC). It was made possible thanks to support from our Lead Partner, Scotiabank. We'd also like to thank our Sector Partner, The Canadian Red Cross Society, and our Knowledge Partners, Community Foundations of Canada and KCI.</a:t>
            </a:r>
            <a:endParaRPr lang="en-US"/>
          </a:p>
          <a:p>
            <a:endParaRPr lang="en-US">
              <a:solidFill>
                <a:srgbClr val="4C4C4C"/>
              </a:solidFill>
              <a:ea typeface="Calibri"/>
              <a:cs typeface="Calibri"/>
            </a:endParaRPr>
          </a:p>
        </p:txBody>
      </p:sp>
      <p:sp>
        <p:nvSpPr>
          <p:cNvPr id="4" name="Slide Number Placeholder 3"/>
          <p:cNvSpPr>
            <a:spLocks noGrp="1"/>
          </p:cNvSpPr>
          <p:nvPr>
            <p:ph type="sldNum" sz="quarter" idx="5"/>
          </p:nvPr>
        </p:nvSpPr>
        <p:spPr/>
        <p:txBody>
          <a:bodyPr/>
          <a:lstStyle/>
          <a:p>
            <a:fld id="{8B990660-4B7D-4C11-96DB-B19FFA8CA93C}" type="slidenum">
              <a:rPr lang="en-US" smtClean="0"/>
              <a:t>18</a:t>
            </a:fld>
            <a:endParaRPr lang="en-US"/>
          </a:p>
        </p:txBody>
      </p:sp>
    </p:spTree>
    <p:extLst>
      <p:ext uri="{BB962C8B-B14F-4D97-AF65-F5344CB8AC3E}">
        <p14:creationId xmlns:p14="http://schemas.microsoft.com/office/powerpoint/2010/main" val="2014379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1AA41-4EAF-E0AF-C810-F6D138B31C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374CBB-3DA8-509C-C8B8-5AA944AB1D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0E56D0-85C9-A97A-AFA1-EE6AA98F2AE9}"/>
              </a:ext>
            </a:extLst>
          </p:cNvPr>
          <p:cNvSpPr>
            <a:spLocks noGrp="1"/>
          </p:cNvSpPr>
          <p:nvPr>
            <p:ph type="body" idx="1"/>
          </p:nvPr>
        </p:nvSpPr>
        <p:spPr/>
        <p:txBody>
          <a:bodyPr/>
          <a:lstStyle/>
          <a:p>
            <a:r>
              <a:rPr lang="en-US" dirty="0">
                <a:ea typeface="Calibri"/>
                <a:cs typeface="Calibri"/>
              </a:rPr>
              <a:t>CLAUDINE</a:t>
            </a:r>
          </a:p>
        </p:txBody>
      </p:sp>
      <p:sp>
        <p:nvSpPr>
          <p:cNvPr id="4" name="Slide Number Placeholder 3">
            <a:extLst>
              <a:ext uri="{FF2B5EF4-FFF2-40B4-BE49-F238E27FC236}">
                <a16:creationId xmlns:a16="http://schemas.microsoft.com/office/drawing/2014/main" id="{1D5D17EE-20C2-19D3-62CA-F8DEC89E7B2A}"/>
              </a:ext>
            </a:extLst>
          </p:cNvPr>
          <p:cNvSpPr>
            <a:spLocks noGrp="1"/>
          </p:cNvSpPr>
          <p:nvPr>
            <p:ph type="sldNum" sz="quarter" idx="5"/>
          </p:nvPr>
        </p:nvSpPr>
        <p:spPr/>
        <p:txBody>
          <a:bodyPr/>
          <a:lstStyle/>
          <a:p>
            <a:fld id="{8B990660-4B7D-4C11-96DB-B19FFA8CA93C}" type="slidenum">
              <a:rPr lang="en-US" smtClean="0"/>
              <a:t>19</a:t>
            </a:fld>
            <a:endParaRPr lang="en-US"/>
          </a:p>
        </p:txBody>
      </p:sp>
    </p:spTree>
    <p:extLst>
      <p:ext uri="{BB962C8B-B14F-4D97-AF65-F5344CB8AC3E}">
        <p14:creationId xmlns:p14="http://schemas.microsoft.com/office/powerpoint/2010/main" val="38636214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Everyone</a:t>
            </a:r>
          </a:p>
        </p:txBody>
      </p:sp>
      <p:sp>
        <p:nvSpPr>
          <p:cNvPr id="4" name="Slide Number Placeholder 3"/>
          <p:cNvSpPr>
            <a:spLocks noGrp="1"/>
          </p:cNvSpPr>
          <p:nvPr>
            <p:ph type="sldNum" sz="quarter" idx="5"/>
          </p:nvPr>
        </p:nvSpPr>
        <p:spPr/>
        <p:txBody>
          <a:bodyPr/>
          <a:lstStyle/>
          <a:p>
            <a:fld id="{8B990660-4B7D-4C11-96DB-B19FFA8CA93C}" type="slidenum">
              <a:rPr lang="en-US" smtClean="0"/>
              <a:t>20</a:t>
            </a:fld>
            <a:endParaRPr lang="en-US"/>
          </a:p>
        </p:txBody>
      </p:sp>
    </p:spTree>
    <p:extLst>
      <p:ext uri="{BB962C8B-B14F-4D97-AF65-F5344CB8AC3E}">
        <p14:creationId xmlns:p14="http://schemas.microsoft.com/office/powerpoint/2010/main" val="42812561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a:p>
          </p:txBody>
        </p:sp>
      </p:grpSp>
    </p:spTree>
    <p:extLst>
      <p:ext uri="{BB962C8B-B14F-4D97-AF65-F5344CB8AC3E}">
        <p14:creationId xmlns:p14="http://schemas.microsoft.com/office/powerpoint/2010/main" val="15916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20138-2A8F-41CA-B9AE-94FAF26DB4D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DE0BC7-61F0-4622-A724-961D290496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B0CB05F-8E26-4418-ABFE-F1F8BF53687E}"/>
              </a:ext>
            </a:extLst>
          </p:cNvPr>
          <p:cNvSpPr>
            <a:spLocks noGrp="1"/>
          </p:cNvSpPr>
          <p:nvPr>
            <p:ph type="dt" sz="half" idx="10"/>
          </p:nvPr>
        </p:nvSpPr>
        <p:spPr/>
        <p:txBody>
          <a:bodyPr/>
          <a:lstStyle/>
          <a:p>
            <a:fld id="{FB4AE585-62F2-40B0-988F-59670EA98654}" type="datetimeFigureOut">
              <a:rPr lang="en-CA" smtClean="0"/>
              <a:t>2025-10-10</a:t>
            </a:fld>
            <a:endParaRPr lang="en-CA"/>
          </a:p>
        </p:txBody>
      </p:sp>
      <p:sp>
        <p:nvSpPr>
          <p:cNvPr id="5" name="Footer Placeholder 4">
            <a:extLst>
              <a:ext uri="{FF2B5EF4-FFF2-40B4-BE49-F238E27FC236}">
                <a16:creationId xmlns:a16="http://schemas.microsoft.com/office/drawing/2014/main" id="{20095F40-2749-41AB-8235-63602FA684F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E4636BF-BB1A-4F9C-B3E2-EC9D9A258C4A}"/>
              </a:ext>
            </a:extLst>
          </p:cNvPr>
          <p:cNvSpPr>
            <a:spLocks noGrp="1"/>
          </p:cNvSpPr>
          <p:nvPr>
            <p:ph type="sldNum" sz="quarter" idx="12"/>
          </p:nvPr>
        </p:nvSpPr>
        <p:spPr/>
        <p:txBody>
          <a:bodyPr/>
          <a:lstStyle/>
          <a:p>
            <a:fld id="{07FA03FD-30CA-4973-BA79-DB4D5CE9AFC9}" type="slidenum">
              <a:rPr lang="en-CA" smtClean="0"/>
              <a:t>‹#›</a:t>
            </a:fld>
            <a:endParaRPr lang="en-CA"/>
          </a:p>
        </p:txBody>
      </p:sp>
    </p:spTree>
    <p:extLst>
      <p:ext uri="{BB962C8B-B14F-4D97-AF65-F5344CB8AC3E}">
        <p14:creationId xmlns:p14="http://schemas.microsoft.com/office/powerpoint/2010/main" val="10243062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F9536BF-F7BF-2FF7-FB54-99AB98D5B91E}"/>
              </a:ext>
            </a:extLst>
          </p:cNvPr>
          <p:cNvSpPr>
            <a:spLocks noGrp="1"/>
          </p:cNvSpPr>
          <p:nvPr>
            <p:ph type="ftr" sz="quarter" idx="10"/>
          </p:nvPr>
        </p:nvSpPr>
        <p:spPr/>
        <p:txBody>
          <a:bodyPr/>
          <a:lstStyle/>
          <a:p>
            <a:r>
              <a:rPr lang="en-US"/>
              <a:t>Presentation Title</a:t>
            </a:r>
          </a:p>
        </p:txBody>
      </p:sp>
      <p:sp>
        <p:nvSpPr>
          <p:cNvPr id="3" name="Slide Number Placeholder 2">
            <a:extLst>
              <a:ext uri="{FF2B5EF4-FFF2-40B4-BE49-F238E27FC236}">
                <a16:creationId xmlns:a16="http://schemas.microsoft.com/office/drawing/2014/main" id="{C0088F49-63AF-8E54-7053-D3D7DCBB0436}"/>
              </a:ext>
            </a:extLst>
          </p:cNvPr>
          <p:cNvSpPr>
            <a:spLocks noGrp="1"/>
          </p:cNvSpPr>
          <p:nvPr>
            <p:ph type="sldNum" sz="quarter" idx="11"/>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33725733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a:t>Click to add content</a:t>
            </a:r>
          </a:p>
          <a:p>
            <a:pPr lvl="1"/>
            <a:r>
              <a:rPr lang="en-US"/>
              <a:t>Second level</a:t>
            </a:r>
          </a:p>
          <a:p>
            <a:pPr lvl="2"/>
            <a:r>
              <a:rPr lang="en-US"/>
              <a:t>Third level</a:t>
            </a:r>
          </a:p>
          <a:p>
            <a:pPr lvl="4"/>
            <a:r>
              <a:rPr lang="en-US"/>
              <a:t>Fourth level</a:t>
            </a:r>
          </a:p>
          <a:p>
            <a:pPr lvl="5"/>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 id="2147483706" r:id="rId14"/>
    <p:sldLayoutId id="2147483707" r:id="rId15"/>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4.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6.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5.xml"/><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7.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6.sv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22.sv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5.xml"/><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0.xml"/><Relationship Id="rId7" Type="http://schemas.openxmlformats.org/officeDocument/2006/relationships/hyperlink" Target="https://www.slido.com/powerpoint-polling?utm_source=powerpoint&amp;utm_medium=placeholder-slide" TargetMode="External"/><Relationship Id="rId12" Type="http://schemas.openxmlformats.org/officeDocument/2006/relationships/image" Target="../media/image26.sv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37.svg"/><Relationship Id="rId11" Type="http://schemas.openxmlformats.org/officeDocument/2006/relationships/image" Target="../media/image25.png"/><Relationship Id="rId5" Type="http://schemas.openxmlformats.org/officeDocument/2006/relationships/image" Target="../media/image36.png"/><Relationship Id="rId10" Type="http://schemas.openxmlformats.org/officeDocument/2006/relationships/hyperlink" Target="https://www.slido.com/support/ppi/how-to-change-the-design" TargetMode="External"/><Relationship Id="rId4" Type="http://schemas.openxmlformats.org/officeDocument/2006/relationships/slideLayout" Target="../slideLayouts/slideLayout15.xml"/><Relationship Id="rId9" Type="http://schemas.openxmlformats.org/officeDocument/2006/relationships/image" Target="../media/image24.sv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1.xml"/><Relationship Id="rId4" Type="http://schemas.openxmlformats.org/officeDocument/2006/relationships/image" Target="../media/image28.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754019-FD91-08BD-8382-98F4C535FEC4}"/>
              </a:ext>
            </a:extLst>
          </p:cNvPr>
          <p:cNvSpPr>
            <a:spLocks noGrp="1"/>
          </p:cNvSpPr>
          <p:nvPr>
            <p:ph type="ctrTitle"/>
          </p:nvPr>
        </p:nvSpPr>
        <p:spPr>
          <a:xfrm>
            <a:off x="5707548" y="160867"/>
            <a:ext cx="6035717" cy="2184400"/>
          </a:xfrm>
        </p:spPr>
        <p:txBody>
          <a:bodyPr>
            <a:normAutofit/>
          </a:bodyPr>
          <a:lstStyle/>
          <a:p>
            <a:r>
              <a:rPr lang="en-CA" sz="4800" dirty="0"/>
              <a:t>Keeping EDI Active in Today’s climate</a:t>
            </a:r>
            <a:endParaRPr lang="en-US" sz="4800" dirty="0"/>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9983D-3C0B-56DC-8E91-EC1E74918D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7970AE-AEC9-7B38-AB13-735D6390867A}"/>
              </a:ext>
            </a:extLst>
          </p:cNvPr>
          <p:cNvSpPr>
            <a:spLocks noGrp="1"/>
          </p:cNvSpPr>
          <p:nvPr>
            <p:ph type="title"/>
          </p:nvPr>
        </p:nvSpPr>
        <p:spPr>
          <a:xfrm>
            <a:off x="6048383" y="160867"/>
            <a:ext cx="5641897" cy="2048586"/>
          </a:xfrm>
        </p:spPr>
        <p:txBody>
          <a:bodyPr/>
          <a:lstStyle/>
          <a:p>
            <a:r>
              <a:rPr lang="en-CA" dirty="0"/>
              <a:t>Mental health &amp; psychological safety</a:t>
            </a:r>
            <a:endParaRPr lang="en-ZA" dirty="0"/>
          </a:p>
        </p:txBody>
      </p:sp>
      <p:sp>
        <p:nvSpPr>
          <p:cNvPr id="4" name="Text Placeholder 3">
            <a:extLst>
              <a:ext uri="{FF2B5EF4-FFF2-40B4-BE49-F238E27FC236}">
                <a16:creationId xmlns:a16="http://schemas.microsoft.com/office/drawing/2014/main" id="{DE927FEF-CFC2-5569-4AD1-D1D7562BD29C}"/>
              </a:ext>
            </a:extLst>
          </p:cNvPr>
          <p:cNvSpPr>
            <a:spLocks noGrp="1"/>
          </p:cNvSpPr>
          <p:nvPr>
            <p:ph type="body" sz="quarter" idx="13"/>
          </p:nvPr>
        </p:nvSpPr>
        <p:spPr>
          <a:xfrm>
            <a:off x="6109694" y="4068392"/>
            <a:ext cx="6082306" cy="2197590"/>
          </a:xfrm>
        </p:spPr>
        <p:txBody>
          <a:bodyPr>
            <a:normAutofit/>
          </a:bodyPr>
          <a:lstStyle/>
          <a:p>
            <a:r>
              <a:rPr lang="en-CA" sz="3200" dirty="0"/>
              <a:t>What is the role and/or</a:t>
            </a:r>
          </a:p>
          <a:p>
            <a:r>
              <a:rPr lang="en-CA" sz="3200" dirty="0"/>
              <a:t>responsibility of an agency or</a:t>
            </a:r>
          </a:p>
          <a:p>
            <a:r>
              <a:rPr lang="en-CA" sz="3200" dirty="0"/>
              <a:t>organization when it comes to</a:t>
            </a:r>
          </a:p>
          <a:p>
            <a:r>
              <a:rPr lang="en-CA" sz="3200" dirty="0"/>
              <a:t>the mental health and</a:t>
            </a:r>
          </a:p>
          <a:p>
            <a:r>
              <a:rPr lang="en-CA" sz="3200" dirty="0"/>
              <a:t>wellbeing of its staff?</a:t>
            </a:r>
            <a:endParaRPr lang="en-US" sz="3200" dirty="0"/>
          </a:p>
        </p:txBody>
      </p:sp>
    </p:spTree>
    <p:extLst>
      <p:ext uri="{BB962C8B-B14F-4D97-AF65-F5344CB8AC3E}">
        <p14:creationId xmlns:p14="http://schemas.microsoft.com/office/powerpoint/2010/main" val="18693854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F61B5-DB8B-43CE-26A9-91113C0A0A5B}"/>
              </a:ext>
            </a:extLst>
          </p:cNvPr>
          <p:cNvSpPr>
            <a:spLocks noGrp="1"/>
          </p:cNvSpPr>
          <p:nvPr>
            <p:ph type="title"/>
          </p:nvPr>
        </p:nvSpPr>
        <p:spPr/>
        <p:txBody>
          <a:bodyPr/>
          <a:lstStyle/>
          <a:p>
            <a:endParaRPr lang="en-CA"/>
          </a:p>
        </p:txBody>
      </p:sp>
      <p:sp>
        <p:nvSpPr>
          <p:cNvPr id="3" name="Text Placeholder 2">
            <a:extLst>
              <a:ext uri="{FF2B5EF4-FFF2-40B4-BE49-F238E27FC236}">
                <a16:creationId xmlns:a16="http://schemas.microsoft.com/office/drawing/2014/main" id="{79DA1535-436B-8E04-393E-283F967E5A5C}"/>
              </a:ext>
            </a:extLst>
          </p:cNvPr>
          <p:cNvSpPr>
            <a:spLocks noGrp="1"/>
          </p:cNvSpPr>
          <p:nvPr>
            <p:ph type="body" sz="quarter" idx="13"/>
          </p:nvPr>
        </p:nvSpPr>
        <p:spPr/>
        <p:txBody>
          <a:bodyPr/>
          <a:lstStyle/>
          <a:p>
            <a:endParaRPr lang="en-CA"/>
          </a:p>
        </p:txBody>
      </p:sp>
    </p:spTree>
    <p:extLst>
      <p:ext uri="{BB962C8B-B14F-4D97-AF65-F5344CB8AC3E}">
        <p14:creationId xmlns:p14="http://schemas.microsoft.com/office/powerpoint/2010/main" val="2459072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66B59C-3670-2015-6F3C-B262166672B4}"/>
              </a:ext>
            </a:extLst>
          </p:cNvPr>
          <p:cNvSpPr>
            <a:spLocks noGrp="1"/>
          </p:cNvSpPr>
          <p:nvPr>
            <p:ph type="sldNum" sz="quarter" idx="11"/>
          </p:nvPr>
        </p:nvSpPr>
        <p:spPr/>
        <p:txBody>
          <a:bodyPr/>
          <a:lstStyle/>
          <a:p>
            <a:fld id="{B5CEABB6-07DC-46E8-9B57-56EC44A396E5}" type="slidenum">
              <a:rPr lang="en-US" smtClean="0"/>
              <a:pPr/>
              <a:t>12</a:t>
            </a:fld>
            <a:endParaRPr lang="en-US"/>
          </a:p>
        </p:txBody>
      </p:sp>
      <p:sp>
        <p:nvSpPr>
          <p:cNvPr id="3" name="Rectangle 2">
            <a:extLst>
              <a:ext uri="{FF2B5EF4-FFF2-40B4-BE49-F238E27FC236}">
                <a16:creationId xmlns:a16="http://schemas.microsoft.com/office/drawing/2014/main" id="{3245289A-7FC4-1CB5-A887-D7127FBC60D4}"/>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7B53864-18AE-805A-1336-FCDE2712DAF7}"/>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b="1">
                <a:solidFill>
                  <a:srgbClr val="000000"/>
                </a:solidFill>
              </a:rPr>
              <a:t>How do you approach supporting and/or protecting
the mental health and
wellbeing of staff in your organization / agency?
</a:t>
            </a:r>
            <a:endParaRPr lang="en-CA" sz="2400" b="1">
              <a:solidFill>
                <a:srgbClr val="000000"/>
              </a:solidFill>
            </a:endParaRPr>
          </a:p>
        </p:txBody>
      </p:sp>
      <p:sp>
        <p:nvSpPr>
          <p:cNvPr id="5" name="Rectangle 4">
            <a:extLst>
              <a:ext uri="{FF2B5EF4-FFF2-40B4-BE49-F238E27FC236}">
                <a16:creationId xmlns:a16="http://schemas.microsoft.com/office/drawing/2014/main" id="{251B2441-310A-E9B8-97C0-B87012F47FDB}"/>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CA" sz="2600">
              <a:solidFill>
                <a:srgbClr val="FFFFFF"/>
              </a:solidFill>
            </a:endParaRPr>
          </a:p>
        </p:txBody>
      </p:sp>
      <p:pic>
        <p:nvPicPr>
          <p:cNvPr id="7" name="Graphic 6">
            <a:extLst>
              <a:ext uri="{FF2B5EF4-FFF2-40B4-BE49-F238E27FC236}">
                <a16:creationId xmlns:a16="http://schemas.microsoft.com/office/drawing/2014/main" id="{FC8E1C90-9877-3DDB-2A56-150616CE0BEF}"/>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C734F1E7-1F59-8F44-36DA-ED7A3A729C5A}"/>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CA" sz="2200">
              <a:solidFill>
                <a:srgbClr val="198038"/>
              </a:solidFill>
            </a:endParaRPr>
          </a:p>
        </p:txBody>
      </p:sp>
      <p:pic>
        <p:nvPicPr>
          <p:cNvPr id="10" name="Graphic 9">
            <a:extLst>
              <a:ext uri="{FF2B5EF4-FFF2-40B4-BE49-F238E27FC236}">
                <a16:creationId xmlns:a16="http://schemas.microsoft.com/office/drawing/2014/main" id="{7808B659-6F11-66FD-7200-2291FE790AAD}"/>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400118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749808" y="420624"/>
            <a:ext cx="5864352" cy="3621024"/>
          </a:xfrm>
        </p:spPr>
        <p:txBody>
          <a:bodyPr>
            <a:normAutofit/>
          </a:bodyPr>
          <a:lstStyle/>
          <a:p>
            <a:r>
              <a:rPr lang="en-CA" sz="4800" dirty="0"/>
              <a:t>Leadership &amp; EDI </a:t>
            </a:r>
            <a:endParaRPr lang="en-US" sz="4800" dirty="0"/>
          </a:p>
        </p:txBody>
      </p:sp>
      <p:pic>
        <p:nvPicPr>
          <p:cNvPr id="3" name="Picture 2" descr="A blue pendulum on an orange background">
            <a:extLst>
              <a:ext uri="{FF2B5EF4-FFF2-40B4-BE49-F238E27FC236}">
                <a16:creationId xmlns:a16="http://schemas.microsoft.com/office/drawing/2014/main" id="{4B032826-5223-9F38-5106-4C90E9986684}"/>
              </a:ext>
            </a:extLst>
          </p:cNvPr>
          <p:cNvPicPr>
            <a:picLocks noChangeAspect="1"/>
          </p:cNvPicPr>
          <p:nvPr/>
        </p:nvPicPr>
        <p:blipFill>
          <a:blip r:embed="rId2"/>
          <a:stretch>
            <a:fillRect/>
          </a:stretch>
        </p:blipFill>
        <p:spPr>
          <a:xfrm>
            <a:off x="6727839" y="0"/>
            <a:ext cx="5464161" cy="3117273"/>
          </a:xfrm>
          <a:prstGeom prst="rect">
            <a:avLst/>
          </a:prstGeom>
        </p:spPr>
      </p:pic>
    </p:spTree>
    <p:extLst>
      <p:ext uri="{BB962C8B-B14F-4D97-AF65-F5344CB8AC3E}">
        <p14:creationId xmlns:p14="http://schemas.microsoft.com/office/powerpoint/2010/main" val="2362935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6095999" y="441960"/>
            <a:ext cx="5641897" cy="3316893"/>
          </a:xfrm>
        </p:spPr>
        <p:txBody>
          <a:bodyPr/>
          <a:lstStyle/>
          <a:p>
            <a:r>
              <a:rPr lang="en-CA"/>
              <a:t>Leadership &amp; EDI</a:t>
            </a:r>
            <a:endParaRPr lang="en-ZA"/>
          </a:p>
        </p:txBody>
      </p:sp>
      <p:sp>
        <p:nvSpPr>
          <p:cNvPr id="4" name="Text Placeholder 3">
            <a:extLst>
              <a:ext uri="{FF2B5EF4-FFF2-40B4-BE49-F238E27FC236}">
                <a16:creationId xmlns:a16="http://schemas.microsoft.com/office/drawing/2014/main" id="{C5D83E68-59A6-F8F8-63E1-7A1DD3993DDD}"/>
              </a:ext>
            </a:extLst>
          </p:cNvPr>
          <p:cNvSpPr>
            <a:spLocks noGrp="1"/>
          </p:cNvSpPr>
          <p:nvPr>
            <p:ph type="body" sz="quarter" idx="13"/>
          </p:nvPr>
        </p:nvSpPr>
        <p:spPr>
          <a:xfrm>
            <a:off x="6109694" y="4068392"/>
            <a:ext cx="6082306" cy="2789608"/>
          </a:xfrm>
        </p:spPr>
        <p:txBody>
          <a:bodyPr vert="horz" lIns="91440" tIns="45720" rIns="91440" bIns="45720" rtlCol="0" anchor="t">
            <a:noAutofit/>
          </a:bodyPr>
          <a:lstStyle/>
          <a:p>
            <a:r>
              <a:rPr lang="en-CA" sz="3200" dirty="0"/>
              <a:t>What impact does intentional</a:t>
            </a:r>
          </a:p>
          <a:p>
            <a:r>
              <a:rPr lang="en-CA" sz="3200" dirty="0"/>
              <a:t>leadership support have on the </a:t>
            </a:r>
          </a:p>
          <a:p>
            <a:r>
              <a:rPr lang="en-CA" sz="3200" dirty="0"/>
              <a:t>success of embedding of EDI in </a:t>
            </a:r>
          </a:p>
          <a:p>
            <a:r>
              <a:rPr lang="en-CA" sz="3200" dirty="0"/>
              <a:t>an organization? </a:t>
            </a:r>
          </a:p>
        </p:txBody>
      </p:sp>
    </p:spTree>
    <p:extLst>
      <p:ext uri="{BB962C8B-B14F-4D97-AF65-F5344CB8AC3E}">
        <p14:creationId xmlns:p14="http://schemas.microsoft.com/office/powerpoint/2010/main" val="39201984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04ED0-81BA-4CC0-A426-73BDA2B5076E}"/>
              </a:ext>
            </a:extLst>
          </p:cNvPr>
          <p:cNvSpPr>
            <a:spLocks noGrp="1"/>
          </p:cNvSpPr>
          <p:nvPr>
            <p:ph type="title"/>
          </p:nvPr>
        </p:nvSpPr>
        <p:spPr>
          <a:xfrm>
            <a:off x="5031949" y="1199332"/>
            <a:ext cx="6986527" cy="912932"/>
          </a:xfrm>
        </p:spPr>
        <p:txBody>
          <a:bodyPr anchor="b">
            <a:noAutofit/>
          </a:bodyPr>
          <a:lstStyle/>
          <a:p>
            <a:r>
              <a:rPr lang="en-CA" sz="4400" b="1"/>
              <a:t>Activities/Initiatives</a:t>
            </a:r>
          </a:p>
        </p:txBody>
      </p:sp>
      <p:pic>
        <p:nvPicPr>
          <p:cNvPr id="5" name="Picture 4" descr="A poster for a company&#10;&#10;AI-generated content may be incorrect.">
            <a:extLst>
              <a:ext uri="{FF2B5EF4-FFF2-40B4-BE49-F238E27FC236}">
                <a16:creationId xmlns:a16="http://schemas.microsoft.com/office/drawing/2014/main" id="{96C2F66D-CB79-7D52-F202-98C5B56A2A75}"/>
              </a:ext>
            </a:extLst>
          </p:cNvPr>
          <p:cNvPicPr>
            <a:picLocks noChangeAspect="1"/>
          </p:cNvPicPr>
          <p:nvPr/>
        </p:nvPicPr>
        <p:blipFill>
          <a:blip r:embed="rId2">
            <a:extLst>
              <a:ext uri="{28A0092B-C50C-407E-A947-70E740481C1C}">
                <a14:useLocalDpi xmlns:a14="http://schemas.microsoft.com/office/drawing/2010/main" val="0"/>
              </a:ext>
            </a:extLst>
          </a:blip>
          <a:srcRect l="5232" t="-2762" r="-563" b="36831"/>
          <a:stretch>
            <a:fillRect/>
          </a:stretch>
        </p:blipFill>
        <p:spPr>
          <a:xfrm>
            <a:off x="1" y="-375771"/>
            <a:ext cx="5298553" cy="7256609"/>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38C94F3E-9BCA-4470-A615-B185A9FEAA6B}"/>
              </a:ext>
            </a:extLst>
          </p:cNvPr>
          <p:cNvSpPr>
            <a:spLocks noGrp="1"/>
          </p:cNvSpPr>
          <p:nvPr>
            <p:ph idx="1"/>
          </p:nvPr>
        </p:nvSpPr>
        <p:spPr>
          <a:xfrm>
            <a:off x="5454337" y="2717062"/>
            <a:ext cx="6251110" cy="3483864"/>
          </a:xfrm>
        </p:spPr>
        <p:txBody>
          <a:bodyPr vert="horz" lIns="91440" tIns="45720" rIns="91440" bIns="45720" rtlCol="0" anchor="t">
            <a:normAutofit/>
          </a:bodyPr>
          <a:lstStyle/>
          <a:p>
            <a:pPr marL="0" indent="0">
              <a:buNone/>
            </a:pPr>
            <a:r>
              <a:rPr lang="en-CA" sz="2200"/>
              <a:t>Empower Simcoe Partnered with the Ethnic Mosaic Alliance to launch </a:t>
            </a:r>
            <a:r>
              <a:rPr lang="en-CA" sz="2200" b="1" i="1"/>
              <a:t>Diversity Xchange </a:t>
            </a:r>
            <a:endParaRPr lang="en-US" b="1" i="1"/>
          </a:p>
          <a:p>
            <a:pPr marL="0" indent="0">
              <a:buNone/>
            </a:pPr>
            <a:endParaRPr lang="en-CA" sz="1000" b="1" i="1">
              <a:ea typeface="Calibri"/>
              <a:cs typeface="Calibri"/>
            </a:endParaRPr>
          </a:p>
          <a:p>
            <a:pPr marL="0" indent="0">
              <a:buNone/>
            </a:pPr>
            <a:r>
              <a:rPr lang="en-CA" sz="2200">
                <a:ea typeface="Calibri"/>
                <a:cs typeface="Calibri"/>
              </a:rPr>
              <a:t>  The Xchange allows people to</a:t>
            </a:r>
          </a:p>
          <a:p>
            <a:pPr>
              <a:buNone/>
            </a:pPr>
            <a:r>
              <a:rPr lang="en-CA" sz="1800" b="1">
                <a:solidFill>
                  <a:srgbClr val="242424"/>
                </a:solidFill>
                <a:latin typeface="Calibri Light"/>
                <a:ea typeface="Calibri"/>
                <a:cs typeface="Calibri"/>
              </a:rPr>
              <a:t>LEARN:</a:t>
            </a:r>
            <a:r>
              <a:rPr lang="en-CA" sz="1800">
                <a:solidFill>
                  <a:srgbClr val="242424"/>
                </a:solidFill>
                <a:latin typeface="Calibri Light"/>
                <a:ea typeface="Calibri"/>
                <a:cs typeface="Calibri"/>
              </a:rPr>
              <a:t> Explore articles, videos, and interactive tools that deepen understanding of diverse cultures, perspectives, and abilities.</a:t>
            </a:r>
            <a:endParaRPr lang="en-CA" sz="1800">
              <a:latin typeface="Calibri Light"/>
              <a:ea typeface="Calibri"/>
              <a:cs typeface="Calibri"/>
            </a:endParaRPr>
          </a:p>
          <a:p>
            <a:pPr>
              <a:buNone/>
            </a:pPr>
            <a:r>
              <a:rPr lang="en-CA" sz="1800" b="1">
                <a:solidFill>
                  <a:srgbClr val="242424"/>
                </a:solidFill>
                <a:latin typeface="Calibri Light"/>
                <a:ea typeface="Calibri"/>
                <a:cs typeface="Calibri"/>
              </a:rPr>
              <a:t>APPLY: </a:t>
            </a:r>
            <a:r>
              <a:rPr lang="en-CA" sz="1800">
                <a:solidFill>
                  <a:srgbClr val="242424"/>
                </a:solidFill>
                <a:latin typeface="Calibri Light"/>
                <a:ea typeface="Calibri"/>
                <a:cs typeface="Calibri"/>
              </a:rPr>
              <a:t>Discover strategies and best practices that help bring diversity and inclusion into everyday environments.</a:t>
            </a:r>
            <a:endParaRPr lang="en-CA" sz="1800">
              <a:latin typeface="Calibri Light"/>
              <a:ea typeface="Calibri"/>
              <a:cs typeface="Calibri"/>
            </a:endParaRPr>
          </a:p>
          <a:p>
            <a:pPr>
              <a:buNone/>
            </a:pPr>
            <a:r>
              <a:rPr lang="en-CA" sz="1800" b="1">
                <a:solidFill>
                  <a:srgbClr val="242424"/>
                </a:solidFill>
                <a:latin typeface="Calibri Light"/>
                <a:ea typeface="Calibri"/>
                <a:cs typeface="Calibri"/>
              </a:rPr>
              <a:t>CONNECT: </a:t>
            </a:r>
            <a:r>
              <a:rPr lang="en-CA" sz="1800">
                <a:solidFill>
                  <a:srgbClr val="242424"/>
                </a:solidFill>
                <a:latin typeface="Calibri Light"/>
                <a:ea typeface="Calibri"/>
                <a:cs typeface="Calibri"/>
              </a:rPr>
              <a:t>Celebrate community events, stories, and cultural highlights that reflect the richness of Simcoe County.</a:t>
            </a:r>
            <a:endParaRPr lang="en-CA" sz="1800">
              <a:latin typeface="Calibri Light"/>
              <a:ea typeface="Calibri Light"/>
              <a:cs typeface="Calibri Light"/>
            </a:endParaRPr>
          </a:p>
          <a:p>
            <a:pPr marL="0" indent="0">
              <a:buNone/>
            </a:pPr>
            <a:endParaRPr lang="en-CA" sz="2200">
              <a:ea typeface="Calibri"/>
              <a:cs typeface="Calibri"/>
            </a:endParaRPr>
          </a:p>
        </p:txBody>
      </p:sp>
    </p:spTree>
    <p:extLst>
      <p:ext uri="{BB962C8B-B14F-4D97-AF65-F5344CB8AC3E}">
        <p14:creationId xmlns:p14="http://schemas.microsoft.com/office/powerpoint/2010/main" val="621678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AI-generated content may be incorrect.">
            <a:extLst>
              <a:ext uri="{FF2B5EF4-FFF2-40B4-BE49-F238E27FC236}">
                <a16:creationId xmlns:a16="http://schemas.microsoft.com/office/drawing/2014/main" id="{22FB3464-F7F7-069E-0751-2237A75DF2F9}"/>
              </a:ext>
            </a:extLst>
          </p:cNvPr>
          <p:cNvPicPr>
            <a:picLocks noChangeAspect="1"/>
          </p:cNvPicPr>
          <p:nvPr/>
        </p:nvPicPr>
        <p:blipFill>
          <a:blip r:embed="rId3"/>
          <a:srcRect l="15012" t="7623" r="19532" b="5943"/>
          <a:stretch>
            <a:fillRect/>
          </a:stretch>
        </p:blipFill>
        <p:spPr>
          <a:xfrm>
            <a:off x="4747439" y="363279"/>
            <a:ext cx="7448181" cy="6140309"/>
          </a:xfrm>
          <a:prstGeom prst="rect">
            <a:avLst/>
          </a:prstGeom>
        </p:spPr>
      </p:pic>
    </p:spTree>
    <p:extLst>
      <p:ext uri="{BB962C8B-B14F-4D97-AF65-F5344CB8AC3E}">
        <p14:creationId xmlns:p14="http://schemas.microsoft.com/office/powerpoint/2010/main" val="3786930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610EA-415E-2295-6E7F-BD4331C4515F}"/>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8BFF49B-9074-9D52-2371-C679C2B2CD87}"/>
              </a:ext>
            </a:extLst>
          </p:cNvPr>
          <p:cNvSpPr>
            <a:spLocks noGrp="1"/>
          </p:cNvSpPr>
          <p:nvPr>
            <p:ph type="title"/>
          </p:nvPr>
        </p:nvSpPr>
        <p:spPr>
          <a:xfrm>
            <a:off x="893064" y="72518"/>
            <a:ext cx="10405174" cy="1326514"/>
          </a:xfrm>
        </p:spPr>
        <p:txBody>
          <a:bodyPr/>
          <a:lstStyle/>
          <a:p>
            <a:r>
              <a:rPr lang="en-US"/>
              <a:t> </a:t>
            </a:r>
            <a:endParaRPr lang="en-ZA"/>
          </a:p>
        </p:txBody>
      </p:sp>
      <p:sp>
        <p:nvSpPr>
          <p:cNvPr id="3" name="Slide Number Placeholder 2">
            <a:extLst>
              <a:ext uri="{FF2B5EF4-FFF2-40B4-BE49-F238E27FC236}">
                <a16:creationId xmlns:a16="http://schemas.microsoft.com/office/drawing/2014/main" id="{56D57B48-0EF1-D4CF-C5E9-52BA6DAF299A}"/>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17</a:t>
            </a:fld>
            <a:endParaRPr lang="en-US"/>
          </a:p>
        </p:txBody>
      </p:sp>
      <p:pic>
        <p:nvPicPr>
          <p:cNvPr id="4" name="Picture 3" descr="A screenshot of a computer&#10;&#10;AI-generated content may be incorrect.">
            <a:extLst>
              <a:ext uri="{FF2B5EF4-FFF2-40B4-BE49-F238E27FC236}">
                <a16:creationId xmlns:a16="http://schemas.microsoft.com/office/drawing/2014/main" id="{58DED8D8-803A-06AB-96FC-F419B8B01C52}"/>
              </a:ext>
            </a:extLst>
          </p:cNvPr>
          <p:cNvPicPr>
            <a:picLocks noChangeAspect="1"/>
          </p:cNvPicPr>
          <p:nvPr/>
        </p:nvPicPr>
        <p:blipFill>
          <a:blip r:embed="rId3"/>
          <a:srcRect l="7830" t="14666" r="9019" b="10476"/>
          <a:stretch>
            <a:fillRect/>
          </a:stretch>
        </p:blipFill>
        <p:spPr>
          <a:xfrm>
            <a:off x="217716" y="69618"/>
            <a:ext cx="11758412" cy="6755733"/>
          </a:xfrm>
          <a:prstGeom prst="rect">
            <a:avLst/>
          </a:prstGeom>
        </p:spPr>
      </p:pic>
    </p:spTree>
    <p:extLst>
      <p:ext uri="{BB962C8B-B14F-4D97-AF65-F5344CB8AC3E}">
        <p14:creationId xmlns:p14="http://schemas.microsoft.com/office/powerpoint/2010/main" val="3782873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38F36ED-F410-9A00-78B0-3677E2EA0F32}"/>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3CF3B46-289C-716B-3EE7-4246B4E45BC9}"/>
              </a:ext>
            </a:extLst>
          </p:cNvPr>
          <p:cNvSpPr>
            <a:spLocks noGrp="1"/>
          </p:cNvSpPr>
          <p:nvPr>
            <p:ph type="title"/>
          </p:nvPr>
        </p:nvSpPr>
        <p:spPr>
          <a:xfrm>
            <a:off x="893064" y="72518"/>
            <a:ext cx="10405174" cy="1326514"/>
          </a:xfrm>
        </p:spPr>
        <p:txBody>
          <a:bodyPr/>
          <a:lstStyle/>
          <a:p>
            <a:r>
              <a:rPr lang="en-US"/>
              <a:t> </a:t>
            </a:r>
            <a:endParaRPr lang="en-ZA"/>
          </a:p>
        </p:txBody>
      </p:sp>
      <p:sp>
        <p:nvSpPr>
          <p:cNvPr id="3" name="Slide Number Placeholder 2">
            <a:extLst>
              <a:ext uri="{FF2B5EF4-FFF2-40B4-BE49-F238E27FC236}">
                <a16:creationId xmlns:a16="http://schemas.microsoft.com/office/drawing/2014/main" id="{4894F81F-E2E0-A8BC-7C92-BF356C1E67AC}"/>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18</a:t>
            </a:fld>
            <a:endParaRPr lang="en-US"/>
          </a:p>
        </p:txBody>
      </p:sp>
      <p:pic>
        <p:nvPicPr>
          <p:cNvPr id="2" name="Picture 1" descr="A screenshot of a computer&#10;&#10;AI-generated content may be incorrect.">
            <a:extLst>
              <a:ext uri="{FF2B5EF4-FFF2-40B4-BE49-F238E27FC236}">
                <a16:creationId xmlns:a16="http://schemas.microsoft.com/office/drawing/2014/main" id="{4784651C-1A97-A808-52CF-7CF342A57F96}"/>
              </a:ext>
            </a:extLst>
          </p:cNvPr>
          <p:cNvPicPr>
            <a:picLocks noChangeAspect="1"/>
          </p:cNvPicPr>
          <p:nvPr/>
        </p:nvPicPr>
        <p:blipFill>
          <a:blip r:embed="rId3"/>
          <a:srcRect l="8797" t="13674" r="11380" b="12274"/>
          <a:stretch>
            <a:fillRect/>
          </a:stretch>
        </p:blipFill>
        <p:spPr>
          <a:xfrm>
            <a:off x="405810" y="273231"/>
            <a:ext cx="11390321" cy="6584772"/>
          </a:xfrm>
          <a:prstGeom prst="rect">
            <a:avLst/>
          </a:prstGeom>
        </p:spPr>
      </p:pic>
    </p:spTree>
    <p:extLst>
      <p:ext uri="{BB962C8B-B14F-4D97-AF65-F5344CB8AC3E}">
        <p14:creationId xmlns:p14="http://schemas.microsoft.com/office/powerpoint/2010/main" val="718553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7C9C0D-C43C-831F-09BA-EF4740B40A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50607D-8BF4-32FC-C5A8-1856E4880F7C}"/>
              </a:ext>
            </a:extLst>
          </p:cNvPr>
          <p:cNvSpPr>
            <a:spLocks noGrp="1"/>
          </p:cNvSpPr>
          <p:nvPr>
            <p:ph type="title"/>
          </p:nvPr>
        </p:nvSpPr>
        <p:spPr>
          <a:xfrm>
            <a:off x="6095999" y="441960"/>
            <a:ext cx="5641897" cy="3316893"/>
          </a:xfrm>
        </p:spPr>
        <p:txBody>
          <a:bodyPr/>
          <a:lstStyle/>
          <a:p>
            <a:r>
              <a:rPr lang="en-CA"/>
              <a:t>Leadership &amp; EDI</a:t>
            </a:r>
            <a:endParaRPr lang="en-ZA"/>
          </a:p>
        </p:txBody>
      </p:sp>
      <p:sp>
        <p:nvSpPr>
          <p:cNvPr id="4" name="Text Placeholder 3">
            <a:extLst>
              <a:ext uri="{FF2B5EF4-FFF2-40B4-BE49-F238E27FC236}">
                <a16:creationId xmlns:a16="http://schemas.microsoft.com/office/drawing/2014/main" id="{25A09730-1B94-0182-D216-412915BBA1A7}"/>
              </a:ext>
            </a:extLst>
          </p:cNvPr>
          <p:cNvSpPr>
            <a:spLocks noGrp="1"/>
          </p:cNvSpPr>
          <p:nvPr>
            <p:ph type="body" sz="quarter" idx="13"/>
          </p:nvPr>
        </p:nvSpPr>
        <p:spPr>
          <a:xfrm>
            <a:off x="6109694" y="4068392"/>
            <a:ext cx="6082306" cy="2789608"/>
          </a:xfrm>
        </p:spPr>
        <p:txBody>
          <a:bodyPr vert="horz" lIns="91440" tIns="45720" rIns="91440" bIns="45720" rtlCol="0" anchor="t">
            <a:noAutofit/>
          </a:bodyPr>
          <a:lstStyle/>
          <a:p>
            <a:r>
              <a:rPr lang="en-CA" sz="3200" dirty="0"/>
              <a:t>What impact does intentional</a:t>
            </a:r>
          </a:p>
          <a:p>
            <a:r>
              <a:rPr lang="en-CA" sz="3200" dirty="0"/>
              <a:t>leadership support have on the </a:t>
            </a:r>
          </a:p>
          <a:p>
            <a:r>
              <a:rPr lang="en-CA" sz="3200" dirty="0"/>
              <a:t>success of embedding of EDI in </a:t>
            </a:r>
          </a:p>
          <a:p>
            <a:r>
              <a:rPr lang="en-CA" sz="3200" dirty="0"/>
              <a:t>an organization? </a:t>
            </a:r>
          </a:p>
        </p:txBody>
      </p:sp>
    </p:spTree>
    <p:extLst>
      <p:ext uri="{BB962C8B-B14F-4D97-AF65-F5344CB8AC3E}">
        <p14:creationId xmlns:p14="http://schemas.microsoft.com/office/powerpoint/2010/main" val="4193997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70A-EBCD-13FC-D1A2-49C555C48170}"/>
              </a:ext>
            </a:extLst>
          </p:cNvPr>
          <p:cNvSpPr>
            <a:spLocks noGrp="1"/>
          </p:cNvSpPr>
          <p:nvPr>
            <p:ph type="title"/>
          </p:nvPr>
        </p:nvSpPr>
        <p:spPr>
          <a:xfrm>
            <a:off x="893064" y="72518"/>
            <a:ext cx="8297380" cy="1326514"/>
          </a:xfrm>
        </p:spPr>
        <p:txBody>
          <a:bodyPr>
            <a:normAutofit/>
          </a:bodyPr>
          <a:lstStyle/>
          <a:p>
            <a:r>
              <a:rPr lang="en-US" sz="4800" dirty="0"/>
              <a:t>Agenda </a:t>
            </a:r>
          </a:p>
        </p:txBody>
      </p:sp>
      <p:sp>
        <p:nvSpPr>
          <p:cNvPr id="7" name="Text Placeholder 6">
            <a:extLst>
              <a:ext uri="{FF2B5EF4-FFF2-40B4-BE49-F238E27FC236}">
                <a16:creationId xmlns:a16="http://schemas.microsoft.com/office/drawing/2014/main" id="{70B4EC43-20C2-1DA5-646B-B8D26CF7D003}"/>
              </a:ext>
            </a:extLst>
          </p:cNvPr>
          <p:cNvSpPr>
            <a:spLocks noGrp="1"/>
          </p:cNvSpPr>
          <p:nvPr>
            <p:ph type="body" sz="quarter" idx="13"/>
          </p:nvPr>
        </p:nvSpPr>
        <p:spPr>
          <a:xfrm>
            <a:off x="865631" y="2072639"/>
            <a:ext cx="8324089" cy="4277361"/>
          </a:xfrm>
        </p:spPr>
        <p:txBody>
          <a:bodyPr>
            <a:normAutofit/>
          </a:bodyPr>
          <a:lstStyle/>
          <a:p>
            <a:r>
              <a:rPr lang="en-US" sz="4400" dirty="0"/>
              <a:t>Introduction</a:t>
            </a:r>
            <a:r>
              <a:rPr lang="en-CA" sz="4400" dirty="0"/>
              <a:t>s</a:t>
            </a:r>
          </a:p>
          <a:p>
            <a:pPr marL="0" indent="0">
              <a:buNone/>
            </a:pPr>
            <a:endParaRPr lang="en-US" sz="4400" dirty="0"/>
          </a:p>
          <a:p>
            <a:r>
              <a:rPr lang="en-CA" sz="4400" dirty="0"/>
              <a:t>Panel discussion</a:t>
            </a:r>
          </a:p>
          <a:p>
            <a:pPr marL="0" indent="0">
              <a:buNone/>
            </a:pPr>
            <a:endParaRPr lang="en-US" sz="4400" dirty="0"/>
          </a:p>
          <a:p>
            <a:r>
              <a:rPr lang="en-CA" sz="4400" dirty="0"/>
              <a:t>A</a:t>
            </a:r>
            <a:r>
              <a:rPr lang="en-US" sz="4400" dirty="0" err="1"/>
              <a:t>udience</a:t>
            </a:r>
            <a:r>
              <a:rPr lang="en-CA" sz="4400" dirty="0"/>
              <a:t> engagement</a:t>
            </a:r>
          </a:p>
          <a:p>
            <a:pPr marL="0" indent="0">
              <a:buNone/>
            </a:pPr>
            <a:r>
              <a:rPr lang="en-CA" sz="4400" dirty="0"/>
              <a:t> </a:t>
            </a:r>
            <a:endParaRPr lang="en-US" sz="4400" dirty="0"/>
          </a:p>
          <a:p>
            <a:r>
              <a:rPr lang="en-CA" sz="4400" dirty="0"/>
              <a:t>Q&amp;A</a:t>
            </a:r>
          </a:p>
          <a:p>
            <a:pPr marL="0" indent="0">
              <a:buNone/>
            </a:pPr>
            <a:endParaRPr lang="en-US" sz="4400" dirty="0"/>
          </a:p>
          <a:p>
            <a:r>
              <a:rPr lang="en-US" sz="4400" dirty="0"/>
              <a:t>Final takeaways</a:t>
            </a:r>
          </a:p>
        </p:txBody>
      </p:sp>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a:t>
            </a:fld>
            <a:endParaRPr lang="en-US"/>
          </a:p>
        </p:txBody>
      </p:sp>
    </p:spTree>
    <p:extLst>
      <p:ext uri="{BB962C8B-B14F-4D97-AF65-F5344CB8AC3E}">
        <p14:creationId xmlns:p14="http://schemas.microsoft.com/office/powerpoint/2010/main" val="582749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72518"/>
            <a:ext cx="10405174" cy="1326514"/>
          </a:xfrm>
        </p:spPr>
        <p:txBody>
          <a:bodyPr/>
          <a:lstStyle/>
          <a:p>
            <a:br>
              <a:rPr lang="en-CA" dirty="0"/>
            </a:br>
            <a:r>
              <a:rPr lang="en-CA" sz="4800" dirty="0"/>
              <a:t>Money talks</a:t>
            </a:r>
            <a:endParaRPr lang="en-ZA" sz="4800" dirty="0"/>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893763" y="2073275"/>
            <a:ext cx="5549370" cy="3687763"/>
          </a:xfrm>
        </p:spPr>
        <p:txBody>
          <a:bodyPr>
            <a:normAutofit/>
          </a:bodyPr>
          <a:lstStyle/>
          <a:p>
            <a:r>
              <a:rPr lang="en-CA" sz="3200" dirty="0"/>
              <a:t>How can we continue to invest in EDI initiatives in the current climate of funding cuts, inflation, tariffs, etc.?</a:t>
            </a:r>
            <a:endParaRPr lang="en-US" sz="3200" dirty="0"/>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20</a:t>
            </a:fld>
            <a:endParaRPr lang="en-US"/>
          </a:p>
        </p:txBody>
      </p:sp>
      <p:pic>
        <p:nvPicPr>
          <p:cNvPr id="8" name="Picture 7" descr="Stacks of gold coins">
            <a:extLst>
              <a:ext uri="{FF2B5EF4-FFF2-40B4-BE49-F238E27FC236}">
                <a16:creationId xmlns:a16="http://schemas.microsoft.com/office/drawing/2014/main" id="{1C7A61F6-3DD7-8BA8-D350-FD743D7E2256}"/>
              </a:ext>
            </a:extLst>
          </p:cNvPr>
          <p:cNvPicPr>
            <a:picLocks noChangeAspect="1"/>
          </p:cNvPicPr>
          <p:nvPr/>
        </p:nvPicPr>
        <p:blipFill>
          <a:blip r:embed="rId3"/>
          <a:stretch>
            <a:fillRect/>
          </a:stretch>
        </p:blipFill>
        <p:spPr>
          <a:xfrm>
            <a:off x="6280620" y="3204781"/>
            <a:ext cx="5377402" cy="3580701"/>
          </a:xfrm>
          <a:prstGeom prst="rect">
            <a:avLst/>
          </a:prstGeom>
        </p:spPr>
      </p:pic>
    </p:spTree>
    <p:extLst>
      <p:ext uri="{BB962C8B-B14F-4D97-AF65-F5344CB8AC3E}">
        <p14:creationId xmlns:p14="http://schemas.microsoft.com/office/powerpoint/2010/main" val="10414711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7C4B5-DA0A-BCB7-B620-0DCF9B808EB3}"/>
              </a:ext>
            </a:extLst>
          </p:cNvPr>
          <p:cNvSpPr>
            <a:spLocks noGrp="1"/>
          </p:cNvSpPr>
          <p:nvPr>
            <p:ph type="title"/>
          </p:nvPr>
        </p:nvSpPr>
        <p:spPr/>
        <p:txBody>
          <a:bodyPr/>
          <a:lstStyle/>
          <a:p>
            <a:r>
              <a:rPr lang="en-US" sz="4800" dirty="0">
                <a:cs typeface="Posterama"/>
              </a:rPr>
              <a:t>S</a:t>
            </a:r>
            <a:r>
              <a:rPr lang="en-CA" sz="4800" dirty="0" err="1">
                <a:cs typeface="Posterama"/>
              </a:rPr>
              <a:t>ustaining</a:t>
            </a:r>
            <a:r>
              <a:rPr lang="en-CA" sz="4800" dirty="0">
                <a:cs typeface="Posterama"/>
              </a:rPr>
              <a:t> EDI learning</a:t>
            </a:r>
            <a:endParaRPr lang="en-US" sz="4800" b="0" dirty="0">
              <a:cs typeface="Posterama"/>
            </a:endParaRPr>
          </a:p>
          <a:p>
            <a:endParaRPr lang="en-US" dirty="0">
              <a:cs typeface="Posterama"/>
            </a:endParaRPr>
          </a:p>
        </p:txBody>
      </p:sp>
    </p:spTree>
    <p:extLst>
      <p:ext uri="{BB962C8B-B14F-4D97-AF65-F5344CB8AC3E}">
        <p14:creationId xmlns:p14="http://schemas.microsoft.com/office/powerpoint/2010/main" val="3215722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899160" y="137160"/>
            <a:ext cx="6172200" cy="1249680"/>
          </a:xfrm>
        </p:spPr>
        <p:txBody>
          <a:bodyPr/>
          <a:lstStyle/>
          <a:p>
            <a:r>
              <a:rPr lang="en-US"/>
              <a:t>S</a:t>
            </a:r>
            <a:r>
              <a:rPr lang="en-CA" err="1"/>
              <a:t>ustaining</a:t>
            </a:r>
            <a:r>
              <a:rPr lang="en-CA"/>
              <a:t> EDI learning</a:t>
            </a:r>
            <a:endParaRPr lang="en-ZA"/>
          </a:p>
        </p:txBody>
      </p:sp>
      <p:sp>
        <p:nvSpPr>
          <p:cNvPr id="5" name="Slide Number Placeholder 4">
            <a:extLst>
              <a:ext uri="{FF2B5EF4-FFF2-40B4-BE49-F238E27FC236}">
                <a16:creationId xmlns:a16="http://schemas.microsoft.com/office/drawing/2014/main" id="{141392FF-67AF-70B5-1C3C-58D39BDFD8BE}"/>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22</a:t>
            </a:fld>
            <a:endParaRPr lang="en-US"/>
          </a:p>
        </p:txBody>
      </p:sp>
      <p:pic>
        <p:nvPicPr>
          <p:cNvPr id="8" name="Picture 7" descr="Light bulb on yellow background with sketched light beams and cord">
            <a:extLst>
              <a:ext uri="{FF2B5EF4-FFF2-40B4-BE49-F238E27FC236}">
                <a16:creationId xmlns:a16="http://schemas.microsoft.com/office/drawing/2014/main" id="{82A7AB40-9ABE-D509-A8C6-C702E6727CB2}"/>
              </a:ext>
            </a:extLst>
          </p:cNvPr>
          <p:cNvPicPr>
            <a:picLocks noChangeAspect="1"/>
          </p:cNvPicPr>
          <p:nvPr/>
        </p:nvPicPr>
        <p:blipFill>
          <a:blip r:embed="rId3"/>
          <a:stretch>
            <a:fillRect/>
          </a:stretch>
        </p:blipFill>
        <p:spPr>
          <a:xfrm>
            <a:off x="9057934" y="4936843"/>
            <a:ext cx="3134066" cy="1927474"/>
          </a:xfrm>
          <a:prstGeom prst="rect">
            <a:avLst/>
          </a:prstGeom>
        </p:spPr>
      </p:pic>
      <p:sp>
        <p:nvSpPr>
          <p:cNvPr id="3" name="TextBox 2">
            <a:extLst>
              <a:ext uri="{FF2B5EF4-FFF2-40B4-BE49-F238E27FC236}">
                <a16:creationId xmlns:a16="http://schemas.microsoft.com/office/drawing/2014/main" id="{E04226C4-1403-EC84-388A-28C7691F8875}"/>
              </a:ext>
            </a:extLst>
          </p:cNvPr>
          <p:cNvSpPr txBox="1"/>
          <p:nvPr/>
        </p:nvSpPr>
        <p:spPr>
          <a:xfrm>
            <a:off x="901584" y="1711522"/>
            <a:ext cx="8816646"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ea typeface="+mn-lt"/>
                <a:cs typeface="+mn-lt"/>
              </a:rPr>
              <a:t>How can organizations in the developmental sector move beyond foundational EDI training to create leadership programs that empower leaders to embed these principles into decision-making, culture, and strategy?</a:t>
            </a:r>
          </a:p>
        </p:txBody>
      </p:sp>
    </p:spTree>
    <p:extLst>
      <p:ext uri="{BB962C8B-B14F-4D97-AF65-F5344CB8AC3E}">
        <p14:creationId xmlns:p14="http://schemas.microsoft.com/office/powerpoint/2010/main" val="38139481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2F126-10E6-E1A2-62CC-3A959F99544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B3A2A68-C8A3-5DFF-2EEE-CE4A521DB625}"/>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23</a:t>
            </a:fld>
            <a:endParaRPr lang="en-US"/>
          </a:p>
        </p:txBody>
      </p:sp>
      <p:pic>
        <p:nvPicPr>
          <p:cNvPr id="8" name="Picture 7" descr="Light bulb on yellow background with sketched light beams and cord">
            <a:extLst>
              <a:ext uri="{FF2B5EF4-FFF2-40B4-BE49-F238E27FC236}">
                <a16:creationId xmlns:a16="http://schemas.microsoft.com/office/drawing/2014/main" id="{B7F2003F-95D9-8C66-30D7-890619FD56A2}"/>
              </a:ext>
            </a:extLst>
          </p:cNvPr>
          <p:cNvPicPr>
            <a:picLocks noChangeAspect="1"/>
          </p:cNvPicPr>
          <p:nvPr/>
        </p:nvPicPr>
        <p:blipFill>
          <a:blip r:embed="rId3"/>
          <a:stretch>
            <a:fillRect/>
          </a:stretch>
        </p:blipFill>
        <p:spPr>
          <a:xfrm>
            <a:off x="9057934" y="4936843"/>
            <a:ext cx="3134066" cy="1927474"/>
          </a:xfrm>
          <a:prstGeom prst="rect">
            <a:avLst/>
          </a:prstGeom>
        </p:spPr>
      </p:pic>
      <p:pic>
        <p:nvPicPr>
          <p:cNvPr id="7" name="Picture 6">
            <a:extLst>
              <a:ext uri="{FF2B5EF4-FFF2-40B4-BE49-F238E27FC236}">
                <a16:creationId xmlns:a16="http://schemas.microsoft.com/office/drawing/2014/main" id="{5E612EBF-B423-4E39-7A8B-E2EB18F5813C}"/>
              </a:ext>
            </a:extLst>
          </p:cNvPr>
          <p:cNvPicPr>
            <a:picLocks noChangeAspect="1"/>
          </p:cNvPicPr>
          <p:nvPr/>
        </p:nvPicPr>
        <p:blipFill>
          <a:blip r:embed="rId4"/>
          <a:stretch>
            <a:fillRect/>
          </a:stretch>
        </p:blipFill>
        <p:spPr>
          <a:xfrm>
            <a:off x="0" y="7010"/>
            <a:ext cx="12192000" cy="6856272"/>
          </a:xfrm>
          <a:prstGeom prst="rect">
            <a:avLst/>
          </a:prstGeom>
        </p:spPr>
      </p:pic>
    </p:spTree>
    <p:extLst>
      <p:ext uri="{BB962C8B-B14F-4D97-AF65-F5344CB8AC3E}">
        <p14:creationId xmlns:p14="http://schemas.microsoft.com/office/powerpoint/2010/main" val="1960057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D6F984-9E38-BB1C-5247-FFB37705E602}"/>
              </a:ext>
            </a:extLst>
          </p:cNvPr>
          <p:cNvSpPr>
            <a:spLocks noGrp="1"/>
          </p:cNvSpPr>
          <p:nvPr>
            <p:ph type="sldNum" sz="quarter" idx="11"/>
          </p:nvPr>
        </p:nvSpPr>
        <p:spPr/>
        <p:txBody>
          <a:bodyPr/>
          <a:lstStyle/>
          <a:p>
            <a:fld id="{B5CEABB6-07DC-46E8-9B57-56EC44A396E5}" type="slidenum">
              <a:rPr lang="en-US" smtClean="0"/>
              <a:pPr/>
              <a:t>24</a:t>
            </a:fld>
            <a:endParaRPr lang="en-US"/>
          </a:p>
        </p:txBody>
      </p:sp>
      <p:sp>
        <p:nvSpPr>
          <p:cNvPr id="3" name="Rectangle 2">
            <a:extLst>
              <a:ext uri="{FF2B5EF4-FFF2-40B4-BE49-F238E27FC236}">
                <a16:creationId xmlns:a16="http://schemas.microsoft.com/office/drawing/2014/main" id="{95A3BA0D-3D71-B4C7-46BF-E232E36430DD}"/>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1AEA97C1-02E6-5814-DDA3-CA17E67CE981}"/>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000000"/>
                </a:solidFill>
              </a:rPr>
              <a:t>How are you sustaining EDI learning in your organization / agency?</a:t>
            </a:r>
            <a:endParaRPr lang="en-CA" sz="4000" b="1">
              <a:solidFill>
                <a:srgbClr val="000000"/>
              </a:solidFill>
            </a:endParaRPr>
          </a:p>
        </p:txBody>
      </p:sp>
      <p:sp>
        <p:nvSpPr>
          <p:cNvPr id="5" name="Rectangle 4">
            <a:extLst>
              <a:ext uri="{FF2B5EF4-FFF2-40B4-BE49-F238E27FC236}">
                <a16:creationId xmlns:a16="http://schemas.microsoft.com/office/drawing/2014/main" id="{74F38FB4-7185-0482-C979-51AF72E497B8}"/>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CA" sz="2600">
              <a:solidFill>
                <a:srgbClr val="FFFFFF"/>
              </a:solidFill>
            </a:endParaRPr>
          </a:p>
        </p:txBody>
      </p:sp>
      <p:pic>
        <p:nvPicPr>
          <p:cNvPr id="7" name="Graphic 6">
            <a:extLst>
              <a:ext uri="{FF2B5EF4-FFF2-40B4-BE49-F238E27FC236}">
                <a16:creationId xmlns:a16="http://schemas.microsoft.com/office/drawing/2014/main" id="{A74E4709-2E35-2268-4AC9-BA3A325A9E65}"/>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75AAD29B-DEC8-756A-E544-29926E4D3BE8}"/>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CA" sz="2200">
              <a:solidFill>
                <a:srgbClr val="198038"/>
              </a:solidFill>
            </a:endParaRPr>
          </a:p>
        </p:txBody>
      </p:sp>
      <p:pic>
        <p:nvPicPr>
          <p:cNvPr id="10" name="Graphic 9">
            <a:extLst>
              <a:ext uri="{FF2B5EF4-FFF2-40B4-BE49-F238E27FC236}">
                <a16:creationId xmlns:a16="http://schemas.microsoft.com/office/drawing/2014/main" id="{D216CF95-8EA1-614D-0863-F4FDF019CAAF}"/>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579239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A8C54-30A3-3553-626E-52909A83C86B}"/>
              </a:ext>
            </a:extLst>
          </p:cNvPr>
          <p:cNvSpPr>
            <a:spLocks noGrp="1"/>
          </p:cNvSpPr>
          <p:nvPr>
            <p:ph type="title"/>
          </p:nvPr>
        </p:nvSpPr>
        <p:spPr>
          <a:xfrm>
            <a:off x="893064" y="72518"/>
            <a:ext cx="10405174" cy="1326514"/>
          </a:xfrm>
        </p:spPr>
        <p:txBody>
          <a:bodyPr>
            <a:normAutofit/>
          </a:bodyPr>
          <a:lstStyle/>
          <a:p>
            <a:r>
              <a:rPr lang="en-US" sz="4800" dirty="0"/>
              <a:t>Q&amp;A </a:t>
            </a:r>
            <a:endParaRPr lang="en-ZA" sz="4800" dirty="0"/>
          </a:p>
        </p:txBody>
      </p:sp>
      <p:sp>
        <p:nvSpPr>
          <p:cNvPr id="3" name="Slide Number Placeholder 2">
            <a:extLst>
              <a:ext uri="{FF2B5EF4-FFF2-40B4-BE49-F238E27FC236}">
                <a16:creationId xmlns:a16="http://schemas.microsoft.com/office/drawing/2014/main" id="{B02207A1-A505-3185-A282-927E9F6F0E61}"/>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25</a:t>
            </a:fld>
            <a:endParaRPr lang="en-US"/>
          </a:p>
        </p:txBody>
      </p:sp>
      <p:pic>
        <p:nvPicPr>
          <p:cNvPr id="11" name="Picture 10" descr="Several hands raised and ready to answer a question">
            <a:extLst>
              <a:ext uri="{FF2B5EF4-FFF2-40B4-BE49-F238E27FC236}">
                <a16:creationId xmlns:a16="http://schemas.microsoft.com/office/drawing/2014/main" id="{60F0BD35-1D7B-521B-676A-046E95731242}"/>
              </a:ext>
            </a:extLst>
          </p:cNvPr>
          <p:cNvPicPr>
            <a:picLocks noChangeAspect="1"/>
          </p:cNvPicPr>
          <p:nvPr/>
        </p:nvPicPr>
        <p:blipFill>
          <a:blip r:embed="rId2"/>
          <a:stretch>
            <a:fillRect/>
          </a:stretch>
        </p:blipFill>
        <p:spPr>
          <a:xfrm>
            <a:off x="2736528" y="1494082"/>
            <a:ext cx="6990080" cy="4657490"/>
          </a:xfrm>
          <a:prstGeom prst="rect">
            <a:avLst/>
          </a:prstGeom>
        </p:spPr>
      </p:pic>
    </p:spTree>
    <p:extLst>
      <p:ext uri="{BB962C8B-B14F-4D97-AF65-F5344CB8AC3E}">
        <p14:creationId xmlns:p14="http://schemas.microsoft.com/office/powerpoint/2010/main" val="812209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2E9403-B67B-5C98-6D4D-CA20755A3C6B}"/>
              </a:ext>
            </a:extLst>
          </p:cNvPr>
          <p:cNvSpPr>
            <a:spLocks noGrp="1"/>
          </p:cNvSpPr>
          <p:nvPr>
            <p:ph type="sldNum" sz="quarter" idx="11"/>
          </p:nvPr>
        </p:nvSpPr>
        <p:spPr/>
        <p:txBody>
          <a:bodyPr/>
          <a:lstStyle/>
          <a:p>
            <a:fld id="{B5CEABB6-07DC-46E8-9B57-56EC44A396E5}" type="slidenum">
              <a:rPr lang="en-US" smtClean="0"/>
              <a:pPr/>
              <a:t>26</a:t>
            </a:fld>
            <a:endParaRPr lang="en-US"/>
          </a:p>
        </p:txBody>
      </p:sp>
      <p:sp>
        <p:nvSpPr>
          <p:cNvPr id="3" name="Rectangle 2">
            <a:extLst>
              <a:ext uri="{FF2B5EF4-FFF2-40B4-BE49-F238E27FC236}">
                <a16:creationId xmlns:a16="http://schemas.microsoft.com/office/drawing/2014/main" id="{F2E3D57E-FD49-B1A4-38D9-DA9100F8657D}"/>
              </a:ext>
            </a:extLst>
          </p:cNvPr>
          <p:cNvSpPr/>
          <p:nvPr>
            <p:custDataLst>
              <p:tags r:id="rId2"/>
            </p:custDataLst>
          </p:nvPr>
        </p:nvSpPr>
        <p:spPr>
          <a:xfrm>
            <a:off x="444693" y="1742703"/>
            <a:ext cx="2371696" cy="2371696"/>
          </a:xfrm>
          <a:prstGeom prst="rect">
            <a:avLst/>
          </a:prstGeom>
          <a:blipFill>
            <a:blip r:embed="rId5">
              <a:extLst>
                <a:ext uri="{96DAC541-7B7A-43D3-8B79-37D633B846F1}">
                  <asvg:svgBlip xmlns:asvg="http://schemas.microsoft.com/office/drawing/2016/SVG/main" r:embed="rId6"/>
                </a:ext>
              </a:extLst>
            </a:blip>
            <a:stretch>
              <a:fillRect/>
            </a:stretch>
          </a:blip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Rectangle 3">
            <a:extLst>
              <a:ext uri="{FF2B5EF4-FFF2-40B4-BE49-F238E27FC236}">
                <a16:creationId xmlns:a16="http://schemas.microsoft.com/office/drawing/2014/main" id="{7475BB95-CDD6-FD14-BBA9-4CFD025A6154}"/>
              </a:ext>
            </a:extLst>
          </p:cNvPr>
          <p:cNvSpPr/>
          <p:nvPr>
            <p:custDataLst>
              <p:tags r:id="rId3"/>
            </p:custDataLst>
          </p:nvPr>
        </p:nvSpPr>
        <p:spPr>
          <a:xfrm>
            <a:off x="3112851" y="1000897"/>
            <a:ext cx="8486226" cy="3855308"/>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CA" sz="4000" b="1">
                <a:solidFill>
                  <a:srgbClr val="000000"/>
                </a:solidFill>
              </a:rPr>
              <a:t>Audience Q&amp;A</a:t>
            </a:r>
          </a:p>
        </p:txBody>
      </p:sp>
      <p:sp>
        <p:nvSpPr>
          <p:cNvPr id="5" name="Rectangle 4">
            <a:extLst>
              <a:ext uri="{FF2B5EF4-FFF2-40B4-BE49-F238E27FC236}">
                <a16:creationId xmlns:a16="http://schemas.microsoft.com/office/drawing/2014/main" id="{EF88862A-C6DC-1C49-E7A5-7A41CDF2975B}"/>
              </a:ext>
            </a:extLst>
          </p:cNvPr>
          <p:cNvSpPr/>
          <p:nvPr/>
        </p:nvSpPr>
        <p:spPr>
          <a:xfrm>
            <a:off x="0" y="5820032"/>
            <a:ext cx="12192001" cy="1037968"/>
          </a:xfrm>
          <a:prstGeom prst="rect">
            <a:avLst/>
          </a:prstGeom>
          <a:solidFill>
            <a:srgbClr val="198038"/>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741155" tIns="259404" rIns="1852888" bIns="203818" rtlCol="0" anchor="ctr">
            <a:normAutofit fontScale="85000" lnSpcReduction="10000"/>
          </a:bodyPr>
          <a:lstStyle/>
          <a:p>
            <a:r>
              <a:rPr lang="en-US" sz="2600">
                <a:solidFill>
                  <a:srgbClr val="FFFFFF"/>
                </a:solidFill>
              </a:rPr>
              <a:t>The </a:t>
            </a:r>
            <a:r>
              <a:rPr lang="en-US" sz="2600">
                <a:solidFill>
                  <a:srgbClr val="FFFFFF"/>
                </a:solidFill>
                <a:hlinkClick r:id="rId7">
                  <a:extLst>
                    <a:ext uri="{A12FA001-AC4F-418D-AE19-62706E023703}">
                      <ahyp:hlinkClr xmlns:ahyp="http://schemas.microsoft.com/office/drawing/2018/hyperlinkcolor" val="tx"/>
                    </a:ext>
                  </a:extLst>
                </a:hlinkClick>
              </a:rPr>
              <a:t>Slido app</a:t>
            </a:r>
            <a:r>
              <a:rPr lang="en-US" sz="2600">
                <a:solidFill>
                  <a:srgbClr val="FFFFFF"/>
                </a:solidFill>
              </a:rPr>
              <a:t> must be installed on every computer you’re presenting from</a:t>
            </a:r>
            <a:endParaRPr lang="en-CA" sz="2600">
              <a:solidFill>
                <a:srgbClr val="FFFFFF"/>
              </a:solidFill>
            </a:endParaRPr>
          </a:p>
        </p:txBody>
      </p:sp>
      <p:pic>
        <p:nvPicPr>
          <p:cNvPr id="7" name="Graphic 6">
            <a:extLst>
              <a:ext uri="{FF2B5EF4-FFF2-40B4-BE49-F238E27FC236}">
                <a16:creationId xmlns:a16="http://schemas.microsoft.com/office/drawing/2014/main" id="{9B91B056-3AEB-E12E-792D-14B527199976}"/>
              </a:ext>
            </a:extLst>
          </p:cNvPr>
          <p:cNvPicPr>
            <a:picLocks/>
          </p:cNvPicPr>
          <p:nvPr/>
        </p:nvPicPr>
        <p:blipFill>
          <a:blip r:embed="rId8">
            <a:extLst>
              <a:ext uri="{96DAC541-7B7A-43D3-8B79-37D633B846F1}">
                <asvg:svgBlip xmlns:asvg="http://schemas.microsoft.com/office/drawing/2016/SVG/main" r:embed="rId9"/>
              </a:ext>
            </a:extLst>
          </a:blip>
          <a:stretch>
            <a:fillRect/>
          </a:stretch>
        </p:blipFill>
        <p:spPr>
          <a:xfrm>
            <a:off x="296462" y="6190785"/>
            <a:ext cx="296462" cy="296462"/>
          </a:xfrm>
          <a:prstGeom prst="rect">
            <a:avLst/>
          </a:prstGeom>
        </p:spPr>
      </p:pic>
      <p:sp>
        <p:nvSpPr>
          <p:cNvPr id="8" name="Trapezoid 7">
            <a:extLst>
              <a:ext uri="{FF2B5EF4-FFF2-40B4-BE49-F238E27FC236}">
                <a16:creationId xmlns:a16="http://schemas.microsoft.com/office/drawing/2014/main" id="{605048A8-00D0-9164-71DF-F0C7D3248219}"/>
              </a:ext>
            </a:extLst>
          </p:cNvPr>
          <p:cNvSpPr/>
          <p:nvPr/>
        </p:nvSpPr>
        <p:spPr>
          <a:xfrm rot="2700000">
            <a:off x="9620371" y="514924"/>
            <a:ext cx="3335198" cy="778213"/>
          </a:xfrm>
          <a:prstGeom prst="trapezoid">
            <a:avLst>
              <a:gd name="adj" fmla="val 100000"/>
            </a:avLst>
          </a:prstGeom>
          <a:solidFill>
            <a:srgbClr val="EDFAF2"/>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tIns="0" bIns="0" rtlCol="0" anchor="t">
            <a:normAutofit fontScale="70000" lnSpcReduction="20000"/>
          </a:bodyPr>
          <a:lstStyle/>
          <a:p>
            <a:pPr algn="ctr"/>
            <a:r>
              <a:rPr lang="en-US" sz="2600" b="1">
                <a:solidFill>
                  <a:srgbClr val="198038"/>
                </a:solidFill>
              </a:rPr>
              <a:t>Do not edit
</a:t>
            </a:r>
            <a:r>
              <a:rPr lang="en-US" sz="2200">
                <a:solidFill>
                  <a:srgbClr val="198038"/>
                </a:solidFill>
                <a:hlinkClick r:id="rId10">
                  <a:extLst>
                    <a:ext uri="{A12FA001-AC4F-418D-AE19-62706E023703}">
                      <ahyp:hlinkClr xmlns:ahyp="http://schemas.microsoft.com/office/drawing/2018/hyperlinkcolor" val="tx"/>
                    </a:ext>
                  </a:extLst>
                </a:hlinkClick>
              </a:rPr>
              <a:t>How to change the design</a:t>
            </a:r>
            <a:endParaRPr lang="en-CA" sz="2200">
              <a:solidFill>
                <a:srgbClr val="198038"/>
              </a:solidFill>
            </a:endParaRPr>
          </a:p>
        </p:txBody>
      </p:sp>
      <p:pic>
        <p:nvPicPr>
          <p:cNvPr id="10" name="Graphic 9">
            <a:extLst>
              <a:ext uri="{FF2B5EF4-FFF2-40B4-BE49-F238E27FC236}">
                <a16:creationId xmlns:a16="http://schemas.microsoft.com/office/drawing/2014/main" id="{E2E65FBE-55F5-A20A-DE81-536E0A7FCD41}"/>
              </a:ext>
            </a:extLst>
          </p:cNvPr>
          <p:cNvPicPr>
            <a:picLocks/>
          </p:cNvPicPr>
          <p:nvPr/>
        </p:nvPicPr>
        <p:blipFill>
          <a:blip r:embed="rId11">
            <a:extLst>
              <a:ext uri="{96DAC541-7B7A-43D3-8B79-37D633B846F1}">
                <asvg:svgBlip xmlns:asvg="http://schemas.microsoft.com/office/drawing/2016/SVG/main" r:embed="rId12"/>
              </a:ext>
            </a:extLst>
          </a:blip>
          <a:stretch>
            <a:fillRect/>
          </a:stretch>
        </p:blipFill>
        <p:spPr>
          <a:xfrm>
            <a:off x="10746748" y="6153727"/>
            <a:ext cx="1111733" cy="370578"/>
          </a:xfrm>
          <a:prstGeom prst="rect">
            <a:avLst/>
          </a:prstGeom>
        </p:spPr>
      </p:pic>
    </p:spTree>
    <p:custDataLst>
      <p:tags r:id="rId1"/>
    </p:custDataLst>
    <p:extLst>
      <p:ext uri="{BB962C8B-B14F-4D97-AF65-F5344CB8AC3E}">
        <p14:creationId xmlns:p14="http://schemas.microsoft.com/office/powerpoint/2010/main" val="1511785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9C5DD-6B55-DF45-4C6B-6B767B71B1F8}"/>
              </a:ext>
            </a:extLst>
          </p:cNvPr>
          <p:cNvSpPr>
            <a:spLocks noGrp="1"/>
          </p:cNvSpPr>
          <p:nvPr>
            <p:ph type="title"/>
          </p:nvPr>
        </p:nvSpPr>
        <p:spPr>
          <a:xfrm>
            <a:off x="893064" y="72518"/>
            <a:ext cx="10405174" cy="1326514"/>
          </a:xfrm>
        </p:spPr>
        <p:txBody>
          <a:bodyPr>
            <a:normAutofit/>
          </a:bodyPr>
          <a:lstStyle/>
          <a:p>
            <a:r>
              <a:rPr lang="en-CA" sz="4800" dirty="0"/>
              <a:t>Resources</a:t>
            </a:r>
            <a:endParaRPr lang="en-ZA" sz="4800" dirty="0"/>
          </a:p>
        </p:txBody>
      </p:sp>
      <p:sp>
        <p:nvSpPr>
          <p:cNvPr id="3" name="Slide Number Placeholder 2">
            <a:extLst>
              <a:ext uri="{FF2B5EF4-FFF2-40B4-BE49-F238E27FC236}">
                <a16:creationId xmlns:a16="http://schemas.microsoft.com/office/drawing/2014/main" id="{C849FABB-E5A7-5275-61DB-17B427E9CED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27</a:t>
            </a:fld>
            <a:endParaRPr lang="en-US"/>
          </a:p>
        </p:txBody>
      </p:sp>
      <p:sp>
        <p:nvSpPr>
          <p:cNvPr id="8" name="Content Placeholder 7">
            <a:extLst>
              <a:ext uri="{FF2B5EF4-FFF2-40B4-BE49-F238E27FC236}">
                <a16:creationId xmlns:a16="http://schemas.microsoft.com/office/drawing/2014/main" id="{337BB2FF-9905-44CF-7C4F-0DFD2FF3E04C}"/>
              </a:ext>
            </a:extLst>
          </p:cNvPr>
          <p:cNvSpPr>
            <a:spLocks noGrp="1"/>
          </p:cNvSpPr>
          <p:nvPr>
            <p:ph sz="quarter" idx="14"/>
          </p:nvPr>
        </p:nvSpPr>
        <p:spPr>
          <a:xfrm>
            <a:off x="911352" y="2043429"/>
            <a:ext cx="5154168" cy="3925467"/>
          </a:xfrm>
        </p:spPr>
        <p:txBody>
          <a:bodyPr vert="horz" lIns="91440" tIns="45720" rIns="91440" bIns="45720" rtlCol="0" anchor="t">
            <a:normAutofit/>
          </a:bodyPr>
          <a:lstStyle/>
          <a:p>
            <a:r>
              <a:rPr lang="en-CA" sz="3200" dirty="0"/>
              <a:t>Personalized Land Acknowledgement </a:t>
            </a:r>
          </a:p>
        </p:txBody>
      </p:sp>
      <p:pic>
        <p:nvPicPr>
          <p:cNvPr id="5" name="Picture 4">
            <a:extLst>
              <a:ext uri="{FF2B5EF4-FFF2-40B4-BE49-F238E27FC236}">
                <a16:creationId xmlns:a16="http://schemas.microsoft.com/office/drawing/2014/main" id="{9C7DDA1F-F855-9E1A-4600-EE8DB51B90A8}"/>
              </a:ext>
            </a:extLst>
          </p:cNvPr>
          <p:cNvPicPr>
            <a:picLocks noChangeAspect="1"/>
          </p:cNvPicPr>
          <p:nvPr/>
        </p:nvPicPr>
        <p:blipFill>
          <a:blip r:embed="rId2"/>
          <a:srcRect t="9185" r="2423" b="40000"/>
          <a:stretch>
            <a:fillRect/>
          </a:stretch>
        </p:blipFill>
        <p:spPr>
          <a:xfrm>
            <a:off x="4232040" y="4267200"/>
            <a:ext cx="7959960" cy="2590800"/>
          </a:xfrm>
          <a:prstGeom prst="rect">
            <a:avLst/>
          </a:prstGeom>
        </p:spPr>
      </p:pic>
      <p:pic>
        <p:nvPicPr>
          <p:cNvPr id="7" name="Picture 6">
            <a:extLst>
              <a:ext uri="{FF2B5EF4-FFF2-40B4-BE49-F238E27FC236}">
                <a16:creationId xmlns:a16="http://schemas.microsoft.com/office/drawing/2014/main" id="{9C52DCD7-E7D4-F579-4FAD-0F21A33FD205}"/>
              </a:ext>
            </a:extLst>
          </p:cNvPr>
          <p:cNvPicPr>
            <a:picLocks noChangeAspect="1"/>
          </p:cNvPicPr>
          <p:nvPr/>
        </p:nvPicPr>
        <p:blipFill>
          <a:blip r:embed="rId3"/>
          <a:srcRect l="4537" t="9185" r="39630" b="47174"/>
          <a:stretch>
            <a:fillRect/>
          </a:stretch>
        </p:blipFill>
        <p:spPr>
          <a:xfrm>
            <a:off x="6065520" y="0"/>
            <a:ext cx="6126480" cy="2992883"/>
          </a:xfrm>
          <a:prstGeom prst="rect">
            <a:avLst/>
          </a:prstGeom>
        </p:spPr>
      </p:pic>
      <p:pic>
        <p:nvPicPr>
          <p:cNvPr id="10" name="Picture 9" descr="A poster for a company&#10;&#10;AI-generated content may be incorrect.">
            <a:extLst>
              <a:ext uri="{FF2B5EF4-FFF2-40B4-BE49-F238E27FC236}">
                <a16:creationId xmlns:a16="http://schemas.microsoft.com/office/drawing/2014/main" id="{78DE1E0B-B304-1D40-9720-A72AF88F041B}"/>
              </a:ext>
            </a:extLst>
          </p:cNvPr>
          <p:cNvPicPr>
            <a:picLocks noChangeAspect="1"/>
          </p:cNvPicPr>
          <p:nvPr/>
        </p:nvPicPr>
        <p:blipFill>
          <a:blip r:embed="rId4">
            <a:extLst>
              <a:ext uri="{28A0092B-C50C-407E-A947-70E740481C1C}">
                <a14:useLocalDpi xmlns:a14="http://schemas.microsoft.com/office/drawing/2010/main" val="0"/>
              </a:ext>
            </a:extLst>
          </a:blip>
          <a:srcRect l="5232" t="-2762" r="-563" b="36831"/>
          <a:stretch>
            <a:fillRect/>
          </a:stretch>
        </p:blipFill>
        <p:spPr>
          <a:xfrm>
            <a:off x="0" y="2906259"/>
            <a:ext cx="2885440" cy="3951741"/>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2981044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911352" y="505016"/>
            <a:ext cx="5775656" cy="3284932"/>
          </a:xfrm>
        </p:spPr>
        <p:txBody>
          <a:bodyPr/>
          <a:lstStyle/>
          <a:p>
            <a:r>
              <a:rPr lang="en-US"/>
              <a:t>Thank you </a:t>
            </a:r>
          </a:p>
        </p:txBody>
      </p:sp>
    </p:spTree>
    <p:extLst>
      <p:ext uri="{BB962C8B-B14F-4D97-AF65-F5344CB8AC3E}">
        <p14:creationId xmlns:p14="http://schemas.microsoft.com/office/powerpoint/2010/main" val="349306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806027" y="323427"/>
            <a:ext cx="6172200" cy="1249680"/>
          </a:xfrm>
        </p:spPr>
        <p:txBody>
          <a:bodyPr anchor="b">
            <a:noAutofit/>
          </a:bodyPr>
          <a:lstStyle/>
          <a:p>
            <a:r>
              <a:rPr lang="en-US" sz="4800" dirty="0"/>
              <a:t>T</a:t>
            </a:r>
            <a:r>
              <a:rPr lang="en-CA" sz="4800" dirty="0"/>
              <a:t>ruth &amp; reconciliation </a:t>
            </a:r>
            <a:endParaRPr lang="en-US" sz="4800" dirty="0"/>
          </a:p>
        </p:txBody>
      </p:sp>
      <p:sp>
        <p:nvSpPr>
          <p:cNvPr id="12" name="Slide Number Placeholder 3">
            <a:extLst>
              <a:ext uri="{FF2B5EF4-FFF2-40B4-BE49-F238E27FC236}">
                <a16:creationId xmlns:a16="http://schemas.microsoft.com/office/drawing/2014/main" id="{7B636474-6E6B-1199-1F13-E5B783B7DCBB}"/>
              </a:ext>
            </a:extLst>
          </p:cNvPr>
          <p:cNvSpPr>
            <a:spLocks noGrp="1"/>
          </p:cNvSpPr>
          <p:nvPr>
            <p:ph type="sldNum" sz="quarter" idx="12"/>
          </p:nvPr>
        </p:nvSpPr>
        <p:spPr>
          <a:xfrm>
            <a:off x="911352" y="6246622"/>
            <a:ext cx="1188720" cy="365125"/>
          </a:xfrm>
        </p:spPr>
        <p:txBody>
          <a:bodyPr/>
          <a:lstStyle/>
          <a:p>
            <a:pPr>
              <a:spcAft>
                <a:spcPts val="600"/>
              </a:spcAft>
            </a:pPr>
            <a:fld id="{B5CEABB6-07DC-46E8-9B57-56EC44A396E5}" type="slidenum">
              <a:rPr lang="en-US" smtClean="0"/>
              <a:pPr>
                <a:spcAft>
                  <a:spcPts val="600"/>
                </a:spcAft>
              </a:pPr>
              <a:t>3</a:t>
            </a:fld>
            <a:endParaRPr lang="en-US"/>
          </a:p>
        </p:txBody>
      </p:sp>
      <p:pic>
        <p:nvPicPr>
          <p:cNvPr id="5" name="Picture Placeholder 4">
            <a:extLst>
              <a:ext uri="{FF2B5EF4-FFF2-40B4-BE49-F238E27FC236}">
                <a16:creationId xmlns:a16="http://schemas.microsoft.com/office/drawing/2014/main" id="{3C5FE1CC-5AE2-C1D1-D802-F5410D84ED2B}"/>
              </a:ext>
            </a:extLst>
          </p:cNvPr>
          <p:cNvPicPr>
            <a:picLocks noGrp="1" noChangeAspect="1"/>
          </p:cNvPicPr>
          <p:nvPr>
            <p:ph type="pic" sz="quarter" idx="10"/>
          </p:nvPr>
        </p:nvPicPr>
        <p:blipFill>
          <a:blip r:embed="rId2"/>
          <a:srcRect t="238" b="238"/>
          <a:stretch/>
        </p:blipFill>
        <p:spPr>
          <a:xfrm>
            <a:off x="2066595" y="4289733"/>
            <a:ext cx="10022996" cy="2468880"/>
          </a:xfrm>
          <a:prstGeom prst="rect">
            <a:avLst/>
          </a:prstGeom>
          <a:noFill/>
        </p:spPr>
      </p:pic>
    </p:spTree>
    <p:extLst>
      <p:ext uri="{BB962C8B-B14F-4D97-AF65-F5344CB8AC3E}">
        <p14:creationId xmlns:p14="http://schemas.microsoft.com/office/powerpoint/2010/main" val="37869073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366972" y="1930399"/>
            <a:ext cx="10809027" cy="1886167"/>
          </a:xfrm>
        </p:spPr>
        <p:txBody>
          <a:bodyPr vert="horz" lIns="91440" tIns="45720" rIns="91440" bIns="45720" rtlCol="0" anchor="t">
            <a:normAutofit fontScale="25000" lnSpcReduction="20000"/>
          </a:bodyPr>
          <a:lstStyle/>
          <a:p>
            <a:pPr marL="720000" indent="0">
              <a:buNone/>
            </a:pPr>
            <a:r>
              <a:rPr lang="en-CA" sz="11200" dirty="0"/>
              <a:t>What does it look like for an agency or</a:t>
            </a:r>
          </a:p>
          <a:p>
            <a:pPr marL="720000" indent="0">
              <a:buNone/>
            </a:pPr>
            <a:r>
              <a:rPr lang="en-CA" sz="11200" dirty="0"/>
              <a:t>organization to meaningfully build relationships</a:t>
            </a:r>
          </a:p>
          <a:p>
            <a:pPr marL="720000" indent="0">
              <a:buNone/>
            </a:pPr>
            <a:r>
              <a:rPr lang="en-CA" sz="11200" dirty="0"/>
              <a:t>with Indigenous peoples, organizations, and</a:t>
            </a:r>
          </a:p>
          <a:p>
            <a:pPr marL="720000" indent="0">
              <a:buNone/>
            </a:pPr>
            <a:r>
              <a:rPr lang="en-CA" sz="11200" dirty="0"/>
              <a:t> communities, to advance reconciliation?</a:t>
            </a:r>
            <a:endParaRPr lang="en-US" sz="11200" dirty="0"/>
          </a:p>
          <a:p>
            <a:endParaRPr lang="en-US" dirty="0"/>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4</a:t>
            </a:fld>
            <a:endParaRPr lang="en-US"/>
          </a:p>
        </p:txBody>
      </p:sp>
      <p:pic>
        <p:nvPicPr>
          <p:cNvPr id="6" name="Picture 5" descr="National Day for Truth and Reconciliation: Discussing Gender Based Violence  Against Indigenous Women – CCFWE">
            <a:extLst>
              <a:ext uri="{FF2B5EF4-FFF2-40B4-BE49-F238E27FC236}">
                <a16:creationId xmlns:a16="http://schemas.microsoft.com/office/drawing/2014/main" id="{05F431CC-4370-DF77-052A-C63C67C33D42}"/>
              </a:ext>
            </a:extLst>
          </p:cNvPr>
          <p:cNvPicPr>
            <a:picLocks noChangeAspect="1"/>
          </p:cNvPicPr>
          <p:nvPr/>
        </p:nvPicPr>
        <p:blipFill>
          <a:blip r:embed="rId2"/>
          <a:srcRect t="17857" r="9581" b="18928"/>
          <a:stretch>
            <a:fillRect/>
          </a:stretch>
        </p:blipFill>
        <p:spPr>
          <a:xfrm>
            <a:off x="366973" y="0"/>
            <a:ext cx="4684144" cy="1823974"/>
          </a:xfrm>
          <a:prstGeom prst="rect">
            <a:avLst/>
          </a:prstGeom>
        </p:spPr>
      </p:pic>
      <p:pic>
        <p:nvPicPr>
          <p:cNvPr id="7" name="Picture 6" descr="A person sitting on a bench with a phone&#10;&#10;AI-generated content may be incorrect.">
            <a:extLst>
              <a:ext uri="{FF2B5EF4-FFF2-40B4-BE49-F238E27FC236}">
                <a16:creationId xmlns:a16="http://schemas.microsoft.com/office/drawing/2014/main" id="{D6DEAAD5-FEB5-892E-1EB9-72E540273E6F}"/>
              </a:ext>
            </a:extLst>
          </p:cNvPr>
          <p:cNvPicPr>
            <a:picLocks noChangeAspect="1"/>
          </p:cNvPicPr>
          <p:nvPr/>
        </p:nvPicPr>
        <p:blipFill>
          <a:blip r:embed="rId3"/>
          <a:stretch>
            <a:fillRect/>
          </a:stretch>
        </p:blipFill>
        <p:spPr>
          <a:xfrm>
            <a:off x="372268" y="4393216"/>
            <a:ext cx="3748216" cy="2430163"/>
          </a:xfrm>
          <a:prstGeom prst="rect">
            <a:avLst/>
          </a:prstGeom>
        </p:spPr>
      </p:pic>
      <p:pic>
        <p:nvPicPr>
          <p:cNvPr id="2" name="Picture 1" descr="A group of people dancing on a stage&#10;&#10;AI-generated content may be incorrect.">
            <a:extLst>
              <a:ext uri="{FF2B5EF4-FFF2-40B4-BE49-F238E27FC236}">
                <a16:creationId xmlns:a16="http://schemas.microsoft.com/office/drawing/2014/main" id="{A6597B75-5321-E47C-DA47-29E726312FD3}"/>
              </a:ext>
            </a:extLst>
          </p:cNvPr>
          <p:cNvPicPr>
            <a:picLocks noChangeAspect="1"/>
          </p:cNvPicPr>
          <p:nvPr/>
        </p:nvPicPr>
        <p:blipFill>
          <a:blip r:embed="rId4"/>
          <a:stretch>
            <a:fillRect/>
          </a:stretch>
        </p:blipFill>
        <p:spPr>
          <a:xfrm>
            <a:off x="5022234" y="3851188"/>
            <a:ext cx="4572001" cy="3006812"/>
          </a:xfrm>
          <a:prstGeom prst="rect">
            <a:avLst/>
          </a:prstGeom>
        </p:spPr>
      </p:pic>
    </p:spTree>
    <p:extLst>
      <p:ext uri="{BB962C8B-B14F-4D97-AF65-F5344CB8AC3E}">
        <p14:creationId xmlns:p14="http://schemas.microsoft.com/office/powerpoint/2010/main" val="2099008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49F679-4463-9C57-199B-57F0E147AB0E}"/>
              </a:ext>
            </a:extLst>
          </p:cNvPr>
          <p:cNvSpPr>
            <a:spLocks noGrp="1"/>
          </p:cNvSpPr>
          <p:nvPr>
            <p:ph type="title"/>
          </p:nvPr>
        </p:nvSpPr>
        <p:spPr>
          <a:xfrm>
            <a:off x="640080" y="789347"/>
            <a:ext cx="4368602" cy="1008301"/>
          </a:xfrm>
        </p:spPr>
        <p:txBody>
          <a:bodyPr vert="horz" lIns="91440" tIns="45720" rIns="91440" bIns="45720" rtlCol="0" anchor="b">
            <a:normAutofit/>
          </a:bodyPr>
          <a:lstStyle/>
          <a:p>
            <a:r>
              <a:rPr lang="en-US" sz="4800" dirty="0"/>
              <a:t>First steps</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1BCAB6E-AA70-570B-BA17-A1DA6963D04B}"/>
              </a:ext>
            </a:extLst>
          </p:cNvPr>
          <p:cNvSpPr>
            <a:spLocks noGrp="1"/>
          </p:cNvSpPr>
          <p:nvPr>
            <p:ph sz="quarter" idx="13"/>
          </p:nvPr>
        </p:nvSpPr>
        <p:spPr>
          <a:xfrm>
            <a:off x="508001" y="2812546"/>
            <a:ext cx="5310176" cy="4197854"/>
          </a:xfrm>
        </p:spPr>
        <p:txBody>
          <a:bodyPr vert="horz" lIns="91440" tIns="45720" rIns="91440" bIns="45720" rtlCol="0">
            <a:normAutofit fontScale="70000" lnSpcReduction="20000"/>
          </a:bodyPr>
          <a:lstStyle/>
          <a:p>
            <a:pPr indent="-228600">
              <a:lnSpc>
                <a:spcPct val="90000"/>
              </a:lnSpc>
              <a:buFont typeface="Arial" panose="020B0604020202020204" pitchFamily="34" charset="0"/>
              <a:buChar char="•"/>
            </a:pPr>
            <a:r>
              <a:rPr lang="en-US" sz="2700" dirty="0"/>
              <a:t>Review the Truth and</a:t>
            </a:r>
          </a:p>
          <a:p>
            <a:pPr>
              <a:lnSpc>
                <a:spcPct val="90000"/>
              </a:lnSpc>
            </a:pPr>
            <a:r>
              <a:rPr lang="en-US" sz="2700" dirty="0"/>
              <a:t>   Reconciliation Commission's 94</a:t>
            </a:r>
          </a:p>
          <a:p>
            <a:pPr>
              <a:lnSpc>
                <a:spcPct val="90000"/>
              </a:lnSpc>
            </a:pPr>
            <a:r>
              <a:rPr lang="en-US" sz="2700" dirty="0"/>
              <a:t>   Calls to action</a:t>
            </a:r>
          </a:p>
          <a:p>
            <a:pPr indent="-228600">
              <a:lnSpc>
                <a:spcPct val="90000"/>
              </a:lnSpc>
              <a:buFont typeface="Arial" panose="020B0604020202020204" pitchFamily="34" charset="0"/>
              <a:buChar char="•"/>
            </a:pPr>
            <a:r>
              <a:rPr lang="en-US" sz="2700" dirty="0"/>
              <a:t>Research and discuss the history of</a:t>
            </a:r>
          </a:p>
          <a:p>
            <a:pPr>
              <a:lnSpc>
                <a:spcPct val="90000"/>
              </a:lnSpc>
            </a:pPr>
            <a:r>
              <a:rPr lang="en-US" sz="2700" dirty="0"/>
              <a:t>   colonization and racism in your treaty </a:t>
            </a:r>
          </a:p>
          <a:p>
            <a:pPr>
              <a:lnSpc>
                <a:spcPct val="90000"/>
              </a:lnSpc>
            </a:pPr>
            <a:r>
              <a:rPr lang="en-US" sz="2700" dirty="0"/>
              <a:t>   area and local community</a:t>
            </a:r>
          </a:p>
          <a:p>
            <a:pPr indent="-228600">
              <a:lnSpc>
                <a:spcPct val="90000"/>
              </a:lnSpc>
              <a:buFont typeface="Arial" panose="020B0604020202020204" pitchFamily="34" charset="0"/>
              <a:buChar char="•"/>
            </a:pPr>
            <a:r>
              <a:rPr lang="en-US" sz="2700" dirty="0"/>
              <a:t>Individualize Land Acknowledgement to</a:t>
            </a:r>
          </a:p>
          <a:p>
            <a:pPr>
              <a:lnSpc>
                <a:spcPct val="90000"/>
              </a:lnSpc>
            </a:pPr>
            <a:r>
              <a:rPr lang="en-US" sz="2700" dirty="0"/>
              <a:t>   include leadership and commitment to </a:t>
            </a:r>
          </a:p>
          <a:p>
            <a:pPr>
              <a:lnSpc>
                <a:spcPct val="90000"/>
              </a:lnSpc>
            </a:pPr>
            <a:r>
              <a:rPr lang="en-US" sz="2700" dirty="0"/>
              <a:t>   acts of reconciliation in your community </a:t>
            </a:r>
          </a:p>
          <a:p>
            <a:pPr indent="-228600">
              <a:lnSpc>
                <a:spcPct val="90000"/>
              </a:lnSpc>
              <a:buFont typeface="Arial" panose="020B0604020202020204" pitchFamily="34" charset="0"/>
              <a:buChar char="•"/>
            </a:pPr>
            <a:r>
              <a:rPr lang="en-US" sz="2700" dirty="0"/>
              <a:t>Build partnerships with Indigenous</a:t>
            </a:r>
          </a:p>
          <a:p>
            <a:pPr>
              <a:lnSpc>
                <a:spcPct val="90000"/>
              </a:lnSpc>
            </a:pPr>
            <a:r>
              <a:rPr lang="en-US" sz="2700" dirty="0"/>
              <a:t>    service providers </a:t>
            </a:r>
          </a:p>
          <a:p>
            <a:pPr indent="-228600">
              <a:lnSpc>
                <a:spcPct val="90000"/>
              </a:lnSpc>
              <a:buFont typeface="Arial" panose="020B0604020202020204" pitchFamily="34" charset="0"/>
              <a:buChar char="•"/>
            </a:pPr>
            <a:endParaRPr lang="en-US" sz="1700" dirty="0"/>
          </a:p>
          <a:p>
            <a:pPr indent="-228600">
              <a:lnSpc>
                <a:spcPct val="90000"/>
              </a:lnSpc>
              <a:buFont typeface="Arial" panose="020B0604020202020204" pitchFamily="34" charset="0"/>
              <a:buChar char="•"/>
            </a:pPr>
            <a:endParaRPr lang="en-US" sz="1700" dirty="0"/>
          </a:p>
        </p:txBody>
      </p:sp>
      <p:pic>
        <p:nvPicPr>
          <p:cNvPr id="6" name="Content Placeholder 5" descr="A group of people in orange shirts&#10;&#10;AI-generated content may be incorrect.">
            <a:extLst>
              <a:ext uri="{FF2B5EF4-FFF2-40B4-BE49-F238E27FC236}">
                <a16:creationId xmlns:a16="http://schemas.microsoft.com/office/drawing/2014/main" id="{420D8787-417A-0E54-0FE8-F2FA47C4B65B}"/>
              </a:ext>
            </a:extLst>
          </p:cNvPr>
          <p:cNvPicPr>
            <a:picLocks noGrp="1" noChangeAspect="1"/>
          </p:cNvPicPr>
          <p:nvPr>
            <p:ph sz="quarter" idx="14"/>
          </p:nvPr>
        </p:nvPicPr>
        <p:blipFill>
          <a:blip r:embed="rId3"/>
          <a:srcRect b="53"/>
          <a:stretch>
            <a:fillRect/>
          </a:stretch>
        </p:blipFill>
        <p:spPr>
          <a:xfrm>
            <a:off x="5348379" y="36576"/>
            <a:ext cx="6842098" cy="6821424"/>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A5152B1B-CE08-0356-2284-9325DA67BD40}"/>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algn="r">
              <a:spcAft>
                <a:spcPts val="600"/>
              </a:spcAft>
              <a:defRPr/>
            </a:pPr>
            <a:fld id="{B5CEABB6-07DC-46E8-9B57-56EC44A396E5}" type="slidenum">
              <a:rPr lang="en-US" sz="1200" b="0">
                <a:solidFill>
                  <a:srgbClr val="FFFFFF"/>
                </a:solidFill>
                <a:latin typeface="Calibri" panose="020F0502020204030204"/>
              </a:rPr>
              <a:pPr algn="r">
                <a:spcAft>
                  <a:spcPts val="600"/>
                </a:spcAft>
                <a:defRPr/>
              </a:pPr>
              <a:t>5</a:t>
            </a:fld>
            <a:endParaRPr lang="en-US" sz="1200" b="0">
              <a:solidFill>
                <a:srgbClr val="FFFFFF"/>
              </a:solidFill>
              <a:latin typeface="Calibri" panose="020F0502020204030204"/>
            </a:endParaRPr>
          </a:p>
        </p:txBody>
      </p:sp>
    </p:spTree>
    <p:extLst>
      <p:ext uri="{BB962C8B-B14F-4D97-AF65-F5344CB8AC3E}">
        <p14:creationId xmlns:p14="http://schemas.microsoft.com/office/powerpoint/2010/main" val="4051274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EB3B8E-455B-FE14-7678-A13FCF1D61DF}"/>
              </a:ext>
            </a:extLst>
          </p:cNvPr>
          <p:cNvSpPr>
            <a:spLocks noGrp="1"/>
          </p:cNvSpPr>
          <p:nvPr>
            <p:ph type="title"/>
          </p:nvPr>
        </p:nvSpPr>
        <p:spPr>
          <a:xfrm>
            <a:off x="838201" y="345810"/>
            <a:ext cx="5120561" cy="1325563"/>
          </a:xfrm>
        </p:spPr>
        <p:txBody>
          <a:bodyPr vert="horz" lIns="91440" tIns="45720" rIns="91440" bIns="45720" rtlCol="0" anchor="ctr">
            <a:normAutofit/>
          </a:bodyPr>
          <a:lstStyle/>
          <a:p>
            <a:pPr marL="285750" indent="-285750">
              <a:spcAft>
                <a:spcPts val="1200"/>
              </a:spcAft>
            </a:pPr>
            <a:endParaRPr lang="en-US" sz="4400" kern="1200">
              <a:solidFill>
                <a:schemeClr val="tx1"/>
              </a:solidFill>
              <a:latin typeface="+mj-lt"/>
              <a:ea typeface="+mj-ea"/>
              <a:cs typeface="+mj-cs"/>
            </a:endParaRPr>
          </a:p>
          <a:p>
            <a:endParaRPr lang="en-US" sz="4400" kern="1200">
              <a:solidFill>
                <a:schemeClr val="tx1"/>
              </a:solidFill>
              <a:latin typeface="+mj-lt"/>
              <a:ea typeface="+mj-ea"/>
              <a:cs typeface="+mj-cs"/>
            </a:endParaRPr>
          </a:p>
        </p:txBody>
      </p:sp>
      <p:sp>
        <p:nvSpPr>
          <p:cNvPr id="3" name="Text Placeholder 2">
            <a:extLst>
              <a:ext uri="{FF2B5EF4-FFF2-40B4-BE49-F238E27FC236}">
                <a16:creationId xmlns:a16="http://schemas.microsoft.com/office/drawing/2014/main" id="{3DFD6423-A9E7-9F45-BD1F-2C6B9F29B32B}"/>
              </a:ext>
            </a:extLst>
          </p:cNvPr>
          <p:cNvSpPr>
            <a:spLocks noGrp="1"/>
          </p:cNvSpPr>
          <p:nvPr>
            <p:ph sz="quarter" idx="13"/>
          </p:nvPr>
        </p:nvSpPr>
        <p:spPr>
          <a:xfrm>
            <a:off x="838200" y="1825625"/>
            <a:ext cx="5333999" cy="4351338"/>
          </a:xfrm>
        </p:spPr>
        <p:txBody>
          <a:bodyPr vert="horz" lIns="91440" tIns="45720" rIns="91440" bIns="45720" rtlCol="0" anchor="t">
            <a:normAutofit/>
          </a:bodyPr>
          <a:lstStyle/>
          <a:p>
            <a:pPr marL="342900" indent="-342900">
              <a:lnSpc>
                <a:spcPct val="90000"/>
              </a:lnSpc>
              <a:buChar char="•"/>
            </a:pPr>
            <a:r>
              <a:rPr lang="en-US" sz="2400" dirty="0"/>
              <a:t>Seek ongoing guidance and</a:t>
            </a:r>
          </a:p>
          <a:p>
            <a:pPr>
              <a:lnSpc>
                <a:spcPct val="90000"/>
              </a:lnSpc>
            </a:pPr>
            <a:r>
              <a:rPr lang="en-US" sz="2400" dirty="0"/>
              <a:t>     leadership from Indigenous</a:t>
            </a:r>
          </a:p>
          <a:p>
            <a:pPr>
              <a:lnSpc>
                <a:spcPct val="90000"/>
              </a:lnSpc>
            </a:pPr>
            <a:r>
              <a:rPr lang="en-US" sz="2400" dirty="0"/>
              <a:t>     Teachers and Elders</a:t>
            </a:r>
          </a:p>
          <a:p>
            <a:pPr marL="342900" indent="-342900">
              <a:lnSpc>
                <a:spcPct val="90000"/>
              </a:lnSpc>
              <a:buChar char="•"/>
            </a:pPr>
            <a:r>
              <a:rPr lang="en-US" sz="2400" dirty="0"/>
              <a:t>Cultural Teaching </a:t>
            </a:r>
          </a:p>
          <a:p>
            <a:pPr marL="342900" indent="-342900">
              <a:lnSpc>
                <a:spcPct val="90000"/>
              </a:lnSpc>
              <a:buChar char="•"/>
            </a:pPr>
            <a:r>
              <a:rPr lang="en-US" sz="2400" dirty="0"/>
              <a:t>Trauma informed strategies</a:t>
            </a:r>
          </a:p>
          <a:p>
            <a:pPr indent="-228600">
              <a:lnSpc>
                <a:spcPct val="90000"/>
              </a:lnSpc>
              <a:buFont typeface="Arial" panose="020B0604020202020204" pitchFamily="34" charset="0"/>
              <a:buChar char="•"/>
            </a:pPr>
            <a:endParaRPr lang="en-US" dirty="0"/>
          </a:p>
        </p:txBody>
      </p:sp>
      <p:sp>
        <p:nvSpPr>
          <p:cNvPr id="15" name="Oval 14">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8" name="Picture 7" descr="Two women standing next to each other&#10;&#10;AI-generated content may be incorrect.">
            <a:extLst>
              <a:ext uri="{FF2B5EF4-FFF2-40B4-BE49-F238E27FC236}">
                <a16:creationId xmlns:a16="http://schemas.microsoft.com/office/drawing/2014/main" id="{DE242DFE-B0CE-5D07-3226-50D30A7E6426}"/>
              </a:ext>
            </a:extLst>
          </p:cNvPr>
          <p:cNvPicPr>
            <a:picLocks noChangeAspect="1"/>
          </p:cNvPicPr>
          <p:nvPr/>
        </p:nvPicPr>
        <p:blipFill>
          <a:blip r:embed="rId3"/>
          <a:srcRect r="-1" b="35746"/>
          <a:stretch>
            <a:fillRect/>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7" name="Arc 16">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Content Placeholder 5" descr="A person standing in front of a group of people&#10;&#10;AI-generated content may be incorrect.">
            <a:extLst>
              <a:ext uri="{FF2B5EF4-FFF2-40B4-BE49-F238E27FC236}">
                <a16:creationId xmlns:a16="http://schemas.microsoft.com/office/drawing/2014/main" id="{5CEE16EC-1BB0-DD60-614E-7922C13964F0}"/>
              </a:ext>
            </a:extLst>
          </p:cNvPr>
          <p:cNvPicPr>
            <a:picLocks noGrp="1" noChangeAspect="1"/>
          </p:cNvPicPr>
          <p:nvPr>
            <p:ph sz="quarter" idx="14"/>
          </p:nvPr>
        </p:nvPicPr>
        <p:blipFill>
          <a:blip r:embed="rId4"/>
          <a:srcRect l="1303" r="12701"/>
          <a:stretch>
            <a:fillRect/>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4" name="Slide Number Placeholder 3">
            <a:extLst>
              <a:ext uri="{FF2B5EF4-FFF2-40B4-BE49-F238E27FC236}">
                <a16:creationId xmlns:a16="http://schemas.microsoft.com/office/drawing/2014/main" id="{23086E6B-9840-E61D-C8A2-31B227632F0B}"/>
              </a:ext>
            </a:extLst>
          </p:cNvPr>
          <p:cNvSpPr>
            <a:spLocks noGrp="1"/>
          </p:cNvSpPr>
          <p:nvPr>
            <p:ph type="sldNum" sz="quarter" idx="12"/>
          </p:nvPr>
        </p:nvSpPr>
        <p:spPr>
          <a:xfrm>
            <a:off x="8610600" y="6356349"/>
            <a:ext cx="2743200" cy="365125"/>
          </a:xfrm>
        </p:spPr>
        <p:txBody>
          <a:bodyPr vert="horz" lIns="91440" tIns="45720" rIns="91440" bIns="45720" rtlCol="0" anchor="ctr">
            <a:normAutofit/>
          </a:bodyPr>
          <a:lstStyle/>
          <a:p>
            <a:pPr algn="r">
              <a:spcAft>
                <a:spcPts val="600"/>
              </a:spcAft>
            </a:pPr>
            <a:fld id="{B5CEABB6-07DC-46E8-9B57-56EC44A396E5}" type="slidenum">
              <a:rPr lang="en-US" sz="1200">
                <a:solidFill>
                  <a:srgbClr val="FFFFFF"/>
                </a:solidFill>
                <a:latin typeface="+mn-lt"/>
              </a:rPr>
              <a:pPr algn="r">
                <a:spcAft>
                  <a:spcPts val="600"/>
                </a:spcAft>
              </a:pPr>
              <a:t>6</a:t>
            </a:fld>
            <a:endParaRPr lang="en-US" sz="1200">
              <a:solidFill>
                <a:srgbClr val="FFFFFF"/>
              </a:solidFill>
              <a:latin typeface="+mn-lt"/>
            </a:endParaRPr>
          </a:p>
        </p:txBody>
      </p:sp>
      <p:sp>
        <p:nvSpPr>
          <p:cNvPr id="5" name="Title 1">
            <a:extLst>
              <a:ext uri="{FF2B5EF4-FFF2-40B4-BE49-F238E27FC236}">
                <a16:creationId xmlns:a16="http://schemas.microsoft.com/office/drawing/2014/main" id="{48F917B6-2E87-496D-732C-0238FA3B71F9}"/>
              </a:ext>
            </a:extLst>
          </p:cNvPr>
          <p:cNvSpPr txBox="1">
            <a:spLocks/>
          </p:cNvSpPr>
          <p:nvPr/>
        </p:nvSpPr>
        <p:spPr>
          <a:xfrm>
            <a:off x="865596" y="504440"/>
            <a:ext cx="5120560" cy="100830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cap="all" baseline="0">
                <a:solidFill>
                  <a:schemeClr val="tx1"/>
                </a:solidFill>
                <a:latin typeface="+mj-lt"/>
                <a:ea typeface="+mj-ea"/>
                <a:cs typeface="+mj-cs"/>
              </a:defRPr>
            </a:lvl1pPr>
          </a:lstStyle>
          <a:p>
            <a:r>
              <a:rPr lang="en-US" sz="4800" dirty="0"/>
              <a:t>Ongoing…</a:t>
            </a:r>
          </a:p>
        </p:txBody>
      </p:sp>
    </p:spTree>
    <p:extLst>
      <p:ext uri="{BB962C8B-B14F-4D97-AF65-F5344CB8AC3E}">
        <p14:creationId xmlns:p14="http://schemas.microsoft.com/office/powerpoint/2010/main" val="2437589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6096000" y="176784"/>
            <a:ext cx="5864352" cy="3621024"/>
          </a:xfrm>
        </p:spPr>
        <p:txBody>
          <a:bodyPr/>
          <a:lstStyle/>
          <a:p>
            <a:r>
              <a:rPr lang="en-CA"/>
              <a:t>Mental health &amp; psychological safety</a:t>
            </a:r>
            <a:endParaRPr lang="en-ZA"/>
          </a:p>
        </p:txBody>
      </p:sp>
      <p:pic>
        <p:nvPicPr>
          <p:cNvPr id="6" name="Picture 5" descr="Mental health awareness mural">
            <a:extLst>
              <a:ext uri="{FF2B5EF4-FFF2-40B4-BE49-F238E27FC236}">
                <a16:creationId xmlns:a16="http://schemas.microsoft.com/office/drawing/2014/main" id="{2D8A6FD5-444C-EFAF-A9FA-3D54C079F305}"/>
              </a:ext>
            </a:extLst>
          </p:cNvPr>
          <p:cNvPicPr>
            <a:picLocks noChangeAspect="1"/>
          </p:cNvPicPr>
          <p:nvPr/>
        </p:nvPicPr>
        <p:blipFill>
          <a:blip r:embed="rId2"/>
          <a:srcRect t="-1" r="35192" b="592"/>
          <a:stretch>
            <a:fillRect/>
          </a:stretch>
        </p:blipFill>
        <p:spPr>
          <a:xfrm>
            <a:off x="0" y="911151"/>
            <a:ext cx="5267614" cy="5005894"/>
          </a:xfrm>
          <a:prstGeom prst="rect">
            <a:avLst/>
          </a:prstGeom>
        </p:spPr>
      </p:pic>
    </p:spTree>
    <p:extLst>
      <p:ext uri="{BB962C8B-B14F-4D97-AF65-F5344CB8AC3E}">
        <p14:creationId xmlns:p14="http://schemas.microsoft.com/office/powerpoint/2010/main" val="3590816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6048383" y="160867"/>
            <a:ext cx="5641897" cy="2048586"/>
          </a:xfrm>
        </p:spPr>
        <p:txBody>
          <a:bodyPr/>
          <a:lstStyle/>
          <a:p>
            <a:r>
              <a:rPr lang="en-CA" dirty="0"/>
              <a:t>Mental health &amp; psychological safety</a:t>
            </a:r>
            <a:endParaRPr lang="en-ZA" dirty="0"/>
          </a:p>
        </p:txBody>
      </p:sp>
      <p:sp>
        <p:nvSpPr>
          <p:cNvPr id="4" name="Text Placeholder 3">
            <a:extLst>
              <a:ext uri="{FF2B5EF4-FFF2-40B4-BE49-F238E27FC236}">
                <a16:creationId xmlns:a16="http://schemas.microsoft.com/office/drawing/2014/main" id="{C5D83E68-59A6-F8F8-63E1-7A1DD3993DDD}"/>
              </a:ext>
            </a:extLst>
          </p:cNvPr>
          <p:cNvSpPr>
            <a:spLocks noGrp="1"/>
          </p:cNvSpPr>
          <p:nvPr>
            <p:ph type="body" sz="quarter" idx="13"/>
          </p:nvPr>
        </p:nvSpPr>
        <p:spPr>
          <a:xfrm>
            <a:off x="6109694" y="4068392"/>
            <a:ext cx="6082306" cy="2197590"/>
          </a:xfrm>
        </p:spPr>
        <p:txBody>
          <a:bodyPr>
            <a:normAutofit/>
          </a:bodyPr>
          <a:lstStyle/>
          <a:p>
            <a:r>
              <a:rPr lang="en-CA" sz="3200" dirty="0"/>
              <a:t>What is the role and/or</a:t>
            </a:r>
          </a:p>
          <a:p>
            <a:r>
              <a:rPr lang="en-CA" sz="3200" dirty="0"/>
              <a:t>responsibility of an agency or</a:t>
            </a:r>
          </a:p>
          <a:p>
            <a:r>
              <a:rPr lang="en-CA" sz="3200" dirty="0"/>
              <a:t>organization when it comes to</a:t>
            </a:r>
          </a:p>
          <a:p>
            <a:r>
              <a:rPr lang="en-CA" sz="3200" dirty="0"/>
              <a:t>the mental health and</a:t>
            </a:r>
          </a:p>
          <a:p>
            <a:r>
              <a:rPr lang="en-CA" sz="3200" dirty="0"/>
              <a:t>wellbeing of its staff?</a:t>
            </a:r>
            <a:endParaRPr lang="en-US" sz="3200" dirty="0"/>
          </a:p>
        </p:txBody>
      </p:sp>
    </p:spTree>
    <p:extLst>
      <p:ext uri="{BB962C8B-B14F-4D97-AF65-F5344CB8AC3E}">
        <p14:creationId xmlns:p14="http://schemas.microsoft.com/office/powerpoint/2010/main" val="40433909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F56CE-9583-98C3-A2A7-5E7AD01BE0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3A011F-8ABB-B4C3-4016-8E112FE4FDF6}"/>
              </a:ext>
            </a:extLst>
          </p:cNvPr>
          <p:cNvSpPr>
            <a:spLocks noGrp="1"/>
          </p:cNvSpPr>
          <p:nvPr>
            <p:ph type="title"/>
          </p:nvPr>
        </p:nvSpPr>
        <p:spPr>
          <a:xfrm>
            <a:off x="6084559" y="776068"/>
            <a:ext cx="5617317" cy="1430329"/>
          </a:xfrm>
        </p:spPr>
        <p:txBody>
          <a:bodyPr>
            <a:normAutofit fontScale="90000"/>
          </a:bodyPr>
          <a:lstStyle/>
          <a:p>
            <a:r>
              <a:rPr lang="en-CA" dirty="0"/>
              <a:t>Mental health &amp; psychological safety – Research </a:t>
            </a:r>
            <a:endParaRPr lang="en-ZA" dirty="0"/>
          </a:p>
        </p:txBody>
      </p:sp>
      <p:sp>
        <p:nvSpPr>
          <p:cNvPr id="4" name="Text Placeholder 3">
            <a:extLst>
              <a:ext uri="{FF2B5EF4-FFF2-40B4-BE49-F238E27FC236}">
                <a16:creationId xmlns:a16="http://schemas.microsoft.com/office/drawing/2014/main" id="{E5F0F0DF-2B53-3EBA-C58C-A2310B03E3A6}"/>
              </a:ext>
            </a:extLst>
          </p:cNvPr>
          <p:cNvSpPr>
            <a:spLocks noGrp="1"/>
          </p:cNvSpPr>
          <p:nvPr>
            <p:ph type="body" sz="quarter" idx="13"/>
          </p:nvPr>
        </p:nvSpPr>
        <p:spPr>
          <a:xfrm>
            <a:off x="6097971" y="2844800"/>
            <a:ext cx="6161762" cy="4013200"/>
          </a:xfrm>
        </p:spPr>
        <p:txBody>
          <a:bodyPr vert="horz" lIns="91440" tIns="45720" rIns="91440" bIns="45720" rtlCol="0" anchor="t">
            <a:normAutofit/>
          </a:bodyPr>
          <a:lstStyle/>
          <a:p>
            <a:r>
              <a:rPr lang="en-CA" dirty="0">
                <a:ea typeface="+mn-lt"/>
                <a:cs typeface="+mn-lt"/>
              </a:rPr>
              <a:t>Research has looked at the</a:t>
            </a:r>
          </a:p>
          <a:p>
            <a:r>
              <a:rPr lang="en-CA" dirty="0">
                <a:ea typeface="+mn-lt"/>
                <a:cs typeface="+mn-lt"/>
              </a:rPr>
              <a:t>connection between culture and</a:t>
            </a:r>
          </a:p>
          <a:p>
            <a:r>
              <a:rPr lang="en-CA" dirty="0">
                <a:ea typeface="+mn-lt"/>
                <a:cs typeface="+mn-lt"/>
              </a:rPr>
              <a:t>mental health, and one of the </a:t>
            </a:r>
          </a:p>
          <a:p>
            <a:r>
              <a:rPr lang="en-CA" dirty="0">
                <a:ea typeface="+mn-lt"/>
                <a:cs typeface="+mn-lt"/>
              </a:rPr>
              <a:t>clearest findings is this: </a:t>
            </a:r>
            <a:r>
              <a:rPr lang="en-CA" u="sng" dirty="0">
                <a:ea typeface="+mn-lt"/>
                <a:cs typeface="+mn-lt"/>
              </a:rPr>
              <a:t>when </a:t>
            </a:r>
          </a:p>
          <a:p>
            <a:r>
              <a:rPr lang="en-CA" u="sng" dirty="0">
                <a:ea typeface="+mn-lt"/>
                <a:cs typeface="+mn-lt"/>
              </a:rPr>
              <a:t>organizations and institutional </a:t>
            </a:r>
          </a:p>
          <a:p>
            <a:r>
              <a:rPr lang="en-CA" u="sng" dirty="0">
                <a:ea typeface="+mn-lt"/>
                <a:cs typeface="+mn-lt"/>
              </a:rPr>
              <a:t>processes don’t consider the </a:t>
            </a:r>
          </a:p>
          <a:p>
            <a:r>
              <a:rPr lang="en-CA" u="sng" dirty="0">
                <a:ea typeface="+mn-lt"/>
                <a:cs typeface="+mn-lt"/>
              </a:rPr>
              <a:t>demographics and lived realities of </a:t>
            </a:r>
          </a:p>
          <a:p>
            <a:r>
              <a:rPr lang="en-CA" u="sng" dirty="0">
                <a:ea typeface="+mn-lt"/>
                <a:cs typeface="+mn-lt"/>
              </a:rPr>
              <a:t>their staff, they unintentionally put </a:t>
            </a:r>
          </a:p>
          <a:p>
            <a:r>
              <a:rPr lang="en-CA" u="sng" dirty="0">
                <a:ea typeface="+mn-lt"/>
                <a:cs typeface="+mn-lt"/>
              </a:rPr>
              <a:t>them at a disadvantage.</a:t>
            </a:r>
            <a:r>
              <a:rPr lang="en-CA" dirty="0">
                <a:ea typeface="+mn-lt"/>
                <a:cs typeface="+mn-lt"/>
              </a:rPr>
              <a:t> </a:t>
            </a:r>
          </a:p>
          <a:p>
            <a:endParaRPr lang="en-CA" dirty="0"/>
          </a:p>
        </p:txBody>
      </p:sp>
    </p:spTree>
    <p:extLst>
      <p:ext uri="{BB962C8B-B14F-4D97-AF65-F5344CB8AC3E}">
        <p14:creationId xmlns:p14="http://schemas.microsoft.com/office/powerpoint/2010/main" val="26813016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8.0.6804"/>
  <p:tag name="SLIDO_PRESENTATION_ID" val="a2d297a8-fb42-4f0c-93a6-4a28d5f60189"/>
  <p:tag name="SLIDO_EVENT_UUID" val="ee90f4e6-6d27-43cd-bd67-34f407f33081"/>
  <p:tag name="SLIDO_EVENT_SECTION_UUID" val="905be48c-f418-4667-a936-e9b2cc636152"/>
</p:tagLst>
</file>

<file path=ppt/tags/tag10.xml><?xml version="1.0" encoding="utf-8"?>
<p:tagLst xmlns:a="http://schemas.openxmlformats.org/drawingml/2006/main" xmlns:r="http://schemas.openxmlformats.org/officeDocument/2006/relationships" xmlns:p="http://schemas.openxmlformats.org/presentationml/2006/main">
  <p:tag name="SLIDO_ELEMENT" val="title"/>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Tc1OTQyOTR9"/>
  <p:tag name="SLIDO_TYPE" val="SlidoPoll"/>
  <p:tag name="SLIDO_POLL_UUID" val="58449830-05d0-4b77-a02a-81c583de960f"/>
  <p:tag name="SLIDO_TIMELINE" val="W3sicG9sbFF1ZXN0aW9uVXVpZCI6IjBmOGRkNmU4LTk5NzEtNGFlYy1iNGIyLTAxNmVjYWMzYzBiOCIsInNob3dSZXN1bHRzIjp0cnVlLCJzaG93Q29ycmVjdEFuc3dlcnMiOmZhbHNlLCJ2b3RpbmdMb2NrZWQiOmZhbHNlfV0="/>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METADATA" val="eyJUaW1lc3RhbXAiOjE3NTc1OTQzNDl9"/>
  <p:tag name="SLIDO_TYPE" val="SlidoPoll"/>
  <p:tag name="SLIDO_POLL_UUID" val="53b267cf-650a-4774-b7a5-be65c12878db"/>
  <p:tag name="SLIDO_TIMELINE" val="W3sicG9sbFF1ZXN0aW9uVXVpZCI6ImNmYmRmZThjLTAyZGYtNGZiOC05NDkyLTY1MDc3ODczMmJiZiIsInNob3dSZXN1bHRzIjp0cnVlLCJzaG93Q29ycmVjdEFuc3dlcnMiOmZhbHNlLCJ2b3RpbmdMb2NrZWQiOmZhbHNlfV0="/>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METADATA" val="eyJUaW1lc3RhbXAiOjE3NTc1OTQzODF9"/>
  <p:tag name="SLIDO_TYPE" val="SlidoQA"/>
</p:tagLst>
</file>

<file path=ppt/tags/tag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576CBED8F37C1459559812AE366E1D3" ma:contentTypeVersion="19" ma:contentTypeDescription="Create a new document." ma:contentTypeScope="" ma:versionID="376b98856725ec28194255099271d2f1">
  <xsd:schema xmlns:xsd="http://www.w3.org/2001/XMLSchema" xmlns:xs="http://www.w3.org/2001/XMLSchema" xmlns:p="http://schemas.microsoft.com/office/2006/metadata/properties" xmlns:ns2="fce1c6e8-d98c-447e-a5ca-18a6c4647bf8" xmlns:ns3="1923a834-cab8-488a-9543-8780285323d3" targetNamespace="http://schemas.microsoft.com/office/2006/metadata/properties" ma:root="true" ma:fieldsID="fb56995a2b97fadbed3a4a950214260f" ns2:_="" ns3:_="">
    <xsd:import namespace="fce1c6e8-d98c-447e-a5ca-18a6c4647bf8"/>
    <xsd:import namespace="1923a834-cab8-488a-9543-8780285323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e1c6e8-d98c-447e-a5ca-18a6c4647b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c453e1ed-539c-4243-80d5-f1e12081a6b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3a834-cab8-488a-9543-8780285323d3"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ed22909-0c32-4d03-a847-10aacab6155a}" ma:internalName="TaxCatchAll" ma:showField="CatchAllData" ma:web="1923a834-cab8-488a-9543-8780285323d3">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923a834-cab8-488a-9543-8780285323d3" xsi:nil="true"/>
    <MediaServiceKeyPoints xmlns="fce1c6e8-d98c-447e-a5ca-18a6c4647bf8" xsi:nil="true"/>
    <lcf76f155ced4ddcb4097134ff3c332f xmlns="fce1c6e8-d98c-447e-a5ca-18a6c4647bf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2.xml><?xml version="1.0" encoding="utf-8"?>
<ds:datastoreItem xmlns:ds="http://schemas.openxmlformats.org/officeDocument/2006/customXml" ds:itemID="{3EE76ED6-81C3-4371-8204-088A085640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e1c6e8-d98c-447e-a5ca-18a6c4647bf8"/>
    <ds:schemaRef ds:uri="1923a834-cab8-488a-9543-8780285323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5040CA-20CC-43C6-BC0C-8D8696B6AF89}">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 ds:uri="http://www.w3.org/2000/xmlns/"/>
    <ds:schemaRef ds:uri="http://www.w3.org/2001/XMLSchema-instance"/>
    <ds:schemaRef ds:uri="1923a834-cab8-488a-9543-8780285323d3"/>
    <ds:schemaRef ds:uri="fce1c6e8-d98c-447e-a5ca-18a6c4647bf8"/>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455</TotalTime>
  <Words>1177</Words>
  <Application>Microsoft Office PowerPoint</Application>
  <PresentationFormat>Widescreen</PresentationFormat>
  <Paragraphs>140</Paragraphs>
  <Slides>28</Slides>
  <Notes>11</Notes>
  <HiddenSlides>1</HiddenSlides>
  <MMClips>0</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Custom</vt:lpstr>
      <vt:lpstr>Keeping EDI Active in Today’s climate</vt:lpstr>
      <vt:lpstr>Agenda </vt:lpstr>
      <vt:lpstr>Truth &amp; reconciliation </vt:lpstr>
      <vt:lpstr>PowerPoint Presentation</vt:lpstr>
      <vt:lpstr>First steps</vt:lpstr>
      <vt:lpstr> </vt:lpstr>
      <vt:lpstr>Mental health &amp; psychological safety</vt:lpstr>
      <vt:lpstr>Mental health &amp; psychological safety</vt:lpstr>
      <vt:lpstr>Mental health &amp; psychological safety – Research </vt:lpstr>
      <vt:lpstr>Mental health &amp; psychological safety</vt:lpstr>
      <vt:lpstr>PowerPoint Presentation</vt:lpstr>
      <vt:lpstr>PowerPoint Presentation</vt:lpstr>
      <vt:lpstr>Leadership &amp; EDI </vt:lpstr>
      <vt:lpstr>Leadership &amp; EDI</vt:lpstr>
      <vt:lpstr>Activities/Initiatives</vt:lpstr>
      <vt:lpstr>PowerPoint Presentation</vt:lpstr>
      <vt:lpstr> </vt:lpstr>
      <vt:lpstr> </vt:lpstr>
      <vt:lpstr>Leadership &amp; EDI</vt:lpstr>
      <vt:lpstr> Money talks</vt:lpstr>
      <vt:lpstr>Sustaining EDI learning </vt:lpstr>
      <vt:lpstr>Sustaining EDI learning</vt:lpstr>
      <vt:lpstr>PowerPoint Presentation</vt:lpstr>
      <vt:lpstr>PowerPoint Presentation</vt:lpstr>
      <vt:lpstr>Q&amp;A </vt:lpstr>
      <vt:lpstr>PowerPoint Presentation</vt:lpstr>
      <vt:lpstr>Resources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Keeping EDI Active in Today’s climate</dc:title>
  <dc:creator>Alison McLean</dc:creator>
  <cp:lastModifiedBy>Alison Mclean</cp:lastModifiedBy>
  <cp:revision>128</cp:revision>
  <dcterms:created xsi:type="dcterms:W3CDTF">2025-08-11T07:00:07Z</dcterms:created>
  <dcterms:modified xsi:type="dcterms:W3CDTF">2025-10-10T16:35:42Z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0x0101000576CBED8F37C1459559812AE366E1D3</vt:lpwstr>
  </property>
</Properties>
</file>