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29"/>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Lst>
  <p:sldSz cx="18288000" cy="10287000"/>
  <p:notesSz cx="6858000" cy="9144000"/>
  <p:embeddedFontLst>
    <p:embeddedFont>
      <p:font typeface="Arial Bold" panose="020B0704020202020204" pitchFamily="34" charset="0"/>
      <p:regular r:id="rId30"/>
      <p:bold r:id="rId31"/>
    </p:embeddedFont>
    <p:embeddedFont>
      <p:font typeface="Arial Bold Italics" panose="020B0604020202020204" charset="0"/>
      <p:regular r:id="rId32"/>
    </p:embeddedFont>
    <p:embeddedFont>
      <p:font typeface="Calibri (MS)" panose="020B0604020202020204" charset="0"/>
      <p:regular r:id="rId33"/>
    </p:embeddedFont>
    <p:embeddedFont>
      <p:font typeface="Calibri (MS) Bold" panose="020B0604020202020204" charset="0"/>
      <p:regular r:id="rId3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0" d="100"/>
          <a:sy n="40" d="100"/>
        </p:scale>
        <p:origin x="900" y="5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font" Target="fonts/font5.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4.fntdata"/><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3.fntdata"/><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2.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font" Target="fonts/font1.fntdata"/><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10.10.2025</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Mary, josh, erica, zoe </a:t>
            </a:r>
          </a:p>
          <a:p>
            <a:r>
              <a:rPr lang="en-US"/>
              <a:t>1</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1.7.2013</a:t>
            </a:r>
          </a:p>
          <a:p>
            <a:endParaRPr lang="en-US"/>
          </a:p>
          <a:p>
            <a:r>
              <a:rPr lang="en-US"/>
              <a:t>Mary </a:t>
            </a:r>
          </a:p>
          <a:p>
            <a:r>
              <a:rPr lang="en-US"/>
              <a:t>2</a:t>
            </a:r>
          </a:p>
          <a:p>
            <a:endParaRPr lang="en-US"/>
          </a:p>
          <a:p>
            <a:r>
              <a:rPr lang="en-US"/>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1.7.2013</a:t>
            </a:r>
          </a:p>
          <a:p>
            <a:endParaRPr lang="en-US"/>
          </a:p>
          <a:p>
            <a:r>
              <a:rPr lang="en-US"/>
              <a:t>Mary </a:t>
            </a:r>
          </a:p>
          <a:p>
            <a:r>
              <a:rPr lang="en-US"/>
              <a:t>2</a:t>
            </a:r>
          </a:p>
          <a:p>
            <a:endParaRPr lang="en-US"/>
          </a:p>
          <a:p>
            <a:r>
              <a:rPr lang="en-US"/>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1.7.2013</a:t>
            </a:r>
          </a:p>
          <a:p>
            <a:endParaRPr lang="en-US"/>
          </a:p>
          <a:p>
            <a:r>
              <a:rPr lang="en-US"/>
              <a:t>Mary </a:t>
            </a:r>
          </a:p>
          <a:p>
            <a:r>
              <a:rPr lang="en-US"/>
              <a:t>2</a:t>
            </a:r>
          </a:p>
          <a:p>
            <a:endParaRPr lang="en-US"/>
          </a:p>
          <a:p>
            <a:r>
              <a:rPr lang="en-US"/>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1.7.2013</a:t>
            </a:r>
          </a:p>
          <a:p>
            <a:endParaRPr lang="en-US"/>
          </a:p>
          <a:p>
            <a:r>
              <a:rPr lang="en-US"/>
              <a:t>Mary </a:t>
            </a:r>
          </a:p>
          <a:p>
            <a:r>
              <a:rPr lang="en-US"/>
              <a:t>2</a:t>
            </a:r>
          </a:p>
          <a:p>
            <a:endParaRPr lang="en-US"/>
          </a:p>
          <a:p>
            <a:r>
              <a:rPr lang="en-US"/>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1.7.2013</a:t>
            </a:r>
          </a:p>
          <a:p>
            <a:endParaRPr lang="en-US"/>
          </a:p>
          <a:p>
            <a:r>
              <a:rPr lang="en-US"/>
              <a:t>Mary </a:t>
            </a:r>
          </a:p>
          <a:p>
            <a:r>
              <a:rPr lang="en-US"/>
              <a:t>2</a:t>
            </a:r>
          </a:p>
          <a:p>
            <a:endParaRPr lang="en-US"/>
          </a:p>
          <a:p>
            <a:r>
              <a:rPr lang="en-US"/>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1.7.2013</a:t>
            </a:r>
          </a:p>
          <a:p>
            <a:endParaRPr lang="en-US"/>
          </a:p>
          <a:p>
            <a:r>
              <a:rPr lang="en-US"/>
              <a:t>Mary </a:t>
            </a:r>
          </a:p>
          <a:p>
            <a:r>
              <a:rPr lang="en-US"/>
              <a:t>2</a:t>
            </a:r>
          </a:p>
          <a:p>
            <a:endParaRPr lang="en-US"/>
          </a:p>
          <a:p>
            <a:r>
              <a:rPr lang="en-US"/>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1.7.2013</a:t>
            </a:r>
          </a:p>
          <a:p>
            <a:endParaRPr lang="en-US"/>
          </a:p>
          <a:p>
            <a:r>
              <a:rPr lang="en-US"/>
              <a:t>Mary </a:t>
            </a:r>
          </a:p>
          <a:p>
            <a:r>
              <a:rPr lang="en-US"/>
              <a:t>2</a:t>
            </a:r>
          </a:p>
          <a:p>
            <a:endParaRPr lang="en-US"/>
          </a:p>
          <a:p>
            <a:r>
              <a:rPr lang="en-US"/>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1.7.2013</a:t>
            </a:r>
          </a:p>
          <a:p>
            <a:endParaRPr lang="en-US"/>
          </a:p>
          <a:p>
            <a:r>
              <a:rPr lang="en-US"/>
              <a:t>Mary </a:t>
            </a:r>
          </a:p>
          <a:p>
            <a:r>
              <a:rPr lang="en-US"/>
              <a:t>2</a:t>
            </a:r>
          </a:p>
          <a:p>
            <a:endParaRPr lang="en-US"/>
          </a:p>
          <a:p>
            <a:r>
              <a:rPr lang="en-US"/>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1.7.2013</a:t>
            </a:r>
          </a:p>
          <a:p>
            <a:endParaRPr lang="en-US"/>
          </a:p>
          <a:p>
            <a:r>
              <a:rPr lang="en-US"/>
              <a:t>Mary </a:t>
            </a:r>
          </a:p>
          <a:p>
            <a:r>
              <a:rPr lang="en-US"/>
              <a:t>2</a:t>
            </a:r>
          </a:p>
          <a:p>
            <a:endParaRPr lang="en-US"/>
          </a:p>
          <a:p>
            <a:r>
              <a:rPr lang="en-US"/>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1.7.2013</a:t>
            </a:r>
          </a:p>
          <a:p>
            <a:endParaRPr lang="en-US"/>
          </a:p>
          <a:p>
            <a:r>
              <a:rPr lang="en-US"/>
              <a:t>Mary </a:t>
            </a:r>
          </a:p>
          <a:p>
            <a:r>
              <a:rPr lang="en-US"/>
              <a:t>2</a:t>
            </a:r>
          </a:p>
          <a:p>
            <a:endParaRPr lang="en-US"/>
          </a:p>
          <a:p>
            <a:r>
              <a:rPr lang="en-US"/>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1.7.2013</a:t>
            </a:r>
          </a:p>
          <a:p>
            <a:endParaRPr lang="en-US"/>
          </a:p>
          <a:p>
            <a:r>
              <a:rPr lang="en-US"/>
              <a:t>Mary </a:t>
            </a:r>
          </a:p>
          <a:p>
            <a:r>
              <a:rPr lang="en-US"/>
              <a:t>2</a:t>
            </a:r>
          </a:p>
          <a:p>
            <a:endParaRPr lang="en-US"/>
          </a:p>
          <a:p>
            <a:r>
              <a:rPr lang="en-US"/>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1.7.2013</a:t>
            </a:r>
          </a:p>
          <a:p>
            <a:endParaRPr lang="en-US"/>
          </a:p>
          <a:p>
            <a:r>
              <a:rPr lang="en-US"/>
              <a:t>Mary </a:t>
            </a:r>
          </a:p>
          <a:p>
            <a:r>
              <a:rPr lang="en-US"/>
              <a:t>2</a:t>
            </a:r>
          </a:p>
          <a:p>
            <a:endParaRPr lang="en-US"/>
          </a:p>
          <a:p>
            <a:r>
              <a:rPr lang="en-US"/>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1.7.2013</a:t>
            </a:r>
          </a:p>
          <a:p>
            <a:endParaRPr lang="en-US"/>
          </a:p>
          <a:p>
            <a:r>
              <a:rPr lang="en-US"/>
              <a:t>Mary </a:t>
            </a:r>
          </a:p>
          <a:p>
            <a:r>
              <a:rPr lang="en-US"/>
              <a:t>2</a:t>
            </a:r>
          </a:p>
          <a:p>
            <a:endParaRPr lang="en-US"/>
          </a:p>
          <a:p>
            <a:r>
              <a:rPr lang="en-US"/>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1.7.2013</a:t>
            </a:r>
          </a:p>
          <a:p>
            <a:endParaRPr lang="en-US"/>
          </a:p>
          <a:p>
            <a:r>
              <a:rPr lang="en-US"/>
              <a:t>Mary </a:t>
            </a:r>
          </a:p>
          <a:p>
            <a:r>
              <a:rPr lang="en-US"/>
              <a:t>2</a:t>
            </a:r>
          </a:p>
          <a:p>
            <a:endParaRPr lang="en-US"/>
          </a:p>
          <a:p>
            <a:r>
              <a:rPr lang="en-US"/>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1.7.2013</a:t>
            </a:r>
          </a:p>
          <a:p>
            <a:endParaRPr lang="en-US"/>
          </a:p>
          <a:p>
            <a:r>
              <a:rPr lang="en-US"/>
              <a:t>Mary </a:t>
            </a:r>
          </a:p>
          <a:p>
            <a:r>
              <a:rPr lang="en-US"/>
              <a:t>2</a:t>
            </a:r>
          </a:p>
          <a:p>
            <a:endParaRPr lang="en-US"/>
          </a:p>
          <a:p>
            <a:r>
              <a:rPr lang="en-US"/>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1.7.2013</a:t>
            </a:r>
          </a:p>
          <a:p>
            <a:endParaRPr lang="en-US"/>
          </a:p>
          <a:p>
            <a:r>
              <a:rPr lang="en-US"/>
              <a:t>Mary </a:t>
            </a:r>
          </a:p>
          <a:p>
            <a:r>
              <a:rPr lang="en-US"/>
              <a:t>2</a:t>
            </a:r>
          </a:p>
          <a:p>
            <a:endParaRPr lang="en-US"/>
          </a:p>
          <a:p>
            <a:r>
              <a:rPr lang="en-US"/>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1.7.2013</a:t>
            </a:r>
          </a:p>
          <a:p>
            <a:endParaRPr lang="en-US"/>
          </a:p>
          <a:p>
            <a:r>
              <a:rPr lang="en-US"/>
              <a:t>Mary </a:t>
            </a:r>
          </a:p>
          <a:p>
            <a:r>
              <a:rPr lang="en-US"/>
              <a:t>2</a:t>
            </a:r>
          </a:p>
          <a:p>
            <a:endParaRPr lang="en-US"/>
          </a:p>
          <a:p>
            <a:r>
              <a:rPr lang="en-US"/>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1.7.2013</a:t>
            </a:r>
          </a:p>
          <a:p>
            <a:endParaRPr lang="en-US"/>
          </a:p>
          <a:p>
            <a:r>
              <a:rPr lang="en-US"/>
              <a:t>Mary </a:t>
            </a:r>
          </a:p>
          <a:p>
            <a:r>
              <a:rPr lang="en-US"/>
              <a:t>2</a:t>
            </a:r>
          </a:p>
          <a:p>
            <a:endParaRPr lang="en-US"/>
          </a:p>
          <a:p>
            <a:r>
              <a:rPr lang="en-US"/>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1.7.2013</a:t>
            </a:r>
          </a:p>
          <a:p>
            <a:endParaRPr lang="en-US"/>
          </a:p>
          <a:p>
            <a:r>
              <a:rPr lang="en-US"/>
              <a:t>Mary </a:t>
            </a:r>
          </a:p>
          <a:p>
            <a:r>
              <a:rPr lang="en-US"/>
              <a:t>2</a:t>
            </a:r>
          </a:p>
          <a:p>
            <a:endParaRPr lang="en-US"/>
          </a:p>
          <a:p>
            <a:r>
              <a:rPr lang="en-US"/>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1.7.2013</a:t>
            </a:r>
          </a:p>
          <a:p>
            <a:endParaRPr lang="en-US"/>
          </a:p>
          <a:p>
            <a:r>
              <a:rPr lang="en-US"/>
              <a:t>Mary </a:t>
            </a:r>
          </a:p>
          <a:p>
            <a:r>
              <a:rPr lang="en-US"/>
              <a:t>2</a:t>
            </a:r>
          </a:p>
          <a:p>
            <a:endParaRPr lang="en-US"/>
          </a:p>
          <a:p>
            <a:r>
              <a:rPr lang="en-US"/>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1.7.2013</a:t>
            </a:r>
          </a:p>
          <a:p>
            <a:endParaRPr lang="en-US"/>
          </a:p>
          <a:p>
            <a:r>
              <a:rPr lang="en-US"/>
              <a:t>Mary </a:t>
            </a:r>
          </a:p>
          <a:p>
            <a:r>
              <a:rPr lang="en-US"/>
              <a:t>2</a:t>
            </a:r>
          </a:p>
          <a:p>
            <a:endParaRPr lang="en-US"/>
          </a:p>
          <a:p>
            <a:r>
              <a:rPr lang="en-US"/>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1.7.2013</a:t>
            </a:r>
          </a:p>
          <a:p>
            <a:endParaRPr lang="en-US"/>
          </a:p>
          <a:p>
            <a:r>
              <a:rPr lang="en-US"/>
              <a:t>Mary </a:t>
            </a:r>
          </a:p>
          <a:p>
            <a:r>
              <a:rPr lang="en-US"/>
              <a:t>2</a:t>
            </a:r>
          </a:p>
          <a:p>
            <a:endParaRPr lang="en-US"/>
          </a:p>
          <a:p>
            <a:r>
              <a:rPr lang="en-US"/>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10/10/2025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10/10/2025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10/10/2025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7.jpeg"/><Relationship Id="rId7" Type="http://schemas.openxmlformats.org/officeDocument/2006/relationships/image" Target="../media/image23.sv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jpeg"/><Relationship Id="rId4" Type="http://schemas.openxmlformats.org/officeDocument/2006/relationships/image" Target="../media/image20.jpeg"/></Relationships>
</file>

<file path=ppt/slides/_rels/slide14.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7.jpeg"/><Relationship Id="rId7"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27.svg"/><Relationship Id="rId5" Type="http://schemas.openxmlformats.org/officeDocument/2006/relationships/image" Target="../media/image26.png"/><Relationship Id="rId10" Type="http://schemas.openxmlformats.org/officeDocument/2006/relationships/image" Target="../media/image31.svg"/><Relationship Id="rId4" Type="http://schemas.openxmlformats.org/officeDocument/2006/relationships/image" Target="../media/image25.png"/><Relationship Id="rId9" Type="http://schemas.openxmlformats.org/officeDocument/2006/relationships/image" Target="../media/image30.png"/></Relationships>
</file>

<file path=ppt/slides/_rels/slide15.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7.jpeg"/><Relationship Id="rId7" Type="http://schemas.openxmlformats.org/officeDocument/2006/relationships/image" Target="../media/image35.sv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 Id="rId9" Type="http://schemas.openxmlformats.org/officeDocument/2006/relationships/image" Target="../media/image37.svg"/></Relationships>
</file>

<file path=ppt/slides/_rels/slide1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image" Target="../media/image7.jpeg"/><Relationship Id="rId7" Type="http://schemas.openxmlformats.org/officeDocument/2006/relationships/image" Target="../media/image41.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40.svg"/><Relationship Id="rId11" Type="http://schemas.openxmlformats.org/officeDocument/2006/relationships/image" Target="../media/image45.sv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png"/></Relationships>
</file>

<file path=ppt/slides/_rels/slide18.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7.jpeg"/><Relationship Id="rId7" Type="http://schemas.openxmlformats.org/officeDocument/2006/relationships/image" Target="../media/image49.sv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48.png"/><Relationship Id="rId11" Type="http://schemas.openxmlformats.org/officeDocument/2006/relationships/image" Target="../media/image53.svg"/><Relationship Id="rId5" Type="http://schemas.openxmlformats.org/officeDocument/2006/relationships/image" Target="../media/image47.svg"/><Relationship Id="rId10" Type="http://schemas.openxmlformats.org/officeDocument/2006/relationships/image" Target="../media/image52.png"/><Relationship Id="rId4" Type="http://schemas.openxmlformats.org/officeDocument/2006/relationships/image" Target="../media/image46.png"/><Relationship Id="rId9" Type="http://schemas.openxmlformats.org/officeDocument/2006/relationships/image" Target="../media/image51.svg"/></Relationships>
</file>

<file path=ppt/slides/_rels/slide19.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7.jpeg"/><Relationship Id="rId7" Type="http://schemas.openxmlformats.org/officeDocument/2006/relationships/image" Target="../media/image57.sv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55.svg"/><Relationship Id="rId4" Type="http://schemas.openxmlformats.org/officeDocument/2006/relationships/image" Target="../media/image54.png"/><Relationship Id="rId9" Type="http://schemas.openxmlformats.org/officeDocument/2006/relationships/image" Target="../media/image59.svg"/></Relationships>
</file>

<file path=ppt/slides/_rels/slide2.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0.jpeg"/><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69.svg"/><Relationship Id="rId3" Type="http://schemas.openxmlformats.org/officeDocument/2006/relationships/image" Target="../media/image7.jpeg"/><Relationship Id="rId7" Type="http://schemas.openxmlformats.org/officeDocument/2006/relationships/image" Target="../media/image63.svg"/><Relationship Id="rId12" Type="http://schemas.openxmlformats.org/officeDocument/2006/relationships/image" Target="../media/image68.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62.png"/><Relationship Id="rId11" Type="http://schemas.openxmlformats.org/officeDocument/2006/relationships/image" Target="../media/image67.svg"/><Relationship Id="rId5" Type="http://schemas.openxmlformats.org/officeDocument/2006/relationships/image" Target="../media/image61.svg"/><Relationship Id="rId10" Type="http://schemas.openxmlformats.org/officeDocument/2006/relationships/image" Target="../media/image66.png"/><Relationship Id="rId4" Type="http://schemas.openxmlformats.org/officeDocument/2006/relationships/image" Target="../media/image60.png"/><Relationship Id="rId9" Type="http://schemas.openxmlformats.org/officeDocument/2006/relationships/image" Target="../media/image65.svg"/></Relationships>
</file>

<file path=ppt/slides/_rels/slide2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openxmlformats.org/officeDocument/2006/relationships/image" Target="../media/image71.svg"/><Relationship Id="rId3" Type="http://schemas.openxmlformats.org/officeDocument/2006/relationships/image" Target="../media/image2.png"/><Relationship Id="rId7" Type="http://schemas.openxmlformats.org/officeDocument/2006/relationships/image" Target="../media/image70.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6.jpeg"/><Relationship Id="rId4" Type="http://schemas.openxmlformats.org/officeDocument/2006/relationships/image" Target="../media/image15.jpeg"/></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8.jpeg"/><Relationship Id="rId4" Type="http://schemas.openxmlformats.org/officeDocument/2006/relationships/image" Target="../media/image17.jpeg"/></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0" y="0"/>
            <a:ext cx="18288000" cy="10287000"/>
            <a:chOff x="0" y="0"/>
            <a:chExt cx="24384000" cy="13716000"/>
          </a:xfrm>
        </p:grpSpPr>
        <p:sp>
          <p:nvSpPr>
            <p:cNvPr id="3" name="Freeform 3" descr="Shape, circle  Description automatically generated"/>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lnTo>
                    <a:pt x="0" y="0"/>
                  </a:lnTo>
                  <a:close/>
                </a:path>
              </a:pathLst>
            </a:custGeom>
            <a:blipFill>
              <a:blip r:embed="rId3"/>
              <a:stretch>
                <a:fillRect/>
              </a:stretch>
            </a:blipFill>
          </p:spPr>
          <p:txBody>
            <a:bodyPr/>
            <a:lstStyle/>
            <a:p>
              <a:endParaRPr lang="en-CA"/>
            </a:p>
          </p:txBody>
        </p:sp>
      </p:grpSp>
      <p:grpSp>
        <p:nvGrpSpPr>
          <p:cNvPr id="4" name="Group 4"/>
          <p:cNvGrpSpPr/>
          <p:nvPr/>
        </p:nvGrpSpPr>
        <p:grpSpPr>
          <a:xfrm>
            <a:off x="0" y="8828238"/>
            <a:ext cx="18288000" cy="1458764"/>
            <a:chOff x="0" y="0"/>
            <a:chExt cx="24384000" cy="1945018"/>
          </a:xfrm>
        </p:grpSpPr>
        <p:sp>
          <p:nvSpPr>
            <p:cNvPr id="5" name="Freeform 5"/>
            <p:cNvSpPr/>
            <p:nvPr/>
          </p:nvSpPr>
          <p:spPr>
            <a:xfrm>
              <a:off x="0" y="0"/>
              <a:ext cx="24384000" cy="1945005"/>
            </a:xfrm>
            <a:custGeom>
              <a:avLst/>
              <a:gdLst/>
              <a:ahLst/>
              <a:cxnLst/>
              <a:rect l="l" t="t" r="r" b="b"/>
              <a:pathLst>
                <a:path w="24384000" h="1945005">
                  <a:moveTo>
                    <a:pt x="0" y="0"/>
                  </a:moveTo>
                  <a:lnTo>
                    <a:pt x="24384000" y="0"/>
                  </a:lnTo>
                  <a:lnTo>
                    <a:pt x="24384000" y="1945005"/>
                  </a:lnTo>
                  <a:lnTo>
                    <a:pt x="0" y="1945005"/>
                  </a:lnTo>
                  <a:close/>
                </a:path>
              </a:pathLst>
            </a:custGeom>
            <a:solidFill>
              <a:srgbClr val="0080B6"/>
            </a:solidFill>
          </p:spPr>
          <p:txBody>
            <a:bodyPr/>
            <a:lstStyle/>
            <a:p>
              <a:endParaRPr lang="en-CA"/>
            </a:p>
          </p:txBody>
        </p:sp>
      </p:grpSp>
      <p:grpSp>
        <p:nvGrpSpPr>
          <p:cNvPr id="6" name="Group 6"/>
          <p:cNvGrpSpPr>
            <a:grpSpLocks noChangeAspect="1"/>
          </p:cNvGrpSpPr>
          <p:nvPr/>
        </p:nvGrpSpPr>
        <p:grpSpPr>
          <a:xfrm>
            <a:off x="1090482" y="536985"/>
            <a:ext cx="5341207" cy="1458764"/>
            <a:chOff x="0" y="0"/>
            <a:chExt cx="7121610" cy="1945018"/>
          </a:xfrm>
        </p:grpSpPr>
        <p:sp>
          <p:nvSpPr>
            <p:cNvPr id="7" name="Freeform 7" descr="Logo  Description automatically generated with low confidence"/>
            <p:cNvSpPr/>
            <p:nvPr/>
          </p:nvSpPr>
          <p:spPr>
            <a:xfrm>
              <a:off x="0" y="0"/>
              <a:ext cx="7121652" cy="1945005"/>
            </a:xfrm>
            <a:custGeom>
              <a:avLst/>
              <a:gdLst/>
              <a:ahLst/>
              <a:cxnLst/>
              <a:rect l="l" t="t" r="r" b="b"/>
              <a:pathLst>
                <a:path w="7121652" h="1945005">
                  <a:moveTo>
                    <a:pt x="0" y="0"/>
                  </a:moveTo>
                  <a:lnTo>
                    <a:pt x="7121652" y="0"/>
                  </a:lnTo>
                  <a:lnTo>
                    <a:pt x="7121652" y="1945005"/>
                  </a:lnTo>
                  <a:lnTo>
                    <a:pt x="0" y="1945005"/>
                  </a:lnTo>
                  <a:lnTo>
                    <a:pt x="0" y="0"/>
                  </a:lnTo>
                  <a:close/>
                </a:path>
              </a:pathLst>
            </a:custGeom>
            <a:blipFill>
              <a:blip r:embed="rId4"/>
              <a:stretch>
                <a:fillRect l="-14" r="-13"/>
              </a:stretch>
            </a:blipFill>
          </p:spPr>
          <p:txBody>
            <a:bodyPr/>
            <a:lstStyle/>
            <a:p>
              <a:endParaRPr lang="en-CA"/>
            </a:p>
          </p:txBody>
        </p:sp>
      </p:grpSp>
      <p:grpSp>
        <p:nvGrpSpPr>
          <p:cNvPr id="8" name="Group 8"/>
          <p:cNvGrpSpPr>
            <a:grpSpLocks noChangeAspect="1"/>
          </p:cNvGrpSpPr>
          <p:nvPr/>
        </p:nvGrpSpPr>
        <p:grpSpPr>
          <a:xfrm>
            <a:off x="699700" y="9182906"/>
            <a:ext cx="3506229" cy="749424"/>
            <a:chOff x="0" y="0"/>
            <a:chExt cx="4674972" cy="999232"/>
          </a:xfrm>
        </p:grpSpPr>
        <p:sp>
          <p:nvSpPr>
            <p:cNvPr id="9" name="Freeform 9" descr="Text  Description automatically generated"/>
            <p:cNvSpPr/>
            <p:nvPr/>
          </p:nvSpPr>
          <p:spPr>
            <a:xfrm>
              <a:off x="0" y="0"/>
              <a:ext cx="4674997" cy="999236"/>
            </a:xfrm>
            <a:custGeom>
              <a:avLst/>
              <a:gdLst/>
              <a:ahLst/>
              <a:cxnLst/>
              <a:rect l="l" t="t" r="r" b="b"/>
              <a:pathLst>
                <a:path w="4674997" h="999236">
                  <a:moveTo>
                    <a:pt x="0" y="0"/>
                  </a:moveTo>
                  <a:lnTo>
                    <a:pt x="4674997" y="0"/>
                  </a:lnTo>
                  <a:lnTo>
                    <a:pt x="4674997" y="999236"/>
                  </a:lnTo>
                  <a:lnTo>
                    <a:pt x="0" y="999236"/>
                  </a:lnTo>
                  <a:lnTo>
                    <a:pt x="0" y="0"/>
                  </a:lnTo>
                  <a:close/>
                </a:path>
              </a:pathLst>
            </a:custGeom>
            <a:blipFill>
              <a:blip r:embed="rId5"/>
              <a:stretch>
                <a:fillRect t="-270" b="-269"/>
              </a:stretch>
            </a:blipFill>
          </p:spPr>
          <p:txBody>
            <a:bodyPr/>
            <a:lstStyle/>
            <a:p>
              <a:endParaRPr lang="en-CA"/>
            </a:p>
          </p:txBody>
        </p:sp>
      </p:grpSp>
      <p:grpSp>
        <p:nvGrpSpPr>
          <p:cNvPr id="10" name="Group 10"/>
          <p:cNvGrpSpPr/>
          <p:nvPr/>
        </p:nvGrpSpPr>
        <p:grpSpPr>
          <a:xfrm>
            <a:off x="699700" y="-1576082"/>
            <a:ext cx="14286849" cy="9023959"/>
            <a:chOff x="0" y="0"/>
            <a:chExt cx="19049132" cy="12031945"/>
          </a:xfrm>
        </p:grpSpPr>
        <p:sp>
          <p:nvSpPr>
            <p:cNvPr id="11" name="Freeform 11"/>
            <p:cNvSpPr/>
            <p:nvPr/>
          </p:nvSpPr>
          <p:spPr>
            <a:xfrm>
              <a:off x="0" y="0"/>
              <a:ext cx="19049132" cy="12031945"/>
            </a:xfrm>
            <a:custGeom>
              <a:avLst/>
              <a:gdLst/>
              <a:ahLst/>
              <a:cxnLst/>
              <a:rect l="l" t="t" r="r" b="b"/>
              <a:pathLst>
                <a:path w="19049132" h="12031945">
                  <a:moveTo>
                    <a:pt x="0" y="0"/>
                  </a:moveTo>
                  <a:lnTo>
                    <a:pt x="19049132" y="0"/>
                  </a:lnTo>
                  <a:lnTo>
                    <a:pt x="19049132" y="12031945"/>
                  </a:lnTo>
                  <a:lnTo>
                    <a:pt x="0" y="12031945"/>
                  </a:lnTo>
                  <a:close/>
                </a:path>
              </a:pathLst>
            </a:custGeom>
            <a:solidFill>
              <a:srgbClr val="000000">
                <a:alpha val="0"/>
              </a:srgbClr>
            </a:solidFill>
          </p:spPr>
          <p:txBody>
            <a:bodyPr/>
            <a:lstStyle/>
            <a:p>
              <a:endParaRPr lang="en-CA"/>
            </a:p>
          </p:txBody>
        </p:sp>
        <p:sp>
          <p:nvSpPr>
            <p:cNvPr id="12" name="TextBox 12"/>
            <p:cNvSpPr txBox="1"/>
            <p:nvPr/>
          </p:nvSpPr>
          <p:spPr>
            <a:xfrm>
              <a:off x="0" y="-76200"/>
              <a:ext cx="19049132" cy="12108145"/>
            </a:xfrm>
            <a:prstGeom prst="rect">
              <a:avLst/>
            </a:prstGeom>
          </p:spPr>
          <p:txBody>
            <a:bodyPr lIns="0" tIns="0" rIns="0" bIns="0" rtlCol="0" anchor="b"/>
            <a:lstStyle/>
            <a:p>
              <a:pPr algn="ctr">
                <a:lnSpc>
                  <a:spcPts val="9730"/>
                </a:lnSpc>
              </a:pPr>
              <a:endParaRPr/>
            </a:p>
            <a:p>
              <a:pPr algn="ctr">
                <a:lnSpc>
                  <a:spcPts val="9730"/>
                </a:lnSpc>
              </a:pPr>
              <a:endParaRPr/>
            </a:p>
            <a:p>
              <a:pPr algn="ctr">
                <a:lnSpc>
                  <a:spcPts val="9730"/>
                </a:lnSpc>
              </a:pPr>
              <a:endParaRPr/>
            </a:p>
            <a:p>
              <a:pPr algn="ctr">
                <a:lnSpc>
                  <a:spcPts val="9730"/>
                </a:lnSpc>
              </a:pPr>
              <a:endParaRPr/>
            </a:p>
            <a:p>
              <a:pPr algn="ctr">
                <a:lnSpc>
                  <a:spcPts val="9730"/>
                </a:lnSpc>
              </a:pPr>
              <a:r>
                <a:rPr lang="en-US" sz="9009" b="1">
                  <a:solidFill>
                    <a:srgbClr val="000000"/>
                  </a:solidFill>
                  <a:latin typeface="Calibri (MS) Bold"/>
                  <a:ea typeface="Calibri (MS) Bold"/>
                  <a:cs typeface="Calibri (MS) Bold"/>
                  <a:sym typeface="Calibri (MS) Bold"/>
                </a:rPr>
                <a:t>An Introduction To Inclusive Meetings</a:t>
              </a:r>
            </a:p>
            <a:p>
              <a:pPr algn="ctr">
                <a:lnSpc>
                  <a:spcPts val="9622"/>
                </a:lnSpc>
              </a:pPr>
              <a:r>
                <a:rPr lang="en-US" sz="8910" b="1">
                  <a:solidFill>
                    <a:srgbClr val="000000"/>
                  </a:solidFill>
                  <a:latin typeface="Arial Bold"/>
                  <a:ea typeface="Arial Bold"/>
                  <a:cs typeface="Arial Bold"/>
                  <a:sym typeface="Arial Bold"/>
                </a:rPr>
                <a:t> </a:t>
              </a:r>
            </a:p>
          </p:txBody>
        </p:sp>
      </p:grpSp>
      <p:sp>
        <p:nvSpPr>
          <p:cNvPr id="13" name="TextBox 13"/>
          <p:cNvSpPr txBox="1"/>
          <p:nvPr/>
        </p:nvSpPr>
        <p:spPr>
          <a:xfrm>
            <a:off x="1090482" y="6295352"/>
            <a:ext cx="13023452" cy="1152525"/>
          </a:xfrm>
          <a:prstGeom prst="rect">
            <a:avLst/>
          </a:prstGeom>
        </p:spPr>
        <p:txBody>
          <a:bodyPr lIns="0" tIns="0" rIns="0" bIns="0" rtlCol="0" anchor="t">
            <a:spAutoFit/>
          </a:bodyPr>
          <a:lstStyle/>
          <a:p>
            <a:pPr algn="ctr">
              <a:lnSpc>
                <a:spcPts val="4320"/>
              </a:lnSpc>
            </a:pPr>
            <a:r>
              <a:rPr lang="en-US" sz="3600">
                <a:solidFill>
                  <a:srgbClr val="000000"/>
                </a:solidFill>
                <a:latin typeface="Calibri (MS)"/>
                <a:ea typeface="Calibri (MS)"/>
                <a:cs typeface="Calibri (MS)"/>
                <a:sym typeface="Calibri (MS)"/>
              </a:rPr>
              <a:t>Presented by: Council of Community Living Ontario (CLO) and The Community Living Toronto (CLTO) Influencers  </a:t>
            </a:r>
          </a:p>
        </p:txBody>
      </p:sp>
      <p:grpSp>
        <p:nvGrpSpPr>
          <p:cNvPr id="14" name="Group 14"/>
          <p:cNvGrpSpPr>
            <a:grpSpLocks noChangeAspect="1"/>
          </p:cNvGrpSpPr>
          <p:nvPr/>
        </p:nvGrpSpPr>
        <p:grpSpPr>
          <a:xfrm>
            <a:off x="9220128" y="151805"/>
            <a:ext cx="9159964" cy="1843944"/>
            <a:chOff x="0" y="0"/>
            <a:chExt cx="14747394" cy="2968720"/>
          </a:xfrm>
        </p:grpSpPr>
        <p:sp>
          <p:nvSpPr>
            <p:cNvPr id="15" name="Freeform 15" descr="A close-up of a logo  AI-generated content may be incorrect."/>
            <p:cNvSpPr/>
            <p:nvPr/>
          </p:nvSpPr>
          <p:spPr>
            <a:xfrm>
              <a:off x="0" y="0"/>
              <a:ext cx="14747367" cy="2968752"/>
            </a:xfrm>
            <a:custGeom>
              <a:avLst/>
              <a:gdLst/>
              <a:ahLst/>
              <a:cxnLst/>
              <a:rect l="l" t="t" r="r" b="b"/>
              <a:pathLst>
                <a:path w="14747367" h="2968752">
                  <a:moveTo>
                    <a:pt x="0" y="0"/>
                  </a:moveTo>
                  <a:lnTo>
                    <a:pt x="14747367" y="0"/>
                  </a:lnTo>
                  <a:lnTo>
                    <a:pt x="14747367" y="2968752"/>
                  </a:lnTo>
                  <a:lnTo>
                    <a:pt x="0" y="2968752"/>
                  </a:lnTo>
                  <a:lnTo>
                    <a:pt x="0" y="0"/>
                  </a:lnTo>
                  <a:close/>
                </a:path>
              </a:pathLst>
            </a:custGeom>
            <a:blipFill>
              <a:blip r:embed="rId6"/>
              <a:stretch>
                <a:fillRect l="-1125" r="-1125" b="1"/>
              </a:stretch>
            </a:blipFill>
          </p:spPr>
          <p:txBody>
            <a:bodyPr/>
            <a:lstStyle/>
            <a:p>
              <a:endParaRPr lang="en-CA"/>
            </a:p>
          </p:txBody>
        </p:sp>
      </p:grpSp>
      <p:grpSp>
        <p:nvGrpSpPr>
          <p:cNvPr id="16" name="Group 16"/>
          <p:cNvGrpSpPr>
            <a:grpSpLocks noChangeAspect="1"/>
          </p:cNvGrpSpPr>
          <p:nvPr/>
        </p:nvGrpSpPr>
        <p:grpSpPr>
          <a:xfrm>
            <a:off x="4690" y="10363562"/>
            <a:ext cx="9215438" cy="1157288"/>
            <a:chOff x="0" y="0"/>
            <a:chExt cx="12287250" cy="1543050"/>
          </a:xfrm>
        </p:grpSpPr>
        <p:sp>
          <p:nvSpPr>
            <p:cNvPr id="17" name="Freeform 17" descr="A blue square with white lines  AI-generated content may be incorrect."/>
            <p:cNvSpPr/>
            <p:nvPr/>
          </p:nvSpPr>
          <p:spPr>
            <a:xfrm>
              <a:off x="0" y="0"/>
              <a:ext cx="12287250" cy="1543050"/>
            </a:xfrm>
            <a:custGeom>
              <a:avLst/>
              <a:gdLst/>
              <a:ahLst/>
              <a:cxnLst/>
              <a:rect l="l" t="t" r="r" b="b"/>
              <a:pathLst>
                <a:path w="12287250" h="1543050">
                  <a:moveTo>
                    <a:pt x="0" y="0"/>
                  </a:moveTo>
                  <a:lnTo>
                    <a:pt x="12287250" y="0"/>
                  </a:lnTo>
                  <a:lnTo>
                    <a:pt x="12287250" y="1543050"/>
                  </a:lnTo>
                  <a:lnTo>
                    <a:pt x="0" y="1543050"/>
                  </a:lnTo>
                  <a:lnTo>
                    <a:pt x="0" y="0"/>
                  </a:lnTo>
                  <a:close/>
                </a:path>
              </a:pathLst>
            </a:custGeom>
            <a:blipFill>
              <a:blip r:embed="rId7"/>
              <a:stretch>
                <a:fillRect/>
              </a:stretch>
            </a:blipFill>
          </p:spPr>
          <p:txBody>
            <a:bodyPr/>
            <a:lstStyle/>
            <a:p>
              <a:endParaRPr lang="en-CA"/>
            </a:p>
          </p:txBody>
        </p:sp>
      </p:grpSp>
      <p:grpSp>
        <p:nvGrpSpPr>
          <p:cNvPr id="18" name="Group 18"/>
          <p:cNvGrpSpPr>
            <a:grpSpLocks noChangeAspect="1"/>
          </p:cNvGrpSpPr>
          <p:nvPr/>
        </p:nvGrpSpPr>
        <p:grpSpPr>
          <a:xfrm>
            <a:off x="15988209" y="8828237"/>
            <a:ext cx="2299791" cy="1458763"/>
            <a:chOff x="0" y="0"/>
            <a:chExt cx="3459134" cy="2194138"/>
          </a:xfrm>
        </p:grpSpPr>
        <p:sp>
          <p:nvSpPr>
            <p:cNvPr id="19" name="Freeform 19" descr="Listen Include Respect - Inclusion International"/>
            <p:cNvSpPr/>
            <p:nvPr/>
          </p:nvSpPr>
          <p:spPr>
            <a:xfrm>
              <a:off x="0" y="0"/>
              <a:ext cx="3459099" cy="2194179"/>
            </a:xfrm>
            <a:custGeom>
              <a:avLst/>
              <a:gdLst/>
              <a:ahLst/>
              <a:cxnLst/>
              <a:rect l="l" t="t" r="r" b="b"/>
              <a:pathLst>
                <a:path w="3459099" h="2194179">
                  <a:moveTo>
                    <a:pt x="0" y="0"/>
                  </a:moveTo>
                  <a:lnTo>
                    <a:pt x="3459099" y="0"/>
                  </a:lnTo>
                  <a:lnTo>
                    <a:pt x="3459099" y="2194179"/>
                  </a:lnTo>
                  <a:lnTo>
                    <a:pt x="0" y="2194179"/>
                  </a:lnTo>
                  <a:lnTo>
                    <a:pt x="0" y="0"/>
                  </a:lnTo>
                  <a:close/>
                </a:path>
              </a:pathLst>
            </a:custGeom>
            <a:blipFill>
              <a:blip r:embed="rId8"/>
              <a:stretch>
                <a:fillRect t="-9572" r="-1338" b="-6565"/>
              </a:stretch>
            </a:blipFill>
          </p:spPr>
          <p:txBody>
            <a:bodyPr/>
            <a:lstStyle/>
            <a:p>
              <a:endParaRPr lang="en-CA"/>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49178"/>
            <a:ext cx="18288000" cy="10287000"/>
            <a:chOff x="0" y="0"/>
            <a:chExt cx="24384000" cy="13716000"/>
          </a:xfrm>
        </p:grpSpPr>
        <p:sp>
          <p:nvSpPr>
            <p:cNvPr id="3" name="Freeform 3" descr="A picture containing rectangle  Description automatically generated"/>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lnTo>
                    <a:pt x="0" y="0"/>
                  </a:lnTo>
                  <a:close/>
                </a:path>
              </a:pathLst>
            </a:custGeom>
            <a:blipFill>
              <a:blip r:embed="rId3"/>
              <a:stretch>
                <a:fillRect/>
              </a:stretch>
            </a:blipFill>
          </p:spPr>
          <p:txBody>
            <a:bodyPr/>
            <a:lstStyle/>
            <a:p>
              <a:endParaRPr lang="en-CA"/>
            </a:p>
          </p:txBody>
        </p:sp>
      </p:grpSp>
      <p:sp>
        <p:nvSpPr>
          <p:cNvPr id="4" name="TextBox 4"/>
          <p:cNvSpPr txBox="1"/>
          <p:nvPr/>
        </p:nvSpPr>
        <p:spPr>
          <a:xfrm>
            <a:off x="2209682" y="3458245"/>
            <a:ext cx="12815964" cy="5128260"/>
          </a:xfrm>
          <a:prstGeom prst="rect">
            <a:avLst/>
          </a:prstGeom>
        </p:spPr>
        <p:txBody>
          <a:bodyPr lIns="0" tIns="0" rIns="0" bIns="0" rtlCol="0" anchor="t">
            <a:spAutoFit/>
          </a:bodyPr>
          <a:lstStyle/>
          <a:p>
            <a:pPr algn="ctr">
              <a:lnSpc>
                <a:spcPts val="9720"/>
              </a:lnSpc>
            </a:pPr>
            <a:r>
              <a:rPr lang="en-US" sz="9000" b="1">
                <a:solidFill>
                  <a:srgbClr val="000000"/>
                </a:solidFill>
                <a:latin typeface="Arial Bold"/>
                <a:ea typeface="Arial Bold"/>
                <a:cs typeface="Arial Bold"/>
                <a:sym typeface="Arial Bold"/>
              </a:rPr>
              <a:t>What Does An Inclusive Meeting</a:t>
            </a:r>
          </a:p>
          <a:p>
            <a:pPr algn="ctr">
              <a:lnSpc>
                <a:spcPts val="9720"/>
              </a:lnSpc>
            </a:pPr>
            <a:r>
              <a:rPr lang="en-US" sz="9000" b="1">
                <a:solidFill>
                  <a:srgbClr val="000000"/>
                </a:solidFill>
                <a:latin typeface="Arial Bold"/>
                <a:ea typeface="Arial Bold"/>
                <a:cs typeface="Arial Bold"/>
                <a:sym typeface="Arial Bold"/>
              </a:rPr>
              <a:t>Mean To You? </a:t>
            </a:r>
          </a:p>
          <a:p>
            <a:pPr algn="l">
              <a:lnSpc>
                <a:spcPts val="9720"/>
              </a:lnSpc>
            </a:pPr>
            <a:endParaRPr lang="en-US" sz="9000" b="1">
              <a:solidFill>
                <a:srgbClr val="000000"/>
              </a:solidFill>
              <a:latin typeface="Arial Bold"/>
              <a:ea typeface="Arial Bold"/>
              <a:cs typeface="Arial Bold"/>
              <a:sym typeface="Arial Bold"/>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49178"/>
            <a:ext cx="18288000" cy="10287000"/>
            <a:chOff x="0" y="0"/>
            <a:chExt cx="24384000" cy="13716000"/>
          </a:xfrm>
        </p:grpSpPr>
        <p:sp>
          <p:nvSpPr>
            <p:cNvPr id="3" name="Freeform 3" descr="A picture containing rectangle  Description automatically generated"/>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lnTo>
                    <a:pt x="0" y="0"/>
                  </a:lnTo>
                  <a:close/>
                </a:path>
              </a:pathLst>
            </a:custGeom>
            <a:blipFill>
              <a:blip r:embed="rId3"/>
              <a:stretch>
                <a:fillRect/>
              </a:stretch>
            </a:blipFill>
          </p:spPr>
          <p:txBody>
            <a:bodyPr/>
            <a:lstStyle/>
            <a:p>
              <a:endParaRPr lang="en-CA"/>
            </a:p>
          </p:txBody>
        </p:sp>
      </p:grpSp>
      <p:sp>
        <p:nvSpPr>
          <p:cNvPr id="4" name="TextBox 4"/>
          <p:cNvSpPr txBox="1"/>
          <p:nvPr/>
        </p:nvSpPr>
        <p:spPr>
          <a:xfrm>
            <a:off x="693389" y="2096853"/>
            <a:ext cx="16187344" cy="9985296"/>
          </a:xfrm>
          <a:prstGeom prst="rect">
            <a:avLst/>
          </a:prstGeom>
        </p:spPr>
        <p:txBody>
          <a:bodyPr lIns="0" tIns="0" rIns="0" bIns="0" rtlCol="0" anchor="t">
            <a:spAutoFit/>
          </a:bodyPr>
          <a:lstStyle/>
          <a:p>
            <a:pPr algn="l">
              <a:lnSpc>
                <a:spcPts val="6480"/>
              </a:lnSpc>
            </a:pPr>
            <a:r>
              <a:rPr lang="en-US" sz="5400" b="1">
                <a:solidFill>
                  <a:srgbClr val="000000"/>
                </a:solidFill>
                <a:latin typeface="Arial Bold"/>
                <a:ea typeface="Arial Bold"/>
                <a:cs typeface="Arial Bold"/>
                <a:sym typeface="Arial Bold"/>
              </a:rPr>
              <a:t>An Inclusive Meeting is:</a:t>
            </a:r>
          </a:p>
          <a:p>
            <a:pPr algn="l">
              <a:lnSpc>
                <a:spcPts val="6480"/>
              </a:lnSpc>
            </a:pPr>
            <a:endParaRPr lang="en-US" sz="5400" b="1">
              <a:solidFill>
                <a:srgbClr val="000000"/>
              </a:solidFill>
              <a:latin typeface="Arial Bold"/>
              <a:ea typeface="Arial Bold"/>
              <a:cs typeface="Arial Bold"/>
              <a:sym typeface="Arial Bold"/>
            </a:endParaRPr>
          </a:p>
          <a:p>
            <a:pPr marL="977265" lvl="1" indent="-488632" algn="l">
              <a:lnSpc>
                <a:spcPts val="6480"/>
              </a:lnSpc>
              <a:buFont typeface="Arial"/>
              <a:buChar char="•"/>
            </a:pPr>
            <a:r>
              <a:rPr lang="en-US" sz="5400">
                <a:solidFill>
                  <a:srgbClr val="000000"/>
                </a:solidFill>
                <a:latin typeface="Arial"/>
                <a:ea typeface="Arial"/>
                <a:cs typeface="Arial"/>
                <a:sym typeface="Arial"/>
              </a:rPr>
              <a:t>A meeting where everyone can participate, feels valued and understands</a:t>
            </a:r>
          </a:p>
          <a:p>
            <a:pPr marL="977265" lvl="1" indent="-488632" algn="l">
              <a:lnSpc>
                <a:spcPts val="6480"/>
              </a:lnSpc>
            </a:pPr>
            <a:endParaRPr lang="en-US" sz="5400">
              <a:solidFill>
                <a:srgbClr val="000000"/>
              </a:solidFill>
              <a:latin typeface="Arial"/>
              <a:ea typeface="Arial"/>
              <a:cs typeface="Arial"/>
              <a:sym typeface="Arial"/>
            </a:endParaRPr>
          </a:p>
          <a:p>
            <a:pPr marL="977265" lvl="1" indent="-488632" algn="l">
              <a:lnSpc>
                <a:spcPts val="6480"/>
              </a:lnSpc>
              <a:buFont typeface="Arial"/>
              <a:buChar char="•"/>
            </a:pPr>
            <a:r>
              <a:rPr lang="en-US" sz="5400">
                <a:solidFill>
                  <a:srgbClr val="000000"/>
                </a:solidFill>
                <a:latin typeface="Arial"/>
                <a:ea typeface="Arial"/>
                <a:cs typeface="Arial"/>
                <a:sym typeface="Arial"/>
              </a:rPr>
              <a:t>It means making sure no one feels left out, whether because of how information is shared, who gets to speak, or the way decisions are made.</a:t>
            </a:r>
          </a:p>
          <a:p>
            <a:pPr marL="977265" lvl="1" indent="-488632" algn="l">
              <a:lnSpc>
                <a:spcPts val="6480"/>
              </a:lnSpc>
            </a:pPr>
            <a:endParaRPr lang="en-US" sz="5400">
              <a:solidFill>
                <a:srgbClr val="000000"/>
              </a:solidFill>
              <a:latin typeface="Arial"/>
              <a:ea typeface="Arial"/>
              <a:cs typeface="Arial"/>
              <a:sym typeface="Arial"/>
            </a:endParaRPr>
          </a:p>
          <a:p>
            <a:pPr marL="977265" lvl="1" indent="-488632" algn="l">
              <a:lnSpc>
                <a:spcPts val="6480"/>
              </a:lnSpc>
            </a:pPr>
            <a:endParaRPr lang="en-US" sz="5400">
              <a:solidFill>
                <a:srgbClr val="000000"/>
              </a:solidFill>
              <a:latin typeface="Arial"/>
              <a:ea typeface="Arial"/>
              <a:cs typeface="Arial"/>
              <a:sym typeface="Arial"/>
            </a:endParaRPr>
          </a:p>
          <a:p>
            <a:pPr marL="977265" lvl="1" indent="-488632" algn="l">
              <a:lnSpc>
                <a:spcPts val="6480"/>
              </a:lnSpc>
            </a:pPr>
            <a:endParaRPr lang="en-US" sz="5400">
              <a:solidFill>
                <a:srgbClr val="000000"/>
              </a:solidFill>
              <a:latin typeface="Arial"/>
              <a:ea typeface="Arial"/>
              <a:cs typeface="Arial"/>
              <a:sym typeface="Arial"/>
            </a:endParaRPr>
          </a:p>
          <a:p>
            <a:pPr marL="977265" lvl="1" indent="-488632" algn="l">
              <a:lnSpc>
                <a:spcPts val="6480"/>
              </a:lnSpc>
            </a:pPr>
            <a:endParaRPr lang="en-US" sz="5400">
              <a:solidFill>
                <a:srgbClr val="000000"/>
              </a:solidFill>
              <a:latin typeface="Arial"/>
              <a:ea typeface="Arial"/>
              <a:cs typeface="Arial"/>
              <a:sym typeface="Arial"/>
            </a:endParaRPr>
          </a:p>
          <a:p>
            <a:pPr marL="977265" lvl="1" indent="-488632" algn="l">
              <a:lnSpc>
                <a:spcPts val="6480"/>
              </a:lnSpc>
            </a:pPr>
            <a:endParaRPr lang="en-US" sz="5400">
              <a:solidFill>
                <a:srgbClr val="000000"/>
              </a:solidFill>
              <a:latin typeface="Arial"/>
              <a:ea typeface="Arial"/>
              <a:cs typeface="Arial"/>
              <a:sym typeface="Arial"/>
            </a:endParaRPr>
          </a:p>
          <a:p>
            <a:pPr marL="977265" lvl="1" indent="-488632" algn="l">
              <a:lnSpc>
                <a:spcPts val="6480"/>
              </a:lnSpc>
            </a:pPr>
            <a:endParaRPr lang="en-US" sz="5400">
              <a:solidFill>
                <a:srgbClr val="000000"/>
              </a:solidFill>
              <a:latin typeface="Arial"/>
              <a:ea typeface="Arial"/>
              <a:cs typeface="Arial"/>
              <a:sym typeface="Arial"/>
            </a:endParaRPr>
          </a:p>
        </p:txBody>
      </p:sp>
      <p:grpSp>
        <p:nvGrpSpPr>
          <p:cNvPr id="5" name="Group 5"/>
          <p:cNvGrpSpPr/>
          <p:nvPr/>
        </p:nvGrpSpPr>
        <p:grpSpPr>
          <a:xfrm>
            <a:off x="693388" y="461096"/>
            <a:ext cx="12547836" cy="1022008"/>
            <a:chOff x="0" y="0"/>
            <a:chExt cx="16730448" cy="1362678"/>
          </a:xfrm>
        </p:grpSpPr>
        <p:sp>
          <p:nvSpPr>
            <p:cNvPr id="6" name="Freeform 6"/>
            <p:cNvSpPr/>
            <p:nvPr/>
          </p:nvSpPr>
          <p:spPr>
            <a:xfrm>
              <a:off x="0" y="0"/>
              <a:ext cx="16730449" cy="1362678"/>
            </a:xfrm>
            <a:custGeom>
              <a:avLst/>
              <a:gdLst/>
              <a:ahLst/>
              <a:cxnLst/>
              <a:rect l="l" t="t" r="r" b="b"/>
              <a:pathLst>
                <a:path w="16730449" h="1362678">
                  <a:moveTo>
                    <a:pt x="0" y="0"/>
                  </a:moveTo>
                  <a:lnTo>
                    <a:pt x="16730449" y="0"/>
                  </a:lnTo>
                  <a:lnTo>
                    <a:pt x="16730449" y="1362678"/>
                  </a:lnTo>
                  <a:lnTo>
                    <a:pt x="0" y="1362678"/>
                  </a:lnTo>
                  <a:close/>
                </a:path>
              </a:pathLst>
            </a:custGeom>
            <a:solidFill>
              <a:srgbClr val="000000">
                <a:alpha val="0"/>
              </a:srgbClr>
            </a:solidFill>
          </p:spPr>
          <p:txBody>
            <a:bodyPr/>
            <a:lstStyle/>
            <a:p>
              <a:endParaRPr lang="en-CA"/>
            </a:p>
          </p:txBody>
        </p:sp>
        <p:sp>
          <p:nvSpPr>
            <p:cNvPr id="7" name="TextBox 7"/>
            <p:cNvSpPr txBox="1"/>
            <p:nvPr/>
          </p:nvSpPr>
          <p:spPr>
            <a:xfrm>
              <a:off x="0" y="-47625"/>
              <a:ext cx="16730448" cy="1410303"/>
            </a:xfrm>
            <a:prstGeom prst="rect">
              <a:avLst/>
            </a:prstGeom>
          </p:spPr>
          <p:txBody>
            <a:bodyPr lIns="0" tIns="0" rIns="0" bIns="0" rtlCol="0" anchor="ctr"/>
            <a:lstStyle/>
            <a:p>
              <a:pPr algn="l">
                <a:lnSpc>
                  <a:spcPts val="6480"/>
                </a:lnSpc>
              </a:pPr>
              <a:r>
                <a:rPr lang="en-US" sz="6000" b="1">
                  <a:solidFill>
                    <a:srgbClr val="FFFFFF"/>
                  </a:solidFill>
                  <a:latin typeface="Arial Bold"/>
                  <a:ea typeface="Arial Bold"/>
                  <a:cs typeface="Arial Bold"/>
                  <a:sym typeface="Arial Bold"/>
                </a:rPr>
                <a:t>Inclusive Meetings</a:t>
              </a:r>
            </a:p>
          </p:txBody>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49178"/>
            <a:ext cx="18288000" cy="10287000"/>
            <a:chOff x="0" y="0"/>
            <a:chExt cx="24384000" cy="13716000"/>
          </a:xfrm>
        </p:grpSpPr>
        <p:sp>
          <p:nvSpPr>
            <p:cNvPr id="3" name="Freeform 3" descr="A picture containing rectangle  Description automatically generated"/>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lnTo>
                    <a:pt x="0" y="0"/>
                  </a:lnTo>
                  <a:close/>
                </a:path>
              </a:pathLst>
            </a:custGeom>
            <a:blipFill>
              <a:blip r:embed="rId3"/>
              <a:stretch>
                <a:fillRect/>
              </a:stretch>
            </a:blipFill>
          </p:spPr>
          <p:txBody>
            <a:bodyPr/>
            <a:lstStyle/>
            <a:p>
              <a:endParaRPr lang="en-CA"/>
            </a:p>
          </p:txBody>
        </p:sp>
      </p:grpSp>
      <p:grpSp>
        <p:nvGrpSpPr>
          <p:cNvPr id="4" name="Group 4"/>
          <p:cNvGrpSpPr/>
          <p:nvPr/>
        </p:nvGrpSpPr>
        <p:grpSpPr>
          <a:xfrm>
            <a:off x="693388" y="461096"/>
            <a:ext cx="16262586" cy="1022008"/>
            <a:chOff x="0" y="0"/>
            <a:chExt cx="21683448" cy="1362678"/>
          </a:xfrm>
        </p:grpSpPr>
        <p:sp>
          <p:nvSpPr>
            <p:cNvPr id="5" name="Freeform 5"/>
            <p:cNvSpPr/>
            <p:nvPr/>
          </p:nvSpPr>
          <p:spPr>
            <a:xfrm>
              <a:off x="0" y="0"/>
              <a:ext cx="21683449" cy="1362678"/>
            </a:xfrm>
            <a:custGeom>
              <a:avLst/>
              <a:gdLst/>
              <a:ahLst/>
              <a:cxnLst/>
              <a:rect l="l" t="t" r="r" b="b"/>
              <a:pathLst>
                <a:path w="21683449" h="1362678">
                  <a:moveTo>
                    <a:pt x="0" y="0"/>
                  </a:moveTo>
                  <a:lnTo>
                    <a:pt x="21683449" y="0"/>
                  </a:lnTo>
                  <a:lnTo>
                    <a:pt x="21683449" y="1362678"/>
                  </a:lnTo>
                  <a:lnTo>
                    <a:pt x="0" y="1362678"/>
                  </a:lnTo>
                  <a:close/>
                </a:path>
              </a:pathLst>
            </a:custGeom>
            <a:solidFill>
              <a:srgbClr val="000000">
                <a:alpha val="0"/>
              </a:srgbClr>
            </a:solidFill>
          </p:spPr>
          <p:txBody>
            <a:bodyPr/>
            <a:lstStyle/>
            <a:p>
              <a:endParaRPr lang="en-CA"/>
            </a:p>
          </p:txBody>
        </p:sp>
        <p:sp>
          <p:nvSpPr>
            <p:cNvPr id="6" name="TextBox 6"/>
            <p:cNvSpPr txBox="1"/>
            <p:nvPr/>
          </p:nvSpPr>
          <p:spPr>
            <a:xfrm>
              <a:off x="0" y="-47625"/>
              <a:ext cx="21683448" cy="1410303"/>
            </a:xfrm>
            <a:prstGeom prst="rect">
              <a:avLst/>
            </a:prstGeom>
          </p:spPr>
          <p:txBody>
            <a:bodyPr lIns="0" tIns="0" rIns="0" bIns="0" rtlCol="0" anchor="ctr"/>
            <a:lstStyle/>
            <a:p>
              <a:pPr algn="l">
                <a:lnSpc>
                  <a:spcPts val="6318"/>
                </a:lnSpc>
              </a:pPr>
              <a:r>
                <a:rPr lang="en-US" sz="5850" b="1">
                  <a:solidFill>
                    <a:srgbClr val="FFFFFF"/>
                  </a:solidFill>
                  <a:latin typeface="Arial Bold"/>
                  <a:ea typeface="Arial Bold"/>
                  <a:cs typeface="Arial Bold"/>
                  <a:sym typeface="Arial Bold"/>
                </a:rPr>
                <a:t>How Can We Make Meetings More Inclusive?</a:t>
              </a:r>
            </a:p>
          </p:txBody>
        </p:sp>
      </p:grpSp>
      <p:sp>
        <p:nvSpPr>
          <p:cNvPr id="7" name="TextBox 7"/>
          <p:cNvSpPr txBox="1"/>
          <p:nvPr/>
        </p:nvSpPr>
        <p:spPr>
          <a:xfrm>
            <a:off x="693389" y="2645831"/>
            <a:ext cx="13436657" cy="5285994"/>
          </a:xfrm>
          <a:prstGeom prst="rect">
            <a:avLst/>
          </a:prstGeom>
        </p:spPr>
        <p:txBody>
          <a:bodyPr lIns="0" tIns="0" rIns="0" bIns="0" rtlCol="0" anchor="t">
            <a:spAutoFit/>
          </a:bodyPr>
          <a:lstStyle/>
          <a:p>
            <a:pPr marL="1303020" lvl="1" indent="-651510" algn="l">
              <a:lnSpc>
                <a:spcPts val="13968"/>
              </a:lnSpc>
              <a:buFont typeface="Arial"/>
              <a:buChar char="•"/>
            </a:pPr>
            <a:r>
              <a:rPr lang="en-US" sz="7200" b="1" spc="43">
                <a:solidFill>
                  <a:srgbClr val="000000"/>
                </a:solidFill>
                <a:latin typeface="Calibri (MS) Bold"/>
                <a:ea typeface="Calibri (MS) Bold"/>
                <a:cs typeface="Calibri (MS) Bold"/>
                <a:sym typeface="Calibri (MS) Bold"/>
              </a:rPr>
              <a:t>Clear Communication</a:t>
            </a:r>
          </a:p>
          <a:p>
            <a:pPr marL="1303020" lvl="1" indent="-651510" algn="l">
              <a:lnSpc>
                <a:spcPts val="13968"/>
              </a:lnSpc>
              <a:buFont typeface="Arial"/>
              <a:buChar char="•"/>
            </a:pPr>
            <a:r>
              <a:rPr lang="en-US" sz="7200" b="1" spc="43">
                <a:solidFill>
                  <a:srgbClr val="000000"/>
                </a:solidFill>
                <a:latin typeface="Calibri (MS) Bold"/>
                <a:ea typeface="Calibri (MS) Bold"/>
                <a:cs typeface="Calibri (MS) Bold"/>
                <a:sym typeface="Calibri (MS) Bold"/>
              </a:rPr>
              <a:t>Meaningful Participation</a:t>
            </a:r>
          </a:p>
          <a:p>
            <a:pPr marL="1303020" lvl="1" indent="-651510" algn="l">
              <a:lnSpc>
                <a:spcPts val="13968"/>
              </a:lnSpc>
              <a:buFont typeface="Arial"/>
              <a:buChar char="•"/>
            </a:pPr>
            <a:r>
              <a:rPr lang="en-US" sz="7200" b="1" spc="43">
                <a:solidFill>
                  <a:srgbClr val="000000"/>
                </a:solidFill>
                <a:latin typeface="Calibri (MS) Bold"/>
                <a:ea typeface="Calibri (MS) Bold"/>
                <a:cs typeface="Calibri (MS) Bold"/>
                <a:sym typeface="Calibri (MS) Bold"/>
              </a:rPr>
              <a:t>Accessibility</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49178"/>
            <a:ext cx="18288000" cy="10287000"/>
            <a:chOff x="0" y="0"/>
            <a:chExt cx="24384000" cy="13716000"/>
          </a:xfrm>
        </p:grpSpPr>
        <p:sp>
          <p:nvSpPr>
            <p:cNvPr id="3" name="Freeform 3" descr="A picture containing rectangle  Description automatically generated"/>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lnTo>
                    <a:pt x="0" y="0"/>
                  </a:lnTo>
                  <a:close/>
                </a:path>
              </a:pathLst>
            </a:custGeom>
            <a:blipFill>
              <a:blip r:embed="rId3"/>
              <a:stretch>
                <a:fillRect/>
              </a:stretch>
            </a:blipFill>
          </p:spPr>
          <p:txBody>
            <a:bodyPr/>
            <a:lstStyle/>
            <a:p>
              <a:endParaRPr lang="en-CA"/>
            </a:p>
          </p:txBody>
        </p:sp>
      </p:grpSp>
      <p:grpSp>
        <p:nvGrpSpPr>
          <p:cNvPr id="4" name="Group 4"/>
          <p:cNvGrpSpPr/>
          <p:nvPr/>
        </p:nvGrpSpPr>
        <p:grpSpPr>
          <a:xfrm>
            <a:off x="693388" y="461096"/>
            <a:ext cx="12547836" cy="1022008"/>
            <a:chOff x="0" y="0"/>
            <a:chExt cx="16730448" cy="1362678"/>
          </a:xfrm>
        </p:grpSpPr>
        <p:sp>
          <p:nvSpPr>
            <p:cNvPr id="5" name="Freeform 5"/>
            <p:cNvSpPr/>
            <p:nvPr/>
          </p:nvSpPr>
          <p:spPr>
            <a:xfrm>
              <a:off x="0" y="0"/>
              <a:ext cx="16730449" cy="1362678"/>
            </a:xfrm>
            <a:custGeom>
              <a:avLst/>
              <a:gdLst/>
              <a:ahLst/>
              <a:cxnLst/>
              <a:rect l="l" t="t" r="r" b="b"/>
              <a:pathLst>
                <a:path w="16730449" h="1362678">
                  <a:moveTo>
                    <a:pt x="0" y="0"/>
                  </a:moveTo>
                  <a:lnTo>
                    <a:pt x="16730449" y="0"/>
                  </a:lnTo>
                  <a:lnTo>
                    <a:pt x="16730449" y="1362678"/>
                  </a:lnTo>
                  <a:lnTo>
                    <a:pt x="0" y="1362678"/>
                  </a:lnTo>
                  <a:close/>
                </a:path>
              </a:pathLst>
            </a:custGeom>
            <a:solidFill>
              <a:srgbClr val="000000">
                <a:alpha val="0"/>
              </a:srgbClr>
            </a:solidFill>
          </p:spPr>
          <p:txBody>
            <a:bodyPr/>
            <a:lstStyle/>
            <a:p>
              <a:endParaRPr lang="en-CA"/>
            </a:p>
          </p:txBody>
        </p:sp>
        <p:sp>
          <p:nvSpPr>
            <p:cNvPr id="6" name="TextBox 6"/>
            <p:cNvSpPr txBox="1"/>
            <p:nvPr/>
          </p:nvSpPr>
          <p:spPr>
            <a:xfrm>
              <a:off x="0" y="-47625"/>
              <a:ext cx="16730448" cy="1410303"/>
            </a:xfrm>
            <a:prstGeom prst="rect">
              <a:avLst/>
            </a:prstGeom>
          </p:spPr>
          <p:txBody>
            <a:bodyPr lIns="0" tIns="0" rIns="0" bIns="0" rtlCol="0" anchor="ctr"/>
            <a:lstStyle/>
            <a:p>
              <a:pPr algn="l">
                <a:lnSpc>
                  <a:spcPts val="6480"/>
                </a:lnSpc>
              </a:pPr>
              <a:r>
                <a:rPr lang="en-US" sz="6000" b="1">
                  <a:solidFill>
                    <a:srgbClr val="FFFFFF"/>
                  </a:solidFill>
                  <a:latin typeface="Arial Bold"/>
                  <a:ea typeface="Arial Bold"/>
                  <a:cs typeface="Arial Bold"/>
                  <a:sym typeface="Arial Bold"/>
                </a:rPr>
                <a:t>Clear Communication</a:t>
              </a:r>
            </a:p>
          </p:txBody>
        </p:sp>
      </p:grpSp>
      <p:grpSp>
        <p:nvGrpSpPr>
          <p:cNvPr id="7" name="Group 7"/>
          <p:cNvGrpSpPr>
            <a:grpSpLocks noChangeAspect="1"/>
          </p:cNvGrpSpPr>
          <p:nvPr/>
        </p:nvGrpSpPr>
        <p:grpSpPr>
          <a:xfrm>
            <a:off x="9147879" y="3606784"/>
            <a:ext cx="3761297" cy="2787678"/>
            <a:chOff x="0" y="0"/>
            <a:chExt cx="5015062" cy="3716904"/>
          </a:xfrm>
        </p:grpSpPr>
        <p:sp>
          <p:nvSpPr>
            <p:cNvPr id="8" name="Freeform 8" descr="A clock on a wall  AI-generated content may be incorrect."/>
            <p:cNvSpPr/>
            <p:nvPr/>
          </p:nvSpPr>
          <p:spPr>
            <a:xfrm>
              <a:off x="0" y="0"/>
              <a:ext cx="5015103" cy="3716909"/>
            </a:xfrm>
            <a:custGeom>
              <a:avLst/>
              <a:gdLst/>
              <a:ahLst/>
              <a:cxnLst/>
              <a:rect l="l" t="t" r="r" b="b"/>
              <a:pathLst>
                <a:path w="5015103" h="3716909">
                  <a:moveTo>
                    <a:pt x="0" y="0"/>
                  </a:moveTo>
                  <a:lnTo>
                    <a:pt x="5015103" y="0"/>
                  </a:lnTo>
                  <a:lnTo>
                    <a:pt x="5015103" y="3716909"/>
                  </a:lnTo>
                  <a:lnTo>
                    <a:pt x="0" y="3716909"/>
                  </a:lnTo>
                  <a:lnTo>
                    <a:pt x="0" y="0"/>
                  </a:lnTo>
                  <a:close/>
                </a:path>
              </a:pathLst>
            </a:custGeom>
            <a:blipFill>
              <a:blip r:embed="rId4"/>
              <a:stretch>
                <a:fillRect t="-597" b="-597"/>
              </a:stretch>
            </a:blipFill>
          </p:spPr>
          <p:txBody>
            <a:bodyPr/>
            <a:lstStyle/>
            <a:p>
              <a:endParaRPr lang="en-CA"/>
            </a:p>
          </p:txBody>
        </p:sp>
      </p:grpSp>
      <p:grpSp>
        <p:nvGrpSpPr>
          <p:cNvPr id="9" name="Group 9"/>
          <p:cNvGrpSpPr>
            <a:grpSpLocks noChangeAspect="1"/>
          </p:cNvGrpSpPr>
          <p:nvPr/>
        </p:nvGrpSpPr>
        <p:grpSpPr>
          <a:xfrm>
            <a:off x="4339720" y="3751599"/>
            <a:ext cx="3807571" cy="2528435"/>
            <a:chOff x="0" y="0"/>
            <a:chExt cx="5076762" cy="3371246"/>
          </a:xfrm>
        </p:grpSpPr>
        <p:sp>
          <p:nvSpPr>
            <p:cNvPr id="10" name="Freeform 10" descr="A hand reaching out to the sky  AI-generated content may be incorrect."/>
            <p:cNvSpPr/>
            <p:nvPr/>
          </p:nvSpPr>
          <p:spPr>
            <a:xfrm>
              <a:off x="0" y="0"/>
              <a:ext cx="5076825" cy="3371215"/>
            </a:xfrm>
            <a:custGeom>
              <a:avLst/>
              <a:gdLst/>
              <a:ahLst/>
              <a:cxnLst/>
              <a:rect l="l" t="t" r="r" b="b"/>
              <a:pathLst>
                <a:path w="5076825" h="3371215">
                  <a:moveTo>
                    <a:pt x="0" y="0"/>
                  </a:moveTo>
                  <a:lnTo>
                    <a:pt x="5076825" y="0"/>
                  </a:lnTo>
                  <a:lnTo>
                    <a:pt x="5076825" y="3371215"/>
                  </a:lnTo>
                  <a:lnTo>
                    <a:pt x="0" y="3371215"/>
                  </a:lnTo>
                  <a:lnTo>
                    <a:pt x="0" y="0"/>
                  </a:lnTo>
                  <a:close/>
                </a:path>
              </a:pathLst>
            </a:custGeom>
            <a:blipFill>
              <a:blip r:embed="rId5"/>
              <a:stretch>
                <a:fillRect l="-109" r="-108"/>
              </a:stretch>
            </a:blipFill>
          </p:spPr>
          <p:txBody>
            <a:bodyPr/>
            <a:lstStyle/>
            <a:p>
              <a:endParaRPr lang="en-CA"/>
            </a:p>
          </p:txBody>
        </p:sp>
      </p:grpSp>
      <p:sp>
        <p:nvSpPr>
          <p:cNvPr id="11" name="Freeform 11" descr="File:Speech bubble.svg - Wikimedia Commons"/>
          <p:cNvSpPr/>
          <p:nvPr/>
        </p:nvSpPr>
        <p:spPr>
          <a:xfrm>
            <a:off x="470388" y="3505670"/>
            <a:ext cx="3466366" cy="2572276"/>
          </a:xfrm>
          <a:custGeom>
            <a:avLst/>
            <a:gdLst/>
            <a:ahLst/>
            <a:cxnLst/>
            <a:rect l="l" t="t" r="r" b="b"/>
            <a:pathLst>
              <a:path w="3466366" h="2572276">
                <a:moveTo>
                  <a:pt x="0" y="0"/>
                </a:moveTo>
                <a:lnTo>
                  <a:pt x="3466366" y="0"/>
                </a:lnTo>
                <a:lnTo>
                  <a:pt x="3466366" y="2572276"/>
                </a:lnTo>
                <a:lnTo>
                  <a:pt x="0" y="2572276"/>
                </a:lnTo>
                <a:lnTo>
                  <a:pt x="0" y="0"/>
                </a:lnTo>
                <a:close/>
              </a:path>
            </a:pathLst>
          </a:custGeom>
          <a:blipFill>
            <a:blip r:embed="rId6">
              <a:extLst>
                <a:ext uri="{96DAC541-7B7A-43D3-8B79-37D633B846F1}">
                  <asvg:svgBlip xmlns:asvg="http://schemas.microsoft.com/office/drawing/2016/SVG/main" r:embed="rId7"/>
                </a:ext>
              </a:extLst>
            </a:blip>
            <a:stretch>
              <a:fillRect t="-1089" b="-1089"/>
            </a:stretch>
          </a:blipFill>
        </p:spPr>
        <p:txBody>
          <a:bodyPr/>
          <a:lstStyle/>
          <a:p>
            <a:endParaRPr lang="en-CA"/>
          </a:p>
        </p:txBody>
      </p:sp>
      <p:sp>
        <p:nvSpPr>
          <p:cNvPr id="12" name="TextBox 12"/>
          <p:cNvSpPr txBox="1"/>
          <p:nvPr/>
        </p:nvSpPr>
        <p:spPr>
          <a:xfrm>
            <a:off x="-743355" y="6414798"/>
            <a:ext cx="5887456" cy="1610112"/>
          </a:xfrm>
          <a:prstGeom prst="rect">
            <a:avLst/>
          </a:prstGeom>
        </p:spPr>
        <p:txBody>
          <a:bodyPr lIns="0" tIns="0" rIns="0" bIns="0" rtlCol="0" anchor="t">
            <a:spAutoFit/>
          </a:bodyPr>
          <a:lstStyle/>
          <a:p>
            <a:pPr algn="ctr">
              <a:lnSpc>
                <a:spcPts val="5759"/>
              </a:lnSpc>
            </a:pPr>
            <a:r>
              <a:rPr lang="en-US" sz="4800" b="1">
                <a:solidFill>
                  <a:srgbClr val="000000"/>
                </a:solidFill>
                <a:latin typeface="Calibri (MS) Bold"/>
                <a:ea typeface="Calibri (MS) Bold"/>
                <a:cs typeface="Calibri (MS) Bold"/>
                <a:sym typeface="Calibri (MS) Bold"/>
              </a:rPr>
              <a:t>Use Simple </a:t>
            </a:r>
          </a:p>
          <a:p>
            <a:pPr algn="ctr">
              <a:lnSpc>
                <a:spcPts val="5759"/>
              </a:lnSpc>
            </a:pPr>
            <a:r>
              <a:rPr lang="en-US" sz="4800" b="1">
                <a:solidFill>
                  <a:srgbClr val="000000"/>
                </a:solidFill>
                <a:latin typeface="Calibri (MS) Bold"/>
                <a:ea typeface="Calibri (MS) Bold"/>
                <a:cs typeface="Calibri (MS) Bold"/>
                <a:sym typeface="Calibri (MS) Bold"/>
              </a:rPr>
              <a:t>Words</a:t>
            </a:r>
          </a:p>
        </p:txBody>
      </p:sp>
      <p:sp>
        <p:nvSpPr>
          <p:cNvPr id="13" name="TextBox 13"/>
          <p:cNvSpPr txBox="1"/>
          <p:nvPr/>
        </p:nvSpPr>
        <p:spPr>
          <a:xfrm>
            <a:off x="3465962" y="6414798"/>
            <a:ext cx="5887456" cy="2348775"/>
          </a:xfrm>
          <a:prstGeom prst="rect">
            <a:avLst/>
          </a:prstGeom>
        </p:spPr>
        <p:txBody>
          <a:bodyPr lIns="0" tIns="0" rIns="0" bIns="0" rtlCol="0" anchor="t">
            <a:spAutoFit/>
          </a:bodyPr>
          <a:lstStyle/>
          <a:p>
            <a:pPr algn="ctr">
              <a:lnSpc>
                <a:spcPts val="5759"/>
              </a:lnSpc>
            </a:pPr>
            <a:r>
              <a:rPr lang="en-US" sz="4800" b="1">
                <a:solidFill>
                  <a:srgbClr val="000000"/>
                </a:solidFill>
                <a:latin typeface="Calibri (MS) Bold"/>
                <a:ea typeface="Calibri (MS) Bold"/>
                <a:cs typeface="Calibri (MS) Bold"/>
                <a:sym typeface="Calibri (MS) Bold"/>
              </a:rPr>
              <a:t>Check if </a:t>
            </a:r>
          </a:p>
          <a:p>
            <a:pPr algn="ctr">
              <a:lnSpc>
                <a:spcPts val="5759"/>
              </a:lnSpc>
            </a:pPr>
            <a:r>
              <a:rPr lang="en-US" sz="4800" b="1">
                <a:solidFill>
                  <a:srgbClr val="000000"/>
                </a:solidFill>
                <a:latin typeface="Calibri (MS) Bold"/>
                <a:ea typeface="Calibri (MS) Bold"/>
                <a:cs typeface="Calibri (MS) Bold"/>
                <a:sym typeface="Calibri (MS) Bold"/>
              </a:rPr>
              <a:t>People </a:t>
            </a:r>
          </a:p>
          <a:p>
            <a:pPr algn="ctr">
              <a:lnSpc>
                <a:spcPts val="5759"/>
              </a:lnSpc>
            </a:pPr>
            <a:r>
              <a:rPr lang="en-US" sz="4800" b="1">
                <a:solidFill>
                  <a:srgbClr val="000000"/>
                </a:solidFill>
                <a:latin typeface="Calibri (MS) Bold"/>
                <a:ea typeface="Calibri (MS) Bold"/>
                <a:cs typeface="Calibri (MS) Bold"/>
                <a:sym typeface="Calibri (MS) Bold"/>
              </a:rPr>
              <a:t>Understand</a:t>
            </a:r>
          </a:p>
        </p:txBody>
      </p:sp>
      <p:sp>
        <p:nvSpPr>
          <p:cNvPr id="14" name="TextBox 14"/>
          <p:cNvSpPr txBox="1"/>
          <p:nvPr/>
        </p:nvSpPr>
        <p:spPr>
          <a:xfrm>
            <a:off x="8092912" y="6359845"/>
            <a:ext cx="5887456" cy="2348775"/>
          </a:xfrm>
          <a:prstGeom prst="rect">
            <a:avLst/>
          </a:prstGeom>
        </p:spPr>
        <p:txBody>
          <a:bodyPr lIns="0" tIns="0" rIns="0" bIns="0" rtlCol="0" anchor="t">
            <a:spAutoFit/>
          </a:bodyPr>
          <a:lstStyle/>
          <a:p>
            <a:pPr algn="ctr">
              <a:lnSpc>
                <a:spcPts val="5759"/>
              </a:lnSpc>
            </a:pPr>
            <a:r>
              <a:rPr lang="en-US" sz="4800" b="1">
                <a:solidFill>
                  <a:srgbClr val="000000"/>
                </a:solidFill>
                <a:latin typeface="Calibri (MS) Bold"/>
                <a:ea typeface="Calibri (MS) Bold"/>
                <a:cs typeface="Calibri (MS) Bold"/>
                <a:sym typeface="Calibri (MS) Bold"/>
              </a:rPr>
              <a:t>Share materials</a:t>
            </a:r>
          </a:p>
          <a:p>
            <a:pPr algn="ctr">
              <a:lnSpc>
                <a:spcPts val="5759"/>
              </a:lnSpc>
            </a:pPr>
            <a:r>
              <a:rPr lang="en-US" sz="4800" b="1">
                <a:solidFill>
                  <a:srgbClr val="000000"/>
                </a:solidFill>
                <a:latin typeface="Calibri (MS) Bold"/>
                <a:ea typeface="Calibri (MS) Bold"/>
                <a:cs typeface="Calibri (MS) Bold"/>
                <a:sym typeface="Calibri (MS) Bold"/>
              </a:rPr>
              <a:t>Ahead </a:t>
            </a:r>
          </a:p>
          <a:p>
            <a:pPr algn="ctr">
              <a:lnSpc>
                <a:spcPts val="5759"/>
              </a:lnSpc>
            </a:pPr>
            <a:r>
              <a:rPr lang="en-US" sz="4800" b="1">
                <a:solidFill>
                  <a:srgbClr val="000000"/>
                </a:solidFill>
                <a:latin typeface="Calibri (MS) Bold"/>
                <a:ea typeface="Calibri (MS) Bold"/>
                <a:cs typeface="Calibri (MS) Bold"/>
                <a:sym typeface="Calibri (MS) Bold"/>
              </a:rPr>
              <a:t>of time</a:t>
            </a:r>
          </a:p>
        </p:txBody>
      </p:sp>
      <p:sp>
        <p:nvSpPr>
          <p:cNvPr id="15" name="TextBox 15"/>
          <p:cNvSpPr txBox="1"/>
          <p:nvPr/>
        </p:nvSpPr>
        <p:spPr>
          <a:xfrm>
            <a:off x="12313219" y="6414797"/>
            <a:ext cx="5887456" cy="1610112"/>
          </a:xfrm>
          <a:prstGeom prst="rect">
            <a:avLst/>
          </a:prstGeom>
        </p:spPr>
        <p:txBody>
          <a:bodyPr lIns="0" tIns="0" rIns="0" bIns="0" rtlCol="0" anchor="t">
            <a:spAutoFit/>
          </a:bodyPr>
          <a:lstStyle/>
          <a:p>
            <a:pPr algn="ctr">
              <a:lnSpc>
                <a:spcPts val="5759"/>
              </a:lnSpc>
            </a:pPr>
            <a:r>
              <a:rPr lang="en-US" sz="4800" b="1">
                <a:solidFill>
                  <a:srgbClr val="000000"/>
                </a:solidFill>
                <a:latin typeface="Calibri (MS) Bold"/>
                <a:ea typeface="Calibri (MS) Bold"/>
                <a:cs typeface="Calibri (MS) Bold"/>
                <a:sym typeface="Calibri (MS) Bold"/>
              </a:rPr>
              <a:t>Use </a:t>
            </a:r>
          </a:p>
          <a:p>
            <a:pPr algn="ctr">
              <a:lnSpc>
                <a:spcPts val="5759"/>
              </a:lnSpc>
            </a:pPr>
            <a:r>
              <a:rPr lang="en-US" sz="4800" b="1">
                <a:solidFill>
                  <a:srgbClr val="000000"/>
                </a:solidFill>
                <a:latin typeface="Calibri (MS) Bold"/>
                <a:ea typeface="Calibri (MS) Bold"/>
                <a:cs typeface="Calibri (MS) Bold"/>
                <a:sym typeface="Calibri (MS) Bold"/>
              </a:rPr>
              <a:t>Pictures</a:t>
            </a:r>
          </a:p>
        </p:txBody>
      </p:sp>
      <p:grpSp>
        <p:nvGrpSpPr>
          <p:cNvPr id="16" name="Group 16"/>
          <p:cNvGrpSpPr>
            <a:grpSpLocks noChangeAspect="1"/>
          </p:cNvGrpSpPr>
          <p:nvPr/>
        </p:nvGrpSpPr>
        <p:grpSpPr>
          <a:xfrm>
            <a:off x="13801725" y="3602644"/>
            <a:ext cx="2795956" cy="2828930"/>
            <a:chOff x="0" y="0"/>
            <a:chExt cx="3727942" cy="3771906"/>
          </a:xfrm>
        </p:grpSpPr>
        <p:sp>
          <p:nvSpPr>
            <p:cNvPr id="17" name="Freeform 17" descr="142+ Thousand Cartoon Camera Royalty-Free Images, Stock Photos &amp; Pictures |  Shutterstock"/>
            <p:cNvSpPr/>
            <p:nvPr/>
          </p:nvSpPr>
          <p:spPr>
            <a:xfrm>
              <a:off x="0" y="0"/>
              <a:ext cx="3727958" cy="3771900"/>
            </a:xfrm>
            <a:custGeom>
              <a:avLst/>
              <a:gdLst/>
              <a:ahLst/>
              <a:cxnLst/>
              <a:rect l="l" t="t" r="r" b="b"/>
              <a:pathLst>
                <a:path w="3727958" h="3771900">
                  <a:moveTo>
                    <a:pt x="0" y="0"/>
                  </a:moveTo>
                  <a:lnTo>
                    <a:pt x="3727958" y="0"/>
                  </a:lnTo>
                  <a:lnTo>
                    <a:pt x="3727958" y="3771900"/>
                  </a:lnTo>
                  <a:lnTo>
                    <a:pt x="0" y="3771900"/>
                  </a:lnTo>
                  <a:lnTo>
                    <a:pt x="0" y="0"/>
                  </a:lnTo>
                  <a:close/>
                </a:path>
              </a:pathLst>
            </a:custGeom>
            <a:blipFill>
              <a:blip r:embed="rId8"/>
              <a:stretch>
                <a:fillRect l="-589" r="-589"/>
              </a:stretch>
            </a:blipFill>
          </p:spPr>
          <p:txBody>
            <a:bodyPr/>
            <a:lstStyle/>
            <a:p>
              <a:endParaRPr lang="en-CA"/>
            </a:p>
          </p:txBody>
        </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49178"/>
            <a:ext cx="18288000" cy="10287000"/>
            <a:chOff x="0" y="0"/>
            <a:chExt cx="24384000" cy="13716000"/>
          </a:xfrm>
        </p:grpSpPr>
        <p:sp>
          <p:nvSpPr>
            <p:cNvPr id="3" name="Freeform 3" descr="A picture containing rectangle  Description automatically generated"/>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lnTo>
                    <a:pt x="0" y="0"/>
                  </a:lnTo>
                  <a:close/>
                </a:path>
              </a:pathLst>
            </a:custGeom>
            <a:blipFill>
              <a:blip r:embed="rId3"/>
              <a:stretch>
                <a:fillRect/>
              </a:stretch>
            </a:blipFill>
          </p:spPr>
          <p:txBody>
            <a:bodyPr/>
            <a:lstStyle/>
            <a:p>
              <a:endParaRPr lang="en-CA"/>
            </a:p>
          </p:txBody>
        </p:sp>
      </p:grpSp>
      <p:grpSp>
        <p:nvGrpSpPr>
          <p:cNvPr id="4" name="Group 4"/>
          <p:cNvGrpSpPr/>
          <p:nvPr/>
        </p:nvGrpSpPr>
        <p:grpSpPr>
          <a:xfrm>
            <a:off x="693389" y="474345"/>
            <a:ext cx="13367607" cy="1108710"/>
            <a:chOff x="0" y="0"/>
            <a:chExt cx="17823476" cy="1478280"/>
          </a:xfrm>
        </p:grpSpPr>
        <p:sp>
          <p:nvSpPr>
            <p:cNvPr id="5" name="Freeform 5"/>
            <p:cNvSpPr/>
            <p:nvPr/>
          </p:nvSpPr>
          <p:spPr>
            <a:xfrm>
              <a:off x="0" y="0"/>
              <a:ext cx="17823476" cy="1478280"/>
            </a:xfrm>
            <a:custGeom>
              <a:avLst/>
              <a:gdLst/>
              <a:ahLst/>
              <a:cxnLst/>
              <a:rect l="l" t="t" r="r" b="b"/>
              <a:pathLst>
                <a:path w="17823476" h="1478280">
                  <a:moveTo>
                    <a:pt x="0" y="0"/>
                  </a:moveTo>
                  <a:lnTo>
                    <a:pt x="17823476" y="0"/>
                  </a:lnTo>
                  <a:lnTo>
                    <a:pt x="17823476" y="1478280"/>
                  </a:lnTo>
                  <a:lnTo>
                    <a:pt x="0" y="1478280"/>
                  </a:lnTo>
                  <a:close/>
                </a:path>
              </a:pathLst>
            </a:custGeom>
            <a:solidFill>
              <a:srgbClr val="000000">
                <a:alpha val="0"/>
              </a:srgbClr>
            </a:solidFill>
          </p:spPr>
          <p:txBody>
            <a:bodyPr/>
            <a:lstStyle/>
            <a:p>
              <a:endParaRPr lang="en-CA"/>
            </a:p>
          </p:txBody>
        </p:sp>
        <p:sp>
          <p:nvSpPr>
            <p:cNvPr id="6" name="TextBox 6"/>
            <p:cNvSpPr txBox="1"/>
            <p:nvPr/>
          </p:nvSpPr>
          <p:spPr>
            <a:xfrm>
              <a:off x="0" y="-47625"/>
              <a:ext cx="17823476" cy="1525905"/>
            </a:xfrm>
            <a:prstGeom prst="rect">
              <a:avLst/>
            </a:prstGeom>
          </p:spPr>
          <p:txBody>
            <a:bodyPr lIns="0" tIns="0" rIns="0" bIns="0" rtlCol="0" anchor="ctr"/>
            <a:lstStyle/>
            <a:p>
              <a:pPr algn="l">
                <a:lnSpc>
                  <a:spcPts val="6480"/>
                </a:lnSpc>
              </a:pPr>
              <a:r>
                <a:rPr lang="en-US" sz="6000" b="1">
                  <a:solidFill>
                    <a:srgbClr val="FFFFFF"/>
                  </a:solidFill>
                  <a:latin typeface="Arial Bold"/>
                  <a:ea typeface="Arial Bold"/>
                  <a:cs typeface="Arial Bold"/>
                  <a:sym typeface="Arial Bold"/>
                </a:rPr>
                <a:t>Meaningful Participation</a:t>
              </a:r>
            </a:p>
          </p:txBody>
        </p:sp>
      </p:grpSp>
      <p:grpSp>
        <p:nvGrpSpPr>
          <p:cNvPr id="7" name="Group 7"/>
          <p:cNvGrpSpPr>
            <a:grpSpLocks noChangeAspect="1"/>
          </p:cNvGrpSpPr>
          <p:nvPr/>
        </p:nvGrpSpPr>
        <p:grpSpPr>
          <a:xfrm>
            <a:off x="9421212" y="2320935"/>
            <a:ext cx="3820012" cy="4304146"/>
            <a:chOff x="0" y="0"/>
            <a:chExt cx="5093350" cy="5738862"/>
          </a:xfrm>
        </p:grpSpPr>
        <p:sp>
          <p:nvSpPr>
            <p:cNvPr id="8" name="Freeform 8" descr="3,700+ Ear Listening Cartoon Stock Photos, Pictures &amp; Royalty-Free Images -  iStock"/>
            <p:cNvSpPr/>
            <p:nvPr/>
          </p:nvSpPr>
          <p:spPr>
            <a:xfrm>
              <a:off x="0" y="0"/>
              <a:ext cx="5093335" cy="5738876"/>
            </a:xfrm>
            <a:custGeom>
              <a:avLst/>
              <a:gdLst/>
              <a:ahLst/>
              <a:cxnLst/>
              <a:rect l="l" t="t" r="r" b="b"/>
              <a:pathLst>
                <a:path w="5093335" h="5738876">
                  <a:moveTo>
                    <a:pt x="0" y="0"/>
                  </a:moveTo>
                  <a:lnTo>
                    <a:pt x="5093335" y="0"/>
                  </a:lnTo>
                  <a:lnTo>
                    <a:pt x="5093335" y="5738876"/>
                  </a:lnTo>
                  <a:lnTo>
                    <a:pt x="0" y="5738876"/>
                  </a:lnTo>
                  <a:lnTo>
                    <a:pt x="0" y="0"/>
                  </a:lnTo>
                  <a:close/>
                </a:path>
              </a:pathLst>
            </a:custGeom>
            <a:blipFill>
              <a:blip r:embed="rId4"/>
              <a:stretch>
                <a:fillRect l="38" t="-3391" r="-59688" b="-22556"/>
              </a:stretch>
            </a:blipFill>
          </p:spPr>
          <p:txBody>
            <a:bodyPr/>
            <a:lstStyle/>
            <a:p>
              <a:endParaRPr lang="en-CA"/>
            </a:p>
          </p:txBody>
        </p:sp>
      </p:grpSp>
      <p:sp>
        <p:nvSpPr>
          <p:cNvPr id="9" name="Freeform 9"/>
          <p:cNvSpPr/>
          <p:nvPr/>
        </p:nvSpPr>
        <p:spPr>
          <a:xfrm>
            <a:off x="13548355" y="2839843"/>
            <a:ext cx="4222276" cy="4114800"/>
          </a:xfrm>
          <a:custGeom>
            <a:avLst/>
            <a:gdLst/>
            <a:ahLst/>
            <a:cxnLst/>
            <a:rect l="l" t="t" r="r" b="b"/>
            <a:pathLst>
              <a:path w="4222276" h="4114800">
                <a:moveTo>
                  <a:pt x="0" y="0"/>
                </a:moveTo>
                <a:lnTo>
                  <a:pt x="4222276" y="0"/>
                </a:lnTo>
                <a:lnTo>
                  <a:pt x="4222276"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CA"/>
          </a:p>
        </p:txBody>
      </p:sp>
      <p:sp>
        <p:nvSpPr>
          <p:cNvPr id="10" name="Freeform 10"/>
          <p:cNvSpPr/>
          <p:nvPr/>
        </p:nvSpPr>
        <p:spPr>
          <a:xfrm>
            <a:off x="4793633" y="2415608"/>
            <a:ext cx="4189868" cy="4114800"/>
          </a:xfrm>
          <a:custGeom>
            <a:avLst/>
            <a:gdLst/>
            <a:ahLst/>
            <a:cxnLst/>
            <a:rect l="l" t="t" r="r" b="b"/>
            <a:pathLst>
              <a:path w="4189868" h="4114800">
                <a:moveTo>
                  <a:pt x="0" y="0"/>
                </a:moveTo>
                <a:lnTo>
                  <a:pt x="4189869" y="0"/>
                </a:lnTo>
                <a:lnTo>
                  <a:pt x="4189869"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CA"/>
          </a:p>
        </p:txBody>
      </p:sp>
      <p:sp>
        <p:nvSpPr>
          <p:cNvPr id="11" name="Freeform 11"/>
          <p:cNvSpPr/>
          <p:nvPr/>
        </p:nvSpPr>
        <p:spPr>
          <a:xfrm>
            <a:off x="693388" y="3022948"/>
            <a:ext cx="3456432" cy="4114800"/>
          </a:xfrm>
          <a:custGeom>
            <a:avLst/>
            <a:gdLst/>
            <a:ahLst/>
            <a:cxnLst/>
            <a:rect l="l" t="t" r="r" b="b"/>
            <a:pathLst>
              <a:path w="3456432" h="4114800">
                <a:moveTo>
                  <a:pt x="0" y="0"/>
                </a:moveTo>
                <a:lnTo>
                  <a:pt x="3456432" y="0"/>
                </a:lnTo>
                <a:lnTo>
                  <a:pt x="3456432"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CA"/>
          </a:p>
        </p:txBody>
      </p:sp>
      <p:sp>
        <p:nvSpPr>
          <p:cNvPr id="12" name="TextBox 12"/>
          <p:cNvSpPr txBox="1"/>
          <p:nvPr/>
        </p:nvSpPr>
        <p:spPr>
          <a:xfrm>
            <a:off x="846511" y="7052023"/>
            <a:ext cx="3150188" cy="2257425"/>
          </a:xfrm>
          <a:prstGeom prst="rect">
            <a:avLst/>
          </a:prstGeom>
        </p:spPr>
        <p:txBody>
          <a:bodyPr lIns="0" tIns="0" rIns="0" bIns="0" rtlCol="0" anchor="t">
            <a:spAutoFit/>
          </a:bodyPr>
          <a:lstStyle/>
          <a:p>
            <a:pPr algn="ctr">
              <a:lnSpc>
                <a:spcPts val="5759"/>
              </a:lnSpc>
            </a:pPr>
            <a:r>
              <a:rPr lang="en-US" sz="4800" b="1">
                <a:solidFill>
                  <a:srgbClr val="000000"/>
                </a:solidFill>
                <a:latin typeface="Calibri (MS) Bold"/>
                <a:ea typeface="Calibri (MS) Bold"/>
                <a:cs typeface="Calibri (MS) Bold"/>
                <a:sym typeface="Calibri (MS) Bold"/>
              </a:rPr>
              <a:t>Everyone has </a:t>
            </a:r>
          </a:p>
          <a:p>
            <a:pPr algn="ctr">
              <a:lnSpc>
                <a:spcPts val="5759"/>
              </a:lnSpc>
            </a:pPr>
            <a:r>
              <a:rPr lang="en-US" sz="4800" b="1">
                <a:solidFill>
                  <a:srgbClr val="000000"/>
                </a:solidFill>
                <a:latin typeface="Calibri (MS) Bold"/>
                <a:ea typeface="Calibri (MS) Bold"/>
                <a:cs typeface="Calibri (MS) Bold"/>
                <a:sym typeface="Calibri (MS) Bold"/>
              </a:rPr>
              <a:t>a role </a:t>
            </a:r>
          </a:p>
        </p:txBody>
      </p:sp>
      <p:sp>
        <p:nvSpPr>
          <p:cNvPr id="13" name="TextBox 13"/>
          <p:cNvSpPr txBox="1"/>
          <p:nvPr/>
        </p:nvSpPr>
        <p:spPr>
          <a:xfrm>
            <a:off x="5330213" y="7052023"/>
            <a:ext cx="3224759" cy="2981325"/>
          </a:xfrm>
          <a:prstGeom prst="rect">
            <a:avLst/>
          </a:prstGeom>
        </p:spPr>
        <p:txBody>
          <a:bodyPr lIns="0" tIns="0" rIns="0" bIns="0" rtlCol="0" anchor="t">
            <a:spAutoFit/>
          </a:bodyPr>
          <a:lstStyle/>
          <a:p>
            <a:pPr algn="ctr">
              <a:lnSpc>
                <a:spcPts val="5759"/>
              </a:lnSpc>
            </a:pPr>
            <a:r>
              <a:rPr lang="en-US" sz="4800" b="1">
                <a:solidFill>
                  <a:srgbClr val="000000"/>
                </a:solidFill>
                <a:latin typeface="Calibri (MS) Bold"/>
                <a:ea typeface="Calibri (MS) Bold"/>
                <a:cs typeface="Calibri (MS) Bold"/>
                <a:sym typeface="Calibri (MS) Bold"/>
              </a:rPr>
              <a:t>People are asked</a:t>
            </a:r>
          </a:p>
          <a:p>
            <a:pPr algn="ctr">
              <a:lnSpc>
                <a:spcPts val="5759"/>
              </a:lnSpc>
            </a:pPr>
            <a:r>
              <a:rPr lang="en-US" sz="4800" b="1">
                <a:solidFill>
                  <a:srgbClr val="000000"/>
                </a:solidFill>
                <a:latin typeface="Calibri (MS) Bold"/>
                <a:ea typeface="Calibri (MS) Bold"/>
                <a:cs typeface="Calibri (MS) Bold"/>
                <a:sym typeface="Calibri (MS) Bold"/>
              </a:rPr>
              <a:t>for their ideas</a:t>
            </a:r>
          </a:p>
        </p:txBody>
      </p:sp>
      <p:sp>
        <p:nvSpPr>
          <p:cNvPr id="14" name="TextBox 14"/>
          <p:cNvSpPr txBox="1"/>
          <p:nvPr/>
        </p:nvSpPr>
        <p:spPr>
          <a:xfrm>
            <a:off x="9888473" y="7052023"/>
            <a:ext cx="2503329" cy="2981325"/>
          </a:xfrm>
          <a:prstGeom prst="rect">
            <a:avLst/>
          </a:prstGeom>
        </p:spPr>
        <p:txBody>
          <a:bodyPr lIns="0" tIns="0" rIns="0" bIns="0" rtlCol="0" anchor="t">
            <a:spAutoFit/>
          </a:bodyPr>
          <a:lstStyle/>
          <a:p>
            <a:pPr algn="ctr">
              <a:lnSpc>
                <a:spcPts val="5759"/>
              </a:lnSpc>
            </a:pPr>
            <a:r>
              <a:rPr lang="en-US" sz="4800" b="1">
                <a:solidFill>
                  <a:srgbClr val="000000"/>
                </a:solidFill>
                <a:latin typeface="Calibri (MS) Bold"/>
                <a:ea typeface="Calibri (MS) Bold"/>
                <a:cs typeface="Calibri (MS) Bold"/>
                <a:sym typeface="Calibri (MS) Bold"/>
              </a:rPr>
              <a:t>People are listened to</a:t>
            </a:r>
          </a:p>
        </p:txBody>
      </p:sp>
      <p:sp>
        <p:nvSpPr>
          <p:cNvPr id="15" name="TextBox 15"/>
          <p:cNvSpPr txBox="1"/>
          <p:nvPr/>
        </p:nvSpPr>
        <p:spPr>
          <a:xfrm>
            <a:off x="14060996" y="7052023"/>
            <a:ext cx="2528227" cy="2257425"/>
          </a:xfrm>
          <a:prstGeom prst="rect">
            <a:avLst/>
          </a:prstGeom>
        </p:spPr>
        <p:txBody>
          <a:bodyPr lIns="0" tIns="0" rIns="0" bIns="0" rtlCol="0" anchor="t">
            <a:spAutoFit/>
          </a:bodyPr>
          <a:lstStyle/>
          <a:p>
            <a:pPr algn="ctr">
              <a:lnSpc>
                <a:spcPts val="5759"/>
              </a:lnSpc>
            </a:pPr>
            <a:r>
              <a:rPr lang="en-US" sz="4800" b="1">
                <a:solidFill>
                  <a:srgbClr val="000000"/>
                </a:solidFill>
                <a:latin typeface="Calibri (MS) Bold"/>
                <a:ea typeface="Calibri (MS) Bold"/>
                <a:cs typeface="Calibri (MS) Bold"/>
                <a:sym typeface="Calibri (MS) Bold"/>
              </a:rPr>
              <a:t>Everyone gives feedback</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49178"/>
            <a:ext cx="18288000" cy="10287000"/>
            <a:chOff x="0" y="0"/>
            <a:chExt cx="24384000" cy="13716000"/>
          </a:xfrm>
        </p:grpSpPr>
        <p:sp>
          <p:nvSpPr>
            <p:cNvPr id="3" name="Freeform 3" descr="A picture containing rectangle  Description automatically generated"/>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lnTo>
                    <a:pt x="0" y="0"/>
                  </a:lnTo>
                  <a:close/>
                </a:path>
              </a:pathLst>
            </a:custGeom>
            <a:blipFill>
              <a:blip r:embed="rId3"/>
              <a:stretch>
                <a:fillRect/>
              </a:stretch>
            </a:blipFill>
          </p:spPr>
          <p:txBody>
            <a:bodyPr/>
            <a:lstStyle/>
            <a:p>
              <a:endParaRPr lang="en-CA"/>
            </a:p>
          </p:txBody>
        </p:sp>
      </p:grpSp>
      <p:grpSp>
        <p:nvGrpSpPr>
          <p:cNvPr id="4" name="Group 4"/>
          <p:cNvGrpSpPr/>
          <p:nvPr/>
        </p:nvGrpSpPr>
        <p:grpSpPr>
          <a:xfrm>
            <a:off x="693389" y="461096"/>
            <a:ext cx="12547836" cy="1017904"/>
            <a:chOff x="0" y="0"/>
            <a:chExt cx="16730448" cy="1357206"/>
          </a:xfrm>
        </p:grpSpPr>
        <p:sp>
          <p:nvSpPr>
            <p:cNvPr id="5" name="Freeform 5"/>
            <p:cNvSpPr/>
            <p:nvPr/>
          </p:nvSpPr>
          <p:spPr>
            <a:xfrm>
              <a:off x="0" y="0"/>
              <a:ext cx="16730449" cy="1357206"/>
            </a:xfrm>
            <a:custGeom>
              <a:avLst/>
              <a:gdLst/>
              <a:ahLst/>
              <a:cxnLst/>
              <a:rect l="l" t="t" r="r" b="b"/>
              <a:pathLst>
                <a:path w="16730449" h="1357206">
                  <a:moveTo>
                    <a:pt x="0" y="0"/>
                  </a:moveTo>
                  <a:lnTo>
                    <a:pt x="16730449" y="0"/>
                  </a:lnTo>
                  <a:lnTo>
                    <a:pt x="16730449" y="1357206"/>
                  </a:lnTo>
                  <a:lnTo>
                    <a:pt x="0" y="1357206"/>
                  </a:lnTo>
                  <a:close/>
                </a:path>
              </a:pathLst>
            </a:custGeom>
            <a:solidFill>
              <a:srgbClr val="000000">
                <a:alpha val="0"/>
              </a:srgbClr>
            </a:solidFill>
          </p:spPr>
          <p:txBody>
            <a:bodyPr/>
            <a:lstStyle/>
            <a:p>
              <a:endParaRPr lang="en-CA"/>
            </a:p>
          </p:txBody>
        </p:sp>
        <p:sp>
          <p:nvSpPr>
            <p:cNvPr id="6" name="TextBox 6"/>
            <p:cNvSpPr txBox="1"/>
            <p:nvPr/>
          </p:nvSpPr>
          <p:spPr>
            <a:xfrm>
              <a:off x="0" y="-47625"/>
              <a:ext cx="16730448" cy="1404831"/>
            </a:xfrm>
            <a:prstGeom prst="rect">
              <a:avLst/>
            </a:prstGeom>
          </p:spPr>
          <p:txBody>
            <a:bodyPr lIns="0" tIns="0" rIns="0" bIns="0" rtlCol="0" anchor="ctr"/>
            <a:lstStyle/>
            <a:p>
              <a:pPr algn="l">
                <a:lnSpc>
                  <a:spcPts val="5939"/>
                </a:lnSpc>
              </a:pPr>
              <a:r>
                <a:rPr lang="en-US" sz="5499" b="1">
                  <a:solidFill>
                    <a:srgbClr val="FFFFFF"/>
                  </a:solidFill>
                  <a:latin typeface="Arial Bold"/>
                  <a:ea typeface="Arial Bold"/>
                  <a:cs typeface="Arial Bold"/>
                  <a:sym typeface="Arial Bold"/>
                </a:rPr>
                <a:t>Accessibility &amp; Flexibility</a:t>
              </a:r>
            </a:p>
          </p:txBody>
        </p:sp>
      </p:grpSp>
      <p:grpSp>
        <p:nvGrpSpPr>
          <p:cNvPr id="7" name="Group 7"/>
          <p:cNvGrpSpPr/>
          <p:nvPr/>
        </p:nvGrpSpPr>
        <p:grpSpPr>
          <a:xfrm>
            <a:off x="9198711" y="7860696"/>
            <a:ext cx="3529522" cy="1684437"/>
            <a:chOff x="0" y="0"/>
            <a:chExt cx="4706030" cy="2245916"/>
          </a:xfrm>
        </p:grpSpPr>
        <p:sp>
          <p:nvSpPr>
            <p:cNvPr id="8" name="Freeform 8"/>
            <p:cNvSpPr/>
            <p:nvPr/>
          </p:nvSpPr>
          <p:spPr>
            <a:xfrm>
              <a:off x="0" y="0"/>
              <a:ext cx="4706030" cy="2245916"/>
            </a:xfrm>
            <a:custGeom>
              <a:avLst/>
              <a:gdLst/>
              <a:ahLst/>
              <a:cxnLst/>
              <a:rect l="l" t="t" r="r" b="b"/>
              <a:pathLst>
                <a:path w="4706030" h="2245916">
                  <a:moveTo>
                    <a:pt x="0" y="0"/>
                  </a:moveTo>
                  <a:lnTo>
                    <a:pt x="4706030" y="0"/>
                  </a:lnTo>
                  <a:lnTo>
                    <a:pt x="4706030" y="2245916"/>
                  </a:lnTo>
                  <a:lnTo>
                    <a:pt x="0" y="2245916"/>
                  </a:lnTo>
                  <a:close/>
                </a:path>
              </a:pathLst>
            </a:custGeom>
            <a:solidFill>
              <a:srgbClr val="000000">
                <a:alpha val="0"/>
              </a:srgbClr>
            </a:solidFill>
          </p:spPr>
          <p:txBody>
            <a:bodyPr/>
            <a:lstStyle/>
            <a:p>
              <a:endParaRPr lang="en-CA"/>
            </a:p>
          </p:txBody>
        </p:sp>
        <p:sp>
          <p:nvSpPr>
            <p:cNvPr id="9" name="TextBox 9"/>
            <p:cNvSpPr txBox="1"/>
            <p:nvPr/>
          </p:nvSpPr>
          <p:spPr>
            <a:xfrm>
              <a:off x="0" y="-85725"/>
              <a:ext cx="4706030" cy="2331641"/>
            </a:xfrm>
            <a:prstGeom prst="rect">
              <a:avLst/>
            </a:prstGeom>
          </p:spPr>
          <p:txBody>
            <a:bodyPr lIns="0" tIns="0" rIns="0" bIns="0" rtlCol="0" anchor="ctr"/>
            <a:lstStyle/>
            <a:p>
              <a:pPr algn="ctr">
                <a:lnSpc>
                  <a:spcPts val="5759"/>
                </a:lnSpc>
              </a:pPr>
              <a:r>
                <a:rPr lang="en-US" sz="4800" b="1">
                  <a:solidFill>
                    <a:srgbClr val="000000"/>
                  </a:solidFill>
                  <a:latin typeface="Calibri (MS) Bold"/>
                  <a:ea typeface="Calibri (MS) Bold"/>
                  <a:cs typeface="Calibri (MS) Bold"/>
                  <a:sym typeface="Calibri (MS) Bold"/>
                </a:rPr>
                <a:t>Take short breaks</a:t>
              </a:r>
            </a:p>
          </p:txBody>
        </p:sp>
      </p:grpSp>
      <p:grpSp>
        <p:nvGrpSpPr>
          <p:cNvPr id="10" name="Group 10"/>
          <p:cNvGrpSpPr>
            <a:grpSpLocks noChangeAspect="1"/>
          </p:cNvGrpSpPr>
          <p:nvPr/>
        </p:nvGrpSpPr>
        <p:grpSpPr>
          <a:xfrm>
            <a:off x="447007" y="2956671"/>
            <a:ext cx="4303059" cy="4244229"/>
            <a:chOff x="0" y="0"/>
            <a:chExt cx="5737412" cy="5658972"/>
          </a:xfrm>
        </p:grpSpPr>
        <p:sp>
          <p:nvSpPr>
            <p:cNvPr id="11" name="Freeform 11" descr="People Using Sign Language Stock Illustrations – 272 People Using Sign  Language Stock Illustrations, Vectors &amp; Clipart - Dreamstime"/>
            <p:cNvSpPr/>
            <p:nvPr/>
          </p:nvSpPr>
          <p:spPr>
            <a:xfrm>
              <a:off x="0" y="0"/>
              <a:ext cx="5737352" cy="5658993"/>
            </a:xfrm>
            <a:custGeom>
              <a:avLst/>
              <a:gdLst/>
              <a:ahLst/>
              <a:cxnLst/>
              <a:rect l="l" t="t" r="r" b="b"/>
              <a:pathLst>
                <a:path w="5737352" h="5658993">
                  <a:moveTo>
                    <a:pt x="0" y="0"/>
                  </a:moveTo>
                  <a:lnTo>
                    <a:pt x="5737352" y="0"/>
                  </a:lnTo>
                  <a:lnTo>
                    <a:pt x="5737352" y="5658993"/>
                  </a:lnTo>
                  <a:lnTo>
                    <a:pt x="0" y="5658993"/>
                  </a:lnTo>
                  <a:lnTo>
                    <a:pt x="0" y="0"/>
                  </a:lnTo>
                  <a:close/>
                </a:path>
              </a:pathLst>
            </a:custGeom>
            <a:blipFill>
              <a:blip r:embed="rId4"/>
              <a:stretch>
                <a:fillRect t="-693" r="-1" b="-692"/>
              </a:stretch>
            </a:blipFill>
          </p:spPr>
          <p:txBody>
            <a:bodyPr/>
            <a:lstStyle/>
            <a:p>
              <a:endParaRPr lang="en-CA"/>
            </a:p>
          </p:txBody>
        </p:sp>
      </p:grpSp>
      <p:grpSp>
        <p:nvGrpSpPr>
          <p:cNvPr id="12" name="Group 12"/>
          <p:cNvGrpSpPr>
            <a:grpSpLocks noChangeAspect="1"/>
          </p:cNvGrpSpPr>
          <p:nvPr/>
        </p:nvGrpSpPr>
        <p:grpSpPr>
          <a:xfrm>
            <a:off x="5373619" y="3497915"/>
            <a:ext cx="2895962" cy="3291170"/>
            <a:chOff x="0" y="0"/>
            <a:chExt cx="3861282" cy="4388226"/>
          </a:xfrm>
        </p:grpSpPr>
        <p:sp>
          <p:nvSpPr>
            <p:cNvPr id="13" name="Freeform 13" descr="Calendar Icon PNGs for Free Download"/>
            <p:cNvSpPr/>
            <p:nvPr/>
          </p:nvSpPr>
          <p:spPr>
            <a:xfrm>
              <a:off x="0" y="0"/>
              <a:ext cx="3861308" cy="4388231"/>
            </a:xfrm>
            <a:custGeom>
              <a:avLst/>
              <a:gdLst/>
              <a:ahLst/>
              <a:cxnLst/>
              <a:rect l="l" t="t" r="r" b="b"/>
              <a:pathLst>
                <a:path w="3861308" h="4388231">
                  <a:moveTo>
                    <a:pt x="0" y="0"/>
                  </a:moveTo>
                  <a:lnTo>
                    <a:pt x="3861308" y="0"/>
                  </a:lnTo>
                  <a:lnTo>
                    <a:pt x="3861308" y="4388231"/>
                  </a:lnTo>
                  <a:lnTo>
                    <a:pt x="0" y="4388231"/>
                  </a:lnTo>
                  <a:lnTo>
                    <a:pt x="0" y="0"/>
                  </a:lnTo>
                  <a:close/>
                </a:path>
              </a:pathLst>
            </a:custGeom>
            <a:blipFill>
              <a:blip r:embed="rId5"/>
              <a:stretch>
                <a:fillRect l="-288" r="-288"/>
              </a:stretch>
            </a:blipFill>
          </p:spPr>
          <p:txBody>
            <a:bodyPr/>
            <a:lstStyle/>
            <a:p>
              <a:endParaRPr lang="en-CA"/>
            </a:p>
          </p:txBody>
        </p:sp>
      </p:grpSp>
      <p:sp>
        <p:nvSpPr>
          <p:cNvPr id="14" name="Freeform 14"/>
          <p:cNvSpPr/>
          <p:nvPr/>
        </p:nvSpPr>
        <p:spPr>
          <a:xfrm>
            <a:off x="13432761" y="3086100"/>
            <a:ext cx="2947693" cy="4114800"/>
          </a:xfrm>
          <a:custGeom>
            <a:avLst/>
            <a:gdLst/>
            <a:ahLst/>
            <a:cxnLst/>
            <a:rect l="l" t="t" r="r" b="b"/>
            <a:pathLst>
              <a:path w="2947693" h="4114800">
                <a:moveTo>
                  <a:pt x="0" y="0"/>
                </a:moveTo>
                <a:lnTo>
                  <a:pt x="2947693" y="0"/>
                </a:lnTo>
                <a:lnTo>
                  <a:pt x="2947693"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CA"/>
          </a:p>
        </p:txBody>
      </p:sp>
      <p:sp>
        <p:nvSpPr>
          <p:cNvPr id="15" name="Freeform 15"/>
          <p:cNvSpPr/>
          <p:nvPr/>
        </p:nvSpPr>
        <p:spPr>
          <a:xfrm>
            <a:off x="8893133" y="3451772"/>
            <a:ext cx="4140679" cy="4114800"/>
          </a:xfrm>
          <a:custGeom>
            <a:avLst/>
            <a:gdLst/>
            <a:ahLst/>
            <a:cxnLst/>
            <a:rect l="l" t="t" r="r" b="b"/>
            <a:pathLst>
              <a:path w="4140679" h="4114800">
                <a:moveTo>
                  <a:pt x="0" y="0"/>
                </a:moveTo>
                <a:lnTo>
                  <a:pt x="4140679" y="0"/>
                </a:lnTo>
                <a:lnTo>
                  <a:pt x="4140679"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CA"/>
          </a:p>
        </p:txBody>
      </p:sp>
      <p:sp>
        <p:nvSpPr>
          <p:cNvPr id="16" name="TextBox 16"/>
          <p:cNvSpPr txBox="1"/>
          <p:nvPr/>
        </p:nvSpPr>
        <p:spPr>
          <a:xfrm>
            <a:off x="693389" y="7648188"/>
            <a:ext cx="3412614" cy="2257425"/>
          </a:xfrm>
          <a:prstGeom prst="rect">
            <a:avLst/>
          </a:prstGeom>
        </p:spPr>
        <p:txBody>
          <a:bodyPr lIns="0" tIns="0" rIns="0" bIns="0" rtlCol="0" anchor="t">
            <a:spAutoFit/>
          </a:bodyPr>
          <a:lstStyle/>
          <a:p>
            <a:pPr algn="ctr">
              <a:lnSpc>
                <a:spcPts val="5759"/>
              </a:lnSpc>
            </a:pPr>
            <a:r>
              <a:rPr lang="en-US" sz="4800" b="1">
                <a:solidFill>
                  <a:srgbClr val="000000"/>
                </a:solidFill>
                <a:latin typeface="Calibri (MS) Bold"/>
                <a:ea typeface="Calibri (MS) Bold"/>
                <a:cs typeface="Calibri (MS) Bold"/>
                <a:sym typeface="Calibri (MS) Bold"/>
              </a:rPr>
              <a:t>Ask people what they need</a:t>
            </a:r>
          </a:p>
        </p:txBody>
      </p:sp>
      <p:sp>
        <p:nvSpPr>
          <p:cNvPr id="17" name="TextBox 17"/>
          <p:cNvSpPr txBox="1"/>
          <p:nvPr/>
        </p:nvSpPr>
        <p:spPr>
          <a:xfrm>
            <a:off x="5148278" y="7602513"/>
            <a:ext cx="3346643" cy="2257425"/>
          </a:xfrm>
          <a:prstGeom prst="rect">
            <a:avLst/>
          </a:prstGeom>
        </p:spPr>
        <p:txBody>
          <a:bodyPr lIns="0" tIns="0" rIns="0" bIns="0" rtlCol="0" anchor="t">
            <a:spAutoFit/>
          </a:bodyPr>
          <a:lstStyle/>
          <a:p>
            <a:pPr algn="ctr">
              <a:lnSpc>
                <a:spcPts val="5759"/>
              </a:lnSpc>
            </a:pPr>
            <a:r>
              <a:rPr lang="en-US" sz="4800" b="1">
                <a:solidFill>
                  <a:srgbClr val="000000"/>
                </a:solidFill>
                <a:latin typeface="Calibri (MS) Bold"/>
                <a:ea typeface="Calibri (MS) Bold"/>
                <a:cs typeface="Calibri (MS) Bold"/>
                <a:sym typeface="Calibri (MS) Bold"/>
              </a:rPr>
              <a:t>Send information before</a:t>
            </a:r>
          </a:p>
        </p:txBody>
      </p:sp>
      <p:sp>
        <p:nvSpPr>
          <p:cNvPr id="18" name="TextBox 18"/>
          <p:cNvSpPr txBox="1"/>
          <p:nvPr/>
        </p:nvSpPr>
        <p:spPr>
          <a:xfrm>
            <a:off x="13241225" y="7774971"/>
            <a:ext cx="3346642" cy="1533525"/>
          </a:xfrm>
          <a:prstGeom prst="rect">
            <a:avLst/>
          </a:prstGeom>
        </p:spPr>
        <p:txBody>
          <a:bodyPr lIns="0" tIns="0" rIns="0" bIns="0" rtlCol="0" anchor="t">
            <a:spAutoFit/>
          </a:bodyPr>
          <a:lstStyle/>
          <a:p>
            <a:pPr algn="ctr">
              <a:lnSpc>
                <a:spcPts val="5759"/>
              </a:lnSpc>
            </a:pPr>
            <a:r>
              <a:rPr lang="en-US" sz="4800" b="1">
                <a:solidFill>
                  <a:srgbClr val="000000"/>
                </a:solidFill>
                <a:latin typeface="Calibri (MS) Bold"/>
                <a:ea typeface="Calibri (MS) Bold"/>
                <a:cs typeface="Calibri (MS) Bold"/>
                <a:sym typeface="Calibri (MS) Bold"/>
              </a:rPr>
              <a:t>Give time for questions</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49178"/>
            <a:ext cx="18288000" cy="10287000"/>
            <a:chOff x="0" y="0"/>
            <a:chExt cx="24384000" cy="13716000"/>
          </a:xfrm>
        </p:grpSpPr>
        <p:sp>
          <p:nvSpPr>
            <p:cNvPr id="3" name="Freeform 3" descr="A picture containing rectangle  Description automatically generated"/>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lnTo>
                    <a:pt x="0" y="0"/>
                  </a:lnTo>
                  <a:close/>
                </a:path>
              </a:pathLst>
            </a:custGeom>
            <a:blipFill>
              <a:blip r:embed="rId3"/>
              <a:stretch>
                <a:fillRect/>
              </a:stretch>
            </a:blipFill>
          </p:spPr>
          <p:txBody>
            <a:bodyPr/>
            <a:lstStyle/>
            <a:p>
              <a:endParaRPr lang="en-CA"/>
            </a:p>
          </p:txBody>
        </p:sp>
      </p:grpSp>
      <p:sp>
        <p:nvSpPr>
          <p:cNvPr id="4" name="TextBox 4"/>
          <p:cNvSpPr txBox="1"/>
          <p:nvPr/>
        </p:nvSpPr>
        <p:spPr>
          <a:xfrm>
            <a:off x="1172607" y="3357216"/>
            <a:ext cx="14908914" cy="4991249"/>
          </a:xfrm>
          <a:prstGeom prst="rect">
            <a:avLst/>
          </a:prstGeom>
        </p:spPr>
        <p:txBody>
          <a:bodyPr lIns="0" tIns="0" rIns="0" bIns="0" rtlCol="0" anchor="t">
            <a:spAutoFit/>
          </a:bodyPr>
          <a:lstStyle/>
          <a:p>
            <a:pPr algn="l">
              <a:lnSpc>
                <a:spcPts val="8640"/>
              </a:lnSpc>
            </a:pPr>
            <a:r>
              <a:rPr lang="en-US" sz="7200" b="1">
                <a:solidFill>
                  <a:srgbClr val="000000"/>
                </a:solidFill>
                <a:latin typeface="Arial Bold"/>
                <a:ea typeface="Arial Bold"/>
                <a:cs typeface="Arial Bold"/>
                <a:sym typeface="Arial Bold"/>
              </a:rPr>
              <a:t>Have you ever been in a meeting where you felt ignored, confused, or left out? </a:t>
            </a:r>
          </a:p>
          <a:p>
            <a:pPr algn="l">
              <a:lnSpc>
                <a:spcPts val="8640"/>
              </a:lnSpc>
            </a:pPr>
            <a:endParaRPr lang="en-US" sz="7200" b="1">
              <a:solidFill>
                <a:srgbClr val="000000"/>
              </a:solidFill>
              <a:latin typeface="Arial Bold"/>
              <a:ea typeface="Arial Bold"/>
              <a:cs typeface="Arial Bold"/>
              <a:sym typeface="Arial Bold"/>
            </a:endParaRPr>
          </a:p>
          <a:p>
            <a:pPr algn="ctr">
              <a:lnSpc>
                <a:spcPts val="5759"/>
              </a:lnSpc>
            </a:pPr>
            <a:r>
              <a:rPr lang="en-US" sz="4800">
                <a:solidFill>
                  <a:srgbClr val="000000"/>
                </a:solidFill>
                <a:latin typeface="Arial"/>
                <a:ea typeface="Arial"/>
                <a:cs typeface="Arial"/>
                <a:sym typeface="Arial"/>
              </a:rPr>
              <a:t>Take a moment to think about it. </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2996"/>
            <a:ext cx="18288000" cy="10287000"/>
            <a:chOff x="0" y="0"/>
            <a:chExt cx="24384000" cy="13716000"/>
          </a:xfrm>
        </p:grpSpPr>
        <p:sp>
          <p:nvSpPr>
            <p:cNvPr id="3" name="Freeform 3" descr="A picture containing rectangle  Description automatically generated"/>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lnTo>
                    <a:pt x="0" y="0"/>
                  </a:lnTo>
                  <a:close/>
                </a:path>
              </a:pathLst>
            </a:custGeom>
            <a:blipFill>
              <a:blip r:embed="rId3"/>
              <a:stretch>
                <a:fillRect/>
              </a:stretch>
            </a:blipFill>
          </p:spPr>
          <p:txBody>
            <a:bodyPr/>
            <a:lstStyle/>
            <a:p>
              <a:endParaRPr lang="en-CA"/>
            </a:p>
          </p:txBody>
        </p:sp>
      </p:grpSp>
      <p:grpSp>
        <p:nvGrpSpPr>
          <p:cNvPr id="4" name="Group 4"/>
          <p:cNvGrpSpPr/>
          <p:nvPr/>
        </p:nvGrpSpPr>
        <p:grpSpPr>
          <a:xfrm>
            <a:off x="693388" y="461096"/>
            <a:ext cx="12547836" cy="1022008"/>
            <a:chOff x="0" y="0"/>
            <a:chExt cx="16730448" cy="1362678"/>
          </a:xfrm>
        </p:grpSpPr>
        <p:sp>
          <p:nvSpPr>
            <p:cNvPr id="5" name="Freeform 5"/>
            <p:cNvSpPr/>
            <p:nvPr/>
          </p:nvSpPr>
          <p:spPr>
            <a:xfrm>
              <a:off x="0" y="0"/>
              <a:ext cx="16730449" cy="1362678"/>
            </a:xfrm>
            <a:custGeom>
              <a:avLst/>
              <a:gdLst/>
              <a:ahLst/>
              <a:cxnLst/>
              <a:rect l="l" t="t" r="r" b="b"/>
              <a:pathLst>
                <a:path w="16730449" h="1362678">
                  <a:moveTo>
                    <a:pt x="0" y="0"/>
                  </a:moveTo>
                  <a:lnTo>
                    <a:pt x="16730449" y="0"/>
                  </a:lnTo>
                  <a:lnTo>
                    <a:pt x="16730449" y="1362678"/>
                  </a:lnTo>
                  <a:lnTo>
                    <a:pt x="0" y="1362678"/>
                  </a:lnTo>
                  <a:close/>
                </a:path>
              </a:pathLst>
            </a:custGeom>
            <a:solidFill>
              <a:srgbClr val="000000">
                <a:alpha val="0"/>
              </a:srgbClr>
            </a:solidFill>
          </p:spPr>
          <p:txBody>
            <a:bodyPr/>
            <a:lstStyle/>
            <a:p>
              <a:endParaRPr lang="en-CA"/>
            </a:p>
          </p:txBody>
        </p:sp>
        <p:sp>
          <p:nvSpPr>
            <p:cNvPr id="6" name="TextBox 6"/>
            <p:cNvSpPr txBox="1"/>
            <p:nvPr/>
          </p:nvSpPr>
          <p:spPr>
            <a:xfrm>
              <a:off x="0" y="-47625"/>
              <a:ext cx="16730448" cy="1410303"/>
            </a:xfrm>
            <a:prstGeom prst="rect">
              <a:avLst/>
            </a:prstGeom>
          </p:spPr>
          <p:txBody>
            <a:bodyPr lIns="0" tIns="0" rIns="0" bIns="0" rtlCol="0" anchor="ctr"/>
            <a:lstStyle/>
            <a:p>
              <a:pPr algn="l">
                <a:lnSpc>
                  <a:spcPts val="6480"/>
                </a:lnSpc>
              </a:pPr>
              <a:r>
                <a:rPr lang="en-US" sz="6000" b="1">
                  <a:solidFill>
                    <a:srgbClr val="FFFFFF"/>
                  </a:solidFill>
                  <a:latin typeface="Arial Bold"/>
                  <a:ea typeface="Arial Bold"/>
                  <a:cs typeface="Arial Bold"/>
                  <a:sym typeface="Arial Bold"/>
                </a:rPr>
                <a:t>Our Experiences With Meetings</a:t>
              </a:r>
            </a:p>
          </p:txBody>
        </p:sp>
      </p:grpSp>
      <p:sp>
        <p:nvSpPr>
          <p:cNvPr id="7" name="Freeform 7"/>
          <p:cNvSpPr/>
          <p:nvPr/>
        </p:nvSpPr>
        <p:spPr>
          <a:xfrm>
            <a:off x="693388" y="4126986"/>
            <a:ext cx="2766074" cy="2826129"/>
          </a:xfrm>
          <a:custGeom>
            <a:avLst/>
            <a:gdLst/>
            <a:ahLst/>
            <a:cxnLst/>
            <a:rect l="l" t="t" r="r" b="b"/>
            <a:pathLst>
              <a:path w="2766074" h="2826129">
                <a:moveTo>
                  <a:pt x="0" y="0"/>
                </a:moveTo>
                <a:lnTo>
                  <a:pt x="2766074" y="0"/>
                </a:lnTo>
                <a:lnTo>
                  <a:pt x="2766074" y="2826129"/>
                </a:lnTo>
                <a:lnTo>
                  <a:pt x="0" y="2826129"/>
                </a:lnTo>
                <a:lnTo>
                  <a:pt x="0" y="0"/>
                </a:lnTo>
                <a:close/>
              </a:path>
            </a:pathLst>
          </a:custGeom>
          <a:blipFill>
            <a:blip r:embed="rId4"/>
            <a:stretch>
              <a:fillRect/>
            </a:stretch>
          </a:blipFill>
        </p:spPr>
        <p:txBody>
          <a:bodyPr/>
          <a:lstStyle/>
          <a:p>
            <a:endParaRPr lang="en-CA"/>
          </a:p>
        </p:txBody>
      </p:sp>
      <p:sp>
        <p:nvSpPr>
          <p:cNvPr id="8" name="Freeform 8"/>
          <p:cNvSpPr/>
          <p:nvPr/>
        </p:nvSpPr>
        <p:spPr>
          <a:xfrm>
            <a:off x="9594677" y="4499165"/>
            <a:ext cx="2866839" cy="2856088"/>
          </a:xfrm>
          <a:custGeom>
            <a:avLst/>
            <a:gdLst/>
            <a:ahLst/>
            <a:cxnLst/>
            <a:rect l="l" t="t" r="r" b="b"/>
            <a:pathLst>
              <a:path w="2866839" h="2856088">
                <a:moveTo>
                  <a:pt x="0" y="0"/>
                </a:moveTo>
                <a:lnTo>
                  <a:pt x="2866838" y="0"/>
                </a:lnTo>
                <a:lnTo>
                  <a:pt x="2866838" y="2856087"/>
                </a:lnTo>
                <a:lnTo>
                  <a:pt x="0" y="285608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CA"/>
          </a:p>
        </p:txBody>
      </p:sp>
      <p:sp>
        <p:nvSpPr>
          <p:cNvPr id="9" name="Freeform 9"/>
          <p:cNvSpPr/>
          <p:nvPr/>
        </p:nvSpPr>
        <p:spPr>
          <a:xfrm>
            <a:off x="4982331" y="4364471"/>
            <a:ext cx="2984828" cy="3125475"/>
          </a:xfrm>
          <a:custGeom>
            <a:avLst/>
            <a:gdLst/>
            <a:ahLst/>
            <a:cxnLst/>
            <a:rect l="l" t="t" r="r" b="b"/>
            <a:pathLst>
              <a:path w="2984828" h="3125475">
                <a:moveTo>
                  <a:pt x="0" y="0"/>
                </a:moveTo>
                <a:lnTo>
                  <a:pt x="2984828" y="0"/>
                </a:lnTo>
                <a:lnTo>
                  <a:pt x="2984828" y="3125475"/>
                </a:lnTo>
                <a:lnTo>
                  <a:pt x="0" y="312547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CA"/>
          </a:p>
        </p:txBody>
      </p:sp>
      <p:sp>
        <p:nvSpPr>
          <p:cNvPr id="10" name="Freeform 10"/>
          <p:cNvSpPr/>
          <p:nvPr/>
        </p:nvSpPr>
        <p:spPr>
          <a:xfrm>
            <a:off x="4307367" y="3168326"/>
            <a:ext cx="4334756" cy="1495491"/>
          </a:xfrm>
          <a:custGeom>
            <a:avLst/>
            <a:gdLst/>
            <a:ahLst/>
            <a:cxnLst/>
            <a:rect l="l" t="t" r="r" b="b"/>
            <a:pathLst>
              <a:path w="4334756" h="1495491">
                <a:moveTo>
                  <a:pt x="0" y="0"/>
                </a:moveTo>
                <a:lnTo>
                  <a:pt x="4334756" y="0"/>
                </a:lnTo>
                <a:lnTo>
                  <a:pt x="4334756" y="1495491"/>
                </a:lnTo>
                <a:lnTo>
                  <a:pt x="0" y="1495491"/>
                </a:lnTo>
                <a:lnTo>
                  <a:pt x="0" y="0"/>
                </a:lnTo>
                <a:close/>
              </a:path>
            </a:pathLst>
          </a:custGeom>
          <a:blipFill>
            <a:blip r:embed="rId9"/>
            <a:stretch>
              <a:fillRect/>
            </a:stretch>
          </a:blipFill>
        </p:spPr>
        <p:txBody>
          <a:bodyPr/>
          <a:lstStyle/>
          <a:p>
            <a:endParaRPr lang="en-CA"/>
          </a:p>
        </p:txBody>
      </p:sp>
      <p:sp>
        <p:nvSpPr>
          <p:cNvPr id="11" name="Freeform 11"/>
          <p:cNvSpPr/>
          <p:nvPr/>
        </p:nvSpPr>
        <p:spPr>
          <a:xfrm>
            <a:off x="13414070" y="4364471"/>
            <a:ext cx="3213845" cy="2972806"/>
          </a:xfrm>
          <a:custGeom>
            <a:avLst/>
            <a:gdLst/>
            <a:ahLst/>
            <a:cxnLst/>
            <a:rect l="l" t="t" r="r" b="b"/>
            <a:pathLst>
              <a:path w="3213845" h="2972806">
                <a:moveTo>
                  <a:pt x="0" y="0"/>
                </a:moveTo>
                <a:lnTo>
                  <a:pt x="3213844" y="0"/>
                </a:lnTo>
                <a:lnTo>
                  <a:pt x="3213844" y="2972806"/>
                </a:lnTo>
                <a:lnTo>
                  <a:pt x="0" y="297280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CA"/>
          </a:p>
        </p:txBody>
      </p:sp>
      <p:sp>
        <p:nvSpPr>
          <p:cNvPr id="12" name="TextBox 12"/>
          <p:cNvSpPr txBox="1"/>
          <p:nvPr/>
        </p:nvSpPr>
        <p:spPr>
          <a:xfrm>
            <a:off x="654508" y="710876"/>
            <a:ext cx="2133531" cy="4829175"/>
          </a:xfrm>
          <a:prstGeom prst="rect">
            <a:avLst/>
          </a:prstGeom>
        </p:spPr>
        <p:txBody>
          <a:bodyPr lIns="0" tIns="0" rIns="0" bIns="0" rtlCol="0" anchor="t">
            <a:spAutoFit/>
          </a:bodyPr>
          <a:lstStyle/>
          <a:p>
            <a:pPr algn="l">
              <a:lnSpc>
                <a:spcPts val="5040"/>
              </a:lnSpc>
            </a:pPr>
            <a:endParaRPr/>
          </a:p>
          <a:p>
            <a:pPr algn="l">
              <a:lnSpc>
                <a:spcPts val="5040"/>
              </a:lnSpc>
            </a:pPr>
            <a:endParaRPr/>
          </a:p>
          <a:p>
            <a:pPr algn="l">
              <a:lnSpc>
                <a:spcPts val="7200"/>
              </a:lnSpc>
            </a:pPr>
            <a:r>
              <a:rPr lang="en-US" sz="6000" b="1" i="1" u="sng">
                <a:solidFill>
                  <a:srgbClr val="000000"/>
                </a:solidFill>
                <a:latin typeface="Arial Bold Italics"/>
                <a:ea typeface="Arial Bold Italics"/>
                <a:cs typeface="Arial Bold Italics"/>
                <a:sym typeface="Arial Bold Italics"/>
              </a:rPr>
              <a:t>Judy</a:t>
            </a:r>
          </a:p>
          <a:p>
            <a:pPr algn="l">
              <a:lnSpc>
                <a:spcPts val="5040"/>
              </a:lnSpc>
            </a:pPr>
            <a:endParaRPr lang="en-US" sz="6000" b="1" i="1" u="sng">
              <a:solidFill>
                <a:srgbClr val="000000"/>
              </a:solidFill>
              <a:latin typeface="Arial Bold Italics"/>
              <a:ea typeface="Arial Bold Italics"/>
              <a:cs typeface="Arial Bold Italics"/>
              <a:sym typeface="Arial Bold Italics"/>
            </a:endParaRPr>
          </a:p>
          <a:p>
            <a:pPr algn="l">
              <a:lnSpc>
                <a:spcPts val="5040"/>
              </a:lnSpc>
            </a:pPr>
            <a:endParaRPr lang="en-US" sz="6000" b="1" i="1" u="sng">
              <a:solidFill>
                <a:srgbClr val="000000"/>
              </a:solidFill>
              <a:latin typeface="Arial Bold Italics"/>
              <a:ea typeface="Arial Bold Italics"/>
              <a:cs typeface="Arial Bold Italics"/>
              <a:sym typeface="Arial Bold Italics"/>
            </a:endParaRPr>
          </a:p>
          <a:p>
            <a:pPr marL="760095" lvl="1" indent="-380048" algn="l">
              <a:lnSpc>
                <a:spcPts val="5040"/>
              </a:lnSpc>
            </a:pPr>
            <a:endParaRPr lang="en-US" sz="6000" b="1" i="1" u="sng">
              <a:solidFill>
                <a:srgbClr val="000000"/>
              </a:solidFill>
              <a:latin typeface="Arial Bold Italics"/>
              <a:ea typeface="Arial Bold Italics"/>
              <a:cs typeface="Arial Bold Italics"/>
              <a:sym typeface="Arial Bold Italics"/>
            </a:endParaRPr>
          </a:p>
          <a:p>
            <a:pPr marL="760095" lvl="1" indent="-380048" algn="l">
              <a:lnSpc>
                <a:spcPts val="5040"/>
              </a:lnSpc>
            </a:pPr>
            <a:endParaRPr lang="en-US" sz="6000" b="1" i="1" u="sng">
              <a:solidFill>
                <a:srgbClr val="000000"/>
              </a:solidFill>
              <a:latin typeface="Arial Bold Italics"/>
              <a:ea typeface="Arial Bold Italics"/>
              <a:cs typeface="Arial Bold Italics"/>
              <a:sym typeface="Arial Bold Italics"/>
            </a:endParaRPr>
          </a:p>
        </p:txBody>
      </p:sp>
      <p:sp>
        <p:nvSpPr>
          <p:cNvPr id="13" name="TextBox 13"/>
          <p:cNvSpPr txBox="1"/>
          <p:nvPr/>
        </p:nvSpPr>
        <p:spPr>
          <a:xfrm>
            <a:off x="693388" y="7703566"/>
            <a:ext cx="3122040" cy="2028825"/>
          </a:xfrm>
          <a:prstGeom prst="rect">
            <a:avLst/>
          </a:prstGeom>
        </p:spPr>
        <p:txBody>
          <a:bodyPr lIns="0" tIns="0" rIns="0" bIns="0" rtlCol="0" anchor="t">
            <a:spAutoFit/>
          </a:bodyPr>
          <a:lstStyle/>
          <a:p>
            <a:pPr algn="ctr">
              <a:lnSpc>
                <a:spcPts val="5159"/>
              </a:lnSpc>
            </a:pPr>
            <a:r>
              <a:rPr lang="en-US" sz="4299" b="1">
                <a:solidFill>
                  <a:srgbClr val="000000"/>
                </a:solidFill>
                <a:latin typeface="Arial Bold"/>
                <a:ea typeface="Arial Bold"/>
                <a:cs typeface="Arial Bold"/>
                <a:sym typeface="Arial Bold"/>
              </a:rPr>
              <a:t>I like having time to think</a:t>
            </a:r>
          </a:p>
        </p:txBody>
      </p:sp>
      <p:sp>
        <p:nvSpPr>
          <p:cNvPr id="14" name="TextBox 14"/>
          <p:cNvSpPr txBox="1"/>
          <p:nvPr/>
        </p:nvSpPr>
        <p:spPr>
          <a:xfrm>
            <a:off x="5121551" y="8198229"/>
            <a:ext cx="3023218" cy="1381125"/>
          </a:xfrm>
          <a:prstGeom prst="rect">
            <a:avLst/>
          </a:prstGeom>
        </p:spPr>
        <p:txBody>
          <a:bodyPr lIns="0" tIns="0" rIns="0" bIns="0" rtlCol="0" anchor="t">
            <a:spAutoFit/>
          </a:bodyPr>
          <a:lstStyle/>
          <a:p>
            <a:pPr algn="ctr">
              <a:lnSpc>
                <a:spcPts val="5159"/>
              </a:lnSpc>
            </a:pPr>
            <a:r>
              <a:rPr lang="en-US" sz="4299" b="1">
                <a:solidFill>
                  <a:srgbClr val="000000"/>
                </a:solidFill>
                <a:latin typeface="Arial Bold"/>
                <a:ea typeface="Arial Bold"/>
                <a:cs typeface="Arial Bold"/>
                <a:sym typeface="Arial Bold"/>
              </a:rPr>
              <a:t>Zoom can be hard</a:t>
            </a:r>
          </a:p>
        </p:txBody>
      </p:sp>
      <p:sp>
        <p:nvSpPr>
          <p:cNvPr id="15" name="TextBox 15"/>
          <p:cNvSpPr txBox="1"/>
          <p:nvPr/>
        </p:nvSpPr>
        <p:spPr>
          <a:xfrm>
            <a:off x="9363124" y="8198229"/>
            <a:ext cx="3023218" cy="1381125"/>
          </a:xfrm>
          <a:prstGeom prst="rect">
            <a:avLst/>
          </a:prstGeom>
        </p:spPr>
        <p:txBody>
          <a:bodyPr lIns="0" tIns="0" rIns="0" bIns="0" rtlCol="0" anchor="t">
            <a:spAutoFit/>
          </a:bodyPr>
          <a:lstStyle/>
          <a:p>
            <a:pPr algn="ctr">
              <a:lnSpc>
                <a:spcPts val="5159"/>
              </a:lnSpc>
            </a:pPr>
            <a:r>
              <a:rPr lang="en-US" sz="4299" b="1">
                <a:solidFill>
                  <a:srgbClr val="000000"/>
                </a:solidFill>
                <a:latin typeface="Arial Bold"/>
                <a:ea typeface="Arial Bold"/>
                <a:cs typeface="Arial Bold"/>
                <a:sym typeface="Arial Bold"/>
              </a:rPr>
              <a:t>I Like Small Groups </a:t>
            </a:r>
          </a:p>
        </p:txBody>
      </p:sp>
      <p:sp>
        <p:nvSpPr>
          <p:cNvPr id="16" name="TextBox 16"/>
          <p:cNvSpPr txBox="1"/>
          <p:nvPr/>
        </p:nvSpPr>
        <p:spPr>
          <a:xfrm>
            <a:off x="13509383" y="7874379"/>
            <a:ext cx="3023218" cy="2028825"/>
          </a:xfrm>
          <a:prstGeom prst="rect">
            <a:avLst/>
          </a:prstGeom>
        </p:spPr>
        <p:txBody>
          <a:bodyPr lIns="0" tIns="0" rIns="0" bIns="0" rtlCol="0" anchor="t">
            <a:spAutoFit/>
          </a:bodyPr>
          <a:lstStyle/>
          <a:p>
            <a:pPr algn="ctr">
              <a:lnSpc>
                <a:spcPts val="5159"/>
              </a:lnSpc>
            </a:pPr>
            <a:r>
              <a:rPr lang="en-US" sz="4299" b="1">
                <a:solidFill>
                  <a:srgbClr val="000000"/>
                </a:solidFill>
                <a:latin typeface="Arial Bold"/>
                <a:ea typeface="Arial Bold"/>
                <a:cs typeface="Arial Bold"/>
                <a:sym typeface="Arial Bold"/>
              </a:rPr>
              <a:t>I have felt rushed and confused</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49178"/>
            <a:ext cx="18288000" cy="10287000"/>
            <a:chOff x="0" y="0"/>
            <a:chExt cx="24384000" cy="13716000"/>
          </a:xfrm>
        </p:grpSpPr>
        <p:sp>
          <p:nvSpPr>
            <p:cNvPr id="3" name="Freeform 3" descr="A picture containing rectangle  Description automatically generated"/>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lnTo>
                    <a:pt x="0" y="0"/>
                  </a:lnTo>
                  <a:close/>
                </a:path>
              </a:pathLst>
            </a:custGeom>
            <a:blipFill>
              <a:blip r:embed="rId3"/>
              <a:stretch>
                <a:fillRect/>
              </a:stretch>
            </a:blipFill>
          </p:spPr>
          <p:txBody>
            <a:bodyPr/>
            <a:lstStyle/>
            <a:p>
              <a:endParaRPr lang="en-CA"/>
            </a:p>
          </p:txBody>
        </p:sp>
      </p:grpSp>
      <p:grpSp>
        <p:nvGrpSpPr>
          <p:cNvPr id="4" name="Group 4"/>
          <p:cNvGrpSpPr/>
          <p:nvPr/>
        </p:nvGrpSpPr>
        <p:grpSpPr>
          <a:xfrm>
            <a:off x="693388" y="461096"/>
            <a:ext cx="12547836" cy="1022008"/>
            <a:chOff x="0" y="0"/>
            <a:chExt cx="16730448" cy="1362678"/>
          </a:xfrm>
        </p:grpSpPr>
        <p:sp>
          <p:nvSpPr>
            <p:cNvPr id="5" name="Freeform 5"/>
            <p:cNvSpPr/>
            <p:nvPr/>
          </p:nvSpPr>
          <p:spPr>
            <a:xfrm>
              <a:off x="0" y="0"/>
              <a:ext cx="16730449" cy="1362678"/>
            </a:xfrm>
            <a:custGeom>
              <a:avLst/>
              <a:gdLst/>
              <a:ahLst/>
              <a:cxnLst/>
              <a:rect l="l" t="t" r="r" b="b"/>
              <a:pathLst>
                <a:path w="16730449" h="1362678">
                  <a:moveTo>
                    <a:pt x="0" y="0"/>
                  </a:moveTo>
                  <a:lnTo>
                    <a:pt x="16730449" y="0"/>
                  </a:lnTo>
                  <a:lnTo>
                    <a:pt x="16730449" y="1362678"/>
                  </a:lnTo>
                  <a:lnTo>
                    <a:pt x="0" y="1362678"/>
                  </a:lnTo>
                  <a:close/>
                </a:path>
              </a:pathLst>
            </a:custGeom>
            <a:solidFill>
              <a:srgbClr val="000000">
                <a:alpha val="0"/>
              </a:srgbClr>
            </a:solidFill>
          </p:spPr>
          <p:txBody>
            <a:bodyPr/>
            <a:lstStyle/>
            <a:p>
              <a:endParaRPr lang="en-CA"/>
            </a:p>
          </p:txBody>
        </p:sp>
        <p:sp>
          <p:nvSpPr>
            <p:cNvPr id="6" name="TextBox 6"/>
            <p:cNvSpPr txBox="1"/>
            <p:nvPr/>
          </p:nvSpPr>
          <p:spPr>
            <a:xfrm>
              <a:off x="0" y="-47625"/>
              <a:ext cx="16730448" cy="1410303"/>
            </a:xfrm>
            <a:prstGeom prst="rect">
              <a:avLst/>
            </a:prstGeom>
          </p:spPr>
          <p:txBody>
            <a:bodyPr lIns="0" tIns="0" rIns="0" bIns="0" rtlCol="0" anchor="ctr"/>
            <a:lstStyle/>
            <a:p>
              <a:pPr algn="l">
                <a:lnSpc>
                  <a:spcPts val="6480"/>
                </a:lnSpc>
              </a:pPr>
              <a:r>
                <a:rPr lang="en-US" sz="6000" b="1">
                  <a:solidFill>
                    <a:srgbClr val="FFFFFF"/>
                  </a:solidFill>
                  <a:latin typeface="Arial Bold"/>
                  <a:ea typeface="Arial Bold"/>
                  <a:cs typeface="Arial Bold"/>
                  <a:sym typeface="Arial Bold"/>
                </a:rPr>
                <a:t>Our Experiences With Meetings</a:t>
              </a:r>
            </a:p>
          </p:txBody>
        </p:sp>
      </p:grpSp>
      <p:sp>
        <p:nvSpPr>
          <p:cNvPr id="7" name="Freeform 7"/>
          <p:cNvSpPr/>
          <p:nvPr/>
        </p:nvSpPr>
        <p:spPr>
          <a:xfrm>
            <a:off x="466997" y="4216594"/>
            <a:ext cx="3245117" cy="2916549"/>
          </a:xfrm>
          <a:custGeom>
            <a:avLst/>
            <a:gdLst/>
            <a:ahLst/>
            <a:cxnLst/>
            <a:rect l="l" t="t" r="r" b="b"/>
            <a:pathLst>
              <a:path w="3245117" h="2916549">
                <a:moveTo>
                  <a:pt x="0" y="0"/>
                </a:moveTo>
                <a:lnTo>
                  <a:pt x="3245117" y="0"/>
                </a:lnTo>
                <a:lnTo>
                  <a:pt x="3245117" y="2916549"/>
                </a:lnTo>
                <a:lnTo>
                  <a:pt x="0" y="291654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CA"/>
          </a:p>
        </p:txBody>
      </p:sp>
      <p:sp>
        <p:nvSpPr>
          <p:cNvPr id="8" name="Freeform 8"/>
          <p:cNvSpPr/>
          <p:nvPr/>
        </p:nvSpPr>
        <p:spPr>
          <a:xfrm>
            <a:off x="13726732" y="3926127"/>
            <a:ext cx="3229005" cy="3229005"/>
          </a:xfrm>
          <a:custGeom>
            <a:avLst/>
            <a:gdLst/>
            <a:ahLst/>
            <a:cxnLst/>
            <a:rect l="l" t="t" r="r" b="b"/>
            <a:pathLst>
              <a:path w="3229005" h="3229005">
                <a:moveTo>
                  <a:pt x="0" y="0"/>
                </a:moveTo>
                <a:lnTo>
                  <a:pt x="3229005" y="0"/>
                </a:lnTo>
                <a:lnTo>
                  <a:pt x="3229005" y="3229005"/>
                </a:lnTo>
                <a:lnTo>
                  <a:pt x="0" y="322900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CA"/>
          </a:p>
        </p:txBody>
      </p:sp>
      <p:sp>
        <p:nvSpPr>
          <p:cNvPr id="9" name="Freeform 9"/>
          <p:cNvSpPr/>
          <p:nvPr/>
        </p:nvSpPr>
        <p:spPr>
          <a:xfrm>
            <a:off x="4207414" y="4383601"/>
            <a:ext cx="3149432" cy="2582534"/>
          </a:xfrm>
          <a:custGeom>
            <a:avLst/>
            <a:gdLst/>
            <a:ahLst/>
            <a:cxnLst/>
            <a:rect l="l" t="t" r="r" b="b"/>
            <a:pathLst>
              <a:path w="3149432" h="2582534">
                <a:moveTo>
                  <a:pt x="0" y="0"/>
                </a:moveTo>
                <a:lnTo>
                  <a:pt x="3149432" y="0"/>
                </a:lnTo>
                <a:lnTo>
                  <a:pt x="3149432" y="2582534"/>
                </a:lnTo>
                <a:lnTo>
                  <a:pt x="0" y="258253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CA"/>
          </a:p>
        </p:txBody>
      </p:sp>
      <p:sp>
        <p:nvSpPr>
          <p:cNvPr id="10" name="Freeform 10"/>
          <p:cNvSpPr/>
          <p:nvPr/>
        </p:nvSpPr>
        <p:spPr>
          <a:xfrm>
            <a:off x="7855133" y="3440775"/>
            <a:ext cx="5156178" cy="3667331"/>
          </a:xfrm>
          <a:custGeom>
            <a:avLst/>
            <a:gdLst/>
            <a:ahLst/>
            <a:cxnLst/>
            <a:rect l="l" t="t" r="r" b="b"/>
            <a:pathLst>
              <a:path w="5156178" h="3667331">
                <a:moveTo>
                  <a:pt x="0" y="0"/>
                </a:moveTo>
                <a:lnTo>
                  <a:pt x="5156177" y="0"/>
                </a:lnTo>
                <a:lnTo>
                  <a:pt x="5156177" y="3667331"/>
                </a:lnTo>
                <a:lnTo>
                  <a:pt x="0" y="366733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CA"/>
          </a:p>
        </p:txBody>
      </p:sp>
      <p:sp>
        <p:nvSpPr>
          <p:cNvPr id="11" name="TextBox 11"/>
          <p:cNvSpPr txBox="1"/>
          <p:nvPr/>
        </p:nvSpPr>
        <p:spPr>
          <a:xfrm>
            <a:off x="0" y="2185503"/>
            <a:ext cx="15700005" cy="933450"/>
          </a:xfrm>
          <a:prstGeom prst="rect">
            <a:avLst/>
          </a:prstGeom>
        </p:spPr>
        <p:txBody>
          <a:bodyPr lIns="0" tIns="0" rIns="0" bIns="0" rtlCol="0" anchor="t">
            <a:spAutoFit/>
          </a:bodyPr>
          <a:lstStyle/>
          <a:p>
            <a:pPr marL="995357" lvl="1" indent="-497678" algn="l">
              <a:lnSpc>
                <a:spcPts val="6599"/>
              </a:lnSpc>
            </a:pPr>
            <a:r>
              <a:rPr lang="en-US" sz="5499" b="1" i="1" u="sng">
                <a:solidFill>
                  <a:srgbClr val="000000"/>
                </a:solidFill>
                <a:latin typeface="Arial Bold Italics"/>
                <a:ea typeface="Arial Bold Italics"/>
                <a:cs typeface="Arial Bold Italics"/>
                <a:sym typeface="Arial Bold Italics"/>
              </a:rPr>
              <a:t>Erica</a:t>
            </a:r>
          </a:p>
        </p:txBody>
      </p:sp>
      <p:sp>
        <p:nvSpPr>
          <p:cNvPr id="12" name="TextBox 12"/>
          <p:cNvSpPr txBox="1"/>
          <p:nvPr/>
        </p:nvSpPr>
        <p:spPr>
          <a:xfrm>
            <a:off x="0" y="7784971"/>
            <a:ext cx="3308782" cy="1876425"/>
          </a:xfrm>
          <a:prstGeom prst="rect">
            <a:avLst/>
          </a:prstGeom>
        </p:spPr>
        <p:txBody>
          <a:bodyPr lIns="0" tIns="0" rIns="0" bIns="0" rtlCol="0" anchor="t">
            <a:spAutoFit/>
          </a:bodyPr>
          <a:lstStyle/>
          <a:p>
            <a:pPr algn="ctr">
              <a:lnSpc>
                <a:spcPts val="4799"/>
              </a:lnSpc>
              <a:spcBef>
                <a:spcPct val="0"/>
              </a:spcBef>
            </a:pPr>
            <a:r>
              <a:rPr lang="en-US" sz="3999" b="1">
                <a:solidFill>
                  <a:srgbClr val="000000"/>
                </a:solidFill>
                <a:latin typeface="Arial Bold"/>
                <a:ea typeface="Arial Bold"/>
                <a:cs typeface="Arial Bold"/>
                <a:sym typeface="Arial Bold"/>
              </a:rPr>
              <a:t>I like to get notes ahead of time</a:t>
            </a:r>
          </a:p>
        </p:txBody>
      </p:sp>
      <p:sp>
        <p:nvSpPr>
          <p:cNvPr id="13" name="TextBox 13"/>
          <p:cNvSpPr txBox="1"/>
          <p:nvPr/>
        </p:nvSpPr>
        <p:spPr>
          <a:xfrm>
            <a:off x="3908708" y="7784971"/>
            <a:ext cx="3308782" cy="1276350"/>
          </a:xfrm>
          <a:prstGeom prst="rect">
            <a:avLst/>
          </a:prstGeom>
        </p:spPr>
        <p:txBody>
          <a:bodyPr lIns="0" tIns="0" rIns="0" bIns="0" rtlCol="0" anchor="t">
            <a:spAutoFit/>
          </a:bodyPr>
          <a:lstStyle/>
          <a:p>
            <a:pPr algn="ctr">
              <a:lnSpc>
                <a:spcPts val="4799"/>
              </a:lnSpc>
              <a:spcBef>
                <a:spcPct val="0"/>
              </a:spcBef>
            </a:pPr>
            <a:r>
              <a:rPr lang="en-US" sz="3999" b="1">
                <a:solidFill>
                  <a:srgbClr val="000000"/>
                </a:solidFill>
                <a:latin typeface="Arial Bold"/>
                <a:ea typeface="Arial Bold"/>
                <a:cs typeface="Arial Bold"/>
                <a:sym typeface="Arial Bold"/>
              </a:rPr>
              <a:t>Plain Language</a:t>
            </a:r>
          </a:p>
        </p:txBody>
      </p:sp>
      <p:sp>
        <p:nvSpPr>
          <p:cNvPr id="14" name="TextBox 14"/>
          <p:cNvSpPr txBox="1"/>
          <p:nvPr/>
        </p:nvSpPr>
        <p:spPr>
          <a:xfrm>
            <a:off x="8644544" y="7784971"/>
            <a:ext cx="3308782" cy="2476500"/>
          </a:xfrm>
          <a:prstGeom prst="rect">
            <a:avLst/>
          </a:prstGeom>
        </p:spPr>
        <p:txBody>
          <a:bodyPr lIns="0" tIns="0" rIns="0" bIns="0" rtlCol="0" anchor="t">
            <a:spAutoFit/>
          </a:bodyPr>
          <a:lstStyle/>
          <a:p>
            <a:pPr algn="ctr">
              <a:lnSpc>
                <a:spcPts val="4799"/>
              </a:lnSpc>
              <a:spcBef>
                <a:spcPct val="0"/>
              </a:spcBef>
            </a:pPr>
            <a:r>
              <a:rPr lang="en-US" sz="3999" b="1">
                <a:solidFill>
                  <a:srgbClr val="000000"/>
                </a:solidFill>
                <a:latin typeface="Arial Bold"/>
                <a:ea typeface="Arial Bold"/>
                <a:cs typeface="Arial Bold"/>
                <a:sym typeface="Arial Bold"/>
              </a:rPr>
              <a:t>People are not talking over eachother</a:t>
            </a:r>
          </a:p>
        </p:txBody>
      </p:sp>
      <p:sp>
        <p:nvSpPr>
          <p:cNvPr id="15" name="TextBox 15"/>
          <p:cNvSpPr txBox="1"/>
          <p:nvPr/>
        </p:nvSpPr>
        <p:spPr>
          <a:xfrm>
            <a:off x="13726732" y="7784971"/>
            <a:ext cx="2636864" cy="1876425"/>
          </a:xfrm>
          <a:prstGeom prst="rect">
            <a:avLst/>
          </a:prstGeom>
        </p:spPr>
        <p:txBody>
          <a:bodyPr lIns="0" tIns="0" rIns="0" bIns="0" rtlCol="0" anchor="t">
            <a:spAutoFit/>
          </a:bodyPr>
          <a:lstStyle/>
          <a:p>
            <a:pPr algn="ctr">
              <a:lnSpc>
                <a:spcPts val="4799"/>
              </a:lnSpc>
              <a:spcBef>
                <a:spcPct val="0"/>
              </a:spcBef>
            </a:pPr>
            <a:r>
              <a:rPr lang="en-US" sz="3999" b="1">
                <a:solidFill>
                  <a:srgbClr val="000000"/>
                </a:solidFill>
                <a:latin typeface="Arial Bold"/>
                <a:ea typeface="Arial Bold"/>
                <a:cs typeface="Arial Bold"/>
                <a:sym typeface="Arial Bold"/>
              </a:rPr>
              <a:t>Everyone is in a quiet area</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49178"/>
            <a:ext cx="18288000" cy="10287000"/>
            <a:chOff x="0" y="0"/>
            <a:chExt cx="24384000" cy="13716000"/>
          </a:xfrm>
        </p:grpSpPr>
        <p:sp>
          <p:nvSpPr>
            <p:cNvPr id="3" name="Freeform 3" descr="A picture containing rectangle  Description automatically generated"/>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lnTo>
                    <a:pt x="0" y="0"/>
                  </a:lnTo>
                  <a:close/>
                </a:path>
              </a:pathLst>
            </a:custGeom>
            <a:blipFill>
              <a:blip r:embed="rId3"/>
              <a:stretch>
                <a:fillRect/>
              </a:stretch>
            </a:blipFill>
          </p:spPr>
          <p:txBody>
            <a:bodyPr/>
            <a:lstStyle/>
            <a:p>
              <a:endParaRPr lang="en-CA"/>
            </a:p>
          </p:txBody>
        </p:sp>
      </p:grpSp>
      <p:grpSp>
        <p:nvGrpSpPr>
          <p:cNvPr id="4" name="Group 4"/>
          <p:cNvGrpSpPr/>
          <p:nvPr/>
        </p:nvGrpSpPr>
        <p:grpSpPr>
          <a:xfrm>
            <a:off x="693388" y="461096"/>
            <a:ext cx="12547836" cy="1022008"/>
            <a:chOff x="0" y="0"/>
            <a:chExt cx="16730448" cy="1362678"/>
          </a:xfrm>
        </p:grpSpPr>
        <p:sp>
          <p:nvSpPr>
            <p:cNvPr id="5" name="Freeform 5"/>
            <p:cNvSpPr/>
            <p:nvPr/>
          </p:nvSpPr>
          <p:spPr>
            <a:xfrm>
              <a:off x="0" y="0"/>
              <a:ext cx="16730449" cy="1362678"/>
            </a:xfrm>
            <a:custGeom>
              <a:avLst/>
              <a:gdLst/>
              <a:ahLst/>
              <a:cxnLst/>
              <a:rect l="l" t="t" r="r" b="b"/>
              <a:pathLst>
                <a:path w="16730449" h="1362678">
                  <a:moveTo>
                    <a:pt x="0" y="0"/>
                  </a:moveTo>
                  <a:lnTo>
                    <a:pt x="16730449" y="0"/>
                  </a:lnTo>
                  <a:lnTo>
                    <a:pt x="16730449" y="1362678"/>
                  </a:lnTo>
                  <a:lnTo>
                    <a:pt x="0" y="1362678"/>
                  </a:lnTo>
                  <a:close/>
                </a:path>
              </a:pathLst>
            </a:custGeom>
            <a:solidFill>
              <a:srgbClr val="000000">
                <a:alpha val="0"/>
              </a:srgbClr>
            </a:solidFill>
          </p:spPr>
          <p:txBody>
            <a:bodyPr/>
            <a:lstStyle/>
            <a:p>
              <a:endParaRPr lang="en-CA"/>
            </a:p>
          </p:txBody>
        </p:sp>
        <p:sp>
          <p:nvSpPr>
            <p:cNvPr id="6" name="TextBox 6"/>
            <p:cNvSpPr txBox="1"/>
            <p:nvPr/>
          </p:nvSpPr>
          <p:spPr>
            <a:xfrm>
              <a:off x="0" y="-47625"/>
              <a:ext cx="16730448" cy="1410303"/>
            </a:xfrm>
            <a:prstGeom prst="rect">
              <a:avLst/>
            </a:prstGeom>
          </p:spPr>
          <p:txBody>
            <a:bodyPr lIns="0" tIns="0" rIns="0" bIns="0" rtlCol="0" anchor="ctr"/>
            <a:lstStyle/>
            <a:p>
              <a:pPr algn="l">
                <a:lnSpc>
                  <a:spcPts val="6480"/>
                </a:lnSpc>
              </a:pPr>
              <a:r>
                <a:rPr lang="en-US" sz="6000" b="1">
                  <a:solidFill>
                    <a:srgbClr val="FFFFFF"/>
                  </a:solidFill>
                  <a:latin typeface="Arial Bold"/>
                  <a:ea typeface="Arial Bold"/>
                  <a:cs typeface="Arial Bold"/>
                  <a:sym typeface="Arial Bold"/>
                </a:rPr>
                <a:t>Our Experiences With Meetings</a:t>
              </a:r>
            </a:p>
          </p:txBody>
        </p:sp>
      </p:grpSp>
      <p:sp>
        <p:nvSpPr>
          <p:cNvPr id="7" name="TextBox 7"/>
          <p:cNvSpPr txBox="1"/>
          <p:nvPr/>
        </p:nvSpPr>
        <p:spPr>
          <a:xfrm>
            <a:off x="572143" y="1877363"/>
            <a:ext cx="15700005" cy="1562100"/>
          </a:xfrm>
          <a:prstGeom prst="rect">
            <a:avLst/>
          </a:prstGeom>
        </p:spPr>
        <p:txBody>
          <a:bodyPr lIns="0" tIns="0" rIns="0" bIns="0" rtlCol="0" anchor="t">
            <a:spAutoFit/>
          </a:bodyPr>
          <a:lstStyle/>
          <a:p>
            <a:pPr algn="l">
              <a:lnSpc>
                <a:spcPts val="6480"/>
              </a:lnSpc>
            </a:pPr>
            <a:r>
              <a:rPr lang="en-US" sz="5400" b="1" i="1" u="sng">
                <a:solidFill>
                  <a:srgbClr val="000000"/>
                </a:solidFill>
                <a:latin typeface="Arial Bold Italics"/>
                <a:ea typeface="Arial Bold Italics"/>
                <a:cs typeface="Arial Bold Italics"/>
                <a:sym typeface="Arial Bold Italics"/>
              </a:rPr>
              <a:t>Dzidra</a:t>
            </a:r>
          </a:p>
          <a:p>
            <a:pPr marL="760095" lvl="1" indent="-380048" algn="l">
              <a:lnSpc>
                <a:spcPts val="5040"/>
              </a:lnSpc>
            </a:pPr>
            <a:endParaRPr lang="en-US" sz="5400" b="1" i="1" u="sng">
              <a:solidFill>
                <a:srgbClr val="000000"/>
              </a:solidFill>
              <a:latin typeface="Arial Bold Italics"/>
              <a:ea typeface="Arial Bold Italics"/>
              <a:cs typeface="Arial Bold Italics"/>
              <a:sym typeface="Arial Bold Italics"/>
            </a:endParaRPr>
          </a:p>
        </p:txBody>
      </p:sp>
      <p:sp>
        <p:nvSpPr>
          <p:cNvPr id="8" name="Freeform 8"/>
          <p:cNvSpPr/>
          <p:nvPr/>
        </p:nvSpPr>
        <p:spPr>
          <a:xfrm>
            <a:off x="693388" y="3439463"/>
            <a:ext cx="4253023" cy="4114800"/>
          </a:xfrm>
          <a:custGeom>
            <a:avLst/>
            <a:gdLst/>
            <a:ahLst/>
            <a:cxnLst/>
            <a:rect l="l" t="t" r="r" b="b"/>
            <a:pathLst>
              <a:path w="4253023" h="4114800">
                <a:moveTo>
                  <a:pt x="0" y="0"/>
                </a:moveTo>
                <a:lnTo>
                  <a:pt x="4253024" y="0"/>
                </a:lnTo>
                <a:lnTo>
                  <a:pt x="4253024"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CA"/>
          </a:p>
        </p:txBody>
      </p:sp>
      <p:sp>
        <p:nvSpPr>
          <p:cNvPr id="9" name="Freeform 9"/>
          <p:cNvSpPr/>
          <p:nvPr/>
        </p:nvSpPr>
        <p:spPr>
          <a:xfrm>
            <a:off x="12473224" y="3439463"/>
            <a:ext cx="3086100" cy="4114800"/>
          </a:xfrm>
          <a:custGeom>
            <a:avLst/>
            <a:gdLst/>
            <a:ahLst/>
            <a:cxnLst/>
            <a:rect l="l" t="t" r="r" b="b"/>
            <a:pathLst>
              <a:path w="3086100" h="4114800">
                <a:moveTo>
                  <a:pt x="0" y="0"/>
                </a:moveTo>
                <a:lnTo>
                  <a:pt x="3086100" y="0"/>
                </a:lnTo>
                <a:lnTo>
                  <a:pt x="3086100"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CA"/>
          </a:p>
        </p:txBody>
      </p:sp>
      <p:sp>
        <p:nvSpPr>
          <p:cNvPr id="10" name="Freeform 10"/>
          <p:cNvSpPr/>
          <p:nvPr/>
        </p:nvSpPr>
        <p:spPr>
          <a:xfrm>
            <a:off x="6652418" y="3439463"/>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CA"/>
          </a:p>
        </p:txBody>
      </p:sp>
      <p:sp>
        <p:nvSpPr>
          <p:cNvPr id="11" name="TextBox 11"/>
          <p:cNvSpPr txBox="1"/>
          <p:nvPr/>
        </p:nvSpPr>
        <p:spPr>
          <a:xfrm>
            <a:off x="572143" y="8224838"/>
            <a:ext cx="4139758" cy="1876425"/>
          </a:xfrm>
          <a:prstGeom prst="rect">
            <a:avLst/>
          </a:prstGeom>
        </p:spPr>
        <p:txBody>
          <a:bodyPr lIns="0" tIns="0" rIns="0" bIns="0" rtlCol="0" anchor="t">
            <a:spAutoFit/>
          </a:bodyPr>
          <a:lstStyle/>
          <a:p>
            <a:pPr marL="723900" lvl="1" indent="-361950" algn="ctr">
              <a:lnSpc>
                <a:spcPts val="4799"/>
              </a:lnSpc>
            </a:pPr>
            <a:r>
              <a:rPr lang="en-US" sz="3999" b="1">
                <a:solidFill>
                  <a:srgbClr val="000000"/>
                </a:solidFill>
                <a:latin typeface="Arial Bold"/>
                <a:ea typeface="Arial Bold"/>
                <a:cs typeface="Arial Bold"/>
                <a:sym typeface="Arial Bold"/>
              </a:rPr>
              <a:t>I Like When Notes are Taken</a:t>
            </a:r>
          </a:p>
        </p:txBody>
      </p:sp>
      <p:sp>
        <p:nvSpPr>
          <p:cNvPr id="12" name="TextBox 12"/>
          <p:cNvSpPr txBox="1"/>
          <p:nvPr/>
        </p:nvSpPr>
        <p:spPr>
          <a:xfrm>
            <a:off x="6259269" y="8296275"/>
            <a:ext cx="4139758" cy="1876425"/>
          </a:xfrm>
          <a:prstGeom prst="rect">
            <a:avLst/>
          </a:prstGeom>
        </p:spPr>
        <p:txBody>
          <a:bodyPr lIns="0" tIns="0" rIns="0" bIns="0" rtlCol="0" anchor="t">
            <a:spAutoFit/>
          </a:bodyPr>
          <a:lstStyle/>
          <a:p>
            <a:pPr marL="723900" lvl="1" indent="-361950" algn="ctr">
              <a:lnSpc>
                <a:spcPts val="4799"/>
              </a:lnSpc>
            </a:pPr>
            <a:r>
              <a:rPr lang="en-US" sz="3999" b="1">
                <a:solidFill>
                  <a:srgbClr val="000000"/>
                </a:solidFill>
                <a:latin typeface="Arial Bold"/>
                <a:ea typeface="Arial Bold"/>
                <a:cs typeface="Arial Bold"/>
                <a:sym typeface="Arial Bold"/>
              </a:rPr>
              <a:t>Everyone is apart of the team</a:t>
            </a:r>
          </a:p>
        </p:txBody>
      </p:sp>
      <p:sp>
        <p:nvSpPr>
          <p:cNvPr id="13" name="TextBox 13"/>
          <p:cNvSpPr txBox="1"/>
          <p:nvPr/>
        </p:nvSpPr>
        <p:spPr>
          <a:xfrm>
            <a:off x="11697936" y="8224838"/>
            <a:ext cx="4139758" cy="1876425"/>
          </a:xfrm>
          <a:prstGeom prst="rect">
            <a:avLst/>
          </a:prstGeom>
        </p:spPr>
        <p:txBody>
          <a:bodyPr lIns="0" tIns="0" rIns="0" bIns="0" rtlCol="0" anchor="t">
            <a:spAutoFit/>
          </a:bodyPr>
          <a:lstStyle/>
          <a:p>
            <a:pPr marL="723900" lvl="1" indent="-361950" algn="ctr">
              <a:lnSpc>
                <a:spcPts val="4799"/>
              </a:lnSpc>
            </a:pPr>
            <a:r>
              <a:rPr lang="en-US" sz="3999" b="1">
                <a:solidFill>
                  <a:srgbClr val="000000"/>
                </a:solidFill>
                <a:latin typeface="Arial Bold"/>
                <a:ea typeface="Arial Bold"/>
                <a:cs typeface="Arial Bold"/>
                <a:sym typeface="Arial Bold"/>
              </a:rPr>
              <a:t>People stay Muted or talk one at a time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49178"/>
            <a:ext cx="18288000" cy="10287000"/>
            <a:chOff x="0" y="0"/>
            <a:chExt cx="24384000" cy="13716000"/>
          </a:xfrm>
        </p:grpSpPr>
        <p:sp>
          <p:nvSpPr>
            <p:cNvPr id="3" name="Freeform 3" descr="A picture containing rectangle  Description automatically generated"/>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lnTo>
                    <a:pt x="0" y="0"/>
                  </a:lnTo>
                  <a:close/>
                </a:path>
              </a:pathLst>
            </a:custGeom>
            <a:blipFill>
              <a:blip r:embed="rId3"/>
              <a:stretch>
                <a:fillRect/>
              </a:stretch>
            </a:blipFill>
          </p:spPr>
          <p:txBody>
            <a:bodyPr/>
            <a:lstStyle/>
            <a:p>
              <a:endParaRPr lang="en-CA"/>
            </a:p>
          </p:txBody>
        </p:sp>
      </p:grpSp>
      <p:grpSp>
        <p:nvGrpSpPr>
          <p:cNvPr id="4" name="Group 4"/>
          <p:cNvGrpSpPr>
            <a:grpSpLocks noChangeAspect="1"/>
          </p:cNvGrpSpPr>
          <p:nvPr/>
        </p:nvGrpSpPr>
        <p:grpSpPr>
          <a:xfrm>
            <a:off x="8919966" y="2789841"/>
            <a:ext cx="4989721" cy="4738053"/>
            <a:chOff x="0" y="0"/>
            <a:chExt cx="6217296" cy="5903712"/>
          </a:xfrm>
        </p:grpSpPr>
        <p:sp>
          <p:nvSpPr>
            <p:cNvPr id="5" name="Freeform 5" descr="A person wearing blue glasses  AI-generated content may be incorrect."/>
            <p:cNvSpPr/>
            <p:nvPr/>
          </p:nvSpPr>
          <p:spPr>
            <a:xfrm>
              <a:off x="0" y="0"/>
              <a:ext cx="6217285" cy="5903722"/>
            </a:xfrm>
            <a:custGeom>
              <a:avLst/>
              <a:gdLst/>
              <a:ahLst/>
              <a:cxnLst/>
              <a:rect l="l" t="t" r="r" b="b"/>
              <a:pathLst>
                <a:path w="6217285" h="5903722">
                  <a:moveTo>
                    <a:pt x="0" y="0"/>
                  </a:moveTo>
                  <a:lnTo>
                    <a:pt x="6217285" y="0"/>
                  </a:lnTo>
                  <a:lnTo>
                    <a:pt x="6217285" y="5903722"/>
                  </a:lnTo>
                  <a:lnTo>
                    <a:pt x="0" y="5903722"/>
                  </a:lnTo>
                  <a:lnTo>
                    <a:pt x="0" y="0"/>
                  </a:lnTo>
                  <a:close/>
                </a:path>
              </a:pathLst>
            </a:custGeom>
            <a:blipFill>
              <a:blip r:embed="rId4"/>
              <a:stretch>
                <a:fillRect l="962" t="-6924" r="-2287" b="217"/>
              </a:stretch>
            </a:blipFill>
          </p:spPr>
          <p:txBody>
            <a:bodyPr/>
            <a:lstStyle/>
            <a:p>
              <a:endParaRPr lang="en-CA"/>
            </a:p>
          </p:txBody>
        </p:sp>
      </p:grpSp>
      <p:grpSp>
        <p:nvGrpSpPr>
          <p:cNvPr id="6" name="Group 6"/>
          <p:cNvGrpSpPr>
            <a:grpSpLocks noChangeAspect="1"/>
          </p:cNvGrpSpPr>
          <p:nvPr/>
        </p:nvGrpSpPr>
        <p:grpSpPr>
          <a:xfrm>
            <a:off x="-93714" y="2789841"/>
            <a:ext cx="4750927" cy="4738053"/>
            <a:chOff x="0" y="0"/>
            <a:chExt cx="5857876" cy="5842002"/>
          </a:xfrm>
        </p:grpSpPr>
        <p:sp>
          <p:nvSpPr>
            <p:cNvPr id="7" name="Freeform 7" descr="A person with glasses smiling  AI-generated content may be incorrect."/>
            <p:cNvSpPr/>
            <p:nvPr/>
          </p:nvSpPr>
          <p:spPr>
            <a:xfrm>
              <a:off x="0" y="0"/>
              <a:ext cx="5857875" cy="5842000"/>
            </a:xfrm>
            <a:custGeom>
              <a:avLst/>
              <a:gdLst/>
              <a:ahLst/>
              <a:cxnLst/>
              <a:rect l="l" t="t" r="r" b="b"/>
              <a:pathLst>
                <a:path w="5857875" h="5842000">
                  <a:moveTo>
                    <a:pt x="0" y="0"/>
                  </a:moveTo>
                  <a:lnTo>
                    <a:pt x="5857875" y="0"/>
                  </a:lnTo>
                  <a:lnTo>
                    <a:pt x="5857875" y="5842000"/>
                  </a:lnTo>
                  <a:lnTo>
                    <a:pt x="0" y="5842000"/>
                  </a:lnTo>
                  <a:lnTo>
                    <a:pt x="0" y="0"/>
                  </a:lnTo>
                  <a:close/>
                </a:path>
              </a:pathLst>
            </a:custGeom>
            <a:blipFill>
              <a:blip r:embed="rId5"/>
              <a:stretch>
                <a:fillRect t="-135" b="-135"/>
              </a:stretch>
            </a:blipFill>
          </p:spPr>
          <p:txBody>
            <a:bodyPr/>
            <a:lstStyle/>
            <a:p>
              <a:endParaRPr lang="en-CA"/>
            </a:p>
          </p:txBody>
        </p:sp>
      </p:grpSp>
      <p:grpSp>
        <p:nvGrpSpPr>
          <p:cNvPr id="8" name="Group 8"/>
          <p:cNvGrpSpPr>
            <a:grpSpLocks noChangeAspect="1"/>
          </p:cNvGrpSpPr>
          <p:nvPr/>
        </p:nvGrpSpPr>
        <p:grpSpPr>
          <a:xfrm>
            <a:off x="4424786" y="2789841"/>
            <a:ext cx="4737362" cy="4738053"/>
            <a:chOff x="0" y="0"/>
            <a:chExt cx="5815484" cy="5816332"/>
          </a:xfrm>
        </p:grpSpPr>
        <p:sp>
          <p:nvSpPr>
            <p:cNvPr id="9" name="Freeform 9"/>
            <p:cNvSpPr/>
            <p:nvPr/>
          </p:nvSpPr>
          <p:spPr>
            <a:xfrm>
              <a:off x="0" y="0"/>
              <a:ext cx="5815457" cy="5816346"/>
            </a:xfrm>
            <a:custGeom>
              <a:avLst/>
              <a:gdLst/>
              <a:ahLst/>
              <a:cxnLst/>
              <a:rect l="l" t="t" r="r" b="b"/>
              <a:pathLst>
                <a:path w="5815457" h="5816346">
                  <a:moveTo>
                    <a:pt x="0" y="0"/>
                  </a:moveTo>
                  <a:lnTo>
                    <a:pt x="5815457" y="0"/>
                  </a:lnTo>
                  <a:lnTo>
                    <a:pt x="5815457" y="5816346"/>
                  </a:lnTo>
                  <a:lnTo>
                    <a:pt x="0" y="5816346"/>
                  </a:lnTo>
                  <a:lnTo>
                    <a:pt x="0" y="0"/>
                  </a:lnTo>
                  <a:close/>
                </a:path>
              </a:pathLst>
            </a:custGeom>
            <a:blipFill>
              <a:blip r:embed="rId6"/>
              <a:stretch>
                <a:fillRect t="-16656" b="-16656"/>
              </a:stretch>
            </a:blipFill>
          </p:spPr>
          <p:txBody>
            <a:bodyPr/>
            <a:lstStyle/>
            <a:p>
              <a:endParaRPr lang="en-CA"/>
            </a:p>
          </p:txBody>
        </p:sp>
      </p:grpSp>
      <p:grpSp>
        <p:nvGrpSpPr>
          <p:cNvPr id="10" name="Group 10"/>
          <p:cNvGrpSpPr/>
          <p:nvPr/>
        </p:nvGrpSpPr>
        <p:grpSpPr>
          <a:xfrm>
            <a:off x="-2717466" y="7323307"/>
            <a:ext cx="24886221" cy="5246370"/>
            <a:chOff x="0" y="0"/>
            <a:chExt cx="21398174" cy="4511040"/>
          </a:xfrm>
        </p:grpSpPr>
        <p:sp>
          <p:nvSpPr>
            <p:cNvPr id="11" name="Freeform 11"/>
            <p:cNvSpPr/>
            <p:nvPr/>
          </p:nvSpPr>
          <p:spPr>
            <a:xfrm>
              <a:off x="896071" y="158750"/>
              <a:ext cx="19606033" cy="4193540"/>
            </a:xfrm>
            <a:custGeom>
              <a:avLst/>
              <a:gdLst/>
              <a:ahLst/>
              <a:cxnLst/>
              <a:rect l="l" t="t" r="r" b="b"/>
              <a:pathLst>
                <a:path w="19606033" h="4193540">
                  <a:moveTo>
                    <a:pt x="0" y="0"/>
                  </a:moveTo>
                  <a:lnTo>
                    <a:pt x="19606033" y="0"/>
                  </a:lnTo>
                  <a:lnTo>
                    <a:pt x="19606033" y="4193540"/>
                  </a:lnTo>
                  <a:lnTo>
                    <a:pt x="0" y="4193540"/>
                  </a:lnTo>
                  <a:close/>
                </a:path>
              </a:pathLst>
            </a:custGeom>
            <a:blipFill>
              <a:blip r:embed="rId7"/>
              <a:stretch>
                <a:fillRect l="-4570" t="-283920" r="-5489" b="-323384"/>
              </a:stretch>
            </a:blipFill>
          </p:spPr>
          <p:txBody>
            <a:bodyPr/>
            <a:lstStyle/>
            <a:p>
              <a:endParaRPr lang="en-CA"/>
            </a:p>
          </p:txBody>
        </p:sp>
      </p:grpSp>
      <p:grpSp>
        <p:nvGrpSpPr>
          <p:cNvPr id="12" name="Group 12"/>
          <p:cNvGrpSpPr>
            <a:grpSpLocks noChangeAspect="1"/>
          </p:cNvGrpSpPr>
          <p:nvPr/>
        </p:nvGrpSpPr>
        <p:grpSpPr>
          <a:xfrm>
            <a:off x="13723882" y="2789841"/>
            <a:ext cx="4564118" cy="4738053"/>
            <a:chOff x="0" y="0"/>
            <a:chExt cx="5675020" cy="5891290"/>
          </a:xfrm>
        </p:grpSpPr>
        <p:sp>
          <p:nvSpPr>
            <p:cNvPr id="13" name="Freeform 13" descr="A person smiling at camera  AI-generated content may be incorrect."/>
            <p:cNvSpPr/>
            <p:nvPr/>
          </p:nvSpPr>
          <p:spPr>
            <a:xfrm>
              <a:off x="0" y="0"/>
              <a:ext cx="5674995" cy="5891276"/>
            </a:xfrm>
            <a:custGeom>
              <a:avLst/>
              <a:gdLst/>
              <a:ahLst/>
              <a:cxnLst/>
              <a:rect l="l" t="t" r="r" b="b"/>
              <a:pathLst>
                <a:path w="5674995" h="5891276">
                  <a:moveTo>
                    <a:pt x="0" y="0"/>
                  </a:moveTo>
                  <a:lnTo>
                    <a:pt x="5674995" y="0"/>
                  </a:lnTo>
                  <a:lnTo>
                    <a:pt x="5674995" y="5891276"/>
                  </a:lnTo>
                  <a:lnTo>
                    <a:pt x="0" y="5891276"/>
                  </a:lnTo>
                  <a:lnTo>
                    <a:pt x="0" y="0"/>
                  </a:lnTo>
                  <a:close/>
                </a:path>
              </a:pathLst>
            </a:custGeom>
            <a:blipFill>
              <a:blip r:embed="rId8"/>
              <a:stretch>
                <a:fillRect l="-48602" r="-35895"/>
              </a:stretch>
            </a:blipFill>
          </p:spPr>
          <p:txBody>
            <a:bodyPr/>
            <a:lstStyle/>
            <a:p>
              <a:endParaRPr lang="en-CA"/>
            </a:p>
          </p:txBody>
        </p:sp>
      </p:grpSp>
      <p:sp>
        <p:nvSpPr>
          <p:cNvPr id="14" name="TextBox 14"/>
          <p:cNvSpPr txBox="1"/>
          <p:nvPr/>
        </p:nvSpPr>
        <p:spPr>
          <a:xfrm>
            <a:off x="933103" y="586209"/>
            <a:ext cx="13349246" cy="857125"/>
          </a:xfrm>
          <a:prstGeom prst="rect">
            <a:avLst/>
          </a:prstGeom>
        </p:spPr>
        <p:txBody>
          <a:bodyPr lIns="0" tIns="0" rIns="0" bIns="0" rtlCol="0" anchor="t">
            <a:spAutoFit/>
          </a:bodyPr>
          <a:lstStyle/>
          <a:p>
            <a:pPr algn="l">
              <a:lnSpc>
                <a:spcPts val="5832"/>
              </a:lnSpc>
            </a:pPr>
            <a:r>
              <a:rPr lang="en-US" sz="6000" b="1">
                <a:solidFill>
                  <a:srgbClr val="FFFFFF"/>
                </a:solidFill>
                <a:latin typeface="Arial Bold"/>
                <a:ea typeface="Arial Bold"/>
                <a:cs typeface="Arial Bold"/>
                <a:sym typeface="Arial Bold"/>
              </a:rPr>
              <a:t>Meet the Presenters</a:t>
            </a:r>
          </a:p>
        </p:txBody>
      </p:sp>
      <p:sp>
        <p:nvSpPr>
          <p:cNvPr id="15" name="TextBox 15"/>
          <p:cNvSpPr txBox="1"/>
          <p:nvPr/>
        </p:nvSpPr>
        <p:spPr>
          <a:xfrm>
            <a:off x="328096" y="7725850"/>
            <a:ext cx="3736634" cy="1221731"/>
          </a:xfrm>
          <a:prstGeom prst="rect">
            <a:avLst/>
          </a:prstGeom>
        </p:spPr>
        <p:txBody>
          <a:bodyPr lIns="0" tIns="0" rIns="0" bIns="0" rtlCol="0" anchor="t">
            <a:spAutoFit/>
          </a:bodyPr>
          <a:lstStyle/>
          <a:p>
            <a:pPr algn="ctr">
              <a:lnSpc>
                <a:spcPts val="4320"/>
              </a:lnSpc>
            </a:pPr>
            <a:r>
              <a:rPr lang="en-US" sz="3600" b="1">
                <a:solidFill>
                  <a:srgbClr val="000000"/>
                </a:solidFill>
                <a:latin typeface="Calibri (MS) Bold"/>
                <a:ea typeface="Calibri (MS) Bold"/>
                <a:cs typeface="Calibri (MS) Bold"/>
                <a:sym typeface="Calibri (MS) Bold"/>
              </a:rPr>
              <a:t>Judy Noonan</a:t>
            </a:r>
          </a:p>
          <a:p>
            <a:pPr algn="ctr">
              <a:lnSpc>
                <a:spcPts val="4320"/>
              </a:lnSpc>
            </a:pPr>
            <a:r>
              <a:rPr lang="en-US" sz="3600" b="1">
                <a:solidFill>
                  <a:srgbClr val="000000"/>
                </a:solidFill>
                <a:latin typeface="Calibri (MS) Bold"/>
                <a:ea typeface="Calibri (MS) Bold"/>
                <a:cs typeface="Calibri (MS) Bold"/>
                <a:sym typeface="Calibri (MS) Bold"/>
              </a:rPr>
              <a:t>CLO Council</a:t>
            </a:r>
          </a:p>
        </p:txBody>
      </p:sp>
      <p:sp>
        <p:nvSpPr>
          <p:cNvPr id="16" name="TextBox 16"/>
          <p:cNvSpPr txBox="1"/>
          <p:nvPr/>
        </p:nvSpPr>
        <p:spPr>
          <a:xfrm>
            <a:off x="4737275" y="7725850"/>
            <a:ext cx="3736634" cy="1221731"/>
          </a:xfrm>
          <a:prstGeom prst="rect">
            <a:avLst/>
          </a:prstGeom>
        </p:spPr>
        <p:txBody>
          <a:bodyPr lIns="0" tIns="0" rIns="0" bIns="0" rtlCol="0" anchor="t">
            <a:spAutoFit/>
          </a:bodyPr>
          <a:lstStyle/>
          <a:p>
            <a:pPr algn="ctr">
              <a:lnSpc>
                <a:spcPts val="4320"/>
              </a:lnSpc>
            </a:pPr>
            <a:r>
              <a:rPr lang="en-US" sz="3600" b="1">
                <a:solidFill>
                  <a:srgbClr val="000000"/>
                </a:solidFill>
                <a:latin typeface="Calibri (MS) Bold"/>
                <a:ea typeface="Calibri (MS) Bold"/>
                <a:cs typeface="Calibri (MS) Bold"/>
                <a:sym typeface="Calibri (MS) Bold"/>
              </a:rPr>
              <a:t>Erica Machtinger</a:t>
            </a:r>
          </a:p>
          <a:p>
            <a:pPr algn="ctr">
              <a:lnSpc>
                <a:spcPts val="4320"/>
              </a:lnSpc>
            </a:pPr>
            <a:r>
              <a:rPr lang="en-US" sz="3600" b="1">
                <a:solidFill>
                  <a:srgbClr val="000000"/>
                </a:solidFill>
                <a:latin typeface="Calibri (MS) Bold"/>
                <a:ea typeface="Calibri (MS) Bold"/>
                <a:cs typeface="Calibri (MS) Bold"/>
                <a:sym typeface="Calibri (MS) Bold"/>
              </a:rPr>
              <a:t>CLTO Influencers</a:t>
            </a:r>
          </a:p>
        </p:txBody>
      </p:sp>
      <p:sp>
        <p:nvSpPr>
          <p:cNvPr id="17" name="TextBox 17"/>
          <p:cNvSpPr txBox="1"/>
          <p:nvPr/>
        </p:nvSpPr>
        <p:spPr>
          <a:xfrm>
            <a:off x="9730278" y="7725850"/>
            <a:ext cx="3183291" cy="1221731"/>
          </a:xfrm>
          <a:prstGeom prst="rect">
            <a:avLst/>
          </a:prstGeom>
        </p:spPr>
        <p:txBody>
          <a:bodyPr lIns="0" tIns="0" rIns="0" bIns="0" rtlCol="0" anchor="t">
            <a:spAutoFit/>
          </a:bodyPr>
          <a:lstStyle/>
          <a:p>
            <a:pPr algn="ctr">
              <a:lnSpc>
                <a:spcPts val="4320"/>
              </a:lnSpc>
            </a:pPr>
            <a:r>
              <a:rPr lang="en-US" sz="3600" b="1">
                <a:solidFill>
                  <a:srgbClr val="000000"/>
                </a:solidFill>
                <a:latin typeface="Calibri (MS) Bold"/>
                <a:ea typeface="Calibri (MS) Bold"/>
                <a:cs typeface="Calibri (MS) Bold"/>
                <a:sym typeface="Calibri (MS) Bold"/>
              </a:rPr>
              <a:t>Dzidra Halar</a:t>
            </a:r>
          </a:p>
          <a:p>
            <a:pPr algn="ctr">
              <a:lnSpc>
                <a:spcPts val="4320"/>
              </a:lnSpc>
            </a:pPr>
            <a:r>
              <a:rPr lang="en-US" sz="3600" b="1">
                <a:solidFill>
                  <a:srgbClr val="000000"/>
                </a:solidFill>
                <a:latin typeface="Calibri (MS) Bold"/>
                <a:ea typeface="Calibri (MS) Bold"/>
                <a:cs typeface="Calibri (MS) Bold"/>
                <a:sym typeface="Calibri (MS) Bold"/>
              </a:rPr>
              <a:t>CLO Council</a:t>
            </a:r>
          </a:p>
        </p:txBody>
      </p:sp>
      <p:sp>
        <p:nvSpPr>
          <p:cNvPr id="18" name="TextBox 18"/>
          <p:cNvSpPr txBox="1"/>
          <p:nvPr/>
        </p:nvSpPr>
        <p:spPr>
          <a:xfrm>
            <a:off x="13987849" y="7725850"/>
            <a:ext cx="3439915" cy="1152525"/>
          </a:xfrm>
          <a:prstGeom prst="rect">
            <a:avLst/>
          </a:prstGeom>
        </p:spPr>
        <p:txBody>
          <a:bodyPr lIns="0" tIns="0" rIns="0" bIns="0" rtlCol="0" anchor="t">
            <a:spAutoFit/>
          </a:bodyPr>
          <a:lstStyle/>
          <a:p>
            <a:pPr algn="ctr">
              <a:lnSpc>
                <a:spcPts val="4320"/>
              </a:lnSpc>
            </a:pPr>
            <a:r>
              <a:rPr lang="en-US" sz="3600" b="1">
                <a:solidFill>
                  <a:srgbClr val="000000"/>
                </a:solidFill>
                <a:latin typeface="Calibri (MS) Bold"/>
                <a:ea typeface="Calibri (MS) Bold"/>
                <a:cs typeface="Calibri (MS) Bold"/>
                <a:sym typeface="Calibri (MS) Bold"/>
              </a:rPr>
              <a:t>Lorraine Bradley</a:t>
            </a:r>
          </a:p>
          <a:p>
            <a:pPr algn="ctr">
              <a:lnSpc>
                <a:spcPts val="4320"/>
              </a:lnSpc>
            </a:pPr>
            <a:r>
              <a:rPr lang="en-US" sz="3600" b="1">
                <a:solidFill>
                  <a:srgbClr val="000000"/>
                </a:solidFill>
                <a:latin typeface="Calibri (MS) Bold"/>
                <a:ea typeface="Calibri (MS) Bold"/>
                <a:cs typeface="Calibri (MS) Bold"/>
                <a:sym typeface="Calibri (MS) Bold"/>
              </a:rPr>
              <a:t>CLTO Influencers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49178"/>
            <a:ext cx="18288000" cy="10287000"/>
            <a:chOff x="0" y="0"/>
            <a:chExt cx="24384000" cy="13716000"/>
          </a:xfrm>
        </p:grpSpPr>
        <p:sp>
          <p:nvSpPr>
            <p:cNvPr id="3" name="Freeform 3" descr="A picture containing rectangle  Description automatically generated"/>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lnTo>
                    <a:pt x="0" y="0"/>
                  </a:lnTo>
                  <a:close/>
                </a:path>
              </a:pathLst>
            </a:custGeom>
            <a:blipFill>
              <a:blip r:embed="rId3"/>
              <a:stretch>
                <a:fillRect/>
              </a:stretch>
            </a:blipFill>
          </p:spPr>
          <p:txBody>
            <a:bodyPr/>
            <a:lstStyle/>
            <a:p>
              <a:endParaRPr lang="en-CA"/>
            </a:p>
          </p:txBody>
        </p:sp>
      </p:grpSp>
      <p:grpSp>
        <p:nvGrpSpPr>
          <p:cNvPr id="4" name="Group 4"/>
          <p:cNvGrpSpPr/>
          <p:nvPr/>
        </p:nvGrpSpPr>
        <p:grpSpPr>
          <a:xfrm>
            <a:off x="693388" y="461096"/>
            <a:ext cx="12547836" cy="1022008"/>
            <a:chOff x="0" y="0"/>
            <a:chExt cx="16730448" cy="1362678"/>
          </a:xfrm>
        </p:grpSpPr>
        <p:sp>
          <p:nvSpPr>
            <p:cNvPr id="5" name="Freeform 5"/>
            <p:cNvSpPr/>
            <p:nvPr/>
          </p:nvSpPr>
          <p:spPr>
            <a:xfrm>
              <a:off x="0" y="0"/>
              <a:ext cx="16730449" cy="1362678"/>
            </a:xfrm>
            <a:custGeom>
              <a:avLst/>
              <a:gdLst/>
              <a:ahLst/>
              <a:cxnLst/>
              <a:rect l="l" t="t" r="r" b="b"/>
              <a:pathLst>
                <a:path w="16730449" h="1362678">
                  <a:moveTo>
                    <a:pt x="0" y="0"/>
                  </a:moveTo>
                  <a:lnTo>
                    <a:pt x="16730449" y="0"/>
                  </a:lnTo>
                  <a:lnTo>
                    <a:pt x="16730449" y="1362678"/>
                  </a:lnTo>
                  <a:lnTo>
                    <a:pt x="0" y="1362678"/>
                  </a:lnTo>
                  <a:close/>
                </a:path>
              </a:pathLst>
            </a:custGeom>
            <a:solidFill>
              <a:srgbClr val="000000">
                <a:alpha val="0"/>
              </a:srgbClr>
            </a:solidFill>
          </p:spPr>
          <p:txBody>
            <a:bodyPr/>
            <a:lstStyle/>
            <a:p>
              <a:endParaRPr lang="en-CA"/>
            </a:p>
          </p:txBody>
        </p:sp>
        <p:sp>
          <p:nvSpPr>
            <p:cNvPr id="6" name="TextBox 6"/>
            <p:cNvSpPr txBox="1"/>
            <p:nvPr/>
          </p:nvSpPr>
          <p:spPr>
            <a:xfrm>
              <a:off x="0" y="-47625"/>
              <a:ext cx="16730448" cy="1410303"/>
            </a:xfrm>
            <a:prstGeom prst="rect">
              <a:avLst/>
            </a:prstGeom>
          </p:spPr>
          <p:txBody>
            <a:bodyPr lIns="0" tIns="0" rIns="0" bIns="0" rtlCol="0" anchor="ctr"/>
            <a:lstStyle/>
            <a:p>
              <a:pPr algn="l">
                <a:lnSpc>
                  <a:spcPts val="6480"/>
                </a:lnSpc>
              </a:pPr>
              <a:r>
                <a:rPr lang="en-US" sz="6000" b="1">
                  <a:solidFill>
                    <a:srgbClr val="FFFFFF"/>
                  </a:solidFill>
                  <a:latin typeface="Arial Bold"/>
                  <a:ea typeface="Arial Bold"/>
                  <a:cs typeface="Arial Bold"/>
                  <a:sym typeface="Arial Bold"/>
                </a:rPr>
                <a:t>Our Experiences With Meetings</a:t>
              </a:r>
            </a:p>
          </p:txBody>
        </p:sp>
      </p:grpSp>
      <p:sp>
        <p:nvSpPr>
          <p:cNvPr id="7" name="Freeform 7"/>
          <p:cNvSpPr/>
          <p:nvPr/>
        </p:nvSpPr>
        <p:spPr>
          <a:xfrm>
            <a:off x="5555727" y="4320396"/>
            <a:ext cx="2524156" cy="2960887"/>
          </a:xfrm>
          <a:custGeom>
            <a:avLst/>
            <a:gdLst/>
            <a:ahLst/>
            <a:cxnLst/>
            <a:rect l="l" t="t" r="r" b="b"/>
            <a:pathLst>
              <a:path w="2524156" h="2960887">
                <a:moveTo>
                  <a:pt x="0" y="0"/>
                </a:moveTo>
                <a:lnTo>
                  <a:pt x="2524156" y="0"/>
                </a:lnTo>
                <a:lnTo>
                  <a:pt x="2524156" y="2960887"/>
                </a:lnTo>
                <a:lnTo>
                  <a:pt x="0" y="296088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CA"/>
          </a:p>
        </p:txBody>
      </p:sp>
      <p:sp>
        <p:nvSpPr>
          <p:cNvPr id="8" name="Freeform 8"/>
          <p:cNvSpPr/>
          <p:nvPr/>
        </p:nvSpPr>
        <p:spPr>
          <a:xfrm>
            <a:off x="9443550" y="4519484"/>
            <a:ext cx="2582077" cy="2562712"/>
          </a:xfrm>
          <a:custGeom>
            <a:avLst/>
            <a:gdLst/>
            <a:ahLst/>
            <a:cxnLst/>
            <a:rect l="l" t="t" r="r" b="b"/>
            <a:pathLst>
              <a:path w="2582077" h="2562712">
                <a:moveTo>
                  <a:pt x="0" y="0"/>
                </a:moveTo>
                <a:lnTo>
                  <a:pt x="2582078" y="0"/>
                </a:lnTo>
                <a:lnTo>
                  <a:pt x="2582078" y="2562712"/>
                </a:lnTo>
                <a:lnTo>
                  <a:pt x="0" y="256271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CA"/>
          </a:p>
        </p:txBody>
      </p:sp>
      <p:sp>
        <p:nvSpPr>
          <p:cNvPr id="9" name="Freeform 9"/>
          <p:cNvSpPr/>
          <p:nvPr/>
        </p:nvSpPr>
        <p:spPr>
          <a:xfrm>
            <a:off x="12887667" y="4234099"/>
            <a:ext cx="3145696" cy="2960887"/>
          </a:xfrm>
          <a:custGeom>
            <a:avLst/>
            <a:gdLst/>
            <a:ahLst/>
            <a:cxnLst/>
            <a:rect l="l" t="t" r="r" b="b"/>
            <a:pathLst>
              <a:path w="3145696" h="2960887">
                <a:moveTo>
                  <a:pt x="0" y="0"/>
                </a:moveTo>
                <a:lnTo>
                  <a:pt x="3145696" y="0"/>
                </a:lnTo>
                <a:lnTo>
                  <a:pt x="3145696" y="2960886"/>
                </a:lnTo>
                <a:lnTo>
                  <a:pt x="0" y="296088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CA"/>
          </a:p>
        </p:txBody>
      </p:sp>
      <p:sp>
        <p:nvSpPr>
          <p:cNvPr id="10" name="Freeform 10"/>
          <p:cNvSpPr/>
          <p:nvPr/>
        </p:nvSpPr>
        <p:spPr>
          <a:xfrm>
            <a:off x="0" y="4234099"/>
            <a:ext cx="4498926" cy="3531657"/>
          </a:xfrm>
          <a:custGeom>
            <a:avLst/>
            <a:gdLst/>
            <a:ahLst/>
            <a:cxnLst/>
            <a:rect l="l" t="t" r="r" b="b"/>
            <a:pathLst>
              <a:path w="4498926" h="3531657">
                <a:moveTo>
                  <a:pt x="0" y="0"/>
                </a:moveTo>
                <a:lnTo>
                  <a:pt x="4498926" y="0"/>
                </a:lnTo>
                <a:lnTo>
                  <a:pt x="4498926" y="3531657"/>
                </a:lnTo>
                <a:lnTo>
                  <a:pt x="0" y="353165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CA"/>
          </a:p>
        </p:txBody>
      </p:sp>
      <p:sp>
        <p:nvSpPr>
          <p:cNvPr id="11" name="Freeform 11"/>
          <p:cNvSpPr/>
          <p:nvPr/>
        </p:nvSpPr>
        <p:spPr>
          <a:xfrm>
            <a:off x="1968160" y="4840527"/>
            <a:ext cx="1797519" cy="1159400"/>
          </a:xfrm>
          <a:custGeom>
            <a:avLst/>
            <a:gdLst/>
            <a:ahLst/>
            <a:cxnLst/>
            <a:rect l="l" t="t" r="r" b="b"/>
            <a:pathLst>
              <a:path w="1797519" h="1159400">
                <a:moveTo>
                  <a:pt x="0" y="0"/>
                </a:moveTo>
                <a:lnTo>
                  <a:pt x="1797519" y="0"/>
                </a:lnTo>
                <a:lnTo>
                  <a:pt x="1797519" y="1159400"/>
                </a:lnTo>
                <a:lnTo>
                  <a:pt x="0" y="11594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CA"/>
          </a:p>
        </p:txBody>
      </p:sp>
      <p:sp>
        <p:nvSpPr>
          <p:cNvPr id="12" name="TextBox 12"/>
          <p:cNvSpPr txBox="1"/>
          <p:nvPr/>
        </p:nvSpPr>
        <p:spPr>
          <a:xfrm>
            <a:off x="788707" y="2107947"/>
            <a:ext cx="14811003" cy="2371725"/>
          </a:xfrm>
          <a:prstGeom prst="rect">
            <a:avLst/>
          </a:prstGeom>
        </p:spPr>
        <p:txBody>
          <a:bodyPr lIns="0" tIns="0" rIns="0" bIns="0" rtlCol="0" anchor="t">
            <a:spAutoFit/>
          </a:bodyPr>
          <a:lstStyle/>
          <a:p>
            <a:pPr algn="l">
              <a:lnSpc>
                <a:spcPts val="6480"/>
              </a:lnSpc>
            </a:pPr>
            <a:r>
              <a:rPr lang="en-US" sz="5400" b="1" i="1" u="sng">
                <a:solidFill>
                  <a:srgbClr val="000000"/>
                </a:solidFill>
                <a:latin typeface="Arial Bold Italics"/>
                <a:ea typeface="Arial Bold Italics"/>
                <a:cs typeface="Arial Bold Italics"/>
                <a:sym typeface="Arial Bold Italics"/>
              </a:rPr>
              <a:t>Lorraine</a:t>
            </a:r>
          </a:p>
          <a:p>
            <a:pPr marL="868680" lvl="1" indent="-434340" algn="l">
              <a:lnSpc>
                <a:spcPts val="5759"/>
              </a:lnSpc>
            </a:pPr>
            <a:endParaRPr lang="en-US" sz="5400" b="1" i="1" u="sng">
              <a:solidFill>
                <a:srgbClr val="000000"/>
              </a:solidFill>
              <a:latin typeface="Arial Bold Italics"/>
              <a:ea typeface="Arial Bold Italics"/>
              <a:cs typeface="Arial Bold Italics"/>
              <a:sym typeface="Arial Bold Italics"/>
            </a:endParaRPr>
          </a:p>
          <a:p>
            <a:pPr marL="868680" lvl="1" indent="-434340" algn="l">
              <a:lnSpc>
                <a:spcPts val="5759"/>
              </a:lnSpc>
            </a:pPr>
            <a:endParaRPr lang="en-US" sz="5400" b="1" i="1" u="sng">
              <a:solidFill>
                <a:srgbClr val="000000"/>
              </a:solidFill>
              <a:latin typeface="Arial Bold Italics"/>
              <a:ea typeface="Arial Bold Italics"/>
              <a:cs typeface="Arial Bold Italics"/>
              <a:sym typeface="Arial Bold Italics"/>
            </a:endParaRPr>
          </a:p>
        </p:txBody>
      </p:sp>
      <p:sp>
        <p:nvSpPr>
          <p:cNvPr id="13" name="TextBox 13"/>
          <p:cNvSpPr txBox="1"/>
          <p:nvPr/>
        </p:nvSpPr>
        <p:spPr>
          <a:xfrm>
            <a:off x="788707" y="8013041"/>
            <a:ext cx="3221113" cy="1876425"/>
          </a:xfrm>
          <a:prstGeom prst="rect">
            <a:avLst/>
          </a:prstGeom>
        </p:spPr>
        <p:txBody>
          <a:bodyPr lIns="0" tIns="0" rIns="0" bIns="0" rtlCol="0" anchor="t">
            <a:spAutoFit/>
          </a:bodyPr>
          <a:lstStyle/>
          <a:p>
            <a:pPr algn="ctr">
              <a:lnSpc>
                <a:spcPts val="4799"/>
              </a:lnSpc>
              <a:spcBef>
                <a:spcPct val="0"/>
              </a:spcBef>
            </a:pPr>
            <a:r>
              <a:rPr lang="en-US" sz="3999" b="1">
                <a:solidFill>
                  <a:srgbClr val="000000"/>
                </a:solidFill>
                <a:latin typeface="Arial Bold"/>
                <a:ea typeface="Arial Bold"/>
                <a:cs typeface="Arial Bold"/>
                <a:sym typeface="Arial Bold"/>
              </a:rPr>
              <a:t>Online Meetings can be hard</a:t>
            </a:r>
          </a:p>
        </p:txBody>
      </p:sp>
      <p:sp>
        <p:nvSpPr>
          <p:cNvPr id="14" name="TextBox 14"/>
          <p:cNvSpPr txBox="1"/>
          <p:nvPr/>
        </p:nvSpPr>
        <p:spPr>
          <a:xfrm>
            <a:off x="5344578" y="8284503"/>
            <a:ext cx="2946454" cy="2476500"/>
          </a:xfrm>
          <a:prstGeom prst="rect">
            <a:avLst/>
          </a:prstGeom>
        </p:spPr>
        <p:txBody>
          <a:bodyPr lIns="0" tIns="0" rIns="0" bIns="0" rtlCol="0" anchor="t">
            <a:spAutoFit/>
          </a:bodyPr>
          <a:lstStyle/>
          <a:p>
            <a:pPr algn="ctr">
              <a:lnSpc>
                <a:spcPts val="4799"/>
              </a:lnSpc>
              <a:spcBef>
                <a:spcPct val="0"/>
              </a:spcBef>
            </a:pPr>
            <a:r>
              <a:rPr lang="en-US" sz="3999" b="1">
                <a:solidFill>
                  <a:srgbClr val="000000"/>
                </a:solidFill>
                <a:latin typeface="Arial Bold"/>
                <a:ea typeface="Arial Bold"/>
                <a:cs typeface="Arial Bold"/>
                <a:sym typeface="Arial Bold"/>
              </a:rPr>
              <a:t>My husband supports me</a:t>
            </a:r>
          </a:p>
        </p:txBody>
      </p:sp>
      <p:sp>
        <p:nvSpPr>
          <p:cNvPr id="15" name="TextBox 15"/>
          <p:cNvSpPr txBox="1"/>
          <p:nvPr/>
        </p:nvSpPr>
        <p:spPr>
          <a:xfrm>
            <a:off x="9165933" y="8284503"/>
            <a:ext cx="2946454" cy="1276350"/>
          </a:xfrm>
          <a:prstGeom prst="rect">
            <a:avLst/>
          </a:prstGeom>
        </p:spPr>
        <p:txBody>
          <a:bodyPr lIns="0" tIns="0" rIns="0" bIns="0" rtlCol="0" anchor="t">
            <a:spAutoFit/>
          </a:bodyPr>
          <a:lstStyle/>
          <a:p>
            <a:pPr algn="ctr">
              <a:lnSpc>
                <a:spcPts val="4799"/>
              </a:lnSpc>
              <a:spcBef>
                <a:spcPct val="0"/>
              </a:spcBef>
            </a:pPr>
            <a:r>
              <a:rPr lang="en-US" sz="3999" b="1">
                <a:solidFill>
                  <a:srgbClr val="000000"/>
                </a:solidFill>
                <a:latin typeface="Arial Bold"/>
                <a:ea typeface="Arial Bold"/>
                <a:cs typeface="Arial Bold"/>
                <a:sym typeface="Arial Bold"/>
              </a:rPr>
              <a:t>Everyone listens</a:t>
            </a:r>
          </a:p>
        </p:txBody>
      </p:sp>
      <p:sp>
        <p:nvSpPr>
          <p:cNvPr id="16" name="TextBox 16"/>
          <p:cNvSpPr txBox="1"/>
          <p:nvPr/>
        </p:nvSpPr>
        <p:spPr>
          <a:xfrm>
            <a:off x="13086909" y="8284503"/>
            <a:ext cx="2946454" cy="1276350"/>
          </a:xfrm>
          <a:prstGeom prst="rect">
            <a:avLst/>
          </a:prstGeom>
        </p:spPr>
        <p:txBody>
          <a:bodyPr lIns="0" tIns="0" rIns="0" bIns="0" rtlCol="0" anchor="t">
            <a:spAutoFit/>
          </a:bodyPr>
          <a:lstStyle/>
          <a:p>
            <a:pPr algn="ctr">
              <a:lnSpc>
                <a:spcPts val="4799"/>
              </a:lnSpc>
              <a:spcBef>
                <a:spcPct val="0"/>
              </a:spcBef>
            </a:pPr>
            <a:r>
              <a:rPr lang="en-US" sz="3999" b="1">
                <a:solidFill>
                  <a:srgbClr val="000000"/>
                </a:solidFill>
                <a:latin typeface="Arial Bold"/>
                <a:ea typeface="Arial Bold"/>
                <a:cs typeface="Arial Bold"/>
                <a:sym typeface="Arial Bold"/>
              </a:rPr>
              <a:t>People are supportive</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49178"/>
            <a:ext cx="18288000" cy="10287000"/>
            <a:chOff x="0" y="0"/>
            <a:chExt cx="24384000" cy="13716000"/>
          </a:xfrm>
        </p:grpSpPr>
        <p:sp>
          <p:nvSpPr>
            <p:cNvPr id="3" name="Freeform 3" descr="A picture containing rectangle  Description automatically generated"/>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lnTo>
                    <a:pt x="0" y="0"/>
                  </a:lnTo>
                  <a:close/>
                </a:path>
              </a:pathLst>
            </a:custGeom>
            <a:blipFill>
              <a:blip r:embed="rId3"/>
              <a:stretch>
                <a:fillRect/>
              </a:stretch>
            </a:blipFill>
          </p:spPr>
          <p:txBody>
            <a:bodyPr/>
            <a:lstStyle/>
            <a:p>
              <a:endParaRPr lang="en-CA"/>
            </a:p>
          </p:txBody>
        </p:sp>
      </p:grpSp>
      <p:grpSp>
        <p:nvGrpSpPr>
          <p:cNvPr id="4" name="Group 4"/>
          <p:cNvGrpSpPr/>
          <p:nvPr/>
        </p:nvGrpSpPr>
        <p:grpSpPr>
          <a:xfrm>
            <a:off x="693389" y="0"/>
            <a:ext cx="16050238" cy="1927860"/>
            <a:chOff x="0" y="0"/>
            <a:chExt cx="21400318" cy="2570480"/>
          </a:xfrm>
        </p:grpSpPr>
        <p:sp>
          <p:nvSpPr>
            <p:cNvPr id="5" name="Freeform 5"/>
            <p:cNvSpPr/>
            <p:nvPr/>
          </p:nvSpPr>
          <p:spPr>
            <a:xfrm>
              <a:off x="0" y="0"/>
              <a:ext cx="21400319" cy="2570480"/>
            </a:xfrm>
            <a:custGeom>
              <a:avLst/>
              <a:gdLst/>
              <a:ahLst/>
              <a:cxnLst/>
              <a:rect l="l" t="t" r="r" b="b"/>
              <a:pathLst>
                <a:path w="21400319" h="2570480">
                  <a:moveTo>
                    <a:pt x="0" y="0"/>
                  </a:moveTo>
                  <a:lnTo>
                    <a:pt x="21400319" y="0"/>
                  </a:lnTo>
                  <a:lnTo>
                    <a:pt x="21400319" y="2570480"/>
                  </a:lnTo>
                  <a:lnTo>
                    <a:pt x="0" y="2570480"/>
                  </a:lnTo>
                  <a:close/>
                </a:path>
              </a:pathLst>
            </a:custGeom>
            <a:solidFill>
              <a:srgbClr val="000000">
                <a:alpha val="0"/>
              </a:srgbClr>
            </a:solidFill>
          </p:spPr>
          <p:txBody>
            <a:bodyPr/>
            <a:lstStyle/>
            <a:p>
              <a:endParaRPr lang="en-CA"/>
            </a:p>
          </p:txBody>
        </p:sp>
        <p:sp>
          <p:nvSpPr>
            <p:cNvPr id="6" name="TextBox 6"/>
            <p:cNvSpPr txBox="1"/>
            <p:nvPr/>
          </p:nvSpPr>
          <p:spPr>
            <a:xfrm>
              <a:off x="0" y="-47625"/>
              <a:ext cx="21400318" cy="2618105"/>
            </a:xfrm>
            <a:prstGeom prst="rect">
              <a:avLst/>
            </a:prstGeom>
          </p:spPr>
          <p:txBody>
            <a:bodyPr lIns="0" tIns="0" rIns="0" bIns="0" rtlCol="0" anchor="ctr"/>
            <a:lstStyle/>
            <a:p>
              <a:pPr algn="l">
                <a:lnSpc>
                  <a:spcPts val="6480"/>
                </a:lnSpc>
              </a:pPr>
              <a:r>
                <a:rPr lang="en-US" sz="6000" b="1">
                  <a:solidFill>
                    <a:srgbClr val="FFFFFF"/>
                  </a:solidFill>
                  <a:latin typeface="Arial Bold"/>
                  <a:ea typeface="Arial Bold"/>
                  <a:cs typeface="Arial Bold"/>
                  <a:sym typeface="Arial Bold"/>
                </a:rPr>
                <a:t>Group Activity: What Went Wrong in That Meeting? </a:t>
              </a:r>
            </a:p>
          </p:txBody>
        </p:sp>
      </p:grpSp>
      <p:grpSp>
        <p:nvGrpSpPr>
          <p:cNvPr id="7" name="Group 7"/>
          <p:cNvGrpSpPr/>
          <p:nvPr/>
        </p:nvGrpSpPr>
        <p:grpSpPr>
          <a:xfrm>
            <a:off x="693389" y="0"/>
            <a:ext cx="18136996" cy="11772453"/>
            <a:chOff x="0" y="0"/>
            <a:chExt cx="24182662" cy="15696604"/>
          </a:xfrm>
        </p:grpSpPr>
        <p:sp>
          <p:nvSpPr>
            <p:cNvPr id="8" name="Freeform 8"/>
            <p:cNvSpPr/>
            <p:nvPr/>
          </p:nvSpPr>
          <p:spPr>
            <a:xfrm>
              <a:off x="0" y="0"/>
              <a:ext cx="24182662" cy="15696605"/>
            </a:xfrm>
            <a:custGeom>
              <a:avLst/>
              <a:gdLst/>
              <a:ahLst/>
              <a:cxnLst/>
              <a:rect l="l" t="t" r="r" b="b"/>
              <a:pathLst>
                <a:path w="24182662" h="15696605">
                  <a:moveTo>
                    <a:pt x="0" y="0"/>
                  </a:moveTo>
                  <a:lnTo>
                    <a:pt x="24182662" y="0"/>
                  </a:lnTo>
                  <a:lnTo>
                    <a:pt x="24182662" y="15696605"/>
                  </a:lnTo>
                  <a:lnTo>
                    <a:pt x="0" y="15696605"/>
                  </a:lnTo>
                  <a:close/>
                </a:path>
              </a:pathLst>
            </a:custGeom>
            <a:solidFill>
              <a:srgbClr val="000000">
                <a:alpha val="0"/>
              </a:srgbClr>
            </a:solidFill>
          </p:spPr>
          <p:txBody>
            <a:bodyPr/>
            <a:lstStyle/>
            <a:p>
              <a:endParaRPr lang="en-CA"/>
            </a:p>
          </p:txBody>
        </p:sp>
        <p:sp>
          <p:nvSpPr>
            <p:cNvPr id="9" name="TextBox 9"/>
            <p:cNvSpPr txBox="1"/>
            <p:nvPr/>
          </p:nvSpPr>
          <p:spPr>
            <a:xfrm>
              <a:off x="0" y="-104775"/>
              <a:ext cx="24182662" cy="15801379"/>
            </a:xfrm>
            <a:prstGeom prst="rect">
              <a:avLst/>
            </a:prstGeom>
          </p:spPr>
          <p:txBody>
            <a:bodyPr lIns="0" tIns="0" rIns="0" bIns="0" rtlCol="0" anchor="ctr"/>
            <a:lstStyle/>
            <a:p>
              <a:pPr algn="l">
                <a:lnSpc>
                  <a:spcPts val="6480"/>
                </a:lnSpc>
              </a:pPr>
              <a:endParaRPr/>
            </a:p>
            <a:p>
              <a:pPr algn="l">
                <a:lnSpc>
                  <a:spcPts val="6480"/>
                </a:lnSpc>
              </a:pPr>
              <a:endParaRPr/>
            </a:p>
            <a:p>
              <a:pPr algn="l">
                <a:lnSpc>
                  <a:spcPts val="6480"/>
                </a:lnSpc>
              </a:pPr>
              <a:endParaRPr/>
            </a:p>
            <a:p>
              <a:pPr algn="l">
                <a:lnSpc>
                  <a:spcPts val="6480"/>
                </a:lnSpc>
              </a:pPr>
              <a:r>
                <a:rPr lang="en-US" sz="5400" b="1">
                  <a:solidFill>
                    <a:srgbClr val="000000"/>
                  </a:solidFill>
                  <a:latin typeface="Arial Bold"/>
                  <a:ea typeface="Arial Bold"/>
                  <a:cs typeface="Arial Bold"/>
                  <a:sym typeface="Arial Bold"/>
                </a:rPr>
                <a:t>Instructions:</a:t>
              </a:r>
            </a:p>
            <a:p>
              <a:pPr marL="977265" lvl="1" indent="-488632" algn="l">
                <a:lnSpc>
                  <a:spcPts val="6480"/>
                </a:lnSpc>
                <a:buFont typeface="Arial"/>
                <a:buChar char="•"/>
              </a:pPr>
              <a:r>
                <a:rPr lang="en-US" sz="5400">
                  <a:solidFill>
                    <a:srgbClr val="000000"/>
                  </a:solidFill>
                  <a:latin typeface="Arial"/>
                  <a:ea typeface="Arial"/>
                  <a:cs typeface="Arial"/>
                  <a:sym typeface="Arial"/>
                </a:rPr>
                <a:t>We’re going to read a short story out loud.</a:t>
              </a:r>
            </a:p>
            <a:p>
              <a:pPr marL="977265" lvl="1" indent="-488632" algn="l">
                <a:lnSpc>
                  <a:spcPts val="6480"/>
                </a:lnSpc>
                <a:buFont typeface="Arial"/>
                <a:buChar char="•"/>
              </a:pPr>
              <a:r>
                <a:rPr lang="en-US" sz="5400">
                  <a:solidFill>
                    <a:srgbClr val="000000"/>
                  </a:solidFill>
                  <a:latin typeface="Arial"/>
                  <a:ea typeface="Arial"/>
                  <a:cs typeface="Arial"/>
                  <a:sym typeface="Arial"/>
                </a:rPr>
                <a:t>After the story, you’ll turn and talk with a partner </a:t>
              </a:r>
            </a:p>
            <a:p>
              <a:pPr marL="977265" lvl="1" indent="-488632" algn="l">
                <a:lnSpc>
                  <a:spcPts val="6480"/>
                </a:lnSpc>
              </a:pPr>
              <a:r>
                <a:rPr lang="en-US" sz="5400">
                  <a:solidFill>
                    <a:srgbClr val="000000"/>
                  </a:solidFill>
                  <a:latin typeface="Arial"/>
                  <a:ea typeface="Arial"/>
                  <a:cs typeface="Arial"/>
                  <a:sym typeface="Arial"/>
                </a:rPr>
                <a:t>or small groups.</a:t>
              </a:r>
            </a:p>
            <a:p>
              <a:pPr marL="977265" lvl="1" indent="-488632" algn="l">
                <a:lnSpc>
                  <a:spcPts val="6480"/>
                </a:lnSpc>
                <a:buFont typeface="Arial"/>
                <a:buChar char="•"/>
              </a:pPr>
              <a:r>
                <a:rPr lang="en-US" sz="5400">
                  <a:solidFill>
                    <a:srgbClr val="000000"/>
                  </a:solidFill>
                  <a:latin typeface="Arial"/>
                  <a:ea typeface="Arial"/>
                  <a:cs typeface="Arial"/>
                  <a:sym typeface="Arial"/>
                </a:rPr>
                <a:t>You’ll answer 3 questions together based on what happened in the story.</a:t>
              </a:r>
            </a:p>
            <a:p>
              <a:pPr marL="977265" lvl="1" indent="-488632" algn="l">
                <a:lnSpc>
                  <a:spcPts val="6480"/>
                </a:lnSpc>
                <a:buFont typeface="Arial"/>
                <a:buChar char="•"/>
              </a:pPr>
              <a:r>
                <a:rPr lang="en-US" sz="5400">
                  <a:solidFill>
                    <a:srgbClr val="000000"/>
                  </a:solidFill>
                  <a:latin typeface="Arial"/>
                  <a:ea typeface="Arial"/>
                  <a:cs typeface="Arial"/>
                  <a:sym typeface="Arial"/>
                </a:rPr>
                <a:t>You will share your answers with the group</a:t>
              </a:r>
            </a:p>
            <a:p>
              <a:pPr marL="977265" lvl="1" indent="-488632" algn="l">
                <a:lnSpc>
                  <a:spcPts val="6480"/>
                </a:lnSpc>
              </a:pPr>
              <a:endParaRPr lang="en-US" sz="5400">
                <a:solidFill>
                  <a:srgbClr val="000000"/>
                </a:solidFill>
                <a:latin typeface="Arial"/>
                <a:ea typeface="Arial"/>
                <a:cs typeface="Arial"/>
                <a:sym typeface="Arial"/>
              </a:endParaRPr>
            </a:p>
            <a:p>
              <a:pPr algn="l">
                <a:lnSpc>
                  <a:spcPts val="5040"/>
                </a:lnSpc>
              </a:pPr>
              <a:endParaRPr lang="en-US" sz="5400">
                <a:solidFill>
                  <a:srgbClr val="000000"/>
                </a:solidFill>
                <a:latin typeface="Arial"/>
                <a:ea typeface="Arial"/>
                <a:cs typeface="Arial"/>
                <a:sym typeface="Arial"/>
              </a:endParaRPr>
            </a:p>
            <a:p>
              <a:pPr marL="977265" lvl="1" indent="-488632" algn="l">
                <a:lnSpc>
                  <a:spcPts val="6480"/>
                </a:lnSpc>
              </a:pPr>
              <a:endParaRPr lang="en-US" sz="5400">
                <a:solidFill>
                  <a:srgbClr val="000000"/>
                </a:solidFill>
                <a:latin typeface="Arial"/>
                <a:ea typeface="Arial"/>
                <a:cs typeface="Arial"/>
                <a:sym typeface="Arial"/>
              </a:endParaRPr>
            </a:p>
            <a:p>
              <a:pPr marL="977265" lvl="1" indent="-488632" algn="l">
                <a:lnSpc>
                  <a:spcPts val="6480"/>
                </a:lnSpc>
              </a:pPr>
              <a:endParaRPr lang="en-US" sz="5400">
                <a:solidFill>
                  <a:srgbClr val="000000"/>
                </a:solidFill>
                <a:latin typeface="Arial"/>
                <a:ea typeface="Arial"/>
                <a:cs typeface="Arial"/>
                <a:sym typeface="Arial"/>
              </a:endParaRPr>
            </a:p>
          </p:txBody>
        </p:sp>
      </p:gr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49178"/>
            <a:ext cx="18288000" cy="10287000"/>
            <a:chOff x="0" y="0"/>
            <a:chExt cx="24384000" cy="13716000"/>
          </a:xfrm>
        </p:grpSpPr>
        <p:sp>
          <p:nvSpPr>
            <p:cNvPr id="3" name="Freeform 3" descr="A picture containing rectangle  Description automatically generated"/>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lnTo>
                    <a:pt x="0" y="0"/>
                  </a:lnTo>
                  <a:close/>
                </a:path>
              </a:pathLst>
            </a:custGeom>
            <a:blipFill>
              <a:blip r:embed="rId3"/>
              <a:stretch>
                <a:fillRect/>
              </a:stretch>
            </a:blipFill>
          </p:spPr>
          <p:txBody>
            <a:bodyPr/>
            <a:lstStyle/>
            <a:p>
              <a:endParaRPr lang="en-CA"/>
            </a:p>
          </p:txBody>
        </p:sp>
      </p:grpSp>
      <p:grpSp>
        <p:nvGrpSpPr>
          <p:cNvPr id="4" name="Group 4"/>
          <p:cNvGrpSpPr/>
          <p:nvPr/>
        </p:nvGrpSpPr>
        <p:grpSpPr>
          <a:xfrm>
            <a:off x="367900" y="-256506"/>
            <a:ext cx="16527408" cy="2570411"/>
            <a:chOff x="0" y="0"/>
            <a:chExt cx="21554116" cy="3352186"/>
          </a:xfrm>
        </p:grpSpPr>
        <p:sp>
          <p:nvSpPr>
            <p:cNvPr id="5" name="Freeform 5"/>
            <p:cNvSpPr/>
            <p:nvPr/>
          </p:nvSpPr>
          <p:spPr>
            <a:xfrm>
              <a:off x="0" y="0"/>
              <a:ext cx="21554115" cy="3352186"/>
            </a:xfrm>
            <a:custGeom>
              <a:avLst/>
              <a:gdLst/>
              <a:ahLst/>
              <a:cxnLst/>
              <a:rect l="l" t="t" r="r" b="b"/>
              <a:pathLst>
                <a:path w="21554115" h="3352186">
                  <a:moveTo>
                    <a:pt x="0" y="0"/>
                  </a:moveTo>
                  <a:lnTo>
                    <a:pt x="21554115" y="0"/>
                  </a:lnTo>
                  <a:lnTo>
                    <a:pt x="21554115" y="3352186"/>
                  </a:lnTo>
                  <a:lnTo>
                    <a:pt x="0" y="3352186"/>
                  </a:lnTo>
                  <a:close/>
                </a:path>
              </a:pathLst>
            </a:custGeom>
            <a:solidFill>
              <a:srgbClr val="000000">
                <a:alpha val="0"/>
              </a:srgbClr>
            </a:solidFill>
          </p:spPr>
          <p:txBody>
            <a:bodyPr/>
            <a:lstStyle/>
            <a:p>
              <a:endParaRPr lang="en-CA"/>
            </a:p>
          </p:txBody>
        </p:sp>
        <p:sp>
          <p:nvSpPr>
            <p:cNvPr id="6" name="TextBox 6"/>
            <p:cNvSpPr txBox="1"/>
            <p:nvPr/>
          </p:nvSpPr>
          <p:spPr>
            <a:xfrm>
              <a:off x="0" y="-47625"/>
              <a:ext cx="21554116" cy="3399811"/>
            </a:xfrm>
            <a:prstGeom prst="rect">
              <a:avLst/>
            </a:prstGeom>
          </p:spPr>
          <p:txBody>
            <a:bodyPr lIns="0" tIns="0" rIns="0" bIns="0" rtlCol="0" anchor="ctr"/>
            <a:lstStyle/>
            <a:p>
              <a:pPr algn="l">
                <a:lnSpc>
                  <a:spcPts val="6480"/>
                </a:lnSpc>
              </a:pPr>
              <a:r>
                <a:rPr lang="en-US" sz="6000" b="1">
                  <a:solidFill>
                    <a:srgbClr val="FFFFFF"/>
                  </a:solidFill>
                  <a:latin typeface="Arial Bold"/>
                  <a:ea typeface="Arial Bold"/>
                  <a:cs typeface="Arial Bold"/>
                  <a:sym typeface="Arial Bold"/>
                </a:rPr>
                <a:t>Group Activity: What Went Wrong in That Meeting? </a:t>
              </a:r>
            </a:p>
          </p:txBody>
        </p:sp>
      </p:grpSp>
      <p:grpSp>
        <p:nvGrpSpPr>
          <p:cNvPr id="7" name="Group 7"/>
          <p:cNvGrpSpPr/>
          <p:nvPr/>
        </p:nvGrpSpPr>
        <p:grpSpPr>
          <a:xfrm>
            <a:off x="331568" y="1498620"/>
            <a:ext cx="16600074" cy="9615678"/>
            <a:chOff x="0" y="0"/>
            <a:chExt cx="22133432" cy="12820904"/>
          </a:xfrm>
        </p:grpSpPr>
        <p:sp>
          <p:nvSpPr>
            <p:cNvPr id="8" name="Freeform 8"/>
            <p:cNvSpPr/>
            <p:nvPr/>
          </p:nvSpPr>
          <p:spPr>
            <a:xfrm>
              <a:off x="0" y="0"/>
              <a:ext cx="22133432" cy="12820904"/>
            </a:xfrm>
            <a:custGeom>
              <a:avLst/>
              <a:gdLst/>
              <a:ahLst/>
              <a:cxnLst/>
              <a:rect l="l" t="t" r="r" b="b"/>
              <a:pathLst>
                <a:path w="22133432" h="12820904">
                  <a:moveTo>
                    <a:pt x="0" y="0"/>
                  </a:moveTo>
                  <a:lnTo>
                    <a:pt x="22133432" y="0"/>
                  </a:lnTo>
                  <a:lnTo>
                    <a:pt x="22133432" y="12820904"/>
                  </a:lnTo>
                  <a:lnTo>
                    <a:pt x="0" y="12820904"/>
                  </a:lnTo>
                  <a:close/>
                </a:path>
              </a:pathLst>
            </a:custGeom>
            <a:solidFill>
              <a:srgbClr val="000000">
                <a:alpha val="0"/>
              </a:srgbClr>
            </a:solidFill>
          </p:spPr>
          <p:txBody>
            <a:bodyPr/>
            <a:lstStyle/>
            <a:p>
              <a:endParaRPr lang="en-CA"/>
            </a:p>
          </p:txBody>
        </p:sp>
        <p:sp>
          <p:nvSpPr>
            <p:cNvPr id="9" name="TextBox 9"/>
            <p:cNvSpPr txBox="1"/>
            <p:nvPr/>
          </p:nvSpPr>
          <p:spPr>
            <a:xfrm>
              <a:off x="0" y="-76200"/>
              <a:ext cx="22133432" cy="12897104"/>
            </a:xfrm>
            <a:prstGeom prst="rect">
              <a:avLst/>
            </a:prstGeom>
          </p:spPr>
          <p:txBody>
            <a:bodyPr lIns="0" tIns="0" rIns="0" bIns="0" rtlCol="0" anchor="ctr"/>
            <a:lstStyle/>
            <a:p>
              <a:pPr algn="l">
                <a:lnSpc>
                  <a:spcPts val="4680"/>
                </a:lnSpc>
              </a:pPr>
              <a:endParaRPr/>
            </a:p>
            <a:p>
              <a:pPr algn="l">
                <a:lnSpc>
                  <a:spcPts val="5759"/>
                </a:lnSpc>
              </a:pPr>
              <a:r>
                <a:rPr lang="en-US" sz="4800" b="1">
                  <a:solidFill>
                    <a:srgbClr val="000000"/>
                  </a:solidFill>
                  <a:latin typeface="Arial Bold"/>
                  <a:ea typeface="Arial Bold"/>
                  <a:cs typeface="Arial Bold"/>
                  <a:sym typeface="Arial Bold"/>
                </a:rPr>
                <a:t>Story:</a:t>
              </a:r>
            </a:p>
            <a:p>
              <a:pPr algn="l">
                <a:lnSpc>
                  <a:spcPts val="5759"/>
                </a:lnSpc>
              </a:pPr>
              <a:endParaRPr lang="en-US" sz="4800" b="1">
                <a:solidFill>
                  <a:srgbClr val="000000"/>
                </a:solidFill>
                <a:latin typeface="Arial Bold"/>
                <a:ea typeface="Arial Bold"/>
                <a:cs typeface="Arial Bold"/>
                <a:sym typeface="Arial Bold"/>
              </a:endParaRPr>
            </a:p>
            <a:p>
              <a:pPr algn="l">
                <a:lnSpc>
                  <a:spcPts val="4680"/>
                </a:lnSpc>
              </a:pPr>
              <a:r>
                <a:rPr lang="en-US" sz="3900">
                  <a:solidFill>
                    <a:srgbClr val="000000"/>
                  </a:solidFill>
                  <a:latin typeface="Arial"/>
                  <a:ea typeface="Arial"/>
                  <a:cs typeface="Arial"/>
                  <a:sym typeface="Arial"/>
                </a:rPr>
                <a:t>The team has a meeting on Monday morning. Alex is the boss. He talks very fast and uses a lot of big words. He doesn’t stop to check if people understand. He did not send any notes or agenda before the meeting.</a:t>
              </a:r>
            </a:p>
            <a:p>
              <a:pPr algn="l">
                <a:lnSpc>
                  <a:spcPts val="4680"/>
                </a:lnSpc>
              </a:pPr>
              <a:r>
                <a:rPr lang="en-US" sz="3900">
                  <a:solidFill>
                    <a:srgbClr val="000000"/>
                  </a:solidFill>
                  <a:latin typeface="Arial"/>
                  <a:ea typeface="Arial"/>
                  <a:cs typeface="Arial"/>
                  <a:sym typeface="Arial"/>
                </a:rPr>
                <a:t>Maria tries to share an idea. Alex says, “We don’t have time for that,” and keeps talking.</a:t>
              </a:r>
            </a:p>
            <a:p>
              <a:pPr algn="l">
                <a:lnSpc>
                  <a:spcPts val="4680"/>
                </a:lnSpc>
              </a:pPr>
              <a:endParaRPr lang="en-US" sz="3900">
                <a:solidFill>
                  <a:srgbClr val="000000"/>
                </a:solidFill>
                <a:latin typeface="Arial"/>
                <a:ea typeface="Arial"/>
                <a:cs typeface="Arial"/>
                <a:sym typeface="Arial"/>
              </a:endParaRPr>
            </a:p>
            <a:p>
              <a:pPr algn="l">
                <a:lnSpc>
                  <a:spcPts val="4680"/>
                </a:lnSpc>
              </a:pPr>
              <a:r>
                <a:rPr lang="en-US" sz="3900">
                  <a:solidFill>
                    <a:srgbClr val="000000"/>
                  </a:solidFill>
                  <a:latin typeface="Arial"/>
                  <a:ea typeface="Arial"/>
                  <a:cs typeface="Arial"/>
                  <a:sym typeface="Arial"/>
                </a:rPr>
                <a:t>Jamal asked to join the meeting on Zoom because they can’t come in person. But Alex didn’t reply, and the meeting is only in person. At the end, Alex says, “If you have any questions, ask me later,” and ends the meeting.</a:t>
              </a:r>
            </a:p>
            <a:p>
              <a:pPr algn="l">
                <a:lnSpc>
                  <a:spcPts val="4680"/>
                </a:lnSpc>
              </a:pPr>
              <a:endParaRPr lang="en-US" sz="3900">
                <a:solidFill>
                  <a:srgbClr val="000000"/>
                </a:solidFill>
                <a:latin typeface="Arial"/>
                <a:ea typeface="Arial"/>
                <a:cs typeface="Arial"/>
                <a:sym typeface="Arial"/>
              </a:endParaRPr>
            </a:p>
            <a:p>
              <a:pPr algn="l">
                <a:lnSpc>
                  <a:spcPts val="4680"/>
                </a:lnSpc>
              </a:pPr>
              <a:endParaRPr lang="en-US" sz="3900">
                <a:solidFill>
                  <a:srgbClr val="000000"/>
                </a:solidFill>
                <a:latin typeface="Arial"/>
                <a:ea typeface="Arial"/>
                <a:cs typeface="Arial"/>
                <a:sym typeface="Arial"/>
              </a:endParaRPr>
            </a:p>
            <a:p>
              <a:pPr algn="l">
                <a:lnSpc>
                  <a:spcPts val="2879"/>
                </a:lnSpc>
              </a:pPr>
              <a:r>
                <a:rPr lang="en-US" sz="2400">
                  <a:solidFill>
                    <a:srgbClr val="000000"/>
                  </a:solidFill>
                  <a:latin typeface="Aptos"/>
                  <a:ea typeface="Aptos"/>
                  <a:cs typeface="Aptos"/>
                  <a:sym typeface="Aptos"/>
                </a:rPr>
                <a:t>.</a:t>
              </a:r>
            </a:p>
            <a:p>
              <a:pPr algn="l">
                <a:lnSpc>
                  <a:spcPts val="4680"/>
                </a:lnSpc>
              </a:pPr>
              <a:endParaRPr lang="en-US" sz="2400">
                <a:solidFill>
                  <a:srgbClr val="000000"/>
                </a:solidFill>
                <a:latin typeface="Aptos"/>
                <a:ea typeface="Aptos"/>
                <a:cs typeface="Aptos"/>
                <a:sym typeface="Aptos"/>
              </a:endParaRPr>
            </a:p>
          </p:txBody>
        </p:sp>
      </p:gr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7972"/>
            <a:ext cx="18288000" cy="10287000"/>
            <a:chOff x="0" y="0"/>
            <a:chExt cx="24384000" cy="13716000"/>
          </a:xfrm>
        </p:grpSpPr>
        <p:sp>
          <p:nvSpPr>
            <p:cNvPr id="3" name="Freeform 3" descr="A picture containing rectangle  Description automatically generated"/>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lnTo>
                    <a:pt x="0" y="0"/>
                  </a:lnTo>
                  <a:close/>
                </a:path>
              </a:pathLst>
            </a:custGeom>
            <a:blipFill>
              <a:blip r:embed="rId3"/>
              <a:stretch>
                <a:fillRect/>
              </a:stretch>
            </a:blipFill>
          </p:spPr>
          <p:txBody>
            <a:bodyPr/>
            <a:lstStyle/>
            <a:p>
              <a:endParaRPr lang="en-CA"/>
            </a:p>
          </p:txBody>
        </p:sp>
      </p:grpSp>
      <p:grpSp>
        <p:nvGrpSpPr>
          <p:cNvPr id="4" name="Group 4"/>
          <p:cNvGrpSpPr/>
          <p:nvPr/>
        </p:nvGrpSpPr>
        <p:grpSpPr>
          <a:xfrm>
            <a:off x="643961" y="480060"/>
            <a:ext cx="12547836" cy="1927860"/>
            <a:chOff x="0" y="0"/>
            <a:chExt cx="16730448" cy="2570480"/>
          </a:xfrm>
        </p:grpSpPr>
        <p:sp>
          <p:nvSpPr>
            <p:cNvPr id="5" name="Freeform 5"/>
            <p:cNvSpPr/>
            <p:nvPr/>
          </p:nvSpPr>
          <p:spPr>
            <a:xfrm>
              <a:off x="0" y="0"/>
              <a:ext cx="16730449" cy="2570480"/>
            </a:xfrm>
            <a:custGeom>
              <a:avLst/>
              <a:gdLst/>
              <a:ahLst/>
              <a:cxnLst/>
              <a:rect l="l" t="t" r="r" b="b"/>
              <a:pathLst>
                <a:path w="16730449" h="2570480">
                  <a:moveTo>
                    <a:pt x="0" y="0"/>
                  </a:moveTo>
                  <a:lnTo>
                    <a:pt x="16730449" y="0"/>
                  </a:lnTo>
                  <a:lnTo>
                    <a:pt x="16730449" y="2570480"/>
                  </a:lnTo>
                  <a:lnTo>
                    <a:pt x="0" y="2570480"/>
                  </a:lnTo>
                  <a:close/>
                </a:path>
              </a:pathLst>
            </a:custGeom>
            <a:solidFill>
              <a:srgbClr val="000000">
                <a:alpha val="0"/>
              </a:srgbClr>
            </a:solidFill>
          </p:spPr>
          <p:txBody>
            <a:bodyPr/>
            <a:lstStyle/>
            <a:p>
              <a:endParaRPr lang="en-CA"/>
            </a:p>
          </p:txBody>
        </p:sp>
        <p:sp>
          <p:nvSpPr>
            <p:cNvPr id="6" name="TextBox 6"/>
            <p:cNvSpPr txBox="1"/>
            <p:nvPr/>
          </p:nvSpPr>
          <p:spPr>
            <a:xfrm>
              <a:off x="0" y="-47625"/>
              <a:ext cx="16730448" cy="2618105"/>
            </a:xfrm>
            <a:prstGeom prst="rect">
              <a:avLst/>
            </a:prstGeom>
          </p:spPr>
          <p:txBody>
            <a:bodyPr lIns="0" tIns="0" rIns="0" bIns="0" rtlCol="0" anchor="ctr"/>
            <a:lstStyle/>
            <a:p>
              <a:pPr algn="l">
                <a:lnSpc>
                  <a:spcPts val="6480"/>
                </a:lnSpc>
              </a:pPr>
              <a:r>
                <a:rPr lang="en-US" sz="6000" b="1">
                  <a:solidFill>
                    <a:srgbClr val="FFFFFF"/>
                  </a:solidFill>
                  <a:latin typeface="Arial Bold"/>
                  <a:ea typeface="Arial Bold"/>
                  <a:cs typeface="Arial Bold"/>
                  <a:sym typeface="Arial Bold"/>
                </a:rPr>
                <a:t>Questions:</a:t>
              </a:r>
              <a:r>
                <a:rPr lang="en-US" sz="6000">
                  <a:solidFill>
                    <a:srgbClr val="000000"/>
                  </a:solidFill>
                  <a:latin typeface="Arial"/>
                  <a:ea typeface="Arial"/>
                  <a:cs typeface="Arial"/>
                  <a:sym typeface="Arial"/>
                </a:rPr>
                <a:t> </a:t>
              </a:r>
            </a:p>
            <a:p>
              <a:pPr algn="l">
                <a:lnSpc>
                  <a:spcPts val="6480"/>
                </a:lnSpc>
              </a:pPr>
              <a:endParaRPr lang="en-US" sz="6000">
                <a:solidFill>
                  <a:srgbClr val="000000"/>
                </a:solidFill>
                <a:latin typeface="Arial"/>
                <a:ea typeface="Arial"/>
                <a:cs typeface="Arial"/>
                <a:sym typeface="Arial"/>
              </a:endParaRPr>
            </a:p>
          </p:txBody>
        </p:sp>
      </p:grpSp>
      <p:sp>
        <p:nvSpPr>
          <p:cNvPr id="7" name="TextBox 7"/>
          <p:cNvSpPr txBox="1"/>
          <p:nvPr/>
        </p:nvSpPr>
        <p:spPr>
          <a:xfrm>
            <a:off x="1558290" y="2284095"/>
            <a:ext cx="13456920" cy="6634193"/>
          </a:xfrm>
          <a:prstGeom prst="rect">
            <a:avLst/>
          </a:prstGeom>
        </p:spPr>
        <p:txBody>
          <a:bodyPr lIns="0" tIns="0" rIns="0" bIns="0" rtlCol="0" anchor="t">
            <a:spAutoFit/>
          </a:bodyPr>
          <a:lstStyle/>
          <a:p>
            <a:pPr algn="l">
              <a:lnSpc>
                <a:spcPts val="7200"/>
              </a:lnSpc>
            </a:pPr>
            <a:r>
              <a:rPr lang="en-US" sz="6000">
                <a:solidFill>
                  <a:srgbClr val="000000"/>
                </a:solidFill>
                <a:latin typeface="Arial"/>
                <a:ea typeface="Arial"/>
                <a:cs typeface="Arial"/>
                <a:sym typeface="Arial"/>
              </a:rPr>
              <a:t>1. What went wrong in that meeting?</a:t>
            </a:r>
          </a:p>
          <a:p>
            <a:pPr algn="l">
              <a:lnSpc>
                <a:spcPts val="7200"/>
              </a:lnSpc>
            </a:pPr>
            <a:r>
              <a:rPr lang="en-US" sz="6000">
                <a:solidFill>
                  <a:srgbClr val="000000"/>
                </a:solidFill>
                <a:latin typeface="Arial"/>
                <a:ea typeface="Arial"/>
                <a:cs typeface="Arial"/>
                <a:sym typeface="Arial"/>
              </a:rPr>
              <a:t>​</a:t>
            </a:r>
          </a:p>
          <a:p>
            <a:pPr algn="l">
              <a:lnSpc>
                <a:spcPts val="7200"/>
              </a:lnSpc>
            </a:pPr>
            <a:r>
              <a:rPr lang="en-US" sz="6000">
                <a:solidFill>
                  <a:srgbClr val="000000"/>
                </a:solidFill>
                <a:latin typeface="Arial"/>
                <a:ea typeface="Arial"/>
                <a:cs typeface="Arial"/>
                <a:sym typeface="Arial"/>
              </a:rPr>
              <a:t>2. What could be better to make the meeting more inclusive?​</a:t>
            </a:r>
          </a:p>
          <a:p>
            <a:pPr algn="l">
              <a:lnSpc>
                <a:spcPts val="7200"/>
              </a:lnSpc>
            </a:pPr>
            <a:endParaRPr lang="en-US" sz="6000">
              <a:solidFill>
                <a:srgbClr val="000000"/>
              </a:solidFill>
              <a:latin typeface="Arial"/>
              <a:ea typeface="Arial"/>
              <a:cs typeface="Arial"/>
              <a:sym typeface="Arial"/>
            </a:endParaRPr>
          </a:p>
          <a:p>
            <a:pPr algn="l">
              <a:lnSpc>
                <a:spcPts val="7200"/>
              </a:lnSpc>
            </a:pPr>
            <a:r>
              <a:rPr lang="en-US" sz="6000">
                <a:solidFill>
                  <a:srgbClr val="000000"/>
                </a:solidFill>
                <a:latin typeface="Arial"/>
                <a:ea typeface="Arial"/>
                <a:cs typeface="Arial"/>
                <a:sym typeface="Arial"/>
              </a:rPr>
              <a:t>3. What should Alex do next time there is a meeting?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0" y="0"/>
            <a:ext cx="18288000" cy="10287000"/>
            <a:chOff x="0" y="0"/>
            <a:chExt cx="24384000" cy="13716000"/>
          </a:xfrm>
        </p:grpSpPr>
        <p:sp>
          <p:nvSpPr>
            <p:cNvPr id="3" name="Freeform 3" descr="Shape, circle  Description automatically generated"/>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lnTo>
                    <a:pt x="0" y="0"/>
                  </a:lnTo>
                  <a:close/>
                </a:path>
              </a:pathLst>
            </a:custGeom>
            <a:blipFill>
              <a:blip r:embed="rId2"/>
              <a:stretch>
                <a:fillRect/>
              </a:stretch>
            </a:blipFill>
          </p:spPr>
          <p:txBody>
            <a:bodyPr/>
            <a:lstStyle/>
            <a:p>
              <a:endParaRPr lang="en-CA"/>
            </a:p>
          </p:txBody>
        </p:sp>
      </p:grpSp>
      <p:grpSp>
        <p:nvGrpSpPr>
          <p:cNvPr id="4" name="Group 4"/>
          <p:cNvGrpSpPr/>
          <p:nvPr/>
        </p:nvGrpSpPr>
        <p:grpSpPr>
          <a:xfrm>
            <a:off x="0" y="8828238"/>
            <a:ext cx="18288000" cy="1458764"/>
            <a:chOff x="0" y="0"/>
            <a:chExt cx="24384000" cy="1945018"/>
          </a:xfrm>
        </p:grpSpPr>
        <p:sp>
          <p:nvSpPr>
            <p:cNvPr id="5" name="Freeform 5"/>
            <p:cNvSpPr/>
            <p:nvPr/>
          </p:nvSpPr>
          <p:spPr>
            <a:xfrm>
              <a:off x="0" y="0"/>
              <a:ext cx="24384000" cy="1945005"/>
            </a:xfrm>
            <a:custGeom>
              <a:avLst/>
              <a:gdLst/>
              <a:ahLst/>
              <a:cxnLst/>
              <a:rect l="l" t="t" r="r" b="b"/>
              <a:pathLst>
                <a:path w="24384000" h="1945005">
                  <a:moveTo>
                    <a:pt x="0" y="0"/>
                  </a:moveTo>
                  <a:lnTo>
                    <a:pt x="24384000" y="0"/>
                  </a:lnTo>
                  <a:lnTo>
                    <a:pt x="24384000" y="1945005"/>
                  </a:lnTo>
                  <a:lnTo>
                    <a:pt x="0" y="1945005"/>
                  </a:lnTo>
                  <a:close/>
                </a:path>
              </a:pathLst>
            </a:custGeom>
            <a:solidFill>
              <a:srgbClr val="0080B6"/>
            </a:solidFill>
          </p:spPr>
          <p:txBody>
            <a:bodyPr/>
            <a:lstStyle/>
            <a:p>
              <a:endParaRPr lang="en-CA"/>
            </a:p>
          </p:txBody>
        </p:sp>
      </p:grpSp>
      <p:grpSp>
        <p:nvGrpSpPr>
          <p:cNvPr id="6" name="Group 6"/>
          <p:cNvGrpSpPr>
            <a:grpSpLocks noChangeAspect="1"/>
          </p:cNvGrpSpPr>
          <p:nvPr/>
        </p:nvGrpSpPr>
        <p:grpSpPr>
          <a:xfrm>
            <a:off x="1090482" y="536985"/>
            <a:ext cx="5341207" cy="1458764"/>
            <a:chOff x="0" y="0"/>
            <a:chExt cx="7121610" cy="1945018"/>
          </a:xfrm>
        </p:grpSpPr>
        <p:sp>
          <p:nvSpPr>
            <p:cNvPr id="7" name="Freeform 7" descr="Logo  Description automatically generated with low confidence"/>
            <p:cNvSpPr/>
            <p:nvPr/>
          </p:nvSpPr>
          <p:spPr>
            <a:xfrm>
              <a:off x="0" y="0"/>
              <a:ext cx="7121652" cy="1945005"/>
            </a:xfrm>
            <a:custGeom>
              <a:avLst/>
              <a:gdLst/>
              <a:ahLst/>
              <a:cxnLst/>
              <a:rect l="l" t="t" r="r" b="b"/>
              <a:pathLst>
                <a:path w="7121652" h="1945005">
                  <a:moveTo>
                    <a:pt x="0" y="0"/>
                  </a:moveTo>
                  <a:lnTo>
                    <a:pt x="7121652" y="0"/>
                  </a:lnTo>
                  <a:lnTo>
                    <a:pt x="7121652" y="1945005"/>
                  </a:lnTo>
                  <a:lnTo>
                    <a:pt x="0" y="1945005"/>
                  </a:lnTo>
                  <a:lnTo>
                    <a:pt x="0" y="0"/>
                  </a:lnTo>
                  <a:close/>
                </a:path>
              </a:pathLst>
            </a:custGeom>
            <a:blipFill>
              <a:blip r:embed="rId3"/>
              <a:stretch>
                <a:fillRect l="-14" r="-13"/>
              </a:stretch>
            </a:blipFill>
          </p:spPr>
          <p:txBody>
            <a:bodyPr/>
            <a:lstStyle/>
            <a:p>
              <a:endParaRPr lang="en-CA"/>
            </a:p>
          </p:txBody>
        </p:sp>
      </p:grpSp>
      <p:grpSp>
        <p:nvGrpSpPr>
          <p:cNvPr id="8" name="Group 8"/>
          <p:cNvGrpSpPr>
            <a:grpSpLocks noChangeAspect="1"/>
          </p:cNvGrpSpPr>
          <p:nvPr/>
        </p:nvGrpSpPr>
        <p:grpSpPr>
          <a:xfrm>
            <a:off x="1257302" y="9183964"/>
            <a:ext cx="3506229" cy="749424"/>
            <a:chOff x="0" y="0"/>
            <a:chExt cx="4674972" cy="999232"/>
          </a:xfrm>
        </p:grpSpPr>
        <p:sp>
          <p:nvSpPr>
            <p:cNvPr id="9" name="Freeform 9" descr="Text  Description automatically generated"/>
            <p:cNvSpPr/>
            <p:nvPr/>
          </p:nvSpPr>
          <p:spPr>
            <a:xfrm>
              <a:off x="0" y="0"/>
              <a:ext cx="4674997" cy="999236"/>
            </a:xfrm>
            <a:custGeom>
              <a:avLst/>
              <a:gdLst/>
              <a:ahLst/>
              <a:cxnLst/>
              <a:rect l="l" t="t" r="r" b="b"/>
              <a:pathLst>
                <a:path w="4674997" h="999236">
                  <a:moveTo>
                    <a:pt x="0" y="0"/>
                  </a:moveTo>
                  <a:lnTo>
                    <a:pt x="4674997" y="0"/>
                  </a:lnTo>
                  <a:lnTo>
                    <a:pt x="4674997" y="999236"/>
                  </a:lnTo>
                  <a:lnTo>
                    <a:pt x="0" y="999236"/>
                  </a:lnTo>
                  <a:lnTo>
                    <a:pt x="0" y="0"/>
                  </a:lnTo>
                  <a:close/>
                </a:path>
              </a:pathLst>
            </a:custGeom>
            <a:blipFill>
              <a:blip r:embed="rId4"/>
              <a:stretch>
                <a:fillRect t="-270" b="-269"/>
              </a:stretch>
            </a:blipFill>
          </p:spPr>
          <p:txBody>
            <a:bodyPr/>
            <a:lstStyle/>
            <a:p>
              <a:endParaRPr lang="en-CA"/>
            </a:p>
          </p:txBody>
        </p:sp>
      </p:grpSp>
      <p:grpSp>
        <p:nvGrpSpPr>
          <p:cNvPr id="10" name="Group 10"/>
          <p:cNvGrpSpPr>
            <a:grpSpLocks noChangeAspect="1"/>
          </p:cNvGrpSpPr>
          <p:nvPr/>
        </p:nvGrpSpPr>
        <p:grpSpPr>
          <a:xfrm>
            <a:off x="8727551" y="0"/>
            <a:ext cx="9914067" cy="1995748"/>
            <a:chOff x="0" y="0"/>
            <a:chExt cx="14747394" cy="2968720"/>
          </a:xfrm>
        </p:grpSpPr>
        <p:sp>
          <p:nvSpPr>
            <p:cNvPr id="11" name="Freeform 11" descr="A close-up of a logo  AI-generated content may be incorrect."/>
            <p:cNvSpPr/>
            <p:nvPr/>
          </p:nvSpPr>
          <p:spPr>
            <a:xfrm>
              <a:off x="0" y="0"/>
              <a:ext cx="14747367" cy="2968752"/>
            </a:xfrm>
            <a:custGeom>
              <a:avLst/>
              <a:gdLst/>
              <a:ahLst/>
              <a:cxnLst/>
              <a:rect l="l" t="t" r="r" b="b"/>
              <a:pathLst>
                <a:path w="14747367" h="2968752">
                  <a:moveTo>
                    <a:pt x="0" y="0"/>
                  </a:moveTo>
                  <a:lnTo>
                    <a:pt x="14747367" y="0"/>
                  </a:lnTo>
                  <a:lnTo>
                    <a:pt x="14747367" y="2968752"/>
                  </a:lnTo>
                  <a:lnTo>
                    <a:pt x="0" y="2968752"/>
                  </a:lnTo>
                  <a:lnTo>
                    <a:pt x="0" y="0"/>
                  </a:lnTo>
                  <a:close/>
                </a:path>
              </a:pathLst>
            </a:custGeom>
            <a:blipFill>
              <a:blip r:embed="rId5"/>
              <a:stretch>
                <a:fillRect l="-1125" r="-1125" b="1"/>
              </a:stretch>
            </a:blipFill>
          </p:spPr>
          <p:txBody>
            <a:bodyPr/>
            <a:lstStyle/>
            <a:p>
              <a:endParaRPr lang="en-CA"/>
            </a:p>
          </p:txBody>
        </p:sp>
      </p:grpSp>
      <p:grpSp>
        <p:nvGrpSpPr>
          <p:cNvPr id="12" name="Group 12"/>
          <p:cNvGrpSpPr>
            <a:grpSpLocks noChangeAspect="1"/>
          </p:cNvGrpSpPr>
          <p:nvPr/>
        </p:nvGrpSpPr>
        <p:grpSpPr>
          <a:xfrm>
            <a:off x="-2125446" y="8513403"/>
            <a:ext cx="11536569" cy="1777527"/>
            <a:chOff x="0" y="0"/>
            <a:chExt cx="15382092" cy="2370036"/>
          </a:xfrm>
        </p:grpSpPr>
        <p:sp>
          <p:nvSpPr>
            <p:cNvPr id="13" name="Freeform 13" descr="A blue square with white lines  AI-generated content may be incorrect."/>
            <p:cNvSpPr/>
            <p:nvPr/>
          </p:nvSpPr>
          <p:spPr>
            <a:xfrm>
              <a:off x="0" y="0"/>
              <a:ext cx="15382112" cy="2370074"/>
            </a:xfrm>
            <a:custGeom>
              <a:avLst/>
              <a:gdLst/>
              <a:ahLst/>
              <a:cxnLst/>
              <a:rect l="l" t="t" r="r" b="b"/>
              <a:pathLst>
                <a:path w="15382112" h="2370074">
                  <a:moveTo>
                    <a:pt x="0" y="0"/>
                  </a:moveTo>
                  <a:lnTo>
                    <a:pt x="15382112" y="0"/>
                  </a:lnTo>
                  <a:lnTo>
                    <a:pt x="15382112" y="2370074"/>
                  </a:lnTo>
                  <a:lnTo>
                    <a:pt x="0" y="2370074"/>
                  </a:lnTo>
                  <a:lnTo>
                    <a:pt x="0" y="0"/>
                  </a:lnTo>
                  <a:close/>
                </a:path>
              </a:pathLst>
            </a:custGeom>
            <a:blipFill>
              <a:blip r:embed="rId6"/>
              <a:stretch>
                <a:fillRect l="20120" t="33854" b="1039"/>
              </a:stretch>
            </a:blipFill>
          </p:spPr>
          <p:txBody>
            <a:bodyPr/>
            <a:lstStyle/>
            <a:p>
              <a:endParaRPr lang="en-CA"/>
            </a:p>
          </p:txBody>
        </p:sp>
      </p:grpSp>
      <p:sp>
        <p:nvSpPr>
          <p:cNvPr id="14" name="Freeform 14"/>
          <p:cNvSpPr/>
          <p:nvPr/>
        </p:nvSpPr>
        <p:spPr>
          <a:xfrm>
            <a:off x="6864332" y="3086100"/>
            <a:ext cx="4559335" cy="4114800"/>
          </a:xfrm>
          <a:custGeom>
            <a:avLst/>
            <a:gdLst/>
            <a:ahLst/>
            <a:cxnLst/>
            <a:rect l="l" t="t" r="r" b="b"/>
            <a:pathLst>
              <a:path w="4559335" h="4114800">
                <a:moveTo>
                  <a:pt x="0" y="0"/>
                </a:moveTo>
                <a:lnTo>
                  <a:pt x="4559336" y="0"/>
                </a:lnTo>
                <a:lnTo>
                  <a:pt x="4559336"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CA"/>
          </a:p>
        </p:txBody>
      </p:sp>
      <p:sp>
        <p:nvSpPr>
          <p:cNvPr id="15" name="TextBox 15"/>
          <p:cNvSpPr txBox="1"/>
          <p:nvPr/>
        </p:nvSpPr>
        <p:spPr>
          <a:xfrm>
            <a:off x="1653150" y="7067550"/>
            <a:ext cx="14981700" cy="1133475"/>
          </a:xfrm>
          <a:prstGeom prst="rect">
            <a:avLst/>
          </a:prstGeom>
        </p:spPr>
        <p:txBody>
          <a:bodyPr lIns="0" tIns="0" rIns="0" bIns="0" rtlCol="0" anchor="t">
            <a:spAutoFit/>
          </a:bodyPr>
          <a:lstStyle/>
          <a:p>
            <a:pPr algn="ctr">
              <a:lnSpc>
                <a:spcPts val="7920"/>
              </a:lnSpc>
            </a:pPr>
            <a:r>
              <a:rPr lang="en-US" sz="6600">
                <a:solidFill>
                  <a:srgbClr val="000000"/>
                </a:solidFill>
                <a:latin typeface="Arial"/>
                <a:ea typeface="Arial"/>
                <a:cs typeface="Arial"/>
                <a:sym typeface="Arial"/>
              </a:rPr>
              <a:t>Any questions?</a:t>
            </a:r>
          </a:p>
        </p:txBody>
      </p:sp>
      <p:grpSp>
        <p:nvGrpSpPr>
          <p:cNvPr id="16" name="Group 16"/>
          <p:cNvGrpSpPr>
            <a:grpSpLocks noChangeAspect="1"/>
          </p:cNvGrpSpPr>
          <p:nvPr/>
        </p:nvGrpSpPr>
        <p:grpSpPr>
          <a:xfrm>
            <a:off x="699700" y="9182906"/>
            <a:ext cx="3506229" cy="749424"/>
            <a:chOff x="0" y="0"/>
            <a:chExt cx="4674972" cy="999232"/>
          </a:xfrm>
        </p:grpSpPr>
        <p:sp>
          <p:nvSpPr>
            <p:cNvPr id="17" name="Freeform 17" descr="Text  Description automatically generated"/>
            <p:cNvSpPr/>
            <p:nvPr/>
          </p:nvSpPr>
          <p:spPr>
            <a:xfrm>
              <a:off x="0" y="0"/>
              <a:ext cx="4674997" cy="999236"/>
            </a:xfrm>
            <a:custGeom>
              <a:avLst/>
              <a:gdLst/>
              <a:ahLst/>
              <a:cxnLst/>
              <a:rect l="l" t="t" r="r" b="b"/>
              <a:pathLst>
                <a:path w="4674997" h="999236">
                  <a:moveTo>
                    <a:pt x="0" y="0"/>
                  </a:moveTo>
                  <a:lnTo>
                    <a:pt x="4674997" y="0"/>
                  </a:lnTo>
                  <a:lnTo>
                    <a:pt x="4674997" y="999236"/>
                  </a:lnTo>
                  <a:lnTo>
                    <a:pt x="0" y="999236"/>
                  </a:lnTo>
                  <a:lnTo>
                    <a:pt x="0" y="0"/>
                  </a:lnTo>
                  <a:close/>
                </a:path>
              </a:pathLst>
            </a:custGeom>
            <a:blipFill>
              <a:blip r:embed="rId4"/>
              <a:stretch>
                <a:fillRect t="-270" b="-269"/>
              </a:stretch>
            </a:blipFill>
          </p:spPr>
          <p:txBody>
            <a:bodyPr/>
            <a:lstStyle/>
            <a:p>
              <a:endParaRPr lang="en-CA"/>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49178"/>
            <a:ext cx="18288000" cy="10287000"/>
            <a:chOff x="0" y="0"/>
            <a:chExt cx="24384000" cy="13716000"/>
          </a:xfrm>
        </p:grpSpPr>
        <p:sp>
          <p:nvSpPr>
            <p:cNvPr id="3" name="Freeform 3" descr="A picture containing rectangle  Description automatically generated"/>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lnTo>
                    <a:pt x="0" y="0"/>
                  </a:lnTo>
                  <a:close/>
                </a:path>
              </a:pathLst>
            </a:custGeom>
            <a:blipFill>
              <a:blip r:embed="rId3"/>
              <a:stretch>
                <a:fillRect/>
              </a:stretch>
            </a:blipFill>
          </p:spPr>
          <p:txBody>
            <a:bodyPr/>
            <a:lstStyle/>
            <a:p>
              <a:endParaRPr lang="en-CA"/>
            </a:p>
          </p:txBody>
        </p:sp>
      </p:grpSp>
      <p:sp>
        <p:nvSpPr>
          <p:cNvPr id="4" name="TextBox 4"/>
          <p:cNvSpPr txBox="1"/>
          <p:nvPr/>
        </p:nvSpPr>
        <p:spPr>
          <a:xfrm>
            <a:off x="377040" y="2206152"/>
            <a:ext cx="14461373" cy="7277100"/>
          </a:xfrm>
          <a:prstGeom prst="rect">
            <a:avLst/>
          </a:prstGeom>
        </p:spPr>
        <p:txBody>
          <a:bodyPr lIns="0" tIns="0" rIns="0" bIns="0" rtlCol="0" anchor="t">
            <a:spAutoFit/>
          </a:bodyPr>
          <a:lstStyle/>
          <a:p>
            <a:pPr algn="l">
              <a:lnSpc>
                <a:spcPts val="4799"/>
              </a:lnSpc>
            </a:pPr>
            <a:r>
              <a:rPr lang="en-US" sz="3999">
                <a:solidFill>
                  <a:srgbClr val="000000"/>
                </a:solidFill>
                <a:latin typeface="Arial"/>
                <a:ea typeface="Arial"/>
                <a:cs typeface="Arial"/>
                <a:sym typeface="Arial"/>
              </a:rPr>
              <a:t>We’ll be playing “This or That.” You’ll be given two options to choose from, for example: “Do you prefer chocolate or vanilla?” ​</a:t>
            </a:r>
          </a:p>
          <a:p>
            <a:pPr algn="l">
              <a:lnSpc>
                <a:spcPts val="4799"/>
              </a:lnSpc>
            </a:pPr>
            <a:r>
              <a:rPr lang="en-US" sz="3999">
                <a:solidFill>
                  <a:srgbClr val="000000"/>
                </a:solidFill>
                <a:latin typeface="Arial"/>
                <a:ea typeface="Arial"/>
                <a:cs typeface="Arial"/>
                <a:sym typeface="Arial"/>
              </a:rPr>
              <a:t>​</a:t>
            </a:r>
          </a:p>
          <a:p>
            <a:pPr algn="l">
              <a:lnSpc>
                <a:spcPts val="4799"/>
              </a:lnSpc>
            </a:pPr>
            <a:r>
              <a:rPr lang="en-US" sz="3999">
                <a:solidFill>
                  <a:srgbClr val="000000"/>
                </a:solidFill>
                <a:latin typeface="Arial"/>
                <a:ea typeface="Arial"/>
                <a:cs typeface="Arial"/>
                <a:sym typeface="Arial"/>
              </a:rPr>
              <a:t>Discuss your choice briefly with the people around you. ​</a:t>
            </a:r>
          </a:p>
          <a:p>
            <a:pPr algn="l">
              <a:lnSpc>
                <a:spcPts val="4799"/>
              </a:lnSpc>
            </a:pPr>
            <a:r>
              <a:rPr lang="en-US" sz="3999">
                <a:solidFill>
                  <a:srgbClr val="000000"/>
                </a:solidFill>
                <a:latin typeface="Arial"/>
                <a:ea typeface="Arial"/>
                <a:cs typeface="Arial"/>
                <a:sym typeface="Arial"/>
              </a:rPr>
              <a:t>​</a:t>
            </a:r>
          </a:p>
          <a:p>
            <a:pPr algn="l">
              <a:lnSpc>
                <a:spcPts val="4799"/>
              </a:lnSpc>
            </a:pPr>
            <a:r>
              <a:rPr lang="en-US" sz="3999">
                <a:solidFill>
                  <a:srgbClr val="000000"/>
                </a:solidFill>
                <a:latin typeface="Arial"/>
                <a:ea typeface="Arial"/>
                <a:cs typeface="Arial"/>
                <a:sym typeface="Arial"/>
              </a:rPr>
              <a:t>We’ll then ask: ​</a:t>
            </a:r>
          </a:p>
          <a:p>
            <a:pPr algn="l">
              <a:lnSpc>
                <a:spcPts val="4799"/>
              </a:lnSpc>
            </a:pPr>
            <a:r>
              <a:rPr lang="en-US" sz="3999">
                <a:solidFill>
                  <a:srgbClr val="000000"/>
                </a:solidFill>
                <a:latin typeface="Arial"/>
                <a:ea typeface="Arial"/>
                <a:cs typeface="Arial"/>
                <a:sym typeface="Arial"/>
              </a:rPr>
              <a:t>​</a:t>
            </a:r>
          </a:p>
          <a:p>
            <a:pPr algn="l">
              <a:lnSpc>
                <a:spcPts val="4799"/>
              </a:lnSpc>
            </a:pPr>
            <a:r>
              <a:rPr lang="en-US" sz="3999">
                <a:solidFill>
                  <a:srgbClr val="000000"/>
                </a:solidFill>
                <a:latin typeface="Arial"/>
                <a:ea typeface="Arial"/>
                <a:cs typeface="Arial"/>
                <a:sym typeface="Arial"/>
              </a:rPr>
              <a:t>Who prefers Option 1?” — please raise your hand.</a:t>
            </a:r>
          </a:p>
          <a:p>
            <a:pPr algn="l">
              <a:lnSpc>
                <a:spcPts val="4799"/>
              </a:lnSpc>
            </a:pPr>
            <a:endParaRPr lang="en-US" sz="3999">
              <a:solidFill>
                <a:srgbClr val="000000"/>
              </a:solidFill>
              <a:latin typeface="Arial"/>
              <a:ea typeface="Arial"/>
              <a:cs typeface="Arial"/>
              <a:sym typeface="Arial"/>
            </a:endParaRPr>
          </a:p>
          <a:p>
            <a:pPr algn="l">
              <a:lnSpc>
                <a:spcPts val="4799"/>
              </a:lnSpc>
            </a:pPr>
            <a:r>
              <a:rPr lang="en-US" sz="3999" b="1">
                <a:solidFill>
                  <a:srgbClr val="000000"/>
                </a:solidFill>
                <a:latin typeface="Arial Bold"/>
                <a:ea typeface="Arial Bold"/>
                <a:cs typeface="Arial Bold"/>
                <a:sym typeface="Arial Bold"/>
              </a:rPr>
              <a:t>                                  *Pause* ​</a:t>
            </a:r>
          </a:p>
          <a:p>
            <a:pPr algn="l">
              <a:lnSpc>
                <a:spcPts val="4799"/>
              </a:lnSpc>
            </a:pPr>
            <a:r>
              <a:rPr lang="en-US" sz="3999">
                <a:solidFill>
                  <a:srgbClr val="000000"/>
                </a:solidFill>
                <a:latin typeface="Arial"/>
                <a:ea typeface="Arial"/>
                <a:cs typeface="Arial"/>
                <a:sym typeface="Arial"/>
              </a:rPr>
              <a:t>​</a:t>
            </a:r>
          </a:p>
          <a:p>
            <a:pPr algn="l">
              <a:lnSpc>
                <a:spcPts val="4799"/>
              </a:lnSpc>
            </a:pPr>
            <a:r>
              <a:rPr lang="en-US" sz="3999">
                <a:solidFill>
                  <a:srgbClr val="000000"/>
                </a:solidFill>
                <a:latin typeface="Arial"/>
                <a:ea typeface="Arial"/>
                <a:cs typeface="Arial"/>
                <a:sym typeface="Arial"/>
              </a:rPr>
              <a:t>Who prefers Option 2?” — please raise your hand. </a:t>
            </a:r>
          </a:p>
        </p:txBody>
      </p:sp>
      <p:sp>
        <p:nvSpPr>
          <p:cNvPr id="5" name="TextBox 5"/>
          <p:cNvSpPr txBox="1"/>
          <p:nvPr/>
        </p:nvSpPr>
        <p:spPr>
          <a:xfrm>
            <a:off x="658445" y="604900"/>
            <a:ext cx="13349246" cy="857125"/>
          </a:xfrm>
          <a:prstGeom prst="rect">
            <a:avLst/>
          </a:prstGeom>
        </p:spPr>
        <p:txBody>
          <a:bodyPr lIns="0" tIns="0" rIns="0" bIns="0" rtlCol="0" anchor="t">
            <a:spAutoFit/>
          </a:bodyPr>
          <a:lstStyle/>
          <a:p>
            <a:pPr algn="l">
              <a:lnSpc>
                <a:spcPts val="5832"/>
              </a:lnSpc>
            </a:pPr>
            <a:r>
              <a:rPr lang="en-US" sz="6000" b="1">
                <a:solidFill>
                  <a:srgbClr val="FFFFFF"/>
                </a:solidFill>
                <a:latin typeface="Arial Bold"/>
                <a:ea typeface="Arial Bold"/>
                <a:cs typeface="Arial Bold"/>
                <a:sym typeface="Arial Bold"/>
              </a:rPr>
              <a:t>Icebreaker</a:t>
            </a:r>
          </a:p>
        </p:txBody>
      </p:sp>
      <p:grpSp>
        <p:nvGrpSpPr>
          <p:cNvPr id="6" name="Group 6"/>
          <p:cNvGrpSpPr>
            <a:grpSpLocks noChangeAspect="1"/>
          </p:cNvGrpSpPr>
          <p:nvPr/>
        </p:nvGrpSpPr>
        <p:grpSpPr>
          <a:xfrm>
            <a:off x="10605700" y="5598403"/>
            <a:ext cx="7353298" cy="4931526"/>
            <a:chOff x="0" y="0"/>
            <a:chExt cx="9804398" cy="6575368"/>
          </a:xfrm>
        </p:grpSpPr>
        <p:sp>
          <p:nvSpPr>
            <p:cNvPr id="7" name="Freeform 7" descr="Ice Transparent Images"/>
            <p:cNvSpPr/>
            <p:nvPr/>
          </p:nvSpPr>
          <p:spPr>
            <a:xfrm>
              <a:off x="0" y="0"/>
              <a:ext cx="9804400" cy="6575425"/>
            </a:xfrm>
            <a:custGeom>
              <a:avLst/>
              <a:gdLst/>
              <a:ahLst/>
              <a:cxnLst/>
              <a:rect l="l" t="t" r="r" b="b"/>
              <a:pathLst>
                <a:path w="9804400" h="6575425">
                  <a:moveTo>
                    <a:pt x="0" y="0"/>
                  </a:moveTo>
                  <a:lnTo>
                    <a:pt x="9804400" y="0"/>
                  </a:lnTo>
                  <a:lnTo>
                    <a:pt x="9804400" y="6575425"/>
                  </a:lnTo>
                  <a:lnTo>
                    <a:pt x="0" y="6575425"/>
                  </a:lnTo>
                  <a:lnTo>
                    <a:pt x="0" y="0"/>
                  </a:lnTo>
                  <a:close/>
                </a:path>
              </a:pathLst>
            </a:custGeom>
            <a:blipFill>
              <a:blip r:embed="rId4"/>
              <a:stretch>
                <a:fillRect l="-343" r="-343"/>
              </a:stretch>
            </a:blipFill>
          </p:spPr>
          <p:txBody>
            <a:bodyPr/>
            <a:lstStyle/>
            <a:p>
              <a:endParaRPr lang="en-CA"/>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49178"/>
            <a:ext cx="18288000" cy="10287000"/>
            <a:chOff x="0" y="0"/>
            <a:chExt cx="24384000" cy="13716000"/>
          </a:xfrm>
        </p:grpSpPr>
        <p:sp>
          <p:nvSpPr>
            <p:cNvPr id="3" name="Freeform 3" descr="A picture containing rectangle  Description automatically generated"/>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lnTo>
                    <a:pt x="0" y="0"/>
                  </a:lnTo>
                  <a:close/>
                </a:path>
              </a:pathLst>
            </a:custGeom>
            <a:blipFill>
              <a:blip r:embed="rId3"/>
              <a:stretch>
                <a:fillRect/>
              </a:stretch>
            </a:blipFill>
          </p:spPr>
          <p:txBody>
            <a:bodyPr/>
            <a:lstStyle/>
            <a:p>
              <a:endParaRPr lang="en-CA"/>
            </a:p>
          </p:txBody>
        </p:sp>
      </p:grpSp>
      <p:sp>
        <p:nvSpPr>
          <p:cNvPr id="4" name="TextBox 4"/>
          <p:cNvSpPr txBox="1"/>
          <p:nvPr/>
        </p:nvSpPr>
        <p:spPr>
          <a:xfrm>
            <a:off x="0" y="1233784"/>
            <a:ext cx="12620119" cy="9504304"/>
          </a:xfrm>
          <a:prstGeom prst="rect">
            <a:avLst/>
          </a:prstGeom>
        </p:spPr>
        <p:txBody>
          <a:bodyPr lIns="0" tIns="0" rIns="0" bIns="0" rtlCol="0" anchor="t">
            <a:spAutoFit/>
          </a:bodyPr>
          <a:lstStyle/>
          <a:p>
            <a:pPr algn="l">
              <a:lnSpc>
                <a:spcPts val="7440"/>
              </a:lnSpc>
            </a:pPr>
            <a:endParaRPr/>
          </a:p>
          <a:p>
            <a:pPr marL="961846" lvl="1" indent="-480923" algn="l">
              <a:lnSpc>
                <a:spcPts val="7440"/>
              </a:lnSpc>
              <a:buFont typeface="Arial"/>
              <a:buChar char="•"/>
            </a:pPr>
            <a:r>
              <a:rPr lang="en-US" sz="5314">
                <a:solidFill>
                  <a:srgbClr val="000000"/>
                </a:solidFill>
                <a:latin typeface="Arial"/>
                <a:ea typeface="Arial"/>
                <a:cs typeface="Arial"/>
                <a:sym typeface="Arial"/>
              </a:rPr>
              <a:t>Overview of the Train the Trainer Program </a:t>
            </a:r>
          </a:p>
          <a:p>
            <a:pPr marL="961846" lvl="1" indent="-480923" algn="l">
              <a:lnSpc>
                <a:spcPts val="7440"/>
              </a:lnSpc>
              <a:buFont typeface="Arial"/>
              <a:buChar char="•"/>
            </a:pPr>
            <a:r>
              <a:rPr lang="en-US" sz="5314">
                <a:solidFill>
                  <a:srgbClr val="000000"/>
                </a:solidFill>
                <a:latin typeface="Arial"/>
                <a:ea typeface="Arial"/>
                <a:cs typeface="Arial"/>
                <a:sym typeface="Arial"/>
              </a:rPr>
              <a:t>What are The Listen Include Respect Guidelines </a:t>
            </a:r>
          </a:p>
          <a:p>
            <a:pPr marL="961846" lvl="1" indent="-480923" algn="l">
              <a:lnSpc>
                <a:spcPts val="7440"/>
              </a:lnSpc>
              <a:buFont typeface="Arial"/>
              <a:buChar char="•"/>
            </a:pPr>
            <a:r>
              <a:rPr lang="en-US" sz="5314">
                <a:solidFill>
                  <a:srgbClr val="000000"/>
                </a:solidFill>
                <a:latin typeface="Arial"/>
                <a:ea typeface="Arial"/>
                <a:cs typeface="Arial"/>
                <a:sym typeface="Arial"/>
              </a:rPr>
              <a:t>What we’ve learned</a:t>
            </a:r>
          </a:p>
          <a:p>
            <a:pPr marL="961846" lvl="1" indent="-480923" algn="l">
              <a:lnSpc>
                <a:spcPts val="7440"/>
              </a:lnSpc>
              <a:buFont typeface="Arial"/>
              <a:buChar char="•"/>
            </a:pPr>
            <a:r>
              <a:rPr lang="en-US" sz="5314">
                <a:solidFill>
                  <a:srgbClr val="000000"/>
                </a:solidFill>
                <a:latin typeface="Arial"/>
                <a:ea typeface="Arial"/>
                <a:cs typeface="Arial"/>
                <a:sym typeface="Arial"/>
              </a:rPr>
              <a:t>An Introduction about Inclusive Meetings</a:t>
            </a:r>
          </a:p>
          <a:p>
            <a:pPr marL="961846" lvl="1" indent="-480923" algn="l">
              <a:lnSpc>
                <a:spcPts val="7440"/>
              </a:lnSpc>
              <a:buFont typeface="Arial"/>
              <a:buChar char="•"/>
            </a:pPr>
            <a:r>
              <a:rPr lang="en-US" sz="5314">
                <a:solidFill>
                  <a:srgbClr val="000000"/>
                </a:solidFill>
                <a:latin typeface="Arial"/>
                <a:ea typeface="Arial"/>
                <a:cs typeface="Arial"/>
                <a:sym typeface="Arial"/>
              </a:rPr>
              <a:t>Group activity</a:t>
            </a:r>
          </a:p>
          <a:p>
            <a:pPr marL="961846" lvl="1" indent="-480923" algn="l">
              <a:lnSpc>
                <a:spcPts val="7440"/>
              </a:lnSpc>
            </a:pPr>
            <a:endParaRPr lang="en-US" sz="5314">
              <a:solidFill>
                <a:srgbClr val="000000"/>
              </a:solidFill>
              <a:latin typeface="Arial"/>
              <a:ea typeface="Arial"/>
              <a:cs typeface="Arial"/>
              <a:sym typeface="Arial"/>
            </a:endParaRPr>
          </a:p>
        </p:txBody>
      </p:sp>
      <p:sp>
        <p:nvSpPr>
          <p:cNvPr id="5" name="TextBox 5"/>
          <p:cNvSpPr txBox="1"/>
          <p:nvPr/>
        </p:nvSpPr>
        <p:spPr>
          <a:xfrm>
            <a:off x="933103" y="538584"/>
            <a:ext cx="13349246" cy="904750"/>
          </a:xfrm>
          <a:prstGeom prst="rect">
            <a:avLst/>
          </a:prstGeom>
        </p:spPr>
        <p:txBody>
          <a:bodyPr lIns="0" tIns="0" rIns="0" bIns="0" rtlCol="0" anchor="t">
            <a:spAutoFit/>
          </a:bodyPr>
          <a:lstStyle/>
          <a:p>
            <a:pPr algn="l">
              <a:lnSpc>
                <a:spcPts val="5994"/>
              </a:lnSpc>
            </a:pPr>
            <a:r>
              <a:rPr lang="en-US" sz="5550" b="1">
                <a:solidFill>
                  <a:srgbClr val="FFFFFF"/>
                </a:solidFill>
                <a:latin typeface="Arial Bold"/>
                <a:ea typeface="Arial Bold"/>
                <a:cs typeface="Arial Bold"/>
                <a:sym typeface="Arial Bold"/>
              </a:rPr>
              <a:t>Today's Agenda</a:t>
            </a:r>
          </a:p>
        </p:txBody>
      </p:sp>
      <p:grpSp>
        <p:nvGrpSpPr>
          <p:cNvPr id="6" name="Group 6"/>
          <p:cNvGrpSpPr>
            <a:grpSpLocks noChangeAspect="1"/>
          </p:cNvGrpSpPr>
          <p:nvPr/>
        </p:nvGrpSpPr>
        <p:grpSpPr>
          <a:xfrm rot="480000">
            <a:off x="12882268" y="4696860"/>
            <a:ext cx="4152900" cy="4057650"/>
            <a:chOff x="0" y="0"/>
            <a:chExt cx="5537200" cy="5410200"/>
          </a:xfrm>
        </p:grpSpPr>
        <p:sp>
          <p:nvSpPr>
            <p:cNvPr id="7" name="Freeform 7" descr="Agenda - Free files and folders icons"/>
            <p:cNvSpPr/>
            <p:nvPr/>
          </p:nvSpPr>
          <p:spPr>
            <a:xfrm>
              <a:off x="0" y="0"/>
              <a:ext cx="5537200" cy="5410200"/>
            </a:xfrm>
            <a:custGeom>
              <a:avLst/>
              <a:gdLst/>
              <a:ahLst/>
              <a:cxnLst/>
              <a:rect l="l" t="t" r="r" b="b"/>
              <a:pathLst>
                <a:path w="5537200" h="5410200">
                  <a:moveTo>
                    <a:pt x="0" y="0"/>
                  </a:moveTo>
                  <a:lnTo>
                    <a:pt x="5537200" y="0"/>
                  </a:lnTo>
                  <a:lnTo>
                    <a:pt x="5537200" y="5410200"/>
                  </a:lnTo>
                  <a:lnTo>
                    <a:pt x="0" y="5410200"/>
                  </a:lnTo>
                  <a:lnTo>
                    <a:pt x="0" y="0"/>
                  </a:lnTo>
                  <a:close/>
                </a:path>
              </a:pathLst>
            </a:custGeom>
            <a:blipFill>
              <a:blip r:embed="rId4"/>
              <a:stretch>
                <a:fillRect t="-1173" b="-1173"/>
              </a:stretch>
            </a:blipFill>
          </p:spPr>
          <p:txBody>
            <a:bodyPr/>
            <a:lstStyle/>
            <a:p>
              <a:endParaRPr lang="en-CA"/>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49178"/>
            <a:ext cx="18288000" cy="10287000"/>
            <a:chOff x="0" y="0"/>
            <a:chExt cx="24384000" cy="13716000"/>
          </a:xfrm>
        </p:grpSpPr>
        <p:sp>
          <p:nvSpPr>
            <p:cNvPr id="3" name="Freeform 3" descr="A picture containing rectangle  Description automatically generated"/>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lnTo>
                    <a:pt x="0" y="0"/>
                  </a:lnTo>
                  <a:close/>
                </a:path>
              </a:pathLst>
            </a:custGeom>
            <a:blipFill>
              <a:blip r:embed="rId3"/>
              <a:stretch>
                <a:fillRect/>
              </a:stretch>
            </a:blipFill>
          </p:spPr>
          <p:txBody>
            <a:bodyPr/>
            <a:lstStyle/>
            <a:p>
              <a:endParaRPr lang="en-CA"/>
            </a:p>
          </p:txBody>
        </p:sp>
      </p:grpSp>
      <p:sp>
        <p:nvSpPr>
          <p:cNvPr id="4" name="TextBox 4"/>
          <p:cNvSpPr txBox="1"/>
          <p:nvPr/>
        </p:nvSpPr>
        <p:spPr>
          <a:xfrm>
            <a:off x="754510" y="610022"/>
            <a:ext cx="13349246" cy="904750"/>
          </a:xfrm>
          <a:prstGeom prst="rect">
            <a:avLst/>
          </a:prstGeom>
        </p:spPr>
        <p:txBody>
          <a:bodyPr lIns="0" tIns="0" rIns="0" bIns="0" rtlCol="0" anchor="t">
            <a:spAutoFit/>
          </a:bodyPr>
          <a:lstStyle/>
          <a:p>
            <a:pPr algn="l">
              <a:lnSpc>
                <a:spcPts val="5994"/>
              </a:lnSpc>
            </a:pPr>
            <a:r>
              <a:rPr lang="en-US" sz="5550" b="1">
                <a:solidFill>
                  <a:srgbClr val="FFFFFF"/>
                </a:solidFill>
                <a:latin typeface="Arial Bold"/>
                <a:ea typeface="Arial Bold"/>
                <a:cs typeface="Arial Bold"/>
                <a:sym typeface="Arial Bold"/>
              </a:rPr>
              <a:t>Overview of Train the Trainer Program</a:t>
            </a:r>
          </a:p>
        </p:txBody>
      </p:sp>
      <p:sp>
        <p:nvSpPr>
          <p:cNvPr id="5" name="TextBox 5"/>
          <p:cNvSpPr txBox="1"/>
          <p:nvPr/>
        </p:nvSpPr>
        <p:spPr>
          <a:xfrm>
            <a:off x="754510" y="1994451"/>
            <a:ext cx="15149059" cy="7609713"/>
          </a:xfrm>
          <a:prstGeom prst="rect">
            <a:avLst/>
          </a:prstGeom>
        </p:spPr>
        <p:txBody>
          <a:bodyPr lIns="0" tIns="0" rIns="0" bIns="0" rtlCol="0" anchor="t">
            <a:spAutoFit/>
          </a:bodyPr>
          <a:lstStyle/>
          <a:p>
            <a:pPr marL="687704" lvl="1" indent="-343852" algn="l">
              <a:lnSpc>
                <a:spcPts val="5015"/>
              </a:lnSpc>
              <a:buFont typeface="Arial"/>
              <a:buChar char="•"/>
            </a:pPr>
            <a:r>
              <a:rPr lang="en-US" sz="3799">
                <a:solidFill>
                  <a:srgbClr val="000000"/>
                </a:solidFill>
                <a:latin typeface="Arial"/>
                <a:ea typeface="Arial"/>
                <a:cs typeface="Arial"/>
                <a:sym typeface="Arial"/>
              </a:rPr>
              <a:t>Train the Trainer was held on January 28-30th, 2025, to prepare self-advocates and organizations to train others</a:t>
            </a:r>
          </a:p>
          <a:p>
            <a:pPr marL="687704" lvl="1" indent="-343852" algn="l">
              <a:lnSpc>
                <a:spcPts val="5015"/>
              </a:lnSpc>
              <a:buFont typeface="Arial"/>
              <a:buChar char="•"/>
            </a:pPr>
            <a:r>
              <a:rPr lang="en-US" sz="3799">
                <a:solidFill>
                  <a:srgbClr val="000000"/>
                </a:solidFill>
                <a:latin typeface="Arial"/>
                <a:ea typeface="Arial"/>
                <a:cs typeface="Arial"/>
                <a:sym typeface="Arial"/>
              </a:rPr>
              <a:t>Self-Advocates and staff from CLO, CLTO, Corbrook, Participation house, KW Habilitation and Down Syndrome International Attended the training</a:t>
            </a:r>
          </a:p>
          <a:p>
            <a:pPr marL="687704" lvl="1" indent="-343852" algn="l">
              <a:lnSpc>
                <a:spcPts val="5015"/>
              </a:lnSpc>
            </a:pPr>
            <a:endParaRPr lang="en-US" sz="3799">
              <a:solidFill>
                <a:srgbClr val="000000"/>
              </a:solidFill>
              <a:latin typeface="Arial"/>
              <a:ea typeface="Arial"/>
              <a:cs typeface="Arial"/>
              <a:sym typeface="Arial"/>
            </a:endParaRPr>
          </a:p>
          <a:p>
            <a:pPr marL="687704" lvl="1" indent="-343852" algn="l">
              <a:lnSpc>
                <a:spcPts val="5015"/>
              </a:lnSpc>
            </a:pPr>
            <a:endParaRPr lang="en-US" sz="3799">
              <a:solidFill>
                <a:srgbClr val="000000"/>
              </a:solidFill>
              <a:latin typeface="Arial"/>
              <a:ea typeface="Arial"/>
              <a:cs typeface="Arial"/>
              <a:sym typeface="Arial"/>
            </a:endParaRPr>
          </a:p>
          <a:p>
            <a:pPr marL="687704" lvl="1" indent="-343852" algn="l">
              <a:lnSpc>
                <a:spcPts val="5015"/>
              </a:lnSpc>
            </a:pPr>
            <a:endParaRPr lang="en-US" sz="3799">
              <a:solidFill>
                <a:srgbClr val="000000"/>
              </a:solidFill>
              <a:latin typeface="Arial"/>
              <a:ea typeface="Arial"/>
              <a:cs typeface="Arial"/>
              <a:sym typeface="Arial"/>
            </a:endParaRPr>
          </a:p>
          <a:p>
            <a:pPr marL="687704" lvl="1" indent="-343852" algn="l">
              <a:lnSpc>
                <a:spcPts val="5015"/>
              </a:lnSpc>
            </a:pPr>
            <a:endParaRPr lang="en-US" sz="3799">
              <a:solidFill>
                <a:srgbClr val="000000"/>
              </a:solidFill>
              <a:latin typeface="Arial"/>
              <a:ea typeface="Arial"/>
              <a:cs typeface="Arial"/>
              <a:sym typeface="Arial"/>
            </a:endParaRPr>
          </a:p>
          <a:p>
            <a:pPr marL="687704" lvl="1" indent="-343852" algn="l">
              <a:lnSpc>
                <a:spcPts val="5015"/>
              </a:lnSpc>
            </a:pPr>
            <a:endParaRPr lang="en-US" sz="3799">
              <a:solidFill>
                <a:srgbClr val="000000"/>
              </a:solidFill>
              <a:latin typeface="Arial"/>
              <a:ea typeface="Arial"/>
              <a:cs typeface="Arial"/>
              <a:sym typeface="Arial"/>
            </a:endParaRPr>
          </a:p>
          <a:p>
            <a:pPr marL="687704" lvl="1" indent="-343852" algn="l">
              <a:lnSpc>
                <a:spcPts val="5015"/>
              </a:lnSpc>
            </a:pPr>
            <a:endParaRPr lang="en-US" sz="3799">
              <a:solidFill>
                <a:srgbClr val="000000"/>
              </a:solidFill>
              <a:latin typeface="Arial"/>
              <a:ea typeface="Arial"/>
              <a:cs typeface="Arial"/>
              <a:sym typeface="Arial"/>
            </a:endParaRPr>
          </a:p>
          <a:p>
            <a:pPr marL="687704" lvl="1" indent="-343852" algn="l">
              <a:lnSpc>
                <a:spcPts val="5015"/>
              </a:lnSpc>
            </a:pPr>
            <a:endParaRPr lang="en-US" sz="3799">
              <a:solidFill>
                <a:srgbClr val="000000"/>
              </a:solidFill>
              <a:latin typeface="Arial"/>
              <a:ea typeface="Arial"/>
              <a:cs typeface="Arial"/>
              <a:sym typeface="Arial"/>
            </a:endParaRPr>
          </a:p>
        </p:txBody>
      </p:sp>
      <p:grpSp>
        <p:nvGrpSpPr>
          <p:cNvPr id="6" name="Group 6"/>
          <p:cNvGrpSpPr>
            <a:grpSpLocks noChangeAspect="1"/>
          </p:cNvGrpSpPr>
          <p:nvPr/>
        </p:nvGrpSpPr>
        <p:grpSpPr>
          <a:xfrm>
            <a:off x="9144000" y="5207474"/>
            <a:ext cx="6363268" cy="4904664"/>
            <a:chOff x="0" y="0"/>
            <a:chExt cx="8484358" cy="6539552"/>
          </a:xfrm>
        </p:grpSpPr>
        <p:sp>
          <p:nvSpPr>
            <p:cNvPr id="7" name="Freeform 7" descr="A person standing at a table with a sign  AI-generated content may be incorrect."/>
            <p:cNvSpPr/>
            <p:nvPr/>
          </p:nvSpPr>
          <p:spPr>
            <a:xfrm>
              <a:off x="0" y="0"/>
              <a:ext cx="8484362" cy="6539611"/>
            </a:xfrm>
            <a:custGeom>
              <a:avLst/>
              <a:gdLst/>
              <a:ahLst/>
              <a:cxnLst/>
              <a:rect l="l" t="t" r="r" b="b"/>
              <a:pathLst>
                <a:path w="8484362" h="6539611">
                  <a:moveTo>
                    <a:pt x="0" y="0"/>
                  </a:moveTo>
                  <a:lnTo>
                    <a:pt x="8484362" y="0"/>
                  </a:lnTo>
                  <a:lnTo>
                    <a:pt x="8484362" y="6539611"/>
                  </a:lnTo>
                  <a:lnTo>
                    <a:pt x="0" y="6539611"/>
                  </a:lnTo>
                  <a:lnTo>
                    <a:pt x="0" y="0"/>
                  </a:lnTo>
                  <a:close/>
                </a:path>
              </a:pathLst>
            </a:custGeom>
            <a:blipFill>
              <a:blip r:embed="rId4"/>
              <a:stretch>
                <a:fillRect l="-1385" r="-1385"/>
              </a:stretch>
            </a:blipFill>
          </p:spPr>
          <p:txBody>
            <a:bodyPr/>
            <a:lstStyle/>
            <a:p>
              <a:endParaRPr lang="en-CA"/>
            </a:p>
          </p:txBody>
        </p:sp>
      </p:grpSp>
      <p:grpSp>
        <p:nvGrpSpPr>
          <p:cNvPr id="8" name="Group 8"/>
          <p:cNvGrpSpPr>
            <a:grpSpLocks noChangeAspect="1"/>
          </p:cNvGrpSpPr>
          <p:nvPr/>
        </p:nvGrpSpPr>
        <p:grpSpPr>
          <a:xfrm>
            <a:off x="1482578" y="5210032"/>
            <a:ext cx="7190376" cy="4908114"/>
            <a:chOff x="0" y="0"/>
            <a:chExt cx="9587168" cy="6544152"/>
          </a:xfrm>
        </p:grpSpPr>
        <p:sp>
          <p:nvSpPr>
            <p:cNvPr id="9" name="Freeform 9" descr="A group of people holding up signs  AI-generated content may be incorrect."/>
            <p:cNvSpPr/>
            <p:nvPr/>
          </p:nvSpPr>
          <p:spPr>
            <a:xfrm>
              <a:off x="0" y="0"/>
              <a:ext cx="9587230" cy="6544183"/>
            </a:xfrm>
            <a:custGeom>
              <a:avLst/>
              <a:gdLst/>
              <a:ahLst/>
              <a:cxnLst/>
              <a:rect l="l" t="t" r="r" b="b"/>
              <a:pathLst>
                <a:path w="9587230" h="6544183">
                  <a:moveTo>
                    <a:pt x="0" y="0"/>
                  </a:moveTo>
                  <a:lnTo>
                    <a:pt x="9587230" y="0"/>
                  </a:lnTo>
                  <a:lnTo>
                    <a:pt x="9587230" y="6544183"/>
                  </a:lnTo>
                  <a:lnTo>
                    <a:pt x="0" y="6544183"/>
                  </a:lnTo>
                  <a:lnTo>
                    <a:pt x="0" y="0"/>
                  </a:lnTo>
                  <a:close/>
                </a:path>
              </a:pathLst>
            </a:custGeom>
            <a:blipFill>
              <a:blip r:embed="rId5"/>
              <a:stretch>
                <a:fillRect t="-7692" r="-166" b="-14833"/>
              </a:stretch>
            </a:blipFill>
          </p:spPr>
          <p:txBody>
            <a:bodyPr/>
            <a:lstStyle/>
            <a:p>
              <a:endParaRPr lang="en-CA"/>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8550"/>
            <a:ext cx="18288000" cy="10287000"/>
            <a:chOff x="0" y="0"/>
            <a:chExt cx="24384000" cy="13716000"/>
          </a:xfrm>
        </p:grpSpPr>
        <p:sp>
          <p:nvSpPr>
            <p:cNvPr id="3" name="Freeform 3" descr="A picture containing rectangle  Description automatically generated"/>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lnTo>
                    <a:pt x="0" y="0"/>
                  </a:lnTo>
                  <a:close/>
                </a:path>
              </a:pathLst>
            </a:custGeom>
            <a:blipFill>
              <a:blip r:embed="rId3"/>
              <a:stretch>
                <a:fillRect/>
              </a:stretch>
            </a:blipFill>
          </p:spPr>
          <p:txBody>
            <a:bodyPr/>
            <a:lstStyle/>
            <a:p>
              <a:endParaRPr lang="en-CA"/>
            </a:p>
          </p:txBody>
        </p:sp>
      </p:grpSp>
      <p:sp>
        <p:nvSpPr>
          <p:cNvPr id="4" name="TextBox 4"/>
          <p:cNvSpPr txBox="1"/>
          <p:nvPr/>
        </p:nvSpPr>
        <p:spPr>
          <a:xfrm>
            <a:off x="517844" y="479089"/>
            <a:ext cx="15311589" cy="1051596"/>
          </a:xfrm>
          <a:prstGeom prst="rect">
            <a:avLst/>
          </a:prstGeom>
        </p:spPr>
        <p:txBody>
          <a:bodyPr lIns="0" tIns="0" rIns="0" bIns="0" rtlCol="0" anchor="t">
            <a:spAutoFit/>
          </a:bodyPr>
          <a:lstStyle/>
          <a:p>
            <a:pPr algn="l">
              <a:lnSpc>
                <a:spcPts val="6480"/>
              </a:lnSpc>
            </a:pPr>
            <a:r>
              <a:rPr lang="en-US" sz="6000" b="1">
                <a:solidFill>
                  <a:srgbClr val="FFFFFF"/>
                </a:solidFill>
                <a:latin typeface="Arial Bold"/>
                <a:ea typeface="Arial Bold"/>
                <a:cs typeface="Arial Bold"/>
                <a:sym typeface="Arial Bold"/>
              </a:rPr>
              <a:t>What is Listen, Include, Respect (LIR)?</a:t>
            </a:r>
          </a:p>
        </p:txBody>
      </p:sp>
      <p:sp>
        <p:nvSpPr>
          <p:cNvPr id="5" name="TextBox 5"/>
          <p:cNvSpPr txBox="1"/>
          <p:nvPr/>
        </p:nvSpPr>
        <p:spPr>
          <a:xfrm>
            <a:off x="879525" y="3406221"/>
            <a:ext cx="15745382" cy="5610225"/>
          </a:xfrm>
          <a:prstGeom prst="rect">
            <a:avLst/>
          </a:prstGeom>
        </p:spPr>
        <p:txBody>
          <a:bodyPr lIns="0" tIns="0" rIns="0" bIns="0" rtlCol="0" anchor="t">
            <a:spAutoFit/>
          </a:bodyPr>
          <a:lstStyle/>
          <a:p>
            <a:pPr algn="l">
              <a:lnSpc>
                <a:spcPts val="7200"/>
              </a:lnSpc>
            </a:pPr>
            <a:r>
              <a:rPr lang="en-US" sz="6000" b="1">
                <a:solidFill>
                  <a:srgbClr val="000000"/>
                </a:solidFill>
                <a:latin typeface="Arial Bold"/>
                <a:ea typeface="Arial Bold"/>
                <a:cs typeface="Arial Bold"/>
                <a:sym typeface="Arial Bold"/>
              </a:rPr>
              <a:t>A set of guidelines to help organizations understand what they need to do to make sure people with Intellectual disabilities are included in their organization</a:t>
            </a:r>
          </a:p>
          <a:p>
            <a:pPr algn="l">
              <a:lnSpc>
                <a:spcPts val="7200"/>
              </a:lnSpc>
            </a:pPr>
            <a:endParaRPr lang="en-US" sz="6000" b="1">
              <a:solidFill>
                <a:srgbClr val="000000"/>
              </a:solidFill>
              <a:latin typeface="Arial Bold"/>
              <a:ea typeface="Arial Bold"/>
              <a:cs typeface="Arial Bold"/>
              <a:sym typeface="Arial Bold"/>
            </a:endParaRPr>
          </a:p>
          <a:p>
            <a:pPr algn="l">
              <a:lnSpc>
                <a:spcPts val="7200"/>
              </a:lnSpc>
            </a:pPr>
            <a:endParaRPr lang="en-US" sz="6000" b="1">
              <a:solidFill>
                <a:srgbClr val="000000"/>
              </a:solidFill>
              <a:latin typeface="Arial Bold"/>
              <a:ea typeface="Arial Bold"/>
              <a:cs typeface="Arial Bold"/>
              <a:sym typeface="Arial Bold"/>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8550"/>
            <a:ext cx="18288000" cy="10287000"/>
            <a:chOff x="0" y="0"/>
            <a:chExt cx="24384000" cy="13716000"/>
          </a:xfrm>
        </p:grpSpPr>
        <p:sp>
          <p:nvSpPr>
            <p:cNvPr id="3" name="Freeform 3" descr="A picture containing rectangle  Description automatically generated"/>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lnTo>
                    <a:pt x="0" y="0"/>
                  </a:lnTo>
                  <a:close/>
                </a:path>
              </a:pathLst>
            </a:custGeom>
            <a:blipFill>
              <a:blip r:embed="rId3"/>
              <a:stretch>
                <a:fillRect/>
              </a:stretch>
            </a:blipFill>
          </p:spPr>
          <p:txBody>
            <a:bodyPr/>
            <a:lstStyle/>
            <a:p>
              <a:endParaRPr lang="en-CA"/>
            </a:p>
          </p:txBody>
        </p:sp>
      </p:grpSp>
      <p:sp>
        <p:nvSpPr>
          <p:cNvPr id="4" name="TextBox 4"/>
          <p:cNvSpPr txBox="1"/>
          <p:nvPr/>
        </p:nvSpPr>
        <p:spPr>
          <a:xfrm>
            <a:off x="470886" y="479089"/>
            <a:ext cx="15311589" cy="1051596"/>
          </a:xfrm>
          <a:prstGeom prst="rect">
            <a:avLst/>
          </a:prstGeom>
        </p:spPr>
        <p:txBody>
          <a:bodyPr lIns="0" tIns="0" rIns="0" bIns="0" rtlCol="0" anchor="t">
            <a:spAutoFit/>
          </a:bodyPr>
          <a:lstStyle/>
          <a:p>
            <a:pPr algn="l">
              <a:lnSpc>
                <a:spcPts val="6480"/>
              </a:lnSpc>
            </a:pPr>
            <a:r>
              <a:rPr lang="en-US" sz="6000" b="1">
                <a:solidFill>
                  <a:srgbClr val="FFFFFF"/>
                </a:solidFill>
                <a:latin typeface="Arial Bold"/>
                <a:ea typeface="Arial Bold"/>
                <a:cs typeface="Arial Bold"/>
                <a:sym typeface="Arial Bold"/>
              </a:rPr>
              <a:t>What is Listen, Include, Respect (LIR)?</a:t>
            </a:r>
          </a:p>
        </p:txBody>
      </p:sp>
      <p:sp>
        <p:nvSpPr>
          <p:cNvPr id="5" name="TextBox 5"/>
          <p:cNvSpPr txBox="1"/>
          <p:nvPr/>
        </p:nvSpPr>
        <p:spPr>
          <a:xfrm>
            <a:off x="470886" y="1013145"/>
            <a:ext cx="16137927" cy="10296525"/>
          </a:xfrm>
          <a:prstGeom prst="rect">
            <a:avLst/>
          </a:prstGeom>
        </p:spPr>
        <p:txBody>
          <a:bodyPr lIns="0" tIns="0" rIns="0" bIns="0" rtlCol="0" anchor="t">
            <a:spAutoFit/>
          </a:bodyPr>
          <a:lstStyle/>
          <a:p>
            <a:pPr algn="l">
              <a:lnSpc>
                <a:spcPts val="5040"/>
              </a:lnSpc>
            </a:pPr>
            <a:endParaRPr/>
          </a:p>
          <a:p>
            <a:pPr algn="l">
              <a:lnSpc>
                <a:spcPts val="5040"/>
              </a:lnSpc>
            </a:pPr>
            <a:endParaRPr/>
          </a:p>
          <a:p>
            <a:pPr algn="l">
              <a:lnSpc>
                <a:spcPts val="5040"/>
              </a:lnSpc>
            </a:pPr>
            <a:r>
              <a:rPr lang="en-US" sz="4200">
                <a:solidFill>
                  <a:srgbClr val="000000"/>
                </a:solidFill>
                <a:latin typeface="Arial"/>
                <a:ea typeface="Arial"/>
                <a:cs typeface="Arial"/>
                <a:sym typeface="Arial"/>
              </a:rPr>
              <a:t>The steps (principles) of listen include respect are:</a:t>
            </a:r>
          </a:p>
          <a:p>
            <a:pPr algn="l">
              <a:lnSpc>
                <a:spcPts val="5040"/>
              </a:lnSpc>
            </a:pPr>
            <a:endParaRPr lang="en-US" sz="4200">
              <a:solidFill>
                <a:srgbClr val="000000"/>
              </a:solidFill>
              <a:latin typeface="Arial"/>
              <a:ea typeface="Arial"/>
              <a:cs typeface="Arial"/>
              <a:sym typeface="Arial"/>
            </a:endParaRPr>
          </a:p>
          <a:p>
            <a:pPr marL="760095" lvl="1" indent="-380048" algn="l">
              <a:lnSpc>
                <a:spcPts val="5040"/>
              </a:lnSpc>
              <a:buFont typeface="Arial"/>
              <a:buChar char="•"/>
            </a:pPr>
            <a:r>
              <a:rPr lang="en-US" sz="4200">
                <a:solidFill>
                  <a:srgbClr val="000000"/>
                </a:solidFill>
                <a:latin typeface="Arial"/>
                <a:ea typeface="Arial"/>
                <a:cs typeface="Arial"/>
                <a:sym typeface="Arial"/>
              </a:rPr>
              <a:t>Believing in Inclusion</a:t>
            </a:r>
          </a:p>
          <a:p>
            <a:pPr marL="760095" lvl="1" indent="-380048" algn="l">
              <a:lnSpc>
                <a:spcPts val="5040"/>
              </a:lnSpc>
              <a:buFont typeface="Arial"/>
              <a:buChar char="•"/>
            </a:pPr>
            <a:r>
              <a:rPr lang="en-US" sz="4200">
                <a:solidFill>
                  <a:srgbClr val="000000"/>
                </a:solidFill>
                <a:latin typeface="Arial"/>
                <a:ea typeface="Arial"/>
                <a:cs typeface="Arial"/>
                <a:sym typeface="Arial"/>
              </a:rPr>
              <a:t>Creating Opportunities for Self-Advocate Leadership </a:t>
            </a:r>
          </a:p>
          <a:p>
            <a:pPr marL="760095" lvl="1" indent="-380048" algn="l">
              <a:lnSpc>
                <a:spcPts val="5040"/>
              </a:lnSpc>
              <a:buFont typeface="Arial"/>
              <a:buChar char="•"/>
            </a:pPr>
            <a:r>
              <a:rPr lang="en-US" sz="4200">
                <a:solidFill>
                  <a:srgbClr val="000000"/>
                </a:solidFill>
                <a:latin typeface="Arial"/>
                <a:ea typeface="Arial"/>
                <a:cs typeface="Arial"/>
                <a:sym typeface="Arial"/>
              </a:rPr>
              <a:t>Building Awareness and Understanding </a:t>
            </a:r>
          </a:p>
          <a:p>
            <a:pPr marL="760095" lvl="1" indent="-380048" algn="l">
              <a:lnSpc>
                <a:spcPts val="5040"/>
              </a:lnSpc>
              <a:buFont typeface="Arial"/>
              <a:buChar char="•"/>
            </a:pPr>
            <a:r>
              <a:rPr lang="en-US" sz="4200">
                <a:solidFill>
                  <a:srgbClr val="000000"/>
                </a:solidFill>
                <a:latin typeface="Arial"/>
                <a:ea typeface="Arial"/>
                <a:cs typeface="Arial"/>
                <a:sym typeface="Arial"/>
              </a:rPr>
              <a:t>Communicating in an Accessible Way  </a:t>
            </a:r>
          </a:p>
          <a:p>
            <a:pPr marL="760095" lvl="1" indent="-380048" algn="l">
              <a:lnSpc>
                <a:spcPts val="5040"/>
              </a:lnSpc>
              <a:buFont typeface="Arial"/>
              <a:buChar char="•"/>
            </a:pPr>
            <a:r>
              <a:rPr lang="en-US" sz="4200">
                <a:solidFill>
                  <a:srgbClr val="000000"/>
                </a:solidFill>
                <a:latin typeface="Arial"/>
                <a:ea typeface="Arial"/>
                <a:cs typeface="Arial"/>
                <a:sym typeface="Arial"/>
              </a:rPr>
              <a:t>Providing Reasonable Accommodations </a:t>
            </a:r>
          </a:p>
          <a:p>
            <a:pPr marL="760095" lvl="1" indent="-380048" algn="l">
              <a:lnSpc>
                <a:spcPts val="5040"/>
              </a:lnSpc>
              <a:buFont typeface="Arial"/>
              <a:buChar char="•"/>
            </a:pPr>
            <a:r>
              <a:rPr lang="en-US" sz="4200">
                <a:solidFill>
                  <a:srgbClr val="000000"/>
                </a:solidFill>
                <a:latin typeface="Arial"/>
                <a:ea typeface="Arial"/>
                <a:cs typeface="Arial"/>
                <a:sym typeface="Arial"/>
              </a:rPr>
              <a:t>Valuing the Process</a:t>
            </a:r>
          </a:p>
          <a:p>
            <a:pPr marL="760095" lvl="1" indent="-380048" algn="l">
              <a:lnSpc>
                <a:spcPts val="5040"/>
              </a:lnSpc>
              <a:buFont typeface="Arial"/>
              <a:buChar char="•"/>
            </a:pPr>
            <a:r>
              <a:rPr lang="en-US" sz="4200">
                <a:solidFill>
                  <a:srgbClr val="000000"/>
                </a:solidFill>
                <a:latin typeface="Arial"/>
                <a:ea typeface="Arial"/>
                <a:cs typeface="Arial"/>
                <a:sym typeface="Arial"/>
              </a:rPr>
              <a:t>Using the Convention on the Rights of Persons with Disabilities(CRPD) </a:t>
            </a:r>
          </a:p>
          <a:p>
            <a:pPr marL="760095" lvl="1" indent="-380048" algn="l">
              <a:lnSpc>
                <a:spcPts val="5040"/>
              </a:lnSpc>
              <a:buFont typeface="Arial"/>
              <a:buChar char="•"/>
            </a:pPr>
            <a:r>
              <a:rPr lang="en-US" sz="4200">
                <a:solidFill>
                  <a:srgbClr val="000000"/>
                </a:solidFill>
                <a:latin typeface="Arial"/>
                <a:ea typeface="Arial"/>
                <a:cs typeface="Arial"/>
                <a:sym typeface="Arial"/>
              </a:rPr>
              <a:t>Understanding that Inclusion is a Journey </a:t>
            </a:r>
          </a:p>
          <a:p>
            <a:pPr marL="760095" lvl="1" indent="-380048" algn="l">
              <a:lnSpc>
                <a:spcPts val="5040"/>
              </a:lnSpc>
            </a:pPr>
            <a:endParaRPr lang="en-US" sz="4200">
              <a:solidFill>
                <a:srgbClr val="000000"/>
              </a:solidFill>
              <a:latin typeface="Arial"/>
              <a:ea typeface="Arial"/>
              <a:cs typeface="Arial"/>
              <a:sym typeface="Arial"/>
            </a:endParaRPr>
          </a:p>
          <a:p>
            <a:pPr marL="760095" lvl="1" indent="-380048" algn="l">
              <a:lnSpc>
                <a:spcPts val="5040"/>
              </a:lnSpc>
            </a:pPr>
            <a:endParaRPr lang="en-US" sz="4200">
              <a:solidFill>
                <a:srgbClr val="000000"/>
              </a:solidFill>
              <a:latin typeface="Arial"/>
              <a:ea typeface="Arial"/>
              <a:cs typeface="Arial"/>
              <a:sym typeface="Arial"/>
            </a:endParaRPr>
          </a:p>
          <a:p>
            <a:pPr marL="760095" lvl="1" indent="-380048" algn="l">
              <a:lnSpc>
                <a:spcPts val="5040"/>
              </a:lnSpc>
            </a:pPr>
            <a:endParaRPr lang="en-US" sz="4200">
              <a:solidFill>
                <a:srgbClr val="000000"/>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49178"/>
            <a:ext cx="18288000" cy="10287000"/>
            <a:chOff x="0" y="0"/>
            <a:chExt cx="24384000" cy="13716000"/>
          </a:xfrm>
        </p:grpSpPr>
        <p:sp>
          <p:nvSpPr>
            <p:cNvPr id="3" name="Freeform 3" descr="A picture containing rectangle  Description automatically generated"/>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lnTo>
                    <a:pt x="0" y="0"/>
                  </a:lnTo>
                  <a:close/>
                </a:path>
              </a:pathLst>
            </a:custGeom>
            <a:blipFill>
              <a:blip r:embed="rId3"/>
              <a:stretch>
                <a:fillRect/>
              </a:stretch>
            </a:blipFill>
          </p:spPr>
          <p:txBody>
            <a:bodyPr/>
            <a:lstStyle/>
            <a:p>
              <a:endParaRPr lang="en-CA"/>
            </a:p>
          </p:txBody>
        </p:sp>
      </p:grpSp>
      <p:grpSp>
        <p:nvGrpSpPr>
          <p:cNvPr id="4" name="Group 4"/>
          <p:cNvGrpSpPr/>
          <p:nvPr/>
        </p:nvGrpSpPr>
        <p:grpSpPr>
          <a:xfrm>
            <a:off x="1180606" y="451858"/>
            <a:ext cx="12547836" cy="1022008"/>
            <a:chOff x="0" y="0"/>
            <a:chExt cx="16730448" cy="1362678"/>
          </a:xfrm>
        </p:grpSpPr>
        <p:sp>
          <p:nvSpPr>
            <p:cNvPr id="5" name="Freeform 5"/>
            <p:cNvSpPr/>
            <p:nvPr/>
          </p:nvSpPr>
          <p:spPr>
            <a:xfrm>
              <a:off x="0" y="0"/>
              <a:ext cx="16730449" cy="1362678"/>
            </a:xfrm>
            <a:custGeom>
              <a:avLst/>
              <a:gdLst/>
              <a:ahLst/>
              <a:cxnLst/>
              <a:rect l="l" t="t" r="r" b="b"/>
              <a:pathLst>
                <a:path w="16730449" h="1362678">
                  <a:moveTo>
                    <a:pt x="0" y="0"/>
                  </a:moveTo>
                  <a:lnTo>
                    <a:pt x="16730449" y="0"/>
                  </a:lnTo>
                  <a:lnTo>
                    <a:pt x="16730449" y="1362678"/>
                  </a:lnTo>
                  <a:lnTo>
                    <a:pt x="0" y="1362678"/>
                  </a:lnTo>
                  <a:close/>
                </a:path>
              </a:pathLst>
            </a:custGeom>
            <a:solidFill>
              <a:srgbClr val="000000">
                <a:alpha val="0"/>
              </a:srgbClr>
            </a:solidFill>
          </p:spPr>
          <p:txBody>
            <a:bodyPr/>
            <a:lstStyle/>
            <a:p>
              <a:endParaRPr lang="en-CA"/>
            </a:p>
          </p:txBody>
        </p:sp>
        <p:sp>
          <p:nvSpPr>
            <p:cNvPr id="6" name="TextBox 6"/>
            <p:cNvSpPr txBox="1"/>
            <p:nvPr/>
          </p:nvSpPr>
          <p:spPr>
            <a:xfrm>
              <a:off x="0" y="-47625"/>
              <a:ext cx="16730448" cy="1410303"/>
            </a:xfrm>
            <a:prstGeom prst="rect">
              <a:avLst/>
            </a:prstGeom>
          </p:spPr>
          <p:txBody>
            <a:bodyPr lIns="0" tIns="0" rIns="0" bIns="0" rtlCol="0" anchor="ctr"/>
            <a:lstStyle/>
            <a:p>
              <a:pPr algn="l">
                <a:lnSpc>
                  <a:spcPts val="6480"/>
                </a:lnSpc>
              </a:pPr>
              <a:r>
                <a:rPr lang="en-US" sz="6000" b="1">
                  <a:solidFill>
                    <a:srgbClr val="FFFFFF"/>
                  </a:solidFill>
                  <a:latin typeface="Arial Bold"/>
                  <a:ea typeface="Arial Bold"/>
                  <a:cs typeface="Arial Bold"/>
                  <a:sym typeface="Arial Bold"/>
                </a:rPr>
                <a:t>What we learned</a:t>
              </a:r>
            </a:p>
          </p:txBody>
        </p:sp>
      </p:grpSp>
      <p:sp>
        <p:nvSpPr>
          <p:cNvPr id="7" name="TextBox 7"/>
          <p:cNvSpPr txBox="1"/>
          <p:nvPr/>
        </p:nvSpPr>
        <p:spPr>
          <a:xfrm>
            <a:off x="525896" y="1797098"/>
            <a:ext cx="7844286" cy="10296525"/>
          </a:xfrm>
          <a:prstGeom prst="rect">
            <a:avLst/>
          </a:prstGeom>
        </p:spPr>
        <p:txBody>
          <a:bodyPr lIns="0" tIns="0" rIns="0" bIns="0" rtlCol="0" anchor="t">
            <a:spAutoFit/>
          </a:bodyPr>
          <a:lstStyle/>
          <a:p>
            <a:pPr algn="l">
              <a:lnSpc>
                <a:spcPts val="5039"/>
              </a:lnSpc>
            </a:pPr>
            <a:endParaRPr/>
          </a:p>
          <a:p>
            <a:pPr algn="l">
              <a:lnSpc>
                <a:spcPts val="5039"/>
              </a:lnSpc>
            </a:pPr>
            <a:endParaRPr/>
          </a:p>
          <a:p>
            <a:pPr marL="760092" lvl="1" indent="-380046" algn="l">
              <a:lnSpc>
                <a:spcPts val="5039"/>
              </a:lnSpc>
              <a:buFont typeface="Arial"/>
              <a:buChar char="•"/>
            </a:pPr>
            <a:r>
              <a:rPr lang="en-US" sz="4199">
                <a:solidFill>
                  <a:srgbClr val="000000"/>
                </a:solidFill>
                <a:latin typeface="Arial"/>
                <a:ea typeface="Arial"/>
                <a:cs typeface="Arial"/>
                <a:sym typeface="Arial"/>
              </a:rPr>
              <a:t>Practiced training sessions </a:t>
            </a:r>
          </a:p>
          <a:p>
            <a:pPr marL="760092" lvl="1" indent="-380046" algn="l">
              <a:lnSpc>
                <a:spcPts val="5039"/>
              </a:lnSpc>
            </a:pPr>
            <a:endParaRPr lang="en-US" sz="4199">
              <a:solidFill>
                <a:srgbClr val="000000"/>
              </a:solidFill>
              <a:latin typeface="Arial"/>
              <a:ea typeface="Arial"/>
              <a:cs typeface="Arial"/>
              <a:sym typeface="Arial"/>
            </a:endParaRPr>
          </a:p>
          <a:p>
            <a:pPr marL="760092" lvl="1" indent="-380046" algn="l">
              <a:lnSpc>
                <a:spcPts val="5039"/>
              </a:lnSpc>
              <a:buFont typeface="Arial"/>
              <a:buChar char="•"/>
            </a:pPr>
            <a:r>
              <a:rPr lang="en-US" sz="4199">
                <a:solidFill>
                  <a:srgbClr val="000000"/>
                </a:solidFill>
                <a:latin typeface="Arial"/>
                <a:ea typeface="Arial"/>
                <a:cs typeface="Arial"/>
                <a:sym typeface="Arial"/>
              </a:rPr>
              <a:t>Participated in fun activites, such as role play, to learn about the guidelines</a:t>
            </a:r>
          </a:p>
          <a:p>
            <a:pPr marL="760092" lvl="1" indent="-380046" algn="l">
              <a:lnSpc>
                <a:spcPts val="5039"/>
              </a:lnSpc>
            </a:pPr>
            <a:endParaRPr lang="en-US" sz="4199">
              <a:solidFill>
                <a:srgbClr val="000000"/>
              </a:solidFill>
              <a:latin typeface="Arial"/>
              <a:ea typeface="Arial"/>
              <a:cs typeface="Arial"/>
              <a:sym typeface="Arial"/>
            </a:endParaRPr>
          </a:p>
          <a:p>
            <a:pPr marL="760092" lvl="1" indent="-380046" algn="l">
              <a:lnSpc>
                <a:spcPts val="5039"/>
              </a:lnSpc>
              <a:buFont typeface="Arial"/>
              <a:buChar char="•"/>
            </a:pPr>
            <a:r>
              <a:rPr lang="en-US" sz="4199">
                <a:solidFill>
                  <a:srgbClr val="000000"/>
                </a:solidFill>
                <a:latin typeface="Arial"/>
                <a:ea typeface="Arial"/>
                <a:cs typeface="Arial"/>
                <a:sym typeface="Arial"/>
              </a:rPr>
              <a:t>We have taken what we learned and brought it back to our organizations</a:t>
            </a:r>
          </a:p>
          <a:p>
            <a:pPr marL="760092" lvl="1" indent="-380046" algn="l">
              <a:lnSpc>
                <a:spcPts val="5039"/>
              </a:lnSpc>
            </a:pPr>
            <a:endParaRPr lang="en-US" sz="4199">
              <a:solidFill>
                <a:srgbClr val="000000"/>
              </a:solidFill>
              <a:latin typeface="Arial"/>
              <a:ea typeface="Arial"/>
              <a:cs typeface="Arial"/>
              <a:sym typeface="Arial"/>
            </a:endParaRPr>
          </a:p>
          <a:p>
            <a:pPr marL="760092" lvl="1" indent="-380046" algn="l">
              <a:lnSpc>
                <a:spcPts val="5039"/>
              </a:lnSpc>
            </a:pPr>
            <a:endParaRPr lang="en-US" sz="4199">
              <a:solidFill>
                <a:srgbClr val="000000"/>
              </a:solidFill>
              <a:latin typeface="Arial"/>
              <a:ea typeface="Arial"/>
              <a:cs typeface="Arial"/>
              <a:sym typeface="Arial"/>
            </a:endParaRPr>
          </a:p>
          <a:p>
            <a:pPr marL="760092" lvl="1" indent="-380046" algn="l">
              <a:lnSpc>
                <a:spcPts val="5039"/>
              </a:lnSpc>
            </a:pPr>
            <a:endParaRPr lang="en-US" sz="4199">
              <a:solidFill>
                <a:srgbClr val="000000"/>
              </a:solidFill>
              <a:latin typeface="Arial"/>
              <a:ea typeface="Arial"/>
              <a:cs typeface="Arial"/>
              <a:sym typeface="Arial"/>
            </a:endParaRPr>
          </a:p>
          <a:p>
            <a:pPr marL="760092" lvl="1" indent="-380046" algn="l">
              <a:lnSpc>
                <a:spcPts val="5039"/>
              </a:lnSpc>
            </a:pPr>
            <a:endParaRPr lang="en-US" sz="4199">
              <a:solidFill>
                <a:srgbClr val="000000"/>
              </a:solidFill>
              <a:latin typeface="Arial"/>
              <a:ea typeface="Arial"/>
              <a:cs typeface="Arial"/>
              <a:sym typeface="Arial"/>
            </a:endParaRPr>
          </a:p>
          <a:p>
            <a:pPr marL="760092" lvl="1" indent="-380046" algn="l">
              <a:lnSpc>
                <a:spcPts val="5039"/>
              </a:lnSpc>
            </a:pPr>
            <a:endParaRPr lang="en-US" sz="4199">
              <a:solidFill>
                <a:srgbClr val="000000"/>
              </a:solidFill>
              <a:latin typeface="Arial"/>
              <a:ea typeface="Arial"/>
              <a:cs typeface="Arial"/>
              <a:sym typeface="Arial"/>
            </a:endParaRPr>
          </a:p>
        </p:txBody>
      </p:sp>
      <p:grpSp>
        <p:nvGrpSpPr>
          <p:cNvPr id="8" name="Group 8"/>
          <p:cNvGrpSpPr>
            <a:grpSpLocks noChangeAspect="1"/>
          </p:cNvGrpSpPr>
          <p:nvPr/>
        </p:nvGrpSpPr>
        <p:grpSpPr>
          <a:xfrm>
            <a:off x="11329882" y="5012096"/>
            <a:ext cx="6941432" cy="5260304"/>
            <a:chOff x="0" y="0"/>
            <a:chExt cx="9255242" cy="7013738"/>
          </a:xfrm>
        </p:grpSpPr>
        <p:sp>
          <p:nvSpPr>
            <p:cNvPr id="9" name="Freeform 9" descr="A person standing in front of a screen  AI-generated content may be incorrect."/>
            <p:cNvSpPr/>
            <p:nvPr/>
          </p:nvSpPr>
          <p:spPr>
            <a:xfrm>
              <a:off x="0" y="0"/>
              <a:ext cx="9255252" cy="7013702"/>
            </a:xfrm>
            <a:custGeom>
              <a:avLst/>
              <a:gdLst/>
              <a:ahLst/>
              <a:cxnLst/>
              <a:rect l="l" t="t" r="r" b="b"/>
              <a:pathLst>
                <a:path w="9255252" h="7013702">
                  <a:moveTo>
                    <a:pt x="0" y="0"/>
                  </a:moveTo>
                  <a:lnTo>
                    <a:pt x="9255252" y="0"/>
                  </a:lnTo>
                  <a:lnTo>
                    <a:pt x="9255252" y="7013702"/>
                  </a:lnTo>
                  <a:lnTo>
                    <a:pt x="0" y="7013702"/>
                  </a:lnTo>
                  <a:lnTo>
                    <a:pt x="0" y="0"/>
                  </a:lnTo>
                  <a:close/>
                </a:path>
              </a:pathLst>
            </a:custGeom>
            <a:blipFill>
              <a:blip r:embed="rId4"/>
              <a:stretch>
                <a:fillRect l="-520" r="-520"/>
              </a:stretch>
            </a:blipFill>
          </p:spPr>
          <p:txBody>
            <a:bodyPr/>
            <a:lstStyle/>
            <a:p>
              <a:endParaRPr lang="en-CA"/>
            </a:p>
          </p:txBody>
        </p:sp>
      </p:grpSp>
      <p:grpSp>
        <p:nvGrpSpPr>
          <p:cNvPr id="10" name="Group 10"/>
          <p:cNvGrpSpPr>
            <a:grpSpLocks noChangeAspect="1"/>
          </p:cNvGrpSpPr>
          <p:nvPr/>
        </p:nvGrpSpPr>
        <p:grpSpPr>
          <a:xfrm>
            <a:off x="8370182" y="967796"/>
            <a:ext cx="6983145" cy="4893207"/>
            <a:chOff x="0" y="0"/>
            <a:chExt cx="9310860" cy="6524276"/>
          </a:xfrm>
        </p:grpSpPr>
        <p:sp>
          <p:nvSpPr>
            <p:cNvPr id="11" name="Freeform 11" descr="A group of people standing in a room  AI-generated content may be incorrect."/>
            <p:cNvSpPr/>
            <p:nvPr/>
          </p:nvSpPr>
          <p:spPr>
            <a:xfrm>
              <a:off x="0" y="0"/>
              <a:ext cx="9310878" cy="6524244"/>
            </a:xfrm>
            <a:custGeom>
              <a:avLst/>
              <a:gdLst/>
              <a:ahLst/>
              <a:cxnLst/>
              <a:rect l="l" t="t" r="r" b="b"/>
              <a:pathLst>
                <a:path w="9310878" h="6524244">
                  <a:moveTo>
                    <a:pt x="0" y="0"/>
                  </a:moveTo>
                  <a:lnTo>
                    <a:pt x="9310878" y="0"/>
                  </a:lnTo>
                  <a:lnTo>
                    <a:pt x="9310878" y="6524244"/>
                  </a:lnTo>
                  <a:lnTo>
                    <a:pt x="0" y="6524244"/>
                  </a:lnTo>
                  <a:lnTo>
                    <a:pt x="0" y="0"/>
                  </a:lnTo>
                  <a:close/>
                </a:path>
              </a:pathLst>
            </a:custGeom>
            <a:blipFill>
              <a:blip r:embed="rId5"/>
              <a:stretch>
                <a:fillRect t="-3516" b="-3517"/>
              </a:stretch>
            </a:blipFill>
          </p:spPr>
          <p:txBody>
            <a:bodyPr/>
            <a:lstStyle/>
            <a:p>
              <a:endParaRPr lang="en-CA"/>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4898"/>
            <a:ext cx="18288000" cy="10287000"/>
            <a:chOff x="0" y="0"/>
            <a:chExt cx="24384000" cy="13716000"/>
          </a:xfrm>
        </p:grpSpPr>
        <p:sp>
          <p:nvSpPr>
            <p:cNvPr id="3" name="Freeform 3" descr="A picture containing rectangle  Description automatically generated"/>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lnTo>
                    <a:pt x="0" y="0"/>
                  </a:lnTo>
                  <a:close/>
                </a:path>
              </a:pathLst>
            </a:custGeom>
            <a:blipFill>
              <a:blip r:embed="rId3"/>
              <a:stretch>
                <a:fillRect/>
              </a:stretch>
            </a:blipFill>
          </p:spPr>
          <p:txBody>
            <a:bodyPr/>
            <a:lstStyle/>
            <a:p>
              <a:endParaRPr lang="en-CA"/>
            </a:p>
          </p:txBody>
        </p:sp>
      </p:grpSp>
      <p:sp>
        <p:nvSpPr>
          <p:cNvPr id="4" name="TextBox 4"/>
          <p:cNvSpPr txBox="1"/>
          <p:nvPr/>
        </p:nvSpPr>
        <p:spPr>
          <a:xfrm>
            <a:off x="2536210" y="4222835"/>
            <a:ext cx="12480270" cy="3688513"/>
          </a:xfrm>
          <a:prstGeom prst="rect">
            <a:avLst/>
          </a:prstGeom>
        </p:spPr>
        <p:txBody>
          <a:bodyPr lIns="0" tIns="0" rIns="0" bIns="0" rtlCol="0" anchor="t">
            <a:spAutoFit/>
          </a:bodyPr>
          <a:lstStyle/>
          <a:p>
            <a:pPr algn="ctr">
              <a:lnSpc>
                <a:spcPts val="8748"/>
              </a:lnSpc>
            </a:pPr>
            <a:r>
              <a:rPr lang="en-US" sz="8100" b="1">
                <a:solidFill>
                  <a:srgbClr val="000000"/>
                </a:solidFill>
                <a:latin typeface="Arial Bold"/>
                <a:ea typeface="Arial Bold"/>
                <a:cs typeface="Arial Bold"/>
                <a:sym typeface="Arial Bold"/>
              </a:rPr>
              <a:t>Introduction to Inclusive Meetings</a:t>
            </a:r>
          </a:p>
          <a:p>
            <a:pPr algn="l">
              <a:lnSpc>
                <a:spcPts val="8748"/>
              </a:lnSpc>
            </a:pPr>
            <a:endParaRPr lang="en-US" sz="8100" b="1">
              <a:solidFill>
                <a:srgbClr val="000000"/>
              </a:solidFill>
              <a:latin typeface="Arial Bold"/>
              <a:ea typeface="Arial Bold"/>
              <a:cs typeface="Arial Bold"/>
              <a:sym typeface="Arial Bold"/>
            </a:endParaRPr>
          </a:p>
        </p:txBody>
      </p:sp>
      <p:grpSp>
        <p:nvGrpSpPr>
          <p:cNvPr id="5" name="Group 5"/>
          <p:cNvGrpSpPr/>
          <p:nvPr/>
        </p:nvGrpSpPr>
        <p:grpSpPr>
          <a:xfrm>
            <a:off x="2405471" y="3272459"/>
            <a:ext cx="12741748" cy="3742083"/>
            <a:chOff x="0" y="0"/>
            <a:chExt cx="16988998" cy="4989444"/>
          </a:xfrm>
        </p:grpSpPr>
        <p:sp>
          <p:nvSpPr>
            <p:cNvPr id="6" name="Freeform 6"/>
            <p:cNvSpPr/>
            <p:nvPr/>
          </p:nvSpPr>
          <p:spPr>
            <a:xfrm>
              <a:off x="0" y="0"/>
              <a:ext cx="16989044" cy="4989449"/>
            </a:xfrm>
            <a:custGeom>
              <a:avLst/>
              <a:gdLst/>
              <a:ahLst/>
              <a:cxnLst/>
              <a:rect l="l" t="t" r="r" b="b"/>
              <a:pathLst>
                <a:path w="16989044" h="4989449">
                  <a:moveTo>
                    <a:pt x="12700" y="0"/>
                  </a:moveTo>
                  <a:lnTo>
                    <a:pt x="16976344" y="0"/>
                  </a:lnTo>
                  <a:cubicBezTo>
                    <a:pt x="16983329" y="0"/>
                    <a:pt x="16989044" y="5715"/>
                    <a:pt x="16989044" y="12700"/>
                  </a:cubicBezTo>
                  <a:lnTo>
                    <a:pt x="16989044" y="4976749"/>
                  </a:lnTo>
                  <a:cubicBezTo>
                    <a:pt x="16989044" y="4983734"/>
                    <a:pt x="16983329" y="4989449"/>
                    <a:pt x="16976344" y="4989449"/>
                  </a:cubicBezTo>
                  <a:lnTo>
                    <a:pt x="12700" y="4989449"/>
                  </a:lnTo>
                  <a:cubicBezTo>
                    <a:pt x="5715" y="4989449"/>
                    <a:pt x="0" y="4983734"/>
                    <a:pt x="0" y="4976749"/>
                  </a:cubicBezTo>
                  <a:lnTo>
                    <a:pt x="0" y="12700"/>
                  </a:lnTo>
                  <a:cubicBezTo>
                    <a:pt x="0" y="5715"/>
                    <a:pt x="5715" y="0"/>
                    <a:pt x="12700" y="0"/>
                  </a:cubicBezTo>
                  <a:moveTo>
                    <a:pt x="12700" y="25400"/>
                  </a:moveTo>
                  <a:lnTo>
                    <a:pt x="12700" y="12700"/>
                  </a:lnTo>
                  <a:lnTo>
                    <a:pt x="25400" y="12700"/>
                  </a:lnTo>
                  <a:lnTo>
                    <a:pt x="25400" y="4976749"/>
                  </a:lnTo>
                  <a:lnTo>
                    <a:pt x="12700" y="4976749"/>
                  </a:lnTo>
                  <a:lnTo>
                    <a:pt x="12700" y="4964049"/>
                  </a:lnTo>
                  <a:lnTo>
                    <a:pt x="16976344" y="4964049"/>
                  </a:lnTo>
                  <a:lnTo>
                    <a:pt x="16976344" y="4976749"/>
                  </a:lnTo>
                  <a:lnTo>
                    <a:pt x="16963644" y="4976749"/>
                  </a:lnTo>
                  <a:lnTo>
                    <a:pt x="16963644" y="12700"/>
                  </a:lnTo>
                  <a:lnTo>
                    <a:pt x="16976344" y="12700"/>
                  </a:lnTo>
                  <a:lnTo>
                    <a:pt x="16976344" y="25400"/>
                  </a:lnTo>
                  <a:lnTo>
                    <a:pt x="12700" y="25400"/>
                  </a:lnTo>
                  <a:close/>
                </a:path>
              </a:pathLst>
            </a:custGeom>
            <a:solidFill>
              <a:srgbClr val="4472C4"/>
            </a:solidFill>
          </p:spPr>
          <p:txBody>
            <a:bodyPr/>
            <a:lstStyle/>
            <a:p>
              <a:endParaRPr lang="en-CA"/>
            </a:p>
          </p:txBody>
        </p:sp>
      </p:grpSp>
      <p:grpSp>
        <p:nvGrpSpPr>
          <p:cNvPr id="7" name="Group 7"/>
          <p:cNvGrpSpPr>
            <a:grpSpLocks noChangeAspect="1"/>
          </p:cNvGrpSpPr>
          <p:nvPr/>
        </p:nvGrpSpPr>
        <p:grpSpPr>
          <a:xfrm>
            <a:off x="6502797" y="7299058"/>
            <a:ext cx="4114800" cy="2991280"/>
            <a:chOff x="0" y="0"/>
            <a:chExt cx="5486400" cy="3988374"/>
          </a:xfrm>
        </p:grpSpPr>
        <p:sp>
          <p:nvSpPr>
            <p:cNvPr id="8" name="Freeform 8" descr="Listen Include Respect - Inclusion International"/>
            <p:cNvSpPr/>
            <p:nvPr/>
          </p:nvSpPr>
          <p:spPr>
            <a:xfrm>
              <a:off x="0" y="0"/>
              <a:ext cx="5486400" cy="3988435"/>
            </a:xfrm>
            <a:custGeom>
              <a:avLst/>
              <a:gdLst/>
              <a:ahLst/>
              <a:cxnLst/>
              <a:rect l="l" t="t" r="r" b="b"/>
              <a:pathLst>
                <a:path w="5486400" h="3988435">
                  <a:moveTo>
                    <a:pt x="0" y="0"/>
                  </a:moveTo>
                  <a:lnTo>
                    <a:pt x="5486400" y="0"/>
                  </a:lnTo>
                  <a:lnTo>
                    <a:pt x="5486400" y="3988435"/>
                  </a:lnTo>
                  <a:lnTo>
                    <a:pt x="0" y="3988435"/>
                  </a:lnTo>
                  <a:lnTo>
                    <a:pt x="0" y="0"/>
                  </a:lnTo>
                  <a:close/>
                </a:path>
              </a:pathLst>
            </a:custGeom>
            <a:blipFill>
              <a:blip r:embed="rId4"/>
              <a:stretch>
                <a:fillRect b="1"/>
              </a:stretch>
            </a:blipFill>
          </p:spPr>
          <p:txBody>
            <a:bodyPr/>
            <a:lstStyle/>
            <a:p>
              <a:endParaRPr lang="en-CA"/>
            </a:p>
          </p:txBody>
        </p:sp>
      </p:gr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fce1c6e8-d98c-447e-a5ca-18a6c4647bf8">
      <Terms xmlns="http://schemas.microsoft.com/office/infopath/2007/PartnerControls"/>
    </lcf76f155ced4ddcb4097134ff3c332f>
    <TaxCatchAll xmlns="1923a834-cab8-488a-9543-8780285323d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0576CBED8F37C1459559812AE366E1D3" ma:contentTypeVersion="19" ma:contentTypeDescription="Create a new document." ma:contentTypeScope="" ma:versionID="376b98856725ec28194255099271d2f1">
  <xsd:schema xmlns:xsd="http://www.w3.org/2001/XMLSchema" xmlns:xs="http://www.w3.org/2001/XMLSchema" xmlns:p="http://schemas.microsoft.com/office/2006/metadata/properties" xmlns:ns2="fce1c6e8-d98c-447e-a5ca-18a6c4647bf8" xmlns:ns3="1923a834-cab8-488a-9543-8780285323d3" targetNamespace="http://schemas.microsoft.com/office/2006/metadata/properties" ma:root="true" ma:fieldsID="fb56995a2b97fadbed3a4a950214260f" ns2:_="" ns3:_="">
    <xsd:import namespace="fce1c6e8-d98c-447e-a5ca-18a6c4647bf8"/>
    <xsd:import namespace="1923a834-cab8-488a-9543-8780285323d3"/>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2:MediaLengthInSeconds" minOccurs="0"/>
                <xsd:element ref="ns2:MediaServiceLocation" minOccurs="0"/>
                <xsd:element ref="ns2:lcf76f155ced4ddcb4097134ff3c332f" minOccurs="0"/>
                <xsd:element ref="ns3:TaxCatchAll" minOccurs="0"/>
                <xsd:element ref="ns3:SharedWithUsers" minOccurs="0"/>
                <xsd:element ref="ns3:SharedWithDetails"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ce1c6e8-d98c-447e-a5ca-18a6c4647bf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diaServiceLocation" ma:index="18" nillable="true" ma:displayName="Location" ma:internalName="MediaServiceLocation" ma:readOnly="true">
      <xsd:simpleType>
        <xsd:restriction base="dms:Text"/>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c453e1ed-539c-4243-80d5-f1e12081a6b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923a834-cab8-488a-9543-8780285323d3"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2ed22909-0c32-4d03-a847-10aacab6155a}" ma:internalName="TaxCatchAll" ma:showField="CatchAllData" ma:web="1923a834-cab8-488a-9543-8780285323d3">
      <xsd:complexType>
        <xsd:complexContent>
          <xsd:extension base="dms:MultiChoiceLookup">
            <xsd:sequence>
              <xsd:element name="Value" type="dms:Lookup" maxOccurs="unbounded" minOccurs="0" nillable="true"/>
            </xsd:sequence>
          </xsd:extension>
        </xsd:complexContent>
      </xsd:complexType>
    </xsd:element>
    <xsd:element name="SharedWithUsers" ma:index="2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A4B1F28-2B5C-490F-8C10-8F5956EF7734}">
  <ds:schemaRefs>
    <ds:schemaRef ds:uri="http://schemas.microsoft.com/office/2006/metadata/properties"/>
    <ds:schemaRef ds:uri="http://schemas.microsoft.com/office/infopath/2007/PartnerControls"/>
    <ds:schemaRef ds:uri="fce1c6e8-d98c-447e-a5ca-18a6c4647bf8"/>
    <ds:schemaRef ds:uri="1923a834-cab8-488a-9543-8780285323d3"/>
  </ds:schemaRefs>
</ds:datastoreItem>
</file>

<file path=customXml/itemProps2.xml><?xml version="1.0" encoding="utf-8"?>
<ds:datastoreItem xmlns:ds="http://schemas.openxmlformats.org/officeDocument/2006/customXml" ds:itemID="{CD9995B3-342D-4A0E-8509-1162A0AF4ED7}">
  <ds:schemaRefs>
    <ds:schemaRef ds:uri="http://schemas.microsoft.com/sharepoint/v3/contenttype/forms"/>
  </ds:schemaRefs>
</ds:datastoreItem>
</file>

<file path=customXml/itemProps3.xml><?xml version="1.0" encoding="utf-8"?>
<ds:datastoreItem xmlns:ds="http://schemas.openxmlformats.org/officeDocument/2006/customXml" ds:itemID="{AECF8E79-5E4D-458C-B919-B949FEEDFC4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ce1c6e8-d98c-447e-a5ca-18a6c4647bf8"/>
    <ds:schemaRef ds:uri="1923a834-cab8-488a-9543-8780285323d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TotalTime>
  <Words>953</Words>
  <Application>Microsoft Office PowerPoint</Application>
  <PresentationFormat>Custom</PresentationFormat>
  <Paragraphs>350</Paragraphs>
  <Slides>24</Slides>
  <Notes>23</Notes>
  <HiddenSlides>0</HiddenSlides>
  <MMClips>0</MMClips>
  <ScaleCrop>false</ScaleCrop>
  <HeadingPairs>
    <vt:vector size="4" baseType="variant">
      <vt:variant>
        <vt:lpstr>Theme</vt:lpstr>
      </vt:variant>
      <vt:variant>
        <vt:i4>1</vt:i4>
      </vt:variant>
      <vt:variant>
        <vt:lpstr>Slide Titles</vt:lpstr>
      </vt:variant>
      <vt:variant>
        <vt:i4>24</vt:i4>
      </vt:variant>
    </vt:vector>
  </HeadingPairs>
  <TitlesOfParts>
    <vt:vector size="25"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CLO Conference 2025 - Draft Aug 2025</dc:title>
  <dc:creator>Angiza Nasiree</dc:creator>
  <cp:lastModifiedBy>Angiza Nasiree</cp:lastModifiedBy>
  <cp:revision>2</cp:revision>
  <dcterms:created xsi:type="dcterms:W3CDTF">2006-08-16T00:00:00Z</dcterms:created>
  <dcterms:modified xsi:type="dcterms:W3CDTF">2025-10-10T16:07:58Z</dcterms:modified>
  <dc:identifier>DAGvZszzZGQ</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0x0101000576CBED8F37C1459559812AE366E1D3</vt:lpwstr>
  </property>
</Properties>
</file>