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9" r:id="rId4"/>
  </p:sldMasterIdLst>
  <p:notesMasterIdLst>
    <p:notesMasterId r:id="rId23"/>
  </p:notesMasterIdLst>
  <p:handoutMasterIdLst>
    <p:handoutMasterId r:id="rId24"/>
  </p:handoutMasterIdLst>
  <p:sldIdLst>
    <p:sldId id="328" r:id="rId5"/>
    <p:sldId id="452" r:id="rId6"/>
    <p:sldId id="465" r:id="rId7"/>
    <p:sldId id="466" r:id="rId8"/>
    <p:sldId id="483" r:id="rId9"/>
    <p:sldId id="476" r:id="rId10"/>
    <p:sldId id="478" r:id="rId11"/>
    <p:sldId id="472" r:id="rId12"/>
    <p:sldId id="481" r:id="rId13"/>
    <p:sldId id="485" r:id="rId14"/>
    <p:sldId id="484" r:id="rId15"/>
    <p:sldId id="469" r:id="rId16"/>
    <p:sldId id="486" r:id="rId17"/>
    <p:sldId id="482" r:id="rId18"/>
    <p:sldId id="480" r:id="rId19"/>
    <p:sldId id="479" r:id="rId20"/>
    <p:sldId id="487" r:id="rId21"/>
    <p:sldId id="46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B331"/>
    <a:srgbClr val="0A5CB4"/>
    <a:srgbClr val="9BCEF5"/>
    <a:srgbClr val="169DE5"/>
    <a:srgbClr val="E9E5EE"/>
    <a:srgbClr val="FFF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67114"/>
  </p:normalViewPr>
  <p:slideViewPr>
    <p:cSldViewPr snapToGrid="0" snapToObjects="1">
      <p:cViewPr varScale="1">
        <p:scale>
          <a:sx n="71" d="100"/>
          <a:sy n="71" d="100"/>
        </p:scale>
        <p:origin x="280" y="16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47EE8E-8B66-D44D-B921-3062230E0E4A}"/>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14E691-9EBF-6E47-86F3-B3D801930B56}"/>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6494DC61-C56E-FA4D-BA42-7CB8BA10E6BD}" type="datetimeFigureOut">
              <a:rPr lang="en-US" smtClean="0"/>
              <a:t>10/10/2025</a:t>
            </a:fld>
            <a:endParaRPr lang="en-US"/>
          </a:p>
        </p:txBody>
      </p:sp>
      <p:sp>
        <p:nvSpPr>
          <p:cNvPr id="4" name="Footer Placeholder 3">
            <a:extLst>
              <a:ext uri="{FF2B5EF4-FFF2-40B4-BE49-F238E27FC236}">
                <a16:creationId xmlns:a16="http://schemas.microsoft.com/office/drawing/2014/main" id="{075BC52D-67E6-5547-ABA7-C565149945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0D8200F-CA29-CB49-962C-E235F2D218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4C3401-180C-874B-BE17-B09B5C30E084}" type="slidenum">
              <a:rPr lang="en-US" smtClean="0"/>
              <a:t>‹#›</a:t>
            </a:fld>
            <a:endParaRPr lang="en-US"/>
          </a:p>
        </p:txBody>
      </p:sp>
    </p:spTree>
    <p:extLst>
      <p:ext uri="{BB962C8B-B14F-4D97-AF65-F5344CB8AC3E}">
        <p14:creationId xmlns:p14="http://schemas.microsoft.com/office/powerpoint/2010/main" val="15103880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B5E7519-B28A-FB47-8F2A-3AD492ABC8CE}"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75C0A-F68B-4445-8EB8-BB3A0450A545}" type="slidenum">
              <a:rPr lang="en-US" smtClean="0"/>
              <a:t>‹#›</a:t>
            </a:fld>
            <a:endParaRPr lang="en-US"/>
          </a:p>
        </p:txBody>
      </p:sp>
    </p:spTree>
    <p:extLst>
      <p:ext uri="{BB962C8B-B14F-4D97-AF65-F5344CB8AC3E}">
        <p14:creationId xmlns:p14="http://schemas.microsoft.com/office/powerpoint/2010/main" val="83640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88D00-26B3-DBE9-14F5-A7B473F77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1B840-9FB5-35B4-1816-049ED5E21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4AD80D-AF5E-AA7C-AD11-780011950E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E0EB35-AC91-42EF-EF00-F7A1466F1DDC}"/>
              </a:ext>
            </a:extLst>
          </p:cNvPr>
          <p:cNvSpPr>
            <a:spLocks noGrp="1"/>
          </p:cNvSpPr>
          <p:nvPr>
            <p:ph type="sldNum" sz="quarter" idx="5"/>
          </p:nvPr>
        </p:nvSpPr>
        <p:spPr/>
        <p:txBody>
          <a:bodyPr/>
          <a:lstStyle/>
          <a:p>
            <a:fld id="{CFB75C0A-F68B-4445-8EB8-BB3A0450A545}" type="slidenum">
              <a:rPr lang="en-US" smtClean="0"/>
              <a:t>2</a:t>
            </a:fld>
            <a:endParaRPr lang="en-US"/>
          </a:p>
        </p:txBody>
      </p:sp>
    </p:spTree>
    <p:extLst>
      <p:ext uri="{BB962C8B-B14F-4D97-AF65-F5344CB8AC3E}">
        <p14:creationId xmlns:p14="http://schemas.microsoft.com/office/powerpoint/2010/main" val="598605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6B95D-3BD6-9D07-562D-FB23F4644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9A52D-28A3-B670-8401-2BA9CDA3A4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56479D-8F57-0CFE-24E0-10F4228131E4}"/>
              </a:ext>
            </a:extLst>
          </p:cNvPr>
          <p:cNvSpPr>
            <a:spLocks noGrp="1"/>
          </p:cNvSpPr>
          <p:nvPr>
            <p:ph type="body" idx="1"/>
          </p:nvPr>
        </p:nvSpPr>
        <p:spPr/>
        <p:txBody>
          <a:bodyPr/>
          <a:lstStyle/>
          <a:p>
            <a:r>
              <a:rPr lang="en-CA" sz="1200" b="1" i="0" kern="1200" dirty="0">
                <a:solidFill>
                  <a:schemeClr val="tx1"/>
                </a:solidFill>
                <a:effectLst/>
                <a:latin typeface="+mn-lt"/>
                <a:ea typeface="+mn-ea"/>
                <a:cs typeface="+mn-cs"/>
              </a:rPr>
              <a:t>Expand the range of options. </a:t>
            </a:r>
            <a:r>
              <a:rPr lang="en-CA" sz="1200" b="0" i="0" kern="1200" dirty="0">
                <a:solidFill>
                  <a:schemeClr val="tx1"/>
                </a:solidFill>
                <a:effectLst/>
                <a:latin typeface="+mn-lt"/>
                <a:ea typeface="+mn-ea"/>
                <a:cs typeface="+mn-cs"/>
              </a:rPr>
              <a:t>Ask, </a:t>
            </a:r>
            <a:r>
              <a:rPr lang="en-CA" sz="1200" b="0" i="1" kern="1200" dirty="0">
                <a:solidFill>
                  <a:schemeClr val="tx1"/>
                </a:solidFill>
                <a:effectLst/>
                <a:latin typeface="+mn-lt"/>
                <a:ea typeface="+mn-ea"/>
                <a:cs typeface="+mn-cs"/>
              </a:rPr>
              <a:t>"What would you like to do?"</a:t>
            </a:r>
            <a:r>
              <a:rPr lang="en-CA" sz="1200" b="0" i="0" kern="1200" dirty="0">
                <a:solidFill>
                  <a:schemeClr val="tx1"/>
                </a:solidFill>
                <a:effectLst/>
                <a:latin typeface="+mn-lt"/>
                <a:ea typeface="+mn-ea"/>
                <a:cs typeface="+mn-cs"/>
              </a:rPr>
              <a:t> or </a:t>
            </a:r>
            <a:r>
              <a:rPr lang="en-CA" sz="1200" b="0" i="1" kern="1200" dirty="0">
                <a:solidFill>
                  <a:schemeClr val="tx1"/>
                </a:solidFill>
                <a:effectLst/>
                <a:latin typeface="+mn-lt"/>
                <a:ea typeface="+mn-ea"/>
                <a:cs typeface="+mn-cs"/>
              </a:rPr>
              <a:t>"Is there something else you're interested in?"</a:t>
            </a:r>
            <a:r>
              <a:rPr lang="en-CA" sz="1200" b="0" i="0" kern="1200" dirty="0">
                <a:solidFill>
                  <a:schemeClr val="tx1"/>
                </a:solidFill>
                <a:effectLst/>
                <a:latin typeface="+mn-lt"/>
                <a:ea typeface="+mn-ea"/>
                <a:cs typeface="+mn-cs"/>
              </a:rPr>
              <a:t> at times, instead of </a:t>
            </a:r>
            <a:r>
              <a:rPr lang="en-CA" sz="1200" b="0" i="1" kern="1200" dirty="0">
                <a:solidFill>
                  <a:schemeClr val="tx1"/>
                </a:solidFill>
                <a:effectLst/>
                <a:latin typeface="+mn-lt"/>
                <a:ea typeface="+mn-ea"/>
                <a:cs typeface="+mn-cs"/>
              </a:rPr>
              <a:t>"Do you want this or that?"</a:t>
            </a:r>
            <a:endParaRPr lang="en-CA" sz="1200" b="0" i="0" kern="1200" dirty="0">
              <a:solidFill>
                <a:schemeClr val="tx1"/>
              </a:solidFill>
              <a:effectLst/>
              <a:latin typeface="+mn-lt"/>
              <a:ea typeface="+mn-ea"/>
              <a:cs typeface="+mn-cs"/>
            </a:endParaRP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Ask yourself: </a:t>
            </a:r>
            <a:r>
              <a:rPr lang="en-CA" sz="1200" b="0" i="0" kern="1200" dirty="0">
                <a:solidFill>
                  <a:schemeClr val="tx1"/>
                </a:solidFill>
                <a:effectLst/>
                <a:latin typeface="+mn-lt"/>
                <a:ea typeface="+mn-ea"/>
                <a:cs typeface="+mn-cs"/>
              </a:rPr>
              <a:t>Are these real choices, or are they limited by my assumptions or what I think is best?</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Respect and follow through</a:t>
            </a:r>
            <a:r>
              <a:rPr lang="en-CA" sz="1200" b="0" i="0" kern="1200" dirty="0">
                <a:solidFill>
                  <a:schemeClr val="tx1"/>
                </a:solidFill>
                <a:effectLst/>
                <a:latin typeface="+mn-lt"/>
                <a:ea typeface="+mn-ea"/>
                <a:cs typeface="+mn-cs"/>
              </a:rPr>
              <a:t> when someone makes a decision, even if it’s not what you would have chosen.</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Support learning through risks and mistakes. </a:t>
            </a:r>
            <a:r>
              <a:rPr lang="en-CA" sz="1200" b="0" i="0" kern="1200" dirty="0">
                <a:solidFill>
                  <a:schemeClr val="tx1"/>
                </a:solidFill>
                <a:effectLst/>
                <a:latin typeface="+mn-lt"/>
                <a:ea typeface="+mn-ea"/>
                <a:cs typeface="+mn-cs"/>
              </a:rPr>
              <a:t>This is how everyone grows.</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Present options in a way that’s clear, accessible, and meaningful. </a:t>
            </a:r>
            <a:r>
              <a:rPr lang="en-CA" sz="1200" b="0" i="0" kern="1200" dirty="0">
                <a:solidFill>
                  <a:schemeClr val="tx1"/>
                </a:solidFill>
                <a:effectLst/>
                <a:latin typeface="+mn-lt"/>
                <a:ea typeface="+mn-ea"/>
                <a:cs typeface="+mn-cs"/>
              </a:rPr>
              <a:t>You can use visuals, gestures, routines, or whatever works best for your loved one.</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Offer age-appropriate experiences alongside same-age peers. </a:t>
            </a:r>
            <a:r>
              <a:rPr lang="en-CA" sz="1200" b="0" i="0" kern="1200" dirty="0">
                <a:solidFill>
                  <a:schemeClr val="tx1"/>
                </a:solidFill>
                <a:effectLst/>
                <a:latin typeface="+mn-lt"/>
                <a:ea typeface="+mn-ea"/>
                <a:cs typeface="+mn-cs"/>
              </a:rPr>
              <a:t>Real choice includes the chance to be part of the same world as others their age.</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Be intentional with your support. </a:t>
            </a:r>
            <a:r>
              <a:rPr lang="en-CA" sz="1200" b="0" i="0" kern="1200" dirty="0">
                <a:solidFill>
                  <a:schemeClr val="tx1"/>
                </a:solidFill>
                <a:effectLst/>
                <a:latin typeface="+mn-lt"/>
                <a:ea typeface="+mn-ea"/>
                <a:cs typeface="+mn-cs"/>
              </a:rPr>
              <a:t>Ask yourself, </a:t>
            </a:r>
            <a:r>
              <a:rPr lang="en-CA" sz="1200" b="0" i="1" kern="1200" dirty="0">
                <a:solidFill>
                  <a:schemeClr val="tx1"/>
                </a:solidFill>
                <a:effectLst/>
                <a:latin typeface="+mn-lt"/>
                <a:ea typeface="+mn-ea"/>
                <a:cs typeface="+mn-cs"/>
              </a:rPr>
              <a:t>"Am I guiding, or am I controlling?"</a:t>
            </a:r>
            <a:endParaRPr lang="en-CA" sz="1200" b="0" i="0" kern="1200" dirty="0">
              <a:solidFill>
                <a:schemeClr val="tx1"/>
              </a:solidFill>
              <a:effectLst/>
              <a:latin typeface="+mn-lt"/>
              <a:ea typeface="+mn-ea"/>
              <a:cs typeface="+mn-cs"/>
            </a:endParaRP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Notice your own reactions and limits. </a:t>
            </a:r>
            <a:r>
              <a:rPr lang="en-CA" sz="1200" b="0" i="0" kern="1200" dirty="0">
                <a:solidFill>
                  <a:schemeClr val="tx1"/>
                </a:solidFill>
                <a:effectLst/>
                <a:latin typeface="+mn-lt"/>
                <a:ea typeface="+mn-ea"/>
                <a:cs typeface="+mn-cs"/>
              </a:rPr>
              <a:t>Supporting real choice sometimes means stepping back, checking your instincts, and trusting the process. Recognize that it takes time, energy, lots of thoughtful support, and being mindful in how you respond.</a:t>
            </a:r>
          </a:p>
          <a:p>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7F7BE14-4C19-1F2F-E31A-6F61FFB844F1}"/>
              </a:ext>
            </a:extLst>
          </p:cNvPr>
          <p:cNvSpPr>
            <a:spLocks noGrp="1"/>
          </p:cNvSpPr>
          <p:nvPr>
            <p:ph type="sldNum" sz="quarter" idx="5"/>
          </p:nvPr>
        </p:nvSpPr>
        <p:spPr/>
        <p:txBody>
          <a:bodyPr/>
          <a:lstStyle/>
          <a:p>
            <a:fld id="{CFB75C0A-F68B-4445-8EB8-BB3A0450A545}" type="slidenum">
              <a:rPr lang="en-US" smtClean="0"/>
              <a:t>11</a:t>
            </a:fld>
            <a:endParaRPr lang="en-US"/>
          </a:p>
        </p:txBody>
      </p:sp>
    </p:spTree>
    <p:extLst>
      <p:ext uri="{BB962C8B-B14F-4D97-AF65-F5344CB8AC3E}">
        <p14:creationId xmlns:p14="http://schemas.microsoft.com/office/powerpoint/2010/main" val="2605260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5B803-40CA-C145-20BF-6F9A3F534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0D7BB-9F1C-42FB-474E-0FEBE256C0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D20BFD-A3D4-D2B0-37D6-5221593D64B2}"/>
              </a:ext>
            </a:extLst>
          </p:cNvPr>
          <p:cNvSpPr>
            <a:spLocks noGrp="1"/>
          </p:cNvSpPr>
          <p:nvPr>
            <p:ph type="body" idx="1"/>
          </p:nvPr>
        </p:nvSpPr>
        <p:spPr/>
        <p:txBody>
          <a:bodyPr/>
          <a:lstStyle/>
          <a:p>
            <a:r>
              <a:rPr lang="en-CA" sz="1200" b="1" i="0" kern="1200" dirty="0">
                <a:solidFill>
                  <a:schemeClr val="tx1"/>
                </a:solidFill>
                <a:effectLst/>
                <a:latin typeface="+mn-lt"/>
                <a:ea typeface="+mn-ea"/>
                <a:cs typeface="+mn-cs"/>
              </a:rPr>
              <a:t>Everyone has the right to make decisions.</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Regardless of ability, all people have the right to make choices about their own lives.</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Support can look different for everyone.</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It might mean using pictures, plain language, trusted people, or extra time to understand.</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The person is always the decision-maker.</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Supporters help explain options or communicate decisions but they don’t make the decision </a:t>
            </a:r>
            <a:r>
              <a:rPr lang="en-CA" sz="1200" b="0" i="1" kern="1200" dirty="0">
                <a:solidFill>
                  <a:schemeClr val="tx1"/>
                </a:solidFill>
                <a:effectLst/>
                <a:latin typeface="+mn-lt"/>
                <a:ea typeface="+mn-ea"/>
                <a:cs typeface="+mn-cs"/>
              </a:rPr>
              <a:t>for</a:t>
            </a:r>
            <a:r>
              <a:rPr lang="en-CA" sz="1200" b="0" i="0" kern="1200" dirty="0">
                <a:solidFill>
                  <a:schemeClr val="tx1"/>
                </a:solidFill>
                <a:effectLst/>
                <a:latin typeface="+mn-lt"/>
                <a:ea typeface="+mn-ea"/>
                <a:cs typeface="+mn-cs"/>
              </a:rPr>
              <a:t> the person.</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Build decision-making skills over time.</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SDM is a skill-building process. The more practice someone gets making choices, the more confident and capable they become.</a:t>
            </a:r>
          </a:p>
          <a:p>
            <a:endParaRPr lang="en-CA" sz="1200" b="1" i="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AFA2D93-C117-61C4-21C0-8C2641CDD92C}"/>
              </a:ext>
            </a:extLst>
          </p:cNvPr>
          <p:cNvSpPr>
            <a:spLocks noGrp="1"/>
          </p:cNvSpPr>
          <p:nvPr>
            <p:ph type="sldNum" sz="quarter" idx="5"/>
          </p:nvPr>
        </p:nvSpPr>
        <p:spPr/>
        <p:txBody>
          <a:bodyPr/>
          <a:lstStyle/>
          <a:p>
            <a:fld id="{CFB75C0A-F68B-4445-8EB8-BB3A0450A545}" type="slidenum">
              <a:rPr lang="en-US" smtClean="0"/>
              <a:t>12</a:t>
            </a:fld>
            <a:endParaRPr lang="en-US"/>
          </a:p>
        </p:txBody>
      </p:sp>
    </p:spTree>
    <p:extLst>
      <p:ext uri="{BB962C8B-B14F-4D97-AF65-F5344CB8AC3E}">
        <p14:creationId xmlns:p14="http://schemas.microsoft.com/office/powerpoint/2010/main" val="1277727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EA1E9-4964-2B6C-F07D-97C70856FF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E2127-724D-C25D-C6A3-8AFF0B304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E6E19-6D8E-BA58-0FD6-D783D2451E86}"/>
              </a:ext>
            </a:extLst>
          </p:cNvPr>
          <p:cNvSpPr>
            <a:spLocks noGrp="1"/>
          </p:cNvSpPr>
          <p:nvPr>
            <p:ph type="body" idx="1"/>
          </p:nvPr>
        </p:nvSpPr>
        <p:spPr/>
        <p:txBody>
          <a:bodyPr/>
          <a:lstStyle/>
          <a:p>
            <a:r>
              <a:rPr lang="en-CA" sz="1200" b="1" i="0" kern="1200" dirty="0">
                <a:solidFill>
                  <a:schemeClr val="tx1"/>
                </a:solidFill>
                <a:effectLst/>
                <a:latin typeface="+mn-lt"/>
                <a:ea typeface="+mn-ea"/>
                <a:cs typeface="+mn-cs"/>
              </a:rPr>
              <a:t>Expand the range of options. </a:t>
            </a:r>
            <a:r>
              <a:rPr lang="en-CA" sz="1200" b="0" i="0" kern="1200" dirty="0">
                <a:solidFill>
                  <a:schemeClr val="tx1"/>
                </a:solidFill>
                <a:effectLst/>
                <a:latin typeface="+mn-lt"/>
                <a:ea typeface="+mn-ea"/>
                <a:cs typeface="+mn-cs"/>
              </a:rPr>
              <a:t>Ask, </a:t>
            </a:r>
            <a:r>
              <a:rPr lang="en-CA" sz="1200" b="0" i="1" kern="1200" dirty="0">
                <a:solidFill>
                  <a:schemeClr val="tx1"/>
                </a:solidFill>
                <a:effectLst/>
                <a:latin typeface="+mn-lt"/>
                <a:ea typeface="+mn-ea"/>
                <a:cs typeface="+mn-cs"/>
              </a:rPr>
              <a:t>"What would you like to do?"</a:t>
            </a:r>
            <a:r>
              <a:rPr lang="en-CA" sz="1200" b="0" i="0" kern="1200" dirty="0">
                <a:solidFill>
                  <a:schemeClr val="tx1"/>
                </a:solidFill>
                <a:effectLst/>
                <a:latin typeface="+mn-lt"/>
                <a:ea typeface="+mn-ea"/>
                <a:cs typeface="+mn-cs"/>
              </a:rPr>
              <a:t> or </a:t>
            </a:r>
            <a:r>
              <a:rPr lang="en-CA" sz="1200" b="0" i="1" kern="1200" dirty="0">
                <a:solidFill>
                  <a:schemeClr val="tx1"/>
                </a:solidFill>
                <a:effectLst/>
                <a:latin typeface="+mn-lt"/>
                <a:ea typeface="+mn-ea"/>
                <a:cs typeface="+mn-cs"/>
              </a:rPr>
              <a:t>"Is there something else you're interested in?"</a:t>
            </a:r>
            <a:r>
              <a:rPr lang="en-CA" sz="1200" b="0" i="0" kern="1200" dirty="0">
                <a:solidFill>
                  <a:schemeClr val="tx1"/>
                </a:solidFill>
                <a:effectLst/>
                <a:latin typeface="+mn-lt"/>
                <a:ea typeface="+mn-ea"/>
                <a:cs typeface="+mn-cs"/>
              </a:rPr>
              <a:t> at times, instead of </a:t>
            </a:r>
            <a:r>
              <a:rPr lang="en-CA" sz="1200" b="0" i="1" kern="1200" dirty="0">
                <a:solidFill>
                  <a:schemeClr val="tx1"/>
                </a:solidFill>
                <a:effectLst/>
                <a:latin typeface="+mn-lt"/>
                <a:ea typeface="+mn-ea"/>
                <a:cs typeface="+mn-cs"/>
              </a:rPr>
              <a:t>"Do you want this or that?"</a:t>
            </a:r>
            <a:endParaRPr lang="en-CA" sz="1200" b="0" i="0" kern="1200" dirty="0">
              <a:solidFill>
                <a:schemeClr val="tx1"/>
              </a:solidFill>
              <a:effectLst/>
              <a:latin typeface="+mn-lt"/>
              <a:ea typeface="+mn-ea"/>
              <a:cs typeface="+mn-cs"/>
            </a:endParaRP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Ask yourself: </a:t>
            </a:r>
            <a:r>
              <a:rPr lang="en-CA" sz="1200" b="0" i="0" kern="1200" dirty="0">
                <a:solidFill>
                  <a:schemeClr val="tx1"/>
                </a:solidFill>
                <a:effectLst/>
                <a:latin typeface="+mn-lt"/>
                <a:ea typeface="+mn-ea"/>
                <a:cs typeface="+mn-cs"/>
              </a:rPr>
              <a:t>Are these real choices, or are they limited by my assumptions or what I think is best?</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Respect and follow through</a:t>
            </a:r>
            <a:r>
              <a:rPr lang="en-CA" sz="1200" b="0" i="0" kern="1200" dirty="0">
                <a:solidFill>
                  <a:schemeClr val="tx1"/>
                </a:solidFill>
                <a:effectLst/>
                <a:latin typeface="+mn-lt"/>
                <a:ea typeface="+mn-ea"/>
                <a:cs typeface="+mn-cs"/>
              </a:rPr>
              <a:t> when someone makes a decision, even if it’s not what you would have chosen.</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Support learning through risks and mistakes. </a:t>
            </a:r>
            <a:r>
              <a:rPr lang="en-CA" sz="1200" b="0" i="0" kern="1200" dirty="0">
                <a:solidFill>
                  <a:schemeClr val="tx1"/>
                </a:solidFill>
                <a:effectLst/>
                <a:latin typeface="+mn-lt"/>
                <a:ea typeface="+mn-ea"/>
                <a:cs typeface="+mn-cs"/>
              </a:rPr>
              <a:t>This is how everyone grows.</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Present options in a way that’s clear, accessible, and meaningful. </a:t>
            </a:r>
            <a:r>
              <a:rPr lang="en-CA" sz="1200" b="0" i="0" kern="1200" dirty="0">
                <a:solidFill>
                  <a:schemeClr val="tx1"/>
                </a:solidFill>
                <a:effectLst/>
                <a:latin typeface="+mn-lt"/>
                <a:ea typeface="+mn-ea"/>
                <a:cs typeface="+mn-cs"/>
              </a:rPr>
              <a:t>You can use visuals, gestures, routines, or whatever works best for your loved one.</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Offer age-appropriate experiences alongside same-age peers. </a:t>
            </a:r>
            <a:r>
              <a:rPr lang="en-CA" sz="1200" b="0" i="0" kern="1200" dirty="0">
                <a:solidFill>
                  <a:schemeClr val="tx1"/>
                </a:solidFill>
                <a:effectLst/>
                <a:latin typeface="+mn-lt"/>
                <a:ea typeface="+mn-ea"/>
                <a:cs typeface="+mn-cs"/>
              </a:rPr>
              <a:t>Real choice includes the chance to be part of the same world as others their age.</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Be intentional with your support. </a:t>
            </a:r>
            <a:r>
              <a:rPr lang="en-CA" sz="1200" b="0" i="0" kern="1200" dirty="0">
                <a:solidFill>
                  <a:schemeClr val="tx1"/>
                </a:solidFill>
                <a:effectLst/>
                <a:latin typeface="+mn-lt"/>
                <a:ea typeface="+mn-ea"/>
                <a:cs typeface="+mn-cs"/>
              </a:rPr>
              <a:t>Ask yourself, </a:t>
            </a:r>
            <a:r>
              <a:rPr lang="en-CA" sz="1200" b="0" i="1" kern="1200" dirty="0">
                <a:solidFill>
                  <a:schemeClr val="tx1"/>
                </a:solidFill>
                <a:effectLst/>
                <a:latin typeface="+mn-lt"/>
                <a:ea typeface="+mn-ea"/>
                <a:cs typeface="+mn-cs"/>
              </a:rPr>
              <a:t>"Am I guiding, or am I controlling?"</a:t>
            </a:r>
            <a:endParaRPr lang="en-CA" sz="1200" b="0" i="0" kern="1200" dirty="0">
              <a:solidFill>
                <a:schemeClr val="tx1"/>
              </a:solidFill>
              <a:effectLst/>
              <a:latin typeface="+mn-lt"/>
              <a:ea typeface="+mn-ea"/>
              <a:cs typeface="+mn-cs"/>
            </a:endParaRP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Notice your own reactions and limits. </a:t>
            </a:r>
            <a:r>
              <a:rPr lang="en-CA" sz="1200" b="0" i="0" kern="1200" dirty="0">
                <a:solidFill>
                  <a:schemeClr val="tx1"/>
                </a:solidFill>
                <a:effectLst/>
                <a:latin typeface="+mn-lt"/>
                <a:ea typeface="+mn-ea"/>
                <a:cs typeface="+mn-cs"/>
              </a:rPr>
              <a:t>Supporting real choice sometimes means stepping back, checking your instincts, and trusting the process. Recognize that it takes time, energy, lots of thoughtful support, and being mindful in how you respond.</a:t>
            </a:r>
          </a:p>
          <a:p>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5DB18581-A6DD-D6C4-EBF2-2C1AB04E938E}"/>
              </a:ext>
            </a:extLst>
          </p:cNvPr>
          <p:cNvSpPr>
            <a:spLocks noGrp="1"/>
          </p:cNvSpPr>
          <p:nvPr>
            <p:ph type="sldNum" sz="quarter" idx="5"/>
          </p:nvPr>
        </p:nvSpPr>
        <p:spPr/>
        <p:txBody>
          <a:bodyPr/>
          <a:lstStyle/>
          <a:p>
            <a:fld id="{CFB75C0A-F68B-4445-8EB8-BB3A0450A545}" type="slidenum">
              <a:rPr lang="en-US" smtClean="0"/>
              <a:t>13</a:t>
            </a:fld>
            <a:endParaRPr lang="en-US"/>
          </a:p>
        </p:txBody>
      </p:sp>
    </p:spTree>
    <p:extLst>
      <p:ext uri="{BB962C8B-B14F-4D97-AF65-F5344CB8AC3E}">
        <p14:creationId xmlns:p14="http://schemas.microsoft.com/office/powerpoint/2010/main" val="297156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6111B-0902-2201-D83D-9612BDB21C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689B24-9658-E508-7EC5-8128A94E25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9F528-D463-27BC-9990-333CF318D53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Respect for dignity and risk.</a:t>
            </a: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People learn by trying, including making mistakes. SDM includes helping people understand risks, not avoiding them completely.</a:t>
            </a:r>
          </a:p>
          <a:p>
            <a:endParaRPr lang="en-US" dirty="0"/>
          </a:p>
        </p:txBody>
      </p:sp>
      <p:sp>
        <p:nvSpPr>
          <p:cNvPr id="4" name="Slide Number Placeholder 3">
            <a:extLst>
              <a:ext uri="{FF2B5EF4-FFF2-40B4-BE49-F238E27FC236}">
                <a16:creationId xmlns:a16="http://schemas.microsoft.com/office/drawing/2014/main" id="{F4CB473E-11BA-2501-8EAC-BBD2585EF8EA}"/>
              </a:ext>
            </a:extLst>
          </p:cNvPr>
          <p:cNvSpPr>
            <a:spLocks noGrp="1"/>
          </p:cNvSpPr>
          <p:nvPr>
            <p:ph type="sldNum" sz="quarter" idx="5"/>
          </p:nvPr>
        </p:nvSpPr>
        <p:spPr/>
        <p:txBody>
          <a:bodyPr/>
          <a:lstStyle/>
          <a:p>
            <a:fld id="{CFB75C0A-F68B-4445-8EB8-BB3A0450A545}" type="slidenum">
              <a:rPr lang="en-US" smtClean="0"/>
              <a:t>14</a:t>
            </a:fld>
            <a:endParaRPr lang="en-US"/>
          </a:p>
        </p:txBody>
      </p:sp>
    </p:spTree>
    <p:extLst>
      <p:ext uri="{BB962C8B-B14F-4D97-AF65-F5344CB8AC3E}">
        <p14:creationId xmlns:p14="http://schemas.microsoft.com/office/powerpoint/2010/main" val="3122932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D9B59-98EA-CAC8-A8EA-597AA51E83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ECE39-AA95-FD0F-F5A7-BB6579F04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F2BC9F-E9F4-A2E0-A426-CD7D6092D264}"/>
              </a:ext>
            </a:extLst>
          </p:cNvPr>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70407E34-08E4-E923-ED20-CC5066327B35}"/>
              </a:ext>
            </a:extLst>
          </p:cNvPr>
          <p:cNvSpPr>
            <a:spLocks noGrp="1"/>
          </p:cNvSpPr>
          <p:nvPr>
            <p:ph type="sldNum" sz="quarter" idx="5"/>
          </p:nvPr>
        </p:nvSpPr>
        <p:spPr/>
        <p:txBody>
          <a:bodyPr/>
          <a:lstStyle/>
          <a:p>
            <a:fld id="{CFB75C0A-F68B-4445-8EB8-BB3A0450A545}" type="slidenum">
              <a:rPr lang="en-US" smtClean="0"/>
              <a:t>15</a:t>
            </a:fld>
            <a:endParaRPr lang="en-US"/>
          </a:p>
        </p:txBody>
      </p:sp>
    </p:spTree>
    <p:extLst>
      <p:ext uri="{BB962C8B-B14F-4D97-AF65-F5344CB8AC3E}">
        <p14:creationId xmlns:p14="http://schemas.microsoft.com/office/powerpoint/2010/main" val="3531446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F15E9-A3E7-1E3C-0FEF-31ECD55DEF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079DA-D99A-CEE7-0AE1-9F8D7103B5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69E1D-28A4-4471-3A58-99E8D7F2F3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24BAFD-898F-5D51-1B4D-EA9D73E93315}"/>
              </a:ext>
            </a:extLst>
          </p:cNvPr>
          <p:cNvSpPr>
            <a:spLocks noGrp="1"/>
          </p:cNvSpPr>
          <p:nvPr>
            <p:ph type="sldNum" sz="quarter" idx="5"/>
          </p:nvPr>
        </p:nvSpPr>
        <p:spPr/>
        <p:txBody>
          <a:bodyPr/>
          <a:lstStyle/>
          <a:p>
            <a:fld id="{CFB75C0A-F68B-4445-8EB8-BB3A0450A545}" type="slidenum">
              <a:rPr lang="en-US" smtClean="0"/>
              <a:t>16</a:t>
            </a:fld>
            <a:endParaRPr lang="en-US"/>
          </a:p>
        </p:txBody>
      </p:sp>
    </p:spTree>
    <p:extLst>
      <p:ext uri="{BB962C8B-B14F-4D97-AF65-F5344CB8AC3E}">
        <p14:creationId xmlns:p14="http://schemas.microsoft.com/office/powerpoint/2010/main" val="1151282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70CBD-E5FB-24B8-9655-130FF21A9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940FE-7DC6-9BE9-BB45-90790FA6F1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6FF962-6449-6E3B-E858-C29E62B61D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6373E6-C2C8-4660-22F8-DA505EECA01D}"/>
              </a:ext>
            </a:extLst>
          </p:cNvPr>
          <p:cNvSpPr>
            <a:spLocks noGrp="1"/>
          </p:cNvSpPr>
          <p:nvPr>
            <p:ph type="sldNum" sz="quarter" idx="5"/>
          </p:nvPr>
        </p:nvSpPr>
        <p:spPr/>
        <p:txBody>
          <a:bodyPr/>
          <a:lstStyle/>
          <a:p>
            <a:fld id="{CFB75C0A-F68B-4445-8EB8-BB3A0450A545}" type="slidenum">
              <a:rPr lang="en-US" smtClean="0"/>
              <a:t>17</a:t>
            </a:fld>
            <a:endParaRPr lang="en-US"/>
          </a:p>
        </p:txBody>
      </p:sp>
    </p:spTree>
    <p:extLst>
      <p:ext uri="{BB962C8B-B14F-4D97-AF65-F5344CB8AC3E}">
        <p14:creationId xmlns:p14="http://schemas.microsoft.com/office/powerpoint/2010/main" val="1628559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AB139-D30A-CC49-15A7-80774923A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6FF8A-422E-62E3-6898-4F8757E5C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DCDB97-4A30-CED2-7936-92B5545578C0}"/>
              </a:ext>
            </a:extLst>
          </p:cNvPr>
          <p:cNvSpPr>
            <a:spLocks noGrp="1"/>
          </p:cNvSpPr>
          <p:nvPr>
            <p:ph type="body" idx="1"/>
          </p:nvPr>
        </p:nvSpPr>
        <p:spPr/>
        <p:txBody>
          <a:bodyPr/>
          <a:lstStyle/>
          <a:p>
            <a:endParaRPr lang="en-CA" b="0" dirty="0"/>
          </a:p>
        </p:txBody>
      </p:sp>
      <p:sp>
        <p:nvSpPr>
          <p:cNvPr id="4" name="Slide Number Placeholder 3">
            <a:extLst>
              <a:ext uri="{FF2B5EF4-FFF2-40B4-BE49-F238E27FC236}">
                <a16:creationId xmlns:a16="http://schemas.microsoft.com/office/drawing/2014/main" id="{9127E3D1-6E4B-BFDB-8A0A-7744D32FC75B}"/>
              </a:ext>
            </a:extLst>
          </p:cNvPr>
          <p:cNvSpPr>
            <a:spLocks noGrp="1"/>
          </p:cNvSpPr>
          <p:nvPr>
            <p:ph type="sldNum" sz="quarter" idx="5"/>
          </p:nvPr>
        </p:nvSpPr>
        <p:spPr/>
        <p:txBody>
          <a:bodyPr/>
          <a:lstStyle/>
          <a:p>
            <a:fld id="{CFB75C0A-F68B-4445-8EB8-BB3A0450A545}" type="slidenum">
              <a:rPr lang="en-US" smtClean="0"/>
              <a:t>18</a:t>
            </a:fld>
            <a:endParaRPr lang="en-US"/>
          </a:p>
        </p:txBody>
      </p:sp>
    </p:spTree>
    <p:extLst>
      <p:ext uri="{BB962C8B-B14F-4D97-AF65-F5344CB8AC3E}">
        <p14:creationId xmlns:p14="http://schemas.microsoft.com/office/powerpoint/2010/main" val="913923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56A31-C3A5-42D5-692D-094B9C137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6816D-4E28-0859-4CFC-15EA2190C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89193-FF32-9FFA-542F-3F249D0A7D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65CC7F-72B5-A86A-0301-2D1F065C2FE1}"/>
              </a:ext>
            </a:extLst>
          </p:cNvPr>
          <p:cNvSpPr>
            <a:spLocks noGrp="1"/>
          </p:cNvSpPr>
          <p:nvPr>
            <p:ph type="sldNum" sz="quarter" idx="5"/>
          </p:nvPr>
        </p:nvSpPr>
        <p:spPr/>
        <p:txBody>
          <a:bodyPr/>
          <a:lstStyle/>
          <a:p>
            <a:fld id="{CFB75C0A-F68B-4445-8EB8-BB3A0450A545}" type="slidenum">
              <a:rPr lang="en-US" smtClean="0"/>
              <a:t>3</a:t>
            </a:fld>
            <a:endParaRPr lang="en-US"/>
          </a:p>
        </p:txBody>
      </p:sp>
    </p:spTree>
    <p:extLst>
      <p:ext uri="{BB962C8B-B14F-4D97-AF65-F5344CB8AC3E}">
        <p14:creationId xmlns:p14="http://schemas.microsoft.com/office/powerpoint/2010/main" val="363443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0EF1D-69F7-FA92-19FA-63DFE63E4F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E6CE44-05C7-4AE4-BC72-9C86087B5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BC842-7F88-DCB2-41C2-D9CC24DE32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DBBD8C-2BFB-9F94-36EF-36BB610FAB24}"/>
              </a:ext>
            </a:extLst>
          </p:cNvPr>
          <p:cNvSpPr>
            <a:spLocks noGrp="1"/>
          </p:cNvSpPr>
          <p:nvPr>
            <p:ph type="sldNum" sz="quarter" idx="5"/>
          </p:nvPr>
        </p:nvSpPr>
        <p:spPr/>
        <p:txBody>
          <a:bodyPr/>
          <a:lstStyle/>
          <a:p>
            <a:fld id="{CFB75C0A-F68B-4445-8EB8-BB3A0450A545}" type="slidenum">
              <a:rPr lang="en-US" smtClean="0"/>
              <a:t>4</a:t>
            </a:fld>
            <a:endParaRPr lang="en-US"/>
          </a:p>
        </p:txBody>
      </p:sp>
    </p:spTree>
    <p:extLst>
      <p:ext uri="{BB962C8B-B14F-4D97-AF65-F5344CB8AC3E}">
        <p14:creationId xmlns:p14="http://schemas.microsoft.com/office/powerpoint/2010/main" val="1234418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7BABE-FDBE-CFE4-E4C8-332226E591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028266-176C-6EE4-4846-0F7975E2A5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30FAC-605B-64DD-8846-9A91F8290FEF}"/>
              </a:ext>
            </a:extLst>
          </p:cNvPr>
          <p:cNvSpPr>
            <a:spLocks noGrp="1"/>
          </p:cNvSpPr>
          <p:nvPr>
            <p:ph type="body" idx="1"/>
          </p:nvPr>
        </p:nvSpPr>
        <p:spPr/>
        <p:txBody>
          <a:bodyPr/>
          <a:lstStyle/>
          <a:p>
            <a:pPr marL="457200" indent="-457200">
              <a:buFont typeface="Arial" panose="020B0604020202020204" pitchFamily="34" charset="0"/>
              <a:buChar char="•"/>
            </a:pPr>
            <a:r>
              <a:rPr lang="en-US" sz="1200" b="1" dirty="0">
                <a:latin typeface="Arial" panose="020B0604020202020204" pitchFamily="34" charset="0"/>
                <a:cs typeface="Arial" panose="020B0604020202020204" pitchFamily="34" charset="0"/>
              </a:rPr>
              <a:t>Built around one individual – </a:t>
            </a:r>
            <a:r>
              <a:rPr lang="en-US" sz="1200" b="0" dirty="0">
                <a:latin typeface="Arial" panose="020B0604020202020204" pitchFamily="34" charset="0"/>
                <a:cs typeface="Arial" panose="020B0604020202020204" pitchFamily="34" charset="0"/>
              </a:rPr>
              <a:t>one person, one Microboard </a:t>
            </a:r>
            <a:endParaRPr lang="en-US" sz="12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1200" b="1" dirty="0">
                <a:latin typeface="Arial" panose="020B0604020202020204" pitchFamily="34" charset="0"/>
                <a:cs typeface="Arial" panose="020B0604020202020204" pitchFamily="34" charset="0"/>
              </a:rPr>
              <a:t>highly individualized, customized supports </a:t>
            </a:r>
            <a:r>
              <a:rPr lang="en-US" sz="1200" dirty="0">
                <a:latin typeface="Arial" panose="020B0604020202020204" pitchFamily="34" charset="0"/>
                <a:cs typeface="Arial" panose="020B0604020202020204" pitchFamily="34" charset="0"/>
              </a:rPr>
              <a:t>– a person’s life and goals are the </a:t>
            </a:r>
            <a:r>
              <a:rPr lang="en-US" sz="1200" dirty="0" err="1">
                <a:latin typeface="Arial" panose="020B0604020202020204" pitchFamily="34" charset="0"/>
                <a:cs typeface="Arial" panose="020B0604020202020204" pitchFamily="34" charset="0"/>
              </a:rPr>
              <a:t>centrepoint</a:t>
            </a:r>
            <a:r>
              <a:rPr lang="en-US" sz="1200" dirty="0">
                <a:latin typeface="Arial" panose="020B0604020202020204" pitchFamily="34" charset="0"/>
                <a:cs typeface="Arial" panose="020B0604020202020204" pitchFamily="34" charset="0"/>
              </a:rPr>
              <a:t> of decision-making and planning. Whole life and long-term planning not just short-term</a:t>
            </a:r>
          </a:p>
          <a:p>
            <a:pPr marL="457200" indent="-457200">
              <a:buFont typeface="Arial" panose="020B0604020202020204" pitchFamily="34" charset="0"/>
              <a:buChar char="•"/>
            </a:pPr>
            <a:r>
              <a:rPr lang="en-US" sz="1200" b="1" dirty="0">
                <a:latin typeface="Arial" panose="020B0604020202020204" pitchFamily="34" charset="0"/>
                <a:cs typeface="Arial" panose="020B0604020202020204" pitchFamily="34" charset="0"/>
              </a:rPr>
              <a:t>Control over how resources are spent </a:t>
            </a:r>
            <a:r>
              <a:rPr lang="en-US" sz="1200" dirty="0">
                <a:latin typeface="Arial" panose="020B0604020202020204" pitchFamily="34" charset="0"/>
                <a:cs typeface="Arial" panose="020B0604020202020204" pitchFamily="34" charset="0"/>
              </a:rPr>
              <a:t>– being involved in deciding how monies are spent are a powerful aspect of self-determination.</a:t>
            </a:r>
          </a:p>
          <a:p>
            <a:pPr marL="457200" indent="-457200">
              <a:buFont typeface="Arial" panose="020B0604020202020204" pitchFamily="34" charset="0"/>
              <a:buChar char="•"/>
            </a:pPr>
            <a:r>
              <a:rPr lang="en-US" sz="1200" b="1" dirty="0">
                <a:latin typeface="Arial" panose="020B0604020202020204" pitchFamily="34" charset="0"/>
                <a:cs typeface="Arial" panose="020B0604020202020204" pitchFamily="34" charset="0"/>
              </a:rPr>
              <a:t>Draw on the strength of natural support networks </a:t>
            </a:r>
            <a:r>
              <a:rPr lang="en-US" sz="1200" dirty="0">
                <a:latin typeface="Arial" panose="020B0604020202020204" pitchFamily="34" charset="0"/>
                <a:cs typeface="Arial" panose="020B0604020202020204" pitchFamily="34" charset="0"/>
              </a:rPr>
              <a:t>– those who know and love them best;</a:t>
            </a:r>
          </a:p>
          <a:p>
            <a:pPr marL="457200" indent="-457200">
              <a:buFont typeface="Arial" panose="020B0604020202020204" pitchFamily="34" charset="0"/>
              <a:buChar char="•"/>
            </a:pPr>
            <a:r>
              <a:rPr lang="en-US" sz="1200" b="1" dirty="0">
                <a:latin typeface="Arial" panose="020B0604020202020204" pitchFamily="34" charset="0"/>
                <a:cs typeface="Arial" panose="020B0604020202020204" pitchFamily="34" charset="0"/>
              </a:rPr>
              <a:t>Advocacy and navigation </a:t>
            </a:r>
            <a:r>
              <a:rPr lang="en-US" sz="1200" dirty="0">
                <a:latin typeface="Arial" panose="020B0604020202020204" pitchFamily="34" charset="0"/>
                <a:cs typeface="Arial" panose="020B0604020202020204" pitchFamily="34" charset="0"/>
              </a:rPr>
              <a:t>- </a:t>
            </a:r>
            <a:r>
              <a:rPr lang="en-CA" sz="1200" b="0" i="0" kern="1200" dirty="0">
                <a:solidFill>
                  <a:schemeClr val="tx1"/>
                </a:solidFill>
                <a:effectLst/>
                <a:latin typeface="+mn-lt"/>
                <a:ea typeface="+mn-ea"/>
                <a:cs typeface="+mn-cs"/>
              </a:rPr>
              <a:t>Microboards help the person navigate complex systems (like healthcare, housing, and employment), advocating for their rights and preferences. This support enables greater independence and informed choice</a:t>
            </a:r>
            <a:endParaRPr lang="en-US" dirty="0"/>
          </a:p>
        </p:txBody>
      </p:sp>
      <p:sp>
        <p:nvSpPr>
          <p:cNvPr id="4" name="Slide Number Placeholder 3">
            <a:extLst>
              <a:ext uri="{FF2B5EF4-FFF2-40B4-BE49-F238E27FC236}">
                <a16:creationId xmlns:a16="http://schemas.microsoft.com/office/drawing/2014/main" id="{58860A1A-D17A-805B-2FEA-617331034007}"/>
              </a:ext>
            </a:extLst>
          </p:cNvPr>
          <p:cNvSpPr>
            <a:spLocks noGrp="1"/>
          </p:cNvSpPr>
          <p:nvPr>
            <p:ph type="sldNum" sz="quarter" idx="5"/>
          </p:nvPr>
        </p:nvSpPr>
        <p:spPr/>
        <p:txBody>
          <a:bodyPr/>
          <a:lstStyle/>
          <a:p>
            <a:fld id="{CFB75C0A-F68B-4445-8EB8-BB3A0450A545}" type="slidenum">
              <a:rPr lang="en-US" smtClean="0"/>
              <a:t>5</a:t>
            </a:fld>
            <a:endParaRPr lang="en-US"/>
          </a:p>
        </p:txBody>
      </p:sp>
    </p:spTree>
    <p:extLst>
      <p:ext uri="{BB962C8B-B14F-4D97-AF65-F5344CB8AC3E}">
        <p14:creationId xmlns:p14="http://schemas.microsoft.com/office/powerpoint/2010/main" val="3960359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5FF75-3C24-A3F6-EDC8-AEBA557028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365F26-FE3D-21FA-E1AD-F76ECFFCF2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70C9E-0306-E3D1-3687-B4EF74A7B1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910253-9FD4-1036-7D74-BD96210A5963}"/>
              </a:ext>
            </a:extLst>
          </p:cNvPr>
          <p:cNvSpPr>
            <a:spLocks noGrp="1"/>
          </p:cNvSpPr>
          <p:nvPr>
            <p:ph type="sldNum" sz="quarter" idx="5"/>
          </p:nvPr>
        </p:nvSpPr>
        <p:spPr/>
        <p:txBody>
          <a:bodyPr/>
          <a:lstStyle/>
          <a:p>
            <a:fld id="{CFB75C0A-F68B-4445-8EB8-BB3A0450A545}" type="slidenum">
              <a:rPr lang="en-US" smtClean="0"/>
              <a:t>6</a:t>
            </a:fld>
            <a:endParaRPr lang="en-US"/>
          </a:p>
        </p:txBody>
      </p:sp>
    </p:spTree>
    <p:extLst>
      <p:ext uri="{BB962C8B-B14F-4D97-AF65-F5344CB8AC3E}">
        <p14:creationId xmlns:p14="http://schemas.microsoft.com/office/powerpoint/2010/main" val="1280312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D68D-700D-5ABB-96A8-41FB5B4EC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46D69-7F08-A7FD-6AB0-7ADFCEC43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80D860-C1DB-AC92-333F-36C4AEE744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06038C-D61D-095A-EF9E-F98B4F0A3FED}"/>
              </a:ext>
            </a:extLst>
          </p:cNvPr>
          <p:cNvSpPr>
            <a:spLocks noGrp="1"/>
          </p:cNvSpPr>
          <p:nvPr>
            <p:ph type="sldNum" sz="quarter" idx="5"/>
          </p:nvPr>
        </p:nvSpPr>
        <p:spPr/>
        <p:txBody>
          <a:bodyPr/>
          <a:lstStyle/>
          <a:p>
            <a:fld id="{CFB75C0A-F68B-4445-8EB8-BB3A0450A545}" type="slidenum">
              <a:rPr lang="en-US" smtClean="0"/>
              <a:t>7</a:t>
            </a:fld>
            <a:endParaRPr lang="en-US"/>
          </a:p>
        </p:txBody>
      </p:sp>
    </p:spTree>
    <p:extLst>
      <p:ext uri="{BB962C8B-B14F-4D97-AF65-F5344CB8AC3E}">
        <p14:creationId xmlns:p14="http://schemas.microsoft.com/office/powerpoint/2010/main" val="1725629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72F67-8D58-DC9E-F25D-22CB76C66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F6C35-84B6-086C-920E-745FC0F10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9F0867-8051-2F09-4D80-826DCC69B7B5}"/>
              </a:ext>
            </a:extLst>
          </p:cNvPr>
          <p:cNvSpPr>
            <a:spLocks noGrp="1"/>
          </p:cNvSpPr>
          <p:nvPr>
            <p:ph type="body" idx="1"/>
          </p:nvPr>
        </p:nvSpPr>
        <p:spPr/>
        <p:txBody>
          <a:bodyPr/>
          <a:lstStyle/>
          <a:p>
            <a:r>
              <a:rPr lang="en-CA" sz="1200" b="1" i="0" kern="1200" dirty="0">
                <a:solidFill>
                  <a:schemeClr val="tx1"/>
                </a:solidFill>
                <a:effectLst/>
                <a:latin typeface="+mn-lt"/>
                <a:ea typeface="+mn-ea"/>
                <a:cs typeface="+mn-cs"/>
              </a:rPr>
              <a:t>Start with mindset:</a:t>
            </a:r>
            <a:r>
              <a:rPr lang="en-CA" sz="1200" b="0" i="0" kern="1200" dirty="0">
                <a:solidFill>
                  <a:schemeClr val="tx1"/>
                </a:solidFill>
                <a:effectLst/>
                <a:latin typeface="+mn-lt"/>
                <a:ea typeface="+mn-ea"/>
                <a:cs typeface="+mn-cs"/>
              </a:rPr>
              <a:t> Believing in your loved one's autonomy is the foundation of self-determination. When we shift from </a:t>
            </a:r>
            <a:r>
              <a:rPr lang="en-CA" sz="1200" b="0" i="1" kern="1200" dirty="0">
                <a:solidFill>
                  <a:schemeClr val="tx1"/>
                </a:solidFill>
                <a:effectLst/>
                <a:latin typeface="+mn-lt"/>
                <a:ea typeface="+mn-ea"/>
                <a:cs typeface="+mn-cs"/>
              </a:rPr>
              <a:t>“How can I protect them?”</a:t>
            </a:r>
            <a:r>
              <a:rPr lang="en-CA" sz="1200" b="0" i="0" kern="1200" dirty="0">
                <a:solidFill>
                  <a:schemeClr val="tx1"/>
                </a:solidFill>
                <a:effectLst/>
                <a:latin typeface="+mn-lt"/>
                <a:ea typeface="+mn-ea"/>
                <a:cs typeface="+mn-cs"/>
              </a:rPr>
              <a:t> to </a:t>
            </a:r>
            <a:r>
              <a:rPr lang="en-CA" sz="1200" b="0" i="1" kern="1200" dirty="0">
                <a:solidFill>
                  <a:schemeClr val="tx1"/>
                </a:solidFill>
                <a:effectLst/>
                <a:latin typeface="+mn-lt"/>
                <a:ea typeface="+mn-ea"/>
                <a:cs typeface="+mn-cs"/>
              </a:rPr>
              <a:t>“How can I support their journey safely?”</a:t>
            </a:r>
            <a:r>
              <a:rPr lang="en-CA" sz="1200" b="0" i="0" kern="1200" dirty="0">
                <a:solidFill>
                  <a:schemeClr val="tx1"/>
                </a:solidFill>
                <a:effectLst/>
                <a:latin typeface="+mn-lt"/>
                <a:ea typeface="+mn-ea"/>
                <a:cs typeface="+mn-cs"/>
              </a:rPr>
              <a:t>, we begin to make space for more independence and personal direction - on their terms.</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Attune deeply:</a:t>
            </a:r>
            <a:r>
              <a:rPr lang="en-CA" sz="1200" b="0" i="0" kern="1200" dirty="0">
                <a:solidFill>
                  <a:schemeClr val="tx1"/>
                </a:solidFill>
                <a:effectLst/>
                <a:latin typeface="+mn-lt"/>
                <a:ea typeface="+mn-ea"/>
                <a:cs typeface="+mn-cs"/>
              </a:rPr>
              <a:t> The more we understand and connect with our loved one, the better we can notice subtle cues like when they’re asking for help, and when they’re ready to try something on their own. This kind of deep listening builds trust, confidence, and mutual respect.</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Manage fears:</a:t>
            </a:r>
            <a:r>
              <a:rPr lang="en-CA" sz="1200" b="0" i="0" kern="1200" dirty="0">
                <a:solidFill>
                  <a:schemeClr val="tx1"/>
                </a:solidFill>
                <a:effectLst/>
                <a:latin typeface="+mn-lt"/>
                <a:ea typeface="+mn-ea"/>
                <a:cs typeface="+mn-cs"/>
              </a:rPr>
              <a:t> It’s natural to worry - you care deeply! But part of supporting autonomy is recognizing when fear is guiding your response, and gently stepping back so your loved one can explore, decide, and grow with your encouragement behind them.</a:t>
            </a:r>
          </a:p>
          <a:p>
            <a:br>
              <a:rPr lang="en-CA" dirty="0"/>
            </a:br>
            <a:endParaRPr lang="en-US" dirty="0"/>
          </a:p>
        </p:txBody>
      </p:sp>
      <p:sp>
        <p:nvSpPr>
          <p:cNvPr id="4" name="Slide Number Placeholder 3">
            <a:extLst>
              <a:ext uri="{FF2B5EF4-FFF2-40B4-BE49-F238E27FC236}">
                <a16:creationId xmlns:a16="http://schemas.microsoft.com/office/drawing/2014/main" id="{58533831-E15F-7691-439C-95645C1D241B}"/>
              </a:ext>
            </a:extLst>
          </p:cNvPr>
          <p:cNvSpPr>
            <a:spLocks noGrp="1"/>
          </p:cNvSpPr>
          <p:nvPr>
            <p:ph type="sldNum" sz="quarter" idx="5"/>
          </p:nvPr>
        </p:nvSpPr>
        <p:spPr/>
        <p:txBody>
          <a:bodyPr/>
          <a:lstStyle/>
          <a:p>
            <a:fld id="{CFB75C0A-F68B-4445-8EB8-BB3A0450A545}" type="slidenum">
              <a:rPr lang="en-US" smtClean="0"/>
              <a:t>8</a:t>
            </a:fld>
            <a:endParaRPr lang="en-US"/>
          </a:p>
        </p:txBody>
      </p:sp>
    </p:spTree>
    <p:extLst>
      <p:ext uri="{BB962C8B-B14F-4D97-AF65-F5344CB8AC3E}">
        <p14:creationId xmlns:p14="http://schemas.microsoft.com/office/powerpoint/2010/main" val="3170928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096D5-DA8D-1848-ABEC-838756970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B59E55-A2DF-85DE-B7DD-07C2A3FFF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C25E3-EEF5-549C-18C4-F470A9F7E372}"/>
              </a:ext>
            </a:extLst>
          </p:cNvPr>
          <p:cNvSpPr>
            <a:spLocks noGrp="1"/>
          </p:cNvSpPr>
          <p:nvPr>
            <p:ph type="body" idx="1"/>
          </p:nvPr>
        </p:nvSpPr>
        <p:spPr/>
        <p:txBody>
          <a:bodyPr/>
          <a:lstStyle/>
          <a:p>
            <a:r>
              <a:rPr lang="en-CA" sz="1200" b="1" i="0" kern="1200" dirty="0">
                <a:solidFill>
                  <a:schemeClr val="tx1"/>
                </a:solidFill>
                <a:effectLst/>
                <a:latin typeface="+mn-lt"/>
                <a:ea typeface="+mn-ea"/>
                <a:cs typeface="+mn-cs"/>
              </a:rPr>
              <a:t>Expand the range of options. </a:t>
            </a:r>
            <a:r>
              <a:rPr lang="en-CA" sz="1200" b="0" i="0" kern="1200" dirty="0">
                <a:solidFill>
                  <a:schemeClr val="tx1"/>
                </a:solidFill>
                <a:effectLst/>
                <a:latin typeface="+mn-lt"/>
                <a:ea typeface="+mn-ea"/>
                <a:cs typeface="+mn-cs"/>
              </a:rPr>
              <a:t>Ask, </a:t>
            </a:r>
            <a:r>
              <a:rPr lang="en-CA" sz="1200" b="0" i="1" kern="1200" dirty="0">
                <a:solidFill>
                  <a:schemeClr val="tx1"/>
                </a:solidFill>
                <a:effectLst/>
                <a:latin typeface="+mn-lt"/>
                <a:ea typeface="+mn-ea"/>
                <a:cs typeface="+mn-cs"/>
              </a:rPr>
              <a:t>"What would you like to do?"</a:t>
            </a:r>
            <a:r>
              <a:rPr lang="en-CA" sz="1200" b="0" i="0" kern="1200" dirty="0">
                <a:solidFill>
                  <a:schemeClr val="tx1"/>
                </a:solidFill>
                <a:effectLst/>
                <a:latin typeface="+mn-lt"/>
                <a:ea typeface="+mn-ea"/>
                <a:cs typeface="+mn-cs"/>
              </a:rPr>
              <a:t> or </a:t>
            </a:r>
            <a:r>
              <a:rPr lang="en-CA" sz="1200" b="0" i="1" kern="1200" dirty="0">
                <a:solidFill>
                  <a:schemeClr val="tx1"/>
                </a:solidFill>
                <a:effectLst/>
                <a:latin typeface="+mn-lt"/>
                <a:ea typeface="+mn-ea"/>
                <a:cs typeface="+mn-cs"/>
              </a:rPr>
              <a:t>"Is there something else you're interested in?"</a:t>
            </a:r>
            <a:r>
              <a:rPr lang="en-CA" sz="1200" b="0" i="0" kern="1200" dirty="0">
                <a:solidFill>
                  <a:schemeClr val="tx1"/>
                </a:solidFill>
                <a:effectLst/>
                <a:latin typeface="+mn-lt"/>
                <a:ea typeface="+mn-ea"/>
                <a:cs typeface="+mn-cs"/>
              </a:rPr>
              <a:t> at times, instead of </a:t>
            </a:r>
            <a:r>
              <a:rPr lang="en-CA" sz="1200" b="0" i="1" kern="1200" dirty="0">
                <a:solidFill>
                  <a:schemeClr val="tx1"/>
                </a:solidFill>
                <a:effectLst/>
                <a:latin typeface="+mn-lt"/>
                <a:ea typeface="+mn-ea"/>
                <a:cs typeface="+mn-cs"/>
              </a:rPr>
              <a:t>"Do you want this or that?"</a:t>
            </a:r>
            <a:endParaRPr lang="en-CA" sz="1200" b="0" i="0" kern="1200" dirty="0">
              <a:solidFill>
                <a:schemeClr val="tx1"/>
              </a:solidFill>
              <a:effectLst/>
              <a:latin typeface="+mn-lt"/>
              <a:ea typeface="+mn-ea"/>
              <a:cs typeface="+mn-cs"/>
            </a:endParaRP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Ask yourself: </a:t>
            </a:r>
            <a:r>
              <a:rPr lang="en-CA" sz="1200" b="0" i="0" kern="1200" dirty="0">
                <a:solidFill>
                  <a:schemeClr val="tx1"/>
                </a:solidFill>
                <a:effectLst/>
                <a:latin typeface="+mn-lt"/>
                <a:ea typeface="+mn-ea"/>
                <a:cs typeface="+mn-cs"/>
              </a:rPr>
              <a:t>Are these real choices, or are they limited by my assumptions or what I think is best?</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Respect and follow through</a:t>
            </a:r>
            <a:r>
              <a:rPr lang="en-CA" sz="1200" b="0" i="0" kern="1200" dirty="0">
                <a:solidFill>
                  <a:schemeClr val="tx1"/>
                </a:solidFill>
                <a:effectLst/>
                <a:latin typeface="+mn-lt"/>
                <a:ea typeface="+mn-ea"/>
                <a:cs typeface="+mn-cs"/>
              </a:rPr>
              <a:t> when someone makes a decision, even if it’s not what you would have chosen.</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Support learning through risks and mistakes. </a:t>
            </a:r>
            <a:r>
              <a:rPr lang="en-CA" sz="1200" b="0" i="0" kern="1200" dirty="0">
                <a:solidFill>
                  <a:schemeClr val="tx1"/>
                </a:solidFill>
                <a:effectLst/>
                <a:latin typeface="+mn-lt"/>
                <a:ea typeface="+mn-ea"/>
                <a:cs typeface="+mn-cs"/>
              </a:rPr>
              <a:t>This is how everyone grows.</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Present options in a way that’s clear, accessible, and meaningful. </a:t>
            </a:r>
            <a:r>
              <a:rPr lang="en-CA" sz="1200" b="0" i="0" kern="1200" dirty="0">
                <a:solidFill>
                  <a:schemeClr val="tx1"/>
                </a:solidFill>
                <a:effectLst/>
                <a:latin typeface="+mn-lt"/>
                <a:ea typeface="+mn-ea"/>
                <a:cs typeface="+mn-cs"/>
              </a:rPr>
              <a:t>You can use visuals, gestures, routines, or whatever works best for your loved one.</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Offer age-appropriate experiences alongside same-age peers. </a:t>
            </a:r>
            <a:r>
              <a:rPr lang="en-CA" sz="1200" b="0" i="0" kern="1200" dirty="0">
                <a:solidFill>
                  <a:schemeClr val="tx1"/>
                </a:solidFill>
                <a:effectLst/>
                <a:latin typeface="+mn-lt"/>
                <a:ea typeface="+mn-ea"/>
                <a:cs typeface="+mn-cs"/>
              </a:rPr>
              <a:t>Real choice includes the chance to be part of the same world as others their age.</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Be intentional with your support. </a:t>
            </a:r>
            <a:r>
              <a:rPr lang="en-CA" sz="1200" b="0" i="0" kern="1200" dirty="0">
                <a:solidFill>
                  <a:schemeClr val="tx1"/>
                </a:solidFill>
                <a:effectLst/>
                <a:latin typeface="+mn-lt"/>
                <a:ea typeface="+mn-ea"/>
                <a:cs typeface="+mn-cs"/>
              </a:rPr>
              <a:t>Ask yourself, </a:t>
            </a:r>
            <a:r>
              <a:rPr lang="en-CA" sz="1200" b="0" i="1" kern="1200" dirty="0">
                <a:solidFill>
                  <a:schemeClr val="tx1"/>
                </a:solidFill>
                <a:effectLst/>
                <a:latin typeface="+mn-lt"/>
                <a:ea typeface="+mn-ea"/>
                <a:cs typeface="+mn-cs"/>
              </a:rPr>
              <a:t>"Am I guiding, or am I controlling?"</a:t>
            </a:r>
            <a:endParaRPr lang="en-CA" sz="1200" b="0" i="0" kern="1200" dirty="0">
              <a:solidFill>
                <a:schemeClr val="tx1"/>
              </a:solidFill>
              <a:effectLst/>
              <a:latin typeface="+mn-lt"/>
              <a:ea typeface="+mn-ea"/>
              <a:cs typeface="+mn-cs"/>
            </a:endParaRP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Notice your own reactions and limits. </a:t>
            </a:r>
            <a:r>
              <a:rPr lang="en-CA" sz="1200" b="0" i="0" kern="1200" dirty="0">
                <a:solidFill>
                  <a:schemeClr val="tx1"/>
                </a:solidFill>
                <a:effectLst/>
                <a:latin typeface="+mn-lt"/>
                <a:ea typeface="+mn-ea"/>
                <a:cs typeface="+mn-cs"/>
              </a:rPr>
              <a:t>Supporting real choice sometimes means stepping back, checking your instincts, and trusting the process. Recognize that it takes time, energy, lots of thoughtful support, and being mindful in how you respond.</a:t>
            </a:r>
          </a:p>
          <a:p>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A085F0D-BDCC-B8CD-EEDF-BDC5DFA21E93}"/>
              </a:ext>
            </a:extLst>
          </p:cNvPr>
          <p:cNvSpPr>
            <a:spLocks noGrp="1"/>
          </p:cNvSpPr>
          <p:nvPr>
            <p:ph type="sldNum" sz="quarter" idx="5"/>
          </p:nvPr>
        </p:nvSpPr>
        <p:spPr/>
        <p:txBody>
          <a:bodyPr/>
          <a:lstStyle/>
          <a:p>
            <a:fld id="{CFB75C0A-F68B-4445-8EB8-BB3A0450A545}" type="slidenum">
              <a:rPr lang="en-US" smtClean="0"/>
              <a:t>9</a:t>
            </a:fld>
            <a:endParaRPr lang="en-US"/>
          </a:p>
        </p:txBody>
      </p:sp>
    </p:spTree>
    <p:extLst>
      <p:ext uri="{BB962C8B-B14F-4D97-AF65-F5344CB8AC3E}">
        <p14:creationId xmlns:p14="http://schemas.microsoft.com/office/powerpoint/2010/main" val="9115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CFAE3-8AC5-CE66-3857-8DE9F4ABE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104A2-2DBF-318F-864B-06DED0807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42A277-CE9F-6101-6D04-DD076D2941D6}"/>
              </a:ext>
            </a:extLst>
          </p:cNvPr>
          <p:cNvSpPr>
            <a:spLocks noGrp="1"/>
          </p:cNvSpPr>
          <p:nvPr>
            <p:ph type="body" idx="1"/>
          </p:nvPr>
        </p:nvSpPr>
        <p:spPr/>
        <p:txBody>
          <a:bodyPr/>
          <a:lstStyle/>
          <a:p>
            <a:r>
              <a:rPr lang="en-CA" sz="1200" b="1" i="0" kern="1200" dirty="0">
                <a:solidFill>
                  <a:schemeClr val="tx1"/>
                </a:solidFill>
                <a:effectLst/>
                <a:latin typeface="+mn-lt"/>
                <a:ea typeface="+mn-ea"/>
                <a:cs typeface="+mn-cs"/>
              </a:rPr>
              <a:t>Expand the range of options. </a:t>
            </a:r>
            <a:r>
              <a:rPr lang="en-CA" sz="1200" b="0" i="0" kern="1200" dirty="0">
                <a:solidFill>
                  <a:schemeClr val="tx1"/>
                </a:solidFill>
                <a:effectLst/>
                <a:latin typeface="+mn-lt"/>
                <a:ea typeface="+mn-ea"/>
                <a:cs typeface="+mn-cs"/>
              </a:rPr>
              <a:t>Ask, </a:t>
            </a:r>
            <a:r>
              <a:rPr lang="en-CA" sz="1200" b="0" i="1" kern="1200" dirty="0">
                <a:solidFill>
                  <a:schemeClr val="tx1"/>
                </a:solidFill>
                <a:effectLst/>
                <a:latin typeface="+mn-lt"/>
                <a:ea typeface="+mn-ea"/>
                <a:cs typeface="+mn-cs"/>
              </a:rPr>
              <a:t>"What would you like to do?"</a:t>
            </a:r>
            <a:r>
              <a:rPr lang="en-CA" sz="1200" b="0" i="0" kern="1200" dirty="0">
                <a:solidFill>
                  <a:schemeClr val="tx1"/>
                </a:solidFill>
                <a:effectLst/>
                <a:latin typeface="+mn-lt"/>
                <a:ea typeface="+mn-ea"/>
                <a:cs typeface="+mn-cs"/>
              </a:rPr>
              <a:t> or </a:t>
            </a:r>
            <a:r>
              <a:rPr lang="en-CA" sz="1200" b="0" i="1" kern="1200" dirty="0">
                <a:solidFill>
                  <a:schemeClr val="tx1"/>
                </a:solidFill>
                <a:effectLst/>
                <a:latin typeface="+mn-lt"/>
                <a:ea typeface="+mn-ea"/>
                <a:cs typeface="+mn-cs"/>
              </a:rPr>
              <a:t>"Is there something else you're interested in?"</a:t>
            </a:r>
            <a:r>
              <a:rPr lang="en-CA" sz="1200" b="0" i="0" kern="1200" dirty="0">
                <a:solidFill>
                  <a:schemeClr val="tx1"/>
                </a:solidFill>
                <a:effectLst/>
                <a:latin typeface="+mn-lt"/>
                <a:ea typeface="+mn-ea"/>
                <a:cs typeface="+mn-cs"/>
              </a:rPr>
              <a:t> at times, instead of </a:t>
            </a:r>
            <a:r>
              <a:rPr lang="en-CA" sz="1200" b="0" i="1" kern="1200" dirty="0">
                <a:solidFill>
                  <a:schemeClr val="tx1"/>
                </a:solidFill>
                <a:effectLst/>
                <a:latin typeface="+mn-lt"/>
                <a:ea typeface="+mn-ea"/>
                <a:cs typeface="+mn-cs"/>
              </a:rPr>
              <a:t>"Do you want this or that?"</a:t>
            </a:r>
            <a:endParaRPr lang="en-CA" sz="1200" b="0" i="0" kern="1200" dirty="0">
              <a:solidFill>
                <a:schemeClr val="tx1"/>
              </a:solidFill>
              <a:effectLst/>
              <a:latin typeface="+mn-lt"/>
              <a:ea typeface="+mn-ea"/>
              <a:cs typeface="+mn-cs"/>
            </a:endParaRP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Ask yourself: </a:t>
            </a:r>
            <a:r>
              <a:rPr lang="en-CA" sz="1200" b="0" i="0" kern="1200" dirty="0">
                <a:solidFill>
                  <a:schemeClr val="tx1"/>
                </a:solidFill>
                <a:effectLst/>
                <a:latin typeface="+mn-lt"/>
                <a:ea typeface="+mn-ea"/>
                <a:cs typeface="+mn-cs"/>
              </a:rPr>
              <a:t>Are these real choices, or are they limited by my assumptions or what I think is best?</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Respect and follow through</a:t>
            </a:r>
            <a:r>
              <a:rPr lang="en-CA" sz="1200" b="0" i="0" kern="1200" dirty="0">
                <a:solidFill>
                  <a:schemeClr val="tx1"/>
                </a:solidFill>
                <a:effectLst/>
                <a:latin typeface="+mn-lt"/>
                <a:ea typeface="+mn-ea"/>
                <a:cs typeface="+mn-cs"/>
              </a:rPr>
              <a:t> when someone makes a decision, even if it’s not what you would have chosen.</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Support learning through risks and mistakes. </a:t>
            </a:r>
            <a:r>
              <a:rPr lang="en-CA" sz="1200" b="0" i="0" kern="1200" dirty="0">
                <a:solidFill>
                  <a:schemeClr val="tx1"/>
                </a:solidFill>
                <a:effectLst/>
                <a:latin typeface="+mn-lt"/>
                <a:ea typeface="+mn-ea"/>
                <a:cs typeface="+mn-cs"/>
              </a:rPr>
              <a:t>This is how everyone grows.</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Present options in a way that’s clear, accessible, and meaningful. </a:t>
            </a:r>
            <a:r>
              <a:rPr lang="en-CA" sz="1200" b="0" i="0" kern="1200" dirty="0">
                <a:solidFill>
                  <a:schemeClr val="tx1"/>
                </a:solidFill>
                <a:effectLst/>
                <a:latin typeface="+mn-lt"/>
                <a:ea typeface="+mn-ea"/>
                <a:cs typeface="+mn-cs"/>
              </a:rPr>
              <a:t>You can use visuals, gestures, routines, or whatever works best for your loved one.</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Offer age-appropriate experiences alongside same-age peers. </a:t>
            </a:r>
            <a:r>
              <a:rPr lang="en-CA" sz="1200" b="0" i="0" kern="1200" dirty="0">
                <a:solidFill>
                  <a:schemeClr val="tx1"/>
                </a:solidFill>
                <a:effectLst/>
                <a:latin typeface="+mn-lt"/>
                <a:ea typeface="+mn-ea"/>
                <a:cs typeface="+mn-cs"/>
              </a:rPr>
              <a:t>Real choice includes the chance to be part of the same world as others their age.</a:t>
            </a: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Be intentional with your support. </a:t>
            </a:r>
            <a:r>
              <a:rPr lang="en-CA" sz="1200" b="0" i="0" kern="1200" dirty="0">
                <a:solidFill>
                  <a:schemeClr val="tx1"/>
                </a:solidFill>
                <a:effectLst/>
                <a:latin typeface="+mn-lt"/>
                <a:ea typeface="+mn-ea"/>
                <a:cs typeface="+mn-cs"/>
              </a:rPr>
              <a:t>Ask yourself, </a:t>
            </a:r>
            <a:r>
              <a:rPr lang="en-CA" sz="1200" b="0" i="1" kern="1200" dirty="0">
                <a:solidFill>
                  <a:schemeClr val="tx1"/>
                </a:solidFill>
                <a:effectLst/>
                <a:latin typeface="+mn-lt"/>
                <a:ea typeface="+mn-ea"/>
                <a:cs typeface="+mn-cs"/>
              </a:rPr>
              <a:t>"Am I guiding, or am I controlling?"</a:t>
            </a:r>
            <a:endParaRPr lang="en-CA" sz="1200" b="0" i="0" kern="1200" dirty="0">
              <a:solidFill>
                <a:schemeClr val="tx1"/>
              </a:solidFill>
              <a:effectLst/>
              <a:latin typeface="+mn-lt"/>
              <a:ea typeface="+mn-ea"/>
              <a:cs typeface="+mn-cs"/>
            </a:endParaRPr>
          </a:p>
          <a:p>
            <a:endParaRPr lang="en-CA" sz="1200" b="1"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Notice your own reactions and limits. </a:t>
            </a:r>
            <a:r>
              <a:rPr lang="en-CA" sz="1200" b="0" i="0" kern="1200" dirty="0">
                <a:solidFill>
                  <a:schemeClr val="tx1"/>
                </a:solidFill>
                <a:effectLst/>
                <a:latin typeface="+mn-lt"/>
                <a:ea typeface="+mn-ea"/>
                <a:cs typeface="+mn-cs"/>
              </a:rPr>
              <a:t>Supporting real choice sometimes means stepping back, checking your instincts, and trusting the process. Recognize that it takes time, energy, lots of thoughtful support, and being mindful in how you respond.</a:t>
            </a:r>
          </a:p>
          <a:p>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109E28A-8902-3FFE-9A92-956A29F0A6AC}"/>
              </a:ext>
            </a:extLst>
          </p:cNvPr>
          <p:cNvSpPr>
            <a:spLocks noGrp="1"/>
          </p:cNvSpPr>
          <p:nvPr>
            <p:ph type="sldNum" sz="quarter" idx="5"/>
          </p:nvPr>
        </p:nvSpPr>
        <p:spPr/>
        <p:txBody>
          <a:bodyPr/>
          <a:lstStyle/>
          <a:p>
            <a:fld id="{CFB75C0A-F68B-4445-8EB8-BB3A0450A545}" type="slidenum">
              <a:rPr lang="en-US" smtClean="0"/>
              <a:t>10</a:t>
            </a:fld>
            <a:endParaRPr lang="en-US"/>
          </a:p>
        </p:txBody>
      </p:sp>
    </p:spTree>
    <p:extLst>
      <p:ext uri="{BB962C8B-B14F-4D97-AF65-F5344CB8AC3E}">
        <p14:creationId xmlns:p14="http://schemas.microsoft.com/office/powerpoint/2010/main" val="20001171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1" y="1267730"/>
            <a:ext cx="9576261"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2"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2"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1"/>
            <a:ext cx="1691641"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7"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3"/>
            <a:ext cx="9070848" cy="457201"/>
          </a:xfrm>
        </p:spPr>
        <p:txBody>
          <a:bodyPr>
            <a:normAutofit/>
          </a:bodyPr>
          <a:lstStyle>
            <a:lvl1pPr marL="0" indent="0" algn="ctr">
              <a:spcBef>
                <a:spcPts val="0"/>
              </a:spcBef>
              <a:buNone/>
              <a:defRPr sz="1600" spc="80" baseline="0">
                <a:solidFill>
                  <a:schemeClr val="tx1"/>
                </a:solidFill>
              </a:defRPr>
            </a:lvl1pPr>
            <a:lvl2pPr marL="457206" indent="0" algn="ctr">
              <a:buNone/>
              <a:defRPr sz="1600"/>
            </a:lvl2pPr>
            <a:lvl3pPr marL="914411" indent="0" algn="ctr">
              <a:buNone/>
              <a:defRPr sz="16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2" y="1341256"/>
            <a:ext cx="1554480" cy="527213"/>
          </a:xfrm>
        </p:spPr>
        <p:txBody>
          <a:bodyPr/>
          <a:lstStyle>
            <a:lvl1pPr algn="ctr">
              <a:defRPr sz="1300" spc="0" baseline="0">
                <a:solidFill>
                  <a:schemeClr val="tx1"/>
                </a:solidFill>
                <a:latin typeface="+mn-lt"/>
              </a:defRPr>
            </a:lvl1pPr>
          </a:lstStyle>
          <a:p>
            <a:fld id="{D90BEC40-0830-C943-AF8E-8BB70C5A503C}" type="datetime1">
              <a:rPr lang="en-CA" smtClean="0"/>
              <a:t>2025-10-10</a:t>
            </a:fld>
            <a:endParaRPr lang="en-US"/>
          </a:p>
        </p:txBody>
      </p:sp>
      <p:sp>
        <p:nvSpPr>
          <p:cNvPr id="21" name="Footer Placeholder 20"/>
          <p:cNvSpPr>
            <a:spLocks noGrp="1"/>
          </p:cNvSpPr>
          <p:nvPr>
            <p:ph type="ftr" sz="quarter" idx="11"/>
          </p:nvPr>
        </p:nvSpPr>
        <p:spPr>
          <a:xfrm>
            <a:off x="1453895" y="5211060"/>
            <a:ext cx="5905500" cy="228600"/>
          </a:xfrm>
        </p:spPr>
        <p:txBody>
          <a:bodyPr/>
          <a:lstStyle>
            <a:lvl1pPr algn="l">
              <a:defRPr>
                <a:solidFill>
                  <a:schemeClr val="tx1">
                    <a:lumMod val="75000"/>
                    <a:lumOff val="25000"/>
                  </a:schemeClr>
                </a:solidFill>
              </a:defRPr>
            </a:lvl1pPr>
          </a:lstStyle>
          <a:p>
            <a:r>
              <a:rPr lang="en-US"/>
              <a:t>www.microboardsontario.com</a:t>
            </a:r>
          </a:p>
        </p:txBody>
      </p:sp>
      <p:sp>
        <p:nvSpPr>
          <p:cNvPr id="22" name="Slide Number Placeholder 21"/>
          <p:cNvSpPr>
            <a:spLocks noGrp="1"/>
          </p:cNvSpPr>
          <p:nvPr>
            <p:ph type="sldNum" sz="quarter" idx="12"/>
          </p:nvPr>
        </p:nvSpPr>
        <p:spPr>
          <a:xfrm>
            <a:off x="8606920" y="5212080"/>
            <a:ext cx="2111881" cy="228600"/>
          </a:xfrm>
        </p:spPr>
        <p:txBody>
          <a:bodyPr/>
          <a:lstStyle>
            <a:lvl1pPr>
              <a:defRPr>
                <a:solidFill>
                  <a:schemeClr val="tx1">
                    <a:lumMod val="75000"/>
                    <a:lumOff val="25000"/>
                  </a:schemeClr>
                </a:solidFill>
              </a:defRPr>
            </a:lvl1pPr>
          </a:lstStyle>
          <a:p>
            <a:fld id="{D1C038C0-E087-ED4A-8C05-E26AB7BED5AD}" type="slidenum">
              <a:rPr lang="en-US" smtClean="0"/>
              <a:t>‹#›</a:t>
            </a:fld>
            <a:endParaRPr lang="en-US"/>
          </a:p>
        </p:txBody>
      </p:sp>
    </p:spTree>
    <p:extLst>
      <p:ext uri="{BB962C8B-B14F-4D97-AF65-F5344CB8AC3E}">
        <p14:creationId xmlns:p14="http://schemas.microsoft.com/office/powerpoint/2010/main" val="53749828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127F49-4A59-364A-AC1A-69C9BD10866C}" type="datetime1">
              <a:rPr lang="en-CA" smtClean="0"/>
              <a:t>2025-10-10</a:t>
            </a:fld>
            <a:endParaRPr lang="en-US"/>
          </a:p>
        </p:txBody>
      </p:sp>
      <p:sp>
        <p:nvSpPr>
          <p:cNvPr id="5" name="Footer Placeholder 4"/>
          <p:cNvSpPr>
            <a:spLocks noGrp="1"/>
          </p:cNvSpPr>
          <p:nvPr>
            <p:ph type="ftr" sz="quarter" idx="11"/>
          </p:nvPr>
        </p:nvSpPr>
        <p:spPr/>
        <p:txBody>
          <a:bodyPr/>
          <a:lstStyle/>
          <a:p>
            <a:r>
              <a:rPr lang="en-US"/>
              <a:t>www.microboardsontario.com</a:t>
            </a:r>
          </a:p>
        </p:txBody>
      </p:sp>
      <p:sp>
        <p:nvSpPr>
          <p:cNvPr id="6" name="Slide Number Placeholder 5"/>
          <p:cNvSpPr>
            <a:spLocks noGrp="1"/>
          </p:cNvSpPr>
          <p:nvPr>
            <p:ph type="sldNum" sz="quarter" idx="12"/>
          </p:nvPr>
        </p:nvSpPr>
        <p:spPr/>
        <p:txBody>
          <a:bodyPr/>
          <a:lstStyle/>
          <a:p>
            <a:fld id="{D1C038C0-E087-ED4A-8C05-E26AB7BED5AD}" type="slidenum">
              <a:rPr lang="en-US" smtClean="0"/>
              <a:t>‹#›</a:t>
            </a:fld>
            <a:endParaRPr lang="en-US"/>
          </a:p>
        </p:txBody>
      </p:sp>
    </p:spTree>
    <p:extLst>
      <p:ext uri="{BB962C8B-B14F-4D97-AF65-F5344CB8AC3E}">
        <p14:creationId xmlns:p14="http://schemas.microsoft.com/office/powerpoint/2010/main" val="3964101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1"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3687FA-3FB7-4141-866E-EF6AA7FDF265}" type="datetime1">
              <a:rPr lang="en-CA" smtClean="0"/>
              <a:t>2025-10-10</a:t>
            </a:fld>
            <a:endParaRPr lang="en-US"/>
          </a:p>
        </p:txBody>
      </p:sp>
      <p:sp>
        <p:nvSpPr>
          <p:cNvPr id="5" name="Footer Placeholder 4"/>
          <p:cNvSpPr>
            <a:spLocks noGrp="1"/>
          </p:cNvSpPr>
          <p:nvPr>
            <p:ph type="ftr" sz="quarter" idx="11"/>
          </p:nvPr>
        </p:nvSpPr>
        <p:spPr/>
        <p:txBody>
          <a:bodyPr/>
          <a:lstStyle/>
          <a:p>
            <a:r>
              <a:rPr lang="en-US"/>
              <a:t>www.microboardsontario.com</a:t>
            </a:r>
          </a:p>
        </p:txBody>
      </p:sp>
      <p:sp>
        <p:nvSpPr>
          <p:cNvPr id="6" name="Slide Number Placeholder 5"/>
          <p:cNvSpPr>
            <a:spLocks noGrp="1"/>
          </p:cNvSpPr>
          <p:nvPr>
            <p:ph type="sldNum" sz="quarter" idx="12"/>
          </p:nvPr>
        </p:nvSpPr>
        <p:spPr/>
        <p:txBody>
          <a:bodyPr/>
          <a:lstStyle/>
          <a:p>
            <a:fld id="{D1C038C0-E087-ED4A-8C05-E26AB7BED5AD}" type="slidenum">
              <a:rPr lang="en-US" smtClean="0"/>
              <a:t>‹#›</a:t>
            </a:fld>
            <a:endParaRPr lang="en-US"/>
          </a:p>
        </p:txBody>
      </p:sp>
    </p:spTree>
    <p:extLst>
      <p:ext uri="{BB962C8B-B14F-4D97-AF65-F5344CB8AC3E}">
        <p14:creationId xmlns:p14="http://schemas.microsoft.com/office/powerpoint/2010/main" val="2852532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pSp>
        <p:nvGrpSpPr>
          <p:cNvPr id="7" name="Group 6"/>
          <p:cNvGrpSpPr/>
          <p:nvPr/>
        </p:nvGrpSpPr>
        <p:grpSpPr>
          <a:xfrm>
            <a:off x="-11286" y="-8468"/>
            <a:ext cx="12226405"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Subtitle 2"/>
          <p:cNvSpPr>
            <a:spLocks noGrp="1"/>
          </p:cNvSpPr>
          <p:nvPr>
            <p:ph type="subTitle" idx="1"/>
          </p:nvPr>
        </p:nvSpPr>
        <p:spPr>
          <a:xfrm>
            <a:off x="1507462" y="4050836"/>
            <a:ext cx="7768958" cy="1096899"/>
          </a:xfrm>
        </p:spPr>
        <p:txBody>
          <a:bodyPr anchor="t"/>
          <a:lstStyle>
            <a:lvl1pPr marL="0" indent="0" algn="r">
              <a:buNone/>
              <a:defRPr>
                <a:solidFill>
                  <a:schemeClr val="tx1">
                    <a:lumMod val="50000"/>
                    <a:lumOff val="50000"/>
                  </a:schemeClr>
                </a:solidFill>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7AD6D5E-351E-1046-9476-9CBF9D1A577F}" type="datetime1">
              <a:rPr lang="en-CA" smtClean="0"/>
              <a:t>2025-10-10</a:t>
            </a:fld>
            <a:endParaRPr lang="en-US" dirty="0"/>
          </a:p>
        </p:txBody>
      </p:sp>
      <p:sp>
        <p:nvSpPr>
          <p:cNvPr id="5" name="Footer Placeholder 4"/>
          <p:cNvSpPr>
            <a:spLocks noGrp="1"/>
          </p:cNvSpPr>
          <p:nvPr>
            <p:ph type="ftr" sz="quarter" idx="11"/>
          </p:nvPr>
        </p:nvSpPr>
        <p:spPr/>
        <p:txBody>
          <a:bodyPr/>
          <a:lstStyle/>
          <a:p>
            <a:r>
              <a:rPr lang="en-US"/>
              <a:t>www.microboardsontario.com</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0721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17928-DF5D-AA46-B49C-48F476EB67BC}" type="datetime1">
              <a:rPr lang="en-CA" smtClean="0"/>
              <a:t>2025-10-10</a:t>
            </a:fld>
            <a:endParaRPr lang="en-US"/>
          </a:p>
        </p:txBody>
      </p:sp>
      <p:sp>
        <p:nvSpPr>
          <p:cNvPr id="8" name="Footer Placeholder 7"/>
          <p:cNvSpPr>
            <a:spLocks noGrp="1"/>
          </p:cNvSpPr>
          <p:nvPr>
            <p:ph type="ftr" sz="quarter" idx="11"/>
          </p:nvPr>
        </p:nvSpPr>
        <p:spPr/>
        <p:txBody>
          <a:bodyPr/>
          <a:lstStyle/>
          <a:p>
            <a:r>
              <a:rPr lang="en-US"/>
              <a:t>www.microboardsontario.com</a:t>
            </a:r>
          </a:p>
        </p:txBody>
      </p:sp>
      <p:sp>
        <p:nvSpPr>
          <p:cNvPr id="9" name="Slide Number Placeholder 8"/>
          <p:cNvSpPr>
            <a:spLocks noGrp="1"/>
          </p:cNvSpPr>
          <p:nvPr>
            <p:ph type="sldNum" sz="quarter" idx="12"/>
          </p:nvPr>
        </p:nvSpPr>
        <p:spPr/>
        <p:txBody>
          <a:bodyPr/>
          <a:lstStyle/>
          <a:p>
            <a:fld id="{D1C038C0-E087-ED4A-8C05-E26AB7BED5AD}" type="slidenum">
              <a:rPr lang="en-US" smtClean="0"/>
              <a:t>‹#›</a:t>
            </a:fld>
            <a:endParaRPr lang="en-US"/>
          </a:p>
        </p:txBody>
      </p:sp>
    </p:spTree>
    <p:extLst>
      <p:ext uri="{BB962C8B-B14F-4D97-AF65-F5344CB8AC3E}">
        <p14:creationId xmlns:p14="http://schemas.microsoft.com/office/powerpoint/2010/main" val="951698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1" y="1267730"/>
            <a:ext cx="9576261"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2"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2"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1"/>
            <a:ext cx="1691641"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5" y="4682062"/>
            <a:ext cx="9070848" cy="457200"/>
          </a:xfrm>
        </p:spPr>
        <p:txBody>
          <a:bodyPr anchor="t">
            <a:normAutofit/>
          </a:bodyPr>
          <a:lstStyle>
            <a:lvl1pPr marL="0" indent="0" algn="ctr">
              <a:buNone/>
              <a:defRPr sz="1600">
                <a:solidFill>
                  <a:schemeClr val="tx1"/>
                </a:solidFill>
                <a:effectLst/>
              </a:defRPr>
            </a:lvl1pPr>
            <a:lvl2pPr marL="457206" indent="0">
              <a:buNone/>
              <a:defRPr sz="1600">
                <a:solidFill>
                  <a:schemeClr val="tx1">
                    <a:tint val="75000"/>
                  </a:schemeClr>
                </a:solidFill>
              </a:defRPr>
            </a:lvl2pPr>
            <a:lvl3pPr marL="914411" indent="0">
              <a:buNone/>
              <a:defRPr sz="1600">
                <a:solidFill>
                  <a:schemeClr val="tx1">
                    <a:tint val="75000"/>
                  </a:schemeClr>
                </a:solidFill>
              </a:defRPr>
            </a:lvl3pPr>
            <a:lvl4pPr marL="1371617" indent="0">
              <a:buNone/>
              <a:defRPr sz="1400">
                <a:solidFill>
                  <a:schemeClr val="tx1">
                    <a:tint val="75000"/>
                  </a:schemeClr>
                </a:solidFill>
              </a:defRPr>
            </a:lvl4pPr>
            <a:lvl5pPr marL="1828823" indent="0">
              <a:buNone/>
              <a:defRPr sz="1400">
                <a:solidFill>
                  <a:schemeClr val="tx1">
                    <a:tint val="75000"/>
                  </a:schemeClr>
                </a:solidFill>
              </a:defRPr>
            </a:lvl5pPr>
            <a:lvl6pPr marL="2286029" indent="0">
              <a:buNone/>
              <a:defRPr sz="1400">
                <a:solidFill>
                  <a:schemeClr val="tx1">
                    <a:tint val="75000"/>
                  </a:schemeClr>
                </a:solidFill>
              </a:defRPr>
            </a:lvl6pPr>
            <a:lvl7pPr marL="2743234" indent="0">
              <a:buNone/>
              <a:defRPr sz="1400">
                <a:solidFill>
                  <a:schemeClr val="tx1">
                    <a:tint val="75000"/>
                  </a:schemeClr>
                </a:solidFill>
              </a:defRPr>
            </a:lvl7pPr>
            <a:lvl8pPr marL="3200440" indent="0">
              <a:buNone/>
              <a:defRPr sz="1400">
                <a:solidFill>
                  <a:schemeClr val="tx1">
                    <a:tint val="75000"/>
                  </a:schemeClr>
                </a:solidFill>
              </a:defRPr>
            </a:lvl8pPr>
            <a:lvl9pPr marL="365764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9" y="1344502"/>
            <a:ext cx="1554480" cy="530352"/>
          </a:xfrm>
        </p:spPr>
        <p:txBody>
          <a:bodyPr/>
          <a:lstStyle>
            <a:lvl1pPr algn="ctr">
              <a:defRPr lang="en-US" sz="1300" kern="1200" spc="0" baseline="0">
                <a:solidFill>
                  <a:schemeClr val="tx1"/>
                </a:solidFill>
                <a:latin typeface="+mn-lt"/>
                <a:ea typeface="+mn-ea"/>
                <a:cs typeface="+mn-cs"/>
              </a:defRPr>
            </a:lvl1pPr>
          </a:lstStyle>
          <a:p>
            <a:fld id="{1CCF10AE-DB4C-4747-940D-B82EF0863643}" type="datetime1">
              <a:rPr lang="en-CA" smtClean="0"/>
              <a:t>2025-10-10</a:t>
            </a:fld>
            <a:endParaRPr lang="en-US"/>
          </a:p>
        </p:txBody>
      </p:sp>
      <p:sp>
        <p:nvSpPr>
          <p:cNvPr id="5" name="Footer Placeholder 4"/>
          <p:cNvSpPr>
            <a:spLocks noGrp="1"/>
          </p:cNvSpPr>
          <p:nvPr>
            <p:ph type="ftr" sz="quarter" idx="11"/>
          </p:nvPr>
        </p:nvSpPr>
        <p:spPr>
          <a:xfrm>
            <a:off x="1453555" y="5211060"/>
            <a:ext cx="5907024" cy="228600"/>
          </a:xfrm>
        </p:spPr>
        <p:txBody>
          <a:bodyPr/>
          <a:lstStyle>
            <a:lvl1pPr algn="l">
              <a:defRPr/>
            </a:lvl1pPr>
          </a:lstStyle>
          <a:p>
            <a:r>
              <a:rPr lang="en-US"/>
              <a:t>www.microboardsontario.com</a:t>
            </a:r>
          </a:p>
        </p:txBody>
      </p:sp>
      <p:sp>
        <p:nvSpPr>
          <p:cNvPr id="6" name="Slide Number Placeholder 5"/>
          <p:cNvSpPr>
            <a:spLocks noGrp="1"/>
          </p:cNvSpPr>
          <p:nvPr>
            <p:ph type="sldNum" sz="quarter" idx="12"/>
          </p:nvPr>
        </p:nvSpPr>
        <p:spPr>
          <a:xfrm>
            <a:off x="8604504" y="5211060"/>
            <a:ext cx="2112265" cy="228600"/>
          </a:xfrm>
        </p:spPr>
        <p:txBody>
          <a:bodyPr/>
          <a:lstStyle/>
          <a:p>
            <a:fld id="{D1C038C0-E087-ED4A-8C05-E26AB7BED5AD}" type="slidenum">
              <a:rPr lang="en-US" smtClean="0"/>
              <a:t>‹#›</a:t>
            </a:fld>
            <a:endParaRPr lang="en-US"/>
          </a:p>
        </p:txBody>
      </p:sp>
    </p:spTree>
    <p:extLst>
      <p:ext uri="{BB962C8B-B14F-4D97-AF65-F5344CB8AC3E}">
        <p14:creationId xmlns:p14="http://schemas.microsoft.com/office/powerpoint/2010/main" val="4846596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D7B8D5-1ACB-C247-B9C2-40CD028553A8}" type="datetime1">
              <a:rPr lang="en-CA" smtClean="0"/>
              <a:t>2025-10-10</a:t>
            </a:fld>
            <a:endParaRPr lang="en-US"/>
          </a:p>
        </p:txBody>
      </p:sp>
      <p:sp>
        <p:nvSpPr>
          <p:cNvPr id="6" name="Footer Placeholder 5"/>
          <p:cNvSpPr>
            <a:spLocks noGrp="1"/>
          </p:cNvSpPr>
          <p:nvPr>
            <p:ph type="ftr" sz="quarter" idx="11"/>
          </p:nvPr>
        </p:nvSpPr>
        <p:spPr/>
        <p:txBody>
          <a:bodyPr/>
          <a:lstStyle/>
          <a:p>
            <a:r>
              <a:rPr lang="en-US"/>
              <a:t>www.microboardsontario.com</a:t>
            </a:r>
          </a:p>
        </p:txBody>
      </p:sp>
      <p:sp>
        <p:nvSpPr>
          <p:cNvPr id="7" name="Slide Number Placeholder 6"/>
          <p:cNvSpPr>
            <a:spLocks noGrp="1"/>
          </p:cNvSpPr>
          <p:nvPr>
            <p:ph type="sldNum" sz="quarter" idx="12"/>
          </p:nvPr>
        </p:nvSpPr>
        <p:spPr/>
        <p:txBody>
          <a:bodyPr/>
          <a:lstStyle/>
          <a:p>
            <a:fld id="{D1C038C0-E087-ED4A-8C05-E26AB7BED5AD}" type="slidenum">
              <a:rPr lang="en-US" smtClean="0"/>
              <a:t>‹#›</a:t>
            </a:fld>
            <a:endParaRPr lang="en-US"/>
          </a:p>
        </p:txBody>
      </p:sp>
    </p:spTree>
    <p:extLst>
      <p:ext uri="{BB962C8B-B14F-4D97-AF65-F5344CB8AC3E}">
        <p14:creationId xmlns:p14="http://schemas.microsoft.com/office/powerpoint/2010/main" val="2391174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9"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6" indent="0">
              <a:buNone/>
              <a:defRPr sz="19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9"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9" y="2074334"/>
            <a:ext cx="4754880" cy="640080"/>
          </a:xfrm>
        </p:spPr>
        <p:txBody>
          <a:bodyPr anchor="ctr">
            <a:normAutofit/>
          </a:bodyPr>
          <a:lstStyle>
            <a:lvl1pPr marL="0" indent="0" algn="ctr">
              <a:spcBef>
                <a:spcPts val="0"/>
              </a:spcBef>
              <a:buNone/>
              <a:defRPr sz="1900" b="0">
                <a:solidFill>
                  <a:schemeClr val="tx2"/>
                </a:solidFill>
              </a:defRPr>
            </a:lvl1pPr>
            <a:lvl2pPr marL="457206" indent="0">
              <a:buNone/>
              <a:defRPr sz="1900" b="1"/>
            </a:lvl2pPr>
            <a:lvl3pPr marL="914411" indent="0">
              <a:buNone/>
              <a:defRPr sz="1800"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9"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9C616F-4DF0-134F-834D-0FCF4E66D2A5}" type="datetime1">
              <a:rPr lang="en-CA" smtClean="0"/>
              <a:t>2025-10-10</a:t>
            </a:fld>
            <a:endParaRPr lang="en-US"/>
          </a:p>
        </p:txBody>
      </p:sp>
      <p:sp>
        <p:nvSpPr>
          <p:cNvPr id="8" name="Footer Placeholder 7"/>
          <p:cNvSpPr>
            <a:spLocks noGrp="1"/>
          </p:cNvSpPr>
          <p:nvPr>
            <p:ph type="ftr" sz="quarter" idx="11"/>
          </p:nvPr>
        </p:nvSpPr>
        <p:spPr/>
        <p:txBody>
          <a:bodyPr/>
          <a:lstStyle/>
          <a:p>
            <a:r>
              <a:rPr lang="en-US"/>
              <a:t>www.microboardsontario.com</a:t>
            </a:r>
          </a:p>
        </p:txBody>
      </p:sp>
      <p:sp>
        <p:nvSpPr>
          <p:cNvPr id="9" name="Slide Number Placeholder 8"/>
          <p:cNvSpPr>
            <a:spLocks noGrp="1"/>
          </p:cNvSpPr>
          <p:nvPr>
            <p:ph type="sldNum" sz="quarter" idx="12"/>
          </p:nvPr>
        </p:nvSpPr>
        <p:spPr/>
        <p:txBody>
          <a:bodyPr/>
          <a:lstStyle/>
          <a:p>
            <a:fld id="{D1C038C0-E087-ED4A-8C05-E26AB7BED5AD}" type="slidenum">
              <a:rPr lang="en-US" smtClean="0"/>
              <a:t>‹#›</a:t>
            </a:fld>
            <a:endParaRPr lang="en-US"/>
          </a:p>
        </p:txBody>
      </p:sp>
    </p:spTree>
    <p:extLst>
      <p:ext uri="{BB962C8B-B14F-4D97-AF65-F5344CB8AC3E}">
        <p14:creationId xmlns:p14="http://schemas.microsoft.com/office/powerpoint/2010/main" val="334188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54F6BA-247B-FC43-8B82-E2F5A61DDAA6}" type="datetime1">
              <a:rPr lang="en-CA" smtClean="0"/>
              <a:t>2025-10-10</a:t>
            </a:fld>
            <a:endParaRPr lang="en-US"/>
          </a:p>
        </p:txBody>
      </p:sp>
      <p:sp>
        <p:nvSpPr>
          <p:cNvPr id="4" name="Footer Placeholder 3"/>
          <p:cNvSpPr>
            <a:spLocks noGrp="1"/>
          </p:cNvSpPr>
          <p:nvPr>
            <p:ph type="ftr" sz="quarter" idx="11"/>
          </p:nvPr>
        </p:nvSpPr>
        <p:spPr/>
        <p:txBody>
          <a:bodyPr/>
          <a:lstStyle/>
          <a:p>
            <a:r>
              <a:rPr lang="en-US"/>
              <a:t>www.microboardsontario.com</a:t>
            </a:r>
          </a:p>
        </p:txBody>
      </p:sp>
      <p:sp>
        <p:nvSpPr>
          <p:cNvPr id="5" name="Slide Number Placeholder 4"/>
          <p:cNvSpPr>
            <a:spLocks noGrp="1"/>
          </p:cNvSpPr>
          <p:nvPr>
            <p:ph type="sldNum" sz="quarter" idx="12"/>
          </p:nvPr>
        </p:nvSpPr>
        <p:spPr/>
        <p:txBody>
          <a:bodyPr/>
          <a:lstStyle/>
          <a:p>
            <a:fld id="{D1C038C0-E087-ED4A-8C05-E26AB7BED5AD}" type="slidenum">
              <a:rPr lang="en-US" smtClean="0"/>
              <a:t>‹#›</a:t>
            </a:fld>
            <a:endParaRPr lang="en-US"/>
          </a:p>
        </p:txBody>
      </p:sp>
    </p:spTree>
    <p:extLst>
      <p:ext uri="{BB962C8B-B14F-4D97-AF65-F5344CB8AC3E}">
        <p14:creationId xmlns:p14="http://schemas.microsoft.com/office/powerpoint/2010/main" val="2877397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6337F1-05EF-124E-A867-7C2DA8626568}" type="datetime1">
              <a:rPr lang="en-CA" smtClean="0"/>
              <a:t>2025-10-10</a:t>
            </a:fld>
            <a:endParaRPr lang="en-US"/>
          </a:p>
        </p:txBody>
      </p:sp>
      <p:sp>
        <p:nvSpPr>
          <p:cNvPr id="3" name="Footer Placeholder 2"/>
          <p:cNvSpPr>
            <a:spLocks noGrp="1"/>
          </p:cNvSpPr>
          <p:nvPr>
            <p:ph type="ftr" sz="quarter" idx="11"/>
          </p:nvPr>
        </p:nvSpPr>
        <p:spPr/>
        <p:txBody>
          <a:bodyPr/>
          <a:lstStyle/>
          <a:p>
            <a:r>
              <a:rPr lang="en-US"/>
              <a:t>www.microboardsontario.com</a:t>
            </a:r>
          </a:p>
        </p:txBody>
      </p:sp>
      <p:sp>
        <p:nvSpPr>
          <p:cNvPr id="4" name="Slide Number Placeholder 3"/>
          <p:cNvSpPr>
            <a:spLocks noGrp="1"/>
          </p:cNvSpPr>
          <p:nvPr>
            <p:ph type="sldNum" sz="quarter" idx="12"/>
          </p:nvPr>
        </p:nvSpPr>
        <p:spPr/>
        <p:txBody>
          <a:bodyPr/>
          <a:lstStyle/>
          <a:p>
            <a:fld id="{D1C038C0-E087-ED4A-8C05-E26AB7BED5AD}" type="slidenum">
              <a:rPr lang="en-US" smtClean="0"/>
              <a:t>‹#›</a:t>
            </a:fld>
            <a:endParaRPr lang="en-US"/>
          </a:p>
        </p:txBody>
      </p:sp>
    </p:spTree>
    <p:extLst>
      <p:ext uri="{BB962C8B-B14F-4D97-AF65-F5344CB8AC3E}">
        <p14:creationId xmlns:p14="http://schemas.microsoft.com/office/powerpoint/2010/main" val="1393088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3"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11"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2"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DCC665D-1997-5945-9F02-CCFE24E6A924}" type="datetime1">
              <a:rPr lang="en-CA" smtClean="0"/>
              <a:t>2025-10-10</a:t>
            </a:fld>
            <a:endParaRPr lang="en-US"/>
          </a:p>
        </p:txBody>
      </p:sp>
      <p:sp>
        <p:nvSpPr>
          <p:cNvPr id="9" name="Footer Placeholder 8"/>
          <p:cNvSpPr>
            <a:spLocks noGrp="1"/>
          </p:cNvSpPr>
          <p:nvPr>
            <p:ph type="ftr" sz="quarter" idx="11"/>
          </p:nvPr>
        </p:nvSpPr>
        <p:spPr/>
        <p:txBody>
          <a:bodyPr/>
          <a:lstStyle>
            <a:lvl1pPr algn="r">
              <a:defRPr/>
            </a:lvl1pPr>
          </a:lstStyle>
          <a:p>
            <a:r>
              <a:rPr lang="en-US"/>
              <a:t>www.microboardsontario.com</a:t>
            </a:r>
          </a:p>
        </p:txBody>
      </p:sp>
      <p:sp>
        <p:nvSpPr>
          <p:cNvPr id="11" name="Slide Number Placeholder 10"/>
          <p:cNvSpPr>
            <a:spLocks noGrp="1"/>
          </p:cNvSpPr>
          <p:nvPr>
            <p:ph type="sldNum" sz="quarter" idx="12"/>
          </p:nvPr>
        </p:nvSpPr>
        <p:spPr>
          <a:xfrm>
            <a:off x="10393676" y="6223002"/>
            <a:ext cx="1463040" cy="274320"/>
          </a:xfrm>
        </p:spPr>
        <p:txBody>
          <a:bodyPr/>
          <a:lstStyle>
            <a:lvl1pPr>
              <a:defRPr>
                <a:solidFill>
                  <a:srgbClr val="FFFFFF"/>
                </a:solidFill>
              </a:defRPr>
            </a:lvl1pPr>
          </a:lstStyle>
          <a:p>
            <a:fld id="{D1C038C0-E087-ED4A-8C05-E26AB7BED5AD}" type="slidenum">
              <a:rPr lang="en-US" smtClean="0"/>
              <a:t>‹#›</a:t>
            </a:fld>
            <a:endParaRPr lang="en-US"/>
          </a:p>
        </p:txBody>
      </p:sp>
      <p:sp>
        <p:nvSpPr>
          <p:cNvPr id="12" name="Rectangle 11"/>
          <p:cNvSpPr/>
          <p:nvPr/>
        </p:nvSpPr>
        <p:spPr>
          <a:xfrm>
            <a:off x="9157548"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07618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1"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3" cy="6382512"/>
          </a:xfrm>
          <a:solidFill>
            <a:schemeClr val="accent1">
              <a:lumMod val="60000"/>
              <a:lumOff val="40000"/>
            </a:schemeClr>
          </a:solidFill>
          <a:ln>
            <a:noFill/>
          </a:ln>
        </p:spPr>
        <p:txBody>
          <a:bodyPr anchor="t"/>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1"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6" indent="0">
              <a:buNone/>
              <a:defRPr sz="1200"/>
            </a:lvl2pPr>
            <a:lvl3pPr marL="914411" indent="0">
              <a:buNone/>
              <a:defRPr sz="1000"/>
            </a:lvl3pPr>
            <a:lvl4pPr marL="1371617" indent="0">
              <a:buNone/>
              <a:defRPr sz="900"/>
            </a:lvl4pPr>
            <a:lvl5pPr marL="1828823" indent="0">
              <a:buNone/>
              <a:defRPr sz="900"/>
            </a:lvl5pPr>
            <a:lvl6pPr marL="2286029" indent="0">
              <a:buNone/>
              <a:defRPr sz="900"/>
            </a:lvl6pPr>
            <a:lvl7pPr marL="2743234" indent="0">
              <a:buNone/>
              <a:defRPr sz="900"/>
            </a:lvl7pPr>
            <a:lvl8pPr marL="3200440" indent="0">
              <a:buNone/>
              <a:defRPr sz="900"/>
            </a:lvl8pPr>
            <a:lvl9pPr marL="365764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31D7F82E-275A-374A-85A2-977489027E10}" type="datetime1">
              <a:rPr lang="en-CA" smtClean="0"/>
              <a:t>2025-10-10</a:t>
            </a:fld>
            <a:endParaRPr lang="en-US"/>
          </a:p>
        </p:txBody>
      </p:sp>
      <p:sp>
        <p:nvSpPr>
          <p:cNvPr id="6" name="Footer Placeholder 5"/>
          <p:cNvSpPr>
            <a:spLocks noGrp="1"/>
          </p:cNvSpPr>
          <p:nvPr>
            <p:ph type="ftr" sz="quarter" idx="11"/>
          </p:nvPr>
        </p:nvSpPr>
        <p:spPr/>
        <p:txBody>
          <a:bodyPr/>
          <a:lstStyle>
            <a:lvl1pPr marL="0" algn="r" defTabSz="914411"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r>
              <a:rPr lang="en-US"/>
              <a:t>www.microboardsontario.com</a:t>
            </a:r>
            <a:endParaRPr lang="en-US" dirty="0"/>
          </a:p>
        </p:txBody>
      </p:sp>
      <p:sp>
        <p:nvSpPr>
          <p:cNvPr id="7" name="Slide Number Placeholder 6"/>
          <p:cNvSpPr>
            <a:spLocks noGrp="1"/>
          </p:cNvSpPr>
          <p:nvPr>
            <p:ph type="sldNum" sz="quarter" idx="12"/>
          </p:nvPr>
        </p:nvSpPr>
        <p:spPr>
          <a:xfrm>
            <a:off x="10396729" y="6227064"/>
            <a:ext cx="1463040" cy="274320"/>
          </a:xfrm>
        </p:spPr>
        <p:txBody>
          <a:bodyPr/>
          <a:lstStyle>
            <a:lvl1pPr>
              <a:defRPr>
                <a:solidFill>
                  <a:srgbClr val="FFFFFF"/>
                </a:solidFill>
              </a:defRPr>
            </a:lvl1pPr>
          </a:lstStyle>
          <a:p>
            <a:fld id="{D1C038C0-E087-ED4A-8C05-E26AB7BED5AD}" type="slidenum">
              <a:rPr lang="en-US" smtClean="0"/>
              <a:t>‹#›</a:t>
            </a:fld>
            <a:endParaRPr lang="en-US"/>
          </a:p>
        </p:txBody>
      </p:sp>
      <p:sp>
        <p:nvSpPr>
          <p:cNvPr id="10" name="Rectangle 9"/>
          <p:cNvSpPr/>
          <p:nvPr/>
        </p:nvSpPr>
        <p:spPr>
          <a:xfrm>
            <a:off x="9157548"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8621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8"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03B9A78-2C61-A34B-9D83-A4DCBDD29644}" type="datetime1">
              <a:rPr lang="en-CA" smtClean="0"/>
              <a:t>2025-10-10</a:t>
            </a:fld>
            <a:endParaRPr lang="en-US"/>
          </a:p>
        </p:txBody>
      </p:sp>
      <p:sp>
        <p:nvSpPr>
          <p:cNvPr id="5" name="Footer Placeholder 4"/>
          <p:cNvSpPr>
            <a:spLocks noGrp="1"/>
          </p:cNvSpPr>
          <p:nvPr>
            <p:ph type="ftr" sz="quarter" idx="3"/>
          </p:nvPr>
        </p:nvSpPr>
        <p:spPr>
          <a:xfrm>
            <a:off x="3489962"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r>
              <a:rPr lang="en-US"/>
              <a:t>www.microboardsontario.com</a:t>
            </a:r>
          </a:p>
        </p:txBody>
      </p:sp>
      <p:sp>
        <p:nvSpPr>
          <p:cNvPr id="6" name="Slide Number Placeholder 5"/>
          <p:cNvSpPr>
            <a:spLocks noGrp="1"/>
          </p:cNvSpPr>
          <p:nvPr>
            <p:ph type="sldNum" sz="quarter" idx="4"/>
          </p:nvPr>
        </p:nvSpPr>
        <p:spPr>
          <a:xfrm>
            <a:off x="10469881"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D1C038C0-E087-ED4A-8C05-E26AB7BED5AD}" type="slidenum">
              <a:rPr lang="en-US" smtClean="0"/>
              <a:t>‹#›</a:t>
            </a:fld>
            <a:endParaRPr lang="en-US"/>
          </a:p>
        </p:txBody>
      </p:sp>
    </p:spTree>
    <p:extLst>
      <p:ext uri="{BB962C8B-B14F-4D97-AF65-F5344CB8AC3E}">
        <p14:creationId xmlns:p14="http://schemas.microsoft.com/office/powerpoint/2010/main" val="113522850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sldNum="0" hdr="0" dt="0"/>
  <p:txStyles>
    <p:titleStyle>
      <a:lvl1pPr algn="l" defTabSz="914411"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2" indent="-182882" algn="l" defTabSz="914411"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6" indent="-182882" algn="l" defTabSz="914411"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9" indent="-182882" algn="l" defTabSz="91441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52" indent="-182882" algn="l" defTabSz="91441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76" indent="-182882" algn="l" defTabSz="91441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20" indent="-228603" algn="l" defTabSz="91441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24" indent="-228603" algn="l" defTabSz="91441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28" indent="-228603" algn="l" defTabSz="91441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31" indent="-228603" algn="l" defTabSz="91441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28B1921-F533-4F9E-8BF6-80EC4D451D77}"/>
              </a:ext>
            </a:extLst>
          </p:cNvPr>
          <p:cNvSpPr>
            <a:spLocks noGrp="1"/>
          </p:cNvSpPr>
          <p:nvPr>
            <p:ph type="subTitle" idx="1"/>
          </p:nvPr>
        </p:nvSpPr>
        <p:spPr>
          <a:xfrm>
            <a:off x="4078014" y="5255172"/>
            <a:ext cx="3920358" cy="693683"/>
          </a:xfrm>
        </p:spPr>
        <p:txBody>
          <a:bodyPr>
            <a:normAutofit/>
          </a:bodyPr>
          <a:lstStyle/>
          <a:p>
            <a:pPr algn="l"/>
            <a:r>
              <a:rPr lang="en-US" dirty="0">
                <a:solidFill>
                  <a:srgbClr val="FFFFFF">
                    <a:alpha val="70000"/>
                  </a:srgbClr>
                </a:solidFill>
              </a:rPr>
              <a:t>or Amet</a:t>
            </a:r>
          </a:p>
        </p:txBody>
      </p:sp>
      <p:pic>
        <p:nvPicPr>
          <p:cNvPr id="7" name="Picture 6" descr="A close up of a logo&#10;&#10;Description automatically generated">
            <a:extLst>
              <a:ext uri="{FF2B5EF4-FFF2-40B4-BE49-F238E27FC236}">
                <a16:creationId xmlns:a16="http://schemas.microsoft.com/office/drawing/2014/main" id="{F233E1E2-70EA-4438-8D97-BDB41F605D6A}"/>
              </a:ext>
            </a:extLst>
          </p:cNvPr>
          <p:cNvPicPr>
            <a:picLocks noChangeAspect="1"/>
          </p:cNvPicPr>
          <p:nvPr/>
        </p:nvPicPr>
        <p:blipFill>
          <a:blip r:embed="rId2"/>
          <a:stretch>
            <a:fillRect/>
          </a:stretch>
        </p:blipFill>
        <p:spPr>
          <a:xfrm>
            <a:off x="4792946" y="413168"/>
            <a:ext cx="2606107" cy="2034364"/>
          </a:xfrm>
          <a:prstGeom prst="rect">
            <a:avLst/>
          </a:prstGeom>
        </p:spPr>
      </p:pic>
      <p:sp>
        <p:nvSpPr>
          <p:cNvPr id="6" name="Footer Placeholder 5">
            <a:extLst>
              <a:ext uri="{FF2B5EF4-FFF2-40B4-BE49-F238E27FC236}">
                <a16:creationId xmlns:a16="http://schemas.microsoft.com/office/drawing/2014/main" id="{6444DB67-4F89-FC41-8180-E86BF817E2C5}"/>
              </a:ext>
            </a:extLst>
          </p:cNvPr>
          <p:cNvSpPr>
            <a:spLocks noGrp="1"/>
          </p:cNvSpPr>
          <p:nvPr>
            <p:ph type="ftr" sz="quarter" idx="11"/>
          </p:nvPr>
        </p:nvSpPr>
        <p:spPr>
          <a:xfrm>
            <a:off x="3432153" y="6170512"/>
            <a:ext cx="5212080" cy="274320"/>
          </a:xfrm>
        </p:spPr>
        <p:txBody>
          <a:bodyPr/>
          <a:lstStyle/>
          <a:p>
            <a:r>
              <a:rPr lang="en-US" sz="1800" b="1" dirty="0">
                <a:solidFill>
                  <a:schemeClr val="accent2">
                    <a:lumMod val="75000"/>
                  </a:schemeClr>
                </a:solidFill>
              </a:rPr>
              <a:t>www.microboardsontario.com</a:t>
            </a:r>
          </a:p>
        </p:txBody>
      </p:sp>
      <p:sp>
        <p:nvSpPr>
          <p:cNvPr id="4" name="Title 1">
            <a:extLst>
              <a:ext uri="{FF2B5EF4-FFF2-40B4-BE49-F238E27FC236}">
                <a16:creationId xmlns:a16="http://schemas.microsoft.com/office/drawing/2014/main" id="{1F9D867E-0095-2203-5808-AD21F255C561}"/>
              </a:ext>
            </a:extLst>
          </p:cNvPr>
          <p:cNvSpPr txBox="1">
            <a:spLocks/>
          </p:cNvSpPr>
          <p:nvPr/>
        </p:nvSpPr>
        <p:spPr>
          <a:xfrm>
            <a:off x="1140105" y="3018087"/>
            <a:ext cx="9911788" cy="1371600"/>
          </a:xfrm>
          <a:prstGeom prst="rect">
            <a:avLst/>
          </a:prstGeom>
        </p:spPr>
        <p:txBody>
          <a:bodyPr>
            <a:normAutofit/>
          </a:bodyPr>
          <a:lstStyle>
            <a:lvl1pPr algn="l" defTabSz="914411"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CA" sz="4400" b="1" dirty="0">
                <a:solidFill>
                  <a:srgbClr val="0A5CB4"/>
                </a:solidFill>
              </a:rPr>
              <a:t>Relationships That Support</a:t>
            </a:r>
          </a:p>
          <a:p>
            <a:pPr algn="ctr"/>
            <a:r>
              <a:rPr lang="en-CA" sz="4400" b="1" dirty="0">
                <a:solidFill>
                  <a:srgbClr val="0A5CB4"/>
                </a:solidFill>
              </a:rPr>
              <a:t>Self-Determination</a:t>
            </a:r>
          </a:p>
        </p:txBody>
      </p:sp>
    </p:spTree>
    <p:extLst>
      <p:ext uri="{BB962C8B-B14F-4D97-AF65-F5344CB8AC3E}">
        <p14:creationId xmlns:p14="http://schemas.microsoft.com/office/powerpoint/2010/main" val="1831768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EACDF7E-5A2F-00E6-16C2-ED5D64B11A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FF981-17AA-08EA-8EE3-385BEB511D9F}"/>
              </a:ext>
            </a:extLst>
          </p:cNvPr>
          <p:cNvSpPr>
            <a:spLocks noGrp="1"/>
          </p:cNvSpPr>
          <p:nvPr>
            <p:ph type="title"/>
          </p:nvPr>
        </p:nvSpPr>
        <p:spPr>
          <a:xfrm>
            <a:off x="993147" y="41282"/>
            <a:ext cx="10608302" cy="1371600"/>
          </a:xfrm>
        </p:spPr>
        <p:txBody>
          <a:bodyPr>
            <a:normAutofit/>
          </a:bodyPr>
          <a:lstStyle/>
          <a:p>
            <a:pPr algn="ctr"/>
            <a:r>
              <a:rPr lang="en-US" sz="4400" b="1" dirty="0">
                <a:solidFill>
                  <a:srgbClr val="0A5CB4"/>
                </a:solidFill>
                <a:latin typeface="+mn-lt"/>
              </a:rPr>
              <a:t>Real Choices</a:t>
            </a:r>
          </a:p>
        </p:txBody>
      </p:sp>
      <p:pic>
        <p:nvPicPr>
          <p:cNvPr id="6" name="Content Placeholder 5">
            <a:extLst>
              <a:ext uri="{FF2B5EF4-FFF2-40B4-BE49-F238E27FC236}">
                <a16:creationId xmlns:a16="http://schemas.microsoft.com/office/drawing/2014/main" id="{731EF7D8-A5FE-DE66-AE7E-35EAD0470792}"/>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AF2031A0-7C05-3653-5E93-87E589149E07}"/>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C99B4FE2-1A94-062E-9528-E41BEFCE9FA6}"/>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C798A00E-80E4-80F8-D3F2-36E5FCCA7520}"/>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a:extLst>
              <a:ext uri="{FF2B5EF4-FFF2-40B4-BE49-F238E27FC236}">
                <a16:creationId xmlns:a16="http://schemas.microsoft.com/office/drawing/2014/main" id="{0B6A900F-1B0A-4F52-DED0-8815C8109190}"/>
              </a:ext>
            </a:extLst>
          </p:cNvPr>
          <p:cNvSpPr txBox="1"/>
          <p:nvPr/>
        </p:nvSpPr>
        <p:spPr>
          <a:xfrm>
            <a:off x="1160729" y="1412882"/>
            <a:ext cx="6764072" cy="4001095"/>
          </a:xfrm>
          <a:prstGeom prst="rect">
            <a:avLst/>
          </a:prstGeom>
          <a:noFill/>
        </p:spPr>
        <p:txBody>
          <a:bodyPr wrap="square" rtlCol="0">
            <a:spAutoFit/>
          </a:bodyPr>
          <a:lstStyle/>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Present choices clearly and meaningfully.</a:t>
            </a:r>
          </a:p>
          <a:p>
            <a:pPr marL="457200" indent="-45720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Provide age-appropriate experiences with typical peers.</a:t>
            </a:r>
          </a:p>
          <a:p>
            <a:pPr marL="457200" indent="-45720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Be intentional: support, try not to control.</a:t>
            </a:r>
          </a:p>
          <a:p>
            <a:pPr marL="457200" indent="-45720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Recognize your own limits and instincts.</a:t>
            </a:r>
          </a:p>
        </p:txBody>
      </p:sp>
      <p:pic>
        <p:nvPicPr>
          <p:cNvPr id="9" name="Picture 8" descr="A fence with trees and a cloudy sky&#10;&#10;AI-generated content may be incorrect.">
            <a:extLst>
              <a:ext uri="{FF2B5EF4-FFF2-40B4-BE49-F238E27FC236}">
                <a16:creationId xmlns:a16="http://schemas.microsoft.com/office/drawing/2014/main" id="{783772DD-5644-1A46-7EDA-0631785CB956}"/>
              </a:ext>
            </a:extLst>
          </p:cNvPr>
          <p:cNvPicPr>
            <a:picLocks noChangeAspect="1"/>
          </p:cNvPicPr>
          <p:nvPr/>
        </p:nvPicPr>
        <p:blipFill>
          <a:blip r:embed="rId4"/>
          <a:stretch>
            <a:fillRect/>
          </a:stretch>
        </p:blipFill>
        <p:spPr>
          <a:xfrm rot="5400000">
            <a:off x="7379125" y="1894987"/>
            <a:ext cx="4365403" cy="3274052"/>
          </a:xfrm>
          <a:prstGeom prst="rect">
            <a:avLst/>
          </a:prstGeom>
        </p:spPr>
      </p:pic>
    </p:spTree>
    <p:extLst>
      <p:ext uri="{BB962C8B-B14F-4D97-AF65-F5344CB8AC3E}">
        <p14:creationId xmlns:p14="http://schemas.microsoft.com/office/powerpoint/2010/main" val="747414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21E265C-64DB-63B5-1B0F-EA8C7982E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78D91-A8EA-0099-042D-70041467EE12}"/>
              </a:ext>
            </a:extLst>
          </p:cNvPr>
          <p:cNvSpPr>
            <a:spLocks noGrp="1"/>
          </p:cNvSpPr>
          <p:nvPr>
            <p:ph type="title"/>
          </p:nvPr>
        </p:nvSpPr>
        <p:spPr>
          <a:xfrm>
            <a:off x="993147" y="1125407"/>
            <a:ext cx="10608302" cy="1371600"/>
          </a:xfrm>
        </p:spPr>
        <p:txBody>
          <a:bodyPr>
            <a:normAutofit/>
          </a:bodyPr>
          <a:lstStyle/>
          <a:p>
            <a:pPr algn="ctr"/>
            <a:r>
              <a:rPr lang="en-US" sz="3600" b="1" dirty="0">
                <a:solidFill>
                  <a:srgbClr val="0A5CB4"/>
                </a:solidFill>
                <a:latin typeface="+mn-lt"/>
              </a:rPr>
              <a:t>In what parts of a person’s life do they get to make decisions?</a:t>
            </a:r>
          </a:p>
        </p:txBody>
      </p:sp>
      <p:pic>
        <p:nvPicPr>
          <p:cNvPr id="6" name="Content Placeholder 5">
            <a:extLst>
              <a:ext uri="{FF2B5EF4-FFF2-40B4-BE49-F238E27FC236}">
                <a16:creationId xmlns:a16="http://schemas.microsoft.com/office/drawing/2014/main" id="{10AAA259-12AF-2E38-ECA9-0D33C135AABF}"/>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8AC6025E-0B62-62C2-C025-F851816C52D5}"/>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87DF7B89-1ED7-D28D-72FC-4FC3140DCF63}"/>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18FA271A-BF95-F6C9-8CE2-837F40A19D70}"/>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itle 1">
            <a:extLst>
              <a:ext uri="{FF2B5EF4-FFF2-40B4-BE49-F238E27FC236}">
                <a16:creationId xmlns:a16="http://schemas.microsoft.com/office/drawing/2014/main" id="{9DFB00BA-0112-63BC-66E9-C13A01F41511}"/>
              </a:ext>
            </a:extLst>
          </p:cNvPr>
          <p:cNvSpPr txBox="1">
            <a:spLocks/>
          </p:cNvSpPr>
          <p:nvPr/>
        </p:nvSpPr>
        <p:spPr>
          <a:xfrm>
            <a:off x="900113" y="4277056"/>
            <a:ext cx="10608302" cy="1371600"/>
          </a:xfrm>
          <a:prstGeom prst="rect">
            <a:avLst/>
          </a:prstGeom>
        </p:spPr>
        <p:txBody>
          <a:bodyPr vert="horz" lIns="91440" tIns="45720" rIns="91440" bIns="45720" rtlCol="0" anchor="ctr">
            <a:noAutofit/>
          </a:bodyPr>
          <a:lstStyle>
            <a:lvl1pPr algn="l" defTabSz="914411"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CA" sz="3600" b="1" dirty="0">
                <a:solidFill>
                  <a:srgbClr val="0A5CB4"/>
                </a:solidFill>
                <a:latin typeface="+mn-lt"/>
              </a:rPr>
              <a:t>How can you create more opportunities for them to express what they want, or take the lead, even in small ways?</a:t>
            </a:r>
          </a:p>
        </p:txBody>
      </p:sp>
      <p:pic>
        <p:nvPicPr>
          <p:cNvPr id="11" name="Graphic 10" descr="Help with solid fill">
            <a:extLst>
              <a:ext uri="{FF2B5EF4-FFF2-40B4-BE49-F238E27FC236}">
                <a16:creationId xmlns:a16="http://schemas.microsoft.com/office/drawing/2014/main" id="{AA356045-775A-F79E-5F68-7E5D4CA65E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2824825"/>
            <a:ext cx="914400" cy="914400"/>
          </a:xfrm>
          <a:prstGeom prst="rect">
            <a:avLst/>
          </a:prstGeom>
        </p:spPr>
      </p:pic>
      <p:pic>
        <p:nvPicPr>
          <p:cNvPr id="12" name="Graphic 11" descr="Help with solid fill">
            <a:extLst>
              <a:ext uri="{FF2B5EF4-FFF2-40B4-BE49-F238E27FC236}">
                <a16:creationId xmlns:a16="http://schemas.microsoft.com/office/drawing/2014/main" id="{B47C6773-DA6A-21EB-4F3C-4132863732A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64996" y="2824825"/>
            <a:ext cx="914400" cy="914400"/>
          </a:xfrm>
          <a:prstGeom prst="rect">
            <a:avLst/>
          </a:prstGeom>
        </p:spPr>
      </p:pic>
      <p:pic>
        <p:nvPicPr>
          <p:cNvPr id="14" name="Graphic 13" descr="Help with solid fill">
            <a:extLst>
              <a:ext uri="{FF2B5EF4-FFF2-40B4-BE49-F238E27FC236}">
                <a16:creationId xmlns:a16="http://schemas.microsoft.com/office/drawing/2014/main" id="{A6FB1B4B-DF54-F10D-CA77-A1A73DF4CD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78947" y="2828908"/>
            <a:ext cx="914400" cy="914400"/>
          </a:xfrm>
          <a:prstGeom prst="rect">
            <a:avLst/>
          </a:prstGeom>
        </p:spPr>
      </p:pic>
    </p:spTree>
    <p:extLst>
      <p:ext uri="{BB962C8B-B14F-4D97-AF65-F5344CB8AC3E}">
        <p14:creationId xmlns:p14="http://schemas.microsoft.com/office/powerpoint/2010/main" val="3032854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3E286BB-142E-C630-D67C-9EAE2385B4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A09B81-9930-19EA-D8A7-8EBB899DF7EC}"/>
              </a:ext>
            </a:extLst>
          </p:cNvPr>
          <p:cNvSpPr>
            <a:spLocks noGrp="1"/>
          </p:cNvSpPr>
          <p:nvPr>
            <p:ph type="title"/>
          </p:nvPr>
        </p:nvSpPr>
        <p:spPr>
          <a:xfrm>
            <a:off x="684474" y="177693"/>
            <a:ext cx="11507525" cy="1371600"/>
          </a:xfrm>
        </p:spPr>
        <p:txBody>
          <a:bodyPr>
            <a:normAutofit/>
          </a:bodyPr>
          <a:lstStyle/>
          <a:p>
            <a:pPr algn="ctr"/>
            <a:r>
              <a:rPr lang="en-US" sz="4400" b="1" dirty="0">
                <a:solidFill>
                  <a:srgbClr val="0A5CB4"/>
                </a:solidFill>
                <a:latin typeface="+mn-lt"/>
              </a:rPr>
              <a:t>Supported Decision-Making &amp; Autonomy</a:t>
            </a:r>
          </a:p>
        </p:txBody>
      </p:sp>
      <p:pic>
        <p:nvPicPr>
          <p:cNvPr id="6" name="Content Placeholder 5">
            <a:extLst>
              <a:ext uri="{FF2B5EF4-FFF2-40B4-BE49-F238E27FC236}">
                <a16:creationId xmlns:a16="http://schemas.microsoft.com/office/drawing/2014/main" id="{6C562109-7D77-7CAE-22AE-228BF6B149E4}"/>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66D46DE2-8113-FA37-ADA5-A90563CDACA6}"/>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5387C490-F28C-26B5-DBE9-88DE4956EFFD}"/>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ADB33AFD-3FD6-54C0-03C8-F173ABC3B5D1}"/>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a:extLst>
              <a:ext uri="{FF2B5EF4-FFF2-40B4-BE49-F238E27FC236}">
                <a16:creationId xmlns:a16="http://schemas.microsoft.com/office/drawing/2014/main" id="{B3A54365-AAD6-2ECD-B943-D35983D4A519}"/>
              </a:ext>
            </a:extLst>
          </p:cNvPr>
          <p:cNvSpPr txBox="1"/>
          <p:nvPr/>
        </p:nvSpPr>
        <p:spPr>
          <a:xfrm>
            <a:off x="1300163" y="1452278"/>
            <a:ext cx="9710736" cy="3539430"/>
          </a:xfrm>
          <a:prstGeom prst="rect">
            <a:avLst/>
          </a:prstGeom>
          <a:noFill/>
        </p:spPr>
        <p:txBody>
          <a:bodyPr wrap="square" rtlCol="0">
            <a:spAutoFit/>
          </a:bodyPr>
          <a:lstStyle/>
          <a:p>
            <a:pPr marL="457200" indent="-457200">
              <a:buFont typeface="Arial" panose="020B0604020202020204" pitchFamily="34" charset="0"/>
              <a:buChar char="•"/>
            </a:pPr>
            <a:r>
              <a:rPr lang="en-CA" sz="2800" b="1" dirty="0">
                <a:latin typeface="Arial" panose="020B0604020202020204" pitchFamily="34" charset="0"/>
                <a:cs typeface="Arial" panose="020B0604020202020204" pitchFamily="34" charset="0"/>
              </a:rPr>
              <a:t>Supported decision-making</a:t>
            </a:r>
            <a:r>
              <a:rPr lang="en-CA" sz="2800" dirty="0">
                <a:latin typeface="Arial" panose="020B0604020202020204" pitchFamily="34" charset="0"/>
                <a:cs typeface="Arial" panose="020B0604020202020204" pitchFamily="34" charset="0"/>
              </a:rPr>
              <a:t> means helping a person make decisions without getting in the way of a person’s right to decide. People supporting a decision are chosen, as is how they help, and what help is needed.</a:t>
            </a:r>
          </a:p>
          <a:p>
            <a:pPr marL="457200" indent="-457200">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b="1" dirty="0">
                <a:latin typeface="Arial" panose="020B0604020202020204" pitchFamily="34" charset="0"/>
                <a:cs typeface="Arial" panose="020B0604020202020204" pitchFamily="34" charset="0"/>
              </a:rPr>
              <a:t>Support the person, not the decision</a:t>
            </a:r>
            <a:r>
              <a:rPr lang="en-CA" sz="2800" dirty="0">
                <a:latin typeface="Arial" panose="020B0604020202020204" pitchFamily="34" charset="0"/>
                <a:cs typeface="Arial" panose="020B0604020202020204" pitchFamily="34" charset="0"/>
              </a:rPr>
              <a:t> – Sometimes support is needed for understanding or communication, </a:t>
            </a:r>
            <a:r>
              <a:rPr lang="en-CA" sz="2800" i="1" dirty="0">
                <a:latin typeface="Arial" panose="020B0604020202020204" pitchFamily="34" charset="0"/>
                <a:cs typeface="Arial" panose="020B0604020202020204" pitchFamily="34" charset="0"/>
              </a:rPr>
              <a:t>not</a:t>
            </a:r>
            <a:r>
              <a:rPr lang="en-CA" sz="2800" dirty="0">
                <a:latin typeface="Arial" panose="020B0604020202020204" pitchFamily="34" charset="0"/>
                <a:cs typeface="Arial" panose="020B0604020202020204" pitchFamily="34" charset="0"/>
              </a:rPr>
              <a:t> making the decision itself.</a:t>
            </a:r>
          </a:p>
          <a:p>
            <a:pPr marL="457200" indent="-457200">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741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C904E7-C7C1-AB7F-D88F-04D312E2AB33}"/>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DC7EB8-BFDA-E8C3-E0E7-17EB7A6CDAB2}"/>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794E59FA-45BA-A894-7326-E73858C5B8B9}"/>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87A71058-EF83-C410-E2C2-AFB92022DD8C}"/>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907A9668-4407-B9E9-1B6A-25B19C27CF48}"/>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0" name="Picture 9" descr="A group of people sitting around a table&#10;&#10;AI-generated content may be incorrect.">
            <a:extLst>
              <a:ext uri="{FF2B5EF4-FFF2-40B4-BE49-F238E27FC236}">
                <a16:creationId xmlns:a16="http://schemas.microsoft.com/office/drawing/2014/main" id="{41E6641B-98F0-F789-DAEF-F5783FE2A816}"/>
              </a:ext>
            </a:extLst>
          </p:cNvPr>
          <p:cNvPicPr>
            <a:picLocks noChangeAspect="1"/>
          </p:cNvPicPr>
          <p:nvPr/>
        </p:nvPicPr>
        <p:blipFill>
          <a:blip r:embed="rId4"/>
          <a:srcRect l="20889" r="8025"/>
          <a:stretch>
            <a:fillRect/>
          </a:stretch>
        </p:blipFill>
        <p:spPr>
          <a:xfrm rot="5400000">
            <a:off x="6001593" y="1262393"/>
            <a:ext cx="4875112" cy="5143500"/>
          </a:xfrm>
          <a:prstGeom prst="rect">
            <a:avLst/>
          </a:prstGeom>
        </p:spPr>
      </p:pic>
      <p:sp>
        <p:nvSpPr>
          <p:cNvPr id="16" name="TextBox 15">
            <a:extLst>
              <a:ext uri="{FF2B5EF4-FFF2-40B4-BE49-F238E27FC236}">
                <a16:creationId xmlns:a16="http://schemas.microsoft.com/office/drawing/2014/main" id="{FFC43657-FCA3-5F81-096F-FCCD221729F0}"/>
              </a:ext>
            </a:extLst>
          </p:cNvPr>
          <p:cNvSpPr txBox="1"/>
          <p:nvPr/>
        </p:nvSpPr>
        <p:spPr>
          <a:xfrm>
            <a:off x="699025" y="1891394"/>
            <a:ext cx="5143500" cy="646331"/>
          </a:xfrm>
          <a:prstGeom prst="rect">
            <a:avLst/>
          </a:prstGeom>
          <a:noFill/>
        </p:spPr>
        <p:txBody>
          <a:bodyPr wrap="square">
            <a:spAutoFit/>
          </a:bodyPr>
          <a:lstStyle/>
          <a:p>
            <a:pPr marL="457200" indent="-457200">
              <a:buFont typeface="Arial" panose="020B0604020202020204" pitchFamily="34" charset="0"/>
              <a:buChar char="•"/>
            </a:pPr>
            <a:r>
              <a:rPr lang="en-CA" sz="1800" b="1" dirty="0">
                <a:latin typeface="Arial" panose="020B0604020202020204" pitchFamily="34" charset="0"/>
                <a:cs typeface="Arial" panose="020B0604020202020204" pitchFamily="34" charset="0"/>
              </a:rPr>
              <a:t>Support looks different for everyone</a:t>
            </a:r>
            <a:r>
              <a:rPr lang="en-CA" sz="1800" dirty="0">
                <a:latin typeface="Arial" panose="020B0604020202020204" pitchFamily="34" charset="0"/>
                <a:cs typeface="Arial" panose="020B0604020202020204" pitchFamily="34" charset="0"/>
              </a:rPr>
              <a:t> – One size doesn’t fit all!</a:t>
            </a:r>
          </a:p>
        </p:txBody>
      </p:sp>
      <p:sp>
        <p:nvSpPr>
          <p:cNvPr id="17" name="Title 1">
            <a:extLst>
              <a:ext uri="{FF2B5EF4-FFF2-40B4-BE49-F238E27FC236}">
                <a16:creationId xmlns:a16="http://schemas.microsoft.com/office/drawing/2014/main" id="{5720B8FC-7D4F-3F0F-30F1-55BF354FD51F}"/>
              </a:ext>
            </a:extLst>
          </p:cNvPr>
          <p:cNvSpPr>
            <a:spLocks noGrp="1"/>
          </p:cNvSpPr>
          <p:nvPr>
            <p:ph type="title"/>
          </p:nvPr>
        </p:nvSpPr>
        <p:spPr>
          <a:xfrm>
            <a:off x="684474" y="177693"/>
            <a:ext cx="11507525" cy="1371600"/>
          </a:xfrm>
        </p:spPr>
        <p:txBody>
          <a:bodyPr>
            <a:normAutofit/>
          </a:bodyPr>
          <a:lstStyle/>
          <a:p>
            <a:pPr algn="ctr"/>
            <a:r>
              <a:rPr lang="en-US" sz="4400" b="1" dirty="0">
                <a:solidFill>
                  <a:srgbClr val="0A5CB4"/>
                </a:solidFill>
                <a:latin typeface="+mn-lt"/>
              </a:rPr>
              <a:t>Supported Decision-Making &amp; Autonomy</a:t>
            </a:r>
          </a:p>
        </p:txBody>
      </p:sp>
    </p:spTree>
    <p:extLst>
      <p:ext uri="{BB962C8B-B14F-4D97-AF65-F5344CB8AC3E}">
        <p14:creationId xmlns:p14="http://schemas.microsoft.com/office/powerpoint/2010/main" val="1793109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BE2B986-B2C4-E158-461E-7755F68981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DA1116-5A3D-830A-C275-77E7A9E1D447}"/>
              </a:ext>
            </a:extLst>
          </p:cNvPr>
          <p:cNvSpPr>
            <a:spLocks noGrp="1"/>
          </p:cNvSpPr>
          <p:nvPr>
            <p:ph type="title"/>
          </p:nvPr>
        </p:nvSpPr>
        <p:spPr>
          <a:xfrm>
            <a:off x="993147" y="310118"/>
            <a:ext cx="10608302" cy="1371600"/>
          </a:xfrm>
        </p:spPr>
        <p:txBody>
          <a:bodyPr>
            <a:normAutofit/>
          </a:bodyPr>
          <a:lstStyle/>
          <a:p>
            <a:pPr algn="ctr"/>
            <a:r>
              <a:rPr lang="en-US" sz="4400" b="1" dirty="0">
                <a:solidFill>
                  <a:srgbClr val="0A5CB4"/>
                </a:solidFill>
                <a:latin typeface="+mn-lt"/>
              </a:rPr>
              <a:t>Dignity of Risk</a:t>
            </a:r>
          </a:p>
        </p:txBody>
      </p:sp>
      <p:pic>
        <p:nvPicPr>
          <p:cNvPr id="6" name="Content Placeholder 5">
            <a:extLst>
              <a:ext uri="{FF2B5EF4-FFF2-40B4-BE49-F238E27FC236}">
                <a16:creationId xmlns:a16="http://schemas.microsoft.com/office/drawing/2014/main" id="{D89B80E4-E10A-D400-05C7-CA18EF087736}"/>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66D6097C-F30F-8193-F2B4-DCC3797AA53F}"/>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802E8293-CD32-17DA-34FA-2566438E1634}"/>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04A2F963-CEF0-7C9B-D8D1-7743E31B6A1B}"/>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TextBox 10">
            <a:extLst>
              <a:ext uri="{FF2B5EF4-FFF2-40B4-BE49-F238E27FC236}">
                <a16:creationId xmlns:a16="http://schemas.microsoft.com/office/drawing/2014/main" id="{BE70824E-E4F3-57AB-7010-B8D89003B19C}"/>
              </a:ext>
            </a:extLst>
          </p:cNvPr>
          <p:cNvSpPr txBox="1"/>
          <p:nvPr/>
        </p:nvSpPr>
        <p:spPr>
          <a:xfrm>
            <a:off x="590551" y="1584998"/>
            <a:ext cx="8625166" cy="4278094"/>
          </a:xfrm>
          <a:prstGeom prst="rect">
            <a:avLst/>
          </a:prstGeom>
          <a:noFill/>
        </p:spPr>
        <p:txBody>
          <a:bodyPr wrap="square">
            <a:spAutoFit/>
          </a:bodyPr>
          <a:lstStyle/>
          <a:p>
            <a:r>
              <a:rPr lang="en-CA" sz="3200" b="1" dirty="0">
                <a:latin typeface="Arial" panose="020B0604020202020204" pitchFamily="34" charset="0"/>
                <a:cs typeface="Arial" panose="020B0604020202020204" pitchFamily="34" charset="0"/>
              </a:rPr>
              <a:t>Everyone has the right to take risks</a:t>
            </a:r>
          </a:p>
          <a:p>
            <a:r>
              <a:rPr lang="en-CA" sz="3200" b="1" dirty="0">
                <a:latin typeface="Arial" panose="020B0604020202020204" pitchFamily="34" charset="0"/>
                <a:cs typeface="Arial" panose="020B0604020202020204" pitchFamily="34" charset="0"/>
              </a:rPr>
              <a:t>and make mistakes.</a:t>
            </a:r>
          </a:p>
          <a:p>
            <a:pPr marL="457200" indent="-45720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Growth comes from experience and </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trust.</a:t>
            </a:r>
          </a:p>
          <a:p>
            <a:pPr marL="457200" indent="-45720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Support means preparing for risk, not </a:t>
            </a:r>
            <a:br>
              <a:rPr lang="en-CA" sz="2800" dirty="0">
                <a:latin typeface="Arial" panose="020B0604020202020204" pitchFamily="34" charset="0"/>
                <a:cs typeface="Arial" panose="020B0604020202020204" pitchFamily="34" charset="0"/>
              </a:rPr>
            </a:br>
            <a:r>
              <a:rPr lang="en-CA" sz="2800" dirty="0">
                <a:latin typeface="Arial" panose="020B0604020202020204" pitchFamily="34" charset="0"/>
                <a:cs typeface="Arial" panose="020B0604020202020204" pitchFamily="34" charset="0"/>
              </a:rPr>
              <a:t>preventing it or being too overprotective.</a:t>
            </a:r>
          </a:p>
          <a:p>
            <a:pPr marL="457200" indent="-45720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Inclusion means being free to try, fail, and try again.</a:t>
            </a:r>
          </a:p>
        </p:txBody>
      </p:sp>
      <p:pic>
        <p:nvPicPr>
          <p:cNvPr id="4" name="Picture 3" descr="A child sitting on a counter&#10;&#10;AI-generated content may be incorrect.">
            <a:extLst>
              <a:ext uri="{FF2B5EF4-FFF2-40B4-BE49-F238E27FC236}">
                <a16:creationId xmlns:a16="http://schemas.microsoft.com/office/drawing/2014/main" id="{4A0A1A34-EF7C-619F-71C2-7F97FBB6453A}"/>
              </a:ext>
            </a:extLst>
          </p:cNvPr>
          <p:cNvPicPr>
            <a:picLocks noChangeAspect="1"/>
          </p:cNvPicPr>
          <p:nvPr/>
        </p:nvPicPr>
        <p:blipFill>
          <a:blip r:embed="rId4"/>
          <a:stretch>
            <a:fillRect/>
          </a:stretch>
        </p:blipFill>
        <p:spPr>
          <a:xfrm rot="10800000">
            <a:off x="7700121" y="1681718"/>
            <a:ext cx="4212297" cy="3159223"/>
          </a:xfrm>
          <a:prstGeom prst="rect">
            <a:avLst/>
          </a:prstGeom>
        </p:spPr>
      </p:pic>
    </p:spTree>
    <p:extLst>
      <p:ext uri="{BB962C8B-B14F-4D97-AF65-F5344CB8AC3E}">
        <p14:creationId xmlns:p14="http://schemas.microsoft.com/office/powerpoint/2010/main" val="23358960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F84108-5C88-D2B0-B908-E3DE6B2814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D1F74D-2F4A-0132-B09F-D0C43D62E1B3}"/>
              </a:ext>
            </a:extLst>
          </p:cNvPr>
          <p:cNvSpPr>
            <a:spLocks noGrp="1"/>
          </p:cNvSpPr>
          <p:nvPr>
            <p:ph type="title"/>
          </p:nvPr>
        </p:nvSpPr>
        <p:spPr>
          <a:xfrm>
            <a:off x="993147" y="-266233"/>
            <a:ext cx="10608302" cy="1371600"/>
          </a:xfrm>
        </p:spPr>
        <p:txBody>
          <a:bodyPr>
            <a:normAutofit/>
          </a:bodyPr>
          <a:lstStyle/>
          <a:p>
            <a:pPr algn="ctr"/>
            <a:r>
              <a:rPr lang="en-US" sz="4400" b="1" dirty="0">
                <a:solidFill>
                  <a:srgbClr val="0A5CB4"/>
                </a:solidFill>
                <a:latin typeface="+mn-lt"/>
              </a:rPr>
              <a:t>The Communication Bill of Rights</a:t>
            </a:r>
          </a:p>
        </p:txBody>
      </p:sp>
      <p:pic>
        <p:nvPicPr>
          <p:cNvPr id="6" name="Content Placeholder 5">
            <a:extLst>
              <a:ext uri="{FF2B5EF4-FFF2-40B4-BE49-F238E27FC236}">
                <a16:creationId xmlns:a16="http://schemas.microsoft.com/office/drawing/2014/main" id="{EB403C07-7D29-DA10-0AE6-81C3B24BA92F}"/>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0F13ABD3-CAE7-F2A1-B0F6-C927CCD6868D}"/>
              </a:ext>
            </a:extLst>
          </p:cNvPr>
          <p:cNvSpPr>
            <a:spLocks noGrp="1"/>
          </p:cNvSpPr>
          <p:nvPr>
            <p:ph type="ftr" sz="quarter" idx="11"/>
          </p:nvPr>
        </p:nvSpPr>
        <p:spPr>
          <a:xfrm>
            <a:off x="5509670" y="6271699"/>
            <a:ext cx="5212080" cy="274320"/>
          </a:xfrm>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74E75A43-CB39-B039-E17F-405FADE55F72}"/>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EC975EE2-F66F-1B5D-0CC8-B31A0DF1DB1D}"/>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a:extLst>
              <a:ext uri="{FF2B5EF4-FFF2-40B4-BE49-F238E27FC236}">
                <a16:creationId xmlns:a16="http://schemas.microsoft.com/office/drawing/2014/main" id="{B2546CF0-60C0-E759-2846-152B547C3074}"/>
              </a:ext>
            </a:extLst>
          </p:cNvPr>
          <p:cNvSpPr txBox="1"/>
          <p:nvPr/>
        </p:nvSpPr>
        <p:spPr>
          <a:xfrm>
            <a:off x="6096000" y="1079120"/>
            <a:ext cx="5225407" cy="4339650"/>
          </a:xfrm>
          <a:prstGeom prst="rect">
            <a:avLst/>
          </a:prstGeom>
          <a:noFill/>
        </p:spPr>
        <p:txBody>
          <a:bodyPr wrap="square" rtlCol="0">
            <a:spAutoFit/>
          </a:bodyPr>
          <a:lstStyle/>
          <a:p>
            <a:pPr marL="457200" indent="-457200">
              <a:buFont typeface="Arial" panose="020B0604020202020204" pitchFamily="34" charset="0"/>
              <a:buChar char="•"/>
            </a:pPr>
            <a:r>
              <a:rPr lang="en-CA" sz="2400" dirty="0">
                <a:latin typeface="Arial" panose="020B0604020202020204" pitchFamily="34" charset="0"/>
                <a:cs typeface="Arial" panose="020B0604020202020204" pitchFamily="34" charset="0"/>
              </a:rPr>
              <a:t>To ask for what I want.</a:t>
            </a:r>
          </a:p>
          <a:p>
            <a:pPr marL="457200" indent="-457200">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400" dirty="0">
                <a:latin typeface="Arial" panose="020B0604020202020204" pitchFamily="34" charset="0"/>
                <a:cs typeface="Arial" panose="020B0604020202020204" pitchFamily="34" charset="0"/>
              </a:rPr>
              <a:t>To access the information I need.</a:t>
            </a:r>
          </a:p>
          <a:p>
            <a:pPr marL="457200" indent="-457200">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400" dirty="0">
                <a:latin typeface="Arial" panose="020B0604020202020204" pitchFamily="34" charset="0"/>
                <a:cs typeface="Arial" panose="020B0604020202020204" pitchFamily="34" charset="0"/>
              </a:rPr>
              <a:t>To say no.</a:t>
            </a:r>
          </a:p>
          <a:p>
            <a:pPr marL="457200" indent="-457200">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400" dirty="0">
                <a:latin typeface="Arial" panose="020B0604020202020204" pitchFamily="34" charset="0"/>
                <a:cs typeface="Arial" panose="020B0604020202020204" pitchFamily="34" charset="0"/>
              </a:rPr>
              <a:t>To interact in ways that suit me.</a:t>
            </a:r>
          </a:p>
          <a:p>
            <a:pPr marL="457200" indent="-457200">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400" dirty="0">
                <a:latin typeface="Arial" panose="020B0604020202020204" pitchFamily="34" charset="0"/>
                <a:cs typeface="Arial" panose="020B0604020202020204" pitchFamily="34" charset="0"/>
              </a:rPr>
              <a:t>To share my feelings and opinions.</a:t>
            </a:r>
          </a:p>
          <a:p>
            <a:pPr marL="457200" indent="-457200">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400" dirty="0">
                <a:latin typeface="Arial" panose="020B0604020202020204" pitchFamily="34" charset="0"/>
                <a:cs typeface="Arial" panose="020B0604020202020204" pitchFamily="34" charset="0"/>
              </a:rPr>
              <a:t>To be given real choices.</a:t>
            </a:r>
          </a:p>
          <a:p>
            <a:pPr marL="457200" indent="-457200">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400" dirty="0">
                <a:latin typeface="Arial" panose="020B0604020202020204" pitchFamily="34" charset="0"/>
                <a:cs typeface="Arial" panose="020B0604020202020204" pitchFamily="34" charset="0"/>
              </a:rPr>
              <a:t>To be spoken with, not about.</a:t>
            </a:r>
          </a:p>
        </p:txBody>
      </p:sp>
      <p:pic>
        <p:nvPicPr>
          <p:cNvPr id="14" name="Picture 13" descr="A poster with a few images of people&#10;&#10;AI-generated content may be incorrect.">
            <a:extLst>
              <a:ext uri="{FF2B5EF4-FFF2-40B4-BE49-F238E27FC236}">
                <a16:creationId xmlns:a16="http://schemas.microsoft.com/office/drawing/2014/main" id="{7247A1C3-316A-D460-4C04-6AD77D3696B1}"/>
              </a:ext>
            </a:extLst>
          </p:cNvPr>
          <p:cNvPicPr>
            <a:picLocks noChangeAspect="1"/>
          </p:cNvPicPr>
          <p:nvPr/>
        </p:nvPicPr>
        <p:blipFill>
          <a:blip r:embed="rId4"/>
          <a:stretch>
            <a:fillRect/>
          </a:stretch>
        </p:blipFill>
        <p:spPr>
          <a:xfrm>
            <a:off x="1470250" y="766557"/>
            <a:ext cx="4344762" cy="5791336"/>
          </a:xfrm>
          <a:prstGeom prst="rect">
            <a:avLst/>
          </a:prstGeom>
        </p:spPr>
      </p:pic>
    </p:spTree>
    <p:extLst>
      <p:ext uri="{BB962C8B-B14F-4D97-AF65-F5344CB8AC3E}">
        <p14:creationId xmlns:p14="http://schemas.microsoft.com/office/powerpoint/2010/main" val="1155145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0EB81C6-91A6-F428-F208-0BE885EB0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C1B71-161D-98E0-33FD-01682694A5F4}"/>
              </a:ext>
            </a:extLst>
          </p:cNvPr>
          <p:cNvSpPr>
            <a:spLocks noGrp="1"/>
          </p:cNvSpPr>
          <p:nvPr>
            <p:ph type="title"/>
          </p:nvPr>
        </p:nvSpPr>
        <p:spPr>
          <a:xfrm>
            <a:off x="1004121" y="-179720"/>
            <a:ext cx="10608302" cy="1371600"/>
          </a:xfrm>
        </p:spPr>
        <p:txBody>
          <a:bodyPr>
            <a:normAutofit/>
          </a:bodyPr>
          <a:lstStyle/>
          <a:p>
            <a:pPr algn="ctr"/>
            <a:r>
              <a:rPr lang="en-US" sz="4400" b="1" dirty="0">
                <a:solidFill>
                  <a:srgbClr val="0A5CB4"/>
                </a:solidFill>
                <a:latin typeface="+mn-lt"/>
              </a:rPr>
              <a:t>A Few Tips!</a:t>
            </a:r>
          </a:p>
        </p:txBody>
      </p:sp>
      <p:pic>
        <p:nvPicPr>
          <p:cNvPr id="6" name="Content Placeholder 5">
            <a:extLst>
              <a:ext uri="{FF2B5EF4-FFF2-40B4-BE49-F238E27FC236}">
                <a16:creationId xmlns:a16="http://schemas.microsoft.com/office/drawing/2014/main" id="{D1CE0E19-C802-4E18-40FF-08FF1DB35188}"/>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3DFCFB2B-C5CC-A8F9-F278-DA7370A120C7}"/>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B3AA2AF9-19EA-866D-4C0D-3299127EE85B}"/>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1F1AFC5E-79FA-CADF-E2E2-E75A98F28368}"/>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a:extLst>
              <a:ext uri="{FF2B5EF4-FFF2-40B4-BE49-F238E27FC236}">
                <a16:creationId xmlns:a16="http://schemas.microsoft.com/office/drawing/2014/main" id="{85957CE8-304B-7464-10C4-693F24F0550C}"/>
              </a:ext>
            </a:extLst>
          </p:cNvPr>
          <p:cNvSpPr txBox="1"/>
          <p:nvPr/>
        </p:nvSpPr>
        <p:spPr>
          <a:xfrm>
            <a:off x="1354849" y="2087782"/>
            <a:ext cx="9995366" cy="3323987"/>
          </a:xfrm>
          <a:prstGeom prst="rect">
            <a:avLst/>
          </a:prstGeom>
          <a:noFill/>
        </p:spPr>
        <p:txBody>
          <a:bodyPr wrap="square" rtlCol="0">
            <a:spAutoFit/>
          </a:bodyPr>
          <a:lstStyle/>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Look for opportunities that stretch decision-making. </a:t>
            </a:r>
          </a:p>
          <a:p>
            <a:pPr marL="457200" indent="-457200">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Make sure the people in a person’s life (network, Microboard, paid support workers) know that supporting a person to make their own choices is really important. </a:t>
            </a:r>
          </a:p>
          <a:p>
            <a:pPr marL="457200" indent="-4572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Have facilitated conversations.</a:t>
            </a:r>
          </a:p>
          <a:p>
            <a:pPr marL="457200" indent="-4572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When you start on the path, the path appears.</a:t>
            </a:r>
          </a:p>
        </p:txBody>
      </p:sp>
      <p:pic>
        <p:nvPicPr>
          <p:cNvPr id="4" name="Picture 3" descr="A blue and orange check mark in a circle&#10;&#10;AI-generated content may be incorrect.">
            <a:extLst>
              <a:ext uri="{FF2B5EF4-FFF2-40B4-BE49-F238E27FC236}">
                <a16:creationId xmlns:a16="http://schemas.microsoft.com/office/drawing/2014/main" id="{92B3DA93-AF2E-2DE9-EEC7-0F1E2E36A57F}"/>
              </a:ext>
            </a:extLst>
          </p:cNvPr>
          <p:cNvPicPr>
            <a:picLocks noChangeAspect="1"/>
          </p:cNvPicPr>
          <p:nvPr/>
        </p:nvPicPr>
        <p:blipFill>
          <a:blip r:embed="rId4"/>
          <a:stretch>
            <a:fillRect/>
          </a:stretch>
        </p:blipFill>
        <p:spPr>
          <a:xfrm>
            <a:off x="4373879" y="874005"/>
            <a:ext cx="3444242" cy="818786"/>
          </a:xfrm>
          <a:prstGeom prst="rect">
            <a:avLst/>
          </a:prstGeom>
        </p:spPr>
      </p:pic>
    </p:spTree>
    <p:extLst>
      <p:ext uri="{BB962C8B-B14F-4D97-AF65-F5344CB8AC3E}">
        <p14:creationId xmlns:p14="http://schemas.microsoft.com/office/powerpoint/2010/main" val="818696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8A1A265-172D-D314-5DF4-9EB3F0F1C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3A9630-2442-4C1E-1B6B-601FE6E982FF}"/>
              </a:ext>
            </a:extLst>
          </p:cNvPr>
          <p:cNvSpPr>
            <a:spLocks noGrp="1"/>
          </p:cNvSpPr>
          <p:nvPr>
            <p:ph type="title"/>
          </p:nvPr>
        </p:nvSpPr>
        <p:spPr>
          <a:xfrm>
            <a:off x="993695" y="87430"/>
            <a:ext cx="10608302" cy="1371600"/>
          </a:xfrm>
        </p:spPr>
        <p:txBody>
          <a:bodyPr>
            <a:normAutofit/>
          </a:bodyPr>
          <a:lstStyle/>
          <a:p>
            <a:pPr algn="ctr"/>
            <a:r>
              <a:rPr lang="en-US" sz="4400" b="1" dirty="0">
                <a:solidFill>
                  <a:srgbClr val="0A5CB4"/>
                </a:solidFill>
                <a:latin typeface="+mn-lt"/>
              </a:rPr>
              <a:t>We’re Here For You!</a:t>
            </a:r>
          </a:p>
        </p:txBody>
      </p:sp>
      <p:pic>
        <p:nvPicPr>
          <p:cNvPr id="6" name="Content Placeholder 5">
            <a:extLst>
              <a:ext uri="{FF2B5EF4-FFF2-40B4-BE49-F238E27FC236}">
                <a16:creationId xmlns:a16="http://schemas.microsoft.com/office/drawing/2014/main" id="{F1983E3B-9046-5EF3-74FA-D26625B58CC1}"/>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23D017FE-84B9-27D6-C31D-51BCA1E7B412}"/>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19E34A27-85E0-A6F7-E62E-0864D21ACF13}"/>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D27D60F8-B997-23B9-AC44-A6DEE961C847}"/>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a:extLst>
              <a:ext uri="{FF2B5EF4-FFF2-40B4-BE49-F238E27FC236}">
                <a16:creationId xmlns:a16="http://schemas.microsoft.com/office/drawing/2014/main" id="{D29C461C-4A57-85A2-EF4A-C60C634E2966}"/>
              </a:ext>
            </a:extLst>
          </p:cNvPr>
          <p:cNvSpPr txBox="1"/>
          <p:nvPr/>
        </p:nvSpPr>
        <p:spPr>
          <a:xfrm>
            <a:off x="1300163" y="1245015"/>
            <a:ext cx="9995366" cy="4832092"/>
          </a:xfrm>
          <a:prstGeom prst="rect">
            <a:avLst/>
          </a:prstGeom>
          <a:noFill/>
        </p:spPr>
        <p:txBody>
          <a:bodyPr wrap="square" rtlCol="0">
            <a:spAutoFit/>
          </a:bodyPr>
          <a:lstStyle/>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Join us October 4th in Kingston for our 3</a:t>
            </a:r>
            <a:r>
              <a:rPr lang="en-CA" sz="2800" baseline="30000" dirty="0">
                <a:latin typeface="Arial" panose="020B0604020202020204" pitchFamily="34" charset="0"/>
                <a:cs typeface="Arial" panose="020B0604020202020204" pitchFamily="34" charset="0"/>
              </a:rPr>
              <a:t>rd</a:t>
            </a:r>
            <a:r>
              <a:rPr lang="en-CA" sz="2800" dirty="0">
                <a:latin typeface="Arial" panose="020B0604020202020204" pitchFamily="34" charset="0"/>
                <a:cs typeface="Arial" panose="020B0604020202020204" pitchFamily="34" charset="0"/>
              </a:rPr>
              <a:t> Annual Family Networking Forum</a:t>
            </a:r>
          </a:p>
          <a:p>
            <a:pPr marL="457200" indent="-457200">
              <a:buFont typeface="Arial" panose="020B0604020202020204" pitchFamily="34" charset="0"/>
              <a:buChar char="•"/>
            </a:pPr>
            <a:endParaRPr lang="en-CA"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Learn more about our project supporting families with incorporating Microboards. Have a child under 18? We want to connect with you!</a:t>
            </a:r>
          </a:p>
          <a:p>
            <a:pPr marL="457200" indent="-4572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Watch for our Fall series of workshops – Family Connection Night, Succession Planning and more!</a:t>
            </a:r>
          </a:p>
          <a:p>
            <a:pPr marL="457200" indent="-4572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Join our mailing list.</a:t>
            </a:r>
            <a:br>
              <a:rPr lang="en-US" sz="2800" dirty="0">
                <a:latin typeface="Arial" panose="020B0604020202020204" pitchFamily="34" charset="0"/>
                <a:cs typeface="Arial" panose="020B0604020202020204" pitchFamily="34" charset="0"/>
              </a:rPr>
            </a:br>
            <a:endParaRPr lang="en-US"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All the news: </a:t>
            </a:r>
            <a:r>
              <a:rPr lang="en-US" sz="2800" dirty="0" err="1">
                <a:latin typeface="Arial" panose="020B0604020202020204" pitchFamily="34" charset="0"/>
                <a:cs typeface="Arial" panose="020B0604020202020204" pitchFamily="34" charset="0"/>
              </a:rPr>
              <a:t>www.microboardsontario.com</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348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69086F3-88BC-12AF-0908-B35647604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A00073-8428-65BF-6987-CFE730A8BEA6}"/>
              </a:ext>
            </a:extLst>
          </p:cNvPr>
          <p:cNvSpPr>
            <a:spLocks noGrp="1"/>
          </p:cNvSpPr>
          <p:nvPr>
            <p:ph type="title"/>
          </p:nvPr>
        </p:nvSpPr>
        <p:spPr>
          <a:xfrm>
            <a:off x="1059027" y="376375"/>
            <a:ext cx="10416916" cy="1371600"/>
          </a:xfrm>
        </p:spPr>
        <p:txBody>
          <a:bodyPr>
            <a:normAutofit/>
          </a:bodyPr>
          <a:lstStyle/>
          <a:p>
            <a:pPr algn="ctr"/>
            <a:r>
              <a:rPr lang="en-US" sz="4400" b="1" dirty="0">
                <a:solidFill>
                  <a:srgbClr val="0A5CB4"/>
                </a:solidFill>
                <a:latin typeface="+mn-lt"/>
              </a:rPr>
              <a:t>Thank You for Joining Us!</a:t>
            </a:r>
          </a:p>
        </p:txBody>
      </p:sp>
      <p:pic>
        <p:nvPicPr>
          <p:cNvPr id="6" name="Content Placeholder 5">
            <a:extLst>
              <a:ext uri="{FF2B5EF4-FFF2-40B4-BE49-F238E27FC236}">
                <a16:creationId xmlns:a16="http://schemas.microsoft.com/office/drawing/2014/main" id="{79FF0429-75BD-BECA-2A65-32406841AB38}"/>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79CE0D39-E8E4-B99D-211E-EA99AD1EDB82}"/>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2C370A25-3DA2-92CB-6557-F196B2E1F06D}"/>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67667903-D70D-D8E7-7DF3-140ED1F11C4D}"/>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 name="Picture 3" descr="A blue outline of a person with question marks&#10;&#10;AI-generated content may be incorrect.">
            <a:extLst>
              <a:ext uri="{FF2B5EF4-FFF2-40B4-BE49-F238E27FC236}">
                <a16:creationId xmlns:a16="http://schemas.microsoft.com/office/drawing/2014/main" id="{891DEFF4-C99E-7C68-854B-743CC28A3805}"/>
              </a:ext>
            </a:extLst>
          </p:cNvPr>
          <p:cNvPicPr>
            <a:picLocks noChangeAspect="1"/>
          </p:cNvPicPr>
          <p:nvPr/>
        </p:nvPicPr>
        <p:blipFill>
          <a:blip r:embed="rId4"/>
          <a:stretch>
            <a:fillRect/>
          </a:stretch>
        </p:blipFill>
        <p:spPr>
          <a:xfrm>
            <a:off x="4235032" y="1505999"/>
            <a:ext cx="3721936" cy="3846001"/>
          </a:xfrm>
          <a:prstGeom prst="rect">
            <a:avLst/>
          </a:prstGeom>
        </p:spPr>
      </p:pic>
    </p:spTree>
    <p:extLst>
      <p:ext uri="{BB962C8B-B14F-4D97-AF65-F5344CB8AC3E}">
        <p14:creationId xmlns:p14="http://schemas.microsoft.com/office/powerpoint/2010/main" val="1400448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ECE2A4D-6F5E-9CC2-6CE1-96BBE3E81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D020B5-09C2-1F40-C609-E1B87FA154DA}"/>
              </a:ext>
            </a:extLst>
          </p:cNvPr>
          <p:cNvSpPr>
            <a:spLocks noGrp="1"/>
          </p:cNvSpPr>
          <p:nvPr>
            <p:ph type="title"/>
          </p:nvPr>
        </p:nvSpPr>
        <p:spPr>
          <a:xfrm>
            <a:off x="1300163" y="177693"/>
            <a:ext cx="9911788" cy="1371600"/>
          </a:xfrm>
        </p:spPr>
        <p:txBody>
          <a:bodyPr>
            <a:normAutofit/>
          </a:bodyPr>
          <a:lstStyle/>
          <a:p>
            <a:pPr algn="ctr"/>
            <a:r>
              <a:rPr lang="en-US" sz="4400" b="1" dirty="0">
                <a:solidFill>
                  <a:srgbClr val="0A5CB4"/>
                </a:solidFill>
              </a:rPr>
              <a:t>What We’re Going To Talk About</a:t>
            </a:r>
          </a:p>
        </p:txBody>
      </p:sp>
      <p:pic>
        <p:nvPicPr>
          <p:cNvPr id="6" name="Content Placeholder 5">
            <a:extLst>
              <a:ext uri="{FF2B5EF4-FFF2-40B4-BE49-F238E27FC236}">
                <a16:creationId xmlns:a16="http://schemas.microsoft.com/office/drawing/2014/main" id="{34E7A14A-838A-5F3E-5045-97B463A79B82}"/>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87918FC6-29BD-1CAC-9613-A6794C88A514}"/>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C2176F32-D422-A130-F551-E5506826DE96}"/>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FE906C5F-6553-D8EB-51A4-2D5E54313BD5}"/>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 name="Picture 20" descr="A yellow paint brush stroke&#10;&#10;AI-generated content may be incorrect.">
            <a:extLst>
              <a:ext uri="{FF2B5EF4-FFF2-40B4-BE49-F238E27FC236}">
                <a16:creationId xmlns:a16="http://schemas.microsoft.com/office/drawing/2014/main" id="{9EE0F03B-8A8F-127F-C88E-0717038E5CA0}"/>
              </a:ext>
            </a:extLst>
          </p:cNvPr>
          <p:cNvPicPr>
            <a:picLocks noChangeAspect="1"/>
          </p:cNvPicPr>
          <p:nvPr/>
        </p:nvPicPr>
        <p:blipFill>
          <a:blip r:embed="rId4"/>
          <a:stretch>
            <a:fillRect/>
          </a:stretch>
        </p:blipFill>
        <p:spPr>
          <a:xfrm>
            <a:off x="2104748" y="1155427"/>
            <a:ext cx="7701516" cy="5195467"/>
          </a:xfrm>
          <a:prstGeom prst="rect">
            <a:avLst/>
          </a:prstGeom>
        </p:spPr>
      </p:pic>
      <p:sp>
        <p:nvSpPr>
          <p:cNvPr id="12" name="TextBox 11">
            <a:extLst>
              <a:ext uri="{FF2B5EF4-FFF2-40B4-BE49-F238E27FC236}">
                <a16:creationId xmlns:a16="http://schemas.microsoft.com/office/drawing/2014/main" id="{8C390892-6EEE-9066-7563-77A152BC7EBB}"/>
              </a:ext>
            </a:extLst>
          </p:cNvPr>
          <p:cNvSpPr txBox="1"/>
          <p:nvPr/>
        </p:nvSpPr>
        <p:spPr>
          <a:xfrm>
            <a:off x="2385736" y="1960143"/>
            <a:ext cx="7420528" cy="3785652"/>
          </a:xfrm>
          <a:prstGeom prst="rect">
            <a:avLst/>
          </a:prstGeom>
          <a:noFill/>
        </p:spPr>
        <p:txBody>
          <a:bodyPr wrap="square" rtlCol="0">
            <a:spAutoFit/>
          </a:bodyPr>
          <a:lstStyle/>
          <a:p>
            <a:pPr algn="ctr"/>
            <a:r>
              <a:rPr lang="en-CA" sz="4000" dirty="0">
                <a:ln>
                  <a:solidFill>
                    <a:schemeClr val="tx1"/>
                  </a:solidFill>
                </a:ln>
                <a:latin typeface="Arial" panose="020B0604020202020204" pitchFamily="34" charset="0"/>
                <a:cs typeface="Arial" panose="020B0604020202020204" pitchFamily="34" charset="0"/>
              </a:rPr>
              <a:t>What is Self-Determination?</a:t>
            </a:r>
            <a:endParaRPr lang="en-CA" sz="4000" dirty="0">
              <a:ln>
                <a:solidFill>
                  <a:schemeClr val="tx1"/>
                </a:solidFill>
              </a:ln>
              <a:solidFill>
                <a:sysClr val="windowText" lastClr="000000"/>
              </a:solidFill>
              <a:latin typeface="Arial" panose="020B0604020202020204" pitchFamily="34" charset="0"/>
              <a:cs typeface="Arial" panose="020B0604020202020204" pitchFamily="34" charset="0"/>
            </a:endParaRPr>
          </a:p>
          <a:p>
            <a:pPr algn="ctr"/>
            <a:endParaRPr lang="en-CA" sz="1000" dirty="0">
              <a:ln>
                <a:solidFill>
                  <a:schemeClr val="tx1"/>
                </a:solidFill>
              </a:ln>
              <a:latin typeface="Arial" panose="020B0604020202020204" pitchFamily="34" charset="0"/>
              <a:cs typeface="Arial" panose="020B0604020202020204" pitchFamily="34" charset="0"/>
            </a:endParaRPr>
          </a:p>
          <a:p>
            <a:pPr algn="ctr"/>
            <a:r>
              <a:rPr lang="en-CA" sz="4000" dirty="0">
                <a:ln>
                  <a:solidFill>
                    <a:schemeClr val="tx1"/>
                  </a:solidFill>
                </a:ln>
                <a:latin typeface="Arial" panose="020B0604020202020204" pitchFamily="34" charset="0"/>
                <a:cs typeface="Arial" panose="020B0604020202020204" pitchFamily="34" charset="0"/>
              </a:rPr>
              <a:t>Mindset and Confidence</a:t>
            </a:r>
          </a:p>
          <a:p>
            <a:pPr algn="ctr"/>
            <a:endParaRPr lang="en-CA" sz="1000" dirty="0">
              <a:ln>
                <a:solidFill>
                  <a:schemeClr val="tx1"/>
                </a:solidFill>
              </a:ln>
              <a:latin typeface="Arial" panose="020B0604020202020204" pitchFamily="34" charset="0"/>
              <a:cs typeface="Arial" panose="020B0604020202020204" pitchFamily="34" charset="0"/>
            </a:endParaRPr>
          </a:p>
          <a:p>
            <a:pPr algn="ctr"/>
            <a:r>
              <a:rPr lang="en-CA" sz="4000" dirty="0">
                <a:ln>
                  <a:solidFill>
                    <a:schemeClr val="tx1"/>
                  </a:solidFill>
                </a:ln>
                <a:latin typeface="Arial" panose="020B0604020202020204" pitchFamily="34" charset="0"/>
                <a:cs typeface="Arial" panose="020B0604020202020204" pitchFamily="34" charset="0"/>
              </a:rPr>
              <a:t>Supported Decision-Making</a:t>
            </a:r>
          </a:p>
          <a:p>
            <a:pPr algn="ctr"/>
            <a:endParaRPr lang="en-CA" sz="1000" dirty="0">
              <a:ln>
                <a:solidFill>
                  <a:schemeClr val="tx1"/>
                </a:solidFill>
              </a:ln>
              <a:latin typeface="Arial" panose="020B0604020202020204" pitchFamily="34" charset="0"/>
              <a:cs typeface="Arial" panose="020B0604020202020204" pitchFamily="34" charset="0"/>
            </a:endParaRPr>
          </a:p>
          <a:p>
            <a:pPr algn="ctr"/>
            <a:r>
              <a:rPr lang="en-CA" sz="4000" dirty="0">
                <a:ln>
                  <a:solidFill>
                    <a:schemeClr val="tx1"/>
                  </a:solidFill>
                </a:ln>
                <a:latin typeface="Arial" panose="020B0604020202020204" pitchFamily="34" charset="0"/>
                <a:cs typeface="Arial" panose="020B0604020202020204" pitchFamily="34" charset="0"/>
              </a:rPr>
              <a:t>Communication is Key</a:t>
            </a:r>
          </a:p>
          <a:p>
            <a:pPr algn="ctr"/>
            <a:endParaRPr lang="en-CA" sz="1000" dirty="0">
              <a:ln>
                <a:solidFill>
                  <a:schemeClr val="tx1"/>
                </a:solidFill>
              </a:ln>
              <a:latin typeface="Arial" panose="020B0604020202020204" pitchFamily="34" charset="0"/>
              <a:cs typeface="Arial" panose="020B0604020202020204" pitchFamily="34" charset="0"/>
            </a:endParaRPr>
          </a:p>
          <a:p>
            <a:pPr algn="ctr"/>
            <a:r>
              <a:rPr lang="en-CA" sz="4000" dirty="0">
                <a:ln>
                  <a:solidFill>
                    <a:schemeClr val="tx1"/>
                  </a:solidFill>
                </a:ln>
                <a:latin typeface="Arial" panose="020B0604020202020204" pitchFamily="34" charset="0"/>
                <a:cs typeface="Arial" panose="020B0604020202020204" pitchFamily="34" charset="0"/>
              </a:rPr>
              <a:t>Tips</a:t>
            </a:r>
          </a:p>
        </p:txBody>
      </p:sp>
    </p:spTree>
    <p:extLst>
      <p:ext uri="{BB962C8B-B14F-4D97-AF65-F5344CB8AC3E}">
        <p14:creationId xmlns:p14="http://schemas.microsoft.com/office/powerpoint/2010/main" val="290340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768C03-1798-F8EB-D16C-5EB3819538D5}"/>
            </a:ext>
          </a:extLst>
        </p:cNvPr>
        <p:cNvGrpSpPr/>
        <p:nvPr/>
      </p:nvGrpSpPr>
      <p:grpSpPr>
        <a:xfrm>
          <a:off x="0" y="0"/>
          <a:ext cx="0" cy="0"/>
          <a:chOff x="0" y="0"/>
          <a:chExt cx="0" cy="0"/>
        </a:xfrm>
      </p:grpSpPr>
      <p:pic>
        <p:nvPicPr>
          <p:cNvPr id="11" name="Picture 10" descr="A group of stars on a white background&#10;&#10;AI-generated content may be incorrect.">
            <a:extLst>
              <a:ext uri="{FF2B5EF4-FFF2-40B4-BE49-F238E27FC236}">
                <a16:creationId xmlns:a16="http://schemas.microsoft.com/office/drawing/2014/main" id="{EC5F191E-5A5D-2EDD-C596-CC71F7F5DD8E}"/>
              </a:ext>
            </a:extLst>
          </p:cNvPr>
          <p:cNvPicPr>
            <a:picLocks noChangeAspect="1"/>
          </p:cNvPicPr>
          <p:nvPr/>
        </p:nvPicPr>
        <p:blipFill>
          <a:blip r:embed="rId3"/>
          <a:stretch>
            <a:fillRect/>
          </a:stretch>
        </p:blipFill>
        <p:spPr>
          <a:xfrm>
            <a:off x="159095" y="1323852"/>
            <a:ext cx="5054629" cy="4634931"/>
          </a:xfrm>
          <a:prstGeom prst="rect">
            <a:avLst/>
          </a:prstGeom>
        </p:spPr>
      </p:pic>
      <p:pic>
        <p:nvPicPr>
          <p:cNvPr id="14" name="Picture 13" descr="A group of stars on a white background&#10;&#10;AI-generated content may be incorrect.">
            <a:extLst>
              <a:ext uri="{FF2B5EF4-FFF2-40B4-BE49-F238E27FC236}">
                <a16:creationId xmlns:a16="http://schemas.microsoft.com/office/drawing/2014/main" id="{073CE4F8-22A5-3C8B-CE3C-2AA5C4716B0F}"/>
              </a:ext>
            </a:extLst>
          </p:cNvPr>
          <p:cNvPicPr>
            <a:picLocks noChangeAspect="1"/>
          </p:cNvPicPr>
          <p:nvPr/>
        </p:nvPicPr>
        <p:blipFill>
          <a:blip r:embed="rId3"/>
          <a:stretch>
            <a:fillRect/>
          </a:stretch>
        </p:blipFill>
        <p:spPr>
          <a:xfrm flipH="1">
            <a:off x="6945986" y="1323852"/>
            <a:ext cx="5054629" cy="4634931"/>
          </a:xfrm>
          <a:prstGeom prst="rect">
            <a:avLst/>
          </a:prstGeom>
        </p:spPr>
      </p:pic>
      <p:sp>
        <p:nvSpPr>
          <p:cNvPr id="2" name="Title 1">
            <a:extLst>
              <a:ext uri="{FF2B5EF4-FFF2-40B4-BE49-F238E27FC236}">
                <a16:creationId xmlns:a16="http://schemas.microsoft.com/office/drawing/2014/main" id="{140EAB98-36BF-DB84-3C9C-3BC96F162EEC}"/>
              </a:ext>
            </a:extLst>
          </p:cNvPr>
          <p:cNvSpPr>
            <a:spLocks noGrp="1"/>
          </p:cNvSpPr>
          <p:nvPr>
            <p:ph type="title"/>
          </p:nvPr>
        </p:nvSpPr>
        <p:spPr>
          <a:xfrm>
            <a:off x="993147" y="256267"/>
            <a:ext cx="10608302" cy="1371600"/>
          </a:xfrm>
        </p:spPr>
        <p:txBody>
          <a:bodyPr>
            <a:normAutofit/>
          </a:bodyPr>
          <a:lstStyle/>
          <a:p>
            <a:pPr algn="ctr"/>
            <a:r>
              <a:rPr lang="en-US" sz="4400" b="1" dirty="0">
                <a:solidFill>
                  <a:srgbClr val="0A5CB4"/>
                </a:solidFill>
                <a:latin typeface="+mn-lt"/>
              </a:rPr>
              <a:t>What Does Self-Determination </a:t>
            </a:r>
            <a:br>
              <a:rPr lang="en-US" sz="4400" b="1" dirty="0">
                <a:solidFill>
                  <a:srgbClr val="0A5CB4"/>
                </a:solidFill>
                <a:latin typeface="+mn-lt"/>
              </a:rPr>
            </a:br>
            <a:r>
              <a:rPr lang="en-US" sz="4400" b="1" dirty="0">
                <a:solidFill>
                  <a:srgbClr val="0A5CB4"/>
                </a:solidFill>
                <a:latin typeface="+mn-lt"/>
              </a:rPr>
              <a:t>Mean to You?</a:t>
            </a:r>
          </a:p>
        </p:txBody>
      </p:sp>
      <p:pic>
        <p:nvPicPr>
          <p:cNvPr id="6" name="Content Placeholder 5">
            <a:extLst>
              <a:ext uri="{FF2B5EF4-FFF2-40B4-BE49-F238E27FC236}">
                <a16:creationId xmlns:a16="http://schemas.microsoft.com/office/drawing/2014/main" id="{0F0AC072-8C66-B1D9-F12F-0AF7AAC34E2C}"/>
              </a:ext>
            </a:extLst>
          </p:cNvPr>
          <p:cNvPicPr>
            <a:picLocks noGrp="1" noChangeAspect="1"/>
          </p:cNvPicPr>
          <p:nvPr>
            <p:ph idx="1"/>
          </p:nvPr>
        </p:nvPicPr>
        <p:blipFill>
          <a:blip r:embed="rId4"/>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4B22514D-F023-DCDF-919A-B4880A80360C}"/>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C30326E0-87E8-B8C8-1E84-12033DA41A63}"/>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2AE3E5CE-49E5-BD15-804F-26CAC116FDFB}"/>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5" name="Picture 4" descr="A red line drawing of a person raising his arms&#10;&#10;AI-generated content may be incorrect.">
            <a:extLst>
              <a:ext uri="{FF2B5EF4-FFF2-40B4-BE49-F238E27FC236}">
                <a16:creationId xmlns:a16="http://schemas.microsoft.com/office/drawing/2014/main" id="{56C9E6D1-9ECB-C8DE-1096-316E2224DC61}"/>
              </a:ext>
            </a:extLst>
          </p:cNvPr>
          <p:cNvPicPr>
            <a:picLocks noChangeAspect="1"/>
          </p:cNvPicPr>
          <p:nvPr/>
        </p:nvPicPr>
        <p:blipFill>
          <a:blip r:embed="rId5"/>
          <a:stretch>
            <a:fillRect/>
          </a:stretch>
        </p:blipFill>
        <p:spPr>
          <a:xfrm>
            <a:off x="4744798" y="2511548"/>
            <a:ext cx="2679700" cy="3022600"/>
          </a:xfrm>
          <a:prstGeom prst="rect">
            <a:avLst/>
          </a:prstGeom>
        </p:spPr>
      </p:pic>
    </p:spTree>
    <p:extLst>
      <p:ext uri="{BB962C8B-B14F-4D97-AF65-F5344CB8AC3E}">
        <p14:creationId xmlns:p14="http://schemas.microsoft.com/office/powerpoint/2010/main" val="3212321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786273E-0B90-3B74-752F-D5E5495559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D7FBE2-9F7B-09E9-6DCB-130F6F2E5E7A}"/>
              </a:ext>
            </a:extLst>
          </p:cNvPr>
          <p:cNvSpPr>
            <a:spLocks noGrp="1"/>
          </p:cNvSpPr>
          <p:nvPr>
            <p:ph type="title"/>
          </p:nvPr>
        </p:nvSpPr>
        <p:spPr>
          <a:xfrm>
            <a:off x="1004121" y="-65417"/>
            <a:ext cx="10608302" cy="1371600"/>
          </a:xfrm>
        </p:spPr>
        <p:txBody>
          <a:bodyPr>
            <a:normAutofit/>
          </a:bodyPr>
          <a:lstStyle/>
          <a:p>
            <a:pPr algn="ctr"/>
            <a:r>
              <a:rPr lang="en-US" sz="4400" b="1" dirty="0">
                <a:solidFill>
                  <a:srgbClr val="0A5CB4"/>
                </a:solidFill>
                <a:latin typeface="+mn-lt"/>
              </a:rPr>
              <a:t>What Is Self-Determination?</a:t>
            </a:r>
          </a:p>
        </p:txBody>
      </p:sp>
      <p:pic>
        <p:nvPicPr>
          <p:cNvPr id="6" name="Content Placeholder 5">
            <a:extLst>
              <a:ext uri="{FF2B5EF4-FFF2-40B4-BE49-F238E27FC236}">
                <a16:creationId xmlns:a16="http://schemas.microsoft.com/office/drawing/2014/main" id="{84D96759-650A-39F9-6E93-505850C30252}"/>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C3374FF3-5561-3896-4C43-B66AFAEC3803}"/>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26E0332A-DE3F-84C2-2AE0-A532354D9248}"/>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17850C14-4D4C-7112-C9AF-FB4720D982C5}"/>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Box 3">
            <a:extLst>
              <a:ext uri="{FF2B5EF4-FFF2-40B4-BE49-F238E27FC236}">
                <a16:creationId xmlns:a16="http://schemas.microsoft.com/office/drawing/2014/main" id="{AEA18867-14C3-F666-0A53-4B201A3AF960}"/>
              </a:ext>
            </a:extLst>
          </p:cNvPr>
          <p:cNvSpPr txBox="1"/>
          <p:nvPr/>
        </p:nvSpPr>
        <p:spPr>
          <a:xfrm>
            <a:off x="900113" y="1118528"/>
            <a:ext cx="10957240" cy="1384995"/>
          </a:xfrm>
          <a:prstGeom prst="rect">
            <a:avLst/>
          </a:prstGeom>
          <a:noFill/>
        </p:spPr>
        <p:txBody>
          <a:bodyPr wrap="square">
            <a:spAutoFit/>
          </a:bodyPr>
          <a:lstStyle/>
          <a:p>
            <a:r>
              <a:rPr lang="en-CA" sz="2800" b="1" dirty="0">
                <a:latin typeface="Arial" panose="020B0604020202020204" pitchFamily="34" charset="0"/>
                <a:cs typeface="Arial" panose="020B0604020202020204" pitchFamily="34" charset="0"/>
              </a:rPr>
              <a:t>Self-determination</a:t>
            </a:r>
            <a:r>
              <a:rPr lang="en-CA" sz="2800" dirty="0">
                <a:latin typeface="Arial" panose="020B0604020202020204" pitchFamily="34" charset="0"/>
                <a:cs typeface="Arial" panose="020B0604020202020204" pitchFamily="34" charset="0"/>
              </a:rPr>
              <a:t> is the ability to make choices and have control over your own life, driven by internal motivation rather than external pressure </a:t>
            </a:r>
            <a:r>
              <a:rPr lang="en-CA" dirty="0">
                <a:latin typeface="Arial" panose="020B0604020202020204" pitchFamily="34" charset="0"/>
                <a:cs typeface="Arial" panose="020B0604020202020204" pitchFamily="34" charset="0"/>
              </a:rPr>
              <a:t>(Ryan &amp; Deci, 2010).</a:t>
            </a:r>
            <a:endParaRPr lang="en-US" dirty="0">
              <a:latin typeface="Arial" panose="020B0604020202020204" pitchFamily="34" charset="0"/>
              <a:cs typeface="Arial" panose="020B0604020202020204" pitchFamily="34" charset="0"/>
            </a:endParaRPr>
          </a:p>
        </p:txBody>
      </p:sp>
      <p:pic>
        <p:nvPicPr>
          <p:cNvPr id="14" name="Picture 13" descr="A diagram of a diagram of different colored cartoon characters&#10;&#10;AI-generated content may be incorrect.">
            <a:extLst>
              <a:ext uri="{FF2B5EF4-FFF2-40B4-BE49-F238E27FC236}">
                <a16:creationId xmlns:a16="http://schemas.microsoft.com/office/drawing/2014/main" id="{EC327B0B-0A33-9768-6797-8B168CB73D7F}"/>
              </a:ext>
            </a:extLst>
          </p:cNvPr>
          <p:cNvPicPr>
            <a:picLocks noChangeAspect="1"/>
          </p:cNvPicPr>
          <p:nvPr/>
        </p:nvPicPr>
        <p:blipFill>
          <a:blip r:embed="rId4"/>
          <a:stretch>
            <a:fillRect/>
          </a:stretch>
        </p:blipFill>
        <p:spPr>
          <a:xfrm>
            <a:off x="2985095" y="2777843"/>
            <a:ext cx="6221809" cy="3529829"/>
          </a:xfrm>
          <a:prstGeom prst="rect">
            <a:avLst/>
          </a:prstGeom>
          <a:ln>
            <a:solidFill>
              <a:schemeClr val="tx1"/>
            </a:solidFill>
          </a:ln>
        </p:spPr>
      </p:pic>
    </p:spTree>
    <p:extLst>
      <p:ext uri="{BB962C8B-B14F-4D97-AF65-F5344CB8AC3E}">
        <p14:creationId xmlns:p14="http://schemas.microsoft.com/office/powerpoint/2010/main" val="9460838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A1DCE4D-CD5C-4120-B768-93D9B2B6AB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33252A-A61D-36E4-2022-E20B0CA5DB69}"/>
              </a:ext>
            </a:extLst>
          </p:cNvPr>
          <p:cNvSpPr>
            <a:spLocks noGrp="1"/>
          </p:cNvSpPr>
          <p:nvPr>
            <p:ph type="title"/>
          </p:nvPr>
        </p:nvSpPr>
        <p:spPr>
          <a:xfrm>
            <a:off x="993147" y="177693"/>
            <a:ext cx="10608302" cy="1371600"/>
          </a:xfrm>
        </p:spPr>
        <p:txBody>
          <a:bodyPr>
            <a:normAutofit/>
          </a:bodyPr>
          <a:lstStyle/>
          <a:p>
            <a:pPr algn="ctr"/>
            <a:r>
              <a:rPr lang="en-US" sz="4400" b="1" dirty="0">
                <a:solidFill>
                  <a:srgbClr val="0A5CB4"/>
                </a:solidFill>
                <a:latin typeface="+mn-lt"/>
              </a:rPr>
              <a:t>Self-Determination and Microboards</a:t>
            </a:r>
          </a:p>
        </p:txBody>
      </p:sp>
      <p:pic>
        <p:nvPicPr>
          <p:cNvPr id="6" name="Content Placeholder 5">
            <a:extLst>
              <a:ext uri="{FF2B5EF4-FFF2-40B4-BE49-F238E27FC236}">
                <a16:creationId xmlns:a16="http://schemas.microsoft.com/office/drawing/2014/main" id="{46DF3ACE-9A7B-872D-6DAF-FA9EA52ACD18}"/>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6E5B80BC-1F26-8F26-B7EC-41D8B16792A6}"/>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BA0FCF91-D3A2-A1F0-EBBC-E7BD8426E9DA}"/>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9C2BC58C-D478-1A8B-6E69-4C889CE1598A}"/>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TextBox 3">
            <a:extLst>
              <a:ext uri="{FF2B5EF4-FFF2-40B4-BE49-F238E27FC236}">
                <a16:creationId xmlns:a16="http://schemas.microsoft.com/office/drawing/2014/main" id="{EE51F518-0ECA-1E0C-C4A3-A41D3C918ADF}"/>
              </a:ext>
            </a:extLst>
          </p:cNvPr>
          <p:cNvSpPr txBox="1"/>
          <p:nvPr/>
        </p:nvSpPr>
        <p:spPr>
          <a:xfrm>
            <a:off x="1393197" y="1492665"/>
            <a:ext cx="9776140" cy="4370427"/>
          </a:xfrm>
          <a:prstGeom prst="rect">
            <a:avLst/>
          </a:prstGeom>
          <a:noFill/>
        </p:spPr>
        <p:txBody>
          <a:bodyPr wrap="square">
            <a:spAutoFit/>
          </a:bodyPr>
          <a:lstStyle/>
          <a:p>
            <a:r>
              <a:rPr lang="en-CA" sz="2800" b="1" dirty="0">
                <a:latin typeface="Arial" panose="020B0604020202020204" pitchFamily="34" charset="0"/>
                <a:cs typeface="Arial" panose="020B0604020202020204" pitchFamily="34" charset="0"/>
              </a:rPr>
              <a:t>Self-determination</a:t>
            </a:r>
            <a:r>
              <a:rPr lang="en-CA" sz="2800" dirty="0">
                <a:latin typeface="Arial" panose="020B0604020202020204" pitchFamily="34" charset="0"/>
                <a:cs typeface="Arial" panose="020B0604020202020204" pitchFamily="34" charset="0"/>
              </a:rPr>
              <a:t> is one of the foundational values and principles of a Microboard. </a:t>
            </a:r>
          </a:p>
          <a:p>
            <a:endParaRPr lang="en-US" sz="1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Built around one individual;</a:t>
            </a:r>
          </a:p>
          <a:p>
            <a:pPr marL="457200" indent="-4572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Highly individualized, customized supports;</a:t>
            </a:r>
          </a:p>
          <a:p>
            <a:pPr marL="457200" indent="-4572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Control over how resources are spent;</a:t>
            </a:r>
          </a:p>
          <a:p>
            <a:pPr marL="457200" indent="-4572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Draw on the strength of natural support networks – those who know and love them best;</a:t>
            </a:r>
          </a:p>
          <a:p>
            <a:pPr marL="457200" indent="-45720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Advocacy and navigation.</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5495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22AF92-22ED-253D-1136-39BFD13EAF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23926E-3D2B-8F4D-FED5-AD812805E923}"/>
              </a:ext>
            </a:extLst>
          </p:cNvPr>
          <p:cNvSpPr>
            <a:spLocks noGrp="1"/>
          </p:cNvSpPr>
          <p:nvPr>
            <p:ph type="title"/>
          </p:nvPr>
        </p:nvSpPr>
        <p:spPr>
          <a:xfrm>
            <a:off x="1004121" y="-65417"/>
            <a:ext cx="10608302" cy="1371600"/>
          </a:xfrm>
        </p:spPr>
        <p:txBody>
          <a:bodyPr>
            <a:normAutofit/>
          </a:bodyPr>
          <a:lstStyle/>
          <a:p>
            <a:pPr algn="ctr"/>
            <a:r>
              <a:rPr lang="en-US" sz="4400" b="1" dirty="0">
                <a:solidFill>
                  <a:srgbClr val="0A5CB4"/>
                </a:solidFill>
                <a:latin typeface="+mn-lt"/>
              </a:rPr>
              <a:t>Self-Determination Theory</a:t>
            </a:r>
          </a:p>
        </p:txBody>
      </p:sp>
      <p:pic>
        <p:nvPicPr>
          <p:cNvPr id="6" name="Content Placeholder 5">
            <a:extLst>
              <a:ext uri="{FF2B5EF4-FFF2-40B4-BE49-F238E27FC236}">
                <a16:creationId xmlns:a16="http://schemas.microsoft.com/office/drawing/2014/main" id="{0F4E3B14-66B7-C4D7-3998-6D816BAF0838}"/>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E33AEC7A-223B-63FC-CC66-0837E9EE77D1}"/>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A6288D44-279E-1569-083B-C7CC88B12659}"/>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2B5C5DF6-4FB6-0AA7-E442-96A35D4E3A19}"/>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Box 9">
            <a:extLst>
              <a:ext uri="{FF2B5EF4-FFF2-40B4-BE49-F238E27FC236}">
                <a16:creationId xmlns:a16="http://schemas.microsoft.com/office/drawing/2014/main" id="{C2E4E935-345C-DA4E-6902-B8C93EF05CCD}"/>
              </a:ext>
            </a:extLst>
          </p:cNvPr>
          <p:cNvSpPr txBox="1"/>
          <p:nvPr/>
        </p:nvSpPr>
        <p:spPr>
          <a:xfrm>
            <a:off x="900113" y="1089898"/>
            <a:ext cx="10991662" cy="4678204"/>
          </a:xfrm>
          <a:prstGeom prst="rect">
            <a:avLst/>
          </a:prstGeom>
          <a:noFill/>
        </p:spPr>
        <p:txBody>
          <a:bodyPr wrap="square">
            <a:spAutoFit/>
          </a:bodyPr>
          <a:lstStyle/>
          <a:p>
            <a:pPr>
              <a:buNone/>
            </a:pPr>
            <a:r>
              <a:rPr lang="en-CA" sz="2800" dirty="0">
                <a:latin typeface="Arial" panose="020B0604020202020204" pitchFamily="34" charset="0"/>
                <a:cs typeface="Arial" panose="020B0604020202020204" pitchFamily="34" charset="0"/>
              </a:rPr>
              <a:t>Three psychological needs must be met for a person to feel </a:t>
            </a:r>
          </a:p>
          <a:p>
            <a:pPr>
              <a:buNone/>
            </a:pPr>
            <a:r>
              <a:rPr lang="en-CA" sz="2800" dirty="0">
                <a:latin typeface="Arial" panose="020B0604020202020204" pitchFamily="34" charset="0"/>
                <a:cs typeface="Arial" panose="020B0604020202020204" pitchFamily="34" charset="0"/>
              </a:rPr>
              <a:t>self-determined:</a:t>
            </a:r>
          </a:p>
          <a:p>
            <a:pPr>
              <a:buNone/>
            </a:pPr>
            <a:endParaRPr lang="en-CA" sz="1000" dirty="0">
              <a:latin typeface="Arial" panose="020B0604020202020204" pitchFamily="34" charset="0"/>
              <a:cs typeface="Arial" panose="020B0604020202020204" pitchFamily="34" charset="0"/>
            </a:endParaRPr>
          </a:p>
          <a:p>
            <a:pPr>
              <a:buFont typeface="+mj-lt"/>
              <a:buAutoNum type="arabicPeriod"/>
            </a:pPr>
            <a:r>
              <a:rPr lang="en-CA" sz="2400" dirty="0">
                <a:latin typeface="Arial" panose="020B0604020202020204" pitchFamily="34" charset="0"/>
                <a:cs typeface="Arial" panose="020B0604020202020204" pitchFamily="34" charset="0"/>
              </a:rPr>
              <a:t> </a:t>
            </a:r>
            <a:r>
              <a:rPr lang="en-CA" sz="2400" b="1" dirty="0">
                <a:latin typeface="Arial" panose="020B0604020202020204" pitchFamily="34" charset="0"/>
                <a:cs typeface="Arial" panose="020B0604020202020204" pitchFamily="34" charset="0"/>
              </a:rPr>
              <a:t>Autonomy</a:t>
            </a:r>
            <a:r>
              <a:rPr lang="en-CA" sz="2400" dirty="0">
                <a:latin typeface="Arial" panose="020B0604020202020204" pitchFamily="34" charset="0"/>
                <a:cs typeface="Arial" panose="020B0604020202020204" pitchFamily="34" charset="0"/>
              </a:rPr>
              <a:t> – feeling in control of your own actions and decisions.</a:t>
            </a:r>
          </a:p>
          <a:p>
            <a:pPr>
              <a:buFont typeface="+mj-lt"/>
              <a:buAutoNum type="arabicPeriod"/>
            </a:pPr>
            <a:endParaRPr lang="en-CA" sz="1000" dirty="0">
              <a:latin typeface="Arial" panose="020B0604020202020204" pitchFamily="34" charset="0"/>
              <a:cs typeface="Arial" panose="020B0604020202020204" pitchFamily="34" charset="0"/>
            </a:endParaRPr>
          </a:p>
          <a:p>
            <a:pPr>
              <a:buFont typeface="+mj-lt"/>
              <a:buAutoNum type="arabicPeriod"/>
            </a:pPr>
            <a:r>
              <a:rPr lang="en-CA" sz="2400" dirty="0">
                <a:latin typeface="Arial" panose="020B0604020202020204" pitchFamily="34" charset="0"/>
                <a:cs typeface="Arial" panose="020B0604020202020204" pitchFamily="34" charset="0"/>
              </a:rPr>
              <a:t> </a:t>
            </a:r>
            <a:r>
              <a:rPr lang="en-CA" sz="2400" b="1" dirty="0">
                <a:latin typeface="Arial" panose="020B0604020202020204" pitchFamily="34" charset="0"/>
                <a:cs typeface="Arial" panose="020B0604020202020204" pitchFamily="34" charset="0"/>
              </a:rPr>
              <a:t>Competence</a:t>
            </a:r>
            <a:r>
              <a:rPr lang="en-CA" sz="2400" dirty="0">
                <a:latin typeface="Arial" panose="020B0604020202020204" pitchFamily="34" charset="0"/>
                <a:cs typeface="Arial" panose="020B0604020202020204" pitchFamily="34" charset="0"/>
              </a:rPr>
              <a:t> – feeling capable and effective in what you do.</a:t>
            </a:r>
          </a:p>
          <a:p>
            <a:pPr>
              <a:buFont typeface="+mj-lt"/>
              <a:buAutoNum type="arabicPeriod"/>
            </a:pPr>
            <a:endParaRPr lang="en-CA" sz="1000" dirty="0">
              <a:latin typeface="Arial" panose="020B0604020202020204" pitchFamily="34" charset="0"/>
              <a:cs typeface="Arial" panose="020B0604020202020204" pitchFamily="34" charset="0"/>
            </a:endParaRPr>
          </a:p>
          <a:p>
            <a:pPr>
              <a:buFont typeface="+mj-lt"/>
              <a:buAutoNum type="arabicPeriod"/>
            </a:pPr>
            <a:r>
              <a:rPr lang="en-CA" sz="2400" dirty="0">
                <a:latin typeface="Arial" panose="020B0604020202020204" pitchFamily="34" charset="0"/>
                <a:cs typeface="Arial" panose="020B0604020202020204" pitchFamily="34" charset="0"/>
              </a:rPr>
              <a:t> </a:t>
            </a:r>
            <a:r>
              <a:rPr lang="en-CA" sz="2400" b="1" dirty="0">
                <a:latin typeface="Arial" panose="020B0604020202020204" pitchFamily="34" charset="0"/>
                <a:cs typeface="Arial" panose="020B0604020202020204" pitchFamily="34" charset="0"/>
              </a:rPr>
              <a:t>Relatedness</a:t>
            </a:r>
            <a:r>
              <a:rPr lang="en-CA" sz="2400" dirty="0">
                <a:latin typeface="Arial" panose="020B0604020202020204" pitchFamily="34" charset="0"/>
                <a:cs typeface="Arial" panose="020B0604020202020204" pitchFamily="34" charset="0"/>
              </a:rPr>
              <a:t> – feeling connected to others and a sense of belonging.</a:t>
            </a: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endParaRPr lang="en-CA" sz="2800" dirty="0">
              <a:latin typeface="Arial" panose="020B0604020202020204" pitchFamily="34" charset="0"/>
              <a:cs typeface="Arial" panose="020B0604020202020204" pitchFamily="34" charset="0"/>
            </a:endParaRPr>
          </a:p>
          <a:p>
            <a:pPr algn="ctr"/>
            <a:r>
              <a:rPr lang="en-CA" sz="2800" dirty="0">
                <a:latin typeface="Arial" panose="020B0604020202020204" pitchFamily="34" charset="0"/>
                <a:cs typeface="Arial" panose="020B0604020202020204" pitchFamily="34" charset="0"/>
              </a:rPr>
              <a:t>When these needs are supported, people are more likely </a:t>
            </a:r>
          </a:p>
          <a:p>
            <a:pPr algn="ctr"/>
            <a:r>
              <a:rPr lang="en-CA" sz="2800" dirty="0">
                <a:latin typeface="Arial" panose="020B0604020202020204" pitchFamily="34" charset="0"/>
                <a:cs typeface="Arial" panose="020B0604020202020204" pitchFamily="34" charset="0"/>
              </a:rPr>
              <a:t>to be </a:t>
            </a:r>
            <a:r>
              <a:rPr lang="en-CA" sz="2800" b="1" dirty="0">
                <a:latin typeface="Arial" panose="020B0604020202020204" pitchFamily="34" charset="0"/>
                <a:cs typeface="Arial" panose="020B0604020202020204" pitchFamily="34" charset="0"/>
              </a:rPr>
              <a:t>intrinsically motivated. </a:t>
            </a:r>
            <a:endParaRPr lang="en-CA" sz="28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B13CD75-1CEA-5D52-DAF0-0B8B2D914581}"/>
              </a:ext>
            </a:extLst>
          </p:cNvPr>
          <p:cNvPicPr>
            <a:picLocks noChangeAspect="1"/>
          </p:cNvPicPr>
          <p:nvPr/>
        </p:nvPicPr>
        <p:blipFill>
          <a:blip r:embed="rId4"/>
          <a:stretch>
            <a:fillRect/>
          </a:stretch>
        </p:blipFill>
        <p:spPr>
          <a:xfrm>
            <a:off x="3689170" y="3984624"/>
            <a:ext cx="4445000" cy="444500"/>
          </a:xfrm>
          <a:prstGeom prst="rect">
            <a:avLst/>
          </a:prstGeom>
        </p:spPr>
      </p:pic>
    </p:spTree>
    <p:extLst>
      <p:ext uri="{BB962C8B-B14F-4D97-AF65-F5344CB8AC3E}">
        <p14:creationId xmlns:p14="http://schemas.microsoft.com/office/powerpoint/2010/main" val="2760732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0B70F8F-515F-9545-3024-55AB8D1010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92D81B-9503-ACF4-12AE-97D0BD3F3A19}"/>
              </a:ext>
            </a:extLst>
          </p:cNvPr>
          <p:cNvSpPr>
            <a:spLocks noGrp="1"/>
          </p:cNvSpPr>
          <p:nvPr>
            <p:ph type="title"/>
          </p:nvPr>
        </p:nvSpPr>
        <p:spPr>
          <a:xfrm>
            <a:off x="1004121" y="-65417"/>
            <a:ext cx="10608302" cy="1371600"/>
          </a:xfrm>
        </p:spPr>
        <p:txBody>
          <a:bodyPr>
            <a:normAutofit/>
          </a:bodyPr>
          <a:lstStyle/>
          <a:p>
            <a:pPr algn="ctr"/>
            <a:r>
              <a:rPr lang="en-US" sz="4400" b="1" dirty="0">
                <a:solidFill>
                  <a:srgbClr val="0A5CB4"/>
                </a:solidFill>
                <a:latin typeface="+mn-lt"/>
              </a:rPr>
              <a:t>Internal vs. External Motivation</a:t>
            </a:r>
          </a:p>
        </p:txBody>
      </p:sp>
      <p:pic>
        <p:nvPicPr>
          <p:cNvPr id="6" name="Content Placeholder 5">
            <a:extLst>
              <a:ext uri="{FF2B5EF4-FFF2-40B4-BE49-F238E27FC236}">
                <a16:creationId xmlns:a16="http://schemas.microsoft.com/office/drawing/2014/main" id="{8B3B6994-031B-66CE-8BB0-9E2138A5AAFC}"/>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38195ECC-0626-443F-CB31-EE1682F3A14E}"/>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04FFA516-0978-D511-EDC7-1593D0EF159E}"/>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922060A8-196D-58BF-9AF1-16E71BB00BCB}"/>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aphicFrame>
        <p:nvGraphicFramePr>
          <p:cNvPr id="9" name="Table 8">
            <a:extLst>
              <a:ext uri="{FF2B5EF4-FFF2-40B4-BE49-F238E27FC236}">
                <a16:creationId xmlns:a16="http://schemas.microsoft.com/office/drawing/2014/main" id="{2053B370-F773-0F9D-51EA-6DD03CBAEDD2}"/>
              </a:ext>
            </a:extLst>
          </p:cNvPr>
          <p:cNvGraphicFramePr>
            <a:graphicFrameLocks noGrp="1"/>
          </p:cNvGraphicFramePr>
          <p:nvPr>
            <p:extLst>
              <p:ext uri="{D42A27DB-BD31-4B8C-83A1-F6EECF244321}">
                <p14:modId xmlns:p14="http://schemas.microsoft.com/office/powerpoint/2010/main" val="1149709670"/>
              </p:ext>
            </p:extLst>
          </p:nvPr>
        </p:nvGraphicFramePr>
        <p:xfrm>
          <a:off x="1300163" y="1306183"/>
          <a:ext cx="9710736" cy="4754880"/>
        </p:xfrm>
        <a:graphic>
          <a:graphicData uri="http://schemas.openxmlformats.org/drawingml/2006/table">
            <a:tbl>
              <a:tblPr firstRow="1" bandRow="1">
                <a:tableStyleId>{5C22544A-7EE6-4342-B048-85BDC9FD1C3A}</a:tableStyleId>
              </a:tblPr>
              <a:tblGrid>
                <a:gridCol w="4855368">
                  <a:extLst>
                    <a:ext uri="{9D8B030D-6E8A-4147-A177-3AD203B41FA5}">
                      <a16:colId xmlns:a16="http://schemas.microsoft.com/office/drawing/2014/main" val="978060532"/>
                    </a:ext>
                  </a:extLst>
                </a:gridCol>
                <a:gridCol w="4855368">
                  <a:extLst>
                    <a:ext uri="{9D8B030D-6E8A-4147-A177-3AD203B41FA5}">
                      <a16:colId xmlns:a16="http://schemas.microsoft.com/office/drawing/2014/main" val="473566578"/>
                    </a:ext>
                  </a:extLst>
                </a:gridCol>
              </a:tblGrid>
              <a:tr h="370840">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CA" sz="2400" b="0" dirty="0">
                          <a:solidFill>
                            <a:schemeClr val="tx1"/>
                          </a:solidFill>
                          <a:latin typeface="Arial" panose="020B0604020202020204" pitchFamily="34" charset="0"/>
                          <a:cs typeface="Arial" panose="020B0604020202020204" pitchFamily="34" charset="0"/>
                        </a:rPr>
                        <a:t>They do things because they find them meaningful or enjoyable, not just for rewards or approval</a:t>
                      </a:r>
                      <a:r>
                        <a:rPr lang="en-CA" sz="2400" b="0" dirty="0">
                          <a:latin typeface="Arial" panose="020B0604020202020204" pitchFamily="34" charset="0"/>
                          <a:cs typeface="Arial" panose="020B0604020202020204" pitchFamily="34" charset="0"/>
                        </a:rPr>
                        <a:t>.</a:t>
                      </a:r>
                      <a:endParaRPr lang="en-US" sz="2400" b="0" dirty="0">
                        <a:latin typeface="Arial" panose="020B0604020202020204" pitchFamily="34" charset="0"/>
                        <a:cs typeface="Arial" panose="020B0604020202020204" pitchFamily="34" charset="0"/>
                      </a:endParaRPr>
                    </a:p>
                    <a:p>
                      <a:pPr marL="0" marR="0" lvl="0" indent="0" algn="l" defTabSz="914411" rtl="0" eaLnBrk="1" fontAlgn="auto" latinLnBrk="0" hangingPunct="1">
                        <a:lnSpc>
                          <a:spcPct val="100000"/>
                        </a:lnSpc>
                        <a:spcBef>
                          <a:spcPts val="0"/>
                        </a:spcBef>
                        <a:spcAft>
                          <a:spcPts val="0"/>
                        </a:spcAft>
                        <a:buClrTx/>
                        <a:buSzTx/>
                        <a:buFontTx/>
                        <a:buNone/>
                        <a:tabLst/>
                        <a:defRPr/>
                      </a:pPr>
                      <a:endParaRPr lang="en-US" sz="800" b="0" dirty="0">
                        <a:latin typeface="Arial" panose="020B0604020202020204" pitchFamily="34" charset="0"/>
                        <a:cs typeface="Arial" panose="020B0604020202020204" pitchFamily="34" charset="0"/>
                      </a:endParaRPr>
                    </a:p>
                  </a:txBody>
                  <a:tcPr>
                    <a:lnR w="76200" cap="flat" cmpd="sng" algn="ctr">
                      <a:solidFill>
                        <a:schemeClr val="accent2"/>
                      </a:solidFill>
                      <a:prstDash val="solid"/>
                      <a:round/>
                      <a:headEnd type="none" w="med" len="med"/>
                      <a:tailEnd type="none" w="med" len="med"/>
                    </a:lnR>
                    <a:noFill/>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CA" sz="2400" b="0" dirty="0">
                          <a:solidFill>
                            <a:schemeClr val="tx1"/>
                          </a:solidFill>
                          <a:latin typeface="Arial" panose="020B0604020202020204" pitchFamily="34" charset="0"/>
                          <a:cs typeface="Arial" panose="020B0604020202020204" pitchFamily="34" charset="0"/>
                        </a:rPr>
                        <a:t>Driven by someone else’s expectations.</a:t>
                      </a:r>
                      <a:endParaRPr lang="en-US" sz="2400" b="0" dirty="0">
                        <a:solidFill>
                          <a:schemeClr val="tx1"/>
                        </a:solidFill>
                        <a:latin typeface="Arial" panose="020B0604020202020204" pitchFamily="34" charset="0"/>
                        <a:cs typeface="Arial" panose="020B0604020202020204" pitchFamily="34" charset="0"/>
                      </a:endParaRPr>
                    </a:p>
                    <a:p>
                      <a:endParaRPr lang="en-US" sz="2400" b="0" dirty="0">
                        <a:latin typeface="Arial" panose="020B0604020202020204" pitchFamily="34" charset="0"/>
                        <a:cs typeface="Arial" panose="020B0604020202020204" pitchFamily="34" charset="0"/>
                      </a:endParaRPr>
                    </a:p>
                  </a:txBody>
                  <a:tcPr marL="307440" marR="199440">
                    <a:lnL w="76200" cap="flat" cmpd="sng" algn="ctr">
                      <a:solidFill>
                        <a:schemeClr val="accent2"/>
                      </a:solidFill>
                      <a:prstDash val="solid"/>
                      <a:round/>
                      <a:headEnd type="none" w="med" len="med"/>
                      <a:tailEnd type="none" w="med" len="med"/>
                    </a:lnL>
                    <a:noFill/>
                  </a:tcPr>
                </a:tc>
                <a:extLst>
                  <a:ext uri="{0D108BD9-81ED-4DB2-BD59-A6C34878D82A}">
                    <a16:rowId xmlns:a16="http://schemas.microsoft.com/office/drawing/2014/main" val="1338230842"/>
                  </a:ext>
                </a:extLst>
              </a:tr>
              <a:tr h="370840">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CA" sz="2400" b="0" dirty="0">
                          <a:latin typeface="Arial" panose="020B0604020202020204" pitchFamily="34" charset="0"/>
                          <a:cs typeface="Arial" panose="020B0604020202020204" pitchFamily="34" charset="0"/>
                        </a:rPr>
                        <a:t>Feeling fulfilled by making their own decisions.</a:t>
                      </a:r>
                      <a:endParaRPr lang="en-US" sz="2400" b="0" dirty="0">
                        <a:latin typeface="Arial" panose="020B0604020202020204" pitchFamily="34" charset="0"/>
                        <a:cs typeface="Arial" panose="020B0604020202020204" pitchFamily="34" charset="0"/>
                      </a:endParaRPr>
                    </a:p>
                    <a:p>
                      <a:endParaRPr lang="en-US" sz="800" b="0" dirty="0">
                        <a:latin typeface="Arial" panose="020B0604020202020204" pitchFamily="34" charset="0"/>
                        <a:cs typeface="Arial" panose="020B0604020202020204" pitchFamily="34" charset="0"/>
                      </a:endParaRPr>
                    </a:p>
                  </a:txBody>
                  <a:tcPr>
                    <a:lnR w="76200" cap="flat" cmpd="sng" algn="ctr">
                      <a:solidFill>
                        <a:schemeClr val="accent2"/>
                      </a:solidFill>
                      <a:prstDash val="solid"/>
                      <a:round/>
                      <a:headEnd type="none" w="med" len="med"/>
                      <a:tailEnd type="none" w="med" len="med"/>
                    </a:lnR>
                    <a:noFill/>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CA" sz="2400" b="0" dirty="0">
                          <a:latin typeface="Arial" panose="020B0604020202020204" pitchFamily="34" charset="0"/>
                          <a:cs typeface="Arial" panose="020B0604020202020204" pitchFamily="34" charset="0"/>
                        </a:rPr>
                        <a:t>Motivated by avoiding disapproval or conflict.</a:t>
                      </a:r>
                      <a:endParaRPr lang="en-US" sz="2400" b="0" dirty="0">
                        <a:latin typeface="Arial" panose="020B0604020202020204" pitchFamily="34" charset="0"/>
                        <a:cs typeface="Arial" panose="020B0604020202020204" pitchFamily="34" charset="0"/>
                      </a:endParaRPr>
                    </a:p>
                    <a:p>
                      <a:endParaRPr lang="en-US" sz="800" b="0" dirty="0">
                        <a:latin typeface="Arial" panose="020B0604020202020204" pitchFamily="34" charset="0"/>
                        <a:cs typeface="Arial" panose="020B0604020202020204" pitchFamily="34" charset="0"/>
                      </a:endParaRPr>
                    </a:p>
                  </a:txBody>
                  <a:tcPr marL="307440">
                    <a:lnL w="76200" cap="flat" cmpd="sng" algn="ctr">
                      <a:solidFill>
                        <a:schemeClr val="accent2"/>
                      </a:solidFill>
                      <a:prstDash val="solid"/>
                      <a:round/>
                      <a:headEnd type="none" w="med" len="med"/>
                      <a:tailEnd type="none" w="med" len="med"/>
                    </a:lnL>
                    <a:noFill/>
                  </a:tcPr>
                </a:tc>
                <a:extLst>
                  <a:ext uri="{0D108BD9-81ED-4DB2-BD59-A6C34878D82A}">
                    <a16:rowId xmlns:a16="http://schemas.microsoft.com/office/drawing/2014/main" val="1191105609"/>
                  </a:ext>
                </a:extLst>
              </a:tr>
              <a:tr h="370840">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CA" sz="2400" b="0" dirty="0">
                          <a:latin typeface="Arial" panose="020B0604020202020204" pitchFamily="34" charset="0"/>
                          <a:cs typeface="Arial" panose="020B0604020202020204" pitchFamily="34" charset="0"/>
                        </a:rPr>
                        <a:t>You want your voice heard and your goals respected.</a:t>
                      </a:r>
                      <a:endParaRPr lang="en-US" sz="2400" b="0" dirty="0">
                        <a:latin typeface="Arial" panose="020B0604020202020204" pitchFamily="34" charset="0"/>
                        <a:cs typeface="Arial" panose="020B0604020202020204" pitchFamily="34" charset="0"/>
                      </a:endParaRPr>
                    </a:p>
                    <a:p>
                      <a:endParaRPr lang="en-US" sz="800" b="0" dirty="0">
                        <a:latin typeface="Arial" panose="020B0604020202020204" pitchFamily="34" charset="0"/>
                        <a:cs typeface="Arial" panose="020B0604020202020204" pitchFamily="34" charset="0"/>
                      </a:endParaRPr>
                    </a:p>
                  </a:txBody>
                  <a:tcPr>
                    <a:lnR w="76200" cap="flat" cmpd="sng" algn="ctr">
                      <a:solidFill>
                        <a:schemeClr val="accent2"/>
                      </a:solidFill>
                      <a:prstDash val="solid"/>
                      <a:round/>
                      <a:headEnd type="none" w="med" len="med"/>
                      <a:tailEnd type="none" w="med" len="med"/>
                    </a:lnR>
                    <a:noFill/>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CA" sz="2400" b="0" dirty="0">
                          <a:latin typeface="Arial" panose="020B0604020202020204" pitchFamily="34" charset="0"/>
                          <a:cs typeface="Arial" panose="020B0604020202020204" pitchFamily="34" charset="0"/>
                        </a:rPr>
                        <a:t>The behavior is motivated by the reward, not the task itself.</a:t>
                      </a:r>
                      <a:endParaRPr lang="en-US" sz="2400" b="0" dirty="0">
                        <a:latin typeface="Arial" panose="020B0604020202020204" pitchFamily="34" charset="0"/>
                        <a:cs typeface="Arial" panose="020B0604020202020204" pitchFamily="34" charset="0"/>
                      </a:endParaRPr>
                    </a:p>
                    <a:p>
                      <a:endParaRPr lang="en-US" sz="800" b="0" dirty="0">
                        <a:latin typeface="Arial" panose="020B0604020202020204" pitchFamily="34" charset="0"/>
                        <a:cs typeface="Arial" panose="020B0604020202020204" pitchFamily="34" charset="0"/>
                      </a:endParaRPr>
                    </a:p>
                  </a:txBody>
                  <a:tcPr marL="307440">
                    <a:lnL w="76200" cap="flat" cmpd="sng" algn="ctr">
                      <a:solidFill>
                        <a:schemeClr val="accent2"/>
                      </a:solidFill>
                      <a:prstDash val="solid"/>
                      <a:round/>
                      <a:headEnd type="none" w="med" len="med"/>
                      <a:tailEnd type="none" w="med" len="med"/>
                    </a:lnL>
                    <a:noFill/>
                  </a:tcPr>
                </a:tc>
                <a:extLst>
                  <a:ext uri="{0D108BD9-81ED-4DB2-BD59-A6C34878D82A}">
                    <a16:rowId xmlns:a16="http://schemas.microsoft.com/office/drawing/2014/main" val="3085107170"/>
                  </a:ext>
                </a:extLst>
              </a:tr>
              <a:tr h="370840">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CA" sz="2400" b="0" dirty="0">
                          <a:latin typeface="Arial" panose="020B0604020202020204" pitchFamily="34" charset="0"/>
                          <a:cs typeface="Arial" panose="020B0604020202020204" pitchFamily="34" charset="0"/>
                        </a:rPr>
                        <a:t>Motivated by personal growth and self-confidence.</a:t>
                      </a:r>
                      <a:endParaRPr lang="en-US" sz="2400" b="0" dirty="0">
                        <a:latin typeface="Arial" panose="020B0604020202020204" pitchFamily="34" charset="0"/>
                        <a:cs typeface="Arial" panose="020B0604020202020204" pitchFamily="34" charset="0"/>
                      </a:endParaRPr>
                    </a:p>
                    <a:p>
                      <a:endParaRPr lang="en-US" sz="2400" b="0" dirty="0">
                        <a:latin typeface="Arial" panose="020B0604020202020204" pitchFamily="34" charset="0"/>
                        <a:cs typeface="Arial" panose="020B0604020202020204" pitchFamily="34" charset="0"/>
                      </a:endParaRPr>
                    </a:p>
                  </a:txBody>
                  <a:tcPr>
                    <a:lnR w="76200" cap="flat" cmpd="sng" algn="ctr">
                      <a:solidFill>
                        <a:schemeClr val="accent2"/>
                      </a:solidFill>
                      <a:prstDash val="solid"/>
                      <a:round/>
                      <a:headEnd type="none" w="med" len="med"/>
                      <a:tailEnd type="none" w="med" len="med"/>
                    </a:lnR>
                    <a:noFill/>
                  </a:tcPr>
                </a:tc>
                <a:tc>
                  <a:txBody>
                    <a:bodyPr/>
                    <a:lstStyle/>
                    <a:p>
                      <a:pPr marL="0" marR="0" lvl="0" indent="0" algn="l" defTabSz="914411" rtl="0" eaLnBrk="1" fontAlgn="auto" latinLnBrk="0" hangingPunct="1">
                        <a:lnSpc>
                          <a:spcPct val="100000"/>
                        </a:lnSpc>
                        <a:spcBef>
                          <a:spcPts val="0"/>
                        </a:spcBef>
                        <a:spcAft>
                          <a:spcPts val="0"/>
                        </a:spcAft>
                        <a:buClrTx/>
                        <a:buSzTx/>
                        <a:buFontTx/>
                        <a:buNone/>
                        <a:tabLst/>
                        <a:defRPr/>
                      </a:pPr>
                      <a:r>
                        <a:rPr lang="en-CA" sz="2400" b="0" dirty="0">
                          <a:latin typeface="Arial" panose="020B0604020202020204" pitchFamily="34" charset="0"/>
                          <a:cs typeface="Arial" panose="020B0604020202020204" pitchFamily="34" charset="0"/>
                        </a:rPr>
                        <a:t>To fit in or avoid tension, not because it reflects views or personal needs.</a:t>
                      </a:r>
                      <a:endParaRPr lang="en-US" sz="2400" b="0" dirty="0">
                        <a:latin typeface="Arial" panose="020B0604020202020204" pitchFamily="34" charset="0"/>
                        <a:cs typeface="Arial" panose="020B0604020202020204" pitchFamily="34" charset="0"/>
                      </a:endParaRPr>
                    </a:p>
                    <a:p>
                      <a:endParaRPr lang="en-US" sz="2400" b="0" dirty="0">
                        <a:latin typeface="Arial" panose="020B0604020202020204" pitchFamily="34" charset="0"/>
                        <a:cs typeface="Arial" panose="020B0604020202020204" pitchFamily="34" charset="0"/>
                      </a:endParaRPr>
                    </a:p>
                  </a:txBody>
                  <a:tcPr marL="307440">
                    <a:lnL w="76200" cap="flat" cmpd="sng" algn="ctr">
                      <a:solidFill>
                        <a:schemeClr val="accent2"/>
                      </a:solidFill>
                      <a:prstDash val="solid"/>
                      <a:round/>
                      <a:headEnd type="none" w="med" len="med"/>
                      <a:tailEnd type="none" w="med" len="med"/>
                    </a:lnL>
                    <a:noFill/>
                  </a:tcPr>
                </a:tc>
                <a:extLst>
                  <a:ext uri="{0D108BD9-81ED-4DB2-BD59-A6C34878D82A}">
                    <a16:rowId xmlns:a16="http://schemas.microsoft.com/office/drawing/2014/main" val="896989016"/>
                  </a:ext>
                </a:extLst>
              </a:tr>
            </a:tbl>
          </a:graphicData>
        </a:graphic>
      </p:graphicFrame>
    </p:spTree>
    <p:extLst>
      <p:ext uri="{BB962C8B-B14F-4D97-AF65-F5344CB8AC3E}">
        <p14:creationId xmlns:p14="http://schemas.microsoft.com/office/powerpoint/2010/main" val="3464774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2EB2B2-A6D0-5611-F206-B12897D4CD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7F3EC4-6A59-BAA4-8311-F847A0774E71}"/>
              </a:ext>
            </a:extLst>
          </p:cNvPr>
          <p:cNvSpPr>
            <a:spLocks noGrp="1"/>
          </p:cNvSpPr>
          <p:nvPr>
            <p:ph type="title"/>
          </p:nvPr>
        </p:nvSpPr>
        <p:spPr>
          <a:xfrm>
            <a:off x="283536" y="64711"/>
            <a:ext cx="11908464" cy="1775936"/>
          </a:xfrm>
        </p:spPr>
        <p:txBody>
          <a:bodyPr>
            <a:normAutofit/>
          </a:bodyPr>
          <a:lstStyle/>
          <a:p>
            <a:pPr algn="ctr"/>
            <a:r>
              <a:rPr lang="en-US" sz="4400" b="1" dirty="0">
                <a:solidFill>
                  <a:srgbClr val="0A5CB4"/>
                </a:solidFill>
                <a:latin typeface="+mn-lt"/>
              </a:rPr>
              <a:t>Mindset and Approach</a:t>
            </a:r>
          </a:p>
        </p:txBody>
      </p:sp>
      <p:pic>
        <p:nvPicPr>
          <p:cNvPr id="6" name="Content Placeholder 5">
            <a:extLst>
              <a:ext uri="{FF2B5EF4-FFF2-40B4-BE49-F238E27FC236}">
                <a16:creationId xmlns:a16="http://schemas.microsoft.com/office/drawing/2014/main" id="{07F14050-1D63-EC8A-02F6-74358D467B7B}"/>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901B941A-261F-9EE4-B8FC-2B5FB0FC2F35}"/>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93C92DA1-A8B3-D738-90B9-9BA76F0985CD}"/>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A4115834-6F32-32A2-E464-3B3960B78449}"/>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TextBox 11">
            <a:extLst>
              <a:ext uri="{FF2B5EF4-FFF2-40B4-BE49-F238E27FC236}">
                <a16:creationId xmlns:a16="http://schemas.microsoft.com/office/drawing/2014/main" id="{1AAD92AF-47BC-E0EB-5718-BD5F84FDDA86}"/>
              </a:ext>
            </a:extLst>
          </p:cNvPr>
          <p:cNvSpPr txBox="1"/>
          <p:nvPr/>
        </p:nvSpPr>
        <p:spPr>
          <a:xfrm>
            <a:off x="969173" y="3640664"/>
            <a:ext cx="10632276" cy="2185214"/>
          </a:xfrm>
          <a:prstGeom prst="rect">
            <a:avLst/>
          </a:prstGeom>
          <a:noFill/>
        </p:spPr>
        <p:txBody>
          <a:bodyPr wrap="square" rtlCol="0">
            <a:spAutoFit/>
          </a:bodyPr>
          <a:lstStyle/>
          <a:p>
            <a:r>
              <a:rPr lang="en-CA" sz="3200" b="1" dirty="0">
                <a:latin typeface="Arial" panose="020B0604020202020204" pitchFamily="34" charset="0"/>
                <a:cs typeface="Arial" panose="020B0604020202020204" pitchFamily="34" charset="0"/>
              </a:rPr>
              <a:t>Mindset first</a:t>
            </a:r>
            <a:r>
              <a:rPr lang="en-CA" sz="3200" dirty="0">
                <a:latin typeface="Arial" panose="020B0604020202020204" pitchFamily="34" charset="0"/>
                <a:cs typeface="Arial" panose="020B0604020202020204" pitchFamily="34" charset="0"/>
              </a:rPr>
              <a:t> – </a:t>
            </a:r>
            <a:r>
              <a:rPr lang="en-CA" sz="2800" dirty="0">
                <a:latin typeface="Arial" panose="020B0604020202020204" pitchFamily="34" charset="0"/>
                <a:cs typeface="Arial" panose="020B0604020202020204" pitchFamily="34" charset="0"/>
              </a:rPr>
              <a:t>Self-determination starts in how we think.</a:t>
            </a:r>
            <a:endParaRPr lang="en-CA" sz="3200" dirty="0">
              <a:latin typeface="Arial" panose="020B0604020202020204" pitchFamily="34" charset="0"/>
              <a:cs typeface="Arial" panose="020B0604020202020204" pitchFamily="34" charset="0"/>
            </a:endParaRPr>
          </a:p>
          <a:p>
            <a:endParaRPr lang="en-CA" sz="2000" dirty="0">
              <a:latin typeface="Arial" panose="020B0604020202020204" pitchFamily="34" charset="0"/>
              <a:cs typeface="Arial" panose="020B0604020202020204" pitchFamily="34" charset="0"/>
            </a:endParaRPr>
          </a:p>
          <a:p>
            <a:r>
              <a:rPr lang="en-CA" sz="3200" b="1" dirty="0">
                <a:latin typeface="Arial" panose="020B0604020202020204" pitchFamily="34" charset="0"/>
                <a:cs typeface="Arial" panose="020B0604020202020204" pitchFamily="34" charset="0"/>
              </a:rPr>
              <a:t>Know them deeply</a:t>
            </a:r>
            <a:r>
              <a:rPr lang="en-CA" sz="3200" dirty="0">
                <a:latin typeface="Arial" panose="020B0604020202020204" pitchFamily="34" charset="0"/>
                <a:cs typeface="Arial" panose="020B0604020202020204" pitchFamily="34" charset="0"/>
              </a:rPr>
              <a:t> – </a:t>
            </a:r>
            <a:r>
              <a:rPr lang="en-CA" sz="2800" dirty="0">
                <a:latin typeface="Arial" panose="020B0604020202020204" pitchFamily="34" charset="0"/>
                <a:cs typeface="Arial" panose="020B0604020202020204" pitchFamily="34" charset="0"/>
              </a:rPr>
              <a:t>Tune in to what’s too much or just right.</a:t>
            </a:r>
            <a:endParaRPr lang="en-CA" sz="3200" dirty="0">
              <a:latin typeface="Arial" panose="020B0604020202020204" pitchFamily="34" charset="0"/>
              <a:cs typeface="Arial" panose="020B0604020202020204" pitchFamily="34" charset="0"/>
            </a:endParaRPr>
          </a:p>
          <a:p>
            <a:endParaRPr lang="en-CA" sz="2000" dirty="0">
              <a:latin typeface="Arial" panose="020B0604020202020204" pitchFamily="34" charset="0"/>
              <a:cs typeface="Arial" panose="020B0604020202020204" pitchFamily="34" charset="0"/>
            </a:endParaRPr>
          </a:p>
          <a:p>
            <a:r>
              <a:rPr lang="en-CA" sz="3200" b="1" dirty="0">
                <a:latin typeface="Arial" panose="020B0604020202020204" pitchFamily="34" charset="0"/>
                <a:cs typeface="Arial" panose="020B0604020202020204" pitchFamily="34" charset="0"/>
              </a:rPr>
              <a:t>Manage our worries</a:t>
            </a:r>
            <a:r>
              <a:rPr lang="en-CA" sz="3200" dirty="0">
                <a:latin typeface="Arial" panose="020B0604020202020204" pitchFamily="34" charset="0"/>
                <a:cs typeface="Arial" panose="020B0604020202020204" pitchFamily="34" charset="0"/>
              </a:rPr>
              <a:t> – </a:t>
            </a:r>
            <a:r>
              <a:rPr lang="en-CA" sz="2800" dirty="0">
                <a:latin typeface="Arial" panose="020B0604020202020204" pitchFamily="34" charset="0"/>
                <a:cs typeface="Arial" panose="020B0604020202020204" pitchFamily="34" charset="0"/>
              </a:rPr>
              <a:t>Support without letting fear lead.</a:t>
            </a:r>
            <a:endParaRPr lang="en-CA" sz="3200" dirty="0">
              <a:latin typeface="Arial" panose="020B0604020202020204" pitchFamily="34" charset="0"/>
              <a:cs typeface="Arial" panose="020B0604020202020204" pitchFamily="34" charset="0"/>
            </a:endParaRPr>
          </a:p>
        </p:txBody>
      </p:sp>
      <p:pic>
        <p:nvPicPr>
          <p:cNvPr id="5" name="Picture 4" descr="A red line drawing of a head with leaves and a plant inside&#10;&#10;AI-generated content may be incorrect.">
            <a:extLst>
              <a:ext uri="{FF2B5EF4-FFF2-40B4-BE49-F238E27FC236}">
                <a16:creationId xmlns:a16="http://schemas.microsoft.com/office/drawing/2014/main" id="{BCFD0971-C18C-6A39-96B1-36E87E794901}"/>
              </a:ext>
            </a:extLst>
          </p:cNvPr>
          <p:cNvPicPr>
            <a:picLocks noChangeAspect="1"/>
          </p:cNvPicPr>
          <p:nvPr/>
        </p:nvPicPr>
        <p:blipFill>
          <a:blip r:embed="rId4"/>
          <a:stretch>
            <a:fillRect/>
          </a:stretch>
        </p:blipFill>
        <p:spPr>
          <a:xfrm>
            <a:off x="5180818" y="1498679"/>
            <a:ext cx="1830364" cy="2060310"/>
          </a:xfrm>
          <a:prstGeom prst="rect">
            <a:avLst/>
          </a:prstGeom>
        </p:spPr>
      </p:pic>
    </p:spTree>
    <p:extLst>
      <p:ext uri="{BB962C8B-B14F-4D97-AF65-F5344CB8AC3E}">
        <p14:creationId xmlns:p14="http://schemas.microsoft.com/office/powerpoint/2010/main" val="2116333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E6E9DD0-6AD6-36BF-8131-FB78A72FC9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E84BE-567A-D6EB-C477-E24DC7FE8A39}"/>
              </a:ext>
            </a:extLst>
          </p:cNvPr>
          <p:cNvSpPr>
            <a:spLocks noGrp="1"/>
          </p:cNvSpPr>
          <p:nvPr>
            <p:ph type="title"/>
          </p:nvPr>
        </p:nvSpPr>
        <p:spPr>
          <a:xfrm>
            <a:off x="993147" y="41282"/>
            <a:ext cx="6566173" cy="1371600"/>
          </a:xfrm>
        </p:spPr>
        <p:txBody>
          <a:bodyPr>
            <a:normAutofit/>
          </a:bodyPr>
          <a:lstStyle/>
          <a:p>
            <a:pPr algn="ctr"/>
            <a:r>
              <a:rPr lang="en-US" sz="4400" b="1" dirty="0">
                <a:solidFill>
                  <a:srgbClr val="0A5CB4"/>
                </a:solidFill>
                <a:latin typeface="+mn-lt"/>
              </a:rPr>
              <a:t>Real Choices</a:t>
            </a:r>
          </a:p>
        </p:txBody>
      </p:sp>
      <p:pic>
        <p:nvPicPr>
          <p:cNvPr id="6" name="Content Placeholder 5">
            <a:extLst>
              <a:ext uri="{FF2B5EF4-FFF2-40B4-BE49-F238E27FC236}">
                <a16:creationId xmlns:a16="http://schemas.microsoft.com/office/drawing/2014/main" id="{C7B67E39-B3BA-3C98-B6B5-D7689CCF0007}"/>
              </a:ext>
            </a:extLst>
          </p:cNvPr>
          <p:cNvPicPr>
            <a:picLocks noGrp="1" noChangeAspect="1"/>
          </p:cNvPicPr>
          <p:nvPr>
            <p:ph idx="1"/>
          </p:nvPr>
        </p:nvPicPr>
        <p:blipFill>
          <a:blip r:embed="rId3"/>
          <a:stretch>
            <a:fillRect/>
          </a:stretch>
        </p:blipFill>
        <p:spPr>
          <a:xfrm>
            <a:off x="196216" y="5863092"/>
            <a:ext cx="1103947" cy="817215"/>
          </a:xfrm>
        </p:spPr>
      </p:pic>
      <p:sp>
        <p:nvSpPr>
          <p:cNvPr id="13" name="Footer Placeholder 12">
            <a:extLst>
              <a:ext uri="{FF2B5EF4-FFF2-40B4-BE49-F238E27FC236}">
                <a16:creationId xmlns:a16="http://schemas.microsoft.com/office/drawing/2014/main" id="{E7F13AF4-D897-64AC-6B10-AB5F06E30384}"/>
              </a:ext>
            </a:extLst>
          </p:cNvPr>
          <p:cNvSpPr>
            <a:spLocks noGrp="1"/>
          </p:cNvSpPr>
          <p:nvPr>
            <p:ph type="ftr" sz="quarter" idx="11"/>
          </p:nvPr>
        </p:nvSpPr>
        <p:spPr/>
        <p:txBody>
          <a:bodyPr/>
          <a:lstStyle/>
          <a:p>
            <a:r>
              <a:rPr lang="en-US" dirty="0" err="1">
                <a:solidFill>
                  <a:schemeClr val="accent2">
                    <a:lumMod val="75000"/>
                  </a:schemeClr>
                </a:solidFill>
              </a:rPr>
              <a:t>www.microboardsontario.com</a:t>
            </a:r>
            <a:endParaRPr lang="en-US" dirty="0">
              <a:solidFill>
                <a:schemeClr val="accent2">
                  <a:lumMod val="75000"/>
                </a:schemeClr>
              </a:solidFill>
            </a:endParaRPr>
          </a:p>
        </p:txBody>
      </p:sp>
      <p:sp>
        <p:nvSpPr>
          <p:cNvPr id="7" name="Right Triangle 6">
            <a:extLst>
              <a:ext uri="{FF2B5EF4-FFF2-40B4-BE49-F238E27FC236}">
                <a16:creationId xmlns:a16="http://schemas.microsoft.com/office/drawing/2014/main" id="{796E45E7-30DF-A720-C12E-4304389A77D3}"/>
              </a:ext>
            </a:extLst>
          </p:cNvPr>
          <p:cNvSpPr/>
          <p:nvPr/>
        </p:nvSpPr>
        <p:spPr>
          <a:xfrm flipV="1">
            <a:off x="0" y="-1"/>
            <a:ext cx="900113" cy="4429125"/>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Right Triangle 7">
            <a:extLst>
              <a:ext uri="{FF2B5EF4-FFF2-40B4-BE49-F238E27FC236}">
                <a16:creationId xmlns:a16="http://schemas.microsoft.com/office/drawing/2014/main" id="{7A861D42-3D24-D03C-92DC-536951D750CD}"/>
              </a:ext>
            </a:extLst>
          </p:cNvPr>
          <p:cNvSpPr/>
          <p:nvPr/>
        </p:nvSpPr>
        <p:spPr>
          <a:xfrm rot="10800000" flipV="1">
            <a:off x="11010899" y="2214561"/>
            <a:ext cx="1181100" cy="4643439"/>
          </a:xfrm>
          <a:prstGeom prst="rtTriangle">
            <a:avLst/>
          </a:prstGeom>
          <a:solidFill>
            <a:srgbClr val="169DE5"/>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a:extLst>
              <a:ext uri="{FF2B5EF4-FFF2-40B4-BE49-F238E27FC236}">
                <a16:creationId xmlns:a16="http://schemas.microsoft.com/office/drawing/2014/main" id="{14C2A4D9-DA85-57AA-F722-64FB94434B93}"/>
              </a:ext>
            </a:extLst>
          </p:cNvPr>
          <p:cNvSpPr txBox="1"/>
          <p:nvPr/>
        </p:nvSpPr>
        <p:spPr>
          <a:xfrm>
            <a:off x="1177651" y="1428511"/>
            <a:ext cx="6381669" cy="4154984"/>
          </a:xfrm>
          <a:prstGeom prst="rect">
            <a:avLst/>
          </a:prstGeom>
          <a:noFill/>
        </p:spPr>
        <p:txBody>
          <a:bodyPr wrap="square" rtlCol="0">
            <a:spAutoFit/>
          </a:bodyPr>
          <a:lstStyle/>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Expand the range of choices being offered.</a:t>
            </a:r>
          </a:p>
          <a:p>
            <a:pPr marL="457200" indent="-45720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Ask: Are these real choices or pre-decided options?</a:t>
            </a:r>
          </a:p>
          <a:p>
            <a:pPr marL="457200" indent="-45720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Respect and follow through on decisions.</a:t>
            </a:r>
          </a:p>
          <a:p>
            <a:pPr marL="457200" indent="-45720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CA" sz="2800" dirty="0">
                <a:latin typeface="Arial" panose="020B0604020202020204" pitchFamily="34" charset="0"/>
                <a:cs typeface="Arial" panose="020B0604020202020204" pitchFamily="34" charset="0"/>
              </a:rPr>
              <a:t>Support learning through mistakes and risks.</a:t>
            </a:r>
          </a:p>
          <a:p>
            <a:pPr marL="457200" indent="-457200">
              <a:buFont typeface="Arial" panose="020B0604020202020204" pitchFamily="34" charset="0"/>
              <a:buChar char="•"/>
            </a:pPr>
            <a:endParaRPr lang="en-CA" sz="1000" dirty="0">
              <a:latin typeface="Arial" panose="020B0604020202020204" pitchFamily="34" charset="0"/>
              <a:cs typeface="Arial" panose="020B0604020202020204" pitchFamily="34" charset="0"/>
            </a:endParaRPr>
          </a:p>
        </p:txBody>
      </p:sp>
      <p:pic>
        <p:nvPicPr>
          <p:cNvPr id="11" name="Picture 10" descr="A person and person painting on a table&#10;&#10;AI-generated content may be incorrect.">
            <a:extLst>
              <a:ext uri="{FF2B5EF4-FFF2-40B4-BE49-F238E27FC236}">
                <a16:creationId xmlns:a16="http://schemas.microsoft.com/office/drawing/2014/main" id="{04E2DDE3-685E-1D25-8E99-C52506128B89}"/>
              </a:ext>
            </a:extLst>
          </p:cNvPr>
          <p:cNvPicPr>
            <a:picLocks noChangeAspect="1"/>
          </p:cNvPicPr>
          <p:nvPr/>
        </p:nvPicPr>
        <p:blipFill>
          <a:blip r:embed="rId4"/>
          <a:srcRect l="10616"/>
          <a:stretch>
            <a:fillRect/>
          </a:stretch>
        </p:blipFill>
        <p:spPr>
          <a:xfrm rot="5400000">
            <a:off x="6658180" y="1451040"/>
            <a:ext cx="6129959" cy="3857625"/>
          </a:xfrm>
          <a:prstGeom prst="rect">
            <a:avLst/>
          </a:prstGeom>
        </p:spPr>
      </p:pic>
    </p:spTree>
    <p:extLst>
      <p:ext uri="{BB962C8B-B14F-4D97-AF65-F5344CB8AC3E}">
        <p14:creationId xmlns:p14="http://schemas.microsoft.com/office/powerpoint/2010/main" val="6015647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MBO 101 - 2022" id="{27B0B24D-517E-4944-B432-704EF510160E}" vid="{0B615BB9-7ADC-7E42-83E6-229A19FF00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ce1c6e8-d98c-447e-a5ca-18a6c4647bf8">
      <Terms xmlns="http://schemas.microsoft.com/office/infopath/2007/PartnerControls"/>
    </lcf76f155ced4ddcb4097134ff3c332f>
    <TaxCatchAll xmlns="1923a834-cab8-488a-9543-8780285323d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76CBED8F37C1459559812AE366E1D3" ma:contentTypeVersion="19" ma:contentTypeDescription="Create a new document." ma:contentTypeScope="" ma:versionID="376b98856725ec28194255099271d2f1">
  <xsd:schema xmlns:xsd="http://www.w3.org/2001/XMLSchema" xmlns:xs="http://www.w3.org/2001/XMLSchema" xmlns:p="http://schemas.microsoft.com/office/2006/metadata/properties" xmlns:ns2="fce1c6e8-d98c-447e-a5ca-18a6c4647bf8" xmlns:ns3="1923a834-cab8-488a-9543-8780285323d3" targetNamespace="http://schemas.microsoft.com/office/2006/metadata/properties" ma:root="true" ma:fieldsID="fb56995a2b97fadbed3a4a950214260f" ns2:_="" ns3:_="">
    <xsd:import namespace="fce1c6e8-d98c-447e-a5ca-18a6c4647bf8"/>
    <xsd:import namespace="1923a834-cab8-488a-9543-8780285323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e1c6e8-d98c-447e-a5ca-18a6c4647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453e1ed-539c-4243-80d5-f1e12081a6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23a834-cab8-488a-9543-8780285323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ed22909-0c32-4d03-a847-10aacab6155a}" ma:internalName="TaxCatchAll" ma:showField="CatchAllData" ma:web="1923a834-cab8-488a-9543-8780285323d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1FB4F5-25FD-46AA-B3E8-F54345FEB504}">
  <ds:schemaRefs>
    <ds:schemaRef ds:uri="http://schemas.microsoft.com/office/2006/metadata/properties"/>
    <ds:schemaRef ds:uri="http://schemas.microsoft.com/office/infopath/2007/PartnerControls"/>
    <ds:schemaRef ds:uri="fce1c6e8-d98c-447e-a5ca-18a6c4647bf8"/>
    <ds:schemaRef ds:uri="1923a834-cab8-488a-9543-8780285323d3"/>
  </ds:schemaRefs>
</ds:datastoreItem>
</file>

<file path=customXml/itemProps2.xml><?xml version="1.0" encoding="utf-8"?>
<ds:datastoreItem xmlns:ds="http://schemas.openxmlformats.org/officeDocument/2006/customXml" ds:itemID="{F1C6E06A-7F12-4D75-8269-84EBC18B295D}">
  <ds:schemaRefs>
    <ds:schemaRef ds:uri="http://schemas.microsoft.com/sharepoint/v3/contenttype/forms"/>
  </ds:schemaRefs>
</ds:datastoreItem>
</file>

<file path=customXml/itemProps3.xml><?xml version="1.0" encoding="utf-8"?>
<ds:datastoreItem xmlns:ds="http://schemas.openxmlformats.org/officeDocument/2006/customXml" ds:itemID="{AAA57A76-1845-448D-A171-7086C333C2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e1c6e8-d98c-447e-a5ca-18a6c4647bf8"/>
    <ds:schemaRef ds:uri="1923a834-cab8-488a-9543-8780285323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MBO 101 - 2022 (3)</Template>
  <TotalTime>27354</TotalTime>
  <Words>2104</Words>
  <Application>Microsoft Office PowerPoint</Application>
  <PresentationFormat>Widescreen</PresentationFormat>
  <Paragraphs>241</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Savon</vt:lpstr>
      <vt:lpstr>PowerPoint Presentation</vt:lpstr>
      <vt:lpstr>What We’re Going To Talk About</vt:lpstr>
      <vt:lpstr>What Does Self-Determination  Mean to You?</vt:lpstr>
      <vt:lpstr>What Is Self-Determination?</vt:lpstr>
      <vt:lpstr>Self-Determination and Microboards</vt:lpstr>
      <vt:lpstr>Self-Determination Theory</vt:lpstr>
      <vt:lpstr>Internal vs. External Motivation</vt:lpstr>
      <vt:lpstr>Mindset and Approach</vt:lpstr>
      <vt:lpstr>Real Choices</vt:lpstr>
      <vt:lpstr>Real Choices</vt:lpstr>
      <vt:lpstr>In what parts of a person’s life do they get to make decisions?</vt:lpstr>
      <vt:lpstr>Supported Decision-Making &amp; Autonomy</vt:lpstr>
      <vt:lpstr>Supported Decision-Making &amp; Autonomy</vt:lpstr>
      <vt:lpstr>Dignity of Risk</vt:lpstr>
      <vt:lpstr>The Communication Bill of Rights</vt:lpstr>
      <vt:lpstr>A Few Tips!</vt:lpstr>
      <vt:lpstr>We’re Here For You!</vt:lpstr>
      <vt:lpstr>Thank You for Joining 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Xavier Noordermeer</dc:creator>
  <cp:keywords/>
  <dc:description/>
  <cp:lastModifiedBy>Karen Bell</cp:lastModifiedBy>
  <cp:revision>330</cp:revision>
  <cp:lastPrinted>2025-05-26T16:57:28Z</cp:lastPrinted>
  <dcterms:created xsi:type="dcterms:W3CDTF">2022-07-09T00:00:32Z</dcterms:created>
  <dcterms:modified xsi:type="dcterms:W3CDTF">2025-10-10T16:09:14Z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0x0101000576CBED8F37C1459559812AE366E1D3</vt:lpwstr>
  </property>
</Properties>
</file>