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2"/>
  </p:notesMasterIdLst>
  <p:sldIdLst>
    <p:sldId id="257" r:id="rId5"/>
    <p:sldId id="258" r:id="rId6"/>
    <p:sldId id="275" r:id="rId7"/>
    <p:sldId id="272" r:id="rId8"/>
    <p:sldId id="273" r:id="rId9"/>
    <p:sldId id="276" r:id="rId10"/>
    <p:sldId id="260" r:id="rId11"/>
    <p:sldId id="274" r:id="rId12"/>
    <p:sldId id="262" r:id="rId13"/>
    <p:sldId id="263" r:id="rId14"/>
    <p:sldId id="266" r:id="rId15"/>
    <p:sldId id="264" r:id="rId16"/>
    <p:sldId id="265" r:id="rId17"/>
    <p:sldId id="269" r:id="rId18"/>
    <p:sldId id="270" r:id="rId19"/>
    <p:sldId id="261" r:id="rId20"/>
    <p:sldId id="271" r:id="rId2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5E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6A6B19-B29E-5748-AADA-BA43B96FA9EB}" v="30" dt="2025-08-29T21:03:00.721"/>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8" name="Shape 68"/>
          <p:cNvSpPr>
            <a:spLocks noGrp="1" noRot="1" noChangeAspect="1"/>
          </p:cNvSpPr>
          <p:nvPr>
            <p:ph type="sldImg"/>
          </p:nvPr>
        </p:nvSpPr>
        <p:spPr>
          <a:xfrm>
            <a:off x="1143000" y="685800"/>
            <a:ext cx="4572000" cy="3429000"/>
          </a:xfrm>
          <a:prstGeom prst="rect">
            <a:avLst/>
          </a:prstGeom>
        </p:spPr>
        <p:txBody>
          <a:bodyPr/>
          <a:lstStyle/>
          <a:p>
            <a:endParaRPr/>
          </a:p>
        </p:txBody>
      </p:sp>
      <p:sp>
        <p:nvSpPr>
          <p:cNvPr id="69" name="Shape 6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How are we solving this problem. </a:t>
            </a:r>
          </a:p>
        </p:txBody>
      </p:sp>
    </p:spTree>
    <p:extLst>
      <p:ext uri="{BB962C8B-B14F-4D97-AF65-F5344CB8AC3E}">
        <p14:creationId xmlns:p14="http://schemas.microsoft.com/office/powerpoint/2010/main" val="2693995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Anna- Criteria for inclusion. Understood quickly that we also wanted to hear from people who experienced barriers to even accessing planning supports.  Also understood quickly that how, where and who is involved with planning is quite diverse. </a:t>
            </a:r>
          </a:p>
        </p:txBody>
      </p:sp>
    </p:spTree>
    <p:extLst>
      <p:ext uri="{BB962C8B-B14F-4D97-AF65-F5344CB8AC3E}">
        <p14:creationId xmlns:p14="http://schemas.microsoft.com/office/powerpoint/2010/main" val="2869128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Pam </a:t>
            </a:r>
          </a:p>
        </p:txBody>
      </p:sp>
    </p:spTree>
    <p:extLst>
      <p:ext uri="{BB962C8B-B14F-4D97-AF65-F5344CB8AC3E}">
        <p14:creationId xmlns:p14="http://schemas.microsoft.com/office/powerpoint/2010/main" val="4293733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99519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Anna</a:t>
            </a:r>
          </a:p>
        </p:txBody>
      </p:sp>
    </p:spTree>
    <p:extLst>
      <p:ext uri="{BB962C8B-B14F-4D97-AF65-F5344CB8AC3E}">
        <p14:creationId xmlns:p14="http://schemas.microsoft.com/office/powerpoint/2010/main" val="974218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Tx/>
              <a:buChar char="-"/>
            </a:pPr>
            <a:r>
              <a:rPr lang="en-US"/>
              <a:t>Matthew</a:t>
            </a:r>
          </a:p>
          <a:p>
            <a:pPr marL="342900" indent="-342900">
              <a:buFontTx/>
              <a:buChar char="-"/>
            </a:pPr>
            <a:endParaRPr lang="en-US"/>
          </a:p>
          <a:p>
            <a:pPr marL="342900" indent="-342900">
              <a:buFontTx/>
              <a:buChar char="-"/>
            </a:pPr>
            <a:r>
              <a:rPr lang="en-US"/>
              <a:t>Those who are getting facilitation, are receiving it through agencies, facilitators, or independent facilitators in their region/ city. Agencies, such as Facile,  have contracts with the Catholic school board and that is how parents find out about facilitation and find facilitators</a:t>
            </a:r>
          </a:p>
          <a:p>
            <a:pPr marL="0" indent="0">
              <a:buFontTx/>
              <a:buNone/>
            </a:pPr>
            <a:r>
              <a:rPr lang="en-US"/>
              <a:t>		-  Melanie– learned of facilitation through Catholic schoolboard – otherwise wouldn’t have known about it – seems like this is a typical pattern. </a:t>
            </a:r>
            <a:r>
              <a:rPr lang="en-US" b="1"/>
              <a:t>People finding facilitation by chance.</a:t>
            </a:r>
          </a:p>
          <a:p>
            <a:pPr marL="0" indent="0">
              <a:buFontTx/>
              <a:buNone/>
            </a:pPr>
            <a:r>
              <a:rPr lang="en-US" b="1"/>
              <a:t>		</a:t>
            </a:r>
            <a:r>
              <a:rPr lang="en-US" b="0"/>
              <a:t>- Judy- expressed how her quality of life improved due to facilitation because it gives her direction. She used facilitation services years ago and did it through Community Living Ontario. She doesn’t have a facilitator now, “I don’t know how to go about getting it now, it probably costs a lot”. With her past facilitating planning, she used to go for walks with her facilitator. “I felt like someone was interested in me, and genuinely cared, and really wanted me to have a good life and gave me resources”.  She expressed that facilitation, “helps me know what I want in life, which resources are out there when my friends aren’t around”. Also, she wishes that facilitation would be universal because she believes everyone can benefit from it. As well, Judy asked out loud, “How do I go about doing facilitation planning?”, speaks about trying to find the book she had from facilitator in the past and wanting to do so again. </a:t>
            </a:r>
          </a:p>
          <a:p>
            <a:pPr marL="342900" indent="-342900">
              <a:buFontTx/>
              <a:buChar char="-"/>
            </a:pPr>
            <a:endParaRPr lang="en-US"/>
          </a:p>
          <a:p>
            <a:pPr marL="342900" indent="-342900">
              <a:buFontTx/>
              <a:buChar char="-"/>
            </a:pPr>
            <a:r>
              <a:rPr lang="en-US"/>
              <a:t>Families pay or use  government funding, such as passport funding to pay for facilitators, however, some families do not receive enough funding or no funding at all due to long wait times</a:t>
            </a:r>
          </a:p>
          <a:p>
            <a:pPr marL="0" indent="0">
              <a:buFontTx/>
              <a:buNone/>
            </a:pPr>
            <a:r>
              <a:rPr lang="en-US"/>
              <a:t>		- When Melanie’s song turned 16, she expressed by it was the “golden ticket” for DSO funding (passport funding) to start the process of it. But they have to wait until he is 17 and a half to start other types of funds. However, waiting for the		 DSO to inform about passport funding, Melanie can’t hire respite workers, or get support until they know what money they have. It	 is all a ”long waiting game”.</a:t>
            </a:r>
          </a:p>
          <a:p>
            <a:pPr marL="0" indent="0">
              <a:buFontTx/>
              <a:buNone/>
            </a:pPr>
            <a:r>
              <a:rPr lang="en-US"/>
              <a:t>		- Patti’s son Matthew receives ODSP and passport funding. They lost of chuck of passport funding when he moved out of the house because it’s considered “respite money”. Government thinks because Matthew isn’t living with Patti anymore, that respite was for her and her husband, which doesn’t make sense cause Matthew still needs that chuck of funding for programs and Debbie needs that respite. Patti discovered the funding was less when she was told she ran out of money. She asked for an explanation and that is when she was told [by someone she knew – that this was the likely reason, but never received an official response on this] since her son moved out of the house, you lose the respite portion of passport funding. “I think the people dealing with these situations don’t live it... walk a mile in my shoes” .</a:t>
            </a:r>
          </a:p>
          <a:p>
            <a:pPr marL="342900" indent="-342900">
              <a:buFontTx/>
              <a:buChar char="-"/>
            </a:pPr>
            <a:endParaRPr lang="en-US"/>
          </a:p>
          <a:p>
            <a:pPr marL="342900" indent="-342900">
              <a:buFontTx/>
              <a:buChar char="-"/>
            </a:pPr>
            <a:r>
              <a:rPr lang="en-US"/>
              <a:t>From self-advocates: Jennifer- she advocates for herself and others. She completed many training courses and received lots of mentorships. She has been a recipient of planning and facilitation support and now has started a business with a partner where she hopes to provide planning and facilitation to other people with disabilities. Advocacy organization is “New Vision Advocates” </a:t>
            </a:r>
          </a:p>
          <a:p>
            <a:pPr marL="342900" indent="-342900">
              <a:buFontTx/>
              <a:buChar char="-"/>
            </a:pPr>
            <a:endParaRPr lang="en-US"/>
          </a:p>
          <a:p>
            <a:pPr marL="342900" indent="-342900">
              <a:buFontTx/>
              <a:buChar char="-"/>
            </a:pPr>
            <a:r>
              <a:rPr lang="en-US"/>
              <a:t>Parents also being facilitators: All the parents we have interviewed have become facilitators even when they had a facilitator. There are some things that the parents did better due to them knowing what their child needed. </a:t>
            </a:r>
          </a:p>
          <a:p>
            <a:pPr marL="0" marR="0" lvl="0" indent="0" defTabSz="457200" eaLnBrk="1" fontAlgn="auto" latinLnBrk="0" hangingPunct="1">
              <a:lnSpc>
                <a:spcPct val="117999"/>
              </a:lnSpc>
              <a:spcBef>
                <a:spcPts val="0"/>
              </a:spcBef>
              <a:spcAft>
                <a:spcPts val="0"/>
              </a:spcAft>
              <a:buClrTx/>
              <a:buSzTx/>
              <a:buFontTx/>
              <a:buNone/>
              <a:tabLst/>
              <a:defRPr/>
            </a:pPr>
            <a:r>
              <a:rPr lang="en-US"/>
              <a:t>		- BC Example: Joey, Rob and Pamela- Rob and Pamela are the parents of Joey. Joey’s facilitation fell off when he was in adulthood (there was more when he was younger), so Pamela and Rob took over. They found Joey a job that works		 well for him (Rob took over finding Joey a job when the facilitation wasn’t taken into account Joey’s abilities), they rebuilt the whole bottom floor of their home to make Joey his own space with a roommate, so Joey can have				 independence. Pamela and Rob were respite workers as well, so they know how things work. They also expressed the lack of advocates in BC, so they are helping spread information and education to other parents.  “You have to			 understand your client, know what their strengths and weaknesses are, find them a job rather than just a job.”- Rob </a:t>
            </a:r>
          </a:p>
          <a:p>
            <a:pPr marL="0" marR="0" lvl="0" indent="0" defTabSz="457200" eaLnBrk="1" fontAlgn="auto" latinLnBrk="0" hangingPunct="1">
              <a:lnSpc>
                <a:spcPct val="117999"/>
              </a:lnSpc>
              <a:spcBef>
                <a:spcPts val="0"/>
              </a:spcBef>
              <a:spcAft>
                <a:spcPts val="0"/>
              </a:spcAft>
              <a:buClrTx/>
              <a:buSzTx/>
              <a:buFontTx/>
              <a:buNone/>
              <a:tabLst/>
              <a:defRPr/>
            </a:pPr>
            <a:r>
              <a:rPr lang="en-US"/>
              <a:t>		- ON Example: Patti, a mom of a person living with a disability- “I feel like I'm the facilitator, I wouldn’t even know how to find someone to pay”, "Us parents are </a:t>
            </a:r>
            <a:r>
              <a:rPr lang="en-US" err="1"/>
              <a:t>bascially</a:t>
            </a:r>
            <a:r>
              <a:rPr lang="en-US"/>
              <a:t> the facilitators, unless you want to pay a lot of money to somebody to go do this for you, which none of us have the funding for that” </a:t>
            </a:r>
          </a:p>
          <a:p>
            <a:pPr marL="342900" indent="-342900">
              <a:buFontTx/>
              <a:buChar char="-"/>
            </a:pPr>
            <a:endParaRPr lang="en-US"/>
          </a:p>
        </p:txBody>
      </p:sp>
    </p:spTree>
    <p:extLst>
      <p:ext uri="{BB962C8B-B14F-4D97-AF65-F5344CB8AC3E}">
        <p14:creationId xmlns:p14="http://schemas.microsoft.com/office/powerpoint/2010/main" val="3909106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a:t>Eg: Parents discussing how facilitator advocates for a more accessible high school experience for her son; opened her eyes to what son could be a part of; didn’t realize inclusion could be more </a:t>
            </a:r>
          </a:p>
          <a:p>
            <a:pPr marL="0" marR="0" lvl="0" indent="0" defTabSz="457200" eaLnBrk="1" fontAlgn="auto" latinLnBrk="0" hangingPunct="1">
              <a:lnSpc>
                <a:spcPct val="117999"/>
              </a:lnSpc>
              <a:spcBef>
                <a:spcPts val="0"/>
              </a:spcBef>
              <a:spcAft>
                <a:spcPts val="0"/>
              </a:spcAft>
              <a:buClrTx/>
              <a:buSzTx/>
              <a:buFontTx/>
              <a:buNone/>
              <a:tabLst/>
              <a:defRPr/>
            </a:pPr>
            <a:r>
              <a:rPr lang="en-US"/>
              <a:t>Facilitator gets parents to think about things more from a disability activist perspective (keeping parents from being overprotective or intrusive/controlling – dignity of risk)</a:t>
            </a:r>
          </a:p>
          <a:p>
            <a:endParaRPr lang="en-CA"/>
          </a:p>
        </p:txBody>
      </p:sp>
    </p:spTree>
    <p:extLst>
      <p:ext uri="{BB962C8B-B14F-4D97-AF65-F5344CB8AC3E}">
        <p14:creationId xmlns:p14="http://schemas.microsoft.com/office/powerpoint/2010/main" val="1362345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lnSpc>
                <a:spcPct val="90000"/>
              </a:lnSpc>
              <a:spcBef>
                <a:spcPts val="4500"/>
              </a:spcBef>
            </a:pPr>
            <a:r>
              <a:rPr lang="en-US" b="1">
                <a:solidFill>
                  <a:srgbClr val="5E5E5E"/>
                </a:solidFill>
              </a:rPr>
              <a:t>Matthew </a:t>
            </a:r>
          </a:p>
          <a:p>
            <a:pPr algn="l">
              <a:lnSpc>
                <a:spcPct val="90000"/>
              </a:lnSpc>
              <a:spcBef>
                <a:spcPts val="4500"/>
              </a:spcBef>
            </a:pPr>
            <a:r>
              <a:rPr lang="en-US" b="1">
                <a:solidFill>
                  <a:srgbClr val="5E5E5E"/>
                </a:solidFill>
              </a:rPr>
              <a:t>Poor Communication &amp; Lack of Transparency</a:t>
            </a:r>
            <a:endParaRPr lang="en-US" b="1">
              <a:solidFill>
                <a:srgbClr val="000000"/>
              </a:solidFill>
            </a:endParaRPr>
          </a:p>
          <a:p>
            <a:pPr algn="l">
              <a:lnSpc>
                <a:spcPct val="90000"/>
              </a:lnSpc>
              <a:spcBef>
                <a:spcPts val="4500"/>
              </a:spcBef>
            </a:pPr>
            <a:endParaRPr lang="en-US" b="1">
              <a:solidFill>
                <a:srgbClr val="5E5E5E"/>
              </a:solidFill>
            </a:endParaRPr>
          </a:p>
          <a:p>
            <a:pPr algn="l">
              <a:lnSpc>
                <a:spcPct val="90000"/>
              </a:lnSpc>
              <a:spcBef>
                <a:spcPts val="4500"/>
              </a:spcBef>
            </a:pPr>
            <a:r>
              <a:rPr lang="en-US" b="1">
                <a:solidFill>
                  <a:srgbClr val="5E5E5E"/>
                </a:solidFill>
              </a:rPr>
              <a:t>Patti &amp; her son</a:t>
            </a:r>
            <a:br>
              <a:rPr lang="en-US" b="1">
                <a:latin typeface="Helvetica Neue"/>
                <a:cs typeface="+mn-lt"/>
              </a:rPr>
            </a:br>
            <a:r>
              <a:rPr lang="en-US" b="1">
                <a:solidFill>
                  <a:srgbClr val="5E5E5E"/>
                </a:solidFill>
                <a:latin typeface="Helvetica Neue"/>
                <a:cs typeface="+mn-lt"/>
              </a:rPr>
              <a:t>- Patti keeps scrupulous records of </a:t>
            </a:r>
            <a:r>
              <a:rPr lang="en-US" b="1" err="1">
                <a:solidFill>
                  <a:srgbClr val="5E5E5E"/>
                </a:solidFill>
                <a:latin typeface="Helvetica Neue"/>
                <a:cs typeface="+mn-lt"/>
              </a:rPr>
              <a:t>reciepts</a:t>
            </a:r>
            <a:r>
              <a:rPr lang="en-US" b="1">
                <a:solidFill>
                  <a:srgbClr val="5E5E5E"/>
                </a:solidFill>
                <a:latin typeface="Helvetica Neue"/>
                <a:cs typeface="+mn-lt"/>
              </a:rPr>
              <a:t>, funding used, etc. So to her </a:t>
            </a:r>
            <a:r>
              <a:rPr lang="en-US" b="1" err="1">
                <a:solidFill>
                  <a:srgbClr val="5E5E5E"/>
                </a:solidFill>
                <a:latin typeface="Helvetica Neue"/>
                <a:cs typeface="+mn-lt"/>
              </a:rPr>
              <a:t>surpise</a:t>
            </a:r>
            <a:r>
              <a:rPr lang="en-US" b="1">
                <a:solidFill>
                  <a:srgbClr val="5E5E5E"/>
                </a:solidFill>
                <a:latin typeface="Helvetica Neue"/>
                <a:cs typeface="+mn-lt"/>
              </a:rPr>
              <a:t>, she was one day told when submitting </a:t>
            </a:r>
            <a:r>
              <a:rPr lang="en-US" b="1" err="1">
                <a:solidFill>
                  <a:srgbClr val="5E5E5E"/>
                </a:solidFill>
                <a:latin typeface="Helvetica Neue"/>
                <a:cs typeface="+mn-lt"/>
              </a:rPr>
              <a:t>reciepts</a:t>
            </a:r>
            <a:r>
              <a:rPr lang="en-US" b="1">
                <a:solidFill>
                  <a:srgbClr val="5E5E5E"/>
                </a:solidFill>
                <a:latin typeface="Helvetica Neue"/>
                <a:cs typeface="+mn-lt"/>
              </a:rPr>
              <a:t> that she ran out of funding. </a:t>
            </a:r>
            <a:br>
              <a:rPr lang="en-US" b="1">
                <a:cs typeface="+mn-lt"/>
              </a:rPr>
            </a:br>
            <a:r>
              <a:rPr lang="en-US" b="1">
                <a:solidFill>
                  <a:srgbClr val="5E5E5E"/>
                </a:solidFill>
              </a:rPr>
              <a:t>- "</a:t>
            </a:r>
            <a:r>
              <a:rPr lang="en-US">
                <a:solidFill>
                  <a:srgbClr val="E97032"/>
                </a:solidFill>
              </a:rPr>
              <a:t>“I feel like I'm the facilitator, I wouldn’t even know how to find someone to pay”"</a:t>
            </a:r>
            <a:endParaRPr lang="en-US" b="1">
              <a:solidFill>
                <a:srgbClr val="5E5E5E"/>
              </a:solidFill>
            </a:endParaRPr>
          </a:p>
          <a:p>
            <a:pPr algn="l">
              <a:lnSpc>
                <a:spcPct val="90000"/>
              </a:lnSpc>
              <a:spcBef>
                <a:spcPts val="4500"/>
              </a:spcBef>
            </a:pPr>
            <a:r>
              <a:rPr lang="en-US">
                <a:solidFill>
                  <a:schemeClr val="tx1"/>
                </a:solidFill>
              </a:rPr>
              <a:t>They lost a chuck of funding [from Passport] when Matthew moved out of the house because it’s considered “respite money” “So they assume it’s for us [the respite $], </a:t>
            </a:r>
            <a:r>
              <a:rPr lang="en-US" b="1">
                <a:solidFill>
                  <a:srgbClr val="E97032"/>
                </a:solidFill>
              </a:rPr>
              <a:t>but Debbie still needs respite money” --&gt;</a:t>
            </a:r>
            <a:r>
              <a:rPr lang="en-US">
                <a:solidFill>
                  <a:srgbClr val="E97032"/>
                </a:solidFill>
              </a:rPr>
              <a:t> </a:t>
            </a:r>
            <a:r>
              <a:rPr lang="en-US">
                <a:solidFill>
                  <a:schemeClr val="tx1"/>
                </a:solidFill>
              </a:rPr>
              <a:t>Passport hasn’t provided </a:t>
            </a:r>
            <a:r>
              <a:rPr lang="en-US" i="1">
                <a:solidFill>
                  <a:schemeClr val="tx1"/>
                </a:solidFill>
              </a:rPr>
              <a:t>any explanation to this day -&gt; </a:t>
            </a:r>
            <a:r>
              <a:rPr lang="en-US">
                <a:solidFill>
                  <a:schemeClr val="tx1"/>
                </a:solidFill>
              </a:rPr>
              <a:t>Was $3,500/year he lost. You submit receipts, then get reimbursed,</a:t>
            </a:r>
            <a:r>
              <a:rPr lang="en-US">
                <a:solidFill>
                  <a:schemeClr val="accent5"/>
                </a:solidFill>
              </a:rPr>
              <a:t> “</a:t>
            </a:r>
            <a:r>
              <a:rPr lang="en-US" b="1">
                <a:solidFill>
                  <a:schemeClr val="accent5"/>
                </a:solidFill>
              </a:rPr>
              <a:t>and they said ‘you ran out of funds’” - His CARE SUPPORTER ALSO NEEDS $ </a:t>
            </a:r>
          </a:p>
          <a:p>
            <a:pPr algn="l">
              <a:lnSpc>
                <a:spcPct val="90000"/>
              </a:lnSpc>
              <a:spcBef>
                <a:spcPts val="4500"/>
              </a:spcBef>
            </a:pPr>
            <a:endParaRPr lang="en-US" b="1">
              <a:solidFill>
                <a:schemeClr val="tx1"/>
              </a:solidFill>
            </a:endParaRPr>
          </a:p>
          <a:p>
            <a:pPr algn="l">
              <a:lnSpc>
                <a:spcPct val="90000"/>
              </a:lnSpc>
              <a:spcBef>
                <a:spcPts val="4500"/>
              </a:spcBef>
            </a:pPr>
            <a:r>
              <a:rPr lang="en-US" b="1">
                <a:solidFill>
                  <a:srgbClr val="000000"/>
                </a:solidFill>
              </a:rPr>
              <a:t>Allsion -</a:t>
            </a:r>
            <a:br>
              <a:rPr lang="en-US" b="1">
                <a:cs typeface="+mn-lt"/>
              </a:rPr>
            </a:br>
            <a:br>
              <a:rPr lang="en-US" b="1">
                <a:cs typeface="+mn-lt"/>
              </a:rPr>
            </a:br>
            <a:r>
              <a:rPr lang="en-CA">
                <a:solidFill>
                  <a:srgbClr val="ED7D31"/>
                </a:solidFill>
              </a:rPr>
              <a:t>“I think </a:t>
            </a:r>
            <a:r>
              <a:rPr lang="en-CA" err="1">
                <a:solidFill>
                  <a:srgbClr val="ED7D31"/>
                </a:solidFill>
              </a:rPr>
              <a:t>theres</a:t>
            </a:r>
            <a:r>
              <a:rPr lang="en-CA">
                <a:solidFill>
                  <a:srgbClr val="ED7D31"/>
                </a:solidFill>
              </a:rPr>
              <a:t> a lot of cognitive dissonance for me sometimes” “I have to recalibrate sometimes, because people are in such different situations”. Seeing people in vastly different situations and funding sometimes. </a:t>
            </a:r>
            <a:r>
              <a:rPr lang="en-CA" u="sng">
                <a:solidFill>
                  <a:srgbClr val="ED7D31"/>
                </a:solidFill>
              </a:rPr>
              <a:t>There doesn’t seem to be rhyme or reason to it sometimes”</a:t>
            </a:r>
            <a:r>
              <a:rPr lang="en-CA">
                <a:solidFill>
                  <a:srgbClr val="ED7D31"/>
                </a:solidFill>
              </a:rPr>
              <a:t> - Vastly different amounts of $ sometimes, and “doesn’t make sense” -</a:t>
            </a:r>
            <a:r>
              <a:rPr lang="en-CA">
                <a:solidFill>
                  <a:schemeClr val="tx1"/>
                </a:solidFill>
              </a:rPr>
              <a:t> So this is a common theme that contributes to a distrust in </a:t>
            </a:r>
            <a:r>
              <a:rPr lang="en-CA" err="1">
                <a:solidFill>
                  <a:schemeClr val="tx1"/>
                </a:solidFill>
              </a:rPr>
              <a:t>beureaucracy</a:t>
            </a:r>
            <a:r>
              <a:rPr lang="en-CA">
                <a:solidFill>
                  <a:schemeClr val="tx1"/>
                </a:solidFill>
              </a:rPr>
              <a:t> – apparent ample difference in funding received.</a:t>
            </a:r>
          </a:p>
          <a:p>
            <a:pPr algn="l">
              <a:lnSpc>
                <a:spcPct val="90000"/>
              </a:lnSpc>
              <a:spcBef>
                <a:spcPts val="4500"/>
              </a:spcBef>
            </a:pPr>
            <a:r>
              <a:rPr lang="en-CA">
                <a:solidFill>
                  <a:schemeClr val="tx1"/>
                </a:solidFill>
              </a:rPr>
              <a:t> </a:t>
            </a:r>
            <a:endParaRPr lang="en-CA"/>
          </a:p>
          <a:p>
            <a:pPr algn="l">
              <a:lnSpc>
                <a:spcPct val="90000"/>
              </a:lnSpc>
              <a:spcBef>
                <a:spcPts val="4500"/>
              </a:spcBef>
            </a:pPr>
            <a:r>
              <a:rPr lang="en-US" b="1">
                <a:solidFill>
                  <a:srgbClr val="5E5E5E"/>
                </a:solidFill>
              </a:rPr>
              <a:t>Facilitators as "partial antidote"</a:t>
            </a:r>
            <a:br>
              <a:rPr lang="en-US" b="1">
                <a:cs typeface="+mn-lt"/>
              </a:rPr>
            </a:br>
            <a:r>
              <a:rPr lang="en-CA">
                <a:solidFill>
                  <a:srgbClr val="E97132"/>
                </a:solidFill>
              </a:rPr>
              <a:t> -       Facilitators may help navigate </a:t>
            </a:r>
            <a:r>
              <a:rPr lang="en-CA" err="1">
                <a:solidFill>
                  <a:srgbClr val="E97132"/>
                </a:solidFill>
              </a:rPr>
              <a:t>bureacratic</a:t>
            </a:r>
            <a:r>
              <a:rPr lang="en-CA">
                <a:solidFill>
                  <a:srgbClr val="E97132"/>
                </a:solidFill>
              </a:rPr>
              <a:t> avenues, but ALSO, as is voiced by Allison as well as other participants, Facilitators often go above and beyond to pick up the "slack" that bureaucratic measures/avenues fail to address </a:t>
            </a:r>
            <a:br>
              <a:rPr lang="en-CA">
                <a:cs typeface="+mn-lt"/>
              </a:rPr>
            </a:br>
            <a:r>
              <a:rPr lang="en-CA">
                <a:solidFill>
                  <a:srgbClr val="E97132"/>
                </a:solidFill>
              </a:rPr>
              <a:t>- "</a:t>
            </a:r>
            <a:r>
              <a:rPr lang="en-CA" u="sng">
                <a:solidFill>
                  <a:srgbClr val="ED7D31"/>
                </a:solidFill>
              </a:rPr>
              <a:t>Alllison -</a:t>
            </a:r>
            <a:r>
              <a:rPr lang="en-CA">
                <a:solidFill>
                  <a:srgbClr val="ED7D31"/>
                </a:solidFill>
              </a:rPr>
              <a:t>Example of one person “because she </a:t>
            </a:r>
            <a:r>
              <a:rPr lang="en-CA" err="1">
                <a:solidFill>
                  <a:srgbClr val="ED7D31"/>
                </a:solidFill>
              </a:rPr>
              <a:t>doesnt</a:t>
            </a:r>
            <a:r>
              <a:rPr lang="en-CA">
                <a:solidFill>
                  <a:srgbClr val="ED7D31"/>
                </a:solidFill>
              </a:rPr>
              <a:t> have parents, </a:t>
            </a:r>
            <a:r>
              <a:rPr lang="en-CA" err="1">
                <a:solidFill>
                  <a:srgbClr val="ED7D31"/>
                </a:solidFill>
              </a:rPr>
              <a:t>theres</a:t>
            </a:r>
            <a:r>
              <a:rPr lang="en-CA">
                <a:solidFill>
                  <a:srgbClr val="ED7D31"/>
                </a:solidFill>
              </a:rPr>
              <a:t> no parent respite, but </a:t>
            </a:r>
            <a:r>
              <a:rPr lang="en-CA" b="1" u="sng">
                <a:solidFill>
                  <a:srgbClr val="ED7D31"/>
                </a:solidFill>
              </a:rPr>
              <a:t>someone is picking up the slack, </a:t>
            </a:r>
            <a:r>
              <a:rPr lang="en-CA" b="1" i="1" u="sng">
                <a:solidFill>
                  <a:srgbClr val="ED7D31"/>
                </a:solidFill>
              </a:rPr>
              <a:t>which is the facilitator”</a:t>
            </a:r>
            <a:br>
              <a:rPr lang="en-CA" b="1" i="1" u="sng">
                <a:cs typeface="+mn-lt"/>
              </a:rPr>
            </a:br>
            <a:r>
              <a:rPr lang="en-CA" b="1" i="1" u="sng">
                <a:solidFill>
                  <a:srgbClr val="ED7D31"/>
                </a:solidFill>
              </a:rPr>
              <a:t>- </a:t>
            </a:r>
            <a:r>
              <a:rPr lang="en-CA">
                <a:solidFill>
                  <a:srgbClr val="ED7D31"/>
                </a:solidFill>
              </a:rPr>
              <a:t>But some people aren’t in an emergency BECAUSE some people (i.e. facilitators </a:t>
            </a:r>
            <a:r>
              <a:rPr lang="en-CA" err="1">
                <a:solidFill>
                  <a:srgbClr val="ED7D31"/>
                </a:solidFill>
              </a:rPr>
              <a:t>etc</a:t>
            </a:r>
            <a:r>
              <a:rPr lang="en-CA">
                <a:solidFill>
                  <a:srgbClr val="ED7D31"/>
                </a:solidFill>
              </a:rPr>
              <a:t>) go above and beyond”</a:t>
            </a:r>
          </a:p>
          <a:p>
            <a:pPr algn="l">
              <a:lnSpc>
                <a:spcPct val="90000"/>
              </a:lnSpc>
              <a:spcBef>
                <a:spcPts val="4500"/>
              </a:spcBef>
            </a:pPr>
            <a:r>
              <a:rPr lang="en-CA" err="1">
                <a:solidFill>
                  <a:srgbClr val="ED7D31"/>
                </a:solidFill>
              </a:rPr>
              <a:t>Whearas</a:t>
            </a:r>
            <a:r>
              <a:rPr lang="en-CA">
                <a:solidFill>
                  <a:srgbClr val="ED7D31"/>
                </a:solidFill>
              </a:rPr>
              <a:t> Patti - "</a:t>
            </a:r>
            <a:r>
              <a:rPr lang="en-US">
                <a:solidFill>
                  <a:srgbClr val="E97032"/>
                </a:solidFill>
              </a:rPr>
              <a:t>“I feel like I'm the facilitator, I wouldn’t even know how to find someone to pay”""</a:t>
            </a:r>
          </a:p>
          <a:p>
            <a:pPr algn="l">
              <a:lnSpc>
                <a:spcPct val="90000"/>
              </a:lnSpc>
              <a:spcBef>
                <a:spcPts val="4500"/>
              </a:spcBef>
            </a:pPr>
            <a:endParaRPr lang="en-US">
              <a:solidFill>
                <a:srgbClr val="E97032"/>
              </a:solidFill>
            </a:endParaRPr>
          </a:p>
          <a:p>
            <a:pPr algn="l">
              <a:lnSpc>
                <a:spcPct val="90000"/>
              </a:lnSpc>
              <a:spcBef>
                <a:spcPts val="4500"/>
              </a:spcBef>
            </a:pPr>
            <a:r>
              <a:rPr lang="en-US">
                <a:solidFill>
                  <a:srgbClr val="E97032"/>
                </a:solidFill>
              </a:rPr>
              <a:t>&amp; other participants - </a:t>
            </a:r>
          </a:p>
        </p:txBody>
      </p:sp>
    </p:spTree>
    <p:extLst>
      <p:ext uri="{BB962C8B-B14F-4D97-AF65-F5344CB8AC3E}">
        <p14:creationId xmlns:p14="http://schemas.microsoft.com/office/powerpoint/2010/main" val="3395284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Brianne</a:t>
            </a:r>
            <a:endParaRPr lang="en-CA"/>
          </a:p>
        </p:txBody>
      </p:sp>
    </p:spTree>
    <p:extLst>
      <p:ext uri="{BB962C8B-B14F-4D97-AF65-F5344CB8AC3E}">
        <p14:creationId xmlns:p14="http://schemas.microsoft.com/office/powerpoint/2010/main" val="590813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1">
    <p:spTree>
      <p:nvGrpSpPr>
        <p:cNvPr id="1" name=""/>
        <p:cNvGrpSpPr/>
        <p:nvPr/>
      </p:nvGrpSpPr>
      <p:grpSpPr>
        <a:xfrm>
          <a:off x="0" y="0"/>
          <a:ext cx="0" cy="0"/>
          <a:chOff x="0" y="0"/>
          <a:chExt cx="0" cy="0"/>
        </a:xfrm>
      </p:grpSpPr>
      <p:sp>
        <p:nvSpPr>
          <p:cNvPr id="18" name="Image"/>
          <p:cNvSpPr>
            <a:spLocks noGrp="1"/>
          </p:cNvSpPr>
          <p:nvPr>
            <p:ph type="pic" sz="quarter" idx="21"/>
          </p:nvPr>
        </p:nvSpPr>
        <p:spPr>
          <a:xfrm>
            <a:off x="13394532" y="3850418"/>
            <a:ext cx="6973319" cy="4183992"/>
          </a:xfrm>
          <a:prstGeom prst="rect">
            <a:avLst/>
          </a:prstGeom>
        </p:spPr>
        <p:txBody>
          <a:bodyPr lIns="91439" tIns="45719" rIns="91439" bIns="45719">
            <a:noAutofit/>
          </a:bodyPr>
          <a:lstStyle/>
          <a:p>
            <a:endParaRPr/>
          </a:p>
        </p:txBody>
      </p:sp>
      <p:sp>
        <p:nvSpPr>
          <p:cNvPr id="19" name="Image"/>
          <p:cNvSpPr>
            <a:spLocks noGrp="1"/>
          </p:cNvSpPr>
          <p:nvPr>
            <p:ph type="pic" sz="quarter" idx="22"/>
          </p:nvPr>
        </p:nvSpPr>
        <p:spPr>
          <a:xfrm>
            <a:off x="3809746" y="5257038"/>
            <a:ext cx="8141043" cy="1777152"/>
          </a:xfrm>
          <a:prstGeom prst="rect">
            <a:avLst/>
          </a:prstGeom>
        </p:spPr>
        <p:txBody>
          <a:bodyPr lIns="91439" tIns="45719" rIns="91439" bIns="45719">
            <a:noAutofit/>
          </a:bodyPr>
          <a:lstStyle/>
          <a:p>
            <a:endParaRPr/>
          </a:p>
        </p:txBody>
      </p:sp>
      <p:sp>
        <p:nvSpPr>
          <p:cNvPr id="20" name="Triangle"/>
          <p:cNvSpPr/>
          <p:nvPr/>
        </p:nvSpPr>
        <p:spPr>
          <a:xfrm>
            <a:off x="-1421905" y="10765234"/>
            <a:ext cx="20531700" cy="29639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49287E">
              <a:alpha val="20598"/>
            </a:srgb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1" name="Triangle"/>
          <p:cNvSpPr/>
          <p:nvPr/>
        </p:nvSpPr>
        <p:spPr>
          <a:xfrm>
            <a:off x="18740800" y="8880177"/>
            <a:ext cx="5856620" cy="510302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B57E38">
              <a:alpha val="18418"/>
            </a:srgb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2" name="Line"/>
          <p:cNvSpPr/>
          <p:nvPr/>
        </p:nvSpPr>
        <p:spPr>
          <a:xfrm>
            <a:off x="-222449" y="8367183"/>
            <a:ext cx="24845306" cy="4907393"/>
          </a:xfrm>
          <a:custGeom>
            <a:avLst/>
            <a:gdLst/>
            <a:ahLst/>
            <a:cxnLst>
              <a:cxn ang="0">
                <a:pos x="wd2" y="hd2"/>
              </a:cxn>
              <a:cxn ang="5400000">
                <a:pos x="wd2" y="hd2"/>
              </a:cxn>
              <a:cxn ang="10800000">
                <a:pos x="wd2" y="hd2"/>
              </a:cxn>
              <a:cxn ang="16200000">
                <a:pos x="wd2" y="hd2"/>
              </a:cxn>
            </a:cxnLst>
            <a:rect l="0" t="0" r="r" b="b"/>
            <a:pathLst>
              <a:path w="21600" h="21600" extrusionOk="0">
                <a:moveTo>
                  <a:pt x="0" y="9371"/>
                </a:moveTo>
                <a:lnTo>
                  <a:pt x="16657" y="21600"/>
                </a:lnTo>
                <a:lnTo>
                  <a:pt x="21600" y="0"/>
                </a:lnTo>
              </a:path>
            </a:pathLst>
          </a:custGeom>
          <a:ln w="38100">
            <a:solidFill>
              <a:srgbClr val="736A66">
                <a:alpha val="34946"/>
              </a:srgbClr>
            </a:solidFill>
            <a:miter lim="400000"/>
          </a:ln>
        </p:spPr>
        <p:txBody>
          <a:bodyPr lIns="50800" tIns="50800" rIns="50800" bIns="50800" anchor="ctr"/>
          <a:lstStyle/>
          <a:p>
            <a:endParaRP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2">
    <p:spTree>
      <p:nvGrpSpPr>
        <p:cNvPr id="1" name=""/>
        <p:cNvGrpSpPr/>
        <p:nvPr/>
      </p:nvGrpSpPr>
      <p:grpSpPr>
        <a:xfrm>
          <a:off x="0" y="0"/>
          <a:ext cx="0" cy="0"/>
          <a:chOff x="0" y="0"/>
          <a:chExt cx="0" cy="0"/>
        </a:xfrm>
      </p:grpSpPr>
      <p:sp>
        <p:nvSpPr>
          <p:cNvPr id="30" name="Image"/>
          <p:cNvSpPr>
            <a:spLocks noGrp="1"/>
          </p:cNvSpPr>
          <p:nvPr>
            <p:ph type="pic" sz="quarter" idx="21"/>
          </p:nvPr>
        </p:nvSpPr>
        <p:spPr>
          <a:xfrm>
            <a:off x="14029532" y="7721696"/>
            <a:ext cx="4939937" cy="2963963"/>
          </a:xfrm>
          <a:prstGeom prst="rect">
            <a:avLst/>
          </a:prstGeom>
        </p:spPr>
        <p:txBody>
          <a:bodyPr lIns="91439" tIns="45719" rIns="91439" bIns="45719">
            <a:noAutofit/>
          </a:bodyPr>
          <a:lstStyle/>
          <a:p>
            <a:endParaRPr/>
          </a:p>
        </p:txBody>
      </p:sp>
      <p:sp>
        <p:nvSpPr>
          <p:cNvPr id="31" name="Image"/>
          <p:cNvSpPr>
            <a:spLocks noGrp="1"/>
          </p:cNvSpPr>
          <p:nvPr>
            <p:ph type="pic" sz="quarter" idx="22"/>
          </p:nvPr>
        </p:nvSpPr>
        <p:spPr>
          <a:xfrm>
            <a:off x="6115143" y="8757646"/>
            <a:ext cx="6180911" cy="1349264"/>
          </a:xfrm>
          <a:prstGeom prst="rect">
            <a:avLst/>
          </a:prstGeom>
        </p:spPr>
        <p:txBody>
          <a:bodyPr lIns="91439" tIns="45719" rIns="91439" bIns="45719">
            <a:noAutofit/>
          </a:bodyPr>
          <a:lstStyle/>
          <a:p>
            <a:endParaRPr/>
          </a:p>
        </p:txBody>
      </p:sp>
      <p:sp>
        <p:nvSpPr>
          <p:cNvPr id="32" name="Triangle"/>
          <p:cNvSpPr/>
          <p:nvPr/>
        </p:nvSpPr>
        <p:spPr>
          <a:xfrm>
            <a:off x="-1421905" y="10765234"/>
            <a:ext cx="20531700" cy="29639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49287E">
              <a:alpha val="20598"/>
            </a:srgb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33" name="Triangle"/>
          <p:cNvSpPr/>
          <p:nvPr/>
        </p:nvSpPr>
        <p:spPr>
          <a:xfrm>
            <a:off x="18740800" y="8880177"/>
            <a:ext cx="5856620" cy="510302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B57E38">
              <a:alpha val="18418"/>
            </a:srgb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34" name="Line"/>
          <p:cNvSpPr/>
          <p:nvPr/>
        </p:nvSpPr>
        <p:spPr>
          <a:xfrm>
            <a:off x="-222449" y="8468783"/>
            <a:ext cx="24845306" cy="4907393"/>
          </a:xfrm>
          <a:custGeom>
            <a:avLst/>
            <a:gdLst/>
            <a:ahLst/>
            <a:cxnLst>
              <a:cxn ang="0">
                <a:pos x="wd2" y="hd2"/>
              </a:cxn>
              <a:cxn ang="5400000">
                <a:pos x="wd2" y="hd2"/>
              </a:cxn>
              <a:cxn ang="10800000">
                <a:pos x="wd2" y="hd2"/>
              </a:cxn>
              <a:cxn ang="16200000">
                <a:pos x="wd2" y="hd2"/>
              </a:cxn>
            </a:cxnLst>
            <a:rect l="0" t="0" r="r" b="b"/>
            <a:pathLst>
              <a:path w="21600" h="21600" extrusionOk="0">
                <a:moveTo>
                  <a:pt x="0" y="9371"/>
                </a:moveTo>
                <a:lnTo>
                  <a:pt x="16657" y="21600"/>
                </a:lnTo>
                <a:lnTo>
                  <a:pt x="21600" y="0"/>
                </a:lnTo>
              </a:path>
            </a:pathLst>
          </a:custGeom>
          <a:ln w="38100">
            <a:solidFill>
              <a:srgbClr val="736A66">
                <a:alpha val="34946"/>
              </a:srgbClr>
            </a:solidFill>
            <a:miter lim="400000"/>
          </a:ln>
        </p:spPr>
        <p:txBody>
          <a:bodyPr lIns="50800" tIns="50800" rIns="50800" bIns="50800" anchor="ctr"/>
          <a:lstStyle/>
          <a:p>
            <a:endParaRP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ontent 1">
    <p:spTree>
      <p:nvGrpSpPr>
        <p:cNvPr id="1" name=""/>
        <p:cNvGrpSpPr/>
        <p:nvPr/>
      </p:nvGrpSpPr>
      <p:grpSpPr>
        <a:xfrm>
          <a:off x="0" y="0"/>
          <a:ext cx="0" cy="0"/>
          <a:chOff x="0" y="0"/>
          <a:chExt cx="0" cy="0"/>
        </a:xfrm>
      </p:grpSpPr>
      <p:sp>
        <p:nvSpPr>
          <p:cNvPr id="42" name="Triangle"/>
          <p:cNvSpPr/>
          <p:nvPr/>
        </p:nvSpPr>
        <p:spPr>
          <a:xfrm rot="5391456">
            <a:off x="-5207077" y="3188080"/>
            <a:ext cx="12593636" cy="22142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49287E">
              <a:alpha val="20598"/>
            </a:srgb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43" name="Triangle"/>
          <p:cNvSpPr/>
          <p:nvPr/>
        </p:nvSpPr>
        <p:spPr>
          <a:xfrm rot="5391456">
            <a:off x="-77627" y="10254194"/>
            <a:ext cx="3592306" cy="381218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B57E38">
              <a:alpha val="18418"/>
            </a:srgb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44" name="Line"/>
          <p:cNvSpPr/>
          <p:nvPr/>
        </p:nvSpPr>
        <p:spPr>
          <a:xfrm rot="5391456">
            <a:off x="-5459357" y="4518157"/>
            <a:ext cx="15239496" cy="3666044"/>
          </a:xfrm>
          <a:custGeom>
            <a:avLst/>
            <a:gdLst/>
            <a:ahLst/>
            <a:cxnLst>
              <a:cxn ang="0">
                <a:pos x="wd2" y="hd2"/>
              </a:cxn>
              <a:cxn ang="5400000">
                <a:pos x="wd2" y="hd2"/>
              </a:cxn>
              <a:cxn ang="10800000">
                <a:pos x="wd2" y="hd2"/>
              </a:cxn>
              <a:cxn ang="16200000">
                <a:pos x="wd2" y="hd2"/>
              </a:cxn>
            </a:cxnLst>
            <a:rect l="0" t="0" r="r" b="b"/>
            <a:pathLst>
              <a:path w="21600" h="21600" extrusionOk="0">
                <a:moveTo>
                  <a:pt x="0" y="9371"/>
                </a:moveTo>
                <a:lnTo>
                  <a:pt x="16657" y="21600"/>
                </a:lnTo>
                <a:lnTo>
                  <a:pt x="21600" y="0"/>
                </a:lnTo>
              </a:path>
            </a:pathLst>
          </a:custGeom>
          <a:ln w="38100">
            <a:solidFill>
              <a:srgbClr val="736A66">
                <a:alpha val="34946"/>
              </a:srgbClr>
            </a:solidFill>
            <a:miter lim="400000"/>
          </a:ln>
        </p:spPr>
        <p:txBody>
          <a:bodyPr lIns="50800" tIns="50800" rIns="50800" bIns="50800" anchor="ctr"/>
          <a:lstStyle/>
          <a:p>
            <a:endParaRPr/>
          </a:p>
        </p:txBody>
      </p:sp>
      <p:sp>
        <p:nvSpPr>
          <p:cNvPr id="45" name="Image"/>
          <p:cNvSpPr>
            <a:spLocks noGrp="1"/>
          </p:cNvSpPr>
          <p:nvPr>
            <p:ph type="pic" sz="quarter" idx="21"/>
          </p:nvPr>
        </p:nvSpPr>
        <p:spPr>
          <a:xfrm>
            <a:off x="14141772" y="9912706"/>
            <a:ext cx="12974557" cy="3458278"/>
          </a:xfrm>
          <a:prstGeom prst="rect">
            <a:avLst/>
          </a:prstGeom>
        </p:spPr>
        <p:txBody>
          <a:bodyPr lIns="91439" tIns="45719" rIns="91439" bIns="45719">
            <a:noAutofit/>
          </a:bodyPr>
          <a:lstStyle/>
          <a:p>
            <a:endParaRPr/>
          </a:p>
        </p:txBody>
      </p:sp>
      <p:sp>
        <p:nvSpPr>
          <p:cNvPr id="46" name="Slide Heading"/>
          <p:cNvSpPr txBox="1">
            <a:spLocks noGrp="1"/>
          </p:cNvSpPr>
          <p:nvPr>
            <p:ph type="body" sz="quarter" idx="22"/>
          </p:nvPr>
        </p:nvSpPr>
        <p:spPr>
          <a:xfrm>
            <a:off x="3600551" y="1625600"/>
            <a:ext cx="7491508" cy="1066800"/>
          </a:xfrm>
          <a:prstGeom prst="rect">
            <a:avLst/>
          </a:prstGeom>
        </p:spPr>
        <p:txBody>
          <a:bodyPr anchor="ctr">
            <a:noAutofit/>
          </a:bodyPr>
          <a:lstStyle>
            <a:lvl1pPr defTabSz="2438338">
              <a:lnSpc>
                <a:spcPct val="90000"/>
              </a:lnSpc>
              <a:spcBef>
                <a:spcPts val="4500"/>
              </a:spcBef>
              <a:defRPr sz="6400">
                <a:solidFill>
                  <a:srgbClr val="5E5E5E"/>
                </a:solidFill>
              </a:defRPr>
            </a:lvl1pPr>
          </a:lstStyle>
          <a:p>
            <a:r>
              <a:t>Slide Heading</a:t>
            </a:r>
          </a:p>
        </p:txBody>
      </p:sp>
      <p:sp>
        <p:nvSpPr>
          <p:cNvPr id="47" name="Slide body Copy"/>
          <p:cNvSpPr txBox="1">
            <a:spLocks noGrp="1"/>
          </p:cNvSpPr>
          <p:nvPr>
            <p:ph type="body" sz="quarter" idx="23"/>
          </p:nvPr>
        </p:nvSpPr>
        <p:spPr>
          <a:xfrm>
            <a:off x="3600551" y="2885016"/>
            <a:ext cx="7388453" cy="800101"/>
          </a:xfrm>
          <a:prstGeom prst="rect">
            <a:avLst/>
          </a:prstGeom>
        </p:spPr>
        <p:txBody>
          <a:bodyPr anchor="ctr">
            <a:spAutoFit/>
          </a:bodyPr>
          <a:lstStyle>
            <a:lvl1pPr defTabSz="2438338">
              <a:lnSpc>
                <a:spcPct val="90000"/>
              </a:lnSpc>
              <a:spcBef>
                <a:spcPts val="4500"/>
              </a:spcBef>
              <a:defRPr sz="4600">
                <a:solidFill>
                  <a:srgbClr val="5E5E5E"/>
                </a:solidFill>
              </a:defRPr>
            </a:lvl1pPr>
          </a:lstStyle>
          <a:p>
            <a:r>
              <a:t>Slide body Copy</a:t>
            </a:r>
          </a:p>
        </p:txBody>
      </p:sp>
      <p:sp>
        <p:nvSpPr>
          <p:cNvPr id="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ntent 2">
    <p:spTree>
      <p:nvGrpSpPr>
        <p:cNvPr id="1" name=""/>
        <p:cNvGrpSpPr/>
        <p:nvPr/>
      </p:nvGrpSpPr>
      <p:grpSpPr>
        <a:xfrm>
          <a:off x="0" y="0"/>
          <a:ext cx="0" cy="0"/>
          <a:chOff x="0" y="0"/>
          <a:chExt cx="0" cy="0"/>
        </a:xfrm>
      </p:grpSpPr>
      <p:grpSp>
        <p:nvGrpSpPr>
          <p:cNvPr id="58" name="Group"/>
          <p:cNvGrpSpPr/>
          <p:nvPr/>
        </p:nvGrpSpPr>
        <p:grpSpPr>
          <a:xfrm flipH="1">
            <a:off x="20391879" y="-2004363"/>
            <a:ext cx="4204370" cy="15979821"/>
            <a:chOff x="0" y="0"/>
            <a:chExt cx="4204368" cy="15979820"/>
          </a:xfrm>
        </p:grpSpPr>
        <p:sp>
          <p:nvSpPr>
            <p:cNvPr id="55" name="Triangle"/>
            <p:cNvSpPr/>
            <p:nvPr/>
          </p:nvSpPr>
          <p:spPr>
            <a:xfrm rot="5391456">
              <a:off x="-5015053" y="5192442"/>
              <a:ext cx="12593637" cy="22142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49287E">
                <a:alpha val="20598"/>
              </a:srgbClr>
            </a:solidFill>
            <a:ln w="12700" cap="flat">
              <a:noFill/>
              <a:miter lim="400000"/>
            </a:ln>
            <a:effectLst/>
          </p:spPr>
          <p:txBody>
            <a:bodyPr wrap="square" lIns="50800" tIns="50800" rIns="50800" bIns="50800" numCol="1" anchor="ctr">
              <a:noAutofit/>
            </a:body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56" name="Triangle"/>
            <p:cNvSpPr/>
            <p:nvPr/>
          </p:nvSpPr>
          <p:spPr>
            <a:xfrm rot="5391456">
              <a:off x="114398" y="12258556"/>
              <a:ext cx="3592306" cy="381218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B57E38">
                <a:alpha val="18418"/>
              </a:srgbClr>
            </a:solidFill>
            <a:ln w="12700" cap="flat">
              <a:noFill/>
              <a:miter lim="400000"/>
            </a:ln>
            <a:effectLst/>
          </p:spPr>
          <p:txBody>
            <a:bodyPr wrap="square" lIns="50800" tIns="50800" rIns="50800" bIns="50800" numCol="1" anchor="ctr">
              <a:noAutofit/>
            </a:body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57" name="Line"/>
            <p:cNvSpPr/>
            <p:nvPr/>
          </p:nvSpPr>
          <p:spPr>
            <a:xfrm rot="5391456">
              <a:off x="-5267332" y="6522519"/>
              <a:ext cx="15239496" cy="3666045"/>
            </a:xfrm>
            <a:custGeom>
              <a:avLst/>
              <a:gdLst/>
              <a:ahLst/>
              <a:cxnLst>
                <a:cxn ang="0">
                  <a:pos x="wd2" y="hd2"/>
                </a:cxn>
                <a:cxn ang="5400000">
                  <a:pos x="wd2" y="hd2"/>
                </a:cxn>
                <a:cxn ang="10800000">
                  <a:pos x="wd2" y="hd2"/>
                </a:cxn>
                <a:cxn ang="16200000">
                  <a:pos x="wd2" y="hd2"/>
                </a:cxn>
              </a:cxnLst>
              <a:rect l="0" t="0" r="r" b="b"/>
              <a:pathLst>
                <a:path w="21600" h="21600" extrusionOk="0">
                  <a:moveTo>
                    <a:pt x="0" y="9371"/>
                  </a:moveTo>
                  <a:lnTo>
                    <a:pt x="16657" y="21600"/>
                  </a:lnTo>
                  <a:lnTo>
                    <a:pt x="21600" y="0"/>
                  </a:lnTo>
                </a:path>
              </a:pathLst>
            </a:custGeom>
            <a:noFill/>
            <a:ln w="38100" cap="flat">
              <a:solidFill>
                <a:srgbClr val="736A66">
                  <a:alpha val="34946"/>
                </a:srgbClr>
              </a:solidFill>
              <a:prstDash val="solid"/>
              <a:miter lim="400000"/>
            </a:ln>
            <a:effectLst/>
          </p:spPr>
          <p:txBody>
            <a:bodyPr wrap="square" lIns="50800" tIns="50800" rIns="50800" bIns="50800" numCol="1" anchor="ctr">
              <a:noAutofit/>
            </a:bodyPr>
            <a:lstStyle/>
            <a:p>
              <a:endParaRPr/>
            </a:p>
          </p:txBody>
        </p:sp>
      </p:grpSp>
      <p:sp>
        <p:nvSpPr>
          <p:cNvPr id="59" name="Image"/>
          <p:cNvSpPr>
            <a:spLocks noGrp="1"/>
          </p:cNvSpPr>
          <p:nvPr>
            <p:ph type="pic" sz="quarter" idx="21"/>
          </p:nvPr>
        </p:nvSpPr>
        <p:spPr>
          <a:xfrm>
            <a:off x="201485" y="9912706"/>
            <a:ext cx="12974557" cy="3458278"/>
          </a:xfrm>
          <a:prstGeom prst="rect">
            <a:avLst/>
          </a:prstGeom>
        </p:spPr>
        <p:txBody>
          <a:bodyPr lIns="91439" tIns="45719" rIns="91439" bIns="45719">
            <a:noAutofit/>
          </a:bodyPr>
          <a:lstStyle/>
          <a:p>
            <a:endParaRPr/>
          </a:p>
        </p:txBody>
      </p:sp>
      <p:sp>
        <p:nvSpPr>
          <p:cNvPr id="60" name="Slide Heading"/>
          <p:cNvSpPr txBox="1">
            <a:spLocks noGrp="1"/>
          </p:cNvSpPr>
          <p:nvPr>
            <p:ph type="body" sz="quarter" idx="22"/>
          </p:nvPr>
        </p:nvSpPr>
        <p:spPr>
          <a:xfrm>
            <a:off x="3600551" y="1625600"/>
            <a:ext cx="7491508" cy="1066800"/>
          </a:xfrm>
          <a:prstGeom prst="rect">
            <a:avLst/>
          </a:prstGeom>
        </p:spPr>
        <p:txBody>
          <a:bodyPr anchor="ctr">
            <a:noAutofit/>
          </a:bodyPr>
          <a:lstStyle>
            <a:lvl1pPr defTabSz="2438338">
              <a:lnSpc>
                <a:spcPct val="90000"/>
              </a:lnSpc>
              <a:spcBef>
                <a:spcPts val="4500"/>
              </a:spcBef>
              <a:defRPr sz="6400">
                <a:solidFill>
                  <a:srgbClr val="5E5E5E"/>
                </a:solidFill>
              </a:defRPr>
            </a:lvl1pPr>
          </a:lstStyle>
          <a:p>
            <a:r>
              <a:t>Slide Heading</a:t>
            </a:r>
          </a:p>
        </p:txBody>
      </p:sp>
      <p:sp>
        <p:nvSpPr>
          <p:cNvPr id="61" name="Slide body Copy"/>
          <p:cNvSpPr txBox="1">
            <a:spLocks noGrp="1"/>
          </p:cNvSpPr>
          <p:nvPr>
            <p:ph type="body" sz="quarter" idx="23"/>
          </p:nvPr>
        </p:nvSpPr>
        <p:spPr>
          <a:xfrm>
            <a:off x="3600551" y="2885016"/>
            <a:ext cx="7388453" cy="800101"/>
          </a:xfrm>
          <a:prstGeom prst="rect">
            <a:avLst/>
          </a:prstGeom>
        </p:spPr>
        <p:txBody>
          <a:bodyPr anchor="ctr">
            <a:spAutoFit/>
          </a:bodyPr>
          <a:lstStyle>
            <a:lvl1pPr defTabSz="2438338">
              <a:lnSpc>
                <a:spcPct val="90000"/>
              </a:lnSpc>
              <a:spcBef>
                <a:spcPts val="4500"/>
              </a:spcBef>
              <a:defRPr sz="4600">
                <a:solidFill>
                  <a:srgbClr val="5E5E5E"/>
                </a:solidFill>
              </a:defRPr>
            </a:lvl1pPr>
          </a:lstStyle>
          <a:p>
            <a:r>
              <a:t>Slide body Copy</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resentation Title"/>
          <p:cNvSpPr txBox="1">
            <a:spLocks noGrp="1"/>
          </p:cNvSpPr>
          <p:nvPr>
            <p:ph type="title" hasCustomPrompt="1"/>
          </p:nvPr>
        </p:nvSpPr>
        <p:spPr>
          <a:xfrm>
            <a:off x="7506149" y="13183026"/>
            <a:ext cx="21971004" cy="4648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p>
            <a:r>
              <a:t>Presentation Title</a:t>
            </a:r>
          </a:p>
        </p:txBody>
      </p:sp>
      <p:sp>
        <p:nvSpPr>
          <p:cNvPr id="3" name="Body Level One…"/>
          <p:cNvSpPr txBox="1">
            <a:spLocks noGrp="1"/>
          </p:cNvSpPr>
          <p:nvPr>
            <p:ph type="body" idx="1" hasCustomPrompt="1"/>
          </p:nvPr>
        </p:nvSpPr>
        <p:spPr>
          <a:xfrm>
            <a:off x="1201342" y="7223190"/>
            <a:ext cx="21971001" cy="190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Presentation Subtitle</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Lst>
  <p:transition spd="med"/>
  <p:txStyles>
    <p:titleStyle>
      <a:lvl1pPr marL="0" marR="0" indent="0" algn="l" defTabSz="2438338" latinLnBrk="0">
        <a:lnSpc>
          <a:spcPct val="80000"/>
        </a:lnSpc>
        <a:spcBef>
          <a:spcPts val="0"/>
        </a:spcBef>
        <a:spcAft>
          <a:spcPts val="0"/>
        </a:spcAft>
        <a:buClrTx/>
        <a:buSzTx/>
        <a:buFontTx/>
        <a:buNone/>
        <a:tabLst/>
        <a:defRPr sz="11600" b="1" i="0" u="none" strike="noStrike" cap="none" spc="-232" baseline="0">
          <a:solidFill>
            <a:srgbClr val="000000"/>
          </a:solidFill>
          <a:uFillTx/>
          <a:latin typeface="Helvetica"/>
          <a:ea typeface="Helvetica"/>
          <a:cs typeface="Helvetica"/>
          <a:sym typeface="Helvetica"/>
        </a:defRPr>
      </a:lvl1pPr>
      <a:lvl2pPr marL="0" marR="0" indent="457200" algn="l" defTabSz="2438338" latinLnBrk="0">
        <a:lnSpc>
          <a:spcPct val="80000"/>
        </a:lnSpc>
        <a:spcBef>
          <a:spcPts val="0"/>
        </a:spcBef>
        <a:spcAft>
          <a:spcPts val="0"/>
        </a:spcAft>
        <a:buClrTx/>
        <a:buSzTx/>
        <a:buFontTx/>
        <a:buNone/>
        <a:tabLst/>
        <a:defRPr sz="11600" b="1" i="0" u="none" strike="noStrike" cap="none" spc="-232" baseline="0">
          <a:solidFill>
            <a:srgbClr val="000000"/>
          </a:solidFill>
          <a:uFillTx/>
          <a:latin typeface="Helvetica"/>
          <a:ea typeface="Helvetica"/>
          <a:cs typeface="Helvetica"/>
          <a:sym typeface="Helvetica"/>
        </a:defRPr>
      </a:lvl2pPr>
      <a:lvl3pPr marL="0" marR="0" indent="914400" algn="l" defTabSz="2438338" latinLnBrk="0">
        <a:lnSpc>
          <a:spcPct val="80000"/>
        </a:lnSpc>
        <a:spcBef>
          <a:spcPts val="0"/>
        </a:spcBef>
        <a:spcAft>
          <a:spcPts val="0"/>
        </a:spcAft>
        <a:buClrTx/>
        <a:buSzTx/>
        <a:buFontTx/>
        <a:buNone/>
        <a:tabLst/>
        <a:defRPr sz="11600" b="1" i="0" u="none" strike="noStrike" cap="none" spc="-232" baseline="0">
          <a:solidFill>
            <a:srgbClr val="000000"/>
          </a:solidFill>
          <a:uFillTx/>
          <a:latin typeface="Helvetica"/>
          <a:ea typeface="Helvetica"/>
          <a:cs typeface="Helvetica"/>
          <a:sym typeface="Helvetica"/>
        </a:defRPr>
      </a:lvl3pPr>
      <a:lvl4pPr marL="0" marR="0" indent="1371600" algn="l" defTabSz="2438338" latinLnBrk="0">
        <a:lnSpc>
          <a:spcPct val="80000"/>
        </a:lnSpc>
        <a:spcBef>
          <a:spcPts val="0"/>
        </a:spcBef>
        <a:spcAft>
          <a:spcPts val="0"/>
        </a:spcAft>
        <a:buClrTx/>
        <a:buSzTx/>
        <a:buFontTx/>
        <a:buNone/>
        <a:tabLst/>
        <a:defRPr sz="11600" b="1" i="0" u="none" strike="noStrike" cap="none" spc="-232" baseline="0">
          <a:solidFill>
            <a:srgbClr val="000000"/>
          </a:solidFill>
          <a:uFillTx/>
          <a:latin typeface="Helvetica"/>
          <a:ea typeface="Helvetica"/>
          <a:cs typeface="Helvetica"/>
          <a:sym typeface="Helvetica"/>
        </a:defRPr>
      </a:lvl4pPr>
      <a:lvl5pPr marL="0" marR="0" indent="1828800" algn="l" defTabSz="2438338" latinLnBrk="0">
        <a:lnSpc>
          <a:spcPct val="80000"/>
        </a:lnSpc>
        <a:spcBef>
          <a:spcPts val="0"/>
        </a:spcBef>
        <a:spcAft>
          <a:spcPts val="0"/>
        </a:spcAft>
        <a:buClrTx/>
        <a:buSzTx/>
        <a:buFontTx/>
        <a:buNone/>
        <a:tabLst/>
        <a:defRPr sz="11600" b="1" i="0" u="none" strike="noStrike" cap="none" spc="-232" baseline="0">
          <a:solidFill>
            <a:srgbClr val="000000"/>
          </a:solidFill>
          <a:uFillTx/>
          <a:latin typeface="Helvetica"/>
          <a:ea typeface="Helvetica"/>
          <a:cs typeface="Helvetica"/>
          <a:sym typeface="Helvetica"/>
        </a:defRPr>
      </a:lvl5pPr>
      <a:lvl6pPr marL="0" marR="0" indent="2286000" algn="l" defTabSz="2438338" latinLnBrk="0">
        <a:lnSpc>
          <a:spcPct val="80000"/>
        </a:lnSpc>
        <a:spcBef>
          <a:spcPts val="0"/>
        </a:spcBef>
        <a:spcAft>
          <a:spcPts val="0"/>
        </a:spcAft>
        <a:buClrTx/>
        <a:buSzTx/>
        <a:buFontTx/>
        <a:buNone/>
        <a:tabLst/>
        <a:defRPr sz="11600" b="1" i="0" u="none" strike="noStrike" cap="none" spc="-232" baseline="0">
          <a:solidFill>
            <a:srgbClr val="000000"/>
          </a:solidFill>
          <a:uFillTx/>
          <a:latin typeface="Helvetica"/>
          <a:ea typeface="Helvetica"/>
          <a:cs typeface="Helvetica"/>
          <a:sym typeface="Helvetica"/>
        </a:defRPr>
      </a:lvl6pPr>
      <a:lvl7pPr marL="0" marR="0" indent="2743200" algn="l" defTabSz="2438338" latinLnBrk="0">
        <a:lnSpc>
          <a:spcPct val="80000"/>
        </a:lnSpc>
        <a:spcBef>
          <a:spcPts val="0"/>
        </a:spcBef>
        <a:spcAft>
          <a:spcPts val="0"/>
        </a:spcAft>
        <a:buClrTx/>
        <a:buSzTx/>
        <a:buFontTx/>
        <a:buNone/>
        <a:tabLst/>
        <a:defRPr sz="11600" b="1" i="0" u="none" strike="noStrike" cap="none" spc="-232" baseline="0">
          <a:solidFill>
            <a:srgbClr val="000000"/>
          </a:solidFill>
          <a:uFillTx/>
          <a:latin typeface="Helvetica"/>
          <a:ea typeface="Helvetica"/>
          <a:cs typeface="Helvetica"/>
          <a:sym typeface="Helvetica"/>
        </a:defRPr>
      </a:lvl7pPr>
      <a:lvl8pPr marL="0" marR="0" indent="3200400" algn="l" defTabSz="2438338" latinLnBrk="0">
        <a:lnSpc>
          <a:spcPct val="80000"/>
        </a:lnSpc>
        <a:spcBef>
          <a:spcPts val="0"/>
        </a:spcBef>
        <a:spcAft>
          <a:spcPts val="0"/>
        </a:spcAft>
        <a:buClrTx/>
        <a:buSzTx/>
        <a:buFontTx/>
        <a:buNone/>
        <a:tabLst/>
        <a:defRPr sz="11600" b="1" i="0" u="none" strike="noStrike" cap="none" spc="-232" baseline="0">
          <a:solidFill>
            <a:srgbClr val="000000"/>
          </a:solidFill>
          <a:uFillTx/>
          <a:latin typeface="Helvetica"/>
          <a:ea typeface="Helvetica"/>
          <a:cs typeface="Helvetica"/>
          <a:sym typeface="Helvetica"/>
        </a:defRPr>
      </a:lvl8pPr>
      <a:lvl9pPr marL="0" marR="0" indent="3657600" algn="l" defTabSz="2438338" latinLnBrk="0">
        <a:lnSpc>
          <a:spcPct val="80000"/>
        </a:lnSpc>
        <a:spcBef>
          <a:spcPts val="0"/>
        </a:spcBef>
        <a:spcAft>
          <a:spcPts val="0"/>
        </a:spcAft>
        <a:buClrTx/>
        <a:buSzTx/>
        <a:buFontTx/>
        <a:buNone/>
        <a:tabLst/>
        <a:defRPr sz="11600" b="1" i="0" u="none" strike="noStrike" cap="none" spc="-232" baseline="0">
          <a:solidFill>
            <a:srgbClr val="000000"/>
          </a:solidFill>
          <a:uFillTx/>
          <a:latin typeface="Helvetica"/>
          <a:ea typeface="Helvetica"/>
          <a:cs typeface="Helvetica"/>
          <a:sym typeface="Helvetica"/>
        </a:defRPr>
      </a:lvl9pPr>
    </p:titleStyle>
    <p:bodyStyle>
      <a:lvl1pPr marL="0" marR="0" indent="0" algn="l" defTabSz="825500" latinLnBrk="0">
        <a:lnSpc>
          <a:spcPct val="100000"/>
        </a:lnSpc>
        <a:spcBef>
          <a:spcPts val="0"/>
        </a:spcBef>
        <a:spcAft>
          <a:spcPts val="0"/>
        </a:spcAft>
        <a:buClrTx/>
        <a:buSzTx/>
        <a:buFontTx/>
        <a:buNone/>
        <a:tabLst/>
        <a:defRPr sz="5500" b="0" i="0" u="none" strike="noStrike" cap="none" spc="0" baseline="0">
          <a:solidFill>
            <a:srgbClr val="000000"/>
          </a:solidFill>
          <a:uFillTx/>
          <a:latin typeface="Helvetica"/>
          <a:ea typeface="Helvetica"/>
          <a:cs typeface="Helvetica"/>
          <a:sym typeface="Helvetica"/>
        </a:defRPr>
      </a:lvl1pPr>
      <a:lvl2pPr marL="0" marR="0" indent="457200" algn="l" defTabSz="825500" latinLnBrk="0">
        <a:lnSpc>
          <a:spcPct val="100000"/>
        </a:lnSpc>
        <a:spcBef>
          <a:spcPts val="0"/>
        </a:spcBef>
        <a:spcAft>
          <a:spcPts val="0"/>
        </a:spcAft>
        <a:buClrTx/>
        <a:buSzTx/>
        <a:buFontTx/>
        <a:buNone/>
        <a:tabLst/>
        <a:defRPr sz="5500" b="0" i="0" u="none" strike="noStrike" cap="none" spc="0" baseline="0">
          <a:solidFill>
            <a:srgbClr val="000000"/>
          </a:solidFill>
          <a:uFillTx/>
          <a:latin typeface="Helvetica"/>
          <a:ea typeface="Helvetica"/>
          <a:cs typeface="Helvetica"/>
          <a:sym typeface="Helvetica"/>
        </a:defRPr>
      </a:lvl2pPr>
      <a:lvl3pPr marL="0" marR="0" indent="914400" algn="l" defTabSz="825500" latinLnBrk="0">
        <a:lnSpc>
          <a:spcPct val="100000"/>
        </a:lnSpc>
        <a:spcBef>
          <a:spcPts val="0"/>
        </a:spcBef>
        <a:spcAft>
          <a:spcPts val="0"/>
        </a:spcAft>
        <a:buClrTx/>
        <a:buSzTx/>
        <a:buFontTx/>
        <a:buNone/>
        <a:tabLst/>
        <a:defRPr sz="5500" b="0" i="0" u="none" strike="noStrike" cap="none" spc="0" baseline="0">
          <a:solidFill>
            <a:srgbClr val="000000"/>
          </a:solidFill>
          <a:uFillTx/>
          <a:latin typeface="Helvetica"/>
          <a:ea typeface="Helvetica"/>
          <a:cs typeface="Helvetica"/>
          <a:sym typeface="Helvetica"/>
        </a:defRPr>
      </a:lvl3pPr>
      <a:lvl4pPr marL="0" marR="0" indent="1371600" algn="l" defTabSz="825500" latinLnBrk="0">
        <a:lnSpc>
          <a:spcPct val="100000"/>
        </a:lnSpc>
        <a:spcBef>
          <a:spcPts val="0"/>
        </a:spcBef>
        <a:spcAft>
          <a:spcPts val="0"/>
        </a:spcAft>
        <a:buClrTx/>
        <a:buSzTx/>
        <a:buFontTx/>
        <a:buNone/>
        <a:tabLst/>
        <a:defRPr sz="5500" b="0" i="0" u="none" strike="noStrike" cap="none" spc="0" baseline="0">
          <a:solidFill>
            <a:srgbClr val="000000"/>
          </a:solidFill>
          <a:uFillTx/>
          <a:latin typeface="Helvetica"/>
          <a:ea typeface="Helvetica"/>
          <a:cs typeface="Helvetica"/>
          <a:sym typeface="Helvetica"/>
        </a:defRPr>
      </a:lvl4pPr>
      <a:lvl5pPr marL="0" marR="0" indent="1828800" algn="l" defTabSz="825500" latinLnBrk="0">
        <a:lnSpc>
          <a:spcPct val="100000"/>
        </a:lnSpc>
        <a:spcBef>
          <a:spcPts val="0"/>
        </a:spcBef>
        <a:spcAft>
          <a:spcPts val="0"/>
        </a:spcAft>
        <a:buClrTx/>
        <a:buSzTx/>
        <a:buFontTx/>
        <a:buNone/>
        <a:tabLst/>
        <a:defRPr sz="5500" b="0" i="0" u="none" strike="noStrike" cap="none" spc="0" baseline="0">
          <a:solidFill>
            <a:srgbClr val="000000"/>
          </a:solidFill>
          <a:uFillTx/>
          <a:latin typeface="Helvetica"/>
          <a:ea typeface="Helvetica"/>
          <a:cs typeface="Helvetica"/>
          <a:sym typeface="Helvetica"/>
        </a:defRPr>
      </a:lvl5pPr>
      <a:lvl6pPr marL="0" marR="0" indent="2286000" algn="l" defTabSz="825500" latinLnBrk="0">
        <a:lnSpc>
          <a:spcPct val="100000"/>
        </a:lnSpc>
        <a:spcBef>
          <a:spcPts val="0"/>
        </a:spcBef>
        <a:spcAft>
          <a:spcPts val="0"/>
        </a:spcAft>
        <a:buClrTx/>
        <a:buSzTx/>
        <a:buFontTx/>
        <a:buNone/>
        <a:tabLst/>
        <a:defRPr sz="5500" b="0" i="0" u="none" strike="noStrike" cap="none" spc="0" baseline="0">
          <a:solidFill>
            <a:srgbClr val="000000"/>
          </a:solidFill>
          <a:uFillTx/>
          <a:latin typeface="Helvetica"/>
          <a:ea typeface="Helvetica"/>
          <a:cs typeface="Helvetica"/>
          <a:sym typeface="Helvetica"/>
        </a:defRPr>
      </a:lvl6pPr>
      <a:lvl7pPr marL="0" marR="0" indent="2743200" algn="l" defTabSz="825500" latinLnBrk="0">
        <a:lnSpc>
          <a:spcPct val="100000"/>
        </a:lnSpc>
        <a:spcBef>
          <a:spcPts val="0"/>
        </a:spcBef>
        <a:spcAft>
          <a:spcPts val="0"/>
        </a:spcAft>
        <a:buClrTx/>
        <a:buSzTx/>
        <a:buFontTx/>
        <a:buNone/>
        <a:tabLst/>
        <a:defRPr sz="5500" b="0" i="0" u="none" strike="noStrike" cap="none" spc="0" baseline="0">
          <a:solidFill>
            <a:srgbClr val="000000"/>
          </a:solidFill>
          <a:uFillTx/>
          <a:latin typeface="Helvetica"/>
          <a:ea typeface="Helvetica"/>
          <a:cs typeface="Helvetica"/>
          <a:sym typeface="Helvetica"/>
        </a:defRPr>
      </a:lvl7pPr>
      <a:lvl8pPr marL="0" marR="0" indent="3200400" algn="l" defTabSz="825500" latinLnBrk="0">
        <a:lnSpc>
          <a:spcPct val="100000"/>
        </a:lnSpc>
        <a:spcBef>
          <a:spcPts val="0"/>
        </a:spcBef>
        <a:spcAft>
          <a:spcPts val="0"/>
        </a:spcAft>
        <a:buClrTx/>
        <a:buSzTx/>
        <a:buFontTx/>
        <a:buNone/>
        <a:tabLst/>
        <a:defRPr sz="5500" b="0" i="0" u="none" strike="noStrike" cap="none" spc="0" baseline="0">
          <a:solidFill>
            <a:srgbClr val="000000"/>
          </a:solidFill>
          <a:uFillTx/>
          <a:latin typeface="Helvetica"/>
          <a:ea typeface="Helvetica"/>
          <a:cs typeface="Helvetica"/>
          <a:sym typeface="Helvetica"/>
        </a:defRPr>
      </a:lvl8pPr>
      <a:lvl9pPr marL="0" marR="0" indent="3657600" algn="l" defTabSz="825500" latinLnBrk="0">
        <a:lnSpc>
          <a:spcPct val="100000"/>
        </a:lnSpc>
        <a:spcBef>
          <a:spcPts val="0"/>
        </a:spcBef>
        <a:spcAft>
          <a:spcPts val="0"/>
        </a:spcAft>
        <a:buClrTx/>
        <a:buSzTx/>
        <a:buFontTx/>
        <a:buNone/>
        <a:tabLst/>
        <a:defRPr sz="5500" b="0" i="0" u="none" strike="noStrike" cap="none" spc="0" baseline="0">
          <a:solidFill>
            <a:srgbClr val="000000"/>
          </a:solidFill>
          <a:uFillTx/>
          <a:latin typeface="Helvetica"/>
          <a:ea typeface="Helvetica"/>
          <a:cs typeface="Helvetica"/>
          <a:sym typeface="Helvetica"/>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planningforagoodlife.ca"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video" Target="https://player.vimeo.com/video/857921721?app_id=122963"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Image" descr="Image"/>
          <p:cNvPicPr>
            <a:picLocks noGrp="1" noChangeAspect="1"/>
          </p:cNvPicPr>
          <p:nvPr>
            <p:ph type="pic" idx="21"/>
          </p:nvPr>
        </p:nvPicPr>
        <p:blipFill>
          <a:blip r:embed="rId2"/>
          <a:stretch>
            <a:fillRect/>
          </a:stretch>
        </p:blipFill>
        <p:spPr>
          <a:prstGeom prst="rect">
            <a:avLst/>
          </a:prstGeom>
        </p:spPr>
      </p:pic>
      <p:pic>
        <p:nvPicPr>
          <p:cNvPr id="73" name="Image" descr="Image"/>
          <p:cNvPicPr>
            <a:picLocks noGrp="1" noChangeAspect="1"/>
          </p:cNvPicPr>
          <p:nvPr>
            <p:ph type="pic" idx="22"/>
          </p:nvPr>
        </p:nvPicPr>
        <p:blipFill>
          <a:blip r:embed="rId3"/>
          <a:stretch>
            <a:fillRect/>
          </a:stretch>
        </p:blipFill>
        <p:spPr>
          <a:prstGeom prst="rect">
            <a:avLst/>
          </a:prstGeom>
        </p:spPr>
      </p:pic>
      <p:sp>
        <p:nvSpPr>
          <p:cNvPr id="74" name="EXPANDING THE CAPACITY OF PLANNING AND FACILITATION SUPPORTS IN CANADA"/>
          <p:cNvSpPr txBox="1"/>
          <p:nvPr/>
        </p:nvSpPr>
        <p:spPr>
          <a:xfrm>
            <a:off x="2756398" y="1506438"/>
            <a:ext cx="18871204" cy="2963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ctr">
              <a:defRPr sz="6400">
                <a:solidFill>
                  <a:srgbClr val="5E5E5E"/>
                </a:solidFill>
                <a:latin typeface="Helvetica"/>
                <a:ea typeface="Helvetica"/>
                <a:cs typeface="Helvetica"/>
                <a:sym typeface="Helvetica"/>
              </a:defRPr>
            </a:lvl1pPr>
          </a:lstStyle>
          <a:p>
            <a:r>
              <a:t>EXPANDING THE CAPACITY OF PLANNING AND FACILITATION SUPPORTS IN CANADA </a:t>
            </a:r>
          </a:p>
        </p:txBody>
      </p:sp>
      <p:sp>
        <p:nvSpPr>
          <p:cNvPr id="75" name="Community Living Ontario, Inspiring Possibilities Conference, 2025"/>
          <p:cNvSpPr txBox="1"/>
          <p:nvPr/>
        </p:nvSpPr>
        <p:spPr>
          <a:xfrm>
            <a:off x="3478612" y="4764616"/>
            <a:ext cx="17452898" cy="800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a:defRPr sz="4600">
                <a:solidFill>
                  <a:srgbClr val="5E5E5E"/>
                </a:solidFill>
                <a:latin typeface="Helvetica"/>
                <a:ea typeface="Helvetica"/>
                <a:cs typeface="Helvetica"/>
                <a:sym typeface="Helvetica"/>
              </a:defRPr>
            </a:lvl1pPr>
          </a:lstStyle>
          <a:p>
            <a:r>
              <a:t>Community Living Ontario, Inspiring Possibilities Conference, 2025</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DB7B5-72F4-3D79-C2A1-3546A7558B2B}"/>
            </a:ext>
          </a:extLst>
        </p:cNvPr>
        <p:cNvGrpSpPr/>
        <p:nvPr/>
      </p:nvGrpSpPr>
      <p:grpSpPr>
        <a:xfrm>
          <a:off x="0" y="0"/>
          <a:ext cx="0" cy="0"/>
          <a:chOff x="0" y="0"/>
          <a:chExt cx="0" cy="0"/>
        </a:xfrm>
      </p:grpSpPr>
      <p:pic>
        <p:nvPicPr>
          <p:cNvPr id="85" name="Image" descr="Image">
            <a:extLst>
              <a:ext uri="{FF2B5EF4-FFF2-40B4-BE49-F238E27FC236}">
                <a16:creationId xmlns:a16="http://schemas.microsoft.com/office/drawing/2014/main" id="{3A3D745A-1486-279F-EC60-4CFA188D9B0B}"/>
              </a:ext>
            </a:extLst>
          </p:cNvPr>
          <p:cNvPicPr>
            <a:picLocks noGrp="1" noChangeAspect="1"/>
          </p:cNvPicPr>
          <p:nvPr>
            <p:ph type="pic" idx="21"/>
          </p:nvPr>
        </p:nvPicPr>
        <p:blipFill>
          <a:blip r:embed="rId3"/>
          <a:stretch>
            <a:fillRect/>
          </a:stretch>
        </p:blipFill>
        <p:spPr>
          <a:prstGeom prst="rect">
            <a:avLst/>
          </a:prstGeom>
        </p:spPr>
      </p:pic>
      <p:sp>
        <p:nvSpPr>
          <p:cNvPr id="86" name="Slide Heading">
            <a:extLst>
              <a:ext uri="{FF2B5EF4-FFF2-40B4-BE49-F238E27FC236}">
                <a16:creationId xmlns:a16="http://schemas.microsoft.com/office/drawing/2014/main" id="{E9D95B60-A2EC-8358-7CC7-B26C4CF2A084}"/>
              </a:ext>
            </a:extLst>
          </p:cNvPr>
          <p:cNvSpPr txBox="1">
            <a:spLocks noGrp="1"/>
          </p:cNvSpPr>
          <p:nvPr>
            <p:ph type="body" idx="22"/>
          </p:nvPr>
        </p:nvSpPr>
        <p:spPr>
          <a:xfrm>
            <a:off x="1534439" y="978384"/>
            <a:ext cx="19187053" cy="1066800"/>
          </a:xfrm>
          <a:prstGeom prst="rect">
            <a:avLst/>
          </a:prstGeom>
        </p:spPr>
        <p:txBody>
          <a:bodyPr/>
          <a:lstStyle/>
          <a:p>
            <a:r>
              <a:rPr lang="en-US"/>
              <a:t>Where are people getting facilitation (or not):</a:t>
            </a:r>
          </a:p>
        </p:txBody>
      </p:sp>
      <p:sp>
        <p:nvSpPr>
          <p:cNvPr id="87" name="Slide body Copy">
            <a:extLst>
              <a:ext uri="{FF2B5EF4-FFF2-40B4-BE49-F238E27FC236}">
                <a16:creationId xmlns:a16="http://schemas.microsoft.com/office/drawing/2014/main" id="{021F2EB1-44B4-3B2C-6D5C-B65A72D0F85E}"/>
              </a:ext>
            </a:extLst>
          </p:cNvPr>
          <p:cNvSpPr txBox="1">
            <a:spLocks noGrp="1"/>
          </p:cNvSpPr>
          <p:nvPr>
            <p:ph type="body" idx="23"/>
          </p:nvPr>
        </p:nvSpPr>
        <p:spPr>
          <a:xfrm>
            <a:off x="1382915" y="3128184"/>
            <a:ext cx="21618169" cy="5826275"/>
          </a:xfrm>
          <a:prstGeom prst="rect">
            <a:avLst/>
          </a:prstGeom>
        </p:spPr>
        <p:txBody>
          <a:bodyPr/>
          <a:lstStyle/>
          <a:p>
            <a:pPr marL="685800" indent="-685800">
              <a:buFont typeface="Calibri"/>
              <a:buChar char="-"/>
            </a:pPr>
            <a:r>
              <a:rPr lang="en-US" sz="4800"/>
              <a:t>Agencies and directly from facilitators (independent ones and one's part of a facilitation organization)</a:t>
            </a:r>
          </a:p>
          <a:p>
            <a:pPr marL="685800" indent="-685800">
              <a:buFont typeface="Calibri"/>
              <a:buChar char="-"/>
            </a:pPr>
            <a:r>
              <a:rPr lang="en-US" sz="4800"/>
              <a:t>Through government funding,</a:t>
            </a:r>
            <a:r>
              <a:rPr lang="en-US" sz="4800" b="1"/>
              <a:t> if </a:t>
            </a:r>
            <a:r>
              <a:rPr lang="en-US" sz="4800"/>
              <a:t>families receive it because it is a ”long waiting game”</a:t>
            </a:r>
          </a:p>
          <a:p>
            <a:pPr marL="685800" indent="-685800">
              <a:buFont typeface="Calibri"/>
              <a:buChar char="-"/>
            </a:pPr>
            <a:r>
              <a:rPr lang="en-US" sz="4800"/>
              <a:t>From self-advocates</a:t>
            </a:r>
          </a:p>
          <a:p>
            <a:pPr marL="685800" indent="-685800">
              <a:buFont typeface="Calibri"/>
              <a:buChar char="-"/>
            </a:pPr>
            <a:r>
              <a:rPr lang="en-US" sz="4800"/>
              <a:t>Parents becoming the facilitators </a:t>
            </a:r>
          </a:p>
        </p:txBody>
      </p:sp>
    </p:spTree>
    <p:extLst>
      <p:ext uri="{BB962C8B-B14F-4D97-AF65-F5344CB8AC3E}">
        <p14:creationId xmlns:p14="http://schemas.microsoft.com/office/powerpoint/2010/main" val="242151000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39859-37DD-30A7-1A52-51A247379BAF}"/>
            </a:ext>
          </a:extLst>
        </p:cNvPr>
        <p:cNvGrpSpPr/>
        <p:nvPr/>
      </p:nvGrpSpPr>
      <p:grpSpPr>
        <a:xfrm>
          <a:off x="0" y="0"/>
          <a:ext cx="0" cy="0"/>
          <a:chOff x="0" y="0"/>
          <a:chExt cx="0" cy="0"/>
        </a:xfrm>
      </p:grpSpPr>
      <p:pic>
        <p:nvPicPr>
          <p:cNvPr id="85" name="Image" descr="Image">
            <a:extLst>
              <a:ext uri="{FF2B5EF4-FFF2-40B4-BE49-F238E27FC236}">
                <a16:creationId xmlns:a16="http://schemas.microsoft.com/office/drawing/2014/main" id="{89C8BDC2-6A56-9760-319E-0C515AA2E52B}"/>
              </a:ext>
            </a:extLst>
          </p:cNvPr>
          <p:cNvPicPr>
            <a:picLocks noGrp="1" noChangeAspect="1"/>
          </p:cNvPicPr>
          <p:nvPr>
            <p:ph type="pic" idx="21"/>
          </p:nvPr>
        </p:nvPicPr>
        <p:blipFill>
          <a:blip r:embed="rId3"/>
          <a:stretch>
            <a:fillRect/>
          </a:stretch>
        </p:blipFill>
        <p:spPr>
          <a:xfrm>
            <a:off x="353885" y="10491826"/>
            <a:ext cx="12974557" cy="3458278"/>
          </a:xfrm>
          <a:prstGeom prst="rect">
            <a:avLst/>
          </a:prstGeom>
        </p:spPr>
      </p:pic>
      <p:sp>
        <p:nvSpPr>
          <p:cNvPr id="86" name="Slide Heading">
            <a:extLst>
              <a:ext uri="{FF2B5EF4-FFF2-40B4-BE49-F238E27FC236}">
                <a16:creationId xmlns:a16="http://schemas.microsoft.com/office/drawing/2014/main" id="{3BC818A4-C102-3BA7-9660-D1CB637257F9}"/>
              </a:ext>
            </a:extLst>
          </p:cNvPr>
          <p:cNvSpPr txBox="1">
            <a:spLocks noGrp="1"/>
          </p:cNvSpPr>
          <p:nvPr>
            <p:ph type="body" idx="22"/>
          </p:nvPr>
        </p:nvSpPr>
        <p:spPr>
          <a:xfrm>
            <a:off x="1534439" y="978384"/>
            <a:ext cx="20832753" cy="1066800"/>
          </a:xfrm>
          <a:prstGeom prst="rect">
            <a:avLst/>
          </a:prstGeom>
        </p:spPr>
        <p:txBody>
          <a:bodyPr/>
          <a:lstStyle/>
          <a:p>
            <a:r>
              <a:rPr lang="en-US"/>
              <a:t>Facilitation as Activism</a:t>
            </a:r>
          </a:p>
        </p:txBody>
      </p:sp>
      <p:sp>
        <p:nvSpPr>
          <p:cNvPr id="87" name="Slide body Copy">
            <a:extLst>
              <a:ext uri="{FF2B5EF4-FFF2-40B4-BE49-F238E27FC236}">
                <a16:creationId xmlns:a16="http://schemas.microsoft.com/office/drawing/2014/main" id="{9E865C30-4796-8BC5-729F-5A7439CE9710}"/>
              </a:ext>
            </a:extLst>
          </p:cNvPr>
          <p:cNvSpPr txBox="1">
            <a:spLocks noGrp="1"/>
          </p:cNvSpPr>
          <p:nvPr>
            <p:ph type="body" idx="23"/>
          </p:nvPr>
        </p:nvSpPr>
        <p:spPr>
          <a:xfrm>
            <a:off x="1292451" y="2280769"/>
            <a:ext cx="20348349" cy="11090215"/>
          </a:xfrm>
          <a:prstGeom prst="rect">
            <a:avLst/>
          </a:prstGeom>
        </p:spPr>
        <p:txBody>
          <a:bodyPr/>
          <a:lstStyle/>
          <a:p>
            <a:pPr marL="685800" indent="-685800">
              <a:buFont typeface="Arial" panose="020B0604020202020204" pitchFamily="34" charset="0"/>
              <a:buChar char="•"/>
            </a:pPr>
            <a:r>
              <a:rPr lang="en-US"/>
              <a:t>Anti-ableism and Disability Justice</a:t>
            </a:r>
          </a:p>
          <a:p>
            <a:pPr marL="685800" indent="-685800">
              <a:buFont typeface="Arial" panose="020B0604020202020204" pitchFamily="34" charset="0"/>
              <a:buChar char="•"/>
            </a:pPr>
            <a:r>
              <a:rPr lang="en-US"/>
              <a:t>Critiques of bureaucracies </a:t>
            </a:r>
          </a:p>
          <a:p>
            <a:pPr marL="685800" indent="-685800">
              <a:buFont typeface="Arial" panose="020B0604020202020204" pitchFamily="34" charset="0"/>
              <a:buChar char="•"/>
            </a:pPr>
            <a:r>
              <a:rPr lang="en-US"/>
              <a:t>Focus on person-directed instead of person-centered </a:t>
            </a:r>
          </a:p>
          <a:p>
            <a:pPr marL="685800" indent="-685800">
              <a:buFont typeface="Arial" panose="020B0604020202020204" pitchFamily="34" charset="0"/>
              <a:buChar char="•"/>
            </a:pPr>
            <a:r>
              <a:rPr lang="en-US"/>
              <a:t>Dignity of risk supported rather than automatically seen as dangerous </a:t>
            </a:r>
          </a:p>
          <a:p>
            <a:pPr marL="685800" indent="-685800">
              <a:buFont typeface="Arial" panose="020B0604020202020204" pitchFamily="34" charset="0"/>
              <a:buChar char="•"/>
            </a:pPr>
            <a:r>
              <a:rPr lang="en-US"/>
              <a:t>Promoting Deinstitutionalization </a:t>
            </a:r>
          </a:p>
          <a:p>
            <a:pPr marL="685800" indent="-685800">
              <a:buFont typeface="Arial" panose="020B0604020202020204" pitchFamily="34" charset="0"/>
              <a:buChar char="•"/>
            </a:pPr>
            <a:r>
              <a:rPr lang="en-US"/>
              <a:t>Supporting Self-advocacy </a:t>
            </a:r>
          </a:p>
          <a:p>
            <a:pPr marL="685800" indent="-685800">
              <a:buFont typeface="Arial" panose="020B0604020202020204" pitchFamily="34" charset="0"/>
              <a:buChar char="•"/>
            </a:pPr>
            <a:r>
              <a:rPr lang="en-US"/>
              <a:t>In absence of an outside facilitator there is more traditional parent/family advocacy </a:t>
            </a:r>
          </a:p>
          <a:p>
            <a:endParaRPr lang="en-US"/>
          </a:p>
          <a:p>
            <a:endParaRPr lang="en-CA"/>
          </a:p>
        </p:txBody>
      </p:sp>
    </p:spTree>
    <p:extLst>
      <p:ext uri="{BB962C8B-B14F-4D97-AF65-F5344CB8AC3E}">
        <p14:creationId xmlns:p14="http://schemas.microsoft.com/office/powerpoint/2010/main" val="51282512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E3B77-158C-9F9C-5E5F-B9B74F09C80B}"/>
            </a:ext>
          </a:extLst>
        </p:cNvPr>
        <p:cNvGrpSpPr/>
        <p:nvPr/>
      </p:nvGrpSpPr>
      <p:grpSpPr>
        <a:xfrm>
          <a:off x="0" y="0"/>
          <a:ext cx="0" cy="0"/>
          <a:chOff x="0" y="0"/>
          <a:chExt cx="0" cy="0"/>
        </a:xfrm>
      </p:grpSpPr>
      <p:pic>
        <p:nvPicPr>
          <p:cNvPr id="85" name="Image" descr="Image">
            <a:extLst>
              <a:ext uri="{FF2B5EF4-FFF2-40B4-BE49-F238E27FC236}">
                <a16:creationId xmlns:a16="http://schemas.microsoft.com/office/drawing/2014/main" id="{C9CA30B0-1F04-6A17-528B-C0D6B644A289}"/>
              </a:ext>
            </a:extLst>
          </p:cNvPr>
          <p:cNvPicPr>
            <a:picLocks noGrp="1" noChangeAspect="1"/>
          </p:cNvPicPr>
          <p:nvPr>
            <p:ph type="pic" idx="21"/>
          </p:nvPr>
        </p:nvPicPr>
        <p:blipFill>
          <a:blip r:embed="rId3"/>
          <a:stretch>
            <a:fillRect/>
          </a:stretch>
        </p:blipFill>
        <p:spPr>
          <a:xfrm>
            <a:off x="13794808" y="502003"/>
            <a:ext cx="8450684" cy="2255121"/>
          </a:xfrm>
          <a:prstGeom prst="rect">
            <a:avLst/>
          </a:prstGeom>
        </p:spPr>
      </p:pic>
      <p:sp>
        <p:nvSpPr>
          <p:cNvPr id="86" name="Slide Heading">
            <a:extLst>
              <a:ext uri="{FF2B5EF4-FFF2-40B4-BE49-F238E27FC236}">
                <a16:creationId xmlns:a16="http://schemas.microsoft.com/office/drawing/2014/main" id="{C284972D-EB01-B06D-D5B4-48EF3F04279A}"/>
              </a:ext>
            </a:extLst>
          </p:cNvPr>
          <p:cNvSpPr txBox="1">
            <a:spLocks noGrp="1"/>
          </p:cNvSpPr>
          <p:nvPr>
            <p:ph type="body" idx="22"/>
          </p:nvPr>
        </p:nvSpPr>
        <p:spPr>
          <a:xfrm>
            <a:off x="1520197" y="978384"/>
            <a:ext cx="20725295" cy="1864407"/>
          </a:xfrm>
          <a:prstGeom prst="rect">
            <a:avLst/>
          </a:prstGeom>
        </p:spPr>
        <p:txBody>
          <a:bodyPr/>
          <a:lstStyle/>
          <a:p>
            <a:r>
              <a:rPr lang="en-US"/>
              <a:t>Distrust of Bureaucracy</a:t>
            </a:r>
          </a:p>
        </p:txBody>
      </p:sp>
      <p:sp>
        <p:nvSpPr>
          <p:cNvPr id="8" name="Slide body Copy">
            <a:extLst>
              <a:ext uri="{FF2B5EF4-FFF2-40B4-BE49-F238E27FC236}">
                <a16:creationId xmlns:a16="http://schemas.microsoft.com/office/drawing/2014/main" id="{CA26E184-0BD1-2024-BB57-2DB249CC09F8}"/>
              </a:ext>
            </a:extLst>
          </p:cNvPr>
          <p:cNvSpPr txBox="1">
            <a:spLocks noGrp="1"/>
          </p:cNvSpPr>
          <p:nvPr>
            <p:ph type="body" sz="quarter" idx="23"/>
          </p:nvPr>
        </p:nvSpPr>
        <p:spPr>
          <a:xfrm>
            <a:off x="1255936" y="3197626"/>
            <a:ext cx="14351960" cy="711990"/>
          </a:xfrm>
          <a:prstGeom prst="rect">
            <a:avLst/>
          </a:prstGeom>
        </p:spPr>
        <p:txBody>
          <a:bodyPr/>
          <a:lstStyle/>
          <a:p>
            <a:r>
              <a:rPr lang="en-US" sz="4400" b="1" u="sng"/>
              <a:t>Poor Communication &amp; Lack of Transparency</a:t>
            </a:r>
            <a:endParaRPr lang="en-US" sz="4400" u="sng"/>
          </a:p>
        </p:txBody>
      </p:sp>
      <p:sp>
        <p:nvSpPr>
          <p:cNvPr id="10" name="Slide body Copy">
            <a:extLst>
              <a:ext uri="{FF2B5EF4-FFF2-40B4-BE49-F238E27FC236}">
                <a16:creationId xmlns:a16="http://schemas.microsoft.com/office/drawing/2014/main" id="{3122AFA1-620A-D68D-7E67-86DE7FEB3E00}"/>
              </a:ext>
            </a:extLst>
          </p:cNvPr>
          <p:cNvSpPr txBox="1">
            <a:spLocks/>
          </p:cNvSpPr>
          <p:nvPr/>
        </p:nvSpPr>
        <p:spPr>
          <a:xfrm>
            <a:off x="1253236" y="4219299"/>
            <a:ext cx="22569837" cy="197387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anchor="ctr">
            <a:spAutoFit/>
          </a:bodyPr>
          <a:lstStyle>
            <a:lvl1pPr marL="0" marR="0" indent="0" algn="l" defTabSz="2438338" latinLnBrk="0">
              <a:lnSpc>
                <a:spcPct val="90000"/>
              </a:lnSpc>
              <a:spcBef>
                <a:spcPts val="4500"/>
              </a:spcBef>
              <a:spcAft>
                <a:spcPts val="0"/>
              </a:spcAft>
              <a:buClrTx/>
              <a:buSzTx/>
              <a:buFontTx/>
              <a:buNone/>
              <a:tabLst/>
              <a:defRPr sz="4600" b="0" i="0" u="none" strike="noStrike" cap="none" spc="0" baseline="0">
                <a:solidFill>
                  <a:srgbClr val="5E5E5E"/>
                </a:solidFill>
                <a:uFillTx/>
                <a:latin typeface="Helvetica"/>
                <a:ea typeface="Helvetica"/>
                <a:cs typeface="Helvetica"/>
                <a:sym typeface="Helvetica"/>
              </a:defRPr>
            </a:lvl1pPr>
            <a:lvl2pPr marL="0" marR="0" indent="457200" algn="l" defTabSz="825500" latinLnBrk="0">
              <a:lnSpc>
                <a:spcPct val="100000"/>
              </a:lnSpc>
              <a:spcBef>
                <a:spcPts val="0"/>
              </a:spcBef>
              <a:spcAft>
                <a:spcPts val="0"/>
              </a:spcAft>
              <a:buClrTx/>
              <a:buSzTx/>
              <a:buFontTx/>
              <a:buNone/>
              <a:tabLst/>
              <a:defRPr sz="5500" b="0" i="0" u="none" strike="noStrike" cap="none" spc="0" baseline="0">
                <a:solidFill>
                  <a:srgbClr val="000000"/>
                </a:solidFill>
                <a:uFillTx/>
                <a:latin typeface="Helvetica"/>
                <a:ea typeface="Helvetica"/>
                <a:cs typeface="Helvetica"/>
                <a:sym typeface="Helvetica"/>
              </a:defRPr>
            </a:lvl2pPr>
            <a:lvl3pPr marL="0" marR="0" indent="914400" algn="l" defTabSz="825500" latinLnBrk="0">
              <a:lnSpc>
                <a:spcPct val="100000"/>
              </a:lnSpc>
              <a:spcBef>
                <a:spcPts val="0"/>
              </a:spcBef>
              <a:spcAft>
                <a:spcPts val="0"/>
              </a:spcAft>
              <a:buClrTx/>
              <a:buSzTx/>
              <a:buFontTx/>
              <a:buNone/>
              <a:tabLst/>
              <a:defRPr sz="5500" b="0" i="0" u="none" strike="noStrike" cap="none" spc="0" baseline="0">
                <a:solidFill>
                  <a:srgbClr val="000000"/>
                </a:solidFill>
                <a:uFillTx/>
                <a:latin typeface="Helvetica"/>
                <a:ea typeface="Helvetica"/>
                <a:cs typeface="Helvetica"/>
                <a:sym typeface="Helvetica"/>
              </a:defRPr>
            </a:lvl3pPr>
            <a:lvl4pPr marL="0" marR="0" indent="1371600" algn="l" defTabSz="825500" latinLnBrk="0">
              <a:lnSpc>
                <a:spcPct val="100000"/>
              </a:lnSpc>
              <a:spcBef>
                <a:spcPts val="0"/>
              </a:spcBef>
              <a:spcAft>
                <a:spcPts val="0"/>
              </a:spcAft>
              <a:buClrTx/>
              <a:buSzTx/>
              <a:buFontTx/>
              <a:buNone/>
              <a:tabLst/>
              <a:defRPr sz="5500" b="0" i="0" u="none" strike="noStrike" cap="none" spc="0" baseline="0">
                <a:solidFill>
                  <a:srgbClr val="000000"/>
                </a:solidFill>
                <a:uFillTx/>
                <a:latin typeface="Helvetica"/>
                <a:ea typeface="Helvetica"/>
                <a:cs typeface="Helvetica"/>
                <a:sym typeface="Helvetica"/>
              </a:defRPr>
            </a:lvl4pPr>
            <a:lvl5pPr marL="0" marR="0" indent="1828800" algn="l" defTabSz="825500" latinLnBrk="0">
              <a:lnSpc>
                <a:spcPct val="100000"/>
              </a:lnSpc>
              <a:spcBef>
                <a:spcPts val="0"/>
              </a:spcBef>
              <a:spcAft>
                <a:spcPts val="0"/>
              </a:spcAft>
              <a:buClrTx/>
              <a:buSzTx/>
              <a:buFontTx/>
              <a:buNone/>
              <a:tabLst/>
              <a:defRPr sz="5500" b="0" i="0" u="none" strike="noStrike" cap="none" spc="0" baseline="0">
                <a:solidFill>
                  <a:srgbClr val="000000"/>
                </a:solidFill>
                <a:uFillTx/>
                <a:latin typeface="Helvetica"/>
                <a:ea typeface="Helvetica"/>
                <a:cs typeface="Helvetica"/>
                <a:sym typeface="Helvetica"/>
              </a:defRPr>
            </a:lvl5pPr>
            <a:lvl6pPr marL="0" marR="0" indent="2286000" algn="l" defTabSz="825500" latinLnBrk="0">
              <a:lnSpc>
                <a:spcPct val="100000"/>
              </a:lnSpc>
              <a:spcBef>
                <a:spcPts val="0"/>
              </a:spcBef>
              <a:spcAft>
                <a:spcPts val="0"/>
              </a:spcAft>
              <a:buClrTx/>
              <a:buSzTx/>
              <a:buFontTx/>
              <a:buNone/>
              <a:tabLst/>
              <a:defRPr sz="5500" b="0" i="0" u="none" strike="noStrike" cap="none" spc="0" baseline="0">
                <a:solidFill>
                  <a:srgbClr val="000000"/>
                </a:solidFill>
                <a:uFillTx/>
                <a:latin typeface="Helvetica"/>
                <a:ea typeface="Helvetica"/>
                <a:cs typeface="Helvetica"/>
                <a:sym typeface="Helvetica"/>
              </a:defRPr>
            </a:lvl6pPr>
            <a:lvl7pPr marL="0" marR="0" indent="2743200" algn="l" defTabSz="825500" latinLnBrk="0">
              <a:lnSpc>
                <a:spcPct val="100000"/>
              </a:lnSpc>
              <a:spcBef>
                <a:spcPts val="0"/>
              </a:spcBef>
              <a:spcAft>
                <a:spcPts val="0"/>
              </a:spcAft>
              <a:buClrTx/>
              <a:buSzTx/>
              <a:buFontTx/>
              <a:buNone/>
              <a:tabLst/>
              <a:defRPr sz="5500" b="0" i="0" u="none" strike="noStrike" cap="none" spc="0" baseline="0">
                <a:solidFill>
                  <a:srgbClr val="000000"/>
                </a:solidFill>
                <a:uFillTx/>
                <a:latin typeface="Helvetica"/>
                <a:ea typeface="Helvetica"/>
                <a:cs typeface="Helvetica"/>
                <a:sym typeface="Helvetica"/>
              </a:defRPr>
            </a:lvl7pPr>
            <a:lvl8pPr marL="0" marR="0" indent="3200400" algn="l" defTabSz="825500" latinLnBrk="0">
              <a:lnSpc>
                <a:spcPct val="100000"/>
              </a:lnSpc>
              <a:spcBef>
                <a:spcPts val="0"/>
              </a:spcBef>
              <a:spcAft>
                <a:spcPts val="0"/>
              </a:spcAft>
              <a:buClrTx/>
              <a:buSzTx/>
              <a:buFontTx/>
              <a:buNone/>
              <a:tabLst/>
              <a:defRPr sz="5500" b="0" i="0" u="none" strike="noStrike" cap="none" spc="0" baseline="0">
                <a:solidFill>
                  <a:srgbClr val="000000"/>
                </a:solidFill>
                <a:uFillTx/>
                <a:latin typeface="Helvetica"/>
                <a:ea typeface="Helvetica"/>
                <a:cs typeface="Helvetica"/>
                <a:sym typeface="Helvetica"/>
              </a:defRPr>
            </a:lvl8pPr>
            <a:lvl9pPr marL="0" marR="0" indent="3657600" algn="l" defTabSz="825500" latinLnBrk="0">
              <a:lnSpc>
                <a:spcPct val="100000"/>
              </a:lnSpc>
              <a:spcBef>
                <a:spcPts val="0"/>
              </a:spcBef>
              <a:spcAft>
                <a:spcPts val="0"/>
              </a:spcAft>
              <a:buClrTx/>
              <a:buSzTx/>
              <a:buFontTx/>
              <a:buNone/>
              <a:tabLst/>
              <a:defRPr sz="5500" b="0" i="0" u="none" strike="noStrike" cap="none" spc="0" baseline="0">
                <a:solidFill>
                  <a:srgbClr val="000000"/>
                </a:solidFill>
                <a:uFillTx/>
                <a:latin typeface="Helvetica"/>
                <a:ea typeface="Helvetica"/>
                <a:cs typeface="Helvetica"/>
                <a:sym typeface="Helvetica"/>
              </a:defRPr>
            </a:lvl9pPr>
          </a:lstStyle>
          <a:p>
            <a:r>
              <a:rPr lang="en-US" sz="3200" b="1"/>
              <a:t>Ex. Patti</a:t>
            </a:r>
            <a:br>
              <a:rPr lang="en-US" sz="3200" b="1"/>
            </a:br>
            <a:r>
              <a:rPr lang="en-US" sz="3200">
                <a:solidFill>
                  <a:srgbClr val="000000"/>
                </a:solidFill>
              </a:rPr>
              <a:t>-</a:t>
            </a:r>
            <a:r>
              <a:rPr lang="en-US" sz="3200"/>
              <a:t> Sudden &amp; (continuously) unexplained cut to Passport funding</a:t>
            </a:r>
            <a:endParaRPr lang="en-US" sz="3200" b="1"/>
          </a:p>
          <a:p>
            <a:pPr marL="1143000" lvl="3" indent="-457200">
              <a:buFont typeface="Calibri"/>
              <a:buChar char="-"/>
            </a:pPr>
            <a:r>
              <a:rPr lang="en-US" sz="3200">
                <a:solidFill>
                  <a:srgbClr val="7030A0"/>
                </a:solidFill>
              </a:rPr>
              <a:t> </a:t>
            </a:r>
            <a:r>
              <a:rPr lang="en-US" sz="3200" b="1">
                <a:solidFill>
                  <a:srgbClr val="7030A0"/>
                </a:solidFill>
              </a:rPr>
              <a:t>“By this age you get exhausted of trying to fight city hall”</a:t>
            </a:r>
          </a:p>
          <a:p>
            <a:pPr marL="1143000" lvl="3" indent="-457200">
              <a:buFont typeface="Calibri"/>
              <a:buChar char="-"/>
            </a:pPr>
            <a:r>
              <a:rPr lang="en-US" sz="3200" b="1">
                <a:solidFill>
                  <a:srgbClr val="7030A0"/>
                </a:solidFill>
              </a:rPr>
              <a:t> “I think the people dealing with these situations don’t live it... walk a mile in my shoes”</a:t>
            </a:r>
          </a:p>
        </p:txBody>
      </p:sp>
      <p:sp>
        <p:nvSpPr>
          <p:cNvPr id="14" name="Slide body Copy">
            <a:extLst>
              <a:ext uri="{FF2B5EF4-FFF2-40B4-BE49-F238E27FC236}">
                <a16:creationId xmlns:a16="http://schemas.microsoft.com/office/drawing/2014/main" id="{6F492134-45C9-19DA-A5D4-BDFA3084E020}"/>
              </a:ext>
            </a:extLst>
          </p:cNvPr>
          <p:cNvSpPr txBox="1">
            <a:spLocks/>
          </p:cNvSpPr>
          <p:nvPr/>
        </p:nvSpPr>
        <p:spPr>
          <a:xfrm>
            <a:off x="1253573" y="6553689"/>
            <a:ext cx="22569837" cy="3303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marL="0" marR="0" indent="0" algn="l" defTabSz="2438338" latinLnBrk="0">
              <a:lnSpc>
                <a:spcPct val="90000"/>
              </a:lnSpc>
              <a:spcBef>
                <a:spcPts val="4500"/>
              </a:spcBef>
              <a:spcAft>
                <a:spcPts val="0"/>
              </a:spcAft>
              <a:buClrTx/>
              <a:buSzTx/>
              <a:buFontTx/>
              <a:buNone/>
              <a:tabLst/>
              <a:defRPr sz="4600" b="0" i="0" u="none" strike="noStrike" cap="none" spc="0" baseline="0">
                <a:solidFill>
                  <a:srgbClr val="5E5E5E"/>
                </a:solidFill>
                <a:uFillTx/>
                <a:latin typeface="Helvetica"/>
                <a:ea typeface="Helvetica"/>
                <a:cs typeface="Helvetica"/>
                <a:sym typeface="Helvetica"/>
              </a:defRPr>
            </a:lvl1pPr>
            <a:lvl2pPr marL="0" marR="0" indent="457200" algn="l" defTabSz="825500" latinLnBrk="0">
              <a:lnSpc>
                <a:spcPct val="100000"/>
              </a:lnSpc>
              <a:spcBef>
                <a:spcPts val="0"/>
              </a:spcBef>
              <a:spcAft>
                <a:spcPts val="0"/>
              </a:spcAft>
              <a:buClrTx/>
              <a:buSzTx/>
              <a:buFontTx/>
              <a:buNone/>
              <a:tabLst/>
              <a:defRPr sz="5500" b="0" i="0" u="none" strike="noStrike" cap="none" spc="0" baseline="0">
                <a:solidFill>
                  <a:srgbClr val="000000"/>
                </a:solidFill>
                <a:uFillTx/>
                <a:latin typeface="Helvetica"/>
                <a:ea typeface="Helvetica"/>
                <a:cs typeface="Helvetica"/>
                <a:sym typeface="Helvetica"/>
              </a:defRPr>
            </a:lvl2pPr>
            <a:lvl3pPr marL="0" marR="0" indent="914400" algn="l" defTabSz="825500" latinLnBrk="0">
              <a:lnSpc>
                <a:spcPct val="100000"/>
              </a:lnSpc>
              <a:spcBef>
                <a:spcPts val="0"/>
              </a:spcBef>
              <a:spcAft>
                <a:spcPts val="0"/>
              </a:spcAft>
              <a:buClrTx/>
              <a:buSzTx/>
              <a:buFontTx/>
              <a:buNone/>
              <a:tabLst/>
              <a:defRPr sz="5500" b="0" i="0" u="none" strike="noStrike" cap="none" spc="0" baseline="0">
                <a:solidFill>
                  <a:srgbClr val="000000"/>
                </a:solidFill>
                <a:uFillTx/>
                <a:latin typeface="Helvetica"/>
                <a:ea typeface="Helvetica"/>
                <a:cs typeface="Helvetica"/>
                <a:sym typeface="Helvetica"/>
              </a:defRPr>
            </a:lvl3pPr>
            <a:lvl4pPr marL="0" marR="0" indent="1371600" algn="l" defTabSz="825500" latinLnBrk="0">
              <a:lnSpc>
                <a:spcPct val="100000"/>
              </a:lnSpc>
              <a:spcBef>
                <a:spcPts val="0"/>
              </a:spcBef>
              <a:spcAft>
                <a:spcPts val="0"/>
              </a:spcAft>
              <a:buClrTx/>
              <a:buSzTx/>
              <a:buFontTx/>
              <a:buNone/>
              <a:tabLst/>
              <a:defRPr sz="5500" b="0" i="0" u="none" strike="noStrike" cap="none" spc="0" baseline="0">
                <a:solidFill>
                  <a:srgbClr val="000000"/>
                </a:solidFill>
                <a:uFillTx/>
                <a:latin typeface="Helvetica"/>
                <a:ea typeface="Helvetica"/>
                <a:cs typeface="Helvetica"/>
                <a:sym typeface="Helvetica"/>
              </a:defRPr>
            </a:lvl4pPr>
            <a:lvl5pPr marL="0" marR="0" indent="1828800" algn="l" defTabSz="825500" latinLnBrk="0">
              <a:lnSpc>
                <a:spcPct val="100000"/>
              </a:lnSpc>
              <a:spcBef>
                <a:spcPts val="0"/>
              </a:spcBef>
              <a:spcAft>
                <a:spcPts val="0"/>
              </a:spcAft>
              <a:buClrTx/>
              <a:buSzTx/>
              <a:buFontTx/>
              <a:buNone/>
              <a:tabLst/>
              <a:defRPr sz="5500" b="0" i="0" u="none" strike="noStrike" cap="none" spc="0" baseline="0">
                <a:solidFill>
                  <a:srgbClr val="000000"/>
                </a:solidFill>
                <a:uFillTx/>
                <a:latin typeface="Helvetica"/>
                <a:ea typeface="Helvetica"/>
                <a:cs typeface="Helvetica"/>
                <a:sym typeface="Helvetica"/>
              </a:defRPr>
            </a:lvl5pPr>
            <a:lvl6pPr marL="0" marR="0" indent="2286000" algn="l" defTabSz="825500" latinLnBrk="0">
              <a:lnSpc>
                <a:spcPct val="100000"/>
              </a:lnSpc>
              <a:spcBef>
                <a:spcPts val="0"/>
              </a:spcBef>
              <a:spcAft>
                <a:spcPts val="0"/>
              </a:spcAft>
              <a:buClrTx/>
              <a:buSzTx/>
              <a:buFontTx/>
              <a:buNone/>
              <a:tabLst/>
              <a:defRPr sz="5500" b="0" i="0" u="none" strike="noStrike" cap="none" spc="0" baseline="0">
                <a:solidFill>
                  <a:srgbClr val="000000"/>
                </a:solidFill>
                <a:uFillTx/>
                <a:latin typeface="Helvetica"/>
                <a:ea typeface="Helvetica"/>
                <a:cs typeface="Helvetica"/>
                <a:sym typeface="Helvetica"/>
              </a:defRPr>
            </a:lvl6pPr>
            <a:lvl7pPr marL="0" marR="0" indent="2743200" algn="l" defTabSz="825500" latinLnBrk="0">
              <a:lnSpc>
                <a:spcPct val="100000"/>
              </a:lnSpc>
              <a:spcBef>
                <a:spcPts val="0"/>
              </a:spcBef>
              <a:spcAft>
                <a:spcPts val="0"/>
              </a:spcAft>
              <a:buClrTx/>
              <a:buSzTx/>
              <a:buFontTx/>
              <a:buNone/>
              <a:tabLst/>
              <a:defRPr sz="5500" b="0" i="0" u="none" strike="noStrike" cap="none" spc="0" baseline="0">
                <a:solidFill>
                  <a:srgbClr val="000000"/>
                </a:solidFill>
                <a:uFillTx/>
                <a:latin typeface="Helvetica"/>
                <a:ea typeface="Helvetica"/>
                <a:cs typeface="Helvetica"/>
                <a:sym typeface="Helvetica"/>
              </a:defRPr>
            </a:lvl7pPr>
            <a:lvl8pPr marL="0" marR="0" indent="3200400" algn="l" defTabSz="825500" latinLnBrk="0">
              <a:lnSpc>
                <a:spcPct val="100000"/>
              </a:lnSpc>
              <a:spcBef>
                <a:spcPts val="0"/>
              </a:spcBef>
              <a:spcAft>
                <a:spcPts val="0"/>
              </a:spcAft>
              <a:buClrTx/>
              <a:buSzTx/>
              <a:buFontTx/>
              <a:buNone/>
              <a:tabLst/>
              <a:defRPr sz="5500" b="0" i="0" u="none" strike="noStrike" cap="none" spc="0" baseline="0">
                <a:solidFill>
                  <a:srgbClr val="000000"/>
                </a:solidFill>
                <a:uFillTx/>
                <a:latin typeface="Helvetica"/>
                <a:ea typeface="Helvetica"/>
                <a:cs typeface="Helvetica"/>
                <a:sym typeface="Helvetica"/>
              </a:defRPr>
            </a:lvl8pPr>
            <a:lvl9pPr marL="0" marR="0" indent="3657600" algn="l" defTabSz="825500" latinLnBrk="0">
              <a:lnSpc>
                <a:spcPct val="100000"/>
              </a:lnSpc>
              <a:spcBef>
                <a:spcPts val="0"/>
              </a:spcBef>
              <a:spcAft>
                <a:spcPts val="0"/>
              </a:spcAft>
              <a:buClrTx/>
              <a:buSzTx/>
              <a:buFontTx/>
              <a:buNone/>
              <a:tabLst/>
              <a:defRPr sz="5500" b="0" i="0" u="none" strike="noStrike" cap="none" spc="0" baseline="0">
                <a:solidFill>
                  <a:srgbClr val="000000"/>
                </a:solidFill>
                <a:uFillTx/>
                <a:latin typeface="Helvetica"/>
                <a:ea typeface="Helvetica"/>
                <a:cs typeface="Helvetica"/>
                <a:sym typeface="Helvetica"/>
              </a:defRPr>
            </a:lvl9pPr>
          </a:lstStyle>
          <a:p>
            <a:r>
              <a:rPr lang="en-US" sz="3200" b="1"/>
              <a:t>Ex. Allison </a:t>
            </a:r>
            <a:r>
              <a:rPr lang="en-US" sz="3200"/>
              <a:t>(A Facilitator Perspective)</a:t>
            </a:r>
            <a:br>
              <a:rPr lang="en-US" sz="3200" b="1">
                <a:ea typeface="Calibri"/>
              </a:rPr>
            </a:br>
            <a:r>
              <a:rPr lang="en-CA" sz="3200">
                <a:solidFill>
                  <a:srgbClr val="ED7D31"/>
                </a:solidFill>
                <a:ea typeface="Calibri"/>
                <a:cs typeface="Calibri"/>
              </a:rPr>
              <a:t>    </a:t>
            </a:r>
            <a:r>
              <a:rPr lang="en-CA" sz="3200">
                <a:solidFill>
                  <a:schemeClr val="accent3">
                    <a:lumMod val="49000"/>
                  </a:schemeClr>
                </a:solidFill>
                <a:ea typeface="Calibri"/>
                <a:cs typeface="Calibri"/>
              </a:rPr>
              <a:t>  </a:t>
            </a:r>
            <a:r>
              <a:rPr lang="en-CA" sz="3200">
                <a:solidFill>
                  <a:srgbClr val="7030A0"/>
                </a:solidFill>
                <a:ea typeface="Calibri"/>
                <a:cs typeface="Calibri"/>
              </a:rPr>
              <a:t>-    </a:t>
            </a:r>
            <a:r>
              <a:rPr lang="en-CA" sz="3200">
                <a:solidFill>
                  <a:srgbClr val="7030A0"/>
                </a:solidFill>
                <a:ea typeface="Calibri"/>
              </a:rPr>
              <a:t>"</a:t>
            </a:r>
            <a:r>
              <a:rPr lang="en-CA" sz="3200" b="1">
                <a:solidFill>
                  <a:srgbClr val="7030A0"/>
                </a:solidFill>
                <a:ea typeface="Calibri"/>
              </a:rPr>
              <a:t>The passport thing seems to be a mystery to everyone”</a:t>
            </a:r>
            <a:br>
              <a:rPr lang="en-CA" sz="3200" b="1">
                <a:solidFill>
                  <a:srgbClr val="7030A0"/>
                </a:solidFill>
                <a:ea typeface="Calibri"/>
              </a:rPr>
            </a:br>
            <a:r>
              <a:rPr lang="en-CA" sz="3200" b="1">
                <a:solidFill>
                  <a:srgbClr val="7030A0"/>
                </a:solidFill>
                <a:ea typeface="Calibri"/>
                <a:cs typeface="Calibri"/>
              </a:rPr>
              <a:t>      </a:t>
            </a:r>
            <a:r>
              <a:rPr lang="en-CA" sz="3200">
                <a:solidFill>
                  <a:srgbClr val="7030A0"/>
                </a:solidFill>
                <a:ea typeface="Calibri"/>
                <a:cs typeface="Calibri"/>
              </a:rPr>
              <a:t>-    </a:t>
            </a:r>
            <a:r>
              <a:rPr lang="en-CA" sz="3200" b="1">
                <a:solidFill>
                  <a:srgbClr val="7030A0"/>
                </a:solidFill>
                <a:ea typeface="Calibri"/>
                <a:cs typeface="Calibri"/>
              </a:rPr>
              <a:t>"There doesn’t seem to be rhyme or reason to it sometimes”</a:t>
            </a:r>
            <a:br>
              <a:rPr lang="en-CA" sz="3200" b="1">
                <a:solidFill>
                  <a:srgbClr val="7030A0"/>
                </a:solidFill>
                <a:ea typeface="Calibri"/>
                <a:cs typeface="Calibri"/>
              </a:rPr>
            </a:br>
            <a:r>
              <a:rPr lang="en-CA" sz="3200">
                <a:solidFill>
                  <a:srgbClr val="7030A0"/>
                </a:solidFill>
                <a:ea typeface="Calibri"/>
                <a:cs typeface="Calibri"/>
              </a:rPr>
              <a:t>      -     </a:t>
            </a:r>
            <a:r>
              <a:rPr lang="en-CA" sz="3200" b="1">
                <a:solidFill>
                  <a:srgbClr val="7030A0"/>
                </a:solidFill>
                <a:ea typeface="Calibri"/>
                <a:cs typeface="Calibri"/>
              </a:rPr>
              <a:t>“There are people that almost don’t know what to do with the funding sometimes, and others in desperate </a:t>
            </a:r>
            <a:br>
              <a:rPr lang="en-CA" sz="3200" b="1">
                <a:solidFill>
                  <a:srgbClr val="7030A0"/>
                </a:solidFill>
                <a:ea typeface="Calibri"/>
                <a:cs typeface="Calibri"/>
              </a:rPr>
            </a:br>
            <a:r>
              <a:rPr lang="en-CA" sz="3200" b="1">
                <a:solidFill>
                  <a:srgbClr val="7030A0"/>
                </a:solidFill>
                <a:ea typeface="Calibri"/>
                <a:cs typeface="Calibri"/>
              </a:rPr>
              <a:t>             need of it”</a:t>
            </a:r>
            <a:endParaRPr lang="en-US" sz="3200" b="1">
              <a:solidFill>
                <a:srgbClr val="7030A0"/>
              </a:solidFill>
              <a:ea typeface="Calibri"/>
              <a:cs typeface="Calibri"/>
            </a:endParaRPr>
          </a:p>
          <a:p>
            <a:pPr marL="685800" lvl="3"/>
            <a:br>
              <a:rPr lang="en-US" sz="3200" b="1">
                <a:solidFill>
                  <a:srgbClr val="E97032"/>
                </a:solidFill>
              </a:rPr>
            </a:br>
            <a:endParaRPr lang="en-CA" sz="3200" u="sng">
              <a:solidFill>
                <a:srgbClr val="ED7D31"/>
              </a:solidFill>
            </a:endParaRPr>
          </a:p>
        </p:txBody>
      </p:sp>
      <p:sp>
        <p:nvSpPr>
          <p:cNvPr id="17" name="Slide body Copy">
            <a:extLst>
              <a:ext uri="{FF2B5EF4-FFF2-40B4-BE49-F238E27FC236}">
                <a16:creationId xmlns:a16="http://schemas.microsoft.com/office/drawing/2014/main" id="{7C8B68FD-89BC-A19D-EAE3-161A540F62F4}"/>
              </a:ext>
            </a:extLst>
          </p:cNvPr>
          <p:cNvSpPr txBox="1">
            <a:spLocks/>
          </p:cNvSpPr>
          <p:nvPr/>
        </p:nvSpPr>
        <p:spPr>
          <a:xfrm>
            <a:off x="1249586" y="9089088"/>
            <a:ext cx="16277012" cy="71199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anchor="ctr">
            <a:spAutoFit/>
          </a:bodyPr>
          <a:lstStyle>
            <a:lvl1pPr marL="0" marR="0" indent="0" algn="l" defTabSz="2438338" latinLnBrk="0">
              <a:lnSpc>
                <a:spcPct val="90000"/>
              </a:lnSpc>
              <a:spcBef>
                <a:spcPts val="4500"/>
              </a:spcBef>
              <a:spcAft>
                <a:spcPts val="0"/>
              </a:spcAft>
              <a:buClrTx/>
              <a:buSzTx/>
              <a:buFontTx/>
              <a:buNone/>
              <a:tabLst/>
              <a:defRPr sz="4600" b="0" i="0" u="none" strike="noStrike" cap="none" spc="0" baseline="0">
                <a:solidFill>
                  <a:srgbClr val="5E5E5E"/>
                </a:solidFill>
                <a:uFillTx/>
                <a:latin typeface="Helvetica"/>
                <a:ea typeface="Helvetica"/>
                <a:cs typeface="Helvetica"/>
                <a:sym typeface="Helvetica"/>
              </a:defRPr>
            </a:lvl1pPr>
            <a:lvl2pPr marL="0" marR="0" indent="457200" algn="l" defTabSz="825500" latinLnBrk="0">
              <a:lnSpc>
                <a:spcPct val="100000"/>
              </a:lnSpc>
              <a:spcBef>
                <a:spcPts val="0"/>
              </a:spcBef>
              <a:spcAft>
                <a:spcPts val="0"/>
              </a:spcAft>
              <a:buClrTx/>
              <a:buSzTx/>
              <a:buFontTx/>
              <a:buNone/>
              <a:tabLst/>
              <a:defRPr sz="5500" b="0" i="0" u="none" strike="noStrike" cap="none" spc="0" baseline="0">
                <a:solidFill>
                  <a:srgbClr val="000000"/>
                </a:solidFill>
                <a:uFillTx/>
                <a:latin typeface="Helvetica"/>
                <a:ea typeface="Helvetica"/>
                <a:cs typeface="Helvetica"/>
                <a:sym typeface="Helvetica"/>
              </a:defRPr>
            </a:lvl2pPr>
            <a:lvl3pPr marL="0" marR="0" indent="914400" algn="l" defTabSz="825500" latinLnBrk="0">
              <a:lnSpc>
                <a:spcPct val="100000"/>
              </a:lnSpc>
              <a:spcBef>
                <a:spcPts val="0"/>
              </a:spcBef>
              <a:spcAft>
                <a:spcPts val="0"/>
              </a:spcAft>
              <a:buClrTx/>
              <a:buSzTx/>
              <a:buFontTx/>
              <a:buNone/>
              <a:tabLst/>
              <a:defRPr sz="5500" b="0" i="0" u="none" strike="noStrike" cap="none" spc="0" baseline="0">
                <a:solidFill>
                  <a:srgbClr val="000000"/>
                </a:solidFill>
                <a:uFillTx/>
                <a:latin typeface="Helvetica"/>
                <a:ea typeface="Helvetica"/>
                <a:cs typeface="Helvetica"/>
                <a:sym typeface="Helvetica"/>
              </a:defRPr>
            </a:lvl3pPr>
            <a:lvl4pPr marL="0" marR="0" indent="1371600" algn="l" defTabSz="825500" latinLnBrk="0">
              <a:lnSpc>
                <a:spcPct val="100000"/>
              </a:lnSpc>
              <a:spcBef>
                <a:spcPts val="0"/>
              </a:spcBef>
              <a:spcAft>
                <a:spcPts val="0"/>
              </a:spcAft>
              <a:buClrTx/>
              <a:buSzTx/>
              <a:buFontTx/>
              <a:buNone/>
              <a:tabLst/>
              <a:defRPr sz="5500" b="0" i="0" u="none" strike="noStrike" cap="none" spc="0" baseline="0">
                <a:solidFill>
                  <a:srgbClr val="000000"/>
                </a:solidFill>
                <a:uFillTx/>
                <a:latin typeface="Helvetica"/>
                <a:ea typeface="Helvetica"/>
                <a:cs typeface="Helvetica"/>
                <a:sym typeface="Helvetica"/>
              </a:defRPr>
            </a:lvl4pPr>
            <a:lvl5pPr marL="0" marR="0" indent="1828800" algn="l" defTabSz="825500" latinLnBrk="0">
              <a:lnSpc>
                <a:spcPct val="100000"/>
              </a:lnSpc>
              <a:spcBef>
                <a:spcPts val="0"/>
              </a:spcBef>
              <a:spcAft>
                <a:spcPts val="0"/>
              </a:spcAft>
              <a:buClrTx/>
              <a:buSzTx/>
              <a:buFontTx/>
              <a:buNone/>
              <a:tabLst/>
              <a:defRPr sz="5500" b="0" i="0" u="none" strike="noStrike" cap="none" spc="0" baseline="0">
                <a:solidFill>
                  <a:srgbClr val="000000"/>
                </a:solidFill>
                <a:uFillTx/>
                <a:latin typeface="Helvetica"/>
                <a:ea typeface="Helvetica"/>
                <a:cs typeface="Helvetica"/>
                <a:sym typeface="Helvetica"/>
              </a:defRPr>
            </a:lvl5pPr>
            <a:lvl6pPr marL="0" marR="0" indent="2286000" algn="l" defTabSz="825500" latinLnBrk="0">
              <a:lnSpc>
                <a:spcPct val="100000"/>
              </a:lnSpc>
              <a:spcBef>
                <a:spcPts val="0"/>
              </a:spcBef>
              <a:spcAft>
                <a:spcPts val="0"/>
              </a:spcAft>
              <a:buClrTx/>
              <a:buSzTx/>
              <a:buFontTx/>
              <a:buNone/>
              <a:tabLst/>
              <a:defRPr sz="5500" b="0" i="0" u="none" strike="noStrike" cap="none" spc="0" baseline="0">
                <a:solidFill>
                  <a:srgbClr val="000000"/>
                </a:solidFill>
                <a:uFillTx/>
                <a:latin typeface="Helvetica"/>
                <a:ea typeface="Helvetica"/>
                <a:cs typeface="Helvetica"/>
                <a:sym typeface="Helvetica"/>
              </a:defRPr>
            </a:lvl6pPr>
            <a:lvl7pPr marL="0" marR="0" indent="2743200" algn="l" defTabSz="825500" latinLnBrk="0">
              <a:lnSpc>
                <a:spcPct val="100000"/>
              </a:lnSpc>
              <a:spcBef>
                <a:spcPts val="0"/>
              </a:spcBef>
              <a:spcAft>
                <a:spcPts val="0"/>
              </a:spcAft>
              <a:buClrTx/>
              <a:buSzTx/>
              <a:buFontTx/>
              <a:buNone/>
              <a:tabLst/>
              <a:defRPr sz="5500" b="0" i="0" u="none" strike="noStrike" cap="none" spc="0" baseline="0">
                <a:solidFill>
                  <a:srgbClr val="000000"/>
                </a:solidFill>
                <a:uFillTx/>
                <a:latin typeface="Helvetica"/>
                <a:ea typeface="Helvetica"/>
                <a:cs typeface="Helvetica"/>
                <a:sym typeface="Helvetica"/>
              </a:defRPr>
            </a:lvl7pPr>
            <a:lvl8pPr marL="0" marR="0" indent="3200400" algn="l" defTabSz="825500" latinLnBrk="0">
              <a:lnSpc>
                <a:spcPct val="100000"/>
              </a:lnSpc>
              <a:spcBef>
                <a:spcPts val="0"/>
              </a:spcBef>
              <a:spcAft>
                <a:spcPts val="0"/>
              </a:spcAft>
              <a:buClrTx/>
              <a:buSzTx/>
              <a:buFontTx/>
              <a:buNone/>
              <a:tabLst/>
              <a:defRPr sz="5500" b="0" i="0" u="none" strike="noStrike" cap="none" spc="0" baseline="0">
                <a:solidFill>
                  <a:srgbClr val="000000"/>
                </a:solidFill>
                <a:uFillTx/>
                <a:latin typeface="Helvetica"/>
                <a:ea typeface="Helvetica"/>
                <a:cs typeface="Helvetica"/>
                <a:sym typeface="Helvetica"/>
              </a:defRPr>
            </a:lvl8pPr>
            <a:lvl9pPr marL="0" marR="0" indent="3657600" algn="l" defTabSz="825500" latinLnBrk="0">
              <a:lnSpc>
                <a:spcPct val="100000"/>
              </a:lnSpc>
              <a:spcBef>
                <a:spcPts val="0"/>
              </a:spcBef>
              <a:spcAft>
                <a:spcPts val="0"/>
              </a:spcAft>
              <a:buClrTx/>
              <a:buSzTx/>
              <a:buFontTx/>
              <a:buNone/>
              <a:tabLst/>
              <a:defRPr sz="5500" b="0" i="0" u="none" strike="noStrike" cap="none" spc="0" baseline="0">
                <a:solidFill>
                  <a:srgbClr val="000000"/>
                </a:solidFill>
                <a:uFillTx/>
                <a:latin typeface="Helvetica"/>
                <a:ea typeface="Helvetica"/>
                <a:cs typeface="Helvetica"/>
                <a:sym typeface="Helvetica"/>
              </a:defRPr>
            </a:lvl9pPr>
          </a:lstStyle>
          <a:p>
            <a:r>
              <a:rPr lang="en-US" sz="4400" b="1" u="sng"/>
              <a:t>Facilitators (when had) may feel like a "partial antidote"</a:t>
            </a:r>
            <a:endParaRPr lang="en-US" sz="4400" u="sng"/>
          </a:p>
        </p:txBody>
      </p:sp>
      <p:sp>
        <p:nvSpPr>
          <p:cNvPr id="18" name="Slide body Copy">
            <a:extLst>
              <a:ext uri="{FF2B5EF4-FFF2-40B4-BE49-F238E27FC236}">
                <a16:creationId xmlns:a16="http://schemas.microsoft.com/office/drawing/2014/main" id="{0D0E8F97-3206-060F-0E23-688E6AA30E1E}"/>
              </a:ext>
            </a:extLst>
          </p:cNvPr>
          <p:cNvSpPr txBox="1">
            <a:spLocks/>
          </p:cNvSpPr>
          <p:nvPr/>
        </p:nvSpPr>
        <p:spPr>
          <a:xfrm>
            <a:off x="1254740" y="10043618"/>
            <a:ext cx="22569837" cy="34727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marL="0" marR="0" indent="0" algn="l" defTabSz="2438338" latinLnBrk="0">
              <a:lnSpc>
                <a:spcPct val="90000"/>
              </a:lnSpc>
              <a:spcBef>
                <a:spcPts val="4500"/>
              </a:spcBef>
              <a:spcAft>
                <a:spcPts val="0"/>
              </a:spcAft>
              <a:buClrTx/>
              <a:buSzTx/>
              <a:buFontTx/>
              <a:buNone/>
              <a:tabLst/>
              <a:defRPr sz="4600" b="0" i="0" u="none" strike="noStrike" cap="none" spc="0" baseline="0">
                <a:solidFill>
                  <a:srgbClr val="5E5E5E"/>
                </a:solidFill>
                <a:uFillTx/>
                <a:latin typeface="Helvetica"/>
                <a:ea typeface="Helvetica"/>
                <a:cs typeface="Helvetica"/>
                <a:sym typeface="Helvetica"/>
              </a:defRPr>
            </a:lvl1pPr>
            <a:lvl2pPr marL="0" marR="0" indent="457200" algn="l" defTabSz="825500" latinLnBrk="0">
              <a:lnSpc>
                <a:spcPct val="100000"/>
              </a:lnSpc>
              <a:spcBef>
                <a:spcPts val="0"/>
              </a:spcBef>
              <a:spcAft>
                <a:spcPts val="0"/>
              </a:spcAft>
              <a:buClrTx/>
              <a:buSzTx/>
              <a:buFontTx/>
              <a:buNone/>
              <a:tabLst/>
              <a:defRPr sz="5500" b="0" i="0" u="none" strike="noStrike" cap="none" spc="0" baseline="0">
                <a:solidFill>
                  <a:srgbClr val="000000"/>
                </a:solidFill>
                <a:uFillTx/>
                <a:latin typeface="Helvetica"/>
                <a:ea typeface="Helvetica"/>
                <a:cs typeface="Helvetica"/>
                <a:sym typeface="Helvetica"/>
              </a:defRPr>
            </a:lvl2pPr>
            <a:lvl3pPr marL="0" marR="0" indent="914400" algn="l" defTabSz="825500" latinLnBrk="0">
              <a:lnSpc>
                <a:spcPct val="100000"/>
              </a:lnSpc>
              <a:spcBef>
                <a:spcPts val="0"/>
              </a:spcBef>
              <a:spcAft>
                <a:spcPts val="0"/>
              </a:spcAft>
              <a:buClrTx/>
              <a:buSzTx/>
              <a:buFontTx/>
              <a:buNone/>
              <a:tabLst/>
              <a:defRPr sz="5500" b="0" i="0" u="none" strike="noStrike" cap="none" spc="0" baseline="0">
                <a:solidFill>
                  <a:srgbClr val="000000"/>
                </a:solidFill>
                <a:uFillTx/>
                <a:latin typeface="Helvetica"/>
                <a:ea typeface="Helvetica"/>
                <a:cs typeface="Helvetica"/>
                <a:sym typeface="Helvetica"/>
              </a:defRPr>
            </a:lvl3pPr>
            <a:lvl4pPr marL="0" marR="0" indent="1371600" algn="l" defTabSz="825500" latinLnBrk="0">
              <a:lnSpc>
                <a:spcPct val="100000"/>
              </a:lnSpc>
              <a:spcBef>
                <a:spcPts val="0"/>
              </a:spcBef>
              <a:spcAft>
                <a:spcPts val="0"/>
              </a:spcAft>
              <a:buClrTx/>
              <a:buSzTx/>
              <a:buFontTx/>
              <a:buNone/>
              <a:tabLst/>
              <a:defRPr sz="5500" b="0" i="0" u="none" strike="noStrike" cap="none" spc="0" baseline="0">
                <a:solidFill>
                  <a:srgbClr val="000000"/>
                </a:solidFill>
                <a:uFillTx/>
                <a:latin typeface="Helvetica"/>
                <a:ea typeface="Helvetica"/>
                <a:cs typeface="Helvetica"/>
                <a:sym typeface="Helvetica"/>
              </a:defRPr>
            </a:lvl4pPr>
            <a:lvl5pPr marL="0" marR="0" indent="1828800" algn="l" defTabSz="825500" latinLnBrk="0">
              <a:lnSpc>
                <a:spcPct val="100000"/>
              </a:lnSpc>
              <a:spcBef>
                <a:spcPts val="0"/>
              </a:spcBef>
              <a:spcAft>
                <a:spcPts val="0"/>
              </a:spcAft>
              <a:buClrTx/>
              <a:buSzTx/>
              <a:buFontTx/>
              <a:buNone/>
              <a:tabLst/>
              <a:defRPr sz="5500" b="0" i="0" u="none" strike="noStrike" cap="none" spc="0" baseline="0">
                <a:solidFill>
                  <a:srgbClr val="000000"/>
                </a:solidFill>
                <a:uFillTx/>
                <a:latin typeface="Helvetica"/>
                <a:ea typeface="Helvetica"/>
                <a:cs typeface="Helvetica"/>
                <a:sym typeface="Helvetica"/>
              </a:defRPr>
            </a:lvl5pPr>
            <a:lvl6pPr marL="0" marR="0" indent="2286000" algn="l" defTabSz="825500" latinLnBrk="0">
              <a:lnSpc>
                <a:spcPct val="100000"/>
              </a:lnSpc>
              <a:spcBef>
                <a:spcPts val="0"/>
              </a:spcBef>
              <a:spcAft>
                <a:spcPts val="0"/>
              </a:spcAft>
              <a:buClrTx/>
              <a:buSzTx/>
              <a:buFontTx/>
              <a:buNone/>
              <a:tabLst/>
              <a:defRPr sz="5500" b="0" i="0" u="none" strike="noStrike" cap="none" spc="0" baseline="0">
                <a:solidFill>
                  <a:srgbClr val="000000"/>
                </a:solidFill>
                <a:uFillTx/>
                <a:latin typeface="Helvetica"/>
                <a:ea typeface="Helvetica"/>
                <a:cs typeface="Helvetica"/>
                <a:sym typeface="Helvetica"/>
              </a:defRPr>
            </a:lvl6pPr>
            <a:lvl7pPr marL="0" marR="0" indent="2743200" algn="l" defTabSz="825500" latinLnBrk="0">
              <a:lnSpc>
                <a:spcPct val="100000"/>
              </a:lnSpc>
              <a:spcBef>
                <a:spcPts val="0"/>
              </a:spcBef>
              <a:spcAft>
                <a:spcPts val="0"/>
              </a:spcAft>
              <a:buClrTx/>
              <a:buSzTx/>
              <a:buFontTx/>
              <a:buNone/>
              <a:tabLst/>
              <a:defRPr sz="5500" b="0" i="0" u="none" strike="noStrike" cap="none" spc="0" baseline="0">
                <a:solidFill>
                  <a:srgbClr val="000000"/>
                </a:solidFill>
                <a:uFillTx/>
                <a:latin typeface="Helvetica"/>
                <a:ea typeface="Helvetica"/>
                <a:cs typeface="Helvetica"/>
                <a:sym typeface="Helvetica"/>
              </a:defRPr>
            </a:lvl7pPr>
            <a:lvl8pPr marL="0" marR="0" indent="3200400" algn="l" defTabSz="825500" latinLnBrk="0">
              <a:lnSpc>
                <a:spcPct val="100000"/>
              </a:lnSpc>
              <a:spcBef>
                <a:spcPts val="0"/>
              </a:spcBef>
              <a:spcAft>
                <a:spcPts val="0"/>
              </a:spcAft>
              <a:buClrTx/>
              <a:buSzTx/>
              <a:buFontTx/>
              <a:buNone/>
              <a:tabLst/>
              <a:defRPr sz="5500" b="0" i="0" u="none" strike="noStrike" cap="none" spc="0" baseline="0">
                <a:solidFill>
                  <a:srgbClr val="000000"/>
                </a:solidFill>
                <a:uFillTx/>
                <a:latin typeface="Helvetica"/>
                <a:ea typeface="Helvetica"/>
                <a:cs typeface="Helvetica"/>
                <a:sym typeface="Helvetica"/>
              </a:defRPr>
            </a:lvl8pPr>
            <a:lvl9pPr marL="0" marR="0" indent="3657600" algn="l" defTabSz="825500" latinLnBrk="0">
              <a:lnSpc>
                <a:spcPct val="100000"/>
              </a:lnSpc>
              <a:spcBef>
                <a:spcPts val="0"/>
              </a:spcBef>
              <a:spcAft>
                <a:spcPts val="0"/>
              </a:spcAft>
              <a:buClrTx/>
              <a:buSzTx/>
              <a:buFontTx/>
              <a:buNone/>
              <a:tabLst/>
              <a:defRPr sz="5500" b="0" i="0" u="none" strike="noStrike" cap="none" spc="0" baseline="0">
                <a:solidFill>
                  <a:srgbClr val="000000"/>
                </a:solidFill>
                <a:uFillTx/>
                <a:latin typeface="Helvetica"/>
                <a:ea typeface="Helvetica"/>
                <a:cs typeface="Helvetica"/>
                <a:sym typeface="Helvetica"/>
              </a:defRPr>
            </a:lvl9pPr>
          </a:lstStyle>
          <a:p>
            <a:r>
              <a:rPr lang="en-US" sz="3200" b="1"/>
              <a:t>Ex. Mellanie </a:t>
            </a:r>
            <a:br>
              <a:rPr lang="en-US" sz="3200" b="1"/>
            </a:br>
            <a:r>
              <a:rPr lang="en-US" sz="3200"/>
              <a:t>- Navigating VON &amp; DSO services – Help prepare for interview which makes up important component of bureaucratic process.</a:t>
            </a:r>
            <a:endParaRPr lang="en-US" sz="3200">
              <a:solidFill>
                <a:srgbClr val="000000"/>
              </a:solidFill>
            </a:endParaRPr>
          </a:p>
          <a:p>
            <a:r>
              <a:rPr lang="en-US" sz="3200" b="1">
                <a:solidFill>
                  <a:srgbClr val="7030A0"/>
                </a:solidFill>
              </a:rPr>
              <a:t>"Some people aren't in an emergency because some people (i.e. facilitators) go above and beyond" - Allison</a:t>
            </a:r>
            <a:endParaRPr lang="en-US" sz="3200">
              <a:solidFill>
                <a:srgbClr val="7030A0"/>
              </a:solidFill>
            </a:endParaRPr>
          </a:p>
          <a:p>
            <a:endParaRPr lang="en-US" sz="3200"/>
          </a:p>
        </p:txBody>
      </p:sp>
    </p:spTree>
    <p:extLst>
      <p:ext uri="{BB962C8B-B14F-4D97-AF65-F5344CB8AC3E}">
        <p14:creationId xmlns:p14="http://schemas.microsoft.com/office/powerpoint/2010/main" val="413327568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AEEA9-82CE-04D7-2C9F-2DC53DE12836}"/>
            </a:ext>
          </a:extLst>
        </p:cNvPr>
        <p:cNvGrpSpPr/>
        <p:nvPr/>
      </p:nvGrpSpPr>
      <p:grpSpPr>
        <a:xfrm>
          <a:off x="0" y="0"/>
          <a:ext cx="0" cy="0"/>
          <a:chOff x="0" y="0"/>
          <a:chExt cx="0" cy="0"/>
        </a:xfrm>
      </p:grpSpPr>
      <p:pic>
        <p:nvPicPr>
          <p:cNvPr id="85" name="Image" descr="Image">
            <a:extLst>
              <a:ext uri="{FF2B5EF4-FFF2-40B4-BE49-F238E27FC236}">
                <a16:creationId xmlns:a16="http://schemas.microsoft.com/office/drawing/2014/main" id="{BEEFB8CB-8830-88DC-4327-8C529AD0322F}"/>
              </a:ext>
            </a:extLst>
          </p:cNvPr>
          <p:cNvPicPr>
            <a:picLocks noGrp="1" noChangeAspect="1"/>
          </p:cNvPicPr>
          <p:nvPr>
            <p:ph type="pic" idx="21"/>
          </p:nvPr>
        </p:nvPicPr>
        <p:blipFill>
          <a:blip r:embed="rId3"/>
          <a:stretch>
            <a:fillRect/>
          </a:stretch>
        </p:blipFill>
        <p:spPr>
          <a:xfrm>
            <a:off x="0" y="10735666"/>
            <a:ext cx="12974557" cy="3458278"/>
          </a:xfrm>
          <a:prstGeom prst="rect">
            <a:avLst/>
          </a:prstGeom>
        </p:spPr>
      </p:pic>
      <p:sp>
        <p:nvSpPr>
          <p:cNvPr id="86" name="Slide Heading">
            <a:extLst>
              <a:ext uri="{FF2B5EF4-FFF2-40B4-BE49-F238E27FC236}">
                <a16:creationId xmlns:a16="http://schemas.microsoft.com/office/drawing/2014/main" id="{E2DF3F76-8A11-E5BD-922F-D1DCFBDEDA0F}"/>
              </a:ext>
            </a:extLst>
          </p:cNvPr>
          <p:cNvSpPr txBox="1">
            <a:spLocks noGrp="1"/>
          </p:cNvSpPr>
          <p:nvPr>
            <p:ph type="body" idx="22"/>
          </p:nvPr>
        </p:nvSpPr>
        <p:spPr>
          <a:xfrm>
            <a:off x="1800419" y="2029700"/>
            <a:ext cx="20757235" cy="1066800"/>
          </a:xfrm>
          <a:prstGeom prst="rect">
            <a:avLst/>
          </a:prstGeom>
        </p:spPr>
        <p:txBody>
          <a:bodyPr/>
          <a:lstStyle/>
          <a:p>
            <a:r>
              <a:rPr lang="en-US"/>
              <a:t> Negotiating the Inconsistencies of Bureaucracies</a:t>
            </a:r>
          </a:p>
          <a:p>
            <a:endParaRPr lang="en-US"/>
          </a:p>
        </p:txBody>
      </p:sp>
      <p:sp>
        <p:nvSpPr>
          <p:cNvPr id="87" name="Slide body Copy">
            <a:extLst>
              <a:ext uri="{FF2B5EF4-FFF2-40B4-BE49-F238E27FC236}">
                <a16:creationId xmlns:a16="http://schemas.microsoft.com/office/drawing/2014/main" id="{C4CA4CAD-E066-9853-AFAF-578F78C6CB23}"/>
              </a:ext>
            </a:extLst>
          </p:cNvPr>
          <p:cNvSpPr txBox="1">
            <a:spLocks noGrp="1"/>
          </p:cNvSpPr>
          <p:nvPr>
            <p:ph type="body" idx="23"/>
          </p:nvPr>
        </p:nvSpPr>
        <p:spPr>
          <a:xfrm>
            <a:off x="2508319" y="2891786"/>
            <a:ext cx="17904427" cy="7932428"/>
          </a:xfrm>
          <a:prstGeom prst="rect">
            <a:avLst/>
          </a:prstGeom>
        </p:spPr>
        <p:txBody>
          <a:bodyPr/>
          <a:lstStyle/>
          <a:p>
            <a:pPr algn="ctr"/>
            <a:r>
              <a:rPr lang="en-US" i="1">
                <a:solidFill>
                  <a:srgbClr val="7030A0"/>
                </a:solidFill>
                <a:latin typeface="+mn-lt"/>
                <a:ea typeface="Calibri"/>
                <a:cs typeface="Calibri"/>
              </a:rPr>
              <a:t>“When disability appears so too does the fragility of normality of any bureaucratic order” (</a:t>
            </a:r>
            <a:r>
              <a:rPr lang="en-US" i="1" err="1">
                <a:solidFill>
                  <a:srgbClr val="7030A0"/>
                </a:solidFill>
                <a:latin typeface="+mn-lt"/>
                <a:ea typeface="Calibri"/>
                <a:cs typeface="Calibri"/>
              </a:rPr>
              <a:t>Titchkosky</a:t>
            </a:r>
            <a:r>
              <a:rPr lang="en-US" i="1">
                <a:solidFill>
                  <a:srgbClr val="7030A0"/>
                </a:solidFill>
                <a:latin typeface="+mn-lt"/>
                <a:ea typeface="Calibri"/>
                <a:cs typeface="Calibri"/>
              </a:rPr>
              <a:t> 2020, p. 207). </a:t>
            </a:r>
            <a:endParaRPr lang="en-US">
              <a:solidFill>
                <a:srgbClr val="7030A0"/>
              </a:solidFill>
              <a:latin typeface="+mn-lt"/>
              <a:ea typeface="Calibri"/>
              <a:cs typeface="Calibri"/>
            </a:endParaRPr>
          </a:p>
          <a:p>
            <a:pPr marL="685800" indent="-685800">
              <a:lnSpc>
                <a:spcPct val="100000"/>
              </a:lnSpc>
              <a:buFont typeface="Arial"/>
              <a:buChar char="•"/>
            </a:pPr>
            <a:r>
              <a:rPr lang="en-US">
                <a:latin typeface="+mn-lt"/>
                <a:ea typeface="Calibri"/>
                <a:cs typeface="Calibri"/>
              </a:rPr>
              <a:t>Bureaucracies enable inconsistency through lack of transparency</a:t>
            </a:r>
            <a:endParaRPr lang="en-US">
              <a:latin typeface="+mn-lt"/>
              <a:ea typeface="Calibri"/>
            </a:endParaRPr>
          </a:p>
          <a:p>
            <a:pPr marL="685800" indent="-685800">
              <a:lnSpc>
                <a:spcPct val="100000"/>
              </a:lnSpc>
              <a:buFont typeface="Arial"/>
              <a:buChar char="•"/>
            </a:pPr>
            <a:r>
              <a:rPr lang="en-US">
                <a:latin typeface="+mn-lt"/>
                <a:ea typeface="Calibri"/>
                <a:cs typeface="Calibri"/>
              </a:rPr>
              <a:t>Inconsistent support dollars</a:t>
            </a:r>
            <a:endParaRPr lang="en-US">
              <a:solidFill>
                <a:srgbClr val="000000"/>
              </a:solidFill>
              <a:latin typeface="+mn-lt"/>
              <a:ea typeface="Calibri"/>
              <a:cs typeface="Calibri"/>
            </a:endParaRPr>
          </a:p>
          <a:p>
            <a:pPr lvl="7" indent="0"/>
            <a:r>
              <a:rPr lang="en-US" sz="4600">
                <a:solidFill>
                  <a:srgbClr val="5E5E5E"/>
                </a:solidFill>
                <a:latin typeface="+mn-lt"/>
                <a:ea typeface="Calibri"/>
                <a:cs typeface="Calibri"/>
              </a:rPr>
              <a:t>			-Shadow dollars</a:t>
            </a:r>
          </a:p>
          <a:p>
            <a:pPr lvl="7" indent="0"/>
            <a:r>
              <a:rPr lang="en-US" sz="4600">
                <a:solidFill>
                  <a:srgbClr val="5E5E5E"/>
                </a:solidFill>
                <a:latin typeface="+mn-lt"/>
                <a:ea typeface="Calibri"/>
                <a:cs typeface="Calibri"/>
              </a:rPr>
              <a:t>			-Rigid/flexible interpretation of guidelines</a:t>
            </a:r>
            <a:endParaRPr lang="en-US" sz="4600">
              <a:solidFill>
                <a:srgbClr val="5E5E5E"/>
              </a:solidFill>
              <a:latin typeface="+mn-lt"/>
              <a:ea typeface="Calibri"/>
            </a:endParaRPr>
          </a:p>
          <a:p>
            <a:pPr marL="685800" indent="-685800">
              <a:lnSpc>
                <a:spcPct val="100000"/>
              </a:lnSpc>
              <a:buFont typeface="Arial"/>
              <a:buChar char="•"/>
            </a:pPr>
            <a:r>
              <a:rPr lang="en-US">
                <a:latin typeface="+mn-lt"/>
                <a:ea typeface="Calibri"/>
                <a:cs typeface="Calibri"/>
              </a:rPr>
              <a:t>"Slow rolling"</a:t>
            </a:r>
            <a:endParaRPr lang="en-US">
              <a:latin typeface="+mn-lt"/>
            </a:endParaRPr>
          </a:p>
          <a:p>
            <a:pPr marL="685800" indent="-685800">
              <a:lnSpc>
                <a:spcPct val="100000"/>
              </a:lnSpc>
              <a:buFont typeface="Arial"/>
              <a:buChar char="•"/>
            </a:pPr>
            <a:r>
              <a:rPr lang="en-US">
                <a:latin typeface="+mn-lt"/>
                <a:ea typeface="Calibri"/>
                <a:cs typeface="Calibri"/>
              </a:rPr>
              <a:t>Inconsistency between regions</a:t>
            </a:r>
          </a:p>
        </p:txBody>
      </p:sp>
    </p:spTree>
    <p:extLst>
      <p:ext uri="{BB962C8B-B14F-4D97-AF65-F5344CB8AC3E}">
        <p14:creationId xmlns:p14="http://schemas.microsoft.com/office/powerpoint/2010/main" val="132885543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a:extLst>
              <a:ext uri="{FF2B5EF4-FFF2-40B4-BE49-F238E27FC236}">
                <a16:creationId xmlns:a16="http://schemas.microsoft.com/office/drawing/2014/main" id="{5AEA4629-401E-0964-CBC6-4F672678571D}"/>
              </a:ext>
              <a:ext uri="{C183D7F6-B498-43B3-948B-1728B52AA6E4}">
                <adec:decorative xmlns:adec="http://schemas.microsoft.com/office/drawing/2017/decorative" val="1"/>
              </a:ext>
            </a:extLst>
          </p:cNvPr>
          <p:cNvPicPr>
            <a:picLocks noGrp="1" noChangeAspect="1"/>
          </p:cNvPicPr>
          <p:nvPr>
            <p:ph type="pic" idx="21"/>
          </p:nvPr>
        </p:nvPicPr>
        <p:blipFill>
          <a:blip r:embed="rId2"/>
          <a:stretch>
            <a:fillRect/>
          </a:stretch>
        </p:blipFill>
        <p:spPr>
          <a:xfrm>
            <a:off x="0" y="10394070"/>
            <a:ext cx="12974557" cy="3458278"/>
          </a:xfrm>
          <a:prstGeom prst="rect">
            <a:avLst/>
          </a:prstGeom>
        </p:spPr>
      </p:pic>
      <p:sp>
        <p:nvSpPr>
          <p:cNvPr id="4" name="Text Placeholder 3">
            <a:extLst>
              <a:ext uri="{FF2B5EF4-FFF2-40B4-BE49-F238E27FC236}">
                <a16:creationId xmlns:a16="http://schemas.microsoft.com/office/drawing/2014/main" id="{52D85E29-25E4-9C21-A802-F6290B654753}"/>
              </a:ext>
            </a:extLst>
          </p:cNvPr>
          <p:cNvSpPr>
            <a:spLocks noGrp="1"/>
          </p:cNvSpPr>
          <p:nvPr>
            <p:ph type="body" sz="quarter" idx="23"/>
          </p:nvPr>
        </p:nvSpPr>
        <p:spPr>
          <a:xfrm>
            <a:off x="3769443" y="988105"/>
            <a:ext cx="16540313" cy="7571175"/>
          </a:xfrm>
        </p:spPr>
        <p:txBody>
          <a:bodyPr/>
          <a:lstStyle/>
          <a:p>
            <a:r>
              <a:rPr lang="en-US"/>
              <a:t>The research project continues- there are opportunities for people, chosen family/circle members, and facilitators/planners across Canada to still participate. </a:t>
            </a:r>
          </a:p>
          <a:p>
            <a:r>
              <a:rPr lang="en-US"/>
              <a:t>Especially looking to gather insights from diverse regions in Canada and those experiencing the intersection of disability with other lived experience.</a:t>
            </a:r>
          </a:p>
          <a:p>
            <a:r>
              <a:rPr lang="en-US"/>
              <a:t>Use the QR code below or follow to the research flyer using the link provided: </a:t>
            </a:r>
          </a:p>
          <a:p>
            <a:pPr algn="ctr"/>
            <a:r>
              <a:rPr lang="en-US">
                <a:solidFill>
                  <a:srgbClr val="7030A0"/>
                </a:solidFill>
              </a:rPr>
              <a:t>https://</a:t>
            </a:r>
            <a:r>
              <a:rPr lang="en-US" err="1">
                <a:solidFill>
                  <a:srgbClr val="7030A0"/>
                </a:solidFill>
              </a:rPr>
              <a:t>www.planningforagoodlife.ca</a:t>
            </a:r>
            <a:r>
              <a:rPr lang="en-US">
                <a:solidFill>
                  <a:srgbClr val="7030A0"/>
                </a:solidFill>
              </a:rPr>
              <a:t>/research-flyer</a:t>
            </a:r>
          </a:p>
        </p:txBody>
      </p:sp>
      <p:sp>
        <p:nvSpPr>
          <p:cNvPr id="7" name="AutoShape 2">
            <a:extLst>
              <a:ext uri="{FF2B5EF4-FFF2-40B4-BE49-F238E27FC236}">
                <a16:creationId xmlns:a16="http://schemas.microsoft.com/office/drawing/2014/main" id="{ABC4A25A-A25D-9F56-F32E-73B391FF5E33}"/>
              </a:ext>
            </a:extLst>
          </p:cNvPr>
          <p:cNvSpPr>
            <a:spLocks noChangeAspect="1" noChangeArrowheads="1"/>
          </p:cNvSpPr>
          <p:nvPr/>
        </p:nvSpPr>
        <p:spPr bwMode="auto">
          <a:xfrm>
            <a:off x="12039600"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a:extLst>
              <a:ext uri="{FF2B5EF4-FFF2-40B4-BE49-F238E27FC236}">
                <a16:creationId xmlns:a16="http://schemas.microsoft.com/office/drawing/2014/main" id="{222E01AE-0A32-3417-0235-B70AE59DEC3B}"/>
              </a:ext>
            </a:extLst>
          </p:cNvPr>
          <p:cNvSpPr>
            <a:spLocks noChangeAspect="1" noChangeArrowheads="1"/>
          </p:cNvSpPr>
          <p:nvPr/>
        </p:nvSpPr>
        <p:spPr bwMode="auto">
          <a:xfrm>
            <a:off x="12192000" y="3593432"/>
            <a:ext cx="3569368" cy="35693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descr="A qr code on a white background&#10;&#10;AI-generated content may be incorrect.">
            <a:extLst>
              <a:ext uri="{FF2B5EF4-FFF2-40B4-BE49-F238E27FC236}">
                <a16:creationId xmlns:a16="http://schemas.microsoft.com/office/drawing/2014/main" id="{572BCF31-A193-17A3-DAB3-14B9F19CB0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3126" y="8942307"/>
            <a:ext cx="4206708" cy="4206708"/>
          </a:xfrm>
          <a:prstGeom prst="rect">
            <a:avLst/>
          </a:prstGeom>
        </p:spPr>
      </p:pic>
    </p:spTree>
    <p:extLst>
      <p:ext uri="{BB962C8B-B14F-4D97-AF65-F5344CB8AC3E}">
        <p14:creationId xmlns:p14="http://schemas.microsoft.com/office/powerpoint/2010/main" val="60908554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2D292A9-54BD-003B-CD52-3AD776E86FD5}"/>
              </a:ext>
            </a:extLst>
          </p:cNvPr>
          <p:cNvSpPr>
            <a:spLocks noGrp="1"/>
          </p:cNvSpPr>
          <p:nvPr>
            <p:ph type="body" sz="quarter" idx="23"/>
          </p:nvPr>
        </p:nvSpPr>
        <p:spPr>
          <a:xfrm>
            <a:off x="3642865" y="1992975"/>
            <a:ext cx="17401152" cy="8845370"/>
          </a:xfrm>
        </p:spPr>
        <p:txBody>
          <a:bodyPr/>
          <a:lstStyle/>
          <a:p>
            <a:pPr algn="ctr" rtl="0"/>
            <a:r>
              <a:rPr lang="en-CA"/>
              <a:t>The Planning &amp; Facilitation Collaborative is a national online community meant to build the capacity of facilitators, planning professionals and those engaged in planning to ultimately enhance the quality of life of people with disabilities and their families.  Built upon foundational values including community belonging, self-determination and nurturing relationships, this community gathers together for a variety of learning opportunities, to share and network with one another, and to grow in their reflective practice.</a:t>
            </a:r>
            <a:endParaRPr lang="en-US"/>
          </a:p>
          <a:p>
            <a:pPr algn="ctr"/>
            <a:r>
              <a:rPr lang="en-US"/>
              <a:t>To find out more or to become a member visit:</a:t>
            </a:r>
          </a:p>
          <a:p>
            <a:pPr algn="ctr"/>
            <a:r>
              <a:rPr lang="en-US">
                <a:solidFill>
                  <a:srgbClr val="7030A0"/>
                </a:solidFill>
                <a:hlinkClick r:id="rId2">
                  <a:extLst>
                    <a:ext uri="{A12FA001-AC4F-418D-AE19-62706E023703}">
                      <ahyp:hlinkClr xmlns:ahyp="http://schemas.microsoft.com/office/drawing/2018/hyperlinkcolor" val="tx"/>
                    </a:ext>
                  </a:extLst>
                </a:hlinkClick>
              </a:rPr>
              <a:t>www.planningforagoodlife.ca</a:t>
            </a:r>
            <a:endParaRPr lang="en-US">
              <a:solidFill>
                <a:srgbClr val="7030A0"/>
              </a:solidFill>
            </a:endParaRPr>
          </a:p>
          <a:p>
            <a:endParaRPr lang="en-US"/>
          </a:p>
        </p:txBody>
      </p:sp>
      <p:pic>
        <p:nvPicPr>
          <p:cNvPr id="5" name="Image" descr="Image">
            <a:extLst>
              <a:ext uri="{FF2B5EF4-FFF2-40B4-BE49-F238E27FC236}">
                <a16:creationId xmlns:a16="http://schemas.microsoft.com/office/drawing/2014/main" id="{B08D9119-7DA8-C79B-4E97-E97C6F1D0CAF}"/>
              </a:ext>
            </a:extLst>
          </p:cNvPr>
          <p:cNvPicPr>
            <a:picLocks noChangeAspect="1"/>
          </p:cNvPicPr>
          <p:nvPr/>
        </p:nvPicPr>
        <p:blipFill>
          <a:blip r:embed="rId3"/>
          <a:stretch>
            <a:fillRect/>
          </a:stretch>
        </p:blipFill>
        <p:spPr>
          <a:xfrm>
            <a:off x="12637435" y="9993886"/>
            <a:ext cx="12974557" cy="34582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Tree>
    <p:extLst>
      <p:ext uri="{BB962C8B-B14F-4D97-AF65-F5344CB8AC3E}">
        <p14:creationId xmlns:p14="http://schemas.microsoft.com/office/powerpoint/2010/main" val="218996073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Image" descr="Image"/>
          <p:cNvPicPr>
            <a:picLocks noGrp="1" noChangeAspect="1"/>
          </p:cNvPicPr>
          <p:nvPr>
            <p:ph type="pic" idx="21"/>
          </p:nvPr>
        </p:nvPicPr>
        <p:blipFill>
          <a:blip r:embed="rId2"/>
          <a:stretch>
            <a:fillRect/>
          </a:stretch>
        </p:blipFill>
        <p:spPr>
          <a:xfrm>
            <a:off x="13602949" y="4403870"/>
            <a:ext cx="6973319" cy="4183992"/>
          </a:xfrm>
          <a:prstGeom prst="rect">
            <a:avLst/>
          </a:prstGeom>
        </p:spPr>
      </p:pic>
      <p:pic>
        <p:nvPicPr>
          <p:cNvPr id="90" name="Image" descr="Image"/>
          <p:cNvPicPr>
            <a:picLocks noGrp="1" noChangeAspect="1"/>
          </p:cNvPicPr>
          <p:nvPr>
            <p:ph type="pic" idx="22"/>
          </p:nvPr>
        </p:nvPicPr>
        <p:blipFill>
          <a:blip r:embed="rId3"/>
          <a:stretch>
            <a:fillRect/>
          </a:stretch>
        </p:blipFill>
        <p:spPr>
          <a:xfrm>
            <a:off x="3737556" y="6257258"/>
            <a:ext cx="8141043" cy="1777152"/>
          </a:xfrm>
          <a:prstGeom prst="rect">
            <a:avLst/>
          </a:prstGeom>
        </p:spPr>
      </p:pic>
      <p:sp>
        <p:nvSpPr>
          <p:cNvPr id="2" name="TextBox 1">
            <a:extLst>
              <a:ext uri="{FF2B5EF4-FFF2-40B4-BE49-F238E27FC236}">
                <a16:creationId xmlns:a16="http://schemas.microsoft.com/office/drawing/2014/main" id="{819927A6-C27D-9A37-74B3-E13C3D6CB990}"/>
              </a:ext>
            </a:extLst>
          </p:cNvPr>
          <p:cNvSpPr txBox="1"/>
          <p:nvPr/>
        </p:nvSpPr>
        <p:spPr>
          <a:xfrm>
            <a:off x="3840213" y="1763339"/>
            <a:ext cx="16736056" cy="20092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90000"/>
              </a:lnSpc>
              <a:spcBef>
                <a:spcPts val="4500"/>
              </a:spcBef>
              <a:spcAft>
                <a:spcPts val="0"/>
              </a:spcAft>
              <a:buClrTx/>
              <a:buSzTx/>
              <a:buFontTx/>
              <a:buNone/>
              <a:tabLst/>
            </a:pPr>
            <a:r>
              <a:rPr kumimoji="0" lang="en-US" sz="3200" b="0" i="0" u="none" strike="noStrike" cap="none" spc="0" normalizeH="0" baseline="0">
                <a:ln>
                  <a:noFill/>
                </a:ln>
                <a:solidFill>
                  <a:srgbClr val="5E5E5E"/>
                </a:solidFill>
                <a:effectLst/>
                <a:uFillTx/>
                <a:latin typeface="+mn-lt"/>
                <a:ea typeface="+mn-ea"/>
                <a:cs typeface="+mn-cs"/>
                <a:sym typeface="Helvetica Neue"/>
              </a:rPr>
              <a:t>The Planning &amp; Facilitation Collaborative and the Expanding the Capacity for Planning &amp; Facilitation Supports in Canada Research Study is made possible in part by the funding provided by Employment and Social Development Canada (ESDC) </a:t>
            </a:r>
          </a:p>
        </p:txBody>
      </p:sp>
      <p:pic>
        <p:nvPicPr>
          <p:cNvPr id="7" name="Picture 6">
            <a:extLst>
              <a:ext uri="{FF2B5EF4-FFF2-40B4-BE49-F238E27FC236}">
                <a16:creationId xmlns:a16="http://schemas.microsoft.com/office/drawing/2014/main" id="{40BF28E1-97A1-4C16-96B1-D3A1FE8D6A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6347" y="9686569"/>
            <a:ext cx="13451305" cy="832492"/>
          </a:xfrm>
          <a:prstGeom prst="rect">
            <a:avLst/>
          </a:prstGeom>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0AE91-DCA7-64E0-9F9D-2DA1934C0145}"/>
            </a:ext>
          </a:extLst>
        </p:cNvPr>
        <p:cNvGrpSpPr/>
        <p:nvPr/>
      </p:nvGrpSpPr>
      <p:grpSpPr>
        <a:xfrm>
          <a:off x="0" y="0"/>
          <a:ext cx="0" cy="0"/>
          <a:chOff x="0" y="0"/>
          <a:chExt cx="0" cy="0"/>
        </a:xfrm>
      </p:grpSpPr>
      <p:pic>
        <p:nvPicPr>
          <p:cNvPr id="89" name="Image" descr="Image">
            <a:extLst>
              <a:ext uri="{FF2B5EF4-FFF2-40B4-BE49-F238E27FC236}">
                <a16:creationId xmlns:a16="http://schemas.microsoft.com/office/drawing/2014/main" id="{EFF482BD-DE2F-B454-07EF-24ABDC7ECDAE}"/>
              </a:ext>
            </a:extLst>
          </p:cNvPr>
          <p:cNvPicPr>
            <a:picLocks noGrp="1" noChangeAspect="1"/>
          </p:cNvPicPr>
          <p:nvPr>
            <p:ph type="pic" idx="21"/>
          </p:nvPr>
        </p:nvPicPr>
        <p:blipFill>
          <a:blip r:embed="rId2"/>
          <a:stretch>
            <a:fillRect/>
          </a:stretch>
        </p:blipFill>
        <p:spPr>
          <a:xfrm>
            <a:off x="14340369" y="7447087"/>
            <a:ext cx="6973319" cy="4183992"/>
          </a:xfrm>
          <a:prstGeom prst="rect">
            <a:avLst/>
          </a:prstGeom>
        </p:spPr>
      </p:pic>
      <p:pic>
        <p:nvPicPr>
          <p:cNvPr id="90" name="Image" descr="Image">
            <a:extLst>
              <a:ext uri="{FF2B5EF4-FFF2-40B4-BE49-F238E27FC236}">
                <a16:creationId xmlns:a16="http://schemas.microsoft.com/office/drawing/2014/main" id="{413B37E9-75AA-66C6-8E0F-BD1DD13FC308}"/>
              </a:ext>
            </a:extLst>
          </p:cNvPr>
          <p:cNvPicPr>
            <a:picLocks noGrp="1" noChangeAspect="1"/>
          </p:cNvPicPr>
          <p:nvPr>
            <p:ph type="pic" idx="22"/>
          </p:nvPr>
        </p:nvPicPr>
        <p:blipFill>
          <a:blip r:embed="rId3"/>
          <a:stretch>
            <a:fillRect/>
          </a:stretch>
        </p:blipFill>
        <p:spPr>
          <a:xfrm>
            <a:off x="3840213" y="9237830"/>
            <a:ext cx="8141043" cy="1777152"/>
          </a:xfrm>
          <a:prstGeom prst="rect">
            <a:avLst/>
          </a:prstGeom>
        </p:spPr>
      </p:pic>
      <p:sp>
        <p:nvSpPr>
          <p:cNvPr id="2" name="TextBox 1">
            <a:extLst>
              <a:ext uri="{FF2B5EF4-FFF2-40B4-BE49-F238E27FC236}">
                <a16:creationId xmlns:a16="http://schemas.microsoft.com/office/drawing/2014/main" id="{0FEC8200-4E23-1887-0A4F-BD31D5E555BA}"/>
              </a:ext>
            </a:extLst>
          </p:cNvPr>
          <p:cNvSpPr txBox="1"/>
          <p:nvPr/>
        </p:nvSpPr>
        <p:spPr>
          <a:xfrm>
            <a:off x="3823972" y="2042632"/>
            <a:ext cx="16736056" cy="1316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90000"/>
              </a:lnSpc>
              <a:spcBef>
                <a:spcPts val="4500"/>
              </a:spcBef>
              <a:spcAft>
                <a:spcPts val="0"/>
              </a:spcAft>
              <a:buClrTx/>
              <a:buSzTx/>
              <a:buFontTx/>
              <a:buNone/>
              <a:tabLst/>
            </a:pPr>
            <a:r>
              <a:rPr kumimoji="0" lang="en-US" sz="4600" b="0" i="0" u="none" strike="noStrike" cap="none" spc="0" normalizeH="0" baseline="0">
                <a:ln>
                  <a:noFill/>
                </a:ln>
                <a:solidFill>
                  <a:srgbClr val="5E5E5E"/>
                </a:solidFill>
                <a:effectLst/>
                <a:uFillTx/>
                <a:latin typeface="+mn-lt"/>
                <a:ea typeface="+mn-ea"/>
                <a:cs typeface="+mn-cs"/>
                <a:sym typeface="Helvetica Neue"/>
              </a:rPr>
              <a:t>Thank you!  Take a moment to share your feedback with us!</a:t>
            </a:r>
          </a:p>
        </p:txBody>
      </p:sp>
      <p:pic>
        <p:nvPicPr>
          <p:cNvPr id="3" name="Picture 2" descr="A qr code on a white background&#10;&#10;AI-generated content may be incorrect.">
            <a:extLst>
              <a:ext uri="{FF2B5EF4-FFF2-40B4-BE49-F238E27FC236}">
                <a16:creationId xmlns:a16="http://schemas.microsoft.com/office/drawing/2014/main" id="{F8690D66-8119-3488-C813-868FB63B96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9323" y="3601248"/>
            <a:ext cx="5937835" cy="5937835"/>
          </a:xfrm>
          <a:prstGeom prst="rect">
            <a:avLst/>
          </a:prstGeom>
        </p:spPr>
      </p:pic>
    </p:spTree>
    <p:extLst>
      <p:ext uri="{BB962C8B-B14F-4D97-AF65-F5344CB8AC3E}">
        <p14:creationId xmlns:p14="http://schemas.microsoft.com/office/powerpoint/2010/main" val="231300304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Image" descr="Image"/>
          <p:cNvPicPr>
            <a:picLocks noGrp="1" noChangeAspect="1"/>
          </p:cNvPicPr>
          <p:nvPr>
            <p:ph type="pic" idx="21"/>
          </p:nvPr>
        </p:nvPicPr>
        <p:blipFill>
          <a:blip r:embed="rId2"/>
          <a:stretch>
            <a:fillRect/>
          </a:stretch>
        </p:blipFill>
        <p:spPr>
          <a:prstGeom prst="rect">
            <a:avLst/>
          </a:prstGeom>
        </p:spPr>
      </p:pic>
      <p:sp>
        <p:nvSpPr>
          <p:cNvPr id="78" name="Slide Heading"/>
          <p:cNvSpPr txBox="1">
            <a:spLocks noGrp="1"/>
          </p:cNvSpPr>
          <p:nvPr>
            <p:ph type="body" idx="22"/>
          </p:nvPr>
        </p:nvSpPr>
        <p:spPr>
          <a:xfrm>
            <a:off x="3600551" y="1625600"/>
            <a:ext cx="12488229" cy="1066800"/>
          </a:xfrm>
          <a:prstGeom prst="rect">
            <a:avLst/>
          </a:prstGeom>
        </p:spPr>
        <p:txBody>
          <a:bodyPr/>
          <a:lstStyle/>
          <a:p>
            <a:r>
              <a:rPr lang="en-US"/>
              <a:t>Welcome and Introductions</a:t>
            </a:r>
          </a:p>
        </p:txBody>
      </p:sp>
      <p:sp>
        <p:nvSpPr>
          <p:cNvPr id="79" name="Slide body Copy"/>
          <p:cNvSpPr txBox="1">
            <a:spLocks noGrp="1"/>
          </p:cNvSpPr>
          <p:nvPr>
            <p:ph type="body" idx="23"/>
          </p:nvPr>
        </p:nvSpPr>
        <p:spPr>
          <a:xfrm>
            <a:off x="3600551" y="2915221"/>
            <a:ext cx="7388453" cy="739690"/>
          </a:xfrm>
          <a:prstGeom prst="rect">
            <a:avLst/>
          </a:prstGeom>
        </p:spPr>
        <p:txBody>
          <a:bodyPr/>
          <a:lstStyle/>
          <a:p>
            <a:r>
              <a:rPr lang="en-US"/>
              <a:t>S</a:t>
            </a:r>
            <a:endParaRPr/>
          </a:p>
        </p:txBody>
      </p:sp>
      <p:sp>
        <p:nvSpPr>
          <p:cNvPr id="2" name="TextBox 1">
            <a:extLst>
              <a:ext uri="{FF2B5EF4-FFF2-40B4-BE49-F238E27FC236}">
                <a16:creationId xmlns:a16="http://schemas.microsoft.com/office/drawing/2014/main" id="{AAA23478-EE40-8E66-EF13-B5F85711F32C}"/>
              </a:ext>
            </a:extLst>
          </p:cNvPr>
          <p:cNvSpPr txBox="1"/>
          <p:nvPr/>
        </p:nvSpPr>
        <p:spPr>
          <a:xfrm>
            <a:off x="10820400" y="6185765"/>
            <a:ext cx="274320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defTabSz="2438338" fontAlgn="auto" latinLnBrk="0" hangingPunct="0">
              <a:lnSpc>
                <a:spcPct val="90000"/>
              </a:lnSpc>
              <a:spcBef>
                <a:spcPts val="4500"/>
              </a:spcBef>
              <a:spcAft>
                <a:spcPts val="0"/>
              </a:spcAft>
              <a:buClrTx/>
              <a:buSzTx/>
              <a:buFontTx/>
              <a:buNone/>
              <a:tabLst/>
            </a:pPr>
            <a:endParaRPr lang="en-US"/>
          </a:p>
        </p:txBody>
      </p:sp>
      <p:pic>
        <p:nvPicPr>
          <p:cNvPr id="3" name="Picture 2" descr="Project Team images in circles including: Brianne Vescio, Matthew A Resends Medeiros, Anna Bruno, Dima Kassem, and Dr. Pamela Block">
            <a:extLst>
              <a:ext uri="{FF2B5EF4-FFF2-40B4-BE49-F238E27FC236}">
                <a16:creationId xmlns:a16="http://schemas.microsoft.com/office/drawing/2014/main" id="{55315948-8C0D-BA12-8246-720BCF3ED5EA}"/>
              </a:ext>
            </a:extLst>
          </p:cNvPr>
          <p:cNvPicPr>
            <a:picLocks noChangeAspect="1"/>
          </p:cNvPicPr>
          <p:nvPr/>
        </p:nvPicPr>
        <p:blipFill>
          <a:blip r:embed="rId3"/>
          <a:stretch>
            <a:fillRect/>
          </a:stretch>
        </p:blipFill>
        <p:spPr>
          <a:xfrm>
            <a:off x="0" y="2679"/>
            <a:ext cx="24374475" cy="13710642"/>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F60783-5634-D29E-AC85-28236F47C196}"/>
              </a:ext>
            </a:extLst>
          </p:cNvPr>
          <p:cNvSpPr>
            <a:spLocks noGrp="1"/>
          </p:cNvSpPr>
          <p:nvPr>
            <p:ph type="body" sz="quarter" idx="22"/>
          </p:nvPr>
        </p:nvSpPr>
        <p:spPr>
          <a:xfrm>
            <a:off x="3600551" y="1202452"/>
            <a:ext cx="7491508" cy="1066800"/>
          </a:xfrm>
        </p:spPr>
        <p:txBody>
          <a:bodyPr/>
          <a:lstStyle/>
          <a:p>
            <a:r>
              <a:rPr lang="en-US"/>
              <a:t>Our Why…</a:t>
            </a:r>
          </a:p>
        </p:txBody>
      </p:sp>
      <p:sp>
        <p:nvSpPr>
          <p:cNvPr id="4" name="Text Placeholder 3">
            <a:extLst>
              <a:ext uri="{FF2B5EF4-FFF2-40B4-BE49-F238E27FC236}">
                <a16:creationId xmlns:a16="http://schemas.microsoft.com/office/drawing/2014/main" id="{71465EE8-0A7F-EB91-E09A-F276B241A823}"/>
              </a:ext>
            </a:extLst>
          </p:cNvPr>
          <p:cNvSpPr>
            <a:spLocks noGrp="1"/>
          </p:cNvSpPr>
          <p:nvPr>
            <p:ph type="body" sz="quarter" idx="23"/>
          </p:nvPr>
        </p:nvSpPr>
        <p:spPr>
          <a:xfrm>
            <a:off x="3600551" y="2269252"/>
            <a:ext cx="18286055" cy="8208273"/>
          </a:xfrm>
        </p:spPr>
        <p:txBody>
          <a:bodyPr/>
          <a:lstStyle/>
          <a:p>
            <a:r>
              <a:rPr lang="en-US" b="1" i="1"/>
              <a:t>A Belief</a:t>
            </a:r>
            <a:r>
              <a:rPr lang="en-US"/>
              <a:t>…that quality, value-based planning and facilitation supports can assist people with disabilities to live meaningful, inclusive lives rooted in their community. </a:t>
            </a:r>
          </a:p>
          <a:p>
            <a:r>
              <a:rPr lang="en-US" b="1" i="1"/>
              <a:t>Our experience</a:t>
            </a:r>
            <a:r>
              <a:rPr lang="en-US"/>
              <a:t>…shows that supports varied in quality and availability, made even more complicated by issues geography, economic status and intersectionality of identity . </a:t>
            </a:r>
          </a:p>
          <a:p>
            <a:r>
              <a:rPr lang="en-US" b="1" i="1"/>
              <a:t>We know…</a:t>
            </a:r>
            <a:r>
              <a:rPr lang="en-US"/>
              <a:t>there is great expertise in planning and facilitation supports that already exists.</a:t>
            </a:r>
          </a:p>
          <a:p>
            <a:r>
              <a:rPr lang="en-US" b="1" i="1"/>
              <a:t>We can</a:t>
            </a:r>
            <a:r>
              <a:rPr lang="en-US"/>
              <a:t>…make a contribution to growing these supports across Canada and beyond by bringing people together. </a:t>
            </a:r>
          </a:p>
        </p:txBody>
      </p:sp>
      <p:pic>
        <p:nvPicPr>
          <p:cNvPr id="5" name="Image" descr="Image">
            <a:extLst>
              <a:ext uri="{FF2B5EF4-FFF2-40B4-BE49-F238E27FC236}">
                <a16:creationId xmlns:a16="http://schemas.microsoft.com/office/drawing/2014/main" id="{501D0BFF-6B81-1A75-2065-816A33388E33}"/>
              </a:ext>
            </a:extLst>
          </p:cNvPr>
          <p:cNvPicPr>
            <a:picLocks noGrp="1" noChangeAspect="1"/>
          </p:cNvPicPr>
          <p:nvPr>
            <p:ph type="pic" sz="quarter" idx="21"/>
          </p:nvPr>
        </p:nvPicPr>
        <p:blipFill>
          <a:blip r:embed="rId3"/>
          <a:srcRect l="12" r="12"/>
          <a:stretch>
            <a:fillRect/>
          </a:stretch>
        </p:blipFill>
        <p:spPr>
          <a:xfrm>
            <a:off x="14296170" y="10425322"/>
            <a:ext cx="12974557" cy="3458278"/>
          </a:xfrm>
          <a:prstGeom prst="rect">
            <a:avLst/>
          </a:prstGeom>
        </p:spPr>
      </p:pic>
    </p:spTree>
    <p:extLst>
      <p:ext uri="{BB962C8B-B14F-4D97-AF65-F5344CB8AC3E}">
        <p14:creationId xmlns:p14="http://schemas.microsoft.com/office/powerpoint/2010/main" val="187093023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 descr="Image"/>
          <p:cNvPicPr>
            <a:picLocks noGrp="1" noChangeAspect="1"/>
          </p:cNvPicPr>
          <p:nvPr>
            <p:ph type="pic" idx="21"/>
          </p:nvPr>
        </p:nvPicPr>
        <p:blipFill>
          <a:blip r:embed="rId3"/>
          <a:stretch>
            <a:fillRect/>
          </a:stretch>
        </p:blipFill>
        <p:spPr>
          <a:xfrm>
            <a:off x="-1898248" y="9455506"/>
            <a:ext cx="12974557" cy="3458278"/>
          </a:xfrm>
          <a:prstGeom prst="rect">
            <a:avLst/>
          </a:prstGeom>
        </p:spPr>
      </p:pic>
      <p:sp>
        <p:nvSpPr>
          <p:cNvPr id="82" name="Slide Heading"/>
          <p:cNvSpPr txBox="1">
            <a:spLocks noGrp="1"/>
          </p:cNvSpPr>
          <p:nvPr>
            <p:ph type="body" idx="22"/>
          </p:nvPr>
        </p:nvSpPr>
        <p:spPr>
          <a:prstGeom prst="rect">
            <a:avLst/>
          </a:prstGeom>
        </p:spPr>
        <p:txBody>
          <a:bodyPr/>
          <a:lstStyle/>
          <a:p>
            <a:r>
              <a:rPr lang="en-CA"/>
              <a:t>Project Background</a:t>
            </a:r>
            <a:endParaRPr/>
          </a:p>
        </p:txBody>
      </p:sp>
      <p:sp>
        <p:nvSpPr>
          <p:cNvPr id="83" name="Slide body Copy"/>
          <p:cNvSpPr txBox="1">
            <a:spLocks noGrp="1"/>
          </p:cNvSpPr>
          <p:nvPr>
            <p:ph type="body" idx="23"/>
          </p:nvPr>
        </p:nvSpPr>
        <p:spPr>
          <a:xfrm>
            <a:off x="3600551" y="3010981"/>
            <a:ext cx="17619835" cy="6296980"/>
          </a:xfrm>
          <a:prstGeom prst="rect">
            <a:avLst/>
          </a:prstGeom>
        </p:spPr>
        <p:txBody>
          <a:bodyPr/>
          <a:lstStyle/>
          <a:p>
            <a:r>
              <a:rPr lang="en-CA"/>
              <a:t>-Funded by Employment and Social Development Canada</a:t>
            </a:r>
          </a:p>
          <a:p>
            <a:r>
              <a:rPr lang="en-CA"/>
              <a:t>-3 year project to expand the capacity of planning and facilitation supports across Canada</a:t>
            </a:r>
          </a:p>
          <a:p>
            <a:r>
              <a:rPr lang="en-CA"/>
              <a:t>-Developed the Planning &amp; Facilitation Collaborative, an online community to share resources, learn together and grow in our practice</a:t>
            </a:r>
          </a:p>
          <a:p>
            <a:endParaRPr/>
          </a:p>
        </p:txBody>
      </p:sp>
      <p:pic>
        <p:nvPicPr>
          <p:cNvPr id="2" name="Online Media 1" descr="PFC Tour V2 without audio">
            <a:hlinkClick r:id="" action="ppaction://media"/>
            <a:extLst>
              <a:ext uri="{FF2B5EF4-FFF2-40B4-BE49-F238E27FC236}">
                <a16:creationId xmlns:a16="http://schemas.microsoft.com/office/drawing/2014/main" id="{E7EBA1AF-D35D-8C64-184D-3501299D3146}"/>
              </a:ext>
            </a:extLst>
          </p:cNvPr>
          <p:cNvPicPr>
            <a:picLocks noRot="1" noChangeAspect="1"/>
          </p:cNvPicPr>
          <p:nvPr>
            <a:videoFile r:link="rId1"/>
          </p:nvPr>
        </p:nvPicPr>
        <p:blipFill>
          <a:blip r:embed="rId4"/>
          <a:stretch>
            <a:fillRect/>
          </a:stretch>
        </p:blipFill>
        <p:spPr>
          <a:xfrm>
            <a:off x="11699907" y="7550134"/>
            <a:ext cx="9520479" cy="536365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Image" descr="Image"/>
          <p:cNvPicPr>
            <a:picLocks noGrp="1" noChangeAspect="1"/>
          </p:cNvPicPr>
          <p:nvPr>
            <p:ph type="pic" idx="21"/>
          </p:nvPr>
        </p:nvPicPr>
        <p:blipFill>
          <a:blip r:embed="rId3"/>
          <a:stretch>
            <a:fillRect/>
          </a:stretch>
        </p:blipFill>
        <p:spPr>
          <a:prstGeom prst="rect">
            <a:avLst/>
          </a:prstGeom>
        </p:spPr>
      </p:pic>
      <p:sp>
        <p:nvSpPr>
          <p:cNvPr id="86" name="Slide Heading"/>
          <p:cNvSpPr txBox="1">
            <a:spLocks noGrp="1"/>
          </p:cNvSpPr>
          <p:nvPr>
            <p:ph type="body" idx="22"/>
          </p:nvPr>
        </p:nvSpPr>
        <p:spPr>
          <a:xfrm>
            <a:off x="3600550" y="1625599"/>
            <a:ext cx="15433408" cy="1478547"/>
          </a:xfrm>
          <a:prstGeom prst="rect">
            <a:avLst/>
          </a:prstGeom>
        </p:spPr>
        <p:txBody>
          <a:bodyPr/>
          <a:lstStyle/>
          <a:p>
            <a:r>
              <a:rPr lang="en-CA"/>
              <a:t>Introducing the Expanding Capacity of Planning &amp; Facilitation In Canada Research Study</a:t>
            </a:r>
            <a:endParaRPr/>
          </a:p>
        </p:txBody>
      </p:sp>
      <p:sp>
        <p:nvSpPr>
          <p:cNvPr id="87" name="Slide body Copy"/>
          <p:cNvSpPr txBox="1">
            <a:spLocks noGrp="1"/>
          </p:cNvSpPr>
          <p:nvPr>
            <p:ph type="body" idx="23"/>
          </p:nvPr>
        </p:nvSpPr>
        <p:spPr>
          <a:xfrm>
            <a:off x="3600550" y="4605139"/>
            <a:ext cx="16371871" cy="4505721"/>
          </a:xfrm>
          <a:prstGeom prst="rect">
            <a:avLst/>
          </a:prstGeom>
        </p:spPr>
        <p:txBody>
          <a:bodyPr/>
          <a:lstStyle/>
          <a:p>
            <a:r>
              <a:rPr lang="en-CA"/>
              <a:t>As part of the grant, we were able to include a research project to better understand the experience of planning and facilitation in Canada and this led to partnership with Western University.</a:t>
            </a:r>
          </a:p>
          <a:p>
            <a:r>
              <a:rPr lang="en-CA"/>
              <a:t>With a qualitative research design, this study aims to explore the impact of planning and facilitation on disabled individuals and their families engaged in the process.</a:t>
            </a:r>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294B2F-9250-EAD7-F497-961F212A5382}"/>
              </a:ext>
            </a:extLst>
          </p:cNvPr>
          <p:cNvSpPr>
            <a:spLocks noGrp="1"/>
          </p:cNvSpPr>
          <p:nvPr>
            <p:ph type="body" sz="quarter" idx="22"/>
          </p:nvPr>
        </p:nvSpPr>
        <p:spPr>
          <a:xfrm>
            <a:off x="4514951" y="4545781"/>
            <a:ext cx="15778830" cy="1066800"/>
          </a:xfrm>
        </p:spPr>
        <p:txBody>
          <a:bodyPr/>
          <a:lstStyle/>
          <a:p>
            <a:pPr algn="ctr"/>
            <a:r>
              <a:rPr lang="en-US" sz="7200"/>
              <a:t>Initial Research Themes</a:t>
            </a:r>
          </a:p>
        </p:txBody>
      </p:sp>
      <p:pic>
        <p:nvPicPr>
          <p:cNvPr id="5" name="Image" descr="Image">
            <a:extLst>
              <a:ext uri="{FF2B5EF4-FFF2-40B4-BE49-F238E27FC236}">
                <a16:creationId xmlns:a16="http://schemas.microsoft.com/office/drawing/2014/main" id="{DCC043B4-FC90-FE12-95D3-B13473596EDC}"/>
              </a:ext>
            </a:extLst>
          </p:cNvPr>
          <p:cNvPicPr>
            <a:picLocks noChangeAspect="1"/>
          </p:cNvPicPr>
          <p:nvPr/>
        </p:nvPicPr>
        <p:blipFill>
          <a:blip r:embed="rId2"/>
          <a:stretch>
            <a:fillRect/>
          </a:stretch>
        </p:blipFill>
        <p:spPr>
          <a:xfrm>
            <a:off x="5917087" y="9558745"/>
            <a:ext cx="12974557" cy="34582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Tree>
    <p:extLst>
      <p:ext uri="{BB962C8B-B14F-4D97-AF65-F5344CB8AC3E}">
        <p14:creationId xmlns:p14="http://schemas.microsoft.com/office/powerpoint/2010/main" val="127755736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Image" descr="Image"/>
          <p:cNvPicPr>
            <a:picLocks noGrp="1" noChangeAspect="1"/>
          </p:cNvPicPr>
          <p:nvPr>
            <p:ph type="pic" idx="21"/>
          </p:nvPr>
        </p:nvPicPr>
        <p:blipFill>
          <a:blip r:embed="rId3"/>
          <a:stretch>
            <a:fillRect/>
          </a:stretch>
        </p:blipFill>
        <p:spPr>
          <a:prstGeom prst="rect">
            <a:avLst/>
          </a:prstGeom>
        </p:spPr>
      </p:pic>
      <p:sp>
        <p:nvSpPr>
          <p:cNvPr id="86" name="Slide Heading"/>
          <p:cNvSpPr txBox="1">
            <a:spLocks noGrp="1"/>
          </p:cNvSpPr>
          <p:nvPr>
            <p:ph type="body" idx="22"/>
          </p:nvPr>
        </p:nvSpPr>
        <p:spPr>
          <a:xfrm>
            <a:off x="1534439" y="978384"/>
            <a:ext cx="19033934" cy="1066800"/>
          </a:xfrm>
          <a:prstGeom prst="rect">
            <a:avLst/>
          </a:prstGeom>
        </p:spPr>
        <p:txBody>
          <a:bodyPr/>
          <a:lstStyle/>
          <a:p>
            <a:r>
              <a:rPr lang="en-US"/>
              <a:t>How are participants talking about facilitators?</a:t>
            </a:r>
          </a:p>
        </p:txBody>
      </p:sp>
      <p:sp>
        <p:nvSpPr>
          <p:cNvPr id="87" name="Slide body Copy"/>
          <p:cNvSpPr txBox="1">
            <a:spLocks noGrp="1"/>
          </p:cNvSpPr>
          <p:nvPr>
            <p:ph type="body" idx="23"/>
          </p:nvPr>
        </p:nvSpPr>
        <p:spPr>
          <a:xfrm>
            <a:off x="1670002" y="2680701"/>
            <a:ext cx="13295678" cy="3896451"/>
          </a:xfrm>
          <a:prstGeom prst="rect">
            <a:avLst/>
          </a:prstGeom>
        </p:spPr>
        <p:txBody>
          <a:bodyPr/>
          <a:lstStyle/>
          <a:p>
            <a:r>
              <a:rPr lang="en-US" sz="4800">
                <a:solidFill>
                  <a:srgbClr val="E97032"/>
                </a:solidFill>
                <a:latin typeface="+mn-lt"/>
              </a:rPr>
              <a:t>“What she has done for us...</a:t>
            </a:r>
            <a:r>
              <a:rPr lang="en-US" sz="4800" b="1">
                <a:solidFill>
                  <a:srgbClr val="E97032"/>
                </a:solidFill>
                <a:latin typeface="+mn-lt"/>
              </a:rPr>
              <a:t> we have freedom...</a:t>
            </a:r>
            <a:r>
              <a:rPr lang="en-US" sz="4800">
                <a:solidFill>
                  <a:srgbClr val="E97032"/>
                </a:solidFill>
                <a:latin typeface="+mn-lt"/>
              </a:rPr>
              <a:t> so that part has been amazing... it’s given us a chance to live how.. You know..”</a:t>
            </a:r>
          </a:p>
          <a:p>
            <a:pPr marL="685800" indent="-685800">
              <a:buFont typeface="Calibri"/>
              <a:buChar char="-"/>
            </a:pPr>
            <a:endParaRPr lang="en-US" sz="4000">
              <a:solidFill>
                <a:srgbClr val="E97032"/>
              </a:solidFill>
              <a:latin typeface="Aptos"/>
            </a:endParaRPr>
          </a:p>
        </p:txBody>
      </p:sp>
      <p:sp>
        <p:nvSpPr>
          <p:cNvPr id="3" name="TextBox 2">
            <a:extLst>
              <a:ext uri="{FF2B5EF4-FFF2-40B4-BE49-F238E27FC236}">
                <a16:creationId xmlns:a16="http://schemas.microsoft.com/office/drawing/2014/main" id="{9E4505EB-0798-F847-5876-B4250449BF8B}"/>
              </a:ext>
            </a:extLst>
          </p:cNvPr>
          <p:cNvSpPr txBox="1"/>
          <p:nvPr/>
        </p:nvSpPr>
        <p:spPr>
          <a:xfrm>
            <a:off x="7801515" y="5996762"/>
            <a:ext cx="15323589" cy="39159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a:solidFill>
                  <a:srgbClr val="7030A0"/>
                </a:solidFill>
              </a:rPr>
              <a:t>"</a:t>
            </a:r>
            <a:r>
              <a:rPr lang="en-US" b="1">
                <a:solidFill>
                  <a:srgbClr val="7030A0"/>
                </a:solidFill>
              </a:rPr>
              <a:t>Us parents are basically the facilitators</a:t>
            </a:r>
            <a:r>
              <a:rPr lang="en-US">
                <a:solidFill>
                  <a:srgbClr val="7030A0"/>
                </a:solidFill>
              </a:rPr>
              <a:t>, unless you want to pay a lot of money to somebody to go do this for you, which none of us have the funding for that” </a:t>
            </a:r>
          </a:p>
          <a:p>
            <a:pPr marL="0" marR="0" indent="0" algn="l" defTabSz="2438338" rtl="0" fontAlgn="auto" latinLnBrk="0" hangingPunct="0">
              <a:lnSpc>
                <a:spcPct val="90000"/>
              </a:lnSpc>
              <a:spcBef>
                <a:spcPts val="4500"/>
              </a:spcBef>
              <a:spcAft>
                <a:spcPts val="0"/>
              </a:spcAft>
              <a:buClrTx/>
              <a:buSzTx/>
              <a:buFontTx/>
              <a:buNone/>
              <a:tabLst/>
            </a:pPr>
            <a:endParaRPr kumimoji="0" lang="en-US" sz="4800" b="0" i="0" u="none" strike="noStrike" cap="none" spc="0" normalizeH="0" baseline="0">
              <a:ln>
                <a:noFill/>
              </a:ln>
              <a:solidFill>
                <a:srgbClr val="000000"/>
              </a:solidFill>
              <a:effectLst/>
              <a:uFillTx/>
              <a:latin typeface="+mn-lt"/>
              <a:ea typeface="+mn-ea"/>
              <a:cs typeface="+mn-cs"/>
              <a:sym typeface="Helvetica Neue"/>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6E19225-CB45-F8E6-C5F0-47FCB9424CF7}"/>
              </a:ext>
            </a:extLst>
          </p:cNvPr>
          <p:cNvSpPr>
            <a:spLocks noGrp="1"/>
          </p:cNvSpPr>
          <p:nvPr>
            <p:ph type="body" sz="quarter" idx="22"/>
          </p:nvPr>
        </p:nvSpPr>
        <p:spPr>
          <a:xfrm>
            <a:off x="3600550" y="1625600"/>
            <a:ext cx="18253610" cy="1066800"/>
          </a:xfrm>
        </p:spPr>
        <p:txBody>
          <a:bodyPr/>
          <a:lstStyle/>
          <a:p>
            <a:r>
              <a:rPr lang="en-US"/>
              <a:t>How are participants talking about facilitators and the practice of facilitation continued…</a:t>
            </a:r>
          </a:p>
        </p:txBody>
      </p:sp>
      <p:sp>
        <p:nvSpPr>
          <p:cNvPr id="4" name="Text Placeholder 3">
            <a:extLst>
              <a:ext uri="{FF2B5EF4-FFF2-40B4-BE49-F238E27FC236}">
                <a16:creationId xmlns:a16="http://schemas.microsoft.com/office/drawing/2014/main" id="{5DDE6221-CA29-E957-4FDB-4304018C7497}"/>
              </a:ext>
            </a:extLst>
          </p:cNvPr>
          <p:cNvSpPr>
            <a:spLocks noGrp="1"/>
          </p:cNvSpPr>
          <p:nvPr>
            <p:ph type="body" sz="quarter" idx="23"/>
          </p:nvPr>
        </p:nvSpPr>
        <p:spPr>
          <a:xfrm>
            <a:off x="3935831" y="3509226"/>
            <a:ext cx="17918329" cy="9081973"/>
          </a:xfrm>
        </p:spPr>
        <p:txBody>
          <a:bodyPr numCol="2"/>
          <a:lstStyle/>
          <a:p>
            <a:pPr rtl="0" fontAlgn="base">
              <a:lnSpc>
                <a:spcPct val="100000"/>
              </a:lnSpc>
              <a:buFont typeface="Arial" panose="020B0604020202020204" pitchFamily="34" charset="0"/>
              <a:buChar char="•"/>
            </a:pPr>
            <a:r>
              <a:rPr lang="en-US" sz="4400">
                <a:latin typeface="+mn-lt"/>
              </a:rPr>
              <a:t>Artform – creativity  </a:t>
            </a:r>
          </a:p>
          <a:p>
            <a:pPr rtl="0" fontAlgn="base">
              <a:lnSpc>
                <a:spcPct val="100000"/>
              </a:lnSpc>
              <a:buFont typeface="Arial" panose="020B0604020202020204" pitchFamily="34" charset="0"/>
              <a:buChar char="•"/>
            </a:pPr>
            <a:r>
              <a:rPr lang="en-US" sz="4400">
                <a:latin typeface="+mn-lt"/>
              </a:rPr>
              <a:t>Being curious, asking questions </a:t>
            </a:r>
          </a:p>
          <a:p>
            <a:pPr rtl="0" fontAlgn="base">
              <a:lnSpc>
                <a:spcPct val="100000"/>
              </a:lnSpc>
              <a:buFont typeface="Arial" panose="020B0604020202020204" pitchFamily="34" charset="0"/>
              <a:buChar char="•"/>
            </a:pPr>
            <a:r>
              <a:rPr lang="en-US" sz="4400">
                <a:latin typeface="+mn-lt"/>
              </a:rPr>
              <a:t>Walking with and power with (not over) </a:t>
            </a:r>
          </a:p>
          <a:p>
            <a:pPr rtl="0" fontAlgn="base">
              <a:lnSpc>
                <a:spcPct val="100000"/>
              </a:lnSpc>
              <a:buFont typeface="Arial" panose="020B0604020202020204" pitchFamily="34" charset="0"/>
              <a:buChar char="•"/>
            </a:pPr>
            <a:r>
              <a:rPr lang="en-US" sz="4400">
                <a:latin typeface="+mn-lt"/>
              </a:rPr>
              <a:t>Person centered vs. person directed </a:t>
            </a:r>
          </a:p>
          <a:p>
            <a:pPr rtl="0" fontAlgn="base">
              <a:lnSpc>
                <a:spcPct val="100000"/>
              </a:lnSpc>
              <a:buFont typeface="Arial" panose="020B0604020202020204" pitchFamily="34" charset="0"/>
              <a:buChar char="•"/>
            </a:pPr>
            <a:r>
              <a:rPr lang="en-US" sz="4400">
                <a:latin typeface="+mn-lt"/>
              </a:rPr>
              <a:t>Respect and love flowing in both directions </a:t>
            </a:r>
          </a:p>
          <a:p>
            <a:pPr rtl="0" fontAlgn="base">
              <a:lnSpc>
                <a:spcPct val="100000"/>
              </a:lnSpc>
              <a:buFont typeface="Arial" panose="020B0604020202020204" pitchFamily="34" charset="0"/>
              <a:buChar char="•"/>
            </a:pPr>
            <a:r>
              <a:rPr lang="en-US" sz="4400">
                <a:latin typeface="+mn-lt"/>
              </a:rPr>
              <a:t>A distinct profession </a:t>
            </a:r>
          </a:p>
          <a:p>
            <a:pPr rtl="0" fontAlgn="base">
              <a:lnSpc>
                <a:spcPct val="100000"/>
              </a:lnSpc>
              <a:buFont typeface="Arial" panose="020B0604020202020204" pitchFamily="34" charset="0"/>
              <a:buChar char="•"/>
            </a:pPr>
            <a:r>
              <a:rPr lang="en-US" sz="4400">
                <a:latin typeface="+mn-lt"/>
              </a:rPr>
              <a:t>Something family are doing on top of everything else </a:t>
            </a:r>
          </a:p>
          <a:p>
            <a:pPr rtl="0" fontAlgn="base">
              <a:lnSpc>
                <a:spcPct val="100000"/>
              </a:lnSpc>
              <a:buFont typeface="Arial" panose="020B0604020202020204" pitchFamily="34" charset="0"/>
              <a:buChar char="•"/>
            </a:pPr>
            <a:r>
              <a:rPr lang="en-US" sz="4400">
                <a:latin typeface="+mn-lt"/>
              </a:rPr>
              <a:t>Something so built into disability services that there is no name for it.</a:t>
            </a:r>
          </a:p>
          <a:p>
            <a:pPr rtl="0" fontAlgn="base">
              <a:lnSpc>
                <a:spcPct val="100000"/>
              </a:lnSpc>
              <a:buFont typeface="Arial" panose="020B0604020202020204" pitchFamily="34" charset="0"/>
              <a:buChar char="•"/>
            </a:pPr>
            <a:r>
              <a:rPr lang="en-US">
                <a:latin typeface="+mn-lt"/>
              </a:rPr>
              <a:t>Everyone (disabled or not) can benefit from participating in this process</a:t>
            </a:r>
            <a:endParaRPr lang="en-US" sz="4400">
              <a:latin typeface="+mn-lt"/>
            </a:endParaRPr>
          </a:p>
          <a:p>
            <a:pPr rtl="0" fontAlgn="base">
              <a:lnSpc>
                <a:spcPct val="100000"/>
              </a:lnSpc>
            </a:pPr>
            <a:r>
              <a:rPr lang="en-US" sz="4400">
                <a:latin typeface="+mn-lt"/>
              </a:rPr>
              <a:t> </a:t>
            </a:r>
            <a:endParaRPr lang="en-US">
              <a:latin typeface="+mn-lt"/>
            </a:endParaRPr>
          </a:p>
        </p:txBody>
      </p:sp>
    </p:spTree>
    <p:extLst>
      <p:ext uri="{BB962C8B-B14F-4D97-AF65-F5344CB8AC3E}">
        <p14:creationId xmlns:p14="http://schemas.microsoft.com/office/powerpoint/2010/main" val="217152736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D4B37-1F44-602F-B993-76E2041C4B1E}"/>
            </a:ext>
          </a:extLst>
        </p:cNvPr>
        <p:cNvGrpSpPr/>
        <p:nvPr/>
      </p:nvGrpSpPr>
      <p:grpSpPr>
        <a:xfrm>
          <a:off x="0" y="0"/>
          <a:ext cx="0" cy="0"/>
          <a:chOff x="0" y="0"/>
          <a:chExt cx="0" cy="0"/>
        </a:xfrm>
      </p:grpSpPr>
      <p:pic>
        <p:nvPicPr>
          <p:cNvPr id="85" name="Image" descr="Image">
            <a:extLst>
              <a:ext uri="{FF2B5EF4-FFF2-40B4-BE49-F238E27FC236}">
                <a16:creationId xmlns:a16="http://schemas.microsoft.com/office/drawing/2014/main" id="{9071E9AE-CC11-D178-6253-651888CABE83}"/>
              </a:ext>
            </a:extLst>
          </p:cNvPr>
          <p:cNvPicPr>
            <a:picLocks noGrp="1" noChangeAspect="1"/>
          </p:cNvPicPr>
          <p:nvPr>
            <p:ph type="pic" idx="21"/>
          </p:nvPr>
        </p:nvPicPr>
        <p:blipFill>
          <a:blip r:embed="rId3"/>
          <a:stretch>
            <a:fillRect/>
          </a:stretch>
        </p:blipFill>
        <p:spPr>
          <a:prstGeom prst="rect">
            <a:avLst/>
          </a:prstGeom>
        </p:spPr>
      </p:pic>
      <p:sp>
        <p:nvSpPr>
          <p:cNvPr id="86" name="Slide Heading">
            <a:extLst>
              <a:ext uri="{FF2B5EF4-FFF2-40B4-BE49-F238E27FC236}">
                <a16:creationId xmlns:a16="http://schemas.microsoft.com/office/drawing/2014/main" id="{49D2FC35-383D-D34D-B2A9-E6E863EACEDA}"/>
              </a:ext>
            </a:extLst>
          </p:cNvPr>
          <p:cNvSpPr txBox="1">
            <a:spLocks noGrp="1"/>
          </p:cNvSpPr>
          <p:nvPr>
            <p:ph type="body" idx="22"/>
          </p:nvPr>
        </p:nvSpPr>
        <p:spPr>
          <a:xfrm>
            <a:off x="1534439" y="978384"/>
            <a:ext cx="16635508" cy="1066800"/>
          </a:xfrm>
          <a:prstGeom prst="rect">
            <a:avLst/>
          </a:prstGeom>
        </p:spPr>
        <p:txBody>
          <a:bodyPr/>
          <a:lstStyle/>
          <a:p>
            <a:r>
              <a:rPr lang="en-US"/>
              <a:t>What are facilitators doing:</a:t>
            </a:r>
          </a:p>
        </p:txBody>
      </p:sp>
      <p:sp>
        <p:nvSpPr>
          <p:cNvPr id="87" name="Slide body Copy">
            <a:extLst>
              <a:ext uri="{FF2B5EF4-FFF2-40B4-BE49-F238E27FC236}">
                <a16:creationId xmlns:a16="http://schemas.microsoft.com/office/drawing/2014/main" id="{7FFB3459-9C01-E2D6-E458-FAF1FA8F2DAD}"/>
              </a:ext>
            </a:extLst>
          </p:cNvPr>
          <p:cNvSpPr txBox="1">
            <a:spLocks noGrp="1"/>
          </p:cNvSpPr>
          <p:nvPr>
            <p:ph type="body" idx="23"/>
          </p:nvPr>
        </p:nvSpPr>
        <p:spPr>
          <a:xfrm>
            <a:off x="2944369" y="2686519"/>
            <a:ext cx="17355311" cy="7511159"/>
          </a:xfrm>
          <a:prstGeom prst="rect">
            <a:avLst/>
          </a:prstGeom>
        </p:spPr>
        <p:txBody>
          <a:bodyPr/>
          <a:lstStyle/>
          <a:p>
            <a:pPr marL="685800" indent="-685800" rtl="0" fontAlgn="base">
              <a:buFont typeface="Arial" panose="020B0604020202020204" pitchFamily="34" charset="0"/>
              <a:buChar char="•"/>
            </a:pPr>
            <a:r>
              <a:rPr lang="en-US"/>
              <a:t>Building relationships </a:t>
            </a:r>
          </a:p>
          <a:p>
            <a:pPr marL="685800" indent="-685800" rtl="0" fontAlgn="base">
              <a:buFont typeface="Arial" panose="020B0604020202020204" pitchFamily="34" charset="0"/>
              <a:buChar char="•"/>
            </a:pPr>
            <a:r>
              <a:rPr lang="en-US"/>
              <a:t>Breaking goals down into small attainable steps </a:t>
            </a:r>
          </a:p>
          <a:p>
            <a:pPr marL="685800" indent="-685800" rtl="0" fontAlgn="base">
              <a:buFont typeface="Arial" panose="020B0604020202020204" pitchFamily="34" charset="0"/>
              <a:buChar char="•"/>
            </a:pPr>
            <a:r>
              <a:rPr lang="en-US"/>
              <a:t>Mentoring self-advocates to be facilitators or have their own voice</a:t>
            </a:r>
          </a:p>
          <a:p>
            <a:pPr marL="685800" indent="-685800" rtl="0" fontAlgn="base">
              <a:buFont typeface="Arial" panose="020B0604020202020204" pitchFamily="34" charset="0"/>
              <a:buChar char="•"/>
            </a:pPr>
            <a:r>
              <a:rPr lang="en-US"/>
              <a:t>Sustaining </a:t>
            </a:r>
            <a:r>
              <a:rPr lang="en-US" err="1"/>
              <a:t>Microboards</a:t>
            </a:r>
            <a:r>
              <a:rPr lang="en-US"/>
              <a:t>  (or networks of support)</a:t>
            </a:r>
          </a:p>
          <a:p>
            <a:pPr marL="685800" indent="-685800" rtl="0" fontAlgn="base">
              <a:buFont typeface="Arial" panose="020B0604020202020204" pitchFamily="34" charset="0"/>
              <a:buChar char="•"/>
            </a:pPr>
            <a:r>
              <a:rPr lang="en-US"/>
              <a:t>Allowing parents to live their own lives (not fighting alone) and helping provide a sense of ease that once they die the relationships will live on. </a:t>
            </a:r>
          </a:p>
        </p:txBody>
      </p:sp>
    </p:spTree>
    <p:extLst>
      <p:ext uri="{BB962C8B-B14F-4D97-AF65-F5344CB8AC3E}">
        <p14:creationId xmlns:p14="http://schemas.microsoft.com/office/powerpoint/2010/main" val="236413497"/>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76CBED8F37C1459559812AE366E1D3" ma:contentTypeVersion="19" ma:contentTypeDescription="Create a new document." ma:contentTypeScope="" ma:versionID="376b98856725ec28194255099271d2f1">
  <xsd:schema xmlns:xsd="http://www.w3.org/2001/XMLSchema" xmlns:xs="http://www.w3.org/2001/XMLSchema" xmlns:p="http://schemas.microsoft.com/office/2006/metadata/properties" xmlns:ns2="fce1c6e8-d98c-447e-a5ca-18a6c4647bf8" xmlns:ns3="1923a834-cab8-488a-9543-8780285323d3" targetNamespace="http://schemas.microsoft.com/office/2006/metadata/properties" ma:root="true" ma:fieldsID="fb56995a2b97fadbed3a4a950214260f" ns2:_="" ns3:_="">
    <xsd:import namespace="fce1c6e8-d98c-447e-a5ca-18a6c4647bf8"/>
    <xsd:import namespace="1923a834-cab8-488a-9543-8780285323d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e1c6e8-d98c-447e-a5ca-18a6c4647b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453e1ed-539c-4243-80d5-f1e12081a6b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23a834-cab8-488a-9543-8780285323d3"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2ed22909-0c32-4d03-a847-10aacab6155a}" ma:internalName="TaxCatchAll" ma:showField="CatchAllData" ma:web="1923a834-cab8-488a-9543-8780285323d3">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ce1c6e8-d98c-447e-a5ca-18a6c4647bf8">
      <Terms xmlns="http://schemas.microsoft.com/office/infopath/2007/PartnerControls"/>
    </lcf76f155ced4ddcb4097134ff3c332f>
    <TaxCatchAll xmlns="1923a834-cab8-488a-9543-8780285323d3" xsi:nil="true"/>
  </documentManagement>
</p:properties>
</file>

<file path=customXml/itemProps1.xml><?xml version="1.0" encoding="utf-8"?>
<ds:datastoreItem xmlns:ds="http://schemas.openxmlformats.org/officeDocument/2006/customXml" ds:itemID="{55960043-5123-4EC0-ACD8-9E217E4939CE}">
  <ds:schemaRefs>
    <ds:schemaRef ds:uri="1923a834-cab8-488a-9543-8780285323d3"/>
    <ds:schemaRef ds:uri="fce1c6e8-d98c-447e-a5ca-18a6c4647bf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548ACBF-AFEE-43CA-A130-07F561DBB106}">
  <ds:schemaRefs>
    <ds:schemaRef ds:uri="http://schemas.microsoft.com/sharepoint/v3/contenttype/forms"/>
  </ds:schemaRefs>
</ds:datastoreItem>
</file>

<file path=customXml/itemProps3.xml><?xml version="1.0" encoding="utf-8"?>
<ds:datastoreItem xmlns:ds="http://schemas.openxmlformats.org/officeDocument/2006/customXml" ds:itemID="{B6F9E752-6A98-4474-8402-5AD56D0CF24D}">
  <ds:schemaRefs>
    <ds:schemaRef ds:uri="1923a834-cab8-488a-9543-8780285323d3"/>
    <ds:schemaRef ds:uri="fce1c6e8-d98c-447e-a5ca-18a6c4647bf8"/>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17</Slides>
  <Notes>9</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21_BasicWhite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2</cp:revision>
  <dcterms:modified xsi:type="dcterms:W3CDTF">2025-10-10T16:11:53Z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0x0101000576CBED8F37C1459559812AE366E1D3</vt:lpwstr>
  </property>
  <property fmtid="{D5CDD505-2E9C-101B-9397-08002B2CF9AE}" pid="3" name="MediaServiceImageTags">
    <vt:lpwstr/>
  </property>
</Properties>
</file>