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5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x="18288000" cy="10287000"/>
  <p:notesSz cx="6858000" cy="9144000"/>
  <p:embeddedFontLst>
    <p:embeddedFont>
      <p:font typeface="Nexa" panose="020B0604020202020204" charset="0"/>
      <p:regular r:id="rId55"/>
    </p:embeddedFont>
    <p:embeddedFont>
      <p:font typeface="Nexa Bold" panose="020B0604020202020204" charset="0"/>
      <p:regular r:id="rId56"/>
    </p:embeddedFont>
    <p:embeddedFont>
      <p:font typeface="Nexa Bold Italics" panose="020B0604020202020204" charset="0"/>
      <p:regular r:id="rId57"/>
    </p:embeddedFont>
    <p:embeddedFont>
      <p:font typeface="Raleway" pitchFamily="2" charset="0"/>
      <p:regular r:id="rId58"/>
      <p:bold r:id="rId59"/>
      <p:italic r:id="rId60"/>
      <p:boldItalic r:id="rId61"/>
    </p:embeddedFont>
    <p:embeddedFont>
      <p:font typeface="Raleway Bold" pitchFamily="2" charset="0"/>
      <p:regular r:id="rId62"/>
      <p:bold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4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2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5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6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5min</a:t>
            </a:r>
          </a:p>
          <a:p>
            <a:endParaRPr lang="en-US"/>
          </a:p>
          <a:p>
            <a:r>
              <a:rPr lang="en-US"/>
              <a:t>Desiree Hinsperger - WALES Manager</a:t>
            </a:r>
          </a:p>
          <a:p>
            <a:r>
              <a:rPr lang="en-US"/>
              <a:t>- worked at EAF/WALES for _</a:t>
            </a:r>
          </a:p>
          <a:p>
            <a:endParaRPr lang="en-US"/>
          </a:p>
          <a:p>
            <a:r>
              <a:rPr lang="en-US"/>
              <a:t>Chantelle Mann - CPS Manager</a:t>
            </a:r>
          </a:p>
          <a:p>
            <a:r>
              <a:rPr lang="en-US"/>
              <a:t>- worked at EAF/WALES for 7 years</a:t>
            </a:r>
          </a:p>
          <a:p>
            <a:endParaRPr lang="en-US"/>
          </a:p>
          <a:p>
            <a:r>
              <a:rPr lang="en-US"/>
              <a:t>Julie Mainland - Community Facilitator</a:t>
            </a:r>
          </a:p>
          <a:p>
            <a:r>
              <a:rPr lang="en-US"/>
              <a:t>- worked at EAF/WALES for _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Share info about being a guest in someone's life, and the importance of cooperation and networking around someone.</a:t>
            </a:r>
          </a:p>
          <a:p>
            <a:endParaRPr lang="en-US"/>
          </a:p>
          <a:p>
            <a:r>
              <a:rPr lang="en-US"/>
              <a:t>Concept of known, noticed, and missed ***</a:t>
            </a:r>
          </a:p>
          <a:p>
            <a:r>
              <a:rPr lang="en-US"/>
              <a:t>Andy modelling as example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Holding space &amp; being in the background (bus ninja as example, supporting at library but doing own thing to be available if needed)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5min (DES)</a:t>
            </a:r>
          </a:p>
          <a:p>
            <a:endParaRPr lang="en-US"/>
          </a:p>
          <a:p>
            <a:r>
              <a:rPr lang="en-US"/>
              <a:t>- Origins</a:t>
            </a:r>
          </a:p>
          <a:p>
            <a:r>
              <a:rPr lang="en-US"/>
              <a:t>- (next slide is present-day)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5min (DES)</a:t>
            </a:r>
          </a:p>
          <a:p>
            <a:endParaRPr lang="en-US"/>
          </a:p>
          <a:p>
            <a:r>
              <a:rPr lang="en-US"/>
              <a:t>- Origins</a:t>
            </a:r>
          </a:p>
          <a:p>
            <a:r>
              <a:rPr lang="en-US"/>
              <a:t>- (next slide is present-day)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5min (DES)</a:t>
            </a:r>
          </a:p>
          <a:p>
            <a:endParaRPr lang="en-US"/>
          </a:p>
          <a:p>
            <a:r>
              <a:rPr lang="en-US"/>
              <a:t>- where we're at now: doing group in community, virtual supports, family supports, etc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(Chantelle) </a:t>
            </a:r>
          </a:p>
          <a:p>
            <a:r>
              <a:rPr lang="en-US"/>
              <a:t>- explaining EAF values</a:t>
            </a:r>
          </a:p>
          <a:p>
            <a:r>
              <a:rPr lang="en-US"/>
              <a:t>- how they show up at WALES </a:t>
            </a:r>
          </a:p>
          <a:p>
            <a:endParaRPr lang="en-US"/>
          </a:p>
          <a:p>
            <a:r>
              <a:rPr lang="en-US"/>
              <a:t>- e.g. dignity of risk, interdependence, agreements of respect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(Julie)</a:t>
            </a:r>
          </a:p>
          <a:p>
            <a:endParaRPr lang="en-US"/>
          </a:p>
          <a:p>
            <a:r>
              <a:rPr lang="en-US"/>
              <a:t>- explanation of what PDPs are, walk-through of the document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(Chantelle)</a:t>
            </a:r>
          </a:p>
          <a:p>
            <a:r>
              <a:rPr lang="en-US"/>
              <a:t>- weekly schedule (beyond just time at WALES) </a:t>
            </a:r>
          </a:p>
          <a:p>
            <a:r>
              <a:rPr lang="en-US"/>
              <a:t>- to better understand what peoples' lives look like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(Julie)</a:t>
            </a:r>
          </a:p>
          <a:p>
            <a:r>
              <a:rPr lang="en-US"/>
              <a:t>-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(Chantelle)</a:t>
            </a:r>
          </a:p>
          <a:p>
            <a:r>
              <a:rPr lang="en-US"/>
              <a:t>-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4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249854" y="-292546"/>
            <a:ext cx="2209391" cy="8217976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150896" y="8024387"/>
            <a:ext cx="2527071" cy="2329155"/>
          </a:xfrm>
          <a:custGeom>
            <a:avLst/>
            <a:gdLst/>
            <a:ahLst/>
            <a:cxnLst/>
            <a:rect l="l" t="t" r="r" b="b"/>
            <a:pathLst>
              <a:path w="2527071" h="2329155">
                <a:moveTo>
                  <a:pt x="0" y="0"/>
                </a:moveTo>
                <a:lnTo>
                  <a:pt x="2527071" y="0"/>
                </a:lnTo>
                <a:lnTo>
                  <a:pt x="2527071" y="2329155"/>
                </a:lnTo>
                <a:lnTo>
                  <a:pt x="0" y="232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020" t="-13999" r="-38419" b="-7590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62256" y="2057576"/>
            <a:ext cx="13081940" cy="5043827"/>
            <a:chOff x="0" y="0"/>
            <a:chExt cx="17442587" cy="6725102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9301422" cy="42193"/>
            </a:xfrm>
            <a:prstGeom prst="rect">
              <a:avLst/>
            </a:prstGeom>
            <a:solidFill>
              <a:srgbClr val="E3592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390977"/>
              <a:ext cx="17442587" cy="6334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743"/>
                </a:lnSpc>
              </a:pPr>
              <a:r>
                <a:rPr lang="en-US" sz="8952" b="1">
                  <a:solidFill>
                    <a:srgbClr val="060EA8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Participants to Citizens:</a:t>
              </a:r>
            </a:p>
            <a:p>
              <a:pPr algn="l">
                <a:lnSpc>
                  <a:spcPts val="10743"/>
                </a:lnSpc>
              </a:pPr>
              <a:endParaRPr lang="en-US" sz="8952" b="1">
                <a:solidFill>
                  <a:srgbClr val="060EA8"/>
                </a:solidFill>
                <a:latin typeface="Raleway Bold"/>
                <a:ea typeface="Raleway Bold"/>
                <a:cs typeface="Raleway Bold"/>
                <a:sym typeface="Raleway Bold"/>
              </a:endParaRPr>
            </a:p>
            <a:p>
              <a:pPr algn="l">
                <a:lnSpc>
                  <a:spcPts val="7983"/>
                </a:lnSpc>
              </a:pPr>
              <a:r>
                <a:rPr lang="en-US" sz="6653">
                  <a:solidFill>
                    <a:srgbClr val="008FA3"/>
                  </a:solidFill>
                  <a:latin typeface="Raleway"/>
                  <a:ea typeface="Raleway"/>
                  <a:cs typeface="Raleway"/>
                  <a:sym typeface="Raleway"/>
                </a:rPr>
                <a:t>Meaningful Individualized Planning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2919675" y="8456337"/>
            <a:ext cx="3042053" cy="1465256"/>
          </a:xfrm>
          <a:custGeom>
            <a:avLst/>
            <a:gdLst/>
            <a:ahLst/>
            <a:cxnLst/>
            <a:rect l="l" t="t" r="r" b="b"/>
            <a:pathLst>
              <a:path w="3042053" h="1465256">
                <a:moveTo>
                  <a:pt x="0" y="0"/>
                </a:moveTo>
                <a:lnTo>
                  <a:pt x="3042054" y="0"/>
                </a:lnTo>
                <a:lnTo>
                  <a:pt x="3042054" y="1465256"/>
                </a:lnTo>
                <a:lnTo>
                  <a:pt x="0" y="1465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62256" y="8775145"/>
            <a:ext cx="10917510" cy="41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457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Chantelle Mann, Desiree Hinsperger, and Julie Mainland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2256" y="6909416"/>
            <a:ext cx="12448241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862256" y="7418686"/>
            <a:ext cx="1244824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862256" y="1296464"/>
            <a:ext cx="7111299" cy="405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1"/>
              </a:lnSpc>
              <a:spcBef>
                <a:spcPct val="0"/>
              </a:spcBef>
            </a:pPr>
            <a:r>
              <a:rPr lang="en-US" sz="2401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Extend-A-Family Waterloo Region presents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753342"/>
            <a:ext cx="1170209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PERSON-DIRECTED PLANS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508986" y="3253183"/>
            <a:ext cx="5911214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Quick glance at now vs. future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Gives space for the person to see what is good/they would like to “keep”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What is missing? What other things could be a new focus?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Helpful for network to weigh in as well, if there may be ideas or connections on the sidelines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3300808"/>
            <a:ext cx="9480286" cy="5237858"/>
          </a:xfrm>
          <a:custGeom>
            <a:avLst/>
            <a:gdLst/>
            <a:ahLst/>
            <a:cxnLst/>
            <a:rect l="l" t="t" r="r" b="b"/>
            <a:pathLst>
              <a:path w="9480286" h="5237858">
                <a:moveTo>
                  <a:pt x="0" y="0"/>
                </a:moveTo>
                <a:lnTo>
                  <a:pt x="9480286" y="0"/>
                </a:lnTo>
                <a:lnTo>
                  <a:pt x="9480286" y="5237858"/>
                </a:lnTo>
                <a:lnTo>
                  <a:pt x="0" y="5237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753342"/>
            <a:ext cx="1170209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PERSON-DIRECTED PLANS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508986" y="3253183"/>
            <a:ext cx="5911214" cy="524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Organizes interests into achievable goals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Includes information about the</a:t>
            </a:r>
          </a:p>
          <a:p>
            <a:pPr marL="1619248" lvl="3" indent="-404812" algn="l">
              <a:lnSpc>
                <a:spcPts val="3499"/>
              </a:lnSpc>
              <a:buFont typeface="Arial"/>
              <a:buChar char="￭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Why: Why do I want to focus on this?</a:t>
            </a:r>
          </a:p>
          <a:p>
            <a:pPr marL="1619248" lvl="3" indent="-404812" algn="l">
              <a:lnSpc>
                <a:spcPts val="3499"/>
              </a:lnSpc>
              <a:buFont typeface="Arial"/>
              <a:buChar char="￭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How: How will I need some support achieving this?</a:t>
            </a:r>
          </a:p>
          <a:p>
            <a:pPr marL="1619248" lvl="3" indent="-404812" algn="l">
              <a:lnSpc>
                <a:spcPts val="3499"/>
              </a:lnSpc>
              <a:buFont typeface="Arial"/>
              <a:buChar char="￭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Who: Who will support me if I need it?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Focus is on making things into smaller parts, meaning less overwhelm at new goals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3300808"/>
            <a:ext cx="9480286" cy="5308960"/>
          </a:xfrm>
          <a:custGeom>
            <a:avLst/>
            <a:gdLst/>
            <a:ahLst/>
            <a:cxnLst/>
            <a:rect l="l" t="t" r="r" b="b"/>
            <a:pathLst>
              <a:path w="9480286" h="5308960">
                <a:moveTo>
                  <a:pt x="0" y="0"/>
                </a:moveTo>
                <a:lnTo>
                  <a:pt x="9480286" y="0"/>
                </a:lnTo>
                <a:lnTo>
                  <a:pt x="9480286" y="5308960"/>
                </a:lnTo>
                <a:lnTo>
                  <a:pt x="0" y="5308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300808"/>
            <a:ext cx="9713003" cy="5038620"/>
          </a:xfrm>
          <a:custGeom>
            <a:avLst/>
            <a:gdLst/>
            <a:ahLst/>
            <a:cxnLst/>
            <a:rect l="l" t="t" r="r" b="b"/>
            <a:pathLst>
              <a:path w="9713003" h="5038620">
                <a:moveTo>
                  <a:pt x="0" y="0"/>
                </a:moveTo>
                <a:lnTo>
                  <a:pt x="9713003" y="0"/>
                </a:lnTo>
                <a:lnTo>
                  <a:pt x="9713003" y="5038620"/>
                </a:lnTo>
                <a:lnTo>
                  <a:pt x="0" y="50386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753342"/>
            <a:ext cx="1170209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PERSON-DIRECTED PLANS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41703" y="3253183"/>
            <a:ext cx="5911214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Great opportunity for network to really talk the person up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Allows people to focus on things they may be good at, but they may not actually enjoy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Focus is on empowering people to not get “stuck” in the things they typically shine at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Allows pivot if wanted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300808"/>
            <a:ext cx="9727073" cy="5058078"/>
          </a:xfrm>
          <a:custGeom>
            <a:avLst/>
            <a:gdLst/>
            <a:ahLst/>
            <a:cxnLst/>
            <a:rect l="l" t="t" r="r" b="b"/>
            <a:pathLst>
              <a:path w="9727073" h="5058078">
                <a:moveTo>
                  <a:pt x="0" y="0"/>
                </a:moveTo>
                <a:lnTo>
                  <a:pt x="9727073" y="0"/>
                </a:lnTo>
                <a:lnTo>
                  <a:pt x="9727073" y="5058078"/>
                </a:lnTo>
                <a:lnTo>
                  <a:pt x="0" y="5058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753342"/>
            <a:ext cx="1170209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PERSON-DIRECTED PLANS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55773" y="3253183"/>
            <a:ext cx="5911214" cy="524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Quadrant of the 4 different goal groups: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Employment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Independent Living Skills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Community Connections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Personal Development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Try to have a holistic, well-rounded approach so that people have at least one goal in each of the categories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Variety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Seeing they are multi-faceted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1698" y="3146457"/>
            <a:ext cx="9277288" cy="5218475"/>
          </a:xfrm>
          <a:custGeom>
            <a:avLst/>
            <a:gdLst/>
            <a:ahLst/>
            <a:cxnLst/>
            <a:rect l="l" t="t" r="r" b="b"/>
            <a:pathLst>
              <a:path w="9277288" h="5218475">
                <a:moveTo>
                  <a:pt x="0" y="0"/>
                </a:moveTo>
                <a:lnTo>
                  <a:pt x="9277288" y="0"/>
                </a:lnTo>
                <a:lnTo>
                  <a:pt x="9277288" y="5218474"/>
                </a:lnTo>
                <a:lnTo>
                  <a:pt x="0" y="521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753342"/>
            <a:ext cx="1170209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COMMUNITY SUPPORT GROUPS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08986" y="3253183"/>
            <a:ext cx="5911214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Breakdown of WHY / HOW to use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0096A9"/>
                </a:solidFill>
                <a:latin typeface="Nexa Bold"/>
                <a:ea typeface="Nexa Bold"/>
                <a:cs typeface="Nexa Bold"/>
                <a:sym typeface="Nexa Bold"/>
              </a:rPr>
              <a:t>CSG/CSG Sheet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Used to track members’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Plans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Goals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Progress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Filled out throughout the day with the completed work during each period of goal work &amp; next steps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90894" y="-182852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133777" y="55197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9" y="0"/>
                </a:lnTo>
                <a:lnTo>
                  <a:pt x="2439499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61547" y="4625999"/>
            <a:ext cx="3858653" cy="3613102"/>
          </a:xfrm>
          <a:custGeom>
            <a:avLst/>
            <a:gdLst/>
            <a:ahLst/>
            <a:cxnLst/>
            <a:rect l="l" t="t" r="r" b="b"/>
            <a:pathLst>
              <a:path w="3858653" h="3613102">
                <a:moveTo>
                  <a:pt x="0" y="0"/>
                </a:moveTo>
                <a:lnTo>
                  <a:pt x="3858653" y="0"/>
                </a:lnTo>
                <a:lnTo>
                  <a:pt x="3858653" y="3613102"/>
                </a:lnTo>
                <a:lnTo>
                  <a:pt x="0" y="3613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99540" y="2974975"/>
            <a:ext cx="1524488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Members arriving, Facilitators getting ready for their day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53342"/>
            <a:ext cx="1051281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TYPICAL DAY AT WALES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99540" y="3663950"/>
            <a:ext cx="15244880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Announcements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Members go to their Group to plan their week / Do Goal Work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99540" y="4791075"/>
            <a:ext cx="1524488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BREAK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99540" y="5537200"/>
            <a:ext cx="1524488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Goal Work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99540" y="6226175"/>
            <a:ext cx="1524488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LUNCH (Sometimes Facilitators meet)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99540" y="6915150"/>
            <a:ext cx="1524488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Goal Work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70820" y="7604125"/>
            <a:ext cx="1524488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BREAK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99540" y="8293100"/>
            <a:ext cx="1524488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Goal Work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99540" y="8982075"/>
            <a:ext cx="1524488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End of day tidy up, waiting for rides with members, debriefing the day if needed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4081" y="2974975"/>
            <a:ext cx="162579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8:30-9:00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1050" y="3883025"/>
            <a:ext cx="166613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9:00-10:15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4406" y="4791075"/>
            <a:ext cx="179434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10:15-10:30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1206" y="5537200"/>
            <a:ext cx="179881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10:30-11:30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58527" y="6226175"/>
            <a:ext cx="179404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11:30-12:30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4064" y="6915150"/>
            <a:ext cx="166010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12:30-1:30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5838" y="7604125"/>
            <a:ext cx="143180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1:30-1:45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69789" y="8293100"/>
            <a:ext cx="149817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1:45-2:45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7089" y="8982075"/>
            <a:ext cx="159692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2:24-3:30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84430" y="4862195"/>
            <a:ext cx="4835769" cy="4114800"/>
          </a:xfrm>
          <a:custGeom>
            <a:avLst/>
            <a:gdLst/>
            <a:ahLst/>
            <a:cxnLst/>
            <a:rect l="l" t="t" r="r" b="b"/>
            <a:pathLst>
              <a:path w="4835769" h="4114800">
                <a:moveTo>
                  <a:pt x="0" y="0"/>
                </a:moveTo>
                <a:lnTo>
                  <a:pt x="4835770" y="0"/>
                </a:lnTo>
                <a:lnTo>
                  <a:pt x="4835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753342"/>
            <a:ext cx="824502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WHAT IS “GOAL WORK”?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362849"/>
            <a:ext cx="11330378" cy="377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4658" lvl="1" indent="-332329" algn="l">
              <a:lnSpc>
                <a:spcPts val="4309"/>
              </a:lnSpc>
              <a:buFont typeface="Arial"/>
              <a:buChar char="•"/>
            </a:pPr>
            <a:r>
              <a:rPr lang="en-US" sz="3078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The hour long chunks of time that members use to schedule their days</a:t>
            </a:r>
          </a:p>
          <a:p>
            <a:pPr marL="1329316" lvl="2" indent="-443105" algn="l">
              <a:lnSpc>
                <a:spcPts val="4309"/>
              </a:lnSpc>
              <a:buFont typeface="Arial"/>
              <a:buChar char="⚬"/>
            </a:pPr>
            <a:r>
              <a:rPr lang="en-US" sz="3078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Usually a smaller step that is part of a bigger goal will get scheduled for each section of the day</a:t>
            </a:r>
          </a:p>
          <a:p>
            <a:pPr marL="1329316" lvl="2" indent="-443105" algn="l">
              <a:lnSpc>
                <a:spcPts val="4309"/>
              </a:lnSpc>
              <a:buFont typeface="Arial"/>
              <a:buChar char="⚬"/>
            </a:pPr>
            <a:r>
              <a:rPr lang="en-US" sz="3078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Facilitators support members to complete this work </a:t>
            </a:r>
          </a:p>
          <a:p>
            <a:pPr marL="1329316" lvl="2" indent="-443105" algn="l">
              <a:lnSpc>
                <a:spcPts val="4309"/>
              </a:lnSpc>
              <a:buFont typeface="Arial"/>
              <a:buChar char="⚬"/>
            </a:pPr>
            <a:r>
              <a:rPr lang="en-US" sz="3078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Might include: emails, research, practicing cleaning skills, stress management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2464" y="3576663"/>
            <a:ext cx="11859760" cy="5440665"/>
          </a:xfrm>
          <a:custGeom>
            <a:avLst/>
            <a:gdLst/>
            <a:ahLst/>
            <a:cxnLst/>
            <a:rect l="l" t="t" r="r" b="b"/>
            <a:pathLst>
              <a:path w="11859760" h="5440665">
                <a:moveTo>
                  <a:pt x="0" y="0"/>
                </a:moveTo>
                <a:lnTo>
                  <a:pt x="11859760" y="0"/>
                </a:lnTo>
                <a:lnTo>
                  <a:pt x="11859760" y="5440665"/>
                </a:lnTo>
                <a:lnTo>
                  <a:pt x="0" y="5440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753342"/>
            <a:ext cx="824502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OUTCOMES &amp; QAM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52224" y="3098416"/>
            <a:ext cx="4830649" cy="6159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5729" lvl="1" indent="-292864" algn="l">
              <a:lnSpc>
                <a:spcPts val="3798"/>
              </a:lnSpc>
              <a:buFont typeface="Arial"/>
              <a:buChar char="•"/>
            </a:pPr>
            <a:r>
              <a:rPr lang="en-US" sz="2712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Outcomes are how we keep track of the work that we do with members</a:t>
            </a:r>
          </a:p>
          <a:p>
            <a:pPr marL="585729" lvl="1" indent="-292864" algn="l">
              <a:lnSpc>
                <a:spcPts val="3798"/>
              </a:lnSpc>
              <a:buFont typeface="Arial"/>
              <a:buChar char="•"/>
            </a:pPr>
            <a:r>
              <a:rPr lang="en-US" sz="2712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There is an Outcomes column on each CSG sheet that gets filled out throughout the day</a:t>
            </a:r>
          </a:p>
          <a:p>
            <a:pPr marL="585729" lvl="1" indent="-292864" algn="l">
              <a:lnSpc>
                <a:spcPts val="3798"/>
              </a:lnSpc>
              <a:buFont typeface="Arial"/>
              <a:buChar char="•"/>
            </a:pPr>
            <a:r>
              <a:rPr lang="en-US" sz="2712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At the end of each month these get transferred on to a larger Outcomes doc for the year (each member has their own)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707758"/>
            <a:ext cx="9740584" cy="6550542"/>
          </a:xfrm>
          <a:custGeom>
            <a:avLst/>
            <a:gdLst/>
            <a:ahLst/>
            <a:cxnLst/>
            <a:rect l="l" t="t" r="r" b="b"/>
            <a:pathLst>
              <a:path w="9740584" h="6550542">
                <a:moveTo>
                  <a:pt x="0" y="0"/>
                </a:moveTo>
                <a:lnTo>
                  <a:pt x="9740584" y="0"/>
                </a:lnTo>
                <a:lnTo>
                  <a:pt x="9740584" y="6550542"/>
                </a:lnTo>
                <a:lnTo>
                  <a:pt x="0" y="6550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753342"/>
            <a:ext cx="8245024" cy="170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ZONES</a:t>
            </a:r>
          </a:p>
          <a:p>
            <a:pPr algn="l">
              <a:lnSpc>
                <a:spcPts val="6859"/>
              </a:lnSpc>
            </a:pPr>
            <a:endParaRPr lang="en-US" sz="4900" b="1">
              <a:solidFill>
                <a:srgbClr val="FFFFFF"/>
              </a:solidFill>
              <a:latin typeface="Nexa Bold"/>
              <a:ea typeface="Nexa Bold"/>
              <a:cs typeface="Nexa Bold"/>
              <a:sym typeface="Nex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040625" y="3078430"/>
            <a:ext cx="6218675" cy="6047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7"/>
              </a:lnSpc>
            </a:pPr>
            <a:r>
              <a:rPr lang="en-US" sz="2641" b="1">
                <a:solidFill>
                  <a:srgbClr val="0096A9"/>
                </a:solidFill>
                <a:latin typeface="Nexa Bold"/>
                <a:ea typeface="Nexa Bold"/>
                <a:cs typeface="Nexa Bold"/>
                <a:sym typeface="Nexa Bold"/>
              </a:rPr>
              <a:t>Zones</a:t>
            </a:r>
          </a:p>
          <a:p>
            <a:pPr algn="l">
              <a:lnSpc>
                <a:spcPts val="3697"/>
              </a:lnSpc>
            </a:pPr>
            <a:endParaRPr lang="en-US" sz="2641" b="1">
              <a:solidFill>
                <a:srgbClr val="0096A9"/>
              </a:solidFill>
              <a:latin typeface="Nexa Bold"/>
              <a:ea typeface="Nexa Bold"/>
              <a:cs typeface="Nexa Bold"/>
              <a:sym typeface="Nexa Bold"/>
            </a:endParaRPr>
          </a:p>
          <a:p>
            <a:pPr marL="570271" lvl="1" indent="-285135" algn="l">
              <a:lnSpc>
                <a:spcPts val="3697"/>
              </a:lnSpc>
              <a:buFont typeface="Arial"/>
              <a:buChar char="•"/>
            </a:pPr>
            <a:r>
              <a:rPr lang="en-US" sz="2641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We distinguish the different areas of our building and call them zones</a:t>
            </a:r>
          </a:p>
          <a:p>
            <a:pPr marL="1140541" lvl="2" indent="-380180" algn="l">
              <a:lnSpc>
                <a:spcPts val="3697"/>
              </a:lnSpc>
              <a:buFont typeface="Arial"/>
              <a:buChar char="⚬"/>
            </a:pPr>
            <a:r>
              <a:rPr lang="en-US" sz="2641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Outreach</a:t>
            </a:r>
          </a:p>
          <a:p>
            <a:pPr marL="1140541" lvl="2" indent="-380180" algn="l">
              <a:lnSpc>
                <a:spcPts val="3697"/>
              </a:lnSpc>
              <a:buFont typeface="Arial"/>
              <a:buChar char="⚬"/>
            </a:pPr>
            <a:r>
              <a:rPr lang="en-US" sz="2641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Kitchen</a:t>
            </a:r>
          </a:p>
          <a:p>
            <a:pPr marL="1140541" lvl="2" indent="-380180" algn="l">
              <a:lnSpc>
                <a:spcPts val="3697"/>
              </a:lnSpc>
              <a:buFont typeface="Arial"/>
              <a:buChar char="⚬"/>
            </a:pPr>
            <a:r>
              <a:rPr lang="en-US" sz="2641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Out (Community)</a:t>
            </a:r>
          </a:p>
          <a:p>
            <a:pPr marL="1140541" lvl="2" indent="-380180" algn="l">
              <a:lnSpc>
                <a:spcPts val="3697"/>
              </a:lnSpc>
              <a:buFont typeface="Arial"/>
              <a:buChar char="⚬"/>
            </a:pPr>
            <a:r>
              <a:rPr lang="en-US" sz="2641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Group</a:t>
            </a:r>
          </a:p>
          <a:p>
            <a:pPr marL="1140541" lvl="2" indent="-380180" algn="l">
              <a:lnSpc>
                <a:spcPts val="3697"/>
              </a:lnSpc>
              <a:buFont typeface="Arial"/>
              <a:buChar char="⚬"/>
            </a:pPr>
            <a:r>
              <a:rPr lang="en-US" sz="2641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Office</a:t>
            </a:r>
          </a:p>
          <a:p>
            <a:pPr marL="570271" lvl="1" indent="-285135" algn="l">
              <a:lnSpc>
                <a:spcPts val="3697"/>
              </a:lnSpc>
              <a:buFont typeface="Arial"/>
              <a:buChar char="•"/>
            </a:pPr>
            <a:r>
              <a:rPr lang="en-US" sz="2641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Planned weekly with mid-week check-in to ensure sufficient coverage of building</a:t>
            </a:r>
          </a:p>
          <a:p>
            <a:pPr algn="l">
              <a:lnSpc>
                <a:spcPts val="3697"/>
              </a:lnSpc>
            </a:pPr>
            <a:endParaRPr lang="en-US" sz="2641">
              <a:solidFill>
                <a:srgbClr val="0096A9"/>
              </a:solidFill>
              <a:latin typeface="Nexa"/>
              <a:ea typeface="Nexa"/>
              <a:cs typeface="Nexa"/>
              <a:sym typeface="Nex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94488"/>
            <a:ext cx="15391500" cy="7741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3"/>
              </a:lnSpc>
            </a:pPr>
            <a:r>
              <a:rPr lang="en-US" sz="3881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Belonging </a:t>
            </a:r>
          </a:p>
          <a:p>
            <a:pPr marL="601265" lvl="1" indent="-300632" algn="l">
              <a:lnSpc>
                <a:spcPts val="3898"/>
              </a:lnSpc>
              <a:buFont typeface="Arial"/>
              <a:buChar char="•"/>
            </a:pPr>
            <a:r>
              <a:rPr lang="en-US" sz="2784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Promotes interdependence; assisting people to make &amp; sustain connections, memberships &amp; friendships</a:t>
            </a:r>
          </a:p>
          <a:p>
            <a:pPr algn="l">
              <a:lnSpc>
                <a:spcPts val="5433"/>
              </a:lnSpc>
            </a:pPr>
            <a:endParaRPr lang="en-US" sz="2784">
              <a:solidFill>
                <a:srgbClr val="E35929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3898"/>
              </a:lnSpc>
            </a:pPr>
            <a:r>
              <a:rPr lang="en-US" sz="2784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Questions to Guage Members Experiences for Outcomes</a:t>
            </a:r>
          </a:p>
          <a:p>
            <a:pPr algn="l">
              <a:lnSpc>
                <a:spcPts val="3898"/>
              </a:lnSpc>
            </a:pPr>
            <a:endParaRPr lang="en-US" sz="2784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marL="601265" lvl="1" indent="-300632" algn="l">
              <a:lnSpc>
                <a:spcPts val="3898"/>
              </a:lnSpc>
              <a:buFont typeface="Arial"/>
              <a:buChar char="•"/>
            </a:pPr>
            <a:r>
              <a:rPr lang="en-US" sz="2784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Do you have a friend who helps you, and with what? </a:t>
            </a:r>
          </a:p>
          <a:p>
            <a:pPr marL="601265" lvl="1" indent="-300632" algn="l">
              <a:lnSpc>
                <a:spcPts val="3898"/>
              </a:lnSpc>
              <a:buFont typeface="Arial"/>
              <a:buChar char="•"/>
            </a:pPr>
            <a:r>
              <a:rPr lang="en-US" sz="2784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Do you help your friend, and with what?</a:t>
            </a:r>
          </a:p>
          <a:p>
            <a:pPr marL="601265" lvl="1" indent="-300632" algn="l">
              <a:lnSpc>
                <a:spcPts val="3898"/>
              </a:lnSpc>
              <a:buFont typeface="Arial"/>
              <a:buChar char="•"/>
            </a:pPr>
            <a:r>
              <a:rPr lang="en-US" sz="2784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Where do you miss going? Why?</a:t>
            </a:r>
          </a:p>
          <a:p>
            <a:pPr marL="601265" lvl="1" indent="-300632" algn="l">
              <a:lnSpc>
                <a:spcPts val="3898"/>
              </a:lnSpc>
              <a:buFont typeface="Arial"/>
              <a:buChar char="•"/>
            </a:pPr>
            <a:r>
              <a:rPr lang="en-US" sz="2784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Do people miss you when you are not there?</a:t>
            </a:r>
          </a:p>
          <a:p>
            <a:pPr marL="601265" lvl="1" indent="-300632" algn="l">
              <a:lnSpc>
                <a:spcPts val="3898"/>
              </a:lnSpc>
              <a:buFont typeface="Arial"/>
              <a:buChar char="•"/>
            </a:pPr>
            <a:r>
              <a:rPr lang="en-US" sz="2784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Where do you feel like you belong? </a:t>
            </a:r>
          </a:p>
          <a:p>
            <a:pPr algn="l">
              <a:lnSpc>
                <a:spcPts val="3898"/>
              </a:lnSpc>
            </a:pPr>
            <a:endParaRPr lang="en-US" sz="2784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3898"/>
              </a:lnSpc>
            </a:pPr>
            <a:endParaRPr lang="en-US" sz="2784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3898"/>
              </a:lnSpc>
            </a:pPr>
            <a:endParaRPr lang="en-US" sz="2784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3898"/>
              </a:lnSpc>
            </a:pPr>
            <a:endParaRPr lang="en-US" sz="2784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841473" y="6338189"/>
            <a:ext cx="6417827" cy="2920111"/>
          </a:xfrm>
          <a:custGeom>
            <a:avLst/>
            <a:gdLst/>
            <a:ahLst/>
            <a:cxnLst/>
            <a:rect l="l" t="t" r="r" b="b"/>
            <a:pathLst>
              <a:path w="6417827" h="2920111">
                <a:moveTo>
                  <a:pt x="0" y="0"/>
                </a:moveTo>
                <a:lnTo>
                  <a:pt x="6417827" y="0"/>
                </a:lnTo>
                <a:lnTo>
                  <a:pt x="6417827" y="2920111"/>
                </a:lnTo>
                <a:lnTo>
                  <a:pt x="0" y="2920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9812773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THE 5 VALUED EXPERIENCES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380" t="-13999" r="-33060" b="-7590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325027" y="3512347"/>
            <a:ext cx="4258473" cy="425847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b="-2500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743817"/>
            <a:ext cx="7683276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xa"/>
                <a:ea typeface="Nexa"/>
                <a:cs typeface="Nexa"/>
                <a:sym typeface="Nexa"/>
              </a:rPr>
              <a:t>OUR SPEAKERS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46148" y="3512347"/>
            <a:ext cx="4258473" cy="425847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36532" t="-149870" r="-105582" b="-49385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856879" y="3512347"/>
            <a:ext cx="4258473" cy="425847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3313" t="-89616" r="-12178" b="-83193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984601" y="8430616"/>
            <a:ext cx="4003030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Desiree Hinsperger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WALES Manager, EAFWR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46148" y="8430616"/>
            <a:ext cx="4752529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Julie Mainland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Community Facilitator, EAFWR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21223" y="8430616"/>
            <a:ext cx="3066083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Chantelle Mann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CPS Manager, EAFWR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84963"/>
            <a:ext cx="15391500" cy="679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0"/>
              </a:lnSpc>
            </a:pPr>
            <a:r>
              <a:rPr lang="en-US" sz="4207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Being Respected</a:t>
            </a:r>
          </a:p>
          <a:p>
            <a:pPr marL="651740" lvl="1" indent="-325870" algn="l">
              <a:lnSpc>
                <a:spcPts val="4226"/>
              </a:lnSpc>
              <a:buFont typeface="Arial"/>
              <a:buChar char="•"/>
            </a:pPr>
            <a:r>
              <a:rPr lang="en-US" sz="3018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Living inclusive stories; enhancement of person’s positive reputation</a:t>
            </a:r>
          </a:p>
          <a:p>
            <a:pPr algn="l">
              <a:lnSpc>
                <a:spcPts val="5890"/>
              </a:lnSpc>
            </a:pPr>
            <a:endParaRPr lang="en-US" sz="3018">
              <a:solidFill>
                <a:srgbClr val="E35929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4226"/>
              </a:lnSpc>
            </a:pPr>
            <a:r>
              <a:rPr lang="en-US" sz="3018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Questions to Guage Members Experiences for Outcomes</a:t>
            </a:r>
          </a:p>
          <a:p>
            <a:pPr algn="l">
              <a:lnSpc>
                <a:spcPts val="4226"/>
              </a:lnSpc>
            </a:pPr>
            <a:endParaRPr lang="en-US" sz="3018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marL="651740" lvl="1" indent="-325870" algn="l">
              <a:lnSpc>
                <a:spcPts val="4226"/>
              </a:lnSpc>
              <a:buFont typeface="Arial"/>
              <a:buChar char="•"/>
            </a:pPr>
            <a:r>
              <a:rPr lang="en-US" sz="3018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Do others appreciate when you share a skill you have? </a:t>
            </a:r>
          </a:p>
          <a:p>
            <a:pPr marL="651740" lvl="1" indent="-325870" algn="l">
              <a:lnSpc>
                <a:spcPts val="4226"/>
              </a:lnSpc>
              <a:buFont typeface="Arial"/>
              <a:buChar char="•"/>
            </a:pPr>
            <a:r>
              <a:rPr lang="en-US" sz="3018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Do others see your skill as important? </a:t>
            </a:r>
          </a:p>
          <a:p>
            <a:pPr marL="651740" lvl="1" indent="-325870" algn="l">
              <a:lnSpc>
                <a:spcPts val="4226"/>
              </a:lnSpc>
              <a:buFont typeface="Arial"/>
              <a:buChar char="•"/>
            </a:pPr>
            <a:r>
              <a:rPr lang="en-US" sz="3018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Where do you go where you are treated with respect? </a:t>
            </a:r>
          </a:p>
          <a:p>
            <a:pPr algn="l">
              <a:lnSpc>
                <a:spcPts val="4226"/>
              </a:lnSpc>
            </a:pPr>
            <a:endParaRPr lang="en-US" sz="3018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4226"/>
              </a:lnSpc>
            </a:pPr>
            <a:endParaRPr lang="en-US" sz="3018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4226"/>
              </a:lnSpc>
            </a:pPr>
            <a:endParaRPr lang="en-US" sz="3018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4226"/>
              </a:lnSpc>
            </a:pPr>
            <a:endParaRPr lang="en-US" sz="3018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763171" y="5143500"/>
            <a:ext cx="3657028" cy="4114800"/>
          </a:xfrm>
          <a:custGeom>
            <a:avLst/>
            <a:gdLst/>
            <a:ahLst/>
            <a:cxnLst/>
            <a:rect l="l" t="t" r="r" b="b"/>
            <a:pathLst>
              <a:path w="3657028" h="4114800">
                <a:moveTo>
                  <a:pt x="0" y="0"/>
                </a:moveTo>
                <a:lnTo>
                  <a:pt x="3657029" y="0"/>
                </a:lnTo>
                <a:lnTo>
                  <a:pt x="3657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9812773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THE 5 VALUED EXPERIENCES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94488"/>
            <a:ext cx="17484635" cy="633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9"/>
              </a:lnSpc>
            </a:pPr>
            <a:r>
              <a:rPr lang="en-US" sz="3921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Sharing Ordinary Places</a:t>
            </a:r>
          </a:p>
          <a:p>
            <a:pPr marL="607413" lvl="1" indent="-303706" algn="l">
              <a:lnSpc>
                <a:spcPts val="3938"/>
              </a:lnSpc>
              <a:buFont typeface="Arial"/>
              <a:buChar char="•"/>
            </a:pPr>
            <a:r>
              <a:rPr lang="en-US" sz="2813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Practicing hospitality; increasing people’s active involvement in the life of our communities</a:t>
            </a:r>
          </a:p>
          <a:p>
            <a:pPr algn="l">
              <a:lnSpc>
                <a:spcPts val="5489"/>
              </a:lnSpc>
            </a:pPr>
            <a:endParaRPr lang="en-US" sz="2813">
              <a:solidFill>
                <a:srgbClr val="E35929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3938"/>
              </a:lnSpc>
            </a:pPr>
            <a:r>
              <a:rPr lang="en-US" sz="2813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Questions to Guage Members Experiences for Outcomes</a:t>
            </a:r>
          </a:p>
          <a:p>
            <a:pPr algn="l">
              <a:lnSpc>
                <a:spcPts val="3938"/>
              </a:lnSpc>
            </a:pPr>
            <a:endParaRPr lang="en-US" sz="2813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marL="607413" lvl="1" indent="-303706" algn="l">
              <a:lnSpc>
                <a:spcPts val="3938"/>
              </a:lnSpc>
              <a:buFont typeface="Arial"/>
              <a:buChar char="•"/>
            </a:pPr>
            <a:r>
              <a:rPr lang="en-US" sz="2813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Where are you involved in the community and how? </a:t>
            </a:r>
          </a:p>
          <a:p>
            <a:pPr marL="607413" lvl="1" indent="-303706" algn="l">
              <a:lnSpc>
                <a:spcPts val="3938"/>
              </a:lnSpc>
              <a:buFont typeface="Arial"/>
              <a:buChar char="•"/>
            </a:pPr>
            <a:r>
              <a:rPr lang="en-US" sz="2813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Do you know anyone there? </a:t>
            </a:r>
          </a:p>
          <a:p>
            <a:pPr marL="607413" lvl="1" indent="-303706" algn="l">
              <a:lnSpc>
                <a:spcPts val="3938"/>
              </a:lnSpc>
              <a:buFont typeface="Arial"/>
              <a:buChar char="•"/>
            </a:pPr>
            <a:r>
              <a:rPr lang="en-US" sz="2813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Who do you go with? </a:t>
            </a:r>
          </a:p>
          <a:p>
            <a:pPr algn="l">
              <a:lnSpc>
                <a:spcPts val="3938"/>
              </a:lnSpc>
            </a:pPr>
            <a:endParaRPr lang="en-US" sz="2813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3938"/>
              </a:lnSpc>
            </a:pPr>
            <a:endParaRPr lang="en-US" sz="2813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3938"/>
              </a:lnSpc>
            </a:pPr>
            <a:endParaRPr lang="en-US" sz="2813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3938"/>
              </a:lnSpc>
            </a:pPr>
            <a:endParaRPr lang="en-US" sz="2813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881472" y="5143500"/>
            <a:ext cx="3538728" cy="4114800"/>
          </a:xfrm>
          <a:custGeom>
            <a:avLst/>
            <a:gdLst/>
            <a:ahLst/>
            <a:cxnLst/>
            <a:rect l="l" t="t" r="r" b="b"/>
            <a:pathLst>
              <a:path w="3538728" h="4114800">
                <a:moveTo>
                  <a:pt x="0" y="0"/>
                </a:moveTo>
                <a:lnTo>
                  <a:pt x="3538728" y="0"/>
                </a:lnTo>
                <a:lnTo>
                  <a:pt x="3538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9812773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THE 5 VALUED EXPERIENCES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75438"/>
            <a:ext cx="18362890" cy="614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5"/>
              </a:lnSpc>
            </a:pPr>
            <a:r>
              <a:rPr lang="en-US" sz="4117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Contributing</a:t>
            </a:r>
          </a:p>
          <a:p>
            <a:pPr marL="637923" lvl="1" indent="-318962" algn="l">
              <a:lnSpc>
                <a:spcPts val="4136"/>
              </a:lnSpc>
              <a:buFont typeface="Arial"/>
              <a:buChar char="•"/>
            </a:pPr>
            <a:r>
              <a:rPr lang="en-US" sz="2954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Seeing &amp; supporting capacities; assisting people to develop &amp; invest gifts &amp; capacities</a:t>
            </a:r>
          </a:p>
          <a:p>
            <a:pPr algn="l">
              <a:lnSpc>
                <a:spcPts val="5765"/>
              </a:lnSpc>
            </a:pPr>
            <a:endParaRPr lang="en-US" sz="2954">
              <a:solidFill>
                <a:srgbClr val="E35929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4136"/>
              </a:lnSpc>
            </a:pPr>
            <a:r>
              <a:rPr lang="en-US" sz="2954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Questions to Guage Members Experiences for Outcomes</a:t>
            </a:r>
          </a:p>
          <a:p>
            <a:pPr algn="l">
              <a:lnSpc>
                <a:spcPts val="4136"/>
              </a:lnSpc>
            </a:pPr>
            <a:endParaRPr lang="en-US" sz="2954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marL="637923" lvl="1" indent="-318962" algn="l">
              <a:lnSpc>
                <a:spcPts val="4136"/>
              </a:lnSpc>
              <a:buFont typeface="Arial"/>
              <a:buChar char="•"/>
            </a:pPr>
            <a:r>
              <a:rPr lang="en-US" sz="2954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Where do you use your skills/ strengths to benefit others?</a:t>
            </a:r>
          </a:p>
          <a:p>
            <a:pPr marL="637923" lvl="1" indent="-318962" algn="l">
              <a:lnSpc>
                <a:spcPts val="4136"/>
              </a:lnSpc>
              <a:buFont typeface="Arial"/>
              <a:buChar char="•"/>
            </a:pPr>
            <a:r>
              <a:rPr lang="en-US" sz="2954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How do you do this?</a:t>
            </a:r>
          </a:p>
          <a:p>
            <a:pPr algn="l">
              <a:lnSpc>
                <a:spcPts val="4136"/>
              </a:lnSpc>
            </a:pPr>
            <a:endParaRPr lang="en-US" sz="2954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4136"/>
              </a:lnSpc>
            </a:pPr>
            <a:endParaRPr lang="en-US" sz="2954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4136"/>
              </a:lnSpc>
            </a:pPr>
            <a:endParaRPr lang="en-US" sz="2954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4136"/>
              </a:lnSpc>
            </a:pPr>
            <a:endParaRPr lang="en-US" sz="2954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504433" y="4521264"/>
            <a:ext cx="4754867" cy="4737036"/>
          </a:xfrm>
          <a:custGeom>
            <a:avLst/>
            <a:gdLst/>
            <a:ahLst/>
            <a:cxnLst/>
            <a:rect l="l" t="t" r="r" b="b"/>
            <a:pathLst>
              <a:path w="4754867" h="4737036">
                <a:moveTo>
                  <a:pt x="0" y="0"/>
                </a:moveTo>
                <a:lnTo>
                  <a:pt x="4754867" y="0"/>
                </a:lnTo>
                <a:lnTo>
                  <a:pt x="4754867" y="4737036"/>
                </a:lnTo>
                <a:lnTo>
                  <a:pt x="0" y="47370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9812773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THE 5 VALUED EXPERIENCES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75438"/>
            <a:ext cx="13654849" cy="769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4411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Choosing</a:t>
            </a:r>
          </a:p>
          <a:p>
            <a:pPr marL="683360" lvl="1" indent="-341680" algn="l">
              <a:lnSpc>
                <a:spcPts val="4431"/>
              </a:lnSpc>
              <a:buFont typeface="Arial"/>
              <a:buChar char="•"/>
            </a:pPr>
            <a:r>
              <a:rPr lang="en-US" sz="3165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Resolving conflict; increase choice &amp; control in people’s lives</a:t>
            </a:r>
          </a:p>
          <a:p>
            <a:pPr algn="l">
              <a:lnSpc>
                <a:spcPts val="6175"/>
              </a:lnSpc>
            </a:pPr>
            <a:endParaRPr lang="en-US" sz="3165">
              <a:solidFill>
                <a:srgbClr val="E35929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4431"/>
              </a:lnSpc>
            </a:pPr>
            <a:r>
              <a:rPr lang="en-US" sz="3165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Questions to Guage Members Experiences for Outcomes</a:t>
            </a:r>
          </a:p>
          <a:p>
            <a:pPr algn="l">
              <a:lnSpc>
                <a:spcPts val="4431"/>
              </a:lnSpc>
            </a:pPr>
            <a:endParaRPr lang="en-US" sz="3165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marL="683360" lvl="1" indent="-341680" algn="l">
              <a:lnSpc>
                <a:spcPts val="4431"/>
              </a:lnSpc>
              <a:buFont typeface="Arial"/>
              <a:buChar char="•"/>
            </a:pPr>
            <a:r>
              <a:rPr lang="en-US" sz="3165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Do you feel like you have choices about your life; </a:t>
            </a:r>
          </a:p>
          <a:p>
            <a:pPr algn="l">
              <a:lnSpc>
                <a:spcPts val="4431"/>
              </a:lnSpc>
            </a:pPr>
            <a:r>
              <a:rPr lang="en-US" sz="3165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       why or why not? </a:t>
            </a:r>
          </a:p>
          <a:p>
            <a:pPr marL="683360" lvl="1" indent="-341680" algn="l">
              <a:lnSpc>
                <a:spcPts val="4431"/>
              </a:lnSpc>
              <a:buFont typeface="Arial"/>
              <a:buChar char="•"/>
            </a:pPr>
            <a:r>
              <a:rPr lang="en-US" sz="3165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Do you feel like you have control about the decisions that </a:t>
            </a:r>
          </a:p>
          <a:p>
            <a:pPr algn="l">
              <a:lnSpc>
                <a:spcPts val="4431"/>
              </a:lnSpc>
            </a:pPr>
            <a:r>
              <a:rPr lang="en-US" sz="3165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       are happening in your life; why or why not?</a:t>
            </a:r>
          </a:p>
          <a:p>
            <a:pPr algn="l">
              <a:lnSpc>
                <a:spcPts val="4431"/>
              </a:lnSpc>
            </a:pPr>
            <a:endParaRPr lang="en-US" sz="3165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4431"/>
              </a:lnSpc>
            </a:pPr>
            <a:endParaRPr lang="en-US" sz="3165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4431"/>
              </a:lnSpc>
            </a:pPr>
            <a:endParaRPr lang="en-US" sz="3165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4431"/>
              </a:lnSpc>
            </a:pPr>
            <a:endParaRPr lang="en-US" sz="3165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609748" y="5896145"/>
            <a:ext cx="3472117" cy="3520524"/>
          </a:xfrm>
          <a:custGeom>
            <a:avLst/>
            <a:gdLst/>
            <a:ahLst/>
            <a:cxnLst/>
            <a:rect l="l" t="t" r="r" b="b"/>
            <a:pathLst>
              <a:path w="3472117" h="3520524">
                <a:moveTo>
                  <a:pt x="0" y="0"/>
                </a:moveTo>
                <a:lnTo>
                  <a:pt x="3472117" y="0"/>
                </a:lnTo>
                <a:lnTo>
                  <a:pt x="3472117" y="3520523"/>
                </a:lnTo>
                <a:lnTo>
                  <a:pt x="0" y="352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9812773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THE 5 VALUED EXPERIENCES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189083"/>
            <a:ext cx="12198267" cy="5986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7"/>
              </a:lnSpc>
            </a:pPr>
            <a:r>
              <a:rPr lang="en-US" sz="3276" b="1">
                <a:solidFill>
                  <a:srgbClr val="0096A9"/>
                </a:solidFill>
                <a:latin typeface="Nexa Bold"/>
                <a:ea typeface="Nexa Bold"/>
                <a:cs typeface="Nexa Bold"/>
                <a:sym typeface="Nexa Bold"/>
              </a:rPr>
              <a:t>Associations</a:t>
            </a:r>
          </a:p>
          <a:p>
            <a:pPr algn="l">
              <a:lnSpc>
                <a:spcPts val="4307"/>
              </a:lnSpc>
            </a:pPr>
            <a:endParaRPr lang="en-US" sz="3276" b="1">
              <a:solidFill>
                <a:srgbClr val="0096A9"/>
              </a:solidFill>
              <a:latin typeface="Nexa Bold"/>
              <a:ea typeface="Nexa Bold"/>
              <a:cs typeface="Nexa Bold"/>
              <a:sym typeface="Nexa Bold"/>
            </a:endParaRPr>
          </a:p>
          <a:p>
            <a:pPr algn="l">
              <a:lnSpc>
                <a:spcPts val="4307"/>
              </a:lnSpc>
            </a:pPr>
            <a:r>
              <a:rPr lang="en-US" sz="3076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Who cares about the same agenda? What already exists in the community?</a:t>
            </a:r>
          </a:p>
          <a:p>
            <a:pPr algn="l">
              <a:lnSpc>
                <a:spcPts val="4307"/>
              </a:lnSpc>
            </a:pPr>
            <a:endParaRPr lang="en-US" sz="3076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  <a:p>
            <a:pPr marL="664297" lvl="1" indent="-332149" algn="l">
              <a:lnSpc>
                <a:spcPts val="4307"/>
              </a:lnSpc>
              <a:buFont typeface="Arial"/>
              <a:buChar char="•"/>
            </a:pPr>
            <a:r>
              <a:rPr lang="en-US" sz="3076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Are the social structures that represent the interests of groups of people?</a:t>
            </a:r>
          </a:p>
          <a:p>
            <a:pPr marL="664297" lvl="1" indent="-332149" algn="l">
              <a:lnSpc>
                <a:spcPts val="4307"/>
              </a:lnSpc>
              <a:buFont typeface="Arial"/>
              <a:buChar char="•"/>
            </a:pPr>
            <a:r>
              <a:rPr lang="en-US" sz="3076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May be structured in formal and informal ways; they are organized around different interests, causes or purposes</a:t>
            </a:r>
          </a:p>
          <a:p>
            <a:pPr marL="664297" lvl="1" indent="-332149" algn="l">
              <a:lnSpc>
                <a:spcPts val="4307"/>
              </a:lnSpc>
              <a:buFont typeface="Arial"/>
              <a:buChar char="•"/>
            </a:pPr>
            <a:r>
              <a:rPr lang="en-US" sz="3076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e.g. community centres</a:t>
            </a:r>
          </a:p>
          <a:p>
            <a:pPr algn="l">
              <a:lnSpc>
                <a:spcPts val="4307"/>
              </a:lnSpc>
            </a:pPr>
            <a:endParaRPr lang="en-US" sz="3076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283374" y="5143500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0" y="0"/>
                </a:moveTo>
                <a:lnTo>
                  <a:pt x="3975926" y="0"/>
                </a:lnTo>
                <a:lnTo>
                  <a:pt x="39759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8881336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THE 5 A’S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189083"/>
            <a:ext cx="12198267" cy="5443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7"/>
              </a:lnSpc>
            </a:pPr>
            <a:r>
              <a:rPr lang="en-US" sz="3276" b="1">
                <a:solidFill>
                  <a:srgbClr val="0096A9"/>
                </a:solidFill>
                <a:latin typeface="Nexa Bold"/>
                <a:ea typeface="Nexa Bold"/>
                <a:cs typeface="Nexa Bold"/>
                <a:sym typeface="Nexa Bold"/>
              </a:rPr>
              <a:t>Anchors</a:t>
            </a:r>
          </a:p>
          <a:p>
            <a:pPr algn="l">
              <a:lnSpc>
                <a:spcPts val="4307"/>
              </a:lnSpc>
            </a:pPr>
            <a:endParaRPr lang="en-US" sz="3276" b="1">
              <a:solidFill>
                <a:srgbClr val="0096A9"/>
              </a:solidFill>
              <a:latin typeface="Nexa Bold"/>
              <a:ea typeface="Nexa Bold"/>
              <a:cs typeface="Nexa Bold"/>
              <a:sym typeface="Nexa Bold"/>
            </a:endParaRPr>
          </a:p>
          <a:p>
            <a:pPr algn="l">
              <a:lnSpc>
                <a:spcPts val="4307"/>
              </a:lnSpc>
            </a:pPr>
            <a:r>
              <a:rPr lang="en-US" sz="3076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Who will always be there?</a:t>
            </a:r>
          </a:p>
          <a:p>
            <a:pPr algn="l">
              <a:lnSpc>
                <a:spcPts val="4307"/>
              </a:lnSpc>
            </a:pPr>
            <a:endParaRPr lang="en-US" sz="3076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  <a:p>
            <a:pPr marL="664297" lvl="1" indent="-332149" algn="l">
              <a:lnSpc>
                <a:spcPts val="4307"/>
              </a:lnSpc>
              <a:buFont typeface="Arial"/>
              <a:buChar char="•"/>
            </a:pPr>
            <a:r>
              <a:rPr lang="en-US" sz="3076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People who commit to anchor another person who love and have concern for the person’s well-being long term</a:t>
            </a:r>
          </a:p>
          <a:p>
            <a:pPr marL="664297" lvl="1" indent="-332149" algn="l">
              <a:lnSpc>
                <a:spcPts val="4307"/>
              </a:lnSpc>
              <a:buFont typeface="Arial"/>
              <a:buChar char="•"/>
            </a:pPr>
            <a:r>
              <a:rPr lang="en-US" sz="3076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They share their life with the person and are a constant in the person’s life</a:t>
            </a:r>
          </a:p>
          <a:p>
            <a:pPr marL="664297" lvl="1" indent="-332149" algn="l">
              <a:lnSpc>
                <a:spcPts val="4307"/>
              </a:lnSpc>
              <a:buFont typeface="Arial"/>
              <a:buChar char="•"/>
            </a:pPr>
            <a:r>
              <a:rPr lang="en-US" sz="3076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e.g. family members</a:t>
            </a:r>
          </a:p>
          <a:p>
            <a:pPr algn="l">
              <a:lnSpc>
                <a:spcPts val="4307"/>
              </a:lnSpc>
            </a:pPr>
            <a:endParaRPr lang="en-US" sz="3076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783891" y="5470985"/>
            <a:ext cx="4475409" cy="3787315"/>
          </a:xfrm>
          <a:custGeom>
            <a:avLst/>
            <a:gdLst/>
            <a:ahLst/>
            <a:cxnLst/>
            <a:rect l="l" t="t" r="r" b="b"/>
            <a:pathLst>
              <a:path w="4475409" h="3787315">
                <a:moveTo>
                  <a:pt x="0" y="0"/>
                </a:moveTo>
                <a:lnTo>
                  <a:pt x="4475409" y="0"/>
                </a:lnTo>
                <a:lnTo>
                  <a:pt x="4475409" y="3787315"/>
                </a:lnTo>
                <a:lnTo>
                  <a:pt x="0" y="3787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8881336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THE 5 A’S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189083"/>
            <a:ext cx="12198267" cy="6529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7"/>
              </a:lnSpc>
            </a:pPr>
            <a:r>
              <a:rPr lang="en-US" sz="3276" b="1">
                <a:solidFill>
                  <a:srgbClr val="0096A9"/>
                </a:solidFill>
                <a:latin typeface="Nexa Bold"/>
                <a:ea typeface="Nexa Bold"/>
                <a:cs typeface="Nexa Bold"/>
                <a:sym typeface="Nexa Bold"/>
              </a:rPr>
              <a:t>Allies</a:t>
            </a:r>
          </a:p>
          <a:p>
            <a:pPr algn="l">
              <a:lnSpc>
                <a:spcPts val="4307"/>
              </a:lnSpc>
            </a:pPr>
            <a:endParaRPr lang="en-US" sz="3276" b="1">
              <a:solidFill>
                <a:srgbClr val="0096A9"/>
              </a:solidFill>
              <a:latin typeface="Nexa Bold"/>
              <a:ea typeface="Nexa Bold"/>
              <a:cs typeface="Nexa Bold"/>
              <a:sym typeface="Nexa Bold"/>
            </a:endParaRPr>
          </a:p>
          <a:p>
            <a:pPr algn="l">
              <a:lnSpc>
                <a:spcPts val="4307"/>
              </a:lnSpc>
            </a:pPr>
            <a:r>
              <a:rPr lang="en-US" sz="3076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Who will play a strong role in getting behind us?</a:t>
            </a:r>
          </a:p>
          <a:p>
            <a:pPr algn="l">
              <a:lnSpc>
                <a:spcPts val="4307"/>
              </a:lnSpc>
            </a:pPr>
            <a:endParaRPr lang="en-US" sz="3076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  <a:p>
            <a:pPr marL="664297" lvl="1" indent="-332149" algn="l">
              <a:lnSpc>
                <a:spcPts val="4307"/>
              </a:lnSpc>
              <a:buFont typeface="Arial"/>
              <a:buChar char="•"/>
            </a:pPr>
            <a:r>
              <a:rPr lang="en-US" sz="3076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People who commit to share their time and resources to make progress towards meaningful change</a:t>
            </a:r>
          </a:p>
          <a:p>
            <a:pPr marL="664297" lvl="1" indent="-332149" algn="l">
              <a:lnSpc>
                <a:spcPts val="4307"/>
              </a:lnSpc>
              <a:buFont typeface="Arial"/>
              <a:buChar char="•"/>
            </a:pPr>
            <a:r>
              <a:rPr lang="en-US" sz="3076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They provide practical help, offer talents, skills and other useful resources</a:t>
            </a:r>
          </a:p>
          <a:p>
            <a:pPr marL="664297" lvl="1" indent="-332149" algn="l">
              <a:lnSpc>
                <a:spcPts val="4307"/>
              </a:lnSpc>
              <a:buFont typeface="Arial"/>
              <a:buChar char="•"/>
            </a:pPr>
            <a:r>
              <a:rPr lang="en-US" sz="3076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Bring others into alliance</a:t>
            </a:r>
          </a:p>
          <a:p>
            <a:pPr marL="664297" lvl="1" indent="-332149" algn="l">
              <a:lnSpc>
                <a:spcPts val="4307"/>
              </a:lnSpc>
              <a:buFont typeface="Arial"/>
              <a:buChar char="•"/>
            </a:pPr>
            <a:r>
              <a:rPr lang="en-US" sz="3076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Allies usually share a mutual interest with the person</a:t>
            </a:r>
          </a:p>
          <a:p>
            <a:pPr marL="664297" lvl="1" indent="-332149" algn="l">
              <a:lnSpc>
                <a:spcPts val="4307"/>
              </a:lnSpc>
              <a:buFont typeface="Arial"/>
              <a:buChar char="•"/>
            </a:pPr>
            <a:r>
              <a:rPr lang="en-US" sz="3076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e.g. support worker, cousin, sibling, trusted friend</a:t>
            </a:r>
          </a:p>
          <a:p>
            <a:pPr algn="l">
              <a:lnSpc>
                <a:spcPts val="4307"/>
              </a:lnSpc>
            </a:pPr>
            <a:endParaRPr lang="en-US" sz="3076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226967" y="51435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8881336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THE 5 A’S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82796"/>
            <a:ext cx="12230109" cy="770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1"/>
              </a:lnSpc>
            </a:pPr>
            <a:r>
              <a:rPr lang="en-US" sz="3279" b="1">
                <a:solidFill>
                  <a:srgbClr val="0096A9"/>
                </a:solidFill>
                <a:latin typeface="Nexa Bold"/>
                <a:ea typeface="Nexa Bold"/>
                <a:cs typeface="Nexa Bold"/>
                <a:sym typeface="Nexa Bold"/>
              </a:rPr>
              <a:t>Assistants</a:t>
            </a:r>
          </a:p>
          <a:p>
            <a:pPr algn="l">
              <a:lnSpc>
                <a:spcPts val="4365"/>
              </a:lnSpc>
            </a:pPr>
            <a:endParaRPr lang="en-US" sz="3279" b="1">
              <a:solidFill>
                <a:srgbClr val="0096A9"/>
              </a:solidFill>
              <a:latin typeface="Nexa Bold"/>
              <a:ea typeface="Nexa Bold"/>
              <a:cs typeface="Nexa Bold"/>
              <a:sym typeface="Nexa Bold"/>
            </a:endParaRPr>
          </a:p>
          <a:p>
            <a:pPr algn="l">
              <a:lnSpc>
                <a:spcPts val="4365"/>
              </a:lnSpc>
            </a:pPr>
            <a:r>
              <a:rPr lang="en-US" sz="3118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What resources or help will we need to move forward?</a:t>
            </a:r>
          </a:p>
          <a:p>
            <a:pPr algn="l">
              <a:lnSpc>
                <a:spcPts val="4365"/>
              </a:lnSpc>
            </a:pPr>
            <a:endParaRPr lang="en-US" sz="3118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  <a:p>
            <a:pPr marL="673202" lvl="1" indent="-336601" algn="l">
              <a:lnSpc>
                <a:spcPts val="4365"/>
              </a:lnSpc>
              <a:buFont typeface="Arial"/>
              <a:buChar char="•"/>
            </a:pPr>
            <a:r>
              <a:rPr lang="en-US" sz="3118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Provide the help a person needs to deal with the impact of their disability or lack of freedoms</a:t>
            </a:r>
          </a:p>
          <a:p>
            <a:pPr marL="673202" lvl="1" indent="-336601" algn="l">
              <a:lnSpc>
                <a:spcPts val="4365"/>
              </a:lnSpc>
              <a:buFont typeface="Arial"/>
              <a:buChar char="•"/>
            </a:pPr>
            <a:r>
              <a:rPr lang="en-US" sz="3118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Those who commit to offer necessary help without taking over the person’s life</a:t>
            </a:r>
          </a:p>
          <a:p>
            <a:pPr marL="673202" lvl="1" indent="-336601" algn="l">
              <a:lnSpc>
                <a:spcPts val="4365"/>
              </a:lnSpc>
              <a:buFont typeface="Arial"/>
              <a:buChar char="•"/>
            </a:pPr>
            <a:r>
              <a:rPr lang="en-US" sz="3118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Assistants are respectful, creative, flexible and serve to reinforce the opportunity for the individual to make meaningful social contributions</a:t>
            </a:r>
          </a:p>
          <a:p>
            <a:pPr marL="673202" lvl="1" indent="-336601" algn="l">
              <a:lnSpc>
                <a:spcPts val="4365"/>
              </a:lnSpc>
              <a:buFont typeface="Arial"/>
              <a:buChar char="•"/>
            </a:pPr>
            <a:r>
              <a:rPr lang="en-US" sz="3118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e.g. friend, advocate/trusted person, facilitator, coordinator</a:t>
            </a:r>
          </a:p>
          <a:p>
            <a:pPr algn="l">
              <a:lnSpc>
                <a:spcPts val="4365"/>
              </a:lnSpc>
            </a:pPr>
            <a:endParaRPr lang="en-US" sz="3118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4098"/>
              </a:lnSpc>
            </a:pPr>
            <a:endParaRPr lang="en-US" sz="3118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258809" y="51435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8881336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THE 5 A’S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82796"/>
            <a:ext cx="12230109" cy="62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1"/>
              </a:lnSpc>
            </a:pPr>
            <a:r>
              <a:rPr lang="en-US" sz="3279" b="1">
                <a:solidFill>
                  <a:srgbClr val="0096A9"/>
                </a:solidFill>
                <a:latin typeface="Nexa Bold"/>
                <a:ea typeface="Nexa Bold"/>
                <a:cs typeface="Nexa Bold"/>
                <a:sym typeface="Nexa Bold"/>
              </a:rPr>
              <a:t>Agenda</a:t>
            </a:r>
          </a:p>
          <a:p>
            <a:pPr algn="l">
              <a:lnSpc>
                <a:spcPts val="4591"/>
              </a:lnSpc>
            </a:pPr>
            <a:endParaRPr lang="en-US" sz="3279" b="1">
              <a:solidFill>
                <a:srgbClr val="0096A9"/>
              </a:solidFill>
              <a:latin typeface="Nexa Bold"/>
              <a:ea typeface="Nexa Bold"/>
              <a:cs typeface="Nexa Bold"/>
              <a:sym typeface="Nexa Bold"/>
            </a:endParaRPr>
          </a:p>
          <a:p>
            <a:pPr algn="l">
              <a:lnSpc>
                <a:spcPts val="4452"/>
              </a:lnSpc>
            </a:pPr>
            <a:r>
              <a:rPr lang="en-US" sz="3179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PDP – Action plan</a:t>
            </a:r>
          </a:p>
          <a:p>
            <a:pPr algn="l">
              <a:lnSpc>
                <a:spcPts val="4452"/>
              </a:lnSpc>
            </a:pPr>
            <a:endParaRPr lang="en-US" sz="3179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  <a:p>
            <a:pPr marL="686562" lvl="1" indent="-343281" algn="l">
              <a:lnSpc>
                <a:spcPts val="4452"/>
              </a:lnSpc>
              <a:buFont typeface="Arial"/>
              <a:buChar char="•"/>
            </a:pPr>
            <a:r>
              <a:rPr lang="en-US" sz="3179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They provide a focus and direction for action and network building</a:t>
            </a:r>
          </a:p>
          <a:p>
            <a:pPr marL="686562" lvl="1" indent="-343281" algn="l">
              <a:lnSpc>
                <a:spcPts val="4452"/>
              </a:lnSpc>
              <a:buFont typeface="Arial"/>
              <a:buChar char="•"/>
            </a:pPr>
            <a:r>
              <a:rPr lang="en-US" sz="3179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The agenda establishes the climate for whom to invite into the circle to move the group forward towards meeting the goals</a:t>
            </a:r>
          </a:p>
          <a:p>
            <a:pPr marL="686562" lvl="1" indent="-343281" algn="l">
              <a:lnSpc>
                <a:spcPts val="4452"/>
              </a:lnSpc>
              <a:buFont typeface="Arial"/>
              <a:buChar char="•"/>
            </a:pPr>
            <a:r>
              <a:rPr lang="en-US" sz="3179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e.g. facilitator, coordinator</a:t>
            </a:r>
          </a:p>
          <a:p>
            <a:pPr algn="l">
              <a:lnSpc>
                <a:spcPts val="4591"/>
              </a:lnSpc>
            </a:pPr>
            <a:endParaRPr lang="en-US" sz="3179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895045" y="6099670"/>
            <a:ext cx="4364255" cy="3158630"/>
          </a:xfrm>
          <a:custGeom>
            <a:avLst/>
            <a:gdLst/>
            <a:ahLst/>
            <a:cxnLst/>
            <a:rect l="l" t="t" r="r" b="b"/>
            <a:pathLst>
              <a:path w="4364255" h="3158630">
                <a:moveTo>
                  <a:pt x="0" y="0"/>
                </a:moveTo>
                <a:lnTo>
                  <a:pt x="4364255" y="0"/>
                </a:lnTo>
                <a:lnTo>
                  <a:pt x="4364255" y="3158630"/>
                </a:lnTo>
                <a:lnTo>
                  <a:pt x="0" y="3158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8881336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THE 5 A’S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200050"/>
            <a:ext cx="14398028" cy="4162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Focus is on organic connections and continuity of connections/familiarity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Public spaces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Third spaces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Places for everyone - who are they for? 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Who are the people in your neighbourhood?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Neighbourhood Asset-Mapping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Questions for reflection on being in their neighbourhood spaces</a:t>
            </a:r>
          </a:p>
          <a:p>
            <a:pPr algn="l">
              <a:lnSpc>
                <a:spcPts val="4189"/>
              </a:lnSpc>
            </a:pPr>
            <a:endParaRPr lang="en-US" sz="2992">
              <a:solidFill>
                <a:srgbClr val="0096A9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611684" y="7129974"/>
            <a:ext cx="8808515" cy="2257182"/>
          </a:xfrm>
          <a:custGeom>
            <a:avLst/>
            <a:gdLst/>
            <a:ahLst/>
            <a:cxnLst/>
            <a:rect l="l" t="t" r="r" b="b"/>
            <a:pathLst>
              <a:path w="8808515" h="2257182">
                <a:moveTo>
                  <a:pt x="0" y="0"/>
                </a:moveTo>
                <a:lnTo>
                  <a:pt x="8808516" y="0"/>
                </a:lnTo>
                <a:lnTo>
                  <a:pt x="8808516" y="2257182"/>
                </a:lnTo>
                <a:lnTo>
                  <a:pt x="0" y="2257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9740376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NEIGHBOURHOOD MAPPING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46582" y="2731926"/>
            <a:ext cx="12927035" cy="6614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5140" lvl="1" indent="-357570" algn="l">
              <a:lnSpc>
                <a:spcPts val="5896"/>
              </a:lnSpc>
              <a:buAutoNum type="arabicPeriod"/>
            </a:pPr>
            <a:r>
              <a:rPr lang="en-US" sz="331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   What is WALES? </a:t>
            </a:r>
          </a:p>
          <a:p>
            <a:pPr marL="715140" lvl="1" indent="-357570" algn="l">
              <a:lnSpc>
                <a:spcPts val="5896"/>
              </a:lnSpc>
              <a:buAutoNum type="arabicPeriod"/>
            </a:pPr>
            <a:r>
              <a:rPr lang="en-US" sz="331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   Person-Directed Plans</a:t>
            </a:r>
          </a:p>
          <a:p>
            <a:pPr marL="715140" lvl="1" indent="-357570" algn="l">
              <a:lnSpc>
                <a:spcPts val="5896"/>
              </a:lnSpc>
              <a:buAutoNum type="arabicPeriod"/>
            </a:pPr>
            <a:r>
              <a:rPr lang="en-US" sz="331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   Scheduling </a:t>
            </a:r>
          </a:p>
          <a:p>
            <a:pPr marL="715140" lvl="1" indent="-357570" algn="l">
              <a:lnSpc>
                <a:spcPts val="5896"/>
              </a:lnSpc>
              <a:buAutoNum type="arabicPeriod"/>
            </a:pPr>
            <a:r>
              <a:rPr lang="en-US" sz="331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   The 5 Valued Experiences</a:t>
            </a:r>
          </a:p>
          <a:p>
            <a:pPr marL="715140" lvl="1" indent="-357570" algn="l">
              <a:lnSpc>
                <a:spcPts val="5896"/>
              </a:lnSpc>
              <a:buAutoNum type="arabicPeriod"/>
            </a:pPr>
            <a:r>
              <a:rPr lang="en-US" sz="331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   The 5 A’s in People’s Networks</a:t>
            </a:r>
          </a:p>
          <a:p>
            <a:pPr marL="715140" lvl="1" indent="-357570" algn="l">
              <a:lnSpc>
                <a:spcPts val="5896"/>
              </a:lnSpc>
              <a:buAutoNum type="arabicPeriod"/>
            </a:pPr>
            <a:r>
              <a:rPr lang="en-US" sz="331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   Hearing from WALES Members</a:t>
            </a:r>
          </a:p>
          <a:p>
            <a:pPr marL="715140" lvl="1" indent="-357570" algn="l">
              <a:lnSpc>
                <a:spcPts val="5896"/>
              </a:lnSpc>
              <a:buAutoNum type="arabicPeriod"/>
            </a:pPr>
            <a:r>
              <a:rPr lang="en-US" sz="331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   Navigating Challenges</a:t>
            </a:r>
          </a:p>
          <a:p>
            <a:pPr marL="715140" lvl="1" indent="-357570" algn="l">
              <a:lnSpc>
                <a:spcPts val="5896"/>
              </a:lnSpc>
              <a:buAutoNum type="arabicPeriod"/>
            </a:pPr>
            <a:r>
              <a:rPr lang="en-US" sz="331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   Changing Service Delivery</a:t>
            </a:r>
          </a:p>
          <a:p>
            <a:pPr marL="715140" lvl="1" indent="-357570" algn="l">
              <a:lnSpc>
                <a:spcPts val="5896"/>
              </a:lnSpc>
              <a:buAutoNum type="arabicPeriod"/>
            </a:pPr>
            <a:r>
              <a:rPr lang="en-US" sz="331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   Summary &amp; Questions</a:t>
            </a:r>
          </a:p>
        </p:txBody>
      </p:sp>
      <p:sp>
        <p:nvSpPr>
          <p:cNvPr id="5" name="Freeform 5"/>
          <p:cNvSpPr/>
          <p:nvPr/>
        </p:nvSpPr>
        <p:spPr>
          <a:xfrm>
            <a:off x="11148937" y="3675435"/>
            <a:ext cx="4909413" cy="4909413"/>
          </a:xfrm>
          <a:custGeom>
            <a:avLst/>
            <a:gdLst/>
            <a:ahLst/>
            <a:cxnLst/>
            <a:rect l="l" t="t" r="r" b="b"/>
            <a:pathLst>
              <a:path w="4909413" h="4909413">
                <a:moveTo>
                  <a:pt x="0" y="0"/>
                </a:moveTo>
                <a:lnTo>
                  <a:pt x="4909413" y="0"/>
                </a:lnTo>
                <a:lnTo>
                  <a:pt x="4909413" y="4909412"/>
                </a:lnTo>
                <a:lnTo>
                  <a:pt x="0" y="4909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881196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PRESENTATION ROADMAP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63721" y="3361686"/>
            <a:ext cx="4116130" cy="6356958"/>
          </a:xfrm>
          <a:custGeom>
            <a:avLst/>
            <a:gdLst/>
            <a:ahLst/>
            <a:cxnLst/>
            <a:rect l="l" t="t" r="r" b="b"/>
            <a:pathLst>
              <a:path w="4116130" h="6356958">
                <a:moveTo>
                  <a:pt x="0" y="0"/>
                </a:moveTo>
                <a:lnTo>
                  <a:pt x="4116130" y="0"/>
                </a:lnTo>
                <a:lnTo>
                  <a:pt x="411613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4680" y="3361686"/>
            <a:ext cx="4116130" cy="6356958"/>
          </a:xfrm>
          <a:custGeom>
            <a:avLst/>
            <a:gdLst/>
            <a:ahLst/>
            <a:cxnLst/>
            <a:rect l="l" t="t" r="r" b="b"/>
            <a:pathLst>
              <a:path w="4116130" h="6356958">
                <a:moveTo>
                  <a:pt x="0" y="0"/>
                </a:moveTo>
                <a:lnTo>
                  <a:pt x="4116131" y="0"/>
                </a:lnTo>
                <a:lnTo>
                  <a:pt x="411613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1160878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BEING GUESTS IN PEOPLES’ LIVES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200050"/>
            <a:ext cx="14398028" cy="52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Interdependence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Tai-chi connection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Member finding community on the bus when lost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Bus-ninja-ing to develop confidence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Curiosity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Safe space to learn on one’s own, or alongside peers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Confidence in setting boundaries and sharing aspirations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Deeper connections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Not just showing up and participating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Understanding what contribution looks like</a:t>
            </a:r>
          </a:p>
        </p:txBody>
      </p:sp>
      <p:sp>
        <p:nvSpPr>
          <p:cNvPr id="5" name="Freeform 5"/>
          <p:cNvSpPr/>
          <p:nvPr/>
        </p:nvSpPr>
        <p:spPr>
          <a:xfrm>
            <a:off x="13165074" y="5143500"/>
            <a:ext cx="4094226" cy="4114800"/>
          </a:xfrm>
          <a:custGeom>
            <a:avLst/>
            <a:gdLst/>
            <a:ahLst/>
            <a:cxnLst/>
            <a:rect l="l" t="t" r="r" b="b"/>
            <a:pathLst>
              <a:path w="4094226" h="4114800">
                <a:moveTo>
                  <a:pt x="0" y="0"/>
                </a:moveTo>
                <a:lnTo>
                  <a:pt x="4094226" y="0"/>
                </a:lnTo>
                <a:lnTo>
                  <a:pt x="40942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9740376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WHAT DOES WALES FOSTER?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0380" t="-13999" r="-33060" b="-75904"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21" r="221"/>
          <a:stretch>
            <a:fillRect/>
          </a:stretch>
        </p:blipFill>
        <p:spPr>
          <a:xfrm>
            <a:off x="1028700" y="3453926"/>
            <a:ext cx="10273228" cy="580437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753342"/>
            <a:ext cx="10900081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HEARING FROM OUR MEMBERS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64901" y="3406301"/>
            <a:ext cx="4755298" cy="4162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9"/>
              </a:lnSpc>
            </a:pPr>
            <a:r>
              <a:rPr lang="en-US" sz="2992" b="1">
                <a:solidFill>
                  <a:srgbClr val="0096A9"/>
                </a:solidFill>
                <a:latin typeface="Nexa Bold"/>
                <a:ea typeface="Nexa Bold"/>
                <a:cs typeface="Nexa Bold"/>
                <a:sym typeface="Nexa Bold"/>
              </a:rPr>
              <a:t>Meet Les!</a:t>
            </a:r>
          </a:p>
          <a:p>
            <a:pPr algn="l">
              <a:lnSpc>
                <a:spcPts val="4189"/>
              </a:lnSpc>
            </a:pPr>
            <a:endParaRPr lang="en-US" sz="2992" b="1">
              <a:solidFill>
                <a:srgbClr val="0096A9"/>
              </a:solidFill>
              <a:latin typeface="Nexa Bold"/>
              <a:ea typeface="Nexa Bold"/>
              <a:cs typeface="Nexa Bold"/>
              <a:sym typeface="Nexa Bold"/>
            </a:endParaRP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Connects with peers and develops deep friendships at WALES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Works on mindfulness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Enjoys the relational aspects most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753342"/>
            <a:ext cx="10900081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HEARING FROM OUR MEMBERS</a:t>
            </a:r>
          </a:p>
        </p:txBody>
      </p:sp>
      <p:pic>
        <p:nvPicPr>
          <p:cNvPr id="5" name="Picture 5" descr="WIN_20250818_10_39_44_P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6523232" y="3219262"/>
            <a:ext cx="10736068" cy="603903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3171637"/>
            <a:ext cx="5055962" cy="4686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9"/>
              </a:lnSpc>
            </a:pPr>
            <a:r>
              <a:rPr lang="en-US" sz="2992" b="1">
                <a:solidFill>
                  <a:srgbClr val="E35929"/>
                </a:solidFill>
                <a:latin typeface="Nexa Bold"/>
                <a:ea typeface="Nexa Bold"/>
                <a:cs typeface="Nexa Bold"/>
                <a:sym typeface="Nexa Bold"/>
              </a:rPr>
              <a:t>Meet Meghan!</a:t>
            </a:r>
          </a:p>
          <a:p>
            <a:pPr algn="l">
              <a:lnSpc>
                <a:spcPts val="4189"/>
              </a:lnSpc>
            </a:pPr>
            <a:endParaRPr lang="en-US" sz="2992" b="1">
              <a:solidFill>
                <a:srgbClr val="E35929"/>
              </a:solidFill>
              <a:latin typeface="Nexa Bold"/>
              <a:ea typeface="Nexa Bold"/>
              <a:cs typeface="Nexa Bold"/>
              <a:sym typeface="Nexa Bold"/>
            </a:endParaRP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Has formed very tight friendships with a couple other members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Volunteers with the YMCA regularly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Enjoys working on ILS, specifically cooking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0380" t="-13999" r="-33060" b="-75904"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21" r="221"/>
          <a:stretch>
            <a:fillRect/>
          </a:stretch>
        </p:blipFill>
        <p:spPr>
          <a:xfrm>
            <a:off x="1028700" y="3417825"/>
            <a:ext cx="10337125" cy="584047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753342"/>
            <a:ext cx="10900081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HEARING FROM OUR MEMBERS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64901" y="3406301"/>
            <a:ext cx="4948582" cy="52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9"/>
              </a:lnSpc>
            </a:pPr>
            <a:r>
              <a:rPr lang="en-US" sz="2992" b="1">
                <a:solidFill>
                  <a:srgbClr val="0096A9"/>
                </a:solidFill>
                <a:latin typeface="Nexa Bold"/>
                <a:ea typeface="Nexa Bold"/>
                <a:cs typeface="Nexa Bold"/>
                <a:sym typeface="Nexa Bold"/>
              </a:rPr>
              <a:t>Meet Clinton!</a:t>
            </a:r>
          </a:p>
          <a:p>
            <a:pPr algn="l">
              <a:lnSpc>
                <a:spcPts val="4189"/>
              </a:lnSpc>
            </a:pPr>
            <a:endParaRPr lang="en-US" sz="2992" b="1">
              <a:solidFill>
                <a:srgbClr val="0096A9"/>
              </a:solidFill>
              <a:latin typeface="Nexa Bold"/>
              <a:ea typeface="Nexa Bold"/>
              <a:cs typeface="Nexa Bold"/>
              <a:sym typeface="Nexa Bold"/>
            </a:endParaRP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Meets with a small group at Tim Horton’s each week to hangout and create lists about ideas or goals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Enjoys anything focused on connecting with others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2793" y="2985166"/>
            <a:ext cx="5085567" cy="6356958"/>
          </a:xfrm>
          <a:custGeom>
            <a:avLst/>
            <a:gdLst/>
            <a:ahLst/>
            <a:cxnLst/>
            <a:rect l="l" t="t" r="r" b="b"/>
            <a:pathLst>
              <a:path w="5085567" h="6356958">
                <a:moveTo>
                  <a:pt x="0" y="0"/>
                </a:moveTo>
                <a:lnTo>
                  <a:pt x="5085566" y="0"/>
                </a:lnTo>
                <a:lnTo>
                  <a:pt x="508556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02342" y="2985166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10900081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MATT’S GAMES GROUP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08359" y="3272710"/>
            <a:ext cx="4411682" cy="5734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Hosted at local community centre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Matt moved from volunteer to now a paid staff member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Anyone is welcome, however Matt is very open about it being for people supported, and not for support people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200050"/>
            <a:ext cx="10790058" cy="625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Creatively delivering service - truly meeting people where they are at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“Yes, And” approach 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intentionality in how/where we provide support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“Working ourselves out of a job”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vs. growth &amp; sustainability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Community education: what advocacy &amp; supporting self-advocacy looks like to address and break down assumptions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Moving from protection to empowerment 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the dignity of risk</a:t>
            </a:r>
          </a:p>
          <a:p>
            <a:pPr algn="l">
              <a:lnSpc>
                <a:spcPts val="4189"/>
              </a:lnSpc>
            </a:pPr>
            <a:endParaRPr lang="en-US" sz="2992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353428" y="5143500"/>
            <a:ext cx="4905872" cy="4114800"/>
          </a:xfrm>
          <a:custGeom>
            <a:avLst/>
            <a:gdLst/>
            <a:ahLst/>
            <a:cxnLst/>
            <a:rect l="l" t="t" r="r" b="b"/>
            <a:pathLst>
              <a:path w="4905872" h="4114800">
                <a:moveTo>
                  <a:pt x="0" y="0"/>
                </a:moveTo>
                <a:lnTo>
                  <a:pt x="4905872" y="0"/>
                </a:lnTo>
                <a:lnTo>
                  <a:pt x="49058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8881336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NAVIGATING CHALLENGES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886086"/>
            <a:ext cx="6661612" cy="4188489"/>
          </a:xfrm>
          <a:custGeom>
            <a:avLst/>
            <a:gdLst/>
            <a:ahLst/>
            <a:cxnLst/>
            <a:rect l="l" t="t" r="r" b="b"/>
            <a:pathLst>
              <a:path w="6661612" h="4188489">
                <a:moveTo>
                  <a:pt x="0" y="0"/>
                </a:moveTo>
                <a:lnTo>
                  <a:pt x="6661612" y="0"/>
                </a:lnTo>
                <a:lnTo>
                  <a:pt x="6661612" y="4188488"/>
                </a:lnTo>
                <a:lnTo>
                  <a:pt x="0" y="4188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90312" y="2904059"/>
            <a:ext cx="5200508" cy="5826899"/>
          </a:xfrm>
          <a:custGeom>
            <a:avLst/>
            <a:gdLst/>
            <a:ahLst/>
            <a:cxnLst/>
            <a:rect l="l" t="t" r="r" b="b"/>
            <a:pathLst>
              <a:path w="5200508" h="5826899">
                <a:moveTo>
                  <a:pt x="0" y="0"/>
                </a:moveTo>
                <a:lnTo>
                  <a:pt x="5200508" y="0"/>
                </a:lnTo>
                <a:lnTo>
                  <a:pt x="5200508" y="5826899"/>
                </a:lnTo>
                <a:lnTo>
                  <a:pt x="0" y="58268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36530" y="3417313"/>
            <a:ext cx="4607890" cy="5840987"/>
          </a:xfrm>
          <a:custGeom>
            <a:avLst/>
            <a:gdLst/>
            <a:ahLst/>
            <a:cxnLst/>
            <a:rect l="l" t="t" r="r" b="b"/>
            <a:pathLst>
              <a:path w="4607890" h="5840987">
                <a:moveTo>
                  <a:pt x="0" y="0"/>
                </a:moveTo>
                <a:lnTo>
                  <a:pt x="4607890" y="0"/>
                </a:lnTo>
                <a:lnTo>
                  <a:pt x="4607890" y="5840987"/>
                </a:lnTo>
                <a:lnTo>
                  <a:pt x="0" y="58409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3200050"/>
            <a:ext cx="10790058" cy="1019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9"/>
              </a:lnSpc>
            </a:pPr>
            <a:r>
              <a:rPr lang="en-US" sz="2992" b="1">
                <a:solidFill>
                  <a:srgbClr val="DE5B2D"/>
                </a:solidFill>
                <a:latin typeface="Nexa Bold"/>
                <a:ea typeface="Nexa Bold"/>
                <a:cs typeface="Nexa Bold"/>
                <a:sym typeface="Nexa Bold"/>
              </a:rPr>
              <a:t>Leisure Funding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 b="1">
                <a:solidFill>
                  <a:srgbClr val="DE5B2D"/>
                </a:solidFill>
                <a:latin typeface="Nexa Bold"/>
                <a:ea typeface="Nexa Bold"/>
                <a:cs typeface="Nexa Bold"/>
                <a:sym typeface="Nexa Bold"/>
              </a:rPr>
              <a:t>INSERT BREAKDOWN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53342"/>
            <a:ext cx="12081262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CITY CONNECTIONS AND SUPPORTS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200050"/>
            <a:ext cx="10790058" cy="468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Intentionally don’t have a van 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sustainability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individualized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fosters independence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Bus ninja-ing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Partnership with GRT with bus training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Bus cards for if lost 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WALES phones</a:t>
            </a:r>
          </a:p>
          <a:p>
            <a:pPr algn="l">
              <a:lnSpc>
                <a:spcPts val="4189"/>
              </a:lnSpc>
            </a:pPr>
            <a:endParaRPr lang="en-US" sz="2992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910036" y="3945141"/>
            <a:ext cx="6989045" cy="411480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4" y="0"/>
                </a:lnTo>
                <a:lnTo>
                  <a:pt x="6989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8881336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TRANSPORTATION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019542"/>
            <a:ext cx="12375673" cy="538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0988" lvl="1" indent="-370494" algn="l">
              <a:lnSpc>
                <a:spcPts val="4804"/>
              </a:lnSpc>
              <a:buFont typeface="Arial"/>
              <a:buChar char="•"/>
            </a:pPr>
            <a:r>
              <a:rPr lang="en-US" sz="343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Advocating for age-overrides (eg 55+ programs which people want to attend, but are younger)</a:t>
            </a:r>
          </a:p>
          <a:p>
            <a:pPr marL="740988" lvl="1" indent="-370494" algn="l">
              <a:lnSpc>
                <a:spcPts val="4804"/>
              </a:lnSpc>
              <a:buFont typeface="Arial"/>
              <a:buChar char="•"/>
            </a:pPr>
            <a:r>
              <a:rPr lang="en-US" sz="343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Assumptions being made at first sight that someone needs extra support to participate (employment, rec &amp; leisure)</a:t>
            </a:r>
          </a:p>
          <a:p>
            <a:pPr marL="740988" lvl="1" indent="-370494" algn="l">
              <a:lnSpc>
                <a:spcPts val="4804"/>
              </a:lnSpc>
              <a:buFont typeface="Arial"/>
              <a:buChar char="•"/>
            </a:pPr>
            <a:r>
              <a:rPr lang="en-US" sz="3432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Respectful behaviour policies that are not discriminatory </a:t>
            </a:r>
          </a:p>
          <a:p>
            <a:pPr algn="l">
              <a:lnSpc>
                <a:spcPts val="4804"/>
              </a:lnSpc>
            </a:pPr>
            <a:endParaRPr lang="en-US" sz="3432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4804"/>
              </a:lnSpc>
            </a:pPr>
            <a:endParaRPr lang="en-US" sz="3432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706449" y="5590971"/>
            <a:ext cx="3713751" cy="3667329"/>
          </a:xfrm>
          <a:custGeom>
            <a:avLst/>
            <a:gdLst/>
            <a:ahLst/>
            <a:cxnLst/>
            <a:rect l="l" t="t" r="r" b="b"/>
            <a:pathLst>
              <a:path w="3713751" h="3667329">
                <a:moveTo>
                  <a:pt x="0" y="0"/>
                </a:moveTo>
                <a:lnTo>
                  <a:pt x="3713751" y="0"/>
                </a:lnTo>
                <a:lnTo>
                  <a:pt x="3713751" y="3667329"/>
                </a:lnTo>
                <a:lnTo>
                  <a:pt x="0" y="3667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1284745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ADVOCACY &amp; COMMUNITY EDUCATION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458101" y="3112975"/>
            <a:ext cx="11829899" cy="502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959" lvl="1" indent="-346979" algn="l">
              <a:lnSpc>
                <a:spcPts val="4499"/>
              </a:lnSpc>
              <a:buFont typeface="Arial"/>
              <a:buChar char="•"/>
            </a:pPr>
            <a:r>
              <a:rPr lang="en-US" sz="3214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Group led by members, with the support of staff</a:t>
            </a:r>
          </a:p>
          <a:p>
            <a:pPr marL="693959" lvl="1" indent="-346979" algn="l">
              <a:lnSpc>
                <a:spcPts val="4499"/>
              </a:lnSpc>
              <a:buFont typeface="Arial"/>
              <a:buChar char="•"/>
            </a:pPr>
            <a:r>
              <a:rPr lang="en-US" sz="3214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Every person creates a plan for achieving their goals that can include</a:t>
            </a:r>
          </a:p>
          <a:p>
            <a:pPr marL="1387918" lvl="2" indent="-462639" algn="l">
              <a:lnSpc>
                <a:spcPts val="4499"/>
              </a:lnSpc>
              <a:buFont typeface="Arial"/>
              <a:buChar char="⚬"/>
            </a:pPr>
            <a:r>
              <a:rPr lang="en-US" sz="3214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Employment</a:t>
            </a:r>
          </a:p>
          <a:p>
            <a:pPr marL="1387918" lvl="2" indent="-462639" algn="l">
              <a:lnSpc>
                <a:spcPts val="4499"/>
              </a:lnSpc>
              <a:buFont typeface="Arial"/>
              <a:buChar char="⚬"/>
            </a:pPr>
            <a:r>
              <a:rPr lang="en-US" sz="3214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Independent Living Skills</a:t>
            </a:r>
          </a:p>
          <a:p>
            <a:pPr marL="1387918" lvl="2" indent="-462639" algn="l">
              <a:lnSpc>
                <a:spcPts val="4499"/>
              </a:lnSpc>
              <a:buFont typeface="Arial"/>
              <a:buChar char="⚬"/>
            </a:pPr>
            <a:r>
              <a:rPr lang="en-US" sz="3214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Personal Development</a:t>
            </a:r>
          </a:p>
          <a:p>
            <a:pPr marL="1387918" lvl="2" indent="-462639" algn="l">
              <a:lnSpc>
                <a:spcPts val="4499"/>
              </a:lnSpc>
              <a:buFont typeface="Arial"/>
              <a:buChar char="⚬"/>
            </a:pPr>
            <a:r>
              <a:rPr lang="en-US" sz="3214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Community Connections</a:t>
            </a:r>
          </a:p>
          <a:p>
            <a:pPr marL="693959" lvl="1" indent="-346979" algn="l">
              <a:lnSpc>
                <a:spcPts val="4499"/>
              </a:lnSpc>
              <a:buFont typeface="Arial"/>
              <a:buChar char="•"/>
            </a:pPr>
            <a:r>
              <a:rPr lang="en-US" sz="3214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Overarching goal is a greater connection between members and their community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3302198"/>
            <a:ext cx="6036544" cy="5259425"/>
          </a:xfrm>
          <a:custGeom>
            <a:avLst/>
            <a:gdLst/>
            <a:ahLst/>
            <a:cxnLst/>
            <a:rect l="l" t="t" r="r" b="b"/>
            <a:pathLst>
              <a:path w="6036544" h="5259425">
                <a:moveTo>
                  <a:pt x="0" y="0"/>
                </a:moveTo>
                <a:lnTo>
                  <a:pt x="6036544" y="0"/>
                </a:lnTo>
                <a:lnTo>
                  <a:pt x="6036544" y="5259425"/>
                </a:lnTo>
                <a:lnTo>
                  <a:pt x="0" y="5259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7630783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THE WALES GROUP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049910" y="2973669"/>
            <a:ext cx="8188180" cy="6601720"/>
            <a:chOff x="0" y="0"/>
            <a:chExt cx="10917574" cy="88022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17574" cy="8802294"/>
            </a:xfrm>
            <a:custGeom>
              <a:avLst/>
              <a:gdLst/>
              <a:ahLst/>
              <a:cxnLst/>
              <a:rect l="l" t="t" r="r" b="b"/>
              <a:pathLst>
                <a:path w="10917574" h="8802294">
                  <a:moveTo>
                    <a:pt x="0" y="0"/>
                  </a:moveTo>
                  <a:lnTo>
                    <a:pt x="10917574" y="0"/>
                  </a:lnTo>
                  <a:lnTo>
                    <a:pt x="10917574" y="8802294"/>
                  </a:lnTo>
                  <a:lnTo>
                    <a:pt x="0" y="8802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6245834" y="1902713"/>
              <a:ext cx="3597081" cy="566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9"/>
                </a:lnSpc>
                <a:spcBef>
                  <a:spcPct val="0"/>
                </a:spcBef>
              </a:pPr>
              <a:r>
                <a:rPr lang="en-US" sz="2520" b="1">
                  <a:solidFill>
                    <a:srgbClr val="000000"/>
                  </a:solidFill>
                  <a:latin typeface="Nexa Bold"/>
                  <a:ea typeface="Nexa Bold"/>
                  <a:cs typeface="Nexa Bold"/>
                  <a:sym typeface="Nexa Bold"/>
                </a:rPr>
                <a:t>EMPOWERMENT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981084" y="6065105"/>
              <a:ext cx="2126580" cy="566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9"/>
                </a:lnSpc>
                <a:spcBef>
                  <a:spcPct val="0"/>
                </a:spcBef>
              </a:pPr>
              <a:r>
                <a:rPr lang="en-US" sz="2520" b="1">
                  <a:solidFill>
                    <a:srgbClr val="000000"/>
                  </a:solidFill>
                  <a:latin typeface="Nexa Bold"/>
                  <a:ea typeface="Nexa Bold"/>
                  <a:cs typeface="Nexa Bold"/>
                  <a:sym typeface="Nexa Bold"/>
                </a:rPr>
                <a:t>CONTROL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20077" y="1902713"/>
              <a:ext cx="2834317" cy="566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9"/>
                </a:lnSpc>
                <a:spcBef>
                  <a:spcPct val="0"/>
                </a:spcBef>
              </a:pPr>
              <a:r>
                <a:rPr lang="en-US" sz="2520" b="1">
                  <a:solidFill>
                    <a:srgbClr val="000000"/>
                  </a:solidFill>
                  <a:latin typeface="Nexa Bold"/>
                  <a:ea typeface="Nexa Bold"/>
                  <a:cs typeface="Nexa Bold"/>
                  <a:sym typeface="Nexa Bold"/>
                </a:rPr>
                <a:t>PROTECTION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3451" y="6065105"/>
              <a:ext cx="2930333" cy="566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9"/>
                </a:lnSpc>
                <a:spcBef>
                  <a:spcPct val="0"/>
                </a:spcBef>
              </a:pPr>
              <a:r>
                <a:rPr lang="en-US" sz="2520" b="1">
                  <a:solidFill>
                    <a:srgbClr val="FFFFFF"/>
                  </a:solidFill>
                  <a:latin typeface="Nexa Bold"/>
                  <a:ea typeface="Nexa Bold"/>
                  <a:cs typeface="Nexa Bold"/>
                  <a:sym typeface="Nexa Bold"/>
                </a:rPr>
                <a:t>PUNISHMENT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753342"/>
            <a:ext cx="1284745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RELATIONAL BASIS OF EMPOWERMENT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21403" y="9729234"/>
            <a:ext cx="1445194" cy="27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2"/>
              </a:lnSpc>
              <a:spcBef>
                <a:spcPct val="0"/>
              </a:spcBef>
            </a:pPr>
            <a:r>
              <a:rPr lang="en-US" sz="1644" b="1">
                <a:solidFill>
                  <a:srgbClr val="000000"/>
                </a:solidFill>
                <a:latin typeface="Nexa Bold"/>
                <a:ea typeface="Nexa Bold"/>
                <a:cs typeface="Nexa Bold"/>
                <a:sym typeface="Nexa Bold"/>
              </a:rPr>
              <a:t>REJECTION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85740" y="5990558"/>
            <a:ext cx="1643881" cy="54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6"/>
              </a:lnSpc>
            </a:pPr>
            <a:r>
              <a:rPr lang="en-US" sz="1640" b="1">
                <a:solidFill>
                  <a:srgbClr val="000000"/>
                </a:solidFill>
                <a:latin typeface="Nexa Bold"/>
                <a:ea typeface="Nexa Bold"/>
                <a:cs typeface="Nexa Bold"/>
                <a:sym typeface="Nexa Bold"/>
              </a:rPr>
              <a:t>HOPEFULNESS </a:t>
            </a:r>
          </a:p>
          <a:p>
            <a:pPr algn="ctr">
              <a:lnSpc>
                <a:spcPts val="2296"/>
              </a:lnSpc>
              <a:spcBef>
                <a:spcPct val="0"/>
              </a:spcBef>
            </a:pPr>
            <a:r>
              <a:rPr lang="en-US" sz="1640" b="1">
                <a:solidFill>
                  <a:srgbClr val="000000"/>
                </a:solidFill>
                <a:latin typeface="Nexa Bold"/>
                <a:ea typeface="Nexa Bold"/>
                <a:cs typeface="Nexa Bold"/>
                <a:sym typeface="Nexa Bold"/>
              </a:rPr>
              <a:t>OR OPTIMISM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48670" y="5990558"/>
            <a:ext cx="2201240" cy="54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6"/>
              </a:lnSpc>
            </a:pPr>
            <a:r>
              <a:rPr lang="en-US" sz="1640" b="1">
                <a:solidFill>
                  <a:srgbClr val="000000"/>
                </a:solidFill>
                <a:latin typeface="Nexa Bold"/>
                <a:ea typeface="Nexa Bold"/>
                <a:cs typeface="Nexa Bold"/>
                <a:sym typeface="Nexa Bold"/>
              </a:rPr>
              <a:t>HOPELESSNESS</a:t>
            </a:r>
          </a:p>
          <a:p>
            <a:pPr algn="ctr">
              <a:lnSpc>
                <a:spcPts val="2296"/>
              </a:lnSpc>
              <a:spcBef>
                <a:spcPct val="0"/>
              </a:spcBef>
            </a:pPr>
            <a:r>
              <a:rPr lang="en-US" sz="1640" b="1">
                <a:solidFill>
                  <a:srgbClr val="000000"/>
                </a:solidFill>
                <a:latin typeface="Nexa Bold"/>
                <a:ea typeface="Nexa Bold"/>
                <a:cs typeface="Nexa Bold"/>
                <a:sym typeface="Nexa Bold"/>
              </a:rPr>
              <a:t>OR PESSIMISM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07677" y="2696492"/>
            <a:ext cx="1872646" cy="27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2"/>
              </a:lnSpc>
              <a:spcBef>
                <a:spcPct val="0"/>
              </a:spcBef>
            </a:pPr>
            <a:r>
              <a:rPr lang="en-US" sz="1644" b="1">
                <a:solidFill>
                  <a:srgbClr val="000000"/>
                </a:solidFill>
                <a:latin typeface="Nexa Bold"/>
                <a:ea typeface="Nexa Bold"/>
                <a:cs typeface="Nexa Bold"/>
                <a:sym typeface="Nexa Bold"/>
              </a:rPr>
              <a:t>ACCEPTANCE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59930" y="4463042"/>
            <a:ext cx="4899370" cy="4795258"/>
          </a:xfrm>
          <a:custGeom>
            <a:avLst/>
            <a:gdLst/>
            <a:ahLst/>
            <a:cxnLst/>
            <a:rect l="l" t="t" r="r" b="b"/>
            <a:pathLst>
              <a:path w="4899370" h="4795258">
                <a:moveTo>
                  <a:pt x="0" y="0"/>
                </a:moveTo>
                <a:lnTo>
                  <a:pt x="4899370" y="0"/>
                </a:lnTo>
                <a:lnTo>
                  <a:pt x="4899370" y="4795258"/>
                </a:lnTo>
                <a:lnTo>
                  <a:pt x="0" y="4795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57556" y="3805140"/>
            <a:ext cx="13026329" cy="313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9946" lvl="1" indent="-389973" algn="l">
              <a:lnSpc>
                <a:spcPts val="5057"/>
              </a:lnSpc>
              <a:buFont typeface="Arial"/>
              <a:buChar char="•"/>
            </a:pPr>
            <a:r>
              <a:rPr lang="en-US" sz="361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Intentionality in how/where we provide support</a:t>
            </a:r>
          </a:p>
          <a:p>
            <a:pPr marL="779946" lvl="1" indent="-389973" algn="l">
              <a:lnSpc>
                <a:spcPts val="5057"/>
              </a:lnSpc>
              <a:buFont typeface="Arial"/>
              <a:buChar char="•"/>
            </a:pPr>
            <a:r>
              <a:rPr lang="en-US" sz="361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Facilitation vs support worker </a:t>
            </a:r>
          </a:p>
          <a:p>
            <a:pPr marL="779946" lvl="1" indent="-389973" algn="l">
              <a:lnSpc>
                <a:spcPts val="5057"/>
              </a:lnSpc>
              <a:buFont typeface="Arial"/>
              <a:buChar char="•"/>
            </a:pPr>
            <a:r>
              <a:rPr lang="en-US" sz="361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Assume ability</a:t>
            </a:r>
          </a:p>
          <a:p>
            <a:pPr marL="779946" lvl="1" indent="-389973" algn="l">
              <a:lnSpc>
                <a:spcPts val="5057"/>
              </a:lnSpc>
              <a:buFont typeface="Arial"/>
              <a:buChar char="•"/>
            </a:pPr>
            <a:r>
              <a:rPr lang="en-US" sz="361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Holding space &amp; being in the background </a:t>
            </a:r>
          </a:p>
          <a:p>
            <a:pPr marL="1559891" lvl="2" indent="-519964" algn="l">
              <a:lnSpc>
                <a:spcPts val="5057"/>
              </a:lnSpc>
              <a:buFont typeface="Arial"/>
              <a:buChar char="⚬"/>
            </a:pPr>
            <a:r>
              <a:rPr lang="en-US" sz="3612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Example: Bus-Ninja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53342"/>
            <a:ext cx="1284745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“YES, AND” APPROACH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76158" y="5143500"/>
            <a:ext cx="2936939" cy="4114800"/>
          </a:xfrm>
          <a:custGeom>
            <a:avLst/>
            <a:gdLst/>
            <a:ahLst/>
            <a:cxnLst/>
            <a:rect l="l" t="t" r="r" b="b"/>
            <a:pathLst>
              <a:path w="2936939" h="4114800">
                <a:moveTo>
                  <a:pt x="0" y="0"/>
                </a:moveTo>
                <a:lnTo>
                  <a:pt x="2936939" y="0"/>
                </a:lnTo>
                <a:lnTo>
                  <a:pt x="2936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814665"/>
            <a:ext cx="12847458" cy="3085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9236" lvl="1" indent="-384618" algn="l">
              <a:lnSpc>
                <a:spcPts val="4988"/>
              </a:lnSpc>
              <a:buFont typeface="Arial"/>
              <a:buChar char="•"/>
            </a:pPr>
            <a:r>
              <a:rPr lang="en-US" sz="356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Positives of “working ourselves out of jobs”</a:t>
            </a:r>
          </a:p>
          <a:p>
            <a:pPr marL="769236" lvl="1" indent="-384618" algn="l">
              <a:lnSpc>
                <a:spcPts val="4988"/>
              </a:lnSpc>
              <a:buFont typeface="Arial"/>
              <a:buChar char="•"/>
            </a:pPr>
            <a:r>
              <a:rPr lang="en-US" sz="356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Creates more turnover, therefore more space for new people to come through </a:t>
            </a:r>
          </a:p>
          <a:p>
            <a:pPr marL="769236" lvl="1" indent="-384618" algn="l">
              <a:lnSpc>
                <a:spcPts val="4988"/>
              </a:lnSpc>
              <a:buFont typeface="Arial"/>
              <a:buChar char="•"/>
            </a:pPr>
            <a:r>
              <a:rPr lang="en-US" sz="356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Provide more service and support to more people</a:t>
            </a:r>
          </a:p>
          <a:p>
            <a:pPr algn="l">
              <a:lnSpc>
                <a:spcPts val="4988"/>
              </a:lnSpc>
            </a:pPr>
            <a:endParaRPr lang="en-US" sz="3562">
              <a:solidFill>
                <a:srgbClr val="0096A9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753342"/>
            <a:ext cx="1284745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GROWTH &amp; SUSTAINABILITY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038592"/>
            <a:ext cx="11568162" cy="502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2639" lvl="1" indent="-346319" algn="l">
              <a:lnSpc>
                <a:spcPts val="4491"/>
              </a:lnSpc>
              <a:buFont typeface="Arial"/>
              <a:buChar char="•"/>
            </a:pPr>
            <a:r>
              <a:rPr lang="en-US" sz="3208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Navigating different support structure during mental health crisis</a:t>
            </a:r>
          </a:p>
          <a:p>
            <a:pPr marL="692639" lvl="1" indent="-346319" algn="l">
              <a:lnSpc>
                <a:spcPts val="4491"/>
              </a:lnSpc>
              <a:buFont typeface="Arial"/>
              <a:buChar char="•"/>
            </a:pPr>
            <a:r>
              <a:rPr lang="en-US" sz="3208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Working in a satellite form </a:t>
            </a:r>
          </a:p>
          <a:p>
            <a:pPr marL="692639" lvl="1" indent="-346319" algn="l">
              <a:lnSpc>
                <a:spcPts val="4491"/>
              </a:lnSpc>
              <a:buFont typeface="Arial"/>
              <a:buChar char="•"/>
            </a:pPr>
            <a:r>
              <a:rPr lang="en-US" sz="3208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Supporting members/families during times of crisis</a:t>
            </a:r>
          </a:p>
          <a:p>
            <a:pPr marL="1385277" lvl="2" indent="-461759" algn="l">
              <a:lnSpc>
                <a:spcPts val="4491"/>
              </a:lnSpc>
              <a:buFont typeface="Arial"/>
              <a:buChar char="⚬"/>
            </a:pPr>
            <a:r>
              <a:rPr lang="en-US" sz="3208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Beyond regular supports</a:t>
            </a:r>
          </a:p>
          <a:p>
            <a:pPr marL="1385277" lvl="2" indent="-461759" algn="l">
              <a:lnSpc>
                <a:spcPts val="4491"/>
              </a:lnSpc>
              <a:buFont typeface="Arial"/>
              <a:buChar char="⚬"/>
            </a:pPr>
            <a:r>
              <a:rPr lang="en-US" sz="3208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Hybrid facilitator hours for beyond the 9-3 so that flexibility is built into the role</a:t>
            </a:r>
          </a:p>
          <a:p>
            <a:pPr marL="692639" lvl="1" indent="-346319" algn="l">
              <a:lnSpc>
                <a:spcPts val="4491"/>
              </a:lnSpc>
              <a:buFont typeface="Arial"/>
              <a:buChar char="•"/>
            </a:pPr>
            <a:r>
              <a:rPr lang="en-US" sz="3208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Relief Facilitators offering stability for coverage</a:t>
            </a:r>
          </a:p>
          <a:p>
            <a:pPr algn="l">
              <a:lnSpc>
                <a:spcPts val="4491"/>
              </a:lnSpc>
            </a:pPr>
            <a:endParaRPr lang="en-US" sz="3208">
              <a:solidFill>
                <a:srgbClr val="DE5B2D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983430" y="4982430"/>
            <a:ext cx="4275870" cy="4275870"/>
          </a:xfrm>
          <a:custGeom>
            <a:avLst/>
            <a:gdLst/>
            <a:ahLst/>
            <a:cxnLst/>
            <a:rect l="l" t="t" r="r" b="b"/>
            <a:pathLst>
              <a:path w="4275870" h="4275870">
                <a:moveTo>
                  <a:pt x="0" y="0"/>
                </a:moveTo>
                <a:lnTo>
                  <a:pt x="4275870" y="0"/>
                </a:lnTo>
                <a:lnTo>
                  <a:pt x="4275870" y="4275870"/>
                </a:lnTo>
                <a:lnTo>
                  <a:pt x="0" y="42758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1284745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CREATIVE, FLEXIBLE SERVICE DELIVERY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019542"/>
            <a:ext cx="13156978" cy="700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7768" lvl="1" indent="-393884" algn="l">
              <a:lnSpc>
                <a:spcPts val="5108"/>
              </a:lnSpc>
              <a:buFont typeface="Arial"/>
              <a:buChar char="•"/>
            </a:pPr>
            <a:r>
              <a:rPr lang="en-US" sz="3648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Fostering a strong, unified team using training as team-building time to cultivate:</a:t>
            </a:r>
          </a:p>
          <a:p>
            <a:pPr marL="1575537" lvl="2" indent="-525179" algn="l">
              <a:lnSpc>
                <a:spcPts val="5108"/>
              </a:lnSpc>
              <a:buFont typeface="Arial"/>
              <a:buChar char="⚬"/>
            </a:pPr>
            <a:r>
              <a:rPr lang="en-US" sz="3648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Shared expectations</a:t>
            </a:r>
          </a:p>
          <a:p>
            <a:pPr marL="1575537" lvl="2" indent="-525179" algn="l">
              <a:lnSpc>
                <a:spcPts val="5108"/>
              </a:lnSpc>
              <a:buFont typeface="Arial"/>
              <a:buChar char="⚬"/>
            </a:pPr>
            <a:r>
              <a:rPr lang="en-US" sz="3648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Healthy team “culture”</a:t>
            </a:r>
          </a:p>
          <a:p>
            <a:pPr marL="1575537" lvl="2" indent="-525179" algn="l">
              <a:lnSpc>
                <a:spcPts val="5108"/>
              </a:lnSpc>
              <a:buFont typeface="Arial"/>
              <a:buChar char="⚬"/>
            </a:pPr>
            <a:r>
              <a:rPr lang="en-US" sz="3648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Space for open &amp; honest dialogue</a:t>
            </a:r>
          </a:p>
          <a:p>
            <a:pPr marL="787768" lvl="1" indent="-393884" algn="l">
              <a:lnSpc>
                <a:spcPts val="5108"/>
              </a:lnSpc>
              <a:buFont typeface="Arial"/>
              <a:buChar char="•"/>
            </a:pPr>
            <a:r>
              <a:rPr lang="en-US" sz="3648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Trainings we have found invaluable:</a:t>
            </a:r>
          </a:p>
          <a:p>
            <a:pPr marL="1575537" lvl="2" indent="-525179" algn="l">
              <a:lnSpc>
                <a:spcPts val="5108"/>
              </a:lnSpc>
              <a:buFont typeface="Arial"/>
              <a:buChar char="⚬"/>
            </a:pPr>
            <a:r>
              <a:rPr lang="en-US" sz="3648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Personality Dimensions </a:t>
            </a:r>
          </a:p>
          <a:p>
            <a:pPr marL="1575537" lvl="2" indent="-525179" algn="l">
              <a:lnSpc>
                <a:spcPts val="5108"/>
              </a:lnSpc>
              <a:buFont typeface="Arial"/>
              <a:buChar char="⚬"/>
            </a:pPr>
            <a:r>
              <a:rPr lang="en-US" sz="3648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Core Competencies</a:t>
            </a:r>
          </a:p>
          <a:p>
            <a:pPr marL="1575537" lvl="2" indent="-525179" algn="l">
              <a:lnSpc>
                <a:spcPts val="5108"/>
              </a:lnSpc>
              <a:buFont typeface="Arial"/>
              <a:buChar char="⚬"/>
            </a:pPr>
            <a:r>
              <a:rPr lang="en-US" sz="3648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Conflict &amp; Communication</a:t>
            </a:r>
          </a:p>
          <a:p>
            <a:pPr algn="l">
              <a:lnSpc>
                <a:spcPts val="5108"/>
              </a:lnSpc>
            </a:pPr>
            <a:endParaRPr lang="en-US" sz="3648">
              <a:solidFill>
                <a:srgbClr val="0096A9"/>
              </a:solidFill>
              <a:latin typeface="Nexa"/>
              <a:ea typeface="Nexa"/>
              <a:cs typeface="Nexa"/>
              <a:sym typeface="Nexa"/>
            </a:endParaRPr>
          </a:p>
          <a:p>
            <a:pPr algn="l">
              <a:lnSpc>
                <a:spcPts val="5108"/>
              </a:lnSpc>
            </a:pPr>
            <a:endParaRPr lang="en-US" sz="3648">
              <a:solidFill>
                <a:srgbClr val="0096A9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818758" y="4234125"/>
            <a:ext cx="4601442" cy="4538711"/>
          </a:xfrm>
          <a:custGeom>
            <a:avLst/>
            <a:gdLst/>
            <a:ahLst/>
            <a:cxnLst/>
            <a:rect l="l" t="t" r="r" b="b"/>
            <a:pathLst>
              <a:path w="4601442" h="4538711">
                <a:moveTo>
                  <a:pt x="0" y="0"/>
                </a:moveTo>
                <a:lnTo>
                  <a:pt x="4601442" y="0"/>
                </a:lnTo>
                <a:lnTo>
                  <a:pt x="4601442" y="4538711"/>
                </a:lnTo>
                <a:lnTo>
                  <a:pt x="0" y="4538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13308057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MITIGATING CHALLENGES WITH TRAINING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029067"/>
            <a:ext cx="11292130" cy="546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6111" lvl="1" indent="-338056" algn="l">
              <a:lnSpc>
                <a:spcPts val="4384"/>
              </a:lnSpc>
              <a:buFont typeface="Arial"/>
              <a:buChar char="•"/>
            </a:pPr>
            <a:r>
              <a:rPr lang="en-US" sz="3131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Reframing since COVID</a:t>
            </a:r>
          </a:p>
          <a:p>
            <a:pPr marL="1352223" lvl="2" indent="-450741" algn="l">
              <a:lnSpc>
                <a:spcPts val="4384"/>
              </a:lnSpc>
              <a:buFont typeface="Arial"/>
              <a:buChar char="⚬"/>
            </a:pPr>
            <a:r>
              <a:rPr lang="en-US" sz="3131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Openness to expanding membership - knowing we’d also be able to expand staffing for continuous growth as a group</a:t>
            </a:r>
          </a:p>
          <a:p>
            <a:pPr marL="2028334" lvl="3" indent="-507084" algn="l">
              <a:lnSpc>
                <a:spcPts val="4384"/>
              </a:lnSpc>
              <a:buFont typeface="Arial"/>
              <a:buChar char="￭"/>
            </a:pPr>
            <a:r>
              <a:rPr lang="en-US" sz="3131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Reframe to view as an </a:t>
            </a:r>
            <a:r>
              <a:rPr lang="en-US" sz="3131" b="1" i="1">
                <a:solidFill>
                  <a:srgbClr val="DE5B2D"/>
                </a:solidFill>
                <a:latin typeface="Nexa Bold Italics"/>
                <a:ea typeface="Nexa Bold Italics"/>
                <a:cs typeface="Nexa Bold Italics"/>
                <a:sym typeface="Nexa Bold Italics"/>
              </a:rPr>
              <a:t>opportunity</a:t>
            </a:r>
            <a:r>
              <a:rPr lang="en-US" sz="3131" b="1">
                <a:solidFill>
                  <a:srgbClr val="DE5B2D"/>
                </a:solidFill>
                <a:latin typeface="Nexa Bold"/>
                <a:ea typeface="Nexa Bold"/>
                <a:cs typeface="Nexa Bold"/>
                <a:sym typeface="Nexa Bold"/>
              </a:rPr>
              <a:t> </a:t>
            </a:r>
          </a:p>
          <a:p>
            <a:pPr marL="676111" lvl="1" indent="-338056" algn="l">
              <a:lnSpc>
                <a:spcPts val="4384"/>
              </a:lnSpc>
              <a:buFont typeface="Arial"/>
              <a:buChar char="•"/>
            </a:pPr>
            <a:r>
              <a:rPr lang="en-US" sz="3131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 Looking at spaces that already existed, and reimagining how to collaborate and share resources</a:t>
            </a:r>
          </a:p>
          <a:p>
            <a:pPr marL="676111" lvl="1" indent="-338056" algn="l">
              <a:lnSpc>
                <a:spcPts val="4384"/>
              </a:lnSpc>
              <a:buFont typeface="Arial"/>
              <a:buChar char="•"/>
            </a:pPr>
            <a:r>
              <a:rPr lang="en-US" sz="3131">
                <a:solidFill>
                  <a:srgbClr val="DE5B2D"/>
                </a:solidFill>
                <a:latin typeface="Nexa"/>
                <a:ea typeface="Nexa"/>
                <a:cs typeface="Nexa"/>
                <a:sym typeface="Nexa"/>
              </a:rPr>
              <a:t> Leveraging community as much as possible because it makes everything more sustainable for the people we work with</a:t>
            </a:r>
          </a:p>
        </p:txBody>
      </p:sp>
      <p:sp>
        <p:nvSpPr>
          <p:cNvPr id="5" name="Freeform 5"/>
          <p:cNvSpPr/>
          <p:nvPr/>
        </p:nvSpPr>
        <p:spPr>
          <a:xfrm>
            <a:off x="12320830" y="4868609"/>
            <a:ext cx="4099370" cy="4114800"/>
          </a:xfrm>
          <a:custGeom>
            <a:avLst/>
            <a:gdLst/>
            <a:ahLst/>
            <a:cxnLst/>
            <a:rect l="l" t="t" r="r" b="b"/>
            <a:pathLst>
              <a:path w="4099370" h="4114800">
                <a:moveTo>
                  <a:pt x="0" y="0"/>
                </a:moveTo>
                <a:lnTo>
                  <a:pt x="4099370" y="0"/>
                </a:lnTo>
                <a:lnTo>
                  <a:pt x="4099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1284745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CHANGING OUR SERVICE DELIVERY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038592"/>
            <a:ext cx="10790058" cy="52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Look to the community for organic supports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Bus trainings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Regional support staff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Potential partnerships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Sharing resources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Look for ways that people can participate independently/interdependently </a:t>
            </a:r>
          </a:p>
          <a:p>
            <a:pPr marL="1292100" lvl="2" indent="-430700" algn="l">
              <a:lnSpc>
                <a:spcPts val="4189"/>
              </a:lnSpc>
              <a:buFont typeface="Arial"/>
              <a:buChar char="⚬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Rather than conducting service out in community</a:t>
            </a:r>
          </a:p>
          <a:p>
            <a:pPr marL="646050" lvl="1" indent="-323025" algn="l">
              <a:lnSpc>
                <a:spcPts val="4189"/>
              </a:lnSpc>
              <a:buFont typeface="Arial"/>
              <a:buChar char="•"/>
            </a:pPr>
            <a:r>
              <a:rPr lang="en-US" sz="2992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Explore what opportunities and resources already exist that people can learn to access </a:t>
            </a:r>
          </a:p>
        </p:txBody>
      </p:sp>
      <p:sp>
        <p:nvSpPr>
          <p:cNvPr id="5" name="Freeform 5"/>
          <p:cNvSpPr/>
          <p:nvPr/>
        </p:nvSpPr>
        <p:spPr>
          <a:xfrm>
            <a:off x="12244665" y="5143383"/>
            <a:ext cx="4175535" cy="41148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1284745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CHANGING </a:t>
            </a:r>
            <a:r>
              <a:rPr lang="en-US" sz="4900" b="1" i="1">
                <a:solidFill>
                  <a:srgbClr val="FFFFFF"/>
                </a:solidFill>
                <a:latin typeface="Nexa Bold Italics"/>
                <a:ea typeface="Nexa Bold Italics"/>
                <a:cs typeface="Nexa Bold Italics"/>
                <a:sym typeface="Nexa Bold Italics"/>
              </a:rPr>
              <a:t>YOUR</a:t>
            </a: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 SERVICE DELIVERY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869210"/>
            <a:ext cx="12573000" cy="4861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2803" lvl="1" indent="-376401" algn="l">
              <a:lnSpc>
                <a:spcPts val="4881"/>
              </a:lnSpc>
              <a:buFont typeface="Arial"/>
              <a:buChar char="•"/>
            </a:pPr>
            <a:r>
              <a:rPr lang="en-US" sz="3486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Importance of involving ALL stakeholders</a:t>
            </a:r>
          </a:p>
          <a:p>
            <a:pPr marL="1505606" lvl="2" indent="-501869" algn="l">
              <a:lnSpc>
                <a:spcPts val="4881"/>
              </a:lnSpc>
              <a:buFont typeface="Arial"/>
              <a:buChar char="⚬"/>
            </a:pPr>
            <a:r>
              <a:rPr lang="en-US" sz="3486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People supported</a:t>
            </a:r>
          </a:p>
          <a:p>
            <a:pPr marL="1505606" lvl="2" indent="-501869" algn="l">
              <a:lnSpc>
                <a:spcPts val="4881"/>
              </a:lnSpc>
              <a:buFont typeface="Arial"/>
              <a:buChar char="⚬"/>
            </a:pPr>
            <a:r>
              <a:rPr lang="en-US" sz="3486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Families/Homes</a:t>
            </a:r>
          </a:p>
          <a:p>
            <a:pPr marL="1505606" lvl="2" indent="-501869" algn="l">
              <a:lnSpc>
                <a:spcPts val="4881"/>
              </a:lnSpc>
              <a:buFont typeface="Arial"/>
              <a:buChar char="⚬"/>
            </a:pPr>
            <a:r>
              <a:rPr lang="en-US" sz="3486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Other external support staff </a:t>
            </a:r>
          </a:p>
          <a:p>
            <a:pPr marL="752803" lvl="1" indent="-376401" algn="l">
              <a:lnSpc>
                <a:spcPts val="4881"/>
              </a:lnSpc>
              <a:buFont typeface="Arial"/>
              <a:buChar char="•"/>
            </a:pPr>
            <a:r>
              <a:rPr lang="en-US" sz="3486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Use continuous feedback to evolve the way you:</a:t>
            </a:r>
          </a:p>
          <a:p>
            <a:pPr marL="1505606" lvl="2" indent="-501869" algn="l">
              <a:lnSpc>
                <a:spcPts val="4881"/>
              </a:lnSpc>
              <a:buFont typeface="Arial"/>
              <a:buChar char="⚬"/>
            </a:pPr>
            <a:r>
              <a:rPr lang="en-US" sz="3486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Strategically plan for program development</a:t>
            </a:r>
          </a:p>
          <a:p>
            <a:pPr marL="1505606" lvl="2" indent="-501869" algn="l">
              <a:lnSpc>
                <a:spcPts val="4881"/>
              </a:lnSpc>
              <a:buFont typeface="Arial"/>
              <a:buChar char="⚬"/>
            </a:pPr>
            <a:r>
              <a:rPr lang="en-US" sz="3486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Explore new ideas</a:t>
            </a:r>
          </a:p>
          <a:p>
            <a:pPr marL="1505606" lvl="2" indent="-501869" algn="l">
              <a:lnSpc>
                <a:spcPts val="4881"/>
              </a:lnSpc>
              <a:buFont typeface="Arial"/>
              <a:buChar char="⚬"/>
            </a:pPr>
            <a:r>
              <a:rPr lang="en-US" sz="3486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Conduct service</a:t>
            </a:r>
          </a:p>
        </p:txBody>
      </p:sp>
      <p:sp>
        <p:nvSpPr>
          <p:cNvPr id="5" name="Freeform 5"/>
          <p:cNvSpPr/>
          <p:nvPr/>
        </p:nvSpPr>
        <p:spPr>
          <a:xfrm>
            <a:off x="9490871" y="6937482"/>
            <a:ext cx="7768429" cy="2320818"/>
          </a:xfrm>
          <a:custGeom>
            <a:avLst/>
            <a:gdLst/>
            <a:ahLst/>
            <a:cxnLst/>
            <a:rect l="l" t="t" r="r" b="b"/>
            <a:pathLst>
              <a:path w="7768429" h="2320818">
                <a:moveTo>
                  <a:pt x="0" y="0"/>
                </a:moveTo>
                <a:lnTo>
                  <a:pt x="7768429" y="0"/>
                </a:lnTo>
                <a:lnTo>
                  <a:pt x="7768429" y="2320818"/>
                </a:lnTo>
                <a:lnTo>
                  <a:pt x="0" y="2320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1284745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DON’T FORGET THE STAKEHOLDERS!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E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518168" cy="102870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300083" y="3696381"/>
            <a:ext cx="5918003" cy="2101674"/>
            <a:chOff x="0" y="0"/>
            <a:chExt cx="7890670" cy="2802232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0"/>
              <a:ext cx="7890670" cy="1085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30"/>
                </a:lnSpc>
              </a:pPr>
              <a:r>
                <a:rPr lang="en-US" sz="4878" b="1">
                  <a:solidFill>
                    <a:srgbClr val="DE5B2D"/>
                  </a:solidFill>
                  <a:latin typeface="Nexa Bold"/>
                  <a:ea typeface="Nexa Bold"/>
                  <a:cs typeface="Nexa Bold"/>
                  <a:sym typeface="Nexa Bold"/>
                </a:rPr>
                <a:t>KEY TAKE-AWAYS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664763"/>
              <a:ext cx="7890670" cy="1137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17"/>
                </a:lnSpc>
                <a:spcBef>
                  <a:spcPct val="0"/>
                </a:spcBef>
              </a:pPr>
              <a:r>
                <a:rPr lang="en-US" sz="2512">
                  <a:solidFill>
                    <a:srgbClr val="060EA8"/>
                  </a:solidFill>
                  <a:latin typeface="Nexa"/>
                  <a:ea typeface="Nexa"/>
                  <a:cs typeface="Nexa"/>
                  <a:sym typeface="Nexa"/>
                </a:rPr>
                <a:t>Considerations in Developing Individualized Supports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2267087" y="-2153583"/>
            <a:ext cx="14461492" cy="14594166"/>
          </a:xfrm>
          <a:custGeom>
            <a:avLst/>
            <a:gdLst/>
            <a:ahLst/>
            <a:cxnLst/>
            <a:rect l="l" t="t" r="r" b="b"/>
            <a:pathLst>
              <a:path w="14461492" h="14594166">
                <a:moveTo>
                  <a:pt x="0" y="0"/>
                </a:moveTo>
                <a:lnTo>
                  <a:pt x="14461492" y="0"/>
                </a:lnTo>
                <a:lnTo>
                  <a:pt x="14461492" y="14594166"/>
                </a:lnTo>
                <a:lnTo>
                  <a:pt x="0" y="14594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92514" y="1028700"/>
            <a:ext cx="10366786" cy="1115695"/>
            <a:chOff x="0" y="0"/>
            <a:chExt cx="13822381" cy="1487593"/>
          </a:xfrm>
        </p:grpSpPr>
        <p:sp>
          <p:nvSpPr>
            <p:cNvPr id="8" name="TextBox 8"/>
            <p:cNvSpPr txBox="1"/>
            <p:nvPr/>
          </p:nvSpPr>
          <p:spPr>
            <a:xfrm>
              <a:off x="0" y="-133350"/>
              <a:ext cx="3907360" cy="755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146"/>
                </a:lnSpc>
              </a:pPr>
              <a:r>
                <a:rPr lang="en-US" sz="3100" b="1">
                  <a:solidFill>
                    <a:srgbClr val="B8ED37"/>
                  </a:solidFill>
                  <a:latin typeface="Nexa Bold"/>
                  <a:ea typeface="Nexa Bold"/>
                  <a:cs typeface="Nexa Bold"/>
                  <a:sym typeface="Nexa Bold"/>
                </a:rPr>
                <a:t>Staff Structure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371196" y="-47625"/>
              <a:ext cx="9451185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FFFFFF"/>
                  </a:solidFill>
                  <a:latin typeface="Nexa"/>
                  <a:ea typeface="Nexa"/>
                  <a:cs typeface="Nexa"/>
                  <a:sym typeface="Nexa"/>
                </a:rPr>
                <a:t>Relief or On-Call staff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FFFFFF"/>
                  </a:solidFill>
                  <a:latin typeface="Nexa"/>
                  <a:ea typeface="Nexa"/>
                  <a:cs typeface="Nexa"/>
                  <a:sym typeface="Nexa"/>
                </a:rPr>
                <a:t>Zoning schedules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FFFFFF"/>
                  </a:solidFill>
                  <a:latin typeface="Nexa"/>
                  <a:ea typeface="Nexa"/>
                  <a:cs typeface="Nexa"/>
                  <a:sym typeface="Nexa"/>
                </a:rPr>
                <a:t>Flexible hours of support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83694" y="3022174"/>
            <a:ext cx="10366786" cy="3068320"/>
            <a:chOff x="0" y="0"/>
            <a:chExt cx="13822381" cy="409109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04775"/>
              <a:ext cx="3907360" cy="1541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835"/>
                </a:lnSpc>
              </a:pPr>
              <a:r>
                <a:rPr lang="en-US" sz="3099" b="1">
                  <a:solidFill>
                    <a:srgbClr val="B8ED37"/>
                  </a:solidFill>
                  <a:latin typeface="Nexa Bold"/>
                  <a:ea typeface="Nexa Bold"/>
                  <a:cs typeface="Nexa Bold"/>
                  <a:sym typeface="Nexa Bold"/>
                </a:rPr>
                <a:t>Individualized </a:t>
              </a:r>
            </a:p>
            <a:p>
              <a:pPr algn="just">
                <a:lnSpc>
                  <a:spcPts val="4835"/>
                </a:lnSpc>
              </a:pPr>
              <a:r>
                <a:rPr lang="en-US" sz="3099" b="1">
                  <a:solidFill>
                    <a:srgbClr val="B8ED37"/>
                  </a:solidFill>
                  <a:latin typeface="Nexa Bold"/>
                  <a:ea typeface="Nexa Bold"/>
                  <a:cs typeface="Nexa Bold"/>
                  <a:sym typeface="Nexa Bold"/>
                </a:rPr>
                <a:t>Plans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371196" y="-47625"/>
              <a:ext cx="9451185" cy="4138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FFFFFF"/>
                  </a:solidFill>
                  <a:latin typeface="Nexa"/>
                  <a:ea typeface="Nexa"/>
                  <a:cs typeface="Nexa"/>
                  <a:sym typeface="Nexa"/>
                </a:rPr>
                <a:t>Breakdown of Goal Work</a:t>
              </a:r>
            </a:p>
            <a:p>
              <a:pPr marL="949959" lvl="2" indent="-316653" algn="l">
                <a:lnSpc>
                  <a:spcPts val="3079"/>
                </a:lnSpc>
                <a:buFont typeface="Arial"/>
                <a:buChar char="⚬"/>
              </a:pPr>
              <a:r>
                <a:rPr lang="en-US" sz="2199">
                  <a:solidFill>
                    <a:srgbClr val="FFFFFF"/>
                  </a:solidFill>
                  <a:latin typeface="Nexa"/>
                  <a:ea typeface="Nexa"/>
                  <a:cs typeface="Nexa"/>
                  <a:sym typeface="Nexa"/>
                </a:rPr>
                <a:t>PDPs (annual)</a:t>
              </a:r>
            </a:p>
            <a:p>
              <a:pPr marL="949959" lvl="2" indent="-316653" algn="l">
                <a:lnSpc>
                  <a:spcPts val="3079"/>
                </a:lnSpc>
                <a:buFont typeface="Arial"/>
                <a:buChar char="⚬"/>
              </a:pPr>
              <a:r>
                <a:rPr lang="en-US" sz="2199">
                  <a:solidFill>
                    <a:srgbClr val="FFFFFF"/>
                  </a:solidFill>
                  <a:latin typeface="Nexa"/>
                  <a:ea typeface="Nexa"/>
                  <a:cs typeface="Nexa"/>
                  <a:sym typeface="Nexa"/>
                </a:rPr>
                <a:t>CSGs (monthly)</a:t>
              </a:r>
            </a:p>
            <a:p>
              <a:pPr marL="949959" lvl="2" indent="-316653" algn="l">
                <a:lnSpc>
                  <a:spcPts val="3079"/>
                </a:lnSpc>
                <a:buFont typeface="Arial"/>
                <a:buChar char="⚬"/>
              </a:pPr>
              <a:r>
                <a:rPr lang="en-US" sz="2199">
                  <a:solidFill>
                    <a:srgbClr val="FFFFFF"/>
                  </a:solidFill>
                  <a:latin typeface="Nexa"/>
                  <a:ea typeface="Nexa"/>
                  <a:cs typeface="Nexa"/>
                  <a:sym typeface="Nexa"/>
                </a:rPr>
                <a:t>Group planning (weekly)</a:t>
              </a:r>
            </a:p>
            <a:p>
              <a:pPr marL="949959" lvl="2" indent="-316653" algn="l">
                <a:lnSpc>
                  <a:spcPts val="3079"/>
                </a:lnSpc>
                <a:buFont typeface="Arial"/>
                <a:buChar char="⚬"/>
              </a:pPr>
              <a:r>
                <a:rPr lang="en-US" sz="2199">
                  <a:solidFill>
                    <a:srgbClr val="FFFFFF"/>
                  </a:solidFill>
                  <a:latin typeface="Nexa"/>
                  <a:ea typeface="Nexa"/>
                  <a:cs typeface="Nexa"/>
                  <a:sym typeface="Nexa"/>
                </a:rPr>
                <a:t>Outcomes (daily)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FFFFFF"/>
                  </a:solidFill>
                  <a:latin typeface="Nexa"/>
                  <a:ea typeface="Nexa"/>
                  <a:cs typeface="Nexa"/>
                  <a:sym typeface="Nexa"/>
                </a:rPr>
                <a:t>Finding natural overlap with peers, rather than group planning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FFFFFF"/>
                  </a:solidFill>
                  <a:latin typeface="Nexa"/>
                  <a:ea typeface="Nexa"/>
                  <a:cs typeface="Nexa"/>
                  <a:sym typeface="Nexa"/>
                </a:rPr>
                <a:t>Tracking what’s been accomplished &amp; next steps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92514" y="6968272"/>
            <a:ext cx="10366786" cy="1896745"/>
            <a:chOff x="0" y="0"/>
            <a:chExt cx="13822381" cy="2528993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33350"/>
              <a:ext cx="3907360" cy="1619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46"/>
                </a:lnSpc>
              </a:pPr>
              <a:r>
                <a:rPr lang="en-US" sz="3100" b="1">
                  <a:solidFill>
                    <a:srgbClr val="B8ED37"/>
                  </a:solidFill>
                  <a:latin typeface="Nexa Bold"/>
                  <a:ea typeface="Nexa Bold"/>
                  <a:cs typeface="Nexa Bold"/>
                  <a:sym typeface="Nexa Bold"/>
                </a:rPr>
                <a:t>Organic Supports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371196" y="-47625"/>
              <a:ext cx="9451185" cy="2576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FFFFFF"/>
                  </a:solidFill>
                  <a:latin typeface="Nexa"/>
                  <a:ea typeface="Nexa"/>
                  <a:cs typeface="Nexa"/>
                  <a:sym typeface="Nexa"/>
                </a:rPr>
                <a:t>Finding organic community connections</a:t>
              </a:r>
            </a:p>
            <a:p>
              <a:pPr marL="949959" lvl="2" indent="-316653" algn="l">
                <a:lnSpc>
                  <a:spcPts val="3079"/>
                </a:lnSpc>
                <a:buFont typeface="Arial"/>
                <a:buChar char="⚬"/>
              </a:pPr>
              <a:r>
                <a:rPr lang="en-US" sz="2199">
                  <a:solidFill>
                    <a:srgbClr val="FFFFFF"/>
                  </a:solidFill>
                  <a:latin typeface="Nexa"/>
                  <a:ea typeface="Nexa"/>
                  <a:cs typeface="Nexa"/>
                  <a:sym typeface="Nexa"/>
                </a:rPr>
                <a:t>Fosters interdependence</a:t>
              </a:r>
            </a:p>
            <a:p>
              <a:pPr marL="949959" lvl="2" indent="-316653" algn="l">
                <a:lnSpc>
                  <a:spcPts val="3079"/>
                </a:lnSpc>
                <a:buFont typeface="Arial"/>
                <a:buChar char="⚬"/>
              </a:pPr>
              <a:r>
                <a:rPr lang="en-US" sz="2199">
                  <a:solidFill>
                    <a:srgbClr val="FFFFFF"/>
                  </a:solidFill>
                  <a:latin typeface="Nexa"/>
                  <a:ea typeface="Nexa"/>
                  <a:cs typeface="Nexa"/>
                  <a:sym typeface="Nexa"/>
                </a:rPr>
                <a:t>Conserves resources over time and is more sustainable </a:t>
              </a:r>
            </a:p>
            <a:p>
              <a:pPr marL="949959" lvl="2" indent="-316653" algn="l">
                <a:lnSpc>
                  <a:spcPts val="3079"/>
                </a:lnSpc>
                <a:buFont typeface="Arial"/>
                <a:buChar char="⚬"/>
              </a:pPr>
              <a:r>
                <a:rPr lang="en-US" sz="2199">
                  <a:solidFill>
                    <a:srgbClr val="FFFFFF"/>
                  </a:solidFill>
                  <a:latin typeface="Nexa"/>
                  <a:ea typeface="Nexa"/>
                  <a:cs typeface="Nexa"/>
                  <a:sym typeface="Nexa"/>
                </a:rPr>
                <a:t>Creates connections beyond work hours</a:t>
              </a: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E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420606"/>
            <a:ext cx="16230600" cy="7445788"/>
          </a:xfrm>
          <a:custGeom>
            <a:avLst/>
            <a:gdLst/>
            <a:ahLst/>
            <a:cxnLst/>
            <a:rect l="l" t="t" r="r" b="b"/>
            <a:pathLst>
              <a:path w="16230600" h="7445788">
                <a:moveTo>
                  <a:pt x="0" y="0"/>
                </a:moveTo>
                <a:lnTo>
                  <a:pt x="16230600" y="0"/>
                </a:lnTo>
                <a:lnTo>
                  <a:pt x="16230600" y="7445788"/>
                </a:lnTo>
                <a:lnTo>
                  <a:pt x="0" y="744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1504" y="3302198"/>
            <a:ext cx="6036544" cy="5259425"/>
          </a:xfrm>
          <a:custGeom>
            <a:avLst/>
            <a:gdLst/>
            <a:ahLst/>
            <a:cxnLst/>
            <a:rect l="l" t="t" r="r" b="b"/>
            <a:pathLst>
              <a:path w="6036544" h="5259425">
                <a:moveTo>
                  <a:pt x="0" y="0"/>
                </a:moveTo>
                <a:lnTo>
                  <a:pt x="6036544" y="0"/>
                </a:lnTo>
                <a:lnTo>
                  <a:pt x="6036544" y="5259425"/>
                </a:lnTo>
                <a:lnTo>
                  <a:pt x="0" y="5259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3025901"/>
            <a:ext cx="6216954" cy="5812018"/>
          </a:xfrm>
          <a:custGeom>
            <a:avLst/>
            <a:gdLst/>
            <a:ahLst/>
            <a:cxnLst/>
            <a:rect l="l" t="t" r="r" b="b"/>
            <a:pathLst>
              <a:path w="6216954" h="5812018">
                <a:moveTo>
                  <a:pt x="0" y="0"/>
                </a:moveTo>
                <a:lnTo>
                  <a:pt x="6216954" y="0"/>
                </a:lnTo>
                <a:lnTo>
                  <a:pt x="6216954" y="5812018"/>
                </a:lnTo>
                <a:lnTo>
                  <a:pt x="0" y="5812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53342"/>
            <a:ext cx="8115300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BEYOND THE PORTABLE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03357" y="3276436"/>
            <a:ext cx="11716842" cy="575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4"/>
              </a:lnSpc>
            </a:pPr>
            <a:r>
              <a:rPr lang="en-US" sz="3803" b="1">
                <a:solidFill>
                  <a:srgbClr val="D56E32"/>
                </a:solidFill>
                <a:latin typeface="Nexa Bold"/>
                <a:ea typeface="Nexa Bold"/>
                <a:cs typeface="Nexa Bold"/>
                <a:sym typeface="Nexa Bold"/>
              </a:rPr>
              <a:t>Community, Belonging, Equity, Relationships</a:t>
            </a:r>
          </a:p>
          <a:p>
            <a:pPr algn="l">
              <a:lnSpc>
                <a:spcPts val="4456"/>
              </a:lnSpc>
            </a:pPr>
            <a:endParaRPr lang="en-US" sz="3803" b="1">
              <a:solidFill>
                <a:srgbClr val="D56E32"/>
              </a:solidFill>
              <a:latin typeface="Nexa Bold"/>
              <a:ea typeface="Nexa Bold"/>
              <a:cs typeface="Nexa Bold"/>
              <a:sym typeface="Nexa Bold"/>
            </a:endParaRPr>
          </a:p>
          <a:p>
            <a:pPr marL="687327" lvl="1" indent="-343664" algn="l">
              <a:lnSpc>
                <a:spcPts val="4456"/>
              </a:lnSpc>
              <a:buFont typeface="Arial"/>
              <a:buChar char="•"/>
            </a:pPr>
            <a:r>
              <a:rPr lang="en-US" sz="3183" b="1">
                <a:solidFill>
                  <a:srgbClr val="008FA3"/>
                </a:solidFill>
                <a:latin typeface="Nexa Bold"/>
                <a:ea typeface="Nexa Bold"/>
                <a:cs typeface="Nexa Bold"/>
                <a:sym typeface="Nexa Bold"/>
              </a:rPr>
              <a:t>A</a:t>
            </a:r>
            <a:r>
              <a:rPr lang="en-US" sz="3183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lways assume ability</a:t>
            </a:r>
          </a:p>
          <a:p>
            <a:pPr marL="1374655" lvl="2" indent="-458218" algn="l">
              <a:lnSpc>
                <a:spcPts val="4456"/>
              </a:lnSpc>
              <a:buFont typeface="Arial"/>
              <a:buChar char="⚬"/>
            </a:pPr>
            <a:r>
              <a:rPr lang="en-US" sz="3183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Don’t think that someone can’t do something because they have a disability</a:t>
            </a:r>
          </a:p>
          <a:p>
            <a:pPr marL="1374655" lvl="2" indent="-458218" algn="l">
              <a:lnSpc>
                <a:spcPts val="4456"/>
              </a:lnSpc>
              <a:buFont typeface="Arial"/>
              <a:buChar char="⚬"/>
            </a:pPr>
            <a:r>
              <a:rPr lang="en-US" sz="3183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Let people tell you the help that they need</a:t>
            </a:r>
          </a:p>
          <a:p>
            <a:pPr marL="687327" lvl="1" indent="-343664" algn="l">
              <a:lnSpc>
                <a:spcPts val="4456"/>
              </a:lnSpc>
              <a:buFont typeface="Arial"/>
              <a:buChar char="•"/>
            </a:pPr>
            <a:r>
              <a:rPr lang="en-US" sz="3183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We work with adults - they are treated as such! </a:t>
            </a:r>
          </a:p>
          <a:p>
            <a:pPr marL="687327" lvl="1" indent="-343664" algn="l">
              <a:lnSpc>
                <a:spcPts val="4456"/>
              </a:lnSpc>
              <a:buFont typeface="Arial"/>
              <a:buChar char="•"/>
            </a:pPr>
            <a:r>
              <a:rPr lang="en-US" sz="3183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Inclusion workshop</a:t>
            </a:r>
          </a:p>
          <a:p>
            <a:pPr marL="687327" lvl="1" indent="-343664" algn="l">
              <a:lnSpc>
                <a:spcPts val="4456"/>
              </a:lnSpc>
              <a:buFont typeface="Arial"/>
              <a:buChar char="•"/>
            </a:pPr>
            <a:r>
              <a:rPr lang="en-US" sz="3183">
                <a:solidFill>
                  <a:srgbClr val="008FA3"/>
                </a:solidFill>
                <a:latin typeface="Nexa"/>
                <a:ea typeface="Nexa"/>
                <a:cs typeface="Nexa"/>
                <a:sym typeface="Nexa"/>
              </a:rPr>
              <a:t>Inclusion doesn’t have to be a big production</a:t>
            </a:r>
          </a:p>
          <a:p>
            <a:pPr algn="l">
              <a:lnSpc>
                <a:spcPts val="4456"/>
              </a:lnSpc>
            </a:pPr>
            <a:endParaRPr lang="en-US" sz="3183">
              <a:solidFill>
                <a:srgbClr val="008FA3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54246" y="2725432"/>
            <a:ext cx="2001151" cy="6930393"/>
          </a:xfrm>
          <a:custGeom>
            <a:avLst/>
            <a:gdLst/>
            <a:ahLst/>
            <a:cxnLst/>
            <a:rect l="l" t="t" r="r" b="b"/>
            <a:pathLst>
              <a:path w="2001151" h="6930393">
                <a:moveTo>
                  <a:pt x="0" y="0"/>
                </a:moveTo>
                <a:lnTo>
                  <a:pt x="2001151" y="0"/>
                </a:lnTo>
                <a:lnTo>
                  <a:pt x="2001151" y="6930393"/>
                </a:lnTo>
                <a:lnTo>
                  <a:pt x="0" y="6930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43817"/>
            <a:ext cx="15391500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xa"/>
                <a:ea typeface="Nexa"/>
                <a:cs typeface="Nexa"/>
                <a:sym typeface="Nexa"/>
              </a:rPr>
              <a:t>INDIVIDUALIZED PLANS: ROOTED IN OUR VALUES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300808"/>
            <a:ext cx="9643595" cy="5159323"/>
          </a:xfrm>
          <a:custGeom>
            <a:avLst/>
            <a:gdLst/>
            <a:ahLst/>
            <a:cxnLst/>
            <a:rect l="l" t="t" r="r" b="b"/>
            <a:pathLst>
              <a:path w="9643595" h="5159323">
                <a:moveTo>
                  <a:pt x="0" y="0"/>
                </a:moveTo>
                <a:lnTo>
                  <a:pt x="9643595" y="0"/>
                </a:lnTo>
                <a:lnTo>
                  <a:pt x="9643595" y="5159323"/>
                </a:lnTo>
                <a:lnTo>
                  <a:pt x="0" y="51593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753342"/>
            <a:ext cx="1170209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PERSON-DIRECTED PLANS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08986" y="3253183"/>
            <a:ext cx="5911214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Focuses on meeting people where they are at AND where they want to go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Invites network in to collaborate and ensure continuity of goals and progress beyond WALES!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Empowers the person supported to decide who is invited “in” and who is able to be a support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300808"/>
            <a:ext cx="9742232" cy="5344630"/>
          </a:xfrm>
          <a:custGeom>
            <a:avLst/>
            <a:gdLst/>
            <a:ahLst/>
            <a:cxnLst/>
            <a:rect l="l" t="t" r="r" b="b"/>
            <a:pathLst>
              <a:path w="9742232" h="5344630">
                <a:moveTo>
                  <a:pt x="0" y="0"/>
                </a:moveTo>
                <a:lnTo>
                  <a:pt x="9742232" y="0"/>
                </a:lnTo>
                <a:lnTo>
                  <a:pt x="9742232" y="5344629"/>
                </a:lnTo>
                <a:lnTo>
                  <a:pt x="0" y="5344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6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753342"/>
            <a:ext cx="1170209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PERSON-DIRECTED PLANS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70932" y="3375025"/>
            <a:ext cx="5911214" cy="34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A quick glance at the weekly schedule for members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Looks at time at WALES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Includes evenings and weekends to really understand what the person’s life is like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E35929"/>
                </a:solidFill>
                <a:latin typeface="Nexa"/>
                <a:ea typeface="Nexa"/>
                <a:cs typeface="Nexa"/>
                <a:sym typeface="Nexa"/>
              </a:rPr>
              <a:t>With flexible support staff, we can support beyond the 9-3 window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4111"/>
            <a:ext cx="16420200" cy="2582018"/>
          </a:xfrm>
          <a:prstGeom prst="rect">
            <a:avLst/>
          </a:prstGeom>
          <a:solidFill>
            <a:srgbClr val="060EA8"/>
          </a:solidFill>
        </p:spPr>
      </p:sp>
      <p:sp>
        <p:nvSpPr>
          <p:cNvPr id="3" name="Freeform 3"/>
          <p:cNvSpPr/>
          <p:nvPr/>
        </p:nvSpPr>
        <p:spPr>
          <a:xfrm rot="-5400000">
            <a:off x="16324671" y="-16063"/>
            <a:ext cx="2439498" cy="2248441"/>
          </a:xfrm>
          <a:custGeom>
            <a:avLst/>
            <a:gdLst/>
            <a:ahLst/>
            <a:cxnLst/>
            <a:rect l="l" t="t" r="r" b="b"/>
            <a:pathLst>
              <a:path w="2439498" h="2248441">
                <a:moveTo>
                  <a:pt x="0" y="0"/>
                </a:moveTo>
                <a:lnTo>
                  <a:pt x="2439498" y="0"/>
                </a:lnTo>
                <a:lnTo>
                  <a:pt x="2439498" y="2248441"/>
                </a:lnTo>
                <a:lnTo>
                  <a:pt x="0" y="2248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380" t="-13999" r="-33060" b="-759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300808"/>
            <a:ext cx="9724016" cy="5287434"/>
          </a:xfrm>
          <a:custGeom>
            <a:avLst/>
            <a:gdLst/>
            <a:ahLst/>
            <a:cxnLst/>
            <a:rect l="l" t="t" r="r" b="b"/>
            <a:pathLst>
              <a:path w="9724016" h="5287434">
                <a:moveTo>
                  <a:pt x="0" y="0"/>
                </a:moveTo>
                <a:lnTo>
                  <a:pt x="9724016" y="0"/>
                </a:lnTo>
                <a:lnTo>
                  <a:pt x="9724016" y="5287434"/>
                </a:lnTo>
                <a:lnTo>
                  <a:pt x="0" y="52874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753342"/>
            <a:ext cx="11702098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900" b="1">
                <a:solidFill>
                  <a:srgbClr val="FFFFFF"/>
                </a:solidFill>
                <a:latin typeface="Nexa Bold"/>
                <a:ea typeface="Nexa Bold"/>
                <a:cs typeface="Nexa Bold"/>
                <a:sym typeface="Nexa Bold"/>
              </a:rPr>
              <a:t>PERSON-DIRECTED PLANS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52716" y="3253183"/>
            <a:ext cx="5911214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Looks more deeply and intentionally at who is in the person’s life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Allows better understanding for ways in which they support, and how they may support in new or other ways!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96A9"/>
                </a:solidFill>
                <a:latin typeface="Nexa"/>
                <a:ea typeface="Nexa"/>
                <a:cs typeface="Nexa"/>
                <a:sym typeface="Nexa"/>
              </a:rPr>
              <a:t>Examines where &amp; how people are connected to the person!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e1c6e8-d98c-447e-a5ca-18a6c4647bf8">
      <Terms xmlns="http://schemas.microsoft.com/office/infopath/2007/PartnerControls"/>
    </lcf76f155ced4ddcb4097134ff3c332f>
    <TaxCatchAll xmlns="1923a834-cab8-488a-9543-8780285323d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76CBED8F37C1459559812AE366E1D3" ma:contentTypeVersion="19" ma:contentTypeDescription="Create a new document." ma:contentTypeScope="" ma:versionID="376b98856725ec28194255099271d2f1">
  <xsd:schema xmlns:xsd="http://www.w3.org/2001/XMLSchema" xmlns:xs="http://www.w3.org/2001/XMLSchema" xmlns:p="http://schemas.microsoft.com/office/2006/metadata/properties" xmlns:ns2="fce1c6e8-d98c-447e-a5ca-18a6c4647bf8" xmlns:ns3="1923a834-cab8-488a-9543-8780285323d3" targetNamespace="http://schemas.microsoft.com/office/2006/metadata/properties" ma:root="true" ma:fieldsID="fb56995a2b97fadbed3a4a950214260f" ns2:_="" ns3:_="">
    <xsd:import namespace="fce1c6e8-d98c-447e-a5ca-18a6c4647bf8"/>
    <xsd:import namespace="1923a834-cab8-488a-9543-878028532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e1c6e8-d98c-447e-a5ca-18a6c4647b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453e1ed-539c-4243-80d5-f1e12081a6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23a834-cab8-488a-9543-8780285323d3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ed22909-0c32-4d03-a847-10aacab6155a}" ma:internalName="TaxCatchAll" ma:showField="CatchAllData" ma:web="1923a834-cab8-488a-9543-8780285323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A239BE-90A5-4FF9-A595-A583DA354D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6C33E7-92C9-4749-B2BE-D0D5F020598F}">
  <ds:schemaRefs>
    <ds:schemaRef ds:uri="http://schemas.microsoft.com/office/2006/metadata/properties"/>
    <ds:schemaRef ds:uri="http://schemas.microsoft.com/office/infopath/2007/PartnerControls"/>
    <ds:schemaRef ds:uri="fce1c6e8-d98c-447e-a5ca-18a6c4647bf8"/>
    <ds:schemaRef ds:uri="1923a834-cab8-488a-9543-8780285323d3"/>
  </ds:schemaRefs>
</ds:datastoreItem>
</file>

<file path=customXml/itemProps3.xml><?xml version="1.0" encoding="utf-8"?>
<ds:datastoreItem xmlns:ds="http://schemas.openxmlformats.org/officeDocument/2006/customXml" ds:itemID="{2C0DE81B-02B5-4FAF-B4AA-6CA6903A69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e1c6e8-d98c-447e-a5ca-18a6c4647bf8"/>
    <ds:schemaRef ds:uri="1923a834-cab8-488a-9543-8780285323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49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Participants to Citizens: Meaningful Individualized Planning</dc:title>
  <cp:revision>2</cp:revision>
  <dcterms:created xsi:type="dcterms:W3CDTF">2006-08-16T00:00:00Z</dcterms:created>
  <dcterms:modified xsi:type="dcterms:W3CDTF">2025-10-10T16:34:11Z</dcterms:modified>
  <dc:identifier>DAGoquknuXE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0x0101000576CBED8F37C1459559812AE366E1D3</vt:lpwstr>
  </property>
</Properties>
</file>