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4"/>
  </p:sldMasterIdLst>
  <p:notesMasterIdLst>
    <p:notesMasterId r:id="rId30"/>
  </p:notesMasterIdLst>
  <p:handoutMasterIdLst>
    <p:handoutMasterId r:id="rId31"/>
  </p:handoutMasterIdLst>
  <p:sldIdLst>
    <p:sldId id="353" r:id="rId5"/>
    <p:sldId id="480" r:id="rId6"/>
    <p:sldId id="489" r:id="rId7"/>
    <p:sldId id="488" r:id="rId8"/>
    <p:sldId id="487" r:id="rId9"/>
    <p:sldId id="484" r:id="rId10"/>
    <p:sldId id="477" r:id="rId11"/>
    <p:sldId id="472" r:id="rId12"/>
    <p:sldId id="467" r:id="rId13"/>
    <p:sldId id="476" r:id="rId14"/>
    <p:sldId id="471" r:id="rId15"/>
    <p:sldId id="491" r:id="rId16"/>
    <p:sldId id="478" r:id="rId17"/>
    <p:sldId id="475" r:id="rId18"/>
    <p:sldId id="492" r:id="rId19"/>
    <p:sldId id="482" r:id="rId20"/>
    <p:sldId id="466" r:id="rId21"/>
    <p:sldId id="267" r:id="rId22"/>
    <p:sldId id="474" r:id="rId23"/>
    <p:sldId id="486" r:id="rId24"/>
    <p:sldId id="462" r:id="rId25"/>
    <p:sldId id="459" r:id="rId26"/>
    <p:sldId id="485" r:id="rId27"/>
    <p:sldId id="493" r:id="rId28"/>
    <p:sldId id="42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6E0841-B9B0-4224-AFBC-7A647ADB2EF0}" v="183" dt="2025-08-31T19:24:18.6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p:cViewPr varScale="1">
        <p:scale>
          <a:sx n="74" d="100"/>
          <a:sy n="74" d="100"/>
        </p:scale>
        <p:origin x="104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65" d="100"/>
          <a:sy n="65" d="100"/>
        </p:scale>
        <p:origin x="2299"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6B8898-1FB1-4CDB-B253-E7EC3C756D5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6D7D1EB-727F-4468-B468-90A61187B063}">
      <dgm:prSet/>
      <dgm:spPr/>
      <dgm:t>
        <a:bodyPr/>
        <a:lstStyle/>
        <a:p>
          <a:endParaRPr lang="en-US" dirty="0"/>
        </a:p>
      </dgm:t>
    </dgm:pt>
    <dgm:pt modelId="{AFECAB4E-8ABC-4E68-A463-108EF792E364}" type="parTrans" cxnId="{2D88C7FF-62AD-4EB4-9EA1-057264E30003}">
      <dgm:prSet/>
      <dgm:spPr/>
      <dgm:t>
        <a:bodyPr/>
        <a:lstStyle/>
        <a:p>
          <a:endParaRPr lang="en-US"/>
        </a:p>
      </dgm:t>
    </dgm:pt>
    <dgm:pt modelId="{EC40D123-3927-4449-AD66-C2024B3CC223}" type="sibTrans" cxnId="{2D88C7FF-62AD-4EB4-9EA1-057264E30003}">
      <dgm:prSet/>
      <dgm:spPr/>
      <dgm:t>
        <a:bodyPr/>
        <a:lstStyle/>
        <a:p>
          <a:endParaRPr lang="en-US"/>
        </a:p>
      </dgm:t>
    </dgm:pt>
    <dgm:pt modelId="{8CDB679E-83E4-4A48-BB6D-FDC05B31DB44}">
      <dgm:prSet custT="1"/>
      <dgm:spPr/>
      <dgm:t>
        <a:bodyPr/>
        <a:lstStyle/>
        <a:p>
          <a:endParaRPr lang="en-US" sz="1100" dirty="0"/>
        </a:p>
      </dgm:t>
    </dgm:pt>
    <dgm:pt modelId="{222FE996-C082-4287-8523-DB401C363165}" type="parTrans" cxnId="{850A0447-0EBD-4AE4-9F3D-EDAE089CDB3E}">
      <dgm:prSet/>
      <dgm:spPr/>
      <dgm:t>
        <a:bodyPr/>
        <a:lstStyle/>
        <a:p>
          <a:endParaRPr lang="en-US"/>
        </a:p>
      </dgm:t>
    </dgm:pt>
    <dgm:pt modelId="{93159D2D-3B68-466C-A80D-8A58095DC5A3}" type="sibTrans" cxnId="{850A0447-0EBD-4AE4-9F3D-EDAE089CDB3E}">
      <dgm:prSet/>
      <dgm:spPr/>
      <dgm:t>
        <a:bodyPr/>
        <a:lstStyle/>
        <a:p>
          <a:endParaRPr lang="en-US"/>
        </a:p>
      </dgm:t>
    </dgm:pt>
    <dgm:pt modelId="{14183725-0A9E-4B9B-8F29-624A1F7A937E}">
      <dgm:prSet custT="1"/>
      <dgm:spPr/>
      <dgm:t>
        <a:bodyPr/>
        <a:lstStyle/>
        <a:p>
          <a:r>
            <a:rPr lang="en-US" sz="1200" b="0" i="0" dirty="0"/>
            <a:t>“Several participants noted that peer support is provided in a reciprocal manner that is distinctly different from the often-hierarchical relationships that exist between parents and professional care providers. For some, this reciprocity contributes to ease in requesting support, knowing that there will be an opportunity to give back” </a:t>
          </a:r>
          <a:r>
            <a:rPr lang="en-US" sz="1100" b="0" i="0" dirty="0"/>
            <a:t>(</a:t>
          </a:r>
          <a:r>
            <a:rPr lang="en-CA" sz="1100" dirty="0"/>
            <a:t>McCrossin, Jeffrey, and Lucyna Lach. “Parent‐To‐Parent Support for Childhood Neurodisability,2022)</a:t>
          </a:r>
          <a:endParaRPr lang="en-US" sz="1100" dirty="0"/>
        </a:p>
      </dgm:t>
    </dgm:pt>
    <dgm:pt modelId="{7F73F0D0-5812-4503-AB05-5A78B2BF7377}" type="parTrans" cxnId="{D87CF1D4-D67A-4C51-9C07-E09D1F94AD0C}">
      <dgm:prSet/>
      <dgm:spPr/>
      <dgm:t>
        <a:bodyPr/>
        <a:lstStyle/>
        <a:p>
          <a:endParaRPr lang="en-US"/>
        </a:p>
      </dgm:t>
    </dgm:pt>
    <dgm:pt modelId="{5B7ABA72-B5F3-4255-92B2-F1529E1A4E1A}" type="sibTrans" cxnId="{D87CF1D4-D67A-4C51-9C07-E09D1F94AD0C}">
      <dgm:prSet/>
      <dgm:spPr/>
      <dgm:t>
        <a:bodyPr/>
        <a:lstStyle/>
        <a:p>
          <a:endParaRPr lang="en-US"/>
        </a:p>
      </dgm:t>
    </dgm:pt>
    <dgm:pt modelId="{B4839500-5D29-4837-9CFC-29810B409C4C}">
      <dgm:prSet/>
      <dgm:spPr/>
      <dgm:t>
        <a:bodyPr/>
        <a:lstStyle/>
        <a:p>
          <a:r>
            <a:rPr lang="en-US" b="0" i="0" dirty="0"/>
            <a:t>“because peer supporters do not enter the relationship with an agenda, there is time and space to express the emotions without the pressure of resolving them.” (</a:t>
          </a:r>
          <a:r>
            <a:rPr lang="en-CA" dirty="0"/>
            <a:t>McCrossin, Jeffrey, and Lucyna Lach. “Parent‐To‐Parent Support for Childhood </a:t>
          </a:r>
          <a:r>
            <a:rPr lang="en-CA" dirty="0" err="1"/>
            <a:t>Neurodisability</a:t>
          </a:r>
          <a:r>
            <a:rPr lang="en-CA" dirty="0"/>
            <a:t>, 2022)</a:t>
          </a:r>
          <a:endParaRPr lang="en-US" dirty="0"/>
        </a:p>
      </dgm:t>
    </dgm:pt>
    <dgm:pt modelId="{60834E57-D0B1-4AE3-B07D-9E9CA7DD2D25}" type="parTrans" cxnId="{CADD0C87-40BC-474A-9B4B-A8184229FA8A}">
      <dgm:prSet/>
      <dgm:spPr/>
      <dgm:t>
        <a:bodyPr/>
        <a:lstStyle/>
        <a:p>
          <a:endParaRPr lang="en-US"/>
        </a:p>
      </dgm:t>
    </dgm:pt>
    <dgm:pt modelId="{E6D5FC48-1ED3-4479-B710-78F0817B2477}" type="sibTrans" cxnId="{CADD0C87-40BC-474A-9B4B-A8184229FA8A}">
      <dgm:prSet/>
      <dgm:spPr/>
      <dgm:t>
        <a:bodyPr/>
        <a:lstStyle/>
        <a:p>
          <a:endParaRPr lang="en-US"/>
        </a:p>
      </dgm:t>
    </dgm:pt>
    <dgm:pt modelId="{8C5FB1D5-471B-4F80-88B9-9D6B42596057}" type="pres">
      <dgm:prSet presAssocID="{DD6B8898-1FB1-4CDB-B253-E7EC3C756D5A}" presName="linear" presStyleCnt="0">
        <dgm:presLayoutVars>
          <dgm:animLvl val="lvl"/>
          <dgm:resizeHandles val="exact"/>
        </dgm:presLayoutVars>
      </dgm:prSet>
      <dgm:spPr/>
    </dgm:pt>
    <dgm:pt modelId="{3F281F17-F8C7-410D-A007-E6475509F71A}" type="pres">
      <dgm:prSet presAssocID="{F6D7D1EB-727F-4468-B468-90A61187B063}" presName="parentText" presStyleLbl="node1" presStyleIdx="0" presStyleCnt="4" custLinFactNeighborX="-803" custLinFactNeighborY="51980">
        <dgm:presLayoutVars>
          <dgm:chMax val="0"/>
          <dgm:bulletEnabled val="1"/>
        </dgm:presLayoutVars>
      </dgm:prSet>
      <dgm:spPr/>
    </dgm:pt>
    <dgm:pt modelId="{46C24091-3DA7-4727-B110-18AF0A723F23}" type="pres">
      <dgm:prSet presAssocID="{EC40D123-3927-4449-AD66-C2024B3CC223}" presName="spacer" presStyleCnt="0"/>
      <dgm:spPr/>
    </dgm:pt>
    <dgm:pt modelId="{966AD3D2-201F-491D-93B0-31FA6A330E41}" type="pres">
      <dgm:prSet presAssocID="{8CDB679E-83E4-4A48-BB6D-FDC05B31DB44}" presName="parentText" presStyleLbl="node1" presStyleIdx="1" presStyleCnt="4">
        <dgm:presLayoutVars>
          <dgm:chMax val="0"/>
          <dgm:bulletEnabled val="1"/>
        </dgm:presLayoutVars>
      </dgm:prSet>
      <dgm:spPr/>
    </dgm:pt>
    <dgm:pt modelId="{96A4C244-72CB-43C5-A9F5-31DADEF92DE5}" type="pres">
      <dgm:prSet presAssocID="{93159D2D-3B68-466C-A80D-8A58095DC5A3}" presName="spacer" presStyleCnt="0"/>
      <dgm:spPr/>
    </dgm:pt>
    <dgm:pt modelId="{68B4EAA7-425B-4D39-9D19-E6AC22342D0A}" type="pres">
      <dgm:prSet presAssocID="{14183725-0A9E-4B9B-8F29-624A1F7A937E}" presName="parentText" presStyleLbl="node1" presStyleIdx="2" presStyleCnt="4">
        <dgm:presLayoutVars>
          <dgm:chMax val="0"/>
          <dgm:bulletEnabled val="1"/>
        </dgm:presLayoutVars>
      </dgm:prSet>
      <dgm:spPr/>
    </dgm:pt>
    <dgm:pt modelId="{7A27A6A7-D722-42FF-B026-DD4A4BFA4786}" type="pres">
      <dgm:prSet presAssocID="{5B7ABA72-B5F3-4255-92B2-F1529E1A4E1A}" presName="spacer" presStyleCnt="0"/>
      <dgm:spPr/>
    </dgm:pt>
    <dgm:pt modelId="{80FA29D0-678C-4E03-B674-A762701DCC23}" type="pres">
      <dgm:prSet presAssocID="{B4839500-5D29-4837-9CFC-29810B409C4C}" presName="parentText" presStyleLbl="node1" presStyleIdx="3" presStyleCnt="4">
        <dgm:presLayoutVars>
          <dgm:chMax val="0"/>
          <dgm:bulletEnabled val="1"/>
        </dgm:presLayoutVars>
      </dgm:prSet>
      <dgm:spPr/>
    </dgm:pt>
  </dgm:ptLst>
  <dgm:cxnLst>
    <dgm:cxn modelId="{963F750B-22D3-4D4E-911C-CCBD4350F7A9}" type="presOf" srcId="{14183725-0A9E-4B9B-8F29-624A1F7A937E}" destId="{68B4EAA7-425B-4D39-9D19-E6AC22342D0A}" srcOrd="0" destOrd="0" presId="urn:microsoft.com/office/officeart/2005/8/layout/vList2"/>
    <dgm:cxn modelId="{E583B924-BDA5-4A1A-A4D9-0C859907D88D}" type="presOf" srcId="{F6D7D1EB-727F-4468-B468-90A61187B063}" destId="{3F281F17-F8C7-410D-A007-E6475509F71A}" srcOrd="0" destOrd="0" presId="urn:microsoft.com/office/officeart/2005/8/layout/vList2"/>
    <dgm:cxn modelId="{5771E362-4120-4208-BF39-93E5B1B0C64F}" type="presOf" srcId="{8CDB679E-83E4-4A48-BB6D-FDC05B31DB44}" destId="{966AD3D2-201F-491D-93B0-31FA6A330E41}" srcOrd="0" destOrd="0" presId="urn:microsoft.com/office/officeart/2005/8/layout/vList2"/>
    <dgm:cxn modelId="{850A0447-0EBD-4AE4-9F3D-EDAE089CDB3E}" srcId="{DD6B8898-1FB1-4CDB-B253-E7EC3C756D5A}" destId="{8CDB679E-83E4-4A48-BB6D-FDC05B31DB44}" srcOrd="1" destOrd="0" parTransId="{222FE996-C082-4287-8523-DB401C363165}" sibTransId="{93159D2D-3B68-466C-A80D-8A58095DC5A3}"/>
    <dgm:cxn modelId="{FCC7964B-B434-4C7F-ACB9-65CCF14EF7D8}" type="presOf" srcId="{DD6B8898-1FB1-4CDB-B253-E7EC3C756D5A}" destId="{8C5FB1D5-471B-4F80-88B9-9D6B42596057}" srcOrd="0" destOrd="0" presId="urn:microsoft.com/office/officeart/2005/8/layout/vList2"/>
    <dgm:cxn modelId="{CADD0C87-40BC-474A-9B4B-A8184229FA8A}" srcId="{DD6B8898-1FB1-4CDB-B253-E7EC3C756D5A}" destId="{B4839500-5D29-4837-9CFC-29810B409C4C}" srcOrd="3" destOrd="0" parTransId="{60834E57-D0B1-4AE3-B07D-9E9CA7DD2D25}" sibTransId="{E6D5FC48-1ED3-4479-B710-78F0817B2477}"/>
    <dgm:cxn modelId="{D87CF1D4-D67A-4C51-9C07-E09D1F94AD0C}" srcId="{DD6B8898-1FB1-4CDB-B253-E7EC3C756D5A}" destId="{14183725-0A9E-4B9B-8F29-624A1F7A937E}" srcOrd="2" destOrd="0" parTransId="{7F73F0D0-5812-4503-AB05-5A78B2BF7377}" sibTransId="{5B7ABA72-B5F3-4255-92B2-F1529E1A4E1A}"/>
    <dgm:cxn modelId="{9075B2F4-C420-401F-B073-B6D1445ED093}" type="presOf" srcId="{B4839500-5D29-4837-9CFC-29810B409C4C}" destId="{80FA29D0-678C-4E03-B674-A762701DCC23}" srcOrd="0" destOrd="0" presId="urn:microsoft.com/office/officeart/2005/8/layout/vList2"/>
    <dgm:cxn modelId="{2D88C7FF-62AD-4EB4-9EA1-057264E30003}" srcId="{DD6B8898-1FB1-4CDB-B253-E7EC3C756D5A}" destId="{F6D7D1EB-727F-4468-B468-90A61187B063}" srcOrd="0" destOrd="0" parTransId="{AFECAB4E-8ABC-4E68-A463-108EF792E364}" sibTransId="{EC40D123-3927-4449-AD66-C2024B3CC223}"/>
    <dgm:cxn modelId="{8F0955F6-4BC0-4917-BCA8-6AFDBA89C202}" type="presParOf" srcId="{8C5FB1D5-471B-4F80-88B9-9D6B42596057}" destId="{3F281F17-F8C7-410D-A007-E6475509F71A}" srcOrd="0" destOrd="0" presId="urn:microsoft.com/office/officeart/2005/8/layout/vList2"/>
    <dgm:cxn modelId="{2CC85A3A-7AA8-42FC-8E44-2C38C6565D59}" type="presParOf" srcId="{8C5FB1D5-471B-4F80-88B9-9D6B42596057}" destId="{46C24091-3DA7-4727-B110-18AF0A723F23}" srcOrd="1" destOrd="0" presId="urn:microsoft.com/office/officeart/2005/8/layout/vList2"/>
    <dgm:cxn modelId="{33AE2B69-6C62-4B56-BB93-E0D330D2554E}" type="presParOf" srcId="{8C5FB1D5-471B-4F80-88B9-9D6B42596057}" destId="{966AD3D2-201F-491D-93B0-31FA6A330E41}" srcOrd="2" destOrd="0" presId="urn:microsoft.com/office/officeart/2005/8/layout/vList2"/>
    <dgm:cxn modelId="{C7AF30CE-BA23-4603-971E-5BCF843F39F9}" type="presParOf" srcId="{8C5FB1D5-471B-4F80-88B9-9D6B42596057}" destId="{96A4C244-72CB-43C5-A9F5-31DADEF92DE5}" srcOrd="3" destOrd="0" presId="urn:microsoft.com/office/officeart/2005/8/layout/vList2"/>
    <dgm:cxn modelId="{34EB6FDF-E7C9-4802-B7ED-FFF705669909}" type="presParOf" srcId="{8C5FB1D5-471B-4F80-88B9-9D6B42596057}" destId="{68B4EAA7-425B-4D39-9D19-E6AC22342D0A}" srcOrd="4" destOrd="0" presId="urn:microsoft.com/office/officeart/2005/8/layout/vList2"/>
    <dgm:cxn modelId="{16572070-139F-4D16-AB81-3BAE72A2D436}" type="presParOf" srcId="{8C5FB1D5-471B-4F80-88B9-9D6B42596057}" destId="{7A27A6A7-D722-42FF-B026-DD4A4BFA4786}" srcOrd="5" destOrd="0" presId="urn:microsoft.com/office/officeart/2005/8/layout/vList2"/>
    <dgm:cxn modelId="{15764CD9-4323-41BA-B10D-91E4FE827485}" type="presParOf" srcId="{8C5FB1D5-471B-4F80-88B9-9D6B42596057}" destId="{80FA29D0-678C-4E03-B674-A762701DCC2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58F03E-592F-49FA-9E9C-7A638780617E}"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8ACE1803-35F5-446C-A2E9-138664908A19}">
      <dgm:prSet custT="1"/>
      <dgm:spPr/>
      <dgm:t>
        <a:bodyPr/>
        <a:lstStyle/>
        <a:p>
          <a:r>
            <a:rPr lang="en-US" sz="1400" b="0" i="0" dirty="0"/>
            <a:t>Having access to formal and informal supports, as well as an active and diverse social network, has a positive effect on family wellbeing. (</a:t>
          </a:r>
          <a:r>
            <a:rPr lang="en-US" sz="1400" dirty="0"/>
            <a:t>Campbell, M. &amp; The Vanier Institute of the Family. (2024)).</a:t>
          </a:r>
        </a:p>
      </dgm:t>
    </dgm:pt>
    <dgm:pt modelId="{0FF4F36F-46E6-4D5C-BA11-B47978E8E0DD}" type="parTrans" cxnId="{C54485AE-3D2A-48B4-A76B-F8E304138B48}">
      <dgm:prSet/>
      <dgm:spPr/>
      <dgm:t>
        <a:bodyPr/>
        <a:lstStyle/>
        <a:p>
          <a:endParaRPr lang="en-US"/>
        </a:p>
      </dgm:t>
    </dgm:pt>
    <dgm:pt modelId="{8B1D0B91-7C96-41E9-81BE-567FFEC05992}" type="sibTrans" cxnId="{C54485AE-3D2A-48B4-A76B-F8E304138B48}">
      <dgm:prSet/>
      <dgm:spPr/>
      <dgm:t>
        <a:bodyPr/>
        <a:lstStyle/>
        <a:p>
          <a:endParaRPr lang="en-US"/>
        </a:p>
      </dgm:t>
    </dgm:pt>
    <dgm:pt modelId="{3DE5BAE1-8BFB-4986-AA0F-6C3234AD865C}">
      <dgm:prSet custT="1"/>
      <dgm:spPr/>
      <dgm:t>
        <a:bodyPr/>
        <a:lstStyle/>
        <a:p>
          <a:r>
            <a:rPr lang="en-US" sz="1400" b="0" i="0" dirty="0"/>
            <a:t>One parent reflected on her experience of sharing her story with someone who had a similar family experience, reporting that “it was like a homecoming […] like [meeting] a family I never knew I had” </a:t>
          </a:r>
          <a:r>
            <a:rPr lang="en-US" sz="1100" b="0" i="0" dirty="0"/>
            <a:t>(</a:t>
          </a:r>
          <a:r>
            <a:rPr lang="en-CA" sz="1100" dirty="0"/>
            <a:t>McCrossin, Jeffrey, and Lucyna Lach. “Parent‐To‐Parent Support for Childhood </a:t>
          </a:r>
          <a:r>
            <a:rPr lang="en-CA" sz="1100" dirty="0" err="1"/>
            <a:t>Neurodisability</a:t>
          </a:r>
          <a:r>
            <a:rPr lang="en-CA" sz="1100" dirty="0"/>
            <a:t>, 2022)</a:t>
          </a:r>
          <a:endParaRPr lang="en-US" sz="1100" dirty="0"/>
        </a:p>
      </dgm:t>
    </dgm:pt>
    <dgm:pt modelId="{2A813E8D-C643-4003-A6B8-A6FD7C3F948B}" type="parTrans" cxnId="{38D3825C-A300-4E16-B1A0-519C2244A4E5}">
      <dgm:prSet/>
      <dgm:spPr/>
      <dgm:t>
        <a:bodyPr/>
        <a:lstStyle/>
        <a:p>
          <a:endParaRPr lang="en-US"/>
        </a:p>
      </dgm:t>
    </dgm:pt>
    <dgm:pt modelId="{EC28DA64-A7DB-494E-AD6B-68927CF29694}" type="sibTrans" cxnId="{38D3825C-A300-4E16-B1A0-519C2244A4E5}">
      <dgm:prSet/>
      <dgm:spPr/>
      <dgm:t>
        <a:bodyPr/>
        <a:lstStyle/>
        <a:p>
          <a:endParaRPr lang="en-US"/>
        </a:p>
      </dgm:t>
    </dgm:pt>
    <dgm:pt modelId="{33CD7728-CA6F-4893-9520-1CE9704E06F9}">
      <dgm:prSet custT="1"/>
      <dgm:spPr/>
      <dgm:t>
        <a:bodyPr/>
        <a:lstStyle/>
        <a:p>
          <a:r>
            <a:rPr lang="en-US" sz="1200" b="0" i="0" dirty="0"/>
            <a:t>“</a:t>
          </a:r>
          <a:r>
            <a:rPr lang="en-US" sz="1400" b="0" i="0" dirty="0"/>
            <a:t>These groups provide a platform for parents to express their emotions and gain insights from one another’s experiences and accumulated knowledge. This intervention facilitates individuals’ ability to manage their daily responsibilities, mitigates the negative impact of social stigma, and strengthens their adaptive capacities.”</a:t>
          </a:r>
          <a:r>
            <a:rPr lang="en-US" sz="1200" b="0" i="0" dirty="0"/>
            <a:t> (</a:t>
          </a:r>
          <a:r>
            <a:rPr lang="en-CA" sz="1200" dirty="0"/>
            <a:t>Lakhani, Arusa, et al. “Informal Social Support for Families with Children with an Intellectual Disability ,2024)</a:t>
          </a:r>
          <a:endParaRPr lang="en-US" sz="1200" dirty="0"/>
        </a:p>
      </dgm:t>
    </dgm:pt>
    <dgm:pt modelId="{DCE1B46F-8825-4E97-B433-2EC439C25AE0}" type="parTrans" cxnId="{A1BF1611-FFB5-409C-BB7E-D68AD80DAF4E}">
      <dgm:prSet/>
      <dgm:spPr/>
      <dgm:t>
        <a:bodyPr/>
        <a:lstStyle/>
        <a:p>
          <a:endParaRPr lang="en-CA"/>
        </a:p>
      </dgm:t>
    </dgm:pt>
    <dgm:pt modelId="{FD50A601-B766-44C9-9A1F-3EF282D4FCE0}" type="sibTrans" cxnId="{A1BF1611-FFB5-409C-BB7E-D68AD80DAF4E}">
      <dgm:prSet/>
      <dgm:spPr/>
      <dgm:t>
        <a:bodyPr/>
        <a:lstStyle/>
        <a:p>
          <a:endParaRPr lang="en-CA"/>
        </a:p>
      </dgm:t>
    </dgm:pt>
    <dgm:pt modelId="{1BFB2870-8E33-4FDC-B989-246FBD396B86}" type="pres">
      <dgm:prSet presAssocID="{7958F03E-592F-49FA-9E9C-7A638780617E}" presName="linear" presStyleCnt="0">
        <dgm:presLayoutVars>
          <dgm:animLvl val="lvl"/>
          <dgm:resizeHandles val="exact"/>
        </dgm:presLayoutVars>
      </dgm:prSet>
      <dgm:spPr/>
    </dgm:pt>
    <dgm:pt modelId="{B781704D-F461-400E-A68D-59E6C55B94F6}" type="pres">
      <dgm:prSet presAssocID="{8ACE1803-35F5-446C-A2E9-138664908A19}" presName="parentText" presStyleLbl="node1" presStyleIdx="0" presStyleCnt="3">
        <dgm:presLayoutVars>
          <dgm:chMax val="0"/>
          <dgm:bulletEnabled val="1"/>
        </dgm:presLayoutVars>
      </dgm:prSet>
      <dgm:spPr/>
    </dgm:pt>
    <dgm:pt modelId="{3A0F789B-33D7-46A7-A586-4B325C080A7A}" type="pres">
      <dgm:prSet presAssocID="{8B1D0B91-7C96-41E9-81BE-567FFEC05992}" presName="spacer" presStyleCnt="0"/>
      <dgm:spPr/>
    </dgm:pt>
    <dgm:pt modelId="{1FC9B266-6E78-4F96-BA6C-05FE6FE373E4}" type="pres">
      <dgm:prSet presAssocID="{33CD7728-CA6F-4893-9520-1CE9704E06F9}" presName="parentText" presStyleLbl="node1" presStyleIdx="1" presStyleCnt="3">
        <dgm:presLayoutVars>
          <dgm:chMax val="0"/>
          <dgm:bulletEnabled val="1"/>
        </dgm:presLayoutVars>
      </dgm:prSet>
      <dgm:spPr/>
    </dgm:pt>
    <dgm:pt modelId="{8CF75153-C64F-46F5-B8CA-BE22CC3ADFCF}" type="pres">
      <dgm:prSet presAssocID="{FD50A601-B766-44C9-9A1F-3EF282D4FCE0}" presName="spacer" presStyleCnt="0"/>
      <dgm:spPr/>
    </dgm:pt>
    <dgm:pt modelId="{C383A653-990E-451D-A2E0-C6979754D10F}" type="pres">
      <dgm:prSet presAssocID="{3DE5BAE1-8BFB-4986-AA0F-6C3234AD865C}" presName="parentText" presStyleLbl="node1" presStyleIdx="2" presStyleCnt="3" custScaleY="76905" custLinFactY="36601" custLinFactNeighborX="-744" custLinFactNeighborY="100000">
        <dgm:presLayoutVars>
          <dgm:chMax val="0"/>
          <dgm:bulletEnabled val="1"/>
        </dgm:presLayoutVars>
      </dgm:prSet>
      <dgm:spPr/>
    </dgm:pt>
  </dgm:ptLst>
  <dgm:cxnLst>
    <dgm:cxn modelId="{A1BF1611-FFB5-409C-BB7E-D68AD80DAF4E}" srcId="{7958F03E-592F-49FA-9E9C-7A638780617E}" destId="{33CD7728-CA6F-4893-9520-1CE9704E06F9}" srcOrd="1" destOrd="0" parTransId="{DCE1B46F-8825-4E97-B433-2EC439C25AE0}" sibTransId="{FD50A601-B766-44C9-9A1F-3EF282D4FCE0}"/>
    <dgm:cxn modelId="{38D3825C-A300-4E16-B1A0-519C2244A4E5}" srcId="{7958F03E-592F-49FA-9E9C-7A638780617E}" destId="{3DE5BAE1-8BFB-4986-AA0F-6C3234AD865C}" srcOrd="2" destOrd="0" parTransId="{2A813E8D-C643-4003-A6B8-A6FD7C3F948B}" sibTransId="{EC28DA64-A7DB-494E-AD6B-68927CF29694}"/>
    <dgm:cxn modelId="{921D1B6E-74C7-46BE-934E-9C56738E1719}" type="presOf" srcId="{33CD7728-CA6F-4893-9520-1CE9704E06F9}" destId="{1FC9B266-6E78-4F96-BA6C-05FE6FE373E4}" srcOrd="0" destOrd="0" presId="urn:microsoft.com/office/officeart/2005/8/layout/vList2"/>
    <dgm:cxn modelId="{FDF6A04E-21FA-4311-8330-8F9B0782210B}" type="presOf" srcId="{8ACE1803-35F5-446C-A2E9-138664908A19}" destId="{B781704D-F461-400E-A68D-59E6C55B94F6}" srcOrd="0" destOrd="0" presId="urn:microsoft.com/office/officeart/2005/8/layout/vList2"/>
    <dgm:cxn modelId="{3630E9A0-620A-44DC-8E0C-20A5083BE156}" type="presOf" srcId="{3DE5BAE1-8BFB-4986-AA0F-6C3234AD865C}" destId="{C383A653-990E-451D-A2E0-C6979754D10F}" srcOrd="0" destOrd="0" presId="urn:microsoft.com/office/officeart/2005/8/layout/vList2"/>
    <dgm:cxn modelId="{C54485AE-3D2A-48B4-A76B-F8E304138B48}" srcId="{7958F03E-592F-49FA-9E9C-7A638780617E}" destId="{8ACE1803-35F5-446C-A2E9-138664908A19}" srcOrd="0" destOrd="0" parTransId="{0FF4F36F-46E6-4D5C-BA11-B47978E8E0DD}" sibTransId="{8B1D0B91-7C96-41E9-81BE-567FFEC05992}"/>
    <dgm:cxn modelId="{12EEA2F1-C94C-4B91-9082-F3168A9A52CA}" type="presOf" srcId="{7958F03E-592F-49FA-9E9C-7A638780617E}" destId="{1BFB2870-8E33-4FDC-B989-246FBD396B86}" srcOrd="0" destOrd="0" presId="urn:microsoft.com/office/officeart/2005/8/layout/vList2"/>
    <dgm:cxn modelId="{871276D7-2DF3-468E-AA4B-28285B4B9B2F}" type="presParOf" srcId="{1BFB2870-8E33-4FDC-B989-246FBD396B86}" destId="{B781704D-F461-400E-A68D-59E6C55B94F6}" srcOrd="0" destOrd="0" presId="urn:microsoft.com/office/officeart/2005/8/layout/vList2"/>
    <dgm:cxn modelId="{31D5FD3F-9177-44BA-B5AA-DE8BD1DF86BE}" type="presParOf" srcId="{1BFB2870-8E33-4FDC-B989-246FBD396B86}" destId="{3A0F789B-33D7-46A7-A586-4B325C080A7A}" srcOrd="1" destOrd="0" presId="urn:microsoft.com/office/officeart/2005/8/layout/vList2"/>
    <dgm:cxn modelId="{3132D4C9-16BD-4472-BC9C-0DFB35A6C9D9}" type="presParOf" srcId="{1BFB2870-8E33-4FDC-B989-246FBD396B86}" destId="{1FC9B266-6E78-4F96-BA6C-05FE6FE373E4}" srcOrd="2" destOrd="0" presId="urn:microsoft.com/office/officeart/2005/8/layout/vList2"/>
    <dgm:cxn modelId="{601AAFDB-D27D-48AB-91E1-2068E3C53E67}" type="presParOf" srcId="{1BFB2870-8E33-4FDC-B989-246FBD396B86}" destId="{8CF75153-C64F-46F5-B8CA-BE22CC3ADFCF}" srcOrd="3" destOrd="0" presId="urn:microsoft.com/office/officeart/2005/8/layout/vList2"/>
    <dgm:cxn modelId="{8F79B682-83B4-4603-B2E4-44ED483289A7}" type="presParOf" srcId="{1BFB2870-8E33-4FDC-B989-246FBD396B86}" destId="{C383A653-990E-451D-A2E0-C6979754D10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81F17-F8C7-410D-A007-E6475509F71A}">
      <dsp:nvSpPr>
        <dsp:cNvPr id="0" name=""/>
        <dsp:cNvSpPr/>
      </dsp:nvSpPr>
      <dsp:spPr>
        <a:xfrm>
          <a:off x="0" y="47217"/>
          <a:ext cx="6391275" cy="126689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endParaRPr lang="en-US" sz="1500" kern="1200" dirty="0"/>
        </a:p>
      </dsp:txBody>
      <dsp:txXfrm>
        <a:off x="61844" y="109061"/>
        <a:ext cx="6267587" cy="1143202"/>
      </dsp:txXfrm>
    </dsp:sp>
    <dsp:sp modelId="{966AD3D2-201F-491D-93B0-31FA6A330E41}">
      <dsp:nvSpPr>
        <dsp:cNvPr id="0" name=""/>
        <dsp:cNvSpPr/>
      </dsp:nvSpPr>
      <dsp:spPr>
        <a:xfrm>
          <a:off x="0" y="1334852"/>
          <a:ext cx="6391275" cy="1266890"/>
        </a:xfrm>
        <a:prstGeom prst="roundRect">
          <a:avLst/>
        </a:prstGeom>
        <a:solidFill>
          <a:schemeClr val="accent2">
            <a:hueOff val="915447"/>
            <a:satOff val="-16269"/>
            <a:lumOff val="52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endParaRPr lang="en-US" sz="1100" kern="1200" dirty="0"/>
        </a:p>
      </dsp:txBody>
      <dsp:txXfrm>
        <a:off x="61844" y="1396696"/>
        <a:ext cx="6267587" cy="1143202"/>
      </dsp:txXfrm>
    </dsp:sp>
    <dsp:sp modelId="{68B4EAA7-425B-4D39-9D19-E6AC22342D0A}">
      <dsp:nvSpPr>
        <dsp:cNvPr id="0" name=""/>
        <dsp:cNvSpPr/>
      </dsp:nvSpPr>
      <dsp:spPr>
        <a:xfrm>
          <a:off x="0" y="2644943"/>
          <a:ext cx="6391275" cy="1266890"/>
        </a:xfrm>
        <a:prstGeom prst="roundRect">
          <a:avLst/>
        </a:prstGeom>
        <a:solidFill>
          <a:schemeClr val="accent2">
            <a:hueOff val="1830893"/>
            <a:satOff val="-32539"/>
            <a:lumOff val="104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t>“Several participants noted that peer support is provided in a reciprocal manner that is distinctly different from the often-hierarchical relationships that exist between parents and professional care providers. For some, this reciprocity contributes to ease in requesting support, knowing that there will be an opportunity to give back” </a:t>
          </a:r>
          <a:r>
            <a:rPr lang="en-US" sz="1100" b="0" i="0" kern="1200" dirty="0"/>
            <a:t>(</a:t>
          </a:r>
          <a:r>
            <a:rPr lang="en-CA" sz="1100" kern="1200" dirty="0"/>
            <a:t>McCrossin, Jeffrey, and Lucyna Lach. “Parent‐To‐Parent Support for Childhood Neurodisability,2022)</a:t>
          </a:r>
          <a:endParaRPr lang="en-US" sz="1100" kern="1200" dirty="0"/>
        </a:p>
      </dsp:txBody>
      <dsp:txXfrm>
        <a:off x="61844" y="2706787"/>
        <a:ext cx="6267587" cy="1143202"/>
      </dsp:txXfrm>
    </dsp:sp>
    <dsp:sp modelId="{80FA29D0-678C-4E03-B674-A762701DCC23}">
      <dsp:nvSpPr>
        <dsp:cNvPr id="0" name=""/>
        <dsp:cNvSpPr/>
      </dsp:nvSpPr>
      <dsp:spPr>
        <a:xfrm>
          <a:off x="0" y="3955034"/>
          <a:ext cx="6391275" cy="1266890"/>
        </a:xfrm>
        <a:prstGeom prst="roundRect">
          <a:avLst/>
        </a:prstGeom>
        <a:solidFill>
          <a:schemeClr val="accent2">
            <a:hueOff val="2746340"/>
            <a:satOff val="-48808"/>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a:t>“because peer supporters do not enter the relationship with an agenda, there is time and space to express the emotions without the pressure of resolving them.” (</a:t>
          </a:r>
          <a:r>
            <a:rPr lang="en-CA" sz="1500" kern="1200" dirty="0"/>
            <a:t>McCrossin, Jeffrey, and Lucyna Lach. “Parent‐To‐Parent Support for Childhood </a:t>
          </a:r>
          <a:r>
            <a:rPr lang="en-CA" sz="1500" kern="1200" dirty="0" err="1"/>
            <a:t>Neurodisability</a:t>
          </a:r>
          <a:r>
            <a:rPr lang="en-CA" sz="1500" kern="1200" dirty="0"/>
            <a:t>, 2022)</a:t>
          </a:r>
          <a:endParaRPr lang="en-US" sz="1500" kern="1200" dirty="0"/>
        </a:p>
      </dsp:txBody>
      <dsp:txXfrm>
        <a:off x="61844" y="4016878"/>
        <a:ext cx="6267587" cy="1143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1704D-F461-400E-A68D-59E6C55B94F6}">
      <dsp:nvSpPr>
        <dsp:cNvPr id="0" name=""/>
        <dsp:cNvSpPr/>
      </dsp:nvSpPr>
      <dsp:spPr>
        <a:xfrm>
          <a:off x="0" y="558"/>
          <a:ext cx="6072775" cy="1501875"/>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t>Having access to formal and informal supports, as well as an active and diverse social network, has a positive effect on family wellbeing. (</a:t>
          </a:r>
          <a:r>
            <a:rPr lang="en-US" sz="1400" kern="1200" dirty="0"/>
            <a:t>Campbell, M. &amp; The Vanier Institute of the Family. (2024)).</a:t>
          </a:r>
        </a:p>
      </dsp:txBody>
      <dsp:txXfrm>
        <a:off x="73315" y="73873"/>
        <a:ext cx="5926145" cy="1355245"/>
      </dsp:txXfrm>
    </dsp:sp>
    <dsp:sp modelId="{1FC9B266-6E78-4F96-BA6C-05FE6FE373E4}">
      <dsp:nvSpPr>
        <dsp:cNvPr id="0" name=""/>
        <dsp:cNvSpPr/>
      </dsp:nvSpPr>
      <dsp:spPr>
        <a:xfrm>
          <a:off x="0" y="1513052"/>
          <a:ext cx="6072775" cy="1501875"/>
        </a:xfrm>
        <a:prstGeom prst="round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t>“</a:t>
          </a:r>
          <a:r>
            <a:rPr lang="en-US" sz="1400" b="0" i="0" kern="1200" dirty="0"/>
            <a:t>These groups provide a platform for parents to express their emotions and gain insights from one another’s experiences and accumulated knowledge. This intervention facilitates individuals’ ability to manage their daily responsibilities, mitigates the negative impact of social stigma, and strengthens their adaptive capacities.”</a:t>
          </a:r>
          <a:r>
            <a:rPr lang="en-US" sz="1200" b="0" i="0" kern="1200" dirty="0"/>
            <a:t> (</a:t>
          </a:r>
          <a:r>
            <a:rPr lang="en-CA" sz="1200" kern="1200" dirty="0"/>
            <a:t>Lakhani, Arusa, et al. “Informal Social Support for Families with Children with an Intellectual Disability ,2024)</a:t>
          </a:r>
          <a:endParaRPr lang="en-US" sz="1200" kern="1200" dirty="0"/>
        </a:p>
      </dsp:txBody>
      <dsp:txXfrm>
        <a:off x="73315" y="1586367"/>
        <a:ext cx="5926145" cy="1355245"/>
      </dsp:txXfrm>
    </dsp:sp>
    <dsp:sp modelId="{C383A653-990E-451D-A2E0-C6979754D10F}">
      <dsp:nvSpPr>
        <dsp:cNvPr id="0" name=""/>
        <dsp:cNvSpPr/>
      </dsp:nvSpPr>
      <dsp:spPr>
        <a:xfrm>
          <a:off x="0" y="3026104"/>
          <a:ext cx="6072775" cy="1155017"/>
        </a:xfrm>
        <a:prstGeom prst="round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t>One parent reflected on her experience of sharing her story with someone who had a similar family experience, reporting that “it was like a homecoming […] like [meeting] a family I never knew I had” </a:t>
          </a:r>
          <a:r>
            <a:rPr lang="en-US" sz="1100" b="0" i="0" kern="1200" dirty="0"/>
            <a:t>(</a:t>
          </a:r>
          <a:r>
            <a:rPr lang="en-CA" sz="1100" kern="1200" dirty="0"/>
            <a:t>McCrossin, Jeffrey, and Lucyna Lach. “Parent‐To‐Parent Support for Childhood </a:t>
          </a:r>
          <a:r>
            <a:rPr lang="en-CA" sz="1100" kern="1200" dirty="0" err="1"/>
            <a:t>Neurodisability</a:t>
          </a:r>
          <a:r>
            <a:rPr lang="en-CA" sz="1100" kern="1200" dirty="0"/>
            <a:t>, 2022)</a:t>
          </a:r>
          <a:endParaRPr lang="en-US" sz="1100" kern="1200" dirty="0"/>
        </a:p>
      </dsp:txBody>
      <dsp:txXfrm>
        <a:off x="56383" y="3082487"/>
        <a:ext cx="5960009" cy="10422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C3B854-9BC7-48DC-8A56-DBFDDE428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5DEFF2-EDF3-481B-9830-270AF04066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6DDD5F-6A15-4B62-9035-DFE3741A142F}" type="datetimeFigureOut">
              <a:rPr lang="en-US" smtClean="0"/>
              <a:t>10/10/2025</a:t>
            </a:fld>
            <a:endParaRPr lang="en-US" dirty="0"/>
          </a:p>
        </p:txBody>
      </p:sp>
      <p:sp>
        <p:nvSpPr>
          <p:cNvPr id="4" name="Footer Placeholder 3">
            <a:extLst>
              <a:ext uri="{FF2B5EF4-FFF2-40B4-BE49-F238E27FC236}">
                <a16:creationId xmlns:a16="http://schemas.microsoft.com/office/drawing/2014/main" id="{37B6AB74-8898-4E0C-A41C-CB0D0FACD3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91E6D7-E003-4673-9F29-E23A31AE5E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145F8E-7BA9-4811-86CC-F36B279E432C}" type="slidenum">
              <a:rPr lang="en-US" smtClean="0"/>
              <a:t>‹#›</a:t>
            </a:fld>
            <a:endParaRPr lang="en-US" dirty="0"/>
          </a:p>
        </p:txBody>
      </p:sp>
    </p:spTree>
    <p:extLst>
      <p:ext uri="{BB962C8B-B14F-4D97-AF65-F5344CB8AC3E}">
        <p14:creationId xmlns:p14="http://schemas.microsoft.com/office/powerpoint/2010/main" val="3585109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72FC1-FACA-4EA1-9E3D-E317DEA47E18}" type="datetimeFigureOut">
              <a:rPr lang="en-US" smtClean="0"/>
              <a:t>10/10/2025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E9021-4777-4007-819B-E02D230442AE}" type="slidenum">
              <a:rPr lang="en-US" smtClean="0"/>
              <a:t>‹#›</a:t>
            </a:fld>
            <a:endParaRPr lang="en-US" dirty="0"/>
          </a:p>
        </p:txBody>
      </p:sp>
    </p:spTree>
    <p:extLst>
      <p:ext uri="{BB962C8B-B14F-4D97-AF65-F5344CB8AC3E}">
        <p14:creationId xmlns:p14="http://schemas.microsoft.com/office/powerpoint/2010/main" val="3308740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1D337-7833-4516-979C-67BBF84AACD7}" type="slidenum">
              <a:rPr lang="en-US" smtClean="0"/>
              <a:t>1</a:t>
            </a:fld>
            <a:endParaRPr lang="en-US" dirty="0"/>
          </a:p>
        </p:txBody>
      </p:sp>
    </p:spTree>
    <p:extLst>
      <p:ext uri="{BB962C8B-B14F-4D97-AF65-F5344CB8AC3E}">
        <p14:creationId xmlns:p14="http://schemas.microsoft.com/office/powerpoint/2010/main" val="1210625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Remaining autonomous allows </a:t>
            </a:r>
            <a:r>
              <a:rPr lang="en-US" b="1" dirty="0"/>
              <a:t>Windsor-Essex Family Network (WEFN)</a:t>
            </a:r>
            <a:r>
              <a:rPr lang="en-US" dirty="0"/>
              <a:t> to stay rooted in the voices and needs of families themselves. Because we are not governed by a service agency or tied to specific program mandates, families trust that our focus is on </a:t>
            </a:r>
            <a:r>
              <a:rPr lang="en-US" i="1" dirty="0"/>
              <a:t>their priorities</a:t>
            </a:r>
            <a:r>
              <a:rPr lang="en-US" dirty="0"/>
              <a:t>, not organizational agendas.</a:t>
            </a:r>
          </a:p>
          <a:p>
            <a:r>
              <a:rPr lang="en-US" dirty="0"/>
              <a:t>Autonomy protects our ability to:</a:t>
            </a:r>
          </a:p>
          <a:p>
            <a:r>
              <a:rPr lang="en-US" b="1" dirty="0"/>
              <a:t>Be responsive</a:t>
            </a:r>
            <a:r>
              <a:rPr lang="en-US" dirty="0"/>
              <a:t> – Families set the direction, so we can quickly adapt to emerging needs.</a:t>
            </a:r>
          </a:p>
          <a:p>
            <a:r>
              <a:rPr lang="en-US" b="1" dirty="0"/>
              <a:t>Create safe spaces</a:t>
            </a:r>
            <a:r>
              <a:rPr lang="en-US" dirty="0"/>
              <a:t> – Families can share openly without fear of it affecting services or supports they receive.</a:t>
            </a:r>
          </a:p>
          <a:p>
            <a:r>
              <a:rPr lang="en-US" b="1" dirty="0"/>
              <a:t>Advocate freely</a:t>
            </a:r>
            <a:r>
              <a:rPr lang="en-US" dirty="0"/>
              <a:t> – We can raise issues and challenge systems when necessary, without conflict of interest.</a:t>
            </a:r>
          </a:p>
          <a:p>
            <a:r>
              <a:rPr lang="en-US" b="1" dirty="0"/>
              <a:t>Uphold peer-to-peer values</a:t>
            </a:r>
            <a:r>
              <a:rPr lang="en-US" dirty="0"/>
              <a:t> – Leadership comes from lived experience, ensuring families remain at the center.</a:t>
            </a:r>
          </a:p>
          <a:p>
            <a:r>
              <a:rPr lang="en-US" dirty="0"/>
              <a:t>In short, autonomy ensures WEFN remains a </a:t>
            </a:r>
            <a:r>
              <a:rPr lang="en-US" b="1" dirty="0"/>
              <a:t>network by families, for families</a:t>
            </a:r>
            <a:r>
              <a:rPr lang="en-US" dirty="0"/>
              <a:t>—a trusted and independent voice that strengthens community belonging and drives change.</a:t>
            </a:r>
          </a:p>
          <a:p>
            <a:endParaRPr lang="en-CA" dirty="0"/>
          </a:p>
        </p:txBody>
      </p:sp>
      <p:sp>
        <p:nvSpPr>
          <p:cNvPr id="4" name="Slide Number Placeholder 3"/>
          <p:cNvSpPr>
            <a:spLocks noGrp="1"/>
          </p:cNvSpPr>
          <p:nvPr>
            <p:ph type="sldNum" sz="quarter" idx="5"/>
          </p:nvPr>
        </p:nvSpPr>
        <p:spPr/>
        <p:txBody>
          <a:bodyPr/>
          <a:lstStyle/>
          <a:p>
            <a:fld id="{4E0E9021-4777-4007-819B-E02D230442AE}" type="slidenum">
              <a:rPr lang="en-US" smtClean="0"/>
              <a:t>7</a:t>
            </a:fld>
            <a:endParaRPr lang="en-US" dirty="0"/>
          </a:p>
        </p:txBody>
      </p:sp>
    </p:spTree>
    <p:extLst>
      <p:ext uri="{BB962C8B-B14F-4D97-AF65-F5344CB8AC3E}">
        <p14:creationId xmlns:p14="http://schemas.microsoft.com/office/powerpoint/2010/main" val="4249299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 of first person language</a:t>
            </a:r>
          </a:p>
        </p:txBody>
      </p:sp>
      <p:sp>
        <p:nvSpPr>
          <p:cNvPr id="4" name="Slide Number Placeholder 3"/>
          <p:cNvSpPr>
            <a:spLocks noGrp="1"/>
          </p:cNvSpPr>
          <p:nvPr>
            <p:ph type="sldNum" sz="quarter" idx="5"/>
          </p:nvPr>
        </p:nvSpPr>
        <p:spPr/>
        <p:txBody>
          <a:bodyPr/>
          <a:lstStyle/>
          <a:p>
            <a:fld id="{4E0E9021-4777-4007-819B-E02D230442AE}" type="slidenum">
              <a:rPr lang="en-US" smtClean="0"/>
              <a:t>8</a:t>
            </a:fld>
            <a:endParaRPr lang="en-US" dirty="0"/>
          </a:p>
        </p:txBody>
      </p:sp>
    </p:spTree>
    <p:extLst>
      <p:ext uri="{BB962C8B-B14F-4D97-AF65-F5344CB8AC3E}">
        <p14:creationId xmlns:p14="http://schemas.microsoft.com/office/powerpoint/2010/main" val="990830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Agencies removing support because they feel that the Network is advocating for families </a:t>
            </a:r>
          </a:p>
        </p:txBody>
      </p:sp>
      <p:sp>
        <p:nvSpPr>
          <p:cNvPr id="4" name="Slide Number Placeholder 3"/>
          <p:cNvSpPr>
            <a:spLocks noGrp="1"/>
          </p:cNvSpPr>
          <p:nvPr>
            <p:ph type="sldNum" sz="quarter" idx="5"/>
          </p:nvPr>
        </p:nvSpPr>
        <p:spPr/>
        <p:txBody>
          <a:bodyPr/>
          <a:lstStyle/>
          <a:p>
            <a:fld id="{4E0E9021-4777-4007-819B-E02D230442AE}" type="slidenum">
              <a:rPr lang="en-US" smtClean="0"/>
              <a:t>9</a:t>
            </a:fld>
            <a:endParaRPr lang="en-US" dirty="0"/>
          </a:p>
        </p:txBody>
      </p:sp>
    </p:spTree>
    <p:extLst>
      <p:ext uri="{BB962C8B-B14F-4D97-AF65-F5344CB8AC3E}">
        <p14:creationId xmlns:p14="http://schemas.microsoft.com/office/powerpoint/2010/main" val="401897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65BBB-BF09-40E2-B456-C18A0E7489D3}" type="slidenum">
              <a:rPr lang="en-US" smtClean="0"/>
              <a:t>11</a:t>
            </a:fld>
            <a:endParaRPr lang="en-US" dirty="0"/>
          </a:p>
        </p:txBody>
      </p:sp>
    </p:spTree>
    <p:extLst>
      <p:ext uri="{BB962C8B-B14F-4D97-AF65-F5344CB8AC3E}">
        <p14:creationId xmlns:p14="http://schemas.microsoft.com/office/powerpoint/2010/main" val="3527537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“tone” of a brochure </a:t>
            </a:r>
          </a:p>
        </p:txBody>
      </p:sp>
      <p:sp>
        <p:nvSpPr>
          <p:cNvPr id="4" name="Slide Number Placeholder 3"/>
          <p:cNvSpPr>
            <a:spLocks noGrp="1"/>
          </p:cNvSpPr>
          <p:nvPr>
            <p:ph type="sldNum" sz="quarter" idx="5"/>
          </p:nvPr>
        </p:nvSpPr>
        <p:spPr/>
        <p:txBody>
          <a:bodyPr/>
          <a:lstStyle/>
          <a:p>
            <a:fld id="{4E0E9021-4777-4007-819B-E02D230442AE}" type="slidenum">
              <a:rPr lang="en-US" smtClean="0"/>
              <a:t>17</a:t>
            </a:fld>
            <a:endParaRPr lang="en-US" dirty="0"/>
          </a:p>
        </p:txBody>
      </p:sp>
    </p:spTree>
    <p:extLst>
      <p:ext uri="{BB962C8B-B14F-4D97-AF65-F5344CB8AC3E}">
        <p14:creationId xmlns:p14="http://schemas.microsoft.com/office/powerpoint/2010/main" val="4196792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 – no money for volunteers, agencies cut back resources and then WEFN has to pick up slack e.g. CRA/OAP?SSAH/DTC</a:t>
            </a:r>
          </a:p>
        </p:txBody>
      </p:sp>
      <p:sp>
        <p:nvSpPr>
          <p:cNvPr id="4" name="Slide Number Placeholder 3"/>
          <p:cNvSpPr>
            <a:spLocks noGrp="1"/>
          </p:cNvSpPr>
          <p:nvPr>
            <p:ph type="sldNum" sz="quarter" idx="5"/>
          </p:nvPr>
        </p:nvSpPr>
        <p:spPr/>
        <p:txBody>
          <a:bodyPr/>
          <a:lstStyle/>
          <a:p>
            <a:fld id="{4E0E9021-4777-4007-819B-E02D230442AE}" type="slidenum">
              <a:rPr lang="en-US" smtClean="0"/>
              <a:t>19</a:t>
            </a:fld>
            <a:endParaRPr lang="en-US" dirty="0"/>
          </a:p>
        </p:txBody>
      </p:sp>
    </p:spTree>
    <p:extLst>
      <p:ext uri="{BB962C8B-B14F-4D97-AF65-F5344CB8AC3E}">
        <p14:creationId xmlns:p14="http://schemas.microsoft.com/office/powerpoint/2010/main" val="419827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65BBB-BF09-40E2-B456-C18A0E7489D3}" type="slidenum">
              <a:rPr lang="en-US" smtClean="0"/>
              <a:t>25</a:t>
            </a:fld>
            <a:endParaRPr lang="en-US" dirty="0"/>
          </a:p>
        </p:txBody>
      </p:sp>
    </p:spTree>
    <p:extLst>
      <p:ext uri="{BB962C8B-B14F-4D97-AF65-F5344CB8AC3E}">
        <p14:creationId xmlns:p14="http://schemas.microsoft.com/office/powerpoint/2010/main" val="1588022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It Takes a Family Network, 2025</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506845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It Takes a Family Network, 2025</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786525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It Takes a Family Network, 2025</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713488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It Takes a Family Network, 2025</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212550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It Takes a Family Network, 2025</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876658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It Takes a Family Network, 2025</a:t>
            </a:r>
            <a:endParaRPr lang="en-US" dirty="0"/>
          </a:p>
        </p:txBody>
      </p:sp>
      <p:sp>
        <p:nvSpPr>
          <p:cNvPr id="9" name="Slide Number Placeholder 8"/>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034499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a:t>It Takes a Family Network, 2025</a:t>
            </a:r>
            <a:endParaRPr lang="en-US" dirty="0"/>
          </a:p>
        </p:txBody>
      </p:sp>
      <p:sp>
        <p:nvSpPr>
          <p:cNvPr id="9" name="Slide Number Placeholder 8"/>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03242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endParaRPr lang="en-US" dirty="0"/>
          </a:p>
        </p:txBody>
      </p:sp>
      <p:sp>
        <p:nvSpPr>
          <p:cNvPr id="5" name="Footer Placeholder 4"/>
          <p:cNvSpPr>
            <a:spLocks noGrp="1"/>
          </p:cNvSpPr>
          <p:nvPr>
            <p:ph type="ftr" sz="quarter" idx="11"/>
          </p:nvPr>
        </p:nvSpPr>
        <p:spPr/>
        <p:txBody>
          <a:bodyPr/>
          <a:lstStyle/>
          <a:p>
            <a:r>
              <a:rPr lang="en-US"/>
              <a:t>It Takes a Family Network, 2025</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488620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endParaRPr lang="en-US" dirty="0"/>
          </a:p>
        </p:txBody>
      </p:sp>
      <p:sp>
        <p:nvSpPr>
          <p:cNvPr id="5" name="Footer Placeholder 4"/>
          <p:cNvSpPr>
            <a:spLocks noGrp="1"/>
          </p:cNvSpPr>
          <p:nvPr>
            <p:ph type="ftr" sz="quarter" idx="11"/>
          </p:nvPr>
        </p:nvSpPr>
        <p:spPr/>
        <p:txBody>
          <a:bodyPr/>
          <a:lstStyle/>
          <a:p>
            <a:r>
              <a:rPr lang="en-US"/>
              <a:t>It Takes a Family Network, 2025</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736044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A6AB8-1A22-4B94-B531-20135A62A88D}"/>
              </a:ext>
            </a:extLst>
          </p:cNvPr>
          <p:cNvSpPr>
            <a:spLocks noGrp="1"/>
          </p:cNvSpPr>
          <p:nvPr>
            <p:ph type="title"/>
          </p:nvPr>
        </p:nvSpPr>
        <p:spPr>
          <a:xfrm>
            <a:off x="6480174" y="728662"/>
            <a:ext cx="5014913" cy="2776536"/>
          </a:xfrm>
        </p:spPr>
        <p:txBody>
          <a:bodyPr anchor="b">
            <a:normAutofit/>
          </a:bodyPr>
          <a:lstStyle>
            <a:lvl1pPr algn="ctr">
              <a:defRPr sz="5600"/>
            </a:lvl1p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17085CCA-A46A-45CC-AA3F-387D8311942D}"/>
              </a:ext>
            </a:extLst>
          </p:cNvPr>
          <p:cNvSpPr>
            <a:spLocks noGrp="1"/>
          </p:cNvSpPr>
          <p:nvPr>
            <p:ph type="pic" sz="quarter" idx="10"/>
          </p:nvPr>
        </p:nvSpPr>
        <p:spPr>
          <a:xfrm>
            <a:off x="1" y="0"/>
            <a:ext cx="5662934" cy="6858000"/>
          </a:xfrm>
          <a:custGeom>
            <a:avLst/>
            <a:gdLst>
              <a:gd name="connsiteX0" fmla="*/ 0 w 5662934"/>
              <a:gd name="connsiteY0" fmla="*/ 0 h 6858000"/>
              <a:gd name="connsiteX1" fmla="*/ 5064602 w 5662934"/>
              <a:gd name="connsiteY1" fmla="*/ 0 h 6858000"/>
              <a:gd name="connsiteX2" fmla="*/ 4889880 w 5662934"/>
              <a:gd name="connsiteY2" fmla="*/ 279455 h 6858000"/>
              <a:gd name="connsiteX3" fmla="*/ 4743094 w 5662934"/>
              <a:gd name="connsiteY3" fmla="*/ 566397 h 6858000"/>
              <a:gd name="connsiteX4" fmla="*/ 4685321 w 5662934"/>
              <a:gd name="connsiteY4" fmla="*/ 704608 h 6858000"/>
              <a:gd name="connsiteX5" fmla="*/ 4680898 w 5662934"/>
              <a:gd name="connsiteY5" fmla="*/ 692471 h 6858000"/>
              <a:gd name="connsiteX6" fmla="*/ 4558808 w 5662934"/>
              <a:gd name="connsiteY6" fmla="*/ 561315 h 6858000"/>
              <a:gd name="connsiteX7" fmla="*/ 4422430 w 5662934"/>
              <a:gd name="connsiteY7" fmla="*/ 545170 h 6858000"/>
              <a:gd name="connsiteX8" fmla="*/ 4343282 w 5662934"/>
              <a:gd name="connsiteY8" fmla="*/ 564133 h 6858000"/>
              <a:gd name="connsiteX9" fmla="*/ 4202646 w 5662934"/>
              <a:gd name="connsiteY9" fmla="*/ 646647 h 6858000"/>
              <a:gd name="connsiteX10" fmla="*/ 4197290 w 5662934"/>
              <a:gd name="connsiteY10" fmla="*/ 857157 h 6858000"/>
              <a:gd name="connsiteX11" fmla="*/ 4214948 w 5662934"/>
              <a:gd name="connsiteY11" fmla="*/ 901746 h 6858000"/>
              <a:gd name="connsiteX12" fmla="*/ 4230751 w 5662934"/>
              <a:gd name="connsiteY12" fmla="*/ 967701 h 6858000"/>
              <a:gd name="connsiteX13" fmla="*/ 4328522 w 5662934"/>
              <a:gd name="connsiteY13" fmla="*/ 1230219 h 6858000"/>
              <a:gd name="connsiteX14" fmla="*/ 3908598 w 5662934"/>
              <a:gd name="connsiteY14" fmla="*/ 1107653 h 6858000"/>
              <a:gd name="connsiteX15" fmla="*/ 3762188 w 5662934"/>
              <a:gd name="connsiteY15" fmla="*/ 1107860 h 6858000"/>
              <a:gd name="connsiteX16" fmla="*/ 3599087 w 5662934"/>
              <a:gd name="connsiteY16" fmla="*/ 1300369 h 6858000"/>
              <a:gd name="connsiteX17" fmla="*/ 3602456 w 5662934"/>
              <a:gd name="connsiteY17" fmla="*/ 1459969 h 6858000"/>
              <a:gd name="connsiteX18" fmla="*/ 3654124 w 5662934"/>
              <a:gd name="connsiteY18" fmla="*/ 1559177 h 6858000"/>
              <a:gd name="connsiteX19" fmla="*/ 3793114 w 5662934"/>
              <a:gd name="connsiteY19" fmla="*/ 1644439 h 6858000"/>
              <a:gd name="connsiteX20" fmla="*/ 4045810 w 5662934"/>
              <a:gd name="connsiteY20" fmla="*/ 1709432 h 6858000"/>
              <a:gd name="connsiteX21" fmla="*/ 4249451 w 5662934"/>
              <a:gd name="connsiteY21" fmla="*/ 1744332 h 6858000"/>
              <a:gd name="connsiteX22" fmla="*/ 4089510 w 5662934"/>
              <a:gd name="connsiteY22" fmla="*/ 1950033 h 6858000"/>
              <a:gd name="connsiteX23" fmla="*/ 3921602 w 5662934"/>
              <a:gd name="connsiteY23" fmla="*/ 2297127 h 6858000"/>
              <a:gd name="connsiteX24" fmla="*/ 3900443 w 5662934"/>
              <a:gd name="connsiteY24" fmla="*/ 2441680 h 6858000"/>
              <a:gd name="connsiteX25" fmla="*/ 3937614 w 5662934"/>
              <a:gd name="connsiteY25" fmla="*/ 2509491 h 6858000"/>
              <a:gd name="connsiteX26" fmla="*/ 3968463 w 5662934"/>
              <a:gd name="connsiteY26" fmla="*/ 2550919 h 6858000"/>
              <a:gd name="connsiteX27" fmla="*/ 4072895 w 5662934"/>
              <a:gd name="connsiteY27" fmla="*/ 2637486 h 6858000"/>
              <a:gd name="connsiteX28" fmla="*/ 4187906 w 5662934"/>
              <a:gd name="connsiteY28" fmla="*/ 2651776 h 6858000"/>
              <a:gd name="connsiteX29" fmla="*/ 4243956 w 5662934"/>
              <a:gd name="connsiteY29" fmla="*/ 2629194 h 6858000"/>
              <a:gd name="connsiteX30" fmla="*/ 4277165 w 5662934"/>
              <a:gd name="connsiteY30" fmla="*/ 2602787 h 6858000"/>
              <a:gd name="connsiteX31" fmla="*/ 4273379 w 5662934"/>
              <a:gd name="connsiteY31" fmla="*/ 2653248 h 6858000"/>
              <a:gd name="connsiteX32" fmla="*/ 4263593 w 5662934"/>
              <a:gd name="connsiteY32" fmla="*/ 3061922 h 6858000"/>
              <a:gd name="connsiteX33" fmla="*/ 4445372 w 5662934"/>
              <a:gd name="connsiteY33" fmla="*/ 4515619 h 6858000"/>
              <a:gd name="connsiteX34" fmla="*/ 4990710 w 5662934"/>
              <a:gd name="connsiteY34" fmla="*/ 5969316 h 6858000"/>
              <a:gd name="connsiteX35" fmla="*/ 5583977 w 5662934"/>
              <a:gd name="connsiteY35" fmla="*/ 6777438 h 6858000"/>
              <a:gd name="connsiteX36" fmla="*/ 5662934 w 5662934"/>
              <a:gd name="connsiteY36" fmla="*/ 6858000 h 6858000"/>
              <a:gd name="connsiteX37" fmla="*/ 0 w 5662934"/>
              <a:gd name="connsiteY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662934" h="6858000">
                <a:moveTo>
                  <a:pt x="0" y="0"/>
                </a:moveTo>
                <a:lnTo>
                  <a:pt x="5064602" y="0"/>
                </a:lnTo>
                <a:lnTo>
                  <a:pt x="4889880" y="279455"/>
                </a:lnTo>
                <a:cubicBezTo>
                  <a:pt x="4837690" y="372204"/>
                  <a:pt x="4788761" y="467851"/>
                  <a:pt x="4743094" y="566397"/>
                </a:cubicBezTo>
                <a:lnTo>
                  <a:pt x="4685321" y="704608"/>
                </a:lnTo>
                <a:lnTo>
                  <a:pt x="4680898" y="692471"/>
                </a:lnTo>
                <a:cubicBezTo>
                  <a:pt x="4651904" y="629675"/>
                  <a:pt x="4612879" y="583232"/>
                  <a:pt x="4558808" y="561315"/>
                </a:cubicBezTo>
                <a:cubicBezTo>
                  <a:pt x="4504738" y="539399"/>
                  <a:pt x="4462003" y="535689"/>
                  <a:pt x="4422430" y="545170"/>
                </a:cubicBezTo>
                <a:cubicBezTo>
                  <a:pt x="4369665" y="557812"/>
                  <a:pt x="4351458" y="569149"/>
                  <a:pt x="4343282" y="564133"/>
                </a:cubicBezTo>
                <a:cubicBezTo>
                  <a:pt x="4277326" y="579935"/>
                  <a:pt x="4235898" y="610784"/>
                  <a:pt x="4202646" y="646647"/>
                </a:cubicBezTo>
                <a:cubicBezTo>
                  <a:pt x="4177569" y="687526"/>
                  <a:pt x="4172005" y="751627"/>
                  <a:pt x="4197290" y="857157"/>
                </a:cubicBezTo>
                <a:cubicBezTo>
                  <a:pt x="4200451" y="870348"/>
                  <a:pt x="4211787" y="888554"/>
                  <a:pt x="4214948" y="901746"/>
                </a:cubicBezTo>
                <a:cubicBezTo>
                  <a:pt x="4226284" y="919952"/>
                  <a:pt x="4232606" y="946334"/>
                  <a:pt x="4230751" y="967701"/>
                </a:cubicBezTo>
                <a:cubicBezTo>
                  <a:pt x="4230751" y="967701"/>
                  <a:pt x="4230751" y="967701"/>
                  <a:pt x="4328522" y="1230219"/>
                </a:cubicBezTo>
                <a:cubicBezTo>
                  <a:pt x="4129896" y="1187143"/>
                  <a:pt x="4133057" y="1200334"/>
                  <a:pt x="3908598" y="1107653"/>
                </a:cubicBezTo>
                <a:cubicBezTo>
                  <a:pt x="3844496" y="1102088"/>
                  <a:pt x="3801762" y="1098379"/>
                  <a:pt x="3762188" y="1107860"/>
                </a:cubicBezTo>
                <a:cubicBezTo>
                  <a:pt x="3669850" y="1129983"/>
                  <a:pt x="3611521" y="1206726"/>
                  <a:pt x="3599087" y="1300369"/>
                </a:cubicBezTo>
                <a:cubicBezTo>
                  <a:pt x="3590362" y="1351279"/>
                  <a:pt x="3581638" y="1402189"/>
                  <a:pt x="3602456" y="1459969"/>
                </a:cubicBezTo>
                <a:cubicBezTo>
                  <a:pt x="3615099" y="1512734"/>
                  <a:pt x="3629596" y="1544131"/>
                  <a:pt x="3654124" y="1559177"/>
                </a:cubicBezTo>
                <a:cubicBezTo>
                  <a:pt x="3719531" y="1599300"/>
                  <a:pt x="3679957" y="1608782"/>
                  <a:pt x="3793114" y="1644439"/>
                </a:cubicBezTo>
                <a:cubicBezTo>
                  <a:pt x="3914447" y="1685111"/>
                  <a:pt x="4021283" y="1694386"/>
                  <a:pt x="4045810" y="1709432"/>
                </a:cubicBezTo>
                <a:cubicBezTo>
                  <a:pt x="4118088" y="1720012"/>
                  <a:pt x="4219908" y="1737462"/>
                  <a:pt x="4249451" y="1744332"/>
                </a:cubicBezTo>
                <a:cubicBezTo>
                  <a:pt x="4244436" y="1752508"/>
                  <a:pt x="4141518" y="1846908"/>
                  <a:pt x="4089510" y="1950033"/>
                </a:cubicBezTo>
                <a:cubicBezTo>
                  <a:pt x="3997380" y="2118564"/>
                  <a:pt x="3935342" y="2238041"/>
                  <a:pt x="3921602" y="2297127"/>
                </a:cubicBezTo>
                <a:cubicBezTo>
                  <a:pt x="3894671" y="2359373"/>
                  <a:pt x="3885946" y="2410283"/>
                  <a:pt x="3900443" y="2441680"/>
                </a:cubicBezTo>
                <a:cubicBezTo>
                  <a:pt x="3898589" y="2463048"/>
                  <a:pt x="3918101" y="2486269"/>
                  <a:pt x="3937614" y="2509491"/>
                </a:cubicBezTo>
                <a:cubicBezTo>
                  <a:pt x="3948950" y="2527698"/>
                  <a:pt x="3960287" y="2545904"/>
                  <a:pt x="3968463" y="2550919"/>
                </a:cubicBezTo>
                <a:cubicBezTo>
                  <a:pt x="3999312" y="2592348"/>
                  <a:pt x="4027000" y="2620585"/>
                  <a:pt x="4072895" y="2637486"/>
                </a:cubicBezTo>
                <a:cubicBezTo>
                  <a:pt x="4105598" y="2657547"/>
                  <a:pt x="4148333" y="2661257"/>
                  <a:pt x="4187906" y="2651776"/>
                </a:cubicBezTo>
                <a:cubicBezTo>
                  <a:pt x="4207693" y="2647036"/>
                  <a:pt x="4226377" y="2639508"/>
                  <a:pt x="4243956" y="2629194"/>
                </a:cubicBezTo>
                <a:lnTo>
                  <a:pt x="4277165" y="2602787"/>
                </a:lnTo>
                <a:lnTo>
                  <a:pt x="4273379" y="2653248"/>
                </a:lnTo>
                <a:cubicBezTo>
                  <a:pt x="4266855" y="2786574"/>
                  <a:pt x="4263593" y="2922799"/>
                  <a:pt x="4263593" y="3061922"/>
                </a:cubicBezTo>
                <a:cubicBezTo>
                  <a:pt x="4263593" y="3516203"/>
                  <a:pt x="4324186" y="3970483"/>
                  <a:pt x="4445372" y="4515619"/>
                </a:cubicBezTo>
                <a:cubicBezTo>
                  <a:pt x="4596855" y="5030470"/>
                  <a:pt x="4748338" y="5515036"/>
                  <a:pt x="4990710" y="5969316"/>
                </a:cubicBezTo>
                <a:cubicBezTo>
                  <a:pt x="5172489" y="6275955"/>
                  <a:pt x="5371310" y="6544265"/>
                  <a:pt x="5583977" y="6777438"/>
                </a:cubicBezTo>
                <a:lnTo>
                  <a:pt x="5662934" y="6858000"/>
                </a:lnTo>
                <a:lnTo>
                  <a:pt x="0" y="6858000"/>
                </a:lnTo>
                <a:close/>
              </a:path>
            </a:pathLst>
          </a:custGeom>
        </p:spPr>
        <p:txBody>
          <a:bodyPr wrap="square">
            <a:noAutofit/>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4D1C1373-B50B-4F1A-A1BB-0C35A28316A4}"/>
              </a:ext>
            </a:extLst>
          </p:cNvPr>
          <p:cNvSpPr>
            <a:spLocks noGrp="1"/>
          </p:cNvSpPr>
          <p:nvPr>
            <p:ph type="body" sz="quarter" idx="12"/>
          </p:nvPr>
        </p:nvSpPr>
        <p:spPr>
          <a:xfrm>
            <a:off x="6480175" y="3821113"/>
            <a:ext cx="5014913" cy="2308225"/>
          </a:xfrm>
        </p:spPr>
        <p:txBody>
          <a:bodyPr/>
          <a:lstStyle>
            <a:lvl1pPr algn="ctr">
              <a:buNone/>
              <a:defRPr lang="en-US" sz="2800" kern="1200" spc="20" baseline="0" dirty="0" smtClean="0">
                <a:solidFill>
                  <a:schemeClr val="tx1">
                    <a:alpha val="58000"/>
                  </a:schemeClr>
                </a:solidFill>
                <a:latin typeface="+mn-lt"/>
                <a:ea typeface="+mn-ea"/>
                <a:cs typeface="+mn-cs"/>
              </a:defRPr>
            </a:lvl1pPr>
            <a:lvl2pPr>
              <a:buNone/>
              <a:defRPr/>
            </a:lvl2pPr>
          </a:lstStyle>
          <a:p>
            <a:pPr lvl="0"/>
            <a:r>
              <a:rPr lang="en-US"/>
              <a:t>Click to edit Master text styles</a:t>
            </a:r>
          </a:p>
        </p:txBody>
      </p:sp>
      <p:sp>
        <p:nvSpPr>
          <p:cNvPr id="7" name="Freeform 10">
            <a:extLst>
              <a:ext uri="{FF2B5EF4-FFF2-40B4-BE49-F238E27FC236}">
                <a16:creationId xmlns:a16="http://schemas.microsoft.com/office/drawing/2014/main" id="{B24EB433-122A-4419-8A25-2FDB094C84AE}"/>
              </a:ext>
              <a:ext uri="{C183D7F6-B498-43B3-948B-1728B52AA6E4}">
                <adec:decorative xmlns:adec="http://schemas.microsoft.com/office/drawing/2017/decorative" val="1"/>
              </a:ext>
            </a:extLst>
          </p:cNvPr>
          <p:cNvSpPr>
            <a:spLocks/>
          </p:cNvSpPr>
          <p:nvPr userDrawn="1"/>
        </p:nvSpPr>
        <p:spPr bwMode="auto">
          <a:xfrm rot="7291575">
            <a:off x="3479502" y="491434"/>
            <a:ext cx="2397877" cy="2244442"/>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62287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opic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62235CD-026E-4B65-A804-8C877A0C4F31}"/>
              </a:ext>
            </a:extLst>
          </p:cNvPr>
          <p:cNvSpPr>
            <a:spLocks noGrp="1"/>
          </p:cNvSpPr>
          <p:nvPr>
            <p:ph type="pic" sz="quarter" idx="12"/>
          </p:nvPr>
        </p:nvSpPr>
        <p:spPr>
          <a:xfrm>
            <a:off x="0" y="0"/>
            <a:ext cx="12192000" cy="6858000"/>
          </a:xfrm>
          <a:custGeom>
            <a:avLst/>
            <a:gdLst>
              <a:gd name="connsiteX0" fmla="*/ 5123702 w 12192000"/>
              <a:gd name="connsiteY0" fmla="*/ 0 h 6858000"/>
              <a:gd name="connsiteX1" fmla="*/ 12192000 w 12192000"/>
              <a:gd name="connsiteY1" fmla="*/ 0 h 6858000"/>
              <a:gd name="connsiteX2" fmla="*/ 12192000 w 12192000"/>
              <a:gd name="connsiteY2" fmla="*/ 6858000 h 6858000"/>
              <a:gd name="connsiteX3" fmla="*/ 4294649 w 12192000"/>
              <a:gd name="connsiteY3" fmla="*/ 6858000 h 6858000"/>
              <a:gd name="connsiteX4" fmla="*/ 4543103 w 12192000"/>
              <a:gd name="connsiteY4" fmla="*/ 6794309 h 6858000"/>
              <a:gd name="connsiteX5" fmla="*/ 5784508 w 12192000"/>
              <a:gd name="connsiteY5" fmla="*/ 6102159 h 6858000"/>
              <a:gd name="connsiteX6" fmla="*/ 7044313 w 12192000"/>
              <a:gd name="connsiteY6" fmla="*/ 3583629 h 6858000"/>
              <a:gd name="connsiteX7" fmla="*/ 6748215 w 12192000"/>
              <a:gd name="connsiteY7" fmla="*/ 1870260 h 6858000"/>
              <a:gd name="connsiteX8" fmla="*/ 5569893 w 12192000"/>
              <a:gd name="connsiteY8" fmla="*/ 265913 h 6858000"/>
              <a:gd name="connsiteX9" fmla="*/ 5336837 w 12192000"/>
              <a:gd name="connsiteY9" fmla="*/ 117758 h 6858000"/>
              <a:gd name="connsiteX10" fmla="*/ 0 w 12192000"/>
              <a:gd name="connsiteY10" fmla="*/ 0 h 6858000"/>
              <a:gd name="connsiteX11" fmla="*/ 1478233 w 12192000"/>
              <a:gd name="connsiteY11" fmla="*/ 0 h 6858000"/>
              <a:gd name="connsiteX12" fmla="*/ 1376868 w 12192000"/>
              <a:gd name="connsiteY12" fmla="*/ 53544 h 6858000"/>
              <a:gd name="connsiteX13" fmla="*/ 763225 w 12192000"/>
              <a:gd name="connsiteY13" fmla="*/ 435512 h 6858000"/>
              <a:gd name="connsiteX14" fmla="*/ 3659 w 12192000"/>
              <a:gd name="connsiteY14" fmla="*/ 1575960 h 6858000"/>
              <a:gd name="connsiteX15" fmla="*/ 1 w 12192000"/>
              <a:gd name="connsiteY15" fmla="*/ 1586010 h 6858000"/>
              <a:gd name="connsiteX16" fmla="*/ 1 w 12192000"/>
              <a:gd name="connsiteY16" fmla="*/ 4992019 h 6858000"/>
              <a:gd name="connsiteX17" fmla="*/ 43793 w 12192000"/>
              <a:gd name="connsiteY17" fmla="*/ 5068808 h 6858000"/>
              <a:gd name="connsiteX18" fmla="*/ 508319 w 12192000"/>
              <a:gd name="connsiteY18" fmla="*/ 5721038 h 6858000"/>
              <a:gd name="connsiteX19" fmla="*/ 1561497 w 12192000"/>
              <a:gd name="connsiteY19" fmla="*/ 6516913 h 6858000"/>
              <a:gd name="connsiteX20" fmla="*/ 2199909 w 12192000"/>
              <a:gd name="connsiteY20" fmla="*/ 6808527 h 6858000"/>
              <a:gd name="connsiteX21" fmla="*/ 2401902 w 12192000"/>
              <a:gd name="connsiteY21" fmla="*/ 6858000 h 6858000"/>
              <a:gd name="connsiteX22" fmla="*/ 0 w 12192000"/>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6858000">
                <a:moveTo>
                  <a:pt x="5123702" y="0"/>
                </a:moveTo>
                <a:lnTo>
                  <a:pt x="12192000" y="0"/>
                </a:lnTo>
                <a:lnTo>
                  <a:pt x="12192000" y="6858000"/>
                </a:lnTo>
                <a:lnTo>
                  <a:pt x="4294649" y="6858000"/>
                </a:lnTo>
                <a:lnTo>
                  <a:pt x="4543103" y="6794309"/>
                </a:lnTo>
                <a:cubicBezTo>
                  <a:pt x="5014473" y="6649034"/>
                  <a:pt x="5429526" y="6399659"/>
                  <a:pt x="5784508" y="6102159"/>
                </a:cubicBezTo>
                <a:cubicBezTo>
                  <a:pt x="6353535" y="5625104"/>
                  <a:pt x="6883605" y="4288680"/>
                  <a:pt x="7044313" y="3583629"/>
                </a:cubicBezTo>
                <a:cubicBezTo>
                  <a:pt x="7205014" y="2877517"/>
                  <a:pt x="6993682" y="2422592"/>
                  <a:pt x="6748215" y="1870260"/>
                </a:cubicBezTo>
                <a:cubicBezTo>
                  <a:pt x="6502213" y="1317394"/>
                  <a:pt x="5738966" y="373824"/>
                  <a:pt x="5569893" y="265913"/>
                </a:cubicBezTo>
                <a:cubicBezTo>
                  <a:pt x="5497000" y="216088"/>
                  <a:pt x="5419065" y="166493"/>
                  <a:pt x="5336837" y="117758"/>
                </a:cubicBezTo>
                <a:close/>
                <a:moveTo>
                  <a:pt x="0" y="0"/>
                </a:moveTo>
                <a:lnTo>
                  <a:pt x="1478233" y="0"/>
                </a:lnTo>
                <a:lnTo>
                  <a:pt x="1376868" y="53544"/>
                </a:lnTo>
                <a:cubicBezTo>
                  <a:pt x="1049753" y="231096"/>
                  <a:pt x="809295" y="389442"/>
                  <a:pt x="763225" y="435512"/>
                </a:cubicBezTo>
                <a:cubicBezTo>
                  <a:pt x="427428" y="771309"/>
                  <a:pt x="175347" y="1155399"/>
                  <a:pt x="3659" y="1575960"/>
                </a:cubicBezTo>
                <a:lnTo>
                  <a:pt x="1" y="1586010"/>
                </a:lnTo>
                <a:lnTo>
                  <a:pt x="1" y="4992019"/>
                </a:lnTo>
                <a:lnTo>
                  <a:pt x="43793" y="5068808"/>
                </a:lnTo>
                <a:cubicBezTo>
                  <a:pt x="199310" y="5325558"/>
                  <a:pt x="370402" y="5550958"/>
                  <a:pt x="508319" y="5721038"/>
                </a:cubicBezTo>
                <a:cubicBezTo>
                  <a:pt x="784154" y="6061198"/>
                  <a:pt x="1210792" y="6251624"/>
                  <a:pt x="1561497" y="6516913"/>
                </a:cubicBezTo>
                <a:cubicBezTo>
                  <a:pt x="1757316" y="6643529"/>
                  <a:pt x="1966063" y="6739921"/>
                  <a:pt x="2199909" y="6808527"/>
                </a:cubicBezTo>
                <a:lnTo>
                  <a:pt x="2401902" y="6858000"/>
                </a:lnTo>
                <a:lnTo>
                  <a:pt x="0" y="6858000"/>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EDE0715F-E7F9-4984-81DF-4367F383FAF9}"/>
              </a:ext>
            </a:extLst>
          </p:cNvPr>
          <p:cNvSpPr>
            <a:spLocks noGrp="1"/>
          </p:cNvSpPr>
          <p:nvPr>
            <p:ph type="title"/>
          </p:nvPr>
        </p:nvSpPr>
        <p:spPr>
          <a:xfrm>
            <a:off x="720724" y="1579842"/>
            <a:ext cx="5014913" cy="2039662"/>
          </a:xfrm>
        </p:spPr>
        <p:txBody>
          <a:bodyPr anchor="b">
            <a:normAutofit/>
          </a:bodyPr>
          <a:lstStyle>
            <a:lvl1pPr algn="ctr">
              <a:defRPr sz="5400"/>
            </a:lvl1pPr>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B584F01D-202E-467D-909E-95AC750B1184}"/>
              </a:ext>
            </a:extLst>
          </p:cNvPr>
          <p:cNvSpPr>
            <a:spLocks noGrp="1"/>
          </p:cNvSpPr>
          <p:nvPr>
            <p:ph type="body" sz="quarter" idx="11"/>
          </p:nvPr>
        </p:nvSpPr>
        <p:spPr>
          <a:xfrm>
            <a:off x="720725" y="3818283"/>
            <a:ext cx="5014913" cy="1201737"/>
          </a:xfrm>
        </p:spPr>
        <p:txBody>
          <a:bodyPr>
            <a:normAutofit/>
          </a:bodyPr>
          <a:lstStyle>
            <a:lvl1pPr algn="ctr">
              <a:buNone/>
              <a:defRPr sz="2400"/>
            </a:lvl1pPr>
            <a:lvl2pPr>
              <a:buNone/>
              <a:defRPr/>
            </a:lvl2pPr>
            <a:lvl3pPr>
              <a:buNone/>
              <a:defRPr/>
            </a:lvl3pPr>
            <a:lvl4pPr>
              <a:buNone/>
              <a:defRPr/>
            </a:lvl4pPr>
            <a:lvl5pPr>
              <a:buNone/>
              <a:defRPr/>
            </a:lvl5pPr>
          </a:lstStyle>
          <a:p>
            <a:pPr lvl="0"/>
            <a:r>
              <a:rPr lang="en-US"/>
              <a:t>Click to edit Master text styles</a:t>
            </a:r>
          </a:p>
        </p:txBody>
      </p:sp>
      <p:sp useBgFill="1">
        <p:nvSpPr>
          <p:cNvPr id="8" name="Freeform: Shape 7">
            <a:extLst>
              <a:ext uri="{FF2B5EF4-FFF2-40B4-BE49-F238E27FC236}">
                <a16:creationId xmlns:a16="http://schemas.microsoft.com/office/drawing/2014/main" id="{38CCBCF1-1C42-4C63-91FF-3E2B5C61C584}"/>
              </a:ext>
              <a:ext uri="{C183D7F6-B498-43B3-948B-1728B52AA6E4}">
                <adec:decorative xmlns:adec="http://schemas.microsoft.com/office/drawing/2017/decorative" val="1"/>
              </a:ext>
            </a:extLst>
          </p:cNvPr>
          <p:cNvSpPr/>
          <p:nvPr userDrawn="1"/>
        </p:nvSpPr>
        <p:spPr>
          <a:xfrm>
            <a:off x="1" y="0"/>
            <a:ext cx="7100407" cy="6858000"/>
          </a:xfrm>
          <a:custGeom>
            <a:avLst/>
            <a:gdLst>
              <a:gd name="connsiteX0" fmla="*/ 1478232 w 7100407"/>
              <a:gd name="connsiteY0" fmla="*/ 0 h 6858000"/>
              <a:gd name="connsiteX1" fmla="*/ 5123701 w 7100407"/>
              <a:gd name="connsiteY1" fmla="*/ 0 h 6858000"/>
              <a:gd name="connsiteX2" fmla="*/ 5336836 w 7100407"/>
              <a:gd name="connsiteY2" fmla="*/ 117758 h 6858000"/>
              <a:gd name="connsiteX3" fmla="*/ 5569892 w 7100407"/>
              <a:gd name="connsiteY3" fmla="*/ 265913 h 6858000"/>
              <a:gd name="connsiteX4" fmla="*/ 6748214 w 7100407"/>
              <a:gd name="connsiteY4" fmla="*/ 1870260 h 6858000"/>
              <a:gd name="connsiteX5" fmla="*/ 7044312 w 7100407"/>
              <a:gd name="connsiteY5" fmla="*/ 3583629 h 6858000"/>
              <a:gd name="connsiteX6" fmla="*/ 5784507 w 7100407"/>
              <a:gd name="connsiteY6" fmla="*/ 6102159 h 6858000"/>
              <a:gd name="connsiteX7" fmla="*/ 4543102 w 7100407"/>
              <a:gd name="connsiteY7" fmla="*/ 6794309 h 6858000"/>
              <a:gd name="connsiteX8" fmla="*/ 4294648 w 7100407"/>
              <a:gd name="connsiteY8" fmla="*/ 6858000 h 6858000"/>
              <a:gd name="connsiteX9" fmla="*/ 2401901 w 7100407"/>
              <a:gd name="connsiteY9" fmla="*/ 6858000 h 6858000"/>
              <a:gd name="connsiteX10" fmla="*/ 2199908 w 7100407"/>
              <a:gd name="connsiteY10" fmla="*/ 6808527 h 6858000"/>
              <a:gd name="connsiteX11" fmla="*/ 1561496 w 7100407"/>
              <a:gd name="connsiteY11" fmla="*/ 6516913 h 6858000"/>
              <a:gd name="connsiteX12" fmla="*/ 508318 w 7100407"/>
              <a:gd name="connsiteY12" fmla="*/ 5721038 h 6858000"/>
              <a:gd name="connsiteX13" fmla="*/ 43792 w 7100407"/>
              <a:gd name="connsiteY13" fmla="*/ 5068808 h 6858000"/>
              <a:gd name="connsiteX14" fmla="*/ 0 w 7100407"/>
              <a:gd name="connsiteY14" fmla="*/ 4992019 h 6858000"/>
              <a:gd name="connsiteX15" fmla="*/ 0 w 7100407"/>
              <a:gd name="connsiteY15" fmla="*/ 1586010 h 6858000"/>
              <a:gd name="connsiteX16" fmla="*/ 3658 w 7100407"/>
              <a:gd name="connsiteY16" fmla="*/ 1575960 h 6858000"/>
              <a:gd name="connsiteX17" fmla="*/ 763224 w 7100407"/>
              <a:gd name="connsiteY17" fmla="*/ 435512 h 6858000"/>
              <a:gd name="connsiteX18" fmla="*/ 1376867 w 7100407"/>
              <a:gd name="connsiteY18" fmla="*/ 535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00407" h="6858000">
                <a:moveTo>
                  <a:pt x="1478232" y="0"/>
                </a:moveTo>
                <a:lnTo>
                  <a:pt x="5123701" y="0"/>
                </a:lnTo>
                <a:lnTo>
                  <a:pt x="5336836" y="117758"/>
                </a:lnTo>
                <a:cubicBezTo>
                  <a:pt x="5419064" y="166493"/>
                  <a:pt x="5496999" y="216088"/>
                  <a:pt x="5569892" y="265913"/>
                </a:cubicBezTo>
                <a:cubicBezTo>
                  <a:pt x="5738965" y="373824"/>
                  <a:pt x="6502212" y="1317394"/>
                  <a:pt x="6748214" y="1870260"/>
                </a:cubicBezTo>
                <a:cubicBezTo>
                  <a:pt x="6993681" y="2422592"/>
                  <a:pt x="7205013" y="2877517"/>
                  <a:pt x="7044312" y="3583629"/>
                </a:cubicBezTo>
                <a:cubicBezTo>
                  <a:pt x="6883604" y="4288680"/>
                  <a:pt x="6353534" y="5625104"/>
                  <a:pt x="5784507" y="6102159"/>
                </a:cubicBezTo>
                <a:cubicBezTo>
                  <a:pt x="5429525" y="6399659"/>
                  <a:pt x="5014472" y="6649034"/>
                  <a:pt x="4543102" y="6794309"/>
                </a:cubicBezTo>
                <a:lnTo>
                  <a:pt x="4294648" y="6858000"/>
                </a:lnTo>
                <a:lnTo>
                  <a:pt x="2401901" y="6858000"/>
                </a:lnTo>
                <a:lnTo>
                  <a:pt x="2199908" y="6808527"/>
                </a:lnTo>
                <a:cubicBezTo>
                  <a:pt x="1966062" y="6739921"/>
                  <a:pt x="1757315" y="6643529"/>
                  <a:pt x="1561496" y="6516913"/>
                </a:cubicBezTo>
                <a:cubicBezTo>
                  <a:pt x="1210791" y="6251624"/>
                  <a:pt x="784153" y="6061198"/>
                  <a:pt x="508318" y="5721038"/>
                </a:cubicBezTo>
                <a:cubicBezTo>
                  <a:pt x="370401" y="5550958"/>
                  <a:pt x="199309" y="5325558"/>
                  <a:pt x="43792" y="5068808"/>
                </a:cubicBezTo>
                <a:lnTo>
                  <a:pt x="0" y="4992019"/>
                </a:lnTo>
                <a:lnTo>
                  <a:pt x="0" y="1586010"/>
                </a:lnTo>
                <a:lnTo>
                  <a:pt x="3658" y="1575960"/>
                </a:lnTo>
                <a:cubicBezTo>
                  <a:pt x="175346" y="1155399"/>
                  <a:pt x="427427" y="771309"/>
                  <a:pt x="763224" y="435512"/>
                </a:cubicBezTo>
                <a:cubicBezTo>
                  <a:pt x="809294" y="389442"/>
                  <a:pt x="1049752" y="231096"/>
                  <a:pt x="1376867" y="53544"/>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382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It Takes a Family Network, 2025</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587572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meline/Chart/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42EB-9E0B-49F7-8E10-36B571EA463C}"/>
              </a:ext>
            </a:extLst>
          </p:cNvPr>
          <p:cNvSpPr>
            <a:spLocks noGrp="1"/>
          </p:cNvSpPr>
          <p:nvPr>
            <p:ph type="title"/>
          </p:nvPr>
        </p:nvSpPr>
        <p:spPr>
          <a:xfrm>
            <a:off x="720000" y="619200"/>
            <a:ext cx="10728322" cy="788666"/>
          </a:xfrm>
        </p:spPr>
        <p:txBody>
          <a:bodyPr anchor="ctr"/>
          <a:lstStyle>
            <a:lvl1pPr algn="ctr">
              <a:defRPr/>
            </a:lvl1pPr>
          </a:lstStyle>
          <a:p>
            <a:r>
              <a:rPr lang="en-US"/>
              <a:t>Click to edit Master title style</a:t>
            </a:r>
            <a:endParaRPr lang="en-US" dirty="0"/>
          </a:p>
        </p:txBody>
      </p:sp>
      <p:grpSp>
        <p:nvGrpSpPr>
          <p:cNvPr id="6" name="Group 5">
            <a:extLst>
              <a:ext uri="{FF2B5EF4-FFF2-40B4-BE49-F238E27FC236}">
                <a16:creationId xmlns:a16="http://schemas.microsoft.com/office/drawing/2014/main" id="{745DFF49-F0B6-4108-84E7-A232D5C93F6D}"/>
              </a:ext>
              <a:ext uri="{C183D7F6-B498-43B3-948B-1728B52AA6E4}">
                <adec:decorative xmlns:adec="http://schemas.microsoft.com/office/drawing/2017/decorative" val="1"/>
              </a:ext>
            </a:extLst>
          </p:cNvPr>
          <p:cNvGrpSpPr/>
          <p:nvPr userDrawn="1"/>
        </p:nvGrpSpPr>
        <p:grpSpPr>
          <a:xfrm>
            <a:off x="389400" y="406270"/>
            <a:ext cx="684878" cy="1449344"/>
            <a:chOff x="643527" y="1187494"/>
            <a:chExt cx="1434178" cy="3035022"/>
          </a:xfrm>
        </p:grpSpPr>
        <p:sp>
          <p:nvSpPr>
            <p:cNvPr id="7" name="Freeform 78">
              <a:extLst>
                <a:ext uri="{FF2B5EF4-FFF2-40B4-BE49-F238E27FC236}">
                  <a16:creationId xmlns:a16="http://schemas.microsoft.com/office/drawing/2014/main" id="{26429D18-1F25-4DC1-AA62-9756BB4893A5}"/>
                </a:ext>
              </a:extLst>
            </p:cNvPr>
            <p:cNvSpPr>
              <a:spLocks/>
            </p:cNvSpPr>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8" name="Freeform 79">
              <a:extLst>
                <a:ext uri="{FF2B5EF4-FFF2-40B4-BE49-F238E27FC236}">
                  <a16:creationId xmlns:a16="http://schemas.microsoft.com/office/drawing/2014/main" id="{2F8190FD-FA1E-45E0-92AF-2477E4DA55AA}"/>
                </a:ext>
              </a:extLst>
            </p:cNvPr>
            <p:cNvSpPr>
              <a:spLocks/>
            </p:cNvSpPr>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9" name="Freeform 85">
              <a:extLst>
                <a:ext uri="{FF2B5EF4-FFF2-40B4-BE49-F238E27FC236}">
                  <a16:creationId xmlns:a16="http://schemas.microsoft.com/office/drawing/2014/main" id="{68978028-4C22-4D83-8C18-F33CD82D3520}"/>
                </a:ext>
              </a:extLst>
            </p:cNvPr>
            <p:cNvSpPr>
              <a:spLocks/>
            </p:cNvSpPr>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grpSp>
        <p:nvGrpSpPr>
          <p:cNvPr id="10" name="Group 9">
            <a:extLst>
              <a:ext uri="{FF2B5EF4-FFF2-40B4-BE49-F238E27FC236}">
                <a16:creationId xmlns:a16="http://schemas.microsoft.com/office/drawing/2014/main" id="{72B55D6E-6E16-48FC-A299-E4396F6ECE60}"/>
              </a:ext>
              <a:ext uri="{C183D7F6-B498-43B3-948B-1728B52AA6E4}">
                <adec:decorative xmlns:adec="http://schemas.microsoft.com/office/drawing/2017/decorative" val="1"/>
              </a:ext>
            </a:extLst>
          </p:cNvPr>
          <p:cNvGrpSpPr/>
          <p:nvPr userDrawn="1"/>
        </p:nvGrpSpPr>
        <p:grpSpPr>
          <a:xfrm>
            <a:off x="11025211" y="268795"/>
            <a:ext cx="632305" cy="1606552"/>
            <a:chOff x="10224385" y="954724"/>
            <a:chExt cx="1324087" cy="3364228"/>
          </a:xfrm>
        </p:grpSpPr>
        <p:sp>
          <p:nvSpPr>
            <p:cNvPr id="11" name="Freeform 80">
              <a:extLst>
                <a:ext uri="{FF2B5EF4-FFF2-40B4-BE49-F238E27FC236}">
                  <a16:creationId xmlns:a16="http://schemas.microsoft.com/office/drawing/2014/main" id="{049B3391-07C4-4691-9541-15597E0AD373}"/>
                </a:ext>
              </a:extLst>
            </p:cNvPr>
            <p:cNvSpPr>
              <a:spLocks/>
            </p:cNvSpPr>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2" name="Freeform 84">
              <a:extLst>
                <a:ext uri="{FF2B5EF4-FFF2-40B4-BE49-F238E27FC236}">
                  <a16:creationId xmlns:a16="http://schemas.microsoft.com/office/drawing/2014/main" id="{48C4D1B0-7C6A-430D-AE7E-358BE4288FB2}"/>
                </a:ext>
              </a:extLst>
            </p:cNvPr>
            <p:cNvSpPr>
              <a:spLocks/>
            </p:cNvSpPr>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3" name="Freeform 87">
              <a:extLst>
                <a:ext uri="{FF2B5EF4-FFF2-40B4-BE49-F238E27FC236}">
                  <a16:creationId xmlns:a16="http://schemas.microsoft.com/office/drawing/2014/main" id="{4B16BFE5-BF16-4086-B18B-F01774CAD03D}"/>
                </a:ext>
              </a:extLst>
            </p:cNvPr>
            <p:cNvSpPr>
              <a:spLocks/>
            </p:cNvSpPr>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sp>
        <p:nvSpPr>
          <p:cNvPr id="16" name="Content Placeholder 15">
            <a:extLst>
              <a:ext uri="{FF2B5EF4-FFF2-40B4-BE49-F238E27FC236}">
                <a16:creationId xmlns:a16="http://schemas.microsoft.com/office/drawing/2014/main" id="{4D52E10E-90D0-4871-B821-A722EECDF74D}"/>
              </a:ext>
            </a:extLst>
          </p:cNvPr>
          <p:cNvSpPr>
            <a:spLocks noGrp="1"/>
          </p:cNvSpPr>
          <p:nvPr>
            <p:ph sz="quarter" idx="13"/>
          </p:nvPr>
        </p:nvSpPr>
        <p:spPr>
          <a:xfrm>
            <a:off x="774133" y="2385982"/>
            <a:ext cx="10643735" cy="324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a:extLst>
              <a:ext uri="{FF2B5EF4-FFF2-40B4-BE49-F238E27FC236}">
                <a16:creationId xmlns:a16="http://schemas.microsoft.com/office/drawing/2014/main" id="{E9328E85-B332-4169-836E-DE954137E10D}"/>
              </a:ext>
            </a:extLst>
          </p:cNvPr>
          <p:cNvSpPr>
            <a:spLocks noGrp="1"/>
          </p:cNvSpPr>
          <p:nvPr>
            <p:ph type="dt" sz="half" idx="14"/>
          </p:nvPr>
        </p:nvSpPr>
        <p:spPr/>
        <p:txBody>
          <a:bodyPr/>
          <a:lstStyle/>
          <a:p>
            <a:endParaRPr lang="en-US" dirty="0"/>
          </a:p>
        </p:txBody>
      </p:sp>
      <p:sp>
        <p:nvSpPr>
          <p:cNvPr id="15" name="Footer Placeholder 14">
            <a:extLst>
              <a:ext uri="{FF2B5EF4-FFF2-40B4-BE49-F238E27FC236}">
                <a16:creationId xmlns:a16="http://schemas.microsoft.com/office/drawing/2014/main" id="{C813C9F2-771F-4066-9E78-F47A0C0ACC69}"/>
              </a:ext>
            </a:extLst>
          </p:cNvPr>
          <p:cNvSpPr>
            <a:spLocks noGrp="1"/>
          </p:cNvSpPr>
          <p:nvPr>
            <p:ph type="ftr" sz="quarter" idx="15"/>
          </p:nvPr>
        </p:nvSpPr>
        <p:spPr/>
        <p:txBody>
          <a:bodyPr/>
          <a:lstStyle/>
          <a:p>
            <a:r>
              <a:rPr lang="en-US"/>
              <a:t>It Takes a Family Network, 2025</a:t>
            </a:r>
            <a:endParaRPr lang="en-US" dirty="0"/>
          </a:p>
        </p:txBody>
      </p:sp>
      <p:sp>
        <p:nvSpPr>
          <p:cNvPr id="17" name="Slide Number Placeholder 16">
            <a:extLst>
              <a:ext uri="{FF2B5EF4-FFF2-40B4-BE49-F238E27FC236}">
                <a16:creationId xmlns:a16="http://schemas.microsoft.com/office/drawing/2014/main" id="{B0EA2B99-A7F9-4A91-89D1-A7B1B15982EA}"/>
              </a:ext>
            </a:extLst>
          </p:cNvPr>
          <p:cNvSpPr>
            <a:spLocks noGrp="1"/>
          </p:cNvSpPr>
          <p:nvPr>
            <p:ph type="sldNum" sz="quarter" idx="16"/>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791141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Quote">
    <p:bg>
      <p:bgPr>
        <a:solidFill>
          <a:schemeClr val="bg2"/>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5BDD2C61-C6B3-4886-A27C-B61C62974FBD}"/>
              </a:ext>
            </a:extLst>
          </p:cNvPr>
          <p:cNvSpPr>
            <a:spLocks noGrp="1"/>
          </p:cNvSpPr>
          <p:nvPr>
            <p:ph type="pic" sz="quarter" idx="11"/>
          </p:nvPr>
        </p:nvSpPr>
        <p:spPr>
          <a:xfrm>
            <a:off x="0" y="1"/>
            <a:ext cx="4817996" cy="6858001"/>
          </a:xfrm>
          <a:custGeom>
            <a:avLst/>
            <a:gdLst>
              <a:gd name="connsiteX0" fmla="*/ 0 w 4817996"/>
              <a:gd name="connsiteY0" fmla="*/ 0 h 6858001"/>
              <a:gd name="connsiteX1" fmla="*/ 4455466 w 4817996"/>
              <a:gd name="connsiteY1" fmla="*/ 0 h 6858001"/>
              <a:gd name="connsiteX2" fmla="*/ 4203348 w 4817996"/>
              <a:gd name="connsiteY2" fmla="*/ 98577 h 6858001"/>
              <a:gd name="connsiteX3" fmla="*/ 3717157 w 4817996"/>
              <a:gd name="connsiteY3" fmla="*/ 385307 h 6858001"/>
              <a:gd name="connsiteX4" fmla="*/ 2532107 w 4817996"/>
              <a:gd name="connsiteY4" fmla="*/ 1957426 h 6858001"/>
              <a:gd name="connsiteX5" fmla="*/ 2331242 w 4817996"/>
              <a:gd name="connsiteY5" fmla="*/ 3153405 h 6858001"/>
              <a:gd name="connsiteX6" fmla="*/ 2338687 w 4817996"/>
              <a:gd name="connsiteY6" fmla="*/ 3309256 h 6858001"/>
              <a:gd name="connsiteX7" fmla="*/ 2344494 w 4817996"/>
              <a:gd name="connsiteY7" fmla="*/ 3309256 h 6858001"/>
              <a:gd name="connsiteX8" fmla="*/ 2350370 w 4817996"/>
              <a:gd name="connsiteY8" fmla="*/ 3436629 h 6858001"/>
              <a:gd name="connsiteX9" fmla="*/ 2752145 w 4817996"/>
              <a:gd name="connsiteY9" fmla="*/ 5098005 h 6858001"/>
              <a:gd name="connsiteX10" fmla="*/ 3955219 w 4817996"/>
              <a:gd name="connsiteY10" fmla="*/ 6437308 h 6858001"/>
              <a:gd name="connsiteX11" fmla="*/ 4698058 w 4817996"/>
              <a:gd name="connsiteY11" fmla="*/ 6817628 h 6858001"/>
              <a:gd name="connsiteX12" fmla="*/ 4817996 w 4817996"/>
              <a:gd name="connsiteY12" fmla="*/ 6858001 h 6858001"/>
              <a:gd name="connsiteX13" fmla="*/ 1 w 4817996"/>
              <a:gd name="connsiteY13" fmla="*/ 6858001 h 6858001"/>
              <a:gd name="connsiteX14" fmla="*/ 1 w 4817996"/>
              <a:gd name="connsiteY14" fmla="*/ 3430801 h 6858001"/>
              <a:gd name="connsiteX15" fmla="*/ 0 w 4817996"/>
              <a:gd name="connsiteY15" fmla="*/ 34308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7996" h="6858001">
                <a:moveTo>
                  <a:pt x="0" y="0"/>
                </a:moveTo>
                <a:lnTo>
                  <a:pt x="4455466" y="0"/>
                </a:lnTo>
                <a:lnTo>
                  <a:pt x="4203348" y="98577"/>
                </a:lnTo>
                <a:cubicBezTo>
                  <a:pt x="4032147" y="174775"/>
                  <a:pt x="3867541" y="268390"/>
                  <a:pt x="3717157" y="385307"/>
                </a:cubicBezTo>
                <a:cubicBezTo>
                  <a:pt x="3209493" y="685318"/>
                  <a:pt x="2760405" y="1430200"/>
                  <a:pt x="2532107" y="1957426"/>
                </a:cubicBezTo>
                <a:cubicBezTo>
                  <a:pt x="2361446" y="2353398"/>
                  <a:pt x="2323850" y="2753091"/>
                  <a:pt x="2331242" y="3153405"/>
                </a:cubicBezTo>
                <a:lnTo>
                  <a:pt x="2338687" y="3309256"/>
                </a:lnTo>
                <a:lnTo>
                  <a:pt x="2344494" y="3309256"/>
                </a:lnTo>
                <a:lnTo>
                  <a:pt x="2350370" y="3436629"/>
                </a:lnTo>
                <a:cubicBezTo>
                  <a:pt x="2387168" y="3989406"/>
                  <a:pt x="2484045" y="4543706"/>
                  <a:pt x="2752145" y="5098005"/>
                </a:cubicBezTo>
                <a:cubicBezTo>
                  <a:pt x="3019495" y="5583017"/>
                  <a:pt x="3420520" y="5997980"/>
                  <a:pt x="3955219" y="6437308"/>
                </a:cubicBezTo>
                <a:cubicBezTo>
                  <a:pt x="4155731" y="6593206"/>
                  <a:pt x="4393840" y="6710127"/>
                  <a:pt x="4698058" y="6817628"/>
                </a:cubicBezTo>
                <a:lnTo>
                  <a:pt x="4817996" y="6858001"/>
                </a:lnTo>
                <a:lnTo>
                  <a:pt x="1" y="6858001"/>
                </a:lnTo>
                <a:lnTo>
                  <a:pt x="1" y="3430801"/>
                </a:lnTo>
                <a:lnTo>
                  <a:pt x="0" y="3430801"/>
                </a:lnTo>
                <a:close/>
              </a:path>
            </a:pathLst>
          </a:custGeom>
        </p:spPr>
        <p:txBody>
          <a:bodyPr wrap="square">
            <a:noAutofit/>
          </a:bodyPr>
          <a:lstStyle/>
          <a:p>
            <a:r>
              <a:rPr lang="en-US"/>
              <a:t>Click icon to add picture</a:t>
            </a:r>
            <a:endParaRPr lang="en-US" dirty="0"/>
          </a:p>
        </p:txBody>
      </p:sp>
      <p:sp>
        <p:nvSpPr>
          <p:cNvPr id="15" name="Picture Placeholder 14">
            <a:extLst>
              <a:ext uri="{FF2B5EF4-FFF2-40B4-BE49-F238E27FC236}">
                <a16:creationId xmlns:a16="http://schemas.microsoft.com/office/drawing/2014/main" id="{9CE00F47-2241-4615-AFC0-D2FC201469EB}"/>
              </a:ext>
            </a:extLst>
          </p:cNvPr>
          <p:cNvSpPr>
            <a:spLocks noGrp="1"/>
          </p:cNvSpPr>
          <p:nvPr>
            <p:ph type="pic" sz="quarter" idx="12"/>
          </p:nvPr>
        </p:nvSpPr>
        <p:spPr>
          <a:xfrm>
            <a:off x="7374705" y="-3"/>
            <a:ext cx="4817297" cy="6858001"/>
          </a:xfrm>
          <a:custGeom>
            <a:avLst/>
            <a:gdLst>
              <a:gd name="connsiteX0" fmla="*/ 347148 w 4817297"/>
              <a:gd name="connsiteY0" fmla="*/ 0 h 6858001"/>
              <a:gd name="connsiteX1" fmla="*/ 4817296 w 4817297"/>
              <a:gd name="connsiteY1" fmla="*/ 0 h 6858001"/>
              <a:gd name="connsiteX2" fmla="*/ 4817296 w 4817297"/>
              <a:gd name="connsiteY2" fmla="*/ 3430803 h 6858001"/>
              <a:gd name="connsiteX3" fmla="*/ 4817297 w 4817297"/>
              <a:gd name="connsiteY3" fmla="*/ 3430803 h 6858001"/>
              <a:gd name="connsiteX4" fmla="*/ 4817297 w 4817297"/>
              <a:gd name="connsiteY4" fmla="*/ 6858001 h 6858001"/>
              <a:gd name="connsiteX5" fmla="*/ 0 w 4817297"/>
              <a:gd name="connsiteY5" fmla="*/ 6858001 h 6858001"/>
              <a:gd name="connsiteX6" fmla="*/ 135795 w 4817297"/>
              <a:gd name="connsiteY6" fmla="*/ 6800192 h 6858001"/>
              <a:gd name="connsiteX7" fmla="*/ 526928 w 4817297"/>
              <a:gd name="connsiteY7" fmla="*/ 6585547 h 6858001"/>
              <a:gd name="connsiteX8" fmla="*/ 1931265 w 4817297"/>
              <a:gd name="connsiteY8" fmla="*/ 5158286 h 6858001"/>
              <a:gd name="connsiteX9" fmla="*/ 2456696 w 4817297"/>
              <a:gd name="connsiteY9" fmla="*/ 3488484 h 6858001"/>
              <a:gd name="connsiteX10" fmla="*/ 2458676 w 4817297"/>
              <a:gd name="connsiteY10" fmla="*/ 3430803 h 6858001"/>
              <a:gd name="connsiteX11" fmla="*/ 2462239 w 4817297"/>
              <a:gd name="connsiteY11" fmla="*/ 3430803 h 6858001"/>
              <a:gd name="connsiteX12" fmla="*/ 2465963 w 4817297"/>
              <a:gd name="connsiteY12" fmla="*/ 3318938 h 6858001"/>
              <a:gd name="connsiteX13" fmla="*/ 2064188 w 4817297"/>
              <a:gd name="connsiteY13" fmla="*/ 1595395 h 6858001"/>
              <a:gd name="connsiteX14" fmla="*/ 794276 w 4817297"/>
              <a:gd name="connsiteY14" fmla="*/ 215347 h 6858001"/>
              <a:gd name="connsiteX15" fmla="*/ 546722 w 4817297"/>
              <a:gd name="connsiteY15" fmla="*/ 1000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7297" h="6858001">
                <a:moveTo>
                  <a:pt x="347148" y="0"/>
                </a:moveTo>
                <a:lnTo>
                  <a:pt x="4817296" y="0"/>
                </a:lnTo>
                <a:lnTo>
                  <a:pt x="4817296" y="3430803"/>
                </a:lnTo>
                <a:lnTo>
                  <a:pt x="4817297" y="3430803"/>
                </a:lnTo>
                <a:lnTo>
                  <a:pt x="4817297" y="6858001"/>
                </a:lnTo>
                <a:lnTo>
                  <a:pt x="0" y="6858001"/>
                </a:lnTo>
                <a:lnTo>
                  <a:pt x="135795" y="6800192"/>
                </a:lnTo>
                <a:cubicBezTo>
                  <a:pt x="263380" y="6740562"/>
                  <a:pt x="393065" y="6669374"/>
                  <a:pt x="526928" y="6585547"/>
                </a:cubicBezTo>
                <a:cubicBezTo>
                  <a:pt x="1128465" y="6228916"/>
                  <a:pt x="1663915" y="5760515"/>
                  <a:pt x="1931265" y="5158286"/>
                </a:cubicBezTo>
                <a:cubicBezTo>
                  <a:pt x="2223678" y="4631336"/>
                  <a:pt x="2413747" y="4104949"/>
                  <a:pt x="2456696" y="3488484"/>
                </a:cubicBezTo>
                <a:lnTo>
                  <a:pt x="2458676" y="3430803"/>
                </a:lnTo>
                <a:lnTo>
                  <a:pt x="2462239" y="3430803"/>
                </a:lnTo>
                <a:lnTo>
                  <a:pt x="2465963" y="3318938"/>
                </a:lnTo>
                <a:cubicBezTo>
                  <a:pt x="2465963" y="2697917"/>
                  <a:pt x="2331537" y="2076895"/>
                  <a:pt x="2064188" y="1595395"/>
                </a:cubicBezTo>
                <a:cubicBezTo>
                  <a:pt x="1863675" y="1111620"/>
                  <a:pt x="1395813" y="628603"/>
                  <a:pt x="794276" y="215347"/>
                </a:cubicBezTo>
                <a:cubicBezTo>
                  <a:pt x="710542" y="180846"/>
                  <a:pt x="628685" y="141179"/>
                  <a:pt x="546722" y="100007"/>
                </a:cubicBezTo>
                <a:close/>
              </a:path>
            </a:pathLst>
          </a:custGeom>
        </p:spPr>
        <p:txBody>
          <a:bodyPr wrap="square">
            <a:noAutofit/>
          </a:bodyPr>
          <a:lstStyle/>
          <a:p>
            <a:r>
              <a:rPr lang="en-US"/>
              <a:t>Click icon to add picture</a:t>
            </a:r>
            <a:endParaRPr lang="en-US" dirty="0"/>
          </a:p>
        </p:txBody>
      </p:sp>
      <p:sp>
        <p:nvSpPr>
          <p:cNvPr id="6" name="Title 5">
            <a:extLst>
              <a:ext uri="{FF2B5EF4-FFF2-40B4-BE49-F238E27FC236}">
                <a16:creationId xmlns:a16="http://schemas.microsoft.com/office/drawing/2014/main" id="{570DF321-2A6F-4AC4-84EC-9642B372A0E5}"/>
              </a:ext>
            </a:extLst>
          </p:cNvPr>
          <p:cNvSpPr>
            <a:spLocks noGrp="1"/>
          </p:cNvSpPr>
          <p:nvPr>
            <p:ph type="title"/>
          </p:nvPr>
        </p:nvSpPr>
        <p:spPr>
          <a:xfrm>
            <a:off x="3668764" y="728529"/>
            <a:ext cx="4929136" cy="3694556"/>
          </a:xfrm>
        </p:spPr>
        <p:txBody>
          <a:bodyPr anchor="b">
            <a:normAutofit/>
          </a:bodyPr>
          <a:lstStyle>
            <a:lvl1pPr algn="ctr">
              <a:lnSpc>
                <a:spcPct val="120000"/>
              </a:lnSpc>
              <a:spcBef>
                <a:spcPts val="1000"/>
              </a:spcBef>
              <a:defRPr sz="4400"/>
            </a:lvl1pPr>
          </a:lstStyle>
          <a:p>
            <a:r>
              <a:rPr lang="en-US"/>
              <a:t>Click to edit Master title style</a:t>
            </a:r>
          </a:p>
        </p:txBody>
      </p:sp>
      <p:sp>
        <p:nvSpPr>
          <p:cNvPr id="9" name="Text Placeholder 8">
            <a:extLst>
              <a:ext uri="{FF2B5EF4-FFF2-40B4-BE49-F238E27FC236}">
                <a16:creationId xmlns:a16="http://schemas.microsoft.com/office/drawing/2014/main" id="{4B9C34EE-56BF-44B0-AB0C-5E6CDC6076D4}"/>
              </a:ext>
            </a:extLst>
          </p:cNvPr>
          <p:cNvSpPr>
            <a:spLocks noGrp="1"/>
          </p:cNvSpPr>
          <p:nvPr>
            <p:ph type="body" sz="quarter" idx="15"/>
          </p:nvPr>
        </p:nvSpPr>
        <p:spPr>
          <a:xfrm>
            <a:off x="3628231" y="4818014"/>
            <a:ext cx="4935538" cy="853444"/>
          </a:xfrm>
        </p:spPr>
        <p:txBody>
          <a:bodyPr/>
          <a:lstStyle>
            <a:lvl1pPr algn="ctr">
              <a:buNone/>
              <a:defRPr lang="en-US" sz="2800" kern="1200" spc="20" baseline="0" dirty="0" smtClean="0">
                <a:solidFill>
                  <a:schemeClr val="tx2">
                    <a:lumMod val="90000"/>
                  </a:schemeClr>
                </a:solidFill>
                <a:latin typeface="+mn-lt"/>
                <a:ea typeface="+mn-ea"/>
                <a:cs typeface="+mn-cs"/>
              </a:defRPr>
            </a:lvl1pPr>
          </a:lstStyle>
          <a:p>
            <a:pPr lvl="0"/>
            <a:r>
              <a:rPr lang="en-US"/>
              <a:t>Click to edit Master text styles</a:t>
            </a:r>
          </a:p>
        </p:txBody>
      </p:sp>
      <p:sp>
        <p:nvSpPr>
          <p:cNvPr id="2" name="Date Placeholder 1">
            <a:extLst>
              <a:ext uri="{FF2B5EF4-FFF2-40B4-BE49-F238E27FC236}">
                <a16:creationId xmlns:a16="http://schemas.microsoft.com/office/drawing/2014/main" id="{2857AF69-69C2-4187-8895-13BF350A8092}"/>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B6250131-119B-4EB8-983E-EA4541B190CA}"/>
              </a:ext>
            </a:extLst>
          </p:cNvPr>
          <p:cNvSpPr>
            <a:spLocks noGrp="1"/>
          </p:cNvSpPr>
          <p:nvPr>
            <p:ph type="ftr" sz="quarter" idx="17"/>
          </p:nvPr>
        </p:nvSpPr>
        <p:spPr/>
        <p:txBody>
          <a:bodyPr/>
          <a:lstStyle/>
          <a:p>
            <a:r>
              <a:rPr lang="en-US"/>
              <a:t>It Takes a Family Network, 2025</a:t>
            </a:r>
            <a:endParaRPr lang="en-US" dirty="0"/>
          </a:p>
        </p:txBody>
      </p:sp>
      <p:sp>
        <p:nvSpPr>
          <p:cNvPr id="4" name="Slide Number Placeholder 3">
            <a:extLst>
              <a:ext uri="{FF2B5EF4-FFF2-40B4-BE49-F238E27FC236}">
                <a16:creationId xmlns:a16="http://schemas.microsoft.com/office/drawing/2014/main" id="{EA50DEAA-16C2-49C9-8258-0016B0955703}"/>
              </a:ext>
            </a:extLst>
          </p:cNvPr>
          <p:cNvSpPr>
            <a:spLocks noGrp="1"/>
          </p:cNvSpPr>
          <p:nvPr>
            <p:ph type="sldNum" sz="quarter" idx="18"/>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121926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11" name="Freeform: Shape 10">
            <a:extLst>
              <a:ext uri="{FF2B5EF4-FFF2-40B4-BE49-F238E27FC236}">
                <a16:creationId xmlns:a16="http://schemas.microsoft.com/office/drawing/2014/main" id="{505ECF08-6E4D-4E2C-BC53-84BAB8528993}"/>
              </a:ext>
              <a:ext uri="{C183D7F6-B498-43B3-948B-1728B52AA6E4}">
                <adec:decorative xmlns:adec="http://schemas.microsoft.com/office/drawing/2017/decorative" val="1"/>
              </a:ext>
            </a:extLst>
          </p:cNvPr>
          <p:cNvSpPr/>
          <p:nvPr userDrawn="1"/>
        </p:nvSpPr>
        <p:spPr>
          <a:xfrm>
            <a:off x="10654049" y="0"/>
            <a:ext cx="1294670" cy="1177964"/>
          </a:xfrm>
          <a:custGeom>
            <a:avLst/>
            <a:gdLst>
              <a:gd name="connsiteX0" fmla="*/ 340983 w 1294670"/>
              <a:gd name="connsiteY0" fmla="*/ 0 h 1177964"/>
              <a:gd name="connsiteX1" fmla="*/ 634632 w 1294670"/>
              <a:gd name="connsiteY1" fmla="*/ 0 h 1177964"/>
              <a:gd name="connsiteX2" fmla="*/ 655133 w 1294670"/>
              <a:gd name="connsiteY2" fmla="*/ 56263 h 1177964"/>
              <a:gd name="connsiteX3" fmla="*/ 710099 w 1294670"/>
              <a:gd name="connsiteY3" fmla="*/ 207115 h 1177964"/>
              <a:gd name="connsiteX4" fmla="*/ 768893 w 1294670"/>
              <a:gd name="connsiteY4" fmla="*/ 100714 h 1177964"/>
              <a:gd name="connsiteX5" fmla="*/ 828133 w 1294670"/>
              <a:gd name="connsiteY5" fmla="*/ 21297 h 1177964"/>
              <a:gd name="connsiteX6" fmla="*/ 846479 w 1294670"/>
              <a:gd name="connsiteY6" fmla="*/ 0 h 1177964"/>
              <a:gd name="connsiteX7" fmla="*/ 1083221 w 1294670"/>
              <a:gd name="connsiteY7" fmla="*/ 0 h 1177964"/>
              <a:gd name="connsiteX8" fmla="*/ 1100895 w 1294670"/>
              <a:gd name="connsiteY8" fmla="*/ 22676 h 1177964"/>
              <a:gd name="connsiteX9" fmla="*/ 1125070 w 1294670"/>
              <a:gd name="connsiteY9" fmla="*/ 79598 h 1177964"/>
              <a:gd name="connsiteX10" fmla="*/ 1113960 w 1294670"/>
              <a:gd name="connsiteY10" fmla="*/ 150493 h 1177964"/>
              <a:gd name="connsiteX11" fmla="*/ 937142 w 1294670"/>
              <a:gd name="connsiteY11" fmla="*/ 417624 h 1177964"/>
              <a:gd name="connsiteX12" fmla="*/ 1119777 w 1294670"/>
              <a:gd name="connsiteY12" fmla="*/ 426046 h 1177964"/>
              <a:gd name="connsiteX13" fmla="*/ 1246385 w 1294670"/>
              <a:gd name="connsiteY13" fmla="*/ 451904 h 1177964"/>
              <a:gd name="connsiteX14" fmla="*/ 1288101 w 1294670"/>
              <a:gd name="connsiteY14" fmla="*/ 542252 h 1177964"/>
              <a:gd name="connsiteX15" fmla="*/ 1287905 w 1294670"/>
              <a:gd name="connsiteY15" fmla="*/ 658697 h 1177964"/>
              <a:gd name="connsiteX16" fmla="*/ 1208787 w 1294670"/>
              <a:gd name="connsiteY16" fmla="*/ 713777 h 1177964"/>
              <a:gd name="connsiteX17" fmla="*/ 1158531 w 1294670"/>
              <a:gd name="connsiteY17" fmla="*/ 721803 h 1177964"/>
              <a:gd name="connsiteX18" fmla="*/ 1017492 w 1294670"/>
              <a:gd name="connsiteY18" fmla="*/ 719471 h 1177964"/>
              <a:gd name="connsiteX19" fmla="*/ 877520 w 1294670"/>
              <a:gd name="connsiteY19" fmla="*/ 704842 h 1177964"/>
              <a:gd name="connsiteX20" fmla="*/ 946956 w 1294670"/>
              <a:gd name="connsiteY20" fmla="*/ 961139 h 1177964"/>
              <a:gd name="connsiteX21" fmla="*/ 946445 w 1294670"/>
              <a:gd name="connsiteY21" fmla="*/ 1109769 h 1177964"/>
              <a:gd name="connsiteX22" fmla="*/ 856848 w 1294670"/>
              <a:gd name="connsiteY22" fmla="*/ 1171373 h 1177964"/>
              <a:gd name="connsiteX23" fmla="*/ 760291 w 1294670"/>
              <a:gd name="connsiteY23" fmla="*/ 1170424 h 1177964"/>
              <a:gd name="connsiteX24" fmla="*/ 683819 w 1294670"/>
              <a:gd name="connsiteY24" fmla="*/ 1052279 h 1177964"/>
              <a:gd name="connsiteX25" fmla="*/ 588285 w 1294670"/>
              <a:gd name="connsiteY25" fmla="*/ 754070 h 1177964"/>
              <a:gd name="connsiteX26" fmla="*/ 450492 w 1294670"/>
              <a:gd name="connsiteY26" fmla="*/ 999811 h 1177964"/>
              <a:gd name="connsiteX27" fmla="*/ 344329 w 1294670"/>
              <a:gd name="connsiteY27" fmla="*/ 1109535 h 1177964"/>
              <a:gd name="connsiteX28" fmla="*/ 278138 w 1294670"/>
              <a:gd name="connsiteY28" fmla="*/ 1101311 h 1177964"/>
              <a:gd name="connsiteX29" fmla="*/ 218037 w 1294670"/>
              <a:gd name="connsiteY29" fmla="*/ 1051491 h 1177964"/>
              <a:gd name="connsiteX30" fmla="*/ 200283 w 1294670"/>
              <a:gd name="connsiteY30" fmla="*/ 1027648 h 1177964"/>
              <a:gd name="connsiteX31" fmla="*/ 178891 w 1294670"/>
              <a:gd name="connsiteY31" fmla="*/ 988622 h 1177964"/>
              <a:gd name="connsiteX32" fmla="*/ 191068 w 1294670"/>
              <a:gd name="connsiteY32" fmla="*/ 905431 h 1177964"/>
              <a:gd name="connsiteX33" fmla="*/ 287701 w 1294670"/>
              <a:gd name="connsiteY33" fmla="*/ 705675 h 1177964"/>
              <a:gd name="connsiteX34" fmla="*/ 379748 w 1294670"/>
              <a:gd name="connsiteY34" fmla="*/ 587292 h 1177964"/>
              <a:gd name="connsiteX35" fmla="*/ 262551 w 1294670"/>
              <a:gd name="connsiteY35" fmla="*/ 567207 h 1177964"/>
              <a:gd name="connsiteX36" fmla="*/ 117122 w 1294670"/>
              <a:gd name="connsiteY36" fmla="*/ 529803 h 1177964"/>
              <a:gd name="connsiteX37" fmla="*/ 37132 w 1294670"/>
              <a:gd name="connsiteY37" fmla="*/ 480734 h 1177964"/>
              <a:gd name="connsiteX38" fmla="*/ 7397 w 1294670"/>
              <a:gd name="connsiteY38" fmla="*/ 423639 h 1177964"/>
              <a:gd name="connsiteX39" fmla="*/ 5458 w 1294670"/>
              <a:gd name="connsiteY39" fmla="*/ 331788 h 1177964"/>
              <a:gd name="connsiteX40" fmla="*/ 99324 w 1294670"/>
              <a:gd name="connsiteY40" fmla="*/ 220997 h 1177964"/>
              <a:gd name="connsiteX41" fmla="*/ 183584 w 1294670"/>
              <a:gd name="connsiteY41" fmla="*/ 220878 h 1177964"/>
              <a:gd name="connsiteX42" fmla="*/ 425254 w 1294670"/>
              <a:gd name="connsiteY42" fmla="*/ 291416 h 1177964"/>
              <a:gd name="connsiteX43" fmla="*/ 368986 w 1294670"/>
              <a:gd name="connsiteY43" fmla="*/ 140334 h 1177964"/>
              <a:gd name="connsiteX44" fmla="*/ 359891 w 1294670"/>
              <a:gd name="connsiteY44" fmla="*/ 102376 h 1177964"/>
              <a:gd name="connsiteX45" fmla="*/ 349729 w 1294670"/>
              <a:gd name="connsiteY45" fmla="*/ 76715 h 1177964"/>
              <a:gd name="connsiteX46" fmla="*/ 340401 w 1294670"/>
              <a:gd name="connsiteY46" fmla="*/ 2187 h 1177964"/>
              <a:gd name="connsiteX47" fmla="*/ 340983 w 1294670"/>
              <a:gd name="connsiteY47" fmla="*/ 0 h 117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4670" h="1177964">
                <a:moveTo>
                  <a:pt x="340983" y="0"/>
                </a:moveTo>
                <a:lnTo>
                  <a:pt x="634632" y="0"/>
                </a:lnTo>
                <a:lnTo>
                  <a:pt x="655133" y="56263"/>
                </a:lnTo>
                <a:cubicBezTo>
                  <a:pt x="710099" y="207115"/>
                  <a:pt x="710099" y="207115"/>
                  <a:pt x="710099" y="207115"/>
                </a:cubicBezTo>
                <a:cubicBezTo>
                  <a:pt x="734257" y="157177"/>
                  <a:pt x="731371" y="161882"/>
                  <a:pt x="768893" y="100714"/>
                </a:cubicBezTo>
                <a:cubicBezTo>
                  <a:pt x="791451" y="69220"/>
                  <a:pt x="811121" y="42432"/>
                  <a:pt x="828133" y="21297"/>
                </a:cubicBezTo>
                <a:lnTo>
                  <a:pt x="846479" y="0"/>
                </a:lnTo>
                <a:lnTo>
                  <a:pt x="1083221" y="0"/>
                </a:lnTo>
                <a:lnTo>
                  <a:pt x="1100895" y="22676"/>
                </a:lnTo>
                <a:cubicBezTo>
                  <a:pt x="1112901" y="41373"/>
                  <a:pt x="1120523" y="60619"/>
                  <a:pt x="1125070" y="79598"/>
                </a:cubicBezTo>
                <a:cubicBezTo>
                  <a:pt x="1132346" y="109964"/>
                  <a:pt x="1128392" y="126966"/>
                  <a:pt x="1113960" y="150493"/>
                </a:cubicBezTo>
                <a:cubicBezTo>
                  <a:pt x="937142" y="417624"/>
                  <a:pt x="937142" y="417624"/>
                  <a:pt x="937142" y="417624"/>
                </a:cubicBezTo>
                <a:cubicBezTo>
                  <a:pt x="1119777" y="426046"/>
                  <a:pt x="1119777" y="426046"/>
                  <a:pt x="1119777" y="426046"/>
                </a:cubicBezTo>
                <a:cubicBezTo>
                  <a:pt x="1182329" y="419086"/>
                  <a:pt x="1221039" y="429881"/>
                  <a:pt x="1246385" y="451904"/>
                </a:cubicBezTo>
                <a:cubicBezTo>
                  <a:pt x="1271730" y="473928"/>
                  <a:pt x="1283712" y="507181"/>
                  <a:pt x="1288101" y="542252"/>
                </a:cubicBezTo>
                <a:cubicBezTo>
                  <a:pt x="1296129" y="592508"/>
                  <a:pt x="1297632" y="632285"/>
                  <a:pt x="1287905" y="658697"/>
                </a:cubicBezTo>
                <a:cubicBezTo>
                  <a:pt x="1278179" y="685110"/>
                  <a:pt x="1254337" y="702863"/>
                  <a:pt x="1208787" y="713777"/>
                </a:cubicBezTo>
                <a:cubicBezTo>
                  <a:pt x="1186012" y="719233"/>
                  <a:pt x="1170828" y="722871"/>
                  <a:pt x="1158531" y="721803"/>
                </a:cubicBezTo>
                <a:cubicBezTo>
                  <a:pt x="1131051" y="724374"/>
                  <a:pt x="1120573" y="730898"/>
                  <a:pt x="1017492" y="719471"/>
                </a:cubicBezTo>
                <a:cubicBezTo>
                  <a:pt x="906819" y="709863"/>
                  <a:pt x="928527" y="716704"/>
                  <a:pt x="877520" y="704842"/>
                </a:cubicBezTo>
                <a:cubicBezTo>
                  <a:pt x="946956" y="961139"/>
                  <a:pt x="946956" y="961139"/>
                  <a:pt x="946956" y="961139"/>
                </a:cubicBezTo>
                <a:cubicBezTo>
                  <a:pt x="963327" y="1029464"/>
                  <a:pt x="966649" y="1076832"/>
                  <a:pt x="946445" y="1109769"/>
                </a:cubicBezTo>
                <a:cubicBezTo>
                  <a:pt x="933832" y="1140887"/>
                  <a:pt x="899512" y="1165165"/>
                  <a:pt x="856848" y="1171373"/>
                </a:cubicBezTo>
                <a:cubicBezTo>
                  <a:pt x="818890" y="1180467"/>
                  <a:pt x="786704" y="1180151"/>
                  <a:pt x="760291" y="1170424"/>
                </a:cubicBezTo>
                <a:cubicBezTo>
                  <a:pt x="736764" y="1155992"/>
                  <a:pt x="707781" y="1118785"/>
                  <a:pt x="683819" y="1052279"/>
                </a:cubicBezTo>
                <a:cubicBezTo>
                  <a:pt x="588285" y="754070"/>
                  <a:pt x="588285" y="754070"/>
                  <a:pt x="588285" y="754070"/>
                </a:cubicBezTo>
                <a:cubicBezTo>
                  <a:pt x="450492" y="999811"/>
                  <a:pt x="450492" y="999811"/>
                  <a:pt x="450492" y="999811"/>
                </a:cubicBezTo>
                <a:cubicBezTo>
                  <a:pt x="425266" y="1062047"/>
                  <a:pt x="389879" y="1098621"/>
                  <a:pt x="344329" y="1109535"/>
                </a:cubicBezTo>
                <a:cubicBezTo>
                  <a:pt x="321554" y="1114991"/>
                  <a:pt x="296960" y="1112856"/>
                  <a:pt x="278138" y="1101311"/>
                </a:cubicBezTo>
                <a:cubicBezTo>
                  <a:pt x="251726" y="1091584"/>
                  <a:pt x="235791" y="1075333"/>
                  <a:pt x="218037" y="1051491"/>
                </a:cubicBezTo>
                <a:cubicBezTo>
                  <a:pt x="213331" y="1048604"/>
                  <a:pt x="206807" y="1038126"/>
                  <a:pt x="200283" y="1027648"/>
                </a:cubicBezTo>
                <a:cubicBezTo>
                  <a:pt x="189053" y="1014284"/>
                  <a:pt x="177824" y="1000919"/>
                  <a:pt x="178891" y="988622"/>
                </a:cubicBezTo>
                <a:cubicBezTo>
                  <a:pt x="170548" y="970553"/>
                  <a:pt x="175569" y="941254"/>
                  <a:pt x="191068" y="905431"/>
                </a:cubicBezTo>
                <a:cubicBezTo>
                  <a:pt x="198976" y="871426"/>
                  <a:pt x="234679" y="802666"/>
                  <a:pt x="287701" y="705675"/>
                </a:cubicBezTo>
                <a:cubicBezTo>
                  <a:pt x="317632" y="646326"/>
                  <a:pt x="376862" y="591998"/>
                  <a:pt x="379748" y="587292"/>
                </a:cubicBezTo>
                <a:cubicBezTo>
                  <a:pt x="362746" y="583338"/>
                  <a:pt x="304147" y="573296"/>
                  <a:pt x="262551" y="567207"/>
                </a:cubicBezTo>
                <a:cubicBezTo>
                  <a:pt x="248435" y="558548"/>
                  <a:pt x="186950" y="553210"/>
                  <a:pt x="117122" y="529803"/>
                </a:cubicBezTo>
                <a:cubicBezTo>
                  <a:pt x="51999" y="509282"/>
                  <a:pt x="74774" y="503825"/>
                  <a:pt x="37132" y="480734"/>
                </a:cubicBezTo>
                <a:cubicBezTo>
                  <a:pt x="23016" y="472075"/>
                  <a:pt x="14673" y="454005"/>
                  <a:pt x="7397" y="423639"/>
                </a:cubicBezTo>
                <a:cubicBezTo>
                  <a:pt x="-4584" y="390386"/>
                  <a:pt x="437" y="361087"/>
                  <a:pt x="5458" y="331788"/>
                </a:cubicBezTo>
                <a:cubicBezTo>
                  <a:pt x="12614" y="277895"/>
                  <a:pt x="46182" y="233729"/>
                  <a:pt x="99324" y="220997"/>
                </a:cubicBezTo>
                <a:cubicBezTo>
                  <a:pt x="122099" y="215540"/>
                  <a:pt x="146693" y="217675"/>
                  <a:pt x="183584" y="220878"/>
                </a:cubicBezTo>
                <a:cubicBezTo>
                  <a:pt x="312762" y="274216"/>
                  <a:pt x="310943" y="266625"/>
                  <a:pt x="425254" y="291416"/>
                </a:cubicBezTo>
                <a:cubicBezTo>
                  <a:pt x="368986" y="140334"/>
                  <a:pt x="368986" y="140334"/>
                  <a:pt x="368986" y="140334"/>
                </a:cubicBezTo>
                <a:cubicBezTo>
                  <a:pt x="370053" y="128037"/>
                  <a:pt x="366415" y="112854"/>
                  <a:pt x="359891" y="102376"/>
                </a:cubicBezTo>
                <a:cubicBezTo>
                  <a:pt x="358072" y="94784"/>
                  <a:pt x="351548" y="84306"/>
                  <a:pt x="349729" y="76715"/>
                </a:cubicBezTo>
                <a:cubicBezTo>
                  <a:pt x="342453" y="46349"/>
                  <a:pt x="339615" y="21943"/>
                  <a:pt x="340401" y="2187"/>
                </a:cubicBezTo>
                <a:lnTo>
                  <a:pt x="3409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p:cNvSpPr>
            <a:spLocks noGrp="1"/>
          </p:cNvSpPr>
          <p:nvPr>
            <p:ph type="body" idx="1" hasCustomPrompt="1"/>
          </p:nvPr>
        </p:nvSpPr>
        <p:spPr>
          <a:xfrm>
            <a:off x="720000" y="1840698"/>
            <a:ext cx="3312105" cy="565796"/>
          </a:xfrm>
        </p:spPr>
        <p:txBody>
          <a:bodyPr wrap="square"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20002" y="2541600"/>
            <a:ext cx="3304288" cy="3234575"/>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439948" y="1840698"/>
            <a:ext cx="3312105" cy="565796"/>
          </a:xfrm>
        </p:spPr>
        <p:txBody>
          <a:bodyPr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43857" y="2541600"/>
            <a:ext cx="3304287" cy="3234575"/>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2CBE9708-14E4-4BCB-A359-CC345FB2F07C}"/>
              </a:ext>
            </a:extLst>
          </p:cNvPr>
          <p:cNvSpPr>
            <a:spLocks noGrp="1"/>
          </p:cNvSpPr>
          <p:nvPr>
            <p:ph type="body" sz="quarter" idx="13" hasCustomPrompt="1"/>
          </p:nvPr>
        </p:nvSpPr>
        <p:spPr>
          <a:xfrm>
            <a:off x="8136220" y="1840698"/>
            <a:ext cx="3312105" cy="565796"/>
          </a:xfrm>
        </p:spPr>
        <p:txBody>
          <a:bodyPr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a:extLst>
              <a:ext uri="{FF2B5EF4-FFF2-40B4-BE49-F238E27FC236}">
                <a16:creationId xmlns:a16="http://schemas.microsoft.com/office/drawing/2014/main" id="{D34B0309-E157-4DD2-AF03-3030A1149EDE}"/>
              </a:ext>
            </a:extLst>
          </p:cNvPr>
          <p:cNvSpPr>
            <a:spLocks noGrp="1"/>
          </p:cNvSpPr>
          <p:nvPr>
            <p:ph sz="quarter" idx="14"/>
          </p:nvPr>
        </p:nvSpPr>
        <p:spPr>
          <a:xfrm>
            <a:off x="8140274" y="2541600"/>
            <a:ext cx="3304287" cy="3234575"/>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9EBF02C2-69A8-42BC-B52D-CB6FEE37E46C}"/>
              </a:ext>
            </a:extLst>
          </p:cNvPr>
          <p:cNvSpPr>
            <a:spLocks noGrp="1"/>
          </p:cNvSpPr>
          <p:nvPr>
            <p:ph type="dt" sz="half" idx="15"/>
          </p:nvPr>
        </p:nvSpPr>
        <p:spPr/>
        <p:txBody>
          <a:bodyPr/>
          <a:lstStyle/>
          <a:p>
            <a:endParaRPr lang="en-US" dirty="0"/>
          </a:p>
        </p:txBody>
      </p:sp>
      <p:sp>
        <p:nvSpPr>
          <p:cNvPr id="16" name="Footer Placeholder 15">
            <a:extLst>
              <a:ext uri="{FF2B5EF4-FFF2-40B4-BE49-F238E27FC236}">
                <a16:creationId xmlns:a16="http://schemas.microsoft.com/office/drawing/2014/main" id="{9ADB71AC-99F1-486B-8201-51131757B5AA}"/>
              </a:ext>
            </a:extLst>
          </p:cNvPr>
          <p:cNvSpPr>
            <a:spLocks noGrp="1"/>
          </p:cNvSpPr>
          <p:nvPr>
            <p:ph type="ftr" sz="quarter" idx="16"/>
          </p:nvPr>
        </p:nvSpPr>
        <p:spPr/>
        <p:txBody>
          <a:bodyPr/>
          <a:lstStyle/>
          <a:p>
            <a:r>
              <a:rPr lang="en-US"/>
              <a:t>It Takes a Family Network, 2025</a:t>
            </a:r>
            <a:endParaRPr lang="en-US" dirty="0"/>
          </a:p>
        </p:txBody>
      </p:sp>
      <p:sp>
        <p:nvSpPr>
          <p:cNvPr id="17" name="Slide Number Placeholder 16">
            <a:extLst>
              <a:ext uri="{FF2B5EF4-FFF2-40B4-BE49-F238E27FC236}">
                <a16:creationId xmlns:a16="http://schemas.microsoft.com/office/drawing/2014/main" id="{59777249-3881-4E7B-BADF-69BB6E7C90EC}"/>
              </a:ext>
            </a:extLst>
          </p:cNvPr>
          <p:cNvSpPr>
            <a:spLocks noGrp="1"/>
          </p:cNvSpPr>
          <p:nvPr>
            <p:ph type="sldNum" sz="quarter" idx="17"/>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062763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F90502F-F277-42BE-A605-90ECBBDE7FC0}"/>
              </a:ext>
              <a:ext uri="{C183D7F6-B498-43B3-948B-1728B52AA6E4}">
                <adec:decorative xmlns:adec="http://schemas.microsoft.com/office/drawing/2017/decorative" val="1"/>
              </a:ext>
            </a:extLst>
          </p:cNvPr>
          <p:cNvGrpSpPr/>
          <p:nvPr userDrawn="1"/>
        </p:nvGrpSpPr>
        <p:grpSpPr>
          <a:xfrm>
            <a:off x="1965602" y="317452"/>
            <a:ext cx="2088038" cy="719230"/>
            <a:chOff x="4532666" y="505937"/>
            <a:chExt cx="2981730" cy="1027064"/>
          </a:xfrm>
        </p:grpSpPr>
        <p:sp>
          <p:nvSpPr>
            <p:cNvPr id="7" name="Freeform 78">
              <a:extLst>
                <a:ext uri="{FF2B5EF4-FFF2-40B4-BE49-F238E27FC236}">
                  <a16:creationId xmlns:a16="http://schemas.microsoft.com/office/drawing/2014/main" id="{45C7BD7C-32DF-4F3D-ABA2-B0A2E6C36448}"/>
                </a:ext>
              </a:extLst>
            </p:cNvPr>
            <p:cNvSpPr>
              <a:spLocks/>
            </p:cNvSpPr>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8" name="Freeform 79">
              <a:extLst>
                <a:ext uri="{FF2B5EF4-FFF2-40B4-BE49-F238E27FC236}">
                  <a16:creationId xmlns:a16="http://schemas.microsoft.com/office/drawing/2014/main" id="{0B7D6636-550D-47A2-A4AE-CC2D7211F21A}"/>
                </a:ext>
              </a:extLst>
            </p:cNvPr>
            <p:cNvSpPr>
              <a:spLocks/>
            </p:cNvSpPr>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9" name="Freeform 85">
              <a:extLst>
                <a:ext uri="{FF2B5EF4-FFF2-40B4-BE49-F238E27FC236}">
                  <a16:creationId xmlns:a16="http://schemas.microsoft.com/office/drawing/2014/main" id="{9BE883BD-B984-47E9-BF18-7B4ECF0B6A17}"/>
                </a:ext>
              </a:extLst>
            </p:cNvPr>
            <p:cNvSpPr>
              <a:spLocks/>
            </p:cNvSpPr>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sp>
        <p:nvSpPr>
          <p:cNvPr id="14" name="Title 13">
            <a:extLst>
              <a:ext uri="{FF2B5EF4-FFF2-40B4-BE49-F238E27FC236}">
                <a16:creationId xmlns:a16="http://schemas.microsoft.com/office/drawing/2014/main" id="{2F89541D-9496-4914-8E6F-9BDD51F2F6B9}"/>
              </a:ext>
            </a:extLst>
          </p:cNvPr>
          <p:cNvSpPr>
            <a:spLocks noGrp="1"/>
          </p:cNvSpPr>
          <p:nvPr>
            <p:ph type="title"/>
          </p:nvPr>
        </p:nvSpPr>
        <p:spPr>
          <a:xfrm>
            <a:off x="648362" y="1502418"/>
            <a:ext cx="5158912" cy="1035050"/>
          </a:xfrm>
        </p:spPr>
        <p:txBody>
          <a:bodyPr anchor="ctr">
            <a:normAutofit/>
          </a:bodyPr>
          <a:lstStyle>
            <a:lvl1pPr algn="ctr">
              <a:defRPr sz="5400"/>
            </a:lvl1p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A3BF60CE-844C-43D8-AF87-0B1BF8CFF0A2}"/>
              </a:ext>
            </a:extLst>
          </p:cNvPr>
          <p:cNvSpPr>
            <a:spLocks noGrp="1"/>
          </p:cNvSpPr>
          <p:nvPr>
            <p:ph type="body" sz="quarter" idx="12"/>
          </p:nvPr>
        </p:nvSpPr>
        <p:spPr>
          <a:xfrm>
            <a:off x="648362" y="2717800"/>
            <a:ext cx="5172182" cy="2332037"/>
          </a:xfrm>
        </p:spPr>
        <p:txBody>
          <a:bodyPr/>
          <a:lstStyle>
            <a:lvl1pPr marL="0" indent="0" algn="ctr">
              <a:buNone/>
              <a:defRPr/>
            </a:lvl1pPr>
          </a:lstStyle>
          <a:p>
            <a:pPr lvl="0"/>
            <a:r>
              <a:rPr lang="en-US"/>
              <a:t>Click to edit Master text styles</a:t>
            </a:r>
          </a:p>
        </p:txBody>
      </p:sp>
      <p:grpSp>
        <p:nvGrpSpPr>
          <p:cNvPr id="10" name="Group 9">
            <a:extLst>
              <a:ext uri="{FF2B5EF4-FFF2-40B4-BE49-F238E27FC236}">
                <a16:creationId xmlns:a16="http://schemas.microsoft.com/office/drawing/2014/main" id="{EE9D9746-4114-47E6-B8FE-8298E332A08D}"/>
              </a:ext>
              <a:ext uri="{C183D7F6-B498-43B3-948B-1728B52AA6E4}">
                <adec:decorative xmlns:adec="http://schemas.microsoft.com/office/drawing/2017/decorative" val="1"/>
              </a:ext>
            </a:extLst>
          </p:cNvPr>
          <p:cNvGrpSpPr/>
          <p:nvPr userDrawn="1"/>
        </p:nvGrpSpPr>
        <p:grpSpPr>
          <a:xfrm>
            <a:off x="2017357" y="5503147"/>
            <a:ext cx="2117174" cy="588806"/>
            <a:chOff x="4549904" y="5078157"/>
            <a:chExt cx="3023338" cy="840818"/>
          </a:xfrm>
        </p:grpSpPr>
        <p:sp>
          <p:nvSpPr>
            <p:cNvPr id="11" name="Freeform 80">
              <a:extLst>
                <a:ext uri="{FF2B5EF4-FFF2-40B4-BE49-F238E27FC236}">
                  <a16:creationId xmlns:a16="http://schemas.microsoft.com/office/drawing/2014/main" id="{887621B2-F3C3-4881-90CB-E51832E5FB11}"/>
                </a:ext>
              </a:extLst>
            </p:cNvPr>
            <p:cNvSpPr>
              <a:spLocks/>
            </p:cNvSpPr>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2" name="Freeform 84">
              <a:extLst>
                <a:ext uri="{FF2B5EF4-FFF2-40B4-BE49-F238E27FC236}">
                  <a16:creationId xmlns:a16="http://schemas.microsoft.com/office/drawing/2014/main" id="{E4A0F4E0-8A9F-4420-BC61-761C9CA21A74}"/>
                </a:ext>
              </a:extLst>
            </p:cNvPr>
            <p:cNvSpPr>
              <a:spLocks/>
            </p:cNvSpPr>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3" name="Freeform 87">
              <a:extLst>
                <a:ext uri="{FF2B5EF4-FFF2-40B4-BE49-F238E27FC236}">
                  <a16:creationId xmlns:a16="http://schemas.microsoft.com/office/drawing/2014/main" id="{DD50561E-2325-4CEA-B9D0-481C88336865}"/>
                </a:ext>
              </a:extLst>
            </p:cNvPr>
            <p:cNvSpPr>
              <a:spLocks/>
            </p:cNvSpPr>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sp>
        <p:nvSpPr>
          <p:cNvPr id="17" name="Picture Placeholder 16">
            <a:extLst>
              <a:ext uri="{FF2B5EF4-FFF2-40B4-BE49-F238E27FC236}">
                <a16:creationId xmlns:a16="http://schemas.microsoft.com/office/drawing/2014/main" id="{70E23C23-A461-4FB8-98FD-8964B5C3E923}"/>
              </a:ext>
            </a:extLst>
          </p:cNvPr>
          <p:cNvSpPr>
            <a:spLocks noGrp="1"/>
          </p:cNvSpPr>
          <p:nvPr>
            <p:ph type="pic" sz="quarter" idx="10"/>
          </p:nvPr>
        </p:nvSpPr>
        <p:spPr>
          <a:xfrm>
            <a:off x="6313088" y="602658"/>
            <a:ext cx="5326462" cy="5250743"/>
          </a:xfrm>
          <a:custGeom>
            <a:avLst/>
            <a:gdLst>
              <a:gd name="connsiteX0" fmla="*/ 2576092 w 5326462"/>
              <a:gd name="connsiteY0" fmla="*/ 0 h 5250743"/>
              <a:gd name="connsiteX1" fmla="*/ 2803435 w 5326462"/>
              <a:gd name="connsiteY1" fmla="*/ 967 h 5250743"/>
              <a:gd name="connsiteX2" fmla="*/ 3329710 w 5326462"/>
              <a:gd name="connsiteY2" fmla="*/ 47407 h 5250743"/>
              <a:gd name="connsiteX3" fmla="*/ 4304868 w 5326462"/>
              <a:gd name="connsiteY3" fmla="*/ 573726 h 5250743"/>
              <a:gd name="connsiteX4" fmla="*/ 5109760 w 5326462"/>
              <a:gd name="connsiteY4" fmla="*/ 1471563 h 5250743"/>
              <a:gd name="connsiteX5" fmla="*/ 5326462 w 5326462"/>
              <a:gd name="connsiteY5" fmla="*/ 2694480 h 5250743"/>
              <a:gd name="connsiteX6" fmla="*/ 5249068 w 5326462"/>
              <a:gd name="connsiteY6" fmla="*/ 3329158 h 5250743"/>
              <a:gd name="connsiteX7" fmla="*/ 4506091 w 5326462"/>
              <a:gd name="connsiteY7" fmla="*/ 4613994 h 5250743"/>
              <a:gd name="connsiteX8" fmla="*/ 3329710 w 5326462"/>
              <a:gd name="connsiteY8" fmla="*/ 5233192 h 5250743"/>
              <a:gd name="connsiteX9" fmla="*/ 1704448 w 5326462"/>
              <a:gd name="connsiteY9" fmla="*/ 5140313 h 5250743"/>
              <a:gd name="connsiteX10" fmla="*/ 667375 w 5326462"/>
              <a:gd name="connsiteY10" fmla="*/ 4505635 h 5250743"/>
              <a:gd name="connsiteX11" fmla="*/ 17270 w 5326462"/>
              <a:gd name="connsiteY11" fmla="*/ 2880239 h 5250743"/>
              <a:gd name="connsiteX12" fmla="*/ 32749 w 5326462"/>
              <a:gd name="connsiteY12" fmla="*/ 2090761 h 5250743"/>
              <a:gd name="connsiteX13" fmla="*/ 605461 w 5326462"/>
              <a:gd name="connsiteY13" fmla="*/ 929765 h 5250743"/>
              <a:gd name="connsiteX14" fmla="*/ 1549661 w 5326462"/>
              <a:gd name="connsiteY14" fmla="*/ 248646 h 5250743"/>
              <a:gd name="connsiteX15" fmla="*/ 1905671 w 5326462"/>
              <a:gd name="connsiteY15" fmla="*/ 78367 h 5250743"/>
              <a:gd name="connsiteX16" fmla="*/ 2576092 w 5326462"/>
              <a:gd name="connsiteY16" fmla="*/ 0 h 525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p:spPr>
        <p:txBody>
          <a:bodyPr wrap="square" anchor="ctr">
            <a:noAutofit/>
          </a:bodyPr>
          <a:lstStyle>
            <a:lvl1pPr algn="ctr">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F02163F3-078D-4720-9AD1-A9928F83FA5C}"/>
              </a:ext>
            </a:extLst>
          </p:cNvPr>
          <p:cNvSpPr>
            <a:spLocks noGrp="1"/>
          </p:cNvSpPr>
          <p:nvPr>
            <p:ph type="dt" sz="half" idx="13"/>
          </p:nvPr>
        </p:nvSpPr>
        <p:spPr/>
        <p:txBody>
          <a:bodyPr/>
          <a:lstStyle/>
          <a:p>
            <a:endParaRPr lang="en-US" dirty="0"/>
          </a:p>
        </p:txBody>
      </p:sp>
      <p:sp>
        <p:nvSpPr>
          <p:cNvPr id="3" name="Footer Placeholder 2">
            <a:extLst>
              <a:ext uri="{FF2B5EF4-FFF2-40B4-BE49-F238E27FC236}">
                <a16:creationId xmlns:a16="http://schemas.microsoft.com/office/drawing/2014/main" id="{CA66E606-DF41-4627-9F0B-60505B6428D8}"/>
              </a:ext>
            </a:extLst>
          </p:cNvPr>
          <p:cNvSpPr>
            <a:spLocks noGrp="1"/>
          </p:cNvSpPr>
          <p:nvPr>
            <p:ph type="ftr" sz="quarter" idx="14"/>
          </p:nvPr>
        </p:nvSpPr>
        <p:spPr/>
        <p:txBody>
          <a:bodyPr/>
          <a:lstStyle/>
          <a:p>
            <a:r>
              <a:rPr lang="en-US"/>
              <a:t>It Takes a Family Network, 2025</a:t>
            </a:r>
            <a:endParaRPr lang="en-US" dirty="0"/>
          </a:p>
        </p:txBody>
      </p:sp>
      <p:sp>
        <p:nvSpPr>
          <p:cNvPr id="4" name="Slide Number Placeholder 3">
            <a:extLst>
              <a:ext uri="{FF2B5EF4-FFF2-40B4-BE49-F238E27FC236}">
                <a16:creationId xmlns:a16="http://schemas.microsoft.com/office/drawing/2014/main" id="{FC9B5B67-D8DC-4B37-A3AF-8F51794BE0B6}"/>
              </a:ext>
            </a:extLst>
          </p:cNvPr>
          <p:cNvSpPr>
            <a:spLocks noGrp="1"/>
          </p:cNvSpPr>
          <p:nvPr>
            <p:ph type="sldNum" sz="quarter" idx="15"/>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59174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useBgFill="1">
        <p:nvSpPr>
          <p:cNvPr id="17" name="Freeform: Shape 16">
            <a:extLst>
              <a:ext uri="{FF2B5EF4-FFF2-40B4-BE49-F238E27FC236}">
                <a16:creationId xmlns:a16="http://schemas.microsoft.com/office/drawing/2014/main" id="{765DBEBE-24FD-43C8-B726-088DC641FA54}"/>
              </a:ext>
              <a:ext uri="{C183D7F6-B498-43B3-948B-1728B52AA6E4}">
                <adec:decorative xmlns:adec="http://schemas.microsoft.com/office/drawing/2017/decorative" val="1"/>
              </a:ext>
            </a:extLst>
          </p:cNvPr>
          <p:cNvSpPr>
            <a:spLocks/>
          </p:cNvSpPr>
          <p:nvPr userDrawn="1"/>
        </p:nvSpPr>
        <p:spPr bwMode="auto">
          <a:xfrm rot="5400000">
            <a:off x="4528927" y="-805072"/>
            <a:ext cx="3134147" cy="12192001"/>
          </a:xfrm>
          <a:custGeom>
            <a:avLst/>
            <a:gdLst>
              <a:gd name="connsiteX0" fmla="*/ 0 w 3134147"/>
              <a:gd name="connsiteY0" fmla="*/ 3416314 h 12192001"/>
              <a:gd name="connsiteX1" fmla="*/ 2837 w 3134147"/>
              <a:gd name="connsiteY1" fmla="*/ 3247280 h 12192001"/>
              <a:gd name="connsiteX2" fmla="*/ 7702 w 3134147"/>
              <a:gd name="connsiteY2" fmla="*/ 3090040 h 12192001"/>
              <a:gd name="connsiteX3" fmla="*/ 82223 w 3134147"/>
              <a:gd name="connsiteY3" fmla="*/ 3092468 h 12192001"/>
              <a:gd name="connsiteX4" fmla="*/ 1325465 w 3134147"/>
              <a:gd name="connsiteY4" fmla="*/ 3121352 h 12192001"/>
              <a:gd name="connsiteX5" fmla="*/ 2263825 w 3134147"/>
              <a:gd name="connsiteY5" fmla="*/ 2803189 h 12192001"/>
              <a:gd name="connsiteX6" fmla="*/ 2555285 w 3134147"/>
              <a:gd name="connsiteY6" fmla="*/ 1918540 h 12192001"/>
              <a:gd name="connsiteX7" fmla="*/ 2242499 w 3134147"/>
              <a:gd name="connsiteY7" fmla="*/ 839889 h 12192001"/>
              <a:gd name="connsiteX8" fmla="*/ 1332574 w 3134147"/>
              <a:gd name="connsiteY8" fmla="*/ 591566 h 12192001"/>
              <a:gd name="connsiteX9" fmla="*/ 226548 w 3134147"/>
              <a:gd name="connsiteY9" fmla="*/ 589520 h 12192001"/>
              <a:gd name="connsiteX10" fmla="*/ 115838 w 3134147"/>
              <a:gd name="connsiteY10" fmla="*/ 589954 h 12192001"/>
              <a:gd name="connsiteX11" fmla="*/ 121218 w 3134147"/>
              <a:gd name="connsiteY11" fmla="*/ 489786 h 12192001"/>
              <a:gd name="connsiteX12" fmla="*/ 137792 w 3134147"/>
              <a:gd name="connsiteY12" fmla="*/ 177371 h 12192001"/>
              <a:gd name="connsiteX13" fmla="*/ 146811 w 3134147"/>
              <a:gd name="connsiteY13" fmla="*/ 0 h 12192001"/>
              <a:gd name="connsiteX14" fmla="*/ 3134147 w 3134147"/>
              <a:gd name="connsiteY14" fmla="*/ 0 h 12192001"/>
              <a:gd name="connsiteX15" fmla="*/ 3134146 w 3134147"/>
              <a:gd name="connsiteY15" fmla="*/ 12192001 h 12192001"/>
              <a:gd name="connsiteX16" fmla="*/ 175442 w 3134147"/>
              <a:gd name="connsiteY16" fmla="*/ 12192001 h 12192001"/>
              <a:gd name="connsiteX17" fmla="*/ 172880 w 3134147"/>
              <a:gd name="connsiteY17" fmla="*/ 12180929 h 12192001"/>
              <a:gd name="connsiteX18" fmla="*/ 172880 w 3134147"/>
              <a:gd name="connsiteY18" fmla="*/ 11675594 h 12192001"/>
              <a:gd name="connsiteX19" fmla="*/ 172880 w 3134147"/>
              <a:gd name="connsiteY19" fmla="*/ 11565780 h 12192001"/>
              <a:gd name="connsiteX20" fmla="*/ 197836 w 3134147"/>
              <a:gd name="connsiteY20" fmla="*/ 11565872 h 12192001"/>
              <a:gd name="connsiteX21" fmla="*/ 1517404 w 3134147"/>
              <a:gd name="connsiteY21" fmla="*/ 11562598 h 12192001"/>
              <a:gd name="connsiteX22" fmla="*/ 2278045 w 3134147"/>
              <a:gd name="connsiteY22" fmla="*/ 11267715 h 12192001"/>
              <a:gd name="connsiteX23" fmla="*/ 2555287 w 3134147"/>
              <a:gd name="connsiteY23" fmla="*/ 10297704 h 12192001"/>
              <a:gd name="connsiteX24" fmla="*/ 2242501 w 3134147"/>
              <a:gd name="connsiteY24" fmla="*/ 9451855 h 12192001"/>
              <a:gd name="connsiteX25" fmla="*/ 1517404 w 3134147"/>
              <a:gd name="connsiteY25" fmla="*/ 9079371 h 12192001"/>
              <a:gd name="connsiteX26" fmla="*/ 292489 w 3134147"/>
              <a:gd name="connsiteY26" fmla="*/ 9040484 h 12192001"/>
              <a:gd name="connsiteX27" fmla="*/ 172880 w 3134147"/>
              <a:gd name="connsiteY27" fmla="*/ 9037926 h 12192001"/>
              <a:gd name="connsiteX28" fmla="*/ 172880 w 3134147"/>
              <a:gd name="connsiteY28" fmla="*/ 8788777 h 12192001"/>
              <a:gd name="connsiteX29" fmla="*/ 172880 w 3134147"/>
              <a:gd name="connsiteY29" fmla="*/ 8752186 h 12192001"/>
              <a:gd name="connsiteX30" fmla="*/ 221226 w 3134147"/>
              <a:gd name="connsiteY30" fmla="*/ 8751597 h 12192001"/>
              <a:gd name="connsiteX31" fmla="*/ 1079713 w 3134147"/>
              <a:gd name="connsiteY31" fmla="*/ 8738138 h 12192001"/>
              <a:gd name="connsiteX32" fmla="*/ 1733645 w 3134147"/>
              <a:gd name="connsiteY32" fmla="*/ 8683942 h 12192001"/>
              <a:gd name="connsiteX33" fmla="*/ 2252525 w 3134147"/>
              <a:gd name="connsiteY33" fmla="*/ 6591943 h 12192001"/>
              <a:gd name="connsiteX34" fmla="*/ 1355660 w 3134147"/>
              <a:gd name="connsiteY34" fmla="*/ 6231739 h 12192001"/>
              <a:gd name="connsiteX35" fmla="*/ 1199897 w 3134147"/>
              <a:gd name="connsiteY35" fmla="*/ 6221413 h 12192001"/>
              <a:gd name="connsiteX36" fmla="*/ 750257 w 3134147"/>
              <a:gd name="connsiteY36" fmla="*/ 6221413 h 12192001"/>
              <a:gd name="connsiteX37" fmla="*/ 469318 w 3134147"/>
              <a:gd name="connsiteY37" fmla="*/ 6232755 h 12192001"/>
              <a:gd name="connsiteX38" fmla="*/ 87377 w 3134147"/>
              <a:gd name="connsiteY38" fmla="*/ 6256515 h 12192001"/>
              <a:gd name="connsiteX39" fmla="*/ 65330 w 3134147"/>
              <a:gd name="connsiteY39" fmla="*/ 6257858 h 12192001"/>
              <a:gd name="connsiteX40" fmla="*/ 39551 w 3134147"/>
              <a:gd name="connsiteY40" fmla="*/ 5933709 h 12192001"/>
              <a:gd name="connsiteX41" fmla="*/ 354368 w 3134147"/>
              <a:gd name="connsiteY41" fmla="*/ 5936340 h 12192001"/>
              <a:gd name="connsiteX42" fmla="*/ 1492860 w 3134147"/>
              <a:gd name="connsiteY42" fmla="*/ 5874101 h 12192001"/>
              <a:gd name="connsiteX43" fmla="*/ 1251190 w 3134147"/>
              <a:gd name="connsiteY43" fmla="*/ 3400391 h 12192001"/>
              <a:gd name="connsiteX44" fmla="*/ 113919 w 3134147"/>
              <a:gd name="connsiteY44" fmla="*/ 3416024 h 12192001"/>
              <a:gd name="connsiteX45" fmla="*/ 19642 w 3134147"/>
              <a:gd name="connsiteY45" fmla="*/ 341613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34147" h="12192001">
                <a:moveTo>
                  <a:pt x="0" y="3416314"/>
                </a:moveTo>
                <a:lnTo>
                  <a:pt x="2837" y="3247280"/>
                </a:lnTo>
                <a:lnTo>
                  <a:pt x="7702" y="3090040"/>
                </a:lnTo>
                <a:lnTo>
                  <a:pt x="82223" y="3092468"/>
                </a:lnTo>
                <a:cubicBezTo>
                  <a:pt x="538918" y="3106681"/>
                  <a:pt x="1222832" y="3121352"/>
                  <a:pt x="1325465" y="3121352"/>
                </a:cubicBezTo>
                <a:cubicBezTo>
                  <a:pt x="1688013" y="3121352"/>
                  <a:pt x="2043453" y="3043751"/>
                  <a:pt x="2263825" y="2803189"/>
                </a:cubicBezTo>
                <a:cubicBezTo>
                  <a:pt x="2477089" y="2570386"/>
                  <a:pt x="2555285" y="2151342"/>
                  <a:pt x="2555285" y="1918540"/>
                </a:cubicBezTo>
                <a:cubicBezTo>
                  <a:pt x="2555285" y="1359814"/>
                  <a:pt x="2455762" y="1080451"/>
                  <a:pt x="2242499" y="839889"/>
                </a:cubicBezTo>
                <a:cubicBezTo>
                  <a:pt x="2093214" y="684687"/>
                  <a:pt x="1581382" y="599326"/>
                  <a:pt x="1332574" y="591566"/>
                </a:cubicBezTo>
                <a:cubicBezTo>
                  <a:pt x="1172627" y="586716"/>
                  <a:pt x="648909" y="587929"/>
                  <a:pt x="226548" y="589520"/>
                </a:cubicBezTo>
                <a:lnTo>
                  <a:pt x="115838" y="589954"/>
                </a:lnTo>
                <a:lnTo>
                  <a:pt x="121218" y="489786"/>
                </a:lnTo>
                <a:cubicBezTo>
                  <a:pt x="127052" y="381154"/>
                  <a:pt x="132619" y="276859"/>
                  <a:pt x="137792" y="177371"/>
                </a:cubicBezTo>
                <a:lnTo>
                  <a:pt x="146811" y="0"/>
                </a:lnTo>
                <a:lnTo>
                  <a:pt x="3134147" y="0"/>
                </a:lnTo>
                <a:lnTo>
                  <a:pt x="3134146" y="12192001"/>
                </a:lnTo>
                <a:lnTo>
                  <a:pt x="175442" y="12192001"/>
                </a:lnTo>
                <a:lnTo>
                  <a:pt x="172880" y="12180929"/>
                </a:lnTo>
                <a:cubicBezTo>
                  <a:pt x="172880" y="12085807"/>
                  <a:pt x="172880" y="11919343"/>
                  <a:pt x="172880" y="11675594"/>
                </a:cubicBezTo>
                <a:lnTo>
                  <a:pt x="172880" y="11565780"/>
                </a:lnTo>
                <a:lnTo>
                  <a:pt x="197836" y="11565872"/>
                </a:lnTo>
                <a:cubicBezTo>
                  <a:pt x="649688" y="11566963"/>
                  <a:pt x="1357457" y="11562598"/>
                  <a:pt x="1517404" y="11562598"/>
                </a:cubicBezTo>
                <a:cubicBezTo>
                  <a:pt x="1879953" y="11562598"/>
                  <a:pt x="2206957" y="11368596"/>
                  <a:pt x="2278045" y="11267715"/>
                </a:cubicBezTo>
                <a:cubicBezTo>
                  <a:pt x="2349132" y="11166834"/>
                  <a:pt x="2555287" y="10771069"/>
                  <a:pt x="2555287" y="10297704"/>
                </a:cubicBezTo>
                <a:cubicBezTo>
                  <a:pt x="2555287" y="9979541"/>
                  <a:pt x="2384676" y="9607057"/>
                  <a:pt x="2242501" y="9451855"/>
                </a:cubicBezTo>
                <a:cubicBezTo>
                  <a:pt x="2093216" y="9211293"/>
                  <a:pt x="1638254" y="9094891"/>
                  <a:pt x="1517404" y="9079371"/>
                </a:cubicBezTo>
                <a:cubicBezTo>
                  <a:pt x="1434320" y="9068701"/>
                  <a:pt x="756514" y="9050695"/>
                  <a:pt x="292489" y="9040484"/>
                </a:cubicBezTo>
                <a:lnTo>
                  <a:pt x="172880" y="9037926"/>
                </a:lnTo>
                <a:lnTo>
                  <a:pt x="172880" y="8788777"/>
                </a:lnTo>
                <a:lnTo>
                  <a:pt x="172880" y="8752186"/>
                </a:lnTo>
                <a:lnTo>
                  <a:pt x="221226" y="8751597"/>
                </a:lnTo>
                <a:cubicBezTo>
                  <a:pt x="497927" y="8747302"/>
                  <a:pt x="709655" y="8738138"/>
                  <a:pt x="1079713" y="8738138"/>
                </a:cubicBezTo>
                <a:cubicBezTo>
                  <a:pt x="1356923" y="8738138"/>
                  <a:pt x="1406679" y="8738138"/>
                  <a:pt x="1733645" y="8683942"/>
                </a:cubicBezTo>
                <a:cubicBezTo>
                  <a:pt x="2622138" y="8629747"/>
                  <a:pt x="2707434" y="7103674"/>
                  <a:pt x="2252525" y="6591943"/>
                </a:cubicBezTo>
                <a:cubicBezTo>
                  <a:pt x="2050393" y="6364641"/>
                  <a:pt x="1733978" y="6266108"/>
                  <a:pt x="1355660" y="6231739"/>
                </a:cubicBezTo>
                <a:lnTo>
                  <a:pt x="1199897" y="6221413"/>
                </a:lnTo>
                <a:lnTo>
                  <a:pt x="750257" y="6221413"/>
                </a:lnTo>
                <a:lnTo>
                  <a:pt x="469318" y="6232755"/>
                </a:lnTo>
                <a:cubicBezTo>
                  <a:pt x="343596" y="6239707"/>
                  <a:pt x="215875" y="6248129"/>
                  <a:pt x="87377" y="6256515"/>
                </a:cubicBezTo>
                <a:lnTo>
                  <a:pt x="65330" y="6257858"/>
                </a:lnTo>
                <a:lnTo>
                  <a:pt x="39551" y="5933709"/>
                </a:lnTo>
                <a:lnTo>
                  <a:pt x="354368" y="5936340"/>
                </a:lnTo>
                <a:cubicBezTo>
                  <a:pt x="715873" y="5928830"/>
                  <a:pt x="1106366" y="5894522"/>
                  <a:pt x="1492860" y="5874101"/>
                </a:cubicBezTo>
                <a:cubicBezTo>
                  <a:pt x="2928665" y="5796716"/>
                  <a:pt x="2878909" y="3377202"/>
                  <a:pt x="1251190" y="3400391"/>
                </a:cubicBezTo>
                <a:cubicBezTo>
                  <a:pt x="810498" y="3400391"/>
                  <a:pt x="597259" y="3416024"/>
                  <a:pt x="113919" y="3416024"/>
                </a:cubicBezTo>
                <a:cubicBezTo>
                  <a:pt x="79268" y="3416024"/>
                  <a:pt x="48171" y="3416024"/>
                  <a:pt x="19642" y="3416130"/>
                </a:cubicBezTo>
                <a:close/>
              </a:path>
            </a:pathLst>
          </a:custGeom>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3F0B8B20-A8CB-417B-86FC-AEE221D8D44E}"/>
              </a:ext>
            </a:extLst>
          </p:cNvPr>
          <p:cNvSpPr>
            <a:spLocks noGrp="1"/>
          </p:cNvSpPr>
          <p:nvPr>
            <p:ph type="title"/>
          </p:nvPr>
        </p:nvSpPr>
        <p:spPr>
          <a:xfrm>
            <a:off x="635893" y="607075"/>
            <a:ext cx="7603645" cy="1185705"/>
          </a:xfrm>
        </p:spPr>
        <p:txBody>
          <a:bodyPr/>
          <a:lstStyle/>
          <a:p>
            <a:r>
              <a:rPr lang="en-US"/>
              <a:t>Click to edit Master title style</a:t>
            </a:r>
          </a:p>
        </p:txBody>
      </p:sp>
      <p:sp>
        <p:nvSpPr>
          <p:cNvPr id="13" name="Text Placeholder 12">
            <a:extLst>
              <a:ext uri="{FF2B5EF4-FFF2-40B4-BE49-F238E27FC236}">
                <a16:creationId xmlns:a16="http://schemas.microsoft.com/office/drawing/2014/main" id="{D0ECE118-7FEA-45C5-901F-5083C50EE7AB}"/>
              </a:ext>
            </a:extLst>
          </p:cNvPr>
          <p:cNvSpPr>
            <a:spLocks noGrp="1"/>
          </p:cNvSpPr>
          <p:nvPr>
            <p:ph type="body" sz="quarter" idx="15"/>
          </p:nvPr>
        </p:nvSpPr>
        <p:spPr>
          <a:xfrm>
            <a:off x="8392886" y="567948"/>
            <a:ext cx="3292590" cy="289580"/>
          </a:xfrm>
        </p:spPr>
        <p:txBody>
          <a:bodyPr/>
          <a:lstStyle>
            <a:lvl1pPr algn="r">
              <a:buNone/>
              <a:defRPr lang="en-US" sz="1800" kern="1200" dirty="0" smtClean="0">
                <a:solidFill>
                  <a:schemeClr val="tx2">
                    <a:lumMod val="90000"/>
                  </a:schemeClr>
                </a:solidFill>
                <a:latin typeface="+mn-lt"/>
                <a:ea typeface="+mn-ea"/>
                <a:cs typeface="+mn-cs"/>
              </a:defRPr>
            </a:lvl1pPr>
          </a:lstStyle>
          <a:p>
            <a:pPr lvl="0"/>
            <a:r>
              <a:rPr lang="en-US"/>
              <a:t>Click to edit Master text styles</a:t>
            </a:r>
          </a:p>
        </p:txBody>
      </p:sp>
      <p:sp>
        <p:nvSpPr>
          <p:cNvPr id="20" name="Text Placeholder 12">
            <a:extLst>
              <a:ext uri="{FF2B5EF4-FFF2-40B4-BE49-F238E27FC236}">
                <a16:creationId xmlns:a16="http://schemas.microsoft.com/office/drawing/2014/main" id="{B08CA6E4-8742-4E8A-B7F4-9E1CA95B2FF3}"/>
              </a:ext>
            </a:extLst>
          </p:cNvPr>
          <p:cNvSpPr>
            <a:spLocks noGrp="1"/>
          </p:cNvSpPr>
          <p:nvPr>
            <p:ph type="body" sz="quarter" idx="17"/>
          </p:nvPr>
        </p:nvSpPr>
        <p:spPr>
          <a:xfrm>
            <a:off x="8392886" y="1042422"/>
            <a:ext cx="3292590" cy="289580"/>
          </a:xfrm>
        </p:spPr>
        <p:txBody>
          <a:bodyPr/>
          <a:lstStyle>
            <a:lvl1pPr algn="r">
              <a:buNone/>
              <a:defRPr lang="en-US" sz="1800" kern="1200" dirty="0" smtClean="0">
                <a:solidFill>
                  <a:schemeClr val="tx2">
                    <a:lumMod val="90000"/>
                  </a:schemeClr>
                </a:solidFill>
                <a:latin typeface="+mn-lt"/>
                <a:ea typeface="+mn-ea"/>
                <a:cs typeface="+mn-cs"/>
              </a:defRPr>
            </a:lvl1pPr>
          </a:lstStyle>
          <a:p>
            <a:pPr lvl="0"/>
            <a:r>
              <a:rPr lang="en-US"/>
              <a:t>Click to edit Master text styles</a:t>
            </a:r>
          </a:p>
        </p:txBody>
      </p:sp>
      <p:sp>
        <p:nvSpPr>
          <p:cNvPr id="18" name="Text Placeholder 12">
            <a:extLst>
              <a:ext uri="{FF2B5EF4-FFF2-40B4-BE49-F238E27FC236}">
                <a16:creationId xmlns:a16="http://schemas.microsoft.com/office/drawing/2014/main" id="{9D001911-A74E-435A-8FE7-676355D672B8}"/>
              </a:ext>
            </a:extLst>
          </p:cNvPr>
          <p:cNvSpPr>
            <a:spLocks noGrp="1"/>
          </p:cNvSpPr>
          <p:nvPr>
            <p:ph type="body" sz="quarter" idx="16"/>
          </p:nvPr>
        </p:nvSpPr>
        <p:spPr>
          <a:xfrm>
            <a:off x="8392886" y="1503200"/>
            <a:ext cx="3292590" cy="289580"/>
          </a:xfrm>
        </p:spPr>
        <p:txBody>
          <a:bodyPr/>
          <a:lstStyle>
            <a:lvl1pPr algn="r">
              <a:buNone/>
              <a:defRPr lang="en-US" sz="1800" kern="1200" dirty="0" smtClean="0">
                <a:solidFill>
                  <a:schemeClr val="tx2">
                    <a:lumMod val="90000"/>
                  </a:schemeClr>
                </a:solidFill>
                <a:latin typeface="+mn-lt"/>
                <a:ea typeface="+mn-ea"/>
                <a:cs typeface="+mn-cs"/>
              </a:defRPr>
            </a:lvl1pPr>
          </a:lstStyle>
          <a:p>
            <a:pPr lvl="0"/>
            <a:r>
              <a:rPr lang="en-US"/>
              <a:t>Click to edit Master text styles</a:t>
            </a:r>
          </a:p>
        </p:txBody>
      </p:sp>
      <p:sp>
        <p:nvSpPr>
          <p:cNvPr id="21" name="Picture Placeholder 15">
            <a:extLst>
              <a:ext uri="{FF2B5EF4-FFF2-40B4-BE49-F238E27FC236}">
                <a16:creationId xmlns:a16="http://schemas.microsoft.com/office/drawing/2014/main" id="{F4F8532A-3059-47CD-8B54-A542DED3B8BC}"/>
              </a:ext>
            </a:extLst>
          </p:cNvPr>
          <p:cNvSpPr>
            <a:spLocks noGrp="1"/>
          </p:cNvSpPr>
          <p:nvPr>
            <p:ph type="pic" sz="quarter" idx="10"/>
          </p:nvPr>
        </p:nvSpPr>
        <p:spPr>
          <a:xfrm>
            <a:off x="625954" y="2362201"/>
            <a:ext cx="2533236" cy="3916941"/>
          </a:xfrm>
          <a:custGeom>
            <a:avLst/>
            <a:gdLst>
              <a:gd name="connsiteX0" fmla="*/ 1330423 w 2533236"/>
              <a:gd name="connsiteY0" fmla="*/ 0 h 3916941"/>
              <a:gd name="connsiteX1" fmla="*/ 2215073 w 2533236"/>
              <a:gd name="connsiteY1" fmla="*/ 291460 h 3916941"/>
              <a:gd name="connsiteX2" fmla="*/ 2533236 w 2533236"/>
              <a:gd name="connsiteY2" fmla="*/ 1229820 h 3916941"/>
              <a:gd name="connsiteX3" fmla="*/ 2486676 w 2533236"/>
              <a:gd name="connsiteY3" fmla="*/ 2879058 h 3916941"/>
              <a:gd name="connsiteX4" fmla="*/ 2114192 w 2533236"/>
              <a:gd name="connsiteY4" fmla="*/ 3604155 h 3916941"/>
              <a:gd name="connsiteX5" fmla="*/ 1268343 w 2533236"/>
              <a:gd name="connsiteY5" fmla="*/ 3916941 h 3916941"/>
              <a:gd name="connsiteX6" fmla="*/ 298332 w 2533236"/>
              <a:gd name="connsiteY6" fmla="*/ 3639699 h 3916941"/>
              <a:gd name="connsiteX7" fmla="*/ 3449 w 2533236"/>
              <a:gd name="connsiteY7" fmla="*/ 2879058 h 3916941"/>
              <a:gd name="connsiteX8" fmla="*/ 3449 w 2533236"/>
              <a:gd name="connsiteY8" fmla="*/ 1222712 h 3916941"/>
              <a:gd name="connsiteX9" fmla="*/ 251772 w 2533236"/>
              <a:gd name="connsiteY9" fmla="*/ 312787 h 3916941"/>
              <a:gd name="connsiteX10" fmla="*/ 1330423 w 2533236"/>
              <a:gd name="connsiteY10" fmla="*/ 0 h 391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3236" h="3916941">
                <a:moveTo>
                  <a:pt x="1330423" y="0"/>
                </a:moveTo>
                <a:cubicBezTo>
                  <a:pt x="1563226" y="0"/>
                  <a:pt x="1982270" y="78197"/>
                  <a:pt x="2215073" y="291460"/>
                </a:cubicBezTo>
                <a:cubicBezTo>
                  <a:pt x="2455635" y="511833"/>
                  <a:pt x="2533236" y="867272"/>
                  <a:pt x="2533236" y="1229820"/>
                </a:cubicBezTo>
                <a:cubicBezTo>
                  <a:pt x="2533236" y="1379105"/>
                  <a:pt x="2502196" y="2758209"/>
                  <a:pt x="2486676" y="2879058"/>
                </a:cubicBezTo>
                <a:cubicBezTo>
                  <a:pt x="2471156" y="2999908"/>
                  <a:pt x="2354754" y="3454870"/>
                  <a:pt x="2114192" y="3604155"/>
                </a:cubicBezTo>
                <a:cubicBezTo>
                  <a:pt x="1958990" y="3746330"/>
                  <a:pt x="1586506" y="3916941"/>
                  <a:pt x="1268343" y="3916941"/>
                </a:cubicBezTo>
                <a:cubicBezTo>
                  <a:pt x="794978" y="3916941"/>
                  <a:pt x="399213" y="3710786"/>
                  <a:pt x="298332" y="3639699"/>
                </a:cubicBezTo>
                <a:cubicBezTo>
                  <a:pt x="197451" y="3568611"/>
                  <a:pt x="3449" y="3241607"/>
                  <a:pt x="3449" y="2879058"/>
                </a:cubicBezTo>
                <a:cubicBezTo>
                  <a:pt x="3449" y="2665795"/>
                  <a:pt x="-4311" y="1478628"/>
                  <a:pt x="3449" y="1222712"/>
                </a:cubicBezTo>
                <a:cubicBezTo>
                  <a:pt x="11209" y="973904"/>
                  <a:pt x="96570" y="462071"/>
                  <a:pt x="251772" y="312787"/>
                </a:cubicBezTo>
                <a:cubicBezTo>
                  <a:pt x="492334" y="99523"/>
                  <a:pt x="771697" y="0"/>
                  <a:pt x="1330423" y="0"/>
                </a:cubicBezTo>
                <a:close/>
              </a:path>
            </a:pathLst>
          </a:custGeom>
        </p:spPr>
        <p:txBody>
          <a:bodyPr wrap="square">
            <a:noAutofit/>
          </a:bodyPr>
          <a:lstStyle/>
          <a:p>
            <a:r>
              <a:rPr lang="en-US"/>
              <a:t>Click icon to add picture</a:t>
            </a:r>
            <a:endParaRPr lang="en-US" dirty="0"/>
          </a:p>
        </p:txBody>
      </p:sp>
      <p:sp>
        <p:nvSpPr>
          <p:cNvPr id="23" name="Picture Placeholder 18">
            <a:extLst>
              <a:ext uri="{FF2B5EF4-FFF2-40B4-BE49-F238E27FC236}">
                <a16:creationId xmlns:a16="http://schemas.microsoft.com/office/drawing/2014/main" id="{43D2034E-6271-4A1B-AB17-EC7F8E456F20}"/>
              </a:ext>
            </a:extLst>
          </p:cNvPr>
          <p:cNvSpPr>
            <a:spLocks noGrp="1"/>
          </p:cNvSpPr>
          <p:nvPr>
            <p:ph type="pic" sz="quarter" idx="11"/>
          </p:nvPr>
        </p:nvSpPr>
        <p:spPr>
          <a:xfrm>
            <a:off x="3438525" y="2394037"/>
            <a:ext cx="2532063" cy="3852539"/>
          </a:xfrm>
          <a:custGeom>
            <a:avLst/>
            <a:gdLst>
              <a:gd name="connsiteX0" fmla="*/ 1198846 w 2532063"/>
              <a:gd name="connsiteY0" fmla="*/ 2601 h 3852539"/>
              <a:gd name="connsiteX1" fmla="*/ 2473418 w 2532063"/>
              <a:gd name="connsiteY1" fmla="*/ 1030589 h 3852539"/>
              <a:gd name="connsiteX2" fmla="*/ 2520721 w 2532063"/>
              <a:gd name="connsiteY2" fmla="*/ 1799136 h 3852539"/>
              <a:gd name="connsiteX3" fmla="*/ 2532063 w 2532063"/>
              <a:gd name="connsiteY3" fmla="*/ 2080075 h 3852539"/>
              <a:gd name="connsiteX4" fmla="*/ 2532063 w 2532063"/>
              <a:gd name="connsiteY4" fmla="*/ 2529715 h 3852539"/>
              <a:gd name="connsiteX5" fmla="*/ 2521737 w 2532063"/>
              <a:gd name="connsiteY5" fmla="*/ 2685478 h 3852539"/>
              <a:gd name="connsiteX6" fmla="*/ 2161533 w 2532063"/>
              <a:gd name="connsiteY6" fmla="*/ 3582343 h 3852539"/>
              <a:gd name="connsiteX7" fmla="*/ 69534 w 2532063"/>
              <a:gd name="connsiteY7" fmla="*/ 3063463 h 3852539"/>
              <a:gd name="connsiteX8" fmla="*/ 15338 w 2532063"/>
              <a:gd name="connsiteY8" fmla="*/ 2409531 h 3852539"/>
              <a:gd name="connsiteX9" fmla="*/ 377 w 2532063"/>
              <a:gd name="connsiteY9" fmla="*/ 1427829 h 3852539"/>
              <a:gd name="connsiteX10" fmla="*/ 0 w 2532063"/>
              <a:gd name="connsiteY10" fmla="*/ 1340577 h 3852539"/>
              <a:gd name="connsiteX11" fmla="*/ 0 w 2532063"/>
              <a:gd name="connsiteY11" fmla="*/ 1263233 h 3852539"/>
              <a:gd name="connsiteX12" fmla="*/ 4541 w 2532063"/>
              <a:gd name="connsiteY12" fmla="*/ 1124281 h 3852539"/>
              <a:gd name="connsiteX13" fmla="*/ 1198846 w 2532063"/>
              <a:gd name="connsiteY13" fmla="*/ 2601 h 385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2063" h="3852539">
                <a:moveTo>
                  <a:pt x="1198846" y="2601"/>
                </a:moveTo>
                <a:cubicBezTo>
                  <a:pt x="1810500" y="-33827"/>
                  <a:pt x="2434725" y="312686"/>
                  <a:pt x="2473418" y="1030589"/>
                </a:cubicBezTo>
                <a:cubicBezTo>
                  <a:pt x="2487032" y="1288252"/>
                  <a:pt x="2506818" y="1547692"/>
                  <a:pt x="2520721" y="1799136"/>
                </a:cubicBezTo>
                <a:lnTo>
                  <a:pt x="2532063" y="2080075"/>
                </a:lnTo>
                <a:lnTo>
                  <a:pt x="2532063" y="2529715"/>
                </a:lnTo>
                <a:lnTo>
                  <a:pt x="2521737" y="2685478"/>
                </a:lnTo>
                <a:cubicBezTo>
                  <a:pt x="2487368" y="3063796"/>
                  <a:pt x="2388835" y="3380211"/>
                  <a:pt x="2161533" y="3582343"/>
                </a:cubicBezTo>
                <a:cubicBezTo>
                  <a:pt x="1649802" y="4037252"/>
                  <a:pt x="123729" y="3951956"/>
                  <a:pt x="69534" y="3063463"/>
                </a:cubicBezTo>
                <a:cubicBezTo>
                  <a:pt x="15338" y="2736497"/>
                  <a:pt x="15338" y="2686741"/>
                  <a:pt x="15338" y="2409531"/>
                </a:cubicBezTo>
                <a:cubicBezTo>
                  <a:pt x="15338" y="1986608"/>
                  <a:pt x="3369" y="1770482"/>
                  <a:pt x="377" y="1427829"/>
                </a:cubicBezTo>
                <a:lnTo>
                  <a:pt x="0" y="1340577"/>
                </a:lnTo>
                <a:lnTo>
                  <a:pt x="0" y="1263233"/>
                </a:lnTo>
                <a:lnTo>
                  <a:pt x="4541" y="1124281"/>
                </a:lnTo>
                <a:cubicBezTo>
                  <a:pt x="63045" y="407474"/>
                  <a:pt x="625421" y="36753"/>
                  <a:pt x="1198846" y="2601"/>
                </a:cubicBezTo>
                <a:close/>
              </a:path>
            </a:pathLst>
          </a:custGeom>
        </p:spPr>
        <p:txBody>
          <a:bodyPr wrap="square">
            <a:noAutofit/>
          </a:bodyPr>
          <a:lstStyle/>
          <a:p>
            <a:r>
              <a:rPr lang="en-US"/>
              <a:t>Click icon to add picture</a:t>
            </a:r>
            <a:endParaRPr lang="en-US" dirty="0"/>
          </a:p>
        </p:txBody>
      </p:sp>
      <p:sp>
        <p:nvSpPr>
          <p:cNvPr id="24" name="Picture Placeholder 21">
            <a:extLst>
              <a:ext uri="{FF2B5EF4-FFF2-40B4-BE49-F238E27FC236}">
                <a16:creationId xmlns:a16="http://schemas.microsoft.com/office/drawing/2014/main" id="{600A4B14-34BC-40B7-AE23-36D26E3DDA08}"/>
              </a:ext>
            </a:extLst>
          </p:cNvPr>
          <p:cNvSpPr>
            <a:spLocks noGrp="1"/>
          </p:cNvSpPr>
          <p:nvPr>
            <p:ph type="pic" sz="quarter" idx="12"/>
          </p:nvPr>
        </p:nvSpPr>
        <p:spPr>
          <a:xfrm>
            <a:off x="6254180" y="2394767"/>
            <a:ext cx="2537595" cy="3852534"/>
          </a:xfrm>
          <a:custGeom>
            <a:avLst/>
            <a:gdLst>
              <a:gd name="connsiteX0" fmla="*/ 1248117 w 2537595"/>
              <a:gd name="connsiteY0" fmla="*/ 192 h 3852534"/>
              <a:gd name="connsiteX1" fmla="*/ 2467601 w 2537595"/>
              <a:gd name="connsiteY1" fmla="*/ 789077 h 3852534"/>
              <a:gd name="connsiteX2" fmla="*/ 2521797 w 2537595"/>
              <a:gd name="connsiteY2" fmla="*/ 1443007 h 3852534"/>
              <a:gd name="connsiteX3" fmla="*/ 2537430 w 2537595"/>
              <a:gd name="connsiteY3" fmla="*/ 2580278 h 3852534"/>
              <a:gd name="connsiteX4" fmla="*/ 63720 w 2537595"/>
              <a:gd name="connsiteY4" fmla="*/ 2821948 h 3852534"/>
              <a:gd name="connsiteX5" fmla="*/ 375605 w 2537595"/>
              <a:gd name="connsiteY5" fmla="*/ 270197 h 3852534"/>
              <a:gd name="connsiteX6" fmla="*/ 1248117 w 2537595"/>
              <a:gd name="connsiteY6" fmla="*/ 192 h 385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7595" h="3852534">
                <a:moveTo>
                  <a:pt x="1248117" y="192"/>
                </a:moveTo>
                <a:cubicBezTo>
                  <a:pt x="1824906" y="-7790"/>
                  <a:pt x="2433729" y="233769"/>
                  <a:pt x="2467601" y="789077"/>
                </a:cubicBezTo>
                <a:cubicBezTo>
                  <a:pt x="2521797" y="1116042"/>
                  <a:pt x="2521797" y="1165798"/>
                  <a:pt x="2521797" y="1443007"/>
                </a:cubicBezTo>
                <a:cubicBezTo>
                  <a:pt x="2521797" y="1926347"/>
                  <a:pt x="2537430" y="2139586"/>
                  <a:pt x="2537430" y="2580278"/>
                </a:cubicBezTo>
                <a:cubicBezTo>
                  <a:pt x="2560619" y="4207997"/>
                  <a:pt x="141105" y="4257753"/>
                  <a:pt x="63720" y="2821948"/>
                </a:cubicBezTo>
                <a:cubicBezTo>
                  <a:pt x="9264" y="1791297"/>
                  <a:pt x="-143942" y="732213"/>
                  <a:pt x="375605" y="270197"/>
                </a:cubicBezTo>
                <a:cubicBezTo>
                  <a:pt x="567504" y="99606"/>
                  <a:pt x="902044" y="4982"/>
                  <a:pt x="1248117" y="192"/>
                </a:cubicBezTo>
                <a:close/>
              </a:path>
            </a:pathLst>
          </a:custGeom>
        </p:spPr>
        <p:txBody>
          <a:bodyPr wrap="square">
            <a:noAutofit/>
          </a:bodyPr>
          <a:lstStyle/>
          <a:p>
            <a:r>
              <a:rPr lang="en-US"/>
              <a:t>Click icon to add picture</a:t>
            </a:r>
            <a:endParaRPr lang="en-US" dirty="0"/>
          </a:p>
        </p:txBody>
      </p:sp>
      <p:sp>
        <p:nvSpPr>
          <p:cNvPr id="26" name="Picture Placeholder 24">
            <a:extLst>
              <a:ext uri="{FF2B5EF4-FFF2-40B4-BE49-F238E27FC236}">
                <a16:creationId xmlns:a16="http://schemas.microsoft.com/office/drawing/2014/main" id="{CC868421-4755-4591-B5D2-7F4ED1E8FDD4}"/>
              </a:ext>
            </a:extLst>
          </p:cNvPr>
          <p:cNvSpPr>
            <a:spLocks noGrp="1"/>
          </p:cNvSpPr>
          <p:nvPr>
            <p:ph type="pic" sz="quarter" idx="13"/>
          </p:nvPr>
        </p:nvSpPr>
        <p:spPr>
          <a:xfrm>
            <a:off x="9070649" y="2362200"/>
            <a:ext cx="2533234" cy="3916940"/>
          </a:xfrm>
          <a:custGeom>
            <a:avLst/>
            <a:gdLst>
              <a:gd name="connsiteX0" fmla="*/ 1264893 w 2533234"/>
              <a:gd name="connsiteY0" fmla="*/ 0 h 3916940"/>
              <a:gd name="connsiteX1" fmla="*/ 2234903 w 2533234"/>
              <a:gd name="connsiteY1" fmla="*/ 277243 h 3916940"/>
              <a:gd name="connsiteX2" fmla="*/ 2529786 w 2533234"/>
              <a:gd name="connsiteY2" fmla="*/ 1037883 h 3916940"/>
              <a:gd name="connsiteX3" fmla="*/ 2529786 w 2533234"/>
              <a:gd name="connsiteY3" fmla="*/ 2694229 h 3916940"/>
              <a:gd name="connsiteX4" fmla="*/ 2281463 w 2533234"/>
              <a:gd name="connsiteY4" fmla="*/ 3604154 h 3916940"/>
              <a:gd name="connsiteX5" fmla="*/ 1202812 w 2533234"/>
              <a:gd name="connsiteY5" fmla="*/ 3916940 h 3916940"/>
              <a:gd name="connsiteX6" fmla="*/ 318163 w 2533234"/>
              <a:gd name="connsiteY6" fmla="*/ 3625480 h 3916940"/>
              <a:gd name="connsiteX7" fmla="*/ 0 w 2533234"/>
              <a:gd name="connsiteY7" fmla="*/ 2687120 h 3916940"/>
              <a:gd name="connsiteX8" fmla="*/ 46561 w 2533234"/>
              <a:gd name="connsiteY8" fmla="*/ 1037883 h 3916940"/>
              <a:gd name="connsiteX9" fmla="*/ 419044 w 2533234"/>
              <a:gd name="connsiteY9" fmla="*/ 312787 h 3916940"/>
              <a:gd name="connsiteX10" fmla="*/ 1264893 w 2533234"/>
              <a:gd name="connsiteY10" fmla="*/ 0 h 391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3234" h="3916940">
                <a:moveTo>
                  <a:pt x="1264893" y="0"/>
                </a:moveTo>
                <a:cubicBezTo>
                  <a:pt x="1738258" y="0"/>
                  <a:pt x="2134022" y="206155"/>
                  <a:pt x="2234903" y="277243"/>
                </a:cubicBezTo>
                <a:cubicBezTo>
                  <a:pt x="2335784" y="348331"/>
                  <a:pt x="2529786" y="675335"/>
                  <a:pt x="2529786" y="1037883"/>
                </a:cubicBezTo>
                <a:cubicBezTo>
                  <a:pt x="2529786" y="1251146"/>
                  <a:pt x="2537546" y="2438313"/>
                  <a:pt x="2529786" y="2694229"/>
                </a:cubicBezTo>
                <a:cubicBezTo>
                  <a:pt x="2522026" y="2943037"/>
                  <a:pt x="2436665" y="3454869"/>
                  <a:pt x="2281463" y="3604154"/>
                </a:cubicBezTo>
                <a:cubicBezTo>
                  <a:pt x="2040901" y="3817417"/>
                  <a:pt x="1761538" y="3916940"/>
                  <a:pt x="1202812" y="3916940"/>
                </a:cubicBezTo>
                <a:cubicBezTo>
                  <a:pt x="970010" y="3916940"/>
                  <a:pt x="550966" y="3838744"/>
                  <a:pt x="318163" y="3625480"/>
                </a:cubicBezTo>
                <a:cubicBezTo>
                  <a:pt x="77601" y="3405108"/>
                  <a:pt x="0" y="3049668"/>
                  <a:pt x="0" y="2687120"/>
                </a:cubicBezTo>
                <a:cubicBezTo>
                  <a:pt x="0" y="2537836"/>
                  <a:pt x="31040" y="1158732"/>
                  <a:pt x="46561" y="1037883"/>
                </a:cubicBezTo>
                <a:cubicBezTo>
                  <a:pt x="62081" y="917033"/>
                  <a:pt x="178482" y="462071"/>
                  <a:pt x="419044" y="312787"/>
                </a:cubicBezTo>
                <a:cubicBezTo>
                  <a:pt x="574246" y="170611"/>
                  <a:pt x="946730" y="0"/>
                  <a:pt x="1264893" y="0"/>
                </a:cubicBez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545813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96360A5-9714-4EE0-A320-10F82AB343B6}"/>
              </a:ext>
            </a:extLst>
          </p:cNvPr>
          <p:cNvSpPr>
            <a:spLocks noGrp="1"/>
          </p:cNvSpPr>
          <p:nvPr>
            <p:ph type="pic" sz="quarter" idx="10"/>
          </p:nvPr>
        </p:nvSpPr>
        <p:spPr>
          <a:xfrm>
            <a:off x="2" y="0"/>
            <a:ext cx="3041003" cy="6858000"/>
          </a:xfrm>
          <a:custGeom>
            <a:avLst/>
            <a:gdLst>
              <a:gd name="connsiteX0" fmla="*/ 0 w 3041003"/>
              <a:gd name="connsiteY0" fmla="*/ 0 h 6858000"/>
              <a:gd name="connsiteX1" fmla="*/ 3004565 w 3041003"/>
              <a:gd name="connsiteY1" fmla="*/ 0 h 6858000"/>
              <a:gd name="connsiteX2" fmla="*/ 3004599 w 3041003"/>
              <a:gd name="connsiteY2" fmla="*/ 3068 h 6858000"/>
              <a:gd name="connsiteX3" fmla="*/ 3023912 w 3041003"/>
              <a:gd name="connsiteY3" fmla="*/ 3857732 h 6858000"/>
              <a:gd name="connsiteX4" fmla="*/ 3016282 w 3041003"/>
              <a:gd name="connsiteY4" fmla="*/ 6617070 h 6858000"/>
              <a:gd name="connsiteX5" fmla="*/ 3011292 w 3041003"/>
              <a:gd name="connsiteY5" fmla="*/ 6858000 h 6858000"/>
              <a:gd name="connsiteX6" fmla="*/ 0 w 304100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1003" h="6858000">
                <a:moveTo>
                  <a:pt x="0" y="0"/>
                </a:moveTo>
                <a:lnTo>
                  <a:pt x="3004565" y="0"/>
                </a:lnTo>
                <a:lnTo>
                  <a:pt x="3004599" y="3068"/>
                </a:lnTo>
                <a:cubicBezTo>
                  <a:pt x="3015328" y="1163957"/>
                  <a:pt x="2989577" y="3242012"/>
                  <a:pt x="3023912" y="3857732"/>
                </a:cubicBezTo>
                <a:cubicBezTo>
                  <a:pt x="3054432" y="4268212"/>
                  <a:pt x="3039172" y="5465446"/>
                  <a:pt x="3016282" y="6617070"/>
                </a:cubicBezTo>
                <a:lnTo>
                  <a:pt x="3011292" y="6858000"/>
                </a:lnTo>
                <a:lnTo>
                  <a:pt x="0" y="6858000"/>
                </a:lnTo>
                <a:close/>
              </a:path>
            </a:pathLst>
          </a:custGeom>
        </p:spPr>
        <p:txBody>
          <a:bodyPr wrap="square">
            <a:noAutofit/>
          </a:bodyPr>
          <a:lstStyle/>
          <a:p>
            <a:r>
              <a:rPr lang="en-US"/>
              <a:t>Click icon to add picture</a:t>
            </a:r>
            <a:endParaRPr lang="en-US" dirty="0"/>
          </a:p>
        </p:txBody>
      </p:sp>
      <p:sp>
        <p:nvSpPr>
          <p:cNvPr id="17" name="Picture Placeholder 16">
            <a:extLst>
              <a:ext uri="{FF2B5EF4-FFF2-40B4-BE49-F238E27FC236}">
                <a16:creationId xmlns:a16="http://schemas.microsoft.com/office/drawing/2014/main" id="{CE2E8E06-C7CD-4226-8715-6BF6CBD89D63}"/>
              </a:ext>
            </a:extLst>
          </p:cNvPr>
          <p:cNvSpPr>
            <a:spLocks noGrp="1"/>
          </p:cNvSpPr>
          <p:nvPr>
            <p:ph type="pic" sz="quarter" idx="11"/>
          </p:nvPr>
        </p:nvSpPr>
        <p:spPr>
          <a:xfrm>
            <a:off x="9136132" y="0"/>
            <a:ext cx="3055868" cy="3427200"/>
          </a:xfrm>
          <a:custGeom>
            <a:avLst/>
            <a:gdLst>
              <a:gd name="connsiteX0" fmla="*/ 35989 w 3055868"/>
              <a:gd name="connsiteY0" fmla="*/ 0 h 3427200"/>
              <a:gd name="connsiteX1" fmla="*/ 3055868 w 3055868"/>
              <a:gd name="connsiteY1" fmla="*/ 0 h 3427200"/>
              <a:gd name="connsiteX2" fmla="*/ 3055868 w 3055868"/>
              <a:gd name="connsiteY2" fmla="*/ 3427200 h 3427200"/>
              <a:gd name="connsiteX3" fmla="*/ 0 w 3055868"/>
              <a:gd name="connsiteY3" fmla="*/ 3427200 h 3427200"/>
              <a:gd name="connsiteX4" fmla="*/ 1407 w 3055868"/>
              <a:gd name="connsiteY4" fmla="*/ 3146458 h 3427200"/>
              <a:gd name="connsiteX5" fmla="*/ 31957 w 3055868"/>
              <a:gd name="connsiteY5" fmla="*/ 330644 h 342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5868" h="3427200">
                <a:moveTo>
                  <a:pt x="35989" y="0"/>
                </a:moveTo>
                <a:lnTo>
                  <a:pt x="3055868" y="0"/>
                </a:lnTo>
                <a:lnTo>
                  <a:pt x="3055868" y="3427200"/>
                </a:lnTo>
                <a:lnTo>
                  <a:pt x="0" y="3427200"/>
                </a:lnTo>
                <a:lnTo>
                  <a:pt x="1407" y="3146458"/>
                </a:lnTo>
                <a:cubicBezTo>
                  <a:pt x="8113" y="2169252"/>
                  <a:pt x="31957" y="1119298"/>
                  <a:pt x="31957" y="330644"/>
                </a:cubicBezTo>
                <a:close/>
              </a:path>
            </a:pathLst>
          </a:custGeom>
        </p:spPr>
        <p:txBody>
          <a:bodyPr wrap="square">
            <a:noAutofit/>
          </a:bodyPr>
          <a:lstStyle/>
          <a:p>
            <a:r>
              <a:rPr lang="en-US"/>
              <a:t>Click icon to add picture</a:t>
            </a:r>
            <a:endParaRPr lang="en-US" dirty="0"/>
          </a:p>
        </p:txBody>
      </p:sp>
      <p:sp>
        <p:nvSpPr>
          <p:cNvPr id="20" name="Picture Placeholder 19">
            <a:extLst>
              <a:ext uri="{FF2B5EF4-FFF2-40B4-BE49-F238E27FC236}">
                <a16:creationId xmlns:a16="http://schemas.microsoft.com/office/drawing/2014/main" id="{B51DF243-889E-4FCC-A523-9210891E8094}"/>
              </a:ext>
            </a:extLst>
          </p:cNvPr>
          <p:cNvSpPr>
            <a:spLocks noGrp="1"/>
          </p:cNvSpPr>
          <p:nvPr>
            <p:ph type="pic" sz="quarter" idx="12"/>
          </p:nvPr>
        </p:nvSpPr>
        <p:spPr>
          <a:xfrm>
            <a:off x="9135805" y="3427200"/>
            <a:ext cx="3056197" cy="3430800"/>
          </a:xfrm>
          <a:custGeom>
            <a:avLst/>
            <a:gdLst>
              <a:gd name="connsiteX0" fmla="*/ 329 w 3056197"/>
              <a:gd name="connsiteY0" fmla="*/ 0 h 3430800"/>
              <a:gd name="connsiteX1" fmla="*/ 3056197 w 3056197"/>
              <a:gd name="connsiteY1" fmla="*/ 0 h 3430800"/>
              <a:gd name="connsiteX2" fmla="*/ 3056197 w 3056197"/>
              <a:gd name="connsiteY2" fmla="*/ 3430800 h 3430800"/>
              <a:gd name="connsiteX3" fmla="*/ 61648 w 3056197"/>
              <a:gd name="connsiteY3" fmla="*/ 3430800 h 3430800"/>
              <a:gd name="connsiteX4" fmla="*/ 60421 w 3056197"/>
              <a:gd name="connsiteY4" fmla="*/ 3239041 h 3430800"/>
              <a:gd name="connsiteX5" fmla="*/ 17026 w 3056197"/>
              <a:gd name="connsiteY5" fmla="*/ 1327506 h 3430800"/>
              <a:gd name="connsiteX6" fmla="*/ 279 w 3056197"/>
              <a:gd name="connsiteY6" fmla="*/ 9904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197" h="3430800">
                <a:moveTo>
                  <a:pt x="329" y="0"/>
                </a:moveTo>
                <a:lnTo>
                  <a:pt x="3056197" y="0"/>
                </a:lnTo>
                <a:lnTo>
                  <a:pt x="3056197" y="3430800"/>
                </a:lnTo>
                <a:lnTo>
                  <a:pt x="61648" y="3430800"/>
                </a:lnTo>
                <a:lnTo>
                  <a:pt x="60421" y="3239041"/>
                </a:lnTo>
                <a:cubicBezTo>
                  <a:pt x="56129" y="2709076"/>
                  <a:pt x="43731" y="2080053"/>
                  <a:pt x="17026" y="1327506"/>
                </a:cubicBezTo>
                <a:cubicBezTo>
                  <a:pt x="2720" y="942681"/>
                  <a:pt x="-1155" y="489561"/>
                  <a:pt x="279" y="9904"/>
                </a:cubicBezTo>
                <a:close/>
              </a:path>
            </a:pathLst>
          </a:custGeom>
        </p:spPr>
        <p:txBody>
          <a:bodyPr wrap="square">
            <a:noAutofit/>
          </a:bodyPr>
          <a:lstStyle/>
          <a:p>
            <a:r>
              <a:rPr lang="en-US"/>
              <a:t>Click icon to add picture</a:t>
            </a:r>
            <a:endParaRPr lang="en-US" dirty="0"/>
          </a:p>
        </p:txBody>
      </p:sp>
      <p:sp>
        <p:nvSpPr>
          <p:cNvPr id="2" name="Date Placeholder 1">
            <a:extLst>
              <a:ext uri="{FF2B5EF4-FFF2-40B4-BE49-F238E27FC236}">
                <a16:creationId xmlns:a16="http://schemas.microsoft.com/office/drawing/2014/main" id="{2C69363A-2FE6-41E4-87FC-2DF83F09C027}"/>
              </a:ext>
            </a:extLst>
          </p:cNvPr>
          <p:cNvSpPr>
            <a:spLocks noGrp="1"/>
          </p:cNvSpPr>
          <p:nvPr>
            <p:ph type="dt" sz="half" idx="13"/>
          </p:nvPr>
        </p:nvSpPr>
        <p:spPr/>
        <p:txBody>
          <a:bodyPr/>
          <a:lstStyle/>
          <a:p>
            <a:endParaRPr lang="en-US" dirty="0"/>
          </a:p>
        </p:txBody>
      </p:sp>
      <p:sp>
        <p:nvSpPr>
          <p:cNvPr id="3" name="Footer Placeholder 2">
            <a:extLst>
              <a:ext uri="{FF2B5EF4-FFF2-40B4-BE49-F238E27FC236}">
                <a16:creationId xmlns:a16="http://schemas.microsoft.com/office/drawing/2014/main" id="{36EC0CFB-E38B-4B8A-9606-C158F91CCDE0}"/>
              </a:ext>
            </a:extLst>
          </p:cNvPr>
          <p:cNvSpPr>
            <a:spLocks noGrp="1"/>
          </p:cNvSpPr>
          <p:nvPr>
            <p:ph type="ftr" sz="quarter" idx="14"/>
          </p:nvPr>
        </p:nvSpPr>
        <p:spPr/>
        <p:txBody>
          <a:bodyPr/>
          <a:lstStyle/>
          <a:p>
            <a:r>
              <a:rPr lang="en-US"/>
              <a:t>It Takes a Family Network, 2025</a:t>
            </a:r>
            <a:endParaRPr lang="en-US" dirty="0"/>
          </a:p>
        </p:txBody>
      </p:sp>
      <p:sp>
        <p:nvSpPr>
          <p:cNvPr id="4" name="Slide Number Placeholder 3">
            <a:extLst>
              <a:ext uri="{FF2B5EF4-FFF2-40B4-BE49-F238E27FC236}">
                <a16:creationId xmlns:a16="http://schemas.microsoft.com/office/drawing/2014/main" id="{2C665C2B-0DA5-431D-9503-3BFFB288C5F3}"/>
              </a:ext>
            </a:extLst>
          </p:cNvPr>
          <p:cNvSpPr>
            <a:spLocks noGrp="1"/>
          </p:cNvSpPr>
          <p:nvPr>
            <p:ph type="sldNum" sz="quarter" idx="15"/>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73630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It Takes a Family Network, 2025</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673451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It Takes a Family Network, 2025</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1325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It Takes a Family Network, 2025</a:t>
            </a:r>
            <a:endParaRPr lang="en-US" dirty="0"/>
          </a:p>
        </p:txBody>
      </p:sp>
      <p:sp>
        <p:nvSpPr>
          <p:cNvPr id="9" name="Slide Number Placeholder 8"/>
          <p:cNvSpPr>
            <a:spLocks noGrp="1"/>
          </p:cNvSpPr>
          <p:nvPr>
            <p:ph type="sldNum" sz="quarter" idx="12"/>
          </p:nvPr>
        </p:nvSpPr>
        <p:spPr/>
        <p:txBody>
          <a:bodyPr/>
          <a:lstStyle/>
          <a:p>
            <a:fld id="{1621B6DD-29C1-4FEA-923F-71EA1347694C}" type="slidenum">
              <a:rPr lang="en-US" smtClean="0"/>
              <a:pPr/>
              <a:t>‹#›</a:t>
            </a:fld>
            <a:endParaRPr lang="en-US" dirty="0"/>
          </a:p>
        </p:txBody>
      </p:sp>
      <p:sp>
        <p:nvSpPr>
          <p:cNvPr id="10" name="Freeform: Shape 9">
            <a:extLst>
              <a:ext uri="{FF2B5EF4-FFF2-40B4-BE49-F238E27FC236}">
                <a16:creationId xmlns:a16="http://schemas.microsoft.com/office/drawing/2014/main" id="{AB74FEC4-4527-99E3-09AE-E0DDCC6FC50F}"/>
              </a:ext>
              <a:ext uri="{C183D7F6-B498-43B3-948B-1728B52AA6E4}">
                <adec:decorative xmlns:adec="http://schemas.microsoft.com/office/drawing/2017/decorative" val="1"/>
              </a:ext>
            </a:extLst>
          </p:cNvPr>
          <p:cNvSpPr/>
          <p:nvPr userDrawn="1"/>
        </p:nvSpPr>
        <p:spPr>
          <a:xfrm>
            <a:off x="10654049" y="0"/>
            <a:ext cx="1294670" cy="1177964"/>
          </a:xfrm>
          <a:custGeom>
            <a:avLst/>
            <a:gdLst>
              <a:gd name="connsiteX0" fmla="*/ 340983 w 1294670"/>
              <a:gd name="connsiteY0" fmla="*/ 0 h 1177964"/>
              <a:gd name="connsiteX1" fmla="*/ 634632 w 1294670"/>
              <a:gd name="connsiteY1" fmla="*/ 0 h 1177964"/>
              <a:gd name="connsiteX2" fmla="*/ 655133 w 1294670"/>
              <a:gd name="connsiteY2" fmla="*/ 56263 h 1177964"/>
              <a:gd name="connsiteX3" fmla="*/ 710099 w 1294670"/>
              <a:gd name="connsiteY3" fmla="*/ 207115 h 1177964"/>
              <a:gd name="connsiteX4" fmla="*/ 768893 w 1294670"/>
              <a:gd name="connsiteY4" fmla="*/ 100714 h 1177964"/>
              <a:gd name="connsiteX5" fmla="*/ 828133 w 1294670"/>
              <a:gd name="connsiteY5" fmla="*/ 21297 h 1177964"/>
              <a:gd name="connsiteX6" fmla="*/ 846479 w 1294670"/>
              <a:gd name="connsiteY6" fmla="*/ 0 h 1177964"/>
              <a:gd name="connsiteX7" fmla="*/ 1083221 w 1294670"/>
              <a:gd name="connsiteY7" fmla="*/ 0 h 1177964"/>
              <a:gd name="connsiteX8" fmla="*/ 1100895 w 1294670"/>
              <a:gd name="connsiteY8" fmla="*/ 22676 h 1177964"/>
              <a:gd name="connsiteX9" fmla="*/ 1125070 w 1294670"/>
              <a:gd name="connsiteY9" fmla="*/ 79598 h 1177964"/>
              <a:gd name="connsiteX10" fmla="*/ 1113960 w 1294670"/>
              <a:gd name="connsiteY10" fmla="*/ 150493 h 1177964"/>
              <a:gd name="connsiteX11" fmla="*/ 937142 w 1294670"/>
              <a:gd name="connsiteY11" fmla="*/ 417624 h 1177964"/>
              <a:gd name="connsiteX12" fmla="*/ 1119777 w 1294670"/>
              <a:gd name="connsiteY12" fmla="*/ 426046 h 1177964"/>
              <a:gd name="connsiteX13" fmla="*/ 1246385 w 1294670"/>
              <a:gd name="connsiteY13" fmla="*/ 451904 h 1177964"/>
              <a:gd name="connsiteX14" fmla="*/ 1288101 w 1294670"/>
              <a:gd name="connsiteY14" fmla="*/ 542252 h 1177964"/>
              <a:gd name="connsiteX15" fmla="*/ 1287905 w 1294670"/>
              <a:gd name="connsiteY15" fmla="*/ 658697 h 1177964"/>
              <a:gd name="connsiteX16" fmla="*/ 1208787 w 1294670"/>
              <a:gd name="connsiteY16" fmla="*/ 713777 h 1177964"/>
              <a:gd name="connsiteX17" fmla="*/ 1158531 w 1294670"/>
              <a:gd name="connsiteY17" fmla="*/ 721803 h 1177964"/>
              <a:gd name="connsiteX18" fmla="*/ 1017492 w 1294670"/>
              <a:gd name="connsiteY18" fmla="*/ 719471 h 1177964"/>
              <a:gd name="connsiteX19" fmla="*/ 877520 w 1294670"/>
              <a:gd name="connsiteY19" fmla="*/ 704842 h 1177964"/>
              <a:gd name="connsiteX20" fmla="*/ 946956 w 1294670"/>
              <a:gd name="connsiteY20" fmla="*/ 961139 h 1177964"/>
              <a:gd name="connsiteX21" fmla="*/ 946445 w 1294670"/>
              <a:gd name="connsiteY21" fmla="*/ 1109769 h 1177964"/>
              <a:gd name="connsiteX22" fmla="*/ 856848 w 1294670"/>
              <a:gd name="connsiteY22" fmla="*/ 1171373 h 1177964"/>
              <a:gd name="connsiteX23" fmla="*/ 760291 w 1294670"/>
              <a:gd name="connsiteY23" fmla="*/ 1170424 h 1177964"/>
              <a:gd name="connsiteX24" fmla="*/ 683819 w 1294670"/>
              <a:gd name="connsiteY24" fmla="*/ 1052279 h 1177964"/>
              <a:gd name="connsiteX25" fmla="*/ 588285 w 1294670"/>
              <a:gd name="connsiteY25" fmla="*/ 754070 h 1177964"/>
              <a:gd name="connsiteX26" fmla="*/ 450492 w 1294670"/>
              <a:gd name="connsiteY26" fmla="*/ 999811 h 1177964"/>
              <a:gd name="connsiteX27" fmla="*/ 344329 w 1294670"/>
              <a:gd name="connsiteY27" fmla="*/ 1109535 h 1177964"/>
              <a:gd name="connsiteX28" fmla="*/ 278138 w 1294670"/>
              <a:gd name="connsiteY28" fmla="*/ 1101311 h 1177964"/>
              <a:gd name="connsiteX29" fmla="*/ 218037 w 1294670"/>
              <a:gd name="connsiteY29" fmla="*/ 1051491 h 1177964"/>
              <a:gd name="connsiteX30" fmla="*/ 200283 w 1294670"/>
              <a:gd name="connsiteY30" fmla="*/ 1027648 h 1177964"/>
              <a:gd name="connsiteX31" fmla="*/ 178891 w 1294670"/>
              <a:gd name="connsiteY31" fmla="*/ 988622 h 1177964"/>
              <a:gd name="connsiteX32" fmla="*/ 191068 w 1294670"/>
              <a:gd name="connsiteY32" fmla="*/ 905431 h 1177964"/>
              <a:gd name="connsiteX33" fmla="*/ 287701 w 1294670"/>
              <a:gd name="connsiteY33" fmla="*/ 705675 h 1177964"/>
              <a:gd name="connsiteX34" fmla="*/ 379748 w 1294670"/>
              <a:gd name="connsiteY34" fmla="*/ 587292 h 1177964"/>
              <a:gd name="connsiteX35" fmla="*/ 262551 w 1294670"/>
              <a:gd name="connsiteY35" fmla="*/ 567207 h 1177964"/>
              <a:gd name="connsiteX36" fmla="*/ 117122 w 1294670"/>
              <a:gd name="connsiteY36" fmla="*/ 529803 h 1177964"/>
              <a:gd name="connsiteX37" fmla="*/ 37132 w 1294670"/>
              <a:gd name="connsiteY37" fmla="*/ 480734 h 1177964"/>
              <a:gd name="connsiteX38" fmla="*/ 7397 w 1294670"/>
              <a:gd name="connsiteY38" fmla="*/ 423639 h 1177964"/>
              <a:gd name="connsiteX39" fmla="*/ 5458 w 1294670"/>
              <a:gd name="connsiteY39" fmla="*/ 331788 h 1177964"/>
              <a:gd name="connsiteX40" fmla="*/ 99324 w 1294670"/>
              <a:gd name="connsiteY40" fmla="*/ 220997 h 1177964"/>
              <a:gd name="connsiteX41" fmla="*/ 183584 w 1294670"/>
              <a:gd name="connsiteY41" fmla="*/ 220878 h 1177964"/>
              <a:gd name="connsiteX42" fmla="*/ 425254 w 1294670"/>
              <a:gd name="connsiteY42" fmla="*/ 291416 h 1177964"/>
              <a:gd name="connsiteX43" fmla="*/ 368986 w 1294670"/>
              <a:gd name="connsiteY43" fmla="*/ 140334 h 1177964"/>
              <a:gd name="connsiteX44" fmla="*/ 359891 w 1294670"/>
              <a:gd name="connsiteY44" fmla="*/ 102376 h 1177964"/>
              <a:gd name="connsiteX45" fmla="*/ 349729 w 1294670"/>
              <a:gd name="connsiteY45" fmla="*/ 76715 h 1177964"/>
              <a:gd name="connsiteX46" fmla="*/ 340401 w 1294670"/>
              <a:gd name="connsiteY46" fmla="*/ 2187 h 1177964"/>
              <a:gd name="connsiteX47" fmla="*/ 340983 w 1294670"/>
              <a:gd name="connsiteY47" fmla="*/ 0 h 117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4670" h="1177964">
                <a:moveTo>
                  <a:pt x="340983" y="0"/>
                </a:moveTo>
                <a:lnTo>
                  <a:pt x="634632" y="0"/>
                </a:lnTo>
                <a:lnTo>
                  <a:pt x="655133" y="56263"/>
                </a:lnTo>
                <a:cubicBezTo>
                  <a:pt x="710099" y="207115"/>
                  <a:pt x="710099" y="207115"/>
                  <a:pt x="710099" y="207115"/>
                </a:cubicBezTo>
                <a:cubicBezTo>
                  <a:pt x="734257" y="157177"/>
                  <a:pt x="731371" y="161882"/>
                  <a:pt x="768893" y="100714"/>
                </a:cubicBezTo>
                <a:cubicBezTo>
                  <a:pt x="791451" y="69220"/>
                  <a:pt x="811121" y="42432"/>
                  <a:pt x="828133" y="21297"/>
                </a:cubicBezTo>
                <a:lnTo>
                  <a:pt x="846479" y="0"/>
                </a:lnTo>
                <a:lnTo>
                  <a:pt x="1083221" y="0"/>
                </a:lnTo>
                <a:lnTo>
                  <a:pt x="1100895" y="22676"/>
                </a:lnTo>
                <a:cubicBezTo>
                  <a:pt x="1112901" y="41373"/>
                  <a:pt x="1120523" y="60619"/>
                  <a:pt x="1125070" y="79598"/>
                </a:cubicBezTo>
                <a:cubicBezTo>
                  <a:pt x="1132346" y="109964"/>
                  <a:pt x="1128392" y="126966"/>
                  <a:pt x="1113960" y="150493"/>
                </a:cubicBezTo>
                <a:cubicBezTo>
                  <a:pt x="937142" y="417624"/>
                  <a:pt x="937142" y="417624"/>
                  <a:pt x="937142" y="417624"/>
                </a:cubicBezTo>
                <a:cubicBezTo>
                  <a:pt x="1119777" y="426046"/>
                  <a:pt x="1119777" y="426046"/>
                  <a:pt x="1119777" y="426046"/>
                </a:cubicBezTo>
                <a:cubicBezTo>
                  <a:pt x="1182329" y="419086"/>
                  <a:pt x="1221039" y="429881"/>
                  <a:pt x="1246385" y="451904"/>
                </a:cubicBezTo>
                <a:cubicBezTo>
                  <a:pt x="1271730" y="473928"/>
                  <a:pt x="1283712" y="507181"/>
                  <a:pt x="1288101" y="542252"/>
                </a:cubicBezTo>
                <a:cubicBezTo>
                  <a:pt x="1296129" y="592508"/>
                  <a:pt x="1297632" y="632285"/>
                  <a:pt x="1287905" y="658697"/>
                </a:cubicBezTo>
                <a:cubicBezTo>
                  <a:pt x="1278179" y="685110"/>
                  <a:pt x="1254337" y="702863"/>
                  <a:pt x="1208787" y="713777"/>
                </a:cubicBezTo>
                <a:cubicBezTo>
                  <a:pt x="1186012" y="719233"/>
                  <a:pt x="1170828" y="722871"/>
                  <a:pt x="1158531" y="721803"/>
                </a:cubicBezTo>
                <a:cubicBezTo>
                  <a:pt x="1131051" y="724374"/>
                  <a:pt x="1120573" y="730898"/>
                  <a:pt x="1017492" y="719471"/>
                </a:cubicBezTo>
                <a:cubicBezTo>
                  <a:pt x="906819" y="709863"/>
                  <a:pt x="928527" y="716704"/>
                  <a:pt x="877520" y="704842"/>
                </a:cubicBezTo>
                <a:cubicBezTo>
                  <a:pt x="946956" y="961139"/>
                  <a:pt x="946956" y="961139"/>
                  <a:pt x="946956" y="961139"/>
                </a:cubicBezTo>
                <a:cubicBezTo>
                  <a:pt x="963327" y="1029464"/>
                  <a:pt x="966649" y="1076832"/>
                  <a:pt x="946445" y="1109769"/>
                </a:cubicBezTo>
                <a:cubicBezTo>
                  <a:pt x="933832" y="1140887"/>
                  <a:pt x="899512" y="1165165"/>
                  <a:pt x="856848" y="1171373"/>
                </a:cubicBezTo>
                <a:cubicBezTo>
                  <a:pt x="818890" y="1180467"/>
                  <a:pt x="786704" y="1180151"/>
                  <a:pt x="760291" y="1170424"/>
                </a:cubicBezTo>
                <a:cubicBezTo>
                  <a:pt x="736764" y="1155992"/>
                  <a:pt x="707781" y="1118785"/>
                  <a:pt x="683819" y="1052279"/>
                </a:cubicBezTo>
                <a:cubicBezTo>
                  <a:pt x="588285" y="754070"/>
                  <a:pt x="588285" y="754070"/>
                  <a:pt x="588285" y="754070"/>
                </a:cubicBezTo>
                <a:cubicBezTo>
                  <a:pt x="450492" y="999811"/>
                  <a:pt x="450492" y="999811"/>
                  <a:pt x="450492" y="999811"/>
                </a:cubicBezTo>
                <a:cubicBezTo>
                  <a:pt x="425266" y="1062047"/>
                  <a:pt x="389879" y="1098621"/>
                  <a:pt x="344329" y="1109535"/>
                </a:cubicBezTo>
                <a:cubicBezTo>
                  <a:pt x="321554" y="1114991"/>
                  <a:pt x="296960" y="1112856"/>
                  <a:pt x="278138" y="1101311"/>
                </a:cubicBezTo>
                <a:cubicBezTo>
                  <a:pt x="251726" y="1091584"/>
                  <a:pt x="235791" y="1075333"/>
                  <a:pt x="218037" y="1051491"/>
                </a:cubicBezTo>
                <a:cubicBezTo>
                  <a:pt x="213331" y="1048604"/>
                  <a:pt x="206807" y="1038126"/>
                  <a:pt x="200283" y="1027648"/>
                </a:cubicBezTo>
                <a:cubicBezTo>
                  <a:pt x="189053" y="1014284"/>
                  <a:pt x="177824" y="1000919"/>
                  <a:pt x="178891" y="988622"/>
                </a:cubicBezTo>
                <a:cubicBezTo>
                  <a:pt x="170548" y="970553"/>
                  <a:pt x="175569" y="941254"/>
                  <a:pt x="191068" y="905431"/>
                </a:cubicBezTo>
                <a:cubicBezTo>
                  <a:pt x="198976" y="871426"/>
                  <a:pt x="234679" y="802666"/>
                  <a:pt x="287701" y="705675"/>
                </a:cubicBezTo>
                <a:cubicBezTo>
                  <a:pt x="317632" y="646326"/>
                  <a:pt x="376862" y="591998"/>
                  <a:pt x="379748" y="587292"/>
                </a:cubicBezTo>
                <a:cubicBezTo>
                  <a:pt x="362746" y="583338"/>
                  <a:pt x="304147" y="573296"/>
                  <a:pt x="262551" y="567207"/>
                </a:cubicBezTo>
                <a:cubicBezTo>
                  <a:pt x="248435" y="558548"/>
                  <a:pt x="186950" y="553210"/>
                  <a:pt x="117122" y="529803"/>
                </a:cubicBezTo>
                <a:cubicBezTo>
                  <a:pt x="51999" y="509282"/>
                  <a:pt x="74774" y="503825"/>
                  <a:pt x="37132" y="480734"/>
                </a:cubicBezTo>
                <a:cubicBezTo>
                  <a:pt x="23016" y="472075"/>
                  <a:pt x="14673" y="454005"/>
                  <a:pt x="7397" y="423639"/>
                </a:cubicBezTo>
                <a:cubicBezTo>
                  <a:pt x="-4584" y="390386"/>
                  <a:pt x="437" y="361087"/>
                  <a:pt x="5458" y="331788"/>
                </a:cubicBezTo>
                <a:cubicBezTo>
                  <a:pt x="12614" y="277895"/>
                  <a:pt x="46182" y="233729"/>
                  <a:pt x="99324" y="220997"/>
                </a:cubicBezTo>
                <a:cubicBezTo>
                  <a:pt x="122099" y="215540"/>
                  <a:pt x="146693" y="217675"/>
                  <a:pt x="183584" y="220878"/>
                </a:cubicBezTo>
                <a:cubicBezTo>
                  <a:pt x="312762" y="274216"/>
                  <a:pt x="310943" y="266625"/>
                  <a:pt x="425254" y="291416"/>
                </a:cubicBezTo>
                <a:cubicBezTo>
                  <a:pt x="368986" y="140334"/>
                  <a:pt x="368986" y="140334"/>
                  <a:pt x="368986" y="140334"/>
                </a:cubicBezTo>
                <a:cubicBezTo>
                  <a:pt x="370053" y="128037"/>
                  <a:pt x="366415" y="112854"/>
                  <a:pt x="359891" y="102376"/>
                </a:cubicBezTo>
                <a:cubicBezTo>
                  <a:pt x="358072" y="94784"/>
                  <a:pt x="351548" y="84306"/>
                  <a:pt x="349729" y="76715"/>
                </a:cubicBezTo>
                <a:cubicBezTo>
                  <a:pt x="342453" y="46349"/>
                  <a:pt x="339615" y="21943"/>
                  <a:pt x="340401" y="2187"/>
                </a:cubicBezTo>
                <a:lnTo>
                  <a:pt x="3409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620157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It Takes a Family Network, 2025</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81905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It Takes a Family Network, 2025</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52315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It Takes a Family Network, 2025</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60449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It Takes a Family Network, 2025</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0571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7"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It Takes a Family Network, 2025</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36019772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3" r:id="rId19"/>
    <p:sldLayoutId id="2147483744" r:id="rId20"/>
    <p:sldLayoutId id="2147483745" r:id="rId21"/>
    <p:sldLayoutId id="2147483746" r:id="rId22"/>
    <p:sldLayoutId id="2147483747" r:id="rId23"/>
    <p:sldLayoutId id="2147483748" r:id="rId24"/>
    <p:sldLayoutId id="2147483686" r:id="rId25"/>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3.xml"/><Relationship Id="rId5" Type="http://schemas.openxmlformats.org/officeDocument/2006/relationships/hyperlink" Target="https://www.publicdomainpictures.net/view-image.php?image=62978&amp;picture=tre-generazioni" TargetMode="Externa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jpeg"/><Relationship Id="rId7" Type="http://schemas.openxmlformats.org/officeDocument/2006/relationships/diagramColors" Target="../diagrams/colors2.xml"/><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111/cch.13069" TargetMode="External"/><Relationship Id="rId2" Type="http://schemas.openxmlformats.org/officeDocument/2006/relationships/hyperlink" Target="https://doi.org/10.1016/j.heliyon.2024.e39221.%20Accessed%2027%20Nov.%202024"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hyperlink" Target="mailto:tina@windsoressexfamnet.ca" TargetMode="External"/><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6" name="Rectangle 45">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47"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48" name="Rectangle 4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9"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CA"/>
          </a:p>
        </p:txBody>
      </p:sp>
      <p:sp>
        <p:nvSpPr>
          <p:cNvPr id="44" name="Rectangle 43">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Text Placeholder 2">
            <a:extLst>
              <a:ext uri="{FF2B5EF4-FFF2-40B4-BE49-F238E27FC236}">
                <a16:creationId xmlns:a16="http://schemas.microsoft.com/office/drawing/2014/main" id="{AEFCB712-4104-4FB1-9955-C84617B22F63}"/>
              </a:ext>
            </a:extLst>
          </p:cNvPr>
          <p:cNvSpPr>
            <a:spLocks noGrp="1"/>
          </p:cNvSpPr>
          <p:nvPr>
            <p:ph type="body" sz="quarter" idx="12"/>
          </p:nvPr>
        </p:nvSpPr>
        <p:spPr>
          <a:xfrm>
            <a:off x="7139881" y="3704447"/>
            <a:ext cx="4817806" cy="1150156"/>
          </a:xfrm>
        </p:spPr>
        <p:txBody>
          <a:bodyPr vert="horz" lIns="91440" tIns="45720" rIns="91440" bIns="45720" rtlCol="0" anchor="t">
            <a:normAutofit/>
          </a:bodyPr>
          <a:lstStyle/>
          <a:p>
            <a:pPr marL="0" indent="0" algn="l"/>
            <a:r>
              <a:rPr lang="en-US" sz="1800" b="1" i="0" kern="1200" cap="all" dirty="0">
                <a:solidFill>
                  <a:schemeClr val="tx1"/>
                </a:solidFill>
                <a:latin typeface="+mn-lt"/>
                <a:ea typeface="+mn-ea"/>
                <a:cs typeface="+mn-cs"/>
              </a:rPr>
              <a:t>Tina Szymczak</a:t>
            </a:r>
          </a:p>
          <a:p>
            <a:pPr marL="0" indent="0" algn="l"/>
            <a:r>
              <a:rPr lang="en-US" sz="1800" b="1" cap="all" dirty="0">
                <a:solidFill>
                  <a:schemeClr val="tx1"/>
                </a:solidFill>
              </a:rPr>
              <a:t>Executive Director</a:t>
            </a:r>
          </a:p>
        </p:txBody>
      </p:sp>
      <p:pic>
        <p:nvPicPr>
          <p:cNvPr id="4" name="Picture 3" descr="A group of people sitting at a long table">
            <a:extLst>
              <a:ext uri="{FF2B5EF4-FFF2-40B4-BE49-F238E27FC236}">
                <a16:creationId xmlns:a16="http://schemas.microsoft.com/office/drawing/2014/main" id="{19BB1A56-CD98-1598-9E05-47128C62E7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1439" y="1948804"/>
            <a:ext cx="5523124" cy="4142343"/>
          </a:xfrm>
          <a:prstGeom prst="rect">
            <a:avLst/>
          </a:prstGeom>
        </p:spPr>
      </p:pic>
      <p:sp>
        <p:nvSpPr>
          <p:cNvPr id="8" name="Title 7">
            <a:extLst>
              <a:ext uri="{FF2B5EF4-FFF2-40B4-BE49-F238E27FC236}">
                <a16:creationId xmlns:a16="http://schemas.microsoft.com/office/drawing/2014/main" id="{01E06395-51A0-3960-5F59-5A2412A24958}"/>
              </a:ext>
            </a:extLst>
          </p:cNvPr>
          <p:cNvSpPr>
            <a:spLocks noGrp="1"/>
          </p:cNvSpPr>
          <p:nvPr>
            <p:ph type="title"/>
          </p:nvPr>
        </p:nvSpPr>
        <p:spPr>
          <a:xfrm>
            <a:off x="6434563" y="1271357"/>
            <a:ext cx="5014913" cy="2776536"/>
          </a:xfrm>
        </p:spPr>
        <p:txBody>
          <a:bodyPr>
            <a:noAutofit/>
          </a:bodyPr>
          <a:lstStyle/>
          <a:p>
            <a:r>
              <a:rPr lang="en-CA" sz="3600" b="1" dirty="0">
                <a:solidFill>
                  <a:schemeClr val="tx1"/>
                </a:solidFill>
              </a:rPr>
              <a:t>Supporting Families to Lead, Advocate, and Thrive</a:t>
            </a:r>
            <a:br>
              <a:rPr lang="en-CA" sz="3600" dirty="0">
                <a:solidFill>
                  <a:schemeClr val="tx1"/>
                </a:solidFill>
              </a:rPr>
            </a:br>
            <a:endParaRPr lang="en-CA" sz="3600" dirty="0">
              <a:solidFill>
                <a:schemeClr val="tx1"/>
              </a:solidFill>
            </a:endParaRPr>
          </a:p>
        </p:txBody>
      </p:sp>
      <p:sp>
        <p:nvSpPr>
          <p:cNvPr id="10" name="TextBox 9">
            <a:extLst>
              <a:ext uri="{FF2B5EF4-FFF2-40B4-BE49-F238E27FC236}">
                <a16:creationId xmlns:a16="http://schemas.microsoft.com/office/drawing/2014/main" id="{BDD41D75-F59E-95F6-EF78-95EB8ECF02A4}"/>
              </a:ext>
            </a:extLst>
          </p:cNvPr>
          <p:cNvSpPr txBox="1"/>
          <p:nvPr/>
        </p:nvSpPr>
        <p:spPr>
          <a:xfrm>
            <a:off x="2661214" y="685388"/>
            <a:ext cx="9322172" cy="1015663"/>
          </a:xfrm>
          <a:prstGeom prst="rect">
            <a:avLst/>
          </a:prstGeom>
          <a:noFill/>
        </p:spPr>
        <p:txBody>
          <a:bodyPr wrap="square" rtlCol="0">
            <a:spAutoFit/>
          </a:bodyPr>
          <a:lstStyle/>
          <a:p>
            <a:r>
              <a:rPr lang="en-CA" sz="6000" b="1" dirty="0"/>
              <a:t>It Takes a Network</a:t>
            </a:r>
            <a:endParaRPr lang="en-CA" sz="6000" dirty="0"/>
          </a:p>
        </p:txBody>
      </p:sp>
      <p:pic>
        <p:nvPicPr>
          <p:cNvPr id="12" name="Picture 11" descr="A logo with purple text&#10;&#10;AI-generated content may be incorrect.">
            <a:extLst>
              <a:ext uri="{FF2B5EF4-FFF2-40B4-BE49-F238E27FC236}">
                <a16:creationId xmlns:a16="http://schemas.microsoft.com/office/drawing/2014/main" id="{D6E1A41A-CA17-DEC0-0309-BC2654416E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46041" y="4709652"/>
            <a:ext cx="3146149" cy="1462960"/>
          </a:xfrm>
          <a:prstGeom prst="rect">
            <a:avLst/>
          </a:prstGeom>
        </p:spPr>
      </p:pic>
    </p:spTree>
    <p:extLst>
      <p:ext uri="{BB962C8B-B14F-4D97-AF65-F5344CB8AC3E}">
        <p14:creationId xmlns:p14="http://schemas.microsoft.com/office/powerpoint/2010/main" val="369973651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ACCC08F4-6649-4752-A49D-EC2C8E9656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DCCBFAE1-A7B8-4741-A1BD-1D22BE1B9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7" name="Oval 36">
              <a:extLst>
                <a:ext uri="{FF2B5EF4-FFF2-40B4-BE49-F238E27FC236}">
                  <a16:creationId xmlns:a16="http://schemas.microsoft.com/office/drawing/2014/main" id="{A8DFBA0E-2986-4121-92BD-9ADBE9F79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8" name="Oval 37">
              <a:extLst>
                <a:ext uri="{FF2B5EF4-FFF2-40B4-BE49-F238E27FC236}">
                  <a16:creationId xmlns:a16="http://schemas.microsoft.com/office/drawing/2014/main" id="{D6B514A6-1440-4614-B316-443C485A1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9" name="Oval 38">
              <a:extLst>
                <a:ext uri="{FF2B5EF4-FFF2-40B4-BE49-F238E27FC236}">
                  <a16:creationId xmlns:a16="http://schemas.microsoft.com/office/drawing/2014/main" id="{B7C4B390-CACA-4CE0-A179-19E2CAADF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0" name="Oval 39">
              <a:extLst>
                <a:ext uri="{FF2B5EF4-FFF2-40B4-BE49-F238E27FC236}">
                  <a16:creationId xmlns:a16="http://schemas.microsoft.com/office/drawing/2014/main" id="{39330A14-E127-4084-BA51-D86B9568B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1" name="Oval 40">
              <a:extLst>
                <a:ext uri="{FF2B5EF4-FFF2-40B4-BE49-F238E27FC236}">
                  <a16:creationId xmlns:a16="http://schemas.microsoft.com/office/drawing/2014/main" id="{F47AD4CB-E128-49E9-A8C2-AC0CEA98F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2" name="Freeform 5">
              <a:extLst>
                <a:ext uri="{FF2B5EF4-FFF2-40B4-BE49-F238E27FC236}">
                  <a16:creationId xmlns:a16="http://schemas.microsoft.com/office/drawing/2014/main" id="{D76D76C3-9DFE-4C5F-8F74-D65651A74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43" name="Freeform 5">
              <a:extLst>
                <a:ext uri="{FF2B5EF4-FFF2-40B4-BE49-F238E27FC236}">
                  <a16:creationId xmlns:a16="http://schemas.microsoft.com/office/drawing/2014/main" id="{7FC72400-C794-438B-90D7-5F6E03028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CA"/>
            </a:p>
          </p:txBody>
        </p:sp>
        <p:sp>
          <p:nvSpPr>
            <p:cNvPr id="44" name="Freeform 5">
              <a:extLst>
                <a:ext uri="{FF2B5EF4-FFF2-40B4-BE49-F238E27FC236}">
                  <a16:creationId xmlns:a16="http://schemas.microsoft.com/office/drawing/2014/main" id="{AD24BDB9-26CF-4AAC-B31C-95E190D551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45" name="Rectangle 44">
            <a:extLst>
              <a:ext uri="{FF2B5EF4-FFF2-40B4-BE49-F238E27FC236}">
                <a16:creationId xmlns:a16="http://schemas.microsoft.com/office/drawing/2014/main" id="{E4947D45-3E3A-4249-A3DB-5B907C179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247F44A5-90BE-CC01-EE76-10AC8DBD615D}"/>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sz="3600" dirty="0"/>
              <a:t>Collective Family Voice </a:t>
            </a:r>
          </a:p>
        </p:txBody>
      </p:sp>
      <p:sp>
        <p:nvSpPr>
          <p:cNvPr id="7" name="Slide Number Placeholder 6">
            <a:extLst>
              <a:ext uri="{FF2B5EF4-FFF2-40B4-BE49-F238E27FC236}">
                <a16:creationId xmlns:a16="http://schemas.microsoft.com/office/drawing/2014/main" id="{0D2E2E5A-7F75-BA27-BD48-D4E1326B002F}"/>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1621B6DD-29C1-4FEA-923F-71EA1347694C}" type="slidenum">
              <a:rPr lang="en-US" smtClean="0"/>
              <a:pPr>
                <a:spcAft>
                  <a:spcPts val="600"/>
                </a:spcAft>
              </a:pPr>
              <a:t>10</a:t>
            </a:fld>
            <a:endParaRPr lang="en-US"/>
          </a:p>
        </p:txBody>
      </p:sp>
      <p:pic>
        <p:nvPicPr>
          <p:cNvPr id="9" name="Content Placeholder 8" descr="A letter to a community&#10;&#10;AI-generated content may be incorrect.">
            <a:extLst>
              <a:ext uri="{FF2B5EF4-FFF2-40B4-BE49-F238E27FC236}">
                <a16:creationId xmlns:a16="http://schemas.microsoft.com/office/drawing/2014/main" id="{47BF311E-7B84-A6EE-9027-A2ED5AAB78B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r="-4"/>
          <a:stretch>
            <a:fillRect/>
          </a:stretch>
        </p:blipFill>
        <p:spPr>
          <a:xfrm>
            <a:off x="8682625" y="2017979"/>
            <a:ext cx="2997538" cy="3067163"/>
          </a:xfrm>
          <a:prstGeom prst="roundRect">
            <a:avLst>
              <a:gd name="adj" fmla="val 1858"/>
            </a:avLst>
          </a:prstGeom>
          <a:effectLst>
            <a:outerShdw blurRad="50800" dist="50800" dir="5400000" algn="tl" rotWithShape="0">
              <a:srgbClr val="000000">
                <a:alpha val="43000"/>
              </a:srgbClr>
            </a:outerShdw>
          </a:effectLst>
        </p:spPr>
      </p:pic>
      <p:pic>
        <p:nvPicPr>
          <p:cNvPr id="13" name="Picture 12" descr="People holding signs in the street&#10;&#10;AI-generated content may be incorrect.">
            <a:extLst>
              <a:ext uri="{FF2B5EF4-FFF2-40B4-BE49-F238E27FC236}">
                <a16:creationId xmlns:a16="http://schemas.microsoft.com/office/drawing/2014/main" id="{EF111B2C-174F-2CC6-FC3A-2763FA8A0B9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238430" y="2516912"/>
            <a:ext cx="2173365" cy="2341617"/>
          </a:xfrm>
          <a:prstGeom prst="rect">
            <a:avLst/>
          </a:prstGeom>
        </p:spPr>
      </p:pic>
      <p:pic>
        <p:nvPicPr>
          <p:cNvPr id="28" name="Picture 27" descr="A group of people standing in a room">
            <a:extLst>
              <a:ext uri="{FF2B5EF4-FFF2-40B4-BE49-F238E27FC236}">
                <a16:creationId xmlns:a16="http://schemas.microsoft.com/office/drawing/2014/main" id="{B6C55C0B-7550-A5A1-DC5D-E5CA4C22A7E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982015" y="4987426"/>
            <a:ext cx="6750479" cy="1661462"/>
          </a:xfrm>
          <a:prstGeom prst="rect">
            <a:avLst/>
          </a:prstGeom>
        </p:spPr>
      </p:pic>
      <p:sp>
        <p:nvSpPr>
          <p:cNvPr id="30" name="Footer Placeholder 29">
            <a:extLst>
              <a:ext uri="{FF2B5EF4-FFF2-40B4-BE49-F238E27FC236}">
                <a16:creationId xmlns:a16="http://schemas.microsoft.com/office/drawing/2014/main" id="{CE157B53-212A-2D63-E790-001C834C0796}"/>
              </a:ext>
            </a:extLst>
          </p:cNvPr>
          <p:cNvSpPr>
            <a:spLocks noGrp="1"/>
          </p:cNvSpPr>
          <p:nvPr>
            <p:ph type="ftr" sz="quarter" idx="11"/>
          </p:nvPr>
        </p:nvSpPr>
        <p:spPr/>
        <p:txBody>
          <a:bodyPr/>
          <a:lstStyle/>
          <a:p>
            <a:r>
              <a:rPr lang="en-US"/>
              <a:t>It Takes a Family Network, 2025</a:t>
            </a:r>
            <a:endParaRPr lang="en-US" dirty="0"/>
          </a:p>
        </p:txBody>
      </p:sp>
      <p:pic>
        <p:nvPicPr>
          <p:cNvPr id="34" name="Picture 33" descr="A heart shaped poster with a black border&#10;&#10;AI-generated content may be incorrect.">
            <a:extLst>
              <a:ext uri="{FF2B5EF4-FFF2-40B4-BE49-F238E27FC236}">
                <a16:creationId xmlns:a16="http://schemas.microsoft.com/office/drawing/2014/main" id="{EB3A95EA-92BF-864C-C28A-477D0B5CA9B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4894" y="2017979"/>
            <a:ext cx="3062810" cy="3609249"/>
          </a:xfrm>
          <a:prstGeom prst="rect">
            <a:avLst/>
          </a:prstGeom>
        </p:spPr>
      </p:pic>
      <p:pic>
        <p:nvPicPr>
          <p:cNvPr id="11" name="Picture 10" descr="A group of people shaking hands&#10;&#10;AI-generated content may be incorrect.">
            <a:extLst>
              <a:ext uri="{FF2B5EF4-FFF2-40B4-BE49-F238E27FC236}">
                <a16:creationId xmlns:a16="http://schemas.microsoft.com/office/drawing/2014/main" id="{DCF88436-C5F7-6959-AD71-2708115B88BF}"/>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2605401" y="4307601"/>
            <a:ext cx="2268851" cy="2321551"/>
          </a:xfrm>
          <a:prstGeom prst="roundRect">
            <a:avLst>
              <a:gd name="adj" fmla="val 1858"/>
            </a:avLst>
          </a:prstGeom>
          <a:effectLst>
            <a:outerShdw blurRad="50800" dist="50800" dir="5400000" algn="tl" rotWithShape="0">
              <a:srgbClr val="000000">
                <a:alpha val="43000"/>
              </a:srgbClr>
            </a:outerShdw>
          </a:effectLst>
        </p:spPr>
      </p:pic>
      <p:pic>
        <p:nvPicPr>
          <p:cNvPr id="15" name="Picture 14" descr="A person and person standing together&#10;&#10;AI-generated content may be incorrect.">
            <a:extLst>
              <a:ext uri="{FF2B5EF4-FFF2-40B4-BE49-F238E27FC236}">
                <a16:creationId xmlns:a16="http://schemas.microsoft.com/office/drawing/2014/main" id="{5ABE38F6-7398-94D2-2D4E-5E370CABF8E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3945747" y="2605568"/>
            <a:ext cx="2150253" cy="1842404"/>
          </a:xfrm>
          <a:prstGeom prst="rect">
            <a:avLst/>
          </a:prstGeom>
        </p:spPr>
      </p:pic>
    </p:spTree>
    <p:extLst>
      <p:ext uri="{BB962C8B-B14F-4D97-AF65-F5344CB8AC3E}">
        <p14:creationId xmlns:p14="http://schemas.microsoft.com/office/powerpoint/2010/main" val="2184627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ACCC08F4-6649-4752-A49D-EC2C8E9656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4" name="Rectangle 53">
              <a:extLst>
                <a:ext uri="{FF2B5EF4-FFF2-40B4-BE49-F238E27FC236}">
                  <a16:creationId xmlns:a16="http://schemas.microsoft.com/office/drawing/2014/main" id="{DCCBFAE1-A7B8-4741-A1BD-1D22BE1B9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5" name="Oval 54">
              <a:extLst>
                <a:ext uri="{FF2B5EF4-FFF2-40B4-BE49-F238E27FC236}">
                  <a16:creationId xmlns:a16="http://schemas.microsoft.com/office/drawing/2014/main" id="{A8DFBA0E-2986-4121-92BD-9ADBE9F79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6" name="Oval 55">
              <a:extLst>
                <a:ext uri="{FF2B5EF4-FFF2-40B4-BE49-F238E27FC236}">
                  <a16:creationId xmlns:a16="http://schemas.microsoft.com/office/drawing/2014/main" id="{D6B514A6-1440-4614-B316-443C485A1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7" name="Oval 56">
              <a:extLst>
                <a:ext uri="{FF2B5EF4-FFF2-40B4-BE49-F238E27FC236}">
                  <a16:creationId xmlns:a16="http://schemas.microsoft.com/office/drawing/2014/main" id="{B7C4B390-CACA-4CE0-A179-19E2CAADF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8" name="Oval 57">
              <a:extLst>
                <a:ext uri="{FF2B5EF4-FFF2-40B4-BE49-F238E27FC236}">
                  <a16:creationId xmlns:a16="http://schemas.microsoft.com/office/drawing/2014/main" id="{39330A14-E127-4084-BA51-D86B9568B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9" name="Oval 58">
              <a:extLst>
                <a:ext uri="{FF2B5EF4-FFF2-40B4-BE49-F238E27FC236}">
                  <a16:creationId xmlns:a16="http://schemas.microsoft.com/office/drawing/2014/main" id="{F47AD4CB-E128-49E9-A8C2-AC0CEA98F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0" name="Freeform 5">
              <a:extLst>
                <a:ext uri="{FF2B5EF4-FFF2-40B4-BE49-F238E27FC236}">
                  <a16:creationId xmlns:a16="http://schemas.microsoft.com/office/drawing/2014/main" id="{D76D76C3-9DFE-4C5F-8F74-D65651A74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61" name="Freeform 5">
              <a:extLst>
                <a:ext uri="{FF2B5EF4-FFF2-40B4-BE49-F238E27FC236}">
                  <a16:creationId xmlns:a16="http://schemas.microsoft.com/office/drawing/2014/main" id="{7FC72400-C794-438B-90D7-5F6E03028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CA"/>
            </a:p>
          </p:txBody>
        </p:sp>
        <p:sp>
          <p:nvSpPr>
            <p:cNvPr id="62" name="Freeform 5">
              <a:extLst>
                <a:ext uri="{FF2B5EF4-FFF2-40B4-BE49-F238E27FC236}">
                  <a16:creationId xmlns:a16="http://schemas.microsoft.com/office/drawing/2014/main" id="{AD24BDB9-26CF-4AAC-B31C-95E190D551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64" name="Rectangle 63">
            <a:extLst>
              <a:ext uri="{FF2B5EF4-FFF2-40B4-BE49-F238E27FC236}">
                <a16:creationId xmlns:a16="http://schemas.microsoft.com/office/drawing/2014/main" id="{E4947D45-3E3A-4249-A3DB-5B907C179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6" name="Rectangle 65">
            <a:extLst>
              <a:ext uri="{FF2B5EF4-FFF2-40B4-BE49-F238E27FC236}">
                <a16:creationId xmlns:a16="http://schemas.microsoft.com/office/drawing/2014/main" id="{35BE4897-C7A1-4E8C-B5A5-8797DAC6D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CA"/>
          </a:p>
        </p:txBody>
      </p:sp>
      <p:sp>
        <p:nvSpPr>
          <p:cNvPr id="68" name="Freeform 5">
            <a:extLst>
              <a:ext uri="{FF2B5EF4-FFF2-40B4-BE49-F238E27FC236}">
                <a16:creationId xmlns:a16="http://schemas.microsoft.com/office/drawing/2014/main" id="{C300240B-912F-4AD7-AE1B-923B3F98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CA"/>
          </a:p>
        </p:txBody>
      </p:sp>
      <p:sp>
        <p:nvSpPr>
          <p:cNvPr id="70" name="Freeform: Shape 69">
            <a:extLst>
              <a:ext uri="{FF2B5EF4-FFF2-40B4-BE49-F238E27FC236}">
                <a16:creationId xmlns:a16="http://schemas.microsoft.com/office/drawing/2014/main" id="{6421EF78-B00C-42F8-8908-2CF3E417C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CA"/>
          </a:p>
        </p:txBody>
      </p:sp>
      <p:sp>
        <p:nvSpPr>
          <p:cNvPr id="72" name="Freeform 5">
            <a:extLst>
              <a:ext uri="{FF2B5EF4-FFF2-40B4-BE49-F238E27FC236}">
                <a16:creationId xmlns:a16="http://schemas.microsoft.com/office/drawing/2014/main" id="{F3E0A6DF-2313-4EC2-B95B-212CD4861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CA"/>
          </a:p>
        </p:txBody>
      </p:sp>
      <p:pic>
        <p:nvPicPr>
          <p:cNvPr id="8" name="Picture Placeholder 7" descr="A child sitting on a couch reading a book&#10;&#10;AI-generated content may be incorrect.">
            <a:extLst>
              <a:ext uri="{FF2B5EF4-FFF2-40B4-BE49-F238E27FC236}">
                <a16:creationId xmlns:a16="http://schemas.microsoft.com/office/drawing/2014/main" id="{0C00CC61-AA74-77DD-0796-E4854565A256}"/>
              </a:ext>
            </a:extLst>
          </p:cNvPr>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b="-2"/>
          <a:stretch>
            <a:fillRect/>
          </a:stretch>
        </p:blipFill>
        <p:spPr>
          <a:xfrm>
            <a:off x="8472236" y="803751"/>
            <a:ext cx="3113904" cy="5250498"/>
          </a:xfrm>
          <a:prstGeom prst="rect">
            <a:avLst/>
          </a:prstGeom>
        </p:spPr>
      </p:pic>
      <p:sp>
        <p:nvSpPr>
          <p:cNvPr id="74" name="Rectangle 73">
            <a:extLst>
              <a:ext uri="{FF2B5EF4-FFF2-40B4-BE49-F238E27FC236}">
                <a16:creationId xmlns:a16="http://schemas.microsoft.com/office/drawing/2014/main" id="{B083B194-504C-4B70-B8F6-80C51076F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Slide Number Placeholder 13">
            <a:extLst>
              <a:ext uri="{FF2B5EF4-FFF2-40B4-BE49-F238E27FC236}">
                <a16:creationId xmlns:a16="http://schemas.microsoft.com/office/drawing/2014/main" id="{E87551B5-4A9B-4FB6-867E-5EEEFEEDDD8A}"/>
              </a:ext>
            </a:extLst>
          </p:cNvPr>
          <p:cNvSpPr>
            <a:spLocks noGrp="1"/>
          </p:cNvSpPr>
          <p:nvPr>
            <p:ph type="sldNum" sz="quarter" idx="18"/>
          </p:nvPr>
        </p:nvSpPr>
        <p:spPr>
          <a:xfrm>
            <a:off x="10352540" y="295729"/>
            <a:ext cx="838199" cy="767687"/>
          </a:xfrm>
        </p:spPr>
        <p:txBody>
          <a:bodyPr vert="horz" lIns="91440" tIns="45720" rIns="91440" bIns="45720" rtlCol="0" anchor="b">
            <a:normAutofit/>
          </a:bodyPr>
          <a:lstStyle/>
          <a:p>
            <a:pPr>
              <a:spcAft>
                <a:spcPts val="600"/>
              </a:spcAft>
            </a:pPr>
            <a:fld id="{1621B6DD-29C1-4FEA-923F-71EA1347694C}" type="slidenum">
              <a:rPr lang="en-US">
                <a:solidFill>
                  <a:srgbClr val="FFFFFF"/>
                </a:solidFill>
              </a:rPr>
              <a:pPr>
                <a:spcAft>
                  <a:spcPts val="600"/>
                </a:spcAft>
              </a:pPr>
              <a:t>11</a:t>
            </a:fld>
            <a:endParaRPr lang="en-US">
              <a:solidFill>
                <a:srgbClr val="FFFFFF"/>
              </a:solidFill>
            </a:endParaRPr>
          </a:p>
        </p:txBody>
      </p:sp>
      <p:sp>
        <p:nvSpPr>
          <p:cNvPr id="76" name="Oval 75">
            <a:extLst>
              <a:ext uri="{FF2B5EF4-FFF2-40B4-BE49-F238E27FC236}">
                <a16:creationId xmlns:a16="http://schemas.microsoft.com/office/drawing/2014/main" id="{E9BF1AE2-40FC-4B8F-B531-AB84540A2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8" name="Oval 77">
            <a:extLst>
              <a:ext uri="{FF2B5EF4-FFF2-40B4-BE49-F238E27FC236}">
                <a16:creationId xmlns:a16="http://schemas.microsoft.com/office/drawing/2014/main" id="{1C4EB7C1-42EF-4F28-AF4F-02E879CB6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Text Placeholder 2">
            <a:extLst>
              <a:ext uri="{FF2B5EF4-FFF2-40B4-BE49-F238E27FC236}">
                <a16:creationId xmlns:a16="http://schemas.microsoft.com/office/drawing/2014/main" id="{4698F7D0-CD71-4C3D-ABE3-BC61CDDB8FB7}"/>
              </a:ext>
            </a:extLst>
          </p:cNvPr>
          <p:cNvSpPr>
            <a:spLocks noGrp="1"/>
          </p:cNvSpPr>
          <p:nvPr>
            <p:ph type="body" sz="quarter" idx="15"/>
          </p:nvPr>
        </p:nvSpPr>
        <p:spPr>
          <a:xfrm>
            <a:off x="1154955" y="2120900"/>
            <a:ext cx="3133726" cy="3898900"/>
          </a:xfrm>
        </p:spPr>
        <p:txBody>
          <a:bodyPr vert="horz" lIns="91440" tIns="45720" rIns="91440" bIns="45720" rtlCol="0">
            <a:normAutofit lnSpcReduction="10000"/>
          </a:bodyPr>
          <a:lstStyle/>
          <a:p>
            <a:pPr algn="l">
              <a:lnSpc>
                <a:spcPct val="90000"/>
              </a:lnSpc>
              <a:buFont typeface="Wingdings 3" charset="2"/>
              <a:buChar char=""/>
            </a:pPr>
            <a:r>
              <a:rPr lang="en-US" sz="1800" dirty="0">
                <a:solidFill>
                  <a:schemeClr val="tx1"/>
                </a:solidFill>
                <a:latin typeface="Arial" panose="020B0604020202020204" pitchFamily="34" charset="0"/>
                <a:cs typeface="Arial" panose="020B0604020202020204" pitchFamily="34" charset="0"/>
              </a:rPr>
              <a:t>Every family brings their own culture, history, and perspective</a:t>
            </a:r>
          </a:p>
          <a:p>
            <a:pPr algn="l">
              <a:lnSpc>
                <a:spcPct val="90000"/>
              </a:lnSpc>
              <a:buFont typeface="Wingdings 3" charset="2"/>
              <a:buChar char=""/>
            </a:pPr>
            <a:r>
              <a:rPr lang="en-US" sz="1800" dirty="0">
                <a:solidFill>
                  <a:schemeClr val="tx1"/>
                </a:solidFill>
                <a:latin typeface="Arial" panose="020B0604020202020204" pitchFamily="34" charset="0"/>
                <a:cs typeface="Arial" panose="020B0604020202020204" pitchFamily="34" charset="0"/>
              </a:rPr>
              <a:t>Inclusion means accepting people as they are, not expecting them to fit into a mold</a:t>
            </a:r>
          </a:p>
          <a:p>
            <a:pPr algn="l">
              <a:lnSpc>
                <a:spcPct val="90000"/>
              </a:lnSpc>
              <a:buFont typeface="Wingdings 3" charset="2"/>
              <a:buChar char=""/>
            </a:pPr>
            <a:r>
              <a:rPr lang="en-US" sz="1800" dirty="0">
                <a:solidFill>
                  <a:schemeClr val="tx1"/>
                </a:solidFill>
                <a:latin typeface="Arial" panose="020B0604020202020204" pitchFamily="34" charset="0"/>
                <a:cs typeface="Arial" panose="020B0604020202020204" pitchFamily="34" charset="0"/>
              </a:rPr>
              <a:t>Family networks create space where differences are respected and valued</a:t>
            </a:r>
          </a:p>
          <a:p>
            <a:pPr algn="l">
              <a:lnSpc>
                <a:spcPct val="90000"/>
              </a:lnSpc>
              <a:buFont typeface="Wingdings 3" charset="2"/>
              <a:buChar char=""/>
            </a:pPr>
            <a:r>
              <a:rPr lang="en-US" sz="1800" dirty="0">
                <a:solidFill>
                  <a:schemeClr val="tx1"/>
                </a:solidFill>
                <a:latin typeface="Arial" panose="020B0604020202020204" pitchFamily="34" charset="0"/>
                <a:cs typeface="Arial" panose="020B0604020202020204" pitchFamily="34" charset="0"/>
              </a:rPr>
              <a:t>Supporting diverse leadership ensures no voice is left out</a:t>
            </a:r>
          </a:p>
          <a:p>
            <a:pPr algn="l">
              <a:lnSpc>
                <a:spcPct val="90000"/>
              </a:lnSpc>
              <a:buFont typeface="Wingdings 3" charset="2"/>
              <a:buChar char=""/>
            </a:pPr>
            <a:endParaRPr lang="en-US" sz="1300" dirty="0">
              <a:solidFill>
                <a:schemeClr val="tx1"/>
              </a:solidFill>
            </a:endParaRPr>
          </a:p>
        </p:txBody>
      </p:sp>
      <p:pic>
        <p:nvPicPr>
          <p:cNvPr id="15" name="Picture Placeholder 14" descr="A person in a wheelchair&#10;&#10;AI-generated content may be incorrect.">
            <a:extLst>
              <a:ext uri="{FF2B5EF4-FFF2-40B4-BE49-F238E27FC236}">
                <a16:creationId xmlns:a16="http://schemas.microsoft.com/office/drawing/2014/main" id="{CCD4D5BC-A6AD-B424-69A0-72237A580831}"/>
              </a:ext>
            </a:extLst>
          </p:cNvPr>
          <p:cNvPicPr>
            <a:picLocks noGrp="1" noChangeAspect="1"/>
          </p:cNvPicPr>
          <p:nvPr>
            <p:ph type="pic" sz="quarter" idx="11"/>
          </p:nvPr>
        </p:nvPicPr>
        <p:blipFill>
          <a:blip r:embed="rId5" cstate="email">
            <a:extLst>
              <a:ext uri="{28A0092B-C50C-407E-A947-70E740481C1C}">
                <a14:useLocalDpi xmlns:a14="http://schemas.microsoft.com/office/drawing/2010/main"/>
              </a:ext>
            </a:extLst>
          </a:blip>
          <a:srcRect/>
          <a:stretch>
            <a:fillRect/>
          </a:stretch>
        </p:blipFill>
        <p:spPr>
          <a:xfrm>
            <a:off x="5194607" y="803751"/>
            <a:ext cx="3113903" cy="5250498"/>
          </a:xfrm>
          <a:prstGeom prst="rect">
            <a:avLst/>
          </a:prstGeom>
        </p:spPr>
      </p:pic>
      <p:sp>
        <p:nvSpPr>
          <p:cNvPr id="13" name="Footer Placeholder 12">
            <a:extLst>
              <a:ext uri="{FF2B5EF4-FFF2-40B4-BE49-F238E27FC236}">
                <a16:creationId xmlns:a16="http://schemas.microsoft.com/office/drawing/2014/main" id="{B47AE075-B2EB-4716-BF06-1B126794FC82}"/>
              </a:ext>
            </a:extLst>
          </p:cNvPr>
          <p:cNvSpPr>
            <a:spLocks noGrp="1"/>
          </p:cNvSpPr>
          <p:nvPr>
            <p:ph type="ftr" sz="quarter" idx="17"/>
          </p:nvPr>
        </p:nvSpPr>
        <p:spPr>
          <a:xfrm>
            <a:off x="561110" y="6391838"/>
            <a:ext cx="3859795" cy="304801"/>
          </a:xfrm>
        </p:spPr>
        <p:txBody>
          <a:bodyPr vert="horz" lIns="91440" tIns="45720" rIns="91440" bIns="45720" rtlCol="0" anchor="ctr">
            <a:normAutofit/>
          </a:bodyPr>
          <a:lstStyle/>
          <a:p>
            <a:pPr>
              <a:spcAft>
                <a:spcPts val="600"/>
              </a:spcAft>
            </a:pPr>
            <a:r>
              <a:rPr lang="en-US" b="1" i="0" kern="1200">
                <a:solidFill>
                  <a:schemeClr val="accent1"/>
                </a:solidFill>
                <a:latin typeface="+mn-lt"/>
                <a:ea typeface="+mn-ea"/>
                <a:cs typeface="+mn-cs"/>
              </a:rPr>
              <a:t>It Takes a Family Network, 2025</a:t>
            </a:r>
          </a:p>
        </p:txBody>
      </p:sp>
      <p:sp>
        <p:nvSpPr>
          <p:cNvPr id="17" name="TextBox 16">
            <a:extLst>
              <a:ext uri="{FF2B5EF4-FFF2-40B4-BE49-F238E27FC236}">
                <a16:creationId xmlns:a16="http://schemas.microsoft.com/office/drawing/2014/main" id="{E5085193-13FD-2CCC-C912-24FFDE75D6C9}"/>
              </a:ext>
            </a:extLst>
          </p:cNvPr>
          <p:cNvSpPr txBox="1"/>
          <p:nvPr/>
        </p:nvSpPr>
        <p:spPr>
          <a:xfrm>
            <a:off x="914536" y="812941"/>
            <a:ext cx="3251869" cy="757130"/>
          </a:xfrm>
          <a:prstGeom prst="rect">
            <a:avLst/>
          </a:prstGeom>
          <a:noFill/>
        </p:spPr>
        <p:txBody>
          <a:bodyPr wrap="square" rtlCol="0">
            <a:spAutoFit/>
          </a:bodyPr>
          <a:lstStyle/>
          <a:p>
            <a:pPr>
              <a:lnSpc>
                <a:spcPct val="90000"/>
              </a:lnSpc>
            </a:pPr>
            <a:r>
              <a:rPr lang="en-US" sz="2400" dirty="0"/>
              <a:t>Meeting Families Where They Are:</a:t>
            </a:r>
          </a:p>
        </p:txBody>
      </p:sp>
    </p:spTree>
    <p:extLst>
      <p:ext uri="{BB962C8B-B14F-4D97-AF65-F5344CB8AC3E}">
        <p14:creationId xmlns:p14="http://schemas.microsoft.com/office/powerpoint/2010/main" val="66843850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83573-DFAF-3093-9845-3E2CF811590F}"/>
              </a:ext>
            </a:extLst>
          </p:cNvPr>
          <p:cNvSpPr>
            <a:spLocks noGrp="1"/>
          </p:cNvSpPr>
          <p:nvPr>
            <p:ph type="title"/>
          </p:nvPr>
        </p:nvSpPr>
        <p:spPr>
          <a:xfrm>
            <a:off x="561110" y="825732"/>
            <a:ext cx="8825659" cy="706964"/>
          </a:xfrm>
        </p:spPr>
        <p:txBody>
          <a:bodyPr/>
          <a:lstStyle/>
          <a:p>
            <a:r>
              <a:rPr lang="en-CA" sz="3200" dirty="0"/>
              <a:t>An Example of Building Community</a:t>
            </a:r>
            <a:br>
              <a:rPr lang="en-CA" sz="3200" dirty="0"/>
            </a:br>
            <a:r>
              <a:rPr lang="en-CA" sz="3200" dirty="0"/>
              <a:t>Through Family Engagement Grant from</a:t>
            </a:r>
          </a:p>
        </p:txBody>
      </p:sp>
      <p:sp>
        <p:nvSpPr>
          <p:cNvPr id="9" name="Footer Placeholder 8">
            <a:extLst>
              <a:ext uri="{FF2B5EF4-FFF2-40B4-BE49-F238E27FC236}">
                <a16:creationId xmlns:a16="http://schemas.microsoft.com/office/drawing/2014/main" id="{A8306C5A-B41E-559B-D983-53E692C591B3}"/>
              </a:ext>
            </a:extLst>
          </p:cNvPr>
          <p:cNvSpPr>
            <a:spLocks noGrp="1"/>
          </p:cNvSpPr>
          <p:nvPr>
            <p:ph type="ftr" sz="quarter" idx="11"/>
          </p:nvPr>
        </p:nvSpPr>
        <p:spPr/>
        <p:txBody>
          <a:bodyPr/>
          <a:lstStyle/>
          <a:p>
            <a:r>
              <a:rPr lang="en-US"/>
              <a:t>It Takes a Family Network, 2025</a:t>
            </a:r>
            <a:endParaRPr lang="en-US" dirty="0"/>
          </a:p>
        </p:txBody>
      </p:sp>
      <p:pic>
        <p:nvPicPr>
          <p:cNvPr id="16" name="Picture 15" descr="A group of people holding signs&#10;&#10;AI-generated content may be incorrect.">
            <a:extLst>
              <a:ext uri="{FF2B5EF4-FFF2-40B4-BE49-F238E27FC236}">
                <a16:creationId xmlns:a16="http://schemas.microsoft.com/office/drawing/2014/main" id="{626E14B9-31B8-5F85-8DB1-375DD15C49F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056760">
            <a:off x="7969325" y="3206390"/>
            <a:ext cx="3912588" cy="2655757"/>
          </a:xfrm>
          <a:prstGeom prst="rect">
            <a:avLst/>
          </a:prstGeom>
        </p:spPr>
      </p:pic>
      <p:pic>
        <p:nvPicPr>
          <p:cNvPr id="14" name="Picture 13" descr="A group of men standing in a room&#10;&#10;AI-generated content may be incorrect.">
            <a:extLst>
              <a:ext uri="{FF2B5EF4-FFF2-40B4-BE49-F238E27FC236}">
                <a16:creationId xmlns:a16="http://schemas.microsoft.com/office/drawing/2014/main" id="{068CE8BB-5899-4492-6E07-AFBB863DCA2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841488" y="2734428"/>
            <a:ext cx="5430344" cy="2655757"/>
          </a:xfrm>
          <a:prstGeom prst="rect">
            <a:avLst/>
          </a:prstGeom>
        </p:spPr>
      </p:pic>
      <p:pic>
        <p:nvPicPr>
          <p:cNvPr id="12" name="Picture 11" descr="A group of women in clothing">
            <a:extLst>
              <a:ext uri="{FF2B5EF4-FFF2-40B4-BE49-F238E27FC236}">
                <a16:creationId xmlns:a16="http://schemas.microsoft.com/office/drawing/2014/main" id="{F2CB8448-F42A-8B94-2831-B717130E52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845987">
            <a:off x="550719" y="2781719"/>
            <a:ext cx="2628900" cy="3179822"/>
          </a:xfrm>
          <a:prstGeom prst="rect">
            <a:avLst/>
          </a:prstGeom>
        </p:spPr>
      </p:pic>
      <p:pic>
        <p:nvPicPr>
          <p:cNvPr id="20" name="Picture 19" descr="A black and white logo&#10;&#10;AI-generated content may be incorrect.">
            <a:extLst>
              <a:ext uri="{FF2B5EF4-FFF2-40B4-BE49-F238E27FC236}">
                <a16:creationId xmlns:a16="http://schemas.microsoft.com/office/drawing/2014/main" id="{5AA1102F-DA3B-7C74-B197-ABC2332CDF73}"/>
              </a:ext>
            </a:extLst>
          </p:cNvPr>
          <p:cNvPicPr>
            <a:picLocks noChangeAspect="1"/>
          </p:cNvPicPr>
          <p:nvPr/>
        </p:nvPicPr>
        <p:blipFill>
          <a:blip r:embed="rId5" cstate="email">
            <a:alphaModFix/>
            <a:extLst>
              <a:ext uri="{28A0092B-C50C-407E-A947-70E740481C1C}">
                <a14:useLocalDpi xmlns:a14="http://schemas.microsoft.com/office/drawing/2010/main"/>
              </a:ext>
            </a:extLst>
          </a:blip>
          <a:stretch>
            <a:fillRect/>
          </a:stretch>
        </p:blipFill>
        <p:spPr>
          <a:xfrm>
            <a:off x="8616780" y="825732"/>
            <a:ext cx="2938126" cy="808176"/>
          </a:xfrm>
          <a:prstGeom prst="rect">
            <a:avLst/>
          </a:prstGeom>
          <a:solidFill>
            <a:schemeClr val="bg1"/>
          </a:solidFill>
        </p:spPr>
      </p:pic>
    </p:spTree>
    <p:extLst>
      <p:ext uri="{BB962C8B-B14F-4D97-AF65-F5344CB8AC3E}">
        <p14:creationId xmlns:p14="http://schemas.microsoft.com/office/powerpoint/2010/main" val="2309123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208" name="Group 8207">
            <a:extLst>
              <a:ext uri="{FF2B5EF4-FFF2-40B4-BE49-F238E27FC236}">
                <a16:creationId xmlns:a16="http://schemas.microsoft.com/office/drawing/2014/main" id="{ADF228AF-822F-4819-9EB8-406258D6BB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209" name="Rectangle 8208">
              <a:extLst>
                <a:ext uri="{FF2B5EF4-FFF2-40B4-BE49-F238E27FC236}">
                  <a16:creationId xmlns:a16="http://schemas.microsoft.com/office/drawing/2014/main" id="{38D7DDBD-CAAB-4AE7-930D-FCE007CBD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8210" name="Oval 8209">
              <a:extLst>
                <a:ext uri="{FF2B5EF4-FFF2-40B4-BE49-F238E27FC236}">
                  <a16:creationId xmlns:a16="http://schemas.microsoft.com/office/drawing/2014/main" id="{1DFEF9B7-500D-44A2-952F-C322F13C9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211" name="Oval 8210">
              <a:extLst>
                <a:ext uri="{FF2B5EF4-FFF2-40B4-BE49-F238E27FC236}">
                  <a16:creationId xmlns:a16="http://schemas.microsoft.com/office/drawing/2014/main" id="{C4137BE8-DA41-4563-A6DE-A5D80DE6E7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212" name="Oval 8211">
              <a:extLst>
                <a:ext uri="{FF2B5EF4-FFF2-40B4-BE49-F238E27FC236}">
                  <a16:creationId xmlns:a16="http://schemas.microsoft.com/office/drawing/2014/main" id="{D8D380D3-7714-4E3F-8BA2-66B22BFD4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213" name="Oval 8212">
              <a:extLst>
                <a:ext uri="{FF2B5EF4-FFF2-40B4-BE49-F238E27FC236}">
                  <a16:creationId xmlns:a16="http://schemas.microsoft.com/office/drawing/2014/main" id="{4ECA7627-07BD-4F00-90E9-C6BB2199E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214" name="Oval 8213">
              <a:extLst>
                <a:ext uri="{FF2B5EF4-FFF2-40B4-BE49-F238E27FC236}">
                  <a16:creationId xmlns:a16="http://schemas.microsoft.com/office/drawing/2014/main" id="{261968C9-1992-4391-8E5B-1F358BB645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215" name="Freeform 5">
              <a:extLst>
                <a:ext uri="{FF2B5EF4-FFF2-40B4-BE49-F238E27FC236}">
                  <a16:creationId xmlns:a16="http://schemas.microsoft.com/office/drawing/2014/main" id="{308983D8-1DA4-4D97-A8B5-59825C0E4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8216" name="Freeform 5">
              <a:extLst>
                <a:ext uri="{FF2B5EF4-FFF2-40B4-BE49-F238E27FC236}">
                  <a16:creationId xmlns:a16="http://schemas.microsoft.com/office/drawing/2014/main" id="{009B6231-043B-4F66-BCC4-813B76F77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CA"/>
            </a:p>
          </p:txBody>
        </p:sp>
        <p:sp>
          <p:nvSpPr>
            <p:cNvPr id="8217" name="Freeform 5">
              <a:extLst>
                <a:ext uri="{FF2B5EF4-FFF2-40B4-BE49-F238E27FC236}">
                  <a16:creationId xmlns:a16="http://schemas.microsoft.com/office/drawing/2014/main" id="{36B7E87D-14CF-4349-AC4D-69DF5D84EB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8219" name="Rectangle 8218">
            <a:extLst>
              <a:ext uri="{FF2B5EF4-FFF2-40B4-BE49-F238E27FC236}">
                <a16:creationId xmlns:a16="http://schemas.microsoft.com/office/drawing/2014/main" id="{4EB623E5-BC7C-4763-B7CD-C7D5F91F1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221" name="Rectangle 8220">
            <a:extLst>
              <a:ext uri="{FF2B5EF4-FFF2-40B4-BE49-F238E27FC236}">
                <a16:creationId xmlns:a16="http://schemas.microsoft.com/office/drawing/2014/main" id="{D1DE3271-DD99-4DEF-AF9F-84397884C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CA"/>
          </a:p>
        </p:txBody>
      </p:sp>
      <p:sp>
        <p:nvSpPr>
          <p:cNvPr id="8223" name="Freeform: Shape 8222">
            <a:extLst>
              <a:ext uri="{FF2B5EF4-FFF2-40B4-BE49-F238E27FC236}">
                <a16:creationId xmlns:a16="http://schemas.microsoft.com/office/drawing/2014/main" id="{E06A31CE-F9B6-4BA2-8685-60F3524D0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CA"/>
          </a:p>
        </p:txBody>
      </p:sp>
      <p:sp>
        <p:nvSpPr>
          <p:cNvPr id="8225" name="Freeform 5">
            <a:extLst>
              <a:ext uri="{FF2B5EF4-FFF2-40B4-BE49-F238E27FC236}">
                <a16:creationId xmlns:a16="http://schemas.microsoft.com/office/drawing/2014/main" id="{8ADF14A3-1454-4B74-8B4A-CB197D7A7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CA"/>
          </a:p>
        </p:txBody>
      </p:sp>
      <p:sp>
        <p:nvSpPr>
          <p:cNvPr id="8227" name="Freeform 5">
            <a:extLst>
              <a:ext uri="{FF2B5EF4-FFF2-40B4-BE49-F238E27FC236}">
                <a16:creationId xmlns:a16="http://schemas.microsoft.com/office/drawing/2014/main" id="{EC19D556-0251-4E87-AE24-890965BAD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CA"/>
          </a:p>
        </p:txBody>
      </p:sp>
      <p:sp>
        <p:nvSpPr>
          <p:cNvPr id="8229" name="Rectangle 8228">
            <a:extLst>
              <a:ext uri="{FF2B5EF4-FFF2-40B4-BE49-F238E27FC236}">
                <a16:creationId xmlns:a16="http://schemas.microsoft.com/office/drawing/2014/main" id="{CBC3C8C6-98E2-45EF-AEFC-30C0DBA0E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Text Placeholder 12">
            <a:extLst>
              <a:ext uri="{FF2B5EF4-FFF2-40B4-BE49-F238E27FC236}">
                <a16:creationId xmlns:a16="http://schemas.microsoft.com/office/drawing/2014/main" id="{1F189AB5-A9A8-CAB1-9829-91DA06BAD663}"/>
              </a:ext>
            </a:extLst>
          </p:cNvPr>
          <p:cNvSpPr>
            <a:spLocks noGrp="1"/>
          </p:cNvSpPr>
          <p:nvPr>
            <p:ph type="body" sz="quarter" idx="12"/>
          </p:nvPr>
        </p:nvSpPr>
        <p:spPr>
          <a:xfrm>
            <a:off x="884185" y="3565263"/>
            <a:ext cx="5132439" cy="2362200"/>
          </a:xfrm>
        </p:spPr>
        <p:txBody>
          <a:bodyPr vert="horz" lIns="91440" tIns="45720" rIns="91440" bIns="45720" rtlCol="0" anchor="ctr">
            <a:normAutofit/>
          </a:bodyPr>
          <a:lstStyle/>
          <a:p>
            <a:pPr marL="285750" indent="-285750" algn="l">
              <a:buFont typeface="Arial" panose="020B0604020202020204" pitchFamily="34" charset="0"/>
              <a:buChar char="•"/>
            </a:pPr>
            <a:r>
              <a:rPr lang="en-US" dirty="0">
                <a:solidFill>
                  <a:schemeClr val="tx1"/>
                </a:solidFill>
              </a:rPr>
              <a:t>Each Family Network is unique </a:t>
            </a:r>
          </a:p>
          <a:p>
            <a:pPr marL="285750" indent="-285750" algn="l">
              <a:buFont typeface="Arial" panose="020B0604020202020204" pitchFamily="34" charset="0"/>
              <a:buChar char="•"/>
            </a:pPr>
            <a:r>
              <a:rPr lang="en-US" dirty="0">
                <a:solidFill>
                  <a:schemeClr val="tx1"/>
                </a:solidFill>
              </a:rPr>
              <a:t>There are Family Networks throughout Ontario but they tend to struggle </a:t>
            </a:r>
          </a:p>
          <a:p>
            <a:pPr marL="285750" indent="-285750" algn="l">
              <a:buFont typeface="Arial" panose="020B0604020202020204" pitchFamily="34" charset="0"/>
              <a:buChar char="•"/>
            </a:pPr>
            <a:r>
              <a:rPr lang="en-US" dirty="0">
                <a:solidFill>
                  <a:schemeClr val="tx1"/>
                </a:solidFill>
              </a:rPr>
              <a:t>https://family-alliance.com/</a:t>
            </a:r>
          </a:p>
          <a:p>
            <a:pPr algn="l"/>
            <a:endParaRPr lang="en-US" dirty="0">
              <a:solidFill>
                <a:schemeClr val="tx1"/>
              </a:solidFill>
            </a:endParaRPr>
          </a:p>
        </p:txBody>
      </p:sp>
      <p:pic>
        <p:nvPicPr>
          <p:cNvPr id="8194" name="Picture 2" descr="Family Alliance Ontario">
            <a:extLst>
              <a:ext uri="{FF2B5EF4-FFF2-40B4-BE49-F238E27FC236}">
                <a16:creationId xmlns:a16="http://schemas.microsoft.com/office/drawing/2014/main" id="{A02791B3-6B43-FB09-55F8-525101B7EFBB}"/>
              </a:ext>
            </a:extLst>
          </p:cNvPr>
          <p:cNvPicPr>
            <a:picLocks noGrp="1" noChangeAspect="1" noChangeArrowheads="1"/>
          </p:cNvPicPr>
          <p:nvPr>
            <p:ph type="pic" sz="quarter" idx="10"/>
          </p:nvPr>
        </p:nvPicPr>
        <p:blipFill rotWithShape="1">
          <a:blip r:embed="rId3" cstate="email">
            <a:extLst>
              <a:ext uri="{28A0092B-C50C-407E-A947-70E740481C1C}">
                <a14:useLocalDpi xmlns:a14="http://schemas.microsoft.com/office/drawing/2010/main"/>
              </a:ext>
            </a:extLst>
          </a:blip>
          <a:srcRect b="-3389"/>
          <a:stretch>
            <a:fillRect/>
          </a:stretch>
        </p:blipFill>
        <p:spPr bwMode="auto">
          <a:xfrm>
            <a:off x="6714836" y="828691"/>
            <a:ext cx="4828707" cy="234322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8F0D34CD-002A-19E8-7FFE-D75F252D69D2}"/>
              </a:ext>
            </a:extLst>
          </p:cNvPr>
          <p:cNvSpPr>
            <a:spLocks noGrp="1"/>
          </p:cNvSpPr>
          <p:nvPr>
            <p:ph type="sldNum" sz="quarter" idx="15"/>
          </p:nvPr>
        </p:nvSpPr>
        <p:spPr>
          <a:xfrm>
            <a:off x="10361612" y="52137"/>
            <a:ext cx="838199" cy="767687"/>
          </a:xfrm>
        </p:spPr>
        <p:txBody>
          <a:bodyPr vert="horz" lIns="91440" tIns="45720" rIns="91440" bIns="45720" rtlCol="0" anchor="b">
            <a:normAutofit/>
          </a:bodyPr>
          <a:lstStyle/>
          <a:p>
            <a:pPr defTabSz="914400">
              <a:spcAft>
                <a:spcPts val="600"/>
              </a:spcAft>
            </a:pPr>
            <a:fld id="{1621B6DD-29C1-4FEA-923F-71EA1347694C}" type="slidenum">
              <a:rPr lang="en-US">
                <a:solidFill>
                  <a:srgbClr val="FFFFFE"/>
                </a:solidFill>
              </a:rPr>
              <a:pPr defTabSz="914400">
                <a:spcAft>
                  <a:spcPts val="600"/>
                </a:spcAft>
              </a:pPr>
              <a:t>13</a:t>
            </a:fld>
            <a:endParaRPr lang="en-US" dirty="0">
              <a:solidFill>
                <a:srgbClr val="FFFFFE"/>
              </a:solidFill>
            </a:endParaRPr>
          </a:p>
        </p:txBody>
      </p:sp>
      <p:sp>
        <p:nvSpPr>
          <p:cNvPr id="17" name="Footer Placeholder 16">
            <a:extLst>
              <a:ext uri="{FF2B5EF4-FFF2-40B4-BE49-F238E27FC236}">
                <a16:creationId xmlns:a16="http://schemas.microsoft.com/office/drawing/2014/main" id="{54C60CF0-85CF-989B-7891-14850A8F96B6}"/>
              </a:ext>
            </a:extLst>
          </p:cNvPr>
          <p:cNvSpPr>
            <a:spLocks noGrp="1"/>
          </p:cNvSpPr>
          <p:nvPr>
            <p:ph type="ftr" sz="quarter" idx="14"/>
          </p:nvPr>
        </p:nvSpPr>
        <p:spPr/>
        <p:txBody>
          <a:bodyPr/>
          <a:lstStyle/>
          <a:p>
            <a:r>
              <a:rPr lang="en-US"/>
              <a:t>It Takes a Family Network, 2025</a:t>
            </a:r>
            <a:endParaRPr lang="en-US" dirty="0"/>
          </a:p>
        </p:txBody>
      </p:sp>
      <p:sp>
        <p:nvSpPr>
          <p:cNvPr id="2" name="TextBox 1">
            <a:extLst>
              <a:ext uri="{FF2B5EF4-FFF2-40B4-BE49-F238E27FC236}">
                <a16:creationId xmlns:a16="http://schemas.microsoft.com/office/drawing/2014/main" id="{979C7649-2426-817B-90D7-BAFF9E1CD8D3}"/>
              </a:ext>
            </a:extLst>
          </p:cNvPr>
          <p:cNvSpPr txBox="1"/>
          <p:nvPr/>
        </p:nvSpPr>
        <p:spPr>
          <a:xfrm>
            <a:off x="886820" y="753878"/>
            <a:ext cx="5006573" cy="2585323"/>
          </a:xfrm>
          <a:prstGeom prst="rect">
            <a:avLst/>
          </a:prstGeom>
          <a:noFill/>
        </p:spPr>
        <p:txBody>
          <a:bodyPr wrap="square" rtlCol="0">
            <a:spAutoFit/>
          </a:bodyPr>
          <a:lstStyle/>
          <a:p>
            <a:r>
              <a:rPr lang="en-US" b="1" dirty="0"/>
              <a:t>“Family Alliance Ontario (FAO) </a:t>
            </a:r>
            <a:r>
              <a:rPr lang="en-US" dirty="0"/>
              <a:t> is a well-respected, family based, non-profit organization dedicated to supporting the family perspective and working toward positive social change. We came together in 1997 as a group of concerned families who wanted different lives for our family members than those offered by traditional services.”</a:t>
            </a:r>
            <a:endParaRPr lang="en-CA" dirty="0"/>
          </a:p>
        </p:txBody>
      </p:sp>
      <p:pic>
        <p:nvPicPr>
          <p:cNvPr id="6" name="Picture 5" descr="A group of people posing for a photo">
            <a:extLst>
              <a:ext uri="{FF2B5EF4-FFF2-40B4-BE49-F238E27FC236}">
                <a16:creationId xmlns:a16="http://schemas.microsoft.com/office/drawing/2014/main" id="{7843EC60-9862-40B7-6D47-C076BD419AD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733003" y="3249741"/>
            <a:ext cx="4999491" cy="3340569"/>
          </a:xfrm>
          <a:prstGeom prst="rect">
            <a:avLst/>
          </a:prstGeom>
        </p:spPr>
      </p:pic>
    </p:spTree>
    <p:extLst>
      <p:ext uri="{BB962C8B-B14F-4D97-AF65-F5344CB8AC3E}">
        <p14:creationId xmlns:p14="http://schemas.microsoft.com/office/powerpoint/2010/main" val="247739509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4" name="Oval 13">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Oval 14">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Oval 15">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Oval 16">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Oval 17">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20"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CA"/>
            </a:p>
          </p:txBody>
        </p:sp>
        <p:sp>
          <p:nvSpPr>
            <p:cNvPr id="21"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23" name="Rectangle 22">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grpSp>
        <p:nvGrpSpPr>
          <p:cNvPr id="25" name="Group 24">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7" name="Oval 26">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Oval 27">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Rectangle 28">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0"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31"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CA"/>
            </a:p>
          </p:txBody>
        </p:sp>
        <p:sp>
          <p:nvSpPr>
            <p:cNvPr id="32"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2" name="Title 1">
            <a:extLst>
              <a:ext uri="{FF2B5EF4-FFF2-40B4-BE49-F238E27FC236}">
                <a16:creationId xmlns:a16="http://schemas.microsoft.com/office/drawing/2014/main" id="{86F3471D-927F-FA79-3820-50EC62CA909D}"/>
              </a:ext>
            </a:extLst>
          </p:cNvPr>
          <p:cNvSpPr>
            <a:spLocks noGrp="1"/>
          </p:cNvSpPr>
          <p:nvPr>
            <p:ph type="title"/>
          </p:nvPr>
        </p:nvSpPr>
        <p:spPr>
          <a:xfrm>
            <a:off x="1154955" y="973667"/>
            <a:ext cx="2942210" cy="4833745"/>
          </a:xfrm>
        </p:spPr>
        <p:txBody>
          <a:bodyPr vert="horz" lIns="91440" tIns="45720" rIns="91440" bIns="45720" rtlCol="0" anchor="ctr">
            <a:normAutofit/>
          </a:bodyPr>
          <a:lstStyle/>
          <a:p>
            <a:r>
              <a:rPr lang="en-US" sz="3600">
                <a:solidFill>
                  <a:srgbClr val="EBEBEB"/>
                </a:solidFill>
              </a:rPr>
              <a:t>What does </a:t>
            </a:r>
            <a:r>
              <a:rPr lang="en-US" sz="3200">
                <a:solidFill>
                  <a:srgbClr val="EBEBEB"/>
                </a:solidFill>
              </a:rPr>
              <a:t>the</a:t>
            </a:r>
            <a:r>
              <a:rPr lang="en-US" sz="3600">
                <a:solidFill>
                  <a:srgbClr val="EBEBEB"/>
                </a:solidFill>
              </a:rPr>
              <a:t> research show about peer mentoring?</a:t>
            </a:r>
            <a:endParaRPr lang="en-US" sz="3600" dirty="0">
              <a:solidFill>
                <a:srgbClr val="EBEBEB"/>
              </a:solidFill>
            </a:endParaRPr>
          </a:p>
        </p:txBody>
      </p:sp>
      <p:sp>
        <p:nvSpPr>
          <p:cNvPr id="34" name="Rectangle 33">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 name="Slide Number Placeholder 5">
            <a:extLst>
              <a:ext uri="{FF2B5EF4-FFF2-40B4-BE49-F238E27FC236}">
                <a16:creationId xmlns:a16="http://schemas.microsoft.com/office/drawing/2014/main" id="{356F6729-7DDA-C7E2-08FA-D471ADE6C058}"/>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1621B6DD-29C1-4FEA-923F-71EA1347694C}" type="slidenum">
              <a:rPr lang="en-US" b="0" i="0" kern="1200" smtClean="0">
                <a:solidFill>
                  <a:srgbClr val="FFFFFF"/>
                </a:solidFill>
                <a:latin typeface="+mn-lt"/>
                <a:ea typeface="+mn-ea"/>
                <a:cs typeface="+mn-cs"/>
              </a:rPr>
              <a:pPr>
                <a:spcAft>
                  <a:spcPts val="600"/>
                </a:spcAft>
              </a:pPr>
              <a:t>14</a:t>
            </a:fld>
            <a:endParaRPr lang="en-US" b="0" i="0" kern="1200">
              <a:solidFill>
                <a:srgbClr val="FFFFFF"/>
              </a:solidFill>
              <a:latin typeface="+mn-lt"/>
              <a:ea typeface="+mn-ea"/>
              <a:cs typeface="+mn-cs"/>
            </a:endParaRPr>
          </a:p>
        </p:txBody>
      </p:sp>
      <p:sp>
        <p:nvSpPr>
          <p:cNvPr id="5" name="Footer Placeholder 4">
            <a:extLst>
              <a:ext uri="{FF2B5EF4-FFF2-40B4-BE49-F238E27FC236}">
                <a16:creationId xmlns:a16="http://schemas.microsoft.com/office/drawing/2014/main" id="{584926EB-50C0-7418-53FC-ADCA4029B1C2}"/>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a:spcAft>
                <a:spcPts val="600"/>
              </a:spcAft>
            </a:pPr>
            <a:r>
              <a:rPr lang="en-US" b="1" i="0" kern="1200">
                <a:solidFill>
                  <a:schemeClr val="accent1"/>
                </a:solidFill>
                <a:latin typeface="+mn-lt"/>
                <a:ea typeface="+mn-ea"/>
                <a:cs typeface="+mn-cs"/>
              </a:rPr>
              <a:t>It Takes a Family Network, 2025</a:t>
            </a:r>
            <a:endParaRPr lang="en-US" b="1" i="0" kern="1200" dirty="0">
              <a:solidFill>
                <a:schemeClr val="accent1"/>
              </a:solidFill>
              <a:latin typeface="+mn-lt"/>
              <a:ea typeface="+mn-ea"/>
              <a:cs typeface="+mn-cs"/>
            </a:endParaRPr>
          </a:p>
        </p:txBody>
      </p:sp>
      <p:graphicFrame>
        <p:nvGraphicFramePr>
          <p:cNvPr id="8" name="Text Placeholder 2">
            <a:extLst>
              <a:ext uri="{FF2B5EF4-FFF2-40B4-BE49-F238E27FC236}">
                <a16:creationId xmlns:a16="http://schemas.microsoft.com/office/drawing/2014/main" id="{F6D5D247-36EE-3B31-42DB-17C08F34FD27}"/>
              </a:ext>
            </a:extLst>
          </p:cNvPr>
          <p:cNvGraphicFramePr/>
          <p:nvPr>
            <p:extLst>
              <p:ext uri="{D42A27DB-BD31-4B8C-83A1-F6EECF244321}">
                <p14:modId xmlns:p14="http://schemas.microsoft.com/office/powerpoint/2010/main" val="2376944249"/>
              </p:ext>
            </p:extLst>
          </p:nvPr>
        </p:nvGraphicFramePr>
        <p:xfrm>
          <a:off x="5193911" y="1063416"/>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845CF35-6154-D4A6-B890-C54B30A28A70}"/>
              </a:ext>
            </a:extLst>
          </p:cNvPr>
          <p:cNvSpPr txBox="1"/>
          <p:nvPr/>
        </p:nvSpPr>
        <p:spPr>
          <a:xfrm>
            <a:off x="5389377" y="1313086"/>
            <a:ext cx="6039035" cy="954107"/>
          </a:xfrm>
          <a:prstGeom prst="rect">
            <a:avLst/>
          </a:prstGeom>
          <a:noFill/>
        </p:spPr>
        <p:txBody>
          <a:bodyPr wrap="square" rtlCol="0">
            <a:spAutoFit/>
          </a:bodyPr>
          <a:lstStyle/>
          <a:p>
            <a:r>
              <a:rPr lang="en-US" sz="1400" dirty="0">
                <a:solidFill>
                  <a:schemeClr val="bg1"/>
                </a:solidFill>
              </a:rPr>
              <a:t>“Research shows that access to formal and informal supports, connections with other people, and having good relationships within and outside the family unit improves wellbeing of families with disabilities.” (</a:t>
            </a:r>
            <a:r>
              <a:rPr lang="en-US" sz="1100" dirty="0">
                <a:solidFill>
                  <a:schemeClr val="bg1"/>
                </a:solidFill>
              </a:rPr>
              <a:t>Campbell, M. &amp; The Vanier Institute of the Family,2024). </a:t>
            </a:r>
            <a:endParaRPr lang="en-CA" sz="1100" dirty="0">
              <a:solidFill>
                <a:schemeClr val="bg1"/>
              </a:solidFill>
            </a:endParaRPr>
          </a:p>
        </p:txBody>
      </p:sp>
      <p:sp>
        <p:nvSpPr>
          <p:cNvPr id="7" name="TextBox 6">
            <a:extLst>
              <a:ext uri="{FF2B5EF4-FFF2-40B4-BE49-F238E27FC236}">
                <a16:creationId xmlns:a16="http://schemas.microsoft.com/office/drawing/2014/main" id="{D40876A1-8D50-18C0-21A6-2024F0B59725}"/>
              </a:ext>
            </a:extLst>
          </p:cNvPr>
          <p:cNvSpPr txBox="1"/>
          <p:nvPr/>
        </p:nvSpPr>
        <p:spPr>
          <a:xfrm>
            <a:off x="5401395" y="2584648"/>
            <a:ext cx="5844783" cy="738664"/>
          </a:xfrm>
          <a:prstGeom prst="rect">
            <a:avLst/>
          </a:prstGeom>
          <a:noFill/>
        </p:spPr>
        <p:txBody>
          <a:bodyPr wrap="square" rtlCol="0">
            <a:spAutoFit/>
          </a:bodyPr>
          <a:lstStyle/>
          <a:p>
            <a:pPr lvl="0"/>
            <a:r>
              <a:rPr lang="en-US" sz="1400" dirty="0">
                <a:solidFill>
                  <a:schemeClr val="bg1"/>
                </a:solidFill>
              </a:rPr>
              <a:t>“People with disabilities and their families commonly experience social isolation.”(Campbell, M. &amp; The Vanier Institute of the Family. 2024). </a:t>
            </a:r>
          </a:p>
        </p:txBody>
      </p:sp>
    </p:spTree>
    <p:extLst>
      <p:ext uri="{BB962C8B-B14F-4D97-AF65-F5344CB8AC3E}">
        <p14:creationId xmlns:p14="http://schemas.microsoft.com/office/powerpoint/2010/main" val="1778646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5" name="Rectangle 54">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6" name="Oval 55">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7" name="Oval 56">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8" name="Oval 57">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9" name="Oval 58">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0" name="Oval 59">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1"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62"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CA"/>
            </a:p>
          </p:txBody>
        </p:sp>
        <p:sp>
          <p:nvSpPr>
            <p:cNvPr id="63"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65" name="Rectangle 64">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7" name="Rectangle 66">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CA"/>
          </a:p>
        </p:txBody>
      </p:sp>
      <p:sp>
        <p:nvSpPr>
          <p:cNvPr id="69"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CA"/>
          </a:p>
        </p:txBody>
      </p:sp>
      <p:sp>
        <p:nvSpPr>
          <p:cNvPr id="71"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CA"/>
          </a:p>
        </p:txBody>
      </p:sp>
      <p:sp>
        <p:nvSpPr>
          <p:cNvPr id="2" name="Title 1">
            <a:extLst>
              <a:ext uri="{FF2B5EF4-FFF2-40B4-BE49-F238E27FC236}">
                <a16:creationId xmlns:a16="http://schemas.microsoft.com/office/drawing/2014/main" id="{606B8BF7-C7EA-BBBC-3787-2297DB395E08}"/>
              </a:ext>
            </a:extLst>
          </p:cNvPr>
          <p:cNvSpPr>
            <a:spLocks noGrp="1"/>
          </p:cNvSpPr>
          <p:nvPr>
            <p:ph type="title"/>
          </p:nvPr>
        </p:nvSpPr>
        <p:spPr>
          <a:xfrm>
            <a:off x="639098" y="629265"/>
            <a:ext cx="6072776" cy="1622322"/>
          </a:xfrm>
        </p:spPr>
        <p:txBody>
          <a:bodyPr vert="horz" lIns="91440" tIns="45720" rIns="91440" bIns="45720" rtlCol="0" anchor="ctr">
            <a:normAutofit/>
          </a:bodyPr>
          <a:lstStyle/>
          <a:p>
            <a:r>
              <a:rPr lang="en-US" sz="3600">
                <a:solidFill>
                  <a:srgbClr val="FFFFFF"/>
                </a:solidFill>
              </a:rPr>
              <a:t>Research about peer mentoring continued</a:t>
            </a:r>
          </a:p>
        </p:txBody>
      </p:sp>
      <p:pic>
        <p:nvPicPr>
          <p:cNvPr id="9" name="Picture 8" descr="A person in a room with a projector screen">
            <a:extLst>
              <a:ext uri="{FF2B5EF4-FFF2-40B4-BE49-F238E27FC236}">
                <a16:creationId xmlns:a16="http://schemas.microsoft.com/office/drawing/2014/main" id="{18A5E7FA-DCC9-A0D3-904D-0431A6549DE1}"/>
              </a:ext>
            </a:extLst>
          </p:cNvPr>
          <p:cNvPicPr>
            <a:picLocks noChangeAspect="1"/>
          </p:cNvPicPr>
          <p:nvPr/>
        </p:nvPicPr>
        <p:blipFill>
          <a:blip r:embed="rId3" cstate="email">
            <a:extLst>
              <a:ext uri="{28A0092B-C50C-407E-A947-70E740481C1C}">
                <a14:useLocalDpi xmlns:a14="http://schemas.microsoft.com/office/drawing/2010/main"/>
              </a:ext>
            </a:extLst>
          </a:blip>
          <a:srcRect b="-1"/>
          <a:stretch>
            <a:fillRect/>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73" name="Rectangle 72">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 name="Slide Number Placeholder 5">
            <a:extLst>
              <a:ext uri="{FF2B5EF4-FFF2-40B4-BE49-F238E27FC236}">
                <a16:creationId xmlns:a16="http://schemas.microsoft.com/office/drawing/2014/main" id="{D7471D6C-D293-D14B-333F-CE7818150977}"/>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1621B6DD-29C1-4FEA-923F-71EA1347694C}" type="slidenum">
              <a:rPr lang="en-US">
                <a:solidFill>
                  <a:srgbClr val="FFFFFF"/>
                </a:solidFill>
              </a:rPr>
              <a:pPr defTabSz="914400">
                <a:spcAft>
                  <a:spcPts val="600"/>
                </a:spcAft>
              </a:pPr>
              <a:t>15</a:t>
            </a:fld>
            <a:endParaRPr lang="en-US">
              <a:solidFill>
                <a:srgbClr val="FFFFFF"/>
              </a:solidFill>
            </a:endParaRPr>
          </a:p>
        </p:txBody>
      </p:sp>
      <p:sp>
        <p:nvSpPr>
          <p:cNvPr id="75" name="Oval 74">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7" name="Oval 76">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 name="Footer Placeholder 4">
            <a:extLst>
              <a:ext uri="{FF2B5EF4-FFF2-40B4-BE49-F238E27FC236}">
                <a16:creationId xmlns:a16="http://schemas.microsoft.com/office/drawing/2014/main" id="{E220677B-7A44-A78D-2C19-7376ADFE6609}"/>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defTabSz="914400">
              <a:spcAft>
                <a:spcPts val="600"/>
              </a:spcAft>
            </a:pPr>
            <a:r>
              <a:rPr lang="en-US" b="1" i="0" kern="1200">
                <a:solidFill>
                  <a:schemeClr val="accent1"/>
                </a:solidFill>
                <a:latin typeface="+mn-lt"/>
                <a:ea typeface="+mn-ea"/>
                <a:cs typeface="+mn-cs"/>
              </a:rPr>
              <a:t>It Takes a Family Network, 2025</a:t>
            </a:r>
          </a:p>
        </p:txBody>
      </p:sp>
      <p:graphicFrame>
        <p:nvGraphicFramePr>
          <p:cNvPr id="8" name="Content Placeholder 2">
            <a:extLst>
              <a:ext uri="{FF2B5EF4-FFF2-40B4-BE49-F238E27FC236}">
                <a16:creationId xmlns:a16="http://schemas.microsoft.com/office/drawing/2014/main" id="{A8CF7F2E-8474-3AAB-E6E5-80A3608BEDB9}"/>
              </a:ext>
            </a:extLst>
          </p:cNvPr>
          <p:cNvGraphicFramePr>
            <a:graphicFrameLocks noGrp="1"/>
          </p:cNvGraphicFramePr>
          <p:nvPr>
            <p:ph idx="1"/>
            <p:extLst>
              <p:ext uri="{D42A27DB-BD31-4B8C-83A1-F6EECF244321}">
                <p14:modId xmlns:p14="http://schemas.microsoft.com/office/powerpoint/2010/main" val="1845700139"/>
              </p:ext>
            </p:extLst>
          </p:nvPr>
        </p:nvGraphicFramePr>
        <p:xfrm>
          <a:off x="606311" y="2047613"/>
          <a:ext cx="6072776" cy="41811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1727450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91000"/>
                <a:satMod val="164000"/>
                <a:lumMod val="74000"/>
              </a:schemeClr>
              <a:schemeClr val="bg2">
                <a:hueMod val="124000"/>
                <a:satMod val="140000"/>
                <a:lumMod val="142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DE45543-B8D6-4BD5-85E4-FAF64A4C9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F63E70-FDE5-46BE-8B41-CEE9D51D7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text on a white background">
            <a:extLst>
              <a:ext uri="{FF2B5EF4-FFF2-40B4-BE49-F238E27FC236}">
                <a16:creationId xmlns:a16="http://schemas.microsoft.com/office/drawing/2014/main" id="{29BB05D3-C089-5914-EF01-6561217222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237" y="466162"/>
            <a:ext cx="11333526" cy="5897880"/>
          </a:xfrm>
          <a:prstGeom prst="rect">
            <a:avLst/>
          </a:prstGeom>
        </p:spPr>
      </p:pic>
      <p:sp>
        <p:nvSpPr>
          <p:cNvPr id="6" name="Footer Placeholder 5">
            <a:extLst>
              <a:ext uri="{FF2B5EF4-FFF2-40B4-BE49-F238E27FC236}">
                <a16:creationId xmlns:a16="http://schemas.microsoft.com/office/drawing/2014/main" id="{8C680611-44ED-69EB-CF84-1C4D4E9EB83D}"/>
              </a:ext>
            </a:extLst>
          </p:cNvPr>
          <p:cNvSpPr>
            <a:spLocks noGrp="1"/>
          </p:cNvSpPr>
          <p:nvPr>
            <p:ph type="ftr" sz="quarter" idx="11"/>
          </p:nvPr>
        </p:nvSpPr>
        <p:spPr>
          <a:xfrm>
            <a:off x="561110" y="6391838"/>
            <a:ext cx="5699841" cy="304801"/>
          </a:xfrm>
        </p:spPr>
        <p:txBody>
          <a:bodyPr>
            <a:normAutofit/>
          </a:bodyPr>
          <a:lstStyle/>
          <a:p>
            <a:pPr>
              <a:spcAft>
                <a:spcPts val="600"/>
              </a:spcAft>
            </a:pPr>
            <a:r>
              <a:rPr lang="en-US">
                <a:solidFill>
                  <a:srgbClr val="FFFFFF"/>
                </a:solidFill>
              </a:rPr>
              <a:t>It Takes a Family Network, 2025</a:t>
            </a:r>
          </a:p>
        </p:txBody>
      </p:sp>
      <p:sp>
        <p:nvSpPr>
          <p:cNvPr id="7" name="Slide Number Placeholder 6">
            <a:extLst>
              <a:ext uri="{FF2B5EF4-FFF2-40B4-BE49-F238E27FC236}">
                <a16:creationId xmlns:a16="http://schemas.microsoft.com/office/drawing/2014/main" id="{392A8E8B-A645-0713-683C-26C8C4F6BC15}"/>
              </a:ext>
            </a:extLst>
          </p:cNvPr>
          <p:cNvSpPr>
            <a:spLocks noGrp="1"/>
          </p:cNvSpPr>
          <p:nvPr>
            <p:ph type="sldNum" sz="quarter" idx="12"/>
          </p:nvPr>
        </p:nvSpPr>
        <p:spPr>
          <a:xfrm>
            <a:off x="10997348" y="6353984"/>
            <a:ext cx="838199" cy="342653"/>
          </a:xfrm>
        </p:spPr>
        <p:txBody>
          <a:bodyPr>
            <a:normAutofit/>
          </a:bodyPr>
          <a:lstStyle/>
          <a:p>
            <a:pPr algn="r">
              <a:spcAft>
                <a:spcPts val="600"/>
              </a:spcAft>
            </a:pPr>
            <a:fld id="{1621B6DD-29C1-4FEA-923F-71EA1347694C}" type="slidenum">
              <a:rPr lang="en-US" sz="1000">
                <a:solidFill>
                  <a:srgbClr val="FFFFFF"/>
                </a:solidFill>
              </a:rPr>
              <a:pPr algn="r">
                <a:spcAft>
                  <a:spcPts val="600"/>
                </a:spcAft>
              </a:pPr>
              <a:t>16</a:t>
            </a:fld>
            <a:endParaRPr lang="en-US" sz="1000">
              <a:solidFill>
                <a:srgbClr val="FFFFFF"/>
              </a:solidFill>
            </a:endParaRPr>
          </a:p>
        </p:txBody>
      </p:sp>
    </p:spTree>
    <p:extLst>
      <p:ext uri="{BB962C8B-B14F-4D97-AF65-F5344CB8AC3E}">
        <p14:creationId xmlns:p14="http://schemas.microsoft.com/office/powerpoint/2010/main" val="2059487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E5B0A72-73E7-4C55-874C-B50A6CA630ED}"/>
              </a:ext>
            </a:extLst>
          </p:cNvPr>
          <p:cNvSpPr>
            <a:spLocks noGrp="1"/>
          </p:cNvSpPr>
          <p:nvPr>
            <p:ph type="title"/>
          </p:nvPr>
        </p:nvSpPr>
        <p:spPr>
          <a:xfrm>
            <a:off x="462417" y="887006"/>
            <a:ext cx="10728322" cy="788666"/>
          </a:xfrm>
        </p:spPr>
        <p:txBody>
          <a:bodyPr anchor="ctr"/>
          <a:lstStyle/>
          <a:p>
            <a:pPr lvl="0" defTabSz="914400" eaLnBrk="0" fontAlgn="base" hangingPunct="0">
              <a:spcAft>
                <a:spcPct val="0"/>
              </a:spcAft>
            </a:pPr>
            <a:br>
              <a:rPr lang="en-CA" altLang="en-US" sz="1800" dirty="0">
                <a:solidFill>
                  <a:schemeClr val="tx1"/>
                </a:solidFill>
              </a:rPr>
            </a:br>
            <a:r>
              <a:rPr lang="en-CA" altLang="en-US" b="1" dirty="0">
                <a:solidFill>
                  <a:schemeClr val="bg1"/>
                </a:solidFill>
                <a:latin typeface="Aptos" panose="020B0004020202020204" pitchFamily="34" charset="0"/>
                <a:ea typeface="Times New Roman" panose="02020603050405020304" pitchFamily="18" charset="0"/>
                <a:cs typeface="Arial" panose="020B0604020202020204" pitchFamily="34" charset="0"/>
              </a:rPr>
              <a:t>The Role of Sponsors &amp; Partner Organizations</a:t>
            </a:r>
            <a:endParaRPr lang="en-US" dirty="0">
              <a:solidFill>
                <a:schemeClr val="bg1"/>
              </a:solidFill>
            </a:endParaRPr>
          </a:p>
        </p:txBody>
      </p:sp>
      <p:sp>
        <p:nvSpPr>
          <p:cNvPr id="22" name="Footer Placeholder 21">
            <a:extLst>
              <a:ext uri="{FF2B5EF4-FFF2-40B4-BE49-F238E27FC236}">
                <a16:creationId xmlns:a16="http://schemas.microsoft.com/office/drawing/2014/main" id="{C7D25136-8C52-410E-B00F-883FC274AA68}"/>
              </a:ext>
            </a:extLst>
          </p:cNvPr>
          <p:cNvSpPr>
            <a:spLocks noGrp="1"/>
          </p:cNvSpPr>
          <p:nvPr>
            <p:ph type="ftr" sz="quarter" idx="15"/>
          </p:nvPr>
        </p:nvSpPr>
        <p:spPr/>
        <p:txBody>
          <a:bodyPr/>
          <a:lstStyle/>
          <a:p>
            <a:r>
              <a:rPr lang="en-US"/>
              <a:t>It Takes a Family Network, 2025</a:t>
            </a:r>
            <a:endParaRPr lang="en-US" dirty="0"/>
          </a:p>
        </p:txBody>
      </p:sp>
      <p:sp>
        <p:nvSpPr>
          <p:cNvPr id="23" name="Slide Number Placeholder 22">
            <a:extLst>
              <a:ext uri="{FF2B5EF4-FFF2-40B4-BE49-F238E27FC236}">
                <a16:creationId xmlns:a16="http://schemas.microsoft.com/office/drawing/2014/main" id="{98A201B3-2CCF-4132-8763-1BFF87552FF4}"/>
              </a:ext>
            </a:extLst>
          </p:cNvPr>
          <p:cNvSpPr>
            <a:spLocks noGrp="1"/>
          </p:cNvSpPr>
          <p:nvPr>
            <p:ph type="sldNum" sz="quarter" idx="16"/>
          </p:nvPr>
        </p:nvSpPr>
        <p:spPr/>
        <p:txBody>
          <a:bodyPr/>
          <a:lstStyle/>
          <a:p>
            <a:fld id="{1621B6DD-29C1-4FEA-923F-71EA1347694C}" type="slidenum">
              <a:rPr lang="en-US" smtClean="0"/>
              <a:pPr/>
              <a:t>17</a:t>
            </a:fld>
            <a:endParaRPr lang="en-US" dirty="0"/>
          </a:p>
        </p:txBody>
      </p:sp>
      <p:sp>
        <p:nvSpPr>
          <p:cNvPr id="3" name="Content Placeholder 2">
            <a:extLst>
              <a:ext uri="{FF2B5EF4-FFF2-40B4-BE49-F238E27FC236}">
                <a16:creationId xmlns:a16="http://schemas.microsoft.com/office/drawing/2014/main" id="{EC9D0458-6DE2-58B6-EA46-FEDE7EF3F3EC}"/>
              </a:ext>
            </a:extLst>
          </p:cNvPr>
          <p:cNvSpPr>
            <a:spLocks noGrp="1"/>
          </p:cNvSpPr>
          <p:nvPr>
            <p:ph sz="quarter" idx="13"/>
          </p:nvPr>
        </p:nvSpPr>
        <p:spPr>
          <a:xfrm>
            <a:off x="720000" y="2399897"/>
            <a:ext cx="10643735" cy="3248975"/>
          </a:xfrm>
        </p:spPr>
        <p:txBody>
          <a:bodyPr/>
          <a:lstStyle/>
          <a:p>
            <a:pPr marL="0" indent="0">
              <a:buNone/>
            </a:pPr>
            <a:br>
              <a:rPr lang="en-CA" altLang="en-US" dirty="0">
                <a:solidFill>
                  <a:schemeClr val="tx1"/>
                </a:solidFill>
              </a:rPr>
            </a:br>
            <a:r>
              <a:rPr lang="en-CA" altLang="en-US" dirty="0">
                <a:solidFill>
                  <a:schemeClr val="tx1"/>
                </a:solidFill>
                <a:latin typeface="Aptos" panose="020B0004020202020204" pitchFamily="34" charset="0"/>
                <a:ea typeface="Times New Roman" panose="02020603050405020304" pitchFamily="18" charset="0"/>
                <a:cs typeface="Arial" panose="020B0604020202020204" pitchFamily="34" charset="0"/>
              </a:rPr>
              <a:t>What meaningful support looks like (without control)</a:t>
            </a:r>
            <a:br>
              <a:rPr lang="en-CA" altLang="en-US" dirty="0">
                <a:solidFill>
                  <a:schemeClr val="tx1"/>
                </a:solidFill>
                <a:latin typeface="Aptos" panose="020B0004020202020204" pitchFamily="34" charset="0"/>
                <a:ea typeface="Aptos" panose="020B0004020202020204" pitchFamily="34" charset="0"/>
                <a:cs typeface="Arial" panose="020B0604020202020204" pitchFamily="34" charset="0"/>
              </a:rPr>
            </a:br>
            <a:endParaRPr lang="en-CA" altLang="en-US" dirty="0">
              <a:solidFill>
                <a:schemeClr val="tx1"/>
              </a:solidFill>
              <a:latin typeface="Aptos" panose="020B0004020202020204" pitchFamily="34" charset="0"/>
              <a:ea typeface="Aptos" panose="020B0004020202020204" pitchFamily="34" charset="0"/>
              <a:cs typeface="Arial" panose="020B0604020202020204" pitchFamily="34" charset="0"/>
            </a:endParaRPr>
          </a:p>
          <a:p>
            <a:pPr marL="0" indent="0">
              <a:buNone/>
            </a:pPr>
            <a:r>
              <a:rPr lang="en-CA" altLang="en-US" dirty="0">
                <a:solidFill>
                  <a:schemeClr val="tx1"/>
                </a:solidFill>
                <a:latin typeface="Aptos" panose="020B0004020202020204" pitchFamily="34" charset="0"/>
                <a:ea typeface="Times New Roman" panose="02020603050405020304" pitchFamily="18" charset="0"/>
                <a:cs typeface="Arial" panose="020B0604020202020204" pitchFamily="34" charset="0"/>
              </a:rPr>
              <a:t>Examples of positive partnerships</a:t>
            </a:r>
            <a:br>
              <a:rPr lang="en-CA" altLang="en-US" dirty="0">
                <a:solidFill>
                  <a:schemeClr val="tx1"/>
                </a:solidFill>
                <a:latin typeface="Aptos" panose="020B0004020202020204" pitchFamily="34" charset="0"/>
                <a:ea typeface="Aptos" panose="020B0004020202020204" pitchFamily="34" charset="0"/>
                <a:cs typeface="Arial" panose="020B0604020202020204" pitchFamily="34" charset="0"/>
              </a:rPr>
            </a:br>
            <a:endParaRPr lang="en-CA" altLang="en-US" dirty="0">
              <a:solidFill>
                <a:schemeClr val="tx1"/>
              </a:solidFill>
              <a:latin typeface="Aptos" panose="020B0004020202020204" pitchFamily="34" charset="0"/>
              <a:ea typeface="Aptos" panose="020B0004020202020204" pitchFamily="34" charset="0"/>
              <a:cs typeface="Arial" panose="020B0604020202020204" pitchFamily="34" charset="0"/>
            </a:endParaRPr>
          </a:p>
          <a:p>
            <a:pPr marL="0" indent="0">
              <a:buNone/>
            </a:pPr>
            <a:r>
              <a:rPr lang="en-CA" altLang="en-US" dirty="0">
                <a:solidFill>
                  <a:schemeClr val="tx1"/>
                </a:solidFill>
                <a:latin typeface="Aptos" panose="020B0004020202020204" pitchFamily="34" charset="0"/>
                <a:ea typeface="Times New Roman" panose="02020603050405020304" pitchFamily="18" charset="0"/>
                <a:cs typeface="Arial" panose="020B0604020202020204" pitchFamily="34" charset="0"/>
              </a:rPr>
              <a:t>Challenges and tensions</a:t>
            </a:r>
            <a:br>
              <a:rPr lang="en-CA" altLang="en-US" dirty="0">
                <a:solidFill>
                  <a:schemeClr val="tx1"/>
                </a:solidFill>
                <a:latin typeface="Aptos" panose="020B0004020202020204" pitchFamily="34" charset="0"/>
                <a:ea typeface="Aptos" panose="020B0004020202020204" pitchFamily="34" charset="0"/>
                <a:cs typeface="Arial" panose="020B0604020202020204" pitchFamily="34" charset="0"/>
              </a:rPr>
            </a:br>
            <a:endParaRPr lang="en-CA" altLang="en-US" dirty="0">
              <a:solidFill>
                <a:schemeClr val="tx1"/>
              </a:solidFill>
              <a:latin typeface="Aptos" panose="020B0004020202020204" pitchFamily="34" charset="0"/>
              <a:ea typeface="Aptos" panose="020B0004020202020204" pitchFamily="34" charset="0"/>
              <a:cs typeface="Arial" panose="020B0604020202020204" pitchFamily="34" charset="0"/>
            </a:endParaRPr>
          </a:p>
          <a:p>
            <a:pPr marL="0" indent="0">
              <a:buNone/>
            </a:pPr>
            <a:r>
              <a:rPr lang="en-CA" altLang="en-US" dirty="0">
                <a:solidFill>
                  <a:schemeClr val="tx1"/>
                </a:solidFill>
                <a:latin typeface="Aptos" panose="020B0004020202020204" pitchFamily="34" charset="0"/>
                <a:ea typeface="Times New Roman" panose="02020603050405020304" pitchFamily="18" charset="0"/>
                <a:cs typeface="Arial" panose="020B0604020202020204" pitchFamily="34" charset="0"/>
              </a:rPr>
              <a:t>Tips for balancing trust and accountability</a:t>
            </a:r>
            <a:endParaRPr lang="en-CA" dirty="0"/>
          </a:p>
        </p:txBody>
      </p:sp>
      <p:sp>
        <p:nvSpPr>
          <p:cNvPr id="5" name="Rectangle 2">
            <a:extLst>
              <a:ext uri="{FF2B5EF4-FFF2-40B4-BE49-F238E27FC236}">
                <a16:creationId xmlns:a16="http://schemas.microsoft.com/office/drawing/2014/main" id="{6B16EE96-30D9-C3FD-56DA-DE2D0D0ADF33}"/>
              </a:ext>
            </a:extLst>
          </p:cNvPr>
          <p:cNvSpPr>
            <a:spLocks noChangeArrowheads="1"/>
          </p:cNvSpPr>
          <p:nvPr/>
        </p:nvSpPr>
        <p:spPr bwMode="auto">
          <a:xfrm>
            <a:off x="0" y="457200"/>
            <a:ext cx="12192000" cy="1270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10" name="Picture 9" descr="A poster for a charity event&#10;&#10;AI-generated content may be incorrect.">
            <a:extLst>
              <a:ext uri="{FF2B5EF4-FFF2-40B4-BE49-F238E27FC236}">
                <a16:creationId xmlns:a16="http://schemas.microsoft.com/office/drawing/2014/main" id="{393DBB88-1E2B-B9A7-74E2-ACDC002B67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3640" y="2287928"/>
            <a:ext cx="3287999" cy="4256309"/>
          </a:xfrm>
          <a:prstGeom prst="rect">
            <a:avLst/>
          </a:prstGeom>
        </p:spPr>
      </p:pic>
    </p:spTree>
    <p:extLst>
      <p:ext uri="{BB962C8B-B14F-4D97-AF65-F5344CB8AC3E}">
        <p14:creationId xmlns:p14="http://schemas.microsoft.com/office/powerpoint/2010/main" val="840680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A1D7D-724B-494C-8E1D-AFC61B143383}"/>
              </a:ext>
            </a:extLst>
          </p:cNvPr>
          <p:cNvSpPr>
            <a:spLocks noGrp="1"/>
          </p:cNvSpPr>
          <p:nvPr>
            <p:ph type="title"/>
          </p:nvPr>
        </p:nvSpPr>
        <p:spPr>
          <a:xfrm>
            <a:off x="561110" y="752501"/>
            <a:ext cx="9969910" cy="706964"/>
          </a:xfrm>
        </p:spPr>
        <p:txBody>
          <a:bodyPr/>
          <a:lstStyle/>
          <a:p>
            <a:pPr defTabSz="914400" eaLnBrk="0" fontAlgn="base" hangingPunct="0">
              <a:spcAft>
                <a:spcPct val="0"/>
              </a:spcAft>
            </a:pPr>
            <a:r>
              <a:rPr lang="en-US" sz="3200" b="1" dirty="0">
                <a:solidFill>
                  <a:schemeClr val="bg1"/>
                </a:solidFill>
                <a:latin typeface="Arial" panose="020B0604020202020204" pitchFamily="34" charset="0"/>
                <a:cs typeface="Arial" panose="020B0604020202020204" pitchFamily="34" charset="0"/>
              </a:rPr>
              <a:t>Grants at Work: Beyond Paperwork to </a:t>
            </a:r>
            <a:r>
              <a:rPr lang="en-US" sz="3200" b="1" dirty="0" err="1">
                <a:solidFill>
                  <a:schemeClr val="bg1"/>
                </a:solidFill>
                <a:latin typeface="Arial" panose="020B0604020202020204" pitchFamily="34" charset="0"/>
                <a:cs typeface="Arial" panose="020B0604020202020204" pitchFamily="34" charset="0"/>
              </a:rPr>
              <a:t>Peoplework</a:t>
            </a:r>
            <a:endParaRPr lang="en-CA" altLang="en-US" sz="3200" b="1" dirty="0">
              <a:solidFill>
                <a:schemeClr val="bg1"/>
              </a:solidFill>
              <a:latin typeface="Arial" panose="020B0604020202020204" pitchFamily="34" charset="0"/>
              <a:cs typeface="Arial" panose="020B0604020202020204" pitchFamily="34" charset="0"/>
            </a:endParaRPr>
          </a:p>
        </p:txBody>
      </p:sp>
      <p:sp>
        <p:nvSpPr>
          <p:cNvPr id="14" name="Footer Placeholder 13">
            <a:extLst>
              <a:ext uri="{FF2B5EF4-FFF2-40B4-BE49-F238E27FC236}">
                <a16:creationId xmlns:a16="http://schemas.microsoft.com/office/drawing/2014/main" id="{4CFB2A2F-1914-42A9-95F9-BCD7CD4D55E7}"/>
              </a:ext>
            </a:extLst>
          </p:cNvPr>
          <p:cNvSpPr>
            <a:spLocks noGrp="1"/>
          </p:cNvSpPr>
          <p:nvPr>
            <p:ph type="ftr" sz="quarter" idx="11"/>
          </p:nvPr>
        </p:nvSpPr>
        <p:spPr/>
        <p:txBody>
          <a:bodyPr/>
          <a:lstStyle/>
          <a:p>
            <a:r>
              <a:rPr lang="en-US"/>
              <a:t>It Takes a Family Network, 2025</a:t>
            </a:r>
            <a:endParaRPr lang="en-US" dirty="0"/>
          </a:p>
        </p:txBody>
      </p:sp>
      <p:sp>
        <p:nvSpPr>
          <p:cNvPr id="15" name="Slide Number Placeholder 14">
            <a:extLst>
              <a:ext uri="{FF2B5EF4-FFF2-40B4-BE49-F238E27FC236}">
                <a16:creationId xmlns:a16="http://schemas.microsoft.com/office/drawing/2014/main" id="{769077E7-4194-47DC-861F-05700D1D4183}"/>
              </a:ext>
            </a:extLst>
          </p:cNvPr>
          <p:cNvSpPr>
            <a:spLocks noGrp="1"/>
          </p:cNvSpPr>
          <p:nvPr>
            <p:ph type="sldNum" sz="quarter" idx="12"/>
          </p:nvPr>
        </p:nvSpPr>
        <p:spPr/>
        <p:txBody>
          <a:bodyPr/>
          <a:lstStyle/>
          <a:p>
            <a:fld id="{1621B6DD-29C1-4FEA-923F-71EA1347694C}" type="slidenum">
              <a:rPr lang="en-US" smtClean="0"/>
              <a:pPr/>
              <a:t>18</a:t>
            </a:fld>
            <a:endParaRPr lang="en-US" dirty="0"/>
          </a:p>
        </p:txBody>
      </p:sp>
      <p:sp>
        <p:nvSpPr>
          <p:cNvPr id="6" name="Rectangle 2">
            <a:extLst>
              <a:ext uri="{FF2B5EF4-FFF2-40B4-BE49-F238E27FC236}">
                <a16:creationId xmlns:a16="http://schemas.microsoft.com/office/drawing/2014/main" id="{6809120D-8DE3-D045-AE0B-F1EB5267BB69}"/>
              </a:ext>
            </a:extLst>
          </p:cNvPr>
          <p:cNvSpPr>
            <a:spLocks noChangeArrowheads="1"/>
          </p:cNvSpPr>
          <p:nvPr/>
        </p:nvSpPr>
        <p:spPr bwMode="auto">
          <a:xfrm>
            <a:off x="0" y="457200"/>
            <a:ext cx="12192000" cy="1270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7" name="TextBox 16">
            <a:extLst>
              <a:ext uri="{FF2B5EF4-FFF2-40B4-BE49-F238E27FC236}">
                <a16:creationId xmlns:a16="http://schemas.microsoft.com/office/drawing/2014/main" id="{804C9D23-D60D-2744-DB43-520D5CA09284}"/>
              </a:ext>
            </a:extLst>
          </p:cNvPr>
          <p:cNvSpPr txBox="1"/>
          <p:nvPr/>
        </p:nvSpPr>
        <p:spPr>
          <a:xfrm>
            <a:off x="3600867" y="4646474"/>
            <a:ext cx="4719778" cy="1754326"/>
          </a:xfrm>
          <a:prstGeom prst="rect">
            <a:avLst/>
          </a:prstGeom>
          <a:noFill/>
        </p:spPr>
        <p:txBody>
          <a:bodyPr wrap="square">
            <a:spAutoFit/>
          </a:bodyPr>
          <a:lstStyle/>
          <a:p>
            <a:pPr lvl="0">
              <a:lnSpc>
                <a:spcPct val="100000"/>
              </a:lnSpc>
            </a:pPr>
            <a:r>
              <a:rPr lang="en-CA" altLang="en-US" dirty="0">
                <a:solidFill>
                  <a:schemeClr val="tx1"/>
                </a:solidFill>
                <a:latin typeface="Aptos" panose="020B0004020202020204" pitchFamily="34" charset="0"/>
                <a:ea typeface="Times New Roman" panose="02020603050405020304" pitchFamily="18" charset="0"/>
                <a:cs typeface="Arial" panose="020B0604020202020204" pitchFamily="34" charset="0"/>
              </a:rPr>
              <a:t>At WEFN Grants have been used to:</a:t>
            </a:r>
          </a:p>
          <a:p>
            <a:pPr lvl="0">
              <a:lnSpc>
                <a:spcPct val="100000"/>
              </a:lnSpc>
            </a:pPr>
            <a:br>
              <a:rPr lang="en-CA" altLang="en-US" dirty="0">
                <a:solidFill>
                  <a:schemeClr val="tx1"/>
                </a:solidFill>
              </a:rPr>
            </a:br>
            <a:r>
              <a:rPr lang="en-CA" altLang="en-US" dirty="0">
                <a:solidFill>
                  <a:schemeClr val="tx1"/>
                </a:solidFill>
                <a:latin typeface="Aptos" panose="020B0004020202020204" pitchFamily="34" charset="0"/>
                <a:ea typeface="Times New Roman" panose="02020603050405020304" pitchFamily="18" charset="0"/>
                <a:cs typeface="Arial" panose="020B0604020202020204" pitchFamily="34" charset="0"/>
              </a:rPr>
              <a:t>Build family leadership capacity</a:t>
            </a:r>
            <a:br>
              <a:rPr lang="en-CA" altLang="en-US" dirty="0">
                <a:solidFill>
                  <a:schemeClr val="tx1"/>
                </a:solidFill>
                <a:latin typeface="Aptos" panose="020B0004020202020204" pitchFamily="34" charset="0"/>
                <a:ea typeface="Aptos" panose="020B0004020202020204" pitchFamily="34" charset="0"/>
                <a:cs typeface="Arial" panose="020B0604020202020204" pitchFamily="34" charset="0"/>
              </a:rPr>
            </a:br>
            <a:r>
              <a:rPr lang="en-CA" altLang="en-US" dirty="0">
                <a:solidFill>
                  <a:schemeClr val="tx1"/>
                </a:solidFill>
                <a:latin typeface="Aptos" panose="020B0004020202020204" pitchFamily="34" charset="0"/>
                <a:ea typeface="Times New Roman" panose="02020603050405020304" pitchFamily="18" charset="0"/>
                <a:cs typeface="Arial" panose="020B0604020202020204" pitchFamily="34" charset="0"/>
              </a:rPr>
              <a:t>Support mentorship </a:t>
            </a:r>
            <a:r>
              <a:rPr lang="en-CA" altLang="en-US" dirty="0">
                <a:latin typeface="Aptos" panose="020B0004020202020204" pitchFamily="34" charset="0"/>
                <a:ea typeface="Times New Roman" panose="02020603050405020304" pitchFamily="18" charset="0"/>
                <a:cs typeface="Arial" panose="020B0604020202020204" pitchFamily="34" charset="0"/>
              </a:rPr>
              <a:t>&amp;</a:t>
            </a:r>
            <a:r>
              <a:rPr lang="en-CA" altLang="en-US" dirty="0">
                <a:solidFill>
                  <a:schemeClr val="tx1"/>
                </a:solidFill>
                <a:latin typeface="Aptos" panose="020B0004020202020204" pitchFamily="34" charset="0"/>
                <a:ea typeface="Times New Roman" panose="02020603050405020304" pitchFamily="18" charset="0"/>
                <a:cs typeface="Arial" panose="020B0604020202020204" pitchFamily="34" charset="0"/>
              </a:rPr>
              <a:t> community connection</a:t>
            </a:r>
            <a:br>
              <a:rPr lang="en-CA" altLang="en-US" dirty="0">
                <a:solidFill>
                  <a:schemeClr val="tx1"/>
                </a:solidFill>
                <a:latin typeface="Aptos" panose="020B0004020202020204" pitchFamily="34" charset="0"/>
                <a:ea typeface="Aptos" panose="020B0004020202020204" pitchFamily="34" charset="0"/>
                <a:cs typeface="Arial" panose="020B0604020202020204" pitchFamily="34" charset="0"/>
              </a:rPr>
            </a:br>
            <a:r>
              <a:rPr lang="en-CA" altLang="en-US" dirty="0">
                <a:solidFill>
                  <a:schemeClr val="tx1"/>
                </a:solidFill>
                <a:latin typeface="Aptos" panose="020B0004020202020204" pitchFamily="34" charset="0"/>
                <a:ea typeface="Times New Roman" panose="02020603050405020304" pitchFamily="18" charset="0"/>
                <a:cs typeface="Arial" panose="020B0604020202020204" pitchFamily="34" charset="0"/>
              </a:rPr>
              <a:t>Host events amplifying family voices</a:t>
            </a:r>
            <a:br>
              <a:rPr lang="en-CA" altLang="en-US" dirty="0">
                <a:solidFill>
                  <a:schemeClr val="tx1"/>
                </a:solidFill>
              </a:rPr>
            </a:br>
            <a:r>
              <a:rPr lang="en-CA" altLang="en-US" dirty="0">
                <a:solidFill>
                  <a:schemeClr val="tx1"/>
                </a:solidFill>
                <a:latin typeface="Aptos" panose="020B0004020202020204" pitchFamily="34" charset="0"/>
                <a:ea typeface="Times New Roman" panose="02020603050405020304" pitchFamily="18" charset="0"/>
                <a:cs typeface="Arial" panose="020B0604020202020204" pitchFamily="34" charset="0"/>
              </a:rPr>
              <a:t>Always maintaining family autonomy</a:t>
            </a:r>
            <a:endParaRPr lang="en-CA" dirty="0"/>
          </a:p>
        </p:txBody>
      </p:sp>
      <p:pic>
        <p:nvPicPr>
          <p:cNvPr id="21" name="Picture 20" descr="A person holding a cat&#10;&#10;AI-generated content may be incorrect.">
            <a:extLst>
              <a:ext uri="{FF2B5EF4-FFF2-40B4-BE49-F238E27FC236}">
                <a16:creationId xmlns:a16="http://schemas.microsoft.com/office/drawing/2014/main" id="{A21E5515-8A1C-B764-356C-07CA3A6C7B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622" y="4595622"/>
            <a:ext cx="2923291" cy="2192468"/>
          </a:xfrm>
          <a:prstGeom prst="plaque">
            <a:avLst/>
          </a:prstGeom>
        </p:spPr>
      </p:pic>
      <p:pic>
        <p:nvPicPr>
          <p:cNvPr id="25" name="Picture 24" descr="A group of people posing for a photo">
            <a:extLst>
              <a:ext uri="{FF2B5EF4-FFF2-40B4-BE49-F238E27FC236}">
                <a16:creationId xmlns:a16="http://schemas.microsoft.com/office/drawing/2014/main" id="{49A1F02E-AD4B-52A9-DF44-8321E3988F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20645" y="4525713"/>
            <a:ext cx="3097615" cy="2332287"/>
          </a:xfrm>
          <a:prstGeom prst="plaque">
            <a:avLst/>
          </a:prstGeom>
        </p:spPr>
      </p:pic>
      <p:sp>
        <p:nvSpPr>
          <p:cNvPr id="4" name="TextBox 3">
            <a:extLst>
              <a:ext uri="{FF2B5EF4-FFF2-40B4-BE49-F238E27FC236}">
                <a16:creationId xmlns:a16="http://schemas.microsoft.com/office/drawing/2014/main" id="{5D42A440-1BCC-2073-AF82-C377FF8E659D}"/>
              </a:ext>
            </a:extLst>
          </p:cNvPr>
          <p:cNvSpPr txBox="1"/>
          <p:nvPr/>
        </p:nvSpPr>
        <p:spPr>
          <a:xfrm>
            <a:off x="1682268" y="2545457"/>
            <a:ext cx="3646539" cy="1477328"/>
          </a:xfrm>
          <a:prstGeom prst="rect">
            <a:avLst/>
          </a:prstGeom>
          <a:noFill/>
        </p:spPr>
        <p:txBody>
          <a:bodyPr wrap="square">
            <a:spAutoFit/>
          </a:bodyPr>
          <a:lstStyle/>
          <a:p>
            <a:pPr>
              <a:buNone/>
            </a:pPr>
            <a:r>
              <a:rPr lang="en-US" b="1" dirty="0">
                <a:latin typeface="Arial" panose="020B0604020202020204" pitchFamily="34" charset="0"/>
                <a:cs typeface="Arial" panose="020B0604020202020204" pitchFamily="34" charset="0"/>
              </a:rPr>
              <a:t>Benefits of Grants</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Start-up &amp; project funding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Support for innovation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Builds credibility &amp; partnerships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Capacity building</a:t>
            </a:r>
          </a:p>
        </p:txBody>
      </p:sp>
      <p:sp>
        <p:nvSpPr>
          <p:cNvPr id="7" name="TextBox 6">
            <a:extLst>
              <a:ext uri="{FF2B5EF4-FFF2-40B4-BE49-F238E27FC236}">
                <a16:creationId xmlns:a16="http://schemas.microsoft.com/office/drawing/2014/main" id="{A1045EEC-3ABC-35AA-B0A8-FFA3B7D521C5}"/>
              </a:ext>
            </a:extLst>
          </p:cNvPr>
          <p:cNvSpPr txBox="1"/>
          <p:nvPr/>
        </p:nvSpPr>
        <p:spPr>
          <a:xfrm>
            <a:off x="7101003" y="2549515"/>
            <a:ext cx="4317257" cy="1754326"/>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Drawbacks</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Short-term &amp; unstable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Risk of mission drift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Restricted use (not core costs)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Heavy admin burden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Dependent on funder priorities</a:t>
            </a:r>
          </a:p>
        </p:txBody>
      </p:sp>
    </p:spTree>
    <p:extLst>
      <p:ext uri="{BB962C8B-B14F-4D97-AF65-F5344CB8AC3E}">
        <p14:creationId xmlns:p14="http://schemas.microsoft.com/office/powerpoint/2010/main" val="120639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3"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15" name="Rectangle 14">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16">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FC765E14-E376-4348-8796-64A925ECD35D}"/>
              </a:ext>
            </a:extLst>
          </p:cNvPr>
          <p:cNvSpPr>
            <a:spLocks noGrp="1"/>
          </p:cNvSpPr>
          <p:nvPr>
            <p:ph type="title"/>
          </p:nvPr>
        </p:nvSpPr>
        <p:spPr>
          <a:xfrm>
            <a:off x="676131" y="1011984"/>
            <a:ext cx="10827327" cy="861420"/>
          </a:xfrm>
        </p:spPr>
        <p:txBody>
          <a:bodyPr vert="horz" lIns="91440" tIns="45720" rIns="91440" bIns="45720" rtlCol="0" anchor="b">
            <a:normAutofit/>
          </a:bodyPr>
          <a:lstStyle/>
          <a:p>
            <a:pPr algn="ctr"/>
            <a:r>
              <a:rPr lang="en-US" sz="4800" dirty="0">
                <a:solidFill>
                  <a:schemeClr val="tx2">
                    <a:lumMod val="75000"/>
                  </a:schemeClr>
                </a:solidFill>
              </a:rPr>
              <a:t>Challenges Facing Family Networks</a:t>
            </a:r>
          </a:p>
        </p:txBody>
      </p:sp>
      <p:sp>
        <p:nvSpPr>
          <p:cNvPr id="3" name="Text Placeholder 2">
            <a:extLst>
              <a:ext uri="{FF2B5EF4-FFF2-40B4-BE49-F238E27FC236}">
                <a16:creationId xmlns:a16="http://schemas.microsoft.com/office/drawing/2014/main" id="{EFC949A1-8DB2-AFA3-2DF6-4B7DF2D59440}"/>
              </a:ext>
            </a:extLst>
          </p:cNvPr>
          <p:cNvSpPr>
            <a:spLocks noGrp="1"/>
          </p:cNvSpPr>
          <p:nvPr>
            <p:ph type="body" idx="1"/>
          </p:nvPr>
        </p:nvSpPr>
        <p:spPr>
          <a:xfrm>
            <a:off x="801748" y="1914852"/>
            <a:ext cx="8825658" cy="861420"/>
          </a:xfrm>
        </p:spPr>
        <p:txBody>
          <a:bodyPr vert="horz" lIns="91440" tIns="45720" rIns="91440" bIns="45720" rtlCol="0" anchor="t">
            <a:normAutofit fontScale="25000" lnSpcReduction="20000"/>
          </a:bodyPr>
          <a:lstStyle/>
          <a:p>
            <a:pPr>
              <a:lnSpc>
                <a:spcPct val="90000"/>
              </a:lnSpc>
            </a:pPr>
            <a:r>
              <a:rPr lang="en-US" sz="500" dirty="0">
                <a:solidFill>
                  <a:schemeClr val="tx2"/>
                </a:solidFill>
              </a:rPr>
              <a:t>Challenges Facing Family Networks Today</a:t>
            </a:r>
          </a:p>
          <a:p>
            <a:pPr>
              <a:lnSpc>
                <a:spcPct val="90000"/>
              </a:lnSpc>
            </a:pPr>
            <a:r>
              <a:rPr lang="en-US" sz="7200" b="1" cap="none" dirty="0">
                <a:solidFill>
                  <a:schemeClr val="tx2"/>
                </a:solidFill>
              </a:rPr>
              <a:t>Sustainability &amp; Funding</a:t>
            </a:r>
          </a:p>
          <a:p>
            <a:pPr marL="857250" lvl="1" indent="-857250">
              <a:lnSpc>
                <a:spcPct val="120000"/>
              </a:lnSpc>
              <a:spcBef>
                <a:spcPts val="0"/>
              </a:spcBef>
              <a:buFont typeface="Arial" panose="020B0604020202020204" pitchFamily="34" charset="0"/>
              <a:buChar char="•"/>
            </a:pPr>
            <a:r>
              <a:rPr lang="en-US" sz="7200" dirty="0">
                <a:solidFill>
                  <a:schemeClr val="tx2"/>
                </a:solidFill>
              </a:rPr>
              <a:t>Reliance On Short-term Project Grants (Instead Of Core Funding)</a:t>
            </a:r>
          </a:p>
          <a:p>
            <a:pPr marL="857250" lvl="1" indent="-857250">
              <a:lnSpc>
                <a:spcPct val="120000"/>
              </a:lnSpc>
              <a:spcBef>
                <a:spcPts val="0"/>
              </a:spcBef>
              <a:buFont typeface="Arial" panose="020B0604020202020204" pitchFamily="34" charset="0"/>
              <a:buChar char="•"/>
            </a:pPr>
            <a:r>
              <a:rPr lang="en-US" sz="7200" dirty="0">
                <a:solidFill>
                  <a:schemeClr val="tx2"/>
                </a:solidFill>
              </a:rPr>
              <a:t>Constant Pressure To “Prove Value” With Limited Resources</a:t>
            </a:r>
          </a:p>
          <a:p>
            <a:pPr marL="857250" lvl="1" indent="-857250">
              <a:lnSpc>
                <a:spcPct val="120000"/>
              </a:lnSpc>
              <a:spcBef>
                <a:spcPts val="0"/>
              </a:spcBef>
              <a:buFont typeface="Arial" panose="020B0604020202020204" pitchFamily="34" charset="0"/>
              <a:buChar char="•"/>
            </a:pPr>
            <a:r>
              <a:rPr lang="en-US" sz="7200" dirty="0">
                <a:solidFill>
                  <a:schemeClr val="tx2"/>
                </a:solidFill>
              </a:rPr>
              <a:t>Difficulty Planning Long-term When Funding Is Piecemeal</a:t>
            </a:r>
          </a:p>
          <a:p>
            <a:pPr>
              <a:lnSpc>
                <a:spcPct val="90000"/>
              </a:lnSpc>
            </a:pPr>
            <a:r>
              <a:rPr lang="en-US" sz="7200" b="1" cap="none" dirty="0">
                <a:solidFill>
                  <a:schemeClr val="tx2"/>
                </a:solidFill>
              </a:rPr>
              <a:t>Maintaining Autonomy</a:t>
            </a:r>
          </a:p>
          <a:p>
            <a:pPr marL="857250" lvl="1" indent="-857250">
              <a:lnSpc>
                <a:spcPct val="90000"/>
              </a:lnSpc>
              <a:buFont typeface="Arial" panose="020B0604020202020204" pitchFamily="34" charset="0"/>
              <a:buChar char="•"/>
            </a:pPr>
            <a:r>
              <a:rPr lang="en-US" sz="7200" dirty="0">
                <a:solidFill>
                  <a:schemeClr val="tx2"/>
                </a:solidFill>
              </a:rPr>
              <a:t>Risk Of Being Absorbed Or Controlled By Agencies/Funders</a:t>
            </a:r>
          </a:p>
          <a:p>
            <a:pPr marL="857250" lvl="1" indent="-857250">
              <a:lnSpc>
                <a:spcPct val="90000"/>
              </a:lnSpc>
              <a:buFont typeface="Arial" panose="020B0604020202020204" pitchFamily="34" charset="0"/>
              <a:buChar char="•"/>
            </a:pPr>
            <a:r>
              <a:rPr lang="en-US" sz="7200" dirty="0">
                <a:solidFill>
                  <a:schemeClr val="tx2"/>
                </a:solidFill>
              </a:rPr>
              <a:t>Pressure To Align With Service Agendas Instead Of Family Priorities</a:t>
            </a:r>
          </a:p>
          <a:p>
            <a:pPr marL="857250" lvl="1" indent="-857250">
              <a:lnSpc>
                <a:spcPct val="90000"/>
              </a:lnSpc>
              <a:buFont typeface="Arial" panose="020B0604020202020204" pitchFamily="34" charset="0"/>
              <a:buChar char="•"/>
            </a:pPr>
            <a:r>
              <a:rPr lang="en-US" sz="7200" dirty="0">
                <a:solidFill>
                  <a:schemeClr val="tx2"/>
                </a:solidFill>
              </a:rPr>
              <a:t>Balancing Partnerships While Protecting Independence</a:t>
            </a:r>
          </a:p>
          <a:p>
            <a:pPr>
              <a:lnSpc>
                <a:spcPct val="90000"/>
              </a:lnSpc>
            </a:pPr>
            <a:r>
              <a:rPr lang="en-US" sz="7200" b="1" cap="none" dirty="0">
                <a:solidFill>
                  <a:schemeClr val="tx2"/>
                </a:solidFill>
              </a:rPr>
              <a:t>Leadership Capacity</a:t>
            </a:r>
          </a:p>
          <a:p>
            <a:pPr marL="857250" lvl="1" indent="-857250">
              <a:lnSpc>
                <a:spcPct val="90000"/>
              </a:lnSpc>
              <a:buFont typeface="Arial" panose="020B0604020202020204" pitchFamily="34" charset="0"/>
              <a:buChar char="•"/>
            </a:pPr>
            <a:r>
              <a:rPr lang="en-US" sz="7200" dirty="0">
                <a:solidFill>
                  <a:schemeClr val="tx2"/>
                </a:solidFill>
              </a:rPr>
              <a:t>Heavy Reliance On A Small Group Of Family Leaders</a:t>
            </a:r>
          </a:p>
          <a:p>
            <a:pPr marL="857250" lvl="1" indent="-857250">
              <a:lnSpc>
                <a:spcPct val="90000"/>
              </a:lnSpc>
              <a:buFont typeface="Arial" panose="020B0604020202020204" pitchFamily="34" charset="0"/>
              <a:buChar char="•"/>
            </a:pPr>
            <a:r>
              <a:rPr lang="en-US" sz="7200" dirty="0">
                <a:solidFill>
                  <a:schemeClr val="tx2"/>
                </a:solidFill>
              </a:rPr>
              <a:t>Risk Of Burnout For Those Carrying The Network</a:t>
            </a:r>
          </a:p>
          <a:p>
            <a:pPr marL="857250" lvl="1" indent="-857250">
              <a:lnSpc>
                <a:spcPct val="90000"/>
              </a:lnSpc>
              <a:buFont typeface="Arial" panose="020B0604020202020204" pitchFamily="34" charset="0"/>
              <a:buChar char="•"/>
            </a:pPr>
            <a:r>
              <a:rPr lang="en-US" sz="7200" dirty="0">
                <a:solidFill>
                  <a:schemeClr val="tx2"/>
                </a:solidFill>
              </a:rPr>
              <a:t>Need To Recruit And Mentor The Next Generation Of Family Leaders</a:t>
            </a:r>
          </a:p>
          <a:p>
            <a:pPr>
              <a:lnSpc>
                <a:spcPct val="90000"/>
              </a:lnSpc>
            </a:pPr>
            <a:endParaRPr lang="en-US" sz="500" dirty="0">
              <a:solidFill>
                <a:schemeClr val="tx2"/>
              </a:solidFill>
            </a:endParaRPr>
          </a:p>
        </p:txBody>
      </p:sp>
      <p:sp>
        <p:nvSpPr>
          <p:cNvPr id="21" name="Rectangle 20">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 name="Slide Number Placeholder 5">
            <a:extLst>
              <a:ext uri="{FF2B5EF4-FFF2-40B4-BE49-F238E27FC236}">
                <a16:creationId xmlns:a16="http://schemas.microsoft.com/office/drawing/2014/main" id="{EA63876E-4801-EDF7-8304-B8150E3E033B}"/>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1621B6DD-29C1-4FEA-923F-71EA1347694C}" type="slidenum">
              <a:rPr lang="en-US">
                <a:solidFill>
                  <a:srgbClr val="FFFFFF"/>
                </a:solidFill>
              </a:rPr>
              <a:pPr>
                <a:spcAft>
                  <a:spcPts val="600"/>
                </a:spcAft>
              </a:pPr>
              <a:t>19</a:t>
            </a:fld>
            <a:endParaRPr lang="en-US">
              <a:solidFill>
                <a:srgbClr val="FFFFFF"/>
              </a:solidFill>
            </a:endParaRPr>
          </a:p>
        </p:txBody>
      </p:sp>
      <p:sp>
        <p:nvSpPr>
          <p:cNvPr id="5" name="Footer Placeholder 4">
            <a:extLst>
              <a:ext uri="{FF2B5EF4-FFF2-40B4-BE49-F238E27FC236}">
                <a16:creationId xmlns:a16="http://schemas.microsoft.com/office/drawing/2014/main" id="{DE65A954-44A7-0E52-382B-897B7AF1C399}"/>
              </a:ext>
            </a:extLst>
          </p:cNvPr>
          <p:cNvSpPr>
            <a:spLocks noGrp="1"/>
          </p:cNvSpPr>
          <p:nvPr>
            <p:ph type="ftr" sz="quarter" idx="11"/>
          </p:nvPr>
        </p:nvSpPr>
        <p:spPr>
          <a:xfrm rot="5400000">
            <a:off x="9193714" y="4049560"/>
            <a:ext cx="3859795" cy="304801"/>
          </a:xfrm>
        </p:spPr>
        <p:txBody>
          <a:bodyPr vert="horz" lIns="91440" tIns="45720" rIns="91440" bIns="45720" rtlCol="0" anchor="ctr">
            <a:normAutofit/>
          </a:bodyPr>
          <a:lstStyle/>
          <a:p>
            <a:pPr algn="r">
              <a:spcAft>
                <a:spcPts val="600"/>
              </a:spcAft>
            </a:pPr>
            <a:r>
              <a:rPr lang="en-US" b="0" dirty="0">
                <a:solidFill>
                  <a:schemeClr val="tx2">
                    <a:lumMod val="50000"/>
                  </a:schemeClr>
                </a:solidFill>
              </a:rPr>
              <a:t>It Takes a Family Network, 2025</a:t>
            </a:r>
          </a:p>
        </p:txBody>
      </p:sp>
      <p:pic>
        <p:nvPicPr>
          <p:cNvPr id="23" name="Picture 22" descr="A person sitting on a blue mat with a dog">
            <a:extLst>
              <a:ext uri="{FF2B5EF4-FFF2-40B4-BE49-F238E27FC236}">
                <a16:creationId xmlns:a16="http://schemas.microsoft.com/office/drawing/2014/main" id="{B0F42010-262A-68B3-974C-F9C6F63B1A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76987" y="1763497"/>
            <a:ext cx="2013752" cy="2685002"/>
          </a:xfrm>
          <a:prstGeom prst="plaque">
            <a:avLst/>
          </a:prstGeom>
        </p:spPr>
      </p:pic>
    </p:spTree>
    <p:extLst>
      <p:ext uri="{BB962C8B-B14F-4D97-AF65-F5344CB8AC3E}">
        <p14:creationId xmlns:p14="http://schemas.microsoft.com/office/powerpoint/2010/main" val="3416851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9" name="Rectangle 18">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0" name="Oval 19">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1" name="Oval 20">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2" name="Oval 21">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3" name="Oval 22">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4" name="Oval 23">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5"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26"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CA"/>
            </a:p>
          </p:txBody>
        </p:sp>
        <p:sp>
          <p:nvSpPr>
            <p:cNvPr id="27"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29" name="Rectangle 28">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 name="Title 8">
            <a:extLst>
              <a:ext uri="{FF2B5EF4-FFF2-40B4-BE49-F238E27FC236}">
                <a16:creationId xmlns:a16="http://schemas.microsoft.com/office/drawing/2014/main" id="{6A869D1C-17F3-0685-5FAD-62E2B40F604F}"/>
              </a:ext>
            </a:extLst>
          </p:cNvPr>
          <p:cNvSpPr>
            <a:spLocks noGrp="1"/>
          </p:cNvSpPr>
          <p:nvPr>
            <p:ph type="title"/>
          </p:nvPr>
        </p:nvSpPr>
        <p:spPr>
          <a:xfrm>
            <a:off x="1154954" y="973668"/>
            <a:ext cx="8761413" cy="706964"/>
          </a:xfrm>
        </p:spPr>
        <p:txBody>
          <a:bodyPr vert="horz" lIns="91440" tIns="45720" rIns="91440" bIns="45720" rtlCol="0" anchor="ctr">
            <a:noAutofit/>
          </a:bodyPr>
          <a:lstStyle/>
          <a:p>
            <a:pPr algn="l">
              <a:lnSpc>
                <a:spcPct val="90000"/>
              </a:lnSpc>
            </a:pPr>
            <a:r>
              <a:rPr lang="en-US" sz="3600" dirty="0"/>
              <a:t>Welcome &amp; </a:t>
            </a:r>
            <a:br>
              <a:rPr lang="en-US" sz="3600" dirty="0"/>
            </a:br>
            <a:r>
              <a:rPr lang="en-US" sz="3600" dirty="0"/>
              <a:t>Session Objectives</a:t>
            </a:r>
          </a:p>
        </p:txBody>
      </p:sp>
      <p:sp>
        <p:nvSpPr>
          <p:cNvPr id="8" name="Slide Number Placeholder 7">
            <a:extLst>
              <a:ext uri="{FF2B5EF4-FFF2-40B4-BE49-F238E27FC236}">
                <a16:creationId xmlns:a16="http://schemas.microsoft.com/office/drawing/2014/main" id="{A0910273-30D4-5352-056A-3BF059C87A9A}"/>
              </a:ext>
            </a:extLst>
          </p:cNvPr>
          <p:cNvSpPr>
            <a:spLocks noGrp="1"/>
          </p:cNvSpPr>
          <p:nvPr>
            <p:ph type="sldNum" sz="quarter" idx="4294967295"/>
          </p:nvPr>
        </p:nvSpPr>
        <p:spPr>
          <a:xfrm>
            <a:off x="10352540" y="295729"/>
            <a:ext cx="838199" cy="767687"/>
          </a:xfrm>
        </p:spPr>
        <p:txBody>
          <a:bodyPr vert="horz" lIns="91440" tIns="45720" rIns="91440" bIns="45720" rtlCol="0" anchor="b">
            <a:normAutofit/>
          </a:bodyPr>
          <a:lstStyle/>
          <a:p>
            <a:pPr defTabSz="914400">
              <a:spcAft>
                <a:spcPts val="600"/>
              </a:spcAft>
            </a:pPr>
            <a:fld id="{1621B6DD-29C1-4FEA-923F-71EA1347694C}" type="slidenum">
              <a:rPr lang="en-US" smtClean="0"/>
              <a:pPr defTabSz="914400">
                <a:spcAft>
                  <a:spcPts val="600"/>
                </a:spcAft>
              </a:pPr>
              <a:t>2</a:t>
            </a:fld>
            <a:endParaRPr lang="en-US"/>
          </a:p>
        </p:txBody>
      </p:sp>
      <p:sp>
        <p:nvSpPr>
          <p:cNvPr id="11" name="Text Placeholder 10">
            <a:extLst>
              <a:ext uri="{FF2B5EF4-FFF2-40B4-BE49-F238E27FC236}">
                <a16:creationId xmlns:a16="http://schemas.microsoft.com/office/drawing/2014/main" id="{31D420FD-9E4F-A79B-7433-9BDA57A0C0FB}"/>
              </a:ext>
            </a:extLst>
          </p:cNvPr>
          <p:cNvSpPr>
            <a:spLocks noGrp="1"/>
          </p:cNvSpPr>
          <p:nvPr>
            <p:ph type="body" sz="quarter" idx="12"/>
          </p:nvPr>
        </p:nvSpPr>
        <p:spPr>
          <a:xfrm>
            <a:off x="1154955" y="2603500"/>
            <a:ext cx="3481054" cy="3416300"/>
          </a:xfrm>
        </p:spPr>
        <p:txBody>
          <a:bodyPr vert="horz" lIns="91440" tIns="45720" rIns="91440" bIns="45720" rtlCol="0" anchor="ctr">
            <a:normAutofit/>
          </a:bodyPr>
          <a:lstStyle/>
          <a:p>
            <a:pPr algn="l">
              <a:buFont typeface="Wingdings 3" charset="2"/>
              <a:buChar char=""/>
            </a:pPr>
            <a:r>
              <a:rPr lang="en-US" sz="1800" dirty="0">
                <a:solidFill>
                  <a:schemeClr val="tx1">
                    <a:lumMod val="75000"/>
                    <a:lumOff val="25000"/>
                  </a:schemeClr>
                </a:solidFill>
              </a:rPr>
              <a:t>What participants will learn:</a:t>
            </a:r>
          </a:p>
          <a:p>
            <a:pPr lvl="1">
              <a:buFont typeface="Wingdings 3" charset="2"/>
              <a:buChar char=""/>
            </a:pPr>
            <a:r>
              <a:rPr lang="en-US" sz="1800" dirty="0"/>
              <a:t>Importance of family-led networks</a:t>
            </a:r>
          </a:p>
          <a:p>
            <a:pPr lvl="1">
              <a:buFont typeface="Wingdings 3" charset="2"/>
              <a:buChar char=""/>
            </a:pPr>
            <a:r>
              <a:rPr lang="en-US" sz="1800" dirty="0"/>
              <a:t>Family perspectives </a:t>
            </a:r>
          </a:p>
          <a:p>
            <a:pPr lvl="1">
              <a:buFont typeface="Wingdings 3" charset="2"/>
              <a:buChar char=""/>
            </a:pPr>
            <a:r>
              <a:rPr lang="en-US" sz="1800" dirty="0"/>
              <a:t>Role of sponsoring agencies</a:t>
            </a:r>
          </a:p>
          <a:p>
            <a:pPr lvl="1">
              <a:buFont typeface="Wingdings 3" charset="2"/>
              <a:buChar char=""/>
            </a:pPr>
            <a:r>
              <a:rPr lang="en-US" sz="1800" dirty="0"/>
              <a:t>Practical takeaways for action</a:t>
            </a:r>
          </a:p>
          <a:p>
            <a:pPr algn="l">
              <a:buFont typeface="Wingdings 3" charset="2"/>
              <a:buChar char=""/>
            </a:pPr>
            <a:endParaRPr lang="en-US" sz="1600" dirty="0">
              <a:solidFill>
                <a:schemeClr val="tx1">
                  <a:lumMod val="75000"/>
                  <a:lumOff val="25000"/>
                </a:schemeClr>
              </a:solidFill>
            </a:endParaRPr>
          </a:p>
        </p:txBody>
      </p:sp>
      <p:pic>
        <p:nvPicPr>
          <p:cNvPr id="13" name="Picture Placeholder 12" descr="A group of women standing together&#10;&#10;AI-generated content may be incorrect.">
            <a:extLst>
              <a:ext uri="{FF2B5EF4-FFF2-40B4-BE49-F238E27FC236}">
                <a16:creationId xmlns:a16="http://schemas.microsoft.com/office/drawing/2014/main" id="{BB138EF2-35C0-4BE9-32E0-53D9C31F9E2F}"/>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rot="621871">
            <a:off x="5516116" y="1166345"/>
            <a:ext cx="6158802" cy="3067163"/>
          </a:xfrm>
          <a:prstGeom prst="roundRect">
            <a:avLst>
              <a:gd name="adj" fmla="val 1858"/>
            </a:avLst>
          </a:prstGeom>
          <a:effectLst>
            <a:outerShdw blurRad="50800" dist="50800" dir="5400000" algn="tl" rotWithShape="0">
              <a:srgbClr val="000000">
                <a:alpha val="43000"/>
              </a:srgbClr>
            </a:outerShdw>
          </a:effectLst>
        </p:spPr>
      </p:pic>
      <p:pic>
        <p:nvPicPr>
          <p:cNvPr id="15" name="Picture 14" descr="A group of women sitting in chairs">
            <a:extLst>
              <a:ext uri="{FF2B5EF4-FFF2-40B4-BE49-F238E27FC236}">
                <a16:creationId xmlns:a16="http://schemas.microsoft.com/office/drawing/2014/main" id="{499237B3-F03B-80E3-D3D4-C67C626DE50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185649" y="4004352"/>
            <a:ext cx="6096000" cy="1782996"/>
          </a:xfrm>
          <a:prstGeom prst="rect">
            <a:avLst/>
          </a:prstGeom>
        </p:spPr>
      </p:pic>
    </p:spTree>
    <p:extLst>
      <p:ext uri="{BB962C8B-B14F-4D97-AF65-F5344CB8AC3E}">
        <p14:creationId xmlns:p14="http://schemas.microsoft.com/office/powerpoint/2010/main" val="931172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04C7AB-D1F9-E2F3-315D-92809BC27A69}"/>
              </a:ext>
            </a:extLst>
          </p:cNvPr>
          <p:cNvSpPr>
            <a:spLocks noGrp="1"/>
          </p:cNvSpPr>
          <p:nvPr>
            <p:ph type="title"/>
          </p:nvPr>
        </p:nvSpPr>
        <p:spPr>
          <a:xfrm>
            <a:off x="1466681" y="942495"/>
            <a:ext cx="8761413" cy="706964"/>
          </a:xfrm>
        </p:spPr>
        <p:txBody>
          <a:bodyPr/>
          <a:lstStyle/>
          <a:p>
            <a:r>
              <a:rPr lang="en-CA" sz="4800" dirty="0"/>
              <a:t>Challenges Continued . . . </a:t>
            </a:r>
          </a:p>
        </p:txBody>
      </p:sp>
      <p:sp>
        <p:nvSpPr>
          <p:cNvPr id="4" name="Footer Placeholder 3">
            <a:extLst>
              <a:ext uri="{FF2B5EF4-FFF2-40B4-BE49-F238E27FC236}">
                <a16:creationId xmlns:a16="http://schemas.microsoft.com/office/drawing/2014/main" id="{9D6BAD49-F3AD-BC3F-7176-15F492AD06DA}"/>
              </a:ext>
            </a:extLst>
          </p:cNvPr>
          <p:cNvSpPr>
            <a:spLocks noGrp="1"/>
          </p:cNvSpPr>
          <p:nvPr>
            <p:ph type="ftr" sz="quarter" idx="11"/>
          </p:nvPr>
        </p:nvSpPr>
        <p:spPr/>
        <p:txBody>
          <a:bodyPr/>
          <a:lstStyle/>
          <a:p>
            <a:r>
              <a:rPr lang="en-US"/>
              <a:t>It Takes a Family Network, 2025</a:t>
            </a:r>
            <a:endParaRPr lang="en-US" dirty="0"/>
          </a:p>
        </p:txBody>
      </p:sp>
      <p:sp>
        <p:nvSpPr>
          <p:cNvPr id="5" name="Slide Number Placeholder 4">
            <a:extLst>
              <a:ext uri="{FF2B5EF4-FFF2-40B4-BE49-F238E27FC236}">
                <a16:creationId xmlns:a16="http://schemas.microsoft.com/office/drawing/2014/main" id="{13E3DC77-E36D-8D57-58EA-F958C1FF1DD9}"/>
              </a:ext>
            </a:extLst>
          </p:cNvPr>
          <p:cNvSpPr>
            <a:spLocks noGrp="1"/>
          </p:cNvSpPr>
          <p:nvPr>
            <p:ph type="sldNum" sz="quarter" idx="12"/>
          </p:nvPr>
        </p:nvSpPr>
        <p:spPr/>
        <p:txBody>
          <a:bodyPr/>
          <a:lstStyle/>
          <a:p>
            <a:fld id="{1621B6DD-29C1-4FEA-923F-71EA1347694C}" type="slidenum">
              <a:rPr lang="en-US" smtClean="0"/>
              <a:pPr/>
              <a:t>20</a:t>
            </a:fld>
            <a:endParaRPr lang="en-US" dirty="0"/>
          </a:p>
        </p:txBody>
      </p:sp>
      <p:sp>
        <p:nvSpPr>
          <p:cNvPr id="8" name="TextBox 7">
            <a:extLst>
              <a:ext uri="{FF2B5EF4-FFF2-40B4-BE49-F238E27FC236}">
                <a16:creationId xmlns:a16="http://schemas.microsoft.com/office/drawing/2014/main" id="{39CE64D5-21D4-4796-BC2C-D12230037ECE}"/>
              </a:ext>
            </a:extLst>
          </p:cNvPr>
          <p:cNvSpPr txBox="1"/>
          <p:nvPr/>
        </p:nvSpPr>
        <p:spPr>
          <a:xfrm>
            <a:off x="3047134" y="-37069398"/>
            <a:ext cx="6094268" cy="8956298"/>
          </a:xfrm>
          <a:prstGeom prst="rect">
            <a:avLst/>
          </a:prstGeom>
          <a:noFill/>
        </p:spPr>
        <p:txBody>
          <a:bodyPr wrap="square">
            <a:spAutoFit/>
          </a:bodyPr>
          <a:lstStyle/>
          <a:p>
            <a:r>
              <a:rPr lang="en-US" sz="2400" b="1" dirty="0"/>
              <a:t>Diversity &amp; Inclusion</a:t>
            </a:r>
            <a:endParaRPr lang="en-US" sz="2400" dirty="0"/>
          </a:p>
          <a:p>
            <a:pPr lvl="1"/>
            <a:r>
              <a:rPr lang="en-US" sz="2400" dirty="0"/>
              <a:t>Ensuring networks reflect the voices of racialized, newcomer, 2SLGBTQIA+, rural, and low-income families.</a:t>
            </a:r>
          </a:p>
          <a:p>
            <a:pPr lvl="1"/>
            <a:r>
              <a:rPr lang="en-US" sz="2400" dirty="0"/>
              <a:t>Overcoming barriers like language, access to transportation, or digital divide.</a:t>
            </a:r>
          </a:p>
          <a:p>
            <a:pPr lvl="1"/>
            <a:r>
              <a:rPr lang="en-US" sz="2400" dirty="0"/>
              <a:t>Avoiding tokenism and building authentic representation.</a:t>
            </a:r>
          </a:p>
          <a:p>
            <a:r>
              <a:rPr lang="en-US" sz="2400" b="1" dirty="0"/>
              <a:t>Visibility &amp; Recognition</a:t>
            </a:r>
            <a:endParaRPr lang="en-US" sz="2400" dirty="0"/>
          </a:p>
          <a:p>
            <a:pPr lvl="1"/>
            <a:r>
              <a:rPr lang="en-US" sz="2400" dirty="0"/>
              <a:t>Family networks often undervalued or misunderstood by policymakers and service providers.</a:t>
            </a:r>
          </a:p>
          <a:p>
            <a:pPr lvl="1"/>
            <a:r>
              <a:rPr lang="en-US" sz="2400" dirty="0"/>
              <a:t>Families seen as “participants” rather than leaders/experts.</a:t>
            </a:r>
          </a:p>
          <a:p>
            <a:pPr lvl="1"/>
            <a:r>
              <a:rPr lang="en-US" sz="2400" dirty="0"/>
              <a:t>Constant need to explain “why autonomous networks matter.”</a:t>
            </a:r>
          </a:p>
          <a:p>
            <a:r>
              <a:rPr lang="en-US" sz="2400" b="1" dirty="0"/>
              <a:t>System Complexity</a:t>
            </a:r>
            <a:endParaRPr lang="en-US" sz="2400" dirty="0"/>
          </a:p>
          <a:p>
            <a:pPr lvl="1"/>
            <a:r>
              <a:rPr lang="en-US" sz="2400" dirty="0"/>
              <a:t>Families face increasingly fragmented services and policies.</a:t>
            </a:r>
          </a:p>
          <a:p>
            <a:pPr lvl="1"/>
            <a:r>
              <a:rPr lang="en-US" sz="2400" dirty="0"/>
              <a:t>Networks are left helping families “decode the system” without extra support.</a:t>
            </a:r>
          </a:p>
        </p:txBody>
      </p:sp>
      <p:sp>
        <p:nvSpPr>
          <p:cNvPr id="10" name="TextBox 9">
            <a:extLst>
              <a:ext uri="{FF2B5EF4-FFF2-40B4-BE49-F238E27FC236}">
                <a16:creationId xmlns:a16="http://schemas.microsoft.com/office/drawing/2014/main" id="{2F5E7F15-932E-8469-8EC4-925F2C062CF0}"/>
              </a:ext>
            </a:extLst>
          </p:cNvPr>
          <p:cNvSpPr txBox="1"/>
          <p:nvPr/>
        </p:nvSpPr>
        <p:spPr>
          <a:xfrm>
            <a:off x="3047134" y="-55617170"/>
            <a:ext cx="6094268" cy="8956298"/>
          </a:xfrm>
          <a:prstGeom prst="rect">
            <a:avLst/>
          </a:prstGeom>
          <a:noFill/>
        </p:spPr>
        <p:txBody>
          <a:bodyPr wrap="square">
            <a:spAutoFit/>
          </a:bodyPr>
          <a:lstStyle/>
          <a:p>
            <a:r>
              <a:rPr lang="en-US" sz="2400" b="1" dirty="0"/>
              <a:t>Diversity &amp; Inclusion</a:t>
            </a:r>
            <a:endParaRPr lang="en-US" sz="2400" dirty="0"/>
          </a:p>
          <a:p>
            <a:pPr lvl="1"/>
            <a:r>
              <a:rPr lang="en-US" sz="2400" dirty="0"/>
              <a:t>Ensuring networks reflect the voices of racialized, newcomer, 2SLGBTQIA+, rural, and low-income families.</a:t>
            </a:r>
          </a:p>
          <a:p>
            <a:pPr lvl="1"/>
            <a:r>
              <a:rPr lang="en-US" sz="2400" dirty="0"/>
              <a:t>Overcoming barriers like language, access to transportation, or digital divide.</a:t>
            </a:r>
          </a:p>
          <a:p>
            <a:pPr lvl="1"/>
            <a:r>
              <a:rPr lang="en-US" sz="2400" dirty="0"/>
              <a:t>Avoiding tokenism and building authentic representation.</a:t>
            </a:r>
          </a:p>
          <a:p>
            <a:r>
              <a:rPr lang="en-US" sz="2400" b="1" dirty="0"/>
              <a:t>Visibility &amp; Recognition</a:t>
            </a:r>
            <a:endParaRPr lang="en-US" sz="2400" dirty="0"/>
          </a:p>
          <a:p>
            <a:pPr lvl="1"/>
            <a:r>
              <a:rPr lang="en-US" sz="2400" dirty="0"/>
              <a:t>Family networks often undervalued or misunderstood by policymakers and service providers.</a:t>
            </a:r>
          </a:p>
          <a:p>
            <a:pPr lvl="1"/>
            <a:r>
              <a:rPr lang="en-US" sz="2400" dirty="0"/>
              <a:t>Families seen as “participants” rather than leaders/experts.</a:t>
            </a:r>
          </a:p>
          <a:p>
            <a:pPr lvl="1"/>
            <a:r>
              <a:rPr lang="en-US" sz="2400" dirty="0"/>
              <a:t>Constant need to explain “why autonomous networks matter.”</a:t>
            </a:r>
          </a:p>
          <a:p>
            <a:r>
              <a:rPr lang="en-US" sz="2400" b="1" dirty="0"/>
              <a:t>System Complexity</a:t>
            </a:r>
            <a:endParaRPr lang="en-US" sz="2400" dirty="0"/>
          </a:p>
          <a:p>
            <a:pPr lvl="1"/>
            <a:r>
              <a:rPr lang="en-US" sz="2400" dirty="0"/>
              <a:t>Families face increasingly fragmented services and policies.</a:t>
            </a:r>
          </a:p>
          <a:p>
            <a:pPr lvl="1"/>
            <a:r>
              <a:rPr lang="en-US" sz="2400" dirty="0"/>
              <a:t>Networks are left helping families “decode the system” without extra support.</a:t>
            </a:r>
          </a:p>
        </p:txBody>
      </p:sp>
      <p:sp>
        <p:nvSpPr>
          <p:cNvPr id="11" name="TextBox 10">
            <a:extLst>
              <a:ext uri="{FF2B5EF4-FFF2-40B4-BE49-F238E27FC236}">
                <a16:creationId xmlns:a16="http://schemas.microsoft.com/office/drawing/2014/main" id="{F14002FD-2F76-CD4C-24A7-DC75F99C1BA5}"/>
              </a:ext>
            </a:extLst>
          </p:cNvPr>
          <p:cNvSpPr txBox="1"/>
          <p:nvPr/>
        </p:nvSpPr>
        <p:spPr>
          <a:xfrm>
            <a:off x="1380078" y="2296921"/>
            <a:ext cx="9499204" cy="3877985"/>
          </a:xfrm>
          <a:prstGeom prst="rect">
            <a:avLst/>
          </a:prstGeom>
          <a:noFill/>
        </p:spPr>
        <p:txBody>
          <a:bodyPr wrap="square" rtlCol="0">
            <a:spAutoFit/>
          </a:bodyPr>
          <a:lstStyle/>
          <a:p>
            <a:r>
              <a:rPr lang="en-US" b="1" dirty="0">
                <a:solidFill>
                  <a:schemeClr val="tx2"/>
                </a:solidFill>
              </a:rPr>
              <a:t>Diversity &amp; Inclusion</a:t>
            </a:r>
            <a:endParaRPr lang="en-US" dirty="0">
              <a:solidFill>
                <a:schemeClr val="tx2"/>
              </a:solidFill>
            </a:endParaRPr>
          </a:p>
          <a:p>
            <a:pPr marL="742950" lvl="1" indent="-285750">
              <a:buFont typeface="Arial" panose="020B0604020202020204" pitchFamily="34" charset="0"/>
              <a:buChar char="•"/>
            </a:pPr>
            <a:r>
              <a:rPr lang="en-US" sz="1600" dirty="0">
                <a:solidFill>
                  <a:schemeClr val="tx2"/>
                </a:solidFill>
              </a:rPr>
              <a:t>Ensuring networks reflect the voices of racialized, newcomer, 2SLGBTQIA+, rural, and low-income families.</a:t>
            </a:r>
          </a:p>
          <a:p>
            <a:pPr marL="742950" lvl="1" indent="-285750">
              <a:buFont typeface="Arial" panose="020B0604020202020204" pitchFamily="34" charset="0"/>
              <a:buChar char="•"/>
            </a:pPr>
            <a:r>
              <a:rPr lang="en-US" sz="1600" dirty="0">
                <a:solidFill>
                  <a:schemeClr val="tx2"/>
                </a:solidFill>
              </a:rPr>
              <a:t>Overcoming barriers like language, access to transportation, or digital divide.</a:t>
            </a:r>
          </a:p>
          <a:p>
            <a:pPr marL="742950" lvl="1" indent="-285750">
              <a:buFont typeface="Arial" panose="020B0604020202020204" pitchFamily="34" charset="0"/>
              <a:buChar char="•"/>
            </a:pPr>
            <a:r>
              <a:rPr lang="en-US" sz="1600" dirty="0">
                <a:solidFill>
                  <a:schemeClr val="tx2"/>
                </a:solidFill>
              </a:rPr>
              <a:t>Avoiding tokenism and building authentic representation.</a:t>
            </a:r>
          </a:p>
          <a:p>
            <a:pPr lvl="1"/>
            <a:endParaRPr lang="en-US" sz="1600" dirty="0">
              <a:solidFill>
                <a:schemeClr val="tx2"/>
              </a:solidFill>
            </a:endParaRPr>
          </a:p>
          <a:p>
            <a:r>
              <a:rPr lang="en-US" b="1" dirty="0">
                <a:solidFill>
                  <a:schemeClr val="tx2"/>
                </a:solidFill>
              </a:rPr>
              <a:t>Visibility &amp; Recognition</a:t>
            </a:r>
            <a:endParaRPr lang="en-US" dirty="0">
              <a:solidFill>
                <a:schemeClr val="tx2"/>
              </a:solidFill>
            </a:endParaRPr>
          </a:p>
          <a:p>
            <a:pPr marL="742950" lvl="1" indent="-285750">
              <a:buFont typeface="Arial" panose="020B0604020202020204" pitchFamily="34" charset="0"/>
              <a:buChar char="•"/>
            </a:pPr>
            <a:r>
              <a:rPr lang="en-US" sz="1600" dirty="0">
                <a:solidFill>
                  <a:schemeClr val="tx2"/>
                </a:solidFill>
              </a:rPr>
              <a:t>Family networks often undervalued or misunderstood by policymakers and service providers.</a:t>
            </a:r>
          </a:p>
          <a:p>
            <a:pPr marL="742950" lvl="1" indent="-285750">
              <a:buFont typeface="Arial" panose="020B0604020202020204" pitchFamily="34" charset="0"/>
              <a:buChar char="•"/>
            </a:pPr>
            <a:r>
              <a:rPr lang="en-US" sz="1600" dirty="0">
                <a:solidFill>
                  <a:schemeClr val="tx2"/>
                </a:solidFill>
              </a:rPr>
              <a:t>Families seen as “participants” rather than leaders/experts.</a:t>
            </a:r>
          </a:p>
          <a:p>
            <a:pPr marL="742950" lvl="1" indent="-285750">
              <a:buFont typeface="Arial" panose="020B0604020202020204" pitchFamily="34" charset="0"/>
              <a:buChar char="•"/>
            </a:pPr>
            <a:r>
              <a:rPr lang="en-US" sz="1600" dirty="0">
                <a:solidFill>
                  <a:schemeClr val="tx2"/>
                </a:solidFill>
              </a:rPr>
              <a:t>Constant need to explain “why autonomous networks matter.”</a:t>
            </a:r>
          </a:p>
          <a:p>
            <a:pPr lvl="1"/>
            <a:endParaRPr lang="en-US" sz="1600" dirty="0">
              <a:solidFill>
                <a:schemeClr val="tx2"/>
              </a:solidFill>
            </a:endParaRPr>
          </a:p>
          <a:p>
            <a:r>
              <a:rPr lang="en-US" b="1" dirty="0">
                <a:solidFill>
                  <a:schemeClr val="tx2"/>
                </a:solidFill>
              </a:rPr>
              <a:t>System Complexity</a:t>
            </a:r>
            <a:endParaRPr lang="en-US" dirty="0">
              <a:solidFill>
                <a:schemeClr val="tx2"/>
              </a:solidFill>
            </a:endParaRPr>
          </a:p>
          <a:p>
            <a:pPr marL="742950" lvl="1" indent="-285750">
              <a:buFont typeface="Arial" panose="020B0604020202020204" pitchFamily="34" charset="0"/>
              <a:buChar char="•"/>
            </a:pPr>
            <a:r>
              <a:rPr lang="en-US" sz="1600" dirty="0">
                <a:solidFill>
                  <a:schemeClr val="tx2"/>
                </a:solidFill>
              </a:rPr>
              <a:t>Families face increasingly fragmented services and policies.</a:t>
            </a:r>
          </a:p>
          <a:p>
            <a:pPr marL="742950" lvl="1" indent="-285750">
              <a:buFont typeface="Arial" panose="020B0604020202020204" pitchFamily="34" charset="0"/>
              <a:buChar char="•"/>
            </a:pPr>
            <a:r>
              <a:rPr lang="en-US" sz="1600" dirty="0">
                <a:solidFill>
                  <a:schemeClr val="tx2"/>
                </a:solidFill>
              </a:rPr>
              <a:t>Networks are left helping families “decode the system” without extra support.</a:t>
            </a:r>
          </a:p>
        </p:txBody>
      </p:sp>
    </p:spTree>
    <p:extLst>
      <p:ext uri="{BB962C8B-B14F-4D97-AF65-F5344CB8AC3E}">
        <p14:creationId xmlns:p14="http://schemas.microsoft.com/office/powerpoint/2010/main" val="1021618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19876EA-1E84-4F85-B7BD-D6CB0D05EC59}"/>
              </a:ext>
            </a:extLst>
          </p:cNvPr>
          <p:cNvSpPr>
            <a:spLocks noGrp="1"/>
          </p:cNvSpPr>
          <p:nvPr>
            <p:ph type="title"/>
          </p:nvPr>
        </p:nvSpPr>
        <p:spPr>
          <a:xfrm>
            <a:off x="731839" y="1214611"/>
            <a:ext cx="10728322" cy="788666"/>
          </a:xfrm>
        </p:spPr>
        <p:txBody>
          <a:bodyPr anchor="ctr"/>
          <a:lstStyle/>
          <a:p>
            <a:br>
              <a:rPr lang="en-CA" altLang="en-US" sz="900" dirty="0">
                <a:solidFill>
                  <a:schemeClr val="tx1"/>
                </a:solidFill>
              </a:rPr>
            </a:br>
            <a:r>
              <a:rPr lang="en-CA" altLang="en-US" b="1" dirty="0">
                <a:latin typeface="Aptos" panose="020B0004020202020204" pitchFamily="34" charset="0"/>
                <a:ea typeface="Times New Roman" panose="02020603050405020304" pitchFamily="18" charset="0"/>
                <a:cs typeface="Arial" panose="020B0604020202020204" pitchFamily="34" charset="0"/>
              </a:rPr>
              <a:t> Discuss One of the Following at Your Table:  </a:t>
            </a:r>
            <a:br>
              <a:rPr lang="en-CA" altLang="en-US" b="1" dirty="0">
                <a:latin typeface="Aptos" panose="020B0004020202020204" pitchFamily="34" charset="0"/>
                <a:ea typeface="Times New Roman" panose="02020603050405020304" pitchFamily="18"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13" name="Footer Placeholder 12">
            <a:extLst>
              <a:ext uri="{FF2B5EF4-FFF2-40B4-BE49-F238E27FC236}">
                <a16:creationId xmlns:a16="http://schemas.microsoft.com/office/drawing/2014/main" id="{4F3F8FCD-9001-4E06-801E-EAE73E36DBE6}"/>
              </a:ext>
            </a:extLst>
          </p:cNvPr>
          <p:cNvSpPr>
            <a:spLocks noGrp="1"/>
          </p:cNvSpPr>
          <p:nvPr>
            <p:ph type="ftr" sz="quarter" idx="15"/>
          </p:nvPr>
        </p:nvSpPr>
        <p:spPr/>
        <p:txBody>
          <a:bodyPr/>
          <a:lstStyle/>
          <a:p>
            <a:r>
              <a:rPr lang="en-US"/>
              <a:t>It Takes a Family Network, 2025</a:t>
            </a:r>
            <a:endParaRPr lang="en-US" dirty="0"/>
          </a:p>
        </p:txBody>
      </p:sp>
      <p:sp>
        <p:nvSpPr>
          <p:cNvPr id="14" name="Slide Number Placeholder 13">
            <a:extLst>
              <a:ext uri="{FF2B5EF4-FFF2-40B4-BE49-F238E27FC236}">
                <a16:creationId xmlns:a16="http://schemas.microsoft.com/office/drawing/2014/main" id="{156B30B7-6136-423E-9E3D-1FE0DC3EE3F1}"/>
              </a:ext>
            </a:extLst>
          </p:cNvPr>
          <p:cNvSpPr>
            <a:spLocks noGrp="1"/>
          </p:cNvSpPr>
          <p:nvPr>
            <p:ph type="sldNum" sz="quarter" idx="16"/>
          </p:nvPr>
        </p:nvSpPr>
        <p:spPr/>
        <p:txBody>
          <a:bodyPr/>
          <a:lstStyle/>
          <a:p>
            <a:fld id="{1621B6DD-29C1-4FEA-923F-71EA1347694C}" type="slidenum">
              <a:rPr lang="en-US" smtClean="0"/>
              <a:pPr/>
              <a:t>21</a:t>
            </a:fld>
            <a:endParaRPr lang="en-US" dirty="0"/>
          </a:p>
        </p:txBody>
      </p:sp>
      <p:sp>
        <p:nvSpPr>
          <p:cNvPr id="3" name="Rectangle 2">
            <a:extLst>
              <a:ext uri="{FF2B5EF4-FFF2-40B4-BE49-F238E27FC236}">
                <a16:creationId xmlns:a16="http://schemas.microsoft.com/office/drawing/2014/main" id="{BB35E67A-2BFC-F17A-ADDF-CB0420FBBBAA}"/>
              </a:ext>
            </a:extLst>
          </p:cNvPr>
          <p:cNvSpPr>
            <a:spLocks noChangeArrowheads="1"/>
          </p:cNvSpPr>
          <p:nvPr/>
        </p:nvSpPr>
        <p:spPr bwMode="auto">
          <a:xfrm>
            <a:off x="0" y="457200"/>
            <a:ext cx="12192000" cy="1270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2" name="Rectangle 1">
            <a:extLst>
              <a:ext uri="{FF2B5EF4-FFF2-40B4-BE49-F238E27FC236}">
                <a16:creationId xmlns:a16="http://schemas.microsoft.com/office/drawing/2014/main" id="{306B53C3-376D-5AAC-8FC7-E7BF41D5C5D0}"/>
              </a:ext>
            </a:extLst>
          </p:cNvPr>
          <p:cNvSpPr>
            <a:spLocks noChangeArrowheads="1"/>
          </p:cNvSpPr>
          <p:nvPr/>
        </p:nvSpPr>
        <p:spPr bwMode="auto">
          <a:xfrm rot="10800000" flipV="1">
            <a:off x="531668" y="2489397"/>
            <a:ext cx="1112866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2"/>
                </a:solidFill>
                <a:effectLst/>
                <a:latin typeface="Arial" panose="020B0604020202020204" pitchFamily="34" charset="0"/>
              </a:rPr>
              <a:t>Amplifying Voices</a:t>
            </a:r>
            <a:endParaRPr kumimoji="0" lang="en-US" altLang="en-US" sz="1800" b="0"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2"/>
                </a:solidFill>
                <a:effectLst/>
                <a:latin typeface="Arial" panose="020B0604020202020204" pitchFamily="34" charset="0"/>
              </a:rPr>
              <a:t>How can funders, partners, and families work together to ensure that family voices remain at the center of decision-making across Ontario?</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2"/>
                </a:solidFill>
                <a:effectLst/>
                <a:latin typeface="Arial" panose="020B0604020202020204" pitchFamily="34" charset="0"/>
              </a:rPr>
              <a:t>Strengthening Networks</a:t>
            </a:r>
            <a:endParaRPr kumimoji="0" lang="en-US" altLang="en-US" sz="1800" b="0"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2"/>
                </a:solidFill>
                <a:effectLst/>
                <a:latin typeface="Arial" panose="020B0604020202020204" pitchFamily="34" charset="0"/>
              </a:rPr>
              <a:t>What supports, resources, or partnerships would help family networks thrive and continue to be safe, trusted spaces for families?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2"/>
                </a:solidFill>
                <a:effectLst/>
                <a:latin typeface="Arial" panose="020B0604020202020204" pitchFamily="34" charset="0"/>
              </a:rPr>
              <a:t>From Talk to Action</a:t>
            </a:r>
            <a:endParaRPr kumimoji="0" lang="en-US" altLang="en-US" sz="1800" b="0"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2"/>
                </a:solidFill>
                <a:effectLst/>
                <a:latin typeface="Arial" panose="020B0604020202020204" pitchFamily="34" charset="0"/>
              </a:rPr>
              <a:t>After today’s discussion, what is one practical step you (or your organization) could take to champion family-led initiatives in your community?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7733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E731-CD8E-43D3-B42A-362F510B0FDB}"/>
              </a:ext>
            </a:extLst>
          </p:cNvPr>
          <p:cNvSpPr>
            <a:spLocks noGrp="1"/>
          </p:cNvSpPr>
          <p:nvPr>
            <p:ph type="title"/>
          </p:nvPr>
        </p:nvSpPr>
        <p:spPr>
          <a:xfrm>
            <a:off x="731837" y="928990"/>
            <a:ext cx="10728325" cy="767687"/>
          </a:xfrm>
        </p:spPr>
        <p:txBody>
          <a:bodyPr>
            <a:noAutofit/>
          </a:bodyPr>
          <a:lstStyle/>
          <a:p>
            <a:pPr algn="ctr"/>
            <a:r>
              <a:rPr lang="en-CA" b="1" dirty="0"/>
              <a:t>Final Thoughts</a:t>
            </a:r>
            <a:br>
              <a:rPr lang="en-CA" b="1" dirty="0"/>
            </a:br>
            <a:endParaRPr lang="en-CA" dirty="0"/>
          </a:p>
        </p:txBody>
      </p:sp>
      <p:sp>
        <p:nvSpPr>
          <p:cNvPr id="19" name="Footer Placeholder 18">
            <a:extLst>
              <a:ext uri="{FF2B5EF4-FFF2-40B4-BE49-F238E27FC236}">
                <a16:creationId xmlns:a16="http://schemas.microsoft.com/office/drawing/2014/main" id="{6845D7E2-A30D-48E7-8523-93B86CE81F05}"/>
              </a:ext>
            </a:extLst>
          </p:cNvPr>
          <p:cNvSpPr>
            <a:spLocks noGrp="1"/>
          </p:cNvSpPr>
          <p:nvPr>
            <p:ph type="ftr" sz="quarter" idx="16"/>
          </p:nvPr>
        </p:nvSpPr>
        <p:spPr/>
        <p:txBody>
          <a:bodyPr/>
          <a:lstStyle/>
          <a:p>
            <a:r>
              <a:rPr lang="en-US"/>
              <a:t>It Takes a Family Network, 2025</a:t>
            </a:r>
            <a:endParaRPr lang="en-US" dirty="0"/>
          </a:p>
        </p:txBody>
      </p:sp>
      <p:sp>
        <p:nvSpPr>
          <p:cNvPr id="20" name="Slide Number Placeholder 19">
            <a:extLst>
              <a:ext uri="{FF2B5EF4-FFF2-40B4-BE49-F238E27FC236}">
                <a16:creationId xmlns:a16="http://schemas.microsoft.com/office/drawing/2014/main" id="{D15BF75B-7B03-444E-84C9-CD7D4EEF6107}"/>
              </a:ext>
            </a:extLst>
          </p:cNvPr>
          <p:cNvSpPr>
            <a:spLocks noGrp="1"/>
          </p:cNvSpPr>
          <p:nvPr>
            <p:ph type="sldNum" sz="quarter" idx="17"/>
          </p:nvPr>
        </p:nvSpPr>
        <p:spPr/>
        <p:txBody>
          <a:bodyPr/>
          <a:lstStyle/>
          <a:p>
            <a:fld id="{1621B6DD-29C1-4FEA-923F-71EA1347694C}" type="slidenum">
              <a:rPr lang="en-US" smtClean="0"/>
              <a:pPr/>
              <a:t>22</a:t>
            </a:fld>
            <a:endParaRPr lang="en-US" dirty="0"/>
          </a:p>
        </p:txBody>
      </p:sp>
      <p:sp>
        <p:nvSpPr>
          <p:cNvPr id="8" name="Rectangle 2">
            <a:extLst>
              <a:ext uri="{FF2B5EF4-FFF2-40B4-BE49-F238E27FC236}">
                <a16:creationId xmlns:a16="http://schemas.microsoft.com/office/drawing/2014/main" id="{30F534D5-7ED7-104C-D0A4-F118B2F96E79}"/>
              </a:ext>
            </a:extLst>
          </p:cNvPr>
          <p:cNvSpPr>
            <a:spLocks noChangeArrowheads="1"/>
          </p:cNvSpPr>
          <p:nvPr/>
        </p:nvSpPr>
        <p:spPr bwMode="auto">
          <a:xfrm>
            <a:off x="0" y="457200"/>
            <a:ext cx="12192000" cy="1270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4" name="TextBox 3">
            <a:extLst>
              <a:ext uri="{FF2B5EF4-FFF2-40B4-BE49-F238E27FC236}">
                <a16:creationId xmlns:a16="http://schemas.microsoft.com/office/drawing/2014/main" id="{B11F1567-4A5E-E939-0553-463263AEDEEF}"/>
              </a:ext>
            </a:extLst>
          </p:cNvPr>
          <p:cNvSpPr txBox="1"/>
          <p:nvPr/>
        </p:nvSpPr>
        <p:spPr>
          <a:xfrm>
            <a:off x="906245" y="2512690"/>
            <a:ext cx="10379507" cy="3139321"/>
          </a:xfrm>
          <a:prstGeom prst="rect">
            <a:avLst/>
          </a:prstGeom>
          <a:noFill/>
        </p:spPr>
        <p:txBody>
          <a:bodyPr wrap="square">
            <a:spAutoFit/>
          </a:bodyPr>
          <a:lstStyle/>
          <a:p>
            <a:r>
              <a:rPr lang="en-US" dirty="0"/>
              <a:t>Families thrive when they feel connected, supported, and understood.</a:t>
            </a:r>
          </a:p>
          <a:p>
            <a:endParaRPr lang="en-US" dirty="0"/>
          </a:p>
          <a:p>
            <a:r>
              <a:rPr lang="en-US" dirty="0"/>
              <a:t>WEFN creates </a:t>
            </a:r>
            <a:r>
              <a:rPr lang="en-US" b="1" dirty="0"/>
              <a:t>safe spaces</a:t>
            </a:r>
            <a:r>
              <a:rPr lang="en-US" dirty="0"/>
              <a:t> where families can learn from one another and grow together.</a:t>
            </a:r>
          </a:p>
          <a:p>
            <a:endParaRPr lang="en-US" dirty="0"/>
          </a:p>
          <a:p>
            <a:r>
              <a:rPr lang="en-US" dirty="0"/>
              <a:t>Our role is not just to share information, but to build confidence, reduce isolation, and foster belonging.</a:t>
            </a:r>
          </a:p>
          <a:p>
            <a:endParaRPr lang="en-US" dirty="0"/>
          </a:p>
          <a:p>
            <a:r>
              <a:rPr lang="en-US" dirty="0"/>
              <a:t>Because we are </a:t>
            </a:r>
            <a:r>
              <a:rPr lang="en-US" b="1" dirty="0"/>
              <a:t>family-led and independent</a:t>
            </a:r>
            <a:r>
              <a:rPr lang="en-US" dirty="0"/>
              <a:t>, families trust us to amplify their voices without hidden agendas.</a:t>
            </a:r>
          </a:p>
          <a:p>
            <a:endParaRPr lang="en-US" dirty="0"/>
          </a:p>
          <a:p>
            <a:r>
              <a:rPr lang="en-US" dirty="0"/>
              <a:t>Strong families build stronger, more inclusive communities.</a:t>
            </a:r>
          </a:p>
        </p:txBody>
      </p:sp>
    </p:spTree>
    <p:extLst>
      <p:ext uri="{BB962C8B-B14F-4D97-AF65-F5344CB8AC3E}">
        <p14:creationId xmlns:p14="http://schemas.microsoft.com/office/powerpoint/2010/main" val="1803303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3" name="Oval 12">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Oval 13">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Oval 14">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Oval 15">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Oval 16">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19"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CA"/>
            </a:p>
          </p:txBody>
        </p:sp>
        <p:sp>
          <p:nvSpPr>
            <p:cNvPr id="20"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22" name="Rectangle 21">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useBgFill="1">
        <p:nvSpPr>
          <p:cNvPr id="24" name="Rectangle 23">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nvGrpSpPr>
          <p:cNvPr id="28" name="Group 27">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9" name="Rectangle 28">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0"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CA"/>
            </a:p>
          </p:txBody>
        </p:sp>
      </p:grpSp>
      <p:sp>
        <p:nvSpPr>
          <p:cNvPr id="2" name="Title 1">
            <a:extLst>
              <a:ext uri="{FF2B5EF4-FFF2-40B4-BE49-F238E27FC236}">
                <a16:creationId xmlns:a16="http://schemas.microsoft.com/office/drawing/2014/main" id="{E3A5B86F-786C-99AF-59DF-C5A7C08BD06D}"/>
              </a:ext>
            </a:extLst>
          </p:cNvPr>
          <p:cNvSpPr>
            <a:spLocks noGrp="1"/>
          </p:cNvSpPr>
          <p:nvPr>
            <p:ph type="title"/>
          </p:nvPr>
        </p:nvSpPr>
        <p:spPr>
          <a:xfrm>
            <a:off x="1000372" y="1209957"/>
            <a:ext cx="3034580" cy="4438087"/>
          </a:xfrm>
        </p:spPr>
        <p:txBody>
          <a:bodyPr vert="horz" lIns="91440" tIns="45720" rIns="91440" bIns="45720" rtlCol="0" anchor="ctr">
            <a:normAutofit/>
          </a:bodyPr>
          <a:lstStyle/>
          <a:p>
            <a:pPr algn="r"/>
            <a:r>
              <a:rPr lang="en-US" sz="3200" dirty="0">
                <a:solidFill>
                  <a:schemeClr val="tx1"/>
                </a:solidFill>
              </a:rPr>
              <a:t>Call to Action</a:t>
            </a:r>
          </a:p>
        </p:txBody>
      </p:sp>
      <p:cxnSp>
        <p:nvCxnSpPr>
          <p:cNvPr id="32" name="Straight Connector 31">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Rectangle 1">
            <a:extLst>
              <a:ext uri="{FF2B5EF4-FFF2-40B4-BE49-F238E27FC236}">
                <a16:creationId xmlns:a16="http://schemas.microsoft.com/office/drawing/2014/main" id="{0B71D0EA-940C-2D73-4E24-00FA26621314}"/>
              </a:ext>
            </a:extLst>
          </p:cNvPr>
          <p:cNvSpPr>
            <a:spLocks noChangeArrowheads="1"/>
          </p:cNvSpPr>
          <p:nvPr/>
        </p:nvSpPr>
        <p:spPr bwMode="auto">
          <a:xfrm>
            <a:off x="4678424" y="1059025"/>
            <a:ext cx="5302189" cy="47399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342900" marR="0" lvl="0" indent="-342900" fontAlgn="base">
              <a:lnSpc>
                <a:spcPct val="90000"/>
              </a:lnSpc>
              <a:spcBef>
                <a:spcPts val="1000"/>
              </a:spcBef>
              <a:buClr>
                <a:schemeClr val="accent1"/>
              </a:buClr>
              <a:buSzPct val="80000"/>
              <a:buFont typeface="+mj-lt"/>
              <a:buAutoNum type="arabicPeriod"/>
              <a:tabLst/>
            </a:pPr>
            <a:r>
              <a:rPr kumimoji="0" lang="en-US" altLang="en-US" sz="1600" u="none" strike="noStrike" cap="none" normalizeH="0" baseline="0" dirty="0">
                <a:ln>
                  <a:noFill/>
                </a:ln>
                <a:effectLst/>
                <a:latin typeface="Arial" panose="020B0604020202020204" pitchFamily="34" charset="0"/>
                <a:cs typeface="Arial" panose="020B0604020202020204" pitchFamily="34" charset="0"/>
              </a:rPr>
              <a:t>Invest in Families Across Ontario – Independent, family-led networks exist in communities across the province, offering safe spaces for families to connect, learn, and lead. Help fortify and increase</a:t>
            </a:r>
          </a:p>
          <a:p>
            <a:pPr marL="342900" marR="0" lvl="0" indent="-342900" fontAlgn="base">
              <a:lnSpc>
                <a:spcPct val="90000"/>
              </a:lnSpc>
              <a:spcBef>
                <a:spcPts val="1000"/>
              </a:spcBef>
              <a:buClr>
                <a:schemeClr val="accent1"/>
              </a:buClr>
              <a:buSzPct val="80000"/>
              <a:buFont typeface="+mj-lt"/>
              <a:buAutoNum type="arabicPeriod"/>
              <a:tabLst/>
            </a:pPr>
            <a:r>
              <a:rPr kumimoji="0" lang="en-US" altLang="en-US" sz="1600" u="none" strike="noStrike" cap="none" normalizeH="0" baseline="0" dirty="0">
                <a:ln>
                  <a:noFill/>
                </a:ln>
                <a:effectLst/>
                <a:latin typeface="Arial" panose="020B0604020202020204" pitchFamily="34" charset="0"/>
                <a:cs typeface="Arial" panose="020B0604020202020204" pitchFamily="34" charset="0"/>
              </a:rPr>
              <a:t>Amplify Without Strings – Your support strengthens families’ ability to speak for themselves, ensuring their voices remain authentic and not agency-driven.</a:t>
            </a:r>
          </a:p>
          <a:p>
            <a:pPr marL="342900" marR="0" lvl="0" indent="-342900" fontAlgn="base">
              <a:lnSpc>
                <a:spcPct val="90000"/>
              </a:lnSpc>
              <a:spcBef>
                <a:spcPts val="1000"/>
              </a:spcBef>
              <a:buClr>
                <a:schemeClr val="accent1"/>
              </a:buClr>
              <a:buSzPct val="80000"/>
              <a:buFont typeface="+mj-lt"/>
              <a:buAutoNum type="arabicPeriod"/>
              <a:tabLst/>
            </a:pPr>
            <a:r>
              <a:rPr kumimoji="0" lang="en-US" altLang="en-US" sz="1600" u="none" strike="noStrike" cap="none" normalizeH="0" baseline="0" dirty="0">
                <a:ln>
                  <a:noFill/>
                </a:ln>
                <a:effectLst/>
                <a:latin typeface="Arial" panose="020B0604020202020204" pitchFamily="34" charset="0"/>
                <a:cs typeface="Arial" panose="020B0604020202020204" pitchFamily="34" charset="0"/>
              </a:rPr>
              <a:t>Champion Inclusion Province-Wide – By supporting family networks, you help create stronger, more inclusive communities in every region.</a:t>
            </a:r>
          </a:p>
          <a:p>
            <a:pPr marL="342900" marR="0" lvl="0" indent="-342900" fontAlgn="base">
              <a:lnSpc>
                <a:spcPct val="90000"/>
              </a:lnSpc>
              <a:spcBef>
                <a:spcPts val="1000"/>
              </a:spcBef>
              <a:buClr>
                <a:schemeClr val="accent1"/>
              </a:buClr>
              <a:buSzPct val="80000"/>
              <a:buFont typeface="+mj-lt"/>
              <a:buAutoNum type="arabicPeriod"/>
              <a:tabLst/>
            </a:pPr>
            <a:r>
              <a:rPr kumimoji="0" lang="en-US" altLang="en-US" sz="1600" u="none" strike="noStrike" cap="none" normalizeH="0" baseline="0" dirty="0">
                <a:ln>
                  <a:noFill/>
                </a:ln>
                <a:effectLst/>
                <a:latin typeface="Arial" panose="020B0604020202020204" pitchFamily="34" charset="0"/>
                <a:cs typeface="Arial" panose="020B0604020202020204" pitchFamily="34" charset="0"/>
              </a:rPr>
              <a:t>Fuel Grassroots Change – Family networks build leadership, reduce isolation, and create lasting impact that no single program can achieve.</a:t>
            </a:r>
          </a:p>
          <a:p>
            <a:pPr marL="342900" marR="0" lvl="0" indent="-342900" fontAlgn="base">
              <a:lnSpc>
                <a:spcPct val="90000"/>
              </a:lnSpc>
              <a:spcBef>
                <a:spcPts val="1000"/>
              </a:spcBef>
              <a:buClr>
                <a:schemeClr val="accent1"/>
              </a:buClr>
              <a:buSzPct val="80000"/>
              <a:buFont typeface="+mj-lt"/>
              <a:buAutoNum type="arabicPeriod"/>
              <a:tabLst/>
            </a:pPr>
            <a:r>
              <a:rPr kumimoji="0" lang="en-US" altLang="en-US" sz="1600" u="none" strike="noStrike" cap="none" normalizeH="0" baseline="0" dirty="0">
                <a:ln>
                  <a:noFill/>
                </a:ln>
                <a:effectLst/>
                <a:latin typeface="Arial" panose="020B0604020202020204" pitchFamily="34" charset="0"/>
                <a:cs typeface="Arial" panose="020B0604020202020204" pitchFamily="34" charset="0"/>
              </a:rPr>
              <a:t>Stand With Families – Sponsorship and partnership ensure that families remain at the center of decisions that affect their lives—today and into the future.</a:t>
            </a:r>
          </a:p>
        </p:txBody>
      </p:sp>
      <p:sp>
        <p:nvSpPr>
          <p:cNvPr id="4" name="Footer Placeholder 3">
            <a:extLst>
              <a:ext uri="{FF2B5EF4-FFF2-40B4-BE49-F238E27FC236}">
                <a16:creationId xmlns:a16="http://schemas.microsoft.com/office/drawing/2014/main" id="{9D1930D7-DA6C-9793-3D90-194284452F0B}"/>
              </a:ext>
            </a:extLst>
          </p:cNvPr>
          <p:cNvSpPr>
            <a:spLocks noGrp="1"/>
          </p:cNvSpPr>
          <p:nvPr>
            <p:ph type="ftr" sz="quarter" idx="11"/>
          </p:nvPr>
        </p:nvSpPr>
        <p:spPr>
          <a:xfrm rot="5400000">
            <a:off x="9521207" y="3155806"/>
            <a:ext cx="3859795" cy="304801"/>
          </a:xfrm>
        </p:spPr>
        <p:txBody>
          <a:bodyPr vert="horz" lIns="91440" tIns="45720" rIns="91440" bIns="45720" rtlCol="0" anchor="ctr">
            <a:normAutofit/>
          </a:bodyPr>
          <a:lstStyle/>
          <a:p>
            <a:pPr>
              <a:spcAft>
                <a:spcPts val="600"/>
              </a:spcAft>
            </a:pPr>
            <a:r>
              <a:rPr lang="en-US">
                <a:solidFill>
                  <a:srgbClr val="FFFFFF"/>
                </a:solidFill>
              </a:rPr>
              <a:t>It Takes a Family Network, 2025</a:t>
            </a:r>
          </a:p>
        </p:txBody>
      </p:sp>
      <p:sp>
        <p:nvSpPr>
          <p:cNvPr id="5" name="Slide Number Placeholder 4">
            <a:extLst>
              <a:ext uri="{FF2B5EF4-FFF2-40B4-BE49-F238E27FC236}">
                <a16:creationId xmlns:a16="http://schemas.microsoft.com/office/drawing/2014/main" id="{FC63E251-0290-97E0-CFDC-26E026936F56}"/>
              </a:ext>
            </a:extLst>
          </p:cNvPr>
          <p:cNvSpPr>
            <a:spLocks noGrp="1"/>
          </p:cNvSpPr>
          <p:nvPr>
            <p:ph type="sldNum" sz="quarter" idx="12"/>
          </p:nvPr>
        </p:nvSpPr>
        <p:spPr>
          <a:xfrm>
            <a:off x="11017538" y="610622"/>
            <a:ext cx="685802" cy="766675"/>
          </a:xfrm>
        </p:spPr>
        <p:txBody>
          <a:bodyPr vert="horz" lIns="91440" tIns="45720" rIns="91440" bIns="45720" rtlCol="0" anchor="ctr">
            <a:normAutofit/>
          </a:bodyPr>
          <a:lstStyle/>
          <a:p>
            <a:pPr>
              <a:spcAft>
                <a:spcPts val="600"/>
              </a:spcAft>
            </a:pPr>
            <a:fld id="{1621B6DD-29C1-4FEA-923F-71EA1347694C}" type="slidenum">
              <a:rPr lang="en-US" sz="2000">
                <a:solidFill>
                  <a:srgbClr val="FFFFFF"/>
                </a:solidFill>
              </a:rPr>
              <a:pPr>
                <a:spcAft>
                  <a:spcPts val="600"/>
                </a:spcAft>
              </a:pPr>
              <a:t>23</a:t>
            </a:fld>
            <a:endParaRPr lang="en-US" sz="2000">
              <a:solidFill>
                <a:srgbClr val="FFFFFF"/>
              </a:solidFill>
            </a:endParaRPr>
          </a:p>
        </p:txBody>
      </p:sp>
    </p:spTree>
    <p:extLst>
      <p:ext uri="{BB962C8B-B14F-4D97-AF65-F5344CB8AC3E}">
        <p14:creationId xmlns:p14="http://schemas.microsoft.com/office/powerpoint/2010/main" val="2428113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416AE2-2C0B-60DA-8E6A-69DC292669AD}"/>
              </a:ext>
            </a:extLst>
          </p:cNvPr>
          <p:cNvSpPr>
            <a:spLocks noGrp="1"/>
          </p:cNvSpPr>
          <p:nvPr>
            <p:ph type="title"/>
          </p:nvPr>
        </p:nvSpPr>
        <p:spPr/>
        <p:txBody>
          <a:bodyPr/>
          <a:lstStyle/>
          <a:p>
            <a:pPr algn="ctr"/>
            <a:r>
              <a:rPr lang="en-US" sz="6000" dirty="0"/>
              <a:t>Sources Cited </a:t>
            </a:r>
            <a:endParaRPr lang="en-CA" sz="6000" dirty="0"/>
          </a:p>
        </p:txBody>
      </p:sp>
      <p:sp>
        <p:nvSpPr>
          <p:cNvPr id="4" name="Footer Placeholder 3">
            <a:extLst>
              <a:ext uri="{FF2B5EF4-FFF2-40B4-BE49-F238E27FC236}">
                <a16:creationId xmlns:a16="http://schemas.microsoft.com/office/drawing/2014/main" id="{2A3420B1-8BBD-0745-BFBE-A2E8E0FC017F}"/>
              </a:ext>
            </a:extLst>
          </p:cNvPr>
          <p:cNvSpPr>
            <a:spLocks noGrp="1"/>
          </p:cNvSpPr>
          <p:nvPr>
            <p:ph type="ftr" sz="quarter" idx="11"/>
          </p:nvPr>
        </p:nvSpPr>
        <p:spPr/>
        <p:txBody>
          <a:bodyPr/>
          <a:lstStyle/>
          <a:p>
            <a:r>
              <a:rPr lang="en-US"/>
              <a:t>It Takes a Family Network, 2025</a:t>
            </a:r>
            <a:endParaRPr lang="en-US" dirty="0"/>
          </a:p>
        </p:txBody>
      </p:sp>
      <p:sp>
        <p:nvSpPr>
          <p:cNvPr id="5" name="Slide Number Placeholder 4">
            <a:extLst>
              <a:ext uri="{FF2B5EF4-FFF2-40B4-BE49-F238E27FC236}">
                <a16:creationId xmlns:a16="http://schemas.microsoft.com/office/drawing/2014/main" id="{AD5B20EF-453A-78C4-6867-34574EBEDE5C}"/>
              </a:ext>
            </a:extLst>
          </p:cNvPr>
          <p:cNvSpPr>
            <a:spLocks noGrp="1"/>
          </p:cNvSpPr>
          <p:nvPr>
            <p:ph type="sldNum" sz="quarter" idx="12"/>
          </p:nvPr>
        </p:nvSpPr>
        <p:spPr/>
        <p:txBody>
          <a:bodyPr/>
          <a:lstStyle/>
          <a:p>
            <a:fld id="{1621B6DD-29C1-4FEA-923F-71EA1347694C}" type="slidenum">
              <a:rPr lang="en-US" smtClean="0"/>
              <a:pPr/>
              <a:t>24</a:t>
            </a:fld>
            <a:endParaRPr lang="en-US" dirty="0"/>
          </a:p>
        </p:txBody>
      </p:sp>
      <p:sp>
        <p:nvSpPr>
          <p:cNvPr id="8" name="TextBox 7">
            <a:extLst>
              <a:ext uri="{FF2B5EF4-FFF2-40B4-BE49-F238E27FC236}">
                <a16:creationId xmlns:a16="http://schemas.microsoft.com/office/drawing/2014/main" id="{16526879-1EC3-564E-C485-7FD91046FB32}"/>
              </a:ext>
            </a:extLst>
          </p:cNvPr>
          <p:cNvSpPr txBox="1"/>
          <p:nvPr/>
        </p:nvSpPr>
        <p:spPr>
          <a:xfrm>
            <a:off x="561110" y="2345732"/>
            <a:ext cx="10972799" cy="4216539"/>
          </a:xfrm>
          <a:prstGeom prst="rect">
            <a:avLst/>
          </a:prstGeom>
          <a:noFill/>
        </p:spPr>
        <p:txBody>
          <a:bodyPr wrap="square" rtlCol="0">
            <a:spAutoFit/>
          </a:bodyPr>
          <a:lstStyle/>
          <a:p>
            <a:r>
              <a:rPr lang="en-CA" sz="1400" dirty="0"/>
              <a:t>Lakhani, Arusa, et al. “Informal Social Support for Families with Children with an Intellectual Disability in Karachi, Pakistan: A Qualitative Exploratory Study Design.” </a:t>
            </a:r>
            <a:r>
              <a:rPr lang="en-CA" sz="1400" i="1" dirty="0" err="1"/>
              <a:t>Heliyon</a:t>
            </a:r>
            <a:r>
              <a:rPr lang="en-CA" sz="1400" dirty="0"/>
              <a:t>, vol. 10, no. 20, Oct. 2024, p. e39221, </a:t>
            </a:r>
            <a:r>
              <a:rPr lang="en-CA" sz="1400" dirty="0">
                <a:hlinkClick r:id="rId2"/>
              </a:rPr>
              <a:t>https://doi.org/10.1016/j.heliyon.2024.e39221. Accessed 27 Nov. 2024</a:t>
            </a:r>
            <a:r>
              <a:rPr lang="en-CA" sz="1400" dirty="0"/>
              <a:t>.</a:t>
            </a:r>
          </a:p>
          <a:p>
            <a:endParaRPr lang="en-CA" sz="1400" dirty="0"/>
          </a:p>
          <a:p>
            <a:r>
              <a:rPr lang="en-CA" sz="1400" dirty="0"/>
              <a:t>McCrossin, Jeffrey, and Lucyna Lach. “Parent‐To‐Parent Support for Childhood </a:t>
            </a:r>
            <a:r>
              <a:rPr lang="en-CA" sz="1400" dirty="0" err="1"/>
              <a:t>Neurodisability</a:t>
            </a:r>
            <a:r>
              <a:rPr lang="en-CA" sz="1400" dirty="0"/>
              <a:t>: A Qualitative Analysis and Proposed Model of Peer Support and Family Resilience.” Child: Care, Health and Development, vol. 49, no. 3, 18 Oct. 2022, </a:t>
            </a:r>
            <a:r>
              <a:rPr lang="en-CA" sz="1400" dirty="0">
                <a:hlinkClick r:id="rId3"/>
              </a:rPr>
              <a:t>https://doi.org/10.1111/cch.13069</a:t>
            </a:r>
            <a:r>
              <a:rPr lang="en-CA" sz="1400" dirty="0"/>
              <a:t>.</a:t>
            </a:r>
          </a:p>
          <a:p>
            <a:endParaRPr lang="en-CA" sz="1400" dirty="0"/>
          </a:p>
          <a:p>
            <a:r>
              <a:rPr lang="en-US" sz="1400" dirty="0"/>
              <a:t>Campbell, M. &amp; The Vanier Institute of the Family. (2024). Families, disability, and wellbeing in Canada. In </a:t>
            </a:r>
            <a:r>
              <a:rPr lang="en-US" sz="1400" i="1" dirty="0"/>
              <a:t>The Vanier Institute of the Family</a:t>
            </a:r>
            <a:r>
              <a:rPr lang="en-US" sz="1400" dirty="0"/>
              <a:t>. https://vanierinstitute.ca/wp-content/uploads/2024/05/2024-05-23_Issue-Brief-Families-Disability-Wellbeing-in-Canada.pdf</a:t>
            </a:r>
          </a:p>
          <a:p>
            <a:endParaRPr lang="en-US" sz="1400" dirty="0"/>
          </a:p>
          <a:p>
            <a:r>
              <a:rPr lang="en-CA" sz="1400" dirty="0"/>
              <a:t>Duong, J., Pryer, S., Walsh, C., Fitzpatrick, A., Magill, J., Simmonds, S., Yang, D., Baird-Peddie, O., Rahman, F., Hayter, C., &amp; Tavener, M. (2023). ‘Nothing About Us Without Us’: exploring benefits and challenges of peer support for people with disability in peer support organisations – protocol paper for a qualitative coproduction project. </a:t>
            </a:r>
            <a:r>
              <a:rPr lang="en-CA" sz="1400" i="1" dirty="0"/>
              <a:t>BMJ Open</a:t>
            </a:r>
            <a:r>
              <a:rPr lang="en-CA" sz="1400" dirty="0"/>
              <a:t>, </a:t>
            </a:r>
            <a:r>
              <a:rPr lang="en-CA" sz="1400" i="1" dirty="0"/>
              <a:t>13</a:t>
            </a:r>
            <a:r>
              <a:rPr lang="en-CA" sz="1400" dirty="0"/>
              <a:t>(12), e073920. https://doi.org/10.1136/bmjopen-2023-073920</a:t>
            </a:r>
          </a:p>
          <a:p>
            <a:endParaRPr lang="en-US" sz="1400" dirty="0"/>
          </a:p>
          <a:p>
            <a:endParaRPr lang="en-CA" sz="1200" dirty="0"/>
          </a:p>
          <a:p>
            <a:endParaRPr lang="en-CA" dirty="0"/>
          </a:p>
        </p:txBody>
      </p:sp>
    </p:spTree>
    <p:extLst>
      <p:ext uri="{BB962C8B-B14F-4D97-AF65-F5344CB8AC3E}">
        <p14:creationId xmlns:p14="http://schemas.microsoft.com/office/powerpoint/2010/main" val="261746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468E3F04-E02E-45AA-9A52-E2524D8DF9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1" name="Rectangle 70">
              <a:extLst>
                <a:ext uri="{FF2B5EF4-FFF2-40B4-BE49-F238E27FC236}">
                  <a16:creationId xmlns:a16="http://schemas.microsoft.com/office/drawing/2014/main" id="{1C8734F5-D089-48B6-AC85-851F8E5FE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72" name="Freeform 5">
              <a:extLst>
                <a:ext uri="{FF2B5EF4-FFF2-40B4-BE49-F238E27FC236}">
                  <a16:creationId xmlns:a16="http://schemas.microsoft.com/office/drawing/2014/main" id="{12612EB3-C133-4F13-985D-5A23259578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74" name="Rectangle 73">
            <a:extLst>
              <a:ext uri="{FF2B5EF4-FFF2-40B4-BE49-F238E27FC236}">
                <a16:creationId xmlns:a16="http://schemas.microsoft.com/office/drawing/2014/main" id="{F689CAE2-C8F8-4865-B47F-373309AA2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5" name="Title 64">
            <a:extLst>
              <a:ext uri="{FF2B5EF4-FFF2-40B4-BE49-F238E27FC236}">
                <a16:creationId xmlns:a16="http://schemas.microsoft.com/office/drawing/2014/main" id="{E8D9CF6D-517D-4B56-9B8B-26CDEB74F64D}"/>
              </a:ext>
            </a:extLst>
          </p:cNvPr>
          <p:cNvSpPr>
            <a:spLocks noGrp="1"/>
          </p:cNvSpPr>
          <p:nvPr>
            <p:ph type="title"/>
          </p:nvPr>
        </p:nvSpPr>
        <p:spPr>
          <a:xfrm>
            <a:off x="6734553" y="1143000"/>
            <a:ext cx="4446354" cy="1776845"/>
          </a:xfrm>
        </p:spPr>
        <p:txBody>
          <a:bodyPr vert="horz" lIns="91440" tIns="45720" rIns="91440" bIns="45720" rtlCol="0" anchor="b">
            <a:normAutofit fontScale="90000"/>
          </a:bodyPr>
          <a:lstStyle/>
          <a:p>
            <a:r>
              <a:rPr lang="en-US" sz="6600" dirty="0"/>
              <a:t>Thank you!</a:t>
            </a:r>
            <a:br>
              <a:rPr lang="en-US" sz="6600" dirty="0"/>
            </a:br>
            <a:endParaRPr lang="en-US" sz="6600" dirty="0"/>
          </a:p>
        </p:txBody>
      </p:sp>
      <p:pic>
        <p:nvPicPr>
          <p:cNvPr id="20" name="Picture Placeholder 19" descr="A person and person sitting at a table&#10;&#10;AI-generated content may be incorrect.">
            <a:extLst>
              <a:ext uri="{FF2B5EF4-FFF2-40B4-BE49-F238E27FC236}">
                <a16:creationId xmlns:a16="http://schemas.microsoft.com/office/drawing/2014/main" id="{23BBBECE-71FB-36C4-BA40-E8936A28346E}"/>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b="-6"/>
          <a:stretch>
            <a:fillRect/>
          </a:stretch>
        </p:blipFill>
        <p:spPr>
          <a:xfrm>
            <a:off x="1109762" y="1113062"/>
            <a:ext cx="2412728" cy="2233641"/>
          </a:xfrm>
          <a:prstGeom prst="roundRect">
            <a:avLst>
              <a:gd name="adj" fmla="val 1858"/>
            </a:avLst>
          </a:prstGeom>
          <a:effectLst>
            <a:outerShdw blurRad="50800" dist="50800" dir="5400000" algn="tl" rotWithShape="0">
              <a:srgbClr val="000000">
                <a:alpha val="43000"/>
              </a:srgbClr>
            </a:outerShdw>
          </a:effectLst>
        </p:spPr>
      </p:pic>
      <p:pic>
        <p:nvPicPr>
          <p:cNvPr id="15" name="Picture Placeholder 14" descr="Two women standing together smiling&#10;&#10;AI-generated content may be incorrect.">
            <a:extLst>
              <a:ext uri="{FF2B5EF4-FFF2-40B4-BE49-F238E27FC236}">
                <a16:creationId xmlns:a16="http://schemas.microsoft.com/office/drawing/2014/main" id="{41F8F9CC-A349-A73E-E6EA-0118F2E73E66}"/>
              </a:ext>
            </a:extLst>
          </p:cNvPr>
          <p:cNvPicPr>
            <a:picLocks noGrp="1" noChangeAspect="1"/>
          </p:cNvPicPr>
          <p:nvPr>
            <p:ph type="pic" sz="quarter" idx="11"/>
          </p:nvPr>
        </p:nvPicPr>
        <p:blipFill>
          <a:blip r:embed="rId5" cstate="email">
            <a:extLst>
              <a:ext uri="{28A0092B-C50C-407E-A947-70E740481C1C}">
                <a14:useLocalDpi xmlns:a14="http://schemas.microsoft.com/office/drawing/2010/main"/>
              </a:ext>
            </a:extLst>
          </a:blip>
          <a:srcRect r="-5"/>
          <a:stretch>
            <a:fillRect/>
          </a:stretch>
        </p:blipFill>
        <p:spPr>
          <a:xfrm>
            <a:off x="3685046" y="1113063"/>
            <a:ext cx="2412728" cy="2233641"/>
          </a:xfrm>
          <a:prstGeom prst="roundRect">
            <a:avLst>
              <a:gd name="adj" fmla="val 1858"/>
            </a:avLst>
          </a:prstGeom>
          <a:effectLst>
            <a:outerShdw blurRad="50800" dist="50800" dir="5400000" algn="tl" rotWithShape="0">
              <a:srgbClr val="000000">
                <a:alpha val="43000"/>
              </a:srgbClr>
            </a:outerShdw>
          </a:effectLst>
        </p:spPr>
      </p:pic>
      <p:pic>
        <p:nvPicPr>
          <p:cNvPr id="18" name="Picture Placeholder 17" descr="A person and person sitting in a chair&#10;&#10;AI-generated content may be incorrect.">
            <a:extLst>
              <a:ext uri="{FF2B5EF4-FFF2-40B4-BE49-F238E27FC236}">
                <a16:creationId xmlns:a16="http://schemas.microsoft.com/office/drawing/2014/main" id="{1A947B36-1BE8-AD81-86A4-FCB0A27543BB}"/>
              </a:ext>
            </a:extLst>
          </p:cNvPr>
          <p:cNvPicPr>
            <a:picLocks noGrp="1" noChangeAspect="1"/>
          </p:cNvPicPr>
          <p:nvPr>
            <p:ph type="pic" sz="quarter" idx="12"/>
          </p:nvPr>
        </p:nvPicPr>
        <p:blipFill>
          <a:blip r:embed="rId6" cstate="email">
            <a:extLst>
              <a:ext uri="{28A0092B-C50C-407E-A947-70E740481C1C}">
                <a14:useLocalDpi xmlns:a14="http://schemas.microsoft.com/office/drawing/2010/main"/>
              </a:ext>
            </a:extLst>
          </a:blip>
          <a:srcRect/>
          <a:stretch>
            <a:fillRect/>
          </a:stretch>
        </p:blipFill>
        <p:spPr>
          <a:xfrm>
            <a:off x="1109765" y="3511295"/>
            <a:ext cx="2406003" cy="2230525"/>
          </a:xfrm>
          <a:prstGeom prst="roundRect">
            <a:avLst>
              <a:gd name="adj" fmla="val 1858"/>
            </a:avLst>
          </a:prstGeom>
          <a:effectLst>
            <a:outerShdw blurRad="50800" dist="50800" dir="5400000" algn="tl" rotWithShape="0">
              <a:srgbClr val="000000">
                <a:alpha val="43000"/>
              </a:srgbClr>
            </a:outerShdw>
          </a:effectLst>
        </p:spPr>
      </p:pic>
      <p:pic>
        <p:nvPicPr>
          <p:cNvPr id="12" name="Picture Placeholder 11" descr="Two women standing together smiling&#10;&#10;AI-generated content may be incorrect.">
            <a:extLst>
              <a:ext uri="{FF2B5EF4-FFF2-40B4-BE49-F238E27FC236}">
                <a16:creationId xmlns:a16="http://schemas.microsoft.com/office/drawing/2014/main" id="{2B298E00-2D70-8816-9EA8-4A4919D556E1}"/>
              </a:ext>
            </a:extLst>
          </p:cNvPr>
          <p:cNvPicPr>
            <a:picLocks noGrp="1" noChangeAspect="1"/>
          </p:cNvPicPr>
          <p:nvPr>
            <p:ph type="pic" sz="quarter" idx="10"/>
          </p:nvPr>
        </p:nvPicPr>
        <p:blipFill>
          <a:blip r:embed="rId7" cstate="email">
            <a:extLst>
              <a:ext uri="{28A0092B-C50C-407E-A947-70E740481C1C}">
                <a14:useLocalDpi xmlns:a14="http://schemas.microsoft.com/office/drawing/2010/main"/>
              </a:ext>
            </a:extLst>
          </a:blip>
          <a:srcRect/>
          <a:stretch>
            <a:fillRect/>
          </a:stretch>
        </p:blipFill>
        <p:spPr>
          <a:xfrm>
            <a:off x="3685049" y="3511295"/>
            <a:ext cx="2406003" cy="2230525"/>
          </a:xfrm>
          <a:prstGeom prst="roundRect">
            <a:avLst>
              <a:gd name="adj" fmla="val 1858"/>
            </a:avLst>
          </a:prstGeom>
          <a:effectLst>
            <a:outerShdw blurRad="50800" dist="50800" dir="5400000" algn="tl" rotWithShape="0">
              <a:srgbClr val="000000">
                <a:alpha val="43000"/>
              </a:srgbClr>
            </a:outerShdw>
          </a:effectLst>
        </p:spPr>
      </p:pic>
      <p:sp>
        <p:nvSpPr>
          <p:cNvPr id="2" name="TextBox 1">
            <a:extLst>
              <a:ext uri="{FF2B5EF4-FFF2-40B4-BE49-F238E27FC236}">
                <a16:creationId xmlns:a16="http://schemas.microsoft.com/office/drawing/2014/main" id="{F810BB29-9B2E-07E8-F717-CA2AAE113055}"/>
              </a:ext>
            </a:extLst>
          </p:cNvPr>
          <p:cNvSpPr txBox="1"/>
          <p:nvPr/>
        </p:nvSpPr>
        <p:spPr>
          <a:xfrm>
            <a:off x="6480453" y="2907096"/>
            <a:ext cx="4700454" cy="1938992"/>
          </a:xfrm>
          <a:prstGeom prst="rect">
            <a:avLst/>
          </a:prstGeom>
          <a:noFill/>
        </p:spPr>
        <p:txBody>
          <a:bodyPr wrap="square" rtlCol="0">
            <a:spAutoFit/>
          </a:bodyPr>
          <a:lstStyle/>
          <a:p>
            <a:r>
              <a:rPr lang="en-CA" sz="2400" dirty="0">
                <a:solidFill>
                  <a:schemeClr val="bg2"/>
                </a:solidFill>
              </a:rPr>
              <a:t>Windsor-Essex Family Network</a:t>
            </a:r>
          </a:p>
          <a:p>
            <a:endParaRPr lang="en-CA" sz="2400" dirty="0">
              <a:solidFill>
                <a:schemeClr val="bg2"/>
              </a:solidFill>
            </a:endParaRPr>
          </a:p>
          <a:p>
            <a:pPr algn="ctr"/>
            <a:r>
              <a:rPr lang="en-CA" sz="2400" dirty="0">
                <a:solidFill>
                  <a:schemeClr val="bg2"/>
                </a:solidFill>
              </a:rPr>
              <a:t>windsoressexfamnet.ca</a:t>
            </a:r>
          </a:p>
          <a:p>
            <a:pPr algn="ctr"/>
            <a:r>
              <a:rPr lang="en-CA" sz="2400" dirty="0">
                <a:solidFill>
                  <a:schemeClr val="bg2"/>
                </a:solidFill>
                <a:hlinkClick r:id="rId8"/>
              </a:rPr>
              <a:t>tina@windsoressexfamnet.ca</a:t>
            </a:r>
            <a:endParaRPr lang="en-CA" sz="2400" dirty="0">
              <a:solidFill>
                <a:schemeClr val="bg2"/>
              </a:solidFill>
            </a:endParaRPr>
          </a:p>
          <a:p>
            <a:pPr algn="ctr"/>
            <a:r>
              <a:rPr lang="en-CA" sz="2400" dirty="0">
                <a:solidFill>
                  <a:schemeClr val="bg2"/>
                </a:solidFill>
              </a:rPr>
              <a:t>519-974-1008</a:t>
            </a:r>
          </a:p>
        </p:txBody>
      </p:sp>
    </p:spTree>
    <p:extLst>
      <p:ext uri="{BB962C8B-B14F-4D97-AF65-F5344CB8AC3E}">
        <p14:creationId xmlns:p14="http://schemas.microsoft.com/office/powerpoint/2010/main" val="816693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C2275-25B0-AE36-1835-2EB57F45DB13}"/>
              </a:ext>
            </a:extLst>
          </p:cNvPr>
          <p:cNvSpPr>
            <a:spLocks noGrp="1"/>
          </p:cNvSpPr>
          <p:nvPr>
            <p:ph type="title"/>
          </p:nvPr>
        </p:nvSpPr>
        <p:spPr/>
        <p:txBody>
          <a:bodyPr>
            <a:normAutofit fontScale="90000"/>
          </a:bodyPr>
          <a:lstStyle/>
          <a:p>
            <a:r>
              <a:rPr lang="en-US" b="1" dirty="0"/>
              <a:t>A Note Before We Begin</a:t>
            </a:r>
            <a:br>
              <a:rPr lang="en-US" b="1" dirty="0"/>
            </a:br>
            <a:r>
              <a:rPr lang="en-US" dirty="0"/>
              <a:t>I am </a:t>
            </a:r>
            <a:r>
              <a:rPr lang="en-US" b="1" dirty="0"/>
              <a:t>autistic</a:t>
            </a:r>
            <a:r>
              <a:rPr lang="en-US" dirty="0"/>
              <a:t> — you may hear me alternate between first-person and identity-first language.</a:t>
            </a:r>
            <a:br>
              <a:rPr lang="en-US" dirty="0"/>
            </a:br>
            <a:r>
              <a:rPr lang="en-US" dirty="0"/>
              <a:t>Please don’t hear what I’m </a:t>
            </a:r>
            <a:r>
              <a:rPr lang="en-US" b="1" dirty="0"/>
              <a:t>not</a:t>
            </a:r>
            <a:r>
              <a:rPr lang="en-US" dirty="0"/>
              <a:t> saying — I am being clear, there is no “read between the lines” with me.</a:t>
            </a:r>
            <a:br>
              <a:rPr lang="en-US" dirty="0"/>
            </a:br>
            <a:r>
              <a:rPr lang="en-US" dirty="0"/>
              <a:t>I am sharing what I know about </a:t>
            </a:r>
            <a:r>
              <a:rPr lang="en-US" b="1" dirty="0"/>
              <a:t>Family Networks</a:t>
            </a:r>
            <a:r>
              <a:rPr lang="en-US" dirty="0"/>
              <a:t> from lived experience and community practice.</a:t>
            </a:r>
            <a:br>
              <a:rPr lang="en-US" dirty="0"/>
            </a:br>
            <a:r>
              <a:rPr lang="en-US" dirty="0"/>
              <a:t>This presentation is </a:t>
            </a:r>
            <a:r>
              <a:rPr lang="en-US" b="1" dirty="0"/>
              <a:t>not a criticism</a:t>
            </a:r>
            <a:r>
              <a:rPr lang="en-US" dirty="0"/>
              <a:t> of agencies or government.</a:t>
            </a:r>
            <a:br>
              <a:rPr lang="en-US" dirty="0"/>
            </a:br>
            <a:r>
              <a:rPr lang="en-US" dirty="0"/>
              <a:t>If you find yourself becoming </a:t>
            </a:r>
            <a:r>
              <a:rPr lang="en-US" b="1" dirty="0"/>
              <a:t>defensive</a:t>
            </a:r>
            <a:r>
              <a:rPr lang="en-US" dirty="0"/>
              <a:t>, I invite you to put aside your </a:t>
            </a:r>
            <a:r>
              <a:rPr lang="en-US" b="1" dirty="0"/>
              <a:t>professional lens</a:t>
            </a:r>
            <a:r>
              <a:rPr lang="en-US" dirty="0"/>
              <a:t> and listen to the family perspective.</a:t>
            </a:r>
            <a:br>
              <a:rPr lang="en-US" dirty="0"/>
            </a:br>
            <a:endParaRPr lang="en-CA" dirty="0"/>
          </a:p>
        </p:txBody>
      </p:sp>
      <p:pic>
        <p:nvPicPr>
          <p:cNvPr id="6" name="Picture Placeholder 5" descr="A person smiling at the camera&#10;&#10;AI-generated content may be incorrect.">
            <a:extLst>
              <a:ext uri="{FF2B5EF4-FFF2-40B4-BE49-F238E27FC236}">
                <a16:creationId xmlns:a16="http://schemas.microsoft.com/office/drawing/2014/main" id="{786A3927-ECE5-5EDC-7D52-A94F79919C1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1123"/>
          <a:stretch>
            <a:fillRect/>
          </a:stretch>
        </p:blipFill>
        <p:spPr>
          <a:xfrm>
            <a:off x="0" y="0"/>
            <a:ext cx="5662613" cy="6858000"/>
          </a:xfrm>
        </p:spPr>
      </p:pic>
      <p:sp>
        <p:nvSpPr>
          <p:cNvPr id="4" name="Text Placeholder 3">
            <a:extLst>
              <a:ext uri="{FF2B5EF4-FFF2-40B4-BE49-F238E27FC236}">
                <a16:creationId xmlns:a16="http://schemas.microsoft.com/office/drawing/2014/main" id="{F4D780D3-7A3B-AE9A-6B2C-EF2F00329FD5}"/>
              </a:ext>
            </a:extLst>
          </p:cNvPr>
          <p:cNvSpPr>
            <a:spLocks noGrp="1"/>
          </p:cNvSpPr>
          <p:nvPr>
            <p:ph type="body" sz="quarter" idx="12"/>
          </p:nvPr>
        </p:nvSpPr>
        <p:spPr>
          <a:xfrm>
            <a:off x="5832153" y="197427"/>
            <a:ext cx="6086220" cy="6494318"/>
          </a:xfrm>
        </p:spPr>
        <p:txBody>
          <a:bodyPr>
            <a:normAutofit fontScale="62500" lnSpcReduction="20000"/>
          </a:bodyPr>
          <a:lstStyle/>
          <a:p>
            <a:r>
              <a:rPr lang="en-US" sz="4500" b="1" dirty="0"/>
              <a:t>A Note Before We Begin</a:t>
            </a:r>
          </a:p>
          <a:p>
            <a:endParaRPr lang="en-US" b="1" dirty="0"/>
          </a:p>
          <a:p>
            <a:r>
              <a:rPr lang="en-US" sz="3200" dirty="0"/>
              <a:t>I am </a:t>
            </a:r>
            <a:r>
              <a:rPr lang="en-US" sz="3200" b="1" dirty="0"/>
              <a:t>autistic</a:t>
            </a:r>
            <a:r>
              <a:rPr lang="en-US" sz="3200" dirty="0"/>
              <a:t> — you may hear me alternate between first-person and identity-first language.</a:t>
            </a:r>
          </a:p>
          <a:p>
            <a:endParaRPr lang="en-US" sz="3200" dirty="0"/>
          </a:p>
          <a:p>
            <a:r>
              <a:rPr lang="en-US" sz="3200" dirty="0"/>
              <a:t>Please don’t hear what I’m </a:t>
            </a:r>
            <a:r>
              <a:rPr lang="en-US" sz="3200" b="1" dirty="0"/>
              <a:t>not</a:t>
            </a:r>
            <a:r>
              <a:rPr lang="en-US" sz="3200" dirty="0"/>
              <a:t> saying — I am being clear, there is no “read between the lines” with me.</a:t>
            </a:r>
          </a:p>
          <a:p>
            <a:endParaRPr lang="en-US" sz="3200" dirty="0"/>
          </a:p>
          <a:p>
            <a:r>
              <a:rPr lang="en-US" sz="3200" dirty="0"/>
              <a:t>I am sharing what I know about </a:t>
            </a:r>
            <a:r>
              <a:rPr lang="en-US" sz="3200" b="1" dirty="0"/>
              <a:t>Family Networks</a:t>
            </a:r>
            <a:r>
              <a:rPr lang="en-US" sz="3200" dirty="0"/>
              <a:t> from lived experience,  community practice and research.</a:t>
            </a:r>
          </a:p>
          <a:p>
            <a:endParaRPr lang="en-US" sz="3200" dirty="0"/>
          </a:p>
          <a:p>
            <a:r>
              <a:rPr lang="en-US" sz="3200" dirty="0"/>
              <a:t>This presentation is </a:t>
            </a:r>
            <a:r>
              <a:rPr lang="en-US" sz="3200" b="1" dirty="0"/>
              <a:t>not a criticism</a:t>
            </a:r>
            <a:r>
              <a:rPr lang="en-US" sz="3200" dirty="0"/>
              <a:t> of agencies or government.</a:t>
            </a:r>
          </a:p>
          <a:p>
            <a:endParaRPr lang="en-US" sz="3200" dirty="0"/>
          </a:p>
          <a:p>
            <a:r>
              <a:rPr lang="en-US" sz="3200" dirty="0"/>
              <a:t>If you find yourself becoming </a:t>
            </a:r>
            <a:r>
              <a:rPr lang="en-US" sz="3200" b="1" dirty="0"/>
              <a:t>defensive</a:t>
            </a:r>
            <a:r>
              <a:rPr lang="en-US" sz="3200" dirty="0"/>
              <a:t>, I invite you to put aside your </a:t>
            </a:r>
            <a:r>
              <a:rPr lang="en-US" sz="3200" b="1" dirty="0"/>
              <a:t>professional lens</a:t>
            </a:r>
            <a:r>
              <a:rPr lang="en-US" sz="3200" dirty="0"/>
              <a:t> and listen to the family perspective.</a:t>
            </a:r>
          </a:p>
          <a:p>
            <a:endParaRPr lang="en-CA" dirty="0"/>
          </a:p>
        </p:txBody>
      </p:sp>
    </p:spTree>
    <p:extLst>
      <p:ext uri="{BB962C8B-B14F-4D97-AF65-F5344CB8AC3E}">
        <p14:creationId xmlns:p14="http://schemas.microsoft.com/office/powerpoint/2010/main" val="255369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ACCC08F4-6649-4752-A49D-EC2C8E9656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DCCBFAE1-A7B8-4741-A1BD-1D22BE1B9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74" name="Oval 73">
              <a:extLst>
                <a:ext uri="{FF2B5EF4-FFF2-40B4-BE49-F238E27FC236}">
                  <a16:creationId xmlns:a16="http://schemas.microsoft.com/office/drawing/2014/main" id="{A8DFBA0E-2986-4121-92BD-9ADBE9F79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5" name="Oval 74">
              <a:extLst>
                <a:ext uri="{FF2B5EF4-FFF2-40B4-BE49-F238E27FC236}">
                  <a16:creationId xmlns:a16="http://schemas.microsoft.com/office/drawing/2014/main" id="{D6B514A6-1440-4614-B316-443C485A1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6" name="Oval 75">
              <a:extLst>
                <a:ext uri="{FF2B5EF4-FFF2-40B4-BE49-F238E27FC236}">
                  <a16:creationId xmlns:a16="http://schemas.microsoft.com/office/drawing/2014/main" id="{B7C4B390-CACA-4CE0-A179-19E2CAADF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7" name="Oval 76">
              <a:extLst>
                <a:ext uri="{FF2B5EF4-FFF2-40B4-BE49-F238E27FC236}">
                  <a16:creationId xmlns:a16="http://schemas.microsoft.com/office/drawing/2014/main" id="{39330A14-E127-4084-BA51-D86B9568B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8" name="Oval 77">
              <a:extLst>
                <a:ext uri="{FF2B5EF4-FFF2-40B4-BE49-F238E27FC236}">
                  <a16:creationId xmlns:a16="http://schemas.microsoft.com/office/drawing/2014/main" id="{F47AD4CB-E128-49E9-A8C2-AC0CEA98F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9" name="Freeform 5">
              <a:extLst>
                <a:ext uri="{FF2B5EF4-FFF2-40B4-BE49-F238E27FC236}">
                  <a16:creationId xmlns:a16="http://schemas.microsoft.com/office/drawing/2014/main" id="{D76D76C3-9DFE-4C5F-8F74-D65651A74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80" name="Freeform 5">
              <a:extLst>
                <a:ext uri="{FF2B5EF4-FFF2-40B4-BE49-F238E27FC236}">
                  <a16:creationId xmlns:a16="http://schemas.microsoft.com/office/drawing/2014/main" id="{7FC72400-C794-438B-90D7-5F6E03028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CA"/>
            </a:p>
          </p:txBody>
        </p:sp>
        <p:sp>
          <p:nvSpPr>
            <p:cNvPr id="81" name="Freeform 5">
              <a:extLst>
                <a:ext uri="{FF2B5EF4-FFF2-40B4-BE49-F238E27FC236}">
                  <a16:creationId xmlns:a16="http://schemas.microsoft.com/office/drawing/2014/main" id="{AD24BDB9-26CF-4AAC-B31C-95E190D551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83" name="Rectangle 82">
            <a:extLst>
              <a:ext uri="{FF2B5EF4-FFF2-40B4-BE49-F238E27FC236}">
                <a16:creationId xmlns:a16="http://schemas.microsoft.com/office/drawing/2014/main" id="{E4947D45-3E3A-4249-A3DB-5B907C179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5" name="Rectangle 84">
            <a:extLst>
              <a:ext uri="{FF2B5EF4-FFF2-40B4-BE49-F238E27FC236}">
                <a16:creationId xmlns:a16="http://schemas.microsoft.com/office/drawing/2014/main" id="{4D742E62-D0CA-4DEC-815B-5ED27845B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CA"/>
          </a:p>
        </p:txBody>
      </p:sp>
      <p:sp>
        <p:nvSpPr>
          <p:cNvPr id="87" name="Oval 86">
            <a:extLst>
              <a:ext uri="{FF2B5EF4-FFF2-40B4-BE49-F238E27FC236}">
                <a16:creationId xmlns:a16="http://schemas.microsoft.com/office/drawing/2014/main" id="{6ADD3D29-FB68-4A1C-B0DE-CAF42F284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9" name="Oval 88">
            <a:extLst>
              <a:ext uri="{FF2B5EF4-FFF2-40B4-BE49-F238E27FC236}">
                <a16:creationId xmlns:a16="http://schemas.microsoft.com/office/drawing/2014/main" id="{24822E8D-300D-45E7-9F98-BDEC7436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1" name="Freeform: Shape 90">
            <a:extLst>
              <a:ext uri="{FF2B5EF4-FFF2-40B4-BE49-F238E27FC236}">
                <a16:creationId xmlns:a16="http://schemas.microsoft.com/office/drawing/2014/main" id="{07C953DC-E764-4B76-B359-52546F4CA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CA"/>
          </a:p>
        </p:txBody>
      </p:sp>
      <p:sp>
        <p:nvSpPr>
          <p:cNvPr id="93" name="Freeform 5">
            <a:extLst>
              <a:ext uri="{FF2B5EF4-FFF2-40B4-BE49-F238E27FC236}">
                <a16:creationId xmlns:a16="http://schemas.microsoft.com/office/drawing/2014/main" id="{C187CEFC-9032-481B-B8CA-A323593DD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CA"/>
          </a:p>
        </p:txBody>
      </p:sp>
      <p:sp>
        <p:nvSpPr>
          <p:cNvPr id="95" name="Freeform 5">
            <a:extLst>
              <a:ext uri="{FF2B5EF4-FFF2-40B4-BE49-F238E27FC236}">
                <a16:creationId xmlns:a16="http://schemas.microsoft.com/office/drawing/2014/main" id="{4CB87468-9225-4E6A-A5B7-B47F08B34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CA"/>
          </a:p>
        </p:txBody>
      </p:sp>
      <p:sp>
        <p:nvSpPr>
          <p:cNvPr id="9" name="Title 8">
            <a:extLst>
              <a:ext uri="{FF2B5EF4-FFF2-40B4-BE49-F238E27FC236}">
                <a16:creationId xmlns:a16="http://schemas.microsoft.com/office/drawing/2014/main" id="{C701CCAF-E5F9-3546-419D-A1ABEECF7916}"/>
              </a:ext>
            </a:extLst>
          </p:cNvPr>
          <p:cNvSpPr>
            <a:spLocks noGrp="1"/>
          </p:cNvSpPr>
          <p:nvPr>
            <p:ph type="title"/>
          </p:nvPr>
        </p:nvSpPr>
        <p:spPr>
          <a:xfrm>
            <a:off x="639098" y="629265"/>
            <a:ext cx="6291926" cy="1123830"/>
          </a:xfrm>
        </p:spPr>
        <p:txBody>
          <a:bodyPr vert="horz" lIns="91440" tIns="45720" rIns="91440" bIns="45720" rtlCol="0" anchor="ctr">
            <a:normAutofit/>
          </a:bodyPr>
          <a:lstStyle/>
          <a:p>
            <a:pPr algn="l"/>
            <a:r>
              <a:rPr lang="en-US" sz="3200" b="1" dirty="0">
                <a:solidFill>
                  <a:schemeClr val="tx1"/>
                </a:solidFill>
              </a:rPr>
              <a:t>Windsor-Essex Family Network</a:t>
            </a:r>
          </a:p>
        </p:txBody>
      </p:sp>
      <p:pic>
        <p:nvPicPr>
          <p:cNvPr id="15" name="Picture 14" descr="People holding signs in the street&#10;&#10;AI-generated content may be incorrect.">
            <a:extLst>
              <a:ext uri="{FF2B5EF4-FFF2-40B4-BE49-F238E27FC236}">
                <a16:creationId xmlns:a16="http://schemas.microsoft.com/office/drawing/2014/main" id="{03418375-BB65-B18C-0DFF-CA92A10C32E8}"/>
              </a:ext>
            </a:extLst>
          </p:cNvPr>
          <p:cNvPicPr>
            <a:picLocks noChangeAspect="1"/>
          </p:cNvPicPr>
          <p:nvPr/>
        </p:nvPicPr>
        <p:blipFill>
          <a:blip r:embed="rId3" cstate="email">
            <a:extLst>
              <a:ext uri="{28A0092B-C50C-407E-A947-70E740481C1C}">
                <a14:useLocalDpi xmlns:a14="http://schemas.microsoft.com/office/drawing/2010/main"/>
              </a:ext>
            </a:extLst>
          </a:blip>
          <a:srcRect r="-3" b="-3"/>
          <a:stretch>
            <a:fillRect/>
          </a:stretch>
        </p:blipFill>
        <p:spPr>
          <a:xfrm>
            <a:off x="7418225" y="645107"/>
            <a:ext cx="4125318" cy="2710388"/>
          </a:xfrm>
          <a:prstGeom prst="rect">
            <a:avLst/>
          </a:prstGeom>
        </p:spPr>
      </p:pic>
      <p:sp>
        <p:nvSpPr>
          <p:cNvPr id="97" name="Rectangle 96">
            <a:extLst>
              <a:ext uri="{FF2B5EF4-FFF2-40B4-BE49-F238E27FC236}">
                <a16:creationId xmlns:a16="http://schemas.microsoft.com/office/drawing/2014/main" id="{7296B8E7-1A3F-4C7F-A120-29E90E593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 name="Slide Number Placeholder 4">
            <a:extLst>
              <a:ext uri="{FF2B5EF4-FFF2-40B4-BE49-F238E27FC236}">
                <a16:creationId xmlns:a16="http://schemas.microsoft.com/office/drawing/2014/main" id="{C22E526A-5580-ABE0-51C2-864EC34D8287}"/>
              </a:ext>
            </a:extLst>
          </p:cNvPr>
          <p:cNvSpPr>
            <a:spLocks noGrp="1"/>
          </p:cNvSpPr>
          <p:nvPr>
            <p:ph type="sldNum" sz="quarter" idx="15"/>
          </p:nvPr>
        </p:nvSpPr>
        <p:spPr>
          <a:xfrm>
            <a:off x="10352540" y="295729"/>
            <a:ext cx="838199" cy="767687"/>
          </a:xfrm>
        </p:spPr>
        <p:txBody>
          <a:bodyPr vert="horz" lIns="91440" tIns="45720" rIns="91440" bIns="45720" rtlCol="0" anchor="b">
            <a:normAutofit/>
          </a:bodyPr>
          <a:lstStyle/>
          <a:p>
            <a:pPr>
              <a:spcAft>
                <a:spcPts val="600"/>
              </a:spcAft>
            </a:pPr>
            <a:fld id="{1621B6DD-29C1-4FEA-923F-71EA1347694C}" type="slidenum">
              <a:rPr lang="en-US">
                <a:solidFill>
                  <a:srgbClr val="FFFFFF"/>
                </a:solidFill>
              </a:rPr>
              <a:pPr>
                <a:spcAft>
                  <a:spcPts val="600"/>
                </a:spcAft>
              </a:pPr>
              <a:t>4</a:t>
            </a:fld>
            <a:endParaRPr lang="en-US">
              <a:solidFill>
                <a:srgbClr val="FFFFFF"/>
              </a:solidFill>
            </a:endParaRPr>
          </a:p>
        </p:txBody>
      </p:sp>
      <p:sp>
        <p:nvSpPr>
          <p:cNvPr id="11" name="Text Placeholder 10">
            <a:extLst>
              <a:ext uri="{FF2B5EF4-FFF2-40B4-BE49-F238E27FC236}">
                <a16:creationId xmlns:a16="http://schemas.microsoft.com/office/drawing/2014/main" id="{B61099C3-CCDE-6C7F-F7CC-690BA8268166}"/>
              </a:ext>
            </a:extLst>
          </p:cNvPr>
          <p:cNvSpPr>
            <a:spLocks noGrp="1"/>
          </p:cNvSpPr>
          <p:nvPr>
            <p:ph type="body" sz="quarter" idx="12"/>
          </p:nvPr>
        </p:nvSpPr>
        <p:spPr>
          <a:xfrm>
            <a:off x="388225" y="1761726"/>
            <a:ext cx="6836436" cy="4333777"/>
          </a:xfrm>
        </p:spPr>
        <p:txBody>
          <a:bodyPr vert="horz" lIns="91440" tIns="45720" rIns="91440" bIns="45720" rtlCol="0" anchor="ctr">
            <a:normAutofit fontScale="85000" lnSpcReduction="20000"/>
          </a:bodyPr>
          <a:lstStyle/>
          <a:p>
            <a:pPr lvl="0" defTabSz="914400" eaLnBrk="0" fontAlgn="base" hangingPunct="0">
              <a:spcBef>
                <a:spcPct val="0"/>
              </a:spcBef>
              <a:spcAft>
                <a:spcPct val="0"/>
              </a:spcAft>
              <a:buClrTx/>
              <a:buSzTx/>
            </a:pPr>
            <a:r>
              <a:rPr lang="en-CA" altLang="en-US" sz="2400" i="1" dirty="0">
                <a:solidFill>
                  <a:schemeClr val="tx1"/>
                </a:solidFill>
                <a:latin typeface="Aptos" panose="020B0004020202020204" pitchFamily="34" charset="0"/>
                <a:ea typeface="Times New Roman" panose="02020603050405020304" pitchFamily="18" charset="0"/>
                <a:cs typeface="Arial" panose="020B0604020202020204" pitchFamily="34" charset="0"/>
              </a:rPr>
              <a:t>Families Helping Families Open Doors</a:t>
            </a:r>
          </a:p>
          <a:p>
            <a:pPr lvl="0" defTabSz="914400" eaLnBrk="0" fontAlgn="base" hangingPunct="0">
              <a:spcBef>
                <a:spcPct val="0"/>
              </a:spcBef>
              <a:spcAft>
                <a:spcPct val="0"/>
              </a:spcAft>
              <a:buClrTx/>
              <a:buSzTx/>
            </a:pPr>
            <a:r>
              <a:rPr lang="en-CA" altLang="en-US" sz="2400" i="1" dirty="0">
                <a:solidFill>
                  <a:schemeClr val="tx1"/>
                </a:solidFill>
                <a:latin typeface="Aptos" panose="020B0004020202020204" pitchFamily="34" charset="0"/>
                <a:ea typeface="Times New Roman" panose="02020603050405020304" pitchFamily="18" charset="0"/>
                <a:cs typeface="Arial" panose="020B0604020202020204" pitchFamily="34" charset="0"/>
              </a:rPr>
              <a:t>Since 1995</a:t>
            </a:r>
          </a:p>
          <a:p>
            <a:pPr lvl="0" defTabSz="914400" eaLnBrk="0" fontAlgn="base" hangingPunct="0">
              <a:spcBef>
                <a:spcPct val="0"/>
              </a:spcBef>
              <a:spcAft>
                <a:spcPct val="0"/>
              </a:spcAft>
              <a:buClrTx/>
              <a:buSzTx/>
            </a:pPr>
            <a:endParaRPr lang="en-CA" altLang="en-US" sz="2000" dirty="0">
              <a:solidFill>
                <a:schemeClr val="tx1"/>
              </a:solidFill>
              <a:latin typeface="Aptos" panose="020B0004020202020204" pitchFamily="34" charset="0"/>
              <a:ea typeface="Aptos" panose="020B0004020202020204" pitchFamily="34" charset="0"/>
              <a:cs typeface="Arial" panose="020B0604020202020204" pitchFamily="34" charset="0"/>
            </a:endParaRPr>
          </a:p>
          <a:p>
            <a:r>
              <a:rPr lang="en-US" sz="2100" b="1" dirty="0">
                <a:latin typeface="Arial" panose="020B0604020202020204" pitchFamily="34" charset="0"/>
                <a:cs typeface="Arial" panose="020B0604020202020204" pitchFamily="34" charset="0"/>
              </a:rPr>
              <a:t>Vision</a:t>
            </a:r>
          </a:p>
          <a:p>
            <a:r>
              <a:rPr lang="en-US" sz="2100" dirty="0">
                <a:latin typeface="Arial" panose="020B0604020202020204" pitchFamily="34" charset="0"/>
                <a:cs typeface="Arial" panose="020B0604020202020204" pitchFamily="34" charset="0"/>
              </a:rPr>
              <a:t>Stronger family voices   –    Positive change for people    –   Everyone belongs</a:t>
            </a:r>
          </a:p>
          <a:p>
            <a:endParaRPr lang="en-US" sz="2100" b="1" dirty="0">
              <a:latin typeface="Arial" panose="020B0604020202020204" pitchFamily="34" charset="0"/>
              <a:cs typeface="Arial" panose="020B0604020202020204" pitchFamily="34" charset="0"/>
            </a:endParaRPr>
          </a:p>
          <a:p>
            <a:r>
              <a:rPr lang="en-US" sz="2100" b="1" dirty="0">
                <a:latin typeface="Arial" panose="020B0604020202020204" pitchFamily="34" charset="0"/>
                <a:cs typeface="Arial" panose="020B0604020202020204" pitchFamily="34" charset="0"/>
              </a:rPr>
              <a:t>Mission </a:t>
            </a:r>
          </a:p>
          <a:p>
            <a:r>
              <a:rPr lang="en-US" sz="2100" dirty="0">
                <a:latin typeface="Arial" panose="020B0604020202020204" pitchFamily="34" charset="0"/>
                <a:cs typeface="Arial" panose="020B0604020202020204" pitchFamily="34" charset="0"/>
              </a:rPr>
              <a:t>Families supporting families by sharing their experiences, knowledge, and building skills to ensure people with disabilities and their families have an everyday life. </a:t>
            </a:r>
          </a:p>
          <a:p>
            <a:pPr lvl="0" defTabSz="914400" eaLnBrk="0" fontAlgn="base" hangingPunct="0">
              <a:spcBef>
                <a:spcPct val="0"/>
              </a:spcBef>
              <a:spcAft>
                <a:spcPct val="0"/>
              </a:spcAft>
              <a:buClrTx/>
              <a:buSzTx/>
            </a:pPr>
            <a:endParaRPr lang="en-CA" altLang="en-US" sz="21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buClrTx/>
              <a:buSzTx/>
            </a:pPr>
            <a:endParaRPr lang="en-CA" altLang="en-US" sz="21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buClrTx/>
              <a:buSzTx/>
            </a:pPr>
            <a:endParaRPr lang="en-CA" altLang="en-US" sz="2100" dirty="0">
              <a:solidFill>
                <a:schemeClr val="tx1"/>
              </a:solidFill>
              <a:latin typeface="Arial" panose="020B0604020202020204" pitchFamily="34" charset="0"/>
              <a:ea typeface="Aptos" panose="020B0004020202020204" pitchFamily="34" charset="0"/>
              <a:cs typeface="Arial" panose="020B0604020202020204" pitchFamily="34" charset="0"/>
            </a:endParaRPr>
          </a:p>
          <a:p>
            <a:pPr lvl="0" defTabSz="914400" eaLnBrk="0" fontAlgn="base" hangingPunct="0">
              <a:spcBef>
                <a:spcPct val="0"/>
              </a:spcBef>
              <a:spcAft>
                <a:spcPct val="0"/>
              </a:spcAft>
              <a:buClrTx/>
              <a:buSzTx/>
            </a:pPr>
            <a:r>
              <a:rPr lang="en-CA" altLang="en-US" sz="2100" dirty="0">
                <a:solidFill>
                  <a:schemeClr val="tx1"/>
                </a:solidFill>
                <a:latin typeface="Arial" panose="020B0604020202020204" pitchFamily="34" charset="0"/>
                <a:ea typeface="Times New Roman" panose="02020603050405020304" pitchFamily="18" charset="0"/>
                <a:cs typeface="Arial" panose="020B0604020202020204" pitchFamily="34" charset="0"/>
              </a:rPr>
              <a:t>Community-based, family-led, independent/autonomous</a:t>
            </a:r>
            <a:endParaRPr lang="en-CA" altLang="en-US" sz="2100" dirty="0">
              <a:solidFill>
                <a:schemeClr val="tx1"/>
              </a:solidFill>
              <a:latin typeface="Arial" panose="020B0604020202020204" pitchFamily="34" charset="0"/>
              <a:cs typeface="Arial" panose="020B0604020202020204" pitchFamily="34" charset="0"/>
            </a:endParaRPr>
          </a:p>
          <a:p>
            <a:pPr algn="l">
              <a:buFont typeface="Wingdings 3" charset="2"/>
              <a:buChar char=""/>
            </a:pPr>
            <a:endParaRPr lang="en-US" dirty="0">
              <a:solidFill>
                <a:schemeClr val="tx1"/>
              </a:solidFill>
            </a:endParaRPr>
          </a:p>
        </p:txBody>
      </p:sp>
      <p:pic>
        <p:nvPicPr>
          <p:cNvPr id="13" name="Picture 12" descr="A child holding a red frisbee&#10;&#10;AI-generated content may be incorrect.">
            <a:extLst>
              <a:ext uri="{FF2B5EF4-FFF2-40B4-BE49-F238E27FC236}">
                <a16:creationId xmlns:a16="http://schemas.microsoft.com/office/drawing/2014/main" id="{F71D659D-22D4-6FAA-E221-2DBD74A8BC0E}"/>
              </a:ext>
            </a:extLst>
          </p:cNvPr>
          <p:cNvPicPr>
            <a:picLocks noChangeAspect="1"/>
          </p:cNvPicPr>
          <p:nvPr/>
        </p:nvPicPr>
        <p:blipFill>
          <a:blip r:embed="rId4" cstate="email">
            <a:extLst>
              <a:ext uri="{28A0092B-C50C-407E-A947-70E740481C1C}">
                <a14:useLocalDpi xmlns:a14="http://schemas.microsoft.com/office/drawing/2010/main"/>
              </a:ext>
            </a:extLst>
          </a:blip>
          <a:srcRect r="-3"/>
          <a:stretch>
            <a:fillRect/>
          </a:stretch>
        </p:blipFill>
        <p:spPr>
          <a:xfrm>
            <a:off x="7418226" y="3520086"/>
            <a:ext cx="4125316" cy="2710389"/>
          </a:xfrm>
          <a:prstGeom prst="rect">
            <a:avLst/>
          </a:prstGeom>
        </p:spPr>
      </p:pic>
      <p:sp>
        <p:nvSpPr>
          <p:cNvPr id="4" name="Footer Placeholder 3">
            <a:extLst>
              <a:ext uri="{FF2B5EF4-FFF2-40B4-BE49-F238E27FC236}">
                <a16:creationId xmlns:a16="http://schemas.microsoft.com/office/drawing/2014/main" id="{257A32D2-F8EC-1AD3-5698-ABEBAFA65588}"/>
              </a:ext>
            </a:extLst>
          </p:cNvPr>
          <p:cNvSpPr>
            <a:spLocks noGrp="1"/>
          </p:cNvSpPr>
          <p:nvPr>
            <p:ph type="ftr" sz="quarter" idx="14"/>
          </p:nvPr>
        </p:nvSpPr>
        <p:spPr>
          <a:xfrm>
            <a:off x="561110" y="6391838"/>
            <a:ext cx="3859795" cy="304801"/>
          </a:xfrm>
        </p:spPr>
        <p:txBody>
          <a:bodyPr vert="horz" lIns="91440" tIns="45720" rIns="91440" bIns="45720" rtlCol="0" anchor="ctr">
            <a:normAutofit/>
          </a:bodyPr>
          <a:lstStyle/>
          <a:p>
            <a:pPr>
              <a:spcAft>
                <a:spcPts val="600"/>
              </a:spcAft>
            </a:pPr>
            <a:r>
              <a:rPr lang="en-US" b="1" i="0" kern="1200">
                <a:solidFill>
                  <a:schemeClr val="accent1"/>
                </a:solidFill>
                <a:latin typeface="+mn-lt"/>
                <a:ea typeface="+mn-ea"/>
                <a:cs typeface="+mn-cs"/>
              </a:rPr>
              <a:t>It Takes a Family Network, 2025</a:t>
            </a:r>
          </a:p>
        </p:txBody>
      </p:sp>
    </p:spTree>
    <p:extLst>
      <p:ext uri="{BB962C8B-B14F-4D97-AF65-F5344CB8AC3E}">
        <p14:creationId xmlns:p14="http://schemas.microsoft.com/office/powerpoint/2010/main" val="312248047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9" name="Group 118">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0" name="Rectangle 119">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89" name="Oval 88">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0" name="Oval 89">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1" name="Oval 90">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2" name="Oval 91">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3" name="Oval 92">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94"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CA"/>
            </a:p>
          </p:txBody>
        </p:sp>
        <p:sp>
          <p:nvSpPr>
            <p:cNvPr id="95"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CA"/>
            </a:p>
          </p:txBody>
        </p:sp>
        <p:sp>
          <p:nvSpPr>
            <p:cNvPr id="96"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121" name="Rectangle 120">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useBgFill="1">
        <p:nvSpPr>
          <p:cNvPr id="122" name="Rectangle 121">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nvGrpSpPr>
          <p:cNvPr id="123" name="Group 12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24" name="Rectangle 12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0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CA"/>
            </a:p>
          </p:txBody>
        </p:sp>
      </p:grpSp>
      <p:sp>
        <p:nvSpPr>
          <p:cNvPr id="3" name="Title 2">
            <a:extLst>
              <a:ext uri="{FF2B5EF4-FFF2-40B4-BE49-F238E27FC236}">
                <a16:creationId xmlns:a16="http://schemas.microsoft.com/office/drawing/2014/main" id="{656DEF81-F521-CC8C-67D5-C33B0BCFD874}"/>
              </a:ext>
            </a:extLst>
          </p:cNvPr>
          <p:cNvSpPr>
            <a:spLocks noGrp="1"/>
          </p:cNvSpPr>
          <p:nvPr>
            <p:ph type="title"/>
          </p:nvPr>
        </p:nvSpPr>
        <p:spPr>
          <a:xfrm>
            <a:off x="903007" y="785087"/>
            <a:ext cx="3034580" cy="1782625"/>
          </a:xfrm>
        </p:spPr>
        <p:txBody>
          <a:bodyPr vert="horz" lIns="91440" tIns="45720" rIns="91440" bIns="45720" rtlCol="0" anchor="ctr">
            <a:normAutofit/>
          </a:bodyPr>
          <a:lstStyle/>
          <a:p>
            <a:pPr algn="l"/>
            <a:r>
              <a:rPr lang="en-US" altLang="en-US" sz="3200" dirty="0">
                <a:solidFill>
                  <a:schemeClr val="tx1"/>
                </a:solidFill>
              </a:rPr>
              <a:t>WEFN’s </a:t>
            </a:r>
            <a:br>
              <a:rPr lang="en-US" altLang="en-US" sz="3200" dirty="0">
                <a:solidFill>
                  <a:schemeClr val="tx1"/>
                </a:solidFill>
              </a:rPr>
            </a:br>
            <a:r>
              <a:rPr lang="en-US" altLang="en-US" sz="3200" dirty="0">
                <a:solidFill>
                  <a:schemeClr val="tx1"/>
                </a:solidFill>
              </a:rPr>
              <a:t>Role in the Community</a:t>
            </a:r>
            <a:endParaRPr lang="en-US" sz="3200" dirty="0">
              <a:solidFill>
                <a:schemeClr val="tx1"/>
              </a:solidFill>
            </a:endParaRPr>
          </a:p>
        </p:txBody>
      </p:sp>
      <p:cxnSp>
        <p:nvCxnSpPr>
          <p:cNvPr id="125" name="Straight Connector 124">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26" name="Text Placeholder 5">
            <a:extLst>
              <a:ext uri="{FF2B5EF4-FFF2-40B4-BE49-F238E27FC236}">
                <a16:creationId xmlns:a16="http://schemas.microsoft.com/office/drawing/2014/main" id="{C667868D-B688-4F9A-203E-D664DCCCC644}"/>
              </a:ext>
            </a:extLst>
          </p:cNvPr>
          <p:cNvSpPr>
            <a:spLocks noGrp="1"/>
          </p:cNvSpPr>
          <p:nvPr>
            <p:ph type="body" sz="quarter" idx="11"/>
          </p:nvPr>
        </p:nvSpPr>
        <p:spPr>
          <a:xfrm>
            <a:off x="4381088" y="0"/>
            <a:ext cx="6802136" cy="6941127"/>
          </a:xfrm>
        </p:spPr>
        <p:txBody>
          <a:bodyPr vert="horz" lIns="91440" tIns="45720" rIns="91440" bIns="45720" rtlCol="0" anchor="ctr">
            <a:normAutofit/>
          </a:bodyPr>
          <a:lstStyle/>
          <a:p>
            <a:pPr marL="0" lvl="0" indent="0" algn="l" fontAlgn="base">
              <a:lnSpc>
                <a:spcPct val="90000"/>
              </a:lnSpc>
              <a:spcBef>
                <a:spcPts val="0"/>
              </a:spcBef>
            </a:pPr>
            <a:r>
              <a:rPr lang="en-US" altLang="en-US" sz="1100" dirty="0">
                <a:solidFill>
                  <a:schemeClr val="tx1"/>
                </a:solidFill>
              </a:rPr>
              <a:t> </a:t>
            </a:r>
            <a:r>
              <a:rPr lang="en-US" altLang="en-US" sz="1600" b="1" dirty="0">
                <a:solidFill>
                  <a:schemeClr val="tx1"/>
                </a:solidFill>
              </a:rPr>
              <a:t>Family-to-Family Support</a:t>
            </a:r>
          </a:p>
          <a:p>
            <a:pPr marL="0" lvl="0" indent="0" algn="l" fontAlgn="base">
              <a:lnSpc>
                <a:spcPct val="90000"/>
              </a:lnSpc>
              <a:spcBef>
                <a:spcPts val="0"/>
              </a:spcBef>
            </a:pPr>
            <a:endParaRPr lang="en-US" altLang="en-US" sz="1600" b="1" dirty="0">
              <a:solidFill>
                <a:schemeClr val="tx1"/>
              </a:solidFill>
            </a:endParaRPr>
          </a:p>
          <a:p>
            <a:pPr marL="0" lvl="0" indent="0" algn="l" fontAlgn="base">
              <a:lnSpc>
                <a:spcPct val="90000"/>
              </a:lnSpc>
              <a:spcBef>
                <a:spcPts val="0"/>
              </a:spcBef>
              <a:buFont typeface="Wingdings 3" charset="2"/>
              <a:buChar char=""/>
            </a:pPr>
            <a:r>
              <a:rPr lang="en-US" altLang="en-US" sz="1600" dirty="0">
                <a:solidFill>
                  <a:schemeClr val="tx1"/>
                </a:solidFill>
              </a:rPr>
              <a:t>Connecting families with lived experience to one another.</a:t>
            </a:r>
          </a:p>
          <a:p>
            <a:pPr marL="0" lvl="0" indent="0" algn="l" fontAlgn="base">
              <a:lnSpc>
                <a:spcPct val="90000"/>
              </a:lnSpc>
              <a:spcBef>
                <a:spcPts val="0"/>
              </a:spcBef>
              <a:buFont typeface="Wingdings 3" charset="2"/>
              <a:buChar char=""/>
            </a:pPr>
            <a:r>
              <a:rPr lang="en-US" altLang="en-US" sz="1600" dirty="0">
                <a:solidFill>
                  <a:schemeClr val="tx1"/>
                </a:solidFill>
              </a:rPr>
              <a:t>Providing peer mentoring and encouragement in a safe and understanding space.</a:t>
            </a:r>
          </a:p>
          <a:p>
            <a:pPr marL="0" lvl="0" indent="0" algn="l" fontAlgn="base">
              <a:lnSpc>
                <a:spcPct val="90000"/>
              </a:lnSpc>
              <a:spcBef>
                <a:spcPts val="0"/>
              </a:spcBef>
              <a:buFont typeface="Wingdings 3" charset="2"/>
              <a:buChar char=""/>
            </a:pPr>
            <a:endParaRPr lang="en-US" altLang="en-US" sz="1600" dirty="0">
              <a:solidFill>
                <a:schemeClr val="tx1"/>
              </a:solidFill>
            </a:endParaRPr>
          </a:p>
          <a:p>
            <a:pPr marL="0" lvl="0" indent="0" algn="l" fontAlgn="base">
              <a:lnSpc>
                <a:spcPct val="90000"/>
              </a:lnSpc>
              <a:spcBef>
                <a:spcPts val="0"/>
              </a:spcBef>
              <a:buFont typeface="Wingdings 3" charset="2"/>
              <a:buChar char=""/>
            </a:pPr>
            <a:endParaRPr lang="en-US" altLang="en-US" sz="900" dirty="0">
              <a:solidFill>
                <a:schemeClr val="tx1"/>
              </a:solidFill>
            </a:endParaRPr>
          </a:p>
          <a:p>
            <a:pPr marL="0" lvl="0" indent="0" algn="l" fontAlgn="base">
              <a:lnSpc>
                <a:spcPct val="90000"/>
              </a:lnSpc>
              <a:spcBef>
                <a:spcPts val="0"/>
              </a:spcBef>
            </a:pPr>
            <a:r>
              <a:rPr lang="en-US" altLang="en-US" sz="1600" dirty="0">
                <a:solidFill>
                  <a:schemeClr val="tx1"/>
                </a:solidFill>
              </a:rPr>
              <a:t> </a:t>
            </a:r>
            <a:r>
              <a:rPr lang="en-US" altLang="en-US" sz="1600" b="1" dirty="0">
                <a:solidFill>
                  <a:schemeClr val="tx1"/>
                </a:solidFill>
              </a:rPr>
              <a:t>Information Sharing</a:t>
            </a:r>
          </a:p>
          <a:p>
            <a:pPr marL="0" lvl="0" indent="0" algn="l" fontAlgn="base">
              <a:lnSpc>
                <a:spcPct val="90000"/>
              </a:lnSpc>
              <a:spcBef>
                <a:spcPts val="0"/>
              </a:spcBef>
            </a:pPr>
            <a:endParaRPr lang="en-US" altLang="en-US" sz="1600" b="1" dirty="0">
              <a:solidFill>
                <a:schemeClr val="tx1"/>
              </a:solidFill>
            </a:endParaRPr>
          </a:p>
          <a:p>
            <a:pPr marL="0" lvl="0" indent="0" algn="l" fontAlgn="base">
              <a:lnSpc>
                <a:spcPct val="90000"/>
              </a:lnSpc>
              <a:spcBef>
                <a:spcPts val="0"/>
              </a:spcBef>
              <a:buFont typeface="Wingdings 3" charset="2"/>
              <a:buChar char=""/>
            </a:pPr>
            <a:r>
              <a:rPr lang="en-US" altLang="en-US" sz="1600" dirty="0">
                <a:solidFill>
                  <a:schemeClr val="tx1"/>
                </a:solidFill>
              </a:rPr>
              <a:t>Offering reliable information on services, supports, and resources.</a:t>
            </a:r>
          </a:p>
          <a:p>
            <a:pPr marL="0" lvl="0" indent="0" algn="l" fontAlgn="base">
              <a:lnSpc>
                <a:spcPct val="90000"/>
              </a:lnSpc>
              <a:spcBef>
                <a:spcPts val="0"/>
              </a:spcBef>
              <a:buFont typeface="Wingdings 3" charset="2"/>
              <a:buChar char=""/>
            </a:pPr>
            <a:r>
              <a:rPr lang="en-US" altLang="en-US" sz="1600" dirty="0">
                <a:solidFill>
                  <a:schemeClr val="tx1"/>
                </a:solidFill>
              </a:rPr>
              <a:t>Helping families navigate complex systems (education, health, disability supports, etc.).</a:t>
            </a:r>
          </a:p>
          <a:p>
            <a:pPr marL="0" lvl="0" indent="0" algn="l" fontAlgn="base">
              <a:lnSpc>
                <a:spcPct val="90000"/>
              </a:lnSpc>
              <a:spcBef>
                <a:spcPts val="0"/>
              </a:spcBef>
              <a:buFont typeface="Wingdings 3" charset="2"/>
              <a:buChar char=""/>
            </a:pPr>
            <a:endParaRPr lang="en-US" altLang="en-US" sz="1600" dirty="0">
              <a:solidFill>
                <a:schemeClr val="tx1"/>
              </a:solidFill>
            </a:endParaRPr>
          </a:p>
          <a:p>
            <a:pPr marL="0" lvl="0" indent="0" algn="l" fontAlgn="base">
              <a:lnSpc>
                <a:spcPct val="90000"/>
              </a:lnSpc>
              <a:spcBef>
                <a:spcPts val="0"/>
              </a:spcBef>
              <a:buFont typeface="Wingdings 3" charset="2"/>
              <a:buChar char=""/>
            </a:pPr>
            <a:endParaRPr lang="en-US" altLang="en-US" sz="900" dirty="0">
              <a:solidFill>
                <a:schemeClr val="tx1"/>
              </a:solidFill>
            </a:endParaRPr>
          </a:p>
          <a:p>
            <a:pPr marL="0" lvl="0" indent="0" algn="l" fontAlgn="base">
              <a:lnSpc>
                <a:spcPct val="90000"/>
              </a:lnSpc>
              <a:spcBef>
                <a:spcPts val="0"/>
              </a:spcBef>
            </a:pPr>
            <a:r>
              <a:rPr lang="en-US" altLang="en-US" sz="1600" dirty="0">
                <a:solidFill>
                  <a:schemeClr val="tx1"/>
                </a:solidFill>
              </a:rPr>
              <a:t> </a:t>
            </a:r>
            <a:r>
              <a:rPr lang="en-US" altLang="en-US" sz="1600" b="1" dirty="0">
                <a:solidFill>
                  <a:schemeClr val="tx1"/>
                </a:solidFill>
              </a:rPr>
              <a:t>Advocacy &amp; Inclusion</a:t>
            </a:r>
          </a:p>
          <a:p>
            <a:pPr marL="0" lvl="0" indent="0" algn="l" fontAlgn="base">
              <a:lnSpc>
                <a:spcPct val="90000"/>
              </a:lnSpc>
              <a:spcBef>
                <a:spcPts val="0"/>
              </a:spcBef>
            </a:pPr>
            <a:endParaRPr lang="en-US" altLang="en-US" sz="1600" b="1" dirty="0">
              <a:solidFill>
                <a:schemeClr val="tx1"/>
              </a:solidFill>
            </a:endParaRPr>
          </a:p>
          <a:p>
            <a:pPr marL="0" lvl="0" indent="0" algn="l" fontAlgn="base">
              <a:lnSpc>
                <a:spcPct val="90000"/>
              </a:lnSpc>
              <a:spcBef>
                <a:spcPts val="0"/>
              </a:spcBef>
              <a:buFont typeface="Wingdings 3" charset="2"/>
              <a:buChar char=""/>
            </a:pPr>
            <a:r>
              <a:rPr lang="en-US" altLang="en-US" sz="1600" dirty="0">
                <a:solidFill>
                  <a:schemeClr val="tx1"/>
                </a:solidFill>
              </a:rPr>
              <a:t>Promoting the voices of people with disabilities and their families.</a:t>
            </a:r>
          </a:p>
          <a:p>
            <a:pPr marL="0" lvl="0" indent="0" algn="l" fontAlgn="base">
              <a:lnSpc>
                <a:spcPct val="90000"/>
              </a:lnSpc>
              <a:spcBef>
                <a:spcPts val="0"/>
              </a:spcBef>
              <a:buFont typeface="Wingdings 3" charset="2"/>
              <a:buChar char=""/>
            </a:pPr>
            <a:r>
              <a:rPr lang="en-US" altLang="en-US" sz="1600" dirty="0">
                <a:solidFill>
                  <a:schemeClr val="tx1"/>
                </a:solidFill>
              </a:rPr>
              <a:t>Working to reduce stigma and increase acceptance in schools, workplaces, and the wider community.</a:t>
            </a:r>
          </a:p>
          <a:p>
            <a:pPr marL="0" lvl="0" indent="0" algn="l" fontAlgn="base">
              <a:lnSpc>
                <a:spcPct val="90000"/>
              </a:lnSpc>
              <a:spcBef>
                <a:spcPts val="0"/>
              </a:spcBef>
              <a:buFont typeface="Wingdings 3" charset="2"/>
              <a:buChar char=""/>
            </a:pPr>
            <a:endParaRPr lang="en-US" altLang="en-US" sz="1600" dirty="0">
              <a:solidFill>
                <a:schemeClr val="tx1"/>
              </a:solidFill>
            </a:endParaRPr>
          </a:p>
          <a:p>
            <a:pPr marL="0" lvl="0" indent="0" algn="l" fontAlgn="base">
              <a:lnSpc>
                <a:spcPct val="90000"/>
              </a:lnSpc>
              <a:spcBef>
                <a:spcPts val="0"/>
              </a:spcBef>
              <a:buFont typeface="Wingdings 3" charset="2"/>
              <a:buChar char=""/>
            </a:pPr>
            <a:endParaRPr lang="en-US" altLang="en-US" sz="900" dirty="0">
              <a:solidFill>
                <a:schemeClr val="tx1"/>
              </a:solidFill>
            </a:endParaRPr>
          </a:p>
          <a:p>
            <a:pPr marL="0" lvl="0" indent="0" algn="l" fontAlgn="base">
              <a:lnSpc>
                <a:spcPct val="90000"/>
              </a:lnSpc>
              <a:spcBef>
                <a:spcPts val="0"/>
              </a:spcBef>
            </a:pPr>
            <a:r>
              <a:rPr lang="en-US" altLang="en-US" sz="1600" dirty="0">
                <a:solidFill>
                  <a:schemeClr val="tx1"/>
                </a:solidFill>
              </a:rPr>
              <a:t> </a:t>
            </a:r>
            <a:r>
              <a:rPr lang="en-US" altLang="en-US" sz="1600" b="1" dirty="0">
                <a:solidFill>
                  <a:schemeClr val="tx1"/>
                </a:solidFill>
              </a:rPr>
              <a:t>Capacity Building</a:t>
            </a:r>
          </a:p>
          <a:p>
            <a:pPr marL="0" lvl="0" indent="0" algn="l" fontAlgn="base">
              <a:lnSpc>
                <a:spcPct val="90000"/>
              </a:lnSpc>
              <a:spcBef>
                <a:spcPts val="0"/>
              </a:spcBef>
            </a:pPr>
            <a:endParaRPr lang="en-US" altLang="en-US" sz="1600" b="1" dirty="0">
              <a:solidFill>
                <a:schemeClr val="tx1"/>
              </a:solidFill>
            </a:endParaRPr>
          </a:p>
          <a:p>
            <a:pPr marL="0" lvl="0" indent="0" algn="l" fontAlgn="base">
              <a:lnSpc>
                <a:spcPct val="90000"/>
              </a:lnSpc>
              <a:spcBef>
                <a:spcPts val="0"/>
              </a:spcBef>
              <a:buFont typeface="Wingdings 3" charset="2"/>
              <a:buChar char=""/>
            </a:pPr>
            <a:r>
              <a:rPr lang="en-US" altLang="en-US" sz="1600" dirty="0">
                <a:solidFill>
                  <a:schemeClr val="tx1"/>
                </a:solidFill>
              </a:rPr>
              <a:t>Providing workshops, training, and opportunities for families to learn skills.</a:t>
            </a:r>
          </a:p>
          <a:p>
            <a:pPr marL="0" lvl="0" indent="0" algn="l" fontAlgn="base">
              <a:lnSpc>
                <a:spcPct val="90000"/>
              </a:lnSpc>
              <a:spcBef>
                <a:spcPts val="0"/>
              </a:spcBef>
              <a:buFont typeface="Wingdings 3" charset="2"/>
              <a:buChar char=""/>
            </a:pPr>
            <a:r>
              <a:rPr lang="en-US" altLang="en-US" sz="1600" dirty="0">
                <a:solidFill>
                  <a:schemeClr val="tx1"/>
                </a:solidFill>
              </a:rPr>
              <a:t>Building family confidence to advocate for themselves </a:t>
            </a:r>
            <a:r>
              <a:rPr lang="en-US" altLang="en-US" sz="1400" dirty="0">
                <a:solidFill>
                  <a:schemeClr val="tx1"/>
                </a:solidFill>
              </a:rPr>
              <a:t>and others.</a:t>
            </a:r>
          </a:p>
          <a:p>
            <a:pPr algn="l">
              <a:lnSpc>
                <a:spcPct val="90000"/>
              </a:lnSpc>
              <a:buFont typeface="Wingdings 3" charset="2"/>
              <a:buChar char=""/>
            </a:pPr>
            <a:endParaRPr lang="en-US" sz="1100" dirty="0">
              <a:solidFill>
                <a:schemeClr val="tx1"/>
              </a:solidFill>
            </a:endParaRPr>
          </a:p>
        </p:txBody>
      </p:sp>
      <p:pic>
        <p:nvPicPr>
          <p:cNvPr id="8" name="Picture 7" descr="A group of people in a room&#10;&#10;AI-generated content may be incorrect.">
            <a:extLst>
              <a:ext uri="{FF2B5EF4-FFF2-40B4-BE49-F238E27FC236}">
                <a16:creationId xmlns:a16="http://schemas.microsoft.com/office/drawing/2014/main" id="{F930A79E-44D0-1211-3579-FDC804986CB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03007" y="2634120"/>
            <a:ext cx="3122899" cy="3164855"/>
          </a:xfrm>
          <a:prstGeom prst="rect">
            <a:avLst/>
          </a:prstGeom>
        </p:spPr>
      </p:pic>
    </p:spTree>
    <p:extLst>
      <p:ext uri="{BB962C8B-B14F-4D97-AF65-F5344CB8AC3E}">
        <p14:creationId xmlns:p14="http://schemas.microsoft.com/office/powerpoint/2010/main" val="215523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 name="Rectangle 15">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7"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19" name="Rectangle 18">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1"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CA"/>
          </a:p>
        </p:txBody>
      </p:sp>
      <p:sp>
        <p:nvSpPr>
          <p:cNvPr id="23" name="Rectangle 22">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 name="Title 4">
            <a:extLst>
              <a:ext uri="{FF2B5EF4-FFF2-40B4-BE49-F238E27FC236}">
                <a16:creationId xmlns:a16="http://schemas.microsoft.com/office/drawing/2014/main" id="{9FD76FD2-A9B4-8BE9-D94A-7D02F900D75E}"/>
              </a:ext>
            </a:extLst>
          </p:cNvPr>
          <p:cNvSpPr>
            <a:spLocks noGrp="1"/>
          </p:cNvSpPr>
          <p:nvPr>
            <p:ph type="title"/>
          </p:nvPr>
        </p:nvSpPr>
        <p:spPr>
          <a:xfrm>
            <a:off x="646582" y="434968"/>
            <a:ext cx="10587107" cy="985901"/>
          </a:xfrm>
        </p:spPr>
        <p:txBody>
          <a:bodyPr vert="horz" lIns="91440" tIns="45720" rIns="91440" bIns="45720" rtlCol="0" anchor="b">
            <a:normAutofit/>
          </a:bodyPr>
          <a:lstStyle/>
          <a:p>
            <a:pPr>
              <a:lnSpc>
                <a:spcPct val="90000"/>
              </a:lnSpc>
            </a:pPr>
            <a:r>
              <a:rPr lang="en-US" sz="4200" b="1" i="0" kern="1200" dirty="0">
                <a:solidFill>
                  <a:srgbClr val="EBEBEB"/>
                </a:solidFill>
                <a:latin typeface="+mj-lt"/>
                <a:ea typeface="+mj-ea"/>
                <a:cs typeface="+mj-cs"/>
              </a:rPr>
              <a:t>Our Role In the Community cont. . . .</a:t>
            </a:r>
          </a:p>
        </p:txBody>
      </p:sp>
      <p:sp>
        <p:nvSpPr>
          <p:cNvPr id="6" name="Text Placeholder 5">
            <a:extLst>
              <a:ext uri="{FF2B5EF4-FFF2-40B4-BE49-F238E27FC236}">
                <a16:creationId xmlns:a16="http://schemas.microsoft.com/office/drawing/2014/main" id="{D3B6E954-6EA9-D496-2966-4651BAE95BA4}"/>
              </a:ext>
            </a:extLst>
          </p:cNvPr>
          <p:cNvSpPr>
            <a:spLocks noGrp="1"/>
          </p:cNvSpPr>
          <p:nvPr>
            <p:ph type="body" idx="1"/>
          </p:nvPr>
        </p:nvSpPr>
        <p:spPr>
          <a:xfrm>
            <a:off x="5081155" y="1576381"/>
            <a:ext cx="6308399" cy="4846652"/>
          </a:xfrm>
        </p:spPr>
        <p:txBody>
          <a:bodyPr vert="horz" lIns="91440" tIns="45720" rIns="91440" bIns="45720" rtlCol="0" anchor="t">
            <a:normAutofit fontScale="55000" lnSpcReduction="20000"/>
          </a:bodyPr>
          <a:lstStyle/>
          <a:p>
            <a:pPr lvl="0" fontAlgn="base">
              <a:lnSpc>
                <a:spcPct val="120000"/>
              </a:lnSpc>
            </a:pPr>
            <a:r>
              <a:rPr lang="en-US" altLang="en-US" sz="4000" b="1" i="0" kern="1200" cap="none" dirty="0">
                <a:solidFill>
                  <a:schemeClr val="tx1"/>
                </a:solidFill>
                <a:latin typeface="Arial" panose="020B0604020202020204" pitchFamily="34" charset="0"/>
                <a:cs typeface="Arial" panose="020B0604020202020204" pitchFamily="34" charset="0"/>
              </a:rPr>
              <a:t>Community Connector</a:t>
            </a:r>
          </a:p>
          <a:p>
            <a:pPr marL="285750" lvl="0" indent="-285750" fontAlgn="base">
              <a:lnSpc>
                <a:spcPct val="120000"/>
              </a:lnSpc>
              <a:buFont typeface="Arial" panose="020B0604020202020204" pitchFamily="34" charset="0"/>
              <a:buChar char="•"/>
            </a:pPr>
            <a:r>
              <a:rPr lang="en-US" altLang="en-US" sz="2900" b="0" i="0" kern="1200" cap="none" dirty="0">
                <a:solidFill>
                  <a:schemeClr val="tx1"/>
                </a:solidFill>
                <a:latin typeface="Arial" panose="020B0604020202020204" pitchFamily="34" charset="0"/>
                <a:cs typeface="Arial" panose="020B0604020202020204" pitchFamily="34" charset="0"/>
              </a:rPr>
              <a:t>Linking families to each other and to organizations, professionals, and resources.</a:t>
            </a:r>
          </a:p>
          <a:p>
            <a:pPr marL="180000" lvl="0" indent="-285750" fontAlgn="base">
              <a:lnSpc>
                <a:spcPct val="120000"/>
              </a:lnSpc>
              <a:spcBef>
                <a:spcPts val="0"/>
              </a:spcBef>
              <a:buFont typeface="Arial" panose="020B0604020202020204" pitchFamily="34" charset="0"/>
              <a:buChar char="•"/>
            </a:pPr>
            <a:r>
              <a:rPr lang="en-US" altLang="en-US" sz="2900" b="0" i="0" kern="1200" cap="none" dirty="0">
                <a:solidFill>
                  <a:schemeClr val="tx1"/>
                </a:solidFill>
                <a:latin typeface="Arial" panose="020B0604020202020204" pitchFamily="34" charset="0"/>
                <a:cs typeface="Arial" panose="020B0604020202020204" pitchFamily="34" charset="0"/>
              </a:rPr>
              <a:t>Strengthening networks that reduce isolation and create    belonging.</a:t>
            </a:r>
          </a:p>
          <a:p>
            <a:pPr lvl="0" fontAlgn="base">
              <a:lnSpc>
                <a:spcPct val="120000"/>
              </a:lnSpc>
            </a:pPr>
            <a:r>
              <a:rPr lang="en-US" altLang="en-US" sz="4000" b="1" i="0" kern="1200" cap="none" dirty="0">
                <a:solidFill>
                  <a:schemeClr val="tx1"/>
                </a:solidFill>
                <a:latin typeface="Arial" panose="020B0604020202020204" pitchFamily="34" charset="0"/>
                <a:cs typeface="Arial" panose="020B0604020202020204" pitchFamily="34" charset="0"/>
              </a:rPr>
              <a:t>Autonomy &amp; independent voice</a:t>
            </a:r>
          </a:p>
          <a:p>
            <a:pPr marL="285750" lvl="0" indent="-285750" fontAlgn="base">
              <a:lnSpc>
                <a:spcPct val="120000"/>
              </a:lnSpc>
              <a:spcBef>
                <a:spcPts val="0"/>
              </a:spcBef>
              <a:buFont typeface="Arial" panose="020B0604020202020204" pitchFamily="34" charset="0"/>
              <a:buChar char="•"/>
            </a:pPr>
            <a:r>
              <a:rPr lang="en-US" altLang="en-US" sz="2900" b="0" i="0" kern="1200" cap="none" dirty="0">
                <a:solidFill>
                  <a:schemeClr val="tx1"/>
                </a:solidFill>
                <a:latin typeface="Arial" panose="020B0604020202020204" pitchFamily="34" charset="0"/>
                <a:cs typeface="Arial" panose="020B0604020202020204" pitchFamily="34" charset="0"/>
              </a:rPr>
              <a:t>Acting as a trusted, independent, family-led voice (not service-provider driven).</a:t>
            </a:r>
          </a:p>
          <a:p>
            <a:pPr marL="285750" lvl="0" indent="-285750" fontAlgn="base">
              <a:lnSpc>
                <a:spcPct val="120000"/>
              </a:lnSpc>
              <a:spcBef>
                <a:spcPts val="0"/>
              </a:spcBef>
              <a:buFont typeface="Arial" panose="020B0604020202020204" pitchFamily="34" charset="0"/>
              <a:buChar char="•"/>
            </a:pPr>
            <a:r>
              <a:rPr lang="en-US" altLang="en-US" sz="2900" b="0" i="0" kern="1200" cap="none" dirty="0">
                <a:solidFill>
                  <a:schemeClr val="tx1"/>
                </a:solidFill>
                <a:latin typeface="Arial" panose="020B0604020202020204" pitchFamily="34" charset="0"/>
                <a:cs typeface="Arial" panose="020B0604020202020204" pitchFamily="34" charset="0"/>
              </a:rPr>
              <a:t>Ensuring that families’ perspectives shape community planning and decision-making.</a:t>
            </a:r>
          </a:p>
          <a:p>
            <a:pPr lvl="0" fontAlgn="base">
              <a:lnSpc>
                <a:spcPct val="120000"/>
              </a:lnSpc>
            </a:pPr>
            <a:r>
              <a:rPr lang="en-US" altLang="en-US" sz="4000" b="0" i="0" kern="1200" cap="none" dirty="0">
                <a:solidFill>
                  <a:schemeClr val="tx1"/>
                </a:solidFill>
                <a:latin typeface="Arial" panose="020B0604020202020204" pitchFamily="34" charset="0"/>
                <a:cs typeface="Arial" panose="020B0604020202020204" pitchFamily="34" charset="0"/>
              </a:rPr>
              <a:t>Celebrating &amp; Empowering Families</a:t>
            </a:r>
          </a:p>
          <a:p>
            <a:pPr marL="285750" lvl="0" indent="-285750" fontAlgn="base">
              <a:lnSpc>
                <a:spcPct val="120000"/>
              </a:lnSpc>
              <a:spcBef>
                <a:spcPts val="0"/>
              </a:spcBef>
              <a:buFont typeface="Arial" panose="020B0604020202020204" pitchFamily="34" charset="0"/>
              <a:buChar char="•"/>
            </a:pPr>
            <a:r>
              <a:rPr lang="en-US" altLang="en-US" sz="2900" b="0" i="0" kern="1200" cap="none" dirty="0">
                <a:solidFill>
                  <a:schemeClr val="tx1"/>
                </a:solidFill>
                <a:latin typeface="Arial" panose="020B0604020202020204" pitchFamily="34" charset="0"/>
                <a:cs typeface="Arial" panose="020B0604020202020204" pitchFamily="34" charset="0"/>
              </a:rPr>
              <a:t>Creating safe spaces where families can share successes, challenges, and journeys.</a:t>
            </a:r>
          </a:p>
          <a:p>
            <a:pPr marL="285750" lvl="0" indent="-285750" fontAlgn="base">
              <a:lnSpc>
                <a:spcPct val="120000"/>
              </a:lnSpc>
              <a:spcBef>
                <a:spcPts val="0"/>
              </a:spcBef>
              <a:buFont typeface="Arial" panose="020B0604020202020204" pitchFamily="34" charset="0"/>
              <a:buChar char="•"/>
            </a:pPr>
            <a:r>
              <a:rPr lang="en-US" altLang="en-US" sz="2900" b="0" i="0" kern="1200" cap="none" dirty="0">
                <a:solidFill>
                  <a:schemeClr val="tx1"/>
                </a:solidFill>
                <a:latin typeface="Arial" panose="020B0604020202020204" pitchFamily="34" charset="0"/>
                <a:cs typeface="Arial" panose="020B0604020202020204" pitchFamily="34" charset="0"/>
              </a:rPr>
              <a:t>Helping families see themselves as leaders and changemakers in the community.</a:t>
            </a:r>
          </a:p>
          <a:p>
            <a:pPr>
              <a:lnSpc>
                <a:spcPct val="90000"/>
              </a:lnSpc>
            </a:pPr>
            <a:endParaRPr lang="en-US" sz="500" b="0" i="0" kern="1200" cap="all" dirty="0">
              <a:solidFill>
                <a:schemeClr val="accent1">
                  <a:lumMod val="60000"/>
                  <a:lumOff val="40000"/>
                </a:schemeClr>
              </a:solidFill>
              <a:latin typeface="+mn-lt"/>
              <a:ea typeface="+mn-ea"/>
              <a:cs typeface="+mn-cs"/>
            </a:endParaRPr>
          </a:p>
        </p:txBody>
      </p:sp>
      <p:pic>
        <p:nvPicPr>
          <p:cNvPr id="10" name="Picture 9" descr="A group of people playing a game&#10;&#10;AI-generated content may be incorrect.">
            <a:extLst>
              <a:ext uri="{FF2B5EF4-FFF2-40B4-BE49-F238E27FC236}">
                <a16:creationId xmlns:a16="http://schemas.microsoft.com/office/drawing/2014/main" id="{99FB7B60-89A3-0E46-24AF-F30A955B75C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02446" y="2410690"/>
            <a:ext cx="4089787" cy="2622811"/>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68400623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F4DFE1-D327-F662-932B-6E5C23BD4A6F}"/>
              </a:ext>
            </a:extLst>
          </p:cNvPr>
          <p:cNvSpPr>
            <a:spLocks noGrp="1"/>
          </p:cNvSpPr>
          <p:nvPr>
            <p:ph type="title"/>
          </p:nvPr>
        </p:nvSpPr>
        <p:spPr>
          <a:xfrm>
            <a:off x="856250" y="837248"/>
            <a:ext cx="3859795" cy="1194619"/>
          </a:xfrm>
        </p:spPr>
        <p:txBody>
          <a:bodyPr/>
          <a:lstStyle/>
          <a:p>
            <a:r>
              <a:rPr lang="en-CA" sz="2800" dirty="0"/>
              <a:t>What do we mean by autonomous?</a:t>
            </a:r>
          </a:p>
        </p:txBody>
      </p:sp>
      <p:sp>
        <p:nvSpPr>
          <p:cNvPr id="11" name="Content Placeholder 10">
            <a:extLst>
              <a:ext uri="{FF2B5EF4-FFF2-40B4-BE49-F238E27FC236}">
                <a16:creationId xmlns:a16="http://schemas.microsoft.com/office/drawing/2014/main" id="{B56783C4-B96D-4B74-4A1E-EB2F9A4655DE}"/>
              </a:ext>
            </a:extLst>
          </p:cNvPr>
          <p:cNvSpPr>
            <a:spLocks noGrp="1"/>
          </p:cNvSpPr>
          <p:nvPr>
            <p:ph idx="1"/>
          </p:nvPr>
        </p:nvSpPr>
        <p:spPr>
          <a:xfrm>
            <a:off x="5358359" y="452283"/>
            <a:ext cx="5190066" cy="6109987"/>
          </a:xfrm>
        </p:spPr>
        <p:txBody>
          <a:bodyPr>
            <a:normAutofit lnSpcReduction="10000"/>
          </a:bodyPr>
          <a:lstStyle/>
          <a:p>
            <a:pPr marL="0" indent="0">
              <a:buNone/>
            </a:pPr>
            <a:r>
              <a:rPr lang="en-US" sz="1900" dirty="0"/>
              <a:t>Autonomy protects our ability to:</a:t>
            </a:r>
          </a:p>
          <a:p>
            <a:r>
              <a:rPr lang="en-US" sz="1900" b="1" dirty="0"/>
              <a:t>Be responsive</a:t>
            </a:r>
            <a:r>
              <a:rPr lang="en-US" sz="1900" dirty="0"/>
              <a:t> – Families set the direction, so we can quickly adapt to emerging needs.</a:t>
            </a:r>
          </a:p>
          <a:p>
            <a:r>
              <a:rPr lang="en-US" sz="1900" b="1" dirty="0"/>
              <a:t>Create safe spaces</a:t>
            </a:r>
            <a:r>
              <a:rPr lang="en-US" sz="1900" dirty="0"/>
              <a:t> – Families can share openly without fear of it affecting services or supports they receive.</a:t>
            </a:r>
          </a:p>
          <a:p>
            <a:r>
              <a:rPr lang="en-US" sz="1900" b="1" dirty="0"/>
              <a:t>Advocate freely</a:t>
            </a:r>
            <a:r>
              <a:rPr lang="en-US" sz="1900" dirty="0"/>
              <a:t> – We can raise issues and challenge systems when necessary, without conflict of interest.</a:t>
            </a:r>
          </a:p>
          <a:p>
            <a:r>
              <a:rPr lang="en-US" sz="1900" b="1" dirty="0"/>
              <a:t>Uphold peer-to-peer values</a:t>
            </a:r>
            <a:r>
              <a:rPr lang="en-US" sz="1900" dirty="0"/>
              <a:t> – Leadership comes from lived experience, ensuring families remain at the center.</a:t>
            </a:r>
          </a:p>
          <a:p>
            <a:pPr marL="0" indent="0">
              <a:buNone/>
            </a:pPr>
            <a:r>
              <a:rPr lang="en-US" sz="1900" dirty="0"/>
              <a:t>In short, autonomy ensures WEFN remains a </a:t>
            </a:r>
            <a:r>
              <a:rPr lang="en-US" sz="1900" b="1" dirty="0"/>
              <a:t>network by families, for families</a:t>
            </a:r>
            <a:r>
              <a:rPr lang="en-US" sz="1900" dirty="0"/>
              <a:t>—a trusted and independent voice that strengthens community belonging and drives change.</a:t>
            </a:r>
          </a:p>
          <a:p>
            <a:endParaRPr lang="en-CA" dirty="0"/>
          </a:p>
        </p:txBody>
      </p:sp>
      <p:sp>
        <p:nvSpPr>
          <p:cNvPr id="5" name="Footer Placeholder 4">
            <a:extLst>
              <a:ext uri="{FF2B5EF4-FFF2-40B4-BE49-F238E27FC236}">
                <a16:creationId xmlns:a16="http://schemas.microsoft.com/office/drawing/2014/main" id="{703AAA31-E26D-7C69-CC93-6AD2590E8B30}"/>
              </a:ext>
            </a:extLst>
          </p:cNvPr>
          <p:cNvSpPr>
            <a:spLocks noGrp="1"/>
          </p:cNvSpPr>
          <p:nvPr>
            <p:ph type="ftr" sz="quarter" idx="11"/>
          </p:nvPr>
        </p:nvSpPr>
        <p:spPr/>
        <p:txBody>
          <a:bodyPr/>
          <a:lstStyle/>
          <a:p>
            <a:r>
              <a:rPr lang="en-US"/>
              <a:t>It Takes a Family Network, 2025</a:t>
            </a:r>
            <a:endParaRPr lang="en-US" dirty="0"/>
          </a:p>
        </p:txBody>
      </p:sp>
      <p:sp>
        <p:nvSpPr>
          <p:cNvPr id="6" name="Slide Number Placeholder 5">
            <a:extLst>
              <a:ext uri="{FF2B5EF4-FFF2-40B4-BE49-F238E27FC236}">
                <a16:creationId xmlns:a16="http://schemas.microsoft.com/office/drawing/2014/main" id="{32E64422-765B-4F2D-1B78-3B080803BB88}"/>
              </a:ext>
            </a:extLst>
          </p:cNvPr>
          <p:cNvSpPr>
            <a:spLocks noGrp="1"/>
          </p:cNvSpPr>
          <p:nvPr>
            <p:ph type="sldNum" sz="quarter" idx="12"/>
          </p:nvPr>
        </p:nvSpPr>
        <p:spPr/>
        <p:txBody>
          <a:bodyPr/>
          <a:lstStyle/>
          <a:p>
            <a:fld id="{1621B6DD-29C1-4FEA-923F-71EA1347694C}" type="slidenum">
              <a:rPr lang="en-US" smtClean="0"/>
              <a:pPr/>
              <a:t>7</a:t>
            </a:fld>
            <a:endParaRPr lang="en-US" dirty="0"/>
          </a:p>
        </p:txBody>
      </p:sp>
      <p:sp>
        <p:nvSpPr>
          <p:cNvPr id="14" name="Text Placeholder 13">
            <a:extLst>
              <a:ext uri="{FF2B5EF4-FFF2-40B4-BE49-F238E27FC236}">
                <a16:creationId xmlns:a16="http://schemas.microsoft.com/office/drawing/2014/main" id="{5876694F-DC3A-C57E-8E2E-C6908EF7C1F9}"/>
              </a:ext>
            </a:extLst>
          </p:cNvPr>
          <p:cNvSpPr txBox="1">
            <a:spLocks noGrp="1"/>
          </p:cNvSpPr>
          <p:nvPr>
            <p:ph type="body" sz="half" idx="2"/>
          </p:nvPr>
        </p:nvSpPr>
        <p:spPr>
          <a:xfrm>
            <a:off x="1093787" y="2205038"/>
            <a:ext cx="3327117" cy="3416320"/>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Remaining autonomous allows Windsor-Essex Family Network (WEFN) to stay rooted in the voices and needs of families themselves. Because we are not governed by a service agency or tied to specific program mandates, families trust that our focus is on </a:t>
            </a:r>
            <a:r>
              <a:rPr lang="en-US" sz="1800" b="1" i="1" dirty="0">
                <a:latin typeface="Arial" panose="020B0604020202020204" pitchFamily="34" charset="0"/>
                <a:cs typeface="Arial" panose="020B0604020202020204" pitchFamily="34" charset="0"/>
              </a:rPr>
              <a:t>their priorities</a:t>
            </a:r>
            <a:r>
              <a:rPr lang="en-US" sz="1800" b="1" dirty="0">
                <a:latin typeface="Arial" panose="020B0604020202020204" pitchFamily="34" charset="0"/>
                <a:cs typeface="Arial" panose="020B0604020202020204" pitchFamily="34" charset="0"/>
              </a:rPr>
              <a:t>, not organizational agendas.</a:t>
            </a:r>
          </a:p>
        </p:txBody>
      </p:sp>
    </p:spTree>
    <p:extLst>
      <p:ext uri="{BB962C8B-B14F-4D97-AF65-F5344CB8AC3E}">
        <p14:creationId xmlns:p14="http://schemas.microsoft.com/office/powerpoint/2010/main" val="3317493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3" name="Rectangle 42">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44"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grpSp>
      <p:sp>
        <p:nvSpPr>
          <p:cNvPr id="46" name="Rectangle 45">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26" name="Picture Placeholder 25" descr="A group of people posing for a picture&#10;&#10;AI-generated content may be incorrect.">
            <a:extLst>
              <a:ext uri="{FF2B5EF4-FFF2-40B4-BE49-F238E27FC236}">
                <a16:creationId xmlns:a16="http://schemas.microsoft.com/office/drawing/2014/main" id="{EB569324-AFE5-0D7A-40FB-BE6697D9B32D}"/>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r="-4"/>
          <a:stretch>
            <a:fillRect/>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48" name="Freeform: Shape 47">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0"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CA"/>
          </a:p>
        </p:txBody>
      </p:sp>
      <p:sp>
        <p:nvSpPr>
          <p:cNvPr id="10" name="Title 9">
            <a:extLst>
              <a:ext uri="{FF2B5EF4-FFF2-40B4-BE49-F238E27FC236}">
                <a16:creationId xmlns:a16="http://schemas.microsoft.com/office/drawing/2014/main" id="{810947E8-800A-F8F9-22C3-A213309D2084}"/>
              </a:ext>
            </a:extLst>
          </p:cNvPr>
          <p:cNvSpPr>
            <a:spLocks noGrp="1"/>
          </p:cNvSpPr>
          <p:nvPr>
            <p:ph type="title"/>
          </p:nvPr>
        </p:nvSpPr>
        <p:spPr>
          <a:xfrm>
            <a:off x="892199" y="4854346"/>
            <a:ext cx="10407602" cy="868026"/>
          </a:xfrm>
        </p:spPr>
        <p:txBody>
          <a:bodyPr vert="horz" lIns="91440" tIns="45720" rIns="91440" bIns="45720" rtlCol="0" anchor="b">
            <a:normAutofit/>
          </a:bodyPr>
          <a:lstStyle/>
          <a:p>
            <a:r>
              <a:rPr lang="en-US" sz="4400" dirty="0">
                <a:solidFill>
                  <a:srgbClr val="EBEBEB"/>
                </a:solidFill>
              </a:rPr>
              <a:t>My Family’s Journey with WEFN</a:t>
            </a:r>
          </a:p>
        </p:txBody>
      </p:sp>
      <p:sp>
        <p:nvSpPr>
          <p:cNvPr id="52"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5" name="Footer Placeholder 4">
            <a:extLst>
              <a:ext uri="{FF2B5EF4-FFF2-40B4-BE49-F238E27FC236}">
                <a16:creationId xmlns:a16="http://schemas.microsoft.com/office/drawing/2014/main" id="{E8CAD9EB-27CE-502F-8ECD-39B6DD468EF7}"/>
              </a:ext>
            </a:extLst>
          </p:cNvPr>
          <p:cNvSpPr>
            <a:spLocks noGrp="1"/>
          </p:cNvSpPr>
          <p:nvPr>
            <p:ph type="ftr" sz="quarter" idx="14"/>
          </p:nvPr>
        </p:nvSpPr>
        <p:spPr>
          <a:xfrm>
            <a:off x="467934" y="6443875"/>
            <a:ext cx="3859795" cy="304801"/>
          </a:xfrm>
        </p:spPr>
        <p:txBody>
          <a:bodyPr vert="horz" lIns="91440" tIns="45720" rIns="91440" bIns="45720" rtlCol="0" anchor="ctr">
            <a:normAutofit/>
          </a:bodyPr>
          <a:lstStyle/>
          <a:p>
            <a:pPr defTabSz="914400">
              <a:spcAft>
                <a:spcPts val="600"/>
              </a:spcAft>
            </a:pPr>
            <a:r>
              <a:rPr lang="en-US" b="0" i="0" kern="1200">
                <a:solidFill>
                  <a:schemeClr val="accent1">
                    <a:alpha val="60000"/>
                  </a:schemeClr>
                </a:solidFill>
                <a:latin typeface="+mn-lt"/>
                <a:ea typeface="+mn-ea"/>
                <a:cs typeface="+mn-cs"/>
              </a:rPr>
              <a:t>It Takes a Family Network, 2025</a:t>
            </a:r>
          </a:p>
        </p:txBody>
      </p:sp>
      <p:sp>
        <p:nvSpPr>
          <p:cNvPr id="6" name="Slide Number Placeholder 5">
            <a:extLst>
              <a:ext uri="{FF2B5EF4-FFF2-40B4-BE49-F238E27FC236}">
                <a16:creationId xmlns:a16="http://schemas.microsoft.com/office/drawing/2014/main" id="{BA633E01-E3FE-AC61-57D4-B9BD29280617}"/>
              </a:ext>
            </a:extLst>
          </p:cNvPr>
          <p:cNvSpPr>
            <a:spLocks noGrp="1"/>
          </p:cNvSpPr>
          <p:nvPr>
            <p:ph type="sldNum" sz="quarter" idx="15"/>
          </p:nvPr>
        </p:nvSpPr>
        <p:spPr>
          <a:xfrm>
            <a:off x="11235193" y="6392035"/>
            <a:ext cx="826936" cy="408481"/>
          </a:xfrm>
        </p:spPr>
        <p:txBody>
          <a:bodyPr vert="horz" lIns="91440" tIns="45720" rIns="91440" bIns="45720" rtlCol="0" anchor="ctr">
            <a:normAutofit/>
          </a:bodyPr>
          <a:lstStyle/>
          <a:p>
            <a:pPr algn="r" defTabSz="914400">
              <a:spcAft>
                <a:spcPts val="600"/>
              </a:spcAft>
            </a:pPr>
            <a:fld id="{1621B6DD-29C1-4FEA-923F-71EA1347694C}" type="slidenum">
              <a:rPr lang="en-US" sz="1800">
                <a:solidFill>
                  <a:schemeClr val="accent1"/>
                </a:solidFill>
              </a:rPr>
              <a:pPr algn="r" defTabSz="914400">
                <a:spcAft>
                  <a:spcPts val="600"/>
                </a:spcAft>
              </a:pPr>
              <a:t>8</a:t>
            </a:fld>
            <a:endParaRPr lang="en-US" sz="1800">
              <a:solidFill>
                <a:schemeClr val="accent1"/>
              </a:solidFill>
            </a:endParaRPr>
          </a:p>
        </p:txBody>
      </p:sp>
    </p:spTree>
    <p:extLst>
      <p:ext uri="{BB962C8B-B14F-4D97-AF65-F5344CB8AC3E}">
        <p14:creationId xmlns:p14="http://schemas.microsoft.com/office/powerpoint/2010/main" val="57183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F9B78DE-7E0D-4CEE-83B9-7C1D500A5F42}"/>
              </a:ext>
            </a:extLst>
          </p:cNvPr>
          <p:cNvSpPr>
            <a:spLocks noGrp="1"/>
          </p:cNvSpPr>
          <p:nvPr>
            <p:ph type="title"/>
          </p:nvPr>
        </p:nvSpPr>
        <p:spPr>
          <a:xfrm>
            <a:off x="689546" y="936033"/>
            <a:ext cx="10728322" cy="788666"/>
          </a:xfrm>
        </p:spPr>
        <p:txBody>
          <a:bodyPr anchor="ctr"/>
          <a:lstStyle/>
          <a:p>
            <a:r>
              <a:rPr lang="en-CA" b="1" dirty="0">
                <a:solidFill>
                  <a:schemeClr val="bg1"/>
                </a:solidFill>
                <a:latin typeface="Arial" panose="020B0604020202020204" pitchFamily="34" charset="0"/>
                <a:cs typeface="Arial" panose="020B0604020202020204" pitchFamily="34" charset="0"/>
              </a:rPr>
              <a:t>The Power of Family-Led Networks</a:t>
            </a:r>
            <a:endParaRPr lang="en-CA" dirty="0">
              <a:solidFill>
                <a:schemeClr val="bg1"/>
              </a:solidFill>
              <a:latin typeface="Arial" panose="020B0604020202020204" pitchFamily="34" charset="0"/>
              <a:cs typeface="Arial" panose="020B0604020202020204" pitchFamily="34" charset="0"/>
            </a:endParaRPr>
          </a:p>
        </p:txBody>
      </p:sp>
      <p:sp>
        <p:nvSpPr>
          <p:cNvPr id="25" name="Footer Placeholder 24">
            <a:extLst>
              <a:ext uri="{FF2B5EF4-FFF2-40B4-BE49-F238E27FC236}">
                <a16:creationId xmlns:a16="http://schemas.microsoft.com/office/drawing/2014/main" id="{77D50D65-3621-4822-8E26-0D1E01E1C1EB}"/>
              </a:ext>
            </a:extLst>
          </p:cNvPr>
          <p:cNvSpPr>
            <a:spLocks noGrp="1"/>
          </p:cNvSpPr>
          <p:nvPr>
            <p:ph type="ftr" sz="quarter" idx="15"/>
          </p:nvPr>
        </p:nvSpPr>
        <p:spPr/>
        <p:txBody>
          <a:bodyPr/>
          <a:lstStyle/>
          <a:p>
            <a:r>
              <a:rPr lang="en-US"/>
              <a:t>It Takes a Family Network, 2025</a:t>
            </a:r>
            <a:endParaRPr lang="en-US" dirty="0"/>
          </a:p>
        </p:txBody>
      </p:sp>
      <p:sp>
        <p:nvSpPr>
          <p:cNvPr id="26" name="Slide Number Placeholder 25">
            <a:extLst>
              <a:ext uri="{FF2B5EF4-FFF2-40B4-BE49-F238E27FC236}">
                <a16:creationId xmlns:a16="http://schemas.microsoft.com/office/drawing/2014/main" id="{363C30F1-FF00-4817-9660-89E12F5B3075}"/>
              </a:ext>
            </a:extLst>
          </p:cNvPr>
          <p:cNvSpPr>
            <a:spLocks noGrp="1"/>
          </p:cNvSpPr>
          <p:nvPr>
            <p:ph type="sldNum" sz="quarter" idx="16"/>
          </p:nvPr>
        </p:nvSpPr>
        <p:spPr/>
        <p:txBody>
          <a:bodyPr/>
          <a:lstStyle/>
          <a:p>
            <a:fld id="{1621B6DD-29C1-4FEA-923F-71EA1347694C}" type="slidenum">
              <a:rPr lang="en-US" smtClean="0"/>
              <a:pPr/>
              <a:t>9</a:t>
            </a:fld>
            <a:endParaRPr lang="en-US" dirty="0"/>
          </a:p>
        </p:txBody>
      </p:sp>
      <p:sp>
        <p:nvSpPr>
          <p:cNvPr id="3" name="Content Placeholder 2">
            <a:extLst>
              <a:ext uri="{FF2B5EF4-FFF2-40B4-BE49-F238E27FC236}">
                <a16:creationId xmlns:a16="http://schemas.microsoft.com/office/drawing/2014/main" id="{0230ED14-35BD-8226-472B-AE9D1594EDC2}"/>
              </a:ext>
            </a:extLst>
          </p:cNvPr>
          <p:cNvSpPr>
            <a:spLocks noGrp="1"/>
          </p:cNvSpPr>
          <p:nvPr>
            <p:ph sz="quarter" idx="13"/>
          </p:nvPr>
        </p:nvSpPr>
        <p:spPr>
          <a:xfrm>
            <a:off x="824971" y="2971834"/>
            <a:ext cx="5046564" cy="3248975"/>
          </a:xfrm>
        </p:spPr>
        <p:txBody>
          <a:bodyPr>
            <a:normAutofit fontScale="92500"/>
          </a:bodyPr>
          <a:lstStyle/>
          <a:p>
            <a:pPr>
              <a:lnSpc>
                <a:spcPct val="110000"/>
              </a:lnSpc>
              <a:buFont typeface="Wingdings" panose="05000000000000000000" pitchFamily="2" charset="2"/>
              <a:buChar char="Ø"/>
            </a:pPr>
            <a:r>
              <a:rPr lang="en-US" dirty="0"/>
              <a:t>Led by families, for families</a:t>
            </a:r>
          </a:p>
          <a:p>
            <a:pPr>
              <a:lnSpc>
                <a:spcPct val="110000"/>
              </a:lnSpc>
              <a:buFont typeface="Wingdings" panose="05000000000000000000" pitchFamily="2" charset="2"/>
              <a:buChar char="Ø"/>
            </a:pPr>
            <a:r>
              <a:rPr lang="en-US" dirty="0"/>
              <a:t>Independent, community-based</a:t>
            </a:r>
          </a:p>
          <a:p>
            <a:pPr>
              <a:lnSpc>
                <a:spcPct val="110000"/>
              </a:lnSpc>
              <a:buFont typeface="Wingdings" panose="05000000000000000000" pitchFamily="2" charset="2"/>
              <a:buChar char="Ø"/>
            </a:pPr>
            <a:r>
              <a:rPr lang="en-US" dirty="0"/>
              <a:t>Priorities set by lived experience</a:t>
            </a:r>
          </a:p>
          <a:p>
            <a:pPr>
              <a:lnSpc>
                <a:spcPct val="110000"/>
              </a:lnSpc>
              <a:buFont typeface="Wingdings" panose="05000000000000000000" pitchFamily="2" charset="2"/>
              <a:buChar char="Ø"/>
            </a:pPr>
            <a:r>
              <a:rPr lang="en-US" dirty="0"/>
              <a:t>Safe, judgment-free peer spaces</a:t>
            </a:r>
          </a:p>
          <a:p>
            <a:pPr>
              <a:lnSpc>
                <a:spcPct val="110000"/>
              </a:lnSpc>
              <a:buFont typeface="Wingdings" panose="05000000000000000000" pitchFamily="2" charset="2"/>
              <a:buChar char="Ø"/>
            </a:pPr>
            <a:r>
              <a:rPr lang="en-US" dirty="0"/>
              <a:t>Flexible and responsive to emerging needs</a:t>
            </a:r>
          </a:p>
          <a:p>
            <a:pPr>
              <a:lnSpc>
                <a:spcPct val="110000"/>
              </a:lnSpc>
              <a:buFont typeface="Wingdings" panose="05000000000000000000" pitchFamily="2" charset="2"/>
              <a:buChar char="Ø"/>
            </a:pPr>
            <a:r>
              <a:rPr lang="en-US" dirty="0"/>
              <a:t>Can advocate freely, even when it challenges systems</a:t>
            </a:r>
          </a:p>
          <a:p>
            <a:pPr>
              <a:lnSpc>
                <a:spcPct val="110000"/>
              </a:lnSpc>
              <a:buFont typeface="Wingdings" panose="05000000000000000000" pitchFamily="2" charset="2"/>
              <a:buChar char="Ø"/>
            </a:pPr>
            <a:r>
              <a:rPr lang="en-US" dirty="0"/>
              <a:t>Build trust through shared experience</a:t>
            </a:r>
          </a:p>
          <a:p>
            <a:endParaRPr lang="en-CA" dirty="0"/>
          </a:p>
        </p:txBody>
      </p:sp>
      <p:sp>
        <p:nvSpPr>
          <p:cNvPr id="4" name="TextBox 3">
            <a:extLst>
              <a:ext uri="{FF2B5EF4-FFF2-40B4-BE49-F238E27FC236}">
                <a16:creationId xmlns:a16="http://schemas.microsoft.com/office/drawing/2014/main" id="{88993B56-F98B-42EA-D180-17348FF7E88C}"/>
              </a:ext>
            </a:extLst>
          </p:cNvPr>
          <p:cNvSpPr txBox="1"/>
          <p:nvPr/>
        </p:nvSpPr>
        <p:spPr>
          <a:xfrm>
            <a:off x="6096000" y="2857730"/>
            <a:ext cx="5534890" cy="3231654"/>
          </a:xfrm>
          <a:prstGeom prst="rect">
            <a:avLst/>
          </a:prstGeom>
          <a:noFill/>
        </p:spPr>
        <p:txBody>
          <a:bodyPr wrap="square" rtlCol="0">
            <a:spAutoFit/>
          </a:bodyPr>
          <a:lstStyle/>
          <a:p>
            <a:pPr marL="285750" indent="-285750">
              <a:lnSpc>
                <a:spcPct val="150000"/>
              </a:lnSpc>
              <a:buClr>
                <a:schemeClr val="accent1">
                  <a:lumMod val="60000"/>
                  <a:lumOff val="40000"/>
                </a:schemeClr>
              </a:buClr>
              <a:buFont typeface="Wingdings" panose="05000000000000000000" pitchFamily="2" charset="2"/>
              <a:buChar char="Ø"/>
            </a:pPr>
            <a:r>
              <a:rPr lang="en-US" sz="1700" dirty="0"/>
              <a:t>Run by staff within an organization</a:t>
            </a:r>
          </a:p>
          <a:p>
            <a:pPr marL="285750" indent="-285750">
              <a:buClr>
                <a:schemeClr val="accent1">
                  <a:lumMod val="60000"/>
                  <a:lumOff val="40000"/>
                </a:schemeClr>
              </a:buClr>
              <a:buFont typeface="Wingdings" panose="05000000000000000000" pitchFamily="2" charset="2"/>
              <a:buChar char="Ø"/>
            </a:pPr>
            <a:r>
              <a:rPr lang="en-US" sz="1700" dirty="0"/>
              <a:t>Guided by agency mandates, policies, or funder priorities</a:t>
            </a:r>
          </a:p>
          <a:p>
            <a:pPr marL="285750" indent="-285750">
              <a:lnSpc>
                <a:spcPct val="150000"/>
              </a:lnSpc>
              <a:buClr>
                <a:schemeClr val="accent1">
                  <a:lumMod val="60000"/>
                  <a:lumOff val="40000"/>
                </a:schemeClr>
              </a:buClr>
              <a:buFont typeface="Wingdings" panose="05000000000000000000" pitchFamily="2" charset="2"/>
              <a:buChar char="Ø"/>
            </a:pPr>
            <a:r>
              <a:rPr lang="en-US" sz="1700" dirty="0"/>
              <a:t>Families often invited to “consult,” not lead</a:t>
            </a:r>
          </a:p>
          <a:p>
            <a:pPr marL="285750" indent="-285750">
              <a:buClr>
                <a:schemeClr val="accent1">
                  <a:lumMod val="60000"/>
                  <a:lumOff val="40000"/>
                </a:schemeClr>
              </a:buClr>
              <a:buFont typeface="Wingdings" panose="05000000000000000000" pitchFamily="2" charset="2"/>
              <a:buChar char="Ø"/>
            </a:pPr>
            <a:r>
              <a:rPr lang="en-US" sz="1700" dirty="0"/>
              <a:t>May feel less safe to be fully open (power imbalance)</a:t>
            </a:r>
          </a:p>
          <a:p>
            <a:pPr marL="285750" indent="-285750">
              <a:lnSpc>
                <a:spcPct val="150000"/>
              </a:lnSpc>
              <a:buClr>
                <a:schemeClr val="accent1">
                  <a:lumMod val="60000"/>
                  <a:lumOff val="40000"/>
                </a:schemeClr>
              </a:buClr>
              <a:buFont typeface="Wingdings" panose="05000000000000000000" pitchFamily="2" charset="2"/>
              <a:buChar char="Ø"/>
            </a:pPr>
            <a:r>
              <a:rPr lang="en-US" sz="1700" dirty="0"/>
              <a:t>Bound by service rules or timelines</a:t>
            </a:r>
          </a:p>
          <a:p>
            <a:pPr marL="285750" indent="-285750">
              <a:lnSpc>
                <a:spcPct val="150000"/>
              </a:lnSpc>
              <a:buClr>
                <a:schemeClr val="accent1">
                  <a:lumMod val="60000"/>
                  <a:lumOff val="40000"/>
                </a:schemeClr>
              </a:buClr>
              <a:buFont typeface="Wingdings" panose="05000000000000000000" pitchFamily="2" charset="2"/>
              <a:buChar char="Ø"/>
            </a:pPr>
            <a:r>
              <a:rPr lang="en-US" sz="1700" dirty="0"/>
              <a:t>Advocacy may be limited by conflict of interest</a:t>
            </a:r>
          </a:p>
          <a:p>
            <a:pPr marL="285750" indent="-285750">
              <a:buClr>
                <a:schemeClr val="accent1">
                  <a:lumMod val="60000"/>
                  <a:lumOff val="40000"/>
                </a:schemeClr>
              </a:buClr>
              <a:buFont typeface="Wingdings" panose="05000000000000000000" pitchFamily="2" charset="2"/>
              <a:buChar char="Ø"/>
            </a:pPr>
            <a:r>
              <a:rPr lang="en-US" sz="1700" dirty="0"/>
              <a:t>Risk of tokenism or family voices being overshadowed</a:t>
            </a:r>
          </a:p>
        </p:txBody>
      </p:sp>
      <p:sp>
        <p:nvSpPr>
          <p:cNvPr id="2" name="TextBox 1">
            <a:extLst>
              <a:ext uri="{FF2B5EF4-FFF2-40B4-BE49-F238E27FC236}">
                <a16:creationId xmlns:a16="http://schemas.microsoft.com/office/drawing/2014/main" id="{5C55CB78-6FDD-914C-8A9D-0821BBB87DB1}"/>
              </a:ext>
            </a:extLst>
          </p:cNvPr>
          <p:cNvSpPr txBox="1"/>
          <p:nvPr/>
        </p:nvSpPr>
        <p:spPr>
          <a:xfrm>
            <a:off x="1236519" y="2431473"/>
            <a:ext cx="3917372" cy="369332"/>
          </a:xfrm>
          <a:prstGeom prst="rect">
            <a:avLst/>
          </a:prstGeom>
          <a:noFill/>
        </p:spPr>
        <p:txBody>
          <a:bodyPr wrap="square" rtlCol="0">
            <a:spAutoFit/>
          </a:bodyPr>
          <a:lstStyle/>
          <a:p>
            <a:r>
              <a:rPr lang="en-US" b="1" dirty="0"/>
              <a:t>Autonomous Family Networks</a:t>
            </a:r>
            <a:endParaRPr lang="en-US" dirty="0"/>
          </a:p>
        </p:txBody>
      </p:sp>
      <p:sp>
        <p:nvSpPr>
          <p:cNvPr id="5" name="TextBox 4">
            <a:extLst>
              <a:ext uri="{FF2B5EF4-FFF2-40B4-BE49-F238E27FC236}">
                <a16:creationId xmlns:a16="http://schemas.microsoft.com/office/drawing/2014/main" id="{0CE5337C-04DF-2886-9ED9-E34AF625DDDD}"/>
              </a:ext>
            </a:extLst>
          </p:cNvPr>
          <p:cNvSpPr txBox="1"/>
          <p:nvPr/>
        </p:nvSpPr>
        <p:spPr>
          <a:xfrm>
            <a:off x="7315201" y="2431473"/>
            <a:ext cx="3260440" cy="369332"/>
          </a:xfrm>
          <a:prstGeom prst="rect">
            <a:avLst/>
          </a:prstGeom>
          <a:noFill/>
        </p:spPr>
        <p:txBody>
          <a:bodyPr wrap="square" rtlCol="0">
            <a:spAutoFit/>
          </a:bodyPr>
          <a:lstStyle/>
          <a:p>
            <a:r>
              <a:rPr lang="en-US" b="1" dirty="0"/>
              <a:t>Agency-Led Initiatives</a:t>
            </a:r>
            <a:endParaRPr lang="en-US" dirty="0"/>
          </a:p>
        </p:txBody>
      </p:sp>
    </p:spTree>
    <p:extLst>
      <p:ext uri="{BB962C8B-B14F-4D97-AF65-F5344CB8AC3E}">
        <p14:creationId xmlns:p14="http://schemas.microsoft.com/office/powerpoint/2010/main" val="3268502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e1c6e8-d98c-447e-a5ca-18a6c4647bf8">
      <Terms xmlns="http://schemas.microsoft.com/office/infopath/2007/PartnerControls"/>
    </lcf76f155ced4ddcb4097134ff3c332f>
    <TaxCatchAll xmlns="1923a834-cab8-488a-9543-8780285323d3" xsi:nil="true"/>
    <MediaServiceKeyPoints xmlns="fce1c6e8-d98c-447e-a5ca-18a6c4647bf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76CBED8F37C1459559812AE366E1D3" ma:contentTypeVersion="19" ma:contentTypeDescription="Create a new document." ma:contentTypeScope="" ma:versionID="376b98856725ec28194255099271d2f1">
  <xsd:schema xmlns:xsd="http://www.w3.org/2001/XMLSchema" xmlns:xs="http://www.w3.org/2001/XMLSchema" xmlns:p="http://schemas.microsoft.com/office/2006/metadata/properties" xmlns:ns2="fce1c6e8-d98c-447e-a5ca-18a6c4647bf8" xmlns:ns3="1923a834-cab8-488a-9543-8780285323d3" targetNamespace="http://schemas.microsoft.com/office/2006/metadata/properties" ma:root="true" ma:fieldsID="fb56995a2b97fadbed3a4a950214260f" ns2:_="" ns3:_="">
    <xsd:import namespace="fce1c6e8-d98c-447e-a5ca-18a6c4647bf8"/>
    <xsd:import namespace="1923a834-cab8-488a-9543-8780285323d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e1c6e8-d98c-447e-a5ca-18a6c4647b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453e1ed-539c-4243-80d5-f1e12081a6b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23a834-cab8-488a-9543-8780285323d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ed22909-0c32-4d03-a847-10aacab6155a}" ma:internalName="TaxCatchAll" ma:showField="CatchAllData" ma:web="1923a834-cab8-488a-9543-8780285323d3">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60681D-E858-4FCC-ACDF-E8F8408B9221}">
  <ds:schemaRefs>
    <ds:schemaRef ds:uri="http://schemas.microsoft.com/sharepoint/v3/contenttype/forms"/>
  </ds:schemaRefs>
</ds:datastoreItem>
</file>

<file path=customXml/itemProps2.xml><?xml version="1.0" encoding="utf-8"?>
<ds:datastoreItem xmlns:ds="http://schemas.openxmlformats.org/officeDocument/2006/customXml" ds:itemID="{92204B39-6EAA-4677-8C8D-C27F01CF8A37}">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 ds:uri="fce1c6e8-d98c-447e-a5ca-18a6c4647bf8"/>
    <ds:schemaRef ds:uri="1923a834-cab8-488a-9543-8780285323d3"/>
  </ds:schemaRefs>
</ds:datastoreItem>
</file>

<file path=customXml/itemProps3.xml><?xml version="1.0" encoding="utf-8"?>
<ds:datastoreItem xmlns:ds="http://schemas.openxmlformats.org/officeDocument/2006/customXml" ds:itemID="{F4AFB172-1A2B-4595-A0DB-96FE930E56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e1c6e8-d98c-447e-a5ca-18a6c4647bf8"/>
    <ds:schemaRef ds:uri="1923a834-cab8-488a-9543-8780285323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Ion Boardroom</Template>
  <TotalTime>5765</TotalTime>
  <Words>2801</Words>
  <Application>Microsoft Office PowerPoint</Application>
  <PresentationFormat>Widescreen</PresentationFormat>
  <Paragraphs>280</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Ion Boardroom</vt:lpstr>
      <vt:lpstr>Supporting Families to Lead, Advocate, and Thrive </vt:lpstr>
      <vt:lpstr>Welcome &amp;  Session Objectives</vt:lpstr>
      <vt:lpstr>A Note Before We Begin I am autistic — you may hear me alternate between first-person and identity-first language. Please don’t hear what I’m not saying — I am being clear, there is no “read between the lines” with me. I am sharing what I know about Family Networks from lived experience and community practice. This presentation is not a criticism of agencies or government. If you find yourself becoming defensive, I invite you to put aside your professional lens and listen to the family perspective. </vt:lpstr>
      <vt:lpstr>Windsor-Essex Family Network</vt:lpstr>
      <vt:lpstr>WEFN’s  Role in the Community</vt:lpstr>
      <vt:lpstr>Our Role In the Community cont. . . .</vt:lpstr>
      <vt:lpstr>What do we mean by autonomous?</vt:lpstr>
      <vt:lpstr>My Family’s Journey with WEFN</vt:lpstr>
      <vt:lpstr>The Power of Family-Led Networks</vt:lpstr>
      <vt:lpstr>Collective Family Voice </vt:lpstr>
      <vt:lpstr>PowerPoint Presentation</vt:lpstr>
      <vt:lpstr>An Example of Building Community Through Family Engagement Grant from</vt:lpstr>
      <vt:lpstr>PowerPoint Presentation</vt:lpstr>
      <vt:lpstr>What does the research show about peer mentoring?</vt:lpstr>
      <vt:lpstr>Research about peer mentoring continued</vt:lpstr>
      <vt:lpstr>PowerPoint Presentation</vt:lpstr>
      <vt:lpstr> The Role of Sponsors &amp; Partner Organizations</vt:lpstr>
      <vt:lpstr>Grants at Work: Beyond Paperwork to Peoplework</vt:lpstr>
      <vt:lpstr>Challenges Facing Family Networks</vt:lpstr>
      <vt:lpstr>Challenges Continued . . . </vt:lpstr>
      <vt:lpstr>  Discuss One of the Following at Your Table:   </vt:lpstr>
      <vt:lpstr>Final Thoughts </vt:lpstr>
      <vt:lpstr>Call to Action</vt:lpstr>
      <vt:lpstr>Sources Cited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Melissa</dc:creator>
  <cp:lastModifiedBy>Melissa</cp:lastModifiedBy>
  <cp:revision>2</cp:revision>
  <dcterms:created xsi:type="dcterms:W3CDTF">2025-08-23T17:58:59Z</dcterms:created>
  <dcterms:modified xsi:type="dcterms:W3CDTF">2025-10-10T16:16:14Z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0x0101000576CBED8F37C1459559812AE366E1D3</vt:lpwstr>
  </property>
</Properties>
</file>