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8"/>
  </p:notesMasterIdLst>
  <p:sldIdLst>
    <p:sldId id="264" r:id="rId5"/>
    <p:sldId id="265" r:id="rId6"/>
    <p:sldId id="266" r:id="rId7"/>
    <p:sldId id="257" r:id="rId8"/>
    <p:sldId id="270" r:id="rId9"/>
    <p:sldId id="259" r:id="rId10"/>
    <p:sldId id="269" r:id="rId11"/>
    <p:sldId id="260" r:id="rId12"/>
    <p:sldId id="271" r:id="rId13"/>
    <p:sldId id="261" r:id="rId14"/>
    <p:sldId id="267" r:id="rId15"/>
    <p:sldId id="263" r:id="rId16"/>
    <p:sldId id="272" r:id="rId17"/>
  </p:sldIdLst>
  <p:sldSz cx="14630400" cy="8229600"/>
  <p:notesSz cx="8229600" cy="14630400"/>
  <p:embeddedFontLs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Slab" pitchFamily="2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B7F73-381A-4944-9BEB-0BBABEA848AB}" v="36" dt="2025-08-20T16:56:12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044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Initial question: What does belonging mean to each of you?</a:t>
            </a:r>
          </a:p>
        </p:txBody>
      </p:sp>
    </p:spTree>
    <p:extLst>
      <p:ext uri="{BB962C8B-B14F-4D97-AF65-F5344CB8AC3E}">
        <p14:creationId xmlns:p14="http://schemas.microsoft.com/office/powerpoint/2010/main" val="141719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en-US" i="1"/>
              <a:t>What gets in the way?</a:t>
            </a:r>
            <a:endParaRPr lang="en-US"/>
          </a:p>
          <a:p>
            <a:pPr marL="571500" indent="-571500">
              <a:buFont typeface="Arial,Sans-Serif"/>
              <a:buChar char="•"/>
            </a:pPr>
            <a:r>
              <a:rPr lang="en-US"/>
              <a:t>Lack of understanding </a:t>
            </a:r>
          </a:p>
          <a:p>
            <a:pPr marL="571500" indent="-571500">
              <a:buFont typeface="Arial,Sans-Serif"/>
              <a:buChar char="•"/>
            </a:pPr>
            <a:r>
              <a:rPr lang="en-US"/>
              <a:t>Impatience </a:t>
            </a:r>
          </a:p>
          <a:p>
            <a:pPr marL="571500" indent="-571500">
              <a:buFont typeface="Arial,Sans-Serif"/>
              <a:buChar char="•"/>
            </a:pPr>
            <a:r>
              <a:rPr lang="en-US"/>
              <a:t>Segregation in schools</a:t>
            </a:r>
          </a:p>
          <a:p>
            <a:pPr marL="571500" indent="-571500">
              <a:buFont typeface="Arial,Sans-Serif"/>
              <a:buChar char="•"/>
            </a:pPr>
            <a:r>
              <a:rPr lang="en-US"/>
              <a:t>Isolation </a:t>
            </a:r>
          </a:p>
          <a:p>
            <a:pPr marL="571500" indent="-571500">
              <a:buFont typeface="Arial,Sans-Serif"/>
              <a:buChar char="•"/>
            </a:pPr>
            <a:r>
              <a:rPr lang="en-US"/>
              <a:t>Poverty </a:t>
            </a:r>
          </a:p>
          <a:p>
            <a:pPr marL="571500" indent="-571500">
              <a:buFont typeface="Arial,Sans-Serif"/>
              <a:buChar char="•"/>
            </a:pPr>
            <a:r>
              <a:rPr lang="en-US"/>
              <a:t>Inaccessible workplaces</a:t>
            </a:r>
          </a:p>
          <a:p>
            <a:pPr marL="571500" indent="-571500">
              <a:buFont typeface="Arial,Sans-Serif"/>
              <a:buChar char="•"/>
            </a:pPr>
            <a:r>
              <a:rPr lang="en-US"/>
              <a:t>Not being heard or respected</a:t>
            </a:r>
          </a:p>
        </p:txBody>
      </p:sp>
    </p:spTree>
    <p:extLst>
      <p:ext uri="{BB962C8B-B14F-4D97-AF65-F5344CB8AC3E}">
        <p14:creationId xmlns:p14="http://schemas.microsoft.com/office/powerpoint/2010/main" val="142559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,Sans-Serif"/>
              <a:buChar char="•"/>
            </a:pPr>
            <a:r>
              <a:rPr lang="en-US"/>
              <a:t>People with disabilities must be part of decisions that </a:t>
            </a:r>
            <a:r>
              <a:rPr lang="en-US" err="1"/>
              <a:t>affecttheir</a:t>
            </a:r>
            <a:r>
              <a:rPr lang="en-US"/>
              <a:t> lives.</a:t>
            </a:r>
          </a:p>
          <a:p>
            <a:pPr marL="457200" indent="-457200">
              <a:buFont typeface="Arial,Sans-Serif"/>
              <a:buChar char="•"/>
            </a:pPr>
            <a:r>
              <a:rPr lang="en-US"/>
              <a:t>Speak up about what you want, need, and what matters </a:t>
            </a:r>
            <a:r>
              <a:rPr lang="en-US" err="1"/>
              <a:t>toyou</a:t>
            </a:r>
            <a:r>
              <a:rPr lang="en-US"/>
              <a:t>.</a:t>
            </a:r>
          </a:p>
          <a:p>
            <a:pPr marL="457200" indent="-457200">
              <a:buFont typeface="Arial,Sans-Serif"/>
              <a:buChar char="•"/>
            </a:pPr>
            <a:r>
              <a:rPr lang="en-US"/>
              <a:t>Use your voice—through speaking, writing, and telling </a:t>
            </a:r>
            <a:r>
              <a:rPr lang="en-US" err="1"/>
              <a:t>yourstories</a:t>
            </a:r>
            <a:r>
              <a:rPr lang="en-US"/>
              <a:t>.</a:t>
            </a:r>
          </a:p>
          <a:p>
            <a:pPr marL="457200" indent="-457200">
              <a:buFont typeface="Arial,Sans-Serif"/>
              <a:buChar char="•"/>
            </a:pPr>
            <a:r>
              <a:rPr lang="en-US"/>
              <a:t>Ask for support if needed.</a:t>
            </a:r>
          </a:p>
          <a:p>
            <a:pPr marL="457200" indent="-457200">
              <a:buFont typeface="Arial,Sans-Serif"/>
              <a:buChar char="•"/>
            </a:pPr>
            <a:r>
              <a:rPr lang="en-US"/>
              <a:t>Support each other and build allies.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en-US" b="1"/>
              <a:t>Inclusive Meeting?</a:t>
            </a:r>
            <a:endParaRPr lang="en-US"/>
          </a:p>
          <a:p>
            <a:r>
              <a:rPr lang="en-US" b="1"/>
              <a:t>Led by Brianne, Judy, and Dzidra</a:t>
            </a:r>
            <a:endParaRPr lang="en-US"/>
          </a:p>
          <a:p>
            <a:r>
              <a:rPr lang="en-US" b="1"/>
              <a:t>Clear Communication</a:t>
            </a:r>
            <a:br>
              <a:rPr lang="en-US" b="1">
                <a:cs typeface="+mn-lt"/>
              </a:rPr>
            </a:br>
            <a:r>
              <a:rPr lang="en-US" b="1"/>
              <a:t>– Use plain language</a:t>
            </a:r>
            <a:br>
              <a:rPr lang="en-US" b="1">
                <a:cs typeface="+mn-lt"/>
              </a:rPr>
            </a:br>
            <a:r>
              <a:rPr lang="en-US" b="1"/>
              <a:t>– Make space for all voices</a:t>
            </a:r>
            <a:br>
              <a:rPr lang="en-US" b="1">
                <a:cs typeface="+mn-lt"/>
              </a:rPr>
            </a:br>
            <a:r>
              <a:rPr lang="en-US" b="1"/>
              <a:t>– Repeat and check for understanding</a:t>
            </a:r>
            <a:endParaRPr lang="en-US"/>
          </a:p>
          <a:p>
            <a:r>
              <a:rPr lang="en-US" b="1"/>
              <a:t>Meaningful Participation</a:t>
            </a:r>
            <a:br>
              <a:rPr lang="en-US" b="1">
                <a:cs typeface="+mn-lt"/>
              </a:rPr>
            </a:br>
            <a:r>
              <a:rPr lang="en-US" b="1"/>
              <a:t>– Everyone’s input matters</a:t>
            </a:r>
            <a:br>
              <a:rPr lang="en-US" b="1">
                <a:cs typeface="+mn-lt"/>
              </a:rPr>
            </a:br>
            <a:r>
              <a:rPr lang="en-US" b="1"/>
              <a:t>– – </a:t>
            </a:r>
            <a:r>
              <a:rPr lang="en-CA"/>
              <a:t>Allow enough time for questions and answers</a:t>
            </a:r>
            <a:endParaRPr lang="en-US"/>
          </a:p>
          <a:p>
            <a:r>
              <a:rPr lang="en-CA"/>
              <a:t>Next steps after the meeting include opinions from everyone</a:t>
            </a:r>
            <a:endParaRPr lang="en-US"/>
          </a:p>
          <a:p>
            <a:endParaRPr lang="en-CA"/>
          </a:p>
          <a:p>
            <a:r>
              <a:rPr lang="en-US" b="1"/>
              <a:t>Accessibility &amp; Flexibility</a:t>
            </a:r>
            <a:br>
              <a:rPr lang="en-US" b="1">
                <a:cs typeface="+mn-lt"/>
              </a:rPr>
            </a:br>
            <a:r>
              <a:rPr lang="en-US" b="1"/>
              <a:t>– Be mindful of physical, sensory, and communication needs</a:t>
            </a:r>
            <a:br>
              <a:rPr lang="en-US" b="1">
                <a:cs typeface="+mn-lt"/>
              </a:rPr>
            </a:br>
            <a:r>
              <a:rPr lang="en-US" b="1"/>
              <a:t>– Offer breaks, options, and supports</a:t>
            </a:r>
            <a:br>
              <a:rPr lang="en-US" b="1">
                <a:cs typeface="+mn-lt"/>
              </a:rPr>
            </a:br>
            <a:r>
              <a:rPr lang="en-US" b="1"/>
              <a:t>– </a:t>
            </a:r>
            <a:r>
              <a:rPr lang="en-CA"/>
              <a:t>Share details and documents in advance</a:t>
            </a:r>
            <a:endParaRPr lang="en-US"/>
          </a:p>
          <a:p>
            <a:r>
              <a:rPr lang="en-US" b="1"/>
              <a:t>Group Activity</a:t>
            </a:r>
            <a:br>
              <a:rPr lang="en-US" b="1">
                <a:cs typeface="+mn-lt"/>
              </a:rPr>
            </a:br>
            <a:r>
              <a:rPr lang="en-US" b="1"/>
              <a:t>To be co-designed with both groups — putting inclusion into practice!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33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902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Recommendations for Real Inclusion &amp; Belonging</a:t>
            </a:r>
            <a:endParaRPr lang="en-US"/>
          </a:p>
          <a:p>
            <a:pPr marL="228600" indent="-228600">
              <a:buAutoNum type="arabicPeriod"/>
            </a:pPr>
            <a:r>
              <a:rPr lang="en-US" b="1"/>
              <a:t>Listen to Lived Experience</a:t>
            </a:r>
            <a:br>
              <a:rPr lang="en-US" b="1">
                <a:cs typeface="+mn-lt"/>
              </a:rPr>
            </a:br>
            <a:r>
              <a:rPr lang="en-US" b="1"/>
              <a:t>Include self-advocates in all decisions—from programs to policy.</a:t>
            </a:r>
            <a:endParaRPr lang="en-US"/>
          </a:p>
          <a:p>
            <a:pPr marL="228600" indent="-228600">
              <a:buAutoNum type="arabicPeriod"/>
            </a:pPr>
            <a:r>
              <a:rPr lang="en-US" b="1"/>
              <a:t>Inclusive Education for All</a:t>
            </a:r>
            <a:br>
              <a:rPr lang="en-US" b="1">
                <a:cs typeface="+mn-lt"/>
              </a:rPr>
            </a:br>
            <a:r>
              <a:rPr lang="en-US" b="1"/>
              <a:t>Every student belongs in regular classrooms with the right support.</a:t>
            </a:r>
            <a:endParaRPr lang="en-US"/>
          </a:p>
          <a:p>
            <a:pPr marL="228600" indent="-228600">
              <a:buAutoNum type="arabicPeriod"/>
            </a:pPr>
            <a:r>
              <a:rPr lang="en-US" b="1"/>
              <a:t>Better Access to Housing &amp; Supports</a:t>
            </a:r>
            <a:br>
              <a:rPr lang="en-US" b="1">
                <a:cs typeface="+mn-lt"/>
              </a:rPr>
            </a:br>
            <a:r>
              <a:rPr lang="en-US" b="1"/>
              <a:t>We need more affordable, accessible housing and services that respect choice and dignity.</a:t>
            </a:r>
            <a:endParaRPr lang="en-US"/>
          </a:p>
          <a:p>
            <a:pPr marL="228600" indent="-228600">
              <a:buAutoNum type="arabicPeriod"/>
            </a:pPr>
            <a:r>
              <a:rPr lang="en-US" b="1"/>
              <a:t>Respect Rights in All Areas of Life</a:t>
            </a:r>
            <a:br>
              <a:rPr lang="en-US" b="1">
                <a:cs typeface="+mn-lt"/>
              </a:rPr>
            </a:br>
            <a:r>
              <a:rPr lang="en-US" b="1"/>
              <a:t>Put rights first—in safety, healthcare, education, and community living. No one should be excluded or mistreated.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EB286D-5B22-5556-AC13-AB0C50127337}"/>
              </a:ext>
            </a:extLst>
          </p:cNvPr>
          <p:cNvSpPr txBox="1"/>
          <p:nvPr/>
        </p:nvSpPr>
        <p:spPr>
          <a:xfrm>
            <a:off x="1325238" y="768096"/>
            <a:ext cx="4480817" cy="42793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ts val="555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What Belonging Really Means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8405" y="5291120"/>
            <a:ext cx="4169664" cy="21946"/>
          </a:xfrm>
          <a:custGeom>
            <a:avLst/>
            <a:gdLst>
              <a:gd name="connsiteX0" fmla="*/ 0 w 4169664"/>
              <a:gd name="connsiteY0" fmla="*/ 0 h 21946"/>
              <a:gd name="connsiteX1" fmla="*/ 694944 w 4169664"/>
              <a:gd name="connsiteY1" fmla="*/ 0 h 21946"/>
              <a:gd name="connsiteX2" fmla="*/ 1473281 w 4169664"/>
              <a:gd name="connsiteY2" fmla="*/ 0 h 21946"/>
              <a:gd name="connsiteX3" fmla="*/ 2084832 w 4169664"/>
              <a:gd name="connsiteY3" fmla="*/ 0 h 21946"/>
              <a:gd name="connsiteX4" fmla="*/ 2696383 w 4169664"/>
              <a:gd name="connsiteY4" fmla="*/ 0 h 21946"/>
              <a:gd name="connsiteX5" fmla="*/ 3433023 w 4169664"/>
              <a:gd name="connsiteY5" fmla="*/ 0 h 21946"/>
              <a:gd name="connsiteX6" fmla="*/ 4169664 w 4169664"/>
              <a:gd name="connsiteY6" fmla="*/ 0 h 21946"/>
              <a:gd name="connsiteX7" fmla="*/ 4169664 w 4169664"/>
              <a:gd name="connsiteY7" fmla="*/ 21946 h 21946"/>
              <a:gd name="connsiteX8" fmla="*/ 3391327 w 4169664"/>
              <a:gd name="connsiteY8" fmla="*/ 21946 h 21946"/>
              <a:gd name="connsiteX9" fmla="*/ 2654686 w 4169664"/>
              <a:gd name="connsiteY9" fmla="*/ 21946 h 21946"/>
              <a:gd name="connsiteX10" fmla="*/ 1959742 w 4169664"/>
              <a:gd name="connsiteY10" fmla="*/ 21946 h 21946"/>
              <a:gd name="connsiteX11" fmla="*/ 1223101 w 4169664"/>
              <a:gd name="connsiteY11" fmla="*/ 21946 h 21946"/>
              <a:gd name="connsiteX12" fmla="*/ 0 w 4169664"/>
              <a:gd name="connsiteY12" fmla="*/ 21946 h 21946"/>
              <a:gd name="connsiteX13" fmla="*/ 0 w 4169664"/>
              <a:gd name="connsiteY13" fmla="*/ 0 h 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69664" h="21946" fill="none" extrusionOk="0">
                <a:moveTo>
                  <a:pt x="0" y="0"/>
                </a:moveTo>
                <a:cubicBezTo>
                  <a:pt x="339081" y="33322"/>
                  <a:pt x="420647" y="21609"/>
                  <a:pt x="694944" y="0"/>
                </a:cubicBezTo>
                <a:cubicBezTo>
                  <a:pt x="969241" y="-21609"/>
                  <a:pt x="1180055" y="-24321"/>
                  <a:pt x="1473281" y="0"/>
                </a:cubicBezTo>
                <a:cubicBezTo>
                  <a:pt x="1766507" y="24321"/>
                  <a:pt x="1796116" y="13114"/>
                  <a:pt x="2084832" y="0"/>
                </a:cubicBezTo>
                <a:cubicBezTo>
                  <a:pt x="2373548" y="-13114"/>
                  <a:pt x="2413942" y="29356"/>
                  <a:pt x="2696383" y="0"/>
                </a:cubicBezTo>
                <a:cubicBezTo>
                  <a:pt x="2978824" y="-29356"/>
                  <a:pt x="3118658" y="6767"/>
                  <a:pt x="3433023" y="0"/>
                </a:cubicBezTo>
                <a:cubicBezTo>
                  <a:pt x="3747388" y="-6767"/>
                  <a:pt x="3991753" y="34038"/>
                  <a:pt x="4169664" y="0"/>
                </a:cubicBezTo>
                <a:cubicBezTo>
                  <a:pt x="4170206" y="9051"/>
                  <a:pt x="4169188" y="17369"/>
                  <a:pt x="4169664" y="21946"/>
                </a:cubicBezTo>
                <a:cubicBezTo>
                  <a:pt x="3988313" y="44320"/>
                  <a:pt x="3581828" y="-3110"/>
                  <a:pt x="3391327" y="21946"/>
                </a:cubicBezTo>
                <a:cubicBezTo>
                  <a:pt x="3200826" y="47002"/>
                  <a:pt x="2815087" y="42788"/>
                  <a:pt x="2654686" y="21946"/>
                </a:cubicBezTo>
                <a:cubicBezTo>
                  <a:pt x="2494285" y="1104"/>
                  <a:pt x="2170161" y="39259"/>
                  <a:pt x="1959742" y="21946"/>
                </a:cubicBezTo>
                <a:cubicBezTo>
                  <a:pt x="1749323" y="4633"/>
                  <a:pt x="1372803" y="22092"/>
                  <a:pt x="1223101" y="21946"/>
                </a:cubicBezTo>
                <a:cubicBezTo>
                  <a:pt x="1073399" y="21800"/>
                  <a:pt x="522747" y="79676"/>
                  <a:pt x="0" y="21946"/>
                </a:cubicBezTo>
                <a:cubicBezTo>
                  <a:pt x="-160" y="11058"/>
                  <a:pt x="-1077" y="7820"/>
                  <a:pt x="0" y="0"/>
                </a:cubicBezTo>
                <a:close/>
              </a:path>
              <a:path w="4169664" h="21946" stroke="0" extrusionOk="0">
                <a:moveTo>
                  <a:pt x="0" y="0"/>
                </a:moveTo>
                <a:cubicBezTo>
                  <a:pt x="166200" y="-27625"/>
                  <a:pt x="425856" y="-30093"/>
                  <a:pt x="611551" y="0"/>
                </a:cubicBezTo>
                <a:cubicBezTo>
                  <a:pt x="797246" y="30093"/>
                  <a:pt x="1072994" y="-17054"/>
                  <a:pt x="1389888" y="0"/>
                </a:cubicBezTo>
                <a:cubicBezTo>
                  <a:pt x="1706782" y="17054"/>
                  <a:pt x="1754458" y="3344"/>
                  <a:pt x="1959742" y="0"/>
                </a:cubicBezTo>
                <a:cubicBezTo>
                  <a:pt x="2165026" y="-3344"/>
                  <a:pt x="2365478" y="-9580"/>
                  <a:pt x="2529596" y="0"/>
                </a:cubicBezTo>
                <a:cubicBezTo>
                  <a:pt x="2693714" y="9580"/>
                  <a:pt x="2957733" y="32618"/>
                  <a:pt x="3224540" y="0"/>
                </a:cubicBezTo>
                <a:cubicBezTo>
                  <a:pt x="3491347" y="-32618"/>
                  <a:pt x="3872692" y="41261"/>
                  <a:pt x="4169664" y="0"/>
                </a:cubicBezTo>
                <a:cubicBezTo>
                  <a:pt x="4169553" y="6078"/>
                  <a:pt x="4169935" y="12216"/>
                  <a:pt x="4169664" y="21946"/>
                </a:cubicBezTo>
                <a:cubicBezTo>
                  <a:pt x="3965016" y="-712"/>
                  <a:pt x="3738696" y="36627"/>
                  <a:pt x="3558113" y="21946"/>
                </a:cubicBezTo>
                <a:cubicBezTo>
                  <a:pt x="3377530" y="7265"/>
                  <a:pt x="3151416" y="53811"/>
                  <a:pt x="2904866" y="21946"/>
                </a:cubicBezTo>
                <a:cubicBezTo>
                  <a:pt x="2658316" y="-9919"/>
                  <a:pt x="2478158" y="31350"/>
                  <a:pt x="2126529" y="21946"/>
                </a:cubicBezTo>
                <a:cubicBezTo>
                  <a:pt x="1774900" y="12542"/>
                  <a:pt x="1614996" y="37381"/>
                  <a:pt x="1473281" y="21946"/>
                </a:cubicBezTo>
                <a:cubicBezTo>
                  <a:pt x="1331566" y="6511"/>
                  <a:pt x="1143949" y="-9533"/>
                  <a:pt x="820034" y="21946"/>
                </a:cubicBezTo>
                <a:cubicBezTo>
                  <a:pt x="496119" y="53425"/>
                  <a:pt x="198996" y="51722"/>
                  <a:pt x="0" y="21946"/>
                </a:cubicBezTo>
                <a:cubicBezTo>
                  <a:pt x="-615" y="16860"/>
                  <a:pt x="1003" y="82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AA4C2B03-4FF8-1BE3-078B-E50E9BB1AF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39" r="19708" b="-1"/>
          <a:stretch>
            <a:fillRect/>
          </a:stretch>
        </p:blipFill>
        <p:spPr>
          <a:xfrm>
            <a:off x="6374042" y="10"/>
            <a:ext cx="8254530" cy="82295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D9C05E-F6E2-358F-FF7E-2450F2D70AED}"/>
              </a:ext>
            </a:extLst>
          </p:cNvPr>
          <p:cNvSpPr txBox="1"/>
          <p:nvPr/>
        </p:nvSpPr>
        <p:spPr>
          <a:xfrm>
            <a:off x="787791" y="6921309"/>
            <a:ext cx="513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CLO Conference- London</a:t>
            </a:r>
          </a:p>
          <a:p>
            <a:r>
              <a:rPr lang="en-CA" b="1" i="1" dirty="0">
                <a:solidFill>
                  <a:schemeClr val="accent1"/>
                </a:solidFill>
              </a:rPr>
              <a:t>September 17,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65071-A1D4-3E66-EA6E-C262AB267A9A}"/>
              </a:ext>
            </a:extLst>
          </p:cNvPr>
          <p:cNvSpPr txBox="1"/>
          <p:nvPr/>
        </p:nvSpPr>
        <p:spPr>
          <a:xfrm>
            <a:off x="3657600" y="3930134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4289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9333"/>
            <a:ext cx="59341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Respecting Our Rights</a:t>
            </a:r>
            <a:endParaRPr lang="en-US" sz="4450" b="1">
              <a:latin typeface="Roboto Slab"/>
              <a:ea typeface="Roboto Slab"/>
              <a:cs typeface="Roboto Slab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95316" y="2431989"/>
            <a:ext cx="6407944" cy="1306949"/>
          </a:xfrm>
          <a:prstGeom prst="roundRect">
            <a:avLst>
              <a:gd name="adj" fmla="val 2603"/>
            </a:avLst>
          </a:prstGeom>
          <a:solidFill>
            <a:srgbClr val="D1EBF9"/>
          </a:solidFill>
          <a:ln/>
        </p:spPr>
        <p:txBody>
          <a:bodyPr/>
          <a:lstStyle/>
          <a:p>
            <a:endParaRPr lang="en-CA" sz="3500">
              <a:latin typeface="Roboto"/>
              <a:ea typeface="Roboto"/>
              <a:cs typeface="Roboto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5521" y="2658803"/>
            <a:ext cx="4860982" cy="424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500" b="1">
                <a:solidFill>
                  <a:srgbClr val="15213F"/>
                </a:solidFill>
                <a:latin typeface="Roboto"/>
                <a:ea typeface="Roboto"/>
                <a:cs typeface="Roboto"/>
              </a:rPr>
              <a:t>Living in our Communities </a:t>
            </a:r>
            <a:endParaRPr lang="en-US" sz="3500" b="1">
              <a:latin typeface="Roboto"/>
              <a:ea typeface="Roboto"/>
              <a:cs typeface="Roboto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3149222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500">
                <a:solidFill>
                  <a:srgbClr val="15213F"/>
                </a:solidFill>
                <a:latin typeface="Roboto"/>
                <a:ea typeface="Roboto"/>
                <a:cs typeface="Roboto"/>
              </a:rPr>
              <a:t>Right to live where we choose</a:t>
            </a:r>
            <a:endParaRPr lang="en-US" sz="2500">
              <a:latin typeface="Roboto"/>
              <a:ea typeface="Roboto"/>
              <a:cs typeface="Roboto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330074" y="2431989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D1EBF9"/>
          </a:solidFill>
          <a:ln/>
        </p:spPr>
        <p:txBody>
          <a:bodyPr/>
          <a:lstStyle/>
          <a:p>
            <a:endParaRPr lang="en-CA" sz="3500">
              <a:latin typeface="Roboto"/>
              <a:ea typeface="Roboto"/>
              <a:cs typeface="Roboto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56888" y="26588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500" b="1">
                <a:solidFill>
                  <a:srgbClr val="15213F"/>
                </a:solidFill>
                <a:latin typeface="Roboto"/>
                <a:ea typeface="Roboto"/>
                <a:cs typeface="Roboto"/>
              </a:rPr>
              <a:t>Education</a:t>
            </a:r>
            <a:endParaRPr lang="en-US" sz="3500" b="1">
              <a:latin typeface="Roboto"/>
              <a:ea typeface="Roboto"/>
              <a:cs typeface="Roboto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56888" y="3149222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500">
                <a:solidFill>
                  <a:srgbClr val="15213F"/>
                </a:solidFill>
                <a:latin typeface="Roboto"/>
                <a:ea typeface="Roboto"/>
                <a:cs typeface="Roboto"/>
              </a:rPr>
              <a:t>Inclusive classrooms, proper support</a:t>
            </a:r>
            <a:endParaRPr lang="en-US" sz="2500">
              <a:latin typeface="Roboto"/>
              <a:ea typeface="Roboto"/>
              <a:cs typeface="Roboto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95316" y="3965752"/>
            <a:ext cx="6407944" cy="1306949"/>
          </a:xfrm>
          <a:prstGeom prst="roundRect">
            <a:avLst>
              <a:gd name="adj" fmla="val 2603"/>
            </a:avLst>
          </a:prstGeom>
          <a:solidFill>
            <a:srgbClr val="D1EBF9"/>
          </a:solidFill>
          <a:ln/>
        </p:spPr>
        <p:txBody>
          <a:bodyPr/>
          <a:lstStyle/>
          <a:p>
            <a:endParaRPr lang="en-CA" sz="3500">
              <a:latin typeface="Roboto"/>
              <a:ea typeface="Roboto"/>
              <a:cs typeface="Roboto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22130" y="41925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500" b="1">
                <a:solidFill>
                  <a:srgbClr val="15213F"/>
                </a:solidFill>
                <a:latin typeface="Roboto"/>
                <a:ea typeface="Roboto"/>
                <a:cs typeface="Roboto"/>
              </a:rPr>
              <a:t>Safety</a:t>
            </a:r>
            <a:endParaRPr lang="en-US" sz="3500" b="1">
              <a:latin typeface="Roboto"/>
              <a:ea typeface="Roboto"/>
              <a:cs typeface="Roboto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22130" y="4682985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500">
                <a:solidFill>
                  <a:srgbClr val="15213F"/>
                </a:solidFill>
                <a:latin typeface="Roboto"/>
                <a:ea typeface="Roboto"/>
                <a:cs typeface="Roboto"/>
              </a:rPr>
              <a:t>Protection from harm</a:t>
            </a:r>
            <a:endParaRPr lang="en-US" sz="3500">
              <a:latin typeface="Roboto"/>
              <a:ea typeface="Roboto"/>
              <a:cs typeface="Roboto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330074" y="3965752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D1EBF9"/>
          </a:solidFill>
          <a:ln/>
        </p:spPr>
        <p:txBody>
          <a:bodyPr/>
          <a:lstStyle/>
          <a:p>
            <a:endParaRPr lang="en-CA" sz="3500">
              <a:latin typeface="Roboto"/>
              <a:ea typeface="Roboto"/>
              <a:cs typeface="Roboto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56888" y="41925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500" b="1">
                <a:solidFill>
                  <a:srgbClr val="15213F"/>
                </a:solidFill>
                <a:latin typeface="Roboto"/>
                <a:ea typeface="Roboto"/>
                <a:cs typeface="Roboto"/>
              </a:rPr>
              <a:t>Work</a:t>
            </a:r>
            <a:endParaRPr lang="en-US" sz="3500" b="1">
              <a:latin typeface="Roboto"/>
              <a:ea typeface="Roboto"/>
              <a:cs typeface="Roboto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556888" y="4682985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500">
                <a:solidFill>
                  <a:srgbClr val="15213F"/>
                </a:solidFill>
                <a:latin typeface="Roboto"/>
                <a:ea typeface="Roboto"/>
                <a:cs typeface="Roboto"/>
              </a:rPr>
              <a:t>Fair employment opportunities</a:t>
            </a:r>
            <a:endParaRPr lang="en-US" sz="2500">
              <a:latin typeface="Roboto"/>
              <a:ea typeface="Roboto"/>
              <a:cs typeface="Roboto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642888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350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Rights are not rewards - they belong to everyone.</a:t>
            </a:r>
          </a:p>
        </p:txBody>
      </p:sp>
      <p:pic>
        <p:nvPicPr>
          <p:cNvPr id="16" name="Picture 15" descr="A close-up of a logo&#10;&#10;AI-generated content may be incorrect.">
            <a:extLst>
              <a:ext uri="{FF2B5EF4-FFF2-40B4-BE49-F238E27FC236}">
                <a16:creationId xmlns:a16="http://schemas.microsoft.com/office/drawing/2014/main" id="{25807549-977F-393F-EEB8-C298FF40B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506" y="7196224"/>
            <a:ext cx="5248894" cy="10333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tack Of Stickers Stock Photos, Images and Backgrounds for Free Download">
            <a:extLst>
              <a:ext uri="{FF2B5EF4-FFF2-40B4-BE49-F238E27FC236}">
                <a16:creationId xmlns:a16="http://schemas.microsoft.com/office/drawing/2014/main" id="{B07E51FE-CA09-F7C3-4F7D-68523F1F6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809" y="3087007"/>
            <a:ext cx="46958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ree Stickers Images – Browse 10,184 Free Stock Photos, Vectors, and ...">
            <a:extLst>
              <a:ext uri="{FF2B5EF4-FFF2-40B4-BE49-F238E27FC236}">
                <a16:creationId xmlns:a16="http://schemas.microsoft.com/office/drawing/2014/main" id="{B54D99E7-077A-0546-B160-7CFF72CC7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-1364" r="1337" b="1364"/>
          <a:stretch>
            <a:fillRect/>
          </a:stretch>
        </p:blipFill>
        <p:spPr bwMode="auto">
          <a:xfrm>
            <a:off x="7398882" y="3104980"/>
            <a:ext cx="4857506" cy="379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C9186CB5-8798-AB0D-1383-BC50B91E455E}"/>
              </a:ext>
            </a:extLst>
          </p:cNvPr>
          <p:cNvSpPr/>
          <p:nvPr/>
        </p:nvSpPr>
        <p:spPr>
          <a:xfrm>
            <a:off x="793790" y="729333"/>
            <a:ext cx="59341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Group Activity </a:t>
            </a:r>
            <a:endParaRPr lang="en-US" sz="4450" b="1">
              <a:latin typeface="Roboto Slab"/>
              <a:ea typeface="Roboto Slab"/>
              <a:cs typeface="Roboto Slab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F97B4A-DAC5-260C-B006-99FC14C48714}"/>
              </a:ext>
            </a:extLst>
          </p:cNvPr>
          <p:cNvSpPr txBox="1"/>
          <p:nvPr/>
        </p:nvSpPr>
        <p:spPr>
          <a:xfrm>
            <a:off x="791507" y="1698205"/>
            <a:ext cx="12427346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3500">
                <a:latin typeface="Roboto"/>
                <a:ea typeface="+mn-lt"/>
                <a:cs typeface="+mn-lt"/>
              </a:rPr>
              <a:t>Think of a word or a time when you felt like you belonged—and a time when you didn’t.</a:t>
            </a:r>
            <a:endParaRPr lang="en-US" sz="3500">
              <a:latin typeface="Roboto"/>
              <a:ea typeface="Roboto"/>
              <a:cs typeface="Robo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FB869-F2C5-02C3-05D9-7655EE89A012}"/>
              </a:ext>
            </a:extLst>
          </p:cNvPr>
          <p:cNvSpPr txBox="1"/>
          <p:nvPr/>
        </p:nvSpPr>
        <p:spPr>
          <a:xfrm>
            <a:off x="574949" y="7193922"/>
            <a:ext cx="320405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800" b="1">
                <a:solidFill>
                  <a:schemeClr val="accent1"/>
                </a:solidFill>
                <a:latin typeface="Roboto"/>
                <a:ea typeface="Roboto"/>
                <a:cs typeface="Roboto"/>
              </a:rPr>
              <a:t>10 minutes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61260-E2E1-FF63-9632-C194B399BC11}"/>
              </a:ext>
            </a:extLst>
          </p:cNvPr>
          <p:cNvSpPr txBox="1"/>
          <p:nvPr/>
        </p:nvSpPr>
        <p:spPr>
          <a:xfrm>
            <a:off x="1981954" y="3095684"/>
            <a:ext cx="485335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000">
                <a:latin typeface="Roboto Slab"/>
                <a:ea typeface="Roboto Slab"/>
                <a:cs typeface="Roboto Slab"/>
              </a:rPr>
              <a:t>Belonging</a:t>
            </a:r>
            <a:endParaRPr lang="en-US" sz="2000"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96FF5-4192-4806-CCDF-1ABBBD51A073}"/>
              </a:ext>
            </a:extLst>
          </p:cNvPr>
          <p:cNvSpPr txBox="1"/>
          <p:nvPr/>
        </p:nvSpPr>
        <p:spPr>
          <a:xfrm>
            <a:off x="7402527" y="3089775"/>
            <a:ext cx="347472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000">
                <a:latin typeface="Roboto Slab"/>
                <a:ea typeface="Roboto Slab"/>
                <a:cs typeface="Roboto Slab"/>
              </a:rPr>
              <a:t>Not Belonging </a:t>
            </a:r>
          </a:p>
        </p:txBody>
      </p:sp>
    </p:spTree>
    <p:extLst>
      <p:ext uri="{BB962C8B-B14F-4D97-AF65-F5344CB8AC3E}">
        <p14:creationId xmlns:p14="http://schemas.microsoft.com/office/powerpoint/2010/main" val="3981762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1043" y="8349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Recommendations</a:t>
            </a:r>
            <a:endParaRPr lang="en-US" sz="4450" b="1">
              <a:latin typeface="Roboto Slab"/>
              <a:ea typeface="Roboto Slab"/>
              <a:cs typeface="Roboto Slab"/>
            </a:endParaRPr>
          </a:p>
        </p:txBody>
      </p:sp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77903BDC-21BF-3922-4B01-BCA8604FF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506" y="7196224"/>
            <a:ext cx="5248894" cy="1033376"/>
          </a:xfrm>
          <a:prstGeom prst="rect">
            <a:avLst/>
          </a:prstGeom>
        </p:spPr>
      </p:pic>
      <p:pic>
        <p:nvPicPr>
          <p:cNvPr id="9" name="Picture 8" descr="What Is Active Listening and How Can You Improve This Key Skill? | Coursera">
            <a:extLst>
              <a:ext uri="{FF2B5EF4-FFF2-40B4-BE49-F238E27FC236}">
                <a16:creationId xmlns:a16="http://schemas.microsoft.com/office/drawing/2014/main" id="{9513CD54-3306-D6B2-6130-9F87DB6114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023" t="714" r="8441" b="1428"/>
          <a:stretch>
            <a:fillRect/>
          </a:stretch>
        </p:blipFill>
        <p:spPr>
          <a:xfrm>
            <a:off x="156495" y="2523275"/>
            <a:ext cx="3384151" cy="2625083"/>
          </a:xfrm>
          <a:prstGeom prst="rect">
            <a:avLst/>
          </a:prstGeom>
        </p:spPr>
      </p:pic>
      <p:pic>
        <p:nvPicPr>
          <p:cNvPr id="12" name="Picture 11" descr="Top 10 universities for education degrees 2025 | Student">
            <a:extLst>
              <a:ext uri="{FF2B5EF4-FFF2-40B4-BE49-F238E27FC236}">
                <a16:creationId xmlns:a16="http://schemas.microsoft.com/office/drawing/2014/main" id="{71117B9D-6B89-C372-747A-B4088CE522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83" r="13793" b="-553"/>
          <a:stretch>
            <a:fillRect/>
          </a:stretch>
        </p:blipFill>
        <p:spPr>
          <a:xfrm>
            <a:off x="3844314" y="2507948"/>
            <a:ext cx="3355556" cy="2645255"/>
          </a:xfrm>
          <a:prstGeom prst="rect">
            <a:avLst/>
          </a:prstGeom>
        </p:spPr>
      </p:pic>
      <p:pic>
        <p:nvPicPr>
          <p:cNvPr id="14" name="Picture 13" descr="19,200+ Person In Front Of House Stock Photos, Pictures &amp; Royalty-Free  Images - iStock | Business person in front of house, Happy person in front  of house">
            <a:extLst>
              <a:ext uri="{FF2B5EF4-FFF2-40B4-BE49-F238E27FC236}">
                <a16:creationId xmlns:a16="http://schemas.microsoft.com/office/drawing/2014/main" id="{ECE1729A-5EBF-4C74-CE50-DCE282509E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26" t="-718" r="5788" b="136"/>
          <a:stretch>
            <a:fillRect/>
          </a:stretch>
        </p:blipFill>
        <p:spPr>
          <a:xfrm>
            <a:off x="7451065" y="2495992"/>
            <a:ext cx="3361570" cy="2647607"/>
          </a:xfrm>
          <a:prstGeom prst="rect">
            <a:avLst/>
          </a:prstGeom>
        </p:spPr>
      </p:pic>
      <p:pic>
        <p:nvPicPr>
          <p:cNvPr id="15" name="Picture 14" descr="THE RIGHT TO HUMAN DIGNITY - A BRIEF ANALYSIS">
            <a:extLst>
              <a:ext uri="{FF2B5EF4-FFF2-40B4-BE49-F238E27FC236}">
                <a16:creationId xmlns:a16="http://schemas.microsoft.com/office/drawing/2014/main" id="{238F76B7-D982-A3B7-17E4-28888D7836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34" r="13308" b="290"/>
          <a:stretch>
            <a:fillRect/>
          </a:stretch>
        </p:blipFill>
        <p:spPr>
          <a:xfrm>
            <a:off x="11100229" y="2486761"/>
            <a:ext cx="3390061" cy="26381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724255-331F-6D08-5958-A33C12DEC994}"/>
              </a:ext>
            </a:extLst>
          </p:cNvPr>
          <p:cNvSpPr txBox="1"/>
          <p:nvPr/>
        </p:nvSpPr>
        <p:spPr>
          <a:xfrm>
            <a:off x="154725" y="5382047"/>
            <a:ext cx="307470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  <a:t>Listen to Lived Experiences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FCCF3B-7277-F137-6264-95EBF8000892}"/>
              </a:ext>
            </a:extLst>
          </p:cNvPr>
          <p:cNvSpPr txBox="1"/>
          <p:nvPr/>
        </p:nvSpPr>
        <p:spPr>
          <a:xfrm>
            <a:off x="3839218" y="5382046"/>
            <a:ext cx="307470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  <a:t>Inclusive Education For All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6A370-1DDD-EF73-BE9A-66CF11BEE593}"/>
              </a:ext>
            </a:extLst>
          </p:cNvPr>
          <p:cNvSpPr txBox="1"/>
          <p:nvPr/>
        </p:nvSpPr>
        <p:spPr>
          <a:xfrm>
            <a:off x="7456475" y="5382045"/>
            <a:ext cx="307470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  <a:t>Better Access to Housing and Supports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E74A5C-33A2-1515-76F8-A9DB8DEAF9B8}"/>
              </a:ext>
            </a:extLst>
          </p:cNvPr>
          <p:cNvSpPr txBox="1"/>
          <p:nvPr/>
        </p:nvSpPr>
        <p:spPr>
          <a:xfrm>
            <a:off x="11100628" y="5382045"/>
            <a:ext cx="307470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  <a:t>Respect Rights in All Areas of Life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826168-B9CA-B622-457E-0279846E0BD8}"/>
              </a:ext>
            </a:extLst>
          </p:cNvPr>
          <p:cNvSpPr txBox="1"/>
          <p:nvPr/>
        </p:nvSpPr>
        <p:spPr>
          <a:xfrm>
            <a:off x="5077326" y="3105073"/>
            <a:ext cx="447574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rgbClr val="3257B8"/>
                </a:solidFill>
                <a:latin typeface="Roboto Slab"/>
              </a:rPr>
              <a:t>Thank You!</a:t>
            </a:r>
            <a:endParaRPr lang="en-US" sz="6000">
              <a:solidFill>
                <a:srgbClr val="000000"/>
              </a:solidFill>
              <a:latin typeface="Roboto Slab"/>
            </a:endParaRP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6FB372F4-A606-D6D2-497D-FEC005CA6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506" y="7196224"/>
            <a:ext cx="5248894" cy="1033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EE31F-9B3C-19D6-9CBD-E54248209E4E}"/>
              </a:ext>
            </a:extLst>
          </p:cNvPr>
          <p:cNvSpPr txBox="1"/>
          <p:nvPr/>
        </p:nvSpPr>
        <p:spPr>
          <a:xfrm>
            <a:off x="2675586" y="4114222"/>
            <a:ext cx="9276135" cy="669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600">
                <a:ea typeface="+mn-lt"/>
                <a:cs typeface="+mn-lt"/>
              </a:rPr>
              <a:t>We hope you enjoy the rest of the conference!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097584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7A4A0D-5ADA-8889-23FF-638C22539770}"/>
              </a:ext>
            </a:extLst>
          </p:cNvPr>
          <p:cNvSpPr txBox="1"/>
          <p:nvPr/>
        </p:nvSpPr>
        <p:spPr>
          <a:xfrm>
            <a:off x="1597510" y="171087"/>
            <a:ext cx="12618720" cy="2208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555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Meet the Speakers</a:t>
            </a:r>
            <a:r>
              <a:rPr lang="en-US" sz="5400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 </a:t>
            </a:r>
            <a:r>
              <a:rPr lang="en-US" sz="5400" b="1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– Council of CLO</a:t>
            </a:r>
            <a:r>
              <a:rPr lang="en-US" sz="5400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 </a:t>
            </a:r>
          </a:p>
        </p:txBody>
      </p:sp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1BC6E227-7CD2-C027-0B52-B5F660B34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r="14990" b="3"/>
          <a:stretch>
            <a:fillRect/>
          </a:stretch>
        </p:blipFill>
        <p:spPr bwMode="auto">
          <a:xfrm>
            <a:off x="259685" y="2545997"/>
            <a:ext cx="3393438" cy="44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1DB42FA7-69A9-58E3-2F05-00835ABBD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6615" b="3"/>
          <a:stretch>
            <a:fillRect/>
          </a:stretch>
        </p:blipFill>
        <p:spPr bwMode="auto">
          <a:xfrm>
            <a:off x="3924488" y="2545997"/>
            <a:ext cx="3393438" cy="44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0A8FFD0-B850-7FD2-D9EB-A4CFE88C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2" r="10115" b="3"/>
          <a:stretch>
            <a:fillRect/>
          </a:stretch>
        </p:blipFill>
        <p:spPr bwMode="auto">
          <a:xfrm>
            <a:off x="7441373" y="2549049"/>
            <a:ext cx="3393438" cy="44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B5D600B5-EFD0-8168-CF3C-1F5ADF8C98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87" r="11240" b="3"/>
          <a:stretch>
            <a:fillRect/>
          </a:stretch>
        </p:blipFill>
        <p:spPr>
          <a:xfrm>
            <a:off x="11012047" y="2545997"/>
            <a:ext cx="3393438" cy="44782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F17D3-19AD-C11C-910B-0971F2B9C867}"/>
              </a:ext>
            </a:extLst>
          </p:cNvPr>
          <p:cNvSpPr txBox="1"/>
          <p:nvPr/>
        </p:nvSpPr>
        <p:spPr>
          <a:xfrm>
            <a:off x="822559" y="6515097"/>
            <a:ext cx="310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bg1"/>
                </a:solidFill>
              </a:rPr>
              <a:t>Farrah Sattaur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10C67-51C3-BE88-D116-99E50B601DB1}"/>
              </a:ext>
            </a:extLst>
          </p:cNvPr>
          <p:cNvSpPr txBox="1"/>
          <p:nvPr/>
        </p:nvSpPr>
        <p:spPr>
          <a:xfrm>
            <a:off x="4524172" y="6515115"/>
            <a:ext cx="218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bg1"/>
                </a:solidFill>
              </a:rPr>
              <a:t>Keith Metcalf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C95E2-A030-17D7-2109-0CB8ECDD8C53}"/>
              </a:ext>
            </a:extLst>
          </p:cNvPr>
          <p:cNvSpPr txBox="1"/>
          <p:nvPr/>
        </p:nvSpPr>
        <p:spPr>
          <a:xfrm>
            <a:off x="7910316" y="6501112"/>
            <a:ext cx="310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bg1"/>
                </a:solidFill>
              </a:rPr>
              <a:t>Brianne Taggart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6AA4B-E854-C3D8-B5FC-CA96571B03E1}"/>
              </a:ext>
            </a:extLst>
          </p:cNvPr>
          <p:cNvSpPr txBox="1"/>
          <p:nvPr/>
        </p:nvSpPr>
        <p:spPr>
          <a:xfrm>
            <a:off x="11524812" y="6496003"/>
            <a:ext cx="310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bg1"/>
                </a:solidFill>
              </a:rPr>
              <a:t>Niko </a:t>
            </a:r>
            <a:r>
              <a:rPr lang="en-CA" sz="2800" b="1" err="1">
                <a:solidFill>
                  <a:schemeClr val="bg1"/>
                </a:solidFill>
              </a:rPr>
              <a:t>Pupella</a:t>
            </a:r>
            <a:r>
              <a:rPr lang="en-CA" sz="2800" b="1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7380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07921" cy="82296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12B19-38DA-721A-6F54-CCD45BB50E9C}"/>
              </a:ext>
            </a:extLst>
          </p:cNvPr>
          <p:cNvSpPr txBox="1"/>
          <p:nvPr/>
        </p:nvSpPr>
        <p:spPr>
          <a:xfrm>
            <a:off x="621703" y="2229151"/>
            <a:ext cx="6335989" cy="3764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5000" b="1" dirty="0">
                <a:latin typeface="Roboto Slab"/>
                <a:ea typeface="Roboto Slab"/>
                <a:cs typeface="Roboto Slab"/>
              </a:rPr>
              <a:t>Icebreaker  </a:t>
            </a:r>
            <a:endParaRPr lang="en-US" sz="5000" dirty="0">
              <a:latin typeface="Roboto Slab"/>
              <a:ea typeface="Roboto Slab"/>
              <a:cs typeface="Roboto Slab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5400" b="1" dirty="0">
              <a:latin typeface="Roboto Slab"/>
              <a:ea typeface="Roboto Slab"/>
              <a:cs typeface="Roboto Slab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000" dirty="0">
                <a:latin typeface="Roboto"/>
                <a:ea typeface="Roboto"/>
                <a:cs typeface="Roboto"/>
              </a:rPr>
              <a:t>Describe what belonging means to you in </a:t>
            </a:r>
            <a:r>
              <a:rPr lang="en-US" sz="4000" b="1" dirty="0">
                <a:latin typeface="Roboto"/>
                <a:ea typeface="Roboto"/>
                <a:cs typeface="Roboto"/>
              </a:rPr>
              <a:t>one </a:t>
            </a:r>
            <a:r>
              <a:rPr lang="en-US" sz="4000" dirty="0">
                <a:latin typeface="Roboto"/>
                <a:ea typeface="Roboto"/>
                <a:cs typeface="Roboto"/>
              </a:rPr>
              <a:t>word. </a:t>
            </a:r>
            <a:r>
              <a:rPr lang="en-US" sz="4000" dirty="0">
                <a:effectLst/>
                <a:latin typeface="Roboto"/>
                <a:ea typeface="Roboto"/>
                <a:cs typeface="Roboto"/>
              </a:rPr>
              <a:t> </a:t>
            </a:r>
            <a:endParaRPr lang="en-US" sz="40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5400" b="1" dirty="0">
              <a:effectLst/>
              <a:latin typeface="+mj-lt"/>
              <a:ea typeface="Calibri Light"/>
              <a:cs typeface="Calibri Light"/>
            </a:endParaRPr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11905" y="416149"/>
            <a:ext cx="175565" cy="8449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utoShape 4" descr="See related image detail. Turn Water Into Ice | Jeremy The Magician">
            <a:extLst>
              <a:ext uri="{FF2B5EF4-FFF2-40B4-BE49-F238E27FC236}">
                <a16:creationId xmlns:a16="http://schemas.microsoft.com/office/drawing/2014/main" id="{5ABA6701-3B27-0D6E-A933-B1BBB20CB5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122E2A-0F8A-4F42-EA94-230D4A172653}"/>
              </a:ext>
            </a:extLst>
          </p:cNvPr>
          <p:cNvSpPr txBox="1"/>
          <p:nvPr/>
        </p:nvSpPr>
        <p:spPr>
          <a:xfrm>
            <a:off x="574949" y="7193922"/>
            <a:ext cx="320405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800" b="1">
                <a:solidFill>
                  <a:schemeClr val="accent1"/>
                </a:solidFill>
                <a:latin typeface="Roboto"/>
                <a:ea typeface="Roboto"/>
                <a:cs typeface="Roboto"/>
              </a:rPr>
              <a:t>5 minutes</a:t>
            </a:r>
          </a:p>
        </p:txBody>
      </p:sp>
      <p:pic>
        <p:nvPicPr>
          <p:cNvPr id="1026" name="Picture 2" descr="Icebreakers Icon Illustrations, Royalty-Free Vector Graphics &amp; Clip Art ...">
            <a:extLst>
              <a:ext uri="{FF2B5EF4-FFF2-40B4-BE49-F238E27FC236}">
                <a16:creationId xmlns:a16="http://schemas.microsoft.com/office/drawing/2014/main" id="{9B6C6642-C604-85BF-F661-6960FEA35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311" y="1196876"/>
            <a:ext cx="527685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972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786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What is Belonging?</a:t>
            </a:r>
            <a:endParaRPr lang="en-US" sz="4450" b="1"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59172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50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Acceptance</a:t>
            </a:r>
            <a:endParaRPr lang="en-US" sz="250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893" y="3120271"/>
            <a:ext cx="4158615" cy="257020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235893" y="59172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50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Inclusion</a:t>
            </a:r>
            <a:endParaRPr lang="en-US" sz="250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995" y="3120271"/>
            <a:ext cx="4158615" cy="257020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677995" y="59172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50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Respect</a:t>
            </a:r>
            <a:endParaRPr lang="en-US" sz="2500"/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2A006112-C56D-2B17-AD1D-7B68B9DFE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506" y="7196224"/>
            <a:ext cx="5248894" cy="1033376"/>
          </a:xfrm>
          <a:prstGeom prst="rect">
            <a:avLst/>
          </a:prstGeom>
        </p:spPr>
      </p:pic>
      <p:pic>
        <p:nvPicPr>
          <p:cNvPr id="11" name="Picture 10" descr="People Welcome Images – Browse 459,916 Stock Photos, Vectors, and Video |  Adobe Stock">
            <a:extLst>
              <a:ext uri="{FF2B5EF4-FFF2-40B4-BE49-F238E27FC236}">
                <a16:creationId xmlns:a16="http://schemas.microsoft.com/office/drawing/2014/main" id="{950719CE-C028-856C-F999-F1BB828ADE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83" t="6993" r="193" b="1476"/>
          <a:stretch>
            <a:fillRect/>
          </a:stretch>
        </p:blipFill>
        <p:spPr>
          <a:xfrm>
            <a:off x="793623" y="3124891"/>
            <a:ext cx="4144303" cy="2567305"/>
          </a:xfrm>
          <a:prstGeom prst="rect">
            <a:avLst/>
          </a:prstGeom>
        </p:spPr>
      </p:pic>
      <p:pic>
        <p:nvPicPr>
          <p:cNvPr id="12" name="Picture 11" descr="10,000+ Showing Respect Stock Photos, Pictures &amp; Royalty-Free Images -  iStock | Teen showing respect, People showing respect, Showing respect to  elders">
            <a:extLst>
              <a:ext uri="{FF2B5EF4-FFF2-40B4-BE49-F238E27FC236}">
                <a16:creationId xmlns:a16="http://schemas.microsoft.com/office/drawing/2014/main" id="{3567042D-0888-0C8D-91BD-91D1F7DD7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4418" y="3122195"/>
            <a:ext cx="4164932" cy="25787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Poverty Images – Browse 13,055 Stock Photos, Vectors, and Video |  Adobe Stock">
            <a:extLst>
              <a:ext uri="{FF2B5EF4-FFF2-40B4-BE49-F238E27FC236}">
                <a16:creationId xmlns:a16="http://schemas.microsoft.com/office/drawing/2014/main" id="{B094F56C-66A2-6263-2729-D9428253C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8" t="7527" r="3326" b="538"/>
          <a:stretch>
            <a:fillRect/>
          </a:stretch>
        </p:blipFill>
        <p:spPr>
          <a:xfrm>
            <a:off x="10778489" y="2245557"/>
            <a:ext cx="3662868" cy="2402347"/>
          </a:xfrm>
          <a:prstGeom prst="rect">
            <a:avLst/>
          </a:prstGeom>
        </p:spPr>
      </p:pic>
      <p:pic>
        <p:nvPicPr>
          <p:cNvPr id="7" name="Picture 6" descr="130+ Misunderstand Stock Illustrations, Royalty-Free Vector Graphics &amp; Clip  Art - iStock | Misunderstanding, Confusion, Mistake">
            <a:extLst>
              <a:ext uri="{FF2B5EF4-FFF2-40B4-BE49-F238E27FC236}">
                <a16:creationId xmlns:a16="http://schemas.microsoft.com/office/drawing/2014/main" id="{EFC794A9-70A7-7AE6-42FD-6E10A2E921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20" t="7753" r="3906" b="7617"/>
          <a:stretch>
            <a:fillRect/>
          </a:stretch>
        </p:blipFill>
        <p:spPr>
          <a:xfrm>
            <a:off x="8648353" y="4796634"/>
            <a:ext cx="3548017" cy="2199530"/>
          </a:xfrm>
          <a:prstGeom prst="rect">
            <a:avLst/>
          </a:prstGeom>
        </p:spPr>
      </p:pic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E22AFCF7-97DE-E1B0-63ED-966059B58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506" y="7196224"/>
            <a:ext cx="5248894" cy="1033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BA24EA-2D86-1007-896F-2728CE6BC399}"/>
              </a:ext>
            </a:extLst>
          </p:cNvPr>
          <p:cNvSpPr txBox="1"/>
          <p:nvPr/>
        </p:nvSpPr>
        <p:spPr>
          <a:xfrm>
            <a:off x="695363" y="754781"/>
            <a:ext cx="6416841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50" b="1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Barriers to Belonging</a:t>
            </a:r>
            <a:endParaRPr lang="en-US" sz="4450" b="1">
              <a:latin typeface="Roboto Slab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B68AE-9A3D-19FC-8D0E-0730B09E7798}"/>
              </a:ext>
            </a:extLst>
          </p:cNvPr>
          <p:cNvSpPr txBox="1"/>
          <p:nvPr/>
        </p:nvSpPr>
        <p:spPr>
          <a:xfrm>
            <a:off x="846159" y="1567007"/>
            <a:ext cx="11774905" cy="54784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i="1">
              <a:latin typeface="Roboto"/>
              <a:ea typeface="Roboto Slab"/>
              <a:cs typeface="Roboto Slab"/>
            </a:endParaRPr>
          </a:p>
          <a:p>
            <a:pPr marL="571500" indent="-571500">
              <a:buFont typeface="Arial"/>
              <a:buChar char="•"/>
            </a:pPr>
            <a:r>
              <a:rPr lang="en-US" sz="3500">
                <a:latin typeface="Roboto"/>
                <a:ea typeface="Roboto Slab"/>
                <a:cs typeface="Roboto Slab"/>
              </a:rPr>
              <a:t>Lack of understanding </a:t>
            </a:r>
          </a:p>
          <a:p>
            <a:pPr marL="571500" indent="-571500">
              <a:buFont typeface="Arial"/>
              <a:buChar char="•"/>
            </a:pPr>
            <a:r>
              <a:rPr lang="en-US" sz="3500">
                <a:latin typeface="Roboto"/>
                <a:ea typeface="Roboto Slab"/>
                <a:cs typeface="Roboto Slab"/>
              </a:rPr>
              <a:t>Impatience </a:t>
            </a:r>
            <a:endParaRPr lang="en-US" sz="3500">
              <a:latin typeface="Roboto"/>
              <a:ea typeface="Roboto"/>
              <a:cs typeface="Roboto"/>
            </a:endParaRPr>
          </a:p>
          <a:p>
            <a:pPr marL="571500" indent="-571500">
              <a:buFont typeface="Arial"/>
              <a:buChar char="•"/>
            </a:pPr>
            <a:r>
              <a:rPr lang="en-US" sz="3500">
                <a:latin typeface="Roboto"/>
                <a:ea typeface="Roboto Slab"/>
                <a:cs typeface="Roboto Slab"/>
              </a:rPr>
              <a:t>Segregation in schools</a:t>
            </a:r>
          </a:p>
          <a:p>
            <a:pPr marL="571500" indent="-571500">
              <a:buFont typeface="Arial"/>
              <a:buChar char="•"/>
            </a:pPr>
            <a:r>
              <a:rPr lang="en-US" sz="3500">
                <a:latin typeface="Roboto"/>
                <a:ea typeface="Roboto Slab"/>
                <a:cs typeface="Roboto Slab"/>
              </a:rPr>
              <a:t>Isolation </a:t>
            </a:r>
          </a:p>
          <a:p>
            <a:pPr marL="571500" indent="-571500">
              <a:buFont typeface="Arial"/>
              <a:buChar char="•"/>
            </a:pPr>
            <a:r>
              <a:rPr lang="en-US" sz="3500">
                <a:latin typeface="Roboto"/>
                <a:ea typeface="Roboto Slab"/>
                <a:cs typeface="Roboto Slab"/>
              </a:rPr>
              <a:t>Poverty </a:t>
            </a:r>
          </a:p>
          <a:p>
            <a:pPr marL="571500" indent="-571500">
              <a:buFont typeface="Arial"/>
              <a:buChar char="•"/>
            </a:pPr>
            <a:r>
              <a:rPr lang="en-US" sz="3500">
                <a:latin typeface="Roboto"/>
                <a:ea typeface="Roboto Slab"/>
                <a:cs typeface="Roboto Slab"/>
              </a:rPr>
              <a:t>Inaccessible workplaces</a:t>
            </a:r>
          </a:p>
          <a:p>
            <a:pPr marL="571500" indent="-571500">
              <a:buFont typeface="Arial"/>
              <a:buChar char="•"/>
            </a:pPr>
            <a:r>
              <a:rPr lang="en-US" sz="3500">
                <a:latin typeface="Roboto"/>
                <a:ea typeface="Roboto Slab"/>
                <a:cs typeface="Roboto Slab"/>
              </a:rPr>
              <a:t>Not being heard or respected </a:t>
            </a:r>
          </a:p>
          <a:p>
            <a:endParaRPr lang="en-US" sz="3500" b="1">
              <a:solidFill>
                <a:srgbClr val="4472C4"/>
              </a:solidFill>
              <a:latin typeface="Roboto"/>
              <a:ea typeface="Roboto Slab"/>
              <a:cs typeface="Roboto Slab"/>
            </a:endParaRPr>
          </a:p>
          <a:p>
            <a:pPr>
              <a:buFont typeface="Arial"/>
            </a:pPr>
            <a:r>
              <a:rPr lang="en-US" sz="350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What can we do to change this?</a:t>
            </a:r>
          </a:p>
        </p:txBody>
      </p:sp>
      <p:pic>
        <p:nvPicPr>
          <p:cNvPr id="9" name="Picture 8" descr="70,100+ Woman Isolation Stock Illustrations, Royalty-Free Vector Graphics &amp;  Clip Art - iStock | Old woman isolation">
            <a:extLst>
              <a:ext uri="{FF2B5EF4-FFF2-40B4-BE49-F238E27FC236}">
                <a16:creationId xmlns:a16="http://schemas.microsoft.com/office/drawing/2014/main" id="{80AF879C-4719-13A4-E773-DE1DE9A038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750" t="2156" r="454" b="5468"/>
          <a:stretch>
            <a:fillRect/>
          </a:stretch>
        </p:blipFill>
        <p:spPr>
          <a:xfrm>
            <a:off x="7889338" y="996681"/>
            <a:ext cx="3057518" cy="24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9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6F54C3-EF64-035D-9799-2D7C9C483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499" y="3200295"/>
            <a:ext cx="3148013" cy="24700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92263"/>
            <a:ext cx="61711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Listening to Our Voices</a:t>
            </a:r>
            <a:endParaRPr lang="en-US" sz="4450" b="1">
              <a:latin typeface="Roboto Slab"/>
              <a:ea typeface="Roboto Slab"/>
              <a:cs typeface="Roboto Slab"/>
            </a:endParaRPr>
          </a:p>
        </p:txBody>
      </p:sp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89BA9112-C5F4-B7CA-19B0-204833536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506" y="7196224"/>
            <a:ext cx="5248894" cy="10333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861D9D-0EDD-3C41-8F5B-0ACA264E0548}"/>
              </a:ext>
            </a:extLst>
          </p:cNvPr>
          <p:cNvSpPr txBox="1"/>
          <p:nvPr/>
        </p:nvSpPr>
        <p:spPr>
          <a:xfrm>
            <a:off x="793790" y="1761794"/>
            <a:ext cx="12841527" cy="42934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sz="3500" dirty="0">
                <a:latin typeface="Roboto"/>
                <a:ea typeface="Roboto"/>
                <a:cs typeface="Roboto"/>
              </a:rPr>
              <a:t>It’s important that people who have disabilities are </a:t>
            </a:r>
            <a:r>
              <a:rPr lang="en-CA" sz="3500" b="1" dirty="0">
                <a:latin typeface="Roboto"/>
                <a:ea typeface="Roboto"/>
                <a:cs typeface="Roboto"/>
              </a:rPr>
              <a:t>listened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500" dirty="0">
              <a:latin typeface="Roboto"/>
              <a:ea typeface="Roboto"/>
              <a:cs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latin typeface="Roboto"/>
                <a:ea typeface="Roboto"/>
                <a:cs typeface="Roboto"/>
              </a:rPr>
              <a:t>Talking at meetings and sharing stories.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latin typeface="Roboto"/>
                <a:ea typeface="Roboto"/>
                <a:cs typeface="Roboto"/>
              </a:rPr>
              <a:t>Take the time to listen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latin typeface="Roboto"/>
                <a:ea typeface="Roboto"/>
                <a:cs typeface="Roboto"/>
              </a:rPr>
              <a:t>Speaking up confidently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latin typeface="Roboto"/>
                <a:ea typeface="Roboto"/>
                <a:cs typeface="Roboto"/>
              </a:rPr>
              <a:t>Ask for support if needed.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latin typeface="Roboto"/>
                <a:ea typeface="Roboto"/>
                <a:cs typeface="Roboto"/>
              </a:rPr>
              <a:t>Support each other and build allies.</a:t>
            </a:r>
          </a:p>
          <a:p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4C9C9C-93D5-CDB0-E936-1B4D0F118645}"/>
              </a:ext>
            </a:extLst>
          </p:cNvPr>
          <p:cNvSpPr txBox="1"/>
          <p:nvPr/>
        </p:nvSpPr>
        <p:spPr>
          <a:xfrm>
            <a:off x="801646" y="6055277"/>
            <a:ext cx="11204307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500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Being heard means being taken seriously—not just being present.</a:t>
            </a:r>
          </a:p>
        </p:txBody>
      </p:sp>
      <p:pic>
        <p:nvPicPr>
          <p:cNvPr id="2052" name="Picture 4" descr="Take Action Button. Speech Bubble, Banner Label Take Action 23892102 ...">
            <a:extLst>
              <a:ext uri="{FF2B5EF4-FFF2-40B4-BE49-F238E27FC236}">
                <a16:creationId xmlns:a16="http://schemas.microsoft.com/office/drawing/2014/main" id="{28F8A1D2-1FF7-065D-DB71-1D0E1D17B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886" y="3361124"/>
            <a:ext cx="3463881" cy="23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562290-0D9A-938A-550E-F585C9261891}"/>
              </a:ext>
            </a:extLst>
          </p:cNvPr>
          <p:cNvSpPr txBox="1"/>
          <p:nvPr/>
        </p:nvSpPr>
        <p:spPr>
          <a:xfrm>
            <a:off x="875024" y="722727"/>
            <a:ext cx="9274628" cy="7771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4450" b="1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Inclusive Meetings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77330E-348C-0135-8E6C-5196A510CDE5}"/>
              </a:ext>
            </a:extLst>
          </p:cNvPr>
          <p:cNvSpPr txBox="1"/>
          <p:nvPr/>
        </p:nvSpPr>
        <p:spPr>
          <a:xfrm>
            <a:off x="709290" y="5579010"/>
            <a:ext cx="2818373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>
                <a:latin typeface="Roboto Slab"/>
                <a:ea typeface="Roboto Slab"/>
                <a:cs typeface="Roboto Slab"/>
              </a:rPr>
              <a:t>Clear Communication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B58BD-EDA0-8125-0AB0-A325C94089A9}"/>
              </a:ext>
            </a:extLst>
          </p:cNvPr>
          <p:cNvSpPr txBox="1"/>
          <p:nvPr/>
        </p:nvSpPr>
        <p:spPr>
          <a:xfrm>
            <a:off x="4504912" y="5613514"/>
            <a:ext cx="2594087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>
                <a:latin typeface="Roboto Slab"/>
                <a:ea typeface="Roboto Slab"/>
                <a:cs typeface="Roboto Slab"/>
              </a:rPr>
              <a:t>Meaningful Participation</a:t>
            </a:r>
          </a:p>
          <a:p>
            <a:endParaRPr lang="en-US" sz="2500">
              <a:latin typeface="Roboto Slab"/>
              <a:ea typeface="Roboto Slab"/>
              <a:cs typeface="Roboto Slab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64EAA4-8B40-5D5C-1DEF-04B99BFC1D4D}"/>
              </a:ext>
            </a:extLst>
          </p:cNvPr>
          <p:cNvSpPr txBox="1"/>
          <p:nvPr/>
        </p:nvSpPr>
        <p:spPr>
          <a:xfrm>
            <a:off x="7317123" y="5579009"/>
            <a:ext cx="3542992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>
                <a:latin typeface="Roboto Slab"/>
                <a:ea typeface="Roboto Slab"/>
                <a:cs typeface="Roboto Slab"/>
              </a:rPr>
              <a:t>Accessibility and Flexibility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1555E3-1C9B-3D40-8DB4-8EDB70EA4F4B}"/>
              </a:ext>
            </a:extLst>
          </p:cNvPr>
          <p:cNvSpPr txBox="1"/>
          <p:nvPr/>
        </p:nvSpPr>
        <p:spPr>
          <a:xfrm>
            <a:off x="11492308" y="5613514"/>
            <a:ext cx="2007491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>
                <a:latin typeface="Roboto Slab"/>
                <a:ea typeface="Roboto Slab"/>
                <a:cs typeface="Roboto Slab"/>
              </a:rPr>
              <a:t>Group Activity</a:t>
            </a:r>
          </a:p>
        </p:txBody>
      </p:sp>
      <p:pic>
        <p:nvPicPr>
          <p:cNvPr id="21" name="Picture 20" descr="A close-up of hands&#10;&#10;AI-generated content may be incorrect.">
            <a:extLst>
              <a:ext uri="{FF2B5EF4-FFF2-40B4-BE49-F238E27FC236}">
                <a16:creationId xmlns:a16="http://schemas.microsoft.com/office/drawing/2014/main" id="{2CA02DAF-03E1-5FCD-6E7E-87A101230C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830"/>
          <a:stretch>
            <a:fillRect/>
          </a:stretch>
        </p:blipFill>
        <p:spPr>
          <a:xfrm>
            <a:off x="707367" y="2501842"/>
            <a:ext cx="13370943" cy="30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6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7309"/>
            <a:ext cx="69338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>
                <a:solidFill>
                  <a:srgbClr val="3257B8"/>
                </a:solidFill>
                <a:latin typeface="Roboto Slab"/>
                <a:ea typeface="Roboto Slab"/>
                <a:cs typeface="Roboto Slab"/>
              </a:rPr>
              <a:t>Understanding Our Needs</a:t>
            </a:r>
            <a:endParaRPr lang="en-US" sz="4450" b="1">
              <a:latin typeface="Roboto Slab"/>
              <a:ea typeface="Roboto Slab"/>
              <a:cs typeface="Roboto Slab"/>
            </a:endParaRPr>
          </a:p>
        </p:txBody>
      </p:sp>
      <p:pic>
        <p:nvPicPr>
          <p:cNvPr id="4098" name="Picture 2" descr="Set of disability icons. Icons of mental, physical, sensory ...">
            <a:extLst>
              <a:ext uri="{FF2B5EF4-FFF2-40B4-BE49-F238E27FC236}">
                <a16:creationId xmlns:a16="http://schemas.microsoft.com/office/drawing/2014/main" id="{F7BBE69E-6C37-40FF-ABF4-1F641D805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3898" r="4558" b="1655"/>
          <a:stretch>
            <a:fillRect/>
          </a:stretch>
        </p:blipFill>
        <p:spPr bwMode="auto">
          <a:xfrm>
            <a:off x="933179" y="2054717"/>
            <a:ext cx="4860882" cy="49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D6DC6C75-BC9B-CFF1-AD8C-B6C303B5F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506" y="7196224"/>
            <a:ext cx="5248894" cy="10333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A4A657-41D5-8E67-8D2D-AC094B90941D}"/>
              </a:ext>
            </a:extLst>
          </p:cNvPr>
          <p:cNvSpPr txBox="1"/>
          <p:nvPr/>
        </p:nvSpPr>
        <p:spPr>
          <a:xfrm>
            <a:off x="6568284" y="1726012"/>
            <a:ext cx="7788830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CA" sz="3500">
              <a:latin typeface="Roboto"/>
              <a:ea typeface="Source Sans Pro"/>
              <a:cs typeface="Roboto"/>
            </a:endParaRPr>
          </a:p>
          <a:p>
            <a:r>
              <a:rPr lang="en-CA" sz="3500">
                <a:latin typeface="Roboto"/>
                <a:ea typeface="Source Sans Pro"/>
                <a:cs typeface="Roboto"/>
              </a:rPr>
              <a:t>Everyone's needs are different. For many, they need: </a:t>
            </a:r>
          </a:p>
          <a:p>
            <a:endParaRPr lang="en-CA" sz="3500">
              <a:latin typeface="Roboto"/>
              <a:ea typeface="Source Sans Pro"/>
              <a:cs typeface="Roboto"/>
            </a:endParaRPr>
          </a:p>
          <a:p>
            <a:pPr marL="457200" indent="-457200">
              <a:buFont typeface="Arial"/>
              <a:buChar char="•"/>
            </a:pPr>
            <a:r>
              <a:rPr lang="en-CA" sz="3500">
                <a:latin typeface="Roboto"/>
                <a:ea typeface="Source Sans Pro"/>
                <a:cs typeface="Roboto"/>
              </a:rPr>
              <a:t>Safety</a:t>
            </a:r>
          </a:p>
          <a:p>
            <a:pPr marL="457200" indent="-457200">
              <a:buFont typeface="Arial"/>
              <a:buChar char="•"/>
            </a:pPr>
            <a:r>
              <a:rPr lang="en-CA" sz="3500">
                <a:latin typeface="Roboto"/>
                <a:ea typeface="Source Sans Pro"/>
                <a:cs typeface="Roboto"/>
              </a:rPr>
              <a:t>Support</a:t>
            </a:r>
          </a:p>
          <a:p>
            <a:pPr marL="457200" indent="-457200">
              <a:buFont typeface="Arial"/>
              <a:buChar char="•"/>
            </a:pPr>
            <a:r>
              <a:rPr lang="en-CA" sz="3500">
                <a:latin typeface="Roboto"/>
                <a:ea typeface="Source Sans Pro"/>
                <a:cs typeface="Roboto"/>
              </a:rPr>
              <a:t>Choices</a:t>
            </a:r>
          </a:p>
          <a:p>
            <a:pPr marL="457200" indent="-457200">
              <a:buFont typeface="Arial"/>
              <a:buChar char="•"/>
            </a:pPr>
            <a:r>
              <a:rPr lang="en-CA" sz="3500">
                <a:latin typeface="Roboto"/>
                <a:ea typeface="Source Sans Pro"/>
                <a:cs typeface="Roboto"/>
              </a:rPr>
              <a:t>Respect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38455E70-FD70-FB00-CB5C-6723F77E0981}"/>
              </a:ext>
            </a:extLst>
          </p:cNvPr>
          <p:cNvSpPr/>
          <p:nvPr/>
        </p:nvSpPr>
        <p:spPr>
          <a:xfrm>
            <a:off x="9174694" y="1897533"/>
            <a:ext cx="3809632" cy="3549831"/>
          </a:xfrm>
          <a:prstGeom prst="ellipse">
            <a:avLst/>
          </a:prstGeom>
          <a:solidFill>
            <a:srgbClr val="D1EB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le:Thinking thought bubble.png - Wikimedia Commons">
            <a:extLst>
              <a:ext uri="{FF2B5EF4-FFF2-40B4-BE49-F238E27FC236}">
                <a16:creationId xmlns:a16="http://schemas.microsoft.com/office/drawing/2014/main" id="{22701ECD-8234-31FC-288F-2308B1F8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4" r="9065" b="855"/>
          <a:stretch>
            <a:fillRect/>
          </a:stretch>
        </p:blipFill>
        <p:spPr>
          <a:xfrm>
            <a:off x="9383151" y="1725687"/>
            <a:ext cx="4519994" cy="4793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8DEA8-39C1-FD70-4918-72E1E78BA0BA}"/>
              </a:ext>
            </a:extLst>
          </p:cNvPr>
          <p:cNvSpPr txBox="1"/>
          <p:nvPr/>
        </p:nvSpPr>
        <p:spPr>
          <a:xfrm>
            <a:off x="738562" y="748562"/>
            <a:ext cx="12124705" cy="7771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4450" b="1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Here's the Challenge: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D7696-7759-70D7-C7BA-08BE8750C5B0}"/>
              </a:ext>
            </a:extLst>
          </p:cNvPr>
          <p:cNvSpPr txBox="1"/>
          <p:nvPr/>
        </p:nvSpPr>
        <p:spPr>
          <a:xfrm>
            <a:off x="745587" y="1878429"/>
            <a:ext cx="7520917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sz="3600" b="1">
                <a:latin typeface="Aptos"/>
                <a:ea typeface="Times New Roman" panose="02020603050405020304" pitchFamily="18" charset="0"/>
              </a:rPr>
              <a:t>We need to consider the following: </a:t>
            </a:r>
          </a:p>
          <a:p>
            <a:endParaRPr lang="en-CA" sz="3600" b="1">
              <a:latin typeface="Aptos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CA" sz="3600" i="1">
                <a:effectLst/>
                <a:latin typeface="Aptos"/>
                <a:ea typeface="Times New Roman" panose="02020603050405020304" pitchFamily="18" charset="0"/>
              </a:rPr>
              <a:t>Are we really meeting people’s needs?</a:t>
            </a:r>
            <a:r>
              <a:rPr lang="en-CA" sz="3600">
                <a:effectLst/>
                <a:latin typeface="Aptos"/>
                <a:ea typeface="Times New Roman" panose="02020603050405020304" pitchFamily="18" charset="0"/>
              </a:rPr>
              <a:t> </a:t>
            </a:r>
            <a:endParaRPr lang="en-CA" sz="3200">
              <a:effectLst/>
              <a:latin typeface="Aptos"/>
              <a:ea typeface="Times New Roman" panose="02020603050405020304" pitchFamily="18" charset="0"/>
              <a:cs typeface="Times New Roman"/>
            </a:endParaRPr>
          </a:p>
          <a:p>
            <a:endParaRPr lang="en-CA" sz="3600">
              <a:latin typeface="Aptos"/>
              <a:ea typeface="Times New Roman" panose="02020603050405020304" pitchFamily="18" charset="0"/>
            </a:endParaRPr>
          </a:p>
          <a:p>
            <a:r>
              <a:rPr lang="en-CA" sz="3600" i="1">
                <a:effectLst/>
                <a:latin typeface="Aptos"/>
                <a:ea typeface="Times New Roman" panose="02020603050405020304" pitchFamily="18" charset="0"/>
              </a:rPr>
              <a:t>Are we creating services and spaces that work for everyone?</a:t>
            </a:r>
            <a:endParaRPr lang="en-CA" sz="3200" i="1">
              <a:effectLst/>
              <a:latin typeface="Aptos"/>
              <a:ea typeface="Times New Roman" panose="02020603050405020304" pitchFamily="18" charset="0"/>
            </a:endParaRPr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332CA859-81E7-85FA-6494-BD03D547D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506" y="7196224"/>
            <a:ext cx="5248894" cy="103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95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76CBED8F37C1459559812AE366E1D3" ma:contentTypeVersion="19" ma:contentTypeDescription="Create a new document." ma:contentTypeScope="" ma:versionID="376b98856725ec28194255099271d2f1">
  <xsd:schema xmlns:xsd="http://www.w3.org/2001/XMLSchema" xmlns:xs="http://www.w3.org/2001/XMLSchema" xmlns:p="http://schemas.microsoft.com/office/2006/metadata/properties" xmlns:ns2="fce1c6e8-d98c-447e-a5ca-18a6c4647bf8" xmlns:ns3="1923a834-cab8-488a-9543-8780285323d3" targetNamespace="http://schemas.microsoft.com/office/2006/metadata/properties" ma:root="true" ma:fieldsID="fb56995a2b97fadbed3a4a950214260f" ns2:_="" ns3:_="">
    <xsd:import namespace="fce1c6e8-d98c-447e-a5ca-18a6c4647bf8"/>
    <xsd:import namespace="1923a834-cab8-488a-9543-878028532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1c6e8-d98c-447e-a5ca-18a6c4647b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453e1ed-539c-4243-80d5-f1e12081a6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23a834-cab8-488a-9543-8780285323d3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ed22909-0c32-4d03-a847-10aacab6155a}" ma:internalName="TaxCatchAll" ma:showField="CatchAllData" ma:web="1923a834-cab8-488a-9543-878028532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e1c6e8-d98c-447e-a5ca-18a6c4647bf8">
      <Terms xmlns="http://schemas.microsoft.com/office/infopath/2007/PartnerControls"/>
    </lcf76f155ced4ddcb4097134ff3c332f>
    <TaxCatchAll xmlns="1923a834-cab8-488a-9543-8780285323d3" xsi:nil="true"/>
  </documentManagement>
</p:properties>
</file>

<file path=customXml/itemProps1.xml><?xml version="1.0" encoding="utf-8"?>
<ds:datastoreItem xmlns:ds="http://schemas.openxmlformats.org/officeDocument/2006/customXml" ds:itemID="{56094485-658B-40EA-862C-21C44915C8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FF5EE1-F40C-4075-88A9-028ECA425F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e1c6e8-d98c-447e-a5ca-18a6c4647bf8"/>
    <ds:schemaRef ds:uri="1923a834-cab8-488a-9543-878028532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C58336-E349-481C-9379-9AC323A04302}">
  <ds:schemaRefs>
    <ds:schemaRef ds:uri="http://schemas.microsoft.com/office/2006/metadata/properties"/>
    <ds:schemaRef ds:uri="http://schemas.microsoft.com/office/infopath/2007/PartnerControls"/>
    <ds:schemaRef ds:uri="fce1c6e8-d98c-447e-a5ca-18a6c4647bf8"/>
    <ds:schemaRef ds:uri="1923a834-cab8-488a-9543-8780285323d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573</Words>
  <Application>Microsoft Office PowerPoint</Application>
  <PresentationFormat>Custom</PresentationFormat>
  <Paragraphs>109</Paragraphs>
  <Slides>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Angiza Nasiree</dc:creator>
  <cp:lastModifiedBy>Angiza Nasiree</cp:lastModifiedBy>
  <cp:revision>2</cp:revision>
  <dcterms:created xsi:type="dcterms:W3CDTF">2025-07-18T20:29:11Z</dcterms:created>
  <dcterms:modified xsi:type="dcterms:W3CDTF">2025-10-10T16:09:35Z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0x0101000576CBED8F37C1459559812AE366E1D3</vt:lpwstr>
  </property>
</Properties>
</file>