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7.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5" r:id="rId10"/>
    <p:sldId id="266" r:id="rId11"/>
    <p:sldId id="272" r:id="rId12"/>
    <p:sldId id="274" r:id="rId13"/>
    <p:sldId id="275" r:id="rId14"/>
    <p:sldId id="273" r:id="rId15"/>
    <p:sldId id="267" r:id="rId16"/>
    <p:sldId id="268" r:id="rId17"/>
    <p:sldId id="269" r:id="rId18"/>
    <p:sldId id="271" r:id="rId19"/>
    <p:sldId id="276" r:id="rId20"/>
    <p:sldId id="277" r:id="rId21"/>
  </p:sldIdLst>
  <p:sldSz cx="18288000" cy="10287000"/>
  <p:notesSz cx="6858000" cy="9144000"/>
  <p:embeddedFontLst>
    <p:embeddedFont>
      <p:font typeface="Canva Sans" panose="020B0604020202020204" charset="0"/>
      <p:regular r:id="rId23"/>
    </p:embeddedFont>
    <p:embeddedFont>
      <p:font typeface="Canva Sans Bold" panose="020B0604020202020204" charset="0"/>
      <p:regular r:id="rId24"/>
    </p:embeddedFont>
    <p:embeddedFont>
      <p:font typeface="Canva Sans Bold Italics" panose="020B0604020202020204" charset="0"/>
      <p:regular r:id="rId25"/>
    </p:embeddedFont>
    <p:embeddedFont>
      <p:font typeface="Canva Sans Italics"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7B77"/>
    <a:srgbClr val="D47832"/>
    <a:srgbClr val="3A7876"/>
    <a:srgbClr val="1A53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310" autoAdjust="0"/>
  </p:normalViewPr>
  <p:slideViewPr>
    <p:cSldViewPr>
      <p:cViewPr varScale="1">
        <p:scale>
          <a:sx n="71" d="100"/>
          <a:sy n="71" d="100"/>
        </p:scale>
        <p:origin x="71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51597-25F0-47FB-8719-382C2BFCD254}" type="datetimeFigureOut">
              <a:rPr lang="en-CA" smtClean="0"/>
              <a:t>2025-12-17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898488-575F-4A52-B741-EE78A4633BDF}" type="slidenum">
              <a:rPr lang="en-CA" smtClean="0"/>
              <a:t>‹#›</a:t>
            </a:fld>
            <a:endParaRPr lang="en-CA"/>
          </a:p>
        </p:txBody>
      </p:sp>
    </p:spTree>
    <p:extLst>
      <p:ext uri="{BB962C8B-B14F-4D97-AF65-F5344CB8AC3E}">
        <p14:creationId xmlns:p14="http://schemas.microsoft.com/office/powerpoint/2010/main" val="4092234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Alison</a:t>
            </a:r>
          </a:p>
        </p:txBody>
      </p:sp>
      <p:sp>
        <p:nvSpPr>
          <p:cNvPr id="4" name="Slide Number Placeholder 3"/>
          <p:cNvSpPr>
            <a:spLocks noGrp="1"/>
          </p:cNvSpPr>
          <p:nvPr>
            <p:ph type="sldNum" sz="quarter" idx="5"/>
          </p:nvPr>
        </p:nvSpPr>
        <p:spPr/>
        <p:txBody>
          <a:bodyPr/>
          <a:lstStyle/>
          <a:p>
            <a:fld id="{8D898488-575F-4A52-B741-EE78A4633BDF}" type="slidenum">
              <a:rPr lang="en-CA" smtClean="0"/>
              <a:t>1</a:t>
            </a:fld>
            <a:endParaRPr lang="en-CA"/>
          </a:p>
        </p:txBody>
      </p:sp>
    </p:spTree>
    <p:extLst>
      <p:ext uri="{BB962C8B-B14F-4D97-AF65-F5344CB8AC3E}">
        <p14:creationId xmlns:p14="http://schemas.microsoft.com/office/powerpoint/2010/main" val="2813816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Mimi</a:t>
            </a:r>
          </a:p>
          <a:p>
            <a:endParaRPr lang="en-CA" dirty="0"/>
          </a:p>
          <a:p>
            <a:r>
              <a:rPr lang="en-US" dirty="0"/>
              <a:t>This slide shows how EDIB shows tangible ways we </a:t>
            </a:r>
            <a:r>
              <a:rPr lang="en-US" dirty="0" err="1"/>
              <a:t>honour</a:t>
            </a:r>
            <a:r>
              <a:rPr lang="en-US" dirty="0"/>
              <a:t> diversity and foster belonging in practice at Extend A Family:</a:t>
            </a:r>
          </a:p>
          <a:p>
            <a:r>
              <a:rPr lang="en-US" dirty="0"/>
              <a:t>Days of Significance calendar to honor, acknowledge, or celebrate diverse cultural or rights-based occasions </a:t>
            </a:r>
          </a:p>
          <a:p>
            <a:r>
              <a:rPr lang="en-US" dirty="0"/>
              <a:t>Holiday substitution policies</a:t>
            </a:r>
          </a:p>
          <a:p>
            <a:r>
              <a:rPr lang="en-US" dirty="0"/>
              <a:t>Culturally inclusive wellness activities – henna and manicure to south Asian heritage month, movie screenings for Asian heritage month, office decorations for celebratory days</a:t>
            </a:r>
          </a:p>
          <a:p>
            <a:r>
              <a:rPr lang="en-US" dirty="0"/>
              <a:t>Truth &amp; Reconciliation commitment statement published – created in consultation with indigenous community members.</a:t>
            </a:r>
          </a:p>
          <a:p>
            <a:r>
              <a:rPr lang="en-US" dirty="0"/>
              <a:t>Co-created territorial acknowledgments and shared cultural spaces – an indigenous community member using our space to host women’s drum circles</a:t>
            </a:r>
          </a:p>
          <a:p>
            <a:endParaRPr lang="en-CA" dirty="0"/>
          </a:p>
        </p:txBody>
      </p:sp>
      <p:sp>
        <p:nvSpPr>
          <p:cNvPr id="4" name="Slide Number Placeholder 3"/>
          <p:cNvSpPr>
            <a:spLocks noGrp="1"/>
          </p:cNvSpPr>
          <p:nvPr>
            <p:ph type="sldNum" sz="quarter" idx="5"/>
          </p:nvPr>
        </p:nvSpPr>
        <p:spPr/>
        <p:txBody>
          <a:bodyPr/>
          <a:lstStyle/>
          <a:p>
            <a:fld id="{8D898488-575F-4A52-B741-EE78A4633BDF}" type="slidenum">
              <a:rPr lang="en-CA" smtClean="0"/>
              <a:t>10</a:t>
            </a:fld>
            <a:endParaRPr lang="en-CA"/>
          </a:p>
        </p:txBody>
      </p:sp>
    </p:spTree>
    <p:extLst>
      <p:ext uri="{BB962C8B-B14F-4D97-AF65-F5344CB8AC3E}">
        <p14:creationId xmlns:p14="http://schemas.microsoft.com/office/powerpoint/2010/main" val="238135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Alison</a:t>
            </a:r>
          </a:p>
        </p:txBody>
      </p:sp>
      <p:sp>
        <p:nvSpPr>
          <p:cNvPr id="4" name="Slide Number Placeholder 3"/>
          <p:cNvSpPr>
            <a:spLocks noGrp="1"/>
          </p:cNvSpPr>
          <p:nvPr>
            <p:ph type="sldNum" sz="quarter" idx="5"/>
          </p:nvPr>
        </p:nvSpPr>
        <p:spPr/>
        <p:txBody>
          <a:bodyPr/>
          <a:lstStyle/>
          <a:p>
            <a:fld id="{8D898488-575F-4A52-B741-EE78A4633BDF}" type="slidenum">
              <a:rPr lang="en-CA" smtClean="0"/>
              <a:t>11</a:t>
            </a:fld>
            <a:endParaRPr lang="en-CA"/>
          </a:p>
        </p:txBody>
      </p:sp>
    </p:spTree>
    <p:extLst>
      <p:ext uri="{BB962C8B-B14F-4D97-AF65-F5344CB8AC3E}">
        <p14:creationId xmlns:p14="http://schemas.microsoft.com/office/powerpoint/2010/main" val="1737706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Lee</a:t>
            </a:r>
          </a:p>
        </p:txBody>
      </p:sp>
      <p:sp>
        <p:nvSpPr>
          <p:cNvPr id="4" name="Slide Number Placeholder 3"/>
          <p:cNvSpPr>
            <a:spLocks noGrp="1"/>
          </p:cNvSpPr>
          <p:nvPr>
            <p:ph type="sldNum" sz="quarter" idx="5"/>
          </p:nvPr>
        </p:nvSpPr>
        <p:spPr/>
        <p:txBody>
          <a:bodyPr/>
          <a:lstStyle/>
          <a:p>
            <a:fld id="{8D898488-575F-4A52-B741-EE78A4633BDF}" type="slidenum">
              <a:rPr lang="en-CA" smtClean="0"/>
              <a:t>12</a:t>
            </a:fld>
            <a:endParaRPr lang="en-CA"/>
          </a:p>
        </p:txBody>
      </p:sp>
    </p:spTree>
    <p:extLst>
      <p:ext uri="{BB962C8B-B14F-4D97-AF65-F5344CB8AC3E}">
        <p14:creationId xmlns:p14="http://schemas.microsoft.com/office/powerpoint/2010/main" val="2036521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Tara</a:t>
            </a:r>
          </a:p>
        </p:txBody>
      </p:sp>
      <p:sp>
        <p:nvSpPr>
          <p:cNvPr id="4" name="Slide Number Placeholder 3"/>
          <p:cNvSpPr>
            <a:spLocks noGrp="1"/>
          </p:cNvSpPr>
          <p:nvPr>
            <p:ph type="sldNum" sz="quarter" idx="5"/>
          </p:nvPr>
        </p:nvSpPr>
        <p:spPr/>
        <p:txBody>
          <a:bodyPr/>
          <a:lstStyle/>
          <a:p>
            <a:fld id="{8D898488-575F-4A52-B741-EE78A4633BDF}" type="slidenum">
              <a:rPr lang="en-CA" smtClean="0"/>
              <a:t>13</a:t>
            </a:fld>
            <a:endParaRPr lang="en-CA"/>
          </a:p>
        </p:txBody>
      </p:sp>
    </p:spTree>
    <p:extLst>
      <p:ext uri="{BB962C8B-B14F-4D97-AF65-F5344CB8AC3E}">
        <p14:creationId xmlns:p14="http://schemas.microsoft.com/office/powerpoint/2010/main" val="1865242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Mimi</a:t>
            </a:r>
          </a:p>
          <a:p>
            <a:endParaRPr lang="en-CA" dirty="0"/>
          </a:p>
          <a:p>
            <a:r>
              <a:rPr lang="en-US" dirty="0"/>
              <a:t>Dedicated EDIB roles are still rare. When they exist, they create accountability and capacity. But organizations can embed EDIB without a specialist if they intentionally distribute responsibilities and resource the work. </a:t>
            </a:r>
            <a:br>
              <a:rPr lang="en-US" dirty="0"/>
            </a:br>
            <a:r>
              <a:rPr lang="en-US" dirty="0"/>
              <a:t>“If you can fund a role, do it — it accelerates coordination and prevents extra burden on already marginalized staff. We need tools, models, and sector-wide strategies to make this work sustainable and scalable.</a:t>
            </a:r>
            <a:endParaRPr lang="en-CA" dirty="0"/>
          </a:p>
        </p:txBody>
      </p:sp>
      <p:sp>
        <p:nvSpPr>
          <p:cNvPr id="4" name="Slide Number Placeholder 3"/>
          <p:cNvSpPr>
            <a:spLocks noGrp="1"/>
          </p:cNvSpPr>
          <p:nvPr>
            <p:ph type="sldNum" sz="quarter" idx="5"/>
          </p:nvPr>
        </p:nvSpPr>
        <p:spPr/>
        <p:txBody>
          <a:bodyPr/>
          <a:lstStyle/>
          <a:p>
            <a:fld id="{8D898488-575F-4A52-B741-EE78A4633BDF}" type="slidenum">
              <a:rPr lang="en-CA" smtClean="0"/>
              <a:t>14</a:t>
            </a:fld>
            <a:endParaRPr lang="en-CA"/>
          </a:p>
        </p:txBody>
      </p:sp>
    </p:spTree>
    <p:extLst>
      <p:ext uri="{BB962C8B-B14F-4D97-AF65-F5344CB8AC3E}">
        <p14:creationId xmlns:p14="http://schemas.microsoft.com/office/powerpoint/2010/main" val="1322214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Alison</a:t>
            </a:r>
          </a:p>
        </p:txBody>
      </p:sp>
      <p:sp>
        <p:nvSpPr>
          <p:cNvPr id="4" name="Slide Number Placeholder 3"/>
          <p:cNvSpPr>
            <a:spLocks noGrp="1"/>
          </p:cNvSpPr>
          <p:nvPr>
            <p:ph type="sldNum" sz="quarter" idx="5"/>
          </p:nvPr>
        </p:nvSpPr>
        <p:spPr/>
        <p:txBody>
          <a:bodyPr/>
          <a:lstStyle/>
          <a:p>
            <a:fld id="{8D898488-575F-4A52-B741-EE78A4633BDF}" type="slidenum">
              <a:rPr lang="en-CA" smtClean="0"/>
              <a:t>15</a:t>
            </a:fld>
            <a:endParaRPr lang="en-CA"/>
          </a:p>
        </p:txBody>
      </p:sp>
    </p:spTree>
    <p:extLst>
      <p:ext uri="{BB962C8B-B14F-4D97-AF65-F5344CB8AC3E}">
        <p14:creationId xmlns:p14="http://schemas.microsoft.com/office/powerpoint/2010/main" val="1766973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Lee</a:t>
            </a:r>
          </a:p>
        </p:txBody>
      </p:sp>
      <p:sp>
        <p:nvSpPr>
          <p:cNvPr id="4" name="Slide Number Placeholder 3"/>
          <p:cNvSpPr>
            <a:spLocks noGrp="1"/>
          </p:cNvSpPr>
          <p:nvPr>
            <p:ph type="sldNum" sz="quarter" idx="5"/>
          </p:nvPr>
        </p:nvSpPr>
        <p:spPr/>
        <p:txBody>
          <a:bodyPr/>
          <a:lstStyle/>
          <a:p>
            <a:fld id="{8D898488-575F-4A52-B741-EE78A4633BDF}" type="slidenum">
              <a:rPr lang="en-CA" smtClean="0"/>
              <a:t>16</a:t>
            </a:fld>
            <a:endParaRPr lang="en-CA"/>
          </a:p>
        </p:txBody>
      </p:sp>
    </p:spTree>
    <p:extLst>
      <p:ext uri="{BB962C8B-B14F-4D97-AF65-F5344CB8AC3E}">
        <p14:creationId xmlns:p14="http://schemas.microsoft.com/office/powerpoint/2010/main" val="1258007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Lee</a:t>
            </a:r>
          </a:p>
        </p:txBody>
      </p:sp>
      <p:sp>
        <p:nvSpPr>
          <p:cNvPr id="4" name="Slide Number Placeholder 3"/>
          <p:cNvSpPr>
            <a:spLocks noGrp="1"/>
          </p:cNvSpPr>
          <p:nvPr>
            <p:ph type="sldNum" sz="quarter" idx="5"/>
          </p:nvPr>
        </p:nvSpPr>
        <p:spPr/>
        <p:txBody>
          <a:bodyPr/>
          <a:lstStyle/>
          <a:p>
            <a:fld id="{8D898488-575F-4A52-B741-EE78A4633BDF}" type="slidenum">
              <a:rPr lang="en-CA" smtClean="0"/>
              <a:t>17</a:t>
            </a:fld>
            <a:endParaRPr lang="en-CA"/>
          </a:p>
        </p:txBody>
      </p:sp>
    </p:spTree>
    <p:extLst>
      <p:ext uri="{BB962C8B-B14F-4D97-AF65-F5344CB8AC3E}">
        <p14:creationId xmlns:p14="http://schemas.microsoft.com/office/powerpoint/2010/main" val="3886143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Tara</a:t>
            </a:r>
          </a:p>
        </p:txBody>
      </p:sp>
      <p:sp>
        <p:nvSpPr>
          <p:cNvPr id="4" name="Slide Number Placeholder 3"/>
          <p:cNvSpPr>
            <a:spLocks noGrp="1"/>
          </p:cNvSpPr>
          <p:nvPr>
            <p:ph type="sldNum" sz="quarter" idx="5"/>
          </p:nvPr>
        </p:nvSpPr>
        <p:spPr/>
        <p:txBody>
          <a:bodyPr/>
          <a:lstStyle/>
          <a:p>
            <a:fld id="{8D898488-575F-4A52-B741-EE78A4633BDF}" type="slidenum">
              <a:rPr lang="en-CA" smtClean="0"/>
              <a:t>18</a:t>
            </a:fld>
            <a:endParaRPr lang="en-CA"/>
          </a:p>
        </p:txBody>
      </p:sp>
    </p:spTree>
    <p:extLst>
      <p:ext uri="{BB962C8B-B14F-4D97-AF65-F5344CB8AC3E}">
        <p14:creationId xmlns:p14="http://schemas.microsoft.com/office/powerpoint/2010/main" val="1538654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Alison</a:t>
            </a:r>
          </a:p>
        </p:txBody>
      </p:sp>
      <p:sp>
        <p:nvSpPr>
          <p:cNvPr id="4" name="Slide Number Placeholder 3"/>
          <p:cNvSpPr>
            <a:spLocks noGrp="1"/>
          </p:cNvSpPr>
          <p:nvPr>
            <p:ph type="sldNum" sz="quarter" idx="5"/>
          </p:nvPr>
        </p:nvSpPr>
        <p:spPr/>
        <p:txBody>
          <a:bodyPr/>
          <a:lstStyle/>
          <a:p>
            <a:fld id="{8D898488-575F-4A52-B741-EE78A4633BDF}" type="slidenum">
              <a:rPr lang="en-CA" smtClean="0"/>
              <a:t>19</a:t>
            </a:fld>
            <a:endParaRPr lang="en-CA"/>
          </a:p>
        </p:txBody>
      </p:sp>
    </p:spTree>
    <p:extLst>
      <p:ext uri="{BB962C8B-B14F-4D97-AF65-F5344CB8AC3E}">
        <p14:creationId xmlns:p14="http://schemas.microsoft.com/office/powerpoint/2010/main" val="2348087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Alison</a:t>
            </a:r>
          </a:p>
        </p:txBody>
      </p:sp>
      <p:sp>
        <p:nvSpPr>
          <p:cNvPr id="4" name="Slide Number Placeholder 3"/>
          <p:cNvSpPr>
            <a:spLocks noGrp="1"/>
          </p:cNvSpPr>
          <p:nvPr>
            <p:ph type="sldNum" sz="quarter" idx="5"/>
          </p:nvPr>
        </p:nvSpPr>
        <p:spPr/>
        <p:txBody>
          <a:bodyPr/>
          <a:lstStyle/>
          <a:p>
            <a:fld id="{8D898488-575F-4A52-B741-EE78A4633BDF}" type="slidenum">
              <a:rPr lang="en-CA" smtClean="0"/>
              <a:t>2</a:t>
            </a:fld>
            <a:endParaRPr lang="en-CA"/>
          </a:p>
        </p:txBody>
      </p:sp>
    </p:spTree>
    <p:extLst>
      <p:ext uri="{BB962C8B-B14F-4D97-AF65-F5344CB8AC3E}">
        <p14:creationId xmlns:p14="http://schemas.microsoft.com/office/powerpoint/2010/main" val="334503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Alison</a:t>
            </a:r>
          </a:p>
        </p:txBody>
      </p:sp>
      <p:sp>
        <p:nvSpPr>
          <p:cNvPr id="4" name="Slide Number Placeholder 3"/>
          <p:cNvSpPr>
            <a:spLocks noGrp="1"/>
          </p:cNvSpPr>
          <p:nvPr>
            <p:ph type="sldNum" sz="quarter" idx="5"/>
          </p:nvPr>
        </p:nvSpPr>
        <p:spPr/>
        <p:txBody>
          <a:bodyPr/>
          <a:lstStyle/>
          <a:p>
            <a:fld id="{8D898488-575F-4A52-B741-EE78A4633BDF}" type="slidenum">
              <a:rPr lang="en-CA" smtClean="0"/>
              <a:t>3</a:t>
            </a:fld>
            <a:endParaRPr lang="en-CA"/>
          </a:p>
        </p:txBody>
      </p:sp>
    </p:spTree>
    <p:extLst>
      <p:ext uri="{BB962C8B-B14F-4D97-AF65-F5344CB8AC3E}">
        <p14:creationId xmlns:p14="http://schemas.microsoft.com/office/powerpoint/2010/main" val="1573713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Alison</a:t>
            </a:r>
          </a:p>
        </p:txBody>
      </p:sp>
      <p:sp>
        <p:nvSpPr>
          <p:cNvPr id="4" name="Slide Number Placeholder 3"/>
          <p:cNvSpPr>
            <a:spLocks noGrp="1"/>
          </p:cNvSpPr>
          <p:nvPr>
            <p:ph type="sldNum" sz="quarter" idx="5"/>
          </p:nvPr>
        </p:nvSpPr>
        <p:spPr/>
        <p:txBody>
          <a:bodyPr/>
          <a:lstStyle/>
          <a:p>
            <a:fld id="{8D898488-575F-4A52-B741-EE78A4633BDF}" type="slidenum">
              <a:rPr lang="en-CA" smtClean="0"/>
              <a:t>4</a:t>
            </a:fld>
            <a:endParaRPr lang="en-CA"/>
          </a:p>
        </p:txBody>
      </p:sp>
    </p:spTree>
    <p:extLst>
      <p:ext uri="{BB962C8B-B14F-4D97-AF65-F5344CB8AC3E}">
        <p14:creationId xmlns:p14="http://schemas.microsoft.com/office/powerpoint/2010/main" val="828191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Alison</a:t>
            </a:r>
          </a:p>
        </p:txBody>
      </p:sp>
      <p:sp>
        <p:nvSpPr>
          <p:cNvPr id="4" name="Slide Number Placeholder 3"/>
          <p:cNvSpPr>
            <a:spLocks noGrp="1"/>
          </p:cNvSpPr>
          <p:nvPr>
            <p:ph type="sldNum" sz="quarter" idx="5"/>
          </p:nvPr>
        </p:nvSpPr>
        <p:spPr/>
        <p:txBody>
          <a:bodyPr/>
          <a:lstStyle/>
          <a:p>
            <a:fld id="{8D898488-575F-4A52-B741-EE78A4633BDF}" type="slidenum">
              <a:rPr lang="en-CA" smtClean="0"/>
              <a:t>5</a:t>
            </a:fld>
            <a:endParaRPr lang="en-CA"/>
          </a:p>
        </p:txBody>
      </p:sp>
    </p:spTree>
    <p:extLst>
      <p:ext uri="{BB962C8B-B14F-4D97-AF65-F5344CB8AC3E}">
        <p14:creationId xmlns:p14="http://schemas.microsoft.com/office/powerpoint/2010/main" val="703829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All</a:t>
            </a:r>
          </a:p>
          <a:p>
            <a:endParaRPr lang="en-CA" dirty="0"/>
          </a:p>
          <a:p>
            <a:r>
              <a:rPr lang="en-US" dirty="0"/>
              <a:t>Why now? Because the social, economic, and political landscape demands it. EDIB isn’t a side project—it’s a strategic imperative. Embedding it means moving beyond performative gestures to structural change. It’s about aligning our values with our operations, leadership, and service delivery. Organizations that fail to embed EDIB risk irrelevance and harm. Those that do build trust, resilience, and impact.</a:t>
            </a:r>
          </a:p>
          <a:p>
            <a:endParaRPr lang="en-US" dirty="0"/>
          </a:p>
          <a:p>
            <a:r>
              <a:rPr lang="en-US" dirty="0"/>
              <a:t>Embedding </a:t>
            </a:r>
            <a:r>
              <a:rPr lang="en-US" b="0" dirty="0"/>
              <a:t>Equity, Diversity, Inclusion, and Belonging (EDIB) </a:t>
            </a:r>
            <a:r>
              <a:rPr lang="en-US" dirty="0"/>
              <a:t>ensures our organizations reflect and respond to </a:t>
            </a:r>
            <a:r>
              <a:rPr lang="en-US" b="1" dirty="0"/>
              <a:t>the communities we serve</a:t>
            </a:r>
            <a:r>
              <a:rPr lang="en-US" dirty="0"/>
              <a:t>.</a:t>
            </a:r>
          </a:p>
          <a:p>
            <a:r>
              <a:rPr lang="en-US" dirty="0"/>
              <a:t>EDIB must be a </a:t>
            </a:r>
            <a:r>
              <a:rPr lang="en-US" b="1" dirty="0"/>
              <a:t>core organizational value</a:t>
            </a:r>
            <a:r>
              <a:rPr lang="en-US" dirty="0"/>
              <a:t>, not an optional initiative - integrated into every level of strategy, structure, and culture.</a:t>
            </a:r>
          </a:p>
          <a:p>
            <a:r>
              <a:rPr lang="en-US" dirty="0"/>
              <a:t>In today’s climate, where EDI efforts face </a:t>
            </a:r>
            <a:r>
              <a:rPr lang="en-US" b="1" dirty="0"/>
              <a:t>scrutiny, backlash, and fatigue</a:t>
            </a:r>
            <a:r>
              <a:rPr lang="en-US" dirty="0"/>
              <a:t>, grounding this work in </a:t>
            </a:r>
            <a:r>
              <a:rPr lang="en-US" b="1" dirty="0"/>
              <a:t>rights-based and community-centered principles</a:t>
            </a:r>
            <a:r>
              <a:rPr lang="en-US" dirty="0"/>
              <a:t> keeps it credible and relevant.</a:t>
            </a:r>
          </a:p>
          <a:p>
            <a:r>
              <a:rPr lang="en-US" dirty="0"/>
              <a:t>Sustained EDIB work is how we </a:t>
            </a:r>
            <a:r>
              <a:rPr lang="en-US" b="1" dirty="0"/>
              <a:t>build belonging, accountability, and trust</a:t>
            </a:r>
            <a:r>
              <a:rPr lang="en-US" dirty="0"/>
              <a:t> — for staff, the people we support, and the broader community.</a:t>
            </a:r>
          </a:p>
          <a:p>
            <a:endParaRPr lang="en-CA" dirty="0"/>
          </a:p>
        </p:txBody>
      </p:sp>
      <p:sp>
        <p:nvSpPr>
          <p:cNvPr id="4" name="Slide Number Placeholder 3"/>
          <p:cNvSpPr>
            <a:spLocks noGrp="1"/>
          </p:cNvSpPr>
          <p:nvPr>
            <p:ph type="sldNum" sz="quarter" idx="5"/>
          </p:nvPr>
        </p:nvSpPr>
        <p:spPr/>
        <p:txBody>
          <a:bodyPr/>
          <a:lstStyle/>
          <a:p>
            <a:fld id="{8D898488-575F-4A52-B741-EE78A4633BDF}" type="slidenum">
              <a:rPr lang="en-CA" smtClean="0"/>
              <a:t>6</a:t>
            </a:fld>
            <a:endParaRPr lang="en-CA"/>
          </a:p>
        </p:txBody>
      </p:sp>
    </p:spTree>
    <p:extLst>
      <p:ext uri="{BB962C8B-B14F-4D97-AF65-F5344CB8AC3E}">
        <p14:creationId xmlns:p14="http://schemas.microsoft.com/office/powerpoint/2010/main" val="3507928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Alison</a:t>
            </a:r>
          </a:p>
        </p:txBody>
      </p:sp>
      <p:sp>
        <p:nvSpPr>
          <p:cNvPr id="4" name="Slide Number Placeholder 3"/>
          <p:cNvSpPr>
            <a:spLocks noGrp="1"/>
          </p:cNvSpPr>
          <p:nvPr>
            <p:ph type="sldNum" sz="quarter" idx="5"/>
          </p:nvPr>
        </p:nvSpPr>
        <p:spPr/>
        <p:txBody>
          <a:bodyPr/>
          <a:lstStyle/>
          <a:p>
            <a:fld id="{8D898488-575F-4A52-B741-EE78A4633BDF}" type="slidenum">
              <a:rPr lang="en-CA" smtClean="0"/>
              <a:t>7</a:t>
            </a:fld>
            <a:endParaRPr lang="en-CA"/>
          </a:p>
        </p:txBody>
      </p:sp>
    </p:spTree>
    <p:extLst>
      <p:ext uri="{BB962C8B-B14F-4D97-AF65-F5344CB8AC3E}">
        <p14:creationId xmlns:p14="http://schemas.microsoft.com/office/powerpoint/2010/main" val="2499658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Tara</a:t>
            </a:r>
          </a:p>
        </p:txBody>
      </p:sp>
      <p:sp>
        <p:nvSpPr>
          <p:cNvPr id="4" name="Slide Number Placeholder 3"/>
          <p:cNvSpPr>
            <a:spLocks noGrp="1"/>
          </p:cNvSpPr>
          <p:nvPr>
            <p:ph type="sldNum" sz="quarter" idx="5"/>
          </p:nvPr>
        </p:nvSpPr>
        <p:spPr/>
        <p:txBody>
          <a:bodyPr/>
          <a:lstStyle/>
          <a:p>
            <a:fld id="{8D898488-575F-4A52-B741-EE78A4633BDF}" type="slidenum">
              <a:rPr lang="en-CA" smtClean="0"/>
              <a:t>8</a:t>
            </a:fld>
            <a:endParaRPr lang="en-CA"/>
          </a:p>
        </p:txBody>
      </p:sp>
    </p:spTree>
    <p:extLst>
      <p:ext uri="{BB962C8B-B14F-4D97-AF65-F5344CB8AC3E}">
        <p14:creationId xmlns:p14="http://schemas.microsoft.com/office/powerpoint/2010/main" val="3026487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Mimi</a:t>
            </a:r>
          </a:p>
          <a:p>
            <a:endParaRPr lang="en-CA" dirty="0"/>
          </a:p>
          <a:p>
            <a:r>
              <a:rPr lang="en-US" dirty="0"/>
              <a:t>At EAFWR, EDIB is a strategic priority—not just a cultural value.</a:t>
            </a:r>
          </a:p>
          <a:p>
            <a:r>
              <a:rPr lang="en-US" dirty="0"/>
              <a:t>It’s embedded in the 2024–2027 Strategic Plan.</a:t>
            </a:r>
          </a:p>
          <a:p>
            <a:r>
              <a:rPr lang="en-US" dirty="0"/>
              <a:t>Working groups working on other strategic priorities have EDIB goals embedded into their action plans.</a:t>
            </a:r>
          </a:p>
          <a:p>
            <a:r>
              <a:rPr lang="en-US" dirty="0"/>
              <a:t>The Equity Strategist role guides implementation across departments. </a:t>
            </a:r>
          </a:p>
          <a:p>
            <a:r>
              <a:rPr lang="en-US" dirty="0"/>
              <a:t>We use existing HR and wellness structures to support EDIB outcomes, integrating it into performance reviews, onboarding, and staff development.</a:t>
            </a:r>
          </a:p>
          <a:p>
            <a:endParaRPr lang="en-CA" dirty="0"/>
          </a:p>
        </p:txBody>
      </p:sp>
      <p:sp>
        <p:nvSpPr>
          <p:cNvPr id="4" name="Slide Number Placeholder 3"/>
          <p:cNvSpPr>
            <a:spLocks noGrp="1"/>
          </p:cNvSpPr>
          <p:nvPr>
            <p:ph type="sldNum" sz="quarter" idx="5"/>
          </p:nvPr>
        </p:nvSpPr>
        <p:spPr/>
        <p:txBody>
          <a:bodyPr/>
          <a:lstStyle/>
          <a:p>
            <a:fld id="{8D898488-575F-4A52-B741-EE78A4633BDF}" type="slidenum">
              <a:rPr lang="en-CA" smtClean="0"/>
              <a:t>9</a:t>
            </a:fld>
            <a:endParaRPr lang="en-CA"/>
          </a:p>
        </p:txBody>
      </p:sp>
    </p:spTree>
    <p:extLst>
      <p:ext uri="{BB962C8B-B14F-4D97-AF65-F5344CB8AC3E}">
        <p14:creationId xmlns:p14="http://schemas.microsoft.com/office/powerpoint/2010/main" val="3000364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realxchange.communitylivingessex.org/equity-diversity-inclusion-resources/" TargetMode="Externa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358840" y="1108553"/>
            <a:ext cx="11859377" cy="8069894"/>
          </a:xfrm>
          <a:prstGeom prst="rect">
            <a:avLst/>
          </a:prstGeom>
          <a:solidFill>
            <a:srgbClr val="FFFFFF"/>
          </a:solidFill>
        </p:spPr>
        <p:txBody>
          <a:bodyPr/>
          <a:lstStyle/>
          <a:p>
            <a:endParaRPr lang="en-CA"/>
          </a:p>
        </p:txBody>
      </p:sp>
      <p:grpSp>
        <p:nvGrpSpPr>
          <p:cNvPr id="3" name="Group 3"/>
          <p:cNvGrpSpPr/>
          <p:nvPr/>
        </p:nvGrpSpPr>
        <p:grpSpPr>
          <a:xfrm>
            <a:off x="5607369" y="1365529"/>
            <a:ext cx="11362320" cy="7555943"/>
            <a:chOff x="0" y="0"/>
            <a:chExt cx="1222256" cy="812800"/>
          </a:xfrm>
        </p:grpSpPr>
        <p:sp>
          <p:nvSpPr>
            <p:cNvPr id="4" name="Freeform 4"/>
            <p:cNvSpPr/>
            <p:nvPr/>
          </p:nvSpPr>
          <p:spPr>
            <a:xfrm>
              <a:off x="0" y="0"/>
              <a:ext cx="1222256" cy="812800"/>
            </a:xfrm>
            <a:custGeom>
              <a:avLst/>
              <a:gdLst/>
              <a:ahLst/>
              <a:cxnLst/>
              <a:rect l="l" t="t" r="r" b="b"/>
              <a:pathLst>
                <a:path w="1222256" h="812800">
                  <a:moveTo>
                    <a:pt x="0" y="0"/>
                  </a:moveTo>
                  <a:lnTo>
                    <a:pt x="1222256" y="0"/>
                  </a:lnTo>
                  <a:lnTo>
                    <a:pt x="1222256" y="812800"/>
                  </a:lnTo>
                  <a:lnTo>
                    <a:pt x="0" y="812800"/>
                  </a:lnTo>
                  <a:close/>
                </a:path>
              </a:pathLst>
            </a:custGeom>
            <a:blipFill>
              <a:blip r:embed="rId3"/>
              <a:stretch>
                <a:fillRect t="-93" b="-93"/>
              </a:stretch>
            </a:blipFill>
          </p:spPr>
          <p:txBody>
            <a:bodyPr/>
            <a:lstStyle/>
            <a:p>
              <a:endParaRPr lang="en-CA"/>
            </a:p>
          </p:txBody>
        </p:sp>
      </p:grpSp>
      <p:grpSp>
        <p:nvGrpSpPr>
          <p:cNvPr id="5" name="Group 5"/>
          <p:cNvGrpSpPr/>
          <p:nvPr/>
        </p:nvGrpSpPr>
        <p:grpSpPr>
          <a:xfrm>
            <a:off x="837967" y="1985828"/>
            <a:ext cx="6837338" cy="6183918"/>
            <a:chOff x="0" y="0"/>
            <a:chExt cx="9116451" cy="8245225"/>
          </a:xfrm>
        </p:grpSpPr>
        <p:sp>
          <p:nvSpPr>
            <p:cNvPr id="6" name="AutoShape 6"/>
            <p:cNvSpPr/>
            <p:nvPr/>
          </p:nvSpPr>
          <p:spPr>
            <a:xfrm>
              <a:off x="0" y="0"/>
              <a:ext cx="9116451" cy="8245225"/>
            </a:xfrm>
            <a:prstGeom prst="rect">
              <a:avLst/>
            </a:prstGeom>
            <a:solidFill>
              <a:srgbClr val="FFFFFF"/>
            </a:solidFill>
          </p:spPr>
          <p:txBody>
            <a:bodyPr/>
            <a:lstStyle/>
            <a:p>
              <a:endParaRPr lang="en-CA"/>
            </a:p>
          </p:txBody>
        </p:sp>
        <p:sp>
          <p:nvSpPr>
            <p:cNvPr id="7" name="TextBox 7"/>
            <p:cNvSpPr txBox="1"/>
            <p:nvPr/>
          </p:nvSpPr>
          <p:spPr>
            <a:xfrm>
              <a:off x="513886" y="597955"/>
              <a:ext cx="8088679" cy="6205484"/>
            </a:xfrm>
            <a:prstGeom prst="rect">
              <a:avLst/>
            </a:prstGeom>
          </p:spPr>
          <p:txBody>
            <a:bodyPr lIns="0" tIns="0" rIns="0" bIns="0" rtlCol="0" anchor="t">
              <a:spAutoFit/>
            </a:bodyPr>
            <a:lstStyle/>
            <a:p>
              <a:pPr marL="0" lvl="0" indent="0" algn="ctr">
                <a:lnSpc>
                  <a:spcPts val="9130"/>
                </a:lnSpc>
              </a:pPr>
              <a:r>
                <a:rPr lang="en-US" sz="8225" b="1" dirty="0">
                  <a:solidFill>
                    <a:srgbClr val="2E266D"/>
                  </a:solidFill>
                  <a:latin typeface="Canva Sans Bold"/>
                  <a:ea typeface="Canva Sans Bold"/>
                  <a:cs typeface="Canva Sans Bold"/>
                  <a:sym typeface="Canva Sans Bold"/>
                </a:rPr>
                <a:t>Keeping EDIB Active in Today’s Climate</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28487" y="8732224"/>
            <a:ext cx="2859513" cy="1554776"/>
          </a:xfrm>
          <a:custGeom>
            <a:avLst/>
            <a:gdLst/>
            <a:ahLst/>
            <a:cxnLst/>
            <a:rect l="l" t="t" r="r" b="b"/>
            <a:pathLst>
              <a:path w="2859513" h="1554776">
                <a:moveTo>
                  <a:pt x="0" y="0"/>
                </a:moveTo>
                <a:lnTo>
                  <a:pt x="2859513" y="0"/>
                </a:lnTo>
                <a:lnTo>
                  <a:pt x="2859513" y="1554776"/>
                </a:lnTo>
                <a:lnTo>
                  <a:pt x="0" y="1554776"/>
                </a:lnTo>
                <a:lnTo>
                  <a:pt x="0" y="0"/>
                </a:lnTo>
                <a:close/>
              </a:path>
            </a:pathLst>
          </a:custGeom>
          <a:blipFill>
            <a:blip r:embed="rId3"/>
            <a:stretch>
              <a:fillRect l="-29582" t="-49550" r="-30111" b="-48578"/>
            </a:stretch>
          </a:blipFill>
        </p:spPr>
        <p:txBody>
          <a:bodyPr/>
          <a:lstStyle/>
          <a:p>
            <a:endParaRPr lang="en-CA"/>
          </a:p>
        </p:txBody>
      </p:sp>
      <p:grpSp>
        <p:nvGrpSpPr>
          <p:cNvPr id="3" name="Group 3"/>
          <p:cNvGrpSpPr/>
          <p:nvPr/>
        </p:nvGrpSpPr>
        <p:grpSpPr>
          <a:xfrm>
            <a:off x="271999" y="271999"/>
            <a:ext cx="7908899" cy="9743002"/>
            <a:chOff x="0" y="0"/>
            <a:chExt cx="812800" cy="1001291"/>
          </a:xfrm>
        </p:grpSpPr>
        <p:sp>
          <p:nvSpPr>
            <p:cNvPr id="4" name="Freeform 4"/>
            <p:cNvSpPr/>
            <p:nvPr/>
          </p:nvSpPr>
          <p:spPr>
            <a:xfrm>
              <a:off x="0" y="0"/>
              <a:ext cx="812800" cy="1001291"/>
            </a:xfrm>
            <a:custGeom>
              <a:avLst/>
              <a:gdLst/>
              <a:ahLst/>
              <a:cxnLst/>
              <a:rect l="l" t="t" r="r" b="b"/>
              <a:pathLst>
                <a:path w="812800" h="1001291">
                  <a:moveTo>
                    <a:pt x="0" y="0"/>
                  </a:moveTo>
                  <a:lnTo>
                    <a:pt x="812800" y="0"/>
                  </a:lnTo>
                  <a:lnTo>
                    <a:pt x="812800" y="1001291"/>
                  </a:lnTo>
                  <a:lnTo>
                    <a:pt x="0" y="1001291"/>
                  </a:lnTo>
                  <a:close/>
                </a:path>
              </a:pathLst>
            </a:custGeom>
            <a:blipFill>
              <a:blip r:embed="rId4"/>
              <a:stretch>
                <a:fillRect b="-8233"/>
              </a:stretch>
            </a:blipFill>
          </p:spPr>
          <p:txBody>
            <a:bodyPr/>
            <a:lstStyle/>
            <a:p>
              <a:endParaRPr lang="en-CA"/>
            </a:p>
          </p:txBody>
        </p:sp>
      </p:grpSp>
      <p:grpSp>
        <p:nvGrpSpPr>
          <p:cNvPr id="5" name="Group 5"/>
          <p:cNvGrpSpPr/>
          <p:nvPr/>
        </p:nvGrpSpPr>
        <p:grpSpPr>
          <a:xfrm>
            <a:off x="9256123" y="1290760"/>
            <a:ext cx="8384422" cy="7444223"/>
            <a:chOff x="0" y="0"/>
            <a:chExt cx="11179230" cy="9925630"/>
          </a:xfrm>
        </p:grpSpPr>
        <p:sp>
          <p:nvSpPr>
            <p:cNvPr id="6" name="TextBox 6"/>
            <p:cNvSpPr txBox="1"/>
            <p:nvPr/>
          </p:nvSpPr>
          <p:spPr>
            <a:xfrm>
              <a:off x="161667" y="9525"/>
              <a:ext cx="10356836" cy="1920875"/>
            </a:xfrm>
            <a:prstGeom prst="rect">
              <a:avLst/>
            </a:prstGeom>
          </p:spPr>
          <p:txBody>
            <a:bodyPr lIns="0" tIns="0" rIns="0" bIns="0" rtlCol="0" anchor="t">
              <a:spAutoFit/>
            </a:bodyPr>
            <a:lstStyle/>
            <a:p>
              <a:pPr marL="0" lvl="0" indent="0" algn="l">
                <a:lnSpc>
                  <a:spcPts val="5759"/>
                </a:lnSpc>
              </a:pPr>
              <a:r>
                <a:rPr lang="en-US" sz="4800" b="1">
                  <a:solidFill>
                    <a:srgbClr val="2A338F"/>
                  </a:solidFill>
                  <a:latin typeface="Canva Sans Bold"/>
                  <a:ea typeface="Canva Sans Bold"/>
                  <a:cs typeface="Canva Sans Bold"/>
                  <a:sym typeface="Canva Sans Bold"/>
                </a:rPr>
                <a:t>Practical Implementation at EAFWR</a:t>
              </a:r>
            </a:p>
          </p:txBody>
        </p:sp>
        <p:sp>
          <p:nvSpPr>
            <p:cNvPr id="7" name="TextBox 7"/>
            <p:cNvSpPr txBox="1"/>
            <p:nvPr/>
          </p:nvSpPr>
          <p:spPr>
            <a:xfrm>
              <a:off x="161667" y="2840089"/>
              <a:ext cx="10356836" cy="7085542"/>
            </a:xfrm>
            <a:prstGeom prst="rect">
              <a:avLst/>
            </a:prstGeom>
          </p:spPr>
          <p:txBody>
            <a:bodyPr lIns="0" tIns="0" rIns="0" bIns="0" rtlCol="0" anchor="t">
              <a:spAutoFit/>
            </a:bodyPr>
            <a:lstStyle/>
            <a:p>
              <a:pPr marL="539749" lvl="1" indent="-269875" algn="l">
                <a:lnSpc>
                  <a:spcPts val="3249"/>
                </a:lnSpc>
                <a:buFont typeface="Arial"/>
                <a:buChar char="•"/>
              </a:pPr>
              <a:r>
                <a:rPr lang="en-US" sz="2499">
                  <a:solidFill>
                    <a:srgbClr val="E25929"/>
                  </a:solidFill>
                  <a:latin typeface="Canva Sans"/>
                  <a:ea typeface="Canva Sans"/>
                  <a:cs typeface="Canva Sans"/>
                  <a:sym typeface="Canva Sans"/>
                </a:rPr>
                <a:t>Days of Significance calendar</a:t>
              </a:r>
            </a:p>
            <a:p>
              <a:pPr marL="539749" lvl="1" indent="-269875" algn="l">
                <a:lnSpc>
                  <a:spcPts val="3249"/>
                </a:lnSpc>
                <a:buFont typeface="Arial"/>
                <a:buChar char="•"/>
              </a:pPr>
              <a:r>
                <a:rPr lang="en-US" sz="2499">
                  <a:solidFill>
                    <a:srgbClr val="E25929"/>
                  </a:solidFill>
                  <a:latin typeface="Canva Sans"/>
                  <a:ea typeface="Canva Sans"/>
                  <a:cs typeface="Canva Sans"/>
                  <a:sym typeface="Canva Sans"/>
                </a:rPr>
                <a:t>Holiday Substitution policies</a:t>
              </a:r>
            </a:p>
            <a:p>
              <a:pPr marL="539749" lvl="1" indent="-269875" algn="l">
                <a:lnSpc>
                  <a:spcPts val="3249"/>
                </a:lnSpc>
                <a:buFont typeface="Arial"/>
                <a:buChar char="•"/>
              </a:pPr>
              <a:r>
                <a:rPr lang="en-US" sz="2499">
                  <a:solidFill>
                    <a:srgbClr val="E25929"/>
                  </a:solidFill>
                  <a:latin typeface="Canva Sans"/>
                  <a:ea typeface="Canva Sans"/>
                  <a:cs typeface="Canva Sans"/>
                  <a:sym typeface="Canva Sans"/>
                </a:rPr>
                <a:t>Culturally inclusive wellness activities </a:t>
              </a:r>
            </a:p>
            <a:p>
              <a:pPr marL="539749" lvl="1" indent="-269875" algn="l">
                <a:lnSpc>
                  <a:spcPts val="3249"/>
                </a:lnSpc>
                <a:buFont typeface="Arial"/>
                <a:buChar char="•"/>
              </a:pPr>
              <a:r>
                <a:rPr lang="en-US" sz="2499">
                  <a:solidFill>
                    <a:srgbClr val="E25929"/>
                  </a:solidFill>
                  <a:latin typeface="Canva Sans"/>
                  <a:ea typeface="Canva Sans"/>
                  <a:cs typeface="Canva Sans"/>
                  <a:sym typeface="Canva Sans"/>
                </a:rPr>
                <a:t>Truth &amp; Reconciliation Commitment Statement</a:t>
              </a:r>
            </a:p>
            <a:p>
              <a:pPr marL="539749" lvl="1" indent="-269875" algn="l">
                <a:lnSpc>
                  <a:spcPts val="3249"/>
                </a:lnSpc>
                <a:buFont typeface="Arial"/>
                <a:buChar char="•"/>
              </a:pPr>
              <a:r>
                <a:rPr lang="en-US" sz="2499">
                  <a:solidFill>
                    <a:srgbClr val="E25929"/>
                  </a:solidFill>
                  <a:latin typeface="Canva Sans"/>
                  <a:ea typeface="Canva Sans"/>
                  <a:cs typeface="Canva Sans"/>
                  <a:sym typeface="Canva Sans"/>
                </a:rPr>
                <a:t>Evolving Territorial Acknowledgments</a:t>
              </a:r>
            </a:p>
            <a:p>
              <a:pPr marL="1079499" lvl="2" indent="-359833" algn="l">
                <a:lnSpc>
                  <a:spcPts val="3249"/>
                </a:lnSpc>
                <a:buFont typeface="Arial"/>
                <a:buChar char="⚬"/>
              </a:pPr>
              <a:r>
                <a:rPr lang="en-US" sz="2499">
                  <a:solidFill>
                    <a:srgbClr val="E25929"/>
                  </a:solidFill>
                  <a:latin typeface="Canva Sans"/>
                  <a:ea typeface="Canva Sans"/>
                  <a:cs typeface="Canva Sans"/>
                  <a:sym typeface="Canva Sans"/>
                </a:rPr>
                <a:t>Co-creating acknowledgments with Indigenous partners</a:t>
              </a:r>
            </a:p>
            <a:p>
              <a:pPr marL="1079499" lvl="2" indent="-359833" algn="l">
                <a:lnSpc>
                  <a:spcPts val="3249"/>
                </a:lnSpc>
                <a:buFont typeface="Arial"/>
                <a:buChar char="⚬"/>
              </a:pPr>
              <a:r>
                <a:rPr lang="en-US" sz="2499">
                  <a:solidFill>
                    <a:srgbClr val="E25929"/>
                  </a:solidFill>
                  <a:latin typeface="Canva Sans"/>
                  <a:ea typeface="Canva Sans"/>
                  <a:cs typeface="Canva Sans"/>
                  <a:sym typeface="Canva Sans"/>
                </a:rPr>
                <a:t>Co-use of space for drum circles and cultural events</a:t>
              </a:r>
            </a:p>
            <a:p>
              <a:pPr marL="1079499" lvl="2" indent="-359833" algn="l">
                <a:lnSpc>
                  <a:spcPts val="3249"/>
                </a:lnSpc>
                <a:buFont typeface="Arial"/>
                <a:buChar char="⚬"/>
              </a:pPr>
              <a:r>
                <a:rPr lang="en-US" sz="2499">
                  <a:solidFill>
                    <a:srgbClr val="E25929"/>
                  </a:solidFill>
                  <a:latin typeface="Canva Sans"/>
                  <a:ea typeface="Canva Sans"/>
                  <a:cs typeface="Canva Sans"/>
                  <a:sym typeface="Canva Sans"/>
                </a:rPr>
                <a:t>Incorporating Indigenous practices</a:t>
              </a:r>
            </a:p>
            <a:p>
              <a:pPr marL="1079499" lvl="2" indent="-359833" algn="l">
                <a:lnSpc>
                  <a:spcPts val="3249"/>
                </a:lnSpc>
                <a:buFont typeface="Arial"/>
                <a:buChar char="⚬"/>
              </a:pPr>
              <a:r>
                <a:rPr lang="en-US" sz="2499">
                  <a:solidFill>
                    <a:srgbClr val="E25929"/>
                  </a:solidFill>
                  <a:latin typeface="Canva Sans"/>
                  <a:ea typeface="Canva Sans"/>
                  <a:cs typeface="Canva Sans"/>
                  <a:sym typeface="Canva Sans"/>
                </a:rPr>
                <a:t>Accessible resources for self-directed learning</a:t>
              </a:r>
            </a:p>
            <a:p>
              <a:pPr algn="l">
                <a:lnSpc>
                  <a:spcPts val="3249"/>
                </a:lnSpc>
              </a:pPr>
              <a:endParaRPr lang="en-US" sz="2499">
                <a:solidFill>
                  <a:srgbClr val="E25929"/>
                </a:solidFill>
                <a:latin typeface="Canva Sans"/>
                <a:ea typeface="Canva Sans"/>
                <a:cs typeface="Canva Sans"/>
                <a:sym typeface="Canva Sans"/>
              </a:endParaRPr>
            </a:p>
          </p:txBody>
        </p:sp>
        <p:sp>
          <p:nvSpPr>
            <p:cNvPr id="8" name="AutoShape 8"/>
            <p:cNvSpPr/>
            <p:nvPr/>
          </p:nvSpPr>
          <p:spPr>
            <a:xfrm>
              <a:off x="0" y="2351453"/>
              <a:ext cx="11179230" cy="0"/>
            </a:xfrm>
            <a:prstGeom prst="line">
              <a:avLst/>
            </a:prstGeom>
            <a:ln w="139700" cap="flat">
              <a:solidFill>
                <a:srgbClr val="CCDB29"/>
              </a:solidFill>
              <a:prstDash val="solid"/>
              <a:headEnd type="none" w="sm" len="sm"/>
              <a:tailEnd type="none" w="sm" len="sm"/>
            </a:ln>
          </p:spPr>
          <p:txBody>
            <a:bodyPr/>
            <a:lstStyle/>
            <a:p>
              <a:endParaRPr lang="en-CA"/>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8710" y="271999"/>
            <a:ext cx="9584678" cy="9743002"/>
          </a:xfrm>
          <a:custGeom>
            <a:avLst/>
            <a:gdLst/>
            <a:ahLst/>
            <a:cxnLst/>
            <a:rect l="l" t="t" r="r" b="b"/>
            <a:pathLst>
              <a:path w="9584678" h="9743002">
                <a:moveTo>
                  <a:pt x="0" y="0"/>
                </a:moveTo>
                <a:lnTo>
                  <a:pt x="9584677" y="0"/>
                </a:lnTo>
                <a:lnTo>
                  <a:pt x="9584677" y="9743002"/>
                </a:lnTo>
                <a:lnTo>
                  <a:pt x="0" y="9743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TextBox 3"/>
          <p:cNvSpPr txBox="1"/>
          <p:nvPr/>
        </p:nvSpPr>
        <p:spPr>
          <a:xfrm>
            <a:off x="11704316" y="2569605"/>
            <a:ext cx="5554984" cy="2581275"/>
          </a:xfrm>
          <a:prstGeom prst="rect">
            <a:avLst/>
          </a:prstGeom>
        </p:spPr>
        <p:txBody>
          <a:bodyPr lIns="0" tIns="0" rIns="0" bIns="0" rtlCol="0" anchor="t">
            <a:spAutoFit/>
          </a:bodyPr>
          <a:lstStyle/>
          <a:p>
            <a:pPr marL="0" lvl="0" indent="0" algn="l">
              <a:lnSpc>
                <a:spcPts val="10244"/>
              </a:lnSpc>
            </a:pPr>
            <a:r>
              <a:rPr lang="en-US" sz="8536" b="1">
                <a:solidFill>
                  <a:srgbClr val="132651"/>
                </a:solidFill>
                <a:latin typeface="Canva Sans Bold"/>
                <a:ea typeface="Canva Sans Bold"/>
                <a:cs typeface="Canva Sans Bold"/>
                <a:sym typeface="Canva Sans Bold"/>
              </a:rPr>
              <a:t>Sustaining The Work</a:t>
            </a:r>
          </a:p>
        </p:txBody>
      </p:sp>
      <p:sp>
        <p:nvSpPr>
          <p:cNvPr id="4" name="TextBox 4"/>
          <p:cNvSpPr txBox="1"/>
          <p:nvPr/>
        </p:nvSpPr>
        <p:spPr>
          <a:xfrm>
            <a:off x="11704316" y="5895671"/>
            <a:ext cx="5554984" cy="1971675"/>
          </a:xfrm>
          <a:prstGeom prst="rect">
            <a:avLst/>
          </a:prstGeom>
        </p:spPr>
        <p:txBody>
          <a:bodyPr lIns="0" tIns="0" rIns="0" bIns="0" rtlCol="0" anchor="t">
            <a:spAutoFit/>
          </a:bodyPr>
          <a:lstStyle/>
          <a:p>
            <a:pPr marL="0" lvl="0" indent="0" algn="l">
              <a:lnSpc>
                <a:spcPts val="3900"/>
              </a:lnSpc>
            </a:pPr>
            <a:r>
              <a:rPr lang="en-US" sz="3000" b="1">
                <a:solidFill>
                  <a:srgbClr val="668589"/>
                </a:solidFill>
                <a:latin typeface="Canva Sans Bold"/>
                <a:ea typeface="Canva Sans Bold"/>
                <a:cs typeface="Canva Sans Bold"/>
                <a:sym typeface="Canva Sans Bold"/>
              </a:rPr>
              <a:t>What strategies or structures has your organization put in place to ensure EDIB efforts are sustained over time?</a:t>
            </a:r>
          </a:p>
        </p:txBody>
      </p:sp>
      <p:sp>
        <p:nvSpPr>
          <p:cNvPr id="5" name="AutoShape 5"/>
          <p:cNvSpPr/>
          <p:nvPr/>
        </p:nvSpPr>
        <p:spPr>
          <a:xfrm>
            <a:off x="11508355" y="5501616"/>
            <a:ext cx="5808095" cy="0"/>
          </a:xfrm>
          <a:prstGeom prst="line">
            <a:avLst/>
          </a:prstGeom>
          <a:ln w="104775" cap="flat">
            <a:solidFill>
              <a:srgbClr val="C75F3F"/>
            </a:solidFill>
            <a:prstDash val="solid"/>
            <a:headEnd type="none" w="sm" len="sm"/>
            <a:tailEnd type="none" w="sm" len="sm"/>
          </a:ln>
        </p:spPr>
        <p:txBody>
          <a:bodyPr/>
          <a:lstStyle/>
          <a:p>
            <a:endParaRPr lang="en-CA"/>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836264" y="1866900"/>
            <a:ext cx="12615469" cy="762000"/>
          </a:xfrm>
          <a:prstGeom prst="rect">
            <a:avLst/>
          </a:prstGeom>
        </p:spPr>
        <p:txBody>
          <a:bodyPr lIns="0" tIns="0" rIns="0" bIns="0" rtlCol="0" anchor="t">
            <a:spAutoFit/>
          </a:bodyPr>
          <a:lstStyle/>
          <a:p>
            <a:pPr algn="ctr">
              <a:lnSpc>
                <a:spcPts val="6299"/>
              </a:lnSpc>
            </a:pPr>
            <a:r>
              <a:rPr lang="en-US" sz="4500" b="1" dirty="0">
                <a:solidFill>
                  <a:srgbClr val="132651"/>
                </a:solidFill>
                <a:latin typeface="Canva Sans Bold"/>
                <a:ea typeface="Canva Sans Bold"/>
                <a:cs typeface="Canva Sans Bold"/>
                <a:sym typeface="Canva Sans Bold"/>
              </a:rPr>
              <a:t>Committee Relational-Sustainability Model</a:t>
            </a:r>
          </a:p>
        </p:txBody>
      </p:sp>
      <p:sp>
        <p:nvSpPr>
          <p:cNvPr id="3" name="Freeform 3" descr="image.png"/>
          <p:cNvSpPr/>
          <p:nvPr/>
        </p:nvSpPr>
        <p:spPr>
          <a:xfrm>
            <a:off x="0" y="0"/>
            <a:ext cx="2639507" cy="1061464"/>
          </a:xfrm>
          <a:custGeom>
            <a:avLst/>
            <a:gdLst/>
            <a:ahLst/>
            <a:cxnLst/>
            <a:rect l="l" t="t" r="r" b="b"/>
            <a:pathLst>
              <a:path w="2639507" h="1061464">
                <a:moveTo>
                  <a:pt x="0" y="0"/>
                </a:moveTo>
                <a:lnTo>
                  <a:pt x="2639507" y="0"/>
                </a:lnTo>
                <a:lnTo>
                  <a:pt x="2639507" y="1061464"/>
                </a:lnTo>
                <a:lnTo>
                  <a:pt x="0" y="1061464"/>
                </a:lnTo>
                <a:lnTo>
                  <a:pt x="0" y="0"/>
                </a:lnTo>
                <a:close/>
              </a:path>
            </a:pathLst>
          </a:custGeom>
          <a:blipFill>
            <a:blip r:embed="rId3"/>
            <a:stretch>
              <a:fillRect/>
            </a:stretch>
          </a:blipFill>
        </p:spPr>
        <p:txBody>
          <a:bodyPr/>
          <a:lstStyle/>
          <a:p>
            <a:endParaRPr lang="en-CA"/>
          </a:p>
        </p:txBody>
      </p:sp>
      <p:grpSp>
        <p:nvGrpSpPr>
          <p:cNvPr id="4" name="Group 4"/>
          <p:cNvGrpSpPr/>
          <p:nvPr/>
        </p:nvGrpSpPr>
        <p:grpSpPr>
          <a:xfrm>
            <a:off x="2737886" y="3314700"/>
            <a:ext cx="12812227" cy="4223514"/>
            <a:chOff x="0" y="0"/>
            <a:chExt cx="17082969" cy="5631352"/>
          </a:xfrm>
        </p:grpSpPr>
        <p:sp>
          <p:nvSpPr>
            <p:cNvPr id="5" name="Freeform 5"/>
            <p:cNvSpPr/>
            <p:nvPr/>
          </p:nvSpPr>
          <p:spPr>
            <a:xfrm>
              <a:off x="0" y="0"/>
              <a:ext cx="17082969" cy="4292096"/>
            </a:xfrm>
            <a:custGeom>
              <a:avLst/>
              <a:gdLst/>
              <a:ahLst/>
              <a:cxnLst/>
              <a:rect l="l" t="t" r="r" b="b"/>
              <a:pathLst>
                <a:path w="17082969" h="4292096">
                  <a:moveTo>
                    <a:pt x="0" y="0"/>
                  </a:moveTo>
                  <a:lnTo>
                    <a:pt x="17082969" y="0"/>
                  </a:lnTo>
                  <a:lnTo>
                    <a:pt x="17082969" y="4292096"/>
                  </a:lnTo>
                  <a:lnTo>
                    <a:pt x="0" y="4292096"/>
                  </a:lnTo>
                  <a:lnTo>
                    <a:pt x="0" y="0"/>
                  </a:lnTo>
                  <a:close/>
                </a:path>
              </a:pathLst>
            </a:custGeom>
            <a:blipFill>
              <a:blip r:embed="rId4"/>
              <a:stretch>
                <a:fillRect/>
              </a:stretch>
            </a:blipFill>
          </p:spPr>
          <p:txBody>
            <a:bodyPr/>
            <a:lstStyle/>
            <a:p>
              <a:endParaRPr lang="en-CA"/>
            </a:p>
          </p:txBody>
        </p:sp>
        <p:sp>
          <p:nvSpPr>
            <p:cNvPr id="6" name="TextBox 6"/>
            <p:cNvSpPr txBox="1"/>
            <p:nvPr/>
          </p:nvSpPr>
          <p:spPr>
            <a:xfrm>
              <a:off x="753522" y="4541313"/>
              <a:ext cx="3131398" cy="1090039"/>
            </a:xfrm>
            <a:prstGeom prst="rect">
              <a:avLst/>
            </a:prstGeom>
          </p:spPr>
          <p:txBody>
            <a:bodyPr lIns="0" tIns="0" rIns="0" bIns="0" rtlCol="0" anchor="t">
              <a:spAutoFit/>
            </a:bodyPr>
            <a:lstStyle/>
            <a:p>
              <a:pPr algn="ctr">
                <a:lnSpc>
                  <a:spcPts val="3333"/>
                </a:lnSpc>
              </a:pPr>
              <a:r>
                <a:rPr lang="en-US" sz="2380">
                  <a:solidFill>
                    <a:srgbClr val="000000"/>
                  </a:solidFill>
                  <a:latin typeface="Canva Sans"/>
                  <a:ea typeface="Canva Sans"/>
                  <a:cs typeface="Canva Sans"/>
                  <a:sym typeface="Canva Sans"/>
                </a:rPr>
                <a:t>Foundational Commitments</a:t>
              </a:r>
            </a:p>
          </p:txBody>
        </p:sp>
        <p:sp>
          <p:nvSpPr>
            <p:cNvPr id="7" name="TextBox 7"/>
            <p:cNvSpPr txBox="1"/>
            <p:nvPr/>
          </p:nvSpPr>
          <p:spPr>
            <a:xfrm>
              <a:off x="4888503" y="4541313"/>
              <a:ext cx="3131398" cy="1090039"/>
            </a:xfrm>
            <a:prstGeom prst="rect">
              <a:avLst/>
            </a:prstGeom>
          </p:spPr>
          <p:txBody>
            <a:bodyPr lIns="0" tIns="0" rIns="0" bIns="0" rtlCol="0" anchor="t">
              <a:spAutoFit/>
            </a:bodyPr>
            <a:lstStyle/>
            <a:p>
              <a:pPr algn="ctr">
                <a:lnSpc>
                  <a:spcPts val="3333"/>
                </a:lnSpc>
              </a:pPr>
              <a:r>
                <a:rPr lang="en-US" sz="2380" dirty="0">
                  <a:solidFill>
                    <a:srgbClr val="000000"/>
                  </a:solidFill>
                  <a:latin typeface="Canva Sans"/>
                  <a:ea typeface="Canva Sans"/>
                  <a:cs typeface="Canva Sans"/>
                  <a:sym typeface="Canva Sans"/>
                </a:rPr>
                <a:t>Relational Pillars</a:t>
              </a:r>
            </a:p>
          </p:txBody>
        </p:sp>
        <p:sp>
          <p:nvSpPr>
            <p:cNvPr id="8" name="TextBox 8"/>
            <p:cNvSpPr txBox="1"/>
            <p:nvPr/>
          </p:nvSpPr>
          <p:spPr>
            <a:xfrm>
              <a:off x="9027759" y="4500999"/>
              <a:ext cx="3131398" cy="1090039"/>
            </a:xfrm>
            <a:prstGeom prst="rect">
              <a:avLst/>
            </a:prstGeom>
          </p:spPr>
          <p:txBody>
            <a:bodyPr lIns="0" tIns="0" rIns="0" bIns="0" rtlCol="0" anchor="t">
              <a:spAutoFit/>
            </a:bodyPr>
            <a:lstStyle/>
            <a:p>
              <a:pPr algn="ctr">
                <a:lnSpc>
                  <a:spcPts val="3333"/>
                </a:lnSpc>
              </a:pPr>
              <a:r>
                <a:rPr lang="en-US" sz="2380">
                  <a:solidFill>
                    <a:srgbClr val="000000"/>
                  </a:solidFill>
                  <a:latin typeface="Canva Sans"/>
                  <a:ea typeface="Canva Sans"/>
                  <a:cs typeface="Canva Sans"/>
                  <a:sym typeface="Canva Sans"/>
                </a:rPr>
                <a:t>Sustaining Momentum</a:t>
              </a:r>
            </a:p>
          </p:txBody>
        </p:sp>
        <p:sp>
          <p:nvSpPr>
            <p:cNvPr id="9" name="TextBox 9"/>
            <p:cNvSpPr txBox="1"/>
            <p:nvPr/>
          </p:nvSpPr>
          <p:spPr>
            <a:xfrm>
              <a:off x="13167016" y="4781759"/>
              <a:ext cx="3131398" cy="528517"/>
            </a:xfrm>
            <a:prstGeom prst="rect">
              <a:avLst/>
            </a:prstGeom>
          </p:spPr>
          <p:txBody>
            <a:bodyPr lIns="0" tIns="0" rIns="0" bIns="0" rtlCol="0" anchor="t">
              <a:spAutoFit/>
            </a:bodyPr>
            <a:lstStyle/>
            <a:p>
              <a:pPr algn="ctr">
                <a:lnSpc>
                  <a:spcPts val="3333"/>
                </a:lnSpc>
              </a:pPr>
              <a:r>
                <a:rPr lang="en-US" sz="2380">
                  <a:solidFill>
                    <a:srgbClr val="000000"/>
                  </a:solidFill>
                  <a:latin typeface="Canva Sans"/>
                  <a:ea typeface="Canva Sans"/>
                  <a:cs typeface="Canva Sans"/>
                  <a:sym typeface="Canva Sans"/>
                </a:rPr>
                <a:t>Feedback</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image.png"/>
          <p:cNvSpPr/>
          <p:nvPr/>
        </p:nvSpPr>
        <p:spPr>
          <a:xfrm>
            <a:off x="0" y="0"/>
            <a:ext cx="2639507" cy="1061464"/>
          </a:xfrm>
          <a:custGeom>
            <a:avLst/>
            <a:gdLst/>
            <a:ahLst/>
            <a:cxnLst/>
            <a:rect l="l" t="t" r="r" b="b"/>
            <a:pathLst>
              <a:path w="2639507" h="1061464">
                <a:moveTo>
                  <a:pt x="0" y="0"/>
                </a:moveTo>
                <a:lnTo>
                  <a:pt x="2639507" y="0"/>
                </a:lnTo>
                <a:lnTo>
                  <a:pt x="2639507" y="1061464"/>
                </a:lnTo>
                <a:lnTo>
                  <a:pt x="0" y="1061464"/>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11410378" y="0"/>
            <a:ext cx="6877622" cy="10287000"/>
            <a:chOff x="0" y="0"/>
            <a:chExt cx="812800" cy="1215722"/>
          </a:xfrm>
        </p:grpSpPr>
        <p:sp>
          <p:nvSpPr>
            <p:cNvPr id="4" name="Freeform 4"/>
            <p:cNvSpPr/>
            <p:nvPr/>
          </p:nvSpPr>
          <p:spPr>
            <a:xfrm>
              <a:off x="0" y="0"/>
              <a:ext cx="812800" cy="1215722"/>
            </a:xfrm>
            <a:custGeom>
              <a:avLst/>
              <a:gdLst/>
              <a:ahLst/>
              <a:cxnLst/>
              <a:rect l="l" t="t" r="r" b="b"/>
              <a:pathLst>
                <a:path w="812800" h="1215722">
                  <a:moveTo>
                    <a:pt x="0" y="0"/>
                  </a:moveTo>
                  <a:lnTo>
                    <a:pt x="812800" y="0"/>
                  </a:lnTo>
                  <a:lnTo>
                    <a:pt x="812800" y="1215722"/>
                  </a:lnTo>
                  <a:lnTo>
                    <a:pt x="0" y="1215722"/>
                  </a:lnTo>
                  <a:close/>
                </a:path>
              </a:pathLst>
            </a:custGeom>
            <a:blipFill>
              <a:blip r:embed="rId4"/>
              <a:stretch>
                <a:fillRect l="-1305" r="-1305"/>
              </a:stretch>
            </a:blipFill>
          </p:spPr>
          <p:txBody>
            <a:bodyPr/>
            <a:lstStyle/>
            <a:p>
              <a:endParaRPr lang="en-CA"/>
            </a:p>
          </p:txBody>
        </p:sp>
      </p:grpSp>
      <p:sp>
        <p:nvSpPr>
          <p:cNvPr id="5" name="TextBox 5"/>
          <p:cNvSpPr txBox="1"/>
          <p:nvPr/>
        </p:nvSpPr>
        <p:spPr>
          <a:xfrm>
            <a:off x="1028700" y="1405846"/>
            <a:ext cx="9269393" cy="1285875"/>
          </a:xfrm>
          <a:prstGeom prst="rect">
            <a:avLst/>
          </a:prstGeom>
        </p:spPr>
        <p:txBody>
          <a:bodyPr lIns="0" tIns="0" rIns="0" bIns="0" rtlCol="0" anchor="t">
            <a:spAutoFit/>
          </a:bodyPr>
          <a:lstStyle/>
          <a:p>
            <a:pPr marL="0" lvl="0" indent="0" algn="l">
              <a:lnSpc>
                <a:spcPts val="10199"/>
              </a:lnSpc>
            </a:pPr>
            <a:r>
              <a:rPr lang="en-US" sz="8499" b="1">
                <a:solidFill>
                  <a:srgbClr val="38546D"/>
                </a:solidFill>
                <a:latin typeface="Canva Sans Bold"/>
                <a:ea typeface="Canva Sans Bold"/>
                <a:cs typeface="Canva Sans Bold"/>
                <a:sym typeface="Canva Sans Bold"/>
              </a:rPr>
              <a:t>Collaborations</a:t>
            </a:r>
          </a:p>
        </p:txBody>
      </p:sp>
      <p:sp>
        <p:nvSpPr>
          <p:cNvPr id="6" name="TextBox 6"/>
          <p:cNvSpPr txBox="1"/>
          <p:nvPr/>
        </p:nvSpPr>
        <p:spPr>
          <a:xfrm>
            <a:off x="1028700" y="3682542"/>
            <a:ext cx="9269393" cy="485775"/>
          </a:xfrm>
          <a:prstGeom prst="rect">
            <a:avLst/>
          </a:prstGeom>
        </p:spPr>
        <p:txBody>
          <a:bodyPr lIns="0" tIns="0" rIns="0" bIns="0" rtlCol="0" anchor="t">
            <a:spAutoFit/>
          </a:bodyPr>
          <a:lstStyle/>
          <a:p>
            <a:pPr marL="0" lvl="0" indent="0" algn="l">
              <a:lnSpc>
                <a:spcPts val="3900"/>
              </a:lnSpc>
            </a:pPr>
            <a:r>
              <a:rPr lang="en-US" sz="3000" b="1">
                <a:solidFill>
                  <a:srgbClr val="D47335"/>
                </a:solidFill>
                <a:latin typeface="Canva Sans Bold"/>
                <a:ea typeface="Canva Sans Bold"/>
                <a:cs typeface="Canva Sans Bold"/>
                <a:sym typeface="Canva Sans Bold"/>
              </a:rPr>
              <a:t>Building Sector Capacity Through Partnerships</a:t>
            </a:r>
          </a:p>
        </p:txBody>
      </p:sp>
      <p:sp>
        <p:nvSpPr>
          <p:cNvPr id="7" name="TextBox 7"/>
          <p:cNvSpPr txBox="1"/>
          <p:nvPr/>
        </p:nvSpPr>
        <p:spPr>
          <a:xfrm>
            <a:off x="1028700" y="4480333"/>
            <a:ext cx="9269393" cy="4090035"/>
          </a:xfrm>
          <a:prstGeom prst="rect">
            <a:avLst/>
          </a:prstGeom>
        </p:spPr>
        <p:txBody>
          <a:bodyPr lIns="0" tIns="0" rIns="0" bIns="0" rtlCol="0" anchor="t">
            <a:spAutoFit/>
          </a:bodyPr>
          <a:lstStyle/>
          <a:p>
            <a:pPr marL="518160" lvl="1" indent="-259080" algn="l">
              <a:lnSpc>
                <a:spcPts val="3600"/>
              </a:lnSpc>
              <a:buFont typeface="Arial"/>
              <a:buChar char="•"/>
            </a:pPr>
            <a:r>
              <a:rPr lang="en-US" sz="2400" dirty="0">
                <a:solidFill>
                  <a:srgbClr val="000000"/>
                </a:solidFill>
                <a:latin typeface="Canva Sans"/>
                <a:ea typeface="Canva Sans"/>
                <a:cs typeface="Canva Sans"/>
                <a:sym typeface="Canva Sans"/>
              </a:rPr>
              <a:t>PCL partners with EDI experts and community organizations across Ontario</a:t>
            </a:r>
          </a:p>
          <a:p>
            <a:pPr marL="518160" lvl="1" indent="-259080" algn="l">
              <a:lnSpc>
                <a:spcPts val="3600"/>
              </a:lnSpc>
              <a:buFont typeface="Arial"/>
              <a:buChar char="•"/>
            </a:pPr>
            <a:r>
              <a:rPr lang="en-US" sz="2400" dirty="0">
                <a:solidFill>
                  <a:srgbClr val="000000"/>
                </a:solidFill>
                <a:latin typeface="Canva Sans"/>
                <a:ea typeface="Canva Sans"/>
                <a:cs typeface="Canva Sans"/>
                <a:sym typeface="Canva Sans"/>
              </a:rPr>
              <a:t>Co-developed the EDI Logic Model with Wilfrid Laurier University; delivered training for leaders and DSPs</a:t>
            </a:r>
          </a:p>
          <a:p>
            <a:pPr marL="518160" lvl="1" indent="-259080" algn="l">
              <a:lnSpc>
                <a:spcPts val="3600"/>
              </a:lnSpc>
              <a:buFont typeface="Arial"/>
              <a:buChar char="•"/>
            </a:pPr>
            <a:r>
              <a:rPr lang="en-US" sz="2400" dirty="0">
                <a:solidFill>
                  <a:srgbClr val="000000"/>
                </a:solidFill>
                <a:latin typeface="Canva Sans"/>
                <a:ea typeface="Canva Sans"/>
                <a:cs typeface="Canva Sans"/>
                <a:sym typeface="Canva Sans"/>
              </a:rPr>
              <a:t>CEO and Board Members completed Capacity Canada’s </a:t>
            </a:r>
            <a:r>
              <a:rPr lang="en-US" sz="2400">
                <a:solidFill>
                  <a:srgbClr val="000000"/>
                </a:solidFill>
                <a:latin typeface="Canva Sans"/>
                <a:ea typeface="Canva Sans"/>
                <a:cs typeface="Canva Sans"/>
                <a:sym typeface="Canva Sans"/>
              </a:rPr>
              <a:t>Board Governance </a:t>
            </a:r>
            <a:r>
              <a:rPr lang="en-US" sz="2400" dirty="0">
                <a:solidFill>
                  <a:srgbClr val="000000"/>
                </a:solidFill>
                <a:latin typeface="Canva Sans"/>
                <a:ea typeface="Canva Sans"/>
                <a:cs typeface="Canva Sans"/>
                <a:sym typeface="Canva Sans"/>
              </a:rPr>
              <a:t>Boot Camp (2022)</a:t>
            </a:r>
          </a:p>
          <a:p>
            <a:pPr marL="518160" lvl="1" indent="-259080" algn="l">
              <a:lnSpc>
                <a:spcPts val="3600"/>
              </a:lnSpc>
              <a:buFont typeface="Arial"/>
              <a:buChar char="•"/>
            </a:pPr>
            <a:r>
              <a:rPr lang="en-US" sz="2400" dirty="0">
                <a:solidFill>
                  <a:srgbClr val="000000"/>
                </a:solidFill>
                <a:latin typeface="Canva Sans"/>
                <a:ea typeface="Canva Sans"/>
                <a:cs typeface="Canva Sans"/>
                <a:sym typeface="Canva Sans"/>
              </a:rPr>
              <a:t>PCL leaders contribute to the provincial EDI Community of Practice, Central Region ARDEI sub-committee, and </a:t>
            </a:r>
            <a:r>
              <a:rPr lang="en-US" sz="2400" u="sng" dirty="0">
                <a:solidFill>
                  <a:srgbClr val="000000"/>
                </a:solidFill>
                <a:latin typeface="Canva Sans"/>
                <a:ea typeface="Canva Sans"/>
                <a:cs typeface="Canva Sans"/>
                <a:sym typeface="Canva Sans"/>
                <a:hlinkClick r:id="rId5" tooltip="https://realxchange.communitylivingessex.org/equity-diversity-inclusion-resources/"/>
              </a:rPr>
              <a:t>REAL Xchange platform</a:t>
            </a:r>
          </a:p>
        </p:txBody>
      </p:sp>
      <p:sp>
        <p:nvSpPr>
          <p:cNvPr id="8" name="AutoShape 8"/>
          <p:cNvSpPr/>
          <p:nvPr/>
        </p:nvSpPr>
        <p:spPr>
          <a:xfrm>
            <a:off x="1028700" y="9244012"/>
            <a:ext cx="9269393" cy="0"/>
          </a:xfrm>
          <a:prstGeom prst="line">
            <a:avLst/>
          </a:prstGeom>
          <a:ln w="28575" cap="rnd">
            <a:solidFill>
              <a:srgbClr val="000000"/>
            </a:solidFill>
            <a:prstDash val="solid"/>
            <a:headEnd type="none" w="sm" len="sm"/>
            <a:tailEnd type="none" w="sm" len="sm"/>
          </a:ln>
        </p:spPr>
        <p:txBody>
          <a:bodyPr/>
          <a:lstStyle/>
          <a:p>
            <a:endParaRPr lang="en-CA"/>
          </a:p>
        </p:txBody>
      </p:sp>
      <p:sp>
        <p:nvSpPr>
          <p:cNvPr id="9" name="AutoShape 9"/>
          <p:cNvSpPr/>
          <p:nvPr/>
        </p:nvSpPr>
        <p:spPr>
          <a:xfrm>
            <a:off x="1028700" y="3050391"/>
            <a:ext cx="9269393" cy="0"/>
          </a:xfrm>
          <a:prstGeom prst="line">
            <a:avLst/>
          </a:prstGeom>
          <a:ln w="28575" cap="rnd">
            <a:solidFill>
              <a:srgbClr val="000000"/>
            </a:solidFill>
            <a:prstDash val="solid"/>
            <a:headEnd type="none" w="sm" len="sm"/>
            <a:tailEnd type="none" w="sm" len="sm"/>
          </a:ln>
        </p:spPr>
        <p:txBody>
          <a:bodyPr/>
          <a:lstStyle/>
          <a:p>
            <a:endParaRPr lang="en-C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image.png"/>
          <p:cNvSpPr/>
          <p:nvPr/>
        </p:nvSpPr>
        <p:spPr>
          <a:xfrm>
            <a:off x="0" y="0"/>
            <a:ext cx="2639507" cy="1061464"/>
          </a:xfrm>
          <a:custGeom>
            <a:avLst/>
            <a:gdLst/>
            <a:ahLst/>
            <a:cxnLst/>
            <a:rect l="l" t="t" r="r" b="b"/>
            <a:pathLst>
              <a:path w="2639507" h="1061464">
                <a:moveTo>
                  <a:pt x="0" y="0"/>
                </a:moveTo>
                <a:lnTo>
                  <a:pt x="2639507" y="0"/>
                </a:lnTo>
                <a:lnTo>
                  <a:pt x="2639507" y="1061464"/>
                </a:lnTo>
                <a:lnTo>
                  <a:pt x="0" y="1061464"/>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8832256" y="695647"/>
            <a:ext cx="9691288" cy="8895706"/>
            <a:chOff x="0" y="0"/>
            <a:chExt cx="2552438" cy="2342902"/>
          </a:xfrm>
        </p:grpSpPr>
        <p:sp>
          <p:nvSpPr>
            <p:cNvPr id="4" name="Freeform 4"/>
            <p:cNvSpPr/>
            <p:nvPr/>
          </p:nvSpPr>
          <p:spPr>
            <a:xfrm>
              <a:off x="0" y="0"/>
              <a:ext cx="2552438" cy="2342902"/>
            </a:xfrm>
            <a:custGeom>
              <a:avLst/>
              <a:gdLst/>
              <a:ahLst/>
              <a:cxnLst/>
              <a:rect l="l" t="t" r="r" b="b"/>
              <a:pathLst>
                <a:path w="2552438" h="2342902">
                  <a:moveTo>
                    <a:pt x="0" y="0"/>
                  </a:moveTo>
                  <a:lnTo>
                    <a:pt x="2552438" y="0"/>
                  </a:lnTo>
                  <a:lnTo>
                    <a:pt x="2552438" y="2342902"/>
                  </a:lnTo>
                  <a:lnTo>
                    <a:pt x="0" y="2342902"/>
                  </a:lnTo>
                  <a:close/>
                </a:path>
              </a:pathLst>
            </a:custGeom>
            <a:solidFill>
              <a:srgbClr val="132651"/>
            </a:solidFill>
          </p:spPr>
          <p:txBody>
            <a:bodyPr/>
            <a:lstStyle/>
            <a:p>
              <a:endParaRPr lang="en-CA"/>
            </a:p>
          </p:txBody>
        </p:sp>
        <p:sp>
          <p:nvSpPr>
            <p:cNvPr id="5" name="TextBox 5"/>
            <p:cNvSpPr txBox="1"/>
            <p:nvPr/>
          </p:nvSpPr>
          <p:spPr>
            <a:xfrm>
              <a:off x="0" y="-57150"/>
              <a:ext cx="2552438" cy="2400052"/>
            </a:xfrm>
            <a:prstGeom prst="rect">
              <a:avLst/>
            </a:prstGeom>
          </p:spPr>
          <p:txBody>
            <a:bodyPr lIns="50800" tIns="50800" rIns="50800" bIns="50800" rtlCol="0" anchor="ctr"/>
            <a:lstStyle/>
            <a:p>
              <a:pPr algn="ctr">
                <a:lnSpc>
                  <a:spcPts val="3150"/>
                </a:lnSpc>
              </a:pPr>
              <a:endParaRPr/>
            </a:p>
          </p:txBody>
        </p:sp>
      </p:grpSp>
      <p:sp>
        <p:nvSpPr>
          <p:cNvPr id="6" name="Freeform 6"/>
          <p:cNvSpPr/>
          <p:nvPr/>
        </p:nvSpPr>
        <p:spPr>
          <a:xfrm>
            <a:off x="9144000" y="2414373"/>
            <a:ext cx="8629650" cy="5458254"/>
          </a:xfrm>
          <a:custGeom>
            <a:avLst/>
            <a:gdLst/>
            <a:ahLst/>
            <a:cxnLst/>
            <a:rect l="l" t="t" r="r" b="b"/>
            <a:pathLst>
              <a:path w="8629650" h="5458254">
                <a:moveTo>
                  <a:pt x="0" y="0"/>
                </a:moveTo>
                <a:lnTo>
                  <a:pt x="8629650" y="0"/>
                </a:lnTo>
                <a:lnTo>
                  <a:pt x="8629650" y="5458254"/>
                </a:lnTo>
                <a:lnTo>
                  <a:pt x="0" y="5458254"/>
                </a:lnTo>
                <a:lnTo>
                  <a:pt x="0" y="0"/>
                </a:lnTo>
                <a:close/>
              </a:path>
            </a:pathLst>
          </a:custGeom>
          <a:blipFill>
            <a:blip r:embed="rId4"/>
            <a:stretch>
              <a:fillRect/>
            </a:stretch>
          </a:blipFill>
        </p:spPr>
        <p:txBody>
          <a:bodyPr/>
          <a:lstStyle/>
          <a:p>
            <a:endParaRPr lang="en-CA"/>
          </a:p>
        </p:txBody>
      </p:sp>
      <p:sp>
        <p:nvSpPr>
          <p:cNvPr id="7" name="TextBox 7"/>
          <p:cNvSpPr txBox="1"/>
          <p:nvPr/>
        </p:nvSpPr>
        <p:spPr>
          <a:xfrm>
            <a:off x="1384300" y="1855787"/>
            <a:ext cx="6299200" cy="2314577"/>
          </a:xfrm>
          <a:prstGeom prst="rect">
            <a:avLst/>
          </a:prstGeom>
        </p:spPr>
        <p:txBody>
          <a:bodyPr lIns="0" tIns="0" rIns="0" bIns="0" rtlCol="0" anchor="t">
            <a:spAutoFit/>
          </a:bodyPr>
          <a:lstStyle/>
          <a:p>
            <a:pPr marL="0" lvl="0" indent="0" algn="l">
              <a:lnSpc>
                <a:spcPts val="8925"/>
              </a:lnSpc>
            </a:pPr>
            <a:r>
              <a:rPr lang="en-US" sz="8500" b="1">
                <a:solidFill>
                  <a:srgbClr val="132651"/>
                </a:solidFill>
                <a:latin typeface="Canva Sans Bold"/>
                <a:ea typeface="Canva Sans Bold"/>
                <a:cs typeface="Canva Sans Bold"/>
                <a:sym typeface="Canva Sans Bold"/>
              </a:rPr>
              <a:t>Resourcing Equity</a:t>
            </a:r>
          </a:p>
        </p:txBody>
      </p:sp>
      <p:sp>
        <p:nvSpPr>
          <p:cNvPr id="8" name="TextBox 8"/>
          <p:cNvSpPr txBox="1"/>
          <p:nvPr/>
        </p:nvSpPr>
        <p:spPr>
          <a:xfrm>
            <a:off x="1028700" y="5554761"/>
            <a:ext cx="6299200" cy="348932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38546D"/>
                </a:solidFill>
                <a:latin typeface="Canva Sans"/>
                <a:ea typeface="Canva Sans"/>
                <a:cs typeface="Canva Sans"/>
                <a:sym typeface="Canva Sans"/>
              </a:rPr>
              <a:t>EDIB-specific roles remain rare in the sector</a:t>
            </a:r>
          </a:p>
          <a:p>
            <a:pPr marL="539749" lvl="1" indent="-269875" algn="l">
              <a:lnSpc>
                <a:spcPts val="3499"/>
              </a:lnSpc>
              <a:buFont typeface="Arial"/>
              <a:buChar char="•"/>
            </a:pPr>
            <a:r>
              <a:rPr lang="en-US" sz="2499">
                <a:solidFill>
                  <a:srgbClr val="38546D"/>
                </a:solidFill>
                <a:latin typeface="Canva Sans"/>
                <a:ea typeface="Canva Sans"/>
                <a:cs typeface="Canva Sans"/>
                <a:sym typeface="Canva Sans"/>
              </a:rPr>
              <a:t>Dedicated roles signal long-term commitment and accountability</a:t>
            </a:r>
          </a:p>
          <a:p>
            <a:pPr marL="539749" lvl="1" indent="-269875" algn="l">
              <a:lnSpc>
                <a:spcPts val="3499"/>
              </a:lnSpc>
              <a:buFont typeface="Arial"/>
              <a:buChar char="•"/>
            </a:pPr>
            <a:r>
              <a:rPr lang="en-US" sz="2499">
                <a:solidFill>
                  <a:srgbClr val="38546D"/>
                </a:solidFill>
                <a:latin typeface="Canva Sans"/>
                <a:ea typeface="Canva Sans"/>
                <a:cs typeface="Canva Sans"/>
                <a:sym typeface="Canva Sans"/>
              </a:rPr>
              <a:t>EDIB can be embedded without a formal role — but it takes intention</a:t>
            </a:r>
          </a:p>
          <a:p>
            <a:pPr marL="539749" lvl="1" indent="-269875" algn="l">
              <a:lnSpc>
                <a:spcPts val="3499"/>
              </a:lnSpc>
              <a:buFont typeface="Arial"/>
              <a:buChar char="•"/>
            </a:pPr>
            <a:r>
              <a:rPr lang="en-US" sz="2499">
                <a:solidFill>
                  <a:srgbClr val="38546D"/>
                </a:solidFill>
                <a:latin typeface="Canva Sans"/>
                <a:ea typeface="Canva Sans"/>
                <a:cs typeface="Canva Sans"/>
                <a:sym typeface="Canva Sans"/>
              </a:rPr>
              <a:t>Tools and models for sector-wide adoption and sustainability</a:t>
            </a:r>
          </a:p>
        </p:txBody>
      </p:sp>
      <p:sp>
        <p:nvSpPr>
          <p:cNvPr id="9" name="TextBox 9"/>
          <p:cNvSpPr txBox="1"/>
          <p:nvPr/>
        </p:nvSpPr>
        <p:spPr>
          <a:xfrm>
            <a:off x="1397001" y="4551362"/>
            <a:ext cx="6202892" cy="514350"/>
          </a:xfrm>
          <a:prstGeom prst="rect">
            <a:avLst/>
          </a:prstGeom>
        </p:spPr>
        <p:txBody>
          <a:bodyPr lIns="0" tIns="0" rIns="0" bIns="0" rtlCol="0" anchor="t">
            <a:spAutoFit/>
          </a:bodyPr>
          <a:lstStyle/>
          <a:p>
            <a:pPr marL="0" lvl="0" indent="0" algn="l">
              <a:lnSpc>
                <a:spcPts val="4200"/>
              </a:lnSpc>
            </a:pPr>
            <a:r>
              <a:rPr lang="en-US" sz="3000" b="1">
                <a:solidFill>
                  <a:srgbClr val="D47335"/>
                </a:solidFill>
                <a:latin typeface="Canva Sans Bold"/>
                <a:ea typeface="Canva Sans Bold"/>
                <a:cs typeface="Canva Sans Bold"/>
                <a:sym typeface="Canva Sans Bold"/>
              </a:rPr>
              <a:t>Why EDIB Roles Matter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0944" y="271999"/>
            <a:ext cx="9280209" cy="9743002"/>
          </a:xfrm>
          <a:custGeom>
            <a:avLst/>
            <a:gdLst/>
            <a:ahLst/>
            <a:cxnLst/>
            <a:rect l="l" t="t" r="r" b="b"/>
            <a:pathLst>
              <a:path w="9280209" h="9743002">
                <a:moveTo>
                  <a:pt x="0" y="0"/>
                </a:moveTo>
                <a:lnTo>
                  <a:pt x="9280209" y="0"/>
                </a:lnTo>
                <a:lnTo>
                  <a:pt x="9280209" y="9743002"/>
                </a:lnTo>
                <a:lnTo>
                  <a:pt x="0" y="9743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3" name="Group 3"/>
          <p:cNvGrpSpPr/>
          <p:nvPr/>
        </p:nvGrpSpPr>
        <p:grpSpPr>
          <a:xfrm>
            <a:off x="11508355" y="2560080"/>
            <a:ext cx="5808095" cy="5307266"/>
            <a:chOff x="0" y="0"/>
            <a:chExt cx="7744127" cy="7076355"/>
          </a:xfrm>
        </p:grpSpPr>
        <p:sp>
          <p:nvSpPr>
            <p:cNvPr id="4" name="TextBox 4"/>
            <p:cNvSpPr txBox="1"/>
            <p:nvPr/>
          </p:nvSpPr>
          <p:spPr>
            <a:xfrm>
              <a:off x="261282" y="9525"/>
              <a:ext cx="7406645" cy="3444875"/>
            </a:xfrm>
            <a:prstGeom prst="rect">
              <a:avLst/>
            </a:prstGeom>
          </p:spPr>
          <p:txBody>
            <a:bodyPr lIns="0" tIns="0" rIns="0" bIns="0" rtlCol="0" anchor="t">
              <a:spAutoFit/>
            </a:bodyPr>
            <a:lstStyle/>
            <a:p>
              <a:pPr marL="0" lvl="0" indent="0" algn="l">
                <a:lnSpc>
                  <a:spcPts val="10260"/>
                </a:lnSpc>
              </a:pPr>
              <a:r>
                <a:rPr lang="en-US" sz="8550" b="1">
                  <a:solidFill>
                    <a:srgbClr val="38546D"/>
                  </a:solidFill>
                  <a:latin typeface="Canva Sans Bold"/>
                  <a:ea typeface="Canva Sans Bold"/>
                  <a:cs typeface="Canva Sans Bold"/>
                  <a:sym typeface="Canva Sans Bold"/>
                </a:rPr>
                <a:t>Measuring Impact</a:t>
              </a:r>
            </a:p>
          </p:txBody>
        </p:sp>
        <p:sp>
          <p:nvSpPr>
            <p:cNvPr id="5" name="TextBox 5"/>
            <p:cNvSpPr txBox="1"/>
            <p:nvPr/>
          </p:nvSpPr>
          <p:spPr>
            <a:xfrm>
              <a:off x="261282" y="4456980"/>
              <a:ext cx="7406645" cy="2619375"/>
            </a:xfrm>
            <a:prstGeom prst="rect">
              <a:avLst/>
            </a:prstGeom>
          </p:spPr>
          <p:txBody>
            <a:bodyPr lIns="0" tIns="0" rIns="0" bIns="0" rtlCol="0" anchor="t">
              <a:spAutoFit/>
            </a:bodyPr>
            <a:lstStyle/>
            <a:p>
              <a:pPr marL="0" lvl="0" indent="0" algn="l">
                <a:lnSpc>
                  <a:spcPts val="3900"/>
                </a:lnSpc>
              </a:pPr>
              <a:r>
                <a:rPr lang="en-US" sz="3000">
                  <a:solidFill>
                    <a:srgbClr val="C75F3F"/>
                  </a:solidFill>
                  <a:latin typeface="Canva Sans"/>
                  <a:ea typeface="Canva Sans"/>
                  <a:cs typeface="Canva Sans"/>
                  <a:sym typeface="Canva Sans"/>
                </a:rPr>
                <a:t>How does your organization measure the impact of EDIB initiatives and what outcomes have you seen so far?</a:t>
              </a:r>
            </a:p>
          </p:txBody>
        </p:sp>
        <p:sp>
          <p:nvSpPr>
            <p:cNvPr id="6" name="AutoShape 6"/>
            <p:cNvSpPr/>
            <p:nvPr/>
          </p:nvSpPr>
          <p:spPr>
            <a:xfrm>
              <a:off x="0" y="3922049"/>
              <a:ext cx="7744127" cy="0"/>
            </a:xfrm>
            <a:prstGeom prst="line">
              <a:avLst/>
            </a:prstGeom>
            <a:ln w="139700" cap="flat">
              <a:solidFill>
                <a:srgbClr val="000000"/>
              </a:solidFill>
              <a:prstDash val="solid"/>
              <a:headEnd type="none" w="sm" len="sm"/>
              <a:tailEnd type="none" w="sm" len="sm"/>
            </a:ln>
          </p:spPr>
          <p:txBody>
            <a:bodyPr/>
            <a:lstStyle/>
            <a:p>
              <a:endParaRPr lang="en-CA"/>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36427" y="3976639"/>
            <a:ext cx="4246143" cy="3540221"/>
          </a:xfrm>
          <a:custGeom>
            <a:avLst/>
            <a:gdLst/>
            <a:ahLst/>
            <a:cxnLst/>
            <a:rect l="l" t="t" r="r" b="b"/>
            <a:pathLst>
              <a:path w="4246143" h="3540221">
                <a:moveTo>
                  <a:pt x="0" y="0"/>
                </a:moveTo>
                <a:lnTo>
                  <a:pt x="4246142" y="0"/>
                </a:lnTo>
                <a:lnTo>
                  <a:pt x="4246142" y="3540221"/>
                </a:lnTo>
                <a:lnTo>
                  <a:pt x="0" y="3540221"/>
                </a:lnTo>
                <a:lnTo>
                  <a:pt x="0" y="0"/>
                </a:lnTo>
                <a:close/>
              </a:path>
            </a:pathLst>
          </a:custGeom>
          <a:blipFill>
            <a:blip r:embed="rId3"/>
            <a:stretch>
              <a:fillRect/>
            </a:stretch>
          </a:blipFill>
        </p:spPr>
        <p:txBody>
          <a:bodyPr/>
          <a:lstStyle/>
          <a:p>
            <a:endParaRPr lang="en-CA"/>
          </a:p>
        </p:txBody>
      </p:sp>
      <p:sp>
        <p:nvSpPr>
          <p:cNvPr id="3" name="Freeform 3"/>
          <p:cNvSpPr/>
          <p:nvPr/>
        </p:nvSpPr>
        <p:spPr>
          <a:xfrm>
            <a:off x="0" y="0"/>
            <a:ext cx="2639507" cy="1061464"/>
          </a:xfrm>
          <a:custGeom>
            <a:avLst/>
            <a:gdLst/>
            <a:ahLst/>
            <a:cxnLst/>
            <a:rect l="l" t="t" r="r" b="b"/>
            <a:pathLst>
              <a:path w="2639507" h="1061464">
                <a:moveTo>
                  <a:pt x="0" y="0"/>
                </a:moveTo>
                <a:lnTo>
                  <a:pt x="2639507" y="0"/>
                </a:lnTo>
                <a:lnTo>
                  <a:pt x="2639507" y="1061464"/>
                </a:lnTo>
                <a:lnTo>
                  <a:pt x="0" y="1061464"/>
                </a:lnTo>
                <a:lnTo>
                  <a:pt x="0" y="0"/>
                </a:lnTo>
                <a:close/>
              </a:path>
            </a:pathLst>
          </a:custGeom>
          <a:blipFill>
            <a:blip r:embed="rId4"/>
            <a:stretch>
              <a:fillRect/>
            </a:stretch>
          </a:blipFill>
        </p:spPr>
        <p:txBody>
          <a:bodyPr/>
          <a:lstStyle/>
          <a:p>
            <a:endParaRPr lang="en-CA"/>
          </a:p>
        </p:txBody>
      </p:sp>
      <p:sp>
        <p:nvSpPr>
          <p:cNvPr id="4" name="TextBox 4"/>
          <p:cNvSpPr txBox="1"/>
          <p:nvPr/>
        </p:nvSpPr>
        <p:spPr>
          <a:xfrm>
            <a:off x="3893492" y="1037878"/>
            <a:ext cx="10501015" cy="1073884"/>
          </a:xfrm>
          <a:prstGeom prst="rect">
            <a:avLst/>
          </a:prstGeom>
        </p:spPr>
        <p:txBody>
          <a:bodyPr lIns="0" tIns="0" rIns="0" bIns="0" rtlCol="0" anchor="t">
            <a:spAutoFit/>
          </a:bodyPr>
          <a:lstStyle/>
          <a:p>
            <a:pPr algn="ctr">
              <a:lnSpc>
                <a:spcPts val="9100"/>
              </a:lnSpc>
            </a:pPr>
            <a:r>
              <a:rPr lang="en-US" sz="6000" b="1" dirty="0">
                <a:solidFill>
                  <a:srgbClr val="016779"/>
                </a:solidFill>
                <a:latin typeface="Canva Sans Bold"/>
                <a:ea typeface="Canva Sans Bold"/>
                <a:cs typeface="Canva Sans Bold"/>
                <a:sym typeface="Canva Sans Bold"/>
              </a:rPr>
              <a:t>Measuring impact at CLTO</a:t>
            </a:r>
          </a:p>
        </p:txBody>
      </p:sp>
      <p:sp>
        <p:nvSpPr>
          <p:cNvPr id="5" name="TextBox 5"/>
          <p:cNvSpPr txBox="1"/>
          <p:nvPr/>
        </p:nvSpPr>
        <p:spPr>
          <a:xfrm>
            <a:off x="1139212" y="2514601"/>
            <a:ext cx="8199847" cy="5105398"/>
          </a:xfrm>
          <a:prstGeom prst="rect">
            <a:avLst/>
          </a:prstGeom>
        </p:spPr>
        <p:txBody>
          <a:bodyPr lIns="0" tIns="0" rIns="0" bIns="0" rtlCol="0" anchor="t">
            <a:spAutoFit/>
          </a:bodyPr>
          <a:lstStyle/>
          <a:p>
            <a:pPr algn="l">
              <a:lnSpc>
                <a:spcPts val="4500"/>
              </a:lnSpc>
            </a:pPr>
            <a:r>
              <a:rPr lang="en-US" sz="2500" dirty="0">
                <a:solidFill>
                  <a:srgbClr val="000000"/>
                </a:solidFill>
                <a:latin typeface="Canva Sans"/>
                <a:ea typeface="Canva Sans"/>
                <a:cs typeface="Canva Sans"/>
                <a:sym typeface="Canva Sans"/>
              </a:rPr>
              <a:t>To assess the ongoing sustainability &amp; effectiveness of our committee, we focus on three key areas:</a:t>
            </a:r>
          </a:p>
          <a:p>
            <a:pPr marL="1079509" lvl="2" indent="-359836" algn="l">
              <a:lnSpc>
                <a:spcPts val="4500"/>
              </a:lnSpc>
              <a:buFont typeface="Arial"/>
              <a:buChar char="⚬"/>
            </a:pPr>
            <a:r>
              <a:rPr lang="en-US" sz="2500" b="1" dirty="0">
                <a:solidFill>
                  <a:srgbClr val="C85103"/>
                </a:solidFill>
                <a:latin typeface="Canva Sans Bold"/>
                <a:ea typeface="Canva Sans Bold"/>
                <a:cs typeface="Canva Sans Bold"/>
                <a:sym typeface="Canva Sans Bold"/>
              </a:rPr>
              <a:t>Attendance:</a:t>
            </a:r>
            <a:r>
              <a:rPr lang="en-US" sz="2500" dirty="0">
                <a:solidFill>
                  <a:srgbClr val="000000"/>
                </a:solidFill>
                <a:latin typeface="Canva Sans"/>
                <a:ea typeface="Canva Sans"/>
                <a:cs typeface="Canva Sans"/>
                <a:sym typeface="Canva Sans"/>
              </a:rPr>
              <a:t> Tracking member engagement and consistency over time</a:t>
            </a:r>
          </a:p>
          <a:p>
            <a:pPr marL="1079509" lvl="2" indent="-359836" algn="l">
              <a:lnSpc>
                <a:spcPts val="4500"/>
              </a:lnSpc>
              <a:buFont typeface="Arial"/>
              <a:buChar char="⚬"/>
            </a:pPr>
            <a:r>
              <a:rPr lang="en-US" sz="2500" b="1" dirty="0">
                <a:solidFill>
                  <a:srgbClr val="016779"/>
                </a:solidFill>
                <a:latin typeface="Canva Sans Bold"/>
                <a:ea typeface="Canva Sans Bold"/>
                <a:cs typeface="Canva Sans Bold"/>
                <a:sym typeface="Canva Sans Bold"/>
              </a:rPr>
              <a:t>Participation:</a:t>
            </a:r>
            <a:r>
              <a:rPr lang="en-US" sz="2500" dirty="0">
                <a:solidFill>
                  <a:srgbClr val="000000"/>
                </a:solidFill>
                <a:latin typeface="Canva Sans"/>
                <a:ea typeface="Canva Sans"/>
                <a:cs typeface="Canva Sans"/>
                <a:sym typeface="Canva Sans"/>
              </a:rPr>
              <a:t> Measuring active involvement in meetings, discussions, and learning opportunities</a:t>
            </a:r>
          </a:p>
          <a:p>
            <a:pPr marL="1079509" lvl="2" indent="-359836" algn="l">
              <a:lnSpc>
                <a:spcPts val="4500"/>
              </a:lnSpc>
              <a:buFont typeface="Arial"/>
              <a:buChar char="⚬"/>
            </a:pPr>
            <a:r>
              <a:rPr lang="en-US" sz="2500" b="1" dirty="0">
                <a:solidFill>
                  <a:srgbClr val="F88827"/>
                </a:solidFill>
                <a:latin typeface="Canva Sans Bold"/>
                <a:ea typeface="Canva Sans Bold"/>
                <a:cs typeface="Canva Sans Bold"/>
                <a:sym typeface="Canva Sans Bold"/>
              </a:rPr>
              <a:t>Project Completeness:</a:t>
            </a:r>
            <a:r>
              <a:rPr lang="en-US" sz="2500" dirty="0">
                <a:solidFill>
                  <a:srgbClr val="000000"/>
                </a:solidFill>
                <a:latin typeface="Canva Sans"/>
                <a:ea typeface="Canva Sans"/>
                <a:cs typeface="Canva Sans"/>
                <a:sym typeface="Canva Sans"/>
              </a:rPr>
              <a:t> Monitoring progress and successful delivery of strategic initiatives</a:t>
            </a:r>
          </a:p>
        </p:txBody>
      </p:sp>
      <p:sp>
        <p:nvSpPr>
          <p:cNvPr id="6" name="TextBox 6"/>
          <p:cNvSpPr txBox="1"/>
          <p:nvPr/>
        </p:nvSpPr>
        <p:spPr>
          <a:xfrm>
            <a:off x="13267979" y="4132580"/>
            <a:ext cx="4246143" cy="481330"/>
          </a:xfrm>
          <a:prstGeom prst="rect">
            <a:avLst/>
          </a:prstGeom>
        </p:spPr>
        <p:txBody>
          <a:bodyPr lIns="0" tIns="0" rIns="0" bIns="0" rtlCol="0" anchor="t">
            <a:spAutoFit/>
          </a:bodyPr>
          <a:lstStyle/>
          <a:p>
            <a:pPr algn="ctr">
              <a:lnSpc>
                <a:spcPts val="3920"/>
              </a:lnSpc>
            </a:pPr>
            <a:r>
              <a:rPr lang="en-US" sz="2800">
                <a:solidFill>
                  <a:srgbClr val="000000"/>
                </a:solidFill>
                <a:latin typeface="Canva Sans"/>
                <a:ea typeface="Canva Sans"/>
                <a:cs typeface="Canva Sans"/>
                <a:sym typeface="Canva Sans"/>
              </a:rPr>
              <a:t>Attendance</a:t>
            </a:r>
          </a:p>
        </p:txBody>
      </p:sp>
      <p:sp>
        <p:nvSpPr>
          <p:cNvPr id="7" name="TextBox 7"/>
          <p:cNvSpPr txBox="1"/>
          <p:nvPr/>
        </p:nvSpPr>
        <p:spPr>
          <a:xfrm>
            <a:off x="12751586" y="5175884"/>
            <a:ext cx="4246143" cy="481330"/>
          </a:xfrm>
          <a:prstGeom prst="rect">
            <a:avLst/>
          </a:prstGeom>
        </p:spPr>
        <p:txBody>
          <a:bodyPr lIns="0" tIns="0" rIns="0" bIns="0" rtlCol="0" anchor="t">
            <a:spAutoFit/>
          </a:bodyPr>
          <a:lstStyle/>
          <a:p>
            <a:pPr algn="ctr">
              <a:lnSpc>
                <a:spcPts val="3920"/>
              </a:lnSpc>
            </a:pPr>
            <a:r>
              <a:rPr lang="en-US" sz="2800">
                <a:solidFill>
                  <a:srgbClr val="000000"/>
                </a:solidFill>
                <a:latin typeface="Canva Sans"/>
                <a:ea typeface="Canva Sans"/>
                <a:cs typeface="Canva Sans"/>
                <a:sym typeface="Canva Sans"/>
              </a:rPr>
              <a:t>Participation</a:t>
            </a:r>
          </a:p>
        </p:txBody>
      </p:sp>
      <p:sp>
        <p:nvSpPr>
          <p:cNvPr id="8" name="TextBox 8"/>
          <p:cNvSpPr txBox="1"/>
          <p:nvPr/>
        </p:nvSpPr>
        <p:spPr>
          <a:xfrm>
            <a:off x="12751586" y="6219189"/>
            <a:ext cx="4246143" cy="481330"/>
          </a:xfrm>
          <a:prstGeom prst="rect">
            <a:avLst/>
          </a:prstGeom>
        </p:spPr>
        <p:txBody>
          <a:bodyPr lIns="0" tIns="0" rIns="0" bIns="0" rtlCol="0" anchor="t">
            <a:spAutoFit/>
          </a:bodyPr>
          <a:lstStyle/>
          <a:p>
            <a:pPr algn="ctr">
              <a:lnSpc>
                <a:spcPts val="3920"/>
              </a:lnSpc>
            </a:pPr>
            <a:r>
              <a:rPr lang="en-US" sz="2800">
                <a:solidFill>
                  <a:srgbClr val="000000"/>
                </a:solidFill>
                <a:latin typeface="Canva Sans"/>
                <a:ea typeface="Canva Sans"/>
                <a:cs typeface="Canva Sans"/>
                <a:sym typeface="Canva Sans"/>
              </a:rPr>
              <a:t>Project Completeness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2639507" cy="1061464"/>
          </a:xfrm>
          <a:custGeom>
            <a:avLst/>
            <a:gdLst/>
            <a:ahLst/>
            <a:cxnLst/>
            <a:rect l="l" t="t" r="r" b="b"/>
            <a:pathLst>
              <a:path w="2639507" h="1061464">
                <a:moveTo>
                  <a:pt x="0" y="0"/>
                </a:moveTo>
                <a:lnTo>
                  <a:pt x="2639507" y="0"/>
                </a:lnTo>
                <a:lnTo>
                  <a:pt x="2639507" y="1061464"/>
                </a:lnTo>
                <a:lnTo>
                  <a:pt x="0" y="1061464"/>
                </a:lnTo>
                <a:lnTo>
                  <a:pt x="0" y="0"/>
                </a:lnTo>
                <a:close/>
              </a:path>
            </a:pathLst>
          </a:custGeom>
          <a:blipFill>
            <a:blip r:embed="rId3"/>
            <a:stretch>
              <a:fillRect/>
            </a:stretch>
          </a:blipFill>
        </p:spPr>
        <p:txBody>
          <a:bodyPr/>
          <a:lstStyle/>
          <a:p>
            <a:endParaRPr lang="en-CA"/>
          </a:p>
        </p:txBody>
      </p:sp>
      <p:sp>
        <p:nvSpPr>
          <p:cNvPr id="3" name="Freeform 3"/>
          <p:cNvSpPr/>
          <p:nvPr/>
        </p:nvSpPr>
        <p:spPr>
          <a:xfrm>
            <a:off x="9551858" y="2984444"/>
            <a:ext cx="7824246" cy="5056419"/>
          </a:xfrm>
          <a:custGeom>
            <a:avLst/>
            <a:gdLst/>
            <a:ahLst/>
            <a:cxnLst/>
            <a:rect l="l" t="t" r="r" b="b"/>
            <a:pathLst>
              <a:path w="7824246" h="5056419">
                <a:moveTo>
                  <a:pt x="0" y="0"/>
                </a:moveTo>
                <a:lnTo>
                  <a:pt x="7824246" y="0"/>
                </a:lnTo>
                <a:lnTo>
                  <a:pt x="7824246" y="5056419"/>
                </a:lnTo>
                <a:lnTo>
                  <a:pt x="0" y="5056419"/>
                </a:lnTo>
                <a:lnTo>
                  <a:pt x="0" y="0"/>
                </a:lnTo>
                <a:close/>
              </a:path>
            </a:pathLst>
          </a:custGeom>
          <a:blipFill>
            <a:blip r:embed="rId4"/>
            <a:stretch>
              <a:fillRect/>
            </a:stretch>
          </a:blipFill>
        </p:spPr>
        <p:txBody>
          <a:bodyPr/>
          <a:lstStyle/>
          <a:p>
            <a:endParaRPr lang="en-CA"/>
          </a:p>
        </p:txBody>
      </p:sp>
      <p:sp>
        <p:nvSpPr>
          <p:cNvPr id="4" name="TextBox 4"/>
          <p:cNvSpPr txBox="1"/>
          <p:nvPr/>
        </p:nvSpPr>
        <p:spPr>
          <a:xfrm>
            <a:off x="3149914" y="1609269"/>
            <a:ext cx="12261652" cy="999889"/>
          </a:xfrm>
          <a:prstGeom prst="rect">
            <a:avLst/>
          </a:prstGeom>
        </p:spPr>
        <p:txBody>
          <a:bodyPr lIns="0" tIns="0" rIns="0" bIns="0" rtlCol="0" anchor="t">
            <a:spAutoFit/>
          </a:bodyPr>
          <a:lstStyle/>
          <a:p>
            <a:pPr algn="ctr">
              <a:lnSpc>
                <a:spcPts val="8400"/>
              </a:lnSpc>
            </a:pPr>
            <a:r>
              <a:rPr lang="en-US" sz="5800" b="1" dirty="0">
                <a:solidFill>
                  <a:srgbClr val="38546D"/>
                </a:solidFill>
                <a:latin typeface="Canva Sans Bold"/>
                <a:ea typeface="Canva Sans Bold"/>
                <a:cs typeface="Canva Sans Bold"/>
                <a:sym typeface="Canva Sans Bold"/>
              </a:rPr>
              <a:t>Participation: Engaging Members</a:t>
            </a:r>
          </a:p>
        </p:txBody>
      </p:sp>
      <p:sp>
        <p:nvSpPr>
          <p:cNvPr id="5" name="TextBox 5"/>
          <p:cNvSpPr txBox="1"/>
          <p:nvPr/>
        </p:nvSpPr>
        <p:spPr>
          <a:xfrm>
            <a:off x="2228645" y="3563203"/>
            <a:ext cx="6915355" cy="3708400"/>
          </a:xfrm>
          <a:prstGeom prst="rect">
            <a:avLst/>
          </a:prstGeom>
        </p:spPr>
        <p:txBody>
          <a:bodyPr lIns="0" tIns="0" rIns="0" bIns="0" rtlCol="0" anchor="t">
            <a:spAutoFit/>
          </a:bodyPr>
          <a:lstStyle/>
          <a:p>
            <a:pPr marL="539749" lvl="1" indent="-269875" algn="l">
              <a:lnSpc>
                <a:spcPts val="4999"/>
              </a:lnSpc>
              <a:buFont typeface="Arial"/>
              <a:buChar char="•"/>
            </a:pPr>
            <a:r>
              <a:rPr lang="en-US" sz="2499" dirty="0">
                <a:solidFill>
                  <a:srgbClr val="000000"/>
                </a:solidFill>
                <a:latin typeface="Canva Sans"/>
                <a:ea typeface="Canva Sans"/>
                <a:cs typeface="Canva Sans"/>
                <a:sym typeface="Canva Sans"/>
              </a:rPr>
              <a:t>100% participation in workshops and meetings</a:t>
            </a:r>
          </a:p>
          <a:p>
            <a:pPr marL="539749" lvl="1" indent="-269875" algn="l">
              <a:lnSpc>
                <a:spcPts val="4999"/>
              </a:lnSpc>
              <a:buFont typeface="Arial"/>
              <a:buChar char="•"/>
            </a:pPr>
            <a:r>
              <a:rPr lang="en-US" sz="2499" dirty="0">
                <a:solidFill>
                  <a:srgbClr val="000000"/>
                </a:solidFill>
                <a:latin typeface="Canva Sans"/>
                <a:ea typeface="Canva Sans"/>
                <a:cs typeface="Canva Sans"/>
                <a:sym typeface="Canva Sans"/>
              </a:rPr>
              <a:t>Only 2 meetings missed by 2 members in 7 months</a:t>
            </a:r>
          </a:p>
          <a:p>
            <a:pPr marL="539749" lvl="1" indent="-269875" algn="l">
              <a:lnSpc>
                <a:spcPts val="4999"/>
              </a:lnSpc>
              <a:buFont typeface="Arial"/>
              <a:buChar char="•"/>
            </a:pPr>
            <a:r>
              <a:rPr lang="en-US" sz="2499" dirty="0">
                <a:solidFill>
                  <a:srgbClr val="000000"/>
                </a:solidFill>
                <a:latin typeface="Canva Sans"/>
                <a:ea typeface="Canva Sans"/>
                <a:cs typeface="Canva Sans"/>
                <a:sym typeface="Canva Sans"/>
              </a:rPr>
              <a:t>Before framework: Over half missed 2+ meetings</a:t>
            </a:r>
          </a:p>
        </p:txBody>
      </p:sp>
      <p:sp>
        <p:nvSpPr>
          <p:cNvPr id="6" name="TextBox 6"/>
          <p:cNvSpPr txBox="1"/>
          <p:nvPr/>
        </p:nvSpPr>
        <p:spPr>
          <a:xfrm>
            <a:off x="11455196" y="4714169"/>
            <a:ext cx="1026611" cy="580390"/>
          </a:xfrm>
          <a:prstGeom prst="rect">
            <a:avLst/>
          </a:prstGeom>
        </p:spPr>
        <p:txBody>
          <a:bodyPr lIns="0" tIns="0" rIns="0" bIns="0" rtlCol="0" anchor="t">
            <a:spAutoFit/>
          </a:bodyPr>
          <a:lstStyle/>
          <a:p>
            <a:pPr algn="ctr">
              <a:lnSpc>
                <a:spcPts val="4759"/>
              </a:lnSpc>
            </a:pPr>
            <a:r>
              <a:rPr lang="en-US" sz="3399" b="1">
                <a:solidFill>
                  <a:srgbClr val="000000"/>
                </a:solidFill>
                <a:latin typeface="Canva Sans Bold"/>
                <a:ea typeface="Canva Sans Bold"/>
                <a:cs typeface="Canva Sans Bold"/>
                <a:sym typeface="Canva Sans Bold"/>
              </a:rPr>
              <a:t>86%</a:t>
            </a:r>
          </a:p>
        </p:txBody>
      </p:sp>
      <p:sp>
        <p:nvSpPr>
          <p:cNvPr id="7" name="TextBox 7"/>
          <p:cNvSpPr txBox="1"/>
          <p:nvPr/>
        </p:nvSpPr>
        <p:spPr>
          <a:xfrm>
            <a:off x="11260090" y="5375483"/>
            <a:ext cx="1416823" cy="692150"/>
          </a:xfrm>
          <a:prstGeom prst="rect">
            <a:avLst/>
          </a:prstGeom>
        </p:spPr>
        <p:txBody>
          <a:bodyPr lIns="0" tIns="0" rIns="0" bIns="0" rtlCol="0" anchor="t">
            <a:spAutoFit/>
          </a:bodyPr>
          <a:lstStyle/>
          <a:p>
            <a:pPr algn="ctr">
              <a:lnSpc>
                <a:spcPts val="2799"/>
              </a:lnSpc>
            </a:pPr>
            <a:r>
              <a:rPr lang="en-US" sz="1999">
                <a:solidFill>
                  <a:srgbClr val="000000"/>
                </a:solidFill>
                <a:latin typeface="Canva Sans"/>
                <a:ea typeface="Canva Sans"/>
                <a:cs typeface="Canva Sans"/>
                <a:sym typeface="Canva Sans"/>
              </a:rPr>
              <a:t>Meetings Attended</a:t>
            </a:r>
          </a:p>
        </p:txBody>
      </p:sp>
      <p:sp>
        <p:nvSpPr>
          <p:cNvPr id="8" name="TextBox 8"/>
          <p:cNvSpPr txBox="1"/>
          <p:nvPr/>
        </p:nvSpPr>
        <p:spPr>
          <a:xfrm>
            <a:off x="14704297" y="4292546"/>
            <a:ext cx="588541" cy="580390"/>
          </a:xfrm>
          <a:prstGeom prst="rect">
            <a:avLst/>
          </a:prstGeom>
        </p:spPr>
        <p:txBody>
          <a:bodyPr lIns="0" tIns="0" rIns="0" bIns="0" rtlCol="0" anchor="t">
            <a:spAutoFit/>
          </a:bodyPr>
          <a:lstStyle/>
          <a:p>
            <a:pPr algn="ctr">
              <a:lnSpc>
                <a:spcPts val="4759"/>
              </a:lnSpc>
            </a:pPr>
            <a:r>
              <a:rPr lang="en-US" sz="3399" b="1">
                <a:solidFill>
                  <a:srgbClr val="FCFCFC"/>
                </a:solidFill>
                <a:latin typeface="Canva Sans Bold"/>
                <a:ea typeface="Canva Sans Bold"/>
                <a:cs typeface="Canva Sans Bold"/>
                <a:sym typeface="Canva Sans Bold"/>
              </a:rPr>
              <a:t>2</a:t>
            </a:r>
          </a:p>
        </p:txBody>
      </p:sp>
      <p:sp>
        <p:nvSpPr>
          <p:cNvPr id="9" name="TextBox 9"/>
          <p:cNvSpPr txBox="1"/>
          <p:nvPr/>
        </p:nvSpPr>
        <p:spPr>
          <a:xfrm>
            <a:off x="14586146" y="6660098"/>
            <a:ext cx="2382101" cy="611505"/>
          </a:xfrm>
          <a:prstGeom prst="rect">
            <a:avLst/>
          </a:prstGeom>
        </p:spPr>
        <p:txBody>
          <a:bodyPr lIns="0" tIns="0" rIns="0" bIns="0" rtlCol="0" anchor="t">
            <a:spAutoFit/>
          </a:bodyPr>
          <a:lstStyle/>
          <a:p>
            <a:pPr algn="ctr">
              <a:lnSpc>
                <a:spcPts val="2520"/>
              </a:lnSpc>
            </a:pPr>
            <a:r>
              <a:rPr lang="en-US" sz="1800">
                <a:solidFill>
                  <a:srgbClr val="000000"/>
                </a:solidFill>
                <a:latin typeface="Canva Sans"/>
                <a:ea typeface="Canva Sans"/>
                <a:cs typeface="Canva Sans"/>
                <a:sym typeface="Canva Sans"/>
              </a:rPr>
              <a:t>Participation in workshops/activities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70585" y="891918"/>
            <a:ext cx="13933366" cy="8917354"/>
          </a:xfrm>
          <a:custGeom>
            <a:avLst/>
            <a:gdLst/>
            <a:ahLst/>
            <a:cxnLst/>
            <a:rect l="l" t="t" r="r" b="b"/>
            <a:pathLst>
              <a:path w="13933366" h="8917354">
                <a:moveTo>
                  <a:pt x="0" y="0"/>
                </a:moveTo>
                <a:lnTo>
                  <a:pt x="13933365" y="0"/>
                </a:lnTo>
                <a:lnTo>
                  <a:pt x="13933365" y="8917354"/>
                </a:lnTo>
                <a:lnTo>
                  <a:pt x="0" y="8917354"/>
                </a:lnTo>
                <a:lnTo>
                  <a:pt x="0" y="0"/>
                </a:lnTo>
                <a:close/>
              </a:path>
            </a:pathLst>
          </a:custGeom>
          <a:blipFill>
            <a:blip r:embed="rId3"/>
            <a:stretch>
              <a:fillRect/>
            </a:stretch>
          </a:blipFill>
        </p:spPr>
        <p:txBody>
          <a:bodyPr/>
          <a:lstStyle/>
          <a:p>
            <a:endParaRPr lang="en-CA"/>
          </a:p>
        </p:txBody>
      </p:sp>
      <p:sp>
        <p:nvSpPr>
          <p:cNvPr id="3" name="Freeform 3"/>
          <p:cNvSpPr/>
          <p:nvPr/>
        </p:nvSpPr>
        <p:spPr>
          <a:xfrm>
            <a:off x="0" y="0"/>
            <a:ext cx="2217903" cy="891918"/>
          </a:xfrm>
          <a:custGeom>
            <a:avLst/>
            <a:gdLst/>
            <a:ahLst/>
            <a:cxnLst/>
            <a:rect l="l" t="t" r="r" b="b"/>
            <a:pathLst>
              <a:path w="2217903" h="891918">
                <a:moveTo>
                  <a:pt x="0" y="0"/>
                </a:moveTo>
                <a:lnTo>
                  <a:pt x="2217903" y="0"/>
                </a:lnTo>
                <a:lnTo>
                  <a:pt x="2217903" y="891918"/>
                </a:lnTo>
                <a:lnTo>
                  <a:pt x="0" y="891918"/>
                </a:lnTo>
                <a:lnTo>
                  <a:pt x="0" y="0"/>
                </a:lnTo>
                <a:close/>
              </a:path>
            </a:pathLst>
          </a:custGeom>
          <a:blipFill>
            <a:blip r:embed="rId4"/>
            <a:stretch>
              <a:fillRect/>
            </a:stretch>
          </a:blipFill>
        </p:spPr>
        <p:txBody>
          <a:bodyPr/>
          <a:lstStyle/>
          <a:p>
            <a:endParaRPr lang="en-CA"/>
          </a:p>
        </p:txBody>
      </p:sp>
      <p:sp>
        <p:nvSpPr>
          <p:cNvPr id="4" name="TextBox 4"/>
          <p:cNvSpPr txBox="1"/>
          <p:nvPr/>
        </p:nvSpPr>
        <p:spPr>
          <a:xfrm>
            <a:off x="0" y="3773488"/>
            <a:ext cx="3816380" cy="2635250"/>
          </a:xfrm>
          <a:prstGeom prst="rect">
            <a:avLst/>
          </a:prstGeom>
        </p:spPr>
        <p:txBody>
          <a:bodyPr lIns="0" tIns="0" rIns="0" bIns="0" rtlCol="0" anchor="t">
            <a:spAutoFit/>
          </a:bodyPr>
          <a:lstStyle/>
          <a:p>
            <a:pPr algn="ctr">
              <a:lnSpc>
                <a:spcPts val="7000"/>
              </a:lnSpc>
            </a:pPr>
            <a:r>
              <a:rPr lang="en-US" sz="5000" b="1">
                <a:solidFill>
                  <a:srgbClr val="132651"/>
                </a:solidFill>
                <a:latin typeface="Canva Sans Bold"/>
                <a:ea typeface="Canva Sans Bold"/>
                <a:cs typeface="Canva Sans Bold"/>
                <a:sym typeface="Canva Sans Bold"/>
              </a:rPr>
              <a:t>Measuring Impact at PCL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image.png"/>
          <p:cNvSpPr/>
          <p:nvPr/>
        </p:nvSpPr>
        <p:spPr>
          <a:xfrm>
            <a:off x="0" y="0"/>
            <a:ext cx="2639507" cy="1061464"/>
          </a:xfrm>
          <a:custGeom>
            <a:avLst/>
            <a:gdLst/>
            <a:ahLst/>
            <a:cxnLst/>
            <a:rect l="l" t="t" r="r" b="b"/>
            <a:pathLst>
              <a:path w="2639507" h="1061464">
                <a:moveTo>
                  <a:pt x="0" y="0"/>
                </a:moveTo>
                <a:lnTo>
                  <a:pt x="2639507" y="0"/>
                </a:lnTo>
                <a:lnTo>
                  <a:pt x="2639507" y="1061464"/>
                </a:lnTo>
                <a:lnTo>
                  <a:pt x="0" y="1061464"/>
                </a:lnTo>
                <a:lnTo>
                  <a:pt x="0" y="0"/>
                </a:lnTo>
                <a:close/>
              </a:path>
            </a:pathLst>
          </a:custGeom>
          <a:blipFill>
            <a:blip r:embed="rId3"/>
            <a:stretch>
              <a:fillRect/>
            </a:stretch>
          </a:blipFill>
        </p:spPr>
        <p:txBody>
          <a:bodyPr/>
          <a:lstStyle/>
          <a:p>
            <a:endParaRPr lang="en-CA"/>
          </a:p>
        </p:txBody>
      </p:sp>
      <p:sp>
        <p:nvSpPr>
          <p:cNvPr id="3" name="Freeform 3"/>
          <p:cNvSpPr/>
          <p:nvPr/>
        </p:nvSpPr>
        <p:spPr>
          <a:xfrm>
            <a:off x="1829116" y="2276975"/>
            <a:ext cx="831315" cy="574309"/>
          </a:xfrm>
          <a:custGeom>
            <a:avLst/>
            <a:gdLst/>
            <a:ahLst/>
            <a:cxnLst/>
            <a:rect l="l" t="t" r="r" b="b"/>
            <a:pathLst>
              <a:path w="831315" h="574309">
                <a:moveTo>
                  <a:pt x="0" y="0"/>
                </a:moveTo>
                <a:lnTo>
                  <a:pt x="831315" y="0"/>
                </a:lnTo>
                <a:lnTo>
                  <a:pt x="831315" y="574309"/>
                </a:lnTo>
                <a:lnTo>
                  <a:pt x="0" y="574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TextBox 4"/>
          <p:cNvSpPr txBox="1"/>
          <p:nvPr/>
        </p:nvSpPr>
        <p:spPr>
          <a:xfrm>
            <a:off x="1829116" y="3496102"/>
            <a:ext cx="15430184" cy="3057525"/>
          </a:xfrm>
          <a:prstGeom prst="rect">
            <a:avLst/>
          </a:prstGeom>
        </p:spPr>
        <p:txBody>
          <a:bodyPr lIns="0" tIns="0" rIns="0" bIns="0" rtlCol="0" anchor="t">
            <a:spAutoFit/>
          </a:bodyPr>
          <a:lstStyle/>
          <a:p>
            <a:pPr marL="0" lvl="0" indent="0" algn="l">
              <a:lnSpc>
                <a:spcPts val="6000"/>
              </a:lnSpc>
              <a:spcBef>
                <a:spcPct val="0"/>
              </a:spcBef>
            </a:pPr>
            <a:r>
              <a:rPr lang="en-US" sz="5000" b="1" dirty="0">
                <a:solidFill>
                  <a:srgbClr val="132651"/>
                </a:solidFill>
                <a:latin typeface="Canva Sans Bold"/>
                <a:ea typeface="Canva Sans Bold"/>
                <a:cs typeface="Canva Sans Bold"/>
                <a:sym typeface="Canva Sans Bold"/>
              </a:rPr>
              <a:t>Th</a:t>
            </a:r>
            <a:r>
              <a:rPr lang="en-US" sz="5000" b="1" u="none" dirty="0">
                <a:solidFill>
                  <a:srgbClr val="132651"/>
                </a:solidFill>
                <a:latin typeface="Canva Sans Bold"/>
                <a:ea typeface="Canva Sans Bold"/>
                <a:cs typeface="Canva Sans Bold"/>
                <a:sym typeface="Canva Sans Bold"/>
              </a:rPr>
              <a:t>is is how you change the world, the smallest circles first… That humble energy, the kind that says, ‘I will do what I can do right now in my own small way,’ creates a ripple effect on the world.</a:t>
            </a:r>
          </a:p>
        </p:txBody>
      </p:sp>
      <p:sp>
        <p:nvSpPr>
          <p:cNvPr id="5" name="TextBox 5"/>
          <p:cNvSpPr txBox="1"/>
          <p:nvPr/>
        </p:nvSpPr>
        <p:spPr>
          <a:xfrm>
            <a:off x="1829116" y="7028632"/>
            <a:ext cx="12366489" cy="481330"/>
          </a:xfrm>
          <a:prstGeom prst="rect">
            <a:avLst/>
          </a:prstGeom>
        </p:spPr>
        <p:txBody>
          <a:bodyPr lIns="0" tIns="0" rIns="0" bIns="0" rtlCol="0" anchor="t">
            <a:spAutoFit/>
          </a:bodyPr>
          <a:lstStyle/>
          <a:p>
            <a:pPr marL="0" lvl="0" indent="0" algn="l">
              <a:lnSpc>
                <a:spcPts val="3919"/>
              </a:lnSpc>
              <a:spcBef>
                <a:spcPct val="0"/>
              </a:spcBef>
            </a:pPr>
            <a:r>
              <a:rPr lang="en-US" sz="2799" b="1" i="1">
                <a:solidFill>
                  <a:srgbClr val="668589"/>
                </a:solidFill>
                <a:latin typeface="Canva Sans Bold Italics"/>
                <a:ea typeface="Canva Sans Bold Italics"/>
                <a:cs typeface="Canva Sans Bold Italics"/>
                <a:sym typeface="Canva Sans Bold Italics"/>
              </a:rPr>
              <a:t>Richard Wagamese,</a:t>
            </a:r>
            <a:r>
              <a:rPr lang="en-US" sz="2799" b="1" i="1" u="none">
                <a:solidFill>
                  <a:srgbClr val="668589"/>
                </a:solidFill>
                <a:latin typeface="Canva Sans Bold Italics"/>
                <a:ea typeface="Canva Sans Bold Italics"/>
                <a:cs typeface="Canva Sans Bold Italics"/>
                <a:sym typeface="Canva Sans Bold Italics"/>
              </a:rPr>
              <a:t> One Drum: Stories and Ceremonies for a Planet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861194" y="4360228"/>
            <a:ext cx="16565612" cy="1566544"/>
          </a:xfrm>
          <a:prstGeom prst="rect">
            <a:avLst/>
          </a:prstGeom>
        </p:spPr>
        <p:txBody>
          <a:bodyPr lIns="0" tIns="0" rIns="0" bIns="0" rtlCol="0" anchor="t">
            <a:spAutoFit/>
          </a:bodyPr>
          <a:lstStyle/>
          <a:p>
            <a:pPr algn="ctr">
              <a:lnSpc>
                <a:spcPts val="12880"/>
              </a:lnSpc>
            </a:pPr>
            <a:r>
              <a:rPr lang="en-US" sz="8800" b="1" dirty="0">
                <a:solidFill>
                  <a:srgbClr val="003092"/>
                </a:solidFill>
                <a:latin typeface="Canva Sans Bold"/>
                <a:ea typeface="Canva Sans Bold"/>
                <a:cs typeface="Canva Sans Bold"/>
                <a:sym typeface="Canva Sans Bold"/>
              </a:rPr>
              <a:t>Territorial Acknowledgement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30C9D-B262-6DBE-992B-D8238CC31028}"/>
              </a:ext>
            </a:extLst>
          </p:cNvPr>
          <p:cNvSpPr>
            <a:spLocks noGrp="1"/>
          </p:cNvSpPr>
          <p:nvPr>
            <p:ph type="title"/>
          </p:nvPr>
        </p:nvSpPr>
        <p:spPr>
          <a:xfrm>
            <a:off x="10706100" y="3133497"/>
            <a:ext cx="6286500" cy="1562100"/>
          </a:xfrm>
        </p:spPr>
        <p:txBody>
          <a:bodyPr>
            <a:normAutofit/>
          </a:bodyPr>
          <a:lstStyle/>
          <a:p>
            <a:r>
              <a:rPr lang="en-CA" sz="8000" dirty="0">
                <a:solidFill>
                  <a:srgbClr val="132651"/>
                </a:solidFill>
                <a:latin typeface="Canva Sans Bold"/>
              </a:rPr>
              <a:t>Thank you</a:t>
            </a:r>
          </a:p>
        </p:txBody>
      </p:sp>
      <p:sp>
        <p:nvSpPr>
          <p:cNvPr id="6" name="TextBox 5">
            <a:extLst>
              <a:ext uri="{FF2B5EF4-FFF2-40B4-BE49-F238E27FC236}">
                <a16:creationId xmlns:a16="http://schemas.microsoft.com/office/drawing/2014/main" id="{3DCCDB65-2EA9-20D4-673A-823CC4DA69F3}"/>
              </a:ext>
            </a:extLst>
          </p:cNvPr>
          <p:cNvSpPr txBox="1"/>
          <p:nvPr/>
        </p:nvSpPr>
        <p:spPr>
          <a:xfrm>
            <a:off x="1752600" y="5695498"/>
            <a:ext cx="12725400" cy="3327706"/>
          </a:xfrm>
          <a:prstGeom prst="rect">
            <a:avLst/>
          </a:prstGeom>
          <a:noFill/>
        </p:spPr>
        <p:txBody>
          <a:bodyPr wrap="square">
            <a:spAutoFit/>
          </a:bodyPr>
          <a:lstStyle/>
          <a:p>
            <a:pPr>
              <a:lnSpc>
                <a:spcPct val="150000"/>
              </a:lnSpc>
            </a:pPr>
            <a:r>
              <a:rPr lang="en-CA" sz="3600" b="1" dirty="0">
                <a:solidFill>
                  <a:srgbClr val="000000"/>
                </a:solidFill>
                <a:latin typeface="Canva Sans"/>
              </a:rPr>
              <a:t>Speaker Contact:</a:t>
            </a:r>
          </a:p>
          <a:p>
            <a:pPr marL="457200" indent="-457200">
              <a:lnSpc>
                <a:spcPct val="150000"/>
              </a:lnSpc>
              <a:buFont typeface="Arial" panose="020B0604020202020204" pitchFamily="34" charset="0"/>
              <a:buChar char="•"/>
            </a:pPr>
            <a:r>
              <a:rPr lang="en-CA" sz="3600" dirty="0">
                <a:solidFill>
                  <a:srgbClr val="000000"/>
                </a:solidFill>
                <a:latin typeface="Canva Sans"/>
              </a:rPr>
              <a:t>Lee Smith, CLTO – lee.smith@cltoronto.ca</a:t>
            </a:r>
          </a:p>
          <a:p>
            <a:pPr marL="457200" indent="-457200">
              <a:lnSpc>
                <a:spcPct val="150000"/>
              </a:lnSpc>
              <a:buFont typeface="Arial" panose="020B0604020202020204" pitchFamily="34" charset="0"/>
              <a:buChar char="•"/>
            </a:pPr>
            <a:r>
              <a:rPr lang="en-CA" sz="3600" dirty="0">
                <a:solidFill>
                  <a:srgbClr val="000000"/>
                </a:solidFill>
                <a:latin typeface="Canva Sans"/>
              </a:rPr>
              <a:t>Mimi Mahmud, EAFWR – mimi.mahmud@eafwr.on.ca</a:t>
            </a:r>
          </a:p>
          <a:p>
            <a:pPr marL="457200" indent="-457200">
              <a:lnSpc>
                <a:spcPct val="150000"/>
              </a:lnSpc>
              <a:buFont typeface="Arial" panose="020B0604020202020204" pitchFamily="34" charset="0"/>
              <a:buChar char="•"/>
            </a:pPr>
            <a:r>
              <a:rPr lang="en-CA" sz="3600" dirty="0">
                <a:solidFill>
                  <a:srgbClr val="000000"/>
                </a:solidFill>
                <a:latin typeface="Canva Sans"/>
              </a:rPr>
              <a:t>Tara Hyatt, PCL-KW – tarah@pclkw.org</a:t>
            </a:r>
          </a:p>
        </p:txBody>
      </p:sp>
      <p:sp>
        <p:nvSpPr>
          <p:cNvPr id="7" name="Freeform 2">
            <a:extLst>
              <a:ext uri="{FF2B5EF4-FFF2-40B4-BE49-F238E27FC236}">
                <a16:creationId xmlns:a16="http://schemas.microsoft.com/office/drawing/2014/main" id="{53DC28E7-0A8D-01DB-9825-240C329478EA}"/>
              </a:ext>
            </a:extLst>
          </p:cNvPr>
          <p:cNvSpPr/>
          <p:nvPr/>
        </p:nvSpPr>
        <p:spPr>
          <a:xfrm>
            <a:off x="1752600" y="1790700"/>
            <a:ext cx="6781800" cy="2800803"/>
          </a:xfrm>
          <a:custGeom>
            <a:avLst/>
            <a:gdLst/>
            <a:ahLst/>
            <a:cxnLst/>
            <a:rect l="l" t="t" r="r" b="b"/>
            <a:pathLst>
              <a:path w="2639507" h="1061464">
                <a:moveTo>
                  <a:pt x="0" y="0"/>
                </a:moveTo>
                <a:lnTo>
                  <a:pt x="2639507" y="0"/>
                </a:lnTo>
                <a:lnTo>
                  <a:pt x="2639507" y="1061464"/>
                </a:lnTo>
                <a:lnTo>
                  <a:pt x="0" y="1061464"/>
                </a:lnTo>
                <a:lnTo>
                  <a:pt x="0" y="0"/>
                </a:lnTo>
                <a:close/>
              </a:path>
            </a:pathLst>
          </a:custGeom>
          <a:blipFill>
            <a:blip r:embed="rId2"/>
            <a:stretch>
              <a:fillRect/>
            </a:stretch>
          </a:blipFill>
        </p:spPr>
        <p:txBody>
          <a:bodyPr/>
          <a:lstStyle/>
          <a:p>
            <a:endParaRPr lang="en-CA"/>
          </a:p>
        </p:txBody>
      </p:sp>
      <p:cxnSp>
        <p:nvCxnSpPr>
          <p:cNvPr id="9" name="Straight Connector 8">
            <a:extLst>
              <a:ext uri="{FF2B5EF4-FFF2-40B4-BE49-F238E27FC236}">
                <a16:creationId xmlns:a16="http://schemas.microsoft.com/office/drawing/2014/main" id="{673E2B67-6042-971B-09AF-67734DB154F8}"/>
              </a:ext>
            </a:extLst>
          </p:cNvPr>
          <p:cNvCxnSpPr>
            <a:cxnSpLocks/>
          </p:cNvCxnSpPr>
          <p:nvPr/>
        </p:nvCxnSpPr>
        <p:spPr>
          <a:xfrm>
            <a:off x="10706100" y="4695597"/>
            <a:ext cx="6134100" cy="0"/>
          </a:xfrm>
          <a:prstGeom prst="line">
            <a:avLst/>
          </a:prstGeom>
          <a:ln w="4445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031961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93370" y="2770235"/>
            <a:ext cx="11301259" cy="4746529"/>
          </a:xfrm>
          <a:custGeom>
            <a:avLst/>
            <a:gdLst/>
            <a:ahLst/>
            <a:cxnLst/>
            <a:rect l="l" t="t" r="r" b="b"/>
            <a:pathLst>
              <a:path w="11301259" h="4746529">
                <a:moveTo>
                  <a:pt x="0" y="0"/>
                </a:moveTo>
                <a:lnTo>
                  <a:pt x="11301258" y="0"/>
                </a:lnTo>
                <a:lnTo>
                  <a:pt x="11301258" y="4746528"/>
                </a:lnTo>
                <a:lnTo>
                  <a:pt x="0" y="4746528"/>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6843638" y="1028700"/>
            <a:ext cx="4600724" cy="900759"/>
          </a:xfrm>
          <a:prstGeom prst="rect">
            <a:avLst/>
          </a:prstGeom>
        </p:spPr>
        <p:txBody>
          <a:bodyPr wrap="square" lIns="0" tIns="0" rIns="0" bIns="0" rtlCol="0" anchor="t">
            <a:spAutoFit/>
          </a:bodyPr>
          <a:lstStyle/>
          <a:p>
            <a:pPr algn="ctr">
              <a:lnSpc>
                <a:spcPts val="7279"/>
              </a:lnSpc>
            </a:pPr>
            <a:r>
              <a:rPr lang="en-US" sz="6000" b="1" dirty="0">
                <a:solidFill>
                  <a:srgbClr val="C75F3F"/>
                </a:solidFill>
                <a:latin typeface="Canva Sans Bold"/>
                <a:ea typeface="Canva Sans Bold"/>
                <a:cs typeface="Canva Sans Bold"/>
                <a:sym typeface="Canva Sans Bold"/>
              </a:rPr>
              <a:t>Who We Are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69017" y="3370859"/>
            <a:ext cx="3354902" cy="3354888"/>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t="-2375" b="-69014"/>
              </a:stretch>
            </a:blipFill>
          </p:spPr>
          <p:txBody>
            <a:bodyPr/>
            <a:lstStyle/>
            <a:p>
              <a:endParaRPr lang="en-CA"/>
            </a:p>
          </p:txBody>
        </p:sp>
      </p:grpSp>
      <p:grpSp>
        <p:nvGrpSpPr>
          <p:cNvPr id="4" name="Group 4"/>
          <p:cNvGrpSpPr/>
          <p:nvPr/>
        </p:nvGrpSpPr>
        <p:grpSpPr>
          <a:xfrm>
            <a:off x="7466549" y="3370859"/>
            <a:ext cx="3354902" cy="3354888"/>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b="-39860"/>
              </a:stretch>
            </a:blipFill>
          </p:spPr>
          <p:txBody>
            <a:bodyPr/>
            <a:lstStyle/>
            <a:p>
              <a:endParaRPr lang="en-CA"/>
            </a:p>
          </p:txBody>
        </p:sp>
      </p:grpSp>
      <p:grpSp>
        <p:nvGrpSpPr>
          <p:cNvPr id="6" name="Group 6"/>
          <p:cNvGrpSpPr/>
          <p:nvPr/>
        </p:nvGrpSpPr>
        <p:grpSpPr>
          <a:xfrm>
            <a:off x="13064081" y="3370859"/>
            <a:ext cx="3354902" cy="3354888"/>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a:stretch>
            </a:blipFill>
          </p:spPr>
          <p:txBody>
            <a:bodyPr/>
            <a:lstStyle/>
            <a:p>
              <a:endParaRPr lang="en-CA"/>
            </a:p>
          </p:txBody>
        </p:sp>
      </p:grpSp>
      <p:sp>
        <p:nvSpPr>
          <p:cNvPr id="8" name="Freeform 8"/>
          <p:cNvSpPr/>
          <p:nvPr/>
        </p:nvSpPr>
        <p:spPr>
          <a:xfrm>
            <a:off x="7824246" y="497968"/>
            <a:ext cx="2639507" cy="1061464"/>
          </a:xfrm>
          <a:custGeom>
            <a:avLst/>
            <a:gdLst/>
            <a:ahLst/>
            <a:cxnLst/>
            <a:rect l="l" t="t" r="r" b="b"/>
            <a:pathLst>
              <a:path w="2639507" h="1061464">
                <a:moveTo>
                  <a:pt x="0" y="0"/>
                </a:moveTo>
                <a:lnTo>
                  <a:pt x="2639508" y="0"/>
                </a:lnTo>
                <a:lnTo>
                  <a:pt x="2639508" y="1061464"/>
                </a:lnTo>
                <a:lnTo>
                  <a:pt x="0" y="1061464"/>
                </a:lnTo>
                <a:lnTo>
                  <a:pt x="0" y="0"/>
                </a:lnTo>
                <a:close/>
              </a:path>
            </a:pathLst>
          </a:custGeom>
          <a:blipFill>
            <a:blip r:embed="rId6"/>
            <a:stretch>
              <a:fillRect/>
            </a:stretch>
          </a:blipFill>
        </p:spPr>
        <p:txBody>
          <a:bodyPr/>
          <a:lstStyle/>
          <a:p>
            <a:endParaRPr lang="en-CA"/>
          </a:p>
        </p:txBody>
      </p:sp>
      <p:sp>
        <p:nvSpPr>
          <p:cNvPr id="9" name="TextBox 9"/>
          <p:cNvSpPr txBox="1"/>
          <p:nvPr/>
        </p:nvSpPr>
        <p:spPr>
          <a:xfrm>
            <a:off x="1028699" y="1732640"/>
            <a:ext cx="16230600" cy="1219200"/>
          </a:xfrm>
          <a:prstGeom prst="rect">
            <a:avLst/>
          </a:prstGeom>
        </p:spPr>
        <p:txBody>
          <a:bodyPr lIns="0" tIns="0" rIns="0" bIns="0" rtlCol="0" anchor="t">
            <a:spAutoFit/>
          </a:bodyPr>
          <a:lstStyle/>
          <a:p>
            <a:pPr marL="0" lvl="0" indent="0" algn="ctr">
              <a:lnSpc>
                <a:spcPts val="9600"/>
              </a:lnSpc>
              <a:spcBef>
                <a:spcPct val="0"/>
              </a:spcBef>
            </a:pPr>
            <a:r>
              <a:rPr lang="en-US" sz="8000" b="1" dirty="0">
                <a:solidFill>
                  <a:srgbClr val="F98827"/>
                </a:solidFill>
                <a:latin typeface="Canva Sans Bold"/>
                <a:ea typeface="Canva Sans Bold"/>
                <a:cs typeface="Canva Sans Bold"/>
                <a:sym typeface="Canva Sans Bold"/>
              </a:rPr>
              <a:t>Meet the Speakers</a:t>
            </a:r>
          </a:p>
        </p:txBody>
      </p:sp>
      <p:sp>
        <p:nvSpPr>
          <p:cNvPr id="10" name="TextBox 10"/>
          <p:cNvSpPr txBox="1"/>
          <p:nvPr/>
        </p:nvSpPr>
        <p:spPr>
          <a:xfrm>
            <a:off x="1349656" y="7144766"/>
            <a:ext cx="4393625" cy="450215"/>
          </a:xfrm>
          <a:prstGeom prst="rect">
            <a:avLst/>
          </a:prstGeom>
        </p:spPr>
        <p:txBody>
          <a:bodyPr lIns="0" tIns="0" rIns="0" bIns="0" rtlCol="0" anchor="t">
            <a:spAutoFit/>
          </a:bodyPr>
          <a:lstStyle/>
          <a:p>
            <a:pPr marL="0" lvl="0" indent="0" algn="ctr">
              <a:lnSpc>
                <a:spcPts val="3639"/>
              </a:lnSpc>
              <a:spcBef>
                <a:spcPct val="0"/>
              </a:spcBef>
            </a:pPr>
            <a:r>
              <a:rPr lang="en-US" sz="2799" b="1">
                <a:solidFill>
                  <a:srgbClr val="C75F3F"/>
                </a:solidFill>
                <a:latin typeface="Canva Sans Bold"/>
                <a:ea typeface="Canva Sans Bold"/>
                <a:cs typeface="Canva Sans Bold"/>
                <a:sym typeface="Canva Sans Bold"/>
              </a:rPr>
              <a:t>Lee Smith</a:t>
            </a:r>
          </a:p>
        </p:txBody>
      </p:sp>
      <p:sp>
        <p:nvSpPr>
          <p:cNvPr id="11" name="TextBox 11"/>
          <p:cNvSpPr txBox="1"/>
          <p:nvPr/>
        </p:nvSpPr>
        <p:spPr>
          <a:xfrm>
            <a:off x="1349656" y="7853680"/>
            <a:ext cx="4393625" cy="1099185"/>
          </a:xfrm>
          <a:prstGeom prst="rect">
            <a:avLst/>
          </a:prstGeom>
        </p:spPr>
        <p:txBody>
          <a:bodyPr lIns="0" tIns="0" rIns="0" bIns="0" rtlCol="0" anchor="t">
            <a:spAutoFit/>
          </a:bodyPr>
          <a:lstStyle/>
          <a:p>
            <a:pPr marL="0" lvl="0" indent="0" algn="ctr">
              <a:lnSpc>
                <a:spcPts val="2940"/>
              </a:lnSpc>
              <a:spcBef>
                <a:spcPct val="0"/>
              </a:spcBef>
            </a:pPr>
            <a:r>
              <a:rPr lang="en-US" sz="2100">
                <a:solidFill>
                  <a:srgbClr val="000000"/>
                </a:solidFill>
                <a:latin typeface="Canva Sans"/>
                <a:ea typeface="Canva Sans"/>
                <a:cs typeface="Canva Sans"/>
                <a:sym typeface="Canva Sans"/>
              </a:rPr>
              <a:t>Sen</a:t>
            </a:r>
            <a:r>
              <a:rPr lang="en-US" sz="2100" u="none">
                <a:solidFill>
                  <a:srgbClr val="000000"/>
                </a:solidFill>
                <a:latin typeface="Canva Sans"/>
                <a:ea typeface="Canva Sans"/>
                <a:cs typeface="Canva Sans"/>
                <a:sym typeface="Canva Sans"/>
              </a:rPr>
              <a:t>ior Manager of Anti-Racism, Equity, Diversity, and Inclusion </a:t>
            </a:r>
            <a:r>
              <a:rPr lang="en-US" sz="2100" i="1" u="none">
                <a:solidFill>
                  <a:srgbClr val="000000"/>
                </a:solidFill>
                <a:latin typeface="Canva Sans Italics"/>
                <a:ea typeface="Canva Sans Italics"/>
                <a:cs typeface="Canva Sans Italics"/>
                <a:sym typeface="Canva Sans Italics"/>
              </a:rPr>
              <a:t>Community Living Toronto</a:t>
            </a:r>
          </a:p>
        </p:txBody>
      </p:sp>
      <p:sp>
        <p:nvSpPr>
          <p:cNvPr id="12" name="TextBox 12"/>
          <p:cNvSpPr txBox="1"/>
          <p:nvPr/>
        </p:nvSpPr>
        <p:spPr>
          <a:xfrm>
            <a:off x="6947188" y="7144766"/>
            <a:ext cx="4393625" cy="450215"/>
          </a:xfrm>
          <a:prstGeom prst="rect">
            <a:avLst/>
          </a:prstGeom>
        </p:spPr>
        <p:txBody>
          <a:bodyPr lIns="0" tIns="0" rIns="0" bIns="0" rtlCol="0" anchor="t">
            <a:spAutoFit/>
          </a:bodyPr>
          <a:lstStyle/>
          <a:p>
            <a:pPr marL="0" lvl="0" indent="0" algn="ctr">
              <a:lnSpc>
                <a:spcPts val="3639"/>
              </a:lnSpc>
              <a:spcBef>
                <a:spcPct val="0"/>
              </a:spcBef>
            </a:pPr>
            <a:r>
              <a:rPr lang="en-US" sz="2799" b="1">
                <a:solidFill>
                  <a:srgbClr val="C75F3F"/>
                </a:solidFill>
                <a:latin typeface="Canva Sans Bold"/>
                <a:ea typeface="Canva Sans Bold"/>
                <a:cs typeface="Canva Sans Bold"/>
                <a:sym typeface="Canva Sans Bold"/>
              </a:rPr>
              <a:t>Mimi Mahmud</a:t>
            </a:r>
          </a:p>
        </p:txBody>
      </p:sp>
      <p:sp>
        <p:nvSpPr>
          <p:cNvPr id="13" name="TextBox 13"/>
          <p:cNvSpPr txBox="1"/>
          <p:nvPr/>
        </p:nvSpPr>
        <p:spPr>
          <a:xfrm>
            <a:off x="6947188" y="7853680"/>
            <a:ext cx="4393625" cy="727710"/>
          </a:xfrm>
          <a:prstGeom prst="rect">
            <a:avLst/>
          </a:prstGeom>
        </p:spPr>
        <p:txBody>
          <a:bodyPr lIns="0" tIns="0" rIns="0" bIns="0" rtlCol="0" anchor="t">
            <a:spAutoFit/>
          </a:bodyPr>
          <a:lstStyle/>
          <a:p>
            <a:pPr algn="ctr">
              <a:lnSpc>
                <a:spcPts val="2940"/>
              </a:lnSpc>
            </a:pPr>
            <a:r>
              <a:rPr lang="en-US" sz="2100">
                <a:solidFill>
                  <a:srgbClr val="000000"/>
                </a:solidFill>
                <a:latin typeface="Canva Sans"/>
                <a:ea typeface="Canva Sans"/>
                <a:cs typeface="Canva Sans"/>
                <a:sym typeface="Canva Sans"/>
              </a:rPr>
              <a:t>Equity Strategist</a:t>
            </a:r>
          </a:p>
          <a:p>
            <a:pPr marL="0" lvl="0" indent="0" algn="ctr">
              <a:lnSpc>
                <a:spcPts val="2940"/>
              </a:lnSpc>
              <a:spcBef>
                <a:spcPct val="0"/>
              </a:spcBef>
            </a:pPr>
            <a:r>
              <a:rPr lang="en-US" sz="2100" i="1">
                <a:solidFill>
                  <a:srgbClr val="000000"/>
                </a:solidFill>
                <a:latin typeface="Canva Sans Italics"/>
                <a:ea typeface="Canva Sans Italics"/>
                <a:cs typeface="Canva Sans Italics"/>
                <a:sym typeface="Canva Sans Italics"/>
              </a:rPr>
              <a:t>Extend-A-Family Waterloo Region</a:t>
            </a:r>
          </a:p>
        </p:txBody>
      </p:sp>
      <p:sp>
        <p:nvSpPr>
          <p:cNvPr id="14" name="TextBox 14"/>
          <p:cNvSpPr txBox="1"/>
          <p:nvPr/>
        </p:nvSpPr>
        <p:spPr>
          <a:xfrm>
            <a:off x="12544720" y="7144766"/>
            <a:ext cx="4393625" cy="450215"/>
          </a:xfrm>
          <a:prstGeom prst="rect">
            <a:avLst/>
          </a:prstGeom>
        </p:spPr>
        <p:txBody>
          <a:bodyPr lIns="0" tIns="0" rIns="0" bIns="0" rtlCol="0" anchor="t">
            <a:spAutoFit/>
          </a:bodyPr>
          <a:lstStyle/>
          <a:p>
            <a:pPr marL="0" lvl="0" indent="0" algn="ctr">
              <a:lnSpc>
                <a:spcPts val="3639"/>
              </a:lnSpc>
              <a:spcBef>
                <a:spcPct val="0"/>
              </a:spcBef>
            </a:pPr>
            <a:r>
              <a:rPr lang="en-US" sz="2799" b="1">
                <a:solidFill>
                  <a:srgbClr val="C75F3F"/>
                </a:solidFill>
                <a:latin typeface="Canva Sans Bold"/>
                <a:ea typeface="Canva Sans Bold"/>
                <a:cs typeface="Canva Sans Bold"/>
                <a:sym typeface="Canva Sans Bold"/>
              </a:rPr>
              <a:t>Tara Hyatt</a:t>
            </a:r>
          </a:p>
        </p:txBody>
      </p:sp>
      <p:sp>
        <p:nvSpPr>
          <p:cNvPr id="15" name="TextBox 15"/>
          <p:cNvSpPr txBox="1"/>
          <p:nvPr/>
        </p:nvSpPr>
        <p:spPr>
          <a:xfrm>
            <a:off x="12544720" y="7853680"/>
            <a:ext cx="4393625" cy="1099185"/>
          </a:xfrm>
          <a:prstGeom prst="rect">
            <a:avLst/>
          </a:prstGeom>
        </p:spPr>
        <p:txBody>
          <a:bodyPr lIns="0" tIns="0" rIns="0" bIns="0" rtlCol="0" anchor="t">
            <a:spAutoFit/>
          </a:bodyPr>
          <a:lstStyle/>
          <a:p>
            <a:pPr marL="0" lvl="0" indent="0" algn="ctr">
              <a:lnSpc>
                <a:spcPts val="2940"/>
              </a:lnSpc>
              <a:spcBef>
                <a:spcPct val="0"/>
              </a:spcBef>
            </a:pPr>
            <a:r>
              <a:rPr lang="en-US" sz="2100">
                <a:solidFill>
                  <a:srgbClr val="000000"/>
                </a:solidFill>
                <a:latin typeface="Canva Sans"/>
                <a:ea typeface="Canva Sans"/>
                <a:cs typeface="Canva Sans"/>
                <a:sym typeface="Canva Sans"/>
              </a:rPr>
              <a:t>Qual</a:t>
            </a:r>
            <a:r>
              <a:rPr lang="en-US" sz="2100" u="none">
                <a:solidFill>
                  <a:srgbClr val="000000"/>
                </a:solidFill>
                <a:latin typeface="Canva Sans"/>
                <a:ea typeface="Canva Sans"/>
                <a:cs typeface="Canva Sans"/>
                <a:sym typeface="Canva Sans"/>
              </a:rPr>
              <a:t>ity Assurance, Integrity and Innovation Director </a:t>
            </a:r>
          </a:p>
          <a:p>
            <a:pPr marL="0" lvl="0" indent="0" algn="ctr">
              <a:lnSpc>
                <a:spcPts val="2940"/>
              </a:lnSpc>
              <a:spcBef>
                <a:spcPct val="0"/>
              </a:spcBef>
            </a:pPr>
            <a:r>
              <a:rPr lang="en-US" sz="2100" i="1" u="none">
                <a:solidFill>
                  <a:srgbClr val="000000"/>
                </a:solidFill>
                <a:latin typeface="Canva Sans Italics"/>
                <a:ea typeface="Canva Sans Italics"/>
                <a:cs typeface="Canva Sans Italics"/>
                <a:sym typeface="Canva Sans Italics"/>
              </a:rPr>
              <a:t>Parents for Community Living KW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1999" y="1658641"/>
            <a:ext cx="7908899" cy="6969717"/>
          </a:xfrm>
          <a:custGeom>
            <a:avLst/>
            <a:gdLst/>
            <a:ahLst/>
            <a:cxnLst/>
            <a:rect l="l" t="t" r="r" b="b"/>
            <a:pathLst>
              <a:path w="7908899" h="6969717">
                <a:moveTo>
                  <a:pt x="0" y="0"/>
                </a:moveTo>
                <a:lnTo>
                  <a:pt x="7908899" y="0"/>
                </a:lnTo>
                <a:lnTo>
                  <a:pt x="7908899" y="6969718"/>
                </a:lnTo>
                <a:lnTo>
                  <a:pt x="0" y="6969718"/>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9256123" y="2565523"/>
            <a:ext cx="8384422" cy="5400303"/>
            <a:chOff x="0" y="0"/>
            <a:chExt cx="11179230" cy="7200404"/>
          </a:xfrm>
        </p:grpSpPr>
        <p:sp>
          <p:nvSpPr>
            <p:cNvPr id="4" name="TextBox 4"/>
            <p:cNvSpPr txBox="1"/>
            <p:nvPr/>
          </p:nvSpPr>
          <p:spPr>
            <a:xfrm>
              <a:off x="161667" y="0"/>
              <a:ext cx="10356836" cy="3657600"/>
            </a:xfrm>
            <a:prstGeom prst="rect">
              <a:avLst/>
            </a:prstGeom>
          </p:spPr>
          <p:txBody>
            <a:bodyPr lIns="0" tIns="0" rIns="0" bIns="0" rtlCol="0" anchor="t">
              <a:spAutoFit/>
            </a:bodyPr>
            <a:lstStyle/>
            <a:p>
              <a:pPr marL="0" lvl="0" indent="0" algn="l">
                <a:lnSpc>
                  <a:spcPts val="10800"/>
                </a:lnSpc>
              </a:pPr>
              <a:r>
                <a:rPr lang="en-US" sz="9000" b="1" dirty="0">
                  <a:solidFill>
                    <a:srgbClr val="2E266D"/>
                  </a:solidFill>
                  <a:latin typeface="Canva Sans Bold"/>
                  <a:ea typeface="Canva Sans Bold"/>
                  <a:cs typeface="Canva Sans Bold"/>
                  <a:sym typeface="Canva Sans Bold"/>
                </a:rPr>
                <a:t>Embedding EDIB</a:t>
              </a:r>
            </a:p>
          </p:txBody>
        </p:sp>
        <p:sp>
          <p:nvSpPr>
            <p:cNvPr id="5" name="TextBox 5"/>
            <p:cNvSpPr txBox="1"/>
            <p:nvPr/>
          </p:nvSpPr>
          <p:spPr>
            <a:xfrm>
              <a:off x="161667" y="4567289"/>
              <a:ext cx="10356837" cy="2633115"/>
            </a:xfrm>
            <a:prstGeom prst="rect">
              <a:avLst/>
            </a:prstGeom>
          </p:spPr>
          <p:txBody>
            <a:bodyPr lIns="0" tIns="0" rIns="0" bIns="0" rtlCol="0" anchor="t">
              <a:spAutoFit/>
            </a:bodyPr>
            <a:lstStyle/>
            <a:p>
              <a:pPr marL="0" lvl="0" indent="0" algn="l">
                <a:lnSpc>
                  <a:spcPts val="3900"/>
                </a:lnSpc>
              </a:pPr>
              <a:r>
                <a:rPr lang="en-US" sz="3000" dirty="0">
                  <a:solidFill>
                    <a:srgbClr val="0C3954"/>
                  </a:solidFill>
                  <a:latin typeface="Canva Sans"/>
                  <a:ea typeface="Canva Sans"/>
                  <a:cs typeface="Canva Sans"/>
                  <a:sym typeface="Canva Sans"/>
                </a:rPr>
                <a:t>Given the current social, economic, and political landscape, what compels organizations to embed EDIB into every layer of their structure and strategy?</a:t>
              </a:r>
            </a:p>
          </p:txBody>
        </p:sp>
        <p:sp>
          <p:nvSpPr>
            <p:cNvPr id="6" name="AutoShape 6"/>
            <p:cNvSpPr/>
            <p:nvPr/>
          </p:nvSpPr>
          <p:spPr>
            <a:xfrm>
              <a:off x="0" y="4078653"/>
              <a:ext cx="11179230" cy="0"/>
            </a:xfrm>
            <a:prstGeom prst="line">
              <a:avLst/>
            </a:prstGeom>
            <a:ln w="139700" cap="flat">
              <a:solidFill>
                <a:srgbClr val="F98827"/>
              </a:solidFill>
              <a:prstDash val="solid"/>
              <a:headEnd type="none" w="sm" len="sm"/>
              <a:tailEnd type="none" w="sm" len="sm"/>
            </a:ln>
          </p:spPr>
          <p:txBody>
            <a:bodyPr/>
            <a:lstStyle/>
            <a:p>
              <a:endParaRPr lang="en-CA"/>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947290" y="6860683"/>
            <a:ext cx="6843109" cy="0"/>
          </a:xfrm>
          <a:prstGeom prst="line">
            <a:avLst/>
          </a:prstGeom>
          <a:ln w="9525" cap="rnd">
            <a:solidFill>
              <a:srgbClr val="000000"/>
            </a:solidFill>
            <a:prstDash val="solid"/>
            <a:headEnd type="none" w="sm" len="sm"/>
            <a:tailEnd type="none" w="sm" len="sm"/>
          </a:ln>
        </p:spPr>
        <p:txBody>
          <a:bodyPr/>
          <a:lstStyle/>
          <a:p>
            <a:endParaRPr lang="en-CA"/>
          </a:p>
        </p:txBody>
      </p:sp>
      <p:sp>
        <p:nvSpPr>
          <p:cNvPr id="3" name="AutoShape 3"/>
          <p:cNvSpPr/>
          <p:nvPr/>
        </p:nvSpPr>
        <p:spPr>
          <a:xfrm>
            <a:off x="0" y="3443891"/>
            <a:ext cx="18246628" cy="0"/>
          </a:xfrm>
          <a:prstGeom prst="line">
            <a:avLst/>
          </a:prstGeom>
          <a:ln w="9525" cap="rnd">
            <a:solidFill>
              <a:srgbClr val="000000"/>
            </a:solidFill>
            <a:prstDash val="solid"/>
            <a:headEnd type="none" w="sm" len="sm"/>
            <a:tailEnd type="none" w="sm" len="sm"/>
          </a:ln>
        </p:spPr>
        <p:txBody>
          <a:bodyPr/>
          <a:lstStyle/>
          <a:p>
            <a:endParaRPr lang="en-CA"/>
          </a:p>
        </p:txBody>
      </p:sp>
      <p:sp>
        <p:nvSpPr>
          <p:cNvPr id="4" name="AutoShape 4"/>
          <p:cNvSpPr/>
          <p:nvPr/>
        </p:nvSpPr>
        <p:spPr>
          <a:xfrm rot="5400000">
            <a:off x="5243715" y="7053476"/>
            <a:ext cx="7228694" cy="0"/>
          </a:xfrm>
          <a:prstGeom prst="line">
            <a:avLst/>
          </a:prstGeom>
          <a:ln w="9525" cap="rnd">
            <a:solidFill>
              <a:srgbClr val="000000"/>
            </a:solidFill>
            <a:prstDash val="solid"/>
            <a:headEnd type="none" w="sm" len="sm"/>
            <a:tailEnd type="none" w="sm" len="sm"/>
          </a:ln>
        </p:spPr>
        <p:txBody>
          <a:bodyPr/>
          <a:lstStyle/>
          <a:p>
            <a:endParaRPr lang="en-CA"/>
          </a:p>
        </p:txBody>
      </p:sp>
      <p:sp>
        <p:nvSpPr>
          <p:cNvPr id="5" name="AutoShape 5"/>
          <p:cNvSpPr/>
          <p:nvPr/>
        </p:nvSpPr>
        <p:spPr>
          <a:xfrm rot="5400000">
            <a:off x="10172548" y="6860683"/>
            <a:ext cx="6843109" cy="0"/>
          </a:xfrm>
          <a:prstGeom prst="line">
            <a:avLst/>
          </a:prstGeom>
          <a:ln w="9525" cap="rnd">
            <a:solidFill>
              <a:srgbClr val="000000"/>
            </a:solidFill>
            <a:prstDash val="solid"/>
            <a:headEnd type="none" w="sm" len="sm"/>
            <a:tailEnd type="none" w="sm" len="sm"/>
          </a:ln>
        </p:spPr>
        <p:txBody>
          <a:bodyPr/>
          <a:lstStyle/>
          <a:p>
            <a:endParaRPr lang="en-CA"/>
          </a:p>
        </p:txBody>
      </p:sp>
      <p:sp>
        <p:nvSpPr>
          <p:cNvPr id="6" name="Freeform 6"/>
          <p:cNvSpPr/>
          <p:nvPr/>
        </p:nvSpPr>
        <p:spPr>
          <a:xfrm>
            <a:off x="7538309" y="389449"/>
            <a:ext cx="2639507" cy="1061464"/>
          </a:xfrm>
          <a:custGeom>
            <a:avLst/>
            <a:gdLst/>
            <a:ahLst/>
            <a:cxnLst/>
            <a:rect l="l" t="t" r="r" b="b"/>
            <a:pathLst>
              <a:path w="2639507" h="1061464">
                <a:moveTo>
                  <a:pt x="0" y="0"/>
                </a:moveTo>
                <a:lnTo>
                  <a:pt x="2639507" y="0"/>
                </a:lnTo>
                <a:lnTo>
                  <a:pt x="2639507" y="1061464"/>
                </a:lnTo>
                <a:lnTo>
                  <a:pt x="0" y="1061464"/>
                </a:lnTo>
                <a:lnTo>
                  <a:pt x="0" y="0"/>
                </a:lnTo>
                <a:close/>
              </a:path>
            </a:pathLst>
          </a:custGeom>
          <a:blipFill>
            <a:blip r:embed="rId3"/>
            <a:stretch>
              <a:fillRect/>
            </a:stretch>
          </a:blipFill>
        </p:spPr>
        <p:txBody>
          <a:bodyPr/>
          <a:lstStyle/>
          <a:p>
            <a:endParaRPr lang="en-CA"/>
          </a:p>
        </p:txBody>
      </p:sp>
      <p:sp>
        <p:nvSpPr>
          <p:cNvPr id="7" name="Freeform 7"/>
          <p:cNvSpPr/>
          <p:nvPr/>
        </p:nvSpPr>
        <p:spPr>
          <a:xfrm>
            <a:off x="5532661" y="4316131"/>
            <a:ext cx="2161585" cy="1761692"/>
          </a:xfrm>
          <a:custGeom>
            <a:avLst/>
            <a:gdLst/>
            <a:ahLst/>
            <a:cxnLst/>
            <a:rect l="l" t="t" r="r" b="b"/>
            <a:pathLst>
              <a:path w="2161585" h="1761692">
                <a:moveTo>
                  <a:pt x="0" y="0"/>
                </a:moveTo>
                <a:lnTo>
                  <a:pt x="2161585" y="0"/>
                </a:lnTo>
                <a:lnTo>
                  <a:pt x="2161585" y="1761692"/>
                </a:lnTo>
                <a:lnTo>
                  <a:pt x="0" y="1761692"/>
                </a:lnTo>
                <a:lnTo>
                  <a:pt x="0" y="0"/>
                </a:lnTo>
                <a:close/>
              </a:path>
            </a:pathLst>
          </a:custGeom>
          <a:blipFill>
            <a:blip r:embed="rId4"/>
            <a:stretch>
              <a:fillRect/>
            </a:stretch>
          </a:blipFill>
        </p:spPr>
        <p:txBody>
          <a:bodyPr/>
          <a:lstStyle/>
          <a:p>
            <a:endParaRPr lang="en-CA"/>
          </a:p>
        </p:txBody>
      </p:sp>
      <p:sp>
        <p:nvSpPr>
          <p:cNvPr id="8" name="Freeform 8"/>
          <p:cNvSpPr/>
          <p:nvPr/>
        </p:nvSpPr>
        <p:spPr>
          <a:xfrm>
            <a:off x="1278724" y="4262610"/>
            <a:ext cx="1868734" cy="1868734"/>
          </a:xfrm>
          <a:custGeom>
            <a:avLst/>
            <a:gdLst/>
            <a:ahLst/>
            <a:cxnLst/>
            <a:rect l="l" t="t" r="r" b="b"/>
            <a:pathLst>
              <a:path w="1868734" h="1868734">
                <a:moveTo>
                  <a:pt x="0" y="0"/>
                </a:moveTo>
                <a:lnTo>
                  <a:pt x="1868734" y="0"/>
                </a:lnTo>
                <a:lnTo>
                  <a:pt x="1868734" y="1868734"/>
                </a:lnTo>
                <a:lnTo>
                  <a:pt x="0" y="1868734"/>
                </a:lnTo>
                <a:lnTo>
                  <a:pt x="0" y="0"/>
                </a:lnTo>
                <a:close/>
              </a:path>
            </a:pathLst>
          </a:custGeom>
          <a:blipFill>
            <a:blip r:embed="rId5"/>
            <a:stretch>
              <a:fillRect/>
            </a:stretch>
          </a:blipFill>
        </p:spPr>
        <p:txBody>
          <a:bodyPr/>
          <a:lstStyle/>
          <a:p>
            <a:endParaRPr lang="en-CA"/>
          </a:p>
        </p:txBody>
      </p:sp>
      <p:sp>
        <p:nvSpPr>
          <p:cNvPr id="9" name="Freeform 9"/>
          <p:cNvSpPr/>
          <p:nvPr/>
        </p:nvSpPr>
        <p:spPr>
          <a:xfrm>
            <a:off x="10318476" y="4316131"/>
            <a:ext cx="1815213" cy="1815213"/>
          </a:xfrm>
          <a:custGeom>
            <a:avLst/>
            <a:gdLst/>
            <a:ahLst/>
            <a:cxnLst/>
            <a:rect l="l" t="t" r="r" b="b"/>
            <a:pathLst>
              <a:path w="1815213" h="1815213">
                <a:moveTo>
                  <a:pt x="0" y="0"/>
                </a:moveTo>
                <a:lnTo>
                  <a:pt x="1815213" y="0"/>
                </a:lnTo>
                <a:lnTo>
                  <a:pt x="1815213" y="1815213"/>
                </a:lnTo>
                <a:lnTo>
                  <a:pt x="0" y="18152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0" name="Freeform 10"/>
          <p:cNvSpPr/>
          <p:nvPr/>
        </p:nvSpPr>
        <p:spPr>
          <a:xfrm>
            <a:off x="14922532" y="4246616"/>
            <a:ext cx="1960705" cy="1884727"/>
          </a:xfrm>
          <a:custGeom>
            <a:avLst/>
            <a:gdLst/>
            <a:ahLst/>
            <a:cxnLst/>
            <a:rect l="l" t="t" r="r" b="b"/>
            <a:pathLst>
              <a:path w="1960705" h="1884727">
                <a:moveTo>
                  <a:pt x="0" y="0"/>
                </a:moveTo>
                <a:lnTo>
                  <a:pt x="1960705" y="0"/>
                </a:lnTo>
                <a:lnTo>
                  <a:pt x="1960705" y="1884728"/>
                </a:lnTo>
                <a:lnTo>
                  <a:pt x="0" y="18847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1" name="TextBox 11"/>
          <p:cNvSpPr txBox="1"/>
          <p:nvPr/>
        </p:nvSpPr>
        <p:spPr>
          <a:xfrm>
            <a:off x="4926879" y="6911962"/>
            <a:ext cx="3373149" cy="1253490"/>
          </a:xfrm>
          <a:prstGeom prst="rect">
            <a:avLst/>
          </a:prstGeom>
        </p:spPr>
        <p:txBody>
          <a:bodyPr lIns="0" tIns="0" rIns="0" bIns="0" rtlCol="0" anchor="t">
            <a:spAutoFit/>
          </a:bodyPr>
          <a:lstStyle/>
          <a:p>
            <a:pPr marL="0" lvl="0" indent="0" algn="ctr">
              <a:lnSpc>
                <a:spcPts val="3315"/>
              </a:lnSpc>
            </a:pPr>
            <a:r>
              <a:rPr lang="en-US" sz="2550" b="1">
                <a:solidFill>
                  <a:srgbClr val="F98827"/>
                </a:solidFill>
                <a:latin typeface="Canva Sans Bold"/>
                <a:ea typeface="Canva Sans Bold"/>
                <a:cs typeface="Canva Sans Bold"/>
                <a:sym typeface="Canva Sans Bold"/>
              </a:rPr>
              <a:t>Grounded in rights-based, community-centred principles</a:t>
            </a:r>
          </a:p>
        </p:txBody>
      </p:sp>
      <p:sp>
        <p:nvSpPr>
          <p:cNvPr id="12" name="TextBox 12"/>
          <p:cNvSpPr txBox="1"/>
          <p:nvPr/>
        </p:nvSpPr>
        <p:spPr>
          <a:xfrm>
            <a:off x="9539508" y="6911962"/>
            <a:ext cx="3373149" cy="1253490"/>
          </a:xfrm>
          <a:prstGeom prst="rect">
            <a:avLst/>
          </a:prstGeom>
        </p:spPr>
        <p:txBody>
          <a:bodyPr lIns="0" tIns="0" rIns="0" bIns="0" rtlCol="0" anchor="t">
            <a:spAutoFit/>
          </a:bodyPr>
          <a:lstStyle/>
          <a:p>
            <a:pPr marL="0" lvl="0" indent="0" algn="ctr">
              <a:lnSpc>
                <a:spcPts val="3315"/>
              </a:lnSpc>
            </a:pPr>
            <a:r>
              <a:rPr lang="en-US" sz="2550" b="1" dirty="0">
                <a:solidFill>
                  <a:srgbClr val="0C3954"/>
                </a:solidFill>
                <a:latin typeface="Canva Sans Bold"/>
                <a:ea typeface="Canva Sans Bold"/>
                <a:cs typeface="Canva Sans Bold"/>
                <a:sym typeface="Canva Sans Bold"/>
              </a:rPr>
              <a:t>Builds trust, belonging, and accountability</a:t>
            </a:r>
          </a:p>
        </p:txBody>
      </p:sp>
      <p:sp>
        <p:nvSpPr>
          <p:cNvPr id="13" name="TextBox 13"/>
          <p:cNvSpPr txBox="1"/>
          <p:nvPr/>
        </p:nvSpPr>
        <p:spPr>
          <a:xfrm>
            <a:off x="14216310" y="6911962"/>
            <a:ext cx="3373149" cy="834390"/>
          </a:xfrm>
          <a:prstGeom prst="rect">
            <a:avLst/>
          </a:prstGeom>
        </p:spPr>
        <p:txBody>
          <a:bodyPr lIns="0" tIns="0" rIns="0" bIns="0" rtlCol="0" anchor="t">
            <a:spAutoFit/>
          </a:bodyPr>
          <a:lstStyle/>
          <a:p>
            <a:pPr marL="0" lvl="0" indent="0" algn="ctr">
              <a:lnSpc>
                <a:spcPts val="3315"/>
              </a:lnSpc>
            </a:pPr>
            <a:r>
              <a:rPr lang="en-US" sz="2550" b="1">
                <a:solidFill>
                  <a:srgbClr val="2E266D"/>
                </a:solidFill>
                <a:latin typeface="Canva Sans Bold"/>
                <a:ea typeface="Canva Sans Bold"/>
                <a:cs typeface="Canva Sans Bold"/>
                <a:sym typeface="Canva Sans Bold"/>
              </a:rPr>
              <a:t>Core organizational value; not an add-on</a:t>
            </a:r>
          </a:p>
        </p:txBody>
      </p:sp>
      <p:sp>
        <p:nvSpPr>
          <p:cNvPr id="14" name="TextBox 14"/>
          <p:cNvSpPr txBox="1"/>
          <p:nvPr/>
        </p:nvSpPr>
        <p:spPr>
          <a:xfrm>
            <a:off x="2730426" y="1955738"/>
            <a:ext cx="12827148" cy="971550"/>
          </a:xfrm>
          <a:prstGeom prst="rect">
            <a:avLst/>
          </a:prstGeom>
        </p:spPr>
        <p:txBody>
          <a:bodyPr lIns="0" tIns="0" rIns="0" bIns="0" rtlCol="0" anchor="t">
            <a:spAutoFit/>
          </a:bodyPr>
          <a:lstStyle/>
          <a:p>
            <a:pPr marL="0" lvl="0" indent="0" algn="ctr">
              <a:lnSpc>
                <a:spcPts val="7617"/>
              </a:lnSpc>
            </a:pPr>
            <a:r>
              <a:rPr lang="en-US" sz="6347" b="1">
                <a:solidFill>
                  <a:srgbClr val="2E266D"/>
                </a:solidFill>
                <a:latin typeface="Canva Sans Bold"/>
                <a:ea typeface="Canva Sans Bold"/>
                <a:cs typeface="Canva Sans Bold"/>
                <a:sym typeface="Canva Sans Bold"/>
              </a:rPr>
              <a:t>Why embedding EDIB matters</a:t>
            </a:r>
          </a:p>
        </p:txBody>
      </p:sp>
      <p:sp>
        <p:nvSpPr>
          <p:cNvPr id="15" name="TextBox 15"/>
          <p:cNvSpPr txBox="1"/>
          <p:nvPr/>
        </p:nvSpPr>
        <p:spPr>
          <a:xfrm>
            <a:off x="526516" y="6911962"/>
            <a:ext cx="3373149" cy="1253490"/>
          </a:xfrm>
          <a:prstGeom prst="rect">
            <a:avLst/>
          </a:prstGeom>
        </p:spPr>
        <p:txBody>
          <a:bodyPr lIns="0" tIns="0" rIns="0" bIns="0" rtlCol="0" anchor="t">
            <a:spAutoFit/>
          </a:bodyPr>
          <a:lstStyle/>
          <a:p>
            <a:pPr marL="0" lvl="0" indent="0" algn="ctr">
              <a:lnSpc>
                <a:spcPts val="3315"/>
              </a:lnSpc>
            </a:pPr>
            <a:r>
              <a:rPr lang="en-US" sz="2550" b="1">
                <a:solidFill>
                  <a:srgbClr val="AD2F23"/>
                </a:solidFill>
                <a:latin typeface="Canva Sans Bold"/>
                <a:ea typeface="Canva Sans Bold"/>
                <a:cs typeface="Canva Sans Bold"/>
                <a:sym typeface="Canva Sans Bold"/>
              </a:rPr>
              <a:t>Reflects the communities we serve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1999" y="2686798"/>
            <a:ext cx="7908899" cy="4913404"/>
          </a:xfrm>
          <a:custGeom>
            <a:avLst/>
            <a:gdLst/>
            <a:ahLst/>
            <a:cxnLst/>
            <a:rect l="l" t="t" r="r" b="b"/>
            <a:pathLst>
              <a:path w="7908899" h="4913404">
                <a:moveTo>
                  <a:pt x="0" y="0"/>
                </a:moveTo>
                <a:lnTo>
                  <a:pt x="7908899" y="0"/>
                </a:lnTo>
                <a:lnTo>
                  <a:pt x="7908899" y="4913404"/>
                </a:lnTo>
                <a:lnTo>
                  <a:pt x="0" y="4913404"/>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9256123" y="2203573"/>
            <a:ext cx="8384422" cy="5628903"/>
            <a:chOff x="0" y="0"/>
            <a:chExt cx="11179230" cy="7505204"/>
          </a:xfrm>
        </p:grpSpPr>
        <p:sp>
          <p:nvSpPr>
            <p:cNvPr id="4" name="TextBox 4"/>
            <p:cNvSpPr txBox="1"/>
            <p:nvPr/>
          </p:nvSpPr>
          <p:spPr>
            <a:xfrm>
              <a:off x="161667" y="0"/>
              <a:ext cx="10356836" cy="3962400"/>
            </a:xfrm>
            <a:prstGeom prst="rect">
              <a:avLst/>
            </a:prstGeom>
          </p:spPr>
          <p:txBody>
            <a:bodyPr lIns="0" tIns="0" rIns="0" bIns="0" rtlCol="0" anchor="t">
              <a:spAutoFit/>
            </a:bodyPr>
            <a:lstStyle/>
            <a:p>
              <a:pPr marL="0" lvl="0" indent="0" algn="l">
                <a:lnSpc>
                  <a:spcPts val="7800"/>
                </a:lnSpc>
              </a:pPr>
              <a:r>
                <a:rPr lang="en-US" sz="6500" b="1">
                  <a:solidFill>
                    <a:srgbClr val="2E266D"/>
                  </a:solidFill>
                  <a:latin typeface="Canva Sans Bold"/>
                  <a:ea typeface="Canva Sans Bold"/>
                  <a:cs typeface="Canva Sans Bold"/>
                  <a:sym typeface="Canva Sans Bold"/>
                </a:rPr>
                <a:t>Strategic Integration and Practical Examples</a:t>
              </a:r>
            </a:p>
          </p:txBody>
        </p:sp>
        <p:sp>
          <p:nvSpPr>
            <p:cNvPr id="5" name="TextBox 5"/>
            <p:cNvSpPr txBox="1"/>
            <p:nvPr/>
          </p:nvSpPr>
          <p:spPr>
            <a:xfrm>
              <a:off x="161667" y="4872089"/>
              <a:ext cx="10356837" cy="2633115"/>
            </a:xfrm>
            <a:prstGeom prst="rect">
              <a:avLst/>
            </a:prstGeom>
          </p:spPr>
          <p:txBody>
            <a:bodyPr lIns="0" tIns="0" rIns="0" bIns="0" rtlCol="0" anchor="t">
              <a:spAutoFit/>
            </a:bodyPr>
            <a:lstStyle/>
            <a:p>
              <a:pPr marL="0" lvl="0" indent="0" algn="l">
                <a:lnSpc>
                  <a:spcPts val="3900"/>
                </a:lnSpc>
              </a:pPr>
              <a:r>
                <a:rPr lang="en-US" sz="3000" dirty="0">
                  <a:solidFill>
                    <a:srgbClr val="C75F3F"/>
                  </a:solidFill>
                  <a:latin typeface="Canva Sans"/>
                  <a:ea typeface="Canva Sans"/>
                  <a:cs typeface="Canva Sans"/>
                  <a:sym typeface="Canva Sans"/>
                </a:rPr>
                <a:t>How have your organizations embedded EDIB into everyday systems and practices – not just as a value, but as part of how the work gets done?</a:t>
              </a:r>
            </a:p>
          </p:txBody>
        </p:sp>
        <p:sp>
          <p:nvSpPr>
            <p:cNvPr id="6" name="AutoShape 6"/>
            <p:cNvSpPr/>
            <p:nvPr/>
          </p:nvSpPr>
          <p:spPr>
            <a:xfrm>
              <a:off x="0" y="4383453"/>
              <a:ext cx="11179230" cy="0"/>
            </a:xfrm>
            <a:prstGeom prst="line">
              <a:avLst/>
            </a:prstGeom>
            <a:ln w="139700" cap="flat">
              <a:solidFill>
                <a:srgbClr val="0C3954"/>
              </a:solidFill>
              <a:prstDash val="solid"/>
              <a:headEnd type="none" w="sm" len="sm"/>
              <a:tailEnd type="none" w="sm" len="sm"/>
            </a:ln>
          </p:spPr>
          <p:txBody>
            <a:bodyPr/>
            <a:lstStyle/>
            <a:p>
              <a:endParaRPr lang="en-CA"/>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21944" y="1018778"/>
            <a:ext cx="5737356" cy="2395346"/>
          </a:xfrm>
          <a:custGeom>
            <a:avLst/>
            <a:gdLst/>
            <a:ahLst/>
            <a:cxnLst/>
            <a:rect l="l" t="t" r="r" b="b"/>
            <a:pathLst>
              <a:path w="5737356" h="2395346">
                <a:moveTo>
                  <a:pt x="0" y="0"/>
                </a:moveTo>
                <a:lnTo>
                  <a:pt x="5737356" y="0"/>
                </a:lnTo>
                <a:lnTo>
                  <a:pt x="5737356" y="2395346"/>
                </a:lnTo>
                <a:lnTo>
                  <a:pt x="0" y="2395346"/>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0" y="3600450"/>
            <a:ext cx="18288000" cy="6686550"/>
            <a:chOff x="0" y="0"/>
            <a:chExt cx="4816593" cy="1761067"/>
          </a:xfrm>
        </p:grpSpPr>
        <p:sp>
          <p:nvSpPr>
            <p:cNvPr id="4" name="Freeform 4"/>
            <p:cNvSpPr/>
            <p:nvPr/>
          </p:nvSpPr>
          <p:spPr>
            <a:xfrm>
              <a:off x="0" y="0"/>
              <a:ext cx="4816592" cy="1761067"/>
            </a:xfrm>
            <a:custGeom>
              <a:avLst/>
              <a:gdLst/>
              <a:ahLst/>
              <a:cxnLst/>
              <a:rect l="l" t="t" r="r" b="b"/>
              <a:pathLst>
                <a:path w="4816592" h="1761067">
                  <a:moveTo>
                    <a:pt x="0" y="0"/>
                  </a:moveTo>
                  <a:lnTo>
                    <a:pt x="4816592" y="0"/>
                  </a:lnTo>
                  <a:lnTo>
                    <a:pt x="4816592" y="1761067"/>
                  </a:lnTo>
                  <a:lnTo>
                    <a:pt x="0" y="1761067"/>
                  </a:lnTo>
                  <a:close/>
                </a:path>
              </a:pathLst>
            </a:custGeom>
            <a:solidFill>
              <a:srgbClr val="9EC6EB"/>
            </a:solidFill>
          </p:spPr>
          <p:txBody>
            <a:bodyPr/>
            <a:lstStyle/>
            <a:p>
              <a:endParaRPr lang="en-CA"/>
            </a:p>
          </p:txBody>
        </p:sp>
        <p:sp>
          <p:nvSpPr>
            <p:cNvPr id="5" name="TextBox 5"/>
            <p:cNvSpPr txBox="1"/>
            <p:nvPr/>
          </p:nvSpPr>
          <p:spPr>
            <a:xfrm>
              <a:off x="0" y="-28575"/>
              <a:ext cx="4816593" cy="1789642"/>
            </a:xfrm>
            <a:prstGeom prst="rect">
              <a:avLst/>
            </a:prstGeom>
          </p:spPr>
          <p:txBody>
            <a:bodyPr lIns="50800" tIns="50800" rIns="50800" bIns="50800" rtlCol="0" anchor="ctr"/>
            <a:lstStyle/>
            <a:p>
              <a:pPr algn="ctr">
                <a:lnSpc>
                  <a:spcPts val="3315"/>
                </a:lnSpc>
              </a:pPr>
              <a:endParaRPr/>
            </a:p>
          </p:txBody>
        </p:sp>
      </p:grpSp>
      <p:sp>
        <p:nvSpPr>
          <p:cNvPr id="6" name="Freeform 6"/>
          <p:cNvSpPr/>
          <p:nvPr/>
        </p:nvSpPr>
        <p:spPr>
          <a:xfrm>
            <a:off x="12477576" y="4275569"/>
            <a:ext cx="5642238" cy="4701865"/>
          </a:xfrm>
          <a:custGeom>
            <a:avLst/>
            <a:gdLst/>
            <a:ahLst/>
            <a:cxnLst/>
            <a:rect l="l" t="t" r="r" b="b"/>
            <a:pathLst>
              <a:path w="5642238" h="4701865">
                <a:moveTo>
                  <a:pt x="0" y="0"/>
                </a:moveTo>
                <a:lnTo>
                  <a:pt x="5642238" y="0"/>
                </a:lnTo>
                <a:lnTo>
                  <a:pt x="5642238" y="4701866"/>
                </a:lnTo>
                <a:lnTo>
                  <a:pt x="0" y="4701866"/>
                </a:lnTo>
                <a:lnTo>
                  <a:pt x="0" y="0"/>
                </a:lnTo>
                <a:close/>
              </a:path>
            </a:pathLst>
          </a:custGeom>
          <a:blipFill>
            <a:blip r:embed="rId4"/>
            <a:stretch>
              <a:fillRect/>
            </a:stretch>
          </a:blipFill>
        </p:spPr>
        <p:txBody>
          <a:bodyPr/>
          <a:lstStyle/>
          <a:p>
            <a:endParaRPr lang="en-CA"/>
          </a:p>
        </p:txBody>
      </p:sp>
      <p:sp>
        <p:nvSpPr>
          <p:cNvPr id="7" name="TextBox 7"/>
          <p:cNvSpPr txBox="1"/>
          <p:nvPr/>
        </p:nvSpPr>
        <p:spPr>
          <a:xfrm>
            <a:off x="1501050" y="1349739"/>
            <a:ext cx="8805351" cy="1825626"/>
          </a:xfrm>
          <a:prstGeom prst="rect">
            <a:avLst/>
          </a:prstGeom>
        </p:spPr>
        <p:txBody>
          <a:bodyPr lIns="0" tIns="0" rIns="0" bIns="0" rtlCol="0" anchor="t">
            <a:spAutoFit/>
          </a:bodyPr>
          <a:lstStyle/>
          <a:p>
            <a:pPr marL="0" lvl="0" indent="0" algn="l">
              <a:lnSpc>
                <a:spcPts val="7150"/>
              </a:lnSpc>
            </a:pPr>
            <a:r>
              <a:rPr lang="en-US" sz="6500" b="1">
                <a:solidFill>
                  <a:srgbClr val="2E266D"/>
                </a:solidFill>
                <a:latin typeface="Canva Sans Bold"/>
                <a:ea typeface="Canva Sans Bold"/>
                <a:cs typeface="Canva Sans Bold"/>
                <a:sym typeface="Canva Sans Bold"/>
              </a:rPr>
              <a:t>Embedding EDIB in practice - PCL’s Story</a:t>
            </a:r>
          </a:p>
        </p:txBody>
      </p:sp>
      <p:sp>
        <p:nvSpPr>
          <p:cNvPr id="8" name="TextBox 8"/>
          <p:cNvSpPr txBox="1"/>
          <p:nvPr/>
        </p:nvSpPr>
        <p:spPr>
          <a:xfrm>
            <a:off x="299099" y="4060565"/>
            <a:ext cx="12172776" cy="5459571"/>
          </a:xfrm>
          <a:prstGeom prst="rect">
            <a:avLst/>
          </a:prstGeom>
        </p:spPr>
        <p:txBody>
          <a:bodyPr wrap="square" lIns="0" tIns="0" rIns="0" bIns="0" rtlCol="0" anchor="t">
            <a:spAutoFit/>
          </a:bodyPr>
          <a:lstStyle/>
          <a:p>
            <a:pPr marL="669293" lvl="1" indent="-334646" algn="l">
              <a:lnSpc>
                <a:spcPts val="6200"/>
              </a:lnSpc>
              <a:buFont typeface="Arial"/>
              <a:buChar char="•"/>
            </a:pPr>
            <a:r>
              <a:rPr lang="en-US" sz="2800" dirty="0">
                <a:solidFill>
                  <a:srgbClr val="000000"/>
                </a:solidFill>
                <a:latin typeface="Canva Sans"/>
                <a:ea typeface="Canva Sans"/>
                <a:cs typeface="Canva Sans"/>
                <a:sym typeface="Canva Sans"/>
              </a:rPr>
              <a:t>EDI is one of the 10 core competencies within the DSWI</a:t>
            </a:r>
          </a:p>
          <a:p>
            <a:pPr marL="669293" lvl="1" indent="-334646" algn="l">
              <a:lnSpc>
                <a:spcPts val="6200"/>
              </a:lnSpc>
              <a:buFont typeface="Arial"/>
              <a:buChar char="•"/>
            </a:pPr>
            <a:r>
              <a:rPr lang="en-US" sz="2800" dirty="0">
                <a:solidFill>
                  <a:srgbClr val="000000"/>
                </a:solidFill>
                <a:latin typeface="Canva Sans"/>
                <a:ea typeface="Canva Sans"/>
                <a:cs typeface="Canva Sans"/>
                <a:sym typeface="Canva Sans"/>
              </a:rPr>
              <a:t>Each program has a mentor championing EDI values</a:t>
            </a:r>
          </a:p>
          <a:p>
            <a:pPr marL="669293" lvl="1" indent="-334646">
              <a:lnSpc>
                <a:spcPts val="6200"/>
              </a:lnSpc>
              <a:buFont typeface="Arial"/>
              <a:buChar char="•"/>
            </a:pPr>
            <a:r>
              <a:rPr lang="en-US" sz="2800" dirty="0">
                <a:solidFill>
                  <a:srgbClr val="000000"/>
                </a:solidFill>
                <a:latin typeface="Canva Sans"/>
                <a:ea typeface="Canva Sans"/>
                <a:cs typeface="Canva Sans"/>
                <a:sym typeface="Canva Sans"/>
              </a:rPr>
              <a:t>Woven into recruitment, mentorship, and daily practice</a:t>
            </a:r>
          </a:p>
          <a:p>
            <a:pPr marL="669293" lvl="1" indent="-334646" algn="l">
              <a:lnSpc>
                <a:spcPts val="6200"/>
              </a:lnSpc>
              <a:buFont typeface="Arial"/>
              <a:buChar char="•"/>
            </a:pPr>
            <a:r>
              <a:rPr lang="en-US" sz="2800" dirty="0">
                <a:solidFill>
                  <a:srgbClr val="000000"/>
                </a:solidFill>
                <a:latin typeface="Canva Sans"/>
                <a:ea typeface="Canva Sans"/>
                <a:cs typeface="Canva Sans"/>
                <a:sym typeface="Canva Sans"/>
              </a:rPr>
              <a:t>Builds inclusive leadership and stronger teams</a:t>
            </a:r>
          </a:p>
          <a:p>
            <a:pPr marL="669293" lvl="1" indent="-334646">
              <a:lnSpc>
                <a:spcPts val="6200"/>
              </a:lnSpc>
              <a:buFont typeface="Arial"/>
              <a:buChar char="•"/>
            </a:pPr>
            <a:r>
              <a:rPr lang="en-US" sz="2800" dirty="0">
                <a:solidFill>
                  <a:srgbClr val="000000"/>
                </a:solidFill>
                <a:latin typeface="Canva Sans"/>
                <a:ea typeface="Canva Sans"/>
                <a:cs typeface="Canva Sans"/>
                <a:sym typeface="Canva Sans"/>
              </a:rPr>
              <a:t>Integrated EDI into HR practices</a:t>
            </a:r>
          </a:p>
          <a:p>
            <a:pPr marL="669293" lvl="1" indent="-334646">
              <a:lnSpc>
                <a:spcPts val="6200"/>
              </a:lnSpc>
              <a:buFont typeface="Arial"/>
              <a:buChar char="•"/>
            </a:pPr>
            <a:r>
              <a:rPr lang="en-US" sz="2800" dirty="0">
                <a:solidFill>
                  <a:srgbClr val="000000"/>
                </a:solidFill>
                <a:latin typeface="Canva Sans"/>
                <a:ea typeface="Canva Sans"/>
                <a:cs typeface="Canva Sans"/>
                <a:sym typeface="Canva Sans"/>
              </a:rPr>
              <a:t>All HR and Operations policies reviewed through an anti-oppressive lens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4201" y="2517787"/>
            <a:ext cx="6700384" cy="5251426"/>
          </a:xfrm>
          <a:custGeom>
            <a:avLst/>
            <a:gdLst/>
            <a:ahLst/>
            <a:cxnLst/>
            <a:rect l="l" t="t" r="r" b="b"/>
            <a:pathLst>
              <a:path w="6700384" h="5251426">
                <a:moveTo>
                  <a:pt x="0" y="0"/>
                </a:moveTo>
                <a:lnTo>
                  <a:pt x="6700384" y="0"/>
                </a:lnTo>
                <a:lnTo>
                  <a:pt x="6700384" y="5251426"/>
                </a:lnTo>
                <a:lnTo>
                  <a:pt x="0" y="5251426"/>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7466914" y="1116965"/>
            <a:ext cx="10139821" cy="2393950"/>
          </a:xfrm>
          <a:prstGeom prst="rect">
            <a:avLst/>
          </a:prstGeom>
        </p:spPr>
        <p:txBody>
          <a:bodyPr lIns="0" tIns="0" rIns="0" bIns="0" rtlCol="0" anchor="t">
            <a:spAutoFit/>
          </a:bodyPr>
          <a:lstStyle/>
          <a:p>
            <a:pPr marL="0" lvl="0" indent="0" algn="l">
              <a:lnSpc>
                <a:spcPts val="6350"/>
              </a:lnSpc>
            </a:pPr>
            <a:r>
              <a:rPr lang="en-US" sz="5000" b="1">
                <a:solidFill>
                  <a:srgbClr val="2A338F"/>
                </a:solidFill>
                <a:latin typeface="Canva Sans Bold"/>
                <a:ea typeface="Canva Sans Bold"/>
                <a:cs typeface="Canva Sans Bold"/>
                <a:sym typeface="Canva Sans Bold"/>
              </a:rPr>
              <a:t>Strategic Integration and Leveraging Existing Frameworks at EAFWR</a:t>
            </a:r>
          </a:p>
        </p:txBody>
      </p:sp>
      <p:sp>
        <p:nvSpPr>
          <p:cNvPr id="4" name="TextBox 4"/>
          <p:cNvSpPr txBox="1"/>
          <p:nvPr/>
        </p:nvSpPr>
        <p:spPr>
          <a:xfrm>
            <a:off x="7466914" y="4100208"/>
            <a:ext cx="10139821" cy="514350"/>
          </a:xfrm>
          <a:prstGeom prst="rect">
            <a:avLst/>
          </a:prstGeom>
        </p:spPr>
        <p:txBody>
          <a:bodyPr lIns="0" tIns="0" rIns="0" bIns="0" rtlCol="0" anchor="t">
            <a:spAutoFit/>
          </a:bodyPr>
          <a:lstStyle/>
          <a:p>
            <a:pPr marL="0" lvl="0" indent="0" algn="l">
              <a:lnSpc>
                <a:spcPts val="4200"/>
              </a:lnSpc>
            </a:pPr>
            <a:r>
              <a:rPr lang="en-US" sz="3000" b="1">
                <a:solidFill>
                  <a:srgbClr val="0196A9"/>
                </a:solidFill>
                <a:latin typeface="Canva Sans Bold"/>
                <a:ea typeface="Canva Sans Bold"/>
                <a:cs typeface="Canva Sans Bold"/>
                <a:sym typeface="Canva Sans Bold"/>
              </a:rPr>
              <a:t>EDIB is a core priority in the 2024–2027 Strategic Plan</a:t>
            </a:r>
          </a:p>
        </p:txBody>
      </p:sp>
      <p:sp>
        <p:nvSpPr>
          <p:cNvPr id="5" name="TextBox 5"/>
          <p:cNvSpPr txBox="1"/>
          <p:nvPr/>
        </p:nvSpPr>
        <p:spPr>
          <a:xfrm>
            <a:off x="7134585" y="5100333"/>
            <a:ext cx="9847034" cy="3614927"/>
          </a:xfrm>
          <a:prstGeom prst="rect">
            <a:avLst/>
          </a:prstGeom>
        </p:spPr>
        <p:txBody>
          <a:bodyPr lIns="0" tIns="0" rIns="0" bIns="0" rtlCol="0" anchor="t">
            <a:spAutoFit/>
          </a:bodyPr>
          <a:lstStyle/>
          <a:p>
            <a:pPr marL="579693" lvl="1" indent="-289847" algn="l">
              <a:lnSpc>
                <a:spcPts val="4833"/>
              </a:lnSpc>
              <a:buFont typeface="Arial"/>
              <a:buChar char="•"/>
            </a:pPr>
            <a:r>
              <a:rPr lang="en-US" sz="2685">
                <a:solidFill>
                  <a:srgbClr val="E25929"/>
                </a:solidFill>
                <a:latin typeface="Canva Sans"/>
                <a:ea typeface="Canva Sans"/>
                <a:cs typeface="Canva Sans"/>
                <a:sym typeface="Canva Sans"/>
              </a:rPr>
              <a:t>Working groups with embedded EDIB goals</a:t>
            </a:r>
          </a:p>
          <a:p>
            <a:pPr marL="579693" lvl="1" indent="-289847" algn="l">
              <a:lnSpc>
                <a:spcPts val="4833"/>
              </a:lnSpc>
              <a:buFont typeface="Arial"/>
              <a:buChar char="•"/>
            </a:pPr>
            <a:r>
              <a:rPr lang="en-US" sz="2685">
                <a:solidFill>
                  <a:srgbClr val="E25929"/>
                </a:solidFill>
                <a:latin typeface="Canva Sans"/>
                <a:ea typeface="Canva Sans"/>
                <a:cs typeface="Canva Sans"/>
                <a:sym typeface="Canva Sans"/>
              </a:rPr>
              <a:t>Equity Strategist guiding implementation</a:t>
            </a:r>
          </a:p>
          <a:p>
            <a:pPr marL="579693" lvl="1" indent="-289847" algn="l">
              <a:lnSpc>
                <a:spcPts val="4833"/>
              </a:lnSpc>
              <a:buFont typeface="Arial"/>
              <a:buChar char="•"/>
            </a:pPr>
            <a:r>
              <a:rPr lang="en-US" sz="2685">
                <a:solidFill>
                  <a:srgbClr val="E25929"/>
                </a:solidFill>
                <a:latin typeface="Canva Sans"/>
                <a:ea typeface="Canva Sans"/>
                <a:cs typeface="Canva Sans"/>
                <a:sym typeface="Canva Sans"/>
              </a:rPr>
              <a:t>Alignment across departments and initiatives</a:t>
            </a:r>
          </a:p>
          <a:p>
            <a:pPr marL="579693" lvl="1" indent="-289847" algn="l">
              <a:lnSpc>
                <a:spcPts val="4833"/>
              </a:lnSpc>
              <a:buFont typeface="Arial"/>
              <a:buChar char="•"/>
            </a:pPr>
            <a:r>
              <a:rPr lang="en-US" sz="2685">
                <a:solidFill>
                  <a:srgbClr val="E25929"/>
                </a:solidFill>
                <a:latin typeface="Canva Sans"/>
                <a:ea typeface="Canva Sans"/>
                <a:cs typeface="Canva Sans"/>
                <a:sym typeface="Canva Sans"/>
              </a:rPr>
              <a:t>Using HR and wellness structures to support EDIB</a:t>
            </a:r>
          </a:p>
          <a:p>
            <a:pPr marL="579693" lvl="1" indent="-289847" algn="l">
              <a:lnSpc>
                <a:spcPts val="4833"/>
              </a:lnSpc>
              <a:buFont typeface="Arial"/>
              <a:buChar char="•"/>
            </a:pPr>
            <a:r>
              <a:rPr lang="en-US" sz="2685">
                <a:solidFill>
                  <a:srgbClr val="E25929"/>
                </a:solidFill>
                <a:latin typeface="Canva Sans"/>
                <a:ea typeface="Canva Sans"/>
                <a:cs typeface="Canva Sans"/>
                <a:sym typeface="Canva Sans"/>
              </a:rPr>
              <a:t>Embedding equity into performance reviews, onboarding, and staff development</a:t>
            </a:r>
          </a:p>
        </p:txBody>
      </p:sp>
      <p:sp>
        <p:nvSpPr>
          <p:cNvPr id="6" name="Freeform 6"/>
          <p:cNvSpPr/>
          <p:nvPr/>
        </p:nvSpPr>
        <p:spPr>
          <a:xfrm>
            <a:off x="0" y="0"/>
            <a:ext cx="2217903" cy="891918"/>
          </a:xfrm>
          <a:custGeom>
            <a:avLst/>
            <a:gdLst/>
            <a:ahLst/>
            <a:cxnLst/>
            <a:rect l="l" t="t" r="r" b="b"/>
            <a:pathLst>
              <a:path w="2217903" h="891918">
                <a:moveTo>
                  <a:pt x="0" y="0"/>
                </a:moveTo>
                <a:lnTo>
                  <a:pt x="2217903" y="0"/>
                </a:lnTo>
                <a:lnTo>
                  <a:pt x="2217903" y="891918"/>
                </a:lnTo>
                <a:lnTo>
                  <a:pt x="0" y="891918"/>
                </a:lnTo>
                <a:lnTo>
                  <a:pt x="0" y="0"/>
                </a:lnTo>
                <a:close/>
              </a:path>
            </a:pathLst>
          </a:custGeom>
          <a:blipFill>
            <a:blip r:embed="rId4"/>
            <a:stretch>
              <a:fillRect/>
            </a:stretch>
          </a:blipFill>
        </p:spPr>
        <p:txBody>
          <a:bodyPr/>
          <a:lstStyle/>
          <a:p>
            <a:endParaRPr lang="en-CA"/>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A67D69173EE4B9670E5ED3211AEE1" ma:contentTypeVersion="4" ma:contentTypeDescription="Create a new document." ma:contentTypeScope="" ma:versionID="e4759dc2aa8cfc812fef087f0fb5ebe3">
  <xsd:schema xmlns:xsd="http://www.w3.org/2001/XMLSchema" xmlns:xs="http://www.w3.org/2001/XMLSchema" xmlns:p="http://schemas.microsoft.com/office/2006/metadata/properties" xmlns:ns2="ae173e14-868c-4bad-a07f-4423a2cbf1b7" targetNamespace="http://schemas.microsoft.com/office/2006/metadata/properties" ma:root="true" ma:fieldsID="2eb98646d1e82c2e4b8d2ec791c02b1c" ns2:_="">
    <xsd:import namespace="ae173e14-868c-4bad-a07f-4423a2cbf1b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173e14-868c-4bad-a07f-4423a2cbf1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CE103D-7099-4CE9-BE66-C46FDFF8EA7F}"/>
</file>

<file path=customXml/itemProps2.xml><?xml version="1.0" encoding="utf-8"?>
<ds:datastoreItem xmlns:ds="http://schemas.openxmlformats.org/officeDocument/2006/customXml" ds:itemID="{476ABEC7-2C23-431C-A6CD-81A78EBFF31F}"/>
</file>

<file path=customXml/itemProps3.xml><?xml version="1.0" encoding="utf-8"?>
<ds:datastoreItem xmlns:ds="http://schemas.openxmlformats.org/officeDocument/2006/customXml" ds:itemID="{A9ACCE06-1F19-4D0C-BE02-1A87E2A8B689}"/>
</file>

<file path=docProps/app.xml><?xml version="1.0" encoding="utf-8"?>
<Properties xmlns="http://schemas.openxmlformats.org/officeDocument/2006/extended-properties" xmlns:vt="http://schemas.openxmlformats.org/officeDocument/2006/docPropsVTypes">
  <TotalTime>863</TotalTime>
  <Words>1122</Words>
  <Application>Microsoft Office PowerPoint</Application>
  <PresentationFormat>Custom</PresentationFormat>
  <Paragraphs>150</Paragraphs>
  <Slides>20</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Canva Sans Bold</vt:lpstr>
      <vt:lpstr>Canva Sans Bold Italics</vt:lpstr>
      <vt:lpstr>Calibri</vt:lpstr>
      <vt:lpstr>Canva Sans</vt:lpstr>
      <vt:lpstr>Aptos</vt:lpstr>
      <vt:lpstr>Arial</vt:lpstr>
      <vt:lpstr>Canva Sans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EDI Active in Today’s Climate</dc:title>
  <dc:creator>Tara Hyatt</dc:creator>
  <cp:lastModifiedBy>Tara Hyatt</cp:lastModifiedBy>
  <cp:revision>16</cp:revision>
  <dcterms:created xsi:type="dcterms:W3CDTF">2006-08-16T00:00:00Z</dcterms:created>
  <dcterms:modified xsi:type="dcterms:W3CDTF">2025-12-17T15:42:11Z</dcterms:modified>
  <dc:identifier>DAG2XEMDr6U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0x010100A79A67D69173EE4B9670E5ED3211AEE1</vt:lpwstr>
  </property>
</Properties>
</file>