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</p:sldIdLst>
  <p:sldSz cx="18288000" cy="10287000"/>
  <p:notesSz cx="6858000" cy="9144000"/>
  <p:embeddedFontLst>
    <p:embeddedFont>
      <p:font typeface="Alex Brush" panose="020B0604020202020204" charset="0"/>
      <p:regular r:id="rId21"/>
    </p:embeddedFont>
    <p:embeddedFont>
      <p:font typeface="Canva Sans" panose="020B0604020202020204" charset="0"/>
      <p:regular r:id="rId22"/>
    </p:embeddedFont>
    <p:embeddedFont>
      <p:font typeface="Canva Sans Bold" panose="020B0604020202020204" charset="0"/>
      <p:regular r:id="rId23"/>
    </p:embeddedFont>
    <p:embeddedFont>
      <p:font typeface="Playfair Display" panose="00000500000000000000" pitchFamily="2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cdn.realxchange.communitylivingessex.org/wp-content/uploads/2023/05/Becoming-Trustworthy-White-Allies.pdf" TargetMode="External"/><Relationship Id="rId7" Type="http://schemas.openxmlformats.org/officeDocument/2006/relationships/hyperlink" Target="https://lorettajross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cdi.ca/media/2316/20200819-ccdi-inclusive-workplace-guide-creating-a-safe-space-for-dialogue-on-antiracism-final.pdf" TargetMode="External"/><Relationship Id="rId5" Type="http://schemas.openxmlformats.org/officeDocument/2006/relationships/hyperlink" Target="https://cdn.realxchange.communitylivingessex.org/wp-content/uploads/2025/11/7-Ways-Youre-Committing-Microaggressions-by-Selam-Debs.pdf" TargetMode="External"/><Relationship Id="rId4" Type="http://schemas.openxmlformats.org/officeDocument/2006/relationships/hyperlink" Target="https://cdn.realxchange.communitylivingessex.org/wp-content/uploads/2023/10/Communication-Guidelines-for-a-Brave-Space-pdf.pdf" TargetMode="External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12" Type="http://schemas.openxmlformats.org/officeDocument/2006/relationships/image" Target="../media/image4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svg"/><Relationship Id="rId4" Type="http://schemas.openxmlformats.org/officeDocument/2006/relationships/image" Target="../media/image35.sv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cdn.realxchange.communitylivingessex.org/wp-content/uploads/2026/02/Empower-Simcoe-Organizational-Self-Assessment-Tool_Final.pdf" TargetMode="External"/><Relationship Id="rId7" Type="http://schemas.openxmlformats.org/officeDocument/2006/relationships/hyperlink" Target="https://cdn.realxchange.communitylivingessex.org/wp-content/uploads/2023/05/List-of-consultants-and-organizations-providing-DI-training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dn.realxchange.communitylivingessex.org/wp-content/uploads/2024/02/HRC-062-Conflict-Resolution-and-Trust-Building-Policy-FINAL.pdf" TargetMode="External"/><Relationship Id="rId5" Type="http://schemas.openxmlformats.org/officeDocument/2006/relationships/hyperlink" Target="https://www.canada.ca/en/public-service-commission/services/publications/audit-of-employment-equity-representation-in-recruitment.html#2_0" TargetMode="External"/><Relationship Id="rId4" Type="http://schemas.openxmlformats.org/officeDocument/2006/relationships/hyperlink" Target="https://cdn.realxchange.communitylivingessex.org/wp-content/uploads/2023/05/March-14-OCC-Diversity-in-Leadership-the-50-30-Challenge.pdf" TargetMode="External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58841" y="1108558"/>
            <a:ext cx="11859377" cy="8069894"/>
            <a:chOff x="0" y="0"/>
            <a:chExt cx="15812503" cy="107598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812515" cy="10759821"/>
            </a:xfrm>
            <a:custGeom>
              <a:avLst/>
              <a:gdLst/>
              <a:ahLst/>
              <a:cxnLst/>
              <a:rect l="l" t="t" r="r" b="b"/>
              <a:pathLst>
                <a:path w="15812515" h="10759821">
                  <a:moveTo>
                    <a:pt x="0" y="0"/>
                  </a:moveTo>
                  <a:lnTo>
                    <a:pt x="15812515" y="0"/>
                  </a:lnTo>
                  <a:lnTo>
                    <a:pt x="15812515" y="10759821"/>
                  </a:lnTo>
                  <a:lnTo>
                    <a:pt x="0" y="10759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607368" y="1365533"/>
            <a:ext cx="11362315" cy="7555944"/>
            <a:chOff x="0" y="0"/>
            <a:chExt cx="15149754" cy="1007459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149703" cy="10074529"/>
            </a:xfrm>
            <a:custGeom>
              <a:avLst/>
              <a:gdLst/>
              <a:ahLst/>
              <a:cxnLst/>
              <a:rect l="l" t="t" r="r" b="b"/>
              <a:pathLst>
                <a:path w="15149703" h="10074529">
                  <a:moveTo>
                    <a:pt x="0" y="0"/>
                  </a:moveTo>
                  <a:lnTo>
                    <a:pt x="15149703" y="0"/>
                  </a:lnTo>
                  <a:lnTo>
                    <a:pt x="15149703" y="10074529"/>
                  </a:lnTo>
                  <a:lnTo>
                    <a:pt x="0" y="10074529"/>
                  </a:lnTo>
                  <a:close/>
                </a:path>
              </a:pathLst>
            </a:custGeom>
            <a:blipFill>
              <a:blip r:embed="rId2"/>
              <a:stretch>
                <a:fillRect t="-13841" b="-13841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37971" y="1985829"/>
            <a:ext cx="6837340" cy="6183916"/>
            <a:chOff x="0" y="0"/>
            <a:chExt cx="9116454" cy="82452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16441" cy="8245221"/>
            </a:xfrm>
            <a:custGeom>
              <a:avLst/>
              <a:gdLst/>
              <a:ahLst/>
              <a:cxnLst/>
              <a:rect l="l" t="t" r="r" b="b"/>
              <a:pathLst>
                <a:path w="9116441" h="8245221">
                  <a:moveTo>
                    <a:pt x="0" y="0"/>
                  </a:moveTo>
                  <a:lnTo>
                    <a:pt x="9116441" y="0"/>
                  </a:lnTo>
                  <a:lnTo>
                    <a:pt x="9116441" y="8245221"/>
                  </a:lnTo>
                  <a:lnTo>
                    <a:pt x="0" y="82452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Freeform 8"/>
          <p:cNvSpPr/>
          <p:nvPr/>
        </p:nvSpPr>
        <p:spPr>
          <a:xfrm>
            <a:off x="3164205" y="1802237"/>
            <a:ext cx="1466487" cy="1466487"/>
          </a:xfrm>
          <a:custGeom>
            <a:avLst/>
            <a:gdLst/>
            <a:ahLst/>
            <a:cxnLst/>
            <a:rect l="l" t="t" r="r" b="b"/>
            <a:pathLst>
              <a:path w="1466487" h="1466487">
                <a:moveTo>
                  <a:pt x="0" y="0"/>
                </a:moveTo>
                <a:lnTo>
                  <a:pt x="1466486" y="0"/>
                </a:lnTo>
                <a:lnTo>
                  <a:pt x="1466486" y="1466487"/>
                </a:lnTo>
                <a:lnTo>
                  <a:pt x="0" y="14664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TextBox 9"/>
          <p:cNvSpPr txBox="1"/>
          <p:nvPr/>
        </p:nvSpPr>
        <p:spPr>
          <a:xfrm>
            <a:off x="338937" y="3325874"/>
            <a:ext cx="7117021" cy="314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03"/>
              </a:lnSpc>
            </a:pPr>
            <a:r>
              <a:rPr lang="en-US" sz="7390" dirty="0">
                <a:solidFill>
                  <a:srgbClr val="2E266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EDI Unlocked: Reflect. Commit. Create Change.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6777" y="6809427"/>
            <a:ext cx="7481342" cy="1814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400" dirty="0">
                <a:solidFill>
                  <a:srgbClr val="2E266D"/>
                </a:solidFill>
                <a:ea typeface="Alex Brush"/>
                <a:cs typeface="Alex Brush"/>
                <a:sym typeface="Alex Brush"/>
              </a:rPr>
              <a:t>Turning Awareness into Action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995523" y="152400"/>
            <a:ext cx="2639511" cy="1061466"/>
            <a:chOff x="0" y="0"/>
            <a:chExt cx="3519348" cy="1415288"/>
          </a:xfrm>
        </p:grpSpPr>
        <p:sp>
          <p:nvSpPr>
            <p:cNvPr id="12" name="Freeform 12" descr="image.png"/>
            <p:cNvSpPr/>
            <p:nvPr/>
          </p:nvSpPr>
          <p:spPr>
            <a:xfrm>
              <a:off x="0" y="0"/>
              <a:ext cx="3519297" cy="1415288"/>
            </a:xfrm>
            <a:custGeom>
              <a:avLst/>
              <a:gdLst/>
              <a:ahLst/>
              <a:cxnLst/>
              <a:rect l="l" t="t" r="r" b="b"/>
              <a:pathLst>
                <a:path w="3519297" h="1415288">
                  <a:moveTo>
                    <a:pt x="0" y="0"/>
                  </a:moveTo>
                  <a:lnTo>
                    <a:pt x="3519297" y="0"/>
                  </a:lnTo>
                  <a:lnTo>
                    <a:pt x="3519297" y="1415288"/>
                  </a:lnTo>
                  <a:lnTo>
                    <a:pt x="0" y="1415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4" r="-45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24245" y="302561"/>
            <a:ext cx="2639511" cy="1061466"/>
            <a:chOff x="0" y="0"/>
            <a:chExt cx="3519348" cy="14152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19297" cy="1415288"/>
            </a:xfrm>
            <a:custGeom>
              <a:avLst/>
              <a:gdLst/>
              <a:ahLst/>
              <a:cxnLst/>
              <a:rect l="l" t="t" r="r" b="b"/>
              <a:pathLst>
                <a:path w="3519297" h="1415288">
                  <a:moveTo>
                    <a:pt x="0" y="0"/>
                  </a:moveTo>
                  <a:lnTo>
                    <a:pt x="3519297" y="0"/>
                  </a:lnTo>
                  <a:lnTo>
                    <a:pt x="3519297" y="1415288"/>
                  </a:lnTo>
                  <a:lnTo>
                    <a:pt x="0" y="1415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4" r="-45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341008" y="1745980"/>
            <a:ext cx="12261656" cy="10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5800" b="1">
                <a:solidFill>
                  <a:srgbClr val="3854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Good Intentions, Harmful Impact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54075" y="3125200"/>
            <a:ext cx="13379849" cy="6851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 team is informed that their supervisor will be away and coverage has been arranged. Shortly after, they learn a different manager will be covering and may conduct a site visit the next day.</a:t>
            </a:r>
          </a:p>
          <a:p>
            <a:pPr algn="ctr">
              <a:lnSpc>
                <a:spcPts val="4998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Historically, coverage meant being available for urgent matters — not additional oversight. No communication outlining a shift in expectations was shared.</a:t>
            </a:r>
          </a:p>
          <a:p>
            <a:pPr algn="ctr">
              <a:lnSpc>
                <a:spcPts val="4998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 a home where most staff are Black and racialized, the sudden visit feels like heightened scrutiny rather than support.</a:t>
            </a:r>
          </a:p>
          <a:p>
            <a:pPr algn="ctr">
              <a:lnSpc>
                <a:spcPts val="4998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Even if the intent is neutral, the impact may include anxiety, reduced psychological safety, and feelings of being watched or having competence questioned — shaped by broader histories of workplace bias and unequal surveillance.</a:t>
            </a:r>
          </a:p>
          <a:p>
            <a:pPr algn="l">
              <a:lnSpc>
                <a:spcPts val="4999"/>
              </a:lnSpc>
            </a:pPr>
            <a:endParaRPr lang="en-US" sz="24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639511" cy="1061466"/>
            <a:chOff x="0" y="0"/>
            <a:chExt cx="3519348" cy="14152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19297" cy="1415288"/>
            </a:xfrm>
            <a:custGeom>
              <a:avLst/>
              <a:gdLst/>
              <a:ahLst/>
              <a:cxnLst/>
              <a:rect l="l" t="t" r="r" b="b"/>
              <a:pathLst>
                <a:path w="3519297" h="1415288">
                  <a:moveTo>
                    <a:pt x="0" y="0"/>
                  </a:moveTo>
                  <a:lnTo>
                    <a:pt x="3519297" y="0"/>
                  </a:lnTo>
                  <a:lnTo>
                    <a:pt x="3519297" y="1415288"/>
                  </a:lnTo>
                  <a:lnTo>
                    <a:pt x="0" y="1415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4" r="-45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893491" y="1334634"/>
            <a:ext cx="10501017" cy="109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000" b="1">
                <a:solidFill>
                  <a:srgbClr val="01677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Tools &amp; Resources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8601" y="2935473"/>
            <a:ext cx="10174450" cy="7440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endParaRPr sz="3200" dirty="0"/>
          </a:p>
          <a:p>
            <a:pPr marL="1021079" lvl="3" indent="-255270" algn="l">
              <a:lnSpc>
                <a:spcPts val="4499"/>
              </a:lnSpc>
              <a:buFont typeface="Arial"/>
              <a:buChar char="￭"/>
            </a:pPr>
            <a:r>
              <a:rPr lang="en-US" sz="3200" b="1" u="sng" dirty="0">
                <a:solidFill>
                  <a:srgbClr val="C85103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3" tooltip="https://cdn.realxchange.communitylivingessex.org/wp-content/uploads/2023/05/Becoming-Trustworthy-White-Allies.pdf"/>
              </a:rPr>
              <a:t>Becoming Trus</a:t>
            </a:r>
            <a:r>
              <a:rPr lang="en-US" sz="3200" b="1" u="sng" dirty="0">
                <a:solidFill>
                  <a:srgbClr val="C85103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3" tooltip="https://cdn.realxchange.communitylivingessex.org/wp-content/uploads/2023/05/Becoming-Trustworthy-White-Allies.pdf"/>
              </a:rPr>
              <a:t>tworthy White Allies – Melanie S. Morrison </a:t>
            </a:r>
          </a:p>
          <a:p>
            <a:pPr marL="1021079" lvl="3" indent="-255270" algn="l">
              <a:lnSpc>
                <a:spcPts val="4499"/>
              </a:lnSpc>
              <a:buFont typeface="Arial"/>
              <a:buChar char="￭"/>
            </a:pPr>
            <a:r>
              <a:rPr lang="en-US" sz="3200" b="1" u="sng" dirty="0">
                <a:solidFill>
                  <a:srgbClr val="C85103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4" tooltip="https://cdn.realxchange.communitylivingessex.org/wp-content/uploads/2023/10/Communication-Guidelines-for-a-Brave-Space-pdf.pdf"/>
              </a:rPr>
              <a:t>Communication Guidelines for a Brave Space – Alliance of White Anti-Racists Everywhere </a:t>
            </a:r>
          </a:p>
          <a:p>
            <a:pPr marL="1021079" lvl="3" indent="-255270" algn="l">
              <a:lnSpc>
                <a:spcPts val="4499"/>
              </a:lnSpc>
              <a:buFont typeface="Arial"/>
              <a:buChar char="￭"/>
            </a:pPr>
            <a:r>
              <a:rPr lang="en-US" sz="3200" b="1" u="sng" dirty="0">
                <a:solidFill>
                  <a:srgbClr val="C85103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5" tooltip="https://cdn.realxchange.communitylivingessex.org/wp-content/uploads/2025/11/7-Ways-Youre-Committing-Microaggressions-by-Selam-Debs.pdf"/>
              </a:rPr>
              <a:t>7 Ways You’re Committing Microaggressions and How to do Better! – Salam Debs</a:t>
            </a:r>
          </a:p>
          <a:p>
            <a:pPr marL="1021079" lvl="3" indent="-255270" algn="l">
              <a:lnSpc>
                <a:spcPts val="4499"/>
              </a:lnSpc>
              <a:buFont typeface="Arial"/>
              <a:buChar char="￭"/>
            </a:pPr>
            <a:r>
              <a:rPr lang="en-US" sz="3200" b="1" u="sng" dirty="0">
                <a:solidFill>
                  <a:srgbClr val="C85103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6" tooltip="https://ccdi.ca/media/2316/20200819-ccdi-inclusive-workplace-guide-creating-a-safe-space-for-dialogue-on-antiracism-final.pdf"/>
              </a:rPr>
              <a:t>Inclusive Workplace Guide: Creating a Safe Space for Dialogue on Anti-Racism – Canadian Centre for Diversity and Inclusion</a:t>
            </a:r>
          </a:p>
          <a:p>
            <a:pPr marL="1021079" lvl="3" indent="-255270" algn="l">
              <a:lnSpc>
                <a:spcPts val="4499"/>
              </a:lnSpc>
              <a:buFont typeface="Arial"/>
              <a:buChar char="￭"/>
            </a:pPr>
            <a:r>
              <a:rPr lang="en-US" sz="3200" b="1" u="sng" dirty="0">
                <a:solidFill>
                  <a:srgbClr val="C85103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7" tooltip="https://lorettajross.com"/>
              </a:rPr>
              <a:t>Calling In: How to Start Making Change with Those You’d Rather Cancel – Dr. Loretta Ross</a:t>
            </a:r>
          </a:p>
          <a:p>
            <a:pPr algn="l">
              <a:lnSpc>
                <a:spcPts val="4499"/>
              </a:lnSpc>
            </a:pPr>
            <a:endParaRPr lang="en-US" sz="2499" b="1" u="sng" dirty="0">
              <a:solidFill>
                <a:srgbClr val="C85103"/>
              </a:solidFill>
              <a:latin typeface="Canva Sans Bold"/>
              <a:ea typeface="Canva Sans Bold"/>
              <a:cs typeface="Canva Sans Bold"/>
              <a:sym typeface="Canva Sans Bold"/>
              <a:hlinkClick r:id="rId7" tooltip="https://lorettajross.com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4151" y="3863880"/>
            <a:ext cx="4937760" cy="4937760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13120239" y="3188851"/>
            <a:ext cx="3385585" cy="977386"/>
          </a:xfrm>
          <a:custGeom>
            <a:avLst/>
            <a:gdLst/>
            <a:ahLst/>
            <a:cxnLst/>
            <a:rect l="l" t="t" r="r" b="b"/>
            <a:pathLst>
              <a:path w="3385585" h="977386">
                <a:moveTo>
                  <a:pt x="0" y="0"/>
                </a:moveTo>
                <a:lnTo>
                  <a:pt x="3385584" y="0"/>
                </a:lnTo>
                <a:lnTo>
                  <a:pt x="3385584" y="977386"/>
                </a:lnTo>
                <a:lnTo>
                  <a:pt x="0" y="9773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167" y="302561"/>
            <a:ext cx="2639511" cy="1061466"/>
            <a:chOff x="0" y="0"/>
            <a:chExt cx="3519348" cy="1415288"/>
          </a:xfrm>
        </p:grpSpPr>
        <p:sp>
          <p:nvSpPr>
            <p:cNvPr id="3" name="Freeform 3" descr="image.png"/>
            <p:cNvSpPr/>
            <p:nvPr/>
          </p:nvSpPr>
          <p:spPr>
            <a:xfrm>
              <a:off x="0" y="0"/>
              <a:ext cx="3519297" cy="1415288"/>
            </a:xfrm>
            <a:custGeom>
              <a:avLst/>
              <a:gdLst/>
              <a:ahLst/>
              <a:cxnLst/>
              <a:rect l="l" t="t" r="r" b="b"/>
              <a:pathLst>
                <a:path w="3519297" h="1415288">
                  <a:moveTo>
                    <a:pt x="0" y="0"/>
                  </a:moveTo>
                  <a:lnTo>
                    <a:pt x="3519297" y="0"/>
                  </a:lnTo>
                  <a:lnTo>
                    <a:pt x="3519297" y="1415288"/>
                  </a:lnTo>
                  <a:lnTo>
                    <a:pt x="0" y="1415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4" r="-45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" name="Freeform 4"/>
          <p:cNvSpPr/>
          <p:nvPr/>
        </p:nvSpPr>
        <p:spPr>
          <a:xfrm>
            <a:off x="8832256" y="478660"/>
            <a:ext cx="9691287" cy="9112701"/>
          </a:xfrm>
          <a:custGeom>
            <a:avLst/>
            <a:gdLst/>
            <a:ahLst/>
            <a:cxnLst/>
            <a:rect l="l" t="t" r="r" b="b"/>
            <a:pathLst>
              <a:path w="9691287" h="9112701">
                <a:moveTo>
                  <a:pt x="0" y="0"/>
                </a:moveTo>
                <a:lnTo>
                  <a:pt x="9691288" y="0"/>
                </a:lnTo>
                <a:lnTo>
                  <a:pt x="9691288" y="9112701"/>
                </a:lnTo>
                <a:lnTo>
                  <a:pt x="0" y="91127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5" name="Group 5"/>
          <p:cNvGrpSpPr/>
          <p:nvPr/>
        </p:nvGrpSpPr>
        <p:grpSpPr>
          <a:xfrm>
            <a:off x="9144000" y="2414368"/>
            <a:ext cx="8629650" cy="5458254"/>
            <a:chOff x="0" y="0"/>
            <a:chExt cx="11506200" cy="72776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06200" cy="7277735"/>
            </a:xfrm>
            <a:custGeom>
              <a:avLst/>
              <a:gdLst/>
              <a:ahLst/>
              <a:cxnLst/>
              <a:rect l="l" t="t" r="r" b="b"/>
              <a:pathLst>
                <a:path w="11506200" h="7277735">
                  <a:moveTo>
                    <a:pt x="0" y="0"/>
                  </a:moveTo>
                  <a:lnTo>
                    <a:pt x="11506200" y="0"/>
                  </a:lnTo>
                  <a:lnTo>
                    <a:pt x="11506200" y="7277735"/>
                  </a:lnTo>
                  <a:lnTo>
                    <a:pt x="0" y="7277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9" r="-39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01650" y="1618247"/>
            <a:ext cx="7525364" cy="230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24"/>
              </a:lnSpc>
            </a:pPr>
            <a:r>
              <a:rPr lang="en-US" sz="8000" b="1" dirty="0">
                <a:solidFill>
                  <a:srgbClr val="13265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Reflection </a:t>
            </a:r>
          </a:p>
          <a:p>
            <a:pPr algn="l">
              <a:lnSpc>
                <a:spcPts val="8925"/>
              </a:lnSpc>
            </a:pPr>
            <a:r>
              <a:rPr lang="en-US" sz="8000" b="1" dirty="0">
                <a:solidFill>
                  <a:srgbClr val="13265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Responsibility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5167" y="5156200"/>
            <a:ext cx="8218940" cy="4518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271" lvl="2" indent="-190424" algn="l">
              <a:lnSpc>
                <a:spcPct val="150000"/>
              </a:lnSpc>
              <a:buFont typeface="Arial"/>
              <a:buChar char="⚬"/>
            </a:pPr>
            <a:r>
              <a:rPr lang="en-US" sz="4000" dirty="0">
                <a:solidFill>
                  <a:srgbClr val="38546D"/>
                </a:solidFill>
                <a:latin typeface="Canva Sans"/>
                <a:ea typeface="Canva Sans"/>
                <a:cs typeface="Canva Sans"/>
                <a:sym typeface="Canva Sans"/>
              </a:rPr>
              <a:t>What’s within my control?</a:t>
            </a:r>
          </a:p>
          <a:p>
            <a:pPr marL="571271" lvl="2" indent="-190424" algn="l">
              <a:lnSpc>
                <a:spcPct val="150000"/>
              </a:lnSpc>
              <a:buFont typeface="Arial"/>
              <a:buChar char="⚬"/>
            </a:pPr>
            <a:r>
              <a:rPr lang="en-US" sz="4000" dirty="0">
                <a:solidFill>
                  <a:srgbClr val="38546D"/>
                </a:solidFill>
                <a:latin typeface="Canva Sans"/>
                <a:ea typeface="Canva Sans"/>
                <a:cs typeface="Canva Sans"/>
                <a:sym typeface="Canva Sans"/>
              </a:rPr>
              <a:t>Where do I hold influence?</a:t>
            </a:r>
          </a:p>
          <a:p>
            <a:pPr marL="571271" lvl="2" indent="-190424" algn="l">
              <a:lnSpc>
                <a:spcPct val="150000"/>
              </a:lnSpc>
              <a:buFont typeface="Arial"/>
              <a:buChar char="⚬"/>
            </a:pPr>
            <a:r>
              <a:rPr lang="en-US" sz="4000" dirty="0">
                <a:solidFill>
                  <a:srgbClr val="38546D"/>
                </a:solidFill>
                <a:latin typeface="Canva Sans"/>
                <a:ea typeface="Canva Sans"/>
                <a:cs typeface="Canva Sans"/>
                <a:sym typeface="Canva Sans"/>
              </a:rPr>
              <a:t>What am I tolerating that I could challenge?</a:t>
            </a:r>
          </a:p>
          <a:p>
            <a:pPr marL="571378" lvl="2" indent="-190459" algn="l">
              <a:lnSpc>
                <a:spcPct val="150000"/>
              </a:lnSpc>
              <a:buFont typeface="Arial"/>
              <a:buChar char="⚬"/>
            </a:pPr>
            <a:r>
              <a:rPr lang="en-US" sz="4000" dirty="0">
                <a:solidFill>
                  <a:srgbClr val="38546D"/>
                </a:solidFill>
                <a:latin typeface="Canva Sans"/>
                <a:ea typeface="Canva Sans"/>
                <a:cs typeface="Canva Sans"/>
                <a:sym typeface="Canva Sans"/>
              </a:rPr>
              <a:t>What am I modelling?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1650" y="4054680"/>
            <a:ext cx="7841089" cy="1101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800" b="1" dirty="0">
                <a:solidFill>
                  <a:srgbClr val="D4733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Equity work requires asking: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9769" y="1571951"/>
            <a:ext cx="7908903" cy="6260523"/>
            <a:chOff x="0" y="0"/>
            <a:chExt cx="10545204" cy="83473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545191" cy="8347317"/>
            </a:xfrm>
            <a:custGeom>
              <a:avLst/>
              <a:gdLst/>
              <a:ahLst/>
              <a:cxnLst/>
              <a:rect l="l" t="t" r="r" b="b"/>
              <a:pathLst>
                <a:path w="10545191" h="8347317">
                  <a:moveTo>
                    <a:pt x="0" y="0"/>
                  </a:moveTo>
                  <a:lnTo>
                    <a:pt x="10545191" y="0"/>
                  </a:lnTo>
                  <a:lnTo>
                    <a:pt x="10545191" y="8347317"/>
                  </a:lnTo>
                  <a:lnTo>
                    <a:pt x="0" y="8347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8" r="-118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144000" y="6250108"/>
            <a:ext cx="8489194" cy="104775"/>
            <a:chOff x="0" y="0"/>
            <a:chExt cx="11318926" cy="139700"/>
          </a:xfrm>
        </p:grpSpPr>
        <p:sp>
          <p:nvSpPr>
            <p:cNvPr id="5" name="Freeform 5"/>
            <p:cNvSpPr/>
            <p:nvPr/>
          </p:nvSpPr>
          <p:spPr>
            <a:xfrm>
              <a:off x="93091" y="0"/>
              <a:ext cx="11179302" cy="186309"/>
            </a:xfrm>
            <a:custGeom>
              <a:avLst/>
              <a:gdLst/>
              <a:ahLst/>
              <a:cxnLst/>
              <a:rect l="l" t="t" r="r" b="b"/>
              <a:pathLst>
                <a:path w="11179302" h="186309">
                  <a:moveTo>
                    <a:pt x="0" y="0"/>
                  </a:moveTo>
                  <a:lnTo>
                    <a:pt x="11179302" y="0"/>
                  </a:lnTo>
                  <a:lnTo>
                    <a:pt x="11179302" y="186309"/>
                  </a:lnTo>
                  <a:lnTo>
                    <a:pt x="0" y="186309"/>
                  </a:lnTo>
                  <a:close/>
                </a:path>
              </a:pathLst>
            </a:custGeom>
            <a:solidFill>
              <a:srgbClr val="0C3954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24245" y="177105"/>
            <a:ext cx="2639511" cy="1061466"/>
            <a:chOff x="0" y="0"/>
            <a:chExt cx="3519348" cy="14152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19297" cy="1415288"/>
            </a:xfrm>
            <a:custGeom>
              <a:avLst/>
              <a:gdLst/>
              <a:ahLst/>
              <a:cxnLst/>
              <a:rect l="l" t="t" r="r" b="b"/>
              <a:pathLst>
                <a:path w="3519297" h="1415288">
                  <a:moveTo>
                    <a:pt x="0" y="0"/>
                  </a:moveTo>
                  <a:lnTo>
                    <a:pt x="3519297" y="0"/>
                  </a:lnTo>
                  <a:lnTo>
                    <a:pt x="3519297" y="1415288"/>
                  </a:lnTo>
                  <a:lnTo>
                    <a:pt x="0" y="1415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4" r="-45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285523" y="3711612"/>
            <a:ext cx="7767628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6500" b="1" dirty="0">
                <a:solidFill>
                  <a:srgbClr val="2E26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Action Mapping Framework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886665" y="6702842"/>
            <a:ext cx="6852637" cy="9525"/>
            <a:chOff x="0" y="0"/>
            <a:chExt cx="913685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36888" cy="12700"/>
            </a:xfrm>
            <a:custGeom>
              <a:avLst/>
              <a:gdLst/>
              <a:ahLst/>
              <a:cxnLst/>
              <a:rect l="l" t="t" r="r" b="b"/>
              <a:pathLst>
                <a:path w="9136888" h="12700">
                  <a:moveTo>
                    <a:pt x="6350" y="0"/>
                  </a:moveTo>
                  <a:lnTo>
                    <a:pt x="9130538" y="0"/>
                  </a:lnTo>
                  <a:cubicBezTo>
                    <a:pt x="9134094" y="0"/>
                    <a:pt x="9136888" y="2794"/>
                    <a:pt x="9136888" y="6350"/>
                  </a:cubicBezTo>
                  <a:cubicBezTo>
                    <a:pt x="9136888" y="9906"/>
                    <a:pt x="9134094" y="12700"/>
                    <a:pt x="9130538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4762" y="3439125"/>
            <a:ext cx="18256148" cy="9525"/>
            <a:chOff x="0" y="0"/>
            <a:chExt cx="24341531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41582" cy="12700"/>
            </a:xfrm>
            <a:custGeom>
              <a:avLst/>
              <a:gdLst/>
              <a:ahLst/>
              <a:cxnLst/>
              <a:rect l="l" t="t" r="r" b="b"/>
              <a:pathLst>
                <a:path w="24341582" h="12700">
                  <a:moveTo>
                    <a:pt x="6350" y="0"/>
                  </a:moveTo>
                  <a:lnTo>
                    <a:pt x="24335232" y="0"/>
                  </a:lnTo>
                  <a:cubicBezTo>
                    <a:pt x="24338789" y="0"/>
                    <a:pt x="24341582" y="2794"/>
                    <a:pt x="24341582" y="6350"/>
                  </a:cubicBezTo>
                  <a:cubicBezTo>
                    <a:pt x="24341582" y="9906"/>
                    <a:pt x="24338789" y="12700"/>
                    <a:pt x="24335232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7183088" y="6895628"/>
            <a:ext cx="7238219" cy="9525"/>
            <a:chOff x="0" y="0"/>
            <a:chExt cx="9650959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50984" cy="12700"/>
            </a:xfrm>
            <a:custGeom>
              <a:avLst/>
              <a:gdLst/>
              <a:ahLst/>
              <a:cxnLst/>
              <a:rect l="l" t="t" r="r" b="b"/>
              <a:pathLst>
                <a:path w="9650984" h="12700">
                  <a:moveTo>
                    <a:pt x="6350" y="0"/>
                  </a:moveTo>
                  <a:lnTo>
                    <a:pt x="9644634" y="0"/>
                  </a:lnTo>
                  <a:cubicBezTo>
                    <a:pt x="9648190" y="0"/>
                    <a:pt x="9650984" y="2794"/>
                    <a:pt x="9650984" y="6350"/>
                  </a:cubicBezTo>
                  <a:cubicBezTo>
                    <a:pt x="9650984" y="9906"/>
                    <a:pt x="9648190" y="12700"/>
                    <a:pt x="9644634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38314" y="389449"/>
            <a:ext cx="2639511" cy="1061466"/>
            <a:chOff x="0" y="0"/>
            <a:chExt cx="3519348" cy="14152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19297" cy="1415288"/>
            </a:xfrm>
            <a:custGeom>
              <a:avLst/>
              <a:gdLst/>
              <a:ahLst/>
              <a:cxnLst/>
              <a:rect l="l" t="t" r="r" b="b"/>
              <a:pathLst>
                <a:path w="3519297" h="1415288">
                  <a:moveTo>
                    <a:pt x="0" y="0"/>
                  </a:moveTo>
                  <a:lnTo>
                    <a:pt x="3519297" y="0"/>
                  </a:lnTo>
                  <a:lnTo>
                    <a:pt x="3519297" y="1415288"/>
                  </a:lnTo>
                  <a:lnTo>
                    <a:pt x="0" y="1415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4" r="-45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0" name="Freeform 10"/>
          <p:cNvSpPr/>
          <p:nvPr/>
        </p:nvSpPr>
        <p:spPr>
          <a:xfrm>
            <a:off x="2650601" y="3941193"/>
            <a:ext cx="2341462" cy="2037072"/>
          </a:xfrm>
          <a:custGeom>
            <a:avLst/>
            <a:gdLst/>
            <a:ahLst/>
            <a:cxnLst/>
            <a:rect l="l" t="t" r="r" b="b"/>
            <a:pathLst>
              <a:path w="2341462" h="2037072">
                <a:moveTo>
                  <a:pt x="0" y="0"/>
                </a:moveTo>
                <a:lnTo>
                  <a:pt x="2341463" y="0"/>
                </a:lnTo>
                <a:lnTo>
                  <a:pt x="2341463" y="2037073"/>
                </a:lnTo>
                <a:lnTo>
                  <a:pt x="0" y="2037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>
          <a:xfrm>
            <a:off x="7405799" y="3807936"/>
            <a:ext cx="2303587" cy="2303587"/>
          </a:xfrm>
          <a:custGeom>
            <a:avLst/>
            <a:gdLst/>
            <a:ahLst/>
            <a:cxnLst/>
            <a:rect l="l" t="t" r="r" b="b"/>
            <a:pathLst>
              <a:path w="2303587" h="2303587">
                <a:moveTo>
                  <a:pt x="0" y="0"/>
                </a:moveTo>
                <a:lnTo>
                  <a:pt x="2303587" y="0"/>
                </a:lnTo>
                <a:lnTo>
                  <a:pt x="2303587" y="2303587"/>
                </a:lnTo>
                <a:lnTo>
                  <a:pt x="0" y="23035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Freeform 12"/>
          <p:cNvSpPr/>
          <p:nvPr/>
        </p:nvSpPr>
        <p:spPr>
          <a:xfrm>
            <a:off x="11892809" y="3894926"/>
            <a:ext cx="2324507" cy="2083339"/>
          </a:xfrm>
          <a:custGeom>
            <a:avLst/>
            <a:gdLst/>
            <a:ahLst/>
            <a:cxnLst/>
            <a:rect l="l" t="t" r="r" b="b"/>
            <a:pathLst>
              <a:path w="2324507" h="2083339">
                <a:moveTo>
                  <a:pt x="0" y="0"/>
                </a:moveTo>
                <a:lnTo>
                  <a:pt x="2324507" y="0"/>
                </a:lnTo>
                <a:lnTo>
                  <a:pt x="2324507" y="2083340"/>
                </a:lnTo>
                <a:lnTo>
                  <a:pt x="0" y="20833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3" name="TextBox 13"/>
          <p:cNvSpPr txBox="1"/>
          <p:nvPr/>
        </p:nvSpPr>
        <p:spPr>
          <a:xfrm>
            <a:off x="6804679" y="6730302"/>
            <a:ext cx="3373145" cy="449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</a:pPr>
            <a:r>
              <a:rPr lang="en-US" sz="4000" b="1" dirty="0">
                <a:solidFill>
                  <a:srgbClr val="F988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Relational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83644" y="6730302"/>
            <a:ext cx="3373145" cy="449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</a:pPr>
            <a:r>
              <a:rPr lang="en-US" sz="4000" b="1" dirty="0">
                <a:solidFill>
                  <a:srgbClr val="0C395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Structural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66792" y="1946215"/>
            <a:ext cx="7954417" cy="97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7"/>
              </a:lnSpc>
            </a:pPr>
            <a:r>
              <a:rPr lang="en-US" sz="6347" b="1" dirty="0">
                <a:solidFill>
                  <a:srgbClr val="2E26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3-Level Action Lens: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34760" y="6730302"/>
            <a:ext cx="3373145" cy="449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</a:pPr>
            <a:r>
              <a:rPr lang="en-US" sz="4000" b="1" dirty="0">
                <a:solidFill>
                  <a:srgbClr val="AD2F2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Individual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14438" y="7227183"/>
            <a:ext cx="4393625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Personal </a:t>
            </a:r>
            <a:r>
              <a:rPr lang="en-US" sz="3600" b="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behaviours</a:t>
            </a:r>
            <a:r>
              <a:rPr lang="en-US" sz="36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or habits to shift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03810" y="7405978"/>
            <a:ext cx="4393625" cy="146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36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Team interactions or norms to influence.</a:t>
            </a:r>
          </a:p>
          <a:p>
            <a:pPr algn="ctr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973403" y="7405977"/>
            <a:ext cx="4393625" cy="146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36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Processes, policies, or systems to impact.</a:t>
            </a:r>
          </a:p>
          <a:p>
            <a:pPr algn="ctr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38314" y="389449"/>
            <a:ext cx="2639511" cy="1061466"/>
            <a:chOff x="0" y="0"/>
            <a:chExt cx="3519348" cy="14152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19297" cy="1415288"/>
            </a:xfrm>
            <a:custGeom>
              <a:avLst/>
              <a:gdLst/>
              <a:ahLst/>
              <a:cxnLst/>
              <a:rect l="l" t="t" r="r" b="b"/>
              <a:pathLst>
                <a:path w="3519297" h="1415288">
                  <a:moveTo>
                    <a:pt x="0" y="0"/>
                  </a:moveTo>
                  <a:lnTo>
                    <a:pt x="3519297" y="0"/>
                  </a:lnTo>
                  <a:lnTo>
                    <a:pt x="3519297" y="1415288"/>
                  </a:lnTo>
                  <a:lnTo>
                    <a:pt x="0" y="1415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4" r="-45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66477" y="5035163"/>
            <a:ext cx="2182027" cy="2202529"/>
            <a:chOff x="0" y="0"/>
            <a:chExt cx="2909370" cy="2936705"/>
          </a:xfrm>
        </p:grpSpPr>
        <p:sp>
          <p:nvSpPr>
            <p:cNvPr id="5" name="Freeform 5"/>
            <p:cNvSpPr/>
            <p:nvPr/>
          </p:nvSpPr>
          <p:spPr>
            <a:xfrm>
              <a:off x="518472" y="0"/>
              <a:ext cx="1986865" cy="1986865"/>
            </a:xfrm>
            <a:custGeom>
              <a:avLst/>
              <a:gdLst/>
              <a:ahLst/>
              <a:cxnLst/>
              <a:rect l="l" t="t" r="r" b="b"/>
              <a:pathLst>
                <a:path w="1986865" h="1986865">
                  <a:moveTo>
                    <a:pt x="0" y="0"/>
                  </a:moveTo>
                  <a:lnTo>
                    <a:pt x="1986865" y="0"/>
                  </a:lnTo>
                  <a:lnTo>
                    <a:pt x="1986865" y="1986865"/>
                  </a:lnTo>
                  <a:lnTo>
                    <a:pt x="0" y="1986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526165"/>
              <a:ext cx="2909370" cy="410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4"/>
                </a:lnSpc>
              </a:pPr>
              <a:r>
                <a:rPr lang="en-US" sz="3200" b="1" dirty="0">
                  <a:solidFill>
                    <a:srgbClr val="F98827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Relational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40455" y="7817528"/>
            <a:ext cx="2514008" cy="2052461"/>
            <a:chOff x="0" y="0"/>
            <a:chExt cx="3352011" cy="2736614"/>
          </a:xfrm>
        </p:grpSpPr>
        <p:sp>
          <p:nvSpPr>
            <p:cNvPr id="8" name="Freeform 8"/>
            <p:cNvSpPr/>
            <p:nvPr/>
          </p:nvSpPr>
          <p:spPr>
            <a:xfrm>
              <a:off x="521034" y="0"/>
              <a:ext cx="2309943" cy="2070286"/>
            </a:xfrm>
            <a:custGeom>
              <a:avLst/>
              <a:gdLst/>
              <a:ahLst/>
              <a:cxnLst/>
              <a:rect l="l" t="t" r="r" b="b"/>
              <a:pathLst>
                <a:path w="2309943" h="2070286">
                  <a:moveTo>
                    <a:pt x="0" y="0"/>
                  </a:moveTo>
                  <a:lnTo>
                    <a:pt x="2309943" y="0"/>
                  </a:lnTo>
                  <a:lnTo>
                    <a:pt x="2309943" y="2070286"/>
                  </a:lnTo>
                  <a:lnTo>
                    <a:pt x="0" y="2070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274778"/>
              <a:ext cx="3352011" cy="46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70"/>
                </a:lnSpc>
              </a:pPr>
              <a:r>
                <a:rPr lang="en-US" sz="3200" b="1" dirty="0">
                  <a:solidFill>
                    <a:srgbClr val="0C3954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Structural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40455" y="2861345"/>
            <a:ext cx="2434072" cy="2030550"/>
            <a:chOff x="0" y="0"/>
            <a:chExt cx="3245429" cy="2707400"/>
          </a:xfrm>
        </p:grpSpPr>
        <p:sp>
          <p:nvSpPr>
            <p:cNvPr id="11" name="Freeform 11"/>
            <p:cNvSpPr/>
            <p:nvPr/>
          </p:nvSpPr>
          <p:spPr>
            <a:xfrm>
              <a:off x="407939" y="0"/>
              <a:ext cx="2252808" cy="1959943"/>
            </a:xfrm>
            <a:custGeom>
              <a:avLst/>
              <a:gdLst/>
              <a:ahLst/>
              <a:cxnLst/>
              <a:rect l="l" t="t" r="r" b="b"/>
              <a:pathLst>
                <a:path w="2252808" h="1959943">
                  <a:moveTo>
                    <a:pt x="0" y="0"/>
                  </a:moveTo>
                  <a:lnTo>
                    <a:pt x="2252808" y="0"/>
                  </a:lnTo>
                  <a:lnTo>
                    <a:pt x="2252808" y="1959943"/>
                  </a:lnTo>
                  <a:lnTo>
                    <a:pt x="0" y="195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258388"/>
              <a:ext cx="3245429" cy="449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2"/>
                </a:lnSpc>
              </a:pPr>
              <a:r>
                <a:rPr lang="en-US" sz="3200" b="1" dirty="0">
                  <a:solidFill>
                    <a:srgbClr val="AD2F2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Individual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5405065" y="3003790"/>
            <a:ext cx="2133248" cy="1287949"/>
          </a:xfrm>
          <a:custGeom>
            <a:avLst/>
            <a:gdLst/>
            <a:ahLst/>
            <a:cxnLst/>
            <a:rect l="l" t="t" r="r" b="b"/>
            <a:pathLst>
              <a:path w="2133248" h="1287949">
                <a:moveTo>
                  <a:pt x="0" y="0"/>
                </a:moveTo>
                <a:lnTo>
                  <a:pt x="2133249" y="0"/>
                </a:lnTo>
                <a:lnTo>
                  <a:pt x="2133249" y="1287949"/>
                </a:lnTo>
                <a:lnTo>
                  <a:pt x="0" y="12879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4" name="TextBox 14"/>
          <p:cNvSpPr txBox="1"/>
          <p:nvPr/>
        </p:nvSpPr>
        <p:spPr>
          <a:xfrm>
            <a:off x="3774527" y="1528757"/>
            <a:ext cx="10922645" cy="97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7"/>
              </a:lnSpc>
            </a:pPr>
            <a:r>
              <a:rPr lang="en-US" sz="6347" b="1">
                <a:solidFill>
                  <a:srgbClr val="2E26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My Action Blueprint - CLTO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35849" y="5143500"/>
            <a:ext cx="6568545" cy="1872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3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Each team to create meeting norms that promote inclusion and psychological safety - ex.  celebration segment, step up/step back, creative circle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098794" y="3032002"/>
            <a:ext cx="6705600" cy="112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3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Commit to visibly practicing one 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Action for Happiness</a:t>
            </a:r>
            <a:r>
              <a:rPr lang="en-US" sz="3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behaviour</a:t>
            </a:r>
            <a:r>
              <a:rPr lang="en-US" sz="3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weekly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72600" y="7899793"/>
            <a:ext cx="6431794" cy="1872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3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Drawing on insights from our 2025 Equity Census, develop inclusive statutory holiday policies that reflect the diversity of our workforce</a:t>
            </a:r>
          </a:p>
        </p:txBody>
      </p:sp>
      <p:sp>
        <p:nvSpPr>
          <p:cNvPr id="18" name="Freeform 18"/>
          <p:cNvSpPr/>
          <p:nvPr/>
        </p:nvSpPr>
        <p:spPr>
          <a:xfrm>
            <a:off x="5405065" y="5252028"/>
            <a:ext cx="2133248" cy="1287949"/>
          </a:xfrm>
          <a:custGeom>
            <a:avLst/>
            <a:gdLst/>
            <a:ahLst/>
            <a:cxnLst/>
            <a:rect l="l" t="t" r="r" b="b"/>
            <a:pathLst>
              <a:path w="2133248" h="1287949">
                <a:moveTo>
                  <a:pt x="0" y="0"/>
                </a:moveTo>
                <a:lnTo>
                  <a:pt x="2133249" y="0"/>
                </a:lnTo>
                <a:lnTo>
                  <a:pt x="2133249" y="1287948"/>
                </a:lnTo>
                <a:lnTo>
                  <a:pt x="0" y="12879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9" name="Freeform 19"/>
          <p:cNvSpPr/>
          <p:nvPr/>
        </p:nvSpPr>
        <p:spPr>
          <a:xfrm>
            <a:off x="5405065" y="7970351"/>
            <a:ext cx="2133248" cy="1287949"/>
          </a:xfrm>
          <a:custGeom>
            <a:avLst/>
            <a:gdLst/>
            <a:ahLst/>
            <a:cxnLst/>
            <a:rect l="l" t="t" r="r" b="b"/>
            <a:pathLst>
              <a:path w="2133248" h="1287949">
                <a:moveTo>
                  <a:pt x="0" y="0"/>
                </a:moveTo>
                <a:lnTo>
                  <a:pt x="2133249" y="0"/>
                </a:lnTo>
                <a:lnTo>
                  <a:pt x="2133249" y="1287949"/>
                </a:lnTo>
                <a:lnTo>
                  <a:pt x="0" y="12879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82351" y="3752752"/>
            <a:ext cx="4246140" cy="3540223"/>
            <a:chOff x="0" y="0"/>
            <a:chExt cx="5661520" cy="4720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61533" cy="4720336"/>
            </a:xfrm>
            <a:custGeom>
              <a:avLst/>
              <a:gdLst/>
              <a:ahLst/>
              <a:cxnLst/>
              <a:rect l="l" t="t" r="r" b="b"/>
              <a:pathLst>
                <a:path w="5661533" h="4720336">
                  <a:moveTo>
                    <a:pt x="0" y="0"/>
                  </a:moveTo>
                  <a:lnTo>
                    <a:pt x="5661533" y="0"/>
                  </a:lnTo>
                  <a:lnTo>
                    <a:pt x="5661533" y="4720336"/>
                  </a:lnTo>
                  <a:lnTo>
                    <a:pt x="0" y="4720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9" b="-68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111147" y="181251"/>
            <a:ext cx="2639511" cy="1061466"/>
            <a:chOff x="0" y="0"/>
            <a:chExt cx="3519348" cy="14152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19297" cy="1415288"/>
            </a:xfrm>
            <a:custGeom>
              <a:avLst/>
              <a:gdLst/>
              <a:ahLst/>
              <a:cxnLst/>
              <a:rect l="l" t="t" r="r" b="b"/>
              <a:pathLst>
                <a:path w="3519297" h="1415288">
                  <a:moveTo>
                    <a:pt x="0" y="0"/>
                  </a:moveTo>
                  <a:lnTo>
                    <a:pt x="3519297" y="0"/>
                  </a:lnTo>
                  <a:lnTo>
                    <a:pt x="3519297" y="1415288"/>
                  </a:lnTo>
                  <a:lnTo>
                    <a:pt x="0" y="1415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4" r="-45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180393" y="1388995"/>
            <a:ext cx="10501017" cy="109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000" b="1">
                <a:solidFill>
                  <a:srgbClr val="01677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EDI Action Blueprint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1057" y="3330575"/>
            <a:ext cx="8551293" cy="5745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Write down one concrete action per level for your own organization:</a:t>
            </a:r>
          </a:p>
          <a:p>
            <a:pPr marL="1021298" lvl="3" indent="-255324" algn="l">
              <a:lnSpc>
                <a:spcPts val="4500"/>
              </a:lnSpc>
              <a:buFont typeface="Arial"/>
              <a:buChar char="￭"/>
            </a:pPr>
            <a:r>
              <a:rPr lang="en-US" sz="3600" b="1" dirty="0">
                <a:solidFill>
                  <a:srgbClr val="C8510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Individual:</a:t>
            </a: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Personal </a:t>
            </a:r>
            <a:r>
              <a:rPr lang="en-US" sz="36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behaviours</a:t>
            </a: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or habits</a:t>
            </a:r>
          </a:p>
          <a:p>
            <a:pPr marL="765974" lvl="3" algn="l">
              <a:lnSpc>
                <a:spcPts val="4500"/>
              </a:lnSpc>
            </a:pP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1021298" lvl="3" indent="-255324" algn="l">
              <a:lnSpc>
                <a:spcPts val="4500"/>
              </a:lnSpc>
              <a:buFont typeface="Arial"/>
              <a:buChar char="￭"/>
            </a:pPr>
            <a:r>
              <a:rPr lang="en-US" sz="3600" b="1" dirty="0">
                <a:solidFill>
                  <a:srgbClr val="01677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Relational:</a:t>
            </a: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Team interactions or norms influence</a:t>
            </a:r>
          </a:p>
          <a:p>
            <a:pPr marL="765974" lvl="3" algn="l">
              <a:lnSpc>
                <a:spcPts val="4500"/>
              </a:lnSpc>
            </a:pPr>
            <a:endParaRPr lang="en-US" sz="36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1021298" lvl="3" indent="-255324" algn="l">
              <a:lnSpc>
                <a:spcPts val="4500"/>
              </a:lnSpc>
              <a:buFont typeface="Arial"/>
              <a:buChar char="￭"/>
            </a:pPr>
            <a:r>
              <a:rPr lang="en-US" sz="3600" b="1" dirty="0">
                <a:solidFill>
                  <a:srgbClr val="F888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Structural:</a:t>
            </a: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Processes, policies, or systems to impact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58800" y="3982819"/>
            <a:ext cx="424614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6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Individual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810802" y="5031071"/>
            <a:ext cx="424614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6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Relational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344400" y="5959180"/>
            <a:ext cx="424614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600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Structural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72392" y="5320242"/>
            <a:ext cx="5912872" cy="104775"/>
            <a:chOff x="0" y="0"/>
            <a:chExt cx="7883830" cy="139700"/>
          </a:xfrm>
        </p:grpSpPr>
        <p:sp>
          <p:nvSpPr>
            <p:cNvPr id="3" name="Freeform 3"/>
            <p:cNvSpPr/>
            <p:nvPr/>
          </p:nvSpPr>
          <p:spPr>
            <a:xfrm>
              <a:off x="93091" y="0"/>
              <a:ext cx="7744206" cy="186309"/>
            </a:xfrm>
            <a:custGeom>
              <a:avLst/>
              <a:gdLst/>
              <a:ahLst/>
              <a:cxnLst/>
              <a:rect l="l" t="t" r="r" b="b"/>
              <a:pathLst>
                <a:path w="7744206" h="186309">
                  <a:moveTo>
                    <a:pt x="0" y="0"/>
                  </a:moveTo>
                  <a:lnTo>
                    <a:pt x="7744206" y="0"/>
                  </a:lnTo>
                  <a:lnTo>
                    <a:pt x="7744206" y="186309"/>
                  </a:lnTo>
                  <a:lnTo>
                    <a:pt x="0" y="186309"/>
                  </a:lnTo>
                  <a:close/>
                </a:path>
              </a:pathLst>
            </a:custGeom>
            <a:solidFill>
              <a:srgbClr val="0E2552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" name="Freeform 4"/>
          <p:cNvSpPr/>
          <p:nvPr/>
        </p:nvSpPr>
        <p:spPr>
          <a:xfrm>
            <a:off x="1127223" y="1028700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TextBox 5"/>
          <p:cNvSpPr txBox="1"/>
          <p:nvPr/>
        </p:nvSpPr>
        <p:spPr>
          <a:xfrm>
            <a:off x="10672392" y="2567226"/>
            <a:ext cx="7151244" cy="190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300" b="1" dirty="0">
                <a:solidFill>
                  <a:srgbClr val="3854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Public Commitment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72392" y="5922611"/>
            <a:ext cx="7463208" cy="2534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4800" dirty="0">
                <a:solidFill>
                  <a:srgbClr val="C75F3F"/>
                </a:solidFill>
                <a:latin typeface="Canva Sans"/>
                <a:ea typeface="Canva Sans"/>
                <a:cs typeface="Canva Sans"/>
                <a:sym typeface="Canva Sans"/>
              </a:rPr>
              <a:t>Using your commitment card, write down one action you will begin to implement within your space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390774" y="177363"/>
            <a:ext cx="2639511" cy="1061466"/>
            <a:chOff x="0" y="0"/>
            <a:chExt cx="3519348" cy="14152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19297" cy="1415288"/>
            </a:xfrm>
            <a:custGeom>
              <a:avLst/>
              <a:gdLst/>
              <a:ahLst/>
              <a:cxnLst/>
              <a:rect l="l" t="t" r="r" b="b"/>
              <a:pathLst>
                <a:path w="3519297" h="1415288">
                  <a:moveTo>
                    <a:pt x="0" y="0"/>
                  </a:moveTo>
                  <a:lnTo>
                    <a:pt x="3519297" y="0"/>
                  </a:lnTo>
                  <a:lnTo>
                    <a:pt x="3519297" y="1415288"/>
                  </a:lnTo>
                  <a:lnTo>
                    <a:pt x="0" y="1415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4" r="-45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11850" y="2159900"/>
            <a:ext cx="3385585" cy="977386"/>
          </a:xfrm>
          <a:custGeom>
            <a:avLst/>
            <a:gdLst/>
            <a:ahLst/>
            <a:cxnLst/>
            <a:rect l="l" t="t" r="r" b="b"/>
            <a:pathLst>
              <a:path w="3385585" h="977386">
                <a:moveTo>
                  <a:pt x="0" y="0"/>
                </a:moveTo>
                <a:lnTo>
                  <a:pt x="3385585" y="0"/>
                </a:lnTo>
                <a:lnTo>
                  <a:pt x="3385585" y="977386"/>
                </a:lnTo>
                <a:lnTo>
                  <a:pt x="0" y="9773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173" y="3171816"/>
            <a:ext cx="3520939" cy="3520939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7181158" y="2168231"/>
            <a:ext cx="3369577" cy="969054"/>
          </a:xfrm>
          <a:custGeom>
            <a:avLst/>
            <a:gdLst/>
            <a:ahLst/>
            <a:cxnLst/>
            <a:rect l="l" t="t" r="r" b="b"/>
            <a:pathLst>
              <a:path w="3369577" h="969054">
                <a:moveTo>
                  <a:pt x="0" y="0"/>
                </a:moveTo>
                <a:lnTo>
                  <a:pt x="3369577" y="0"/>
                </a:lnTo>
                <a:lnTo>
                  <a:pt x="3369577" y="969055"/>
                </a:lnTo>
                <a:lnTo>
                  <a:pt x="0" y="9690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0" t="-23636" b="-19966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5477" y="3171816"/>
            <a:ext cx="3520939" cy="3520939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2210062" y="2406071"/>
            <a:ext cx="3854367" cy="731214"/>
          </a:xfrm>
          <a:custGeom>
            <a:avLst/>
            <a:gdLst/>
            <a:ahLst/>
            <a:cxnLst/>
            <a:rect l="l" t="t" r="r" b="b"/>
            <a:pathLst>
              <a:path w="3854367" h="731214">
                <a:moveTo>
                  <a:pt x="0" y="0"/>
                </a:moveTo>
                <a:lnTo>
                  <a:pt x="3854367" y="0"/>
                </a:lnTo>
                <a:lnTo>
                  <a:pt x="3854367" y="731215"/>
                </a:lnTo>
                <a:lnTo>
                  <a:pt x="0" y="7312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TextBox 7"/>
          <p:cNvSpPr txBox="1"/>
          <p:nvPr/>
        </p:nvSpPr>
        <p:spPr>
          <a:xfrm>
            <a:off x="3198289" y="679688"/>
            <a:ext cx="12261656" cy="10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5800" b="1">
                <a:solidFill>
                  <a:srgbClr val="3854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Resources for You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04295" y="4225871"/>
            <a:ext cx="588540" cy="647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CFCF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12457" y="3435746"/>
            <a:ext cx="2993080" cy="29930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797540" y="3179216"/>
            <a:ext cx="6103620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 b="1">
                <a:solidFill>
                  <a:srgbClr val="13265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Thank you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52600" y="5750808"/>
            <a:ext cx="12542520" cy="2411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36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Facilitator’s Contact:</a:t>
            </a:r>
          </a:p>
          <a:p>
            <a:pPr marL="434340" lvl="1" indent="-217170" algn="l">
              <a:lnSpc>
                <a:spcPts val="648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Lee Smith – lee.smith@cltoronto.ca</a:t>
            </a:r>
          </a:p>
          <a:p>
            <a:pPr marL="434340" lvl="1" indent="-217170" algn="l">
              <a:lnSpc>
                <a:spcPts val="648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Alison McLean - alisonmclean@sisonke.ca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752600" y="1790700"/>
            <a:ext cx="6781800" cy="2800807"/>
            <a:chOff x="0" y="0"/>
            <a:chExt cx="9042400" cy="37344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042400" cy="3734435"/>
            </a:xfrm>
            <a:custGeom>
              <a:avLst/>
              <a:gdLst/>
              <a:ahLst/>
              <a:cxnLst/>
              <a:rect l="l" t="t" r="r" b="b"/>
              <a:pathLst>
                <a:path w="9042400" h="3734435">
                  <a:moveTo>
                    <a:pt x="0" y="0"/>
                  </a:moveTo>
                  <a:lnTo>
                    <a:pt x="9042400" y="0"/>
                  </a:lnTo>
                  <a:lnTo>
                    <a:pt x="9042400" y="3734435"/>
                  </a:lnTo>
                  <a:lnTo>
                    <a:pt x="0" y="3734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394" r="-1394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6" name="AutoShape 6"/>
          <p:cNvSpPr/>
          <p:nvPr/>
        </p:nvSpPr>
        <p:spPr>
          <a:xfrm rot="24720">
            <a:off x="10683792" y="4676546"/>
            <a:ext cx="6178706" cy="0"/>
          </a:xfrm>
          <a:prstGeom prst="line">
            <a:avLst/>
          </a:prstGeom>
          <a:ln w="38100" cap="rnd">
            <a:solidFill>
              <a:srgbClr val="F7964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7340" y="3524890"/>
            <a:ext cx="7908903" cy="4913405"/>
            <a:chOff x="0" y="0"/>
            <a:chExt cx="10545204" cy="65512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545191" cy="6551168"/>
            </a:xfrm>
            <a:custGeom>
              <a:avLst/>
              <a:gdLst/>
              <a:ahLst/>
              <a:cxnLst/>
              <a:rect l="l" t="t" r="r" b="b"/>
              <a:pathLst>
                <a:path w="10545191" h="6551168">
                  <a:moveTo>
                    <a:pt x="0" y="0"/>
                  </a:moveTo>
                  <a:lnTo>
                    <a:pt x="10545191" y="0"/>
                  </a:lnTo>
                  <a:lnTo>
                    <a:pt x="10545191" y="6551168"/>
                  </a:lnTo>
                  <a:lnTo>
                    <a:pt x="0" y="6551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88" r="-1888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203731" y="5438775"/>
            <a:ext cx="8489194" cy="104775"/>
            <a:chOff x="0" y="0"/>
            <a:chExt cx="11318926" cy="139700"/>
          </a:xfrm>
        </p:grpSpPr>
        <p:sp>
          <p:nvSpPr>
            <p:cNvPr id="5" name="Freeform 5"/>
            <p:cNvSpPr/>
            <p:nvPr/>
          </p:nvSpPr>
          <p:spPr>
            <a:xfrm>
              <a:off x="93091" y="0"/>
              <a:ext cx="11179302" cy="186309"/>
            </a:xfrm>
            <a:custGeom>
              <a:avLst/>
              <a:gdLst/>
              <a:ahLst/>
              <a:cxnLst/>
              <a:rect l="l" t="t" r="r" b="b"/>
              <a:pathLst>
                <a:path w="11179302" h="186309">
                  <a:moveTo>
                    <a:pt x="0" y="0"/>
                  </a:moveTo>
                  <a:lnTo>
                    <a:pt x="11179302" y="0"/>
                  </a:lnTo>
                  <a:lnTo>
                    <a:pt x="11179302" y="186309"/>
                  </a:lnTo>
                  <a:lnTo>
                    <a:pt x="0" y="186309"/>
                  </a:lnTo>
                  <a:close/>
                </a:path>
              </a:pathLst>
            </a:custGeom>
            <a:solidFill>
              <a:srgbClr val="0C3954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057617" y="177363"/>
            <a:ext cx="2639511" cy="1061466"/>
            <a:chOff x="0" y="0"/>
            <a:chExt cx="3519348" cy="1415288"/>
          </a:xfrm>
        </p:grpSpPr>
        <p:sp>
          <p:nvSpPr>
            <p:cNvPr id="7" name="Freeform 7" descr="image.png"/>
            <p:cNvSpPr/>
            <p:nvPr/>
          </p:nvSpPr>
          <p:spPr>
            <a:xfrm>
              <a:off x="0" y="0"/>
              <a:ext cx="3519297" cy="1415288"/>
            </a:xfrm>
            <a:custGeom>
              <a:avLst/>
              <a:gdLst/>
              <a:ahLst/>
              <a:cxnLst/>
              <a:rect l="l" t="t" r="r" b="b"/>
              <a:pathLst>
                <a:path w="3519297" h="1415288">
                  <a:moveTo>
                    <a:pt x="0" y="0"/>
                  </a:moveTo>
                  <a:lnTo>
                    <a:pt x="3519297" y="0"/>
                  </a:lnTo>
                  <a:lnTo>
                    <a:pt x="3519297" y="1415288"/>
                  </a:lnTo>
                  <a:lnTo>
                    <a:pt x="0" y="1415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4" r="-45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Freeform 8"/>
          <p:cNvSpPr/>
          <p:nvPr/>
        </p:nvSpPr>
        <p:spPr>
          <a:xfrm>
            <a:off x="12715085" y="458843"/>
            <a:ext cx="1466487" cy="1466487"/>
          </a:xfrm>
          <a:custGeom>
            <a:avLst/>
            <a:gdLst/>
            <a:ahLst/>
            <a:cxnLst/>
            <a:rect l="l" t="t" r="r" b="b"/>
            <a:pathLst>
              <a:path w="1466487" h="1466487">
                <a:moveTo>
                  <a:pt x="0" y="0"/>
                </a:moveTo>
                <a:lnTo>
                  <a:pt x="1466487" y="0"/>
                </a:lnTo>
                <a:lnTo>
                  <a:pt x="1466487" y="1466487"/>
                </a:lnTo>
                <a:lnTo>
                  <a:pt x="0" y="1466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TextBox 9"/>
          <p:cNvSpPr txBox="1"/>
          <p:nvPr/>
        </p:nvSpPr>
        <p:spPr>
          <a:xfrm>
            <a:off x="9144001" y="5829062"/>
            <a:ext cx="8617846" cy="3034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4800" dirty="0">
                <a:solidFill>
                  <a:srgbClr val="C75F3F"/>
                </a:solidFill>
                <a:latin typeface="Canva Sans"/>
                <a:ea typeface="Canva Sans"/>
                <a:cs typeface="Canva Sans"/>
                <a:sym typeface="Canva Sans"/>
              </a:rPr>
              <a:t>This session invites you to reflect on your current equity, diversity, and inclusion efforts and explore practical ways to contribute to more equitable spaces.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89818" y="1982480"/>
            <a:ext cx="7117021" cy="314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03"/>
              </a:lnSpc>
            </a:pPr>
            <a:r>
              <a:rPr lang="en-US" sz="7390">
                <a:solidFill>
                  <a:srgbClr val="2E266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EDI Unlocked: Reflect. Commit. Create Change.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24452" y="145115"/>
            <a:ext cx="2639511" cy="1061466"/>
            <a:chOff x="0" y="0"/>
            <a:chExt cx="3519348" cy="1415288"/>
          </a:xfrm>
        </p:grpSpPr>
        <p:sp>
          <p:nvSpPr>
            <p:cNvPr id="3" name="Freeform 3" descr="image.png"/>
            <p:cNvSpPr/>
            <p:nvPr/>
          </p:nvSpPr>
          <p:spPr>
            <a:xfrm>
              <a:off x="0" y="0"/>
              <a:ext cx="3519297" cy="1415288"/>
            </a:xfrm>
            <a:custGeom>
              <a:avLst/>
              <a:gdLst/>
              <a:ahLst/>
              <a:cxnLst/>
              <a:rect l="l" t="t" r="r" b="b"/>
              <a:pathLst>
                <a:path w="3519297" h="1415288">
                  <a:moveTo>
                    <a:pt x="0" y="0"/>
                  </a:moveTo>
                  <a:lnTo>
                    <a:pt x="3519297" y="0"/>
                  </a:lnTo>
                  <a:lnTo>
                    <a:pt x="3519297" y="1415288"/>
                  </a:lnTo>
                  <a:lnTo>
                    <a:pt x="0" y="1415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4" r="-45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" name="Freeform 4"/>
          <p:cNvSpPr/>
          <p:nvPr/>
        </p:nvSpPr>
        <p:spPr>
          <a:xfrm>
            <a:off x="1829114" y="2276970"/>
            <a:ext cx="831313" cy="574310"/>
          </a:xfrm>
          <a:custGeom>
            <a:avLst/>
            <a:gdLst/>
            <a:ahLst/>
            <a:cxnLst/>
            <a:rect l="l" t="t" r="r" b="b"/>
            <a:pathLst>
              <a:path w="831313" h="574310">
                <a:moveTo>
                  <a:pt x="0" y="0"/>
                </a:moveTo>
                <a:lnTo>
                  <a:pt x="831314" y="0"/>
                </a:lnTo>
                <a:lnTo>
                  <a:pt x="831314" y="574310"/>
                </a:lnTo>
                <a:lnTo>
                  <a:pt x="0" y="5743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69" b="-169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TextBox 5"/>
          <p:cNvSpPr txBox="1"/>
          <p:nvPr/>
        </p:nvSpPr>
        <p:spPr>
          <a:xfrm>
            <a:off x="2244770" y="2602225"/>
            <a:ext cx="15430186" cy="5755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13265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Where do you see EDI succeeding or stalling in your team, department, or organization?</a:t>
            </a:r>
          </a:p>
          <a:p>
            <a:pPr algn="l">
              <a:lnSpc>
                <a:spcPts val="6000"/>
              </a:lnSpc>
            </a:pPr>
            <a:endParaRPr lang="en-US" sz="5000" b="1" dirty="0">
              <a:solidFill>
                <a:srgbClr val="132651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42527" y="6855924"/>
            <a:ext cx="6852637" cy="9525"/>
            <a:chOff x="0" y="0"/>
            <a:chExt cx="913685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36888" cy="12700"/>
            </a:xfrm>
            <a:custGeom>
              <a:avLst/>
              <a:gdLst/>
              <a:ahLst/>
              <a:cxnLst/>
              <a:rect l="l" t="t" r="r" b="b"/>
              <a:pathLst>
                <a:path w="9136888" h="12700">
                  <a:moveTo>
                    <a:pt x="6350" y="0"/>
                  </a:moveTo>
                  <a:lnTo>
                    <a:pt x="9130538" y="0"/>
                  </a:lnTo>
                  <a:cubicBezTo>
                    <a:pt x="9134094" y="0"/>
                    <a:pt x="9136888" y="2794"/>
                    <a:pt x="9136888" y="6350"/>
                  </a:cubicBezTo>
                  <a:cubicBezTo>
                    <a:pt x="9136888" y="9906"/>
                    <a:pt x="9134094" y="12700"/>
                    <a:pt x="9130538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4762" y="3439125"/>
            <a:ext cx="18256148" cy="9525"/>
            <a:chOff x="0" y="0"/>
            <a:chExt cx="24341531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41582" cy="12700"/>
            </a:xfrm>
            <a:custGeom>
              <a:avLst/>
              <a:gdLst/>
              <a:ahLst/>
              <a:cxnLst/>
              <a:rect l="l" t="t" r="r" b="b"/>
              <a:pathLst>
                <a:path w="24341582" h="12700">
                  <a:moveTo>
                    <a:pt x="6350" y="0"/>
                  </a:moveTo>
                  <a:lnTo>
                    <a:pt x="24335232" y="0"/>
                  </a:lnTo>
                  <a:cubicBezTo>
                    <a:pt x="24338789" y="0"/>
                    <a:pt x="24341582" y="2794"/>
                    <a:pt x="24341582" y="6350"/>
                  </a:cubicBezTo>
                  <a:cubicBezTo>
                    <a:pt x="24341582" y="9906"/>
                    <a:pt x="24338789" y="12700"/>
                    <a:pt x="24335232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5238950" y="7048710"/>
            <a:ext cx="7238219" cy="9525"/>
            <a:chOff x="0" y="0"/>
            <a:chExt cx="9650959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50984" cy="12700"/>
            </a:xfrm>
            <a:custGeom>
              <a:avLst/>
              <a:gdLst/>
              <a:ahLst/>
              <a:cxnLst/>
              <a:rect l="l" t="t" r="r" b="b"/>
              <a:pathLst>
                <a:path w="9650984" h="12700">
                  <a:moveTo>
                    <a:pt x="6350" y="0"/>
                  </a:moveTo>
                  <a:lnTo>
                    <a:pt x="9644634" y="0"/>
                  </a:lnTo>
                  <a:cubicBezTo>
                    <a:pt x="9648190" y="0"/>
                    <a:pt x="9650984" y="2794"/>
                    <a:pt x="9650984" y="6350"/>
                  </a:cubicBezTo>
                  <a:cubicBezTo>
                    <a:pt x="9650984" y="9906"/>
                    <a:pt x="9648190" y="12700"/>
                    <a:pt x="9644634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0167785" y="6855924"/>
            <a:ext cx="6852637" cy="9525"/>
            <a:chOff x="0" y="0"/>
            <a:chExt cx="9136850" cy="12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136888" cy="12700"/>
            </a:xfrm>
            <a:custGeom>
              <a:avLst/>
              <a:gdLst/>
              <a:ahLst/>
              <a:cxnLst/>
              <a:rect l="l" t="t" r="r" b="b"/>
              <a:pathLst>
                <a:path w="9136888" h="12700">
                  <a:moveTo>
                    <a:pt x="6350" y="0"/>
                  </a:moveTo>
                  <a:lnTo>
                    <a:pt x="9130538" y="0"/>
                  </a:lnTo>
                  <a:cubicBezTo>
                    <a:pt x="9134094" y="0"/>
                    <a:pt x="9136888" y="2794"/>
                    <a:pt x="9136888" y="6350"/>
                  </a:cubicBezTo>
                  <a:cubicBezTo>
                    <a:pt x="9136888" y="9906"/>
                    <a:pt x="9134094" y="12700"/>
                    <a:pt x="9130538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538314" y="389449"/>
            <a:ext cx="2639511" cy="1061466"/>
            <a:chOff x="0" y="0"/>
            <a:chExt cx="3519348" cy="14152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519297" cy="1415288"/>
            </a:xfrm>
            <a:custGeom>
              <a:avLst/>
              <a:gdLst/>
              <a:ahLst/>
              <a:cxnLst/>
              <a:rect l="l" t="t" r="r" b="b"/>
              <a:pathLst>
                <a:path w="3519297" h="1415288">
                  <a:moveTo>
                    <a:pt x="0" y="0"/>
                  </a:moveTo>
                  <a:lnTo>
                    <a:pt x="3519297" y="0"/>
                  </a:lnTo>
                  <a:lnTo>
                    <a:pt x="3519297" y="1415288"/>
                  </a:lnTo>
                  <a:lnTo>
                    <a:pt x="0" y="1415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4" r="-45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532663" y="4611628"/>
            <a:ext cx="2161584" cy="1761696"/>
            <a:chOff x="0" y="0"/>
            <a:chExt cx="2882113" cy="234892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82138" cy="2348865"/>
            </a:xfrm>
            <a:custGeom>
              <a:avLst/>
              <a:gdLst/>
              <a:ahLst/>
              <a:cxnLst/>
              <a:rect l="l" t="t" r="r" b="b"/>
              <a:pathLst>
                <a:path w="2882138" h="2348865">
                  <a:moveTo>
                    <a:pt x="0" y="0"/>
                  </a:moveTo>
                  <a:lnTo>
                    <a:pt x="2882138" y="0"/>
                  </a:lnTo>
                  <a:lnTo>
                    <a:pt x="2882138" y="2348865"/>
                  </a:lnTo>
                  <a:lnTo>
                    <a:pt x="0" y="2348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" r="-10" b="-2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318471" y="4584867"/>
            <a:ext cx="1815217" cy="1815217"/>
          </a:xfrm>
          <a:custGeom>
            <a:avLst/>
            <a:gdLst/>
            <a:ahLst/>
            <a:cxnLst/>
            <a:rect l="l" t="t" r="r" b="b"/>
            <a:pathLst>
              <a:path w="1815217" h="1815217">
                <a:moveTo>
                  <a:pt x="0" y="0"/>
                </a:moveTo>
                <a:lnTo>
                  <a:pt x="1815217" y="0"/>
                </a:lnTo>
                <a:lnTo>
                  <a:pt x="1815217" y="1815218"/>
                </a:lnTo>
                <a:lnTo>
                  <a:pt x="0" y="1815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5" name="Freeform 15"/>
          <p:cNvSpPr/>
          <p:nvPr/>
        </p:nvSpPr>
        <p:spPr>
          <a:xfrm>
            <a:off x="454638" y="4074153"/>
            <a:ext cx="3516897" cy="2299171"/>
          </a:xfrm>
          <a:custGeom>
            <a:avLst/>
            <a:gdLst/>
            <a:ahLst/>
            <a:cxnLst/>
            <a:rect l="l" t="t" r="r" b="b"/>
            <a:pathLst>
              <a:path w="3516897" h="2299171">
                <a:moveTo>
                  <a:pt x="0" y="0"/>
                </a:moveTo>
                <a:lnTo>
                  <a:pt x="3516897" y="0"/>
                </a:lnTo>
                <a:lnTo>
                  <a:pt x="3516897" y="2299171"/>
                </a:lnTo>
                <a:lnTo>
                  <a:pt x="0" y="22991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6" name="Freeform 16"/>
          <p:cNvSpPr/>
          <p:nvPr/>
        </p:nvSpPr>
        <p:spPr>
          <a:xfrm>
            <a:off x="15160966" y="4468652"/>
            <a:ext cx="1960845" cy="1931433"/>
          </a:xfrm>
          <a:custGeom>
            <a:avLst/>
            <a:gdLst/>
            <a:ahLst/>
            <a:cxnLst/>
            <a:rect l="l" t="t" r="r" b="b"/>
            <a:pathLst>
              <a:path w="1960845" h="1931433">
                <a:moveTo>
                  <a:pt x="0" y="0"/>
                </a:moveTo>
                <a:lnTo>
                  <a:pt x="1960846" y="0"/>
                </a:lnTo>
                <a:lnTo>
                  <a:pt x="1960846" y="1931433"/>
                </a:lnTo>
                <a:lnTo>
                  <a:pt x="0" y="19314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7" name="TextBox 17"/>
          <p:cNvSpPr txBox="1"/>
          <p:nvPr/>
        </p:nvSpPr>
        <p:spPr>
          <a:xfrm>
            <a:off x="4926882" y="6883384"/>
            <a:ext cx="3607518" cy="2142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</a:pPr>
            <a:r>
              <a:rPr lang="en-US" sz="4000" b="1" dirty="0">
                <a:solidFill>
                  <a:srgbClr val="F988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EDI Roles , Committees, and Employee Resource Groups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97071" y="6895385"/>
            <a:ext cx="3373145" cy="872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</a:pPr>
            <a:r>
              <a:rPr lang="en-US" sz="4000" b="1" dirty="0">
                <a:solidFill>
                  <a:srgbClr val="0C395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Pronoun Use in Signatures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216310" y="6883384"/>
            <a:ext cx="3373145" cy="1296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</a:pPr>
            <a:r>
              <a:rPr lang="en-US" sz="4000" b="1" dirty="0">
                <a:solidFill>
                  <a:srgbClr val="2E26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New and updated policies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50718" y="1946215"/>
            <a:ext cx="9186565" cy="97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7"/>
              </a:lnSpc>
            </a:pPr>
            <a:r>
              <a:rPr lang="en-US" sz="6347" b="1" dirty="0">
                <a:solidFill>
                  <a:srgbClr val="2E26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Examples of Successes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74325" y="6883384"/>
            <a:ext cx="3625334" cy="872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</a:pPr>
            <a:r>
              <a:rPr lang="en-US" sz="4000" b="1" dirty="0">
                <a:solidFill>
                  <a:srgbClr val="AD2F2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Truth &amp; Reconciliation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42527" y="6855924"/>
            <a:ext cx="6852637" cy="9525"/>
            <a:chOff x="0" y="0"/>
            <a:chExt cx="913685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36888" cy="12700"/>
            </a:xfrm>
            <a:custGeom>
              <a:avLst/>
              <a:gdLst/>
              <a:ahLst/>
              <a:cxnLst/>
              <a:rect l="l" t="t" r="r" b="b"/>
              <a:pathLst>
                <a:path w="9136888" h="12700">
                  <a:moveTo>
                    <a:pt x="6350" y="0"/>
                  </a:moveTo>
                  <a:lnTo>
                    <a:pt x="9130538" y="0"/>
                  </a:lnTo>
                  <a:cubicBezTo>
                    <a:pt x="9134094" y="0"/>
                    <a:pt x="9136888" y="2794"/>
                    <a:pt x="9136888" y="6350"/>
                  </a:cubicBezTo>
                  <a:cubicBezTo>
                    <a:pt x="9136888" y="9906"/>
                    <a:pt x="9134094" y="12700"/>
                    <a:pt x="9130538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4762" y="3439125"/>
            <a:ext cx="18256148" cy="9525"/>
            <a:chOff x="0" y="0"/>
            <a:chExt cx="24341531" cy="12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41582" cy="12700"/>
            </a:xfrm>
            <a:custGeom>
              <a:avLst/>
              <a:gdLst/>
              <a:ahLst/>
              <a:cxnLst/>
              <a:rect l="l" t="t" r="r" b="b"/>
              <a:pathLst>
                <a:path w="24341582" h="12700">
                  <a:moveTo>
                    <a:pt x="6350" y="0"/>
                  </a:moveTo>
                  <a:lnTo>
                    <a:pt x="24335232" y="0"/>
                  </a:lnTo>
                  <a:cubicBezTo>
                    <a:pt x="24338789" y="0"/>
                    <a:pt x="24341582" y="2794"/>
                    <a:pt x="24341582" y="6350"/>
                  </a:cubicBezTo>
                  <a:cubicBezTo>
                    <a:pt x="24341582" y="9906"/>
                    <a:pt x="24338789" y="12700"/>
                    <a:pt x="24335232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5238950" y="7048710"/>
            <a:ext cx="7238219" cy="9525"/>
            <a:chOff x="0" y="0"/>
            <a:chExt cx="9650959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50984" cy="12700"/>
            </a:xfrm>
            <a:custGeom>
              <a:avLst/>
              <a:gdLst/>
              <a:ahLst/>
              <a:cxnLst/>
              <a:rect l="l" t="t" r="r" b="b"/>
              <a:pathLst>
                <a:path w="9650984" h="12700">
                  <a:moveTo>
                    <a:pt x="6350" y="0"/>
                  </a:moveTo>
                  <a:lnTo>
                    <a:pt x="9644634" y="0"/>
                  </a:lnTo>
                  <a:cubicBezTo>
                    <a:pt x="9648190" y="0"/>
                    <a:pt x="9650984" y="2794"/>
                    <a:pt x="9650984" y="6350"/>
                  </a:cubicBezTo>
                  <a:cubicBezTo>
                    <a:pt x="9650984" y="9906"/>
                    <a:pt x="9648190" y="12700"/>
                    <a:pt x="9644634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0167785" y="6855924"/>
            <a:ext cx="6852637" cy="9525"/>
            <a:chOff x="0" y="0"/>
            <a:chExt cx="9136850" cy="12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136888" cy="12700"/>
            </a:xfrm>
            <a:custGeom>
              <a:avLst/>
              <a:gdLst/>
              <a:ahLst/>
              <a:cxnLst/>
              <a:rect l="l" t="t" r="r" b="b"/>
              <a:pathLst>
                <a:path w="9136888" h="12700">
                  <a:moveTo>
                    <a:pt x="6350" y="0"/>
                  </a:moveTo>
                  <a:lnTo>
                    <a:pt x="9130538" y="0"/>
                  </a:lnTo>
                  <a:cubicBezTo>
                    <a:pt x="9134094" y="0"/>
                    <a:pt x="9136888" y="2794"/>
                    <a:pt x="9136888" y="6350"/>
                  </a:cubicBezTo>
                  <a:cubicBezTo>
                    <a:pt x="9136888" y="9906"/>
                    <a:pt x="9134094" y="12700"/>
                    <a:pt x="9130538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538314" y="389449"/>
            <a:ext cx="2639511" cy="1061466"/>
            <a:chOff x="0" y="0"/>
            <a:chExt cx="3519348" cy="14152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519297" cy="1415288"/>
            </a:xfrm>
            <a:custGeom>
              <a:avLst/>
              <a:gdLst/>
              <a:ahLst/>
              <a:cxnLst/>
              <a:rect l="l" t="t" r="r" b="b"/>
              <a:pathLst>
                <a:path w="3519297" h="1415288">
                  <a:moveTo>
                    <a:pt x="0" y="0"/>
                  </a:moveTo>
                  <a:lnTo>
                    <a:pt x="3519297" y="0"/>
                  </a:lnTo>
                  <a:lnTo>
                    <a:pt x="3519297" y="1415288"/>
                  </a:lnTo>
                  <a:lnTo>
                    <a:pt x="0" y="1415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4" r="-45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28700" y="4034960"/>
            <a:ext cx="2446920" cy="2446920"/>
          </a:xfrm>
          <a:custGeom>
            <a:avLst/>
            <a:gdLst/>
            <a:ahLst/>
            <a:cxnLst/>
            <a:rect l="l" t="t" r="r" b="b"/>
            <a:pathLst>
              <a:path w="2446920" h="2446920">
                <a:moveTo>
                  <a:pt x="0" y="0"/>
                </a:moveTo>
                <a:lnTo>
                  <a:pt x="2446920" y="0"/>
                </a:lnTo>
                <a:lnTo>
                  <a:pt x="2446920" y="2446920"/>
                </a:lnTo>
                <a:lnTo>
                  <a:pt x="0" y="24469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3" name="Freeform 13"/>
          <p:cNvSpPr/>
          <p:nvPr/>
        </p:nvSpPr>
        <p:spPr>
          <a:xfrm>
            <a:off x="5533654" y="4459713"/>
            <a:ext cx="2159603" cy="2159603"/>
          </a:xfrm>
          <a:custGeom>
            <a:avLst/>
            <a:gdLst/>
            <a:ahLst/>
            <a:cxnLst/>
            <a:rect l="l" t="t" r="r" b="b"/>
            <a:pathLst>
              <a:path w="2159603" h="2159603">
                <a:moveTo>
                  <a:pt x="0" y="0"/>
                </a:moveTo>
                <a:lnTo>
                  <a:pt x="2159603" y="0"/>
                </a:lnTo>
                <a:lnTo>
                  <a:pt x="2159603" y="2159603"/>
                </a:lnTo>
                <a:lnTo>
                  <a:pt x="0" y="21596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4" name="Freeform 14"/>
          <p:cNvSpPr/>
          <p:nvPr/>
        </p:nvSpPr>
        <p:spPr>
          <a:xfrm>
            <a:off x="10263211" y="4203040"/>
            <a:ext cx="2164080" cy="2164080"/>
          </a:xfrm>
          <a:custGeom>
            <a:avLst/>
            <a:gdLst/>
            <a:ahLst/>
            <a:cxnLst/>
            <a:rect l="l" t="t" r="r" b="b"/>
            <a:pathLst>
              <a:path w="2164080" h="2164080">
                <a:moveTo>
                  <a:pt x="0" y="0"/>
                </a:moveTo>
                <a:lnTo>
                  <a:pt x="2164080" y="0"/>
                </a:lnTo>
                <a:lnTo>
                  <a:pt x="2164080" y="2164080"/>
                </a:lnTo>
                <a:lnTo>
                  <a:pt x="0" y="21640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5" name="Freeform 15"/>
          <p:cNvSpPr/>
          <p:nvPr/>
        </p:nvSpPr>
        <p:spPr>
          <a:xfrm>
            <a:off x="14760916" y="430972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6" name="TextBox 16"/>
          <p:cNvSpPr txBox="1"/>
          <p:nvPr/>
        </p:nvSpPr>
        <p:spPr>
          <a:xfrm>
            <a:off x="4926882" y="6883384"/>
            <a:ext cx="3373145" cy="1719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</a:pPr>
            <a:r>
              <a:rPr lang="en-US" sz="4000" b="1" dirty="0">
                <a:solidFill>
                  <a:srgbClr val="F9882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focuses on statements instead of systems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63715" y="6853751"/>
            <a:ext cx="3771601" cy="1296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</a:pPr>
            <a:r>
              <a:rPr lang="en-US" sz="4000" b="1" dirty="0">
                <a:solidFill>
                  <a:srgbClr val="0C395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protects comfort over accountability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65591" y="6895385"/>
            <a:ext cx="3373145" cy="1296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</a:pPr>
            <a:r>
              <a:rPr lang="en-US" sz="4000" b="1" dirty="0">
                <a:solidFill>
                  <a:srgbClr val="2E26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centers intention over impact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74345" y="1946215"/>
            <a:ext cx="7339310" cy="97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7"/>
              </a:lnSpc>
            </a:pPr>
            <a:r>
              <a:rPr lang="en-US" sz="6347" b="1">
                <a:solidFill>
                  <a:srgbClr val="2E26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Examples of Stalls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26513" y="6883384"/>
            <a:ext cx="3373145" cy="1719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</a:pPr>
            <a:r>
              <a:rPr lang="en-US" sz="4000" b="1" dirty="0">
                <a:solidFill>
                  <a:srgbClr val="AD2F2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becomes a committee instead of culture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6250108"/>
            <a:ext cx="8489194" cy="104775"/>
            <a:chOff x="0" y="0"/>
            <a:chExt cx="11318926" cy="139700"/>
          </a:xfrm>
        </p:grpSpPr>
        <p:sp>
          <p:nvSpPr>
            <p:cNvPr id="3" name="Freeform 3"/>
            <p:cNvSpPr/>
            <p:nvPr/>
          </p:nvSpPr>
          <p:spPr>
            <a:xfrm>
              <a:off x="93091" y="0"/>
              <a:ext cx="11179302" cy="186309"/>
            </a:xfrm>
            <a:custGeom>
              <a:avLst/>
              <a:gdLst/>
              <a:ahLst/>
              <a:cxnLst/>
              <a:rect l="l" t="t" r="r" b="b"/>
              <a:pathLst>
                <a:path w="11179302" h="186309">
                  <a:moveTo>
                    <a:pt x="0" y="0"/>
                  </a:moveTo>
                  <a:lnTo>
                    <a:pt x="11179302" y="0"/>
                  </a:lnTo>
                  <a:lnTo>
                    <a:pt x="11179302" y="186309"/>
                  </a:lnTo>
                  <a:lnTo>
                    <a:pt x="0" y="186309"/>
                  </a:lnTo>
                  <a:close/>
                </a:path>
              </a:pathLst>
            </a:custGeom>
            <a:solidFill>
              <a:srgbClr val="0C3954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24245" y="177105"/>
            <a:ext cx="2639511" cy="1061466"/>
            <a:chOff x="0" y="0"/>
            <a:chExt cx="3519348" cy="14152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19297" cy="1415288"/>
            </a:xfrm>
            <a:custGeom>
              <a:avLst/>
              <a:gdLst/>
              <a:ahLst/>
              <a:cxnLst/>
              <a:rect l="l" t="t" r="r" b="b"/>
              <a:pathLst>
                <a:path w="3519297" h="1415288">
                  <a:moveTo>
                    <a:pt x="0" y="0"/>
                  </a:moveTo>
                  <a:lnTo>
                    <a:pt x="3519297" y="0"/>
                  </a:lnTo>
                  <a:lnTo>
                    <a:pt x="3519297" y="1415288"/>
                  </a:lnTo>
                  <a:lnTo>
                    <a:pt x="0" y="1415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4" r="-45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6" name="Freeform 6"/>
          <p:cNvSpPr/>
          <p:nvPr/>
        </p:nvSpPr>
        <p:spPr>
          <a:xfrm>
            <a:off x="1674592" y="2576524"/>
            <a:ext cx="5814740" cy="5603956"/>
          </a:xfrm>
          <a:custGeom>
            <a:avLst/>
            <a:gdLst/>
            <a:ahLst/>
            <a:cxnLst/>
            <a:rect l="l" t="t" r="r" b="b"/>
            <a:pathLst>
              <a:path w="5814740" h="5603956">
                <a:moveTo>
                  <a:pt x="0" y="0"/>
                </a:moveTo>
                <a:lnTo>
                  <a:pt x="5814740" y="0"/>
                </a:lnTo>
                <a:lnTo>
                  <a:pt x="5814740" y="5603956"/>
                </a:lnTo>
                <a:lnTo>
                  <a:pt x="0" y="5603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TextBox 7"/>
          <p:cNvSpPr txBox="1"/>
          <p:nvPr/>
        </p:nvSpPr>
        <p:spPr>
          <a:xfrm>
            <a:off x="9285523" y="3711612"/>
            <a:ext cx="7767628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6500" b="1">
                <a:solidFill>
                  <a:srgbClr val="2E26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Applied Reflection Exercises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167" y="302561"/>
            <a:ext cx="2639511" cy="1061466"/>
            <a:chOff x="0" y="0"/>
            <a:chExt cx="3519348" cy="1415288"/>
          </a:xfrm>
        </p:grpSpPr>
        <p:sp>
          <p:nvSpPr>
            <p:cNvPr id="3" name="Freeform 3" descr="image.png"/>
            <p:cNvSpPr/>
            <p:nvPr/>
          </p:nvSpPr>
          <p:spPr>
            <a:xfrm>
              <a:off x="0" y="0"/>
              <a:ext cx="3519297" cy="1415288"/>
            </a:xfrm>
            <a:custGeom>
              <a:avLst/>
              <a:gdLst/>
              <a:ahLst/>
              <a:cxnLst/>
              <a:rect l="l" t="t" r="r" b="b"/>
              <a:pathLst>
                <a:path w="3519297" h="1415288">
                  <a:moveTo>
                    <a:pt x="0" y="0"/>
                  </a:moveTo>
                  <a:lnTo>
                    <a:pt x="3519297" y="0"/>
                  </a:lnTo>
                  <a:lnTo>
                    <a:pt x="3519297" y="1415288"/>
                  </a:lnTo>
                  <a:lnTo>
                    <a:pt x="0" y="1415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4" r="-45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" name="Freeform 4"/>
          <p:cNvSpPr/>
          <p:nvPr/>
        </p:nvSpPr>
        <p:spPr>
          <a:xfrm>
            <a:off x="8832256" y="478660"/>
            <a:ext cx="9691287" cy="9112701"/>
          </a:xfrm>
          <a:custGeom>
            <a:avLst/>
            <a:gdLst/>
            <a:ahLst/>
            <a:cxnLst/>
            <a:rect l="l" t="t" r="r" b="b"/>
            <a:pathLst>
              <a:path w="9691287" h="9112701">
                <a:moveTo>
                  <a:pt x="0" y="0"/>
                </a:moveTo>
                <a:lnTo>
                  <a:pt x="9691288" y="0"/>
                </a:lnTo>
                <a:lnTo>
                  <a:pt x="9691288" y="9112701"/>
                </a:lnTo>
                <a:lnTo>
                  <a:pt x="0" y="91127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5" name="Group 5"/>
          <p:cNvGrpSpPr/>
          <p:nvPr/>
        </p:nvGrpSpPr>
        <p:grpSpPr>
          <a:xfrm>
            <a:off x="9144000" y="2414368"/>
            <a:ext cx="8629650" cy="5458254"/>
            <a:chOff x="0" y="0"/>
            <a:chExt cx="11506200" cy="72776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06200" cy="7277735"/>
            </a:xfrm>
            <a:custGeom>
              <a:avLst/>
              <a:gdLst/>
              <a:ahLst/>
              <a:cxnLst/>
              <a:rect l="l" t="t" r="r" b="b"/>
              <a:pathLst>
                <a:path w="11506200" h="7277735">
                  <a:moveTo>
                    <a:pt x="0" y="0"/>
                  </a:moveTo>
                  <a:lnTo>
                    <a:pt x="11506200" y="0"/>
                  </a:lnTo>
                  <a:lnTo>
                    <a:pt x="11506200" y="7277735"/>
                  </a:lnTo>
                  <a:lnTo>
                    <a:pt x="0" y="7277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9" r="-39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-152400" y="4076700"/>
            <a:ext cx="8382000" cy="2264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79068" lvl="2" indent="-359689" algn="l">
              <a:lnSpc>
                <a:spcPts val="3498"/>
              </a:lnSpc>
              <a:buFont typeface="Arial"/>
              <a:buChar char="⚬"/>
            </a:pPr>
            <a:r>
              <a:rPr lang="en-US" sz="4000" dirty="0">
                <a:solidFill>
                  <a:srgbClr val="38546D"/>
                </a:solidFill>
                <a:latin typeface="Canva Sans"/>
                <a:ea typeface="Canva Sans"/>
                <a:cs typeface="Canva Sans"/>
                <a:sym typeface="Canva Sans"/>
              </a:rPr>
              <a:t>How does this show up in my environment?</a:t>
            </a:r>
          </a:p>
          <a:p>
            <a:pPr algn="l">
              <a:lnSpc>
                <a:spcPts val="3498"/>
              </a:lnSpc>
            </a:pPr>
            <a:endParaRPr lang="en-US" sz="4000" dirty="0">
              <a:solidFill>
                <a:srgbClr val="38546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1079068" lvl="2" indent="-359689" algn="l">
              <a:lnSpc>
                <a:spcPts val="3499"/>
              </a:lnSpc>
              <a:buFont typeface="Arial"/>
              <a:buChar char="⚬"/>
            </a:pPr>
            <a:r>
              <a:rPr lang="en-US" sz="4000" dirty="0">
                <a:solidFill>
                  <a:srgbClr val="38546D"/>
                </a:solidFill>
                <a:latin typeface="Canva Sans"/>
                <a:ea typeface="Canva Sans"/>
                <a:cs typeface="Canva Sans"/>
                <a:sym typeface="Canva Sans"/>
              </a:rPr>
              <a:t>What can I do within my own role to make a difference 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2639" y="2654119"/>
            <a:ext cx="7763466" cy="110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800" b="1" dirty="0">
                <a:solidFill>
                  <a:srgbClr val="D4733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For each scenario, reflect individually: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24245" y="302561"/>
            <a:ext cx="2639511" cy="1061466"/>
            <a:chOff x="0" y="0"/>
            <a:chExt cx="3519348" cy="14152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19297" cy="1415288"/>
            </a:xfrm>
            <a:custGeom>
              <a:avLst/>
              <a:gdLst/>
              <a:ahLst/>
              <a:cxnLst/>
              <a:rect l="l" t="t" r="r" b="b"/>
              <a:pathLst>
                <a:path w="3519297" h="1415288">
                  <a:moveTo>
                    <a:pt x="0" y="0"/>
                  </a:moveTo>
                  <a:lnTo>
                    <a:pt x="3519297" y="0"/>
                  </a:lnTo>
                  <a:lnTo>
                    <a:pt x="3519297" y="1415288"/>
                  </a:lnTo>
                  <a:lnTo>
                    <a:pt x="0" y="1415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4" r="-45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341008" y="1745980"/>
            <a:ext cx="12261656" cy="2103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5800" b="1">
                <a:solidFill>
                  <a:srgbClr val="3854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Leadership Representation, Power, and Employee Relations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81912" y="4102046"/>
            <a:ext cx="13379849" cy="559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 organization with a highly racialized and diverse frontline workforce has a largely homogeneous senior leadership team. Employees have raised concerns about inequitable promotion pathways, lack of transparency in decision-making, and inconsistent responses to racial bias and discrimination complaints.</a:t>
            </a:r>
          </a:p>
          <a:p>
            <a:pPr algn="ctr">
              <a:lnSpc>
                <a:spcPts val="4998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These dynamics have led to ongoing labour relations tensions, formal grievances, and decreased trust in leadership. While leaders state that decisions are merit-based, staff perceive systemic barriers and concentrated power within a small, demographically similar group.</a:t>
            </a:r>
          </a:p>
          <a:p>
            <a:pPr algn="l">
              <a:lnSpc>
                <a:spcPts val="4999"/>
              </a:lnSpc>
            </a:pPr>
            <a:endParaRPr lang="en-US" sz="24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639511" cy="1061466"/>
            <a:chOff x="0" y="0"/>
            <a:chExt cx="3519348" cy="14152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19297" cy="1415288"/>
            </a:xfrm>
            <a:custGeom>
              <a:avLst/>
              <a:gdLst/>
              <a:ahLst/>
              <a:cxnLst/>
              <a:rect l="l" t="t" r="r" b="b"/>
              <a:pathLst>
                <a:path w="3519297" h="1415288">
                  <a:moveTo>
                    <a:pt x="0" y="0"/>
                  </a:moveTo>
                  <a:lnTo>
                    <a:pt x="3519297" y="0"/>
                  </a:lnTo>
                  <a:lnTo>
                    <a:pt x="3519297" y="1415288"/>
                  </a:lnTo>
                  <a:lnTo>
                    <a:pt x="0" y="1415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4" r="-45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893491" y="1334634"/>
            <a:ext cx="10501017" cy="109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000" b="1">
                <a:solidFill>
                  <a:srgbClr val="01677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Tools &amp; Resources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8601" y="2935473"/>
            <a:ext cx="10174450" cy="63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endParaRPr dirty="0"/>
          </a:p>
          <a:p>
            <a:pPr marL="1021079" lvl="3" indent="-255270" algn="l">
              <a:lnSpc>
                <a:spcPts val="4499"/>
              </a:lnSpc>
              <a:buFont typeface="Arial"/>
              <a:buChar char="￭"/>
            </a:pPr>
            <a:r>
              <a:rPr lang="en-US" sz="3200" b="1" u="sng" dirty="0">
                <a:solidFill>
                  <a:srgbClr val="C85103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3" tooltip="https://cdn.realxchange.communitylivingessex.org/wp-content/uploads/2026/02/Empower-Simcoe-Organizational-Self-Assessment-Tool_Final.pdf"/>
              </a:rPr>
              <a:t>Organiza</a:t>
            </a:r>
            <a:r>
              <a:rPr lang="en-US" sz="3200" b="1" u="sng" dirty="0">
                <a:solidFill>
                  <a:srgbClr val="C85103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3" tooltip="https://cdn.realxchange.communitylivingessex.org/wp-content/uploads/2026/02/Empower-Simcoe-Organizational-Self-Assessment-Tool_Final.pdf"/>
              </a:rPr>
              <a:t>tional Self-Assessment Tool – Empower Simcoe</a:t>
            </a:r>
          </a:p>
          <a:p>
            <a:pPr marL="1021079" lvl="3" indent="-255270" algn="l">
              <a:lnSpc>
                <a:spcPts val="4499"/>
              </a:lnSpc>
              <a:buFont typeface="Arial"/>
              <a:buChar char="￭"/>
            </a:pPr>
            <a:r>
              <a:rPr lang="en-US" sz="3200" b="1" u="sng" dirty="0">
                <a:solidFill>
                  <a:srgbClr val="C85103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4" tooltip="https://cdn.realxchange.communitylivingessex.org/wp-content/uploads/2023/05/March-14-OCC-Diversity-in-Leadership-the-50-30-Challenge.pdf"/>
              </a:rPr>
              <a:t>Diversity in Leadership – The 50-30 Challenge – Diversity Institute</a:t>
            </a:r>
          </a:p>
          <a:p>
            <a:pPr marL="1021079" lvl="3" indent="-255270" algn="l">
              <a:lnSpc>
                <a:spcPts val="4499"/>
              </a:lnSpc>
              <a:buFont typeface="Arial"/>
              <a:buChar char="￭"/>
            </a:pPr>
            <a:r>
              <a:rPr lang="en-US" sz="3200" b="1" u="sng" dirty="0">
                <a:solidFill>
                  <a:srgbClr val="C85103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5" tooltip="https://www.canada.ca/en/public-service-commission/services/publications/audit-of-employment-equity-representation-in-recruitment.html#2_0"/>
              </a:rPr>
              <a:t>Audit of Employment Equity Representation in Recruitment (Gov. of Canada)</a:t>
            </a:r>
          </a:p>
          <a:p>
            <a:pPr marL="1021079" lvl="3" indent="-255270" algn="l">
              <a:lnSpc>
                <a:spcPts val="4499"/>
              </a:lnSpc>
              <a:buFont typeface="Arial"/>
              <a:buChar char="￭"/>
            </a:pPr>
            <a:r>
              <a:rPr lang="en-US" sz="3200" b="1" u="sng" dirty="0">
                <a:solidFill>
                  <a:srgbClr val="C85103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6" tooltip="https://cdn.realxchange.communitylivingessex.org/wp-content/uploads/2024/02/HRC-062-Conflict-Resolution-and-Trust-Building-Policy-FINAL.pdf"/>
              </a:rPr>
              <a:t>Conflict Resolution and Trust Building Policy – Surrey Place (Feb 5, 2024)</a:t>
            </a:r>
          </a:p>
          <a:p>
            <a:pPr marL="1021079" lvl="3" indent="-255270" algn="l">
              <a:lnSpc>
                <a:spcPts val="4499"/>
              </a:lnSpc>
              <a:buFont typeface="Arial"/>
              <a:buChar char="￭"/>
            </a:pPr>
            <a:r>
              <a:rPr lang="en-US" sz="3200" b="1" u="sng" dirty="0">
                <a:solidFill>
                  <a:srgbClr val="C85103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7" tooltip="https://cdn.realxchange.communitylivingessex.org/wp-content/uploads/2023/05/List-of-consultants-and-organizations-providing-DI-training.pdf"/>
              </a:rPr>
              <a:t>Diversity and Inclusion Consultants – United Way Greater Toronto (May 11, 2023)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4151" y="3863880"/>
            <a:ext cx="4937760" cy="4937760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13120239" y="3188851"/>
            <a:ext cx="3385585" cy="977386"/>
          </a:xfrm>
          <a:custGeom>
            <a:avLst/>
            <a:gdLst/>
            <a:ahLst/>
            <a:cxnLst/>
            <a:rect l="l" t="t" r="r" b="b"/>
            <a:pathLst>
              <a:path w="3385585" h="977386">
                <a:moveTo>
                  <a:pt x="0" y="0"/>
                </a:moveTo>
                <a:lnTo>
                  <a:pt x="3385584" y="0"/>
                </a:lnTo>
                <a:lnTo>
                  <a:pt x="3385584" y="977386"/>
                </a:lnTo>
                <a:lnTo>
                  <a:pt x="0" y="9773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724</Words>
  <Application>Microsoft Office PowerPoint</Application>
  <PresentationFormat>Custom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Canva Sans</vt:lpstr>
      <vt:lpstr>Calibri</vt:lpstr>
      <vt:lpstr>Arial</vt:lpstr>
      <vt:lpstr>Playfair Display</vt:lpstr>
      <vt:lpstr>Canva Sans Bold</vt:lpstr>
      <vt:lpstr>Alex Brush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 Unlocked: Reflect. Commit. Create Change.</dc:title>
  <dc:creator>Alison Mclean</dc:creator>
  <cp:lastModifiedBy>Alison Mclean</cp:lastModifiedBy>
  <cp:revision>2</cp:revision>
  <dcterms:created xsi:type="dcterms:W3CDTF">2006-08-16T00:00:00Z</dcterms:created>
  <dcterms:modified xsi:type="dcterms:W3CDTF">2026-03-04T21:35:16Z</dcterms:modified>
  <dc:identifier>DAHCfMd4k4U</dc:identifier>
</cp:coreProperties>
</file>